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61" r:id="rId3"/>
    <p:sldId id="270" r:id="rId4"/>
    <p:sldId id="258" r:id="rId5"/>
    <p:sldId id="265" r:id="rId6"/>
    <p:sldId id="309" r:id="rId7"/>
    <p:sldId id="302" r:id="rId8"/>
    <p:sldId id="301" r:id="rId9"/>
    <p:sldId id="266" r:id="rId10"/>
    <p:sldId id="268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6" r:id="rId22"/>
    <p:sldId id="288" r:id="rId23"/>
    <p:sldId id="290" r:id="rId24"/>
    <p:sldId id="287" r:id="rId25"/>
    <p:sldId id="291" r:id="rId26"/>
    <p:sldId id="292" r:id="rId27"/>
    <p:sldId id="293" r:id="rId28"/>
    <p:sldId id="294" r:id="rId29"/>
    <p:sldId id="279" r:id="rId30"/>
    <p:sldId id="282" r:id="rId31"/>
    <p:sldId id="303" r:id="rId32"/>
    <p:sldId id="284" r:id="rId33"/>
    <p:sldId id="285" r:id="rId34"/>
    <p:sldId id="304" r:id="rId35"/>
    <p:sldId id="305" r:id="rId36"/>
    <p:sldId id="306" r:id="rId37"/>
    <p:sldId id="307" r:id="rId38"/>
    <p:sldId id="308" r:id="rId39"/>
    <p:sldId id="310" r:id="rId40"/>
    <p:sldId id="311" r:id="rId41"/>
    <p:sldId id="312" r:id="rId42"/>
    <p:sldId id="313" r:id="rId43"/>
    <p:sldId id="314" r:id="rId44"/>
    <p:sldId id="315" r:id="rId45"/>
    <p:sldId id="321" r:id="rId46"/>
    <p:sldId id="322" r:id="rId47"/>
    <p:sldId id="317" r:id="rId48"/>
    <p:sldId id="316" r:id="rId49"/>
    <p:sldId id="318" r:id="rId50"/>
    <p:sldId id="319" r:id="rId51"/>
    <p:sldId id="32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7" autoAdjust="0"/>
  </p:normalViewPr>
  <p:slideViewPr>
    <p:cSldViewPr snapToGrid="0" snapToObjects="1">
      <p:cViewPr>
        <p:scale>
          <a:sx n="150" d="100"/>
          <a:sy n="150" d="100"/>
        </p:scale>
        <p:origin x="-12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17D1-822C-D245-8E59-CC30A49789B4}" type="datetimeFigureOut">
              <a:rPr lang="en-US" smtClean="0"/>
              <a:t>9/11/11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4C5E-14DE-B94E-A47E-3E98A3F9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(9/8/11 14:14) -----</a:t>
            </a:r>
          </a:p>
          <a:p>
            <a:r>
              <a:rPr lang="en-US" dirty="0"/>
              <a:t>Born out of Google projects.</a:t>
            </a:r>
          </a:p>
          <a:p>
            <a:r>
              <a:rPr lang="en-US" dirty="0"/>
              <a:t>Bob Lee (of Guice) is one of the committers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(9/8/11 14:14) -----</a:t>
            </a:r>
          </a:p>
          <a:p>
            <a:r>
              <a:rPr lang="en-US"/>
              <a:t>"You don't know what you don't know"</a:t>
            </a:r>
          </a:p>
          <a:p>
            <a:endParaRPr lang="en-US"/>
          </a:p>
          <a:p>
            <a:r>
              <a:rPr lang="en-US"/>
              <a:t>Move from low-level language constructs to higher-level methods with domain language</a:t>
            </a:r>
          </a:p>
          <a:p>
            <a:endParaRPr lang="en-US"/>
          </a:p>
          <a:p>
            <a:r>
              <a:rPr lang="en-US"/>
              <a:t>For every employee who has been here for more than five years, give a ten percent bonus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(9/8/11 14:14) -----</a:t>
            </a:r>
          </a:p>
          <a:p>
            <a:r>
              <a:rPr lang="en-US"/>
              <a:t>annotations - mostly internal use</a:t>
            </a:r>
          </a:p>
          <a:p>
            <a:r>
              <a:rPr lang="en-US"/>
              <a:t>primitives - type convertions, creating arrays</a:t>
            </a:r>
          </a:p>
          <a:p>
            <a:r>
              <a:rPr lang="en-US"/>
              <a:t>util.concurrent - dealing with Futures, Queues, Callables (classes from java.util.concurrent)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072119"/>
          </a:xfrm>
        </p:spPr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Preconditions.checkArgument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IllegalArgumentException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age is not positive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setAge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age)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checkArgument</a:t>
            </a:r>
            <a:r>
              <a:rPr lang="en-US" sz="2000" dirty="0" smtClean="0">
                <a:latin typeface="Monaco"/>
                <a:cs typeface="Monaco"/>
              </a:rPr>
              <a:t>(age &gt; 0,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“[%d] is not a valid age. “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“Age must be positive.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”, age);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sz="2000" dirty="0" err="1" smtClean="0">
                <a:latin typeface="Monaco"/>
                <a:cs typeface="Monaco"/>
                <a:sym typeface="Wingdings"/>
              </a:rPr>
              <a:t>this.age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= age;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922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Preconditions.checkState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IllegalStateException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open() is not called first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</a:t>
            </a:r>
            <a:r>
              <a:rPr lang="en-US" sz="2000" dirty="0" err="1" smtClean="0">
                <a:latin typeface="Monaco"/>
                <a:cs typeface="Monaco"/>
              </a:rPr>
              <a:t>readNextLine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checkState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isOpen</a:t>
            </a:r>
            <a:r>
              <a:rPr lang="en-US" sz="2000" dirty="0" smtClean="0">
                <a:latin typeface="Monaco"/>
                <a:cs typeface="Monaco"/>
              </a:rPr>
              <a:t>, “Reader is not open. You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    must call open() first.”);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  // read the next line and return it</a:t>
            </a: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5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c.g.c.base.Splitter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Splits a single </a:t>
            </a:r>
            <a:r>
              <a:rPr lang="en-US" sz="2800" b="1" dirty="0" smtClean="0">
                <a:solidFill>
                  <a:schemeClr val="accent1"/>
                </a:solidFill>
                <a:latin typeface="Monaco"/>
                <a:cs typeface="Monaco"/>
              </a:rPr>
              <a:t>String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into an </a:t>
            </a:r>
            <a:r>
              <a:rPr lang="en-US" sz="2800" b="1" dirty="0" err="1" smtClean="0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2800" b="1" dirty="0" smtClean="0">
                <a:solidFill>
                  <a:srgbClr val="F8C000"/>
                </a:solidFill>
                <a:latin typeface="Monaco"/>
                <a:cs typeface="Monaco"/>
              </a:rPr>
              <a:t>&lt;String&gt;</a:t>
            </a:r>
          </a:p>
          <a:p>
            <a:r>
              <a:rPr lang="en-US" sz="3200" dirty="0" smtClean="0"/>
              <a:t>Can split on a single character, a String, or a regex Pattern</a:t>
            </a: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Handing of empty Strings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Optionally trimming Strings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282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Splitter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omitsEmptyStrings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dirty="0" smtClean="0">
                <a:latin typeface="Monaco"/>
                <a:cs typeface="Monaco"/>
              </a:rPr>
              <a:t>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omitEmptyStrings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("foo,bar,,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>
                <a:latin typeface="Monaco"/>
                <a:cs typeface="Monaco"/>
              </a:rPr>
              <a:t>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0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trimsWhiteSpace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trimResults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 bar, 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9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c.g.c.base.Joiner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Join </a:t>
            </a:r>
            <a:r>
              <a:rPr lang="en-US" sz="3000" b="1" dirty="0">
                <a:solidFill>
                  <a:srgbClr val="F8C000"/>
                </a:solidFill>
                <a:latin typeface="Monaco"/>
                <a:cs typeface="Monaco"/>
              </a:rPr>
              <a:t>Object[]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3000" b="1" dirty="0" smtClean="0">
                <a:solidFill>
                  <a:srgbClr val="F8C000"/>
                </a:solidFill>
                <a:latin typeface="Monaco"/>
                <a:cs typeface="Monaco"/>
              </a:rPr>
              <a:t>&lt;Object&gt;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create a String</a:t>
            </a:r>
          </a:p>
          <a:p>
            <a:r>
              <a:rPr lang="en-US" sz="3200" dirty="0" smtClean="0"/>
              <a:t>Can create a new String or append to an existing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StringBuilder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Appendable</a:t>
            </a:r>
            <a:endParaRPr lang="en-US" sz="3000" b="1" dirty="0">
              <a:solidFill>
                <a:srgbClr val="F8C000"/>
              </a:solidFill>
              <a:latin typeface="Monaco"/>
              <a:cs typeface="Monaco"/>
            </a:endParaRP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What to use as separator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How to handle nulls (skip or use a placeholder)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931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handlesNulls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latin typeface="Monaco"/>
                <a:cs typeface="Monaco"/>
              </a:rPr>
              <a:t>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("|")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skipNulls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("foo", null, "bar");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foo|bar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4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892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>
                <a:latin typeface="Monaco"/>
                <a:cs typeface="Monaco"/>
              </a:rPr>
              <a:t>joinsObjects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(new Person("Joe", "Blow"),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new Person("Jane", "Doe"));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("Joe </a:t>
            </a:r>
            <a:r>
              <a:rPr lang="en-US" sz="2000" dirty="0" err="1">
                <a:latin typeface="Monaco"/>
                <a:cs typeface="Monaco"/>
              </a:rPr>
              <a:t>Blow,Jane</a:t>
            </a:r>
            <a:r>
              <a:rPr lang="en-US" sz="2000" dirty="0">
                <a:latin typeface="Monaco"/>
                <a:cs typeface="Monaco"/>
              </a:rPr>
              <a:t> Doe",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appendsJoinedString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Joiner joiner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 builder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("Numbers: 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joiner.appendTo</a:t>
            </a:r>
            <a:r>
              <a:rPr lang="en-US" sz="2000" dirty="0">
                <a:latin typeface="Monaco"/>
                <a:cs typeface="Monaco"/>
              </a:rPr>
              <a:t>(builder, 1, 2);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dirty="0" err="1">
                <a:latin typeface="Monaco"/>
                <a:cs typeface="Monaco"/>
              </a:rPr>
              <a:t>builder.toString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("Numbers: 1,2", result)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c.g.c.base.CaseFormat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Utility class for converting between various ASCII case formats.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Formats supported: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hyphen (e.g. foo-bar)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underscore (e.g. </a:t>
            </a:r>
            <a:r>
              <a:rPr lang="en-US" sz="2800" dirty="0" err="1" smtClean="0">
                <a:latin typeface="News Gothic MT"/>
                <a:cs typeface="News Gothic MT"/>
              </a:rPr>
              <a:t>foo_bar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underscore (e.g. FOO_BAR)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3682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69601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CaseFormat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convertsCase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LOWER_CAMEL.to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UPPER_UNDERSCORE</a:t>
            </a:r>
            <a:r>
              <a:rPr lang="en-US" sz="2000" dirty="0">
                <a:latin typeface="Monaco"/>
                <a:cs typeface="Monaco"/>
              </a:rPr>
              <a:t>, "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("FOO_BAR",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5962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79835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functionality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Determining whether a character matches a </a:t>
            </a:r>
            <a:r>
              <a:rPr lang="en-US" sz="2800" dirty="0">
                <a:latin typeface="News Gothic MT"/>
                <a:cs typeface="News Gothic MT"/>
              </a:rPr>
              <a:t>condition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Performing basic text processing on a given </a:t>
            </a:r>
            <a:r>
              <a:rPr lang="en-US" sz="2400" dirty="0" err="1" smtClean="0">
                <a:latin typeface="Monaco"/>
                <a:cs typeface="Monaco"/>
              </a:rPr>
              <a:t>CharSequence</a:t>
            </a:r>
            <a:r>
              <a:rPr lang="en-US" sz="2800" dirty="0">
                <a:latin typeface="News Gothic MT"/>
                <a:cs typeface="News Gothic MT"/>
              </a:rPr>
              <a:t> (e.g. </a:t>
            </a:r>
            <a:r>
              <a:rPr lang="en-US" sz="2400" dirty="0" smtClean="0">
                <a:latin typeface="Monaco"/>
                <a:cs typeface="Monaco"/>
              </a:rPr>
              <a:t>String</a:t>
            </a:r>
            <a:r>
              <a:rPr lang="en-US" sz="2800" dirty="0">
                <a:latin typeface="News Gothic MT"/>
                <a:cs typeface="News Gothic MT"/>
              </a:rPr>
              <a:t>,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StringBuilder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Can be used for data scrubbing/normalization</a:t>
            </a:r>
            <a:endParaRPr lang="en-US" sz="3000" dirty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Falls between </a:t>
            </a:r>
            <a:r>
              <a:rPr lang="en-US" dirty="0" smtClean="0">
                <a:latin typeface="Monaco"/>
                <a:cs typeface="Monaco"/>
              </a:rPr>
              <a:t>String</a:t>
            </a:r>
            <a:r>
              <a:rPr lang="en-US" sz="3000" dirty="0" smtClean="0">
                <a:latin typeface="News Gothic MT"/>
                <a:cs typeface="News Gothic MT"/>
              </a:rPr>
              <a:t>‘s methods and regex</a:t>
            </a: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Characters evaluation can be based on: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Constants (ASCII, digit, letter, whitespace)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Ranges (1-10)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Single character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Available operations: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Matching all/any/none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Finding first/last index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Count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Replace/remove/retain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Trim leading, trailing or both</a:t>
            </a:r>
          </a:p>
        </p:txBody>
      </p:sp>
    </p:spTree>
    <p:extLst>
      <p:ext uri="{BB962C8B-B14F-4D97-AF65-F5344CB8AC3E}">
        <p14:creationId xmlns:p14="http://schemas.microsoft.com/office/powerpoint/2010/main" val="13654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removesCharacters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matcher.removeFrom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94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retainsCharacters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smtClean="0">
                <a:solidFill>
                  <a:srgbClr val="586215"/>
                </a:solidFill>
                <a:latin typeface="Monaco"/>
                <a:cs typeface="Monaco"/>
              </a:rPr>
              <a:t>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("123",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createMatcherViaNegation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CharMatcher.DIGIT.negate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createMatcherWithRange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CharMatcher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CharMatcher.inRange</a:t>
            </a:r>
            <a:r>
              <a:rPr lang="en-US" sz="2000" dirty="0">
                <a:latin typeface="Monaco"/>
                <a:cs typeface="Monaco"/>
              </a:rPr>
              <a:t>('a', 'e');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efg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("12a"));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ghi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orMatchers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CharMatcher.JAVA_LETTER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           .or(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CharMatcher.WHITESPACE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def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123"));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c.g.c.base.Predicate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whether a given input matches a particular condition.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Makes </a:t>
            </a:r>
            <a:r>
              <a:rPr lang="en-US" sz="3000" dirty="0" err="1" smtClean="0">
                <a:latin typeface="News Gothic MT"/>
                <a:cs typeface="News Gothic MT"/>
              </a:rPr>
              <a:t>boolean</a:t>
            </a:r>
            <a:r>
              <a:rPr lang="en-US" sz="3000" dirty="0" smtClean="0">
                <a:latin typeface="News Gothic MT"/>
                <a:cs typeface="News Gothic MT"/>
              </a:rPr>
              <a:t> evaluations reusable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filtering collections (more on that later…)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187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Become familiar with general Guava APIs</a:t>
            </a:r>
          </a:p>
          <a:p>
            <a:r>
              <a:rPr lang="en-US" dirty="0" smtClean="0"/>
              <a:t>Notice Guava’s design</a:t>
            </a:r>
          </a:p>
          <a:p>
            <a:pPr lvl="1"/>
            <a:r>
              <a:rPr lang="en-US" dirty="0" smtClean="0"/>
              <a:t>API design</a:t>
            </a:r>
          </a:p>
          <a:p>
            <a:pPr lvl="1"/>
            <a:r>
              <a:rPr lang="en-US" dirty="0" smtClean="0"/>
              <a:t>Patterns (e.g. Builder)</a:t>
            </a:r>
          </a:p>
          <a:p>
            <a:pPr lvl="1"/>
            <a:r>
              <a:rPr lang="en-US" dirty="0" smtClean="0"/>
              <a:t>Encouragement of higher-level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Predicate&lt;Integer&gt;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(Integer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input.intValue</a:t>
            </a:r>
            <a:r>
              <a:rPr lang="en-US" sz="2000" dirty="0">
                <a:latin typeface="Monaco"/>
                <a:cs typeface="Monaco"/>
              </a:rPr>
              <a:t>() &gt; 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indicatesIfNumberIsPositive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new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(0));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3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67691"/>
          </a:xfrm>
        </p:spPr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0651"/>
            <a:ext cx="8042276" cy="5086216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 smtClean="0">
                <a:latin typeface="Monaco"/>
                <a:cs typeface="Monaco"/>
              </a:rPr>
              <a:t>StartWithPredicate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 Predicate&lt;String&gt;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String substring;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(String substring)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this.substring</a:t>
            </a:r>
            <a:r>
              <a:rPr lang="en-US" sz="2000" dirty="0">
                <a:latin typeface="Monaco"/>
                <a:cs typeface="Monaco"/>
              </a:rPr>
              <a:t> = substring;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input.startsWith</a:t>
            </a:r>
            <a:r>
              <a:rPr lang="en-US" sz="2000" dirty="0">
                <a:latin typeface="Monaco"/>
                <a:cs typeface="Monaco"/>
              </a:rPr>
              <a:t>(substring);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367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indicatesIfStringStartsWithSubstring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("A");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("ABC"));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("DEF"));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48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c.g.c.base.Predicates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Helper method for Predicate instances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methods for: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Factory methods for creating Predicates: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Null/non null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String pattern matching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Instance of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Existence in a collection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0765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an output for a given input.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invoking a method with the same input across a collection of objects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11102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7557"/>
          </a:xfrm>
        </p:spPr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855134"/>
            <a:ext cx="8151284" cy="5223934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static class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implements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Function&lt;String, String&gt;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@Override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public </a:t>
            </a: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length = </a:t>
            </a:r>
            <a:r>
              <a:rPr lang="en-US" sz="2000" dirty="0" err="1" smtClean="0">
                <a:latin typeface="Monaco"/>
                <a:cs typeface="Monaco"/>
              </a:rPr>
              <a:t>inout.length</a:t>
            </a:r>
            <a:r>
              <a:rPr lang="en-US" sz="2000" dirty="0" smtClean="0">
                <a:latin typeface="Monaco"/>
                <a:cs typeface="Monaco"/>
              </a:rPr>
              <a:t>();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reversed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(length);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for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latin typeface="Monaco"/>
                <a:cs typeface="Monaco"/>
              </a:rPr>
              <a:t>length - </a:t>
            </a:r>
            <a:r>
              <a:rPr lang="en-US" sz="2000" dirty="0">
                <a:latin typeface="Monaco"/>
                <a:cs typeface="Monaco"/>
              </a:rPr>
              <a:t>1;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&gt;= 0;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--)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>
                <a:latin typeface="Monaco"/>
                <a:cs typeface="Monaco"/>
              </a:rPr>
              <a:t>reversed.append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input.charAt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reversed.toString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}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4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4273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reverseString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function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new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function.apply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(result, "</a:t>
            </a:r>
            <a:r>
              <a:rPr lang="en-US" sz="2000" dirty="0" err="1">
                <a:latin typeface="Monaco"/>
                <a:cs typeface="Monaco"/>
              </a:rPr>
              <a:t>cba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927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help method </a:t>
            </a:r>
            <a:r>
              <a:rPr lang="en-US" sz="3000" dirty="0">
                <a:latin typeface="News Gothic MT"/>
                <a:cs typeface="News Gothic MT"/>
              </a:rPr>
              <a:t>for chaining (composing) </a:t>
            </a:r>
            <a:r>
              <a:rPr lang="en-US" sz="3000" dirty="0" smtClean="0">
                <a:latin typeface="News Gothic MT"/>
                <a:cs typeface="News Gothic MT"/>
              </a:rPr>
              <a:t>functions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factory methods for creating Functions that: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result of invoking </a:t>
            </a:r>
            <a:r>
              <a:rPr lang="en-US" sz="2400" dirty="0" err="1" smtClean="0">
                <a:latin typeface="Monaco"/>
                <a:cs typeface="Monaco"/>
              </a:rPr>
              <a:t>toString</a:t>
            </a:r>
            <a:r>
              <a:rPr lang="en-US" sz="2400" dirty="0" smtClean="0">
                <a:latin typeface="Monaco"/>
                <a:cs typeface="Monaco"/>
              </a:rPr>
              <a:t>()</a:t>
            </a:r>
            <a:r>
              <a:rPr lang="en-US" sz="2400" dirty="0" smtClean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on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value in Map whose key in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same value for every invocation 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63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4400" dirty="0" err="1" smtClean="0"/>
              <a:t>com.google.common.collect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3573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dirty="0" err="1" smtClean="0">
                <a:latin typeface="Courier"/>
                <a:cs typeface="Courier"/>
              </a:rPr>
              <a:t>util.concurrent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Immutable Collections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72167"/>
            <a:ext cx="8042276" cy="6350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immutable forms of:</a:t>
            </a:r>
          </a:p>
          <a:p>
            <a:pPr marL="349250" lvl="1" indent="0">
              <a:buNone/>
            </a:pP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2307167"/>
            <a:ext cx="8042276" cy="153643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News Gothic MT"/>
                <a:cs typeface="News Gothic MT"/>
              </a:rPr>
              <a:t>List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Map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Collection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SortedSet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746499"/>
            <a:ext cx="8042276" cy="243416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News Gothic MT"/>
                <a:cs typeface="News Gothic MT"/>
              </a:rPr>
              <a:t>Differs from </a:t>
            </a:r>
            <a:r>
              <a:rPr lang="en-US" sz="3000" dirty="0" err="1" smtClean="0">
                <a:latin typeface="News Gothic MT"/>
                <a:cs typeface="News Gothic MT"/>
              </a:rPr>
              <a:t>java.util.Collections</a:t>
            </a:r>
            <a:r>
              <a:rPr lang="en-US" sz="3000" dirty="0" smtClean="0">
                <a:latin typeface="News Gothic MT"/>
                <a:cs typeface="News Gothic MT"/>
              </a:rPr>
              <a:t> </a:t>
            </a:r>
            <a:r>
              <a:rPr lang="en-US" sz="3000" dirty="0" err="1" smtClean="0">
                <a:latin typeface="News Gothic MT"/>
                <a:cs typeface="News Gothic MT"/>
              </a:rPr>
              <a:t>unmodifiableXxx</a:t>
            </a:r>
            <a:r>
              <a:rPr lang="en-US" sz="3000" dirty="0" smtClean="0">
                <a:latin typeface="News Gothic MT"/>
                <a:cs typeface="News Gothic MT"/>
              </a:rPr>
              <a:t>() methods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Good for constants and defensive copies</a:t>
            </a:r>
            <a:endParaRPr lang="en-US" sz="2800" dirty="0">
              <a:latin typeface="News Gothic MT"/>
              <a:cs typeface="News Gothic MT"/>
            </a:endParaRPr>
          </a:p>
          <a:p>
            <a:r>
              <a:rPr lang="en-US" sz="2800" dirty="0" smtClean="0">
                <a:latin typeface="News Gothic MT"/>
                <a:cs typeface="News Gothic MT"/>
              </a:rPr>
              <a:t>Offer builders for populating/configuring</a:t>
            </a:r>
            <a:endParaRPr lang="en-US" sz="30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11172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529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ImmutableSortedSet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50050"/>
            <a:ext cx="8151284" cy="5196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buildSetWithCoparator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SortedSet</a:t>
            </a:r>
            <a:r>
              <a:rPr lang="en-US" sz="2000" dirty="0">
                <a:latin typeface="Monaco"/>
                <a:cs typeface="Monaco"/>
              </a:rPr>
              <a:t>&lt;String&gt; set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ImmutableSortedSet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.&lt;String&gt;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reverseOrder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add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Iterator&lt;String&gt;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set.iterator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(3, </a:t>
            </a:r>
            <a:r>
              <a:rPr lang="en-US" sz="2000" dirty="0" err="1">
                <a:latin typeface="Monaco"/>
                <a:cs typeface="Monaco"/>
              </a:rPr>
              <a:t>set.size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("bar", </a:t>
            </a:r>
            <a:r>
              <a:rPr lang="en-US" sz="2000" dirty="0" err="1">
                <a:latin typeface="Monaco"/>
                <a:cs typeface="Monaco"/>
              </a:rPr>
              <a:t>i.next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5920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ImmutableMap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buildsMultipleMaps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Builder&lt;String, Integer&gt; builder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ImmutableMap.builder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first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builder.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put</a:t>
            </a:r>
            <a:r>
              <a:rPr lang="en-US" sz="2000" dirty="0">
                <a:latin typeface="Monaco"/>
                <a:cs typeface="Monaco"/>
              </a:rPr>
              <a:t>("two", 2);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Map&lt;String, Integer&gt; second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builder.build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(1, </a:t>
            </a:r>
            <a:r>
              <a:rPr lang="en-US" sz="2000" dirty="0" err="1">
                <a:latin typeface="Monaco"/>
                <a:cs typeface="Monaco"/>
              </a:rPr>
              <a:t>first.size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(2, </a:t>
            </a:r>
            <a:r>
              <a:rPr lang="en-US" sz="2000" dirty="0" err="1">
                <a:latin typeface="Monaco"/>
                <a:cs typeface="Monaco"/>
              </a:rPr>
              <a:t>second.size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449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6310"/>
            <a:ext cx="8042276" cy="823757"/>
          </a:xfrm>
        </p:spPr>
        <p:txBody>
          <a:bodyPr/>
          <a:lstStyle/>
          <a:p>
            <a:r>
              <a:rPr lang="en-US" sz="4000" dirty="0" smtClean="0"/>
              <a:t>Defensive copy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642533"/>
            <a:ext cx="8151284" cy="434340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class House 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List&lt;Room&gt; rooms;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House(List&lt;Room&gt; rooms)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this.rooms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ImmutableList.copyOf</a:t>
            </a:r>
            <a:r>
              <a:rPr lang="en-US" sz="2000" dirty="0">
                <a:latin typeface="Monaco"/>
                <a:cs typeface="Monaco"/>
              </a:rPr>
              <a:t>(rooms);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9894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908424"/>
          </a:xfrm>
        </p:spPr>
        <p:txBody>
          <a:bodyPr/>
          <a:lstStyle/>
          <a:p>
            <a:r>
              <a:rPr lang="en-US" sz="4400" dirty="0" smtClean="0"/>
              <a:t>Collections helpers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8767"/>
            <a:ext cx="8042276" cy="1282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 set of classes with static methods for working with Java’s collection classes: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2116931"/>
            <a:ext cx="8042276" cy="1354404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Collections2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Iterables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Iterators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Lists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Maps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Sets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547534"/>
            <a:ext cx="8042276" cy="303106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News Gothic MT"/>
                <a:cs typeface="News Gothic MT"/>
              </a:rPr>
              <a:t>Methods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Creating new instances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Checking if Predicate matches any/all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Filtering collections with Predicates</a:t>
            </a:r>
          </a:p>
          <a:p>
            <a:pPr lvl="1"/>
            <a:r>
              <a:rPr lang="en-US" sz="2800" dirty="0">
                <a:cs typeface="News Gothic MT"/>
              </a:rPr>
              <a:t>Transforming collections with Functions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Creating views of differences, unions</a:t>
            </a:r>
            <a:r>
              <a:rPr lang="en-US" sz="2800" dirty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and intersections</a:t>
            </a:r>
          </a:p>
        </p:txBody>
      </p:sp>
    </p:spTree>
    <p:extLst>
      <p:ext uri="{BB962C8B-B14F-4D97-AF65-F5344CB8AC3E}">
        <p14:creationId xmlns:p14="http://schemas.microsoft.com/office/powerpoint/2010/main" val="99690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smtClean="0"/>
              <a:t>Sets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261533"/>
            <a:ext cx="8151284" cy="516466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performsSetOperation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Set&lt;String&gt; set1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("foo", "bar");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Set&lt;String&gt; set2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Sets.intersection</a:t>
            </a:r>
            <a:r>
              <a:rPr lang="en-US" sz="2000" dirty="0">
                <a:latin typeface="Monaco"/>
                <a:cs typeface="Monaco"/>
              </a:rPr>
              <a:t>(set1, set2));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Sets.union</a:t>
            </a:r>
            <a:r>
              <a:rPr lang="en-US" sz="2000" dirty="0">
                <a:latin typeface="Monaco"/>
                <a:cs typeface="Monaco"/>
              </a:rPr>
              <a:t>(set1, set2));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newHashSet</a:t>
            </a:r>
            <a:r>
              <a:rPr lang="en-US" sz="2000" dirty="0">
                <a:latin typeface="Monaco"/>
                <a:cs typeface="Monaco"/>
              </a:rPr>
              <a:t>("bar",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Sets.symmetricDifference</a:t>
            </a:r>
            <a:r>
              <a:rPr lang="en-US" sz="2000" dirty="0">
                <a:latin typeface="Monaco"/>
                <a:cs typeface="Monaco"/>
              </a:rPr>
              <a:t>(set1, set2));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1048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smtClean="0"/>
              <a:t>Lists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261533"/>
            <a:ext cx="8151284" cy="516466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transformsList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List&lt;String&gt; </a:t>
            </a:r>
            <a:r>
              <a:rPr lang="en-US" sz="2000" dirty="0" err="1">
                <a:latin typeface="Monaco"/>
                <a:cs typeface="Monaco"/>
              </a:rPr>
              <a:t>lowerCase</a:t>
            </a:r>
            <a:r>
              <a:rPr lang="en-US" sz="2000" dirty="0">
                <a:latin typeface="Monaco"/>
                <a:cs typeface="Monaco"/>
              </a:rPr>
              <a:t>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List&lt;String&gt; result =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transform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lowerCase</a:t>
            </a:r>
            <a:r>
              <a:rPr lang="en-US" sz="20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new Function&lt;String, String&gt;()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    public </a:t>
            </a:r>
            <a:r>
              <a:rPr lang="en-US" sz="2000" dirty="0">
                <a:latin typeface="Monaco"/>
                <a:cs typeface="Monaco"/>
              </a:rPr>
              <a:t>String apply(String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     return </a:t>
            </a:r>
            <a:r>
              <a:rPr lang="en-US" sz="2000" dirty="0" err="1">
                <a:latin typeface="Monaco"/>
                <a:cs typeface="Monaco"/>
              </a:rPr>
              <a:t>input.toUpperCase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});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"BAZ"),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95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52357"/>
          </a:xfrm>
        </p:spPr>
        <p:txBody>
          <a:bodyPr/>
          <a:lstStyle/>
          <a:p>
            <a:r>
              <a:rPr lang="en-US" sz="4400" dirty="0" err="1" smtClean="0"/>
              <a:t>c.g.c.collect.Multimap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0433"/>
            <a:ext cx="8042276" cy="4965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Similar to </a:t>
            </a:r>
            <a:r>
              <a:rPr lang="en-US" sz="2800" dirty="0" err="1" smtClean="0">
                <a:latin typeface="Monaco"/>
                <a:cs typeface="Monaco"/>
              </a:rPr>
              <a:t>java.util.Map</a:t>
            </a:r>
            <a:r>
              <a:rPr lang="en-US" sz="3000" dirty="0" smtClean="0">
                <a:latin typeface="News Gothic MT"/>
                <a:cs typeface="News Gothic MT"/>
              </a:rPr>
              <a:t>, but multiple values can be associated with same key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Implementations:</a:t>
            </a: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ListMultimap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latin typeface="News Gothic MT"/>
                <a:cs typeface="News Gothic MT"/>
              </a:rPr>
              <a:t>SetMultimap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r>
              <a:rPr lang="en-US" sz="2800" dirty="0" err="1" smtClean="0">
                <a:cs typeface="News Gothic MT"/>
              </a:rPr>
              <a:t>SortedSetMultimap</a:t>
            </a:r>
            <a:endParaRPr lang="en-US" sz="2800" dirty="0" smtClean="0">
              <a:cs typeface="News Gothic MT"/>
            </a:endParaRPr>
          </a:p>
          <a:p>
            <a:r>
              <a:rPr lang="en-US" sz="3000" dirty="0" smtClean="0">
                <a:cs typeface="News Gothic MT"/>
              </a:rPr>
              <a:t>Good structure for representing one-to-many (e.g. parent-child) object relationships</a:t>
            </a:r>
            <a:endParaRPr lang="en-US" sz="3000" dirty="0"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2734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ListMultimap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addsMultipleValuesWithSameKey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ListMultimap</a:t>
            </a:r>
            <a:r>
              <a:rPr lang="en-US" sz="2000" dirty="0">
                <a:latin typeface="Monaco"/>
                <a:cs typeface="Monaco"/>
              </a:rPr>
              <a:t>&lt;String, String&gt; </a:t>
            </a:r>
            <a:r>
              <a:rPr lang="en-US" sz="2000" dirty="0" err="1">
                <a:latin typeface="Monaco"/>
                <a:cs typeface="Monaco"/>
              </a:rPr>
              <a:t>citiesByState</a:t>
            </a:r>
            <a:r>
              <a:rPr lang="en-US" sz="2000" dirty="0">
                <a:latin typeface="Monaco"/>
                <a:cs typeface="Monaco"/>
              </a:rPr>
              <a:t> 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ArrayListMultimap.create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citiesByState.put</a:t>
            </a:r>
            <a:r>
              <a:rPr lang="en-US" sz="2000" dirty="0">
                <a:latin typeface="Monaco"/>
                <a:cs typeface="Monaco"/>
              </a:rPr>
              <a:t>("TX", "Austin");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citiesByState.put</a:t>
            </a:r>
            <a:r>
              <a:rPr lang="en-US" sz="2000" dirty="0">
                <a:latin typeface="Monaco"/>
                <a:cs typeface="Monaco"/>
              </a:rPr>
              <a:t>("TX", "Dallas");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List&lt;String&gt; cities = </a:t>
            </a:r>
            <a:r>
              <a:rPr lang="en-US" sz="2000" dirty="0" err="1">
                <a:latin typeface="Monaco"/>
                <a:cs typeface="Monaco"/>
              </a:rPr>
              <a:t>citiesByState.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get</a:t>
            </a:r>
            <a:r>
              <a:rPr lang="en-US" sz="2000" dirty="0">
                <a:latin typeface="Monaco"/>
                <a:cs typeface="Monaco"/>
              </a:rPr>
              <a:t>("TX");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(2, </a:t>
            </a:r>
            <a:r>
              <a:rPr lang="en-US" sz="2000" dirty="0" err="1">
                <a:latin typeface="Monaco"/>
                <a:cs typeface="Monaco"/>
              </a:rPr>
              <a:t>cities.size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cities.contains</a:t>
            </a:r>
            <a:r>
              <a:rPr lang="en-US" sz="2000" dirty="0">
                <a:latin typeface="Monaco"/>
                <a:cs typeface="Monaco"/>
              </a:rPr>
              <a:t>("Dallas"));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cities.contains</a:t>
            </a:r>
            <a:r>
              <a:rPr lang="en-US" sz="2000" dirty="0">
                <a:latin typeface="Monaco"/>
                <a:cs typeface="Monaco"/>
              </a:rPr>
              <a:t>("Austin"));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4358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52357"/>
          </a:xfrm>
        </p:spPr>
        <p:txBody>
          <a:bodyPr/>
          <a:lstStyle/>
          <a:p>
            <a:r>
              <a:rPr lang="en-US" sz="4400" dirty="0" err="1" smtClean="0"/>
              <a:t>c.g.c.collect.BiMap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0433"/>
            <a:ext cx="8042276" cy="4965700"/>
          </a:xfrm>
        </p:spPr>
        <p:txBody>
          <a:bodyPr numCol="1"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Bidirectional Map implementation that offers inverse view of Map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Preserves uniqueness of value as well as keys</a:t>
            </a:r>
            <a:endParaRPr lang="en-US" sz="30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6564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4800" dirty="0" err="1" smtClean="0"/>
              <a:t>com.google.common.base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69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HashBiMap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createsBiMap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BiMap</a:t>
            </a:r>
            <a:r>
              <a:rPr lang="en-US" sz="2000" dirty="0">
                <a:latin typeface="Monaco"/>
                <a:cs typeface="Monaco"/>
              </a:rPr>
              <a:t>&lt;String, Integer&gt; </a:t>
            </a:r>
            <a:r>
              <a:rPr lang="en-US" sz="2000" dirty="0" err="1">
                <a:latin typeface="Monaco"/>
                <a:cs typeface="Monaco"/>
              </a:rPr>
              <a:t>stringKey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HashBiMap.create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stringKey.put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Map</a:t>
            </a:r>
            <a:r>
              <a:rPr lang="en-US" sz="2000" dirty="0">
                <a:latin typeface="Monaco"/>
                <a:cs typeface="Monaco"/>
              </a:rPr>
              <a:t>&lt;Integer, String&gt; </a:t>
            </a:r>
            <a:r>
              <a:rPr lang="en-US" sz="2000" dirty="0" err="1">
                <a:latin typeface="Monaco"/>
                <a:cs typeface="Monaco"/>
              </a:rPr>
              <a:t>integerKey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stringKey.inverse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("one", </a:t>
            </a:r>
            <a:r>
              <a:rPr lang="en-US" sz="2000" dirty="0" err="1">
                <a:latin typeface="Monaco"/>
                <a:cs typeface="Monaco"/>
              </a:rPr>
              <a:t>integerKey.get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39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8443"/>
            <a:ext cx="8042276" cy="823757"/>
          </a:xfrm>
        </p:spPr>
        <p:txBody>
          <a:bodyPr/>
          <a:lstStyle/>
          <a:p>
            <a:r>
              <a:rPr lang="en-US" sz="4000" dirty="0" err="1" smtClean="0"/>
              <a:t>HashBiMap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483917"/>
            <a:ext cx="8151284" cy="494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@Rule public </a:t>
            </a:r>
            <a:r>
              <a:rPr lang="en-US" sz="2000" dirty="0" err="1">
                <a:latin typeface="Monaco"/>
                <a:cs typeface="Monaco"/>
              </a:rPr>
              <a:t>ExpectedException</a:t>
            </a:r>
            <a:r>
              <a:rPr lang="en-US" sz="2000" dirty="0">
                <a:latin typeface="Monaco"/>
                <a:cs typeface="Monaco"/>
              </a:rPr>
              <a:t> thrown = none();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cannotAddDuplicateValue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BiMap</a:t>
            </a:r>
            <a:r>
              <a:rPr lang="en-US" sz="2000" dirty="0">
                <a:latin typeface="Monaco"/>
                <a:cs typeface="Monaco"/>
              </a:rPr>
              <a:t>&lt;String, Integer&gt; </a:t>
            </a:r>
            <a:r>
              <a:rPr lang="en-US" sz="2000" dirty="0" err="1">
                <a:latin typeface="Monaco"/>
                <a:cs typeface="Monaco"/>
              </a:rPr>
              <a:t>stringKey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HashBiMap.create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stringKey.put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thrown.expect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IllegalArgumentException.class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thrown.expectMessage</a:t>
            </a:r>
            <a:r>
              <a:rPr lang="en-US" sz="2000" dirty="0">
                <a:latin typeface="Monaco"/>
                <a:cs typeface="Monaco"/>
              </a:rPr>
              <a:t>("value already present");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stringKey.put</a:t>
            </a:r>
            <a:r>
              <a:rPr lang="en-US" sz="2000" dirty="0">
                <a:latin typeface="Monaco"/>
                <a:cs typeface="Monaco"/>
              </a:rPr>
              <a:t>("ONE", 1);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516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4510"/>
            <a:ext cx="8042276" cy="1336956"/>
          </a:xfrm>
        </p:spPr>
        <p:txBody>
          <a:bodyPr/>
          <a:lstStyle/>
          <a:p>
            <a:r>
              <a:rPr lang="en-US" sz="4400" dirty="0" err="1" smtClean="0"/>
              <a:t>c.g.c.base.Objects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helper methods for implementing </a:t>
            </a:r>
            <a:r>
              <a:rPr lang="en-US" sz="2800" dirty="0">
                <a:latin typeface="Monaco"/>
                <a:cs typeface="Monaco"/>
              </a:rPr>
              <a:t>equals</a:t>
            </a:r>
            <a:r>
              <a:rPr lang="en-US" sz="3200" dirty="0" smtClean="0"/>
              <a:t>, </a:t>
            </a:r>
            <a:r>
              <a:rPr lang="en-US" sz="2800" dirty="0" err="1">
                <a:latin typeface="Monaco"/>
                <a:cs typeface="Monaco"/>
              </a:rPr>
              <a:t>hashCode</a:t>
            </a:r>
            <a:r>
              <a:rPr lang="en-US" sz="3200" dirty="0" smtClean="0"/>
              <a:t> and </a:t>
            </a:r>
            <a:r>
              <a:rPr lang="en-US" sz="2800" dirty="0" err="1">
                <a:latin typeface="Monaco"/>
                <a:cs typeface="Monaco"/>
              </a:rPr>
              <a:t>toString</a:t>
            </a:r>
            <a:r>
              <a:rPr lang="en-US" sz="3200" dirty="0" smtClean="0"/>
              <a:t> methods.</a:t>
            </a:r>
          </a:p>
          <a:p>
            <a:r>
              <a:rPr lang="en-US" sz="3200" dirty="0" smtClean="0"/>
              <a:t>Proper handling of nulls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6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576"/>
            <a:ext cx="8042276" cy="133695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Objects code examples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122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c.g.c.base.Preconditions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Checks for preconditions and throws standard runtime exceptions if check fails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Check for null arguments</a:t>
            </a:r>
          </a:p>
          <a:p>
            <a:pPr lvl="1"/>
            <a:r>
              <a:rPr lang="en-US" sz="2800" dirty="0" smtClean="0"/>
              <a:t>Check for invalid arguments</a:t>
            </a:r>
          </a:p>
          <a:p>
            <a:pPr lvl="1"/>
            <a:r>
              <a:rPr lang="en-US" sz="2800" dirty="0" smtClean="0"/>
              <a:t>Check for invalid state</a:t>
            </a:r>
          </a:p>
          <a:p>
            <a:pPr marL="34925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Used to find program bugs, not to handle application-level 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12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Preconditions.checkNotNull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NullPointerException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input String null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reverse(String 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Preconditions.checkNotNull</a:t>
            </a:r>
            <a:r>
              <a:rPr lang="en-US" sz="2000" dirty="0" smtClean="0">
                <a:latin typeface="Monaco"/>
                <a:cs typeface="Monaco"/>
              </a:rPr>
              <a:t>(string,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“Input String cannot be null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// reverse the String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406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2569</Words>
  <Application>Microsoft Macintosh PowerPoint</Application>
  <PresentationFormat>On-screen Show (4:3)</PresentationFormat>
  <Paragraphs>518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Breeze</vt:lpstr>
      <vt:lpstr>Google Guava</vt:lpstr>
      <vt:lpstr>What is Guava?</vt:lpstr>
      <vt:lpstr>Goals</vt:lpstr>
      <vt:lpstr>Guava Packaging</vt:lpstr>
      <vt:lpstr>com.google.common.base</vt:lpstr>
      <vt:lpstr>c.g.c.base.Objects</vt:lpstr>
      <vt:lpstr>    Objects code examples</vt:lpstr>
      <vt:lpstr>c.g.c.base.Preconditions</vt:lpstr>
      <vt:lpstr>Preconditions.checkNotNull()</vt:lpstr>
      <vt:lpstr>Preconditions.checkArgument()</vt:lpstr>
      <vt:lpstr>Preconditions.checkState()</vt:lpstr>
      <vt:lpstr>c.g.c.base.Splitter</vt:lpstr>
      <vt:lpstr>Splitter example</vt:lpstr>
      <vt:lpstr>Splitter example</vt:lpstr>
      <vt:lpstr>c.g.c.base.Joiner</vt:lpstr>
      <vt:lpstr>Joiner example</vt:lpstr>
      <vt:lpstr>Joiner example</vt:lpstr>
      <vt:lpstr>Joiner example</vt:lpstr>
      <vt:lpstr>c.g.c.base.CaseFormat</vt:lpstr>
      <vt:lpstr>CaseFormat example</vt:lpstr>
      <vt:lpstr>c.g.c.base.CharMatcher</vt:lpstr>
      <vt:lpstr>c.g.c.base.CharMatcher</vt:lpstr>
      <vt:lpstr>c.g.c.base.CharMatcher</vt:lpstr>
      <vt:lpstr>CharMatcher example</vt:lpstr>
      <vt:lpstr>CharMatcher example</vt:lpstr>
      <vt:lpstr>CharMatcher example</vt:lpstr>
      <vt:lpstr>CharMatcher example</vt:lpstr>
      <vt:lpstr>CharMatcher example</vt:lpstr>
      <vt:lpstr>c.g.c.base.Predicate</vt:lpstr>
      <vt:lpstr>Predicate example</vt:lpstr>
      <vt:lpstr>Predicate example</vt:lpstr>
      <vt:lpstr>Predicate example</vt:lpstr>
      <vt:lpstr>Predicate example</vt:lpstr>
      <vt:lpstr>c.g.c.base.Predicates</vt:lpstr>
      <vt:lpstr>c.g.c.base.Function</vt:lpstr>
      <vt:lpstr>Function example</vt:lpstr>
      <vt:lpstr>Function example</vt:lpstr>
      <vt:lpstr>c.g.c.base.Functions</vt:lpstr>
      <vt:lpstr>com.google.common.collect</vt:lpstr>
      <vt:lpstr>Immutable Collections</vt:lpstr>
      <vt:lpstr>ImmutableSortedSet example</vt:lpstr>
      <vt:lpstr>ImmutableMap example</vt:lpstr>
      <vt:lpstr>Defensive copy example</vt:lpstr>
      <vt:lpstr>Collections helpers</vt:lpstr>
      <vt:lpstr>Sets example</vt:lpstr>
      <vt:lpstr>Lists example</vt:lpstr>
      <vt:lpstr>c.g.c.collect.Multimap</vt:lpstr>
      <vt:lpstr>ListMultimap example</vt:lpstr>
      <vt:lpstr>c.g.c.collect.BiMap</vt:lpstr>
      <vt:lpstr>HashBiMap example</vt:lpstr>
      <vt:lpstr>HashBiMap example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230</cp:revision>
  <dcterms:created xsi:type="dcterms:W3CDTF">2011-06-23T23:33:46Z</dcterms:created>
  <dcterms:modified xsi:type="dcterms:W3CDTF">2011-09-11T19:00:24Z</dcterms:modified>
</cp:coreProperties>
</file>