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70" r:id="rId4"/>
    <p:sldId id="258" r:id="rId5"/>
    <p:sldId id="257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504" y="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8/31/11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8/31/11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8/31/11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8/31/11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8/31/11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8/31/11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8/31/11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072119"/>
          </a:xfrm>
        </p:spPr>
        <p:txBody>
          <a:bodyPr/>
          <a:lstStyle/>
          <a:p>
            <a:r>
              <a:rPr lang="en-US" dirty="0" smtClean="0"/>
              <a:t>Google Guava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Ryan Breidenbach</a:t>
            </a:r>
          </a:p>
          <a:p>
            <a:r>
              <a:rPr lang="en-US" dirty="0" smtClean="0"/>
              <a:t>Java MUG</a:t>
            </a:r>
          </a:p>
          <a:p>
            <a:r>
              <a:rPr lang="en-US" dirty="0" smtClean="0"/>
              <a:t>September 14,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7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Strings.padEnd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String </a:t>
            </a:r>
            <a:r>
              <a:rPr lang="en-US" sz="2000" dirty="0">
                <a:latin typeface="Monaco"/>
                <a:cs typeface="Monaco"/>
              </a:rPr>
              <a:t>foo = "foo";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String </a:t>
            </a:r>
            <a:r>
              <a:rPr lang="en-US" sz="2000" dirty="0" err="1">
                <a:latin typeface="Monaco"/>
                <a:cs typeface="Monaco"/>
              </a:rPr>
              <a:t>paddedFoo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Strings.</a:t>
            </a:r>
            <a:r>
              <a:rPr lang="en-US" sz="2000" b="1" i="1" dirty="0" err="1" smtClean="0">
                <a:solidFill>
                  <a:srgbClr val="586215"/>
                </a:solidFill>
                <a:latin typeface="Monaco"/>
                <a:cs typeface="Monaco"/>
              </a:rPr>
              <a:t>padEnd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>
                <a:latin typeface="Monaco"/>
                <a:cs typeface="Monaco"/>
              </a:rPr>
              <a:t>foo, </a:t>
            </a:r>
            <a:r>
              <a:rPr lang="en-US" sz="2000" dirty="0" smtClean="0">
                <a:latin typeface="Monaco"/>
                <a:cs typeface="Monaco"/>
              </a:rPr>
              <a:t>10, ‘.'</a:t>
            </a:r>
            <a:r>
              <a:rPr lang="en-US" sz="2000" dirty="0">
                <a:latin typeface="Monaco"/>
                <a:cs typeface="Monaco"/>
              </a:rPr>
              <a:t>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err="1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("foo.......", </a:t>
            </a:r>
            <a:r>
              <a:rPr lang="en-US" sz="2000" dirty="0" err="1">
                <a:latin typeface="Monaco"/>
                <a:cs typeface="Monaco"/>
              </a:rPr>
              <a:t>paddedFoo</a:t>
            </a:r>
            <a:r>
              <a:rPr lang="en-US" sz="2000" dirty="0">
                <a:latin typeface="Monaco"/>
                <a:cs typeface="Monaco"/>
              </a:rPr>
              <a:t>);</a:t>
            </a:r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72302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c.g.g.base.Preconditions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030946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 smtClean="0"/>
              <a:t>Checks for preconditions and throws standard runtime exceptions if check fails</a:t>
            </a:r>
          </a:p>
          <a:p>
            <a:pPr lvl="1"/>
            <a:endParaRPr lang="en-US" dirty="0" smtClean="0"/>
          </a:p>
          <a:p>
            <a:pPr lvl="1"/>
            <a:r>
              <a:rPr lang="en-US" sz="2800" dirty="0" smtClean="0"/>
              <a:t>Check for null arguments</a:t>
            </a:r>
          </a:p>
          <a:p>
            <a:pPr lvl="1"/>
            <a:r>
              <a:rPr lang="en-US" sz="2800" dirty="0" smtClean="0"/>
              <a:t>Check for invalid arguments</a:t>
            </a:r>
          </a:p>
          <a:p>
            <a:pPr lvl="1"/>
            <a:r>
              <a:rPr lang="en-US" sz="2800" dirty="0" smtClean="0"/>
              <a:t>Check for invalid state</a:t>
            </a:r>
          </a:p>
          <a:p>
            <a:pPr marL="349250" lvl="1" indent="0">
              <a:buNone/>
            </a:pPr>
            <a:endParaRPr lang="en-US" sz="2800" dirty="0" smtClean="0"/>
          </a:p>
          <a:p>
            <a:r>
              <a:rPr lang="en-US" sz="3200" dirty="0" smtClean="0"/>
              <a:t>Used to find program bugs, not to handle application-level exceptions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6909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Preconditions.checkNotNull</a:t>
            </a:r>
            <a:r>
              <a:rPr lang="en-US" sz="4400" dirty="0" smtClean="0"/>
              <a:t>()</a:t>
            </a:r>
            <a:endParaRPr lang="en-US" sz="440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// This will throw a </a:t>
            </a:r>
            <a:r>
              <a:rPr lang="en-US" sz="2000" dirty="0" err="1" smtClean="0">
                <a:solidFill>
                  <a:schemeClr val="accent2"/>
                </a:solidFill>
                <a:latin typeface="Monaco"/>
                <a:cs typeface="Monaco"/>
              </a:rPr>
              <a:t>NullPointerException</a:t>
            </a: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 if 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// input String null with the supplied message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String reverse(String string)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</a:t>
            </a:r>
            <a:r>
              <a:rPr lang="en-US" sz="2000" b="1" i="1" dirty="0" err="1" smtClean="0">
                <a:solidFill>
                  <a:schemeClr val="accent6"/>
                </a:solidFill>
                <a:latin typeface="Monaco"/>
                <a:cs typeface="Monaco"/>
              </a:rPr>
              <a:t>Preconditions.checkNotNull</a:t>
            </a:r>
            <a:r>
              <a:rPr lang="en-US" sz="2000" dirty="0" smtClean="0">
                <a:latin typeface="Monaco"/>
                <a:cs typeface="Monaco"/>
              </a:rPr>
              <a:t>(string, 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 “Input String cannot be null</a:t>
            </a:r>
            <a:r>
              <a:rPr lang="en-US" sz="2000" dirty="0" smtClean="0">
                <a:latin typeface="Monaco"/>
                <a:cs typeface="Monaco"/>
                <a:sym typeface="Wingdings"/>
              </a:rPr>
              <a:t>.”);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  <a:sym typeface="Wingdings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  <a:sym typeface="Wingdings"/>
              </a:rPr>
              <a:t>    // reverse the String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40673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Preconditions.checkArgument</a:t>
            </a:r>
            <a:r>
              <a:rPr lang="en-US" sz="4000" dirty="0" smtClean="0"/>
              <a:t>()</a:t>
            </a:r>
            <a:endParaRPr lang="en-US" sz="400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// This will throw an </a:t>
            </a:r>
            <a:r>
              <a:rPr lang="en-US" sz="2000" dirty="0" err="1" smtClean="0">
                <a:solidFill>
                  <a:schemeClr val="accent2"/>
                </a:solidFill>
                <a:latin typeface="Monaco"/>
                <a:cs typeface="Monaco"/>
              </a:rPr>
              <a:t>IllegalArgumentException</a:t>
            </a: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 if 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// age is not positive with the supplied message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void </a:t>
            </a:r>
            <a:r>
              <a:rPr lang="en-US" sz="2000" dirty="0" err="1" smtClean="0">
                <a:latin typeface="Monaco"/>
                <a:cs typeface="Monaco"/>
              </a:rPr>
              <a:t>setAge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 age)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b="1" i="1" dirty="0" smtClean="0">
                <a:solidFill>
                  <a:schemeClr val="accent6"/>
                </a:solidFill>
                <a:latin typeface="Monaco"/>
                <a:cs typeface="Monaco"/>
              </a:rPr>
              <a:t>    </a:t>
            </a:r>
            <a:r>
              <a:rPr lang="en-US" sz="2000" b="1" i="1" dirty="0" err="1" smtClean="0">
                <a:solidFill>
                  <a:schemeClr val="accent6"/>
                </a:solidFill>
                <a:latin typeface="Monaco"/>
                <a:cs typeface="Monaco"/>
              </a:rPr>
              <a:t>checkArgument</a:t>
            </a:r>
            <a:r>
              <a:rPr lang="en-US" sz="2000" dirty="0" smtClean="0">
                <a:latin typeface="Monaco"/>
                <a:cs typeface="Monaco"/>
              </a:rPr>
              <a:t>(age &gt; 0, 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“[%d] is not a valid age. “ +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   “Age must be positive.</a:t>
            </a:r>
            <a:r>
              <a:rPr lang="en-US" sz="2000" dirty="0" smtClean="0">
                <a:latin typeface="Monaco"/>
                <a:cs typeface="Monaco"/>
                <a:sym typeface="Wingdings"/>
              </a:rPr>
              <a:t>”, age);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  <a:sym typeface="Wingdings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  <a:sym typeface="Wingdings"/>
              </a:rPr>
              <a:t>    </a:t>
            </a:r>
            <a:r>
              <a:rPr lang="en-US" sz="2000" dirty="0" err="1" smtClean="0">
                <a:latin typeface="Monaco"/>
                <a:cs typeface="Monaco"/>
                <a:sym typeface="Wingdings"/>
              </a:rPr>
              <a:t>this.age</a:t>
            </a:r>
            <a:r>
              <a:rPr lang="en-US" sz="2000" dirty="0" smtClean="0">
                <a:latin typeface="Monaco"/>
                <a:cs typeface="Monaco"/>
                <a:sym typeface="Wingdings"/>
              </a:rPr>
              <a:t> = age;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9227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Preconditions.checkState</a:t>
            </a:r>
            <a:r>
              <a:rPr lang="en-US" sz="4000" dirty="0" smtClean="0"/>
              <a:t>()</a:t>
            </a:r>
            <a:endParaRPr lang="en-US" sz="400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// This will throw an </a:t>
            </a:r>
            <a:r>
              <a:rPr lang="en-US" sz="2000" dirty="0" err="1" smtClean="0">
                <a:solidFill>
                  <a:schemeClr val="accent2"/>
                </a:solidFill>
                <a:latin typeface="Monaco"/>
                <a:cs typeface="Monaco"/>
              </a:rPr>
              <a:t>IllegalStateException</a:t>
            </a: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 if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// open() is not called first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String </a:t>
            </a:r>
            <a:r>
              <a:rPr lang="en-US" sz="2000" dirty="0" err="1" smtClean="0">
                <a:latin typeface="Monaco"/>
                <a:cs typeface="Monaco"/>
              </a:rPr>
              <a:t>readNextLine</a:t>
            </a:r>
            <a:r>
              <a:rPr lang="en-US" sz="2000" dirty="0" smtClean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b="1" i="1" dirty="0" smtClean="0">
                <a:solidFill>
                  <a:schemeClr val="accent6"/>
                </a:solidFill>
                <a:latin typeface="Monaco"/>
                <a:cs typeface="Monaco"/>
              </a:rPr>
              <a:t>    </a:t>
            </a:r>
            <a:r>
              <a:rPr lang="en-US" sz="2000" b="1" i="1" dirty="0" err="1" smtClean="0">
                <a:solidFill>
                  <a:schemeClr val="accent6"/>
                </a:solidFill>
                <a:latin typeface="Monaco"/>
                <a:cs typeface="Monaco"/>
              </a:rPr>
              <a:t>checkState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isOpen</a:t>
            </a:r>
            <a:r>
              <a:rPr lang="en-US" sz="2000" dirty="0" smtClean="0">
                <a:latin typeface="Monaco"/>
                <a:cs typeface="Monaco"/>
              </a:rPr>
              <a:t>, “Reader is not open. You </a:t>
            </a:r>
            <a:r>
              <a:rPr lang="en-US" sz="2000" dirty="0" smtClean="0">
                <a:latin typeface="Monaco"/>
                <a:cs typeface="Monaco"/>
                <a:sym typeface="Wingdings"/>
              </a:rPr>
              <a:t>” +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  <a:sym typeface="Wingdings"/>
              </a:rPr>
              <a:t> </a:t>
            </a:r>
            <a:r>
              <a:rPr lang="en-US" sz="2000" dirty="0" smtClean="0">
                <a:latin typeface="Monaco"/>
                <a:cs typeface="Monaco"/>
                <a:sym typeface="Wingdings"/>
              </a:rPr>
              <a:t>       must call open() first.”);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  <a:sym typeface="Wingdings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rgbClr val="F88600"/>
                </a:solidFill>
                <a:latin typeface="Monaco"/>
                <a:cs typeface="Monaco"/>
                <a:sym typeface="Wingdings"/>
              </a:rPr>
              <a:t> </a:t>
            </a:r>
            <a:r>
              <a:rPr lang="en-US" sz="2000" dirty="0" smtClean="0">
                <a:solidFill>
                  <a:srgbClr val="F88600"/>
                </a:solidFill>
                <a:latin typeface="Monaco"/>
                <a:cs typeface="Monaco"/>
                <a:sym typeface="Wingdings"/>
              </a:rPr>
              <a:t>   // read the next line and return it</a:t>
            </a:r>
            <a:endParaRPr lang="en-US" sz="2000" dirty="0" smtClean="0">
              <a:solidFill>
                <a:srgbClr val="F88600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510576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c.g.g.base.Splitter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030946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Splits a single </a:t>
            </a:r>
            <a:r>
              <a:rPr lang="en-US" sz="2800" b="1" dirty="0" smtClean="0">
                <a:solidFill>
                  <a:schemeClr val="accent1"/>
                </a:solidFill>
                <a:latin typeface="Monaco"/>
                <a:cs typeface="Monaco"/>
              </a:rPr>
              <a:t>String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smtClean="0"/>
              <a:t>into an </a:t>
            </a:r>
            <a:r>
              <a:rPr lang="en-US" sz="2800" b="1" dirty="0" err="1" smtClean="0">
                <a:solidFill>
                  <a:srgbClr val="F8C000"/>
                </a:solidFill>
                <a:latin typeface="Monaco"/>
                <a:cs typeface="Monaco"/>
              </a:rPr>
              <a:t>Iterable</a:t>
            </a:r>
            <a:r>
              <a:rPr lang="en-US" sz="2800" b="1" dirty="0" smtClean="0">
                <a:solidFill>
                  <a:srgbClr val="F8C000"/>
                </a:solidFill>
                <a:latin typeface="Monaco"/>
                <a:cs typeface="Monaco"/>
              </a:rPr>
              <a:t>&lt;String&gt;</a:t>
            </a:r>
          </a:p>
          <a:p>
            <a:r>
              <a:rPr lang="en-US" sz="3200" dirty="0" smtClean="0"/>
              <a:t>Can split on a single character, a String, or a regex Pattern</a:t>
            </a:r>
          </a:p>
          <a:p>
            <a:r>
              <a:rPr lang="en-US" sz="3200" dirty="0" smtClean="0">
                <a:latin typeface="News Gothic MT"/>
                <a:cs typeface="News Gothic MT"/>
              </a:rPr>
              <a:t>Builder allows control over:</a:t>
            </a:r>
          </a:p>
          <a:p>
            <a:pPr lvl="1"/>
            <a:r>
              <a:rPr lang="en-US" sz="3000" dirty="0" smtClean="0">
                <a:latin typeface="News Gothic MT"/>
                <a:cs typeface="News Gothic MT"/>
              </a:rPr>
              <a:t>Handing of empty Strings</a:t>
            </a:r>
          </a:p>
          <a:p>
            <a:pPr lvl="1"/>
            <a:r>
              <a:rPr lang="en-US" sz="3000" dirty="0" smtClean="0">
                <a:latin typeface="News Gothic MT"/>
                <a:cs typeface="News Gothic MT"/>
              </a:rPr>
              <a:t>Optionally trimming Strings</a:t>
            </a:r>
            <a:endParaRPr lang="en-US" sz="3000" dirty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2628281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Splitter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58192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@</a:t>
            </a:r>
            <a:r>
              <a:rPr lang="en-US" sz="2000" dirty="0">
                <a:latin typeface="Monaco"/>
                <a:cs typeface="Monaco"/>
              </a:rPr>
              <a:t>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</a:t>
            </a:r>
            <a:r>
              <a:rPr lang="en-US" sz="2000" dirty="0">
                <a:latin typeface="Monaco"/>
                <a:cs typeface="Monaco"/>
              </a:rPr>
              <a:t>void </a:t>
            </a:r>
            <a:r>
              <a:rPr lang="en-US" sz="2000" dirty="0" err="1" smtClean="0">
                <a:latin typeface="Monaco"/>
                <a:cs typeface="Monaco"/>
              </a:rPr>
              <a:t>omitsEmptyStrings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Splitter </a:t>
            </a:r>
            <a:r>
              <a:rPr lang="en-US" sz="2000" dirty="0">
                <a:latin typeface="Monaco"/>
                <a:cs typeface="Monaco"/>
              </a:rPr>
              <a:t>splitter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Splitter.on</a:t>
            </a:r>
            <a:r>
              <a:rPr lang="en-US" sz="2000" dirty="0">
                <a:latin typeface="Monaco"/>
                <a:cs typeface="Monaco"/>
              </a:rPr>
              <a:t>(',')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</a:t>
            </a:r>
            <a:r>
              <a:rPr lang="en-US" sz="2000" dirty="0" smtClean="0">
                <a:latin typeface="Monaco"/>
                <a:cs typeface="Monaco"/>
              </a:rPr>
              <a:t>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omitEmptyStrings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</a:t>
            </a:r>
            <a:r>
              <a:rPr lang="en-US" sz="2000" dirty="0" err="1" smtClean="0">
                <a:latin typeface="Monaco"/>
                <a:cs typeface="Monaco"/>
              </a:rPr>
              <a:t>Iterable</a:t>
            </a:r>
            <a:r>
              <a:rPr lang="en-US" sz="2000" dirty="0">
                <a:latin typeface="Monaco"/>
                <a:cs typeface="Monaco"/>
              </a:rPr>
              <a:t>&lt;String&gt; result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splitter.split</a:t>
            </a:r>
            <a:r>
              <a:rPr lang="en-US" sz="2000" dirty="0">
                <a:latin typeface="Monaco"/>
                <a:cs typeface="Monaco"/>
              </a:rPr>
              <a:t>("foo,bar,,</a:t>
            </a:r>
            <a:r>
              <a:rPr lang="en-US" sz="2000" dirty="0" err="1">
                <a:latin typeface="Monaco"/>
                <a:cs typeface="Monaco"/>
              </a:rPr>
              <a:t>baz</a:t>
            </a:r>
            <a:r>
              <a:rPr lang="en-US" sz="2000" dirty="0">
                <a:latin typeface="Monaco"/>
                <a:cs typeface="Monaco"/>
              </a:rPr>
              <a:t>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 smtClean="0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newArrayList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>
                <a:latin typeface="Monaco"/>
                <a:cs typeface="Monaco"/>
              </a:rPr>
              <a:t>foo", "bar", "</a:t>
            </a:r>
            <a:r>
              <a:rPr lang="en-US" sz="2000" dirty="0" err="1">
                <a:latin typeface="Monaco"/>
                <a:cs typeface="Monaco"/>
              </a:rPr>
              <a:t>baz</a:t>
            </a:r>
            <a:r>
              <a:rPr lang="en-US" sz="2000" dirty="0">
                <a:latin typeface="Monaco"/>
                <a:cs typeface="Monaco"/>
              </a:rPr>
              <a:t>"),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     </a:t>
            </a:r>
            <a:r>
              <a:rPr lang="en-US" sz="2000" dirty="0" err="1" smtClean="0">
                <a:latin typeface="Monaco"/>
                <a:cs typeface="Monaco"/>
              </a:rPr>
              <a:t>newArrayList</a:t>
            </a:r>
            <a:r>
              <a:rPr lang="en-US" sz="2000" dirty="0">
                <a:latin typeface="Monaco"/>
                <a:cs typeface="Monaco"/>
              </a:rPr>
              <a:t>(result));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84097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Splitter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58192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public </a:t>
            </a:r>
            <a:r>
              <a:rPr lang="en-US" sz="2000" dirty="0">
                <a:latin typeface="Monaco"/>
                <a:cs typeface="Monaco"/>
              </a:rPr>
              <a:t>void </a:t>
            </a:r>
            <a:r>
              <a:rPr lang="en-US" sz="2000" dirty="0" err="1" smtClean="0">
                <a:latin typeface="Monaco"/>
                <a:cs typeface="Monaco"/>
              </a:rPr>
              <a:t>trimsWhiteSpace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>
                <a:latin typeface="Monaco"/>
                <a:cs typeface="Monaco"/>
              </a:rPr>
              <a:t>) </a:t>
            </a:r>
            <a:r>
              <a:rPr lang="en-US" sz="2000" dirty="0" smtClean="0">
                <a:latin typeface="Monaco"/>
                <a:cs typeface="Monaco"/>
              </a:rPr>
              <a:t>{</a:t>
            </a: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Splitter </a:t>
            </a:r>
            <a:r>
              <a:rPr lang="en-US" sz="2000" dirty="0">
                <a:latin typeface="Monaco"/>
                <a:cs typeface="Monaco"/>
              </a:rPr>
              <a:t>splitter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Splitter.on</a:t>
            </a:r>
            <a:r>
              <a:rPr lang="en-US" sz="2000" dirty="0">
                <a:latin typeface="Monaco"/>
                <a:cs typeface="Monaco"/>
              </a:rPr>
              <a:t>(',')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       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trimResults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</a:t>
            </a:r>
            <a:r>
              <a:rPr lang="en-US" sz="2000" dirty="0" err="1" smtClean="0">
                <a:latin typeface="Monaco"/>
                <a:cs typeface="Monaco"/>
              </a:rPr>
              <a:t>Iterable</a:t>
            </a:r>
            <a:r>
              <a:rPr lang="en-US" sz="2000" dirty="0">
                <a:latin typeface="Monaco"/>
                <a:cs typeface="Monaco"/>
              </a:rPr>
              <a:t>&lt;String&gt; result = 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</a:t>
            </a:r>
            <a:r>
              <a:rPr lang="en-US" sz="2000" b="1" i="1" dirty="0" err="1" smtClean="0">
                <a:solidFill>
                  <a:srgbClr val="586215"/>
                </a:solidFill>
                <a:latin typeface="Monaco"/>
                <a:cs typeface="Monaco"/>
              </a:rPr>
              <a:t>splitter.split</a:t>
            </a:r>
            <a:r>
              <a:rPr lang="en-US" sz="2000" dirty="0">
                <a:latin typeface="Monaco"/>
                <a:cs typeface="Monaco"/>
              </a:rPr>
              <a:t>("foo, bar, </a:t>
            </a:r>
            <a:r>
              <a:rPr lang="en-US" sz="2000" dirty="0" err="1">
                <a:latin typeface="Monaco"/>
                <a:cs typeface="Monaco"/>
              </a:rPr>
              <a:t>baz</a:t>
            </a:r>
            <a:r>
              <a:rPr lang="en-US" sz="2000" dirty="0">
                <a:latin typeface="Monaco"/>
                <a:cs typeface="Monaco"/>
              </a:rPr>
              <a:t>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</a:t>
            </a:r>
            <a:r>
              <a:rPr lang="en-US" sz="2000" dirty="0" err="1" smtClean="0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newArrayList</a:t>
            </a:r>
            <a:r>
              <a:rPr lang="en-US" sz="2000" dirty="0">
                <a:latin typeface="Monaco"/>
                <a:cs typeface="Monaco"/>
              </a:rPr>
              <a:t>("foo", "bar", "</a:t>
            </a:r>
            <a:r>
              <a:rPr lang="en-US" sz="2000" dirty="0" err="1">
                <a:latin typeface="Monaco"/>
                <a:cs typeface="Monaco"/>
              </a:rPr>
              <a:t>baz</a:t>
            </a:r>
            <a:r>
              <a:rPr lang="en-US" sz="2000" dirty="0">
                <a:latin typeface="Monaco"/>
                <a:cs typeface="Monaco"/>
              </a:rPr>
              <a:t>")</a:t>
            </a:r>
            <a:r>
              <a:rPr lang="en-US" sz="2000" dirty="0" smtClean="0">
                <a:latin typeface="Monaco"/>
                <a:cs typeface="Monaco"/>
              </a:rPr>
              <a:t>,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</a:t>
            </a:r>
            <a:r>
              <a:rPr lang="en-US" sz="2000" dirty="0" err="1" smtClean="0">
                <a:latin typeface="Monaco"/>
                <a:cs typeface="Monaco"/>
              </a:rPr>
              <a:t>newArrayList</a:t>
            </a:r>
            <a:r>
              <a:rPr lang="en-US" sz="2000" dirty="0">
                <a:latin typeface="Monaco"/>
                <a:cs typeface="Monaco"/>
              </a:rPr>
              <a:t>(result));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8906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c.g.g.base.Joiner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030946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Join </a:t>
            </a:r>
            <a:r>
              <a:rPr lang="en-US" sz="3000" b="1" dirty="0">
                <a:solidFill>
                  <a:srgbClr val="F8C000"/>
                </a:solidFill>
                <a:latin typeface="Monaco"/>
                <a:cs typeface="Monaco"/>
              </a:rPr>
              <a:t>Object[]</a:t>
            </a:r>
            <a:r>
              <a:rPr lang="en-US" sz="3200" dirty="0" smtClean="0"/>
              <a:t> or </a:t>
            </a:r>
            <a:r>
              <a:rPr lang="en-US" sz="3000" b="1" dirty="0" err="1">
                <a:solidFill>
                  <a:srgbClr val="F8C000"/>
                </a:solidFill>
                <a:latin typeface="Monaco"/>
                <a:cs typeface="Monaco"/>
              </a:rPr>
              <a:t>Iterable</a:t>
            </a:r>
            <a:r>
              <a:rPr lang="en-US" sz="3000" b="1" dirty="0" smtClean="0">
                <a:solidFill>
                  <a:srgbClr val="F8C000"/>
                </a:solidFill>
                <a:latin typeface="Monaco"/>
                <a:cs typeface="Monaco"/>
              </a:rPr>
              <a:t>&lt;Object&gt;</a:t>
            </a:r>
            <a:r>
              <a:rPr lang="en-US" sz="3200" dirty="0" smtClean="0"/>
              <a:t> </a:t>
            </a:r>
            <a:r>
              <a:rPr lang="en-US" sz="3200" dirty="0"/>
              <a:t>to </a:t>
            </a:r>
            <a:r>
              <a:rPr lang="en-US" sz="3200" dirty="0" smtClean="0"/>
              <a:t>create a String</a:t>
            </a:r>
          </a:p>
          <a:p>
            <a:r>
              <a:rPr lang="en-US" sz="3200" dirty="0" smtClean="0"/>
              <a:t>Can create a new String or append to an existing </a:t>
            </a:r>
            <a:r>
              <a:rPr lang="en-US" sz="3000" b="1" dirty="0" err="1">
                <a:solidFill>
                  <a:srgbClr val="F8C000"/>
                </a:solidFill>
                <a:latin typeface="Monaco"/>
                <a:cs typeface="Monaco"/>
              </a:rPr>
              <a:t>StringBuilder</a:t>
            </a:r>
            <a:r>
              <a:rPr lang="en-US" sz="3200" dirty="0" smtClean="0"/>
              <a:t> or </a:t>
            </a:r>
            <a:r>
              <a:rPr lang="en-US" sz="3000" b="1" dirty="0" err="1">
                <a:solidFill>
                  <a:srgbClr val="F8C000"/>
                </a:solidFill>
                <a:latin typeface="Monaco"/>
                <a:cs typeface="Monaco"/>
              </a:rPr>
              <a:t>Appendable</a:t>
            </a:r>
            <a:endParaRPr lang="en-US" sz="3000" b="1" dirty="0">
              <a:solidFill>
                <a:srgbClr val="F8C000"/>
              </a:solidFill>
              <a:latin typeface="Monaco"/>
              <a:cs typeface="Monaco"/>
            </a:endParaRPr>
          </a:p>
          <a:p>
            <a:r>
              <a:rPr lang="en-US" sz="3200" dirty="0" smtClean="0">
                <a:latin typeface="News Gothic MT"/>
                <a:cs typeface="News Gothic MT"/>
              </a:rPr>
              <a:t>Builder allows control over:</a:t>
            </a:r>
          </a:p>
          <a:p>
            <a:pPr lvl="1"/>
            <a:r>
              <a:rPr lang="en-US" sz="3000" dirty="0" smtClean="0">
                <a:latin typeface="News Gothic MT"/>
                <a:cs typeface="News Gothic MT"/>
              </a:rPr>
              <a:t>What to use as separator</a:t>
            </a:r>
          </a:p>
          <a:p>
            <a:pPr lvl="1"/>
            <a:r>
              <a:rPr lang="en-US" sz="3000" dirty="0" smtClean="0">
                <a:latin typeface="News Gothic MT"/>
                <a:cs typeface="News Gothic MT"/>
              </a:rPr>
              <a:t>How to handle nulls (skip or use a placeholder)</a:t>
            </a:r>
            <a:endParaRPr lang="en-US" sz="3000" dirty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2593140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Joiner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458192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  <a:cs typeface="Monaco"/>
              </a:rPr>
              <a:t>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@Test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public </a:t>
            </a:r>
            <a:r>
              <a:rPr lang="en-US" sz="2000" dirty="0">
                <a:latin typeface="Monaco"/>
                <a:cs typeface="Monaco"/>
              </a:rPr>
              <a:t>void </a:t>
            </a:r>
            <a:r>
              <a:rPr lang="en-US" sz="2000" dirty="0" err="1" smtClean="0">
                <a:latin typeface="Monaco"/>
                <a:cs typeface="Monaco"/>
              </a:rPr>
              <a:t>handlesNulls</a:t>
            </a:r>
            <a:r>
              <a:rPr lang="en-US" sz="2000" dirty="0">
                <a:latin typeface="Monaco"/>
                <a:cs typeface="Monaco"/>
              </a:rPr>
              <a:t>()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</a:t>
            </a:r>
            <a:r>
              <a:rPr lang="en-US" sz="2000" dirty="0">
                <a:latin typeface="Monaco"/>
                <a:cs typeface="Monaco"/>
              </a:rPr>
              <a:t>String result = 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Joiner.on</a:t>
            </a:r>
            <a:r>
              <a:rPr lang="en-US" sz="2000" dirty="0">
                <a:latin typeface="Monaco"/>
                <a:cs typeface="Monaco"/>
              </a:rPr>
              <a:t>("|")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smtClean="0">
                <a:latin typeface="Monaco"/>
                <a:cs typeface="Monaco"/>
              </a:rPr>
              <a:t>        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skipNulls</a:t>
            </a:r>
            <a:r>
              <a:rPr lang="en-US" sz="2000" dirty="0">
                <a:latin typeface="Monaco"/>
                <a:cs typeface="Monaco"/>
              </a:rPr>
              <a:t>()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    .</a:t>
            </a:r>
            <a:r>
              <a:rPr lang="en-US" sz="2000" b="1" i="1" dirty="0">
                <a:solidFill>
                  <a:srgbClr val="586215"/>
                </a:solidFill>
                <a:latin typeface="Monaco"/>
                <a:cs typeface="Monaco"/>
              </a:rPr>
              <a:t>join</a:t>
            </a:r>
            <a:r>
              <a:rPr lang="en-US" sz="2000" dirty="0">
                <a:latin typeface="Monaco"/>
                <a:cs typeface="Monaco"/>
              </a:rPr>
              <a:t>("foo", null, "bar");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</a:t>
            </a:r>
            <a:r>
              <a:rPr lang="en-US" sz="2000">
                <a:latin typeface="Monaco"/>
                <a:cs typeface="Monaco"/>
              </a:rPr>
              <a:t> </a:t>
            </a:r>
            <a:r>
              <a:rPr lang="en-US" sz="2000" smtClean="0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foo|bar</a:t>
            </a:r>
            <a:r>
              <a:rPr lang="en-US" sz="2000" dirty="0">
                <a:latin typeface="Monaco"/>
                <a:cs typeface="Monaco"/>
              </a:rPr>
              <a:t>", result);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77462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Guava?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2415377"/>
          </a:xfrm>
        </p:spPr>
        <p:txBody>
          <a:bodyPr/>
          <a:lstStyle/>
          <a:p>
            <a:r>
              <a:rPr lang="en-US" dirty="0" smtClean="0"/>
              <a:t>Google library used by other Google Java projects</a:t>
            </a:r>
          </a:p>
          <a:p>
            <a:r>
              <a:rPr lang="en-US" dirty="0" smtClean="0"/>
              <a:t>Regular releases (roughly quarterly)</a:t>
            </a:r>
          </a:p>
          <a:p>
            <a:r>
              <a:rPr lang="en-US" dirty="0" smtClean="0"/>
              <a:t>Supplements JDK functionality</a:t>
            </a:r>
          </a:p>
          <a:p>
            <a:r>
              <a:rPr lang="en-US" dirty="0" smtClean="0"/>
              <a:t>Support for collections, concurrency, I/O</a:t>
            </a:r>
          </a:p>
        </p:txBody>
      </p:sp>
    </p:spTree>
    <p:extLst>
      <p:ext uri="{BB962C8B-B14F-4D97-AF65-F5344CB8AC3E}">
        <p14:creationId xmlns:p14="http://schemas.microsoft.com/office/powerpoint/2010/main" val="696012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2415377"/>
          </a:xfrm>
        </p:spPr>
        <p:txBody>
          <a:bodyPr/>
          <a:lstStyle/>
          <a:p>
            <a:r>
              <a:rPr lang="en-US" dirty="0" smtClean="0"/>
              <a:t>Become familiar with general Guava APIs</a:t>
            </a:r>
          </a:p>
          <a:p>
            <a:r>
              <a:rPr lang="en-US" dirty="0" smtClean="0"/>
              <a:t>Notice Guava’s design</a:t>
            </a:r>
          </a:p>
          <a:p>
            <a:pPr lvl="1"/>
            <a:r>
              <a:rPr lang="en-US" dirty="0" smtClean="0"/>
              <a:t>API design</a:t>
            </a:r>
          </a:p>
          <a:p>
            <a:pPr lvl="1"/>
            <a:r>
              <a:rPr lang="en-US" dirty="0" smtClean="0"/>
              <a:t>Patterns (e.g. Builder)</a:t>
            </a:r>
          </a:p>
          <a:p>
            <a:pPr lvl="1"/>
            <a:r>
              <a:rPr lang="en-US" dirty="0" smtClean="0"/>
              <a:t>Encouragement of higher-level structures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62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Guava Packaging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61693"/>
            <a:ext cx="8042276" cy="2816935"/>
          </a:xfrm>
        </p:spPr>
        <p:txBody>
          <a:bodyPr numCol="2"/>
          <a:lstStyle/>
          <a:p>
            <a:r>
              <a:rPr lang="en-US" dirty="0">
                <a:latin typeface="Courier"/>
                <a:cs typeface="Courier"/>
              </a:rPr>
              <a:t>a</a:t>
            </a:r>
            <a:r>
              <a:rPr lang="en-US" dirty="0" smtClean="0">
                <a:latin typeface="Courier"/>
                <a:cs typeface="Courier"/>
              </a:rPr>
              <a:t>nnotations</a:t>
            </a:r>
          </a:p>
          <a:p>
            <a:r>
              <a:rPr lang="en-US" b="1" i="1" dirty="0" smtClean="0">
                <a:latin typeface="Courier"/>
                <a:cs typeface="Courier"/>
              </a:rPr>
              <a:t>base</a:t>
            </a:r>
            <a:endParaRPr lang="en-US" b="1" i="1" dirty="0"/>
          </a:p>
          <a:p>
            <a:r>
              <a:rPr lang="en-US" dirty="0" err="1" smtClean="0">
                <a:latin typeface="Courier"/>
                <a:cs typeface="Courier"/>
              </a:rPr>
              <a:t>base.internal</a:t>
            </a:r>
            <a:endParaRPr lang="en-US" dirty="0"/>
          </a:p>
          <a:p>
            <a:r>
              <a:rPr lang="en-US" b="1" i="1" dirty="0" smtClean="0">
                <a:latin typeface="Courier"/>
                <a:cs typeface="Courier"/>
              </a:rPr>
              <a:t>collect</a:t>
            </a:r>
            <a:endParaRPr lang="en-US" b="1" i="1" dirty="0" smtClean="0"/>
          </a:p>
          <a:p>
            <a:r>
              <a:rPr lang="en-US" dirty="0" err="1" smtClean="0">
                <a:latin typeface="Courier"/>
                <a:cs typeface="Courier"/>
              </a:rPr>
              <a:t>io</a:t>
            </a:r>
            <a:endParaRPr lang="en-US" dirty="0" smtClean="0"/>
          </a:p>
          <a:p>
            <a:r>
              <a:rPr lang="en-US" dirty="0" smtClean="0">
                <a:latin typeface="Courier"/>
                <a:cs typeface="Courier"/>
              </a:rPr>
              <a:t>net</a:t>
            </a:r>
            <a:endParaRPr lang="en-US" dirty="0" smtClean="0"/>
          </a:p>
          <a:p>
            <a:r>
              <a:rPr lang="en-US" dirty="0" smtClean="0">
                <a:latin typeface="Courier"/>
                <a:cs typeface="Courier"/>
              </a:rPr>
              <a:t>primitives</a:t>
            </a:r>
          </a:p>
          <a:p>
            <a:r>
              <a:rPr lang="en-US" b="1" i="1" dirty="0" err="1" smtClean="0">
                <a:latin typeface="Courier"/>
                <a:cs typeface="Courier"/>
              </a:rPr>
              <a:t>util.conncurrent</a:t>
            </a: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4149738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c.g.g.base.Strings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05650"/>
            <a:ext cx="8042276" cy="3311878"/>
          </a:xfrm>
        </p:spPr>
        <p:txBody>
          <a:bodyPr>
            <a:normAutofit/>
          </a:bodyPr>
          <a:lstStyle/>
          <a:p>
            <a:r>
              <a:rPr lang="en-US" sz="3500" dirty="0" smtClean="0"/>
              <a:t>Convenience methods for querying and manipulating String</a:t>
            </a:r>
          </a:p>
          <a:p>
            <a:pPr lvl="1"/>
            <a:endParaRPr lang="en-US" dirty="0" smtClean="0"/>
          </a:p>
          <a:p>
            <a:pPr lvl="1"/>
            <a:r>
              <a:rPr lang="en-US" sz="2800" dirty="0" smtClean="0"/>
              <a:t>Normalize Strings to empty or nulls</a:t>
            </a:r>
          </a:p>
          <a:p>
            <a:pPr lvl="1"/>
            <a:r>
              <a:rPr lang="en-US" sz="2800" dirty="0" smtClean="0"/>
              <a:t>Check String if null </a:t>
            </a:r>
            <a:r>
              <a:rPr lang="en-US" sz="2800" b="1" dirty="0" smtClean="0"/>
              <a:t>or</a:t>
            </a:r>
            <a:r>
              <a:rPr lang="en-US" sz="2800" dirty="0" smtClean="0"/>
              <a:t> empty</a:t>
            </a:r>
          </a:p>
          <a:p>
            <a:pPr lvl="1"/>
            <a:r>
              <a:rPr lang="en-US" sz="2800" dirty="0" smtClean="0"/>
              <a:t>Left and right pad Strings</a:t>
            </a:r>
          </a:p>
        </p:txBody>
      </p:sp>
    </p:spTree>
    <p:extLst>
      <p:ext uri="{BB962C8B-B14F-4D97-AF65-F5344CB8AC3E}">
        <p14:creationId xmlns:p14="http://schemas.microsoft.com/office/powerpoint/2010/main" val="225452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Strings.nullToEmpty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String </a:t>
            </a:r>
            <a:r>
              <a:rPr lang="en-US" sz="2000" dirty="0" err="1">
                <a:latin typeface="Monaco"/>
                <a:cs typeface="Monaco"/>
              </a:rPr>
              <a:t>firstName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err="1">
                <a:latin typeface="Monaco"/>
                <a:cs typeface="Monaco"/>
              </a:rPr>
              <a:t>rs.getString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first_name</a:t>
            </a:r>
            <a:r>
              <a:rPr lang="en-US" sz="2000" dirty="0">
                <a:latin typeface="Monaco"/>
                <a:cs typeface="Monaco"/>
              </a:rPr>
              <a:t>")</a:t>
            </a:r>
            <a:r>
              <a:rPr lang="en-US" sz="2000" dirty="0" smtClean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// we want all “blank” names to be treated as null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String </a:t>
            </a:r>
            <a:r>
              <a:rPr lang="en-US" sz="2000" dirty="0" err="1">
                <a:latin typeface="Monaco"/>
                <a:cs typeface="Monaco"/>
              </a:rPr>
              <a:t>middleName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err="1">
                <a:latin typeface="Monaco"/>
                <a:cs typeface="Monaco"/>
              </a:rPr>
              <a:t>rs.getString</a:t>
            </a:r>
            <a:r>
              <a:rPr lang="en-US" sz="2000" dirty="0" smtClean="0">
                <a:latin typeface="Monaco"/>
                <a:cs typeface="Monaco"/>
              </a:rPr>
              <a:t>(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</a:t>
            </a:r>
            <a:r>
              <a:rPr lang="en-US" sz="2000" b="1" i="1" dirty="0" err="1">
                <a:solidFill>
                  <a:schemeClr val="accent6"/>
                </a:solidFill>
                <a:latin typeface="Monaco"/>
                <a:cs typeface="Monaco"/>
              </a:rPr>
              <a:t>Strings.nullToEmpty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middle_name</a:t>
            </a:r>
            <a:r>
              <a:rPr lang="en-US" sz="2000" dirty="0">
                <a:latin typeface="Monaco"/>
                <a:cs typeface="Monaco"/>
              </a:rPr>
              <a:t>"))</a:t>
            </a:r>
            <a:r>
              <a:rPr lang="en-US" sz="2000" dirty="0" smtClean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String </a:t>
            </a:r>
            <a:r>
              <a:rPr lang="en-US" sz="2000" dirty="0" err="1">
                <a:latin typeface="Monaco"/>
                <a:cs typeface="Monaco"/>
              </a:rPr>
              <a:t>lastName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err="1">
                <a:latin typeface="Monaco"/>
                <a:cs typeface="Monaco"/>
              </a:rPr>
              <a:t>rs.getString</a:t>
            </a:r>
            <a:r>
              <a:rPr lang="en-US" sz="2000" dirty="0">
                <a:latin typeface="Monaco"/>
                <a:cs typeface="Monaco"/>
              </a:rPr>
              <a:t>("</a:t>
            </a:r>
            <a:r>
              <a:rPr lang="en-US" sz="2000" dirty="0" err="1">
                <a:latin typeface="Monaco"/>
                <a:cs typeface="Monaco"/>
              </a:rPr>
              <a:t>last_name</a:t>
            </a:r>
            <a:r>
              <a:rPr lang="en-US" sz="2000" dirty="0">
                <a:latin typeface="Monaco"/>
                <a:cs typeface="Monaco"/>
              </a:rPr>
              <a:t>")</a:t>
            </a:r>
            <a:r>
              <a:rPr lang="en-US" sz="2000" dirty="0" smtClean="0">
                <a:latin typeface="Monaco"/>
                <a:cs typeface="Monaco"/>
              </a:rPr>
              <a:t>;</a:t>
            </a: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Person </a:t>
            </a:r>
            <a:r>
              <a:rPr lang="en-US" sz="2000" dirty="0">
                <a:latin typeface="Monaco"/>
                <a:cs typeface="Monaco"/>
              </a:rPr>
              <a:t>person = new </a:t>
            </a:r>
            <a:r>
              <a:rPr lang="en-US" sz="2000" dirty="0" err="1">
                <a:latin typeface="Monaco"/>
                <a:cs typeface="Monaco"/>
              </a:rPr>
              <a:t>SimplePerson</a:t>
            </a:r>
            <a:r>
              <a:rPr lang="en-US" sz="2000" dirty="0">
                <a:latin typeface="Monaco"/>
                <a:cs typeface="Monaco"/>
              </a:rPr>
              <a:t>(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</a:t>
            </a:r>
            <a:r>
              <a:rPr lang="en-US" sz="2000" dirty="0" err="1" smtClean="0">
                <a:latin typeface="Monaco"/>
                <a:cs typeface="Monaco"/>
              </a:rPr>
              <a:t>firstName</a:t>
            </a:r>
            <a:r>
              <a:rPr lang="en-US" sz="2000" dirty="0">
                <a:latin typeface="Monaco"/>
                <a:cs typeface="Monaco"/>
              </a:rPr>
              <a:t>, </a:t>
            </a:r>
            <a:r>
              <a:rPr lang="en-US" sz="2000" dirty="0" err="1">
                <a:latin typeface="Monaco"/>
                <a:cs typeface="Monaco"/>
              </a:rPr>
              <a:t>middleName</a:t>
            </a:r>
            <a:r>
              <a:rPr lang="en-US" sz="2000" dirty="0">
                <a:latin typeface="Monaco"/>
                <a:cs typeface="Monaco"/>
              </a:rPr>
              <a:t>, </a:t>
            </a:r>
            <a:r>
              <a:rPr lang="en-US" sz="2000" dirty="0" err="1">
                <a:latin typeface="Monaco"/>
                <a:cs typeface="Monaco"/>
              </a:rPr>
              <a:t>lastName</a:t>
            </a:r>
            <a:r>
              <a:rPr lang="en-US" sz="2000" dirty="0">
                <a:latin typeface="Monaco"/>
                <a:cs typeface="Monaco"/>
              </a:rPr>
              <a:t>);</a:t>
            </a:r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27042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Strings.emptyToNull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String </a:t>
            </a:r>
            <a:r>
              <a:rPr lang="en-US" sz="2000" dirty="0" err="1" smtClean="0">
                <a:latin typeface="Monaco"/>
                <a:cs typeface="Monaco"/>
              </a:rPr>
              <a:t>firstName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rs.getString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first_name</a:t>
            </a:r>
            <a:r>
              <a:rPr lang="en-US" sz="2000" dirty="0" smtClean="0">
                <a:latin typeface="Monaco"/>
                <a:cs typeface="Monaco"/>
              </a:rPr>
              <a:t>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rgbClr val="F88600"/>
                </a:solidFill>
                <a:latin typeface="Monaco"/>
                <a:cs typeface="Monaco"/>
              </a:rPr>
              <a:t>// we want all “blank” names to be treated as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rgbClr val="F88600"/>
                </a:solidFill>
                <a:latin typeface="Monaco"/>
                <a:cs typeface="Monaco"/>
              </a:rPr>
              <a:t>// empty Strings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String </a:t>
            </a:r>
            <a:r>
              <a:rPr lang="en-US" sz="2000" dirty="0" err="1" smtClean="0">
                <a:latin typeface="Monaco"/>
                <a:cs typeface="Monaco"/>
              </a:rPr>
              <a:t>middleName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rs.getString</a:t>
            </a:r>
            <a:r>
              <a:rPr lang="en-US" sz="2000" dirty="0" smtClean="0">
                <a:latin typeface="Monaco"/>
                <a:cs typeface="Monaco"/>
              </a:rPr>
              <a:t>(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</a:t>
            </a:r>
            <a:r>
              <a:rPr lang="en-US" sz="2000" b="1" i="1" dirty="0" err="1" smtClean="0">
                <a:solidFill>
                  <a:schemeClr val="accent6"/>
                </a:solidFill>
                <a:latin typeface="Monaco"/>
                <a:cs typeface="Monaco"/>
              </a:rPr>
              <a:t>Strings.emptyToNull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middle_name</a:t>
            </a:r>
            <a:r>
              <a:rPr lang="en-US" sz="2000" dirty="0" smtClean="0">
                <a:latin typeface="Monaco"/>
                <a:cs typeface="Monaco"/>
              </a:rPr>
              <a:t>"));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String </a:t>
            </a:r>
            <a:r>
              <a:rPr lang="en-US" sz="2000" dirty="0" err="1" smtClean="0">
                <a:latin typeface="Monaco"/>
                <a:cs typeface="Monaco"/>
              </a:rPr>
              <a:t>lastName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rs.getString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last_name</a:t>
            </a:r>
            <a:r>
              <a:rPr lang="en-US" sz="2000" dirty="0" smtClean="0">
                <a:latin typeface="Monaco"/>
                <a:cs typeface="Monaco"/>
              </a:rPr>
              <a:t>");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Person person = new </a:t>
            </a:r>
            <a:r>
              <a:rPr lang="en-US" sz="2000" dirty="0" err="1" smtClean="0">
                <a:latin typeface="Monaco"/>
                <a:cs typeface="Monaco"/>
              </a:rPr>
              <a:t>SimplePerson</a:t>
            </a:r>
            <a:r>
              <a:rPr lang="en-US" sz="2000" dirty="0" smtClean="0">
                <a:latin typeface="Monaco"/>
                <a:cs typeface="Monaco"/>
              </a:rPr>
              <a:t>(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    </a:t>
            </a:r>
            <a:r>
              <a:rPr lang="en-US" sz="2000" dirty="0" err="1" smtClean="0">
                <a:latin typeface="Monaco"/>
                <a:cs typeface="Monaco"/>
              </a:rPr>
              <a:t>firstName</a:t>
            </a:r>
            <a:r>
              <a:rPr lang="en-US" sz="2000" dirty="0" smtClean="0">
                <a:latin typeface="Monaco"/>
                <a:cs typeface="Monaco"/>
              </a:rPr>
              <a:t>, </a:t>
            </a:r>
            <a:r>
              <a:rPr lang="en-US" sz="2000" dirty="0" err="1" smtClean="0">
                <a:latin typeface="Monaco"/>
                <a:cs typeface="Monaco"/>
              </a:rPr>
              <a:t>middleName</a:t>
            </a:r>
            <a:r>
              <a:rPr lang="en-US" sz="2000" dirty="0" smtClean="0">
                <a:latin typeface="Monaco"/>
                <a:cs typeface="Monaco"/>
              </a:rPr>
              <a:t>, </a:t>
            </a:r>
            <a:r>
              <a:rPr lang="en-US" sz="2000" dirty="0" err="1" smtClean="0">
                <a:latin typeface="Monaco"/>
                <a:cs typeface="Monaco"/>
              </a:rPr>
              <a:t>lastName</a:t>
            </a:r>
            <a:r>
              <a:rPr lang="en-US" sz="2000" dirty="0" smtClean="0">
                <a:latin typeface="Monaco"/>
                <a:cs typeface="Monac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1365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Strings.isNullOrEmpty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rgbClr val="F88600"/>
                </a:solidFill>
                <a:latin typeface="Monaco"/>
                <a:cs typeface="Monaco"/>
              </a:rPr>
              <a:t>// instead of this...</a:t>
            </a:r>
            <a:endParaRPr lang="en-US" sz="2000" dirty="0">
              <a:solidFill>
                <a:srgbClr val="F88600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if (</a:t>
            </a:r>
            <a:r>
              <a:rPr lang="en-US" sz="2000" dirty="0" err="1">
                <a:latin typeface="Monaco"/>
                <a:cs typeface="Monaco"/>
              </a:rPr>
              <a:t>aString</a:t>
            </a:r>
            <a:r>
              <a:rPr lang="en-US" sz="2000" dirty="0">
                <a:latin typeface="Monaco"/>
                <a:cs typeface="Monaco"/>
              </a:rPr>
              <a:t> == null || </a:t>
            </a:r>
            <a:r>
              <a:rPr lang="en-US" sz="2000" dirty="0" err="1">
                <a:latin typeface="Monaco"/>
                <a:cs typeface="Monaco"/>
              </a:rPr>
              <a:t>aString.equals</a:t>
            </a:r>
            <a:r>
              <a:rPr lang="en-US" sz="2000" dirty="0">
                <a:latin typeface="Monaco"/>
                <a:cs typeface="Monaco"/>
              </a:rPr>
              <a:t>(""))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  /</a:t>
            </a:r>
            <a:r>
              <a:rPr lang="en-US" sz="2000" dirty="0">
                <a:latin typeface="Monaco"/>
                <a:cs typeface="Monaco"/>
              </a:rPr>
              <a:t>/ do something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solidFill>
                <a:srgbClr val="F88600"/>
              </a:solidFill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solidFill>
                  <a:srgbClr val="F88600"/>
                </a:solidFill>
                <a:latin typeface="Monaco"/>
                <a:cs typeface="Monaco"/>
              </a:rPr>
              <a:t>// ...try this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if 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b="1" i="1" dirty="0" err="1">
                <a:solidFill>
                  <a:schemeClr val="accent6"/>
                </a:solidFill>
                <a:latin typeface="Monaco"/>
                <a:cs typeface="Monaco"/>
              </a:rPr>
              <a:t>isNullOrEmpty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aString</a:t>
            </a:r>
            <a:r>
              <a:rPr lang="en-US" sz="2000" dirty="0">
                <a:latin typeface="Monaco"/>
                <a:cs typeface="Monaco"/>
              </a:rPr>
              <a:t>)) </a:t>
            </a:r>
            <a:r>
              <a:rPr lang="en-US" sz="2000" dirty="0" smtClean="0">
                <a:latin typeface="Monaco"/>
                <a:cs typeface="Monaco"/>
              </a:rPr>
              <a:t>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    // do something</a:t>
            </a: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0828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Strings.padStart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String </a:t>
            </a:r>
            <a:r>
              <a:rPr lang="en-US" sz="2000" dirty="0">
                <a:latin typeface="Monaco"/>
                <a:cs typeface="Monaco"/>
              </a:rPr>
              <a:t>foo = "foo";</a:t>
            </a:r>
          </a:p>
          <a:p>
            <a:pPr marL="0" indent="0">
              <a:lnSpc>
                <a:spcPts val="700"/>
              </a:lnSpc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smtClean="0">
                <a:latin typeface="Monaco"/>
                <a:cs typeface="Monaco"/>
              </a:rPr>
              <a:t>String </a:t>
            </a:r>
            <a:r>
              <a:rPr lang="en-US" sz="2000" dirty="0" err="1">
                <a:latin typeface="Monaco"/>
                <a:cs typeface="Monaco"/>
              </a:rPr>
              <a:t>paddedFoo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err="1">
                <a:latin typeface="Monaco"/>
                <a:cs typeface="Monaco"/>
              </a:rPr>
              <a:t>Strings.</a:t>
            </a:r>
            <a:r>
              <a:rPr lang="en-US" sz="2000" b="1" i="1" dirty="0" err="1">
                <a:solidFill>
                  <a:srgbClr val="586215"/>
                </a:solidFill>
                <a:latin typeface="Monaco"/>
                <a:cs typeface="Monaco"/>
              </a:rPr>
              <a:t>padStart</a:t>
            </a:r>
            <a:r>
              <a:rPr lang="en-US" sz="2000" dirty="0">
                <a:latin typeface="Monaco"/>
                <a:cs typeface="Monaco"/>
              </a:rPr>
              <a:t>(foo, 5, ' ');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>
                <a:latin typeface="Monaco"/>
                <a:cs typeface="Monaco"/>
              </a:rPr>
              <a:t>        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2000" dirty="0" err="1" smtClean="0">
                <a:latin typeface="Monaco"/>
                <a:cs typeface="Monaco"/>
              </a:rPr>
              <a:t>assertEquals</a:t>
            </a:r>
            <a:r>
              <a:rPr lang="en-US" sz="2000" dirty="0">
                <a:latin typeface="Monaco"/>
                <a:cs typeface="Monaco"/>
              </a:rPr>
              <a:t>("  foo", </a:t>
            </a:r>
            <a:r>
              <a:rPr lang="en-US" sz="2000" dirty="0" err="1">
                <a:latin typeface="Monaco"/>
                <a:cs typeface="Monaco"/>
              </a:rPr>
              <a:t>paddedFoo</a:t>
            </a:r>
            <a:r>
              <a:rPr lang="en-US" sz="2000" dirty="0">
                <a:latin typeface="Monaco"/>
                <a:cs typeface="Monaco"/>
              </a:rPr>
              <a:t>);</a:t>
            </a:r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28569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1801</TotalTime>
  <Words>863</Words>
  <Application>Microsoft Macintosh PowerPoint</Application>
  <PresentationFormat>On-screen Show (4:3)</PresentationFormat>
  <Paragraphs>176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Breeze</vt:lpstr>
      <vt:lpstr>Google Guava</vt:lpstr>
      <vt:lpstr>What is Guava?</vt:lpstr>
      <vt:lpstr>Goals</vt:lpstr>
      <vt:lpstr>Guava Packaging</vt:lpstr>
      <vt:lpstr>c.g.g.base.Strings</vt:lpstr>
      <vt:lpstr>Strings.nullToEmpty()</vt:lpstr>
      <vt:lpstr>Strings.emptyToNull()</vt:lpstr>
      <vt:lpstr>Strings.isNullOrEmpty()</vt:lpstr>
      <vt:lpstr>Strings.padStart()</vt:lpstr>
      <vt:lpstr>Strings.padEnd()</vt:lpstr>
      <vt:lpstr>c.g.g.base.Preconditions</vt:lpstr>
      <vt:lpstr>Preconditions.checkNotNull()</vt:lpstr>
      <vt:lpstr>Preconditions.checkArgument()</vt:lpstr>
      <vt:lpstr>Preconditions.checkState()</vt:lpstr>
      <vt:lpstr>c.g.g.base.Splitter</vt:lpstr>
      <vt:lpstr>Splitter example</vt:lpstr>
      <vt:lpstr>Splitter example</vt:lpstr>
      <vt:lpstr>c.g.g.base.Joiner</vt:lpstr>
      <vt:lpstr>Joiner example</vt:lpstr>
    </vt:vector>
  </TitlesOfParts>
  <Company>The Container Store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Guava</dc:title>
  <dc:creator>Ryan Breidenbach</dc:creator>
  <cp:lastModifiedBy>Ryan Breidenbach</cp:lastModifiedBy>
  <cp:revision>73</cp:revision>
  <dcterms:created xsi:type="dcterms:W3CDTF">2011-06-23T23:33:46Z</dcterms:created>
  <dcterms:modified xsi:type="dcterms:W3CDTF">2011-08-31T23:17:58Z</dcterms:modified>
</cp:coreProperties>
</file>