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40" r:id="rId1"/>
  </p:sldMasterIdLst>
  <p:notesMasterIdLst>
    <p:notesMasterId r:id="rId89"/>
  </p:notesMasterIdLst>
  <p:handoutMasterIdLst>
    <p:handoutMasterId r:id="rId90"/>
  </p:handoutMasterIdLst>
  <p:sldIdLst>
    <p:sldId id="256" r:id="rId2"/>
    <p:sldId id="322" r:id="rId3"/>
    <p:sldId id="315" r:id="rId4"/>
    <p:sldId id="364" r:id="rId5"/>
    <p:sldId id="316" r:id="rId6"/>
    <p:sldId id="318" r:id="rId7"/>
    <p:sldId id="319" r:id="rId8"/>
    <p:sldId id="317" r:id="rId9"/>
    <p:sldId id="320" r:id="rId10"/>
    <p:sldId id="323" r:id="rId11"/>
    <p:sldId id="324" r:id="rId12"/>
    <p:sldId id="331" r:id="rId13"/>
    <p:sldId id="325" r:id="rId14"/>
    <p:sldId id="327" r:id="rId15"/>
    <p:sldId id="332" r:id="rId16"/>
    <p:sldId id="333" r:id="rId17"/>
    <p:sldId id="326" r:id="rId18"/>
    <p:sldId id="330" r:id="rId19"/>
    <p:sldId id="340" r:id="rId20"/>
    <p:sldId id="351" r:id="rId21"/>
    <p:sldId id="353" r:id="rId22"/>
    <p:sldId id="354" r:id="rId23"/>
    <p:sldId id="261" r:id="rId24"/>
    <p:sldId id="329" r:id="rId25"/>
    <p:sldId id="262" r:id="rId26"/>
    <p:sldId id="268" r:id="rId27"/>
    <p:sldId id="269" r:id="rId28"/>
    <p:sldId id="334" r:id="rId29"/>
    <p:sldId id="328" r:id="rId30"/>
    <p:sldId id="282" r:id="rId31"/>
    <p:sldId id="280" r:id="rId32"/>
    <p:sldId id="281" r:id="rId33"/>
    <p:sldId id="272" r:id="rId34"/>
    <p:sldId id="335" r:id="rId35"/>
    <p:sldId id="271" r:id="rId36"/>
    <p:sldId id="336" r:id="rId37"/>
    <p:sldId id="270" r:id="rId38"/>
    <p:sldId id="337" r:id="rId39"/>
    <p:sldId id="338" r:id="rId40"/>
    <p:sldId id="339" r:id="rId41"/>
    <p:sldId id="283" r:id="rId42"/>
    <p:sldId id="279" r:id="rId43"/>
    <p:sldId id="341" r:id="rId44"/>
    <p:sldId id="284" r:id="rId45"/>
    <p:sldId id="278" r:id="rId46"/>
    <p:sldId id="342" r:id="rId47"/>
    <p:sldId id="289" r:id="rId48"/>
    <p:sldId id="288" r:id="rId49"/>
    <p:sldId id="287" r:id="rId50"/>
    <p:sldId id="343" r:id="rId51"/>
    <p:sldId id="344" r:id="rId52"/>
    <p:sldId id="286" r:id="rId53"/>
    <p:sldId id="290" r:id="rId54"/>
    <p:sldId id="291" r:id="rId55"/>
    <p:sldId id="348" r:id="rId56"/>
    <p:sldId id="285" r:id="rId57"/>
    <p:sldId id="345" r:id="rId58"/>
    <p:sldId id="347" r:id="rId59"/>
    <p:sldId id="293" r:id="rId60"/>
    <p:sldId id="349" r:id="rId61"/>
    <p:sldId id="295" r:id="rId62"/>
    <p:sldId id="350" r:id="rId63"/>
    <p:sldId id="296" r:id="rId64"/>
    <p:sldId id="297" r:id="rId65"/>
    <p:sldId id="259" r:id="rId66"/>
    <p:sldId id="352" r:id="rId67"/>
    <p:sldId id="314" r:id="rId68"/>
    <p:sldId id="355" r:id="rId69"/>
    <p:sldId id="356" r:id="rId70"/>
    <p:sldId id="313" r:id="rId71"/>
    <p:sldId id="357" r:id="rId72"/>
    <p:sldId id="299" r:id="rId73"/>
    <p:sldId id="276" r:id="rId74"/>
    <p:sldId id="306" r:id="rId75"/>
    <p:sldId id="309" r:id="rId76"/>
    <p:sldId id="308" r:id="rId77"/>
    <p:sldId id="310" r:id="rId78"/>
    <p:sldId id="303" r:id="rId79"/>
    <p:sldId id="305" r:id="rId80"/>
    <p:sldId id="302" r:id="rId81"/>
    <p:sldId id="267" r:id="rId82"/>
    <p:sldId id="266" r:id="rId83"/>
    <p:sldId id="358" r:id="rId84"/>
    <p:sldId id="359" r:id="rId85"/>
    <p:sldId id="360" r:id="rId86"/>
    <p:sldId id="362" r:id="rId87"/>
    <p:sldId id="363" r:id="rId88"/>
  </p:sldIdLst>
  <p:sldSz cx="9144000" cy="6858000" type="screen4x3"/>
  <p:notesSz cx="7102475" cy="93884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353" autoAdjust="0"/>
  </p:normalViewPr>
  <p:slideViewPr>
    <p:cSldViewPr>
      <p:cViewPr varScale="1">
        <p:scale>
          <a:sx n="77" d="100"/>
          <a:sy n="77" d="100"/>
        </p:scale>
        <p:origin x="1061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34.xml"/><Relationship Id="rId18" Type="http://schemas.openxmlformats.org/officeDocument/2006/relationships/slide" Target="slides/slide39.xml"/><Relationship Id="rId26" Type="http://schemas.openxmlformats.org/officeDocument/2006/relationships/slide" Target="slides/slide48.xml"/><Relationship Id="rId39" Type="http://schemas.openxmlformats.org/officeDocument/2006/relationships/slide" Target="slides/slide65.xml"/><Relationship Id="rId21" Type="http://schemas.openxmlformats.org/officeDocument/2006/relationships/slide" Target="slides/slide42.xml"/><Relationship Id="rId34" Type="http://schemas.openxmlformats.org/officeDocument/2006/relationships/slide" Target="slides/slide56.xml"/><Relationship Id="rId42" Type="http://schemas.openxmlformats.org/officeDocument/2006/relationships/slide" Target="slides/slide68.xml"/><Relationship Id="rId47" Type="http://schemas.openxmlformats.org/officeDocument/2006/relationships/slide" Target="slides/slide73.xml"/><Relationship Id="rId50" Type="http://schemas.openxmlformats.org/officeDocument/2006/relationships/slide" Target="slides/slide76.xml"/><Relationship Id="rId55" Type="http://schemas.openxmlformats.org/officeDocument/2006/relationships/slide" Target="slides/slide81.xml"/><Relationship Id="rId7" Type="http://schemas.openxmlformats.org/officeDocument/2006/relationships/slide" Target="slides/slide28.xml"/><Relationship Id="rId12" Type="http://schemas.openxmlformats.org/officeDocument/2006/relationships/slide" Target="slides/slide33.xml"/><Relationship Id="rId17" Type="http://schemas.openxmlformats.org/officeDocument/2006/relationships/slide" Target="slides/slide38.xml"/><Relationship Id="rId25" Type="http://schemas.openxmlformats.org/officeDocument/2006/relationships/slide" Target="slides/slide47.xml"/><Relationship Id="rId33" Type="http://schemas.openxmlformats.org/officeDocument/2006/relationships/slide" Target="slides/slide55.xml"/><Relationship Id="rId38" Type="http://schemas.openxmlformats.org/officeDocument/2006/relationships/slide" Target="slides/slide64.xml"/><Relationship Id="rId46" Type="http://schemas.openxmlformats.org/officeDocument/2006/relationships/slide" Target="slides/slide72.xml"/><Relationship Id="rId59" Type="http://schemas.openxmlformats.org/officeDocument/2006/relationships/slide" Target="slides/slide85.xml"/><Relationship Id="rId2" Type="http://schemas.openxmlformats.org/officeDocument/2006/relationships/slide" Target="slides/slide23.xml"/><Relationship Id="rId16" Type="http://schemas.openxmlformats.org/officeDocument/2006/relationships/slide" Target="slides/slide37.xml"/><Relationship Id="rId20" Type="http://schemas.openxmlformats.org/officeDocument/2006/relationships/slide" Target="slides/slide41.xml"/><Relationship Id="rId29" Type="http://schemas.openxmlformats.org/officeDocument/2006/relationships/slide" Target="slides/slide51.xml"/><Relationship Id="rId41" Type="http://schemas.openxmlformats.org/officeDocument/2006/relationships/slide" Target="slides/slide67.xml"/><Relationship Id="rId54" Type="http://schemas.openxmlformats.org/officeDocument/2006/relationships/slide" Target="slides/slide80.xml"/><Relationship Id="rId1" Type="http://schemas.openxmlformats.org/officeDocument/2006/relationships/slide" Target="slides/slide1.xml"/><Relationship Id="rId6" Type="http://schemas.openxmlformats.org/officeDocument/2006/relationships/slide" Target="slides/slide27.xml"/><Relationship Id="rId11" Type="http://schemas.openxmlformats.org/officeDocument/2006/relationships/slide" Target="slides/slide32.xml"/><Relationship Id="rId24" Type="http://schemas.openxmlformats.org/officeDocument/2006/relationships/slide" Target="slides/slide45.xml"/><Relationship Id="rId32" Type="http://schemas.openxmlformats.org/officeDocument/2006/relationships/slide" Target="slides/slide54.xml"/><Relationship Id="rId37" Type="http://schemas.openxmlformats.org/officeDocument/2006/relationships/slide" Target="slides/slide63.xml"/><Relationship Id="rId40" Type="http://schemas.openxmlformats.org/officeDocument/2006/relationships/slide" Target="slides/slide66.xml"/><Relationship Id="rId45" Type="http://schemas.openxmlformats.org/officeDocument/2006/relationships/slide" Target="slides/slide71.xml"/><Relationship Id="rId53" Type="http://schemas.openxmlformats.org/officeDocument/2006/relationships/slide" Target="slides/slide79.xml"/><Relationship Id="rId58" Type="http://schemas.openxmlformats.org/officeDocument/2006/relationships/slide" Target="slides/slide84.xml"/><Relationship Id="rId5" Type="http://schemas.openxmlformats.org/officeDocument/2006/relationships/slide" Target="slides/slide26.xml"/><Relationship Id="rId15" Type="http://schemas.openxmlformats.org/officeDocument/2006/relationships/slide" Target="slides/slide36.xml"/><Relationship Id="rId23" Type="http://schemas.openxmlformats.org/officeDocument/2006/relationships/slide" Target="slides/slide44.xml"/><Relationship Id="rId28" Type="http://schemas.openxmlformats.org/officeDocument/2006/relationships/slide" Target="slides/slide50.xml"/><Relationship Id="rId36" Type="http://schemas.openxmlformats.org/officeDocument/2006/relationships/slide" Target="slides/slide62.xml"/><Relationship Id="rId49" Type="http://schemas.openxmlformats.org/officeDocument/2006/relationships/slide" Target="slides/slide75.xml"/><Relationship Id="rId57" Type="http://schemas.openxmlformats.org/officeDocument/2006/relationships/slide" Target="slides/slide83.xml"/><Relationship Id="rId10" Type="http://schemas.openxmlformats.org/officeDocument/2006/relationships/slide" Target="slides/slide31.xml"/><Relationship Id="rId19" Type="http://schemas.openxmlformats.org/officeDocument/2006/relationships/slide" Target="slides/slide40.xml"/><Relationship Id="rId31" Type="http://schemas.openxmlformats.org/officeDocument/2006/relationships/slide" Target="slides/slide53.xml"/><Relationship Id="rId44" Type="http://schemas.openxmlformats.org/officeDocument/2006/relationships/slide" Target="slides/slide70.xml"/><Relationship Id="rId52" Type="http://schemas.openxmlformats.org/officeDocument/2006/relationships/slide" Target="slides/slide78.xml"/><Relationship Id="rId60" Type="http://schemas.openxmlformats.org/officeDocument/2006/relationships/slide" Target="slides/slide86.xml"/><Relationship Id="rId4" Type="http://schemas.openxmlformats.org/officeDocument/2006/relationships/slide" Target="slides/slide25.xml"/><Relationship Id="rId9" Type="http://schemas.openxmlformats.org/officeDocument/2006/relationships/slide" Target="slides/slide30.xml"/><Relationship Id="rId14" Type="http://schemas.openxmlformats.org/officeDocument/2006/relationships/slide" Target="slides/slide35.xml"/><Relationship Id="rId22" Type="http://schemas.openxmlformats.org/officeDocument/2006/relationships/slide" Target="slides/slide43.xml"/><Relationship Id="rId27" Type="http://schemas.openxmlformats.org/officeDocument/2006/relationships/slide" Target="slides/slide49.xml"/><Relationship Id="rId30" Type="http://schemas.openxmlformats.org/officeDocument/2006/relationships/slide" Target="slides/slide52.xml"/><Relationship Id="rId35" Type="http://schemas.openxmlformats.org/officeDocument/2006/relationships/slide" Target="slides/slide61.xml"/><Relationship Id="rId43" Type="http://schemas.openxmlformats.org/officeDocument/2006/relationships/slide" Target="slides/slide69.xml"/><Relationship Id="rId48" Type="http://schemas.openxmlformats.org/officeDocument/2006/relationships/slide" Target="slides/slide74.xml"/><Relationship Id="rId56" Type="http://schemas.openxmlformats.org/officeDocument/2006/relationships/slide" Target="slides/slide82.xml"/><Relationship Id="rId8" Type="http://schemas.openxmlformats.org/officeDocument/2006/relationships/slide" Target="slides/slide29.xml"/><Relationship Id="rId51" Type="http://schemas.openxmlformats.org/officeDocument/2006/relationships/slide" Target="slides/slide77.xml"/><Relationship Id="rId3" Type="http://schemas.openxmlformats.org/officeDocument/2006/relationships/slide" Target="slides/slide2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3AB10357-4108-47D9-88DE-8A1DC59FE4B0}" type="datetimeFigureOut">
              <a:rPr lang="en-US" smtClean="0"/>
              <a:t>3/5/2014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2695A78-013C-4F68-BB4B-E6E143EEA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0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DD53446A-F98C-4A0E-BD52-4E6563821E59}" type="datetimeFigureOut">
              <a:rPr lang="en-US" smtClean="0"/>
              <a:t>3/5/2014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704850"/>
            <a:ext cx="46926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9" tIns="47114" rIns="94229" bIns="4711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737A4FC-2842-4D5E-B099-9F195AA6F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84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7A4FC-2842-4D5E-B099-9F195AA6F9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36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7A4FC-2842-4D5E-B099-9F195AA6F99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57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7A4FC-2842-4D5E-B099-9F195AA6F99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29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7A4FC-2842-4D5E-B099-9F195AA6F99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319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7A4FC-2842-4D5E-B099-9F195AA6F99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97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7A4FC-2842-4D5E-B099-9F195AA6F99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264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7A4FC-2842-4D5E-B099-9F195AA6F99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309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7A4FC-2842-4D5E-B099-9F195AA6F99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7A4FC-2842-4D5E-B099-9F195AA6F99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450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7A4FC-2842-4D5E-B099-9F195AA6F99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67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7A4FC-2842-4D5E-B099-9F195AA6F99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88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7A4FC-2842-4D5E-B099-9F195AA6F99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725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7A4FC-2842-4D5E-B099-9F195AA6F99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46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7A4FC-2842-4D5E-B099-9F195AA6F99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47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7A4FC-2842-4D5E-B099-9F195AA6F99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64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7A4FC-2842-4D5E-B099-9F195AA6F99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1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7A4FC-2842-4D5E-B099-9F195AA6F99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7A4FC-2842-4D5E-B099-9F195AA6F99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85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7A4FC-2842-4D5E-B099-9F195AA6F99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80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7A4FC-2842-4D5E-B099-9F195AA6F99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84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32900B-2629-44F1-AD1D-60AFC05BBB34}" type="datetimeFigureOut">
              <a:rPr lang="en-US" smtClean="0"/>
              <a:pPr>
                <a:defRPr/>
              </a:pPr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16C7F-5EC5-42D4-994E-8A4577C383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38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2F763F-F2EC-413A-8662-1ED21AEA4611}" type="datetimeFigureOut">
              <a:rPr lang="en-US" smtClean="0"/>
              <a:pPr>
                <a:defRPr/>
              </a:pPr>
              <a:t>3/5/2014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3BF368-3077-4BC2-A159-1E90428A95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9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2F763F-F2EC-413A-8662-1ED21AEA4611}" type="datetimeFigureOut">
              <a:rPr lang="en-US" smtClean="0"/>
              <a:pPr>
                <a:defRPr/>
              </a:pPr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3BF368-3077-4BC2-A159-1E90428A95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1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2F763F-F2EC-413A-8662-1ED21AEA4611}" type="datetimeFigureOut">
              <a:rPr lang="en-US" smtClean="0"/>
              <a:pPr>
                <a:defRPr/>
              </a:pPr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3BF368-3077-4BC2-A159-1E90428A95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8347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2F763F-F2EC-413A-8662-1ED21AEA4611}" type="datetimeFigureOut">
              <a:rPr lang="en-US" smtClean="0"/>
              <a:pPr>
                <a:defRPr/>
              </a:pPr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3BF368-3077-4BC2-A159-1E90428A95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99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2F763F-F2EC-413A-8662-1ED21AEA4611}" type="datetimeFigureOut">
              <a:rPr lang="en-US" smtClean="0"/>
              <a:pPr>
                <a:defRPr/>
              </a:pPr>
              <a:t>3/5/2014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3BF368-3077-4BC2-A159-1E90428A95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41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2F763F-F2EC-413A-8662-1ED21AEA4611}" type="datetimeFigureOut">
              <a:rPr lang="en-US" smtClean="0"/>
              <a:pPr>
                <a:defRPr/>
              </a:pPr>
              <a:t>3/5/2014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3BF368-3077-4BC2-A159-1E90428A95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76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E90D77-CC59-4C6D-9C3A-F3F82E0741AA}" type="datetimeFigureOut">
              <a:rPr lang="en-US" smtClean="0"/>
              <a:pPr>
                <a:defRPr/>
              </a:pPr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2C54D-E16D-4D8B-8283-A782358E72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73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A9308B-BD2A-4FBA-9283-05FDCD949C14}" type="datetimeFigureOut">
              <a:rPr lang="en-US" smtClean="0"/>
              <a:pPr>
                <a:defRPr/>
              </a:pPr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4E49A5-A797-4694-8921-CD0C2421C5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91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F5F572-73B1-480E-BD70-566AE56DB3FC}" type="datetimeFigureOut">
              <a:rPr lang="en-US" smtClean="0"/>
              <a:pPr>
                <a:defRPr/>
              </a:pPr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C2860-55C6-451E-ABB0-47EF9823E62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6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BDB9E-DA30-4327-A08E-F3A8E543189D}" type="datetimeFigureOut">
              <a:rPr lang="en-US" smtClean="0"/>
              <a:pPr>
                <a:defRPr/>
              </a:pPr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9587CD-2843-47BF-8117-4248EA0162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0FB427-B87E-4F66-AC8B-ED4EBB70834C}" type="datetimeFigureOut">
              <a:rPr lang="en-US" smtClean="0"/>
              <a:pPr>
                <a:defRPr/>
              </a:pPr>
              <a:t>3/5/2014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AC57-E1CE-4F9C-A2EF-E57E748AC7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93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FC2CB7-2CEA-4471-B23F-C8AAC380F8A8}" type="datetimeFigureOut">
              <a:rPr lang="en-US" smtClean="0"/>
              <a:pPr>
                <a:defRPr/>
              </a:pPr>
              <a:t>3/5/2014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89CE2F-A123-431C-9A1A-0910BCAD65F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9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D12ABF-5F4D-4756-9427-A13BB9582580}" type="datetimeFigureOut">
              <a:rPr lang="en-US" smtClean="0"/>
              <a:pPr>
                <a:defRPr/>
              </a:pPr>
              <a:t>3/5/2014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B5236-A766-4232-8FF1-D0AC2A1269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77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AAE97C-7393-4F0A-AF7A-7F85B184D7D1}" type="datetimeFigureOut">
              <a:rPr lang="en-US" smtClean="0"/>
              <a:pPr>
                <a:defRPr/>
              </a:pPr>
              <a:t>3/5/2014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9663-E28F-4ED5-8C6C-4ECCD58DB9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88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6DDF2A-6A3A-4B5B-9218-29B039405D39}" type="datetimeFigureOut">
              <a:rPr lang="en-US" smtClean="0"/>
              <a:pPr>
                <a:defRPr/>
              </a:pPr>
              <a:t>3/5/2014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0434D6-A488-4AA6-B45B-E93D024581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04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3DA907-C88D-4CE8-98B3-3B0961A69EDF}" type="datetimeFigureOut">
              <a:rPr lang="en-US" smtClean="0"/>
              <a:pPr>
                <a:defRPr/>
              </a:pPr>
              <a:t>3/5/2014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2AEB46-FB14-4AD1-90B3-05F233FDE1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04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fld id="{5D2F763F-F2EC-413A-8662-1ED21AEA4611}" type="datetimeFigureOut">
              <a:rPr lang="en-US" smtClean="0"/>
              <a:pPr>
                <a:defRPr/>
              </a:pPr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F3BF368-3077-4BC2-A159-1E90428A95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264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41" r:id="rId1"/>
    <p:sldLayoutId id="2147484442" r:id="rId2"/>
    <p:sldLayoutId id="2147484443" r:id="rId3"/>
    <p:sldLayoutId id="2147484444" r:id="rId4"/>
    <p:sldLayoutId id="2147484445" r:id="rId5"/>
    <p:sldLayoutId id="2147484446" r:id="rId6"/>
    <p:sldLayoutId id="2147484447" r:id="rId7"/>
    <p:sldLayoutId id="2147484448" r:id="rId8"/>
    <p:sldLayoutId id="2147484449" r:id="rId9"/>
    <p:sldLayoutId id="2147484450" r:id="rId10"/>
    <p:sldLayoutId id="2147484451" r:id="rId11"/>
    <p:sldLayoutId id="2147484452" r:id="rId12"/>
    <p:sldLayoutId id="2147484453" r:id="rId13"/>
    <p:sldLayoutId id="2147484454" r:id="rId14"/>
    <p:sldLayoutId id="2147484455" r:id="rId15"/>
    <p:sldLayoutId id="2147484456" r:id="rId16"/>
    <p:sldLayoutId id="214748445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r.paul.woods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aulwoods/intro-to-groovy-2014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github.com/paulwood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groovyconsole.appspot.com/script/242500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groovyconsole.appspot.com/script/243500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groovyconsole.appspot.com/script/2445001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groovyconsole.appspot.com/script/245500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groovyconsole.appspot.com/script/246500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groovyconsole.appspot.com/edit/2465002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groovyconsole.appspot.com/script/2425002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groovyconsole.appspot.com/script/242500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groovyconsole.appspot.com/script/248500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groovyconsole.appspot.com/script/243500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groovyconsole.appspot.com/script/242500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groovyconsole.appspot.com/script/244500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groovyconsole.appspot.com/script/240500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groovyconsole.appspot.com/script/240500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groovyconsole.appspot.com/script/249500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roovy-almanac.org/" TargetMode="External"/><Relationship Id="rId2" Type="http://schemas.openxmlformats.org/officeDocument/2006/relationships/hyperlink" Target="http://mrhaki.blogspo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roovykoans.org/" TargetMode="External"/><Relationship Id="rId4" Type="http://schemas.openxmlformats.org/officeDocument/2006/relationships/hyperlink" Target="http://groovyconsole.appspot.com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groovyconsole.appspot.com/script/2405004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groovyconsole.appspot.com/script/2505001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groovyconsole.appspot.com/script/2515001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groovyconsole.appspot.com/script/2415002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groovyconsole.appspot.com/script/245500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groovyconsole.appspot.com/script/2475002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groovyconsole.appspot.com/script/2425005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groovyconsole.appspot.com/script/2435003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groovyconsole.appspot.com/script/2445003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groovyconsole.appspot.com/script/249500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groovyconsole.appspot.com/script/2425006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groovyconsole.appspot.com/script/2485002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groovyconsole.appspot.com/script/2405005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groovyconsole.appspot.com/script/2435004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groovyconsole.appspot.com/script/2495003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groovyconsole.appspot.com/script/2435005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groovyconsole.appspot.com/script/2435006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groovyconsole.appspot.com/script/2475003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vmtool.net/" TargetMode="External"/><Relationship Id="rId2" Type="http://schemas.openxmlformats.org/officeDocument/2006/relationships/hyperlink" Target="http://groovy.codehaus.org/Download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groovyconsole.appspot.com/script/2495004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groovyconsole.appspot.com/script/2445004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groovyconsole.appspot.com/script/2485003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groovyconsole.appspot.com/script/2425007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groovyconsole.appspot.com/script/2525001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groovyconsole.appspot.com/script/2465003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groovyconsole.appspot.com/script/2445005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groovyconsole.appspot.com/script/2405006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groovyconsole.appspot.com/script/2525002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://groovyconsole.appspot.com/script/248500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groovyconsole.appspot.com/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groovyconsole.appspot.com/script/2425008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groovyconsole.appspot.com/script/2465004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://groovyconsole.appspot.com/script/2535001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groovyconsole.appspot.com/script/2475004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groovyconsole.appspot.com/script/2545001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://groovyconsole.appspot.com/script/2415003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://groovyconsole.appspot.com/script/2515002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://groovyconsole.appspot.com/script/2555001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://groovyconsole.appspot.com/script/251500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groovyconsole.appspot.com/script/2415001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groovyconsole.appspot.com/script/2525003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groovyconsole.appspot.com/script/2405007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://groovyconsole.appspot.com/script/2465005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://groovyconsole.appspot.com/script/2455003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://groovyconsole.appspot.com/script/2555002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://groovyconsole.appspot.com/script/2495005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://groovyconsole.appspot.com/script/2545002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://groovyconsole.appspot.com/script/2435007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://groovyconsole.appspot.com/script/2495006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://groovyconsole.appspot.com/script/2415004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://groovyconsole.appspot.com/script/2505002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://groovyconsole.appspot.com/script/2485005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hyperlink" Target="http://groovyconsole.appspot.com/script/2475005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://groovyconsole.appspot.com/script/2495007" TargetMode="Externa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hyperlink" Target="http://gpars.codehaus.org/" TargetMode="External"/><Relationship Id="rId3" Type="http://schemas.openxmlformats.org/officeDocument/2006/relationships/hyperlink" Target="http://groovy.codehaus.org/gapi/index.html?groovy/transform/ToString.html" TargetMode="External"/><Relationship Id="rId7" Type="http://schemas.openxmlformats.org/officeDocument/2006/relationships/hyperlink" Target="http://griffon.codehaus.org/" TargetMode="External"/><Relationship Id="rId2" Type="http://schemas.openxmlformats.org/officeDocument/2006/relationships/hyperlink" Target="http://groovy.codehaus.org/groovy-jd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aelyk.appspot.com/" TargetMode="External"/><Relationship Id="rId5" Type="http://schemas.openxmlformats.org/officeDocument/2006/relationships/hyperlink" Target="http://gradle.org/" TargetMode="External"/><Relationship Id="rId4" Type="http://schemas.openxmlformats.org/officeDocument/2006/relationships/hyperlink" Target="http://grails.org/" TargetMode="External"/><Relationship Id="rId9" Type="http://schemas.openxmlformats.org/officeDocument/2006/relationships/hyperlink" Target="http://groovy.codehaus.org/Compile-time+Metaprogramming+-+AST+Transformation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1"/>
          <p:cNvSpPr>
            <a:spLocks noGrp="1"/>
          </p:cNvSpPr>
          <p:nvPr>
            <p:ph type="ctrTitle"/>
          </p:nvPr>
        </p:nvSpPr>
        <p:spPr>
          <a:xfrm>
            <a:off x="2362200" y="2286000"/>
            <a:ext cx="6477000" cy="1752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Introduction to Groovy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4572000"/>
            <a:ext cx="6705600" cy="1219200"/>
          </a:xfrm>
        </p:spPr>
        <p:txBody>
          <a:bodyPr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cap="none" dirty="0" smtClean="0"/>
              <a:t>Paul Woods 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cap="none" dirty="0" smtClean="0">
                <a:hlinkClick r:id="rId3"/>
              </a:rPr>
              <a:t>mr.paul.woods@gmail.com</a:t>
            </a:r>
            <a:endParaRPr lang="en-US" cap="none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cap="none" dirty="0" smtClean="0"/>
              <a:t>@</a:t>
            </a:r>
            <a:r>
              <a:rPr lang="en-US" cap="none" dirty="0" err="1" smtClean="0"/>
              <a:t>mr_paul_woods</a:t>
            </a:r>
            <a:endParaRPr lang="en-US" cap="none" dirty="0" smtClean="0"/>
          </a:p>
          <a:p>
            <a:pPr>
              <a:defRPr/>
            </a:pPr>
            <a:r>
              <a:rPr lang="en-US" cap="none" dirty="0">
                <a:hlinkClick r:id="rId4"/>
              </a:rPr>
              <a:t>https://</a:t>
            </a:r>
            <a:r>
              <a:rPr lang="en-US" cap="none" dirty="0" smtClean="0">
                <a:hlinkClick r:id="rId4"/>
              </a:rPr>
              <a:t>github.com/paulwoods</a:t>
            </a:r>
            <a:endParaRPr lang="en-US" cap="none" dirty="0" smtClean="0"/>
          </a:p>
          <a:p>
            <a:pPr>
              <a:defRPr/>
            </a:pPr>
            <a:endParaRPr lang="en-US" cap="none" dirty="0"/>
          </a:p>
          <a:p>
            <a:pPr>
              <a:defRPr/>
            </a:pPr>
            <a:endParaRPr lang="en-US" cap="none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4187" y="6059248"/>
            <a:ext cx="2137787" cy="685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 2"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3/5/2014</a:t>
            </a:r>
          </a:p>
        </p:txBody>
      </p:sp>
      <p:pic>
        <p:nvPicPr>
          <p:cNvPr id="89090" name="Picture 2" descr="http://groovy.codehaus.org/images/groovy-logo-mediu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152400"/>
            <a:ext cx="3048000" cy="1520952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>
          <a:xfrm>
            <a:off x="2743200" y="6139934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github.com/paulwoods/intro-to-groovy-2014</a:t>
            </a:r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- Primitives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no primitive types in Groovy. They are promoted to objects.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a = 1</a:t>
            </a:r>
          </a:p>
          <a:p>
            <a:pPr lvl="1"/>
            <a:r>
              <a:rPr lang="en-US" dirty="0"/>
              <a:t>float f = 2.5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</a:t>
            </a:r>
            <a:r>
              <a:rPr lang="en-US" dirty="0" err="1" smtClean="0"/>
              <a:t>a.class</a:t>
            </a:r>
            <a:endParaRPr lang="en-US" dirty="0" smtClean="0"/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</a:t>
            </a:r>
            <a:r>
              <a:rPr lang="en-US" dirty="0" err="1" smtClean="0"/>
              <a:t>f.class</a:t>
            </a:r>
            <a:endParaRPr lang="en-US" dirty="0" smtClean="0"/>
          </a:p>
          <a:p>
            <a:pPr lvl="2"/>
            <a:r>
              <a:rPr lang="en-US" dirty="0"/>
              <a:t>class </a:t>
            </a:r>
            <a:r>
              <a:rPr lang="en-US" dirty="0" err="1"/>
              <a:t>java.lang.Integer</a:t>
            </a:r>
            <a:endParaRPr lang="en-US" dirty="0"/>
          </a:p>
          <a:p>
            <a:pPr lvl="2"/>
            <a:r>
              <a:rPr lang="en-US" dirty="0" smtClean="0"/>
              <a:t>class </a:t>
            </a:r>
            <a:r>
              <a:rPr lang="en-US" dirty="0" err="1" smtClean="0"/>
              <a:t>java.lang.Float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6263417"/>
            <a:ext cx="878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groovyconsole.appspot.com/script/2425001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-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are not forced to define the types, either. The </a:t>
            </a:r>
            <a:r>
              <a:rPr lang="en-US" dirty="0" err="1" smtClean="0"/>
              <a:t>def</a:t>
            </a:r>
            <a:r>
              <a:rPr lang="en-US" dirty="0" smtClean="0"/>
              <a:t> keyword allows you to do this:</a:t>
            </a:r>
          </a:p>
          <a:p>
            <a:pPr lvl="1"/>
            <a:r>
              <a:rPr lang="en-US" dirty="0" smtClean="0"/>
              <a:t>def a = 1</a:t>
            </a:r>
          </a:p>
          <a:p>
            <a:pPr lvl="1"/>
            <a:r>
              <a:rPr lang="en-US" dirty="0" smtClean="0"/>
              <a:t>def b = 2.0</a:t>
            </a:r>
          </a:p>
          <a:p>
            <a:pPr lvl="1"/>
            <a:r>
              <a:rPr lang="en-US" dirty="0" smtClean="0"/>
              <a:t>def c = "Howdy"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</a:t>
            </a:r>
            <a:r>
              <a:rPr lang="en-US" dirty="0" err="1" smtClean="0"/>
              <a:t>a.class</a:t>
            </a:r>
            <a:endParaRPr lang="en-US" dirty="0" smtClean="0"/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</a:t>
            </a:r>
            <a:r>
              <a:rPr lang="en-US" dirty="0" err="1" smtClean="0"/>
              <a:t>b.class</a:t>
            </a:r>
            <a:endParaRPr lang="en-US" dirty="0" smtClean="0"/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</a:t>
            </a:r>
            <a:r>
              <a:rPr lang="en-US" dirty="0" err="1" smtClean="0"/>
              <a:t>c.class</a:t>
            </a:r>
            <a:endParaRPr lang="en-US" dirty="0" smtClean="0"/>
          </a:p>
          <a:p>
            <a:pPr lvl="2"/>
            <a:r>
              <a:rPr lang="en-US" dirty="0" smtClean="0"/>
              <a:t>class </a:t>
            </a:r>
            <a:r>
              <a:rPr lang="en-US" dirty="0" err="1" smtClean="0"/>
              <a:t>java.lang.Integer</a:t>
            </a:r>
            <a:endParaRPr lang="en-US" dirty="0" smtClean="0"/>
          </a:p>
          <a:p>
            <a:pPr lvl="2"/>
            <a:r>
              <a:rPr lang="en-US" dirty="0" smtClean="0"/>
              <a:t>class </a:t>
            </a:r>
            <a:r>
              <a:rPr lang="en-US" dirty="0" err="1" smtClean="0"/>
              <a:t>java.math.BigDecimal</a:t>
            </a:r>
            <a:endParaRPr lang="en-US" dirty="0" smtClean="0"/>
          </a:p>
          <a:p>
            <a:pPr lvl="2"/>
            <a:r>
              <a:rPr lang="en-US" dirty="0" smtClean="0"/>
              <a:t>class </a:t>
            </a:r>
            <a:r>
              <a:rPr lang="en-US" dirty="0" err="1" smtClean="0"/>
              <a:t>java.lang.String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6263417"/>
            <a:ext cx="878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groovyconsole.appspot.com/script/2435001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- String Quotes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Strings can use single quotes or double quotes.</a:t>
            </a:r>
          </a:p>
          <a:p>
            <a:pPr lvl="1"/>
            <a:r>
              <a:rPr lang="en-US" dirty="0" smtClean="0"/>
              <a:t>def a = "Hello World"</a:t>
            </a:r>
          </a:p>
          <a:p>
            <a:pPr lvl="1"/>
            <a:r>
              <a:rPr lang="en-US" dirty="0" smtClean="0"/>
              <a:t>def b = 'Goodbye'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a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b</a:t>
            </a:r>
          </a:p>
          <a:p>
            <a:pPr lvl="1"/>
            <a:r>
              <a:rPr lang="en-US" dirty="0" err="1"/>
              <a:t>println</a:t>
            </a:r>
            <a:r>
              <a:rPr lang="en-US" dirty="0"/>
              <a:t> </a:t>
            </a:r>
            <a:r>
              <a:rPr lang="en-US" dirty="0" err="1" smtClean="0"/>
              <a:t>a.class</a:t>
            </a:r>
            <a:endParaRPr lang="en-US" dirty="0" smtClean="0"/>
          </a:p>
          <a:p>
            <a:pPr lvl="1"/>
            <a:r>
              <a:rPr lang="en-US" dirty="0" err="1" smtClean="0"/>
              <a:t>println</a:t>
            </a:r>
            <a:r>
              <a:rPr lang="en-US" dirty="0"/>
              <a:t> </a:t>
            </a:r>
            <a:r>
              <a:rPr lang="en-US" dirty="0" err="1"/>
              <a:t>b.class</a:t>
            </a:r>
            <a:endParaRPr lang="en-US" dirty="0" smtClean="0"/>
          </a:p>
          <a:p>
            <a:pPr lvl="2"/>
            <a:r>
              <a:rPr lang="en-US" dirty="0" smtClean="0"/>
              <a:t>Hello World</a:t>
            </a:r>
          </a:p>
          <a:p>
            <a:pPr lvl="2"/>
            <a:r>
              <a:rPr lang="en-US" dirty="0" smtClean="0"/>
              <a:t>Goodbye</a:t>
            </a:r>
          </a:p>
          <a:p>
            <a:pPr lvl="2"/>
            <a:r>
              <a:rPr lang="en-US" dirty="0"/>
              <a:t>class </a:t>
            </a:r>
            <a:r>
              <a:rPr lang="en-US" dirty="0" err="1" smtClean="0"/>
              <a:t>java.lang.String</a:t>
            </a:r>
            <a:endParaRPr lang="en-US" dirty="0" smtClean="0"/>
          </a:p>
          <a:p>
            <a:pPr lvl="2"/>
            <a:r>
              <a:rPr lang="en-US" dirty="0"/>
              <a:t>class </a:t>
            </a:r>
            <a:r>
              <a:rPr lang="en-US" dirty="0" err="1"/>
              <a:t>java.lang.String</a:t>
            </a:r>
            <a:endParaRPr lang="en-US" dirty="0"/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6263417"/>
            <a:ext cx="878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groovyconsole.appspot.com/script/2445001</a:t>
            </a: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- </a:t>
            </a:r>
            <a:r>
              <a:rPr lang="en-US" dirty="0" err="1" smtClean="0"/>
              <a:t>GStrings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GString</a:t>
            </a:r>
            <a:r>
              <a:rPr lang="en-US" dirty="0" smtClean="0"/>
              <a:t> type allows expressions to be evaluated inside a string. Simple variables/properties are prefixed with $. Full expressions are wrapped in ${}</a:t>
            </a:r>
          </a:p>
          <a:p>
            <a:pPr lvl="1"/>
            <a:r>
              <a:rPr lang="en-US" dirty="0" smtClean="0"/>
              <a:t>def first = "Paul"</a:t>
            </a:r>
          </a:p>
          <a:p>
            <a:pPr lvl="1"/>
            <a:r>
              <a:rPr lang="en-US" dirty="0" smtClean="0"/>
              <a:t>def last = "Woods“</a:t>
            </a:r>
          </a:p>
          <a:p>
            <a:pPr lvl="1"/>
            <a:r>
              <a:rPr lang="en-US" dirty="0" smtClean="0"/>
              <a:t>def a = 11</a:t>
            </a:r>
          </a:p>
          <a:p>
            <a:pPr lvl="1"/>
            <a:r>
              <a:rPr lang="en-US" dirty="0" smtClean="0"/>
              <a:t>def b = 22</a:t>
            </a:r>
          </a:p>
          <a:p>
            <a:pPr lvl="1"/>
            <a:r>
              <a:rPr lang="en-US" dirty="0" smtClean="0"/>
              <a:t>def </a:t>
            </a:r>
            <a:r>
              <a:rPr lang="en-US" dirty="0" err="1" smtClean="0"/>
              <a:t>fullname</a:t>
            </a:r>
            <a:r>
              <a:rPr lang="en-US" dirty="0" smtClean="0"/>
              <a:t> = "$first $last ${a + b}"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</a:t>
            </a:r>
            <a:r>
              <a:rPr lang="en-US" dirty="0" err="1" smtClean="0"/>
              <a:t>fullname</a:t>
            </a:r>
            <a:endParaRPr lang="en-US" dirty="0" smtClean="0"/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 “escape \$”</a:t>
            </a:r>
          </a:p>
          <a:p>
            <a:pPr lvl="2"/>
            <a:r>
              <a:rPr lang="en-US" dirty="0" smtClean="0"/>
              <a:t>Paul Woods 33</a:t>
            </a:r>
          </a:p>
          <a:p>
            <a:pPr lvl="2"/>
            <a:r>
              <a:rPr lang="en-US" dirty="0" smtClean="0"/>
              <a:t>escape $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6263417"/>
            <a:ext cx="878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groovyconsole.appspot.com/script/2455001</a:t>
            </a: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- </a:t>
            </a:r>
            <a:r>
              <a:rPr lang="en-US" dirty="0" err="1" smtClean="0"/>
              <a:t>GStrings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GStrings</a:t>
            </a:r>
            <a:r>
              <a:rPr lang="en-US" dirty="0" smtClean="0"/>
              <a:t> are not Strings. </a:t>
            </a:r>
          </a:p>
          <a:p>
            <a:r>
              <a:rPr lang="en-US" dirty="0" smtClean="0"/>
              <a:t>They are very similar and can be used almost anywhere a String can be used.</a:t>
            </a:r>
          </a:p>
          <a:p>
            <a:pPr lvl="1"/>
            <a:r>
              <a:rPr lang="en-US" dirty="0" smtClean="0"/>
              <a:t>Don’t use them as map keys.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- </a:t>
            </a:r>
            <a:r>
              <a:rPr lang="en-US" dirty="0" err="1" smtClean="0"/>
              <a:t>GStrings</a:t>
            </a:r>
            <a:r>
              <a:rPr lang="en-US" dirty="0" smtClean="0"/>
              <a:t> - Double Quotes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GString</a:t>
            </a:r>
            <a:r>
              <a:rPr lang="en-US" dirty="0" smtClean="0"/>
              <a:t> uses double quote marks in order to evaluate expressions. Single quote marks are not evaluated.</a:t>
            </a:r>
          </a:p>
          <a:p>
            <a:pPr lvl="1"/>
            <a:r>
              <a:rPr lang="en-US" dirty="0" smtClean="0"/>
              <a:t>def age = 8</a:t>
            </a:r>
          </a:p>
          <a:p>
            <a:pPr lvl="1"/>
            <a:r>
              <a:rPr lang="en-US" dirty="0" smtClean="0"/>
              <a:t>def a = "I am $age years old"</a:t>
            </a:r>
          </a:p>
          <a:p>
            <a:pPr lvl="1"/>
            <a:r>
              <a:rPr lang="en-US" dirty="0" smtClean="0"/>
              <a:t>def b = 'I am $age years old'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"a = " + a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"b = " + b	</a:t>
            </a:r>
          </a:p>
          <a:p>
            <a:pPr lvl="2"/>
            <a:r>
              <a:rPr lang="en-US" dirty="0" smtClean="0"/>
              <a:t>a = I am 8 years old</a:t>
            </a:r>
          </a:p>
          <a:p>
            <a:pPr lvl="2"/>
            <a:r>
              <a:rPr lang="en-US" dirty="0" smtClean="0"/>
              <a:t>b = I am $age years old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6263417"/>
            <a:ext cx="878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groovyconsole.appspot.com/script/2465001</a:t>
            </a:r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- String - Triple Quotes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use triple quotes to keep from escaping quote marks.</a:t>
            </a:r>
          </a:p>
          <a:p>
            <a:pPr lvl="1"/>
            <a:r>
              <a:rPr lang="en-US" dirty="0" smtClean="0"/>
              <a:t>def a = """She said "Bring home some milk", but I forgot"""</a:t>
            </a:r>
          </a:p>
          <a:p>
            <a:pPr lvl="1"/>
            <a:r>
              <a:rPr lang="en-US" dirty="0" err="1"/>
              <a:t>def</a:t>
            </a:r>
            <a:r>
              <a:rPr lang="en-US" dirty="0"/>
              <a:t> b = '''It's time to learn Groovy.'''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a</a:t>
            </a:r>
          </a:p>
          <a:p>
            <a:pPr lvl="1"/>
            <a:r>
              <a:rPr lang="en-US" dirty="0" err="1"/>
              <a:t>println</a:t>
            </a:r>
            <a:r>
              <a:rPr lang="en-US" dirty="0"/>
              <a:t> </a:t>
            </a:r>
            <a:r>
              <a:rPr lang="en-US" dirty="0" smtClean="0"/>
              <a:t>b</a:t>
            </a:r>
          </a:p>
          <a:p>
            <a:pPr lvl="2"/>
            <a:r>
              <a:rPr lang="en-US" dirty="0" smtClean="0"/>
              <a:t> She said "Bring home some milk", but I forgot.</a:t>
            </a:r>
          </a:p>
          <a:p>
            <a:pPr lvl="2"/>
            <a:r>
              <a:rPr lang="en-US" dirty="0" smtClean="0"/>
              <a:t>It's time to learn Groovy.</a:t>
            </a:r>
          </a:p>
          <a:p>
            <a:pPr lvl="2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6263417"/>
            <a:ext cx="878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groovyconsole.appspot.com/edit/2465002</a:t>
            </a:r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- Multi-line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can easily define multi-line strings. Each line of the string is terminated with a newline - \n</a:t>
            </a:r>
          </a:p>
          <a:p>
            <a:pPr lvl="1"/>
            <a:r>
              <a:rPr lang="en-US" dirty="0" smtClean="0"/>
              <a:t>def data = """</a:t>
            </a:r>
          </a:p>
          <a:p>
            <a:pPr lvl="1"/>
            <a:r>
              <a:rPr lang="en-US" dirty="0" smtClean="0"/>
              <a:t>This</a:t>
            </a:r>
          </a:p>
          <a:p>
            <a:pPr lvl="1"/>
            <a:r>
              <a:rPr lang="en-US" dirty="0" smtClean="0"/>
              <a:t>Is</a:t>
            </a:r>
          </a:p>
          <a:p>
            <a:pPr lvl="1"/>
            <a:r>
              <a:rPr lang="en-US" dirty="0" smtClean="0"/>
              <a:t>A</a:t>
            </a:r>
          </a:p>
          <a:p>
            <a:pPr lvl="1"/>
            <a:r>
              <a:rPr lang="en-US" dirty="0" smtClean="0"/>
              <a:t>Test"""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data</a:t>
            </a:r>
          </a:p>
          <a:p>
            <a:pPr lvl="2"/>
            <a:r>
              <a:rPr lang="en-US" dirty="0" smtClean="0"/>
              <a:t>This</a:t>
            </a:r>
          </a:p>
          <a:p>
            <a:pPr lvl="2"/>
            <a:r>
              <a:rPr lang="en-US" dirty="0" smtClean="0"/>
              <a:t>Is</a:t>
            </a:r>
          </a:p>
          <a:p>
            <a:pPr lvl="2"/>
            <a:r>
              <a:rPr lang="en-US" dirty="0" smtClean="0"/>
              <a:t>A</a:t>
            </a:r>
          </a:p>
          <a:p>
            <a:pPr lvl="2"/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6263417"/>
            <a:ext cx="878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groovyconsole.appspot.com/script/2425002</a:t>
            </a:r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- String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Groovy overrides the == for case-sensitive String comparison. </a:t>
            </a:r>
          </a:p>
          <a:p>
            <a:r>
              <a:rPr lang="en-US" dirty="0" smtClean="0"/>
              <a:t>No more:  if(0 == </a:t>
            </a:r>
            <a:r>
              <a:rPr lang="en-US" dirty="0" err="1" smtClean="0"/>
              <a:t>a.compareTo</a:t>
            </a:r>
            <a:r>
              <a:rPr lang="en-US" dirty="0" smtClean="0"/>
              <a:t>(b)) …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def a = "</a:t>
            </a:r>
            <a:r>
              <a:rPr lang="en-US" dirty="0" err="1" smtClean="0"/>
              <a:t>abc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def b = "a" + "b" + "c"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a == b</a:t>
            </a:r>
          </a:p>
          <a:p>
            <a:pPr lvl="2"/>
            <a:r>
              <a:rPr lang="en-US" dirty="0" smtClean="0"/>
              <a:t>true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6263417"/>
            <a:ext cx="878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groovyconsole.appspot.com/script/2425003</a:t>
            </a:r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- Script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Groovy files can be either compiled into classes, or ran as script. Here is a script that defines a function, then executes it.</a:t>
            </a:r>
          </a:p>
          <a:p>
            <a:pPr lvl="1"/>
            <a:r>
              <a:rPr lang="en-US" dirty="0" smtClean="0"/>
              <a:t>Integer sum(Integer a, Integer b) {</a:t>
            </a:r>
          </a:p>
          <a:p>
            <a:pPr lvl="1"/>
            <a:r>
              <a:rPr lang="en-US" dirty="0" smtClean="0"/>
              <a:t>	a + b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"10 + 20 is " + sum(10,20)</a:t>
            </a:r>
          </a:p>
          <a:p>
            <a:pPr lvl="2"/>
            <a:r>
              <a:rPr lang="en-US" dirty="0" smtClean="0"/>
              <a:t>10 + 20 is 30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6263417"/>
            <a:ext cx="878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groovyconsole.appspot.com/script/2485001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600200"/>
            <a:ext cx="3806952" cy="4495800"/>
          </a:xfrm>
        </p:spPr>
        <p:txBody>
          <a:bodyPr/>
          <a:lstStyle/>
          <a:p>
            <a:r>
              <a:rPr lang="en-US" dirty="0" smtClean="0"/>
              <a:t>Installing &amp; Running</a:t>
            </a:r>
          </a:p>
          <a:p>
            <a:r>
              <a:rPr lang="en-US" dirty="0" smtClean="0"/>
              <a:t>Hello World</a:t>
            </a:r>
          </a:p>
          <a:p>
            <a:r>
              <a:rPr lang="en-US" dirty="0" smtClean="0"/>
              <a:t>Basics</a:t>
            </a:r>
          </a:p>
          <a:p>
            <a:r>
              <a:rPr lang="en-US" dirty="0" smtClean="0"/>
              <a:t>List</a:t>
            </a:r>
          </a:p>
          <a:p>
            <a:r>
              <a:rPr lang="en-US" dirty="0" smtClean="0"/>
              <a:t>Maps</a:t>
            </a:r>
          </a:p>
          <a:p>
            <a:r>
              <a:rPr lang="en-US" dirty="0" smtClean="0"/>
              <a:t>Ranges</a:t>
            </a:r>
          </a:p>
          <a:p>
            <a:r>
              <a:rPr lang="en-US" dirty="0" smtClean="0"/>
              <a:t>Operations</a:t>
            </a:r>
          </a:p>
          <a:p>
            <a:r>
              <a:rPr lang="en-US" dirty="0" smtClean="0"/>
              <a:t>Closures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206798" y="1580322"/>
            <a:ext cx="3806952" cy="44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indent="-320040" fontAlgn="auto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</a:pP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1620079"/>
            <a:ext cx="3806952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fontAlgn="auto"/>
            <a:r>
              <a:rPr lang="en-US" dirty="0"/>
              <a:t>Multi-assign</a:t>
            </a:r>
          </a:p>
          <a:p>
            <a:pPr fontAlgn="auto"/>
            <a:r>
              <a:rPr lang="en-US" dirty="0" smtClean="0"/>
              <a:t>Optional</a:t>
            </a:r>
            <a:endParaRPr lang="en-US" dirty="0"/>
          </a:p>
          <a:p>
            <a:pPr lvl="1" fontAlgn="auto"/>
            <a:r>
              <a:rPr lang="en-US" dirty="0"/>
              <a:t>Parenthesis</a:t>
            </a:r>
          </a:p>
          <a:p>
            <a:pPr lvl="1" fontAlgn="auto"/>
            <a:r>
              <a:rPr lang="en-US" dirty="0"/>
              <a:t>Semicolons</a:t>
            </a:r>
          </a:p>
          <a:p>
            <a:pPr lvl="1" fontAlgn="auto"/>
            <a:r>
              <a:rPr lang="en-US" dirty="0"/>
              <a:t>Returns</a:t>
            </a:r>
          </a:p>
          <a:p>
            <a:pPr fontAlgn="auto"/>
            <a:r>
              <a:rPr lang="en-US" dirty="0"/>
              <a:t>Power Assert</a:t>
            </a:r>
          </a:p>
          <a:p>
            <a:pPr fontAlgn="auto"/>
            <a:r>
              <a:rPr lang="en-US" dirty="0"/>
              <a:t>Meta Programming</a:t>
            </a:r>
          </a:p>
          <a:p>
            <a:pPr fontAlgn="auto"/>
            <a:r>
              <a:rPr lang="en-US" dirty="0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- Groovy Truth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Groovy truth tells how values are coerced into Booleans.</a:t>
            </a:r>
          </a:p>
          <a:p>
            <a:pPr lvl="1"/>
            <a:r>
              <a:rPr lang="en-US" dirty="0" smtClean="0"/>
              <a:t>non zero numbers are true.</a:t>
            </a:r>
          </a:p>
          <a:p>
            <a:pPr lvl="1"/>
            <a:r>
              <a:rPr lang="en-US" dirty="0" smtClean="0"/>
              <a:t>zero numbers are false</a:t>
            </a:r>
          </a:p>
          <a:p>
            <a:pPr lvl="1"/>
            <a:r>
              <a:rPr lang="en-US" dirty="0" smtClean="0"/>
              <a:t>non-null objects are true</a:t>
            </a:r>
          </a:p>
          <a:p>
            <a:pPr lvl="1"/>
            <a:r>
              <a:rPr lang="en-US" dirty="0" smtClean="0"/>
              <a:t>null objects are false</a:t>
            </a:r>
          </a:p>
          <a:p>
            <a:pPr lvl="1"/>
            <a:r>
              <a:rPr lang="en-US" dirty="0" smtClean="0"/>
              <a:t>non-empty strings are true</a:t>
            </a:r>
          </a:p>
          <a:p>
            <a:pPr lvl="1"/>
            <a:r>
              <a:rPr lang="en-US" dirty="0" smtClean="0"/>
              <a:t>empty strings are false</a:t>
            </a:r>
          </a:p>
          <a:p>
            <a:pPr lvl="1"/>
            <a:r>
              <a:rPr lang="en-US" dirty="0" smtClean="0"/>
              <a:t>non-empty collections are true</a:t>
            </a:r>
          </a:p>
          <a:p>
            <a:pPr lvl="1"/>
            <a:r>
              <a:rPr lang="en-US" dirty="0" smtClean="0"/>
              <a:t>empty collections are false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- Class - Map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map default constructor is available to classes.</a:t>
            </a:r>
          </a:p>
          <a:p>
            <a:pPr lvl="1"/>
            <a:r>
              <a:rPr lang="en-US" dirty="0" smtClean="0"/>
              <a:t>class Name {</a:t>
            </a:r>
          </a:p>
          <a:p>
            <a:pPr lvl="1"/>
            <a:r>
              <a:rPr lang="en-US" dirty="0" smtClean="0"/>
              <a:t>	String first</a:t>
            </a:r>
          </a:p>
          <a:p>
            <a:pPr lvl="1"/>
            <a:r>
              <a:rPr lang="en-US" dirty="0" smtClean="0"/>
              <a:t>	String last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def name = new Name(first:"Paul", last:"Woods")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</a:t>
            </a:r>
            <a:r>
              <a:rPr lang="en-US" dirty="0" err="1" smtClean="0"/>
              <a:t>name.dump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&lt;Name@5c6ed020 first=Paul last=Woods&gt;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6263417"/>
            <a:ext cx="878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groovyconsole.appspot.com/script/2435002</a:t>
            </a:r>
            <a:endParaRPr lang="en-US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r>
              <a:rPr lang="en-US" dirty="0" smtClean="0"/>
              <a:t>Basics - Class - Getters &amp; Setters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all public fields, groovy makes the field private, and automatically creates a getter and setter for each.</a:t>
            </a:r>
          </a:p>
          <a:p>
            <a:r>
              <a:rPr lang="en-US" dirty="0" smtClean="0"/>
              <a:t>If you define a getter and/or setter, groovy doesn't define one.</a:t>
            </a:r>
          </a:p>
          <a:p>
            <a:r>
              <a:rPr lang="en-US" dirty="0" smtClean="0"/>
              <a:t>If you mark the field as </a:t>
            </a:r>
            <a:r>
              <a:rPr lang="en-US" dirty="0" err="1" smtClean="0"/>
              <a:t>readonly</a:t>
            </a:r>
            <a:r>
              <a:rPr lang="en-US" dirty="0" smtClean="0"/>
              <a:t>, only a getter will be created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Lists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Groovy has a native syntax for lists. It uses square brackets [] to indicate a list.</a:t>
            </a:r>
          </a:p>
          <a:p>
            <a:pPr eaLnBrk="1" hangingPunct="1"/>
            <a:r>
              <a:rPr lang="en-US" dirty="0" smtClean="0"/>
              <a:t>Define a empty list</a:t>
            </a:r>
          </a:p>
          <a:p>
            <a:pPr lvl="1"/>
            <a:r>
              <a:rPr lang="en-US" dirty="0" smtClean="0"/>
              <a:t>def list = []</a:t>
            </a:r>
          </a:p>
          <a:p>
            <a:r>
              <a:rPr lang="en-US" dirty="0" smtClean="0"/>
              <a:t>Initialize a list with values</a:t>
            </a:r>
          </a:p>
          <a:p>
            <a:pPr lvl="1" eaLnBrk="1" hangingPunct="1"/>
            <a:r>
              <a:rPr lang="en-US" dirty="0" smtClean="0"/>
              <a:t>def list = [ 1, 2, 3 ]</a:t>
            </a:r>
          </a:p>
          <a:p>
            <a:pPr lvl="1" eaLnBrk="1" hangingPunct="1"/>
            <a:r>
              <a:rPr lang="en-US" dirty="0" err="1" smtClean="0"/>
              <a:t>println</a:t>
            </a:r>
            <a:r>
              <a:rPr lang="en-US" dirty="0" smtClean="0"/>
              <a:t> list</a:t>
            </a:r>
          </a:p>
          <a:p>
            <a:pPr lvl="2"/>
            <a:r>
              <a:rPr lang="en-US" dirty="0" smtClean="0"/>
              <a:t>[1, 2, 3]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6263417"/>
            <a:ext cx="878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groovyconsole.appspot.com/script/2425004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Lists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Lists are a normal java data type</a:t>
            </a:r>
          </a:p>
          <a:p>
            <a:pPr lvl="1"/>
            <a:r>
              <a:rPr lang="en-US" dirty="0" smtClean="0"/>
              <a:t>def list = []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</a:t>
            </a:r>
            <a:r>
              <a:rPr lang="en-US" dirty="0" err="1" smtClean="0"/>
              <a:t>list.class</a:t>
            </a:r>
            <a:endParaRPr lang="en-US" dirty="0" smtClean="0"/>
          </a:p>
          <a:p>
            <a:pPr lvl="2"/>
            <a:r>
              <a:rPr lang="en-US" dirty="0" smtClean="0"/>
              <a:t>class </a:t>
            </a:r>
            <a:r>
              <a:rPr lang="en-US" dirty="0" err="1" smtClean="0"/>
              <a:t>java.util.ArrayList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List Gotcha - Static Type Checking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eaLnBrk="1" hangingPunct="1"/>
            <a:r>
              <a:rPr lang="en-US" dirty="0" smtClean="0"/>
              <a:t>The items in a list are non-typed.</a:t>
            </a:r>
          </a:p>
          <a:p>
            <a:pPr marL="514350" indent="-514350" eaLnBrk="1" hangingPunct="1"/>
            <a:r>
              <a:rPr lang="en-US" dirty="0" smtClean="0"/>
              <a:t>We add a Integer, </a:t>
            </a:r>
            <a:r>
              <a:rPr lang="en-US" dirty="0" err="1" smtClean="0"/>
              <a:t>BigDecimal</a:t>
            </a:r>
            <a:r>
              <a:rPr lang="en-US" dirty="0" smtClean="0"/>
              <a:t>, String and Date</a:t>
            </a:r>
          </a:p>
          <a:p>
            <a:pPr marL="796925" lvl="1" indent="-514350"/>
            <a:r>
              <a:rPr lang="en-US" dirty="0" smtClean="0"/>
              <a:t>def a = [ 1, 2.3, "</a:t>
            </a:r>
            <a:r>
              <a:rPr lang="en-US" dirty="0" err="1" smtClean="0"/>
              <a:t>Abc</a:t>
            </a:r>
            <a:r>
              <a:rPr lang="en-US" dirty="0" smtClean="0"/>
              <a:t>", new Date()]</a:t>
            </a:r>
          </a:p>
          <a:p>
            <a:pPr marL="796925" lvl="1" indent="-514350"/>
            <a:r>
              <a:rPr lang="en-US" dirty="0" err="1" smtClean="0"/>
              <a:t>println</a:t>
            </a:r>
            <a:r>
              <a:rPr lang="en-US" dirty="0" smtClean="0"/>
              <a:t> a</a:t>
            </a:r>
          </a:p>
          <a:p>
            <a:pPr marL="1071245" lvl="2" indent="-514350"/>
            <a:r>
              <a:rPr lang="fr-FR" dirty="0" smtClean="0"/>
              <a:t>[1, 2.3, Abc, Tue Sep 25 20:21:17 CDT 2012]</a:t>
            </a:r>
            <a:endParaRPr lang="en-US" dirty="0" smtClean="0"/>
          </a:p>
          <a:p>
            <a:pPr marL="476885" indent="-514350"/>
            <a:r>
              <a:rPr lang="en-US" dirty="0" smtClean="0"/>
              <a:t>Generics are compile-time checked. Groovy ignores them, with no syntax error</a:t>
            </a:r>
          </a:p>
          <a:p>
            <a:pPr marL="796925" lvl="1" indent="-514350"/>
            <a:r>
              <a:rPr lang="en-US" dirty="0" smtClean="0"/>
              <a:t>List&lt;Integer&gt; b = [“A”, new Date()]</a:t>
            </a:r>
          </a:p>
          <a:p>
            <a:pPr marL="796925" lvl="1" indent="-514350"/>
            <a:r>
              <a:rPr lang="en-US" dirty="0" err="1" smtClean="0"/>
              <a:t>println</a:t>
            </a:r>
            <a:r>
              <a:rPr lang="en-US" dirty="0" smtClean="0"/>
              <a:t> b</a:t>
            </a:r>
          </a:p>
          <a:p>
            <a:pPr marL="1071245" lvl="2" indent="-514350"/>
            <a:r>
              <a:rPr lang="fr-FR" dirty="0" smtClean="0"/>
              <a:t>[A, Tue Sep 25 20:22:10 CDT 2012]</a:t>
            </a:r>
            <a:endParaRPr lang="en-US" dirty="0" smtClean="0"/>
          </a:p>
          <a:p>
            <a:pPr marL="1071245" lvl="2" indent="-514350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List - Adding Elements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Add elements to a list using left shift</a:t>
            </a:r>
          </a:p>
          <a:p>
            <a:pPr lvl="1" eaLnBrk="1" hangingPunct="1"/>
            <a:r>
              <a:rPr lang="en-US" dirty="0" smtClean="0"/>
              <a:t>def list = ['q', 'w', 'e']</a:t>
            </a:r>
          </a:p>
          <a:p>
            <a:pPr lvl="1" eaLnBrk="1" hangingPunct="1"/>
            <a:r>
              <a:rPr lang="en-US" dirty="0" smtClean="0"/>
              <a:t>list &lt;&lt; 'r' &lt;&lt; 't' &lt;&lt; 'y'</a:t>
            </a:r>
          </a:p>
          <a:p>
            <a:pPr lvl="1" eaLnBrk="1" hangingPunct="1"/>
            <a:r>
              <a:rPr lang="en-US" dirty="0" err="1" smtClean="0"/>
              <a:t>println</a:t>
            </a:r>
            <a:r>
              <a:rPr lang="en-US" dirty="0" smtClean="0"/>
              <a:t> list</a:t>
            </a:r>
          </a:p>
          <a:p>
            <a:pPr lvl="2"/>
            <a:r>
              <a:rPr lang="pt-BR" dirty="0" smtClean="0"/>
              <a:t>[q, w, e, r, t, y]</a:t>
            </a:r>
            <a:endParaRPr lang="en-US" dirty="0" smtClean="0"/>
          </a:p>
          <a:p>
            <a:pPr eaLnBrk="1" hangingPunct="1"/>
            <a:r>
              <a:rPr lang="en-US" dirty="0" smtClean="0"/>
              <a:t>Add a list to a list - use the plus operation</a:t>
            </a:r>
          </a:p>
          <a:p>
            <a:pPr lvl="1" eaLnBrk="1" hangingPunct="1"/>
            <a:r>
              <a:rPr lang="en-US" dirty="0" smtClean="0"/>
              <a:t>def list = ["</a:t>
            </a:r>
            <a:r>
              <a:rPr lang="en-US" dirty="0" err="1" smtClean="0"/>
              <a:t>a","b","c</a:t>
            </a:r>
            <a:r>
              <a:rPr lang="en-US" dirty="0" smtClean="0"/>
              <a:t>"]</a:t>
            </a:r>
          </a:p>
          <a:p>
            <a:pPr lvl="1" eaLnBrk="1" hangingPunct="1"/>
            <a:r>
              <a:rPr lang="en-US" dirty="0" smtClean="0"/>
              <a:t>list += [1,2,3]</a:t>
            </a:r>
          </a:p>
          <a:p>
            <a:pPr lvl="1" eaLnBrk="1" hangingPunct="1"/>
            <a:r>
              <a:rPr lang="en-US" dirty="0" err="1" smtClean="0"/>
              <a:t>println</a:t>
            </a:r>
            <a:r>
              <a:rPr lang="en-US" dirty="0" smtClean="0"/>
              <a:t> list</a:t>
            </a:r>
          </a:p>
          <a:p>
            <a:pPr lvl="2"/>
            <a:r>
              <a:rPr lang="pt-BR" dirty="0" smtClean="0"/>
              <a:t>[a, b, c, 1, 2, 3]</a:t>
            </a:r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52400" y="6263417"/>
            <a:ext cx="878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groovyconsole.appspot.com/script/2445002</a:t>
            </a:r>
            <a:endParaRPr lang="en-US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List - Iterating 1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Multiple ways to loop through the elements in a list.</a:t>
            </a:r>
          </a:p>
          <a:p>
            <a:r>
              <a:rPr lang="en-US" dirty="0" smtClean="0"/>
              <a:t>By For Colon</a:t>
            </a:r>
          </a:p>
          <a:p>
            <a:pPr lvl="1"/>
            <a:r>
              <a:rPr lang="en-US" dirty="0" smtClean="0"/>
              <a:t>def list = ['q', 'w', 'e', 'r', 't', 'y']</a:t>
            </a:r>
          </a:p>
          <a:p>
            <a:pPr lvl="1"/>
            <a:r>
              <a:rPr lang="en-US" dirty="0" smtClean="0"/>
              <a:t>for(def item : list) {</a:t>
            </a:r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println</a:t>
            </a:r>
            <a:r>
              <a:rPr lang="en-US" dirty="0" smtClean="0"/>
              <a:t> "by item : $item"</a:t>
            </a:r>
          </a:p>
          <a:p>
            <a:pPr lvl="1"/>
            <a:r>
              <a:rPr lang="en-US" dirty="0" smtClean="0"/>
              <a:t>}</a:t>
            </a:r>
          </a:p>
          <a:p>
            <a:pPr lvl="2"/>
            <a:r>
              <a:rPr lang="en-US" dirty="0" smtClean="0"/>
              <a:t>by item : q</a:t>
            </a:r>
          </a:p>
          <a:p>
            <a:pPr lvl="2"/>
            <a:r>
              <a:rPr lang="en-US" dirty="0" smtClean="0"/>
              <a:t>by item : w</a:t>
            </a:r>
          </a:p>
          <a:p>
            <a:pPr lvl="2"/>
            <a:r>
              <a:rPr lang="en-US" dirty="0" smtClean="0"/>
              <a:t>by item : e</a:t>
            </a:r>
          </a:p>
          <a:p>
            <a:pPr lvl="2"/>
            <a:r>
              <a:rPr lang="en-US" dirty="0" smtClean="0"/>
              <a:t>by item : r</a:t>
            </a:r>
          </a:p>
          <a:p>
            <a:pPr lvl="2"/>
            <a:r>
              <a:rPr lang="en-US" dirty="0" smtClean="0"/>
              <a:t>by item : t</a:t>
            </a:r>
          </a:p>
          <a:p>
            <a:pPr lvl="2"/>
            <a:r>
              <a:rPr lang="en-US" dirty="0" smtClean="0"/>
              <a:t>by item : 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52400" y="6263417"/>
            <a:ext cx="878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groovyconsole.appspot.com/script/2405002</a:t>
            </a:r>
            <a:endParaRPr lang="en-US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List - Iterating 2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By For in</a:t>
            </a:r>
          </a:p>
          <a:p>
            <a:pPr lvl="1"/>
            <a:r>
              <a:rPr lang="en-US" dirty="0" smtClean="0"/>
              <a:t>def list = ['q', 'w', 'e', 'r', 't', 'y']</a:t>
            </a:r>
          </a:p>
          <a:p>
            <a:pPr lvl="1"/>
            <a:r>
              <a:rPr lang="en-US" dirty="0" smtClean="0"/>
              <a:t>for(def item in list) {</a:t>
            </a:r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println</a:t>
            </a:r>
            <a:r>
              <a:rPr lang="en-US" dirty="0" smtClean="0"/>
              <a:t> "by item in : $item"</a:t>
            </a:r>
          </a:p>
          <a:p>
            <a:pPr lvl="1"/>
            <a:r>
              <a:rPr lang="en-US" dirty="0" smtClean="0"/>
              <a:t>}</a:t>
            </a:r>
          </a:p>
          <a:p>
            <a:pPr lvl="2"/>
            <a:r>
              <a:rPr lang="en-US" dirty="0" smtClean="0"/>
              <a:t>by item in : q</a:t>
            </a:r>
          </a:p>
          <a:p>
            <a:pPr lvl="2"/>
            <a:r>
              <a:rPr lang="en-US" dirty="0" smtClean="0"/>
              <a:t>by item in : w</a:t>
            </a:r>
          </a:p>
          <a:p>
            <a:pPr lvl="2"/>
            <a:r>
              <a:rPr lang="en-US" dirty="0" smtClean="0"/>
              <a:t>by item in : e</a:t>
            </a:r>
          </a:p>
          <a:p>
            <a:pPr lvl="2"/>
            <a:r>
              <a:rPr lang="en-US" dirty="0" smtClean="0"/>
              <a:t>by item in : r</a:t>
            </a:r>
          </a:p>
          <a:p>
            <a:pPr lvl="2"/>
            <a:r>
              <a:rPr lang="en-US" dirty="0" smtClean="0"/>
              <a:t>by item in : t</a:t>
            </a:r>
          </a:p>
          <a:p>
            <a:pPr lvl="2"/>
            <a:r>
              <a:rPr lang="en-US" dirty="0" smtClean="0"/>
              <a:t>by item in : 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52400" y="6263417"/>
            <a:ext cx="878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groovyconsole.appspot.com/script/2405003</a:t>
            </a:r>
            <a:endParaRPr lang="en-US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List - Iterating 3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the each method on list</a:t>
            </a:r>
          </a:p>
          <a:p>
            <a:pPr lvl="1"/>
            <a:r>
              <a:rPr lang="en-US" dirty="0" smtClean="0"/>
              <a:t>def list = ['q', 'w', 'e', 'r', 't', 'y']</a:t>
            </a:r>
          </a:p>
          <a:p>
            <a:pPr lvl="1"/>
            <a:r>
              <a:rPr lang="en-US" dirty="0" err="1" smtClean="0"/>
              <a:t>list.each</a:t>
            </a:r>
            <a:r>
              <a:rPr lang="en-US" dirty="0" smtClean="0"/>
              <a:t> { item -&gt; </a:t>
            </a:r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println</a:t>
            </a:r>
            <a:r>
              <a:rPr lang="en-US" dirty="0" smtClean="0"/>
              <a:t> "by each : $item" </a:t>
            </a:r>
          </a:p>
          <a:p>
            <a:pPr lvl="1"/>
            <a:r>
              <a:rPr lang="en-US" dirty="0" smtClean="0"/>
              <a:t>}</a:t>
            </a:r>
          </a:p>
          <a:p>
            <a:pPr lvl="2"/>
            <a:r>
              <a:rPr lang="en-US" dirty="0" smtClean="0"/>
              <a:t>by each : q</a:t>
            </a:r>
          </a:p>
          <a:p>
            <a:pPr lvl="2"/>
            <a:r>
              <a:rPr lang="en-US" dirty="0" smtClean="0"/>
              <a:t>by each : w</a:t>
            </a:r>
          </a:p>
          <a:p>
            <a:pPr lvl="2"/>
            <a:r>
              <a:rPr lang="en-US" dirty="0" smtClean="0"/>
              <a:t>by each : e</a:t>
            </a:r>
          </a:p>
          <a:p>
            <a:pPr lvl="2"/>
            <a:r>
              <a:rPr lang="en-US" dirty="0" smtClean="0"/>
              <a:t>by each : r</a:t>
            </a:r>
          </a:p>
          <a:p>
            <a:pPr lvl="2"/>
            <a:r>
              <a:rPr lang="en-US" dirty="0" smtClean="0"/>
              <a:t>by each : t</a:t>
            </a:r>
          </a:p>
          <a:p>
            <a:pPr lvl="2"/>
            <a:r>
              <a:rPr lang="en-US" dirty="0" smtClean="0"/>
              <a:t>by each : y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6263417"/>
            <a:ext cx="878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groovyconsole.appspot.com/script/2495001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Teaching Resources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Mr. </a:t>
            </a:r>
            <a:r>
              <a:rPr lang="en-US" dirty="0" err="1" smtClean="0"/>
              <a:t>Haki</a:t>
            </a:r>
            <a:r>
              <a:rPr lang="en-US" dirty="0" smtClean="0"/>
              <a:t> - Great Groovy Tips Resource</a:t>
            </a:r>
          </a:p>
          <a:p>
            <a:pPr lvl="1"/>
            <a:r>
              <a:rPr lang="en-US" dirty="0" smtClean="0">
                <a:hlinkClick r:id="rId2"/>
              </a:rPr>
              <a:t>http://mrhaki.blogspot.com/</a:t>
            </a:r>
            <a:endParaRPr lang="en-US" dirty="0" smtClean="0"/>
          </a:p>
          <a:p>
            <a:r>
              <a:rPr lang="en-US" dirty="0" smtClean="0"/>
              <a:t>How to do X in Groovy</a:t>
            </a:r>
          </a:p>
          <a:p>
            <a:pPr lvl="1"/>
            <a:r>
              <a:rPr lang="en-US" dirty="0" smtClean="0">
                <a:hlinkClick r:id="rId3"/>
              </a:rPr>
              <a:t>http://groovy-almanac.org/</a:t>
            </a:r>
            <a:endParaRPr lang="en-US" dirty="0" smtClean="0"/>
          </a:p>
          <a:p>
            <a:r>
              <a:rPr lang="en-US" dirty="0" smtClean="0"/>
              <a:t>Share and Run Groovy Scripts</a:t>
            </a:r>
          </a:p>
          <a:p>
            <a:pPr lvl="1"/>
            <a:r>
              <a:rPr lang="en-US" dirty="0" smtClean="0">
                <a:hlinkClick r:id="rId4"/>
              </a:rPr>
              <a:t>http://groovyconsole.appspot.com/</a:t>
            </a:r>
            <a:endParaRPr lang="en-US" dirty="0" smtClean="0"/>
          </a:p>
          <a:p>
            <a:r>
              <a:rPr lang="en-US" dirty="0" smtClean="0"/>
              <a:t>Learn Groovy by Fixing Failing Tests</a:t>
            </a:r>
          </a:p>
          <a:p>
            <a:pPr lvl="1"/>
            <a:r>
              <a:rPr lang="en-US" dirty="0" smtClean="0">
                <a:hlinkClick r:id="rId5"/>
              </a:rPr>
              <a:t>http://groovykoans.org/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List - Transform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Transform a list into another list using the collect method. The results of the closure are appended in a new list.</a:t>
            </a:r>
          </a:p>
          <a:p>
            <a:pPr lvl="1" eaLnBrk="1" hangingPunct="1"/>
            <a:r>
              <a:rPr lang="en-US" dirty="0" smtClean="0"/>
              <a:t>def list1 = [1,2,3,4,5]</a:t>
            </a:r>
          </a:p>
          <a:p>
            <a:pPr lvl="1" eaLnBrk="1" hangingPunct="1"/>
            <a:r>
              <a:rPr lang="en-US" dirty="0" smtClean="0"/>
              <a:t>def list2 = list1.collect { it * 10 }</a:t>
            </a:r>
          </a:p>
          <a:p>
            <a:pPr lvl="1" eaLnBrk="1" hangingPunct="1"/>
            <a:r>
              <a:rPr lang="en-US" dirty="0" err="1" smtClean="0"/>
              <a:t>println</a:t>
            </a:r>
            <a:r>
              <a:rPr lang="en-US" dirty="0" smtClean="0"/>
              <a:t> "list1=$list1"</a:t>
            </a:r>
          </a:p>
          <a:p>
            <a:pPr lvl="1" eaLnBrk="1" hangingPunct="1"/>
            <a:r>
              <a:rPr lang="en-US" dirty="0" err="1" smtClean="0"/>
              <a:t>println</a:t>
            </a:r>
            <a:r>
              <a:rPr lang="en-US" dirty="0" smtClean="0"/>
              <a:t> "list2=$list2"</a:t>
            </a:r>
          </a:p>
          <a:p>
            <a:pPr lvl="2"/>
            <a:r>
              <a:rPr lang="en-US" dirty="0" smtClean="0"/>
              <a:t>list1=[1, 2, 3, 4, 5]</a:t>
            </a:r>
          </a:p>
          <a:p>
            <a:pPr lvl="2"/>
            <a:r>
              <a:rPr lang="en-US" dirty="0" smtClean="0"/>
              <a:t>list2=[10, 20, 30, 40, 50]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6263417"/>
            <a:ext cx="878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groovyconsole.appspot.com/script/2405004</a:t>
            </a:r>
            <a:endParaRPr lang="en-US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List - Retrieving Elements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Multiple ways to retrieve list elements</a:t>
            </a:r>
          </a:p>
          <a:p>
            <a:pPr eaLnBrk="1" hangingPunct="1"/>
            <a:r>
              <a:rPr lang="en-US" dirty="0" smtClean="0"/>
              <a:t>def list = ['q', 'w', 'e', 'r', 't', 'y']</a:t>
            </a:r>
          </a:p>
          <a:p>
            <a:pPr lvl="1" eaLnBrk="1" hangingPunct="1"/>
            <a:r>
              <a:rPr lang="en-US" dirty="0" err="1" smtClean="0"/>
              <a:t>println</a:t>
            </a:r>
            <a:r>
              <a:rPr lang="en-US" dirty="0" smtClean="0"/>
              <a:t> "element 0 : ${</a:t>
            </a:r>
            <a:r>
              <a:rPr lang="en-US" dirty="0" err="1" smtClean="0"/>
              <a:t>list.get</a:t>
            </a:r>
            <a:r>
              <a:rPr lang="en-US" dirty="0" smtClean="0"/>
              <a:t>(0)}"</a:t>
            </a:r>
          </a:p>
          <a:p>
            <a:pPr lvl="1" eaLnBrk="1" hangingPunct="1"/>
            <a:r>
              <a:rPr lang="en-US" dirty="0" err="1" smtClean="0"/>
              <a:t>println</a:t>
            </a:r>
            <a:r>
              <a:rPr lang="en-US" dirty="0" smtClean="0"/>
              <a:t> "element 1 : ${list[1]}"</a:t>
            </a:r>
          </a:p>
          <a:p>
            <a:pPr lvl="1" eaLnBrk="1" hangingPunct="1"/>
            <a:r>
              <a:rPr lang="en-US" dirty="0" err="1" smtClean="0"/>
              <a:t>println</a:t>
            </a:r>
            <a:r>
              <a:rPr lang="en-US" dirty="0" smtClean="0"/>
              <a:t> "elements 1,3,5 : ${list[1,3,5]}"</a:t>
            </a:r>
          </a:p>
          <a:p>
            <a:pPr lvl="1" eaLnBrk="1" hangingPunct="1"/>
            <a:r>
              <a:rPr lang="en-US" dirty="0" err="1" smtClean="0"/>
              <a:t>println</a:t>
            </a:r>
            <a:r>
              <a:rPr lang="en-US" dirty="0" smtClean="0"/>
              <a:t> "elements 0..3 : ${list[0..3]}"</a:t>
            </a:r>
          </a:p>
          <a:p>
            <a:pPr lvl="1" eaLnBrk="1" hangingPunct="1"/>
            <a:r>
              <a:rPr lang="en-US" dirty="0" err="1" smtClean="0"/>
              <a:t>println</a:t>
            </a:r>
            <a:r>
              <a:rPr lang="en-US" dirty="0" smtClean="0"/>
              <a:t> "last 3 elements : ${list[-3..-1]} "</a:t>
            </a:r>
          </a:p>
          <a:p>
            <a:pPr lvl="2"/>
            <a:r>
              <a:rPr lang="fr-FR" dirty="0" err="1" smtClean="0"/>
              <a:t>element</a:t>
            </a:r>
            <a:r>
              <a:rPr lang="fr-FR" dirty="0" smtClean="0"/>
              <a:t> 0 : q</a:t>
            </a:r>
          </a:p>
          <a:p>
            <a:pPr lvl="2"/>
            <a:r>
              <a:rPr lang="fr-FR" dirty="0" err="1" smtClean="0"/>
              <a:t>element</a:t>
            </a:r>
            <a:r>
              <a:rPr lang="fr-FR" dirty="0" smtClean="0"/>
              <a:t> 1 : w</a:t>
            </a:r>
          </a:p>
          <a:p>
            <a:pPr lvl="2"/>
            <a:r>
              <a:rPr lang="fr-FR" dirty="0" err="1" smtClean="0"/>
              <a:t>elements</a:t>
            </a:r>
            <a:r>
              <a:rPr lang="fr-FR" dirty="0" smtClean="0"/>
              <a:t> 1,3,5 : [w, r, y]</a:t>
            </a:r>
          </a:p>
          <a:p>
            <a:pPr lvl="2"/>
            <a:r>
              <a:rPr lang="fr-FR" dirty="0" err="1" smtClean="0"/>
              <a:t>elements</a:t>
            </a:r>
            <a:r>
              <a:rPr lang="fr-FR" dirty="0" smtClean="0"/>
              <a:t> 0..3 : [q, w, e, r]</a:t>
            </a:r>
          </a:p>
          <a:p>
            <a:pPr lvl="2"/>
            <a:r>
              <a:rPr lang="fr-FR" dirty="0" smtClean="0"/>
              <a:t>last 3 </a:t>
            </a:r>
            <a:r>
              <a:rPr lang="fr-FR" dirty="0" err="1" smtClean="0"/>
              <a:t>elements</a:t>
            </a:r>
            <a:r>
              <a:rPr lang="fr-FR" dirty="0" smtClean="0"/>
              <a:t> : [r, t, y]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52400" y="6263417"/>
            <a:ext cx="878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groovyconsole.appspot.com/script/2505001</a:t>
            </a:r>
            <a:endParaRPr lang="en-US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List - Removing Elements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 smtClean="0"/>
              <a:t>Removing Elements</a:t>
            </a:r>
          </a:p>
          <a:p>
            <a:pPr lvl="1"/>
            <a:r>
              <a:rPr lang="en-US" dirty="0" smtClean="0"/>
              <a:t>def list = ["q", "w", "e", "r", "t", "y"]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list</a:t>
            </a:r>
          </a:p>
          <a:p>
            <a:pPr lvl="1"/>
            <a:r>
              <a:rPr lang="en-US" dirty="0" err="1" smtClean="0"/>
              <a:t>list.remove</a:t>
            </a:r>
            <a:r>
              <a:rPr lang="en-US" dirty="0" smtClean="0"/>
              <a:t>(0)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list</a:t>
            </a:r>
          </a:p>
          <a:p>
            <a:pPr lvl="1"/>
            <a:r>
              <a:rPr lang="en-US" dirty="0" smtClean="0"/>
              <a:t>list -= "e"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list</a:t>
            </a:r>
          </a:p>
          <a:p>
            <a:pPr lvl="1"/>
            <a:r>
              <a:rPr lang="en-US" dirty="0" smtClean="0"/>
              <a:t>list -= ["t", "r"]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list</a:t>
            </a:r>
          </a:p>
          <a:p>
            <a:pPr lvl="2"/>
            <a:r>
              <a:rPr lang="fr-FR" dirty="0" smtClean="0"/>
              <a:t>[q, w, e, r, t, y]</a:t>
            </a:r>
          </a:p>
          <a:p>
            <a:pPr lvl="2"/>
            <a:r>
              <a:rPr lang="fr-FR" dirty="0" smtClean="0"/>
              <a:t>[w, e, r, t, y]</a:t>
            </a:r>
          </a:p>
          <a:p>
            <a:pPr lvl="2"/>
            <a:r>
              <a:rPr lang="fr-FR" dirty="0" smtClean="0"/>
              <a:t>[w, r, t, y]</a:t>
            </a:r>
          </a:p>
          <a:p>
            <a:pPr lvl="2"/>
            <a:r>
              <a:rPr lang="fr-FR" dirty="0" smtClean="0"/>
              <a:t>[w, y]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52400" y="6263417"/>
            <a:ext cx="878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groovyconsole.appspot.com/script/2515001</a:t>
            </a:r>
            <a:endParaRPr lang="en-US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List - Sorting 1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Sorting Lists - By Default, the original list is modified.</a:t>
            </a:r>
          </a:p>
          <a:p>
            <a:pPr lvl="1"/>
            <a:r>
              <a:rPr lang="en-US" dirty="0" smtClean="0"/>
              <a:t>def original = ['q', 'w', 'e', 'r', 't', 'y']</a:t>
            </a:r>
          </a:p>
          <a:p>
            <a:pPr lvl="1"/>
            <a:r>
              <a:rPr lang="en-US" dirty="0" smtClean="0"/>
              <a:t>def sorted = </a:t>
            </a:r>
            <a:r>
              <a:rPr lang="en-US" dirty="0" err="1" smtClean="0"/>
              <a:t>original.sort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"original = " + original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"sorted   = " + sorted</a:t>
            </a:r>
          </a:p>
          <a:p>
            <a:pPr lvl="2"/>
            <a:r>
              <a:rPr lang="pt-BR" dirty="0" smtClean="0"/>
              <a:t>original = [e, q, r, t, w, y]</a:t>
            </a:r>
          </a:p>
          <a:p>
            <a:pPr lvl="2"/>
            <a:r>
              <a:rPr lang="pt-BR" dirty="0" smtClean="0"/>
              <a:t>sorted   = [e, q, r, t, w, y]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52400" y="6263417"/>
            <a:ext cx="878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groovyconsole.appspot.com/script/2415002</a:t>
            </a:r>
            <a:endParaRPr lang="en-US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List - Sorting 2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Sorting Lists - sort(false) will not sort the original.</a:t>
            </a:r>
          </a:p>
          <a:p>
            <a:pPr lvl="1"/>
            <a:r>
              <a:rPr lang="en-US" dirty="0" smtClean="0"/>
              <a:t>def original = ['q', 'w', 'e', 'r', 't', 'y']</a:t>
            </a:r>
          </a:p>
          <a:p>
            <a:pPr lvl="1"/>
            <a:r>
              <a:rPr lang="en-US" dirty="0" smtClean="0"/>
              <a:t>def sorted = </a:t>
            </a:r>
            <a:r>
              <a:rPr lang="en-US" dirty="0" err="1" smtClean="0"/>
              <a:t>original.sort</a:t>
            </a:r>
            <a:r>
              <a:rPr lang="en-US" dirty="0" smtClean="0"/>
              <a:t>(false)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"original = " + original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"sorted   = " + sorted</a:t>
            </a:r>
          </a:p>
          <a:p>
            <a:pPr lvl="2"/>
            <a:r>
              <a:rPr lang="pt-BR" dirty="0" smtClean="0"/>
              <a:t>original = [q, w, e, r, t, y]</a:t>
            </a:r>
          </a:p>
          <a:p>
            <a:pPr lvl="2"/>
            <a:r>
              <a:rPr lang="pt-BR" dirty="0" smtClean="0"/>
              <a:t>sorted   = [e, q, r, t, w, y]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52400" y="6263417"/>
            <a:ext cx="878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groovyconsole.appspot.com/script/2455002</a:t>
            </a:r>
            <a:endParaRPr lang="en-US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List - Unique 1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Retrieving the unique elements. </a:t>
            </a:r>
          </a:p>
          <a:p>
            <a:pPr eaLnBrk="1" hangingPunct="1"/>
            <a:r>
              <a:rPr lang="en-US" dirty="0" smtClean="0"/>
              <a:t>The list does not need to be sorted.</a:t>
            </a:r>
          </a:p>
          <a:p>
            <a:pPr eaLnBrk="1" hangingPunct="1"/>
            <a:r>
              <a:rPr lang="en-US" dirty="0" smtClean="0"/>
              <a:t>The original list is modified.</a:t>
            </a:r>
          </a:p>
          <a:p>
            <a:pPr lvl="1"/>
            <a:r>
              <a:rPr lang="en-US" dirty="0" smtClean="0"/>
              <a:t>def original = ['a', 'b', 'c', 'a', 'b', 'c' ]</a:t>
            </a:r>
          </a:p>
          <a:p>
            <a:pPr lvl="1"/>
            <a:r>
              <a:rPr lang="en-US" dirty="0" smtClean="0"/>
              <a:t>def </a:t>
            </a:r>
            <a:r>
              <a:rPr lang="en-US" dirty="0" err="1" smtClean="0"/>
              <a:t>uniqued</a:t>
            </a:r>
            <a:r>
              <a:rPr lang="en-US" dirty="0" smtClean="0"/>
              <a:t> = </a:t>
            </a:r>
            <a:r>
              <a:rPr lang="en-US" dirty="0" err="1" smtClean="0"/>
              <a:t>original.unique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"original = " + original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</a:t>
            </a:r>
            <a:r>
              <a:rPr lang="en-US" dirty="0" err="1" smtClean="0"/>
              <a:t>uniqued</a:t>
            </a:r>
            <a:r>
              <a:rPr lang="en-US" dirty="0" smtClean="0"/>
              <a:t>  = " + </a:t>
            </a:r>
            <a:r>
              <a:rPr lang="en-US" dirty="0" err="1" smtClean="0"/>
              <a:t>uniqued</a:t>
            </a:r>
            <a:endParaRPr lang="en-US" dirty="0" smtClean="0"/>
          </a:p>
          <a:p>
            <a:pPr lvl="2"/>
            <a:r>
              <a:rPr lang="en-US" dirty="0" smtClean="0"/>
              <a:t>original = [a, b, c]</a:t>
            </a:r>
          </a:p>
          <a:p>
            <a:pPr lvl="2"/>
            <a:r>
              <a:rPr lang="en-US" dirty="0" err="1" smtClean="0"/>
              <a:t>uniqued</a:t>
            </a:r>
            <a:r>
              <a:rPr lang="en-US" dirty="0" smtClean="0"/>
              <a:t> = [a, b, c]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52400" y="6263417"/>
            <a:ext cx="878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groovyconsole.appspot.com/script/2475002</a:t>
            </a:r>
            <a:endParaRPr lang="en-US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List - Unique 2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.unique(false) to not modify the original.</a:t>
            </a:r>
          </a:p>
          <a:p>
            <a:pPr lvl="1"/>
            <a:r>
              <a:rPr lang="en-US" dirty="0" smtClean="0"/>
              <a:t>def original = ['a', 'b', 'c', 'a', 'b', 'c' ]</a:t>
            </a:r>
          </a:p>
          <a:p>
            <a:pPr lvl="1"/>
            <a:r>
              <a:rPr lang="en-US" dirty="0" smtClean="0"/>
              <a:t>def </a:t>
            </a:r>
            <a:r>
              <a:rPr lang="en-US" dirty="0" err="1" smtClean="0"/>
              <a:t>uniqued</a:t>
            </a:r>
            <a:r>
              <a:rPr lang="en-US" dirty="0" smtClean="0"/>
              <a:t> = </a:t>
            </a:r>
            <a:r>
              <a:rPr lang="en-US" dirty="0" err="1" smtClean="0"/>
              <a:t>original.unique</a:t>
            </a:r>
            <a:r>
              <a:rPr lang="en-US" dirty="0" smtClean="0"/>
              <a:t>(false)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"original = " + original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</a:t>
            </a:r>
            <a:r>
              <a:rPr lang="en-US" dirty="0" err="1" smtClean="0"/>
              <a:t>uniqued</a:t>
            </a:r>
            <a:r>
              <a:rPr lang="en-US" dirty="0" smtClean="0"/>
              <a:t>  = " + </a:t>
            </a:r>
            <a:r>
              <a:rPr lang="en-US" dirty="0" err="1" smtClean="0"/>
              <a:t>uniqued</a:t>
            </a:r>
            <a:endParaRPr lang="en-US" dirty="0" smtClean="0"/>
          </a:p>
          <a:p>
            <a:pPr lvl="2"/>
            <a:r>
              <a:rPr lang="en-US" dirty="0" smtClean="0"/>
              <a:t>original = [a, b, c, a, b, c]</a:t>
            </a:r>
          </a:p>
          <a:p>
            <a:pPr lvl="2"/>
            <a:r>
              <a:rPr lang="en-US" dirty="0" err="1" smtClean="0"/>
              <a:t>uniqued</a:t>
            </a:r>
            <a:r>
              <a:rPr lang="en-US" dirty="0" smtClean="0"/>
              <a:t> = [a, b, c]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52400" y="6263417"/>
            <a:ext cx="878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groovyconsole.appspot.com/script/2425005</a:t>
            </a:r>
            <a:endParaRPr lang="en-US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List - Find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Finding a single element in a list</a:t>
            </a:r>
          </a:p>
          <a:p>
            <a:pPr lvl="1"/>
            <a:r>
              <a:rPr lang="en-US" dirty="0" smtClean="0"/>
              <a:t>def list = ['q', 'w', 'e', 'r', 't', 'y']</a:t>
            </a:r>
          </a:p>
          <a:p>
            <a:pPr lvl="1"/>
            <a:r>
              <a:rPr lang="en-US" dirty="0" smtClean="0"/>
              <a:t>def item1 = </a:t>
            </a:r>
            <a:r>
              <a:rPr lang="en-US" dirty="0" err="1" smtClean="0"/>
              <a:t>list.find</a:t>
            </a:r>
            <a:r>
              <a:rPr lang="en-US" dirty="0" smtClean="0"/>
              <a:t> { item -&gt; item == 'w' } </a:t>
            </a:r>
          </a:p>
          <a:p>
            <a:pPr lvl="1"/>
            <a:r>
              <a:rPr lang="en-US" dirty="0" smtClean="0"/>
              <a:t>def item2 = </a:t>
            </a:r>
            <a:r>
              <a:rPr lang="en-US" dirty="0" err="1" smtClean="0"/>
              <a:t>list.find</a:t>
            </a:r>
            <a:r>
              <a:rPr lang="en-US" dirty="0" smtClean="0"/>
              <a:t> { item -&gt; item == '12345' } 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"find 1 : " + item1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"find 2 : " + item2</a:t>
            </a:r>
          </a:p>
          <a:p>
            <a:pPr lvl="2"/>
            <a:r>
              <a:rPr lang="en-US" dirty="0" smtClean="0"/>
              <a:t>find 1 : w </a:t>
            </a:r>
          </a:p>
          <a:p>
            <a:pPr lvl="2"/>
            <a:r>
              <a:rPr lang="en-US" dirty="0" smtClean="0"/>
              <a:t>find 2 : null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52400" y="6263417"/>
            <a:ext cx="878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groovyconsole.appspot.com/script/2435003</a:t>
            </a:r>
            <a:endParaRPr lang="en-US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List - </a:t>
            </a:r>
            <a:r>
              <a:rPr lang="en-US" dirty="0" err="1" smtClean="0">
                <a:solidFill>
                  <a:srgbClr val="7B9899"/>
                </a:solidFill>
              </a:rPr>
              <a:t>FindAll</a:t>
            </a:r>
            <a:endParaRPr lang="en-US" dirty="0" smtClean="0">
              <a:solidFill>
                <a:srgbClr val="7B9899"/>
              </a:solidFill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Finding all matching elements in in a list</a:t>
            </a:r>
          </a:p>
          <a:p>
            <a:pPr lvl="1"/>
            <a:r>
              <a:rPr lang="en-US" dirty="0" smtClean="0"/>
              <a:t>def list = ['q', 'w', 'e', 'r', 't', 'y']</a:t>
            </a:r>
          </a:p>
          <a:p>
            <a:pPr lvl="1"/>
            <a:r>
              <a:rPr lang="en-US" dirty="0" smtClean="0"/>
              <a:t>def letters = </a:t>
            </a:r>
            <a:r>
              <a:rPr lang="en-US" dirty="0" err="1" smtClean="0"/>
              <a:t>list.findAll</a:t>
            </a:r>
            <a:r>
              <a:rPr lang="en-US" dirty="0" smtClean="0"/>
              <a:t> { it &lt; 't' }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</a:t>
            </a:r>
            <a:r>
              <a:rPr lang="en-US" dirty="0" err="1" smtClean="0"/>
              <a:t>findAll</a:t>
            </a:r>
            <a:r>
              <a:rPr lang="en-US" dirty="0" smtClean="0"/>
              <a:t> : $letters"</a:t>
            </a:r>
          </a:p>
          <a:p>
            <a:pPr lvl="2"/>
            <a:r>
              <a:rPr lang="en-US" dirty="0" err="1" smtClean="0"/>
              <a:t>findAll</a:t>
            </a:r>
            <a:r>
              <a:rPr lang="en-US" dirty="0" smtClean="0"/>
              <a:t> : [q, e, r]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52400" y="6263417"/>
            <a:ext cx="878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groovyconsole.appspot.com/script/2445003</a:t>
            </a:r>
            <a:endParaRPr lang="en-US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List - Every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Returns true if the closure returns true for every item in the list.</a:t>
            </a:r>
          </a:p>
          <a:p>
            <a:pPr lvl="1"/>
            <a:r>
              <a:rPr lang="en-US" dirty="0" smtClean="0"/>
              <a:t>def list = [4,5,6]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result1 = </a:t>
            </a:r>
            <a:r>
              <a:rPr lang="en-US" dirty="0" err="1" smtClean="0"/>
              <a:t>list.every</a:t>
            </a:r>
            <a:r>
              <a:rPr lang="en-US" dirty="0" smtClean="0"/>
              <a:t> { item -&gt; item &lt; 10 }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"every item less than 10 : $result1"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result2 = </a:t>
            </a:r>
            <a:r>
              <a:rPr lang="en-US" dirty="0" err="1" smtClean="0"/>
              <a:t>list.every</a:t>
            </a:r>
            <a:r>
              <a:rPr lang="en-US" dirty="0" smtClean="0"/>
              <a:t> { item -&gt; 0 == item%2 }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"every item is even : $result2"</a:t>
            </a:r>
          </a:p>
          <a:p>
            <a:pPr lvl="2"/>
            <a:r>
              <a:rPr lang="en-US" dirty="0" smtClean="0"/>
              <a:t>every item less than 10 : true</a:t>
            </a:r>
          </a:p>
          <a:p>
            <a:pPr lvl="2"/>
            <a:r>
              <a:rPr lang="en-US" dirty="0" smtClean="0"/>
              <a:t>every item is even : false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52400" y="6263417"/>
            <a:ext cx="878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groovyconsole.appspot.com/script/2495002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Books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Groovy In Action</a:t>
            </a:r>
          </a:p>
          <a:p>
            <a:pPr eaLnBrk="1" hangingPunct="1"/>
            <a:r>
              <a:rPr lang="en-US" dirty="0" smtClean="0"/>
              <a:t>Programming Groovy </a:t>
            </a:r>
          </a:p>
          <a:p>
            <a:r>
              <a:rPr lang="en-US" dirty="0" smtClean="0"/>
              <a:t>Groovy Recipes</a:t>
            </a:r>
          </a:p>
        </p:txBody>
      </p:sp>
      <p:pic>
        <p:nvPicPr>
          <p:cNvPr id="87042" name="Picture 2" descr="http://imagery.pragprog.com/products/100/vslg.jpg?129858975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4145280"/>
            <a:ext cx="2133600" cy="2560320"/>
          </a:xfrm>
          <a:prstGeom prst="rect">
            <a:avLst/>
          </a:prstGeom>
          <a:noFill/>
        </p:spPr>
      </p:pic>
      <p:pic>
        <p:nvPicPr>
          <p:cNvPr id="102402" name="Picture 2" descr="http://www.manning.com/koenig/koenig_cover15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191000"/>
            <a:ext cx="2038350" cy="2554733"/>
          </a:xfrm>
          <a:prstGeom prst="rect">
            <a:avLst/>
          </a:prstGeom>
          <a:noFill/>
        </p:spPr>
      </p:pic>
      <p:pic>
        <p:nvPicPr>
          <p:cNvPr id="102404" name="Picture 4" descr="http://imagery.pragprog.com/products/101/sdgrvr.jpg?129858975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4343400"/>
            <a:ext cx="1866900" cy="2240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List - Any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Returns true if the closure returns true for any item in the list.</a:t>
            </a:r>
          </a:p>
          <a:p>
            <a:pPr lvl="1"/>
            <a:r>
              <a:rPr lang="en-US" dirty="0" smtClean="0"/>
              <a:t>def list = [4,5,6]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result1 = </a:t>
            </a:r>
            <a:r>
              <a:rPr lang="en-US" dirty="0" err="1" smtClean="0"/>
              <a:t>list.any</a:t>
            </a:r>
            <a:r>
              <a:rPr lang="en-US" dirty="0" smtClean="0"/>
              <a:t> { item -&gt; item &gt; 5 }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"contains </a:t>
            </a:r>
            <a:r>
              <a:rPr lang="en-US" dirty="0" err="1" smtClean="0"/>
              <a:t>atleast</a:t>
            </a:r>
            <a:r>
              <a:rPr lang="en-US" dirty="0" smtClean="0"/>
              <a:t> one item greater than 5 : $result1"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result2 = </a:t>
            </a:r>
            <a:r>
              <a:rPr lang="en-US" dirty="0" err="1" smtClean="0"/>
              <a:t>list.any</a:t>
            </a:r>
            <a:r>
              <a:rPr lang="en-US" dirty="0" smtClean="0"/>
              <a:t> { item -&gt; 1 == item%2 }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"contains </a:t>
            </a:r>
            <a:r>
              <a:rPr lang="en-US" dirty="0" err="1" smtClean="0"/>
              <a:t>atleast</a:t>
            </a:r>
            <a:r>
              <a:rPr lang="en-US" dirty="0" smtClean="0"/>
              <a:t> one item that is odd : $result2"</a:t>
            </a:r>
          </a:p>
          <a:p>
            <a:pPr lvl="2"/>
            <a:r>
              <a:rPr lang="en-US" dirty="0" smtClean="0"/>
              <a:t>contains </a:t>
            </a:r>
            <a:r>
              <a:rPr lang="en-US" dirty="0" err="1" smtClean="0"/>
              <a:t>atleast</a:t>
            </a:r>
            <a:r>
              <a:rPr lang="en-US" dirty="0" smtClean="0"/>
              <a:t> one item greater than 5 : true</a:t>
            </a:r>
          </a:p>
          <a:p>
            <a:pPr lvl="2"/>
            <a:r>
              <a:rPr lang="en-US" dirty="0" smtClean="0"/>
              <a:t>contains </a:t>
            </a:r>
            <a:r>
              <a:rPr lang="en-US" dirty="0" err="1" smtClean="0"/>
              <a:t>atleast</a:t>
            </a:r>
            <a:r>
              <a:rPr lang="en-US" dirty="0" smtClean="0"/>
              <a:t> one item that is odd : true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52400" y="6263417"/>
            <a:ext cx="878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groovyconsole.appspot.com/script/2425006</a:t>
            </a:r>
            <a:endParaRPr lang="en-US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List - Join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convert list into a string by converting each element to a string (</a:t>
            </a:r>
            <a:r>
              <a:rPr lang="en-US" dirty="0" err="1" smtClean="0"/>
              <a:t>toString</a:t>
            </a:r>
            <a:r>
              <a:rPr lang="en-US" dirty="0" smtClean="0"/>
              <a:t>()) and inserting a delimiter between elements.</a:t>
            </a:r>
          </a:p>
          <a:p>
            <a:pPr lvl="1"/>
            <a:r>
              <a:rPr lang="en-US" dirty="0" smtClean="0"/>
              <a:t>def list = [ '</a:t>
            </a:r>
            <a:r>
              <a:rPr lang="en-US" dirty="0" err="1" smtClean="0"/>
              <a:t>q','w','e','r','t','y</a:t>
            </a:r>
            <a:r>
              <a:rPr lang="en-US" dirty="0" smtClean="0"/>
              <a:t>']</a:t>
            </a:r>
          </a:p>
          <a:p>
            <a:pPr lvl="1"/>
            <a:r>
              <a:rPr lang="en-US" dirty="0" smtClean="0"/>
              <a:t>def result = </a:t>
            </a:r>
            <a:r>
              <a:rPr lang="en-US" dirty="0" err="1" smtClean="0"/>
              <a:t>list.join</a:t>
            </a:r>
            <a:r>
              <a:rPr lang="en-US" dirty="0" smtClean="0"/>
              <a:t>("-")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result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</a:t>
            </a:r>
            <a:r>
              <a:rPr lang="en-US" dirty="0" err="1" smtClean="0"/>
              <a:t>result.class</a:t>
            </a:r>
            <a:endParaRPr lang="en-US" dirty="0" smtClean="0"/>
          </a:p>
          <a:p>
            <a:pPr lvl="2"/>
            <a:r>
              <a:rPr lang="en-US" dirty="0" smtClean="0"/>
              <a:t>q-w-e-r-t-y</a:t>
            </a:r>
          </a:p>
          <a:p>
            <a:pPr lvl="2"/>
            <a:r>
              <a:rPr lang="en-US" dirty="0" smtClean="0"/>
              <a:t>class </a:t>
            </a:r>
            <a:r>
              <a:rPr lang="en-US" dirty="0" err="1" smtClean="0"/>
              <a:t>java.lang.String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52400" y="6263417"/>
            <a:ext cx="878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groovyconsole.appspot.com/script/2485002</a:t>
            </a:r>
            <a:endParaRPr lang="en-US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List - Advanced 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Sorting by values in a Map</a:t>
            </a:r>
          </a:p>
          <a:p>
            <a:pPr lvl="1"/>
            <a:r>
              <a:rPr lang="en-US" dirty="0" smtClean="0"/>
              <a:t>list = [  </a:t>
            </a:r>
          </a:p>
          <a:p>
            <a:pPr lvl="1"/>
            <a:r>
              <a:rPr lang="en-US" dirty="0" smtClean="0"/>
              <a:t>	[first:"</a:t>
            </a:r>
            <a:r>
              <a:rPr lang="en-US" dirty="0" err="1" smtClean="0"/>
              <a:t>paul</a:t>
            </a:r>
            <a:r>
              <a:rPr lang="en-US" dirty="0" smtClean="0"/>
              <a:t>", last:"woods"], </a:t>
            </a:r>
          </a:p>
          <a:p>
            <a:pPr lvl="1"/>
            <a:r>
              <a:rPr lang="en-US" dirty="0" smtClean="0"/>
              <a:t>	[first:"</a:t>
            </a:r>
            <a:r>
              <a:rPr lang="en-US" dirty="0" err="1" smtClean="0"/>
              <a:t>linda</a:t>
            </a:r>
            <a:r>
              <a:rPr lang="en-US" dirty="0" smtClean="0"/>
              <a:t>", last:"</a:t>
            </a:r>
            <a:r>
              <a:rPr lang="en-US" dirty="0" err="1" smtClean="0"/>
              <a:t>zinde</a:t>
            </a:r>
            <a:r>
              <a:rPr lang="en-US" dirty="0" smtClean="0"/>
              <a:t>"], </a:t>
            </a:r>
          </a:p>
          <a:p>
            <a:pPr lvl="1"/>
            <a:r>
              <a:rPr lang="en-US" dirty="0" smtClean="0"/>
              <a:t>	[first:"</a:t>
            </a:r>
            <a:r>
              <a:rPr lang="en-US" dirty="0" err="1" smtClean="0"/>
              <a:t>alex</a:t>
            </a:r>
            <a:r>
              <a:rPr lang="en-US" dirty="0" smtClean="0"/>
              <a:t>", last:"</a:t>
            </a:r>
            <a:r>
              <a:rPr lang="en-US" dirty="0" err="1" smtClean="0"/>
              <a:t>zinde</a:t>
            </a:r>
            <a:r>
              <a:rPr lang="en-US" dirty="0" smtClean="0"/>
              <a:t>"], </a:t>
            </a:r>
          </a:p>
          <a:p>
            <a:pPr lvl="1"/>
            <a:r>
              <a:rPr lang="en-US" dirty="0" smtClean="0"/>
              <a:t>	[first:"</a:t>
            </a:r>
            <a:r>
              <a:rPr lang="en-US" dirty="0" err="1" smtClean="0"/>
              <a:t>paul</a:t>
            </a:r>
            <a:r>
              <a:rPr lang="en-US" dirty="0" smtClean="0"/>
              <a:t>", last:"</a:t>
            </a:r>
            <a:r>
              <a:rPr lang="en-US" dirty="0" err="1" smtClean="0"/>
              <a:t>allen</a:t>
            </a:r>
            <a:r>
              <a:rPr lang="en-US" dirty="0" smtClean="0"/>
              <a:t>"] </a:t>
            </a:r>
          </a:p>
          <a:p>
            <a:pPr lvl="1"/>
            <a:r>
              <a:rPr lang="en-US" dirty="0" smtClean="0"/>
              <a:t>]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"sorted by first : ${</a:t>
            </a:r>
            <a:r>
              <a:rPr lang="en-US" dirty="0" err="1" smtClean="0"/>
              <a:t>list.sort</a:t>
            </a:r>
            <a:r>
              <a:rPr lang="en-US" dirty="0" smtClean="0"/>
              <a:t> { </a:t>
            </a:r>
            <a:r>
              <a:rPr lang="en-US" dirty="0" err="1" smtClean="0"/>
              <a:t>it.first</a:t>
            </a:r>
            <a:r>
              <a:rPr lang="en-US" dirty="0" smtClean="0"/>
              <a:t> } }"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"sorted by last  : ${</a:t>
            </a:r>
            <a:r>
              <a:rPr lang="en-US" dirty="0" err="1" smtClean="0"/>
              <a:t>list.sort</a:t>
            </a:r>
            <a:r>
              <a:rPr lang="en-US" dirty="0" smtClean="0"/>
              <a:t> { </a:t>
            </a:r>
            <a:r>
              <a:rPr lang="en-US" dirty="0" err="1" smtClean="0"/>
              <a:t>it.last</a:t>
            </a:r>
            <a:r>
              <a:rPr lang="en-US" dirty="0" smtClean="0"/>
              <a:t> } }"</a:t>
            </a:r>
          </a:p>
          <a:p>
            <a:pPr lvl="2"/>
            <a:r>
              <a:rPr lang="en-US" dirty="0" smtClean="0"/>
              <a:t>sorted by first : [[</a:t>
            </a:r>
            <a:r>
              <a:rPr lang="en-US" dirty="0" err="1" smtClean="0"/>
              <a:t>first:alex</a:t>
            </a:r>
            <a:r>
              <a:rPr lang="en-US" dirty="0" smtClean="0"/>
              <a:t>, </a:t>
            </a:r>
            <a:r>
              <a:rPr lang="en-US" dirty="0" err="1" smtClean="0"/>
              <a:t>last:zinde</a:t>
            </a:r>
            <a:r>
              <a:rPr lang="en-US" dirty="0" smtClean="0"/>
              <a:t>], [</a:t>
            </a:r>
            <a:r>
              <a:rPr lang="en-US" dirty="0" err="1" smtClean="0"/>
              <a:t>first:linda</a:t>
            </a:r>
            <a:r>
              <a:rPr lang="en-US" dirty="0" smtClean="0"/>
              <a:t>, </a:t>
            </a:r>
            <a:r>
              <a:rPr lang="en-US" dirty="0" err="1" smtClean="0"/>
              <a:t>last:zinde</a:t>
            </a:r>
            <a:r>
              <a:rPr lang="en-US" dirty="0" smtClean="0"/>
              <a:t>], [</a:t>
            </a:r>
            <a:r>
              <a:rPr lang="en-US" dirty="0" err="1" smtClean="0"/>
              <a:t>first:paul</a:t>
            </a:r>
            <a:r>
              <a:rPr lang="en-US" dirty="0" smtClean="0"/>
              <a:t>, </a:t>
            </a:r>
            <a:r>
              <a:rPr lang="en-US" dirty="0" err="1" smtClean="0"/>
              <a:t>last:woods</a:t>
            </a:r>
            <a:r>
              <a:rPr lang="en-US" dirty="0" smtClean="0"/>
              <a:t>], [</a:t>
            </a:r>
            <a:r>
              <a:rPr lang="en-US" dirty="0" err="1" smtClean="0"/>
              <a:t>first:paul</a:t>
            </a:r>
            <a:r>
              <a:rPr lang="en-US" dirty="0" smtClean="0"/>
              <a:t>, </a:t>
            </a:r>
            <a:r>
              <a:rPr lang="en-US" dirty="0" err="1" smtClean="0"/>
              <a:t>last:allen</a:t>
            </a:r>
            <a:r>
              <a:rPr lang="en-US" dirty="0" smtClean="0"/>
              <a:t>]]</a:t>
            </a:r>
          </a:p>
          <a:p>
            <a:pPr lvl="2"/>
            <a:r>
              <a:rPr lang="en-US" dirty="0" smtClean="0"/>
              <a:t>sorted by last  : [[</a:t>
            </a:r>
            <a:r>
              <a:rPr lang="en-US" dirty="0" err="1" smtClean="0"/>
              <a:t>first:paul</a:t>
            </a:r>
            <a:r>
              <a:rPr lang="en-US" dirty="0" smtClean="0"/>
              <a:t>, </a:t>
            </a:r>
            <a:r>
              <a:rPr lang="en-US" dirty="0" err="1" smtClean="0"/>
              <a:t>last:allen</a:t>
            </a:r>
            <a:r>
              <a:rPr lang="en-US" dirty="0" smtClean="0"/>
              <a:t>], [</a:t>
            </a:r>
            <a:r>
              <a:rPr lang="en-US" dirty="0" err="1" smtClean="0"/>
              <a:t>first:paul</a:t>
            </a:r>
            <a:r>
              <a:rPr lang="en-US" dirty="0" smtClean="0"/>
              <a:t>, </a:t>
            </a:r>
            <a:r>
              <a:rPr lang="en-US" dirty="0" err="1" smtClean="0"/>
              <a:t>last:woods</a:t>
            </a:r>
            <a:r>
              <a:rPr lang="en-US" dirty="0" smtClean="0"/>
              <a:t>], [</a:t>
            </a:r>
            <a:r>
              <a:rPr lang="en-US" dirty="0" err="1" smtClean="0"/>
              <a:t>first:alex</a:t>
            </a:r>
            <a:r>
              <a:rPr lang="en-US" dirty="0" smtClean="0"/>
              <a:t>, </a:t>
            </a:r>
            <a:r>
              <a:rPr lang="en-US" dirty="0" err="1" smtClean="0"/>
              <a:t>last:zinde</a:t>
            </a:r>
            <a:r>
              <a:rPr lang="en-US" dirty="0" smtClean="0"/>
              <a:t>], [</a:t>
            </a:r>
            <a:r>
              <a:rPr lang="en-US" dirty="0" err="1" smtClean="0"/>
              <a:t>first:linda</a:t>
            </a:r>
            <a:r>
              <a:rPr lang="en-US" dirty="0" smtClean="0"/>
              <a:t>, </a:t>
            </a:r>
            <a:r>
              <a:rPr lang="en-US" dirty="0" err="1" smtClean="0"/>
              <a:t>last:zinde</a:t>
            </a:r>
            <a:r>
              <a:rPr lang="en-US" dirty="0" smtClean="0"/>
              <a:t>]]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52400" y="6263417"/>
            <a:ext cx="878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groovyconsole.appspot.com/script/2405005</a:t>
            </a:r>
            <a:endParaRPr lang="en-US" dirty="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List - Advanced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list = [  </a:t>
            </a:r>
          </a:p>
          <a:p>
            <a:r>
              <a:rPr lang="en-US" dirty="0" smtClean="0"/>
              <a:t>	[first:"</a:t>
            </a:r>
            <a:r>
              <a:rPr lang="en-US" dirty="0" err="1" smtClean="0"/>
              <a:t>paul</a:t>
            </a:r>
            <a:r>
              <a:rPr lang="en-US" dirty="0" smtClean="0"/>
              <a:t>", last:"woods"], </a:t>
            </a:r>
          </a:p>
          <a:p>
            <a:r>
              <a:rPr lang="en-US" dirty="0" smtClean="0"/>
              <a:t>	[first:"</a:t>
            </a:r>
            <a:r>
              <a:rPr lang="en-US" dirty="0" err="1" smtClean="0"/>
              <a:t>linda</a:t>
            </a:r>
            <a:r>
              <a:rPr lang="en-US" dirty="0" smtClean="0"/>
              <a:t>", last:"</a:t>
            </a:r>
            <a:r>
              <a:rPr lang="en-US" dirty="0" err="1" smtClean="0"/>
              <a:t>zinde</a:t>
            </a:r>
            <a:r>
              <a:rPr lang="en-US" dirty="0" smtClean="0"/>
              <a:t>"], </a:t>
            </a:r>
          </a:p>
          <a:p>
            <a:r>
              <a:rPr lang="en-US" dirty="0" smtClean="0"/>
              <a:t>	[first:"</a:t>
            </a:r>
            <a:r>
              <a:rPr lang="en-US" dirty="0" err="1" smtClean="0"/>
              <a:t>alex</a:t>
            </a:r>
            <a:r>
              <a:rPr lang="en-US" dirty="0" smtClean="0"/>
              <a:t>", last:"</a:t>
            </a:r>
            <a:r>
              <a:rPr lang="en-US" dirty="0" err="1" smtClean="0"/>
              <a:t>zinde</a:t>
            </a:r>
            <a:r>
              <a:rPr lang="en-US" dirty="0" smtClean="0"/>
              <a:t>"], </a:t>
            </a:r>
          </a:p>
          <a:p>
            <a:r>
              <a:rPr lang="en-US" dirty="0" smtClean="0"/>
              <a:t>	[first:"</a:t>
            </a:r>
            <a:r>
              <a:rPr lang="en-US" dirty="0" err="1" smtClean="0"/>
              <a:t>paul</a:t>
            </a:r>
            <a:r>
              <a:rPr lang="en-US" dirty="0" smtClean="0"/>
              <a:t>", last:"</a:t>
            </a:r>
            <a:r>
              <a:rPr lang="en-US" dirty="0" err="1" smtClean="0"/>
              <a:t>allen</a:t>
            </a:r>
            <a:r>
              <a:rPr lang="en-US" dirty="0" smtClean="0"/>
              <a:t>"] </a:t>
            </a:r>
          </a:p>
          <a:p>
            <a:r>
              <a:rPr lang="en-US" dirty="0" smtClean="0"/>
              <a:t>]</a:t>
            </a:r>
          </a:p>
          <a:p>
            <a:r>
              <a:rPr lang="en-US" dirty="0" smtClean="0"/>
              <a:t>// sorting by a value in a map</a:t>
            </a:r>
          </a:p>
          <a:p>
            <a:r>
              <a:rPr lang="en-US" dirty="0" err="1" smtClean="0"/>
              <a:t>println</a:t>
            </a:r>
            <a:r>
              <a:rPr lang="en-US" dirty="0" smtClean="0"/>
              <a:t> "sorted by first : ${</a:t>
            </a:r>
            <a:r>
              <a:rPr lang="en-US" dirty="0" err="1" smtClean="0"/>
              <a:t>list.sort</a:t>
            </a:r>
            <a:r>
              <a:rPr lang="en-US" dirty="0" smtClean="0"/>
              <a:t> { </a:t>
            </a:r>
            <a:r>
              <a:rPr lang="en-US" dirty="0" err="1" smtClean="0"/>
              <a:t>it.first</a:t>
            </a:r>
            <a:r>
              <a:rPr lang="en-US" dirty="0" smtClean="0"/>
              <a:t> } }"</a:t>
            </a:r>
          </a:p>
          <a:p>
            <a:r>
              <a:rPr lang="en-US" dirty="0" err="1" smtClean="0"/>
              <a:t>println</a:t>
            </a:r>
            <a:r>
              <a:rPr lang="en-US" dirty="0" smtClean="0"/>
              <a:t> "sorted by last  : ${</a:t>
            </a:r>
            <a:r>
              <a:rPr lang="en-US" dirty="0" err="1" smtClean="0"/>
              <a:t>list.sort</a:t>
            </a:r>
            <a:r>
              <a:rPr lang="en-US" dirty="0" smtClean="0"/>
              <a:t> { </a:t>
            </a:r>
            <a:r>
              <a:rPr lang="en-US" dirty="0" err="1" smtClean="0"/>
              <a:t>it.last</a:t>
            </a:r>
            <a:r>
              <a:rPr lang="en-US" dirty="0" smtClean="0"/>
              <a:t> } }"</a:t>
            </a:r>
          </a:p>
          <a:p>
            <a:r>
              <a:rPr lang="en-US" dirty="0" smtClean="0"/>
              <a:t>// sorting by 2 values</a:t>
            </a:r>
          </a:p>
          <a:p>
            <a:r>
              <a:rPr lang="en-US" dirty="0" err="1" smtClean="0"/>
              <a:t>def</a:t>
            </a:r>
            <a:r>
              <a:rPr lang="en-US" dirty="0" smtClean="0"/>
              <a:t> sorted = </a:t>
            </a:r>
            <a:r>
              <a:rPr lang="en-US" dirty="0" err="1" smtClean="0"/>
              <a:t>list.sort</a:t>
            </a:r>
            <a:r>
              <a:rPr lang="en-US" dirty="0" smtClean="0"/>
              <a:t> { x, y -&gt; </a:t>
            </a:r>
          </a:p>
          <a:p>
            <a:r>
              <a:rPr lang="en-US" dirty="0" smtClean="0"/>
              <a:t>    (</a:t>
            </a:r>
            <a:r>
              <a:rPr lang="en-US" dirty="0" err="1" smtClean="0"/>
              <a:t>x.last</a:t>
            </a:r>
            <a:r>
              <a:rPr lang="en-US" dirty="0" smtClean="0"/>
              <a:t> &lt;=&gt; </a:t>
            </a:r>
            <a:r>
              <a:rPr lang="en-US" dirty="0" err="1" smtClean="0"/>
              <a:t>y.last</a:t>
            </a:r>
            <a:r>
              <a:rPr lang="en-US" dirty="0" smtClean="0"/>
              <a:t>) ?: (</a:t>
            </a:r>
            <a:r>
              <a:rPr lang="en-US" dirty="0" err="1" smtClean="0"/>
              <a:t>x.first</a:t>
            </a:r>
            <a:r>
              <a:rPr lang="en-US" dirty="0" smtClean="0"/>
              <a:t> &lt;=&gt; </a:t>
            </a:r>
            <a:r>
              <a:rPr lang="en-US" dirty="0" err="1" smtClean="0"/>
              <a:t>y.first</a:t>
            </a:r>
            <a:r>
              <a:rPr lang="en-US" dirty="0" smtClean="0"/>
              <a:t>) 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println</a:t>
            </a:r>
            <a:r>
              <a:rPr lang="en-US" dirty="0" smtClean="0"/>
              <a:t> "sort by last and first : ${sorted}"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6263417"/>
            <a:ext cx="878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groovyconsole.appspot.com/script/2435004</a:t>
            </a:r>
            <a:endParaRPr lang="en-US" dirty="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List - Advanced 3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12648" y="1600200"/>
            <a:ext cx="4187952" cy="4495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Transform a list of lists to a quoted-field </a:t>
            </a:r>
            <a:r>
              <a:rPr lang="en-US" dirty="0" err="1" smtClean="0"/>
              <a:t>csv</a:t>
            </a:r>
            <a:r>
              <a:rPr lang="en-US" dirty="0" smtClean="0"/>
              <a:t> string</a:t>
            </a:r>
          </a:p>
          <a:p>
            <a:pPr lvl="1"/>
            <a:r>
              <a:rPr lang="en-US" dirty="0" smtClean="0"/>
              <a:t>def list = [</a:t>
            </a:r>
          </a:p>
          <a:p>
            <a:pPr lvl="1"/>
            <a:r>
              <a:rPr lang="en-US" dirty="0" smtClean="0"/>
              <a:t>	[ "first", "last" ],</a:t>
            </a:r>
          </a:p>
          <a:p>
            <a:pPr lvl="1"/>
            <a:r>
              <a:rPr lang="en-US" dirty="0" smtClean="0"/>
              <a:t>	[ "</a:t>
            </a:r>
            <a:r>
              <a:rPr lang="en-US" dirty="0" err="1" smtClean="0"/>
              <a:t>paul</a:t>
            </a:r>
            <a:r>
              <a:rPr lang="en-US" dirty="0" smtClean="0"/>
              <a:t>", "woods"], </a:t>
            </a:r>
          </a:p>
          <a:p>
            <a:pPr lvl="1"/>
            <a:r>
              <a:rPr lang="en-US" dirty="0" smtClean="0"/>
              <a:t>	[ "</a:t>
            </a:r>
            <a:r>
              <a:rPr lang="en-US" dirty="0" err="1" smtClean="0"/>
              <a:t>linda</a:t>
            </a:r>
            <a:r>
              <a:rPr lang="en-US" dirty="0" smtClean="0"/>
              <a:t>", "</a:t>
            </a:r>
            <a:r>
              <a:rPr lang="en-US" dirty="0" err="1" smtClean="0"/>
              <a:t>zinde</a:t>
            </a:r>
            <a:r>
              <a:rPr lang="en-US" dirty="0" smtClean="0"/>
              <a:t>"], </a:t>
            </a:r>
          </a:p>
          <a:p>
            <a:pPr lvl="1"/>
            <a:r>
              <a:rPr lang="en-US" dirty="0" smtClean="0"/>
              <a:t>	[ "</a:t>
            </a:r>
            <a:r>
              <a:rPr lang="en-US" dirty="0" err="1" smtClean="0"/>
              <a:t>alex</a:t>
            </a:r>
            <a:r>
              <a:rPr lang="en-US" dirty="0" smtClean="0"/>
              <a:t>", "</a:t>
            </a:r>
            <a:r>
              <a:rPr lang="en-US" dirty="0" err="1" smtClean="0"/>
              <a:t>zinde</a:t>
            </a:r>
            <a:r>
              <a:rPr lang="en-US" dirty="0" smtClean="0"/>
              <a:t>"], </a:t>
            </a:r>
          </a:p>
          <a:p>
            <a:pPr lvl="1"/>
            <a:r>
              <a:rPr lang="en-US" dirty="0" smtClean="0"/>
              <a:t>	[ "</a:t>
            </a:r>
            <a:r>
              <a:rPr lang="en-US" dirty="0" err="1" smtClean="0"/>
              <a:t>paul</a:t>
            </a:r>
            <a:r>
              <a:rPr lang="en-US" dirty="0" smtClean="0"/>
              <a:t>", "</a:t>
            </a:r>
            <a:r>
              <a:rPr lang="en-US" dirty="0" err="1" smtClean="0"/>
              <a:t>allen</a:t>
            </a:r>
            <a:r>
              <a:rPr lang="en-US" dirty="0" smtClean="0"/>
              <a:t>"] </a:t>
            </a:r>
          </a:p>
          <a:p>
            <a:pPr lvl="1"/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def </a:t>
            </a:r>
            <a:r>
              <a:rPr lang="en-US" dirty="0" err="1" smtClean="0"/>
              <a:t>csv</a:t>
            </a:r>
            <a:r>
              <a:rPr lang="en-US" dirty="0" smtClean="0"/>
              <a:t> = </a:t>
            </a:r>
            <a:r>
              <a:rPr lang="en-US" dirty="0" err="1" smtClean="0"/>
              <a:t>list.collect</a:t>
            </a:r>
            <a:r>
              <a:rPr lang="en-US" dirty="0" smtClean="0"/>
              <a:t> { row -&gt; </a:t>
            </a:r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row.collect</a:t>
            </a:r>
            <a:r>
              <a:rPr lang="en-US" dirty="0" smtClean="0"/>
              <a:t> { item -&gt; </a:t>
            </a:r>
          </a:p>
          <a:p>
            <a:pPr lvl="1"/>
            <a:r>
              <a:rPr lang="en-US" dirty="0" smtClean="0"/>
              <a:t>	    "\"$item\""</a:t>
            </a:r>
          </a:p>
          <a:p>
            <a:pPr lvl="1"/>
            <a:r>
              <a:rPr lang="en-US" dirty="0" smtClean="0"/>
              <a:t>	}.join(',')</a:t>
            </a:r>
          </a:p>
          <a:p>
            <a:pPr lvl="1"/>
            <a:r>
              <a:rPr lang="en-US" dirty="0" smtClean="0"/>
              <a:t>}.join('\n')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</a:t>
            </a:r>
            <a:r>
              <a:rPr lang="en-US" dirty="0" err="1" smtClean="0"/>
              <a:t>csv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34000" y="1752600"/>
            <a:ext cx="3578352" cy="44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</a:t>
            </a:r>
            <a:r>
              <a:rPr kumimoji="0" 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first","last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</a:t>
            </a: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</a:t>
            </a:r>
            <a:r>
              <a:rPr kumimoji="0" 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paul","woods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</a:t>
            </a: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</a:t>
            </a:r>
            <a:r>
              <a:rPr kumimoji="0" 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linda","zinde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</a:t>
            </a: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</a:t>
            </a:r>
            <a:r>
              <a:rPr kumimoji="0" 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alex","zinde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</a:t>
            </a: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</a:t>
            </a:r>
            <a:r>
              <a:rPr kumimoji="0" 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paul","allen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6263417"/>
            <a:ext cx="878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groovyconsole.appspot.com/script/2495003</a:t>
            </a:r>
            <a:endParaRPr lang="en-US" dirty="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List - Mystery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Why does this work?</a:t>
            </a:r>
          </a:p>
          <a:p>
            <a:pPr lvl="1" eaLnBrk="1" hangingPunct="1"/>
            <a:r>
              <a:rPr lang="en-US" dirty="0" smtClean="0"/>
              <a:t>List&lt;String&gt; z = new </a:t>
            </a:r>
            <a:r>
              <a:rPr lang="en-US" dirty="0" err="1" smtClean="0"/>
              <a:t>ArrayList</a:t>
            </a:r>
            <a:r>
              <a:rPr lang="en-US" dirty="0" smtClean="0"/>
              <a:t>&lt;String&gt;()</a:t>
            </a:r>
          </a:p>
          <a:p>
            <a:pPr lvl="1" eaLnBrk="1" hangingPunct="1"/>
            <a:r>
              <a:rPr lang="en-US" dirty="0" smtClean="0"/>
              <a:t>z &lt;&lt; "A"</a:t>
            </a:r>
          </a:p>
          <a:p>
            <a:pPr lvl="1" eaLnBrk="1" hangingPunct="1"/>
            <a:r>
              <a:rPr lang="en-US" dirty="0" smtClean="0"/>
              <a:t>z &lt;&lt; 1</a:t>
            </a:r>
          </a:p>
          <a:p>
            <a:pPr lvl="1" eaLnBrk="1" hangingPunct="1"/>
            <a:r>
              <a:rPr lang="en-US" dirty="0" smtClean="0"/>
              <a:t>z &lt;&lt; new Date()</a:t>
            </a:r>
          </a:p>
          <a:p>
            <a:pPr lvl="1" eaLnBrk="1" hangingPunct="1"/>
            <a:r>
              <a:rPr lang="en-US" dirty="0" err="1" smtClean="0"/>
              <a:t>println</a:t>
            </a:r>
            <a:r>
              <a:rPr lang="en-US" dirty="0" smtClean="0"/>
              <a:t> z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? because generics in java are checked at compile time, and groovy doesn't check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6263417"/>
            <a:ext cx="878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groovyconsole.appspot.com/script/2435005</a:t>
            </a:r>
            <a:endParaRPr lang="en-US" dirty="0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map is defined using the [:] syntax</a:t>
            </a:r>
          </a:p>
          <a:p>
            <a:pPr lvl="1"/>
            <a:r>
              <a:rPr lang="en-US" dirty="0" smtClean="0"/>
              <a:t>def name = [:]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map is a normal java data structure</a:t>
            </a:r>
          </a:p>
          <a:p>
            <a:pPr lvl="1"/>
            <a:r>
              <a:rPr lang="en-US" dirty="0" smtClean="0"/>
              <a:t>def name = [:]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</a:t>
            </a:r>
            <a:r>
              <a:rPr lang="en-US" dirty="0" err="1" smtClean="0"/>
              <a:t>name.getClass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class </a:t>
            </a:r>
            <a:r>
              <a:rPr lang="en-US" dirty="0" err="1" smtClean="0"/>
              <a:t>java.util.LinkedHashMap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Map - Initialize with Data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Create map</a:t>
            </a:r>
          </a:p>
          <a:p>
            <a:pPr lvl="1"/>
            <a:r>
              <a:rPr lang="en-US" dirty="0" smtClean="0"/>
              <a:t>def map = [first : "</a:t>
            </a:r>
            <a:r>
              <a:rPr lang="en-US" dirty="0" err="1" smtClean="0"/>
              <a:t>Paul",last</a:t>
            </a:r>
            <a:r>
              <a:rPr lang="en-US" dirty="0" smtClean="0"/>
              <a:t> : "Woods"]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map</a:t>
            </a:r>
          </a:p>
          <a:p>
            <a:pPr lvl="2"/>
            <a:r>
              <a:rPr lang="en-US" dirty="0" smtClean="0"/>
              <a:t>[</a:t>
            </a:r>
            <a:r>
              <a:rPr lang="en-US" dirty="0" err="1" smtClean="0"/>
              <a:t>first:Paul</a:t>
            </a:r>
            <a:r>
              <a:rPr lang="en-US" dirty="0" smtClean="0"/>
              <a:t>, </a:t>
            </a:r>
            <a:r>
              <a:rPr lang="en-US" dirty="0" err="1" smtClean="0"/>
              <a:t>last:Woods</a:t>
            </a:r>
            <a:r>
              <a:rPr lang="en-US" dirty="0" smtClean="0"/>
              <a:t>]</a:t>
            </a:r>
          </a:p>
          <a:p>
            <a:pPr eaLnBrk="1" hangingPunct="1"/>
            <a:r>
              <a:rPr lang="en-US" dirty="0" smtClean="0"/>
              <a:t>Tip - if you need iterate through your keys in order, do this:</a:t>
            </a:r>
          </a:p>
          <a:p>
            <a:pPr lvl="1" eaLnBrk="1" hangingPunct="1"/>
            <a:r>
              <a:rPr lang="en-US" dirty="0" smtClean="0"/>
              <a:t>def map = new </a:t>
            </a:r>
            <a:r>
              <a:rPr lang="en-US" dirty="0" err="1" smtClean="0"/>
              <a:t>TreeMap</a:t>
            </a:r>
            <a:r>
              <a:rPr lang="en-US" dirty="0" smtClean="0"/>
              <a:t>&lt;</a:t>
            </a:r>
            <a:r>
              <a:rPr lang="en-US" dirty="0" err="1" smtClean="0"/>
              <a:t>String,String</a:t>
            </a:r>
            <a:r>
              <a:rPr lang="en-US" dirty="0" smtClean="0"/>
              <a:t>&gt;()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Map - Add Data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Add elements to a map</a:t>
            </a:r>
          </a:p>
          <a:p>
            <a:pPr lvl="1"/>
            <a:r>
              <a:rPr lang="en-US" dirty="0" smtClean="0"/>
              <a:t>def map = [:]</a:t>
            </a:r>
          </a:p>
          <a:p>
            <a:pPr lvl="1"/>
            <a:r>
              <a:rPr lang="en-US" dirty="0" smtClean="0"/>
              <a:t>map += [first : "Paul"]</a:t>
            </a:r>
          </a:p>
          <a:p>
            <a:pPr lvl="1"/>
            <a:r>
              <a:rPr lang="en-US" dirty="0" err="1" smtClean="0"/>
              <a:t>map.middle</a:t>
            </a:r>
            <a:r>
              <a:rPr lang="en-US" dirty="0" smtClean="0"/>
              <a:t> = "Alexander"</a:t>
            </a:r>
          </a:p>
          <a:p>
            <a:pPr lvl="1"/>
            <a:r>
              <a:rPr lang="en-US" dirty="0" err="1" smtClean="0"/>
              <a:t>map.put</a:t>
            </a:r>
            <a:r>
              <a:rPr lang="en-US" dirty="0" smtClean="0"/>
              <a:t>("last", "Woods")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map</a:t>
            </a:r>
          </a:p>
          <a:p>
            <a:pPr lvl="2"/>
            <a:r>
              <a:rPr lang="en-US" dirty="0" smtClean="0"/>
              <a:t>[</a:t>
            </a:r>
            <a:r>
              <a:rPr lang="en-US" dirty="0" err="1" smtClean="0"/>
              <a:t>first:Paul</a:t>
            </a:r>
            <a:r>
              <a:rPr lang="en-US" dirty="0" smtClean="0"/>
              <a:t>, </a:t>
            </a:r>
            <a:r>
              <a:rPr lang="en-US" dirty="0" err="1" smtClean="0"/>
              <a:t>middle:Alexander</a:t>
            </a:r>
            <a:r>
              <a:rPr lang="en-US" dirty="0" smtClean="0"/>
              <a:t>, </a:t>
            </a:r>
            <a:r>
              <a:rPr lang="en-US" dirty="0" err="1" smtClean="0"/>
              <a:t>last:Woods</a:t>
            </a:r>
            <a:r>
              <a:rPr lang="en-US" dirty="0" smtClean="0"/>
              <a:t>]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6263417"/>
            <a:ext cx="878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groovyconsole.appspot.com/script/2435006</a:t>
            </a:r>
            <a:endParaRPr lang="en-US" dirty="0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Map - Iterating with For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Looping through maps</a:t>
            </a:r>
          </a:p>
          <a:p>
            <a:pPr lvl="1"/>
            <a:r>
              <a:rPr lang="en-US" dirty="0" smtClean="0"/>
              <a:t>def map = [ first: "Paul", last: "Woods" ]</a:t>
            </a:r>
          </a:p>
          <a:p>
            <a:pPr lvl="1"/>
            <a:r>
              <a:rPr lang="en-US" dirty="0" smtClean="0"/>
              <a:t>for(</a:t>
            </a:r>
            <a:r>
              <a:rPr lang="en-US" dirty="0" err="1" smtClean="0"/>
              <a:t>keyValue</a:t>
            </a:r>
            <a:r>
              <a:rPr lang="en-US" dirty="0" smtClean="0"/>
              <a:t> in map) {</a:t>
            </a:r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println</a:t>
            </a:r>
            <a:r>
              <a:rPr lang="en-US" dirty="0" smtClean="0"/>
              <a:t> "</a:t>
            </a:r>
            <a:r>
              <a:rPr lang="en-US" dirty="0" err="1" smtClean="0"/>
              <a:t>keyValue</a:t>
            </a:r>
            <a:r>
              <a:rPr lang="en-US" dirty="0" smtClean="0"/>
              <a:t> = $</a:t>
            </a:r>
            <a:r>
              <a:rPr lang="en-US" dirty="0" err="1" smtClean="0"/>
              <a:t>keyValue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println</a:t>
            </a:r>
            <a:r>
              <a:rPr lang="en-US" dirty="0" smtClean="0"/>
              <a:t> "key         = $</a:t>
            </a:r>
            <a:r>
              <a:rPr lang="en-US" dirty="0" err="1" smtClean="0"/>
              <a:t>keyValue.key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println</a:t>
            </a:r>
            <a:r>
              <a:rPr lang="en-US" dirty="0" smtClean="0"/>
              <a:t> "value      = $</a:t>
            </a:r>
            <a:r>
              <a:rPr lang="en-US" dirty="0" err="1" smtClean="0"/>
              <a:t>keyValue.value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}</a:t>
            </a:r>
          </a:p>
          <a:p>
            <a:pPr lvl="2"/>
            <a:r>
              <a:rPr lang="en-US" dirty="0" err="1" smtClean="0"/>
              <a:t>keyValue</a:t>
            </a:r>
            <a:r>
              <a:rPr lang="en-US" dirty="0" smtClean="0"/>
              <a:t> = first=Paul</a:t>
            </a:r>
          </a:p>
          <a:p>
            <a:pPr lvl="2"/>
            <a:r>
              <a:rPr lang="en-US" dirty="0" smtClean="0"/>
              <a:t>key         = first</a:t>
            </a:r>
          </a:p>
          <a:p>
            <a:pPr lvl="2"/>
            <a:r>
              <a:rPr lang="en-US" dirty="0" smtClean="0"/>
              <a:t>value      = Paul</a:t>
            </a:r>
          </a:p>
          <a:p>
            <a:pPr lvl="2"/>
            <a:r>
              <a:rPr lang="en-US" dirty="0" err="1" smtClean="0"/>
              <a:t>keyValue</a:t>
            </a:r>
            <a:r>
              <a:rPr lang="en-US" dirty="0" smtClean="0"/>
              <a:t> = last=Woods</a:t>
            </a:r>
          </a:p>
          <a:p>
            <a:pPr lvl="2"/>
            <a:r>
              <a:rPr lang="en-US" dirty="0" smtClean="0"/>
              <a:t>key         = last</a:t>
            </a:r>
          </a:p>
          <a:p>
            <a:pPr lvl="2"/>
            <a:r>
              <a:rPr lang="en-US" dirty="0" smtClean="0"/>
              <a:t>value      = Woods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6263417"/>
            <a:ext cx="878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groovyconsole.appspot.com/script/2475003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Groovy - Installing to Your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Windows Users</a:t>
            </a:r>
          </a:p>
          <a:p>
            <a:pPr lvl="1"/>
            <a:r>
              <a:rPr lang="en-US" dirty="0" smtClean="0"/>
              <a:t>Install Java JDK</a:t>
            </a:r>
          </a:p>
          <a:p>
            <a:pPr lvl="1"/>
            <a:r>
              <a:rPr lang="en-US" dirty="0" smtClean="0"/>
              <a:t>Set JAVA_HOME</a:t>
            </a:r>
          </a:p>
          <a:p>
            <a:pPr lvl="1"/>
            <a:r>
              <a:rPr lang="en-US" dirty="0" smtClean="0"/>
              <a:t>Make sure &lt;</a:t>
            </a:r>
            <a:r>
              <a:rPr lang="en-US" dirty="0" err="1" smtClean="0"/>
              <a:t>javahome</a:t>
            </a:r>
            <a:r>
              <a:rPr lang="en-US" dirty="0" smtClean="0"/>
              <a:t>&gt;/bin is in path</a:t>
            </a:r>
          </a:p>
          <a:p>
            <a:pPr lvl="1"/>
            <a:r>
              <a:rPr lang="en-US" dirty="0" smtClean="0"/>
              <a:t>Download Zip or installer package</a:t>
            </a:r>
          </a:p>
          <a:p>
            <a:pPr lvl="2"/>
            <a:r>
              <a:rPr lang="en-US" dirty="0" smtClean="0">
                <a:hlinkClick r:id="rId2"/>
              </a:rPr>
              <a:t>http://groovy.codehaus.org/Download</a:t>
            </a:r>
            <a:endParaRPr lang="en-US" dirty="0" smtClean="0"/>
          </a:p>
          <a:p>
            <a:pPr lvl="1"/>
            <a:r>
              <a:rPr lang="en-US" dirty="0" smtClean="0"/>
              <a:t>Make sure &lt;</a:t>
            </a:r>
            <a:r>
              <a:rPr lang="en-US" dirty="0" err="1" smtClean="0"/>
              <a:t>groovyhome</a:t>
            </a:r>
            <a:r>
              <a:rPr lang="en-US" dirty="0" smtClean="0"/>
              <a:t>&gt;/bin is in path</a:t>
            </a:r>
          </a:p>
          <a:p>
            <a:pPr lvl="1"/>
            <a:r>
              <a:rPr lang="en-US" dirty="0" smtClean="0"/>
              <a:t>Test it</a:t>
            </a:r>
          </a:p>
          <a:p>
            <a:pPr lvl="2"/>
            <a:r>
              <a:rPr lang="en-US" dirty="0" smtClean="0"/>
              <a:t>java -version</a:t>
            </a:r>
          </a:p>
          <a:p>
            <a:pPr lvl="2"/>
            <a:r>
              <a:rPr lang="en-US" dirty="0" err="1" smtClean="0"/>
              <a:t>javac</a:t>
            </a:r>
            <a:r>
              <a:rPr lang="en-US" dirty="0" smtClean="0"/>
              <a:t> -version</a:t>
            </a:r>
          </a:p>
          <a:p>
            <a:pPr lvl="1"/>
            <a:r>
              <a:rPr lang="en-US" dirty="0" smtClean="0"/>
              <a:t>groovy –version</a:t>
            </a:r>
          </a:p>
          <a:p>
            <a:pPr lvl="1"/>
            <a:endParaRPr lang="en-US" dirty="0"/>
          </a:p>
          <a:p>
            <a:r>
              <a:rPr lang="en-US" dirty="0" smtClean="0"/>
              <a:t>Linux users should check out the GVM tool</a:t>
            </a:r>
          </a:p>
          <a:p>
            <a:pPr lvl="1"/>
            <a:r>
              <a:rPr lang="en-US" dirty="0">
                <a:hlinkClick r:id="rId3"/>
              </a:rPr>
              <a:t>http://gvmtool.net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457207" lvl="1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Map - Iterating with Each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looping through maps</a:t>
            </a:r>
          </a:p>
          <a:p>
            <a:pPr lvl="1"/>
            <a:r>
              <a:rPr lang="en-US" dirty="0" smtClean="0"/>
              <a:t>def map = [ first: "Paul", last: "Woods" ]</a:t>
            </a:r>
          </a:p>
          <a:p>
            <a:pPr lvl="1"/>
            <a:r>
              <a:rPr lang="en-US" dirty="0" err="1" smtClean="0"/>
              <a:t>map.each</a:t>
            </a:r>
            <a:r>
              <a:rPr lang="en-US" dirty="0" smtClean="0"/>
              <a:t> { </a:t>
            </a:r>
            <a:r>
              <a:rPr lang="en-US" dirty="0" err="1" smtClean="0"/>
              <a:t>keyValue</a:t>
            </a:r>
            <a:r>
              <a:rPr lang="en-US" dirty="0" smtClean="0"/>
              <a:t> -&gt; </a:t>
            </a:r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println</a:t>
            </a:r>
            <a:r>
              <a:rPr lang="en-US" dirty="0" smtClean="0"/>
              <a:t> "</a:t>
            </a:r>
            <a:r>
              <a:rPr lang="en-US" dirty="0" err="1" smtClean="0"/>
              <a:t>keyValue</a:t>
            </a:r>
            <a:r>
              <a:rPr lang="en-US" dirty="0" smtClean="0"/>
              <a:t> = $</a:t>
            </a:r>
            <a:r>
              <a:rPr lang="en-US" dirty="0" err="1" smtClean="0"/>
              <a:t>keyValue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println</a:t>
            </a:r>
            <a:r>
              <a:rPr lang="en-US" dirty="0" smtClean="0"/>
              <a:t> "key      = $</a:t>
            </a:r>
            <a:r>
              <a:rPr lang="en-US" dirty="0" err="1" smtClean="0"/>
              <a:t>keyValue.key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println</a:t>
            </a:r>
            <a:r>
              <a:rPr lang="en-US" dirty="0" smtClean="0"/>
              <a:t> "value    = $</a:t>
            </a:r>
            <a:r>
              <a:rPr lang="en-US" dirty="0" err="1" smtClean="0"/>
              <a:t>keyValue.value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}</a:t>
            </a:r>
          </a:p>
          <a:p>
            <a:pPr lvl="2"/>
            <a:r>
              <a:rPr lang="en-US" dirty="0" err="1" smtClean="0"/>
              <a:t>keyValue</a:t>
            </a:r>
            <a:r>
              <a:rPr lang="en-US" dirty="0" smtClean="0"/>
              <a:t> = first=Paul</a:t>
            </a:r>
          </a:p>
          <a:p>
            <a:pPr lvl="2"/>
            <a:r>
              <a:rPr lang="en-US" dirty="0" smtClean="0"/>
              <a:t>key         = first</a:t>
            </a:r>
          </a:p>
          <a:p>
            <a:pPr lvl="2"/>
            <a:r>
              <a:rPr lang="en-US" dirty="0" smtClean="0"/>
              <a:t>value      = Paul</a:t>
            </a:r>
          </a:p>
          <a:p>
            <a:pPr lvl="2"/>
            <a:r>
              <a:rPr lang="en-US" dirty="0" err="1" smtClean="0"/>
              <a:t>keyValue</a:t>
            </a:r>
            <a:r>
              <a:rPr lang="en-US" dirty="0" smtClean="0"/>
              <a:t> = last=Woods</a:t>
            </a:r>
          </a:p>
          <a:p>
            <a:pPr lvl="2"/>
            <a:r>
              <a:rPr lang="en-US" dirty="0" smtClean="0"/>
              <a:t>key         = last</a:t>
            </a:r>
          </a:p>
          <a:p>
            <a:pPr lvl="2"/>
            <a:r>
              <a:rPr lang="en-US" dirty="0" smtClean="0"/>
              <a:t>value       = Woods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6263417"/>
            <a:ext cx="878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groovyconsole.appspot.com/script/2495004</a:t>
            </a:r>
            <a:endParaRPr lang="en-US" dirty="0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Map - Iterating with Each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Looping through maps. Closure has 2 parameters</a:t>
            </a:r>
          </a:p>
          <a:p>
            <a:pPr lvl="1"/>
            <a:r>
              <a:rPr lang="en-US" dirty="0" smtClean="0"/>
              <a:t>def map = [ first: "Paul", last: "Woods" ]</a:t>
            </a:r>
          </a:p>
          <a:p>
            <a:pPr lvl="1"/>
            <a:r>
              <a:rPr lang="en-US" dirty="0" err="1" smtClean="0"/>
              <a:t>map.each</a:t>
            </a:r>
            <a:r>
              <a:rPr lang="en-US" dirty="0" smtClean="0"/>
              <a:t> { key, value -&gt; </a:t>
            </a:r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println</a:t>
            </a:r>
            <a:r>
              <a:rPr lang="en-US" dirty="0" smtClean="0"/>
              <a:t> "key   = $key"</a:t>
            </a:r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println</a:t>
            </a:r>
            <a:r>
              <a:rPr lang="en-US" dirty="0" smtClean="0"/>
              <a:t> "value = $value"</a:t>
            </a:r>
          </a:p>
          <a:p>
            <a:pPr lvl="1"/>
            <a:r>
              <a:rPr lang="en-US" dirty="0" smtClean="0"/>
              <a:t>}</a:t>
            </a:r>
          </a:p>
          <a:p>
            <a:pPr lvl="2"/>
            <a:r>
              <a:rPr lang="en-US" dirty="0" smtClean="0"/>
              <a:t>key   = first</a:t>
            </a:r>
          </a:p>
          <a:p>
            <a:pPr lvl="2"/>
            <a:r>
              <a:rPr lang="en-US" dirty="0" smtClean="0"/>
              <a:t>value = Paul</a:t>
            </a:r>
          </a:p>
          <a:p>
            <a:pPr lvl="2"/>
            <a:r>
              <a:rPr lang="en-US" dirty="0" smtClean="0"/>
              <a:t>key    = last</a:t>
            </a:r>
          </a:p>
          <a:p>
            <a:pPr lvl="2"/>
            <a:r>
              <a:rPr lang="en-US" dirty="0" smtClean="0"/>
              <a:t>value = Woods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6263417"/>
            <a:ext cx="878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groovyconsole.appspot.com/script/2445004</a:t>
            </a:r>
            <a:endParaRPr lang="en-US" dirty="0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Map - Retrieving elements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612648" y="1600200"/>
            <a:ext cx="6245352" cy="44958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retrieving elements</a:t>
            </a:r>
          </a:p>
          <a:p>
            <a:pPr lvl="1"/>
            <a:r>
              <a:rPr lang="en-US" dirty="0" smtClean="0"/>
              <a:t>def map = [ first : "Paul", last : "Woods" ]</a:t>
            </a:r>
          </a:p>
          <a:p>
            <a:pPr lvl="1"/>
            <a:r>
              <a:rPr lang="en-US" dirty="0" smtClean="0"/>
              <a:t>def key = "first"</a:t>
            </a:r>
          </a:p>
          <a:p>
            <a:pPr lvl="1"/>
            <a:r>
              <a:rPr lang="en-US" dirty="0" smtClean="0"/>
              <a:t>def val1 = </a:t>
            </a:r>
            <a:r>
              <a:rPr lang="en-US" dirty="0" err="1" smtClean="0"/>
              <a:t>map.first</a:t>
            </a:r>
            <a:endParaRPr lang="en-US" dirty="0" smtClean="0"/>
          </a:p>
          <a:p>
            <a:pPr lvl="1"/>
            <a:r>
              <a:rPr lang="en-US" dirty="0" smtClean="0"/>
              <a:t>def val2 = map["first"]</a:t>
            </a:r>
          </a:p>
          <a:p>
            <a:pPr lvl="1"/>
            <a:r>
              <a:rPr lang="en-US" dirty="0" smtClean="0"/>
              <a:t>def val3 = map[key]</a:t>
            </a:r>
          </a:p>
          <a:p>
            <a:pPr lvl="1"/>
            <a:r>
              <a:rPr lang="en-US" dirty="0" smtClean="0"/>
              <a:t>def val4 = map."$key"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"val1 = " + val1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"val2 = " + val2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"val3 = " + val3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"val4 = " + val4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05400" y="3733800"/>
            <a:ext cx="3806952" cy="2514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nn-NO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val1 = Paul</a:t>
            </a: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nn-NO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val2 = Paul</a:t>
            </a: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nn-NO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val3 = Paul</a:t>
            </a: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nn-NO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val4 = Paul</a:t>
            </a: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6263417"/>
            <a:ext cx="878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groovyconsole.appspot.com/script/2485003</a:t>
            </a:r>
            <a:endParaRPr lang="en-US" dirty="0" smtClean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Map - Removing Elements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Removing elements from a map</a:t>
            </a:r>
          </a:p>
          <a:p>
            <a:pPr lvl="1" eaLnBrk="1" hangingPunct="1"/>
            <a:r>
              <a:rPr lang="en-US" dirty="0" smtClean="0"/>
              <a:t>def map = [ first : "Paul", last : "Woods" ]</a:t>
            </a:r>
          </a:p>
          <a:p>
            <a:pPr lvl="1" eaLnBrk="1" hangingPunct="1"/>
            <a:r>
              <a:rPr lang="en-US" dirty="0" err="1" smtClean="0"/>
              <a:t>map.remove</a:t>
            </a:r>
            <a:r>
              <a:rPr lang="en-US" dirty="0" smtClean="0"/>
              <a:t>('first')</a:t>
            </a:r>
          </a:p>
          <a:p>
            <a:pPr lvl="1" eaLnBrk="1" hangingPunct="1"/>
            <a:r>
              <a:rPr lang="en-US" dirty="0" err="1" smtClean="0"/>
              <a:t>println</a:t>
            </a:r>
            <a:r>
              <a:rPr lang="en-US" dirty="0" smtClean="0"/>
              <a:t> map</a:t>
            </a:r>
          </a:p>
          <a:p>
            <a:pPr lvl="2"/>
            <a:r>
              <a:rPr lang="en-US" dirty="0" smtClean="0"/>
              <a:t>[</a:t>
            </a:r>
            <a:r>
              <a:rPr lang="en-US" dirty="0" err="1" smtClean="0"/>
              <a:t>last:Woods</a:t>
            </a:r>
            <a:r>
              <a:rPr lang="en-US" dirty="0" smtClean="0"/>
              <a:t>]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52400" y="6263417"/>
            <a:ext cx="878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groovyconsole.appspot.com/script/2425007</a:t>
            </a:r>
            <a:endParaRPr lang="en-US" dirty="0" smtClean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Map - Find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finding elements</a:t>
            </a:r>
          </a:p>
          <a:p>
            <a:pPr lvl="1" eaLnBrk="1" hangingPunct="1"/>
            <a:r>
              <a:rPr lang="en-US" dirty="0" smtClean="0"/>
              <a:t>def map = [ first : "Paul", last : "Woods"]</a:t>
            </a:r>
          </a:p>
          <a:p>
            <a:pPr lvl="1" eaLnBrk="1" hangingPunct="1"/>
            <a:r>
              <a:rPr lang="en-US" dirty="0" smtClean="0"/>
              <a:t>def result1 = </a:t>
            </a:r>
            <a:r>
              <a:rPr lang="en-US" dirty="0" err="1" smtClean="0"/>
              <a:t>map.find</a:t>
            </a:r>
            <a:r>
              <a:rPr lang="en-US" dirty="0" smtClean="0"/>
              <a:t> { </a:t>
            </a:r>
            <a:r>
              <a:rPr lang="en-US" dirty="0" err="1" smtClean="0"/>
              <a:t>kv</a:t>
            </a:r>
            <a:r>
              <a:rPr lang="en-US" dirty="0" smtClean="0"/>
              <a:t> -&gt; </a:t>
            </a:r>
            <a:r>
              <a:rPr lang="en-US" dirty="0" err="1" smtClean="0"/>
              <a:t>kv.value</a:t>
            </a:r>
            <a:r>
              <a:rPr lang="en-US" dirty="0" smtClean="0"/>
              <a:t> == "Woods" }</a:t>
            </a:r>
          </a:p>
          <a:p>
            <a:pPr lvl="1" eaLnBrk="1" hangingPunct="1"/>
            <a:r>
              <a:rPr lang="en-US" dirty="0" err="1" smtClean="0"/>
              <a:t>println</a:t>
            </a:r>
            <a:r>
              <a:rPr lang="en-US" dirty="0" smtClean="0"/>
              <a:t> result1.getClass()</a:t>
            </a:r>
          </a:p>
          <a:p>
            <a:pPr lvl="1" eaLnBrk="1" hangingPunct="1"/>
            <a:r>
              <a:rPr lang="en-US" dirty="0" err="1" smtClean="0"/>
              <a:t>println</a:t>
            </a:r>
            <a:r>
              <a:rPr lang="en-US" dirty="0" smtClean="0"/>
              <a:t> result1</a:t>
            </a:r>
          </a:p>
          <a:p>
            <a:pPr lvl="2"/>
            <a:r>
              <a:rPr lang="en-US" dirty="0" smtClean="0"/>
              <a:t>class </a:t>
            </a:r>
            <a:r>
              <a:rPr lang="en-US" dirty="0" err="1" smtClean="0"/>
              <a:t>java.util.LinkedHashMap$Entry</a:t>
            </a:r>
            <a:endParaRPr lang="en-US" dirty="0" smtClean="0"/>
          </a:p>
          <a:p>
            <a:pPr lvl="2"/>
            <a:r>
              <a:rPr lang="en-US" dirty="0" smtClean="0"/>
              <a:t>last=Woods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52400" y="6263417"/>
            <a:ext cx="878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groovyconsole.appspot.com/script/2525001</a:t>
            </a:r>
            <a:endParaRPr lang="en-US" dirty="0" smtClean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Map - </a:t>
            </a:r>
            <a:r>
              <a:rPr lang="en-US" dirty="0" err="1" smtClean="0">
                <a:solidFill>
                  <a:srgbClr val="7B9899"/>
                </a:solidFill>
              </a:rPr>
              <a:t>FindAll</a:t>
            </a:r>
            <a:endParaRPr lang="en-US" dirty="0" smtClean="0">
              <a:solidFill>
                <a:srgbClr val="7B9899"/>
              </a:solidFill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935300" cy="4195481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finding elements</a:t>
            </a:r>
          </a:p>
          <a:p>
            <a:pPr lvl="1" eaLnBrk="1" hangingPunct="1"/>
            <a:r>
              <a:rPr lang="en-US" dirty="0" smtClean="0"/>
              <a:t>def map = [ first : "Paul", middle: “</a:t>
            </a:r>
            <a:r>
              <a:rPr lang="en-US" dirty="0" err="1" smtClean="0"/>
              <a:t>Aexander</a:t>
            </a:r>
            <a:r>
              <a:rPr lang="en-US" dirty="0" smtClean="0"/>
              <a:t>”, last : "Woods"]</a:t>
            </a:r>
          </a:p>
          <a:p>
            <a:pPr lvl="1" eaLnBrk="1" hangingPunct="1"/>
            <a:r>
              <a:rPr lang="en-US" dirty="0" smtClean="0"/>
              <a:t>def result2 = </a:t>
            </a:r>
            <a:r>
              <a:rPr lang="en-US" dirty="0" err="1" smtClean="0"/>
              <a:t>map.findAll</a:t>
            </a:r>
            <a:r>
              <a:rPr lang="en-US" dirty="0" smtClean="0"/>
              <a:t> { </a:t>
            </a:r>
            <a:r>
              <a:rPr lang="en-US" dirty="0" err="1" smtClean="0"/>
              <a:t>kv</a:t>
            </a:r>
            <a:r>
              <a:rPr lang="en-US" dirty="0" smtClean="0"/>
              <a:t> -&gt; </a:t>
            </a:r>
            <a:r>
              <a:rPr lang="en-US" dirty="0" err="1" smtClean="0"/>
              <a:t>kv.key</a:t>
            </a:r>
            <a:r>
              <a:rPr lang="en-US" dirty="0" smtClean="0"/>
              <a:t> != "last" }</a:t>
            </a:r>
          </a:p>
          <a:p>
            <a:pPr lvl="1" eaLnBrk="1" hangingPunct="1"/>
            <a:r>
              <a:rPr lang="en-US" dirty="0" err="1" smtClean="0"/>
              <a:t>println</a:t>
            </a:r>
            <a:r>
              <a:rPr lang="en-US" dirty="0" smtClean="0"/>
              <a:t> result2.getClass()</a:t>
            </a:r>
          </a:p>
          <a:p>
            <a:pPr lvl="1" eaLnBrk="1" hangingPunct="1"/>
            <a:r>
              <a:rPr lang="en-US" dirty="0" err="1" smtClean="0"/>
              <a:t>println</a:t>
            </a:r>
            <a:r>
              <a:rPr lang="en-US" dirty="0" smtClean="0"/>
              <a:t> result2</a:t>
            </a:r>
          </a:p>
          <a:p>
            <a:pPr lvl="2"/>
            <a:r>
              <a:rPr lang="en-US" dirty="0" smtClean="0"/>
              <a:t>class </a:t>
            </a:r>
            <a:r>
              <a:rPr lang="en-US" dirty="0" err="1" smtClean="0"/>
              <a:t>java.util.LinkedHashMap</a:t>
            </a:r>
            <a:endParaRPr lang="en-US" dirty="0" smtClean="0"/>
          </a:p>
          <a:p>
            <a:pPr lvl="2"/>
            <a:r>
              <a:rPr lang="en-US" dirty="0" smtClean="0"/>
              <a:t>[</a:t>
            </a:r>
            <a:r>
              <a:rPr lang="en-US" dirty="0" err="1" smtClean="0"/>
              <a:t>first:Paul</a:t>
            </a:r>
            <a:r>
              <a:rPr lang="en-US" dirty="0" smtClean="0"/>
              <a:t>, </a:t>
            </a:r>
            <a:r>
              <a:rPr lang="en-US" dirty="0" err="1" smtClean="0"/>
              <a:t>middle:Alexander</a:t>
            </a:r>
            <a:r>
              <a:rPr lang="en-US" dirty="0" smtClean="0"/>
              <a:t>]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52400" y="6263417"/>
            <a:ext cx="878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groovyconsole.appspot.com/script/2465003</a:t>
            </a:r>
            <a:endParaRPr lang="en-US" dirty="0" smtClean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Range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5048" y="1752600"/>
            <a:ext cx="8153400" cy="44958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Range is a data structure that contains the beginning and ending value of a sequence. It can iterate through the sequence, and determine if</a:t>
            </a:r>
            <a:r>
              <a:rPr kumimoji="0" lang="en-US" sz="2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value is inside or outside  of the sequence</a:t>
            </a: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 range = (1..5)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println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range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println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range.class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7280" lvl="2" indent="-274320" fontAlgn="auto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defRPr/>
            </a:pPr>
            <a:r>
              <a:rPr lang="en-US" sz="2600" dirty="0">
                <a:latin typeface="+mn-lt"/>
                <a:cs typeface="+mn-cs"/>
              </a:rPr>
              <a:t>[1, 2, 3, 4, 5]</a:t>
            </a:r>
          </a:p>
          <a:p>
            <a:pPr marL="1097280" lvl="2" indent="-274320" fontAlgn="auto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defRPr/>
            </a:pPr>
            <a:r>
              <a:rPr lang="en-US" sz="2600" dirty="0">
                <a:latin typeface="+mn-lt"/>
                <a:cs typeface="+mn-cs"/>
              </a:rPr>
              <a:t>class </a:t>
            </a:r>
            <a:r>
              <a:rPr lang="en-US" sz="2600" dirty="0" err="1">
                <a:latin typeface="+mn-lt"/>
                <a:cs typeface="+mn-cs"/>
              </a:rPr>
              <a:t>groovy.lang.IntRange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6263417"/>
            <a:ext cx="878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groovyconsole.appspot.com/script/2445005</a:t>
            </a:r>
            <a:endParaRPr lang="en-US" dirty="0" smtClean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Range - Iteration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You can use the each method to loop through all of the values.</a:t>
            </a:r>
          </a:p>
          <a:p>
            <a:pPr lvl="1">
              <a:defRPr/>
            </a:pPr>
            <a:r>
              <a:rPr lang="en-US" dirty="0"/>
              <a:t>​</a:t>
            </a:r>
            <a:r>
              <a:rPr lang="en-US" dirty="0" err="1"/>
              <a:t>def</a:t>
            </a:r>
            <a:r>
              <a:rPr lang="en-US" dirty="0"/>
              <a:t> range = 1..</a:t>
            </a:r>
            <a:r>
              <a:rPr lang="en-US" dirty="0" smtClean="0"/>
              <a:t>5</a:t>
            </a:r>
          </a:p>
          <a:p>
            <a:pPr lvl="1">
              <a:defRPr/>
            </a:pPr>
            <a:r>
              <a:rPr lang="en-US" dirty="0" err="1" smtClean="0"/>
              <a:t>range.each</a:t>
            </a:r>
            <a:r>
              <a:rPr lang="en-US" dirty="0"/>
              <a:t> { </a:t>
            </a:r>
            <a:r>
              <a:rPr lang="en-US" dirty="0" err="1"/>
              <a:t>println</a:t>
            </a:r>
            <a:r>
              <a:rPr lang="en-US" dirty="0"/>
              <a:t> it </a:t>
            </a:r>
            <a:r>
              <a:rPr lang="en-US" dirty="0" smtClean="0"/>
              <a:t>}</a:t>
            </a:r>
          </a:p>
          <a:p>
            <a:pPr lvl="2">
              <a:defRPr/>
            </a:pPr>
            <a:r>
              <a:rPr lang="en-US" dirty="0" smtClean="0"/>
              <a:t>1</a:t>
            </a:r>
          </a:p>
          <a:p>
            <a:pPr lvl="2">
              <a:defRPr/>
            </a:pPr>
            <a:r>
              <a:rPr lang="en-US" dirty="0" smtClean="0"/>
              <a:t>2</a:t>
            </a:r>
          </a:p>
          <a:p>
            <a:pPr lvl="2">
              <a:defRPr/>
            </a:pPr>
            <a:r>
              <a:rPr lang="en-US" dirty="0" smtClean="0"/>
              <a:t>3</a:t>
            </a:r>
          </a:p>
          <a:p>
            <a:pPr lvl="2">
              <a:defRPr/>
            </a:pPr>
            <a:r>
              <a:rPr lang="en-US" dirty="0"/>
              <a:t>4</a:t>
            </a:r>
            <a:endParaRPr lang="en-US" dirty="0" smtClean="0"/>
          </a:p>
          <a:p>
            <a:pPr lvl="2">
              <a:defRPr/>
            </a:pPr>
            <a:r>
              <a:rPr lang="en-US" dirty="0" smtClean="0"/>
              <a:t>5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52400" y="6263417"/>
            <a:ext cx="878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groovyconsole.appspot.com/script/2405006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Range - Iteration - Step 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You can use the each method to loop through all of the values.</a:t>
            </a:r>
          </a:p>
          <a:p>
            <a:pPr lvl="1">
              <a:defRPr/>
            </a:pPr>
            <a:r>
              <a:rPr lang="en-US" dirty="0" smtClean="0"/>
              <a:t>def range = (1..5)</a:t>
            </a:r>
          </a:p>
          <a:p>
            <a:pPr lvl="1">
              <a:defRPr/>
            </a:pPr>
            <a:r>
              <a:rPr lang="en-US" dirty="0" err="1" smtClean="0"/>
              <a:t>range.step</a:t>
            </a:r>
            <a:r>
              <a:rPr lang="en-US" dirty="0" smtClean="0"/>
              <a:t>(2) { </a:t>
            </a:r>
            <a:r>
              <a:rPr lang="en-US" dirty="0" err="1" smtClean="0"/>
              <a:t>println</a:t>
            </a:r>
            <a:r>
              <a:rPr lang="en-US" dirty="0" smtClean="0"/>
              <a:t> it }</a:t>
            </a:r>
          </a:p>
          <a:p>
            <a:pPr lvl="2">
              <a:defRPr/>
            </a:pPr>
            <a:r>
              <a:rPr lang="en-US" dirty="0" smtClean="0"/>
              <a:t>1</a:t>
            </a:r>
          </a:p>
          <a:p>
            <a:pPr lvl="2">
              <a:defRPr/>
            </a:pPr>
            <a:r>
              <a:rPr lang="en-US" dirty="0" smtClean="0"/>
              <a:t>3</a:t>
            </a:r>
          </a:p>
          <a:p>
            <a:pPr lvl="2">
              <a:defRPr/>
            </a:pPr>
            <a:r>
              <a:rPr lang="en-US" dirty="0" smtClean="0"/>
              <a:t>5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52400" y="6263417"/>
            <a:ext cx="878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groovyconsole.appspot.com/script/2525002</a:t>
            </a:r>
            <a:endParaRPr lang="en-US" dirty="0" smtClean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Range - Contains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You can use the each method to loop through all of the values.</a:t>
            </a:r>
          </a:p>
          <a:p>
            <a:pPr lvl="1">
              <a:defRPr/>
            </a:pPr>
            <a:r>
              <a:rPr lang="en-US" dirty="0" smtClean="0"/>
              <a:t>def range = (1..5)</a:t>
            </a:r>
          </a:p>
          <a:p>
            <a:pPr lvl="1">
              <a:defRPr/>
            </a:pPr>
            <a:r>
              <a:rPr lang="en-US" dirty="0" err="1" smtClean="0"/>
              <a:t>println</a:t>
            </a:r>
            <a:r>
              <a:rPr lang="en-US" dirty="0" smtClean="0"/>
              <a:t> "contains 5 : " + </a:t>
            </a:r>
            <a:r>
              <a:rPr lang="en-US" dirty="0" err="1" smtClean="0"/>
              <a:t>range.contains</a:t>
            </a:r>
            <a:r>
              <a:rPr lang="en-US" dirty="0" smtClean="0"/>
              <a:t>(5)</a:t>
            </a:r>
          </a:p>
          <a:p>
            <a:pPr lvl="1">
              <a:defRPr/>
            </a:pPr>
            <a:r>
              <a:rPr lang="en-US" dirty="0" err="1" smtClean="0"/>
              <a:t>println</a:t>
            </a:r>
            <a:r>
              <a:rPr lang="en-US" dirty="0" smtClean="0"/>
              <a:t> "contains 7 : " + </a:t>
            </a:r>
            <a:r>
              <a:rPr lang="en-US" dirty="0" err="1" smtClean="0"/>
              <a:t>range.contains</a:t>
            </a:r>
            <a:r>
              <a:rPr lang="en-US" dirty="0" smtClean="0"/>
              <a:t>(7)</a:t>
            </a:r>
          </a:p>
          <a:p>
            <a:pPr lvl="2">
              <a:defRPr/>
            </a:pPr>
            <a:r>
              <a:rPr lang="fr-FR" dirty="0" err="1" smtClean="0"/>
              <a:t>contains</a:t>
            </a:r>
            <a:r>
              <a:rPr lang="fr-FR" dirty="0" smtClean="0"/>
              <a:t> 5 : </a:t>
            </a:r>
            <a:r>
              <a:rPr lang="fr-FR" dirty="0" err="1" smtClean="0"/>
              <a:t>true</a:t>
            </a:r>
            <a:endParaRPr lang="fr-FR" dirty="0" smtClean="0"/>
          </a:p>
          <a:p>
            <a:pPr lvl="2">
              <a:defRPr/>
            </a:pPr>
            <a:r>
              <a:rPr lang="fr-FR" dirty="0" err="1" smtClean="0"/>
              <a:t>contains</a:t>
            </a:r>
            <a:r>
              <a:rPr lang="fr-FR" dirty="0" smtClean="0"/>
              <a:t> 7 : false</a:t>
            </a:r>
            <a:endParaRPr lang="en-US" dirty="0" smtClean="0"/>
          </a:p>
          <a:p>
            <a:pPr lvl="2">
              <a:defRPr/>
            </a:pP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52400" y="6263417"/>
            <a:ext cx="878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groovyconsole.appspot.com/script/2485004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Groovy - Running on Web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 smtClean="0">
                <a:hlinkClick r:id="rId2"/>
              </a:rPr>
              <a:t>http://groovyconsole.appspot.com/</a:t>
            </a:r>
            <a:endParaRPr lang="en-US" dirty="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dirty="0" smtClean="0"/>
          </a:p>
          <a:p>
            <a:r>
              <a:rPr lang="en-US" dirty="0" smtClean="0"/>
              <a:t>Allows you to execute groovy programs on a web-based console.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Range - Data Types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Ranges can also work on other data types, including dates.</a:t>
            </a:r>
          </a:p>
          <a:p>
            <a:pPr lvl="1">
              <a:defRPr/>
            </a:pPr>
            <a:r>
              <a:rPr lang="en-US" dirty="0" smtClean="0"/>
              <a:t>def range2 = (new Date()-7 .. new Date())</a:t>
            </a:r>
          </a:p>
          <a:p>
            <a:pPr lvl="1">
              <a:defRPr/>
            </a:pPr>
            <a:r>
              <a:rPr lang="en-US" dirty="0" smtClean="0"/>
              <a:t>range2.each { date -&gt; </a:t>
            </a:r>
            <a:r>
              <a:rPr lang="en-US" dirty="0" err="1" smtClean="0"/>
              <a:t>println</a:t>
            </a:r>
            <a:r>
              <a:rPr lang="en-US" dirty="0" smtClean="0"/>
              <a:t> date }</a:t>
            </a:r>
          </a:p>
          <a:p>
            <a:pPr lvl="2">
              <a:defRPr/>
            </a:pPr>
            <a:r>
              <a:rPr lang="en-US" dirty="0"/>
              <a:t>Wed Feb 26 13:15:43 CST 2014</a:t>
            </a:r>
          </a:p>
          <a:p>
            <a:pPr lvl="2">
              <a:defRPr/>
            </a:pPr>
            <a:r>
              <a:rPr lang="en-US" dirty="0"/>
              <a:t>Thu Feb 27 13:15:43 CST 2014</a:t>
            </a:r>
          </a:p>
          <a:p>
            <a:pPr lvl="2">
              <a:defRPr/>
            </a:pPr>
            <a:r>
              <a:rPr lang="en-US" dirty="0"/>
              <a:t>Fri Feb 28 13:15:43 CST 2014</a:t>
            </a:r>
          </a:p>
          <a:p>
            <a:pPr lvl="2">
              <a:defRPr/>
            </a:pPr>
            <a:r>
              <a:rPr lang="en-US" dirty="0"/>
              <a:t>Sat Mar 01 13:15:43 CST 2014</a:t>
            </a:r>
          </a:p>
          <a:p>
            <a:pPr lvl="2">
              <a:defRPr/>
            </a:pPr>
            <a:r>
              <a:rPr lang="en-US" dirty="0"/>
              <a:t>Sun Mar 02 13:15:43 CST 2014</a:t>
            </a:r>
          </a:p>
          <a:p>
            <a:pPr lvl="2">
              <a:defRPr/>
            </a:pPr>
            <a:r>
              <a:rPr lang="en-US" dirty="0"/>
              <a:t>Mon Mar 03 13:15:43 CST 2014</a:t>
            </a:r>
          </a:p>
          <a:p>
            <a:pPr lvl="2">
              <a:defRPr/>
            </a:pPr>
            <a:r>
              <a:rPr lang="en-US" dirty="0"/>
              <a:t>Tue Mar 04 13:15:43 CST 2014</a:t>
            </a:r>
          </a:p>
          <a:p>
            <a:pPr lvl="2">
              <a:defRPr/>
            </a:pPr>
            <a:r>
              <a:rPr lang="en-US" dirty="0"/>
              <a:t>Wed Mar 05 13:15:43 CST 2014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52400" y="6263417"/>
            <a:ext cx="878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groovyconsole.appspot.com/script/2425008</a:t>
            </a:r>
            <a:endParaRPr lang="en-US" dirty="0" smtClean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Operation - ?. subscript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This operator checks if the value is null, and either returns null or calls the method and returns its result.</a:t>
            </a:r>
          </a:p>
          <a:p>
            <a:pPr eaLnBrk="1" hangingPunct="1"/>
            <a:r>
              <a:rPr lang="en-US" dirty="0" smtClean="0"/>
              <a:t>This code fails with NPE</a:t>
            </a:r>
          </a:p>
          <a:p>
            <a:pPr lvl="1" eaLnBrk="1" hangingPunct="1"/>
            <a:r>
              <a:rPr lang="en-US" dirty="0" smtClean="0"/>
              <a:t>def list = [ 'a', 'b', null, 'c', 'd' ]</a:t>
            </a:r>
          </a:p>
          <a:p>
            <a:pPr lvl="1" eaLnBrk="1" hangingPunct="1"/>
            <a:r>
              <a:rPr lang="en-US" dirty="0" err="1" smtClean="0"/>
              <a:t>list.each</a:t>
            </a:r>
            <a:r>
              <a:rPr lang="en-US" dirty="0" smtClean="0"/>
              <a:t> { item -&gt; </a:t>
            </a:r>
            <a:r>
              <a:rPr lang="en-US" dirty="0" err="1" smtClean="0"/>
              <a:t>println</a:t>
            </a:r>
            <a:r>
              <a:rPr lang="en-US" dirty="0" smtClean="0"/>
              <a:t> </a:t>
            </a:r>
            <a:r>
              <a:rPr lang="en-US" dirty="0" err="1" smtClean="0"/>
              <a:t>item.toUpperCase</a:t>
            </a:r>
            <a:r>
              <a:rPr lang="en-US" dirty="0" smtClean="0"/>
              <a:t>() }</a:t>
            </a:r>
          </a:p>
          <a:p>
            <a:pPr lvl="2"/>
            <a:r>
              <a:rPr lang="en-US" dirty="0" smtClean="0"/>
              <a:t>A</a:t>
            </a:r>
          </a:p>
          <a:p>
            <a:pPr lvl="2"/>
            <a:r>
              <a:rPr lang="en-US" dirty="0" smtClean="0"/>
              <a:t>B</a:t>
            </a:r>
          </a:p>
          <a:p>
            <a:pPr lvl="2"/>
            <a:r>
              <a:rPr lang="en-US" dirty="0" smtClean="0"/>
              <a:t>Caught: </a:t>
            </a:r>
            <a:r>
              <a:rPr lang="en-US" dirty="0" err="1" smtClean="0"/>
              <a:t>java.lang.NullPointerException</a:t>
            </a:r>
            <a:r>
              <a:rPr lang="en-US" dirty="0" smtClean="0"/>
              <a:t>: Cannot invoke method </a:t>
            </a:r>
            <a:r>
              <a:rPr lang="en-US" dirty="0" err="1" smtClean="0"/>
              <a:t>toUpperCase</a:t>
            </a:r>
            <a:r>
              <a:rPr lang="en-US" dirty="0" smtClean="0"/>
              <a:t>() on null object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52400" y="6263417"/>
            <a:ext cx="878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groovyconsole.appspot.com/script/2465004</a:t>
            </a:r>
            <a:endParaRPr lang="en-US" dirty="0" smtClean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Operation - ?. subscript 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code succeeds</a:t>
            </a:r>
          </a:p>
          <a:p>
            <a:pPr lvl="1"/>
            <a:r>
              <a:rPr lang="en-US" dirty="0" smtClean="0"/>
              <a:t>def list = [ 'a', 'b', null, 'c', 'd' ]</a:t>
            </a:r>
          </a:p>
          <a:p>
            <a:pPr lvl="1" eaLnBrk="1" hangingPunct="1"/>
            <a:r>
              <a:rPr lang="en-US" dirty="0" err="1" smtClean="0"/>
              <a:t>list.each</a:t>
            </a:r>
            <a:r>
              <a:rPr lang="en-US" dirty="0" smtClean="0"/>
              <a:t> { item -&gt; </a:t>
            </a:r>
            <a:r>
              <a:rPr lang="en-US" dirty="0" err="1" smtClean="0"/>
              <a:t>println</a:t>
            </a:r>
            <a:r>
              <a:rPr lang="en-US" dirty="0" smtClean="0"/>
              <a:t> item?.</a:t>
            </a:r>
            <a:r>
              <a:rPr lang="en-US" dirty="0" err="1" smtClean="0"/>
              <a:t>toUpperCase</a:t>
            </a:r>
            <a:r>
              <a:rPr lang="en-US" dirty="0" smtClean="0"/>
              <a:t>() }</a:t>
            </a:r>
          </a:p>
          <a:p>
            <a:pPr lvl="2"/>
            <a:r>
              <a:rPr lang="it-IT" dirty="0" smtClean="0"/>
              <a:t>A</a:t>
            </a:r>
          </a:p>
          <a:p>
            <a:pPr lvl="2"/>
            <a:r>
              <a:rPr lang="it-IT" dirty="0" smtClean="0"/>
              <a:t>B</a:t>
            </a:r>
          </a:p>
          <a:p>
            <a:pPr lvl="2"/>
            <a:r>
              <a:rPr lang="it-IT" dirty="0" smtClean="0"/>
              <a:t>null</a:t>
            </a:r>
          </a:p>
          <a:p>
            <a:pPr lvl="2"/>
            <a:r>
              <a:rPr lang="it-IT" dirty="0" smtClean="0"/>
              <a:t>C</a:t>
            </a:r>
          </a:p>
          <a:p>
            <a:pPr lvl="2"/>
            <a:r>
              <a:rPr lang="it-IT" dirty="0" smtClean="0"/>
              <a:t>D</a:t>
            </a:r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52400" y="6263417"/>
            <a:ext cx="878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groovyconsole.appspot.com/script/2535001</a:t>
            </a:r>
            <a:endParaRPr lang="en-US" dirty="0" smtClean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Operation - ?: conditional - Elvis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if object is false, return another object. else return the object</a:t>
            </a:r>
          </a:p>
          <a:p>
            <a:pPr lvl="1"/>
            <a:r>
              <a:rPr lang="en-US" dirty="0" smtClean="0"/>
              <a:t>def a = null</a:t>
            </a:r>
          </a:p>
          <a:p>
            <a:pPr lvl="1"/>
            <a:r>
              <a:rPr lang="en-US" dirty="0" smtClean="0"/>
              <a:t>def b = ""</a:t>
            </a:r>
          </a:p>
          <a:p>
            <a:pPr lvl="1"/>
            <a:r>
              <a:rPr lang="en-US" dirty="0" smtClean="0"/>
              <a:t>def c = "</a:t>
            </a:r>
            <a:r>
              <a:rPr lang="en-US" dirty="0" err="1" smtClean="0"/>
              <a:t>abc</a:t>
            </a:r>
            <a:r>
              <a:rPr lang="en-US" dirty="0" smtClean="0"/>
              <a:t>"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"null  : " + (a ?: "it is false")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"empty : " + (b ?: "it is false")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"value : " + (c ?: "it is false")</a:t>
            </a:r>
          </a:p>
          <a:p>
            <a:pPr lvl="2"/>
            <a:r>
              <a:rPr lang="en-US" dirty="0" smtClean="0"/>
              <a:t>null : it is false</a:t>
            </a:r>
          </a:p>
          <a:p>
            <a:pPr lvl="2"/>
            <a:r>
              <a:rPr lang="en-US" dirty="0" smtClean="0"/>
              <a:t>empty : it is false</a:t>
            </a:r>
          </a:p>
          <a:p>
            <a:pPr lvl="2"/>
            <a:r>
              <a:rPr lang="en-US" dirty="0" smtClean="0"/>
              <a:t>value : </a:t>
            </a:r>
            <a:r>
              <a:rPr lang="en-US" dirty="0" err="1" smtClean="0"/>
              <a:t>abc</a:t>
            </a:r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52400" y="6263417"/>
            <a:ext cx="878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groovyconsole.appspot.com/script/2475004</a:t>
            </a:r>
            <a:endParaRPr lang="en-US" dirty="0" smtClean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Operation - </a:t>
            </a:r>
            <a:r>
              <a:rPr lang="en-US" smtClean="0">
                <a:solidFill>
                  <a:srgbClr val="7B9899"/>
                </a:solidFill>
                <a:sym typeface="Wingdings" pitchFamily="2" charset="2"/>
              </a:rPr>
              <a:t>&lt;=&gt; - </a:t>
            </a:r>
            <a:r>
              <a:rPr lang="en-US" smtClean="0">
                <a:solidFill>
                  <a:srgbClr val="7B9899"/>
                </a:solidFill>
              </a:rPr>
              <a:t>spaceship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calls the .</a:t>
            </a:r>
            <a:r>
              <a:rPr lang="en-US" dirty="0" err="1" smtClean="0"/>
              <a:t>compareTo</a:t>
            </a:r>
            <a:r>
              <a:rPr lang="en-US" dirty="0" smtClean="0"/>
              <a:t> method </a:t>
            </a:r>
          </a:p>
          <a:p>
            <a:r>
              <a:rPr lang="en-US" dirty="0" smtClean="0"/>
              <a:t>returns -1 if a &lt; b</a:t>
            </a:r>
          </a:p>
          <a:p>
            <a:r>
              <a:rPr lang="en-US" dirty="0" smtClean="0"/>
              <a:t>returns +1 if a &gt; b</a:t>
            </a:r>
          </a:p>
          <a:p>
            <a:r>
              <a:rPr lang="en-US" dirty="0" smtClean="0"/>
              <a:t>returns 0 if a == b</a:t>
            </a:r>
          </a:p>
          <a:p>
            <a:pPr lvl="1" eaLnBrk="1" hangingPunct="1"/>
            <a:r>
              <a:rPr lang="en-US" dirty="0" err="1" smtClean="0"/>
              <a:t>println</a:t>
            </a:r>
            <a:r>
              <a:rPr lang="en-US" dirty="0" smtClean="0"/>
              <a:t> "1 &lt;=&gt; 5 : " + (1 &lt;=&gt; 5)</a:t>
            </a:r>
          </a:p>
          <a:p>
            <a:pPr lvl="1" eaLnBrk="1" hangingPunct="1"/>
            <a:r>
              <a:rPr lang="en-US" dirty="0" err="1" smtClean="0"/>
              <a:t>println</a:t>
            </a:r>
            <a:r>
              <a:rPr lang="en-US" dirty="0" smtClean="0"/>
              <a:t> “5 &lt;=&gt; 1 : " + (5 &lt;=&gt; 1)</a:t>
            </a:r>
          </a:p>
          <a:p>
            <a:pPr lvl="1" eaLnBrk="1" hangingPunct="1"/>
            <a:r>
              <a:rPr lang="en-US" dirty="0" err="1" smtClean="0"/>
              <a:t>println</a:t>
            </a:r>
            <a:r>
              <a:rPr lang="en-US" dirty="0" smtClean="0"/>
              <a:t> "1 &lt;=&gt; 1 : " + (1 &lt;=&gt; 1)</a:t>
            </a:r>
          </a:p>
          <a:p>
            <a:pPr lvl="2"/>
            <a:r>
              <a:rPr lang="en-US" dirty="0" smtClean="0"/>
              <a:t>1 &lt;=&gt; 5 : -1</a:t>
            </a:r>
          </a:p>
          <a:p>
            <a:pPr lvl="2"/>
            <a:r>
              <a:rPr lang="en-US" dirty="0" smtClean="0"/>
              <a:t>5 &lt;=&gt; 1 : 1</a:t>
            </a:r>
          </a:p>
          <a:p>
            <a:pPr lvl="2"/>
            <a:r>
              <a:rPr lang="en-US" dirty="0" smtClean="0"/>
              <a:t>1 &lt;=&gt; 1 : 0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52400" y="6263417"/>
            <a:ext cx="878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groovyconsole.appspot.com/script/2545001</a:t>
            </a:r>
            <a:endParaRPr lang="en-US" dirty="0" smtClean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Closures - Introduction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closure is a block of code.</a:t>
            </a:r>
          </a:p>
          <a:p>
            <a:r>
              <a:rPr lang="en-US" dirty="0" smtClean="0"/>
              <a:t>Unlike methods, the closure is assigned to a object.</a:t>
            </a:r>
          </a:p>
          <a:p>
            <a:r>
              <a:rPr lang="en-US" dirty="0" smtClean="0"/>
              <a:t>A closure can be reassigned to another object.</a:t>
            </a:r>
          </a:p>
          <a:p>
            <a:r>
              <a:rPr lang="en-US" dirty="0" smtClean="0"/>
              <a:t>The scope of a method (the values it can access) is determined by who owns the closure (by default). The scope rules can be changed at runtime.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Closures - Create and Call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 closure that adds numbers, and call it</a:t>
            </a:r>
          </a:p>
          <a:p>
            <a:pPr lvl="1"/>
            <a:r>
              <a:rPr lang="en-US" dirty="0" smtClean="0"/>
              <a:t>Closure add = { a, b -&gt;</a:t>
            </a:r>
          </a:p>
          <a:p>
            <a:pPr lvl="1"/>
            <a:r>
              <a:rPr lang="en-US" dirty="0" smtClean="0"/>
              <a:t>    </a:t>
            </a:r>
            <a:r>
              <a:rPr lang="en-US" dirty="0" err="1" smtClean="0"/>
              <a:t>a+b</a:t>
            </a:r>
            <a:endParaRPr lang="en-US" dirty="0" smtClean="0"/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add(1,2)</a:t>
            </a:r>
          </a:p>
          <a:p>
            <a:pPr lvl="2"/>
            <a:r>
              <a:rPr lang="en-US" dirty="0" smtClean="0"/>
              <a:t>3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6263417"/>
            <a:ext cx="878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groovyconsole.appspot.com/script/2415003</a:t>
            </a:r>
            <a:endParaRPr lang="en-US" dirty="0" smtClean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Closure - Zero Parameter Syntax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 for zero parameter closures</a:t>
            </a:r>
          </a:p>
          <a:p>
            <a:pPr lvl="1"/>
            <a:r>
              <a:rPr lang="en-US" dirty="0" smtClean="0"/>
              <a:t>def zero = { -&gt;</a:t>
            </a:r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println</a:t>
            </a:r>
            <a:r>
              <a:rPr lang="en-US" dirty="0" smtClean="0"/>
              <a:t> "zero parameters"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err="1" smtClean="0"/>
              <a:t>zero.call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zero parameters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6263417"/>
            <a:ext cx="878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groovyconsole.appspot.com/script/2515002</a:t>
            </a:r>
            <a:endParaRPr lang="en-US" dirty="0" smtClean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Closure - One Parameter Syntax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 for a one parameter closure.</a:t>
            </a:r>
          </a:p>
          <a:p>
            <a:pPr lvl="1"/>
            <a:r>
              <a:rPr lang="en-US" dirty="0" smtClean="0"/>
              <a:t>def </a:t>
            </a:r>
            <a:r>
              <a:rPr lang="en-US" dirty="0" err="1" smtClean="0"/>
              <a:t>one_a</a:t>
            </a:r>
            <a:r>
              <a:rPr lang="en-US" dirty="0" smtClean="0"/>
              <a:t> = { </a:t>
            </a:r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println</a:t>
            </a:r>
            <a:r>
              <a:rPr lang="en-US" dirty="0" smtClean="0"/>
              <a:t> "one parameter : $it"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def </a:t>
            </a:r>
            <a:r>
              <a:rPr lang="en-US" dirty="0" err="1" smtClean="0"/>
              <a:t>one_b</a:t>
            </a:r>
            <a:r>
              <a:rPr lang="en-US" dirty="0" smtClean="0"/>
              <a:t> = { a-&gt; </a:t>
            </a:r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println</a:t>
            </a:r>
            <a:r>
              <a:rPr lang="en-US" dirty="0" smtClean="0"/>
              <a:t> "one named parameter : $a"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err="1" smtClean="0"/>
              <a:t>one_a.call</a:t>
            </a:r>
            <a:r>
              <a:rPr lang="en-US" dirty="0" smtClean="0"/>
              <a:t>('alpha')</a:t>
            </a:r>
          </a:p>
          <a:p>
            <a:pPr lvl="1"/>
            <a:r>
              <a:rPr lang="en-US" dirty="0" err="1" smtClean="0"/>
              <a:t>one_b.call</a:t>
            </a:r>
            <a:r>
              <a:rPr lang="en-US" dirty="0" smtClean="0"/>
              <a:t>('beta')</a:t>
            </a:r>
          </a:p>
          <a:p>
            <a:pPr lvl="2"/>
            <a:r>
              <a:rPr lang="en-US" dirty="0" smtClean="0"/>
              <a:t>one parameter : alpha</a:t>
            </a:r>
          </a:p>
          <a:p>
            <a:pPr lvl="2"/>
            <a:r>
              <a:rPr lang="en-US" dirty="0" smtClean="0"/>
              <a:t>one named parameter : beta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6263417"/>
            <a:ext cx="878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groovyconsole.appspot.com/script/2555001</a:t>
            </a:r>
            <a:endParaRPr lang="en-US" dirty="0" smtClean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Closure - Parameter Syntax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 for 2+ parameter closures</a:t>
            </a:r>
          </a:p>
          <a:p>
            <a:pPr lvl="1"/>
            <a:r>
              <a:rPr lang="en-US" dirty="0" smtClean="0"/>
              <a:t>def two = { a, b -&gt; </a:t>
            </a:r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println</a:t>
            </a:r>
            <a:r>
              <a:rPr lang="en-US" dirty="0" smtClean="0"/>
              <a:t> "two parameters : $a $b"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err="1" smtClean="0"/>
              <a:t>two.call</a:t>
            </a:r>
            <a:r>
              <a:rPr lang="en-US" dirty="0" smtClean="0"/>
              <a:t>('22', '2222')</a:t>
            </a:r>
          </a:p>
          <a:p>
            <a:pPr lvl="2"/>
            <a:r>
              <a:rPr lang="en-US" dirty="0" smtClean="0"/>
              <a:t>two parameters : 22 2222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6263417"/>
            <a:ext cx="878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groovyconsole.appspot.com/script/2515003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– Java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a file called Hello.java</a:t>
            </a:r>
          </a:p>
          <a:p>
            <a:pPr lvl="1"/>
            <a:r>
              <a:rPr lang="en-US" dirty="0" smtClean="0"/>
              <a:t>public class Hello {</a:t>
            </a:r>
          </a:p>
          <a:p>
            <a:pPr lvl="1"/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 lvl="1"/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("Hello Java World");</a:t>
            </a:r>
          </a:p>
          <a:p>
            <a:pPr lvl="1"/>
            <a:r>
              <a:rPr lang="en-US" dirty="0" smtClean="0"/>
              <a:t>	}</a:t>
            </a:r>
          </a:p>
          <a:p>
            <a:pPr lvl="1"/>
            <a:r>
              <a:rPr lang="en-US" dirty="0" smtClean="0"/>
              <a:t>}</a:t>
            </a:r>
          </a:p>
          <a:p>
            <a:pPr marL="457207" lvl="1" indent="0">
              <a:buNone/>
            </a:pPr>
            <a:endParaRPr lang="en-US" dirty="0" smtClean="0"/>
          </a:p>
          <a:p>
            <a:r>
              <a:rPr lang="en-US" dirty="0" smtClean="0"/>
              <a:t>Compile It</a:t>
            </a:r>
          </a:p>
          <a:p>
            <a:pPr lvl="1"/>
            <a:r>
              <a:rPr lang="en-US" dirty="0" err="1" smtClean="0"/>
              <a:t>javac</a:t>
            </a:r>
            <a:r>
              <a:rPr lang="en-US" dirty="0" smtClean="0"/>
              <a:t> Hello.java</a:t>
            </a:r>
          </a:p>
          <a:p>
            <a:r>
              <a:rPr lang="en-US" dirty="0" smtClean="0"/>
              <a:t>Run It</a:t>
            </a:r>
          </a:p>
          <a:p>
            <a:pPr lvl="1"/>
            <a:r>
              <a:rPr lang="en-US" dirty="0" smtClean="0"/>
              <a:t>java Hello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6263417"/>
            <a:ext cx="878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hlinkClick r:id="rId2"/>
              </a:rPr>
              <a:t>http://groovyconsole.appspot.com/script/2415001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7B9899"/>
                </a:solidFill>
              </a:rPr>
              <a:t>Closure - Method Takes Closure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27700" y="1066801"/>
            <a:ext cx="6711654" cy="518160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 method that takes a closure</a:t>
            </a:r>
          </a:p>
          <a:p>
            <a:pPr lvl="1"/>
            <a:r>
              <a:rPr lang="en-US" dirty="0" smtClean="0"/>
              <a:t>class Name {</a:t>
            </a:r>
          </a:p>
          <a:p>
            <a:pPr lvl="1"/>
            <a:r>
              <a:rPr lang="en-US" dirty="0" smtClean="0"/>
              <a:t>	def first</a:t>
            </a:r>
          </a:p>
          <a:p>
            <a:pPr lvl="1"/>
            <a:r>
              <a:rPr lang="en-US" dirty="0" smtClean="0"/>
              <a:t>	def modify(Closure </a:t>
            </a:r>
            <a:r>
              <a:rPr lang="en-US" dirty="0" err="1" smtClean="0"/>
              <a:t>closure</a:t>
            </a:r>
            <a:r>
              <a:rPr lang="en-US" dirty="0" smtClean="0"/>
              <a:t>) {</a:t>
            </a:r>
          </a:p>
          <a:p>
            <a:pPr lvl="1"/>
            <a:r>
              <a:rPr lang="en-US" dirty="0" smtClean="0"/>
              <a:t>	    </a:t>
            </a:r>
            <a:r>
              <a:rPr lang="en-US" dirty="0" err="1" smtClean="0"/>
              <a:t>closure.call</a:t>
            </a:r>
            <a:r>
              <a:rPr lang="en-US" dirty="0" smtClean="0"/>
              <a:t> this</a:t>
            </a:r>
          </a:p>
          <a:p>
            <a:pPr lvl="1"/>
            <a:r>
              <a:rPr lang="en-US" dirty="0" smtClean="0"/>
              <a:t>	}</a:t>
            </a:r>
          </a:p>
          <a:p>
            <a:pPr lvl="1"/>
            <a:r>
              <a:rPr lang="en-US" dirty="0" smtClean="0"/>
              <a:t>	String </a:t>
            </a:r>
            <a:r>
              <a:rPr lang="en-US" dirty="0" err="1" smtClean="0"/>
              <a:t>toString</a:t>
            </a:r>
            <a:r>
              <a:rPr lang="en-US" dirty="0" smtClean="0"/>
              <a:t>() {first}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def </a:t>
            </a:r>
            <a:r>
              <a:rPr lang="en-US" dirty="0" err="1" smtClean="0"/>
              <a:t>capitalizer</a:t>
            </a:r>
            <a:r>
              <a:rPr lang="en-US" dirty="0" smtClean="0"/>
              <a:t> = { Name </a:t>
            </a:r>
            <a:r>
              <a:rPr lang="en-US" dirty="0" err="1" smtClean="0"/>
              <a:t>name</a:t>
            </a:r>
            <a:r>
              <a:rPr lang="en-US" dirty="0" smtClean="0"/>
              <a:t> -&gt;</a:t>
            </a:r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name.first</a:t>
            </a:r>
            <a:r>
              <a:rPr lang="en-US" dirty="0" smtClean="0"/>
              <a:t> = </a:t>
            </a:r>
            <a:r>
              <a:rPr lang="en-US" dirty="0" err="1" smtClean="0"/>
              <a:t>name.first.capitalize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def </a:t>
            </a:r>
            <a:r>
              <a:rPr lang="en-US" dirty="0" err="1" smtClean="0"/>
              <a:t>paul</a:t>
            </a:r>
            <a:r>
              <a:rPr lang="en-US" dirty="0" smtClean="0"/>
              <a:t> = new Name(first:"</a:t>
            </a:r>
            <a:r>
              <a:rPr lang="en-US" dirty="0" err="1" smtClean="0"/>
              <a:t>paul</a:t>
            </a:r>
            <a:r>
              <a:rPr lang="en-US" dirty="0" smtClean="0"/>
              <a:t>")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"before = " + </a:t>
            </a:r>
            <a:r>
              <a:rPr lang="en-US" dirty="0" err="1" smtClean="0"/>
              <a:t>paul</a:t>
            </a:r>
            <a:endParaRPr lang="en-US" dirty="0" smtClean="0"/>
          </a:p>
          <a:p>
            <a:pPr lvl="1"/>
            <a:r>
              <a:rPr lang="en-US" dirty="0" err="1" smtClean="0"/>
              <a:t>paul.modify</a:t>
            </a:r>
            <a:r>
              <a:rPr lang="en-US" dirty="0" smtClean="0"/>
              <a:t> </a:t>
            </a:r>
            <a:r>
              <a:rPr lang="en-US" dirty="0" err="1" smtClean="0"/>
              <a:t>capitalizer</a:t>
            </a:r>
            <a:endParaRPr lang="en-US" dirty="0" smtClean="0"/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"after = " + </a:t>
            </a:r>
            <a:r>
              <a:rPr lang="en-US" dirty="0" err="1" smtClean="0"/>
              <a:t>paul</a:t>
            </a:r>
            <a:endParaRPr lang="en-US" dirty="0" smtClean="0"/>
          </a:p>
          <a:p>
            <a:pPr lvl="2"/>
            <a:r>
              <a:rPr lang="en-US" dirty="0" smtClean="0"/>
              <a:t>before = </a:t>
            </a:r>
            <a:r>
              <a:rPr lang="en-US" dirty="0" err="1" smtClean="0"/>
              <a:t>paul</a:t>
            </a:r>
            <a:endParaRPr lang="en-US" dirty="0" smtClean="0"/>
          </a:p>
          <a:p>
            <a:pPr lvl="2"/>
            <a:r>
              <a:rPr lang="en-US" dirty="0" smtClean="0"/>
              <a:t>after = Paul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6263417"/>
            <a:ext cx="878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groovyconsole.appspot.com/script/2525003</a:t>
            </a:r>
            <a:endParaRPr lang="en-US" dirty="0" smtClean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Closure - Delegate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27700" y="1143001"/>
            <a:ext cx="6711654" cy="510540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Delegate changes the scope of a closure</a:t>
            </a:r>
          </a:p>
          <a:p>
            <a:pPr lvl="1"/>
            <a:r>
              <a:rPr lang="en-US" dirty="0" smtClean="0"/>
              <a:t>class Name {</a:t>
            </a:r>
          </a:p>
          <a:p>
            <a:pPr lvl="1"/>
            <a:r>
              <a:rPr lang="en-US" dirty="0" smtClean="0"/>
              <a:t>	def name = ""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def name1 = new Name(name:"Paul")</a:t>
            </a:r>
          </a:p>
          <a:p>
            <a:pPr lvl="1"/>
            <a:r>
              <a:rPr lang="en-US" dirty="0" smtClean="0"/>
              <a:t>def name2 = new Name(name:"Woods")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def </a:t>
            </a:r>
            <a:r>
              <a:rPr lang="en-US" dirty="0" err="1" smtClean="0"/>
              <a:t>namePrinter</a:t>
            </a:r>
            <a:r>
              <a:rPr lang="en-US" dirty="0" smtClean="0"/>
              <a:t> = { -&gt;</a:t>
            </a:r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println</a:t>
            </a:r>
            <a:r>
              <a:rPr lang="en-US" dirty="0" smtClean="0"/>
              <a:t> name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namePrinter.delegate</a:t>
            </a:r>
            <a:r>
              <a:rPr lang="en-US" dirty="0" smtClean="0"/>
              <a:t> = name1</a:t>
            </a:r>
          </a:p>
          <a:p>
            <a:pPr lvl="1"/>
            <a:r>
              <a:rPr lang="en-US" dirty="0" err="1" smtClean="0"/>
              <a:t>namePrinter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namePrinter.delegate</a:t>
            </a:r>
            <a:r>
              <a:rPr lang="en-US" dirty="0" smtClean="0"/>
              <a:t> = name2</a:t>
            </a:r>
          </a:p>
          <a:p>
            <a:pPr lvl="1"/>
            <a:r>
              <a:rPr lang="en-US" dirty="0" err="1" smtClean="0"/>
              <a:t>namePrinter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Paul</a:t>
            </a:r>
          </a:p>
          <a:p>
            <a:pPr lvl="2"/>
            <a:r>
              <a:rPr lang="en-US" dirty="0" smtClean="0"/>
              <a:t>Woods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6263417"/>
            <a:ext cx="878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groovyconsole.appspot.com/script/2405007</a:t>
            </a:r>
            <a:endParaRPr lang="en-US" dirty="0" smtClean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MultiAssign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Initialize or assign multiple variables with values from a list.</a:t>
            </a:r>
          </a:p>
          <a:p>
            <a:pPr lvl="1"/>
            <a:r>
              <a:rPr lang="en-US" dirty="0" smtClean="0"/>
              <a:t>def a </a:t>
            </a:r>
          </a:p>
          <a:p>
            <a:pPr lvl="1"/>
            <a:r>
              <a:rPr lang="en-US" dirty="0" smtClean="0"/>
              <a:t>def b</a:t>
            </a:r>
          </a:p>
          <a:p>
            <a:pPr lvl="1"/>
            <a:r>
              <a:rPr lang="en-US" dirty="0" smtClean="0"/>
              <a:t>(a, b) = [ 1, 2 ]</a:t>
            </a:r>
          </a:p>
          <a:p>
            <a:pPr lvl="1"/>
            <a:r>
              <a:rPr lang="en-US" dirty="0" smtClean="0"/>
              <a:t>def (c, d) = [ 3 , 4 ]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"a=$a"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"b=$b"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"c=$c"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"d=$d"</a:t>
            </a:r>
          </a:p>
          <a:p>
            <a:pPr lvl="2"/>
            <a:r>
              <a:rPr lang="en-US" dirty="0" smtClean="0"/>
              <a:t>a=1</a:t>
            </a:r>
          </a:p>
          <a:p>
            <a:pPr lvl="2"/>
            <a:r>
              <a:rPr lang="en-US" dirty="0" smtClean="0"/>
              <a:t>b=2</a:t>
            </a:r>
          </a:p>
          <a:p>
            <a:pPr lvl="2"/>
            <a:r>
              <a:rPr lang="en-US" dirty="0" smtClean="0"/>
              <a:t>c=3</a:t>
            </a:r>
          </a:p>
          <a:p>
            <a:pPr lvl="2"/>
            <a:r>
              <a:rPr lang="en-US" dirty="0" smtClean="0"/>
              <a:t>d=4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6263417"/>
            <a:ext cx="878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groovyconsole.appspot.com/script/2465005</a:t>
            </a:r>
            <a:endParaRPr lang="en-US" dirty="0" smtClean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Optional parenthesis, semicolons, and returns</a:t>
            </a:r>
            <a:endParaRPr lang="en-US" dirty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 some situations, groovy allows you to remove parenthesis, semicolons and return statements.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Optional - Parenthesis 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No Arguments and no ‘get’ prefix - () mandatory</a:t>
            </a:r>
          </a:p>
          <a:p>
            <a:pPr lvl="1"/>
            <a:r>
              <a:rPr lang="en-US" dirty="0" smtClean="0"/>
              <a:t>class Name {</a:t>
            </a:r>
          </a:p>
          <a:p>
            <a:pPr lvl="1"/>
            <a:r>
              <a:rPr lang="en-US" dirty="0" smtClean="0"/>
              <a:t>	def first, last</a:t>
            </a:r>
          </a:p>
          <a:p>
            <a:pPr lvl="1"/>
            <a:r>
              <a:rPr lang="en-US" dirty="0" smtClean="0"/>
              <a:t>	def print() { </a:t>
            </a:r>
            <a:r>
              <a:rPr lang="en-US" dirty="0" err="1" smtClean="0"/>
              <a:t>println</a:t>
            </a:r>
            <a:r>
              <a:rPr lang="en-US" dirty="0" smtClean="0"/>
              <a:t> first + " " + last }</a:t>
            </a:r>
          </a:p>
          <a:p>
            <a:pPr lvl="1"/>
            <a:r>
              <a:rPr lang="en-US" dirty="0" smtClean="0"/>
              <a:t>	def </a:t>
            </a:r>
            <a:r>
              <a:rPr lang="en-US" dirty="0" err="1" smtClean="0"/>
              <a:t>printDelim</a:t>
            </a:r>
            <a:r>
              <a:rPr lang="en-US" dirty="0" smtClean="0"/>
              <a:t>(</a:t>
            </a:r>
            <a:r>
              <a:rPr lang="en-US" dirty="0" err="1" smtClean="0"/>
              <a:t>delim</a:t>
            </a:r>
            <a:r>
              <a:rPr lang="en-US" dirty="0" smtClean="0"/>
              <a:t>) { </a:t>
            </a:r>
            <a:r>
              <a:rPr lang="en-US" dirty="0" err="1" smtClean="0"/>
              <a:t>println</a:t>
            </a:r>
            <a:r>
              <a:rPr lang="en-US" dirty="0" smtClean="0"/>
              <a:t> first + </a:t>
            </a:r>
            <a:r>
              <a:rPr lang="en-US" dirty="0" err="1" smtClean="0"/>
              <a:t>delim</a:t>
            </a:r>
            <a:r>
              <a:rPr lang="en-US" dirty="0" smtClean="0"/>
              <a:t> + last }</a:t>
            </a:r>
          </a:p>
          <a:p>
            <a:pPr lvl="1"/>
            <a:r>
              <a:rPr lang="en-US" dirty="0" smtClean="0"/>
              <a:t>	def </a:t>
            </a:r>
            <a:r>
              <a:rPr lang="en-US" dirty="0" err="1" smtClean="0"/>
              <a:t>getFullName</a:t>
            </a:r>
            <a:r>
              <a:rPr lang="en-US" dirty="0" smtClean="0"/>
              <a:t>() { return first + " " + last }</a:t>
            </a:r>
          </a:p>
          <a:p>
            <a:pPr lvl="1"/>
            <a:r>
              <a:rPr lang="en-US" dirty="0" smtClean="0"/>
              <a:t>	def </a:t>
            </a:r>
            <a:r>
              <a:rPr lang="en-US" dirty="0" err="1" smtClean="0"/>
              <a:t>getTotal</a:t>
            </a:r>
            <a:r>
              <a:rPr lang="en-US" dirty="0" smtClean="0"/>
              <a:t>(</a:t>
            </a:r>
            <a:r>
              <a:rPr lang="en-US" dirty="0" err="1" smtClean="0"/>
              <a:t>delim</a:t>
            </a:r>
            <a:r>
              <a:rPr lang="en-US" dirty="0" smtClean="0"/>
              <a:t>) { return first + </a:t>
            </a:r>
            <a:r>
              <a:rPr lang="en-US" dirty="0" err="1" smtClean="0"/>
              <a:t>delim</a:t>
            </a:r>
            <a:r>
              <a:rPr lang="en-US" dirty="0" smtClean="0"/>
              <a:t> + last }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def name = new Name(first:"Paul", last:"Woods")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name.print</a:t>
            </a:r>
            <a:r>
              <a:rPr lang="en-US" dirty="0" smtClean="0"/>
              <a:t>()   // () required</a:t>
            </a:r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Paul Woods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6263417"/>
            <a:ext cx="878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groovyconsole.appspot.com/script/2455003</a:t>
            </a:r>
            <a:endParaRPr lang="en-US" dirty="0" smtClean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Optional - Parenthesis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One or more arguments and not referencing the return value - () optional</a:t>
            </a:r>
          </a:p>
          <a:p>
            <a:pPr lvl="1"/>
            <a:r>
              <a:rPr lang="en-US" dirty="0" smtClean="0"/>
              <a:t>class Name {</a:t>
            </a:r>
          </a:p>
          <a:p>
            <a:pPr lvl="1"/>
            <a:r>
              <a:rPr lang="en-US" dirty="0" smtClean="0"/>
              <a:t>	def first, last</a:t>
            </a:r>
          </a:p>
          <a:p>
            <a:pPr lvl="1"/>
            <a:r>
              <a:rPr lang="en-US" dirty="0" smtClean="0"/>
              <a:t>	def print() { </a:t>
            </a:r>
            <a:r>
              <a:rPr lang="en-US" dirty="0" err="1" smtClean="0"/>
              <a:t>println</a:t>
            </a:r>
            <a:r>
              <a:rPr lang="en-US" dirty="0" smtClean="0"/>
              <a:t> first + " " + last }</a:t>
            </a:r>
          </a:p>
          <a:p>
            <a:pPr lvl="1"/>
            <a:r>
              <a:rPr lang="en-US" dirty="0" smtClean="0"/>
              <a:t>	def </a:t>
            </a:r>
            <a:r>
              <a:rPr lang="en-US" dirty="0" err="1" smtClean="0"/>
              <a:t>printDelim</a:t>
            </a:r>
            <a:r>
              <a:rPr lang="en-US" dirty="0" smtClean="0"/>
              <a:t>(</a:t>
            </a:r>
            <a:r>
              <a:rPr lang="en-US" dirty="0" err="1" smtClean="0"/>
              <a:t>delim</a:t>
            </a:r>
            <a:r>
              <a:rPr lang="en-US" dirty="0" smtClean="0"/>
              <a:t>) { </a:t>
            </a:r>
            <a:r>
              <a:rPr lang="en-US" dirty="0" err="1" smtClean="0"/>
              <a:t>println</a:t>
            </a:r>
            <a:r>
              <a:rPr lang="en-US" dirty="0" smtClean="0"/>
              <a:t> first + </a:t>
            </a:r>
            <a:r>
              <a:rPr lang="en-US" dirty="0" err="1" smtClean="0"/>
              <a:t>delim</a:t>
            </a:r>
            <a:r>
              <a:rPr lang="en-US" dirty="0" smtClean="0"/>
              <a:t> + last }</a:t>
            </a:r>
          </a:p>
          <a:p>
            <a:pPr lvl="1"/>
            <a:r>
              <a:rPr lang="en-US" dirty="0" smtClean="0"/>
              <a:t>	def </a:t>
            </a:r>
            <a:r>
              <a:rPr lang="en-US" dirty="0" err="1" smtClean="0"/>
              <a:t>getFullName</a:t>
            </a:r>
            <a:r>
              <a:rPr lang="en-US" dirty="0" smtClean="0"/>
              <a:t>() { return first + " " + last }</a:t>
            </a:r>
          </a:p>
          <a:p>
            <a:pPr lvl="1"/>
            <a:r>
              <a:rPr lang="en-US" dirty="0" smtClean="0"/>
              <a:t>	def </a:t>
            </a:r>
            <a:r>
              <a:rPr lang="en-US" dirty="0" err="1" smtClean="0"/>
              <a:t>getTotal</a:t>
            </a:r>
            <a:r>
              <a:rPr lang="en-US" dirty="0" smtClean="0"/>
              <a:t>(</a:t>
            </a:r>
            <a:r>
              <a:rPr lang="en-US" dirty="0" err="1" smtClean="0"/>
              <a:t>delim</a:t>
            </a:r>
            <a:r>
              <a:rPr lang="en-US" dirty="0" smtClean="0"/>
              <a:t>) { return first + </a:t>
            </a:r>
            <a:r>
              <a:rPr lang="en-US" dirty="0" err="1" smtClean="0"/>
              <a:t>delim</a:t>
            </a:r>
            <a:r>
              <a:rPr lang="en-US" dirty="0" smtClean="0"/>
              <a:t> + last }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def name = new Name(first:"Paul", last:"Woods")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name.printDelim</a:t>
            </a:r>
            <a:r>
              <a:rPr lang="en-US" dirty="0" smtClean="0"/>
              <a:t> " "   // () not required</a:t>
            </a:r>
          </a:p>
          <a:p>
            <a:pPr lvl="2"/>
            <a:r>
              <a:rPr lang="en-US" dirty="0" smtClean="0"/>
              <a:t>Paul Woods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6263417"/>
            <a:ext cx="878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groovyconsole.appspot.com/script/2555002</a:t>
            </a:r>
            <a:endParaRPr lang="en-US" dirty="0" smtClean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>
                <a:solidFill>
                  <a:srgbClr val="7B9899"/>
                </a:solidFill>
              </a:rPr>
              <a:t>Optional - Parenthesis 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method has a ‘get’ prefix, and no arguments. () optional</a:t>
            </a:r>
          </a:p>
          <a:p>
            <a:pPr lvl="1"/>
            <a:r>
              <a:rPr lang="en-US" dirty="0" smtClean="0"/>
              <a:t>class Name {</a:t>
            </a:r>
          </a:p>
          <a:p>
            <a:pPr lvl="1"/>
            <a:r>
              <a:rPr lang="en-US" dirty="0" smtClean="0"/>
              <a:t>	def first, last</a:t>
            </a:r>
          </a:p>
          <a:p>
            <a:pPr lvl="1"/>
            <a:r>
              <a:rPr lang="en-US" dirty="0" smtClean="0"/>
              <a:t>	def print() { </a:t>
            </a:r>
            <a:r>
              <a:rPr lang="en-US" dirty="0" err="1" smtClean="0"/>
              <a:t>println</a:t>
            </a:r>
            <a:r>
              <a:rPr lang="en-US" dirty="0" smtClean="0"/>
              <a:t> first + " " + last }</a:t>
            </a:r>
          </a:p>
          <a:p>
            <a:pPr lvl="1"/>
            <a:r>
              <a:rPr lang="en-US" dirty="0" smtClean="0"/>
              <a:t>	def </a:t>
            </a:r>
            <a:r>
              <a:rPr lang="en-US" dirty="0" err="1" smtClean="0"/>
              <a:t>printDelim</a:t>
            </a:r>
            <a:r>
              <a:rPr lang="en-US" dirty="0" smtClean="0"/>
              <a:t>(</a:t>
            </a:r>
            <a:r>
              <a:rPr lang="en-US" dirty="0" err="1" smtClean="0"/>
              <a:t>delim</a:t>
            </a:r>
            <a:r>
              <a:rPr lang="en-US" dirty="0" smtClean="0"/>
              <a:t>) { </a:t>
            </a:r>
            <a:r>
              <a:rPr lang="en-US" dirty="0" err="1" smtClean="0"/>
              <a:t>println</a:t>
            </a:r>
            <a:r>
              <a:rPr lang="en-US" dirty="0" smtClean="0"/>
              <a:t> first + </a:t>
            </a:r>
            <a:r>
              <a:rPr lang="en-US" dirty="0" err="1" smtClean="0"/>
              <a:t>delim</a:t>
            </a:r>
            <a:r>
              <a:rPr lang="en-US" dirty="0" smtClean="0"/>
              <a:t> + last }</a:t>
            </a:r>
          </a:p>
          <a:p>
            <a:pPr lvl="1"/>
            <a:r>
              <a:rPr lang="en-US" dirty="0" smtClean="0"/>
              <a:t>	def </a:t>
            </a:r>
            <a:r>
              <a:rPr lang="en-US" dirty="0" err="1" smtClean="0"/>
              <a:t>getFullName</a:t>
            </a:r>
            <a:r>
              <a:rPr lang="en-US" dirty="0" smtClean="0"/>
              <a:t>() { return first + " " + last }</a:t>
            </a:r>
          </a:p>
          <a:p>
            <a:pPr lvl="1"/>
            <a:r>
              <a:rPr lang="en-US" dirty="0" smtClean="0"/>
              <a:t>	def </a:t>
            </a:r>
            <a:r>
              <a:rPr lang="en-US" dirty="0" err="1" smtClean="0"/>
              <a:t>getTotal</a:t>
            </a:r>
            <a:r>
              <a:rPr lang="en-US" dirty="0" smtClean="0"/>
              <a:t>(</a:t>
            </a:r>
            <a:r>
              <a:rPr lang="en-US" dirty="0" err="1" smtClean="0"/>
              <a:t>delim</a:t>
            </a:r>
            <a:r>
              <a:rPr lang="en-US" dirty="0" smtClean="0"/>
              <a:t>) { return first + </a:t>
            </a:r>
            <a:r>
              <a:rPr lang="en-US" dirty="0" err="1" smtClean="0"/>
              <a:t>delim</a:t>
            </a:r>
            <a:r>
              <a:rPr lang="en-US" dirty="0" smtClean="0"/>
              <a:t> + last }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def name = new Name(first:"Paul", last:"Woods")</a:t>
            </a:r>
          </a:p>
          <a:p>
            <a:endParaRPr lang="en-US" dirty="0" smtClean="0"/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</a:t>
            </a:r>
            <a:r>
              <a:rPr lang="en-US" dirty="0" err="1" smtClean="0"/>
              <a:t>name.fullName</a:t>
            </a:r>
            <a:r>
              <a:rPr lang="en-US" dirty="0" smtClean="0"/>
              <a:t>  // drop get prefix and ()</a:t>
            </a:r>
          </a:p>
          <a:p>
            <a:pPr lvl="2"/>
            <a:r>
              <a:rPr lang="en-US" dirty="0" smtClean="0"/>
              <a:t>Paul Woods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6263417"/>
            <a:ext cx="878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groovyconsole.appspot.com/script/2495005</a:t>
            </a:r>
            <a:endParaRPr lang="en-US" dirty="0" smtClean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>
                <a:solidFill>
                  <a:srgbClr val="7B9899"/>
                </a:solidFill>
              </a:rPr>
              <a:t>Optional - Parenthesis 4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Method has ‘get’ prefix and 1 or more arguments and using the return value. () mandatory</a:t>
            </a:r>
          </a:p>
          <a:p>
            <a:pPr lvl="1"/>
            <a:r>
              <a:rPr lang="en-US" dirty="0" smtClean="0"/>
              <a:t>class Name {</a:t>
            </a:r>
          </a:p>
          <a:p>
            <a:pPr lvl="1"/>
            <a:r>
              <a:rPr lang="en-US" dirty="0" smtClean="0"/>
              <a:t>	def first, last</a:t>
            </a:r>
          </a:p>
          <a:p>
            <a:pPr lvl="1"/>
            <a:r>
              <a:rPr lang="en-US" dirty="0" smtClean="0"/>
              <a:t>	def print() { </a:t>
            </a:r>
            <a:r>
              <a:rPr lang="en-US" dirty="0" err="1" smtClean="0"/>
              <a:t>println</a:t>
            </a:r>
            <a:r>
              <a:rPr lang="en-US" dirty="0" smtClean="0"/>
              <a:t> first + " " + last }</a:t>
            </a:r>
          </a:p>
          <a:p>
            <a:pPr lvl="1"/>
            <a:r>
              <a:rPr lang="en-US" dirty="0" smtClean="0"/>
              <a:t>	def </a:t>
            </a:r>
            <a:r>
              <a:rPr lang="en-US" dirty="0" err="1" smtClean="0"/>
              <a:t>printDelim</a:t>
            </a:r>
            <a:r>
              <a:rPr lang="en-US" dirty="0" smtClean="0"/>
              <a:t>(</a:t>
            </a:r>
            <a:r>
              <a:rPr lang="en-US" dirty="0" err="1" smtClean="0"/>
              <a:t>delim</a:t>
            </a:r>
            <a:r>
              <a:rPr lang="en-US" dirty="0" smtClean="0"/>
              <a:t>) { </a:t>
            </a:r>
            <a:r>
              <a:rPr lang="en-US" dirty="0" err="1" smtClean="0"/>
              <a:t>println</a:t>
            </a:r>
            <a:r>
              <a:rPr lang="en-US" dirty="0" smtClean="0"/>
              <a:t> first + </a:t>
            </a:r>
            <a:r>
              <a:rPr lang="en-US" dirty="0" err="1" smtClean="0"/>
              <a:t>delim</a:t>
            </a:r>
            <a:r>
              <a:rPr lang="en-US" dirty="0" smtClean="0"/>
              <a:t> + last }</a:t>
            </a:r>
          </a:p>
          <a:p>
            <a:pPr lvl="1"/>
            <a:r>
              <a:rPr lang="en-US" dirty="0" smtClean="0"/>
              <a:t>	def </a:t>
            </a:r>
            <a:r>
              <a:rPr lang="en-US" dirty="0" err="1" smtClean="0"/>
              <a:t>getFullName</a:t>
            </a:r>
            <a:r>
              <a:rPr lang="en-US" dirty="0" smtClean="0"/>
              <a:t>() { return first + " " + last }</a:t>
            </a:r>
          </a:p>
          <a:p>
            <a:pPr lvl="1"/>
            <a:r>
              <a:rPr lang="en-US" dirty="0" smtClean="0"/>
              <a:t>	def </a:t>
            </a:r>
            <a:r>
              <a:rPr lang="en-US" dirty="0" err="1" smtClean="0"/>
              <a:t>getTotal</a:t>
            </a:r>
            <a:r>
              <a:rPr lang="en-US" dirty="0" smtClean="0"/>
              <a:t>(</a:t>
            </a:r>
            <a:r>
              <a:rPr lang="en-US" dirty="0" err="1" smtClean="0"/>
              <a:t>delim</a:t>
            </a:r>
            <a:r>
              <a:rPr lang="en-US" dirty="0" smtClean="0"/>
              <a:t>) { return first + </a:t>
            </a:r>
            <a:r>
              <a:rPr lang="en-US" dirty="0" err="1" smtClean="0"/>
              <a:t>delim</a:t>
            </a:r>
            <a:r>
              <a:rPr lang="en-US" dirty="0" smtClean="0"/>
              <a:t> + last }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def name = new Name(first:"Paul", last:"Woods")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</a:t>
            </a:r>
            <a:r>
              <a:rPr lang="en-US" dirty="0" err="1" smtClean="0"/>
              <a:t>name.getTotal</a:t>
            </a:r>
            <a:r>
              <a:rPr lang="en-US" dirty="0" smtClean="0"/>
              <a:t>(",")  // () mandatory</a:t>
            </a:r>
          </a:p>
          <a:p>
            <a:pPr lvl="2"/>
            <a:r>
              <a:rPr lang="en-US" dirty="0" smtClean="0"/>
              <a:t>Paul Woods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6263417"/>
            <a:ext cx="878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groovyconsole.appspot.com/script/2545002</a:t>
            </a:r>
            <a:endParaRPr lang="en-US" dirty="0" smtClean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Optional - Semicolons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dirty="0" smtClean="0"/>
              <a:t>Semicolons are almost always optional</a:t>
            </a:r>
          </a:p>
          <a:p>
            <a:pPr eaLnBrk="1" hangingPunct="1"/>
            <a:r>
              <a:rPr lang="en-US" dirty="0" smtClean="0"/>
              <a:t>Must be used if multiple statements on a single line.</a:t>
            </a:r>
          </a:p>
          <a:p>
            <a:pPr lvl="1" eaLnBrk="1" hangingPunct="1"/>
            <a:r>
              <a:rPr lang="en-US" dirty="0" smtClean="0"/>
              <a:t>def a = 1</a:t>
            </a:r>
          </a:p>
          <a:p>
            <a:pPr lvl="1" eaLnBrk="1" hangingPunct="1"/>
            <a:r>
              <a:rPr lang="en-US" dirty="0" smtClean="0"/>
              <a:t>def b = 2</a:t>
            </a:r>
          </a:p>
          <a:p>
            <a:pPr lvl="1" eaLnBrk="1" hangingPunct="1"/>
            <a:r>
              <a:rPr lang="en-US" dirty="0" err="1" smtClean="0"/>
              <a:t>println</a:t>
            </a:r>
            <a:r>
              <a:rPr lang="en-US" dirty="0" smtClean="0"/>
              <a:t> a</a:t>
            </a:r>
          </a:p>
          <a:p>
            <a:pPr lvl="1" eaLnBrk="1" hangingPunct="1"/>
            <a:r>
              <a:rPr lang="en-US" dirty="0" err="1" smtClean="0"/>
              <a:t>println</a:t>
            </a:r>
            <a:r>
              <a:rPr lang="en-US" dirty="0" smtClean="0"/>
              <a:t> b</a:t>
            </a:r>
          </a:p>
          <a:p>
            <a:pPr lvl="1" eaLnBrk="1" hangingPunct="1"/>
            <a:r>
              <a:rPr lang="en-US" dirty="0" err="1" smtClean="0"/>
              <a:t>println</a:t>
            </a:r>
            <a:r>
              <a:rPr lang="en-US" dirty="0" smtClean="0"/>
              <a:t> a; </a:t>
            </a:r>
            <a:r>
              <a:rPr lang="en-US" dirty="0" err="1" smtClean="0"/>
              <a:t>println</a:t>
            </a:r>
            <a:r>
              <a:rPr lang="en-US" dirty="0" smtClean="0"/>
              <a:t> b</a:t>
            </a:r>
          </a:p>
          <a:p>
            <a:pPr lvl="2"/>
            <a:r>
              <a:rPr lang="en-US" dirty="0" smtClean="0"/>
              <a:t>1</a:t>
            </a:r>
          </a:p>
          <a:p>
            <a:pPr lvl="2"/>
            <a:r>
              <a:rPr lang="en-US" dirty="0" smtClean="0"/>
              <a:t>2</a:t>
            </a:r>
          </a:p>
          <a:p>
            <a:pPr lvl="2"/>
            <a:r>
              <a:rPr lang="en-US" dirty="0" smtClean="0"/>
              <a:t>1</a:t>
            </a:r>
          </a:p>
          <a:p>
            <a:pPr lvl="2"/>
            <a:r>
              <a:rPr lang="en-US" dirty="0" smtClean="0"/>
              <a:t>2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6263417"/>
            <a:ext cx="878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groovyconsole.appspot.com/script/2435007</a:t>
            </a:r>
            <a:endParaRPr lang="en-US" dirty="0" smtClean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Optional - Returns - 1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Returns are optional when the value to be returned is the last line of the method.</a:t>
            </a:r>
          </a:p>
          <a:p>
            <a:pPr lvl="1"/>
            <a:r>
              <a:rPr lang="en-US" dirty="0" smtClean="0"/>
              <a:t>def sum(a, b) {</a:t>
            </a:r>
          </a:p>
          <a:p>
            <a:pPr lvl="1"/>
            <a:r>
              <a:rPr lang="en-US" dirty="0" smtClean="0"/>
              <a:t>	a + b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def sub(a, b) {</a:t>
            </a:r>
          </a:p>
          <a:p>
            <a:pPr lvl="1"/>
            <a:r>
              <a:rPr lang="en-US" dirty="0" smtClean="0"/>
              <a:t>	def total = a - b</a:t>
            </a:r>
          </a:p>
          <a:p>
            <a:pPr lvl="1"/>
            <a:r>
              <a:rPr lang="en-US" dirty="0" smtClean="0"/>
              <a:t>	total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err="1"/>
              <a:t>println</a:t>
            </a:r>
            <a:r>
              <a:rPr lang="en-US" dirty="0"/>
              <a:t> "sum 1 and 2 = " + sum(1,2)</a:t>
            </a:r>
          </a:p>
          <a:p>
            <a:pPr lvl="1"/>
            <a:r>
              <a:rPr lang="en-US" dirty="0" err="1"/>
              <a:t>println</a:t>
            </a:r>
            <a:r>
              <a:rPr lang="en-US" dirty="0"/>
              <a:t> "sub 9 and 3 = " + sub(9,3)​​​​​​​​​​​​​​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6263417"/>
            <a:ext cx="878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groovyconsole.appspot.com/script/2495006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- Groovy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file called </a:t>
            </a:r>
            <a:r>
              <a:rPr lang="en-US" dirty="0" err="1" smtClean="0"/>
              <a:t>hello.groovy</a:t>
            </a:r>
            <a:endParaRPr lang="en-US" dirty="0" smtClean="0"/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"Hello Groovy World!"</a:t>
            </a:r>
          </a:p>
          <a:p>
            <a:r>
              <a:rPr lang="en-US" dirty="0" smtClean="0"/>
              <a:t>Execute the file</a:t>
            </a:r>
          </a:p>
          <a:p>
            <a:pPr lvl="1"/>
            <a:r>
              <a:rPr lang="en-US" dirty="0" smtClean="0"/>
              <a:t>groovy </a:t>
            </a:r>
            <a:r>
              <a:rPr lang="en-US" dirty="0" err="1" smtClean="0"/>
              <a:t>hello.groovy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Optional - Returns - 2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27700" y="1219201"/>
            <a:ext cx="6711654" cy="502920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Returns are optional when the method is a if/else method. The value to be returned is the last line of each block, and the if/else is the bottom of the method.</a:t>
            </a:r>
          </a:p>
          <a:p>
            <a:pPr lvl="1"/>
            <a:r>
              <a:rPr lang="en-US" dirty="0" smtClean="0"/>
              <a:t>def choose(a, b, c) {</a:t>
            </a:r>
          </a:p>
          <a:p>
            <a:pPr lvl="1"/>
            <a:r>
              <a:rPr lang="en-US" dirty="0" smtClean="0"/>
              <a:t>	if(a &gt; 0) {</a:t>
            </a:r>
          </a:p>
          <a:p>
            <a:pPr lvl="1"/>
            <a:r>
              <a:rPr lang="en-US" dirty="0" smtClean="0"/>
              <a:t>	    b</a:t>
            </a:r>
          </a:p>
          <a:p>
            <a:pPr lvl="1"/>
            <a:r>
              <a:rPr lang="en-US" dirty="0" smtClean="0"/>
              <a:t>	} else if(a &lt; 0) {</a:t>
            </a:r>
          </a:p>
          <a:p>
            <a:pPr lvl="1"/>
            <a:r>
              <a:rPr lang="en-US" dirty="0" smtClean="0"/>
              <a:t>	    c</a:t>
            </a:r>
          </a:p>
          <a:p>
            <a:pPr lvl="1"/>
            <a:r>
              <a:rPr lang="en-US" dirty="0" smtClean="0"/>
              <a:t>	} else {</a:t>
            </a:r>
          </a:p>
          <a:p>
            <a:pPr lvl="1"/>
            <a:r>
              <a:rPr lang="en-US" dirty="0" smtClean="0"/>
              <a:t>	    0</a:t>
            </a:r>
          </a:p>
          <a:p>
            <a:pPr lvl="1"/>
            <a:r>
              <a:rPr lang="en-US" dirty="0" smtClean="0"/>
              <a:t>	}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 1 : " + choose( 1, 10, 20)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"-1 : " + choose(-1, 10, 20)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 0 : " + choose( 0, 10, 20)</a:t>
            </a:r>
          </a:p>
          <a:p>
            <a:pPr lvl="2"/>
            <a:r>
              <a:rPr lang="en-US" dirty="0" smtClean="0"/>
              <a:t> 1 : 10</a:t>
            </a:r>
          </a:p>
          <a:p>
            <a:pPr lvl="2"/>
            <a:r>
              <a:rPr lang="en-US" dirty="0" smtClean="0"/>
              <a:t>-1 : 20</a:t>
            </a:r>
          </a:p>
          <a:p>
            <a:pPr lvl="2"/>
            <a:r>
              <a:rPr lang="en-US" dirty="0" smtClean="0"/>
              <a:t> 0 : 0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6263417"/>
            <a:ext cx="878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groovyconsole.appspot.com/script/2415004</a:t>
            </a:r>
            <a:endParaRPr lang="en-US" dirty="0" smtClean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PowerAssert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Power Assert - in a failed assert statement, groovy shows you the values of the objects.</a:t>
            </a:r>
          </a:p>
          <a:p>
            <a:pPr lvl="1"/>
            <a:r>
              <a:rPr lang="en-US" dirty="0" smtClean="0"/>
              <a:t>def map = [a: [b: [c: 2]]]</a:t>
            </a:r>
          </a:p>
          <a:p>
            <a:pPr lvl="1"/>
            <a:r>
              <a:rPr lang="en-US" dirty="0" smtClean="0"/>
              <a:t>assert 3 == </a:t>
            </a:r>
            <a:r>
              <a:rPr lang="en-US" dirty="0" err="1" smtClean="0"/>
              <a:t>map.a.b.c</a:t>
            </a:r>
            <a:endParaRPr lang="en-US" dirty="0" smtClean="0"/>
          </a:p>
          <a:p>
            <a:pPr lvl="2"/>
            <a:r>
              <a:rPr lang="en-US" dirty="0" smtClean="0">
                <a:latin typeface="Consolas" pitchFamily="49" charset="0"/>
                <a:cs typeface="Consolas" pitchFamily="49" charset="0"/>
              </a:rPr>
              <a:t>Assertion failed:</a:t>
            </a:r>
          </a:p>
          <a:p>
            <a:pPr lvl="2"/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dirty="0" smtClean="0">
                <a:latin typeface="Consolas" pitchFamily="49" charset="0"/>
                <a:cs typeface="Consolas" pitchFamily="49" charset="0"/>
              </a:rPr>
              <a:t>assert 3 ==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map.a.b.c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dirty="0" smtClean="0">
                <a:latin typeface="Consolas" pitchFamily="49" charset="0"/>
                <a:cs typeface="Consolas" pitchFamily="49" charset="0"/>
              </a:rPr>
              <a:t>         |  |   | | |</a:t>
            </a:r>
          </a:p>
          <a:p>
            <a:pPr lvl="2"/>
            <a:r>
              <a:rPr lang="en-US" dirty="0" smtClean="0">
                <a:latin typeface="Consolas" pitchFamily="49" charset="0"/>
                <a:cs typeface="Consolas" pitchFamily="49" charset="0"/>
              </a:rPr>
              <a:t>         |  |   | | 2</a:t>
            </a:r>
          </a:p>
          <a:p>
            <a:pPr lvl="2"/>
            <a:r>
              <a:rPr lang="en-US" dirty="0" smtClean="0">
                <a:latin typeface="Consolas" pitchFamily="49" charset="0"/>
                <a:cs typeface="Consolas" pitchFamily="49" charset="0"/>
              </a:rPr>
              <a:t>         |  |   | [c:2]</a:t>
            </a:r>
          </a:p>
          <a:p>
            <a:pPr lvl="2"/>
            <a:r>
              <a:rPr lang="en-US" dirty="0" smtClean="0">
                <a:latin typeface="Consolas" pitchFamily="49" charset="0"/>
                <a:cs typeface="Consolas" pitchFamily="49" charset="0"/>
              </a:rPr>
              <a:t>         |  |   [b:[c:2]]</a:t>
            </a:r>
          </a:p>
          <a:p>
            <a:pPr lvl="2"/>
            <a:r>
              <a:rPr lang="en-US" dirty="0" smtClean="0">
                <a:latin typeface="Consolas" pitchFamily="49" charset="0"/>
                <a:cs typeface="Consolas" pitchFamily="49" charset="0"/>
              </a:rPr>
              <a:t>         |  [a:[b:[c:2]]]</a:t>
            </a:r>
          </a:p>
          <a:p>
            <a:pPr lvl="2"/>
            <a:r>
              <a:rPr lang="en-US" dirty="0" smtClean="0">
                <a:latin typeface="Consolas" pitchFamily="49" charset="0"/>
                <a:cs typeface="Consolas" pitchFamily="49" charset="0"/>
              </a:rPr>
              <a:t>         false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6263417"/>
            <a:ext cx="878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groovyconsole.appspot.com/script/2505002</a:t>
            </a:r>
            <a:endParaRPr lang="en-US" dirty="0" smtClean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solidFill>
                  <a:srgbClr val="7B9899"/>
                </a:solidFill>
              </a:rPr>
              <a:t>PowerAssert</a:t>
            </a:r>
            <a:r>
              <a:rPr lang="en-US" dirty="0" smtClean="0">
                <a:solidFill>
                  <a:srgbClr val="7B9899"/>
                </a:solidFill>
              </a:rPr>
              <a:t> - Gotcha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PowerAssert</a:t>
            </a:r>
            <a:r>
              <a:rPr lang="en-US" dirty="0" smtClean="0"/>
              <a:t> Gotcha - If the difference is leading/trailing white space or control characters, the assert won't display a difference.</a:t>
            </a:r>
          </a:p>
          <a:p>
            <a:pPr lvl="1"/>
            <a:r>
              <a:rPr lang="en-US" dirty="0" smtClean="0"/>
              <a:t>def a = "a"</a:t>
            </a:r>
          </a:p>
          <a:p>
            <a:pPr lvl="1"/>
            <a:r>
              <a:rPr lang="en-US" dirty="0" smtClean="0"/>
              <a:t>def b = "a\r\n"</a:t>
            </a:r>
          </a:p>
          <a:p>
            <a:pPr lvl="1"/>
            <a:r>
              <a:rPr lang="en-US" dirty="0" smtClean="0"/>
              <a:t>assert a == b</a:t>
            </a:r>
          </a:p>
          <a:p>
            <a:pPr lvl="2"/>
            <a:r>
              <a:rPr lang="en-US" dirty="0" smtClean="0">
                <a:latin typeface="Consolas" pitchFamily="49" charset="0"/>
                <a:cs typeface="Consolas" pitchFamily="49" charset="0"/>
              </a:rPr>
              <a:t>Assertion failed: </a:t>
            </a:r>
          </a:p>
          <a:p>
            <a:pPr lvl="2"/>
            <a:r>
              <a:rPr lang="en-US" dirty="0" smtClean="0">
                <a:latin typeface="Consolas" pitchFamily="49" charset="0"/>
                <a:cs typeface="Consolas" pitchFamily="49" charset="0"/>
              </a:rPr>
              <a:t>assert a == b</a:t>
            </a:r>
          </a:p>
          <a:p>
            <a:pPr lvl="2"/>
            <a:r>
              <a:rPr lang="en-US" dirty="0" smtClean="0">
                <a:latin typeface="Consolas" pitchFamily="49" charset="0"/>
                <a:cs typeface="Consolas" pitchFamily="49" charset="0"/>
              </a:rPr>
              <a:t>       | |  |</a:t>
            </a:r>
          </a:p>
          <a:p>
            <a:pPr lvl="2"/>
            <a:r>
              <a:rPr lang="en-US" dirty="0" smtClean="0">
                <a:latin typeface="Consolas" pitchFamily="49" charset="0"/>
                <a:cs typeface="Consolas" pitchFamily="49" charset="0"/>
              </a:rPr>
              <a:t>       a |  a</a:t>
            </a:r>
          </a:p>
          <a:p>
            <a:pPr lvl="2"/>
            <a:r>
              <a:rPr lang="en-US" dirty="0" smtClean="0">
                <a:latin typeface="Consolas" pitchFamily="49" charset="0"/>
                <a:cs typeface="Consolas" pitchFamily="49" charset="0"/>
              </a:rPr>
              <a:t>         false</a:t>
            </a:r>
          </a:p>
          <a:p>
            <a:endParaRPr lang="en-US" dirty="0" smtClean="0"/>
          </a:p>
          <a:p>
            <a:r>
              <a:rPr lang="en-US" dirty="0" smtClean="0"/>
              <a:t>It fails, but you can't tell why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Meta Programming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Groovy can dynamically modify the code of classes at runtime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MP - Add Method to Object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Adding a method to a object – only that object can use it </a:t>
            </a:r>
          </a:p>
          <a:p>
            <a:pPr lvl="1"/>
            <a:r>
              <a:rPr lang="en-US" dirty="0" smtClean="0"/>
              <a:t>String a = "a"</a:t>
            </a:r>
          </a:p>
          <a:p>
            <a:pPr lvl="1"/>
            <a:r>
              <a:rPr lang="en-US" dirty="0" smtClean="0"/>
              <a:t>String b = "b"</a:t>
            </a:r>
          </a:p>
          <a:p>
            <a:pPr lvl="1"/>
            <a:r>
              <a:rPr lang="en-US" dirty="0" err="1" smtClean="0"/>
              <a:t>a.metaClass.hashIt</a:t>
            </a:r>
            <a:r>
              <a:rPr lang="en-US" dirty="0" smtClean="0"/>
              <a:t> = {  -&gt;</a:t>
            </a:r>
          </a:p>
          <a:p>
            <a:pPr lvl="1"/>
            <a:r>
              <a:rPr lang="en-US" dirty="0" smtClean="0"/>
              <a:t>	"#" + delegate + "#"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</a:t>
            </a:r>
            <a:r>
              <a:rPr lang="en-US" dirty="0" err="1" smtClean="0"/>
              <a:t>a.hashIt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</a:t>
            </a:r>
            <a:r>
              <a:rPr lang="en-US" dirty="0" err="1" smtClean="0"/>
              <a:t>b.hashIt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#a#</a:t>
            </a:r>
          </a:p>
          <a:p>
            <a:pPr lvl="2"/>
            <a:r>
              <a:rPr lang="en-US" dirty="0" smtClean="0"/>
              <a:t>Caught: </a:t>
            </a:r>
            <a:r>
              <a:rPr lang="en-US" dirty="0" err="1" smtClean="0"/>
              <a:t>groovy.lang.MissingMethodException</a:t>
            </a:r>
            <a:r>
              <a:rPr lang="en-US" dirty="0" smtClean="0"/>
              <a:t>: No signature of method: </a:t>
            </a:r>
            <a:r>
              <a:rPr lang="en-US" dirty="0" err="1" smtClean="0"/>
              <a:t>java.lang.String.hashIt</a:t>
            </a:r>
            <a:r>
              <a:rPr lang="en-US" dirty="0" smtClean="0"/>
              <a:t>() …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6263417"/>
            <a:ext cx="878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groovyconsole.appspot.com/script/2485005</a:t>
            </a:r>
            <a:endParaRPr lang="en-US" dirty="0" smtClean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MP - Add Method to Class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Adding a method to a class – all objects of the class can use it.</a:t>
            </a:r>
          </a:p>
          <a:p>
            <a:pPr lvl="1"/>
            <a:r>
              <a:rPr lang="en-US" dirty="0" smtClean="0"/>
              <a:t>String a = "a"</a:t>
            </a:r>
          </a:p>
          <a:p>
            <a:pPr lvl="1"/>
            <a:r>
              <a:rPr lang="en-US" dirty="0" smtClean="0"/>
              <a:t>String b = "b"</a:t>
            </a:r>
          </a:p>
          <a:p>
            <a:pPr lvl="1"/>
            <a:r>
              <a:rPr lang="en-US" dirty="0" err="1" smtClean="0"/>
              <a:t>String.metaClass.hashIt</a:t>
            </a:r>
            <a:r>
              <a:rPr lang="en-US" dirty="0" smtClean="0"/>
              <a:t> = {  -&gt;</a:t>
            </a:r>
          </a:p>
          <a:p>
            <a:pPr lvl="1"/>
            <a:r>
              <a:rPr lang="en-US" dirty="0" smtClean="0"/>
              <a:t>	"#" + delegate + "#"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</a:t>
            </a:r>
            <a:r>
              <a:rPr lang="en-US" dirty="0" err="1" smtClean="0"/>
              <a:t>a.hashIt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</a:t>
            </a:r>
            <a:r>
              <a:rPr lang="en-US" dirty="0" err="1" smtClean="0"/>
              <a:t>b.hashIt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#a#</a:t>
            </a:r>
          </a:p>
          <a:p>
            <a:pPr lvl="2"/>
            <a:r>
              <a:rPr lang="en-US" dirty="0" smtClean="0"/>
              <a:t>#b#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6263417"/>
            <a:ext cx="878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groovyconsole.appspot.com/script/2475005</a:t>
            </a:r>
            <a:endParaRPr lang="en-US" dirty="0" smtClean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MP - Add Static Method to Class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a method to a class</a:t>
            </a:r>
          </a:p>
          <a:p>
            <a:pPr lvl="1"/>
            <a:r>
              <a:rPr lang="en-US" dirty="0" smtClean="0"/>
              <a:t>String a = "a"</a:t>
            </a:r>
          </a:p>
          <a:p>
            <a:pPr lvl="1"/>
            <a:r>
              <a:rPr lang="en-US" dirty="0" err="1" smtClean="0"/>
              <a:t>String.metaClass.static.hashIt</a:t>
            </a:r>
            <a:r>
              <a:rPr lang="en-US" dirty="0" smtClean="0"/>
              <a:t> = {  -&gt;</a:t>
            </a:r>
          </a:p>
          <a:p>
            <a:pPr lvl="1"/>
            <a:r>
              <a:rPr lang="en-US" dirty="0" smtClean="0"/>
              <a:t>	"#" + delegate + "#"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</a:t>
            </a:r>
            <a:r>
              <a:rPr lang="en-US" dirty="0" err="1" smtClean="0"/>
              <a:t>a.hashIt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</a:t>
            </a:r>
            <a:r>
              <a:rPr lang="en-US" dirty="0" err="1" smtClean="0"/>
              <a:t>String.hashIt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#a#</a:t>
            </a:r>
          </a:p>
          <a:p>
            <a:pPr lvl="2"/>
            <a:r>
              <a:rPr lang="en-US" dirty="0" smtClean="0"/>
              <a:t>#class </a:t>
            </a:r>
            <a:r>
              <a:rPr lang="en-US" dirty="0" err="1" smtClean="0"/>
              <a:t>java.lang.String</a:t>
            </a:r>
            <a:r>
              <a:rPr lang="en-US" dirty="0" smtClean="0"/>
              <a:t>#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6263417"/>
            <a:ext cx="878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groovyconsole.appspot.com/script/2495007</a:t>
            </a:r>
            <a:endParaRPr lang="en-US" dirty="0" smtClean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Read the Groovy JDK to see what Groovy added to the java classes.</a:t>
            </a:r>
          </a:p>
          <a:p>
            <a:pPr lvl="1"/>
            <a:r>
              <a:rPr lang="en-US" dirty="0" smtClean="0">
                <a:hlinkClick r:id="rId2"/>
              </a:rPr>
              <a:t>http://groovy.codehaus.org/groovy-jdk/</a:t>
            </a:r>
            <a:endParaRPr lang="en-US" dirty="0" smtClean="0"/>
          </a:p>
          <a:p>
            <a:r>
              <a:rPr lang="en-US" dirty="0" smtClean="0"/>
              <a:t>Read about the groovy transformation annotations</a:t>
            </a:r>
          </a:p>
          <a:p>
            <a:pPr lvl="1"/>
            <a:r>
              <a:rPr lang="en-US" dirty="0" smtClean="0">
                <a:hlinkClick r:id="rId3"/>
              </a:rPr>
              <a:t>http://groovy.codehaus.org/gapi/index.html?groovy/transform/ToString.html</a:t>
            </a:r>
            <a:endParaRPr lang="en-US" dirty="0" smtClean="0"/>
          </a:p>
          <a:p>
            <a:r>
              <a:rPr lang="en-US" dirty="0" smtClean="0"/>
              <a:t>Try Grails - Groovy / Spring / Hibernate </a:t>
            </a:r>
            <a:r>
              <a:rPr lang="en-US" dirty="0" err="1" smtClean="0"/>
              <a:t>WebApp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http://grails.org/</a:t>
            </a:r>
            <a:endParaRPr lang="en-US" dirty="0" smtClean="0"/>
          </a:p>
          <a:p>
            <a:r>
              <a:rPr lang="en-US" dirty="0" smtClean="0"/>
              <a:t> Try </a:t>
            </a:r>
            <a:r>
              <a:rPr lang="en-US" dirty="0" err="1" smtClean="0"/>
              <a:t>Gradle</a:t>
            </a:r>
            <a:r>
              <a:rPr lang="en-US" dirty="0" smtClean="0"/>
              <a:t> - Groovy Build Automation</a:t>
            </a:r>
          </a:p>
          <a:p>
            <a:pPr lvl="1"/>
            <a:r>
              <a:rPr lang="en-US" dirty="0" smtClean="0">
                <a:hlinkClick r:id="rId5"/>
              </a:rPr>
              <a:t>http://gradle.org/</a:t>
            </a:r>
            <a:endParaRPr lang="en-US" dirty="0" smtClean="0"/>
          </a:p>
          <a:p>
            <a:r>
              <a:rPr lang="en-US" dirty="0" smtClean="0"/>
              <a:t>Try </a:t>
            </a:r>
            <a:r>
              <a:rPr lang="en-US" dirty="0" err="1" smtClean="0"/>
              <a:t>Gaelyk</a:t>
            </a:r>
            <a:r>
              <a:rPr lang="en-US" dirty="0" smtClean="0"/>
              <a:t> - Groovy on Google </a:t>
            </a:r>
            <a:r>
              <a:rPr lang="en-US" dirty="0" err="1" smtClean="0"/>
              <a:t>AppServer</a:t>
            </a:r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http://gaelyk.appspot.com/</a:t>
            </a:r>
            <a:endParaRPr lang="en-US" dirty="0" smtClean="0"/>
          </a:p>
          <a:p>
            <a:r>
              <a:rPr lang="en-US" dirty="0" smtClean="0"/>
              <a:t>Try Griffon - Groovy desktop java applications</a:t>
            </a:r>
          </a:p>
          <a:p>
            <a:pPr lvl="1"/>
            <a:r>
              <a:rPr lang="en-US" dirty="0" smtClean="0">
                <a:hlinkClick r:id="rId7"/>
              </a:rPr>
              <a:t>http://griffon.codehaus.org/</a:t>
            </a:r>
            <a:endParaRPr lang="en-US" dirty="0" smtClean="0"/>
          </a:p>
          <a:p>
            <a:r>
              <a:rPr lang="en-US" dirty="0" smtClean="0"/>
              <a:t>Try </a:t>
            </a:r>
            <a:r>
              <a:rPr lang="en-US" dirty="0" err="1" smtClean="0"/>
              <a:t>Gpars</a:t>
            </a:r>
            <a:r>
              <a:rPr lang="en-US" dirty="0" smtClean="0"/>
              <a:t> - Concurrency with Groovy</a:t>
            </a:r>
          </a:p>
          <a:p>
            <a:pPr lvl="1"/>
            <a:r>
              <a:rPr lang="en-US" dirty="0" smtClean="0">
                <a:hlinkClick r:id="rId8"/>
              </a:rPr>
              <a:t>http://gpars.codehaus.org/</a:t>
            </a:r>
            <a:endParaRPr lang="en-US" dirty="0" smtClean="0"/>
          </a:p>
          <a:p>
            <a:r>
              <a:rPr lang="en-US" dirty="0" smtClean="0"/>
              <a:t>Abstract Syntax Trees</a:t>
            </a:r>
          </a:p>
          <a:p>
            <a:pPr lvl="1"/>
            <a:r>
              <a:rPr lang="en-US" dirty="0" smtClean="0">
                <a:hlinkClick r:id="rId9"/>
              </a:rPr>
              <a:t>http://groovy.codehaus.org/Compile-time+Metaprogramming+-+AST+Transformations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 over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3744300" cy="419548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Reduced ceremony</a:t>
            </a:r>
          </a:p>
          <a:p>
            <a:pPr lvl="1"/>
            <a:r>
              <a:rPr lang="en-US" dirty="0" smtClean="0"/>
              <a:t>No Class</a:t>
            </a:r>
          </a:p>
          <a:p>
            <a:pPr lvl="1"/>
            <a:r>
              <a:rPr lang="en-US" dirty="0" smtClean="0"/>
              <a:t>No Public classifier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System.out.println</a:t>
            </a:r>
            <a:endParaRPr lang="en-US" dirty="0" smtClean="0"/>
          </a:p>
          <a:p>
            <a:pPr lvl="1"/>
            <a:r>
              <a:rPr lang="en-US" dirty="0" smtClean="0"/>
              <a:t>No Parenthesis</a:t>
            </a:r>
          </a:p>
          <a:p>
            <a:pPr lvl="1"/>
            <a:r>
              <a:rPr lang="en-US" dirty="0" smtClean="0"/>
              <a:t>No Semicolon</a:t>
            </a:r>
          </a:p>
          <a:p>
            <a:pPr lvl="1"/>
            <a:r>
              <a:rPr lang="en-US" dirty="0" smtClean="0"/>
              <a:t>No Main method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* Of course, we can still add them if we want, and in some cases they are required.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76800" y="2052925"/>
            <a:ext cx="3744300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fontAlgn="auto"/>
            <a:r>
              <a:rPr lang="en-US" dirty="0" smtClean="0"/>
              <a:t>Default Imports</a:t>
            </a:r>
          </a:p>
          <a:p>
            <a:pPr lvl="1"/>
            <a:r>
              <a:rPr lang="en-US" dirty="0" smtClean="0"/>
              <a:t>java.io</a:t>
            </a:r>
            <a:r>
              <a:rPr lang="en-US" dirty="0"/>
              <a:t>.*</a:t>
            </a:r>
          </a:p>
          <a:p>
            <a:pPr lvl="1"/>
            <a:r>
              <a:rPr lang="en-US" dirty="0"/>
              <a:t>java.lang.*</a:t>
            </a:r>
          </a:p>
          <a:p>
            <a:pPr lvl="1"/>
            <a:r>
              <a:rPr lang="en-US" dirty="0" err="1"/>
              <a:t>java.math.BigDecimal</a:t>
            </a:r>
            <a:endParaRPr lang="en-US" dirty="0"/>
          </a:p>
          <a:p>
            <a:pPr lvl="1"/>
            <a:r>
              <a:rPr lang="en-US" dirty="0" err="1"/>
              <a:t>java.math.BigInteger</a:t>
            </a:r>
            <a:endParaRPr lang="en-US" dirty="0"/>
          </a:p>
          <a:p>
            <a:pPr lvl="1"/>
            <a:r>
              <a:rPr lang="en-US" dirty="0"/>
              <a:t>java.net.*</a:t>
            </a:r>
          </a:p>
          <a:p>
            <a:pPr lvl="1"/>
            <a:r>
              <a:rPr lang="en-US" dirty="0"/>
              <a:t>java.util.*</a:t>
            </a:r>
          </a:p>
          <a:p>
            <a:pPr lvl="1"/>
            <a:r>
              <a:rPr lang="en-US" dirty="0"/>
              <a:t>groovy.lang.*</a:t>
            </a:r>
          </a:p>
          <a:p>
            <a:pPr lvl="1"/>
            <a:r>
              <a:rPr lang="en-US" dirty="0"/>
              <a:t>groovy.util.*</a:t>
            </a:r>
          </a:p>
          <a:p>
            <a:pPr lvl="1" fontAlgn="auto"/>
            <a:endParaRPr lang="en-US" dirty="0" smtClean="0"/>
          </a:p>
          <a:p>
            <a:pPr lvl="1" fontAlgn="auto"/>
            <a:endParaRPr lang="en-US" dirty="0" smtClean="0"/>
          </a:p>
          <a:p>
            <a:pPr fontAlgn="auto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1550</TotalTime>
  <Words>4188</Words>
  <Application>Microsoft Office PowerPoint</Application>
  <PresentationFormat>On-screen Show (4:3)</PresentationFormat>
  <Paragraphs>987</Paragraphs>
  <Slides>87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5" baseType="lpstr">
      <vt:lpstr>Arial</vt:lpstr>
      <vt:lpstr>Calibri</vt:lpstr>
      <vt:lpstr>Century Gothic</vt:lpstr>
      <vt:lpstr>Consolas</vt:lpstr>
      <vt:lpstr>Wingdings</vt:lpstr>
      <vt:lpstr>Wingdings 2</vt:lpstr>
      <vt:lpstr>Wingdings 3</vt:lpstr>
      <vt:lpstr>Ion</vt:lpstr>
      <vt:lpstr>Introduction to Groovy</vt:lpstr>
      <vt:lpstr>Table Of Contents</vt:lpstr>
      <vt:lpstr>Teaching Resources</vt:lpstr>
      <vt:lpstr>Books</vt:lpstr>
      <vt:lpstr>Groovy - Installing to Your Computer</vt:lpstr>
      <vt:lpstr>Groovy - Running on Web Console</vt:lpstr>
      <vt:lpstr>Hello World – Java </vt:lpstr>
      <vt:lpstr>Hello World - Groovy</vt:lpstr>
      <vt:lpstr>Improvements over Java</vt:lpstr>
      <vt:lpstr>Basics - Primitives</vt:lpstr>
      <vt:lpstr>Basics - Types</vt:lpstr>
      <vt:lpstr>Basics - String Quotes</vt:lpstr>
      <vt:lpstr>Basics - GStrings</vt:lpstr>
      <vt:lpstr>Basics - GStrings</vt:lpstr>
      <vt:lpstr>Basic - GStrings - Double Quotes</vt:lpstr>
      <vt:lpstr>Basics - String - Triple Quotes</vt:lpstr>
      <vt:lpstr>Basics - Multi-line Strings</vt:lpstr>
      <vt:lpstr>Basics - String Comparison</vt:lpstr>
      <vt:lpstr>Basics - Script Files</vt:lpstr>
      <vt:lpstr>Basics - Groovy Truth</vt:lpstr>
      <vt:lpstr>Basics - Class - Map Constructor</vt:lpstr>
      <vt:lpstr>Basics - Class - Getters &amp; Setters</vt:lpstr>
      <vt:lpstr>Lists</vt:lpstr>
      <vt:lpstr>Lists</vt:lpstr>
      <vt:lpstr>List Gotcha - Static Type Checking</vt:lpstr>
      <vt:lpstr>List - Adding Elements</vt:lpstr>
      <vt:lpstr>List - Iterating 1</vt:lpstr>
      <vt:lpstr>List - Iterating 2</vt:lpstr>
      <vt:lpstr>List - Iterating 3</vt:lpstr>
      <vt:lpstr>List - Transform</vt:lpstr>
      <vt:lpstr>List - Retrieving Elements</vt:lpstr>
      <vt:lpstr>List - Removing Elements</vt:lpstr>
      <vt:lpstr>List - Sorting 1</vt:lpstr>
      <vt:lpstr>List - Sorting 2</vt:lpstr>
      <vt:lpstr>List - Unique 1</vt:lpstr>
      <vt:lpstr>List - Unique 2</vt:lpstr>
      <vt:lpstr>List - Find</vt:lpstr>
      <vt:lpstr>List - FindAll</vt:lpstr>
      <vt:lpstr>List - Every</vt:lpstr>
      <vt:lpstr>List - Any</vt:lpstr>
      <vt:lpstr>List - Join</vt:lpstr>
      <vt:lpstr>List - Advanced 1</vt:lpstr>
      <vt:lpstr>List - Advanced 2</vt:lpstr>
      <vt:lpstr>List - Advanced 3</vt:lpstr>
      <vt:lpstr>List - Mystery</vt:lpstr>
      <vt:lpstr>Map</vt:lpstr>
      <vt:lpstr>Map - Initialize with Data</vt:lpstr>
      <vt:lpstr>Map - Add Data</vt:lpstr>
      <vt:lpstr>Map - Iterating with For</vt:lpstr>
      <vt:lpstr>Map - Iterating with Each 1</vt:lpstr>
      <vt:lpstr>Map - Iterating with Each 2</vt:lpstr>
      <vt:lpstr>Map - Retrieving elements</vt:lpstr>
      <vt:lpstr>Map - Removing Elements</vt:lpstr>
      <vt:lpstr>Map - Find</vt:lpstr>
      <vt:lpstr>Map - FindAll</vt:lpstr>
      <vt:lpstr>Range</vt:lpstr>
      <vt:lpstr>Range - Iteration</vt:lpstr>
      <vt:lpstr>Range - Iteration - Step </vt:lpstr>
      <vt:lpstr>Range - Contains</vt:lpstr>
      <vt:lpstr>Range - Data Types</vt:lpstr>
      <vt:lpstr>Operation - ?. subscript</vt:lpstr>
      <vt:lpstr>Operation - ?. subscript </vt:lpstr>
      <vt:lpstr>Operation - ?: conditional - Elvis</vt:lpstr>
      <vt:lpstr>Operation - &lt;=&gt; - spaceship</vt:lpstr>
      <vt:lpstr>Closures - Introduction</vt:lpstr>
      <vt:lpstr>Closures - Create and Call</vt:lpstr>
      <vt:lpstr>Closure - Zero Parameter Syntax</vt:lpstr>
      <vt:lpstr>Closure - One Parameter Syntax</vt:lpstr>
      <vt:lpstr>Closure - Parameter Syntax</vt:lpstr>
      <vt:lpstr>Closure - Method Takes Closure</vt:lpstr>
      <vt:lpstr>Closure - Delegate</vt:lpstr>
      <vt:lpstr>MultiAssign</vt:lpstr>
      <vt:lpstr>Optional parenthesis, semicolons, and returns</vt:lpstr>
      <vt:lpstr>Optional - Parenthesis 1</vt:lpstr>
      <vt:lpstr>Optional - Parenthesis 2</vt:lpstr>
      <vt:lpstr>Optional - Parenthesis 3</vt:lpstr>
      <vt:lpstr>Optional - Parenthesis 4</vt:lpstr>
      <vt:lpstr>Optional - Semicolons</vt:lpstr>
      <vt:lpstr>Optional - Returns - 1</vt:lpstr>
      <vt:lpstr>Optional - Returns - 2</vt:lpstr>
      <vt:lpstr>PowerAssert</vt:lpstr>
      <vt:lpstr>PowerAssert - Gotcha 1</vt:lpstr>
      <vt:lpstr>Meta Programming</vt:lpstr>
      <vt:lpstr>MP - Add Method to Object </vt:lpstr>
      <vt:lpstr>MP - Add Method to Class</vt:lpstr>
      <vt:lpstr>MP - Add Static Method to Class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Groovy Talk</dc:title>
  <dc:creator>Paul Woods</dc:creator>
  <cp:lastModifiedBy>Paul Woods</cp:lastModifiedBy>
  <cp:revision>183</cp:revision>
  <dcterms:created xsi:type="dcterms:W3CDTF">2006-08-16T00:00:00Z</dcterms:created>
  <dcterms:modified xsi:type="dcterms:W3CDTF">2014-03-05T20:19:04Z</dcterms:modified>
</cp:coreProperties>
</file>