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1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5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3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B44E9-E445-4FCB-9680-328AB7269DB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lite.org/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bloodshed.net/" TargetMode="External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cdt/" TargetMode="External"/><Relationship Id="rId5" Type="http://schemas.openxmlformats.org/officeDocument/2006/relationships/hyperlink" Target="https://netbeans.apache.org/kb/docs/cnd/" TargetMode="External"/><Relationship Id="rId4" Type="http://schemas.openxmlformats.org/officeDocument/2006/relationships/hyperlink" Target="https://www.codeblocks.org/" TargetMode="External"/><Relationship Id="rId9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Sarkar_1_19_23 (Week 1-2 Canvas module – Gaddis Chapter 1)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544792"/>
            <a:ext cx="10515600" cy="3948083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Welcome and general introductions </a:t>
            </a:r>
          </a:p>
          <a:p>
            <a:pPr lvl="1"/>
            <a:r>
              <a:rPr lang="en-US" sz="2900" b="1" dirty="0"/>
              <a:t>Discussion item: online class check-in &amp; introductions  (due 1/19/23)</a:t>
            </a:r>
          </a:p>
          <a:p>
            <a:r>
              <a:rPr lang="en-US" sz="3600" dirty="0"/>
              <a:t>CS10A class overview</a:t>
            </a:r>
          </a:p>
          <a:p>
            <a:pPr lvl="1"/>
            <a:r>
              <a:rPr lang="en-US" sz="2900" dirty="0"/>
              <a:t>Programming Fundamentals using C++</a:t>
            </a:r>
          </a:p>
          <a:p>
            <a:pPr lvl="1"/>
            <a:r>
              <a:rPr lang="en-US" sz="2900" dirty="0"/>
              <a:t>Algorithm Development</a:t>
            </a:r>
          </a:p>
          <a:p>
            <a:pPr lvl="1"/>
            <a:r>
              <a:rPr lang="en-US" sz="2900" dirty="0"/>
              <a:t>Proper Program Design, Structure and Documentation</a:t>
            </a:r>
          </a:p>
          <a:p>
            <a:r>
              <a:rPr lang="en-US" sz="3600" dirty="0"/>
              <a:t>Course structure, content and resources (CANVAS, </a:t>
            </a:r>
            <a:r>
              <a:rPr lang="en-US" sz="3600" dirty="0" err="1"/>
              <a:t>Maggini</a:t>
            </a:r>
            <a:r>
              <a:rPr lang="en-US" sz="3600" dirty="0"/>
              <a:t> Hall#2806 &amp; open labs)</a:t>
            </a:r>
          </a:p>
          <a:p>
            <a:r>
              <a:rPr lang="en-US" sz="3600" dirty="0"/>
              <a:t>Program Development Process </a:t>
            </a:r>
          </a:p>
          <a:p>
            <a:pPr lvl="1"/>
            <a:r>
              <a:rPr lang="en-US" sz="2900" dirty="0"/>
              <a:t>(problem domain&gt;pseudocode&gt;source code&gt;object code&gt;executable&gt;problem solution)</a:t>
            </a:r>
          </a:p>
          <a:p>
            <a:r>
              <a:rPr lang="en-US" sz="3600" dirty="0"/>
              <a:t>A first look at an Integrated Development Environment </a:t>
            </a:r>
          </a:p>
          <a:p>
            <a:pPr lvl="1"/>
            <a:r>
              <a:rPr lang="en-US" sz="2900" dirty="0" err="1"/>
              <a:t>CodeBlocks</a:t>
            </a:r>
            <a:r>
              <a:rPr lang="en-US" sz="2900" dirty="0"/>
              <a:t> &amp; </a:t>
            </a:r>
            <a:r>
              <a:rPr lang="en-US" sz="2900" dirty="0" err="1"/>
              <a:t>Replit</a:t>
            </a:r>
            <a:endParaRPr lang="en-US" sz="2900" dirty="0"/>
          </a:p>
          <a:p>
            <a:r>
              <a:rPr lang="en-US" sz="3600" dirty="0"/>
              <a:t>Samples program demonstrations </a:t>
            </a:r>
          </a:p>
          <a:p>
            <a:pPr lvl="1"/>
            <a:r>
              <a:rPr lang="en-US" sz="2900" dirty="0"/>
              <a:t>(Gaddis text featured programs &amp; </a:t>
            </a:r>
            <a:r>
              <a:rPr lang="en-US" sz="2900" dirty="0" err="1"/>
              <a:t>Maggini</a:t>
            </a:r>
            <a:r>
              <a:rPr lang="en-US" sz="2900" dirty="0"/>
              <a:t> server)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5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Sarkar_2_23_23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  <p:sp>
        <p:nvSpPr>
          <p:cNvPr id="6" name="Content Placeholder 10"/>
          <p:cNvSpPr>
            <a:spLocks noGrp="1"/>
          </p:cNvSpPr>
          <p:nvPr>
            <p:ph idx="1"/>
          </p:nvPr>
        </p:nvSpPr>
        <p:spPr>
          <a:xfrm>
            <a:off x="838200" y="226976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The setup and use </a:t>
            </a:r>
            <a:r>
              <a:rPr lang="en-US" sz="1700" b="1" dirty="0"/>
              <a:t>of</a:t>
            </a:r>
            <a:r>
              <a:rPr lang="en-US" sz="2000" b="1" dirty="0"/>
              <a:t> selection control structures to build logic routines in your programs</a:t>
            </a:r>
          </a:p>
          <a:p>
            <a:pPr lvl="1"/>
            <a:r>
              <a:rPr lang="en-US" sz="1700" dirty="0"/>
              <a:t>The If statement and or use of multiple if statements</a:t>
            </a:r>
          </a:p>
          <a:p>
            <a:pPr lvl="1"/>
            <a:r>
              <a:rPr lang="en-US" sz="1700" dirty="0"/>
              <a:t>The If/else statement and the use nested if/else statements</a:t>
            </a:r>
          </a:p>
          <a:p>
            <a:pPr lvl="1"/>
            <a:r>
              <a:rPr lang="en-US" sz="1700" dirty="0"/>
              <a:t>More practice with programming challenges (algorithm workbench#3 &amp; math related programming challenges)</a:t>
            </a:r>
          </a:p>
          <a:p>
            <a:r>
              <a:rPr lang="en-US" sz="2000" b="1" dirty="0"/>
              <a:t>A review of switch statements</a:t>
            </a:r>
          </a:p>
          <a:p>
            <a:pPr lvl="1"/>
            <a:r>
              <a:rPr lang="en-US" sz="1700" dirty="0"/>
              <a:t>Switch statement structure and basic rules to apply syntax correctly</a:t>
            </a:r>
          </a:p>
          <a:p>
            <a:pPr lvl="1"/>
            <a:r>
              <a:rPr lang="en-US" sz="1700" dirty="0"/>
              <a:t>When to use a switch statement with self-documenting code</a:t>
            </a:r>
          </a:p>
          <a:p>
            <a:pPr lvl="1"/>
            <a:r>
              <a:rPr lang="en-US" sz="1700" dirty="0"/>
              <a:t>Sometimes either a switch statement or an if/else if statement can be used to implement logic that requires branching to different blocks of program code. But the two are not interchangeable.</a:t>
            </a:r>
            <a:endParaRPr lang="en-US" sz="2900" dirty="0"/>
          </a:p>
          <a:p>
            <a:r>
              <a:rPr lang="en-US" sz="2000" b="1" dirty="0"/>
              <a:t>Validation routines</a:t>
            </a:r>
          </a:p>
          <a:p>
            <a:pPr lvl="1"/>
            <a:r>
              <a:rPr lang="en-US" sz="1700" dirty="0"/>
              <a:t>Data Range validation</a:t>
            </a:r>
          </a:p>
          <a:p>
            <a:pPr lvl="1"/>
            <a:r>
              <a:rPr lang="en-US" sz="1700" dirty="0" err="1"/>
              <a:t>cin</a:t>
            </a:r>
            <a:r>
              <a:rPr lang="en-US" sz="1700" dirty="0"/>
              <a:t> stream state validation</a:t>
            </a:r>
          </a:p>
          <a:p>
            <a:pPr lvl="1"/>
            <a:r>
              <a:rPr lang="en-US" sz="1700" dirty="0"/>
              <a:t>Validation routines when programs require data from a file</a:t>
            </a:r>
          </a:p>
          <a:p>
            <a:pPr lvl="1"/>
            <a:r>
              <a:rPr lang="en-US" sz="1700" dirty="0"/>
              <a:t>Exception handling – Try – Throw – Catch runtime errors</a:t>
            </a:r>
          </a:p>
          <a:p>
            <a:r>
              <a:rPr lang="en-US" sz="1700" b="1" dirty="0"/>
              <a:t>Decision Making with Selection Control Structures Assessment</a:t>
            </a:r>
          </a:p>
          <a:p>
            <a:pPr lvl="1"/>
            <a:r>
              <a:rPr lang="en-US" sz="1800" dirty="0"/>
              <a:t>A graded Chapter#4 quiz – due 2/15/23 and a new graded online discussion activity – C++ Forums &amp; Blogs due 2/15/23</a:t>
            </a:r>
          </a:p>
          <a:p>
            <a:pPr lvl="1"/>
            <a:r>
              <a:rPr lang="en-US" sz="1800" dirty="0"/>
              <a:t>An algorithm workbench#3 exercise (extra credit) – Writing relational and logical expressions due 2/21/23</a:t>
            </a:r>
          </a:p>
          <a:p>
            <a:pPr lvl="1"/>
            <a:r>
              <a:rPr lang="en-US" sz="1800"/>
              <a:t>Assignment#3 review – due February 24, 2023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836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Sarkar_2_7_23 &amp; 2_9_23 (Week 3-4 Canvas module – Gaddis Chapter 3)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299063"/>
            <a:ext cx="10515600" cy="44500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C++ Development Tools/Integrated Development Environments</a:t>
            </a:r>
          </a:p>
          <a:p>
            <a:pPr marL="0" indent="0">
              <a:buNone/>
            </a:pPr>
            <a:r>
              <a:rPr lang="en-US" sz="1800" b="1" u="sng" dirty="0">
                <a:hlinkClick r:id="rId2"/>
              </a:rPr>
              <a:t>Microsoft® Visual Studio®</a:t>
            </a:r>
            <a:r>
              <a:rPr lang="en-US" sz="1800" u="sng" dirty="0">
                <a:hlinkClick r:id="rId2"/>
              </a:rPr>
              <a:t>(opens new window)</a:t>
            </a: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u="sng" dirty="0">
                <a:hlinkClick r:id="rId3"/>
              </a:rPr>
              <a:t>Visual Studio Code</a:t>
            </a:r>
            <a:r>
              <a:rPr lang="en-US" sz="1800" u="sng" dirty="0">
                <a:hlinkClick r:id="rId3"/>
              </a:rPr>
              <a:t>(opens new window)</a:t>
            </a:r>
            <a:endParaRPr lang="en-US" sz="1800" u="sng" dirty="0"/>
          </a:p>
          <a:p>
            <a:pPr marL="0" indent="0">
              <a:buNone/>
            </a:pPr>
            <a:r>
              <a:rPr lang="en-US" sz="1800" b="1" u="sng" dirty="0" err="1">
                <a:hlinkClick r:id="rId4"/>
              </a:rPr>
              <a:t>CodeBLocks</a:t>
            </a:r>
            <a:r>
              <a:rPr lang="en-US" sz="1800" b="1" u="sng" dirty="0">
                <a:hlinkClick r:id="rId4"/>
              </a:rPr>
              <a:t> (opens new window)</a:t>
            </a:r>
            <a:endParaRPr lang="en-US" sz="1800" u="sng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u="sng" dirty="0" err="1">
                <a:hlinkClick r:id="rId5"/>
              </a:rPr>
              <a:t>NetBeans</a:t>
            </a:r>
            <a:r>
              <a:rPr lang="en-US" sz="1800" b="1" u="sng" baseline="30000" dirty="0" err="1">
                <a:hlinkClick r:id="rId5"/>
              </a:rPr>
              <a:t>TM</a:t>
            </a:r>
            <a:r>
              <a:rPr lang="en-US" sz="1800" b="1" u="sng" dirty="0">
                <a:hlinkClick r:id="rId5"/>
              </a:rPr>
              <a:t> C++ IDE</a:t>
            </a:r>
            <a:r>
              <a:rPr lang="en-US" sz="1800" u="sng" dirty="0">
                <a:hlinkClick r:id="rId5"/>
              </a:rPr>
              <a:t>(opens new window)</a:t>
            </a: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u="sng" dirty="0" err="1">
                <a:hlinkClick r:id="rId6"/>
              </a:rPr>
              <a:t>Eclipse</a:t>
            </a:r>
            <a:r>
              <a:rPr lang="en-US" sz="1800" b="1" u="sng" baseline="30000" dirty="0" err="1">
                <a:hlinkClick r:id="rId6"/>
              </a:rPr>
              <a:t>TM</a:t>
            </a:r>
            <a:r>
              <a:rPr lang="en-US" sz="1800" b="1" u="sng" dirty="0">
                <a:hlinkClick r:id="rId6"/>
              </a:rPr>
              <a:t> for C++ IDE</a:t>
            </a:r>
            <a:r>
              <a:rPr lang="en-US" sz="1800" u="sng" dirty="0">
                <a:hlinkClick r:id="rId6"/>
              </a:rPr>
              <a:t>(opens new window)</a:t>
            </a: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u="sng" dirty="0">
                <a:hlinkClick r:id="rId7"/>
              </a:rPr>
              <a:t>Dev C++</a:t>
            </a:r>
            <a:r>
              <a:rPr lang="en-US" sz="1800" u="sng" dirty="0">
                <a:hlinkClick r:id="rId7"/>
              </a:rPr>
              <a:t>(opens new window)</a:t>
            </a: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u="sng" dirty="0" err="1">
                <a:hlinkClick r:id="rId8"/>
              </a:rPr>
              <a:t>CodeLite</a:t>
            </a:r>
            <a:endParaRPr lang="en-US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Sarkar_1_19_23 (Week 1-2 Canvas module – Gaddis Chapter 2)</a:t>
            </a:r>
            <a:endParaRPr lang="en-US" sz="32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327077"/>
            <a:ext cx="10515600" cy="3632171"/>
          </a:xfrm>
        </p:spPr>
        <p:txBody>
          <a:bodyPr>
            <a:noAutofit/>
          </a:bodyPr>
          <a:lstStyle/>
          <a:p>
            <a:r>
              <a:rPr lang="en-US" sz="1400" b="1" dirty="0"/>
              <a:t>Program Development Environment Setup</a:t>
            </a:r>
          </a:p>
          <a:p>
            <a:pPr lvl="1"/>
            <a:r>
              <a:rPr lang="en-US" sz="1200" dirty="0"/>
              <a:t>Local Integrated Development Environment (IDE) Installation </a:t>
            </a:r>
          </a:p>
          <a:p>
            <a:pPr lvl="1"/>
            <a:r>
              <a:rPr lang="en-US" sz="1200" dirty="0"/>
              <a:t>Code::Blocks Components &amp; Features</a:t>
            </a:r>
          </a:p>
          <a:p>
            <a:pPr lvl="1"/>
            <a:r>
              <a:rPr lang="en-US" sz="1200" dirty="0"/>
              <a:t>Try It Option Online</a:t>
            </a:r>
          </a:p>
          <a:p>
            <a:r>
              <a:rPr lang="en-US" sz="1400" b="1" dirty="0"/>
              <a:t>Basic Programming Language Syntax &amp; Semantics</a:t>
            </a:r>
          </a:p>
          <a:p>
            <a:pPr lvl="1"/>
            <a:r>
              <a:rPr lang="en-US" sz="1200" dirty="0"/>
              <a:t> C++ Program  Design  &amp; Structure</a:t>
            </a:r>
          </a:p>
          <a:p>
            <a:pPr lvl="1"/>
            <a:r>
              <a:rPr lang="en-US" sz="1200" dirty="0"/>
              <a:t>Compile &amp; Execute C++ Program</a:t>
            </a:r>
          </a:p>
          <a:p>
            <a:pPr lvl="1"/>
            <a:r>
              <a:rPr lang="en-US" sz="1200" dirty="0"/>
              <a:t>Semicolons &amp; Blocks in C++</a:t>
            </a:r>
          </a:p>
          <a:p>
            <a:pPr lvl="1"/>
            <a:r>
              <a:rPr lang="en-US" sz="1200" dirty="0"/>
              <a:t>Naming “Things” or elements in C++</a:t>
            </a:r>
          </a:p>
          <a:p>
            <a:pPr lvl="1"/>
            <a:r>
              <a:rPr lang="en-US" sz="1200" dirty="0"/>
              <a:t>C++ Identifiers</a:t>
            </a:r>
          </a:p>
          <a:p>
            <a:pPr lvl="1"/>
            <a:r>
              <a:rPr lang="en-US" sz="1200" dirty="0"/>
              <a:t>C++ Keywords</a:t>
            </a:r>
          </a:p>
          <a:p>
            <a:pPr lvl="1"/>
            <a:r>
              <a:rPr lang="en-US" sz="1200" dirty="0"/>
              <a:t>Proper Program Format and Documentation</a:t>
            </a:r>
          </a:p>
          <a:p>
            <a:pPr lvl="1"/>
            <a:r>
              <a:rPr lang="en-US" sz="1200" dirty="0"/>
              <a:t>Comments in C++</a:t>
            </a:r>
          </a:p>
          <a:p>
            <a:r>
              <a:rPr lang="en-US" sz="1400" b="1" dirty="0"/>
              <a:t>Algorithms – Physical Flow vs Logical Flow - Samples program demonstrations</a:t>
            </a:r>
          </a:p>
          <a:p>
            <a:r>
              <a:rPr lang="en-US" sz="1400" b="1" dirty="0"/>
              <a:t>Gaddis Chapter#1 Quiz (due 1/24/23) &amp; Gaddis Chapter#2 Quiz (due1/25/23)</a:t>
            </a:r>
          </a:p>
          <a:p>
            <a:r>
              <a:rPr lang="en-US" sz="1400" b="1" dirty="0"/>
              <a:t>Programming practice assignment – practice.cpp, dr_seuss.cpp (due 1/24/23)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Sarkar_1_24_23 (Week 1-2 Canvas module – Gaddis Chapter 2)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544792"/>
            <a:ext cx="10515600" cy="363217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Program Structure and Parts of a C++ Program – a review</a:t>
            </a:r>
          </a:p>
          <a:p>
            <a:r>
              <a:rPr lang="en-US" b="1" dirty="0"/>
              <a:t>Data Types – Alpha &amp; Numeric</a:t>
            </a:r>
          </a:p>
          <a:p>
            <a:pPr lvl="1"/>
            <a:r>
              <a:rPr lang="en-US" dirty="0"/>
              <a:t>Variables &amp; Constant variables</a:t>
            </a:r>
          </a:p>
          <a:p>
            <a:pPr lvl="1"/>
            <a:r>
              <a:rPr lang="en-US" dirty="0"/>
              <a:t>Deciding on what datatype to use</a:t>
            </a:r>
          </a:p>
          <a:p>
            <a:pPr lvl="1"/>
            <a:r>
              <a:rPr lang="en-US" dirty="0"/>
              <a:t>Mixed type </a:t>
            </a:r>
          </a:p>
          <a:p>
            <a:r>
              <a:rPr lang="en-US" b="1" dirty="0"/>
              <a:t>Program Development Process</a:t>
            </a:r>
          </a:p>
          <a:p>
            <a:pPr lvl="1"/>
            <a:r>
              <a:rPr lang="en-US" dirty="0"/>
              <a:t>Algorithm Development using Pseudocode</a:t>
            </a:r>
          </a:p>
          <a:p>
            <a:pPr lvl="1"/>
            <a:r>
              <a:rPr lang="en-US" dirty="0"/>
              <a:t>Coding from pseudocode – Program warm-up exercises</a:t>
            </a:r>
          </a:p>
          <a:p>
            <a:r>
              <a:rPr lang="en-US" b="1" dirty="0"/>
              <a:t>Practice Assignment(due 1/24/23) </a:t>
            </a:r>
          </a:p>
          <a:p>
            <a:r>
              <a:rPr lang="en-US" b="1" dirty="0"/>
              <a:t>Gaddis Chapter#1 Quiz (due 1/24/23) &amp; Gaddis Chapter#2 Quiz (due1/25/23)</a:t>
            </a:r>
          </a:p>
          <a:p>
            <a:r>
              <a:rPr lang="en-US" b="1" dirty="0"/>
              <a:t>Algorithm Workbench#1 Exercise (extra credit due 1/26/23) </a:t>
            </a:r>
            <a:endParaRPr lang="en-US" dirty="0"/>
          </a:p>
          <a:p>
            <a:r>
              <a:rPr lang="en-US" b="1" dirty="0"/>
              <a:t>Assignment#1 – review (due 1/27/23) </a:t>
            </a:r>
            <a:endParaRPr lang="en-US" dirty="0"/>
          </a:p>
          <a:p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0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Sarkar_1_26_23 (Week 1-2 Canvas module – Gaddis Chapter 2)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544792"/>
            <a:ext cx="10515600" cy="363217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Introduction to C++ Review</a:t>
            </a:r>
          </a:p>
          <a:p>
            <a:pPr lvl="1"/>
            <a:r>
              <a:rPr lang="en-US" dirty="0"/>
              <a:t>Program development process review</a:t>
            </a:r>
          </a:p>
          <a:p>
            <a:pPr lvl="1"/>
            <a:r>
              <a:rPr lang="en-US" dirty="0"/>
              <a:t>Algorithm Development using Pseudocode</a:t>
            </a:r>
          </a:p>
          <a:p>
            <a:pPr lvl="1"/>
            <a:r>
              <a:rPr lang="en-US" dirty="0"/>
              <a:t>Gaddis content review </a:t>
            </a:r>
          </a:p>
          <a:p>
            <a:pPr lvl="1"/>
            <a:r>
              <a:rPr lang="en-US" dirty="0"/>
              <a:t>Review Questions &amp; Exercises</a:t>
            </a:r>
          </a:p>
          <a:p>
            <a:r>
              <a:rPr lang="en-US" b="1" dirty="0"/>
              <a:t>Assignment#1 – review</a:t>
            </a:r>
          </a:p>
          <a:p>
            <a:pPr lvl="1"/>
            <a:r>
              <a:rPr lang="en-US" dirty="0"/>
              <a:t>Programming Segments &amp; Documentation</a:t>
            </a:r>
          </a:p>
          <a:p>
            <a:r>
              <a:rPr lang="en-US" b="1" dirty="0"/>
              <a:t>Numeric Expressions Review (Gaddis Chapter#3) – next module</a:t>
            </a:r>
          </a:p>
          <a:p>
            <a:pPr lvl="1"/>
            <a:r>
              <a:rPr lang="en-US" dirty="0"/>
              <a:t>Arithmetic Operators &amp; Coding Expressions</a:t>
            </a:r>
          </a:p>
          <a:p>
            <a:pPr lvl="1"/>
            <a:r>
              <a:rPr lang="en-US" dirty="0"/>
              <a:t>Precedence Rules</a:t>
            </a:r>
          </a:p>
          <a:p>
            <a:pPr lvl="1"/>
            <a:r>
              <a:rPr lang="en-US" dirty="0"/>
              <a:t>Types Casting and Type Coercion</a:t>
            </a:r>
          </a:p>
          <a:p>
            <a:r>
              <a:rPr lang="en-US" b="1" dirty="0"/>
              <a:t>Algorithm Workbench#2 Exercise (extra credit due 2/2/23) – next module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6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Sarkar_1_31_23 &amp; 2_2_23 (Week 3-4 Canvas module – Gaddis Chapter 3)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544792"/>
            <a:ext cx="10515600" cy="3632171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Input Processing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object &amp; &gt;&gt; extraction operator</a:t>
            </a:r>
          </a:p>
          <a:p>
            <a:pPr lvl="1"/>
            <a:r>
              <a:rPr lang="en-US" dirty="0"/>
              <a:t>Other input processing related built-in functions</a:t>
            </a:r>
          </a:p>
          <a:p>
            <a:pPr lvl="1"/>
            <a:r>
              <a:rPr lang="en-US" dirty="0"/>
              <a:t>Various types of data type inputs &amp; validation issues</a:t>
            </a:r>
          </a:p>
          <a:p>
            <a:r>
              <a:rPr lang="en-US" b="1" dirty="0"/>
              <a:t>Type Conversion</a:t>
            </a:r>
          </a:p>
          <a:p>
            <a:pPr lvl="1"/>
            <a:r>
              <a:rPr lang="en-US" dirty="0"/>
              <a:t>Implicit Type Conversion</a:t>
            </a:r>
          </a:p>
          <a:p>
            <a:pPr lvl="1"/>
            <a:r>
              <a:rPr lang="en-US" dirty="0"/>
              <a:t>Explicit Type Conversion</a:t>
            </a:r>
          </a:p>
          <a:p>
            <a:pPr lvl="1"/>
            <a:r>
              <a:rPr lang="en-US" dirty="0"/>
              <a:t>Type Promotion &amp; Demotion</a:t>
            </a:r>
          </a:p>
          <a:p>
            <a:r>
              <a:rPr lang="en-US" b="1" dirty="0"/>
              <a:t>Numeric Expressions Review</a:t>
            </a:r>
          </a:p>
          <a:p>
            <a:pPr lvl="1"/>
            <a:r>
              <a:rPr lang="en-US" dirty="0"/>
              <a:t>Arithmetic Operators &amp; Coding Expressions</a:t>
            </a:r>
          </a:p>
          <a:p>
            <a:pPr lvl="1"/>
            <a:r>
              <a:rPr lang="en-US" dirty="0"/>
              <a:t>Precedence Rules</a:t>
            </a:r>
          </a:p>
          <a:p>
            <a:pPr lvl="1"/>
            <a:r>
              <a:rPr lang="en-US" dirty="0"/>
              <a:t>Multiple and Combined Assignments</a:t>
            </a:r>
          </a:p>
          <a:p>
            <a:pPr lvl="1"/>
            <a:r>
              <a:rPr lang="en-US" dirty="0"/>
              <a:t>Sample Programming Challenges working with Numeric Expressions</a:t>
            </a:r>
          </a:p>
          <a:p>
            <a:r>
              <a:rPr lang="en-US" b="1" dirty="0"/>
              <a:t>Gaddis Chapter#3 Quiz (due 2/1/23)</a:t>
            </a:r>
          </a:p>
          <a:p>
            <a:r>
              <a:rPr lang="en-US" b="1" dirty="0"/>
              <a:t>Focused Discussion Topic#1 - Ethical Computer usage (due 2/8/23)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8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Sarkar_2_7_23 &amp; 2_9_23 (Week 3-4 Canvas module – Gaddis Chapter 3)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299063"/>
            <a:ext cx="10515600" cy="4450079"/>
          </a:xfrm>
        </p:spPr>
        <p:txBody>
          <a:bodyPr>
            <a:noAutofit/>
          </a:bodyPr>
          <a:lstStyle/>
          <a:p>
            <a:r>
              <a:rPr lang="en-US" sz="1400" b="1" dirty="0"/>
              <a:t>Output Formatting </a:t>
            </a:r>
          </a:p>
          <a:p>
            <a:pPr lvl="1"/>
            <a:r>
              <a:rPr lang="en-US" sz="1200" dirty="0"/>
              <a:t>#include&lt;</a:t>
            </a:r>
            <a:r>
              <a:rPr lang="en-US" sz="1200" dirty="0" err="1"/>
              <a:t>iomanip</a:t>
            </a:r>
            <a:r>
              <a:rPr lang="en-US" sz="1200" dirty="0"/>
              <a:t>&gt; //needed to access various output manipulators</a:t>
            </a:r>
          </a:p>
          <a:p>
            <a:pPr lvl="1"/>
            <a:r>
              <a:rPr lang="en-US" sz="1200" dirty="0"/>
              <a:t>Understanding use of output manipulators such as </a:t>
            </a:r>
            <a:r>
              <a:rPr lang="en-US" sz="1200" dirty="0" err="1"/>
              <a:t>setw</a:t>
            </a:r>
            <a:r>
              <a:rPr lang="en-US" sz="1200" dirty="0"/>
              <a:t>(5) or </a:t>
            </a:r>
            <a:r>
              <a:rPr lang="en-US" sz="1200" dirty="0" err="1"/>
              <a:t>setprescision</a:t>
            </a:r>
            <a:r>
              <a:rPr lang="en-US" sz="1200" dirty="0"/>
              <a:t>(2) or </a:t>
            </a:r>
            <a:r>
              <a:rPr lang="en-US" sz="1200" dirty="0" err="1"/>
              <a:t>cout</a:t>
            </a:r>
            <a:r>
              <a:rPr lang="en-US" sz="1200" dirty="0"/>
              <a:t>&lt;&lt;fixed&lt;&lt;</a:t>
            </a:r>
            <a:r>
              <a:rPr lang="en-US" sz="1200" dirty="0" err="1"/>
              <a:t>showpoint</a:t>
            </a:r>
            <a:r>
              <a:rPr lang="en-US" sz="1200" dirty="0"/>
              <a:t>; </a:t>
            </a:r>
          </a:p>
          <a:p>
            <a:pPr lvl="1"/>
            <a:r>
              <a:rPr lang="en-US" sz="1200" dirty="0"/>
              <a:t>Significant digits, fixed point notation and decimal place output</a:t>
            </a:r>
          </a:p>
          <a:p>
            <a:r>
              <a:rPr lang="en-US" sz="1400" b="1" dirty="0"/>
              <a:t>Generating and working with random numbers</a:t>
            </a:r>
          </a:p>
          <a:p>
            <a:pPr lvl="1"/>
            <a:r>
              <a:rPr lang="en-US" sz="1200" dirty="0"/>
              <a:t>#include&lt;</a:t>
            </a:r>
            <a:r>
              <a:rPr lang="en-US" sz="1200" dirty="0" err="1"/>
              <a:t>cstdlib</a:t>
            </a:r>
            <a:r>
              <a:rPr lang="en-US" sz="1200" dirty="0"/>
              <a:t>&gt; and #include&lt;</a:t>
            </a:r>
            <a:r>
              <a:rPr lang="en-US" sz="1200" dirty="0" err="1"/>
              <a:t>ctime</a:t>
            </a:r>
            <a:r>
              <a:rPr lang="en-US" sz="1200" dirty="0"/>
              <a:t>&gt;</a:t>
            </a:r>
          </a:p>
          <a:p>
            <a:pPr lvl="1"/>
            <a:r>
              <a:rPr lang="en-US" sz="1200" dirty="0"/>
              <a:t>Helpful code setup syntax needed to generate and store random numbers within a specified range into variables for future use in programming segments that require random numbers </a:t>
            </a:r>
          </a:p>
          <a:p>
            <a:pPr lvl="1"/>
            <a:r>
              <a:rPr lang="en-US" sz="1200" dirty="0"/>
              <a:t>Limiting the Range for a random number ( number=(rand() % (maxValue-minValue+1))+minValue… see Gaddis section 3.10 pgs.135-136 )</a:t>
            </a:r>
          </a:p>
          <a:p>
            <a:r>
              <a:rPr lang="en-US" sz="1400" b="1" dirty="0"/>
              <a:t>More on character and string related processing</a:t>
            </a:r>
          </a:p>
          <a:p>
            <a:pPr lvl="1"/>
            <a:r>
              <a:rPr lang="en-US" sz="1200" dirty="0"/>
              <a:t>Defining character and strings</a:t>
            </a:r>
          </a:p>
          <a:p>
            <a:pPr lvl="1"/>
            <a:r>
              <a:rPr lang="en-US" sz="1200" dirty="0"/>
              <a:t>Processing for multiple inputs of characters, numbers and strings correctly</a:t>
            </a:r>
          </a:p>
          <a:p>
            <a:pPr lvl="1"/>
            <a:r>
              <a:rPr lang="en-US" sz="1200" dirty="0"/>
              <a:t>#include&lt;string&gt; and access to other string processing related functions </a:t>
            </a:r>
          </a:p>
          <a:p>
            <a:r>
              <a:rPr lang="en-US" sz="1400" b="1" dirty="0"/>
              <a:t>Assignment#2 Review time – due February 10, 2023</a:t>
            </a:r>
          </a:p>
          <a:p>
            <a:r>
              <a:rPr lang="en-US" sz="1400" b="1" dirty="0"/>
              <a:t>Next week – Decision Making with Selection Control Structures (Gaddis text Chapter#4)</a:t>
            </a:r>
          </a:p>
          <a:p>
            <a:pPr lvl="1"/>
            <a:r>
              <a:rPr lang="en-US" sz="1200" dirty="0"/>
              <a:t>An algorithm workbench exercise (extra credit) – Writing relational and logical expressions due 2/21/23</a:t>
            </a:r>
          </a:p>
          <a:p>
            <a:pPr lvl="1"/>
            <a:r>
              <a:rPr lang="en-US" sz="1200" dirty="0"/>
              <a:t>Assignment#3 – due February 24, 2023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7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Sarkar_2_7_23 &amp; 2_9_23 (Week 3-4 Canvas module – Gaddis Chapter 3)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299063"/>
            <a:ext cx="10515600" cy="4450079"/>
          </a:xfrm>
        </p:spPr>
        <p:txBody>
          <a:bodyPr>
            <a:noAutofit/>
          </a:bodyPr>
          <a:lstStyle/>
          <a:p>
            <a:r>
              <a:rPr lang="en-US" sz="1400" b="1" dirty="0"/>
              <a:t>Output Formatting </a:t>
            </a:r>
          </a:p>
          <a:p>
            <a:pPr lvl="1"/>
            <a:r>
              <a:rPr lang="en-US" sz="1200" dirty="0"/>
              <a:t>#include&lt;</a:t>
            </a:r>
            <a:r>
              <a:rPr lang="en-US" sz="1200" dirty="0" err="1"/>
              <a:t>iomanip</a:t>
            </a:r>
            <a:r>
              <a:rPr lang="en-US" sz="1200" dirty="0"/>
              <a:t>&gt; //needed to access various output manipulators</a:t>
            </a:r>
          </a:p>
          <a:p>
            <a:pPr lvl="1"/>
            <a:r>
              <a:rPr lang="en-US" sz="1200" dirty="0"/>
              <a:t>Understanding use of output manipulators such as </a:t>
            </a:r>
            <a:r>
              <a:rPr lang="en-US" sz="1200" dirty="0" err="1"/>
              <a:t>setw</a:t>
            </a:r>
            <a:r>
              <a:rPr lang="en-US" sz="1200" dirty="0"/>
              <a:t>(5) or </a:t>
            </a:r>
            <a:r>
              <a:rPr lang="en-US" sz="1200" dirty="0" err="1"/>
              <a:t>setprescision</a:t>
            </a:r>
            <a:r>
              <a:rPr lang="en-US" sz="1200" dirty="0"/>
              <a:t>(2) or </a:t>
            </a:r>
            <a:r>
              <a:rPr lang="en-US" sz="1200" dirty="0" err="1"/>
              <a:t>cout</a:t>
            </a:r>
            <a:r>
              <a:rPr lang="en-US" sz="1200" dirty="0"/>
              <a:t>&lt;&lt;fixed&lt;&lt;</a:t>
            </a:r>
            <a:r>
              <a:rPr lang="en-US" sz="1200" dirty="0" err="1"/>
              <a:t>showpoint</a:t>
            </a:r>
            <a:r>
              <a:rPr lang="en-US" sz="1200" dirty="0"/>
              <a:t>; </a:t>
            </a:r>
          </a:p>
          <a:p>
            <a:pPr lvl="1"/>
            <a:r>
              <a:rPr lang="en-US" sz="1200" dirty="0"/>
              <a:t>Significant digits, fixed point notation and decimal place output</a:t>
            </a:r>
          </a:p>
          <a:p>
            <a:r>
              <a:rPr lang="en-US" sz="1400" b="1" dirty="0"/>
              <a:t>Generating and working with random numbers</a:t>
            </a:r>
          </a:p>
          <a:p>
            <a:pPr lvl="1"/>
            <a:r>
              <a:rPr lang="en-US" sz="1200" dirty="0"/>
              <a:t>#include&lt;</a:t>
            </a:r>
            <a:r>
              <a:rPr lang="en-US" sz="1200" dirty="0" err="1"/>
              <a:t>cstdlib</a:t>
            </a:r>
            <a:r>
              <a:rPr lang="en-US" sz="1200" dirty="0"/>
              <a:t>&gt; and #include&lt;</a:t>
            </a:r>
            <a:r>
              <a:rPr lang="en-US" sz="1200" dirty="0" err="1"/>
              <a:t>ctime</a:t>
            </a:r>
            <a:r>
              <a:rPr lang="en-US" sz="1200" dirty="0"/>
              <a:t>&gt;</a:t>
            </a:r>
          </a:p>
          <a:p>
            <a:pPr lvl="1"/>
            <a:r>
              <a:rPr lang="en-US" sz="1200" dirty="0"/>
              <a:t>Helpful code setup syntax needed to generate and store random numbers within a specified range into variables for future use in programming segments that require random numbers </a:t>
            </a:r>
          </a:p>
          <a:p>
            <a:pPr lvl="1"/>
            <a:r>
              <a:rPr lang="en-US" sz="1200" dirty="0"/>
              <a:t>Limiting the Range for a random number ( number=(rand() % (maxValue-minValue+1))+minValue… see Gaddis section 3.10 pgs.135-136 )</a:t>
            </a:r>
          </a:p>
          <a:p>
            <a:r>
              <a:rPr lang="en-US" sz="1400" b="1" dirty="0"/>
              <a:t>More on character and string related processing</a:t>
            </a:r>
          </a:p>
          <a:p>
            <a:pPr lvl="1"/>
            <a:r>
              <a:rPr lang="en-US" sz="1200" dirty="0"/>
              <a:t>Defining character and strings</a:t>
            </a:r>
          </a:p>
          <a:p>
            <a:pPr lvl="1"/>
            <a:r>
              <a:rPr lang="en-US" sz="1200" dirty="0"/>
              <a:t>Processing for multiple inputs of characters, numbers and strings correctly</a:t>
            </a:r>
          </a:p>
          <a:p>
            <a:pPr lvl="1"/>
            <a:r>
              <a:rPr lang="en-US" sz="1200" dirty="0"/>
              <a:t>#include&lt;string&gt; and access to other string processing related functions </a:t>
            </a:r>
          </a:p>
          <a:p>
            <a:r>
              <a:rPr lang="en-US" sz="1400" b="1" dirty="0"/>
              <a:t>Assignment#2 Review time – due February 10, 2023</a:t>
            </a:r>
          </a:p>
          <a:p>
            <a:r>
              <a:rPr lang="en-US" sz="1400" b="1" dirty="0"/>
              <a:t>Next week – Decision Making with Selection Control Structures (Gaddis text Chapter#4)</a:t>
            </a:r>
          </a:p>
          <a:p>
            <a:pPr lvl="1"/>
            <a:r>
              <a:rPr lang="en-US" sz="1200" dirty="0"/>
              <a:t>A graded Chapter#4 quiz – due 2/15/23 and a new graded online discussion activity – C++ Forums &amp; Blogs due 2/15/23</a:t>
            </a:r>
          </a:p>
          <a:p>
            <a:pPr lvl="1"/>
            <a:r>
              <a:rPr lang="en-US" sz="1200" dirty="0"/>
              <a:t>An algorithm workbench#3 exercise (extra credit) – Writing relational and logical expressions due 2/21/23</a:t>
            </a:r>
          </a:p>
          <a:p>
            <a:pPr lvl="1"/>
            <a:r>
              <a:rPr lang="en-US" sz="1200" dirty="0"/>
              <a:t>Assignment#3 review – due February 24, 2023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1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Sarkar_2_14_23 &amp; 2_21_23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  <p:sp>
        <p:nvSpPr>
          <p:cNvPr id="6" name="Content Placeholder 10"/>
          <p:cNvSpPr>
            <a:spLocks noGrp="1"/>
          </p:cNvSpPr>
          <p:nvPr>
            <p:ph idx="1"/>
          </p:nvPr>
        </p:nvSpPr>
        <p:spPr>
          <a:xfrm>
            <a:off x="838200" y="2307771"/>
            <a:ext cx="10515600" cy="3869192"/>
          </a:xfrm>
        </p:spPr>
        <p:txBody>
          <a:bodyPr>
            <a:noAutofit/>
          </a:bodyPr>
          <a:lstStyle/>
          <a:p>
            <a:r>
              <a:rPr lang="en-US" sz="1400" b="1" dirty="0"/>
              <a:t>Decision Making – Introduction to Selection Control Structures (Gaddis text Chapter#4)</a:t>
            </a:r>
          </a:p>
          <a:p>
            <a:pPr lvl="1"/>
            <a:r>
              <a:rPr lang="en-US" sz="1200" dirty="0"/>
              <a:t>What is Truth? – see examples on how to frame “conditional” expressions to test for a truth at “runtime”</a:t>
            </a:r>
          </a:p>
          <a:p>
            <a:pPr lvl="1"/>
            <a:r>
              <a:rPr lang="en-US" sz="1200" dirty="0"/>
              <a:t>The art of making an assertion, asking the right question and writing the correct expression to find an answer.</a:t>
            </a:r>
          </a:p>
          <a:p>
            <a:pPr lvl="1"/>
            <a:r>
              <a:rPr lang="en-US" sz="1200" dirty="0"/>
              <a:t>Assignment#3 programming segment preview</a:t>
            </a:r>
          </a:p>
          <a:p>
            <a:r>
              <a:rPr lang="en-US" sz="1400" b="1" dirty="0"/>
              <a:t>The role of relational and logical operators in framing expressions</a:t>
            </a:r>
          </a:p>
          <a:p>
            <a:pPr lvl="1"/>
            <a:r>
              <a:rPr lang="en-US" sz="1200" dirty="0"/>
              <a:t>The relational operators and their use</a:t>
            </a:r>
          </a:p>
          <a:p>
            <a:pPr lvl="1"/>
            <a:r>
              <a:rPr lang="en-US" sz="1200" dirty="0"/>
              <a:t>The logical operators and their use </a:t>
            </a:r>
          </a:p>
          <a:p>
            <a:pPr lvl="1"/>
            <a:r>
              <a:rPr lang="en-US" sz="1200" dirty="0"/>
              <a:t>Making assertions and framing expressions using any combination of relational and logical operators</a:t>
            </a:r>
          </a:p>
          <a:p>
            <a:r>
              <a:rPr lang="en-US" sz="1400" b="1" dirty="0"/>
              <a:t>The setup and use of selection control structures to build logic routines in your programs</a:t>
            </a:r>
          </a:p>
          <a:p>
            <a:pPr lvl="1"/>
            <a:r>
              <a:rPr lang="en-US" sz="1200" dirty="0"/>
              <a:t>The If statement and or use of multiple if statements</a:t>
            </a:r>
          </a:p>
          <a:p>
            <a:pPr lvl="1"/>
            <a:r>
              <a:rPr lang="en-US" sz="1200" dirty="0"/>
              <a:t>The If/else statement and the use nested if/else statements</a:t>
            </a:r>
          </a:p>
          <a:p>
            <a:pPr lvl="1"/>
            <a:r>
              <a:rPr lang="en-US" sz="1200" dirty="0"/>
              <a:t>The switch statement and inclusion of nested if/else conditions or more switch statements</a:t>
            </a:r>
          </a:p>
          <a:p>
            <a:pPr lvl="1"/>
            <a:r>
              <a:rPr lang="en-US" sz="1200" dirty="0"/>
              <a:t>Validation routines</a:t>
            </a:r>
          </a:p>
          <a:p>
            <a:r>
              <a:rPr lang="en-US" sz="1400" b="1" dirty="0"/>
              <a:t>Decision Making with Selection Control Structures Assessment</a:t>
            </a:r>
          </a:p>
          <a:p>
            <a:pPr lvl="1"/>
            <a:r>
              <a:rPr lang="en-US" sz="1200" dirty="0"/>
              <a:t>A graded Chapter#4 quiz – due 2/15/23 and a new graded online discussion activity – C++ Forums &amp; Blogs due 2/15/23</a:t>
            </a:r>
          </a:p>
          <a:p>
            <a:pPr lvl="1"/>
            <a:r>
              <a:rPr lang="en-US" sz="1200" dirty="0"/>
              <a:t>An algorithm workbench#3 exercise (extra credit) – Writing relational and logical expressions due 2/21/23</a:t>
            </a:r>
          </a:p>
          <a:p>
            <a:pPr lvl="1"/>
            <a:r>
              <a:rPr lang="en-US" sz="1200" dirty="0"/>
              <a:t>Assignment#3 review – due February 24, 2023</a:t>
            </a:r>
          </a:p>
        </p:txBody>
      </p:sp>
    </p:spTree>
    <p:extLst>
      <p:ext uri="{BB962C8B-B14F-4D97-AF65-F5344CB8AC3E}">
        <p14:creationId xmlns:p14="http://schemas.microsoft.com/office/powerpoint/2010/main" val="262511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1049</Words>
  <Application>Microsoft Office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   Class lecture/lab session: Sarkar_1_19_23 (Week 1-2 Canvas module – Gaddis Chapter 1)</vt:lpstr>
      <vt:lpstr>     Class lecture/lab session: Sarkar_2_7_23 &amp; 2_9_23 (Week 3-4 Canvas module – Gaddis Chapter 3)</vt:lpstr>
      <vt:lpstr>     Class lecture/lab session: Sarkar_1_19_23 (Week 1-2 Canvas module – Gaddis Chapter 2)</vt:lpstr>
      <vt:lpstr>     Class lecture/lab session: Sarkar_1_24_23 (Week 1-2 Canvas module – Gaddis Chapter 2)</vt:lpstr>
      <vt:lpstr>     Class lecture/lab session: Sarkar_1_26_23 (Week 1-2 Canvas module – Gaddis Chapter 2)</vt:lpstr>
      <vt:lpstr>     Class lecture/lab session: Sarkar_1_31_23 &amp; 2_2_23 (Week 3-4 Canvas module – Gaddis Chapter 3)</vt:lpstr>
      <vt:lpstr>     Class lecture/lab session: Sarkar_2_7_23 &amp; 2_9_23 (Week 3-4 Canvas module – Gaddis Chapter 3)</vt:lpstr>
      <vt:lpstr>     Class lecture/lab session: Sarkar_2_7_23 &amp; 2_9_23 (Week 3-4 Canvas module – Gaddis Chapter 3)</vt:lpstr>
      <vt:lpstr>     Class lecture/lab session: Sarkar_2_14_23 &amp; 2_21_23</vt:lpstr>
      <vt:lpstr>     Class lecture/lab session: Sarkar_2_23_23</vt:lpstr>
    </vt:vector>
  </TitlesOfParts>
  <Company>Santa Rosa Junior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lecture/lab session: Sarkar_1_18_18</dc:title>
  <dc:creator>Sarkar, Sujan</dc:creator>
  <cp:keywords>CS10A_Section5394_SPR2023</cp:keywords>
  <cp:lastModifiedBy>Sarkar, Sujan</cp:lastModifiedBy>
  <cp:revision>144</cp:revision>
  <dcterms:created xsi:type="dcterms:W3CDTF">2018-01-18T14:57:26Z</dcterms:created>
  <dcterms:modified xsi:type="dcterms:W3CDTF">2023-02-08T22:23:14Z</dcterms:modified>
</cp:coreProperties>
</file>