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6A8D-1042-7C5B-15E2-0B180ED814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3BAB4519-5F08-61A5-7D08-EC4CAA8A4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9FA2B2FA-8A34-1789-F8C6-505CD84705D6}"/>
              </a:ext>
            </a:extLst>
          </p:cNvPr>
          <p:cNvSpPr>
            <a:spLocks noGrp="1"/>
          </p:cNvSpPr>
          <p:nvPr>
            <p:ph type="dt" sz="half" idx="10"/>
          </p:nvPr>
        </p:nvSpPr>
        <p:spPr/>
        <p:txBody>
          <a:bodyPr/>
          <a:lstStyle/>
          <a:p>
            <a:fld id="{9880A714-1421-4987-87BC-C29489FBE18C}" type="datetimeFigureOut">
              <a:rPr lang="en-KE" smtClean="0"/>
              <a:t>12/10/2023</a:t>
            </a:fld>
            <a:endParaRPr lang="en-KE"/>
          </a:p>
        </p:txBody>
      </p:sp>
      <p:sp>
        <p:nvSpPr>
          <p:cNvPr id="5" name="Footer Placeholder 4">
            <a:extLst>
              <a:ext uri="{FF2B5EF4-FFF2-40B4-BE49-F238E27FC236}">
                <a16:creationId xmlns:a16="http://schemas.microsoft.com/office/drawing/2014/main" id="{906FBB50-6DCE-45C0-4411-1E3E6A3B362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C61C34C-6D11-5F45-DF3B-75DD1AFFA512}"/>
              </a:ext>
            </a:extLst>
          </p:cNvPr>
          <p:cNvSpPr>
            <a:spLocks noGrp="1"/>
          </p:cNvSpPr>
          <p:nvPr>
            <p:ph type="sldNum" sz="quarter" idx="12"/>
          </p:nvPr>
        </p:nvSpPr>
        <p:spPr/>
        <p:txBody>
          <a:bodyPr/>
          <a:lstStyle/>
          <a:p>
            <a:fld id="{0BEB7861-E17C-405F-9C8B-0F0A7A6880C2}" type="slidenum">
              <a:rPr lang="en-KE" smtClean="0"/>
              <a:t>‹#›</a:t>
            </a:fld>
            <a:endParaRPr lang="en-KE"/>
          </a:p>
        </p:txBody>
      </p:sp>
    </p:spTree>
    <p:extLst>
      <p:ext uri="{BB962C8B-B14F-4D97-AF65-F5344CB8AC3E}">
        <p14:creationId xmlns:p14="http://schemas.microsoft.com/office/powerpoint/2010/main" val="428853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CD5B-19EF-BA3E-C894-480379AE9DCE}"/>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59B3DEFC-CCA5-0EBF-E2CA-D97FF1AF60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EB3E976-37EE-4AF4-3E91-B62E364D1A4C}"/>
              </a:ext>
            </a:extLst>
          </p:cNvPr>
          <p:cNvSpPr>
            <a:spLocks noGrp="1"/>
          </p:cNvSpPr>
          <p:nvPr>
            <p:ph type="dt" sz="half" idx="10"/>
          </p:nvPr>
        </p:nvSpPr>
        <p:spPr/>
        <p:txBody>
          <a:bodyPr/>
          <a:lstStyle/>
          <a:p>
            <a:fld id="{9880A714-1421-4987-87BC-C29489FBE18C}" type="datetimeFigureOut">
              <a:rPr lang="en-KE" smtClean="0"/>
              <a:t>12/10/2023</a:t>
            </a:fld>
            <a:endParaRPr lang="en-KE"/>
          </a:p>
        </p:txBody>
      </p:sp>
      <p:sp>
        <p:nvSpPr>
          <p:cNvPr id="5" name="Footer Placeholder 4">
            <a:extLst>
              <a:ext uri="{FF2B5EF4-FFF2-40B4-BE49-F238E27FC236}">
                <a16:creationId xmlns:a16="http://schemas.microsoft.com/office/drawing/2014/main" id="{F73B7C84-FD75-0082-A6CF-8E743332D58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77362C3-0BEB-45DC-EB17-E1AC5446D217}"/>
              </a:ext>
            </a:extLst>
          </p:cNvPr>
          <p:cNvSpPr>
            <a:spLocks noGrp="1"/>
          </p:cNvSpPr>
          <p:nvPr>
            <p:ph type="sldNum" sz="quarter" idx="12"/>
          </p:nvPr>
        </p:nvSpPr>
        <p:spPr/>
        <p:txBody>
          <a:bodyPr/>
          <a:lstStyle/>
          <a:p>
            <a:fld id="{0BEB7861-E17C-405F-9C8B-0F0A7A6880C2}" type="slidenum">
              <a:rPr lang="en-KE" smtClean="0"/>
              <a:t>‹#›</a:t>
            </a:fld>
            <a:endParaRPr lang="en-KE"/>
          </a:p>
        </p:txBody>
      </p:sp>
    </p:spTree>
    <p:extLst>
      <p:ext uri="{BB962C8B-B14F-4D97-AF65-F5344CB8AC3E}">
        <p14:creationId xmlns:p14="http://schemas.microsoft.com/office/powerpoint/2010/main" val="1553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777700-40D6-3969-C4AE-C718817EC9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C98B4E7D-D1FB-DD6E-9AB8-F264C71EDA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0AB96BB-2F2C-9EF5-FCA4-C0E9CE0FF30C}"/>
              </a:ext>
            </a:extLst>
          </p:cNvPr>
          <p:cNvSpPr>
            <a:spLocks noGrp="1"/>
          </p:cNvSpPr>
          <p:nvPr>
            <p:ph type="dt" sz="half" idx="10"/>
          </p:nvPr>
        </p:nvSpPr>
        <p:spPr/>
        <p:txBody>
          <a:bodyPr/>
          <a:lstStyle/>
          <a:p>
            <a:fld id="{9880A714-1421-4987-87BC-C29489FBE18C}" type="datetimeFigureOut">
              <a:rPr lang="en-KE" smtClean="0"/>
              <a:t>12/10/2023</a:t>
            </a:fld>
            <a:endParaRPr lang="en-KE"/>
          </a:p>
        </p:txBody>
      </p:sp>
      <p:sp>
        <p:nvSpPr>
          <p:cNvPr id="5" name="Footer Placeholder 4">
            <a:extLst>
              <a:ext uri="{FF2B5EF4-FFF2-40B4-BE49-F238E27FC236}">
                <a16:creationId xmlns:a16="http://schemas.microsoft.com/office/drawing/2014/main" id="{28AA4E92-A91C-856C-BFA3-ECA7A68574D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5BC92AF-68DB-DD26-8D14-B6C95D27FDA0}"/>
              </a:ext>
            </a:extLst>
          </p:cNvPr>
          <p:cNvSpPr>
            <a:spLocks noGrp="1"/>
          </p:cNvSpPr>
          <p:nvPr>
            <p:ph type="sldNum" sz="quarter" idx="12"/>
          </p:nvPr>
        </p:nvSpPr>
        <p:spPr/>
        <p:txBody>
          <a:bodyPr/>
          <a:lstStyle/>
          <a:p>
            <a:fld id="{0BEB7861-E17C-405F-9C8B-0F0A7A6880C2}" type="slidenum">
              <a:rPr lang="en-KE" smtClean="0"/>
              <a:t>‹#›</a:t>
            </a:fld>
            <a:endParaRPr lang="en-KE"/>
          </a:p>
        </p:txBody>
      </p:sp>
    </p:spTree>
    <p:extLst>
      <p:ext uri="{BB962C8B-B14F-4D97-AF65-F5344CB8AC3E}">
        <p14:creationId xmlns:p14="http://schemas.microsoft.com/office/powerpoint/2010/main" val="1916662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2792B-B949-A577-7BA7-8B8F07D952AF}"/>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77AF0CE3-2E64-43CB-41DB-9D1BF873CC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AB87E8A-0BC5-AFC4-408A-733816F4212F}"/>
              </a:ext>
            </a:extLst>
          </p:cNvPr>
          <p:cNvSpPr>
            <a:spLocks noGrp="1"/>
          </p:cNvSpPr>
          <p:nvPr>
            <p:ph type="dt" sz="half" idx="10"/>
          </p:nvPr>
        </p:nvSpPr>
        <p:spPr/>
        <p:txBody>
          <a:bodyPr/>
          <a:lstStyle/>
          <a:p>
            <a:fld id="{9880A714-1421-4987-87BC-C29489FBE18C}" type="datetimeFigureOut">
              <a:rPr lang="en-KE" smtClean="0"/>
              <a:t>12/10/2023</a:t>
            </a:fld>
            <a:endParaRPr lang="en-KE"/>
          </a:p>
        </p:txBody>
      </p:sp>
      <p:sp>
        <p:nvSpPr>
          <p:cNvPr id="5" name="Footer Placeholder 4">
            <a:extLst>
              <a:ext uri="{FF2B5EF4-FFF2-40B4-BE49-F238E27FC236}">
                <a16:creationId xmlns:a16="http://schemas.microsoft.com/office/drawing/2014/main" id="{A75CC858-FAA1-6D0D-13CA-E6DBB674617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B347AF2-EB57-36EB-7AD0-ADBD7436FD7E}"/>
              </a:ext>
            </a:extLst>
          </p:cNvPr>
          <p:cNvSpPr>
            <a:spLocks noGrp="1"/>
          </p:cNvSpPr>
          <p:nvPr>
            <p:ph type="sldNum" sz="quarter" idx="12"/>
          </p:nvPr>
        </p:nvSpPr>
        <p:spPr/>
        <p:txBody>
          <a:bodyPr/>
          <a:lstStyle/>
          <a:p>
            <a:fld id="{0BEB7861-E17C-405F-9C8B-0F0A7A6880C2}" type="slidenum">
              <a:rPr lang="en-KE" smtClean="0"/>
              <a:t>‹#›</a:t>
            </a:fld>
            <a:endParaRPr lang="en-KE"/>
          </a:p>
        </p:txBody>
      </p:sp>
    </p:spTree>
    <p:extLst>
      <p:ext uri="{BB962C8B-B14F-4D97-AF65-F5344CB8AC3E}">
        <p14:creationId xmlns:p14="http://schemas.microsoft.com/office/powerpoint/2010/main" val="36236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02FF-51DB-B12F-6AAD-084DEDD24F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57D7A04D-792E-915B-90FA-D67019B34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0F9D8-7B34-CD23-5412-B8762EB307DF}"/>
              </a:ext>
            </a:extLst>
          </p:cNvPr>
          <p:cNvSpPr>
            <a:spLocks noGrp="1"/>
          </p:cNvSpPr>
          <p:nvPr>
            <p:ph type="dt" sz="half" idx="10"/>
          </p:nvPr>
        </p:nvSpPr>
        <p:spPr/>
        <p:txBody>
          <a:bodyPr/>
          <a:lstStyle/>
          <a:p>
            <a:fld id="{9880A714-1421-4987-87BC-C29489FBE18C}" type="datetimeFigureOut">
              <a:rPr lang="en-KE" smtClean="0"/>
              <a:t>12/10/2023</a:t>
            </a:fld>
            <a:endParaRPr lang="en-KE"/>
          </a:p>
        </p:txBody>
      </p:sp>
      <p:sp>
        <p:nvSpPr>
          <p:cNvPr id="5" name="Footer Placeholder 4">
            <a:extLst>
              <a:ext uri="{FF2B5EF4-FFF2-40B4-BE49-F238E27FC236}">
                <a16:creationId xmlns:a16="http://schemas.microsoft.com/office/drawing/2014/main" id="{B5FCBCE1-4FA3-6491-70F7-3381ADE04CE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2F7978B-1C0A-1898-5876-AC38BBD5D269}"/>
              </a:ext>
            </a:extLst>
          </p:cNvPr>
          <p:cNvSpPr>
            <a:spLocks noGrp="1"/>
          </p:cNvSpPr>
          <p:nvPr>
            <p:ph type="sldNum" sz="quarter" idx="12"/>
          </p:nvPr>
        </p:nvSpPr>
        <p:spPr/>
        <p:txBody>
          <a:bodyPr/>
          <a:lstStyle/>
          <a:p>
            <a:fld id="{0BEB7861-E17C-405F-9C8B-0F0A7A6880C2}" type="slidenum">
              <a:rPr lang="en-KE" smtClean="0"/>
              <a:t>‹#›</a:t>
            </a:fld>
            <a:endParaRPr lang="en-KE"/>
          </a:p>
        </p:txBody>
      </p:sp>
    </p:spTree>
    <p:extLst>
      <p:ext uri="{BB962C8B-B14F-4D97-AF65-F5344CB8AC3E}">
        <p14:creationId xmlns:p14="http://schemas.microsoft.com/office/powerpoint/2010/main" val="3182131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F193-7440-E243-F58F-DF3E1A93791D}"/>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C5B19A12-62D7-A551-9C35-21BF1E13C2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332D04FA-92F3-4722-B341-C798C94187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9FD6900F-11AD-141E-E572-A078B25ED3E8}"/>
              </a:ext>
            </a:extLst>
          </p:cNvPr>
          <p:cNvSpPr>
            <a:spLocks noGrp="1"/>
          </p:cNvSpPr>
          <p:nvPr>
            <p:ph type="dt" sz="half" idx="10"/>
          </p:nvPr>
        </p:nvSpPr>
        <p:spPr/>
        <p:txBody>
          <a:bodyPr/>
          <a:lstStyle/>
          <a:p>
            <a:fld id="{9880A714-1421-4987-87BC-C29489FBE18C}" type="datetimeFigureOut">
              <a:rPr lang="en-KE" smtClean="0"/>
              <a:t>12/10/2023</a:t>
            </a:fld>
            <a:endParaRPr lang="en-KE"/>
          </a:p>
        </p:txBody>
      </p:sp>
      <p:sp>
        <p:nvSpPr>
          <p:cNvPr id="6" name="Footer Placeholder 5">
            <a:extLst>
              <a:ext uri="{FF2B5EF4-FFF2-40B4-BE49-F238E27FC236}">
                <a16:creationId xmlns:a16="http://schemas.microsoft.com/office/drawing/2014/main" id="{26BBEB0E-31ED-1303-F976-61270704E414}"/>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49B5B11A-B04F-41B6-F202-256551D8C834}"/>
              </a:ext>
            </a:extLst>
          </p:cNvPr>
          <p:cNvSpPr>
            <a:spLocks noGrp="1"/>
          </p:cNvSpPr>
          <p:nvPr>
            <p:ph type="sldNum" sz="quarter" idx="12"/>
          </p:nvPr>
        </p:nvSpPr>
        <p:spPr/>
        <p:txBody>
          <a:bodyPr/>
          <a:lstStyle/>
          <a:p>
            <a:fld id="{0BEB7861-E17C-405F-9C8B-0F0A7A6880C2}" type="slidenum">
              <a:rPr lang="en-KE" smtClean="0"/>
              <a:t>‹#›</a:t>
            </a:fld>
            <a:endParaRPr lang="en-KE"/>
          </a:p>
        </p:txBody>
      </p:sp>
    </p:spTree>
    <p:extLst>
      <p:ext uri="{BB962C8B-B14F-4D97-AF65-F5344CB8AC3E}">
        <p14:creationId xmlns:p14="http://schemas.microsoft.com/office/powerpoint/2010/main" val="715294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9233-5ED1-17DC-3A54-A8899A783787}"/>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F66CCE15-E6C6-4E84-67E9-CEAF0949D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92E6B1-3AD1-FD0B-F432-6325F1DA22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8618681A-4D72-F930-208F-313634125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912F2D-B617-8A0A-9EAB-1BF0806AE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6487840E-911E-94DE-B86F-3E290577EDEB}"/>
              </a:ext>
            </a:extLst>
          </p:cNvPr>
          <p:cNvSpPr>
            <a:spLocks noGrp="1"/>
          </p:cNvSpPr>
          <p:nvPr>
            <p:ph type="dt" sz="half" idx="10"/>
          </p:nvPr>
        </p:nvSpPr>
        <p:spPr/>
        <p:txBody>
          <a:bodyPr/>
          <a:lstStyle/>
          <a:p>
            <a:fld id="{9880A714-1421-4987-87BC-C29489FBE18C}" type="datetimeFigureOut">
              <a:rPr lang="en-KE" smtClean="0"/>
              <a:t>12/10/2023</a:t>
            </a:fld>
            <a:endParaRPr lang="en-KE"/>
          </a:p>
        </p:txBody>
      </p:sp>
      <p:sp>
        <p:nvSpPr>
          <p:cNvPr id="8" name="Footer Placeholder 7">
            <a:extLst>
              <a:ext uri="{FF2B5EF4-FFF2-40B4-BE49-F238E27FC236}">
                <a16:creationId xmlns:a16="http://schemas.microsoft.com/office/drawing/2014/main" id="{83F90ADF-3D61-695A-BF5A-D463356FD4FD}"/>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20B644B8-81E8-69FF-46CE-8E4840E6DC1C}"/>
              </a:ext>
            </a:extLst>
          </p:cNvPr>
          <p:cNvSpPr>
            <a:spLocks noGrp="1"/>
          </p:cNvSpPr>
          <p:nvPr>
            <p:ph type="sldNum" sz="quarter" idx="12"/>
          </p:nvPr>
        </p:nvSpPr>
        <p:spPr/>
        <p:txBody>
          <a:bodyPr/>
          <a:lstStyle/>
          <a:p>
            <a:fld id="{0BEB7861-E17C-405F-9C8B-0F0A7A6880C2}" type="slidenum">
              <a:rPr lang="en-KE" smtClean="0"/>
              <a:t>‹#›</a:t>
            </a:fld>
            <a:endParaRPr lang="en-KE"/>
          </a:p>
        </p:txBody>
      </p:sp>
    </p:spTree>
    <p:extLst>
      <p:ext uri="{BB962C8B-B14F-4D97-AF65-F5344CB8AC3E}">
        <p14:creationId xmlns:p14="http://schemas.microsoft.com/office/powerpoint/2010/main" val="1485360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AF4E-1311-766D-17EA-77EBA2083E4F}"/>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1F587ED6-113F-4ED2-E531-125FF2E9C033}"/>
              </a:ext>
            </a:extLst>
          </p:cNvPr>
          <p:cNvSpPr>
            <a:spLocks noGrp="1"/>
          </p:cNvSpPr>
          <p:nvPr>
            <p:ph type="dt" sz="half" idx="10"/>
          </p:nvPr>
        </p:nvSpPr>
        <p:spPr/>
        <p:txBody>
          <a:bodyPr/>
          <a:lstStyle/>
          <a:p>
            <a:fld id="{9880A714-1421-4987-87BC-C29489FBE18C}" type="datetimeFigureOut">
              <a:rPr lang="en-KE" smtClean="0"/>
              <a:t>12/10/2023</a:t>
            </a:fld>
            <a:endParaRPr lang="en-KE"/>
          </a:p>
        </p:txBody>
      </p:sp>
      <p:sp>
        <p:nvSpPr>
          <p:cNvPr id="4" name="Footer Placeholder 3">
            <a:extLst>
              <a:ext uri="{FF2B5EF4-FFF2-40B4-BE49-F238E27FC236}">
                <a16:creationId xmlns:a16="http://schemas.microsoft.com/office/drawing/2014/main" id="{69170C29-0844-2D3C-71E4-35424006DFC8}"/>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05FBE6C1-78A6-4013-0AF1-8FB17174DBD9}"/>
              </a:ext>
            </a:extLst>
          </p:cNvPr>
          <p:cNvSpPr>
            <a:spLocks noGrp="1"/>
          </p:cNvSpPr>
          <p:nvPr>
            <p:ph type="sldNum" sz="quarter" idx="12"/>
          </p:nvPr>
        </p:nvSpPr>
        <p:spPr/>
        <p:txBody>
          <a:bodyPr/>
          <a:lstStyle/>
          <a:p>
            <a:fld id="{0BEB7861-E17C-405F-9C8B-0F0A7A6880C2}" type="slidenum">
              <a:rPr lang="en-KE" smtClean="0"/>
              <a:t>‹#›</a:t>
            </a:fld>
            <a:endParaRPr lang="en-KE"/>
          </a:p>
        </p:txBody>
      </p:sp>
    </p:spTree>
    <p:extLst>
      <p:ext uri="{BB962C8B-B14F-4D97-AF65-F5344CB8AC3E}">
        <p14:creationId xmlns:p14="http://schemas.microsoft.com/office/powerpoint/2010/main" val="186834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F9CB38-6E1A-0869-CDE9-E6A3FD31C087}"/>
              </a:ext>
            </a:extLst>
          </p:cNvPr>
          <p:cNvSpPr>
            <a:spLocks noGrp="1"/>
          </p:cNvSpPr>
          <p:nvPr>
            <p:ph type="dt" sz="half" idx="10"/>
          </p:nvPr>
        </p:nvSpPr>
        <p:spPr/>
        <p:txBody>
          <a:bodyPr/>
          <a:lstStyle/>
          <a:p>
            <a:fld id="{9880A714-1421-4987-87BC-C29489FBE18C}" type="datetimeFigureOut">
              <a:rPr lang="en-KE" smtClean="0"/>
              <a:t>12/10/2023</a:t>
            </a:fld>
            <a:endParaRPr lang="en-KE"/>
          </a:p>
        </p:txBody>
      </p:sp>
      <p:sp>
        <p:nvSpPr>
          <p:cNvPr id="3" name="Footer Placeholder 2">
            <a:extLst>
              <a:ext uri="{FF2B5EF4-FFF2-40B4-BE49-F238E27FC236}">
                <a16:creationId xmlns:a16="http://schemas.microsoft.com/office/drawing/2014/main" id="{22A26146-5805-B445-75DE-B17EA2F09EF7}"/>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6F15A55D-E02E-F6C3-3059-4BEB6A1E1E38}"/>
              </a:ext>
            </a:extLst>
          </p:cNvPr>
          <p:cNvSpPr>
            <a:spLocks noGrp="1"/>
          </p:cNvSpPr>
          <p:nvPr>
            <p:ph type="sldNum" sz="quarter" idx="12"/>
          </p:nvPr>
        </p:nvSpPr>
        <p:spPr/>
        <p:txBody>
          <a:bodyPr/>
          <a:lstStyle/>
          <a:p>
            <a:fld id="{0BEB7861-E17C-405F-9C8B-0F0A7A6880C2}" type="slidenum">
              <a:rPr lang="en-KE" smtClean="0"/>
              <a:t>‹#›</a:t>
            </a:fld>
            <a:endParaRPr lang="en-KE"/>
          </a:p>
        </p:txBody>
      </p:sp>
    </p:spTree>
    <p:extLst>
      <p:ext uri="{BB962C8B-B14F-4D97-AF65-F5344CB8AC3E}">
        <p14:creationId xmlns:p14="http://schemas.microsoft.com/office/powerpoint/2010/main" val="145911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21F7-7E05-6FC0-AB87-DF859C1C45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5E65207C-0C51-B5BE-BD9D-BE2B6B83BB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E8408392-70B6-4E63-ECAD-6A79743BB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5082A5-2C5C-0E4A-629A-8EB875AC014A}"/>
              </a:ext>
            </a:extLst>
          </p:cNvPr>
          <p:cNvSpPr>
            <a:spLocks noGrp="1"/>
          </p:cNvSpPr>
          <p:nvPr>
            <p:ph type="dt" sz="half" idx="10"/>
          </p:nvPr>
        </p:nvSpPr>
        <p:spPr/>
        <p:txBody>
          <a:bodyPr/>
          <a:lstStyle/>
          <a:p>
            <a:fld id="{9880A714-1421-4987-87BC-C29489FBE18C}" type="datetimeFigureOut">
              <a:rPr lang="en-KE" smtClean="0"/>
              <a:t>12/10/2023</a:t>
            </a:fld>
            <a:endParaRPr lang="en-KE"/>
          </a:p>
        </p:txBody>
      </p:sp>
      <p:sp>
        <p:nvSpPr>
          <p:cNvPr id="6" name="Footer Placeholder 5">
            <a:extLst>
              <a:ext uri="{FF2B5EF4-FFF2-40B4-BE49-F238E27FC236}">
                <a16:creationId xmlns:a16="http://schemas.microsoft.com/office/drawing/2014/main" id="{A3D6260B-A294-405D-4EB2-72DA7A3B002F}"/>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550A472D-49E2-B6C4-FD1A-A66EDAEEA677}"/>
              </a:ext>
            </a:extLst>
          </p:cNvPr>
          <p:cNvSpPr>
            <a:spLocks noGrp="1"/>
          </p:cNvSpPr>
          <p:nvPr>
            <p:ph type="sldNum" sz="quarter" idx="12"/>
          </p:nvPr>
        </p:nvSpPr>
        <p:spPr/>
        <p:txBody>
          <a:bodyPr/>
          <a:lstStyle/>
          <a:p>
            <a:fld id="{0BEB7861-E17C-405F-9C8B-0F0A7A6880C2}" type="slidenum">
              <a:rPr lang="en-KE" smtClean="0"/>
              <a:t>‹#›</a:t>
            </a:fld>
            <a:endParaRPr lang="en-KE"/>
          </a:p>
        </p:txBody>
      </p:sp>
    </p:spTree>
    <p:extLst>
      <p:ext uri="{BB962C8B-B14F-4D97-AF65-F5344CB8AC3E}">
        <p14:creationId xmlns:p14="http://schemas.microsoft.com/office/powerpoint/2010/main" val="836339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A0FB-96DF-ED7C-2004-018CD9F20F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A5786864-882B-38FB-AE9C-71329DFF41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8C9D272D-A44D-FD3B-3CC2-A00DA8B6C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58D808-0D47-0A48-B8D3-9BE032594CF3}"/>
              </a:ext>
            </a:extLst>
          </p:cNvPr>
          <p:cNvSpPr>
            <a:spLocks noGrp="1"/>
          </p:cNvSpPr>
          <p:nvPr>
            <p:ph type="dt" sz="half" idx="10"/>
          </p:nvPr>
        </p:nvSpPr>
        <p:spPr/>
        <p:txBody>
          <a:bodyPr/>
          <a:lstStyle/>
          <a:p>
            <a:fld id="{9880A714-1421-4987-87BC-C29489FBE18C}" type="datetimeFigureOut">
              <a:rPr lang="en-KE" smtClean="0"/>
              <a:t>12/10/2023</a:t>
            </a:fld>
            <a:endParaRPr lang="en-KE"/>
          </a:p>
        </p:txBody>
      </p:sp>
      <p:sp>
        <p:nvSpPr>
          <p:cNvPr id="6" name="Footer Placeholder 5">
            <a:extLst>
              <a:ext uri="{FF2B5EF4-FFF2-40B4-BE49-F238E27FC236}">
                <a16:creationId xmlns:a16="http://schemas.microsoft.com/office/drawing/2014/main" id="{43C014A3-3EB9-9BE4-A6B7-C5305FA964AC}"/>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9789CF98-7B55-A8D7-97AE-2CC893025371}"/>
              </a:ext>
            </a:extLst>
          </p:cNvPr>
          <p:cNvSpPr>
            <a:spLocks noGrp="1"/>
          </p:cNvSpPr>
          <p:nvPr>
            <p:ph type="sldNum" sz="quarter" idx="12"/>
          </p:nvPr>
        </p:nvSpPr>
        <p:spPr/>
        <p:txBody>
          <a:bodyPr/>
          <a:lstStyle/>
          <a:p>
            <a:fld id="{0BEB7861-E17C-405F-9C8B-0F0A7A6880C2}" type="slidenum">
              <a:rPr lang="en-KE" smtClean="0"/>
              <a:t>‹#›</a:t>
            </a:fld>
            <a:endParaRPr lang="en-KE"/>
          </a:p>
        </p:txBody>
      </p:sp>
    </p:spTree>
    <p:extLst>
      <p:ext uri="{BB962C8B-B14F-4D97-AF65-F5344CB8AC3E}">
        <p14:creationId xmlns:p14="http://schemas.microsoft.com/office/powerpoint/2010/main" val="194251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563DE-242B-CC4D-1885-F1E05A5DCA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DA6E2874-4DCF-AC1E-FEA6-7998252092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92F03CD-5795-23E7-96C2-C6AD8F629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0A714-1421-4987-87BC-C29489FBE18C}" type="datetimeFigureOut">
              <a:rPr lang="en-KE" smtClean="0"/>
              <a:t>12/10/2023</a:t>
            </a:fld>
            <a:endParaRPr lang="en-KE"/>
          </a:p>
        </p:txBody>
      </p:sp>
      <p:sp>
        <p:nvSpPr>
          <p:cNvPr id="5" name="Footer Placeholder 4">
            <a:extLst>
              <a:ext uri="{FF2B5EF4-FFF2-40B4-BE49-F238E27FC236}">
                <a16:creationId xmlns:a16="http://schemas.microsoft.com/office/drawing/2014/main" id="{393B8691-E982-5FBE-FC18-B85EA1C827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38B5B62A-DD5B-285A-0000-15EFE465CB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B7861-E17C-405F-9C8B-0F0A7A6880C2}" type="slidenum">
              <a:rPr lang="en-KE" smtClean="0"/>
              <a:t>‹#›</a:t>
            </a:fld>
            <a:endParaRPr lang="en-KE"/>
          </a:p>
        </p:txBody>
      </p:sp>
    </p:spTree>
    <p:extLst>
      <p:ext uri="{BB962C8B-B14F-4D97-AF65-F5344CB8AC3E}">
        <p14:creationId xmlns:p14="http://schemas.microsoft.com/office/powerpoint/2010/main" val="3661373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01600"/>
            <a:ext cx="12029440" cy="6644640"/>
          </a:xfrm>
        </p:spPr>
        <p:txBody>
          <a:bodyPr>
            <a:normAutofit fontScale="77500" lnSpcReduction="20000"/>
          </a:bodyPr>
          <a:lstStyle/>
          <a:p>
            <a:pPr marL="0" indent="0">
              <a:buNone/>
            </a:pPr>
            <a:r>
              <a:rPr lang="en-GB" b="1" dirty="0">
                <a:latin typeface="Times New Roman" panose="02020603050405020304" pitchFamily="18" charset="0"/>
                <a:cs typeface="Times New Roman" panose="02020603050405020304" pitchFamily="18" charset="0"/>
              </a:rPr>
              <a:t>This snippet of code is about importing necessary libraries for data manipulation, visualization, and machine learning model building and evaluation.</a:t>
            </a:r>
          </a:p>
          <a:p>
            <a:pPr marL="0" indent="0">
              <a:buNone/>
            </a:pPr>
            <a:r>
              <a:rPr lang="en-GB" dirty="0">
                <a:latin typeface="Times New Roman" panose="02020603050405020304" pitchFamily="18" charset="0"/>
                <a:cs typeface="Times New Roman" panose="02020603050405020304" pitchFamily="18" charset="0"/>
              </a:rPr>
              <a:t>1. </a:t>
            </a:r>
            <a:r>
              <a:rPr lang="en-GB" b="1" dirty="0">
                <a:latin typeface="Times New Roman" panose="02020603050405020304" pitchFamily="18" charset="0"/>
                <a:cs typeface="Times New Roman" panose="02020603050405020304" pitchFamily="18" charset="0"/>
              </a:rPr>
              <a:t>NumPy (</a:t>
            </a:r>
            <a:r>
              <a:rPr lang="en-GB" b="1" dirty="0" err="1">
                <a:latin typeface="Times New Roman" panose="02020603050405020304" pitchFamily="18" charset="0"/>
                <a:cs typeface="Times New Roman" panose="02020603050405020304" pitchFamily="18" charset="0"/>
              </a:rPr>
              <a:t>numpy</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NumPy is a fundamental package for numerical computing in Python. It provides support for arrays, matrices, and mathematical functions to operate on these data structures efficiently.</a:t>
            </a:r>
          </a:p>
          <a:p>
            <a:pPr marL="0" indent="0">
              <a:buNone/>
            </a:pPr>
            <a:r>
              <a:rPr lang="en-GB" dirty="0">
                <a:latin typeface="Times New Roman" panose="02020603050405020304" pitchFamily="18" charset="0"/>
                <a:cs typeface="Times New Roman" panose="02020603050405020304" pitchFamily="18" charset="0"/>
              </a:rPr>
              <a:t>2. </a:t>
            </a:r>
            <a:r>
              <a:rPr lang="en-GB" b="1" dirty="0">
                <a:latin typeface="Times New Roman" panose="02020603050405020304" pitchFamily="18" charset="0"/>
                <a:cs typeface="Times New Roman" panose="02020603050405020304" pitchFamily="18" charset="0"/>
              </a:rPr>
              <a:t>Pandas (pandas)</a:t>
            </a:r>
            <a:r>
              <a:rPr lang="en-GB" dirty="0">
                <a:latin typeface="Times New Roman" panose="02020603050405020304" pitchFamily="18" charset="0"/>
                <a:cs typeface="Times New Roman" panose="02020603050405020304" pitchFamily="18" charset="0"/>
              </a:rPr>
              <a:t>: Pandas is a powerful data manipulation and analysis library. It provides easy-to-use data structures like </a:t>
            </a:r>
            <a:r>
              <a:rPr lang="en-GB" dirty="0" err="1">
                <a:latin typeface="Times New Roman" panose="02020603050405020304" pitchFamily="18" charset="0"/>
                <a:cs typeface="Times New Roman" panose="02020603050405020304" pitchFamily="18" charset="0"/>
              </a:rPr>
              <a:t>DataFrames</a:t>
            </a:r>
            <a:r>
              <a:rPr lang="en-GB" dirty="0">
                <a:latin typeface="Times New Roman" panose="02020603050405020304" pitchFamily="18" charset="0"/>
                <a:cs typeface="Times New Roman" panose="02020603050405020304" pitchFamily="18" charset="0"/>
              </a:rPr>
              <a:t> and Series, making data handling and manipulation simpler.</a:t>
            </a:r>
          </a:p>
          <a:p>
            <a:pPr marL="0" indent="0">
              <a:buNone/>
            </a:pPr>
            <a:r>
              <a:rPr lang="en-GB" dirty="0">
                <a:latin typeface="Times New Roman" panose="02020603050405020304" pitchFamily="18" charset="0"/>
                <a:cs typeface="Times New Roman" panose="02020603050405020304" pitchFamily="18" charset="0"/>
              </a:rPr>
              <a:t>3. </a:t>
            </a:r>
            <a:r>
              <a:rPr lang="en-GB" b="1" dirty="0">
                <a:latin typeface="Times New Roman" panose="02020603050405020304" pitchFamily="18" charset="0"/>
                <a:cs typeface="Times New Roman" panose="02020603050405020304" pitchFamily="18" charset="0"/>
              </a:rPr>
              <a:t>Matplotlib (</a:t>
            </a:r>
            <a:r>
              <a:rPr lang="en-GB" b="1" dirty="0" err="1">
                <a:latin typeface="Times New Roman" panose="02020603050405020304" pitchFamily="18" charset="0"/>
                <a:cs typeface="Times New Roman" panose="02020603050405020304" pitchFamily="18" charset="0"/>
              </a:rPr>
              <a:t>matplotlib.pyplot</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Matplotlib is a popular plotting library used to create static, animated, and interactive visualizations in Python. Here, we import the </a:t>
            </a:r>
            <a:r>
              <a:rPr lang="en-GB" dirty="0" err="1">
                <a:latin typeface="Times New Roman" panose="02020603050405020304" pitchFamily="18" charset="0"/>
                <a:cs typeface="Times New Roman" panose="02020603050405020304" pitchFamily="18" charset="0"/>
              </a:rPr>
              <a:t>pyplot</a:t>
            </a:r>
            <a:r>
              <a:rPr lang="en-GB" dirty="0">
                <a:latin typeface="Times New Roman" panose="02020603050405020304" pitchFamily="18" charset="0"/>
                <a:cs typeface="Times New Roman" panose="02020603050405020304" pitchFamily="18" charset="0"/>
              </a:rPr>
              <a:t> module for creating plots and charts.</a:t>
            </a:r>
          </a:p>
          <a:p>
            <a:pPr marL="0" indent="0">
              <a:buNone/>
            </a:pPr>
            <a:r>
              <a:rPr lang="en-GB" dirty="0">
                <a:latin typeface="Times New Roman" panose="02020603050405020304" pitchFamily="18" charset="0"/>
                <a:cs typeface="Times New Roman" panose="02020603050405020304" pitchFamily="18" charset="0"/>
              </a:rPr>
              <a:t>4. </a:t>
            </a:r>
            <a:r>
              <a:rPr lang="en-GB" b="1" dirty="0">
                <a:latin typeface="Times New Roman" panose="02020603050405020304" pitchFamily="18" charset="0"/>
                <a:cs typeface="Times New Roman" panose="02020603050405020304" pitchFamily="18" charset="0"/>
              </a:rPr>
              <a:t>Scikit-Learn (</a:t>
            </a:r>
            <a:r>
              <a:rPr lang="en-GB" b="1" dirty="0" err="1">
                <a:latin typeface="Times New Roman" panose="02020603050405020304" pitchFamily="18" charset="0"/>
                <a:cs typeface="Times New Roman" panose="02020603050405020304" pitchFamily="18" charset="0"/>
              </a:rPr>
              <a:t>sklearn</a:t>
            </a:r>
            <a:r>
              <a:rPr lang="en-GB" b="1" dirty="0">
                <a:latin typeface="Times New Roman" panose="02020603050405020304" pitchFamily="18" charset="0"/>
                <a:cs typeface="Times New Roman" panose="02020603050405020304" pitchFamily="18" charset="0"/>
              </a:rPr>
              <a:t>) modules</a:t>
            </a:r>
            <a:r>
              <a:rPr lang="en-GB" dirty="0">
                <a:latin typeface="Times New Roman" panose="02020603050405020304" pitchFamily="18" charset="0"/>
                <a:cs typeface="Times New Roman" panose="02020603050405020304" pitchFamily="18" charset="0"/>
              </a:rPr>
              <a:t>: Scikit-Learn (</a:t>
            </a:r>
            <a:r>
              <a:rPr lang="en-GB" dirty="0" err="1">
                <a:latin typeface="Times New Roman" panose="02020603050405020304" pitchFamily="18" charset="0"/>
                <a:cs typeface="Times New Roman" panose="02020603050405020304" pitchFamily="18" charset="0"/>
              </a:rPr>
              <a:t>sklearn</a:t>
            </a:r>
            <a:r>
              <a:rPr lang="en-GB" dirty="0">
                <a:latin typeface="Times New Roman" panose="02020603050405020304" pitchFamily="18" charset="0"/>
                <a:cs typeface="Times New Roman" panose="02020603050405020304" pitchFamily="18" charset="0"/>
              </a:rPr>
              <a:t>) is a widely-used machine learning library in Python. The following libraries are used:</a:t>
            </a:r>
          </a:p>
          <a:p>
            <a:pPr marL="514350" indent="-514350">
              <a:buFont typeface="+mj-lt"/>
              <a:buAutoNum type="alphaLcPeriod"/>
            </a:pPr>
            <a:r>
              <a:rPr lang="en-GB" b="1" dirty="0" err="1">
                <a:latin typeface="Times New Roman" panose="02020603050405020304" pitchFamily="18" charset="0"/>
                <a:cs typeface="Times New Roman" panose="02020603050405020304" pitchFamily="18" charset="0"/>
              </a:rPr>
              <a:t>train_test_split</a:t>
            </a:r>
            <a:r>
              <a:rPr lang="en-GB" dirty="0">
                <a:latin typeface="Times New Roman" panose="02020603050405020304" pitchFamily="18" charset="0"/>
                <a:cs typeface="Times New Roman" panose="02020603050405020304" pitchFamily="18" charset="0"/>
              </a:rPr>
              <a:t>: This function is used to split datasets into random train and test subsets. It's essential for model evaluation and validation.</a:t>
            </a:r>
          </a:p>
          <a:p>
            <a:pPr marL="514350" indent="-514350">
              <a:buFont typeface="+mj-lt"/>
              <a:buAutoNum type="alphaLcPeriod"/>
            </a:pPr>
            <a:r>
              <a:rPr lang="en-GB" b="1" dirty="0" err="1">
                <a:latin typeface="Times New Roman" panose="02020603050405020304" pitchFamily="18" charset="0"/>
                <a:cs typeface="Times New Roman" panose="02020603050405020304" pitchFamily="18" charset="0"/>
              </a:rPr>
              <a:t>LinearRegression</a:t>
            </a:r>
            <a:r>
              <a:rPr lang="en-GB" dirty="0">
                <a:latin typeface="Times New Roman" panose="02020603050405020304" pitchFamily="18" charset="0"/>
                <a:cs typeface="Times New Roman" panose="02020603050405020304" pitchFamily="18" charset="0"/>
              </a:rPr>
              <a:t>: This is a class from Scikit-Learn representing a Linear Regression model, a fundamental technique in machine learning for regression problems.</a:t>
            </a:r>
          </a:p>
          <a:p>
            <a:pPr marL="514350" indent="-514350">
              <a:buFont typeface="+mj-lt"/>
              <a:buAutoNum type="alphaLcPeriod"/>
            </a:pPr>
            <a:r>
              <a:rPr lang="en-GB" b="1" dirty="0" err="1">
                <a:latin typeface="Times New Roman" panose="02020603050405020304" pitchFamily="18" charset="0"/>
                <a:cs typeface="Times New Roman" panose="02020603050405020304" pitchFamily="18" charset="0"/>
              </a:rPr>
              <a:t>mean_squared_error</a:t>
            </a:r>
            <a:r>
              <a:rPr lang="en-GB" dirty="0">
                <a:latin typeface="Times New Roman" panose="02020603050405020304" pitchFamily="18" charset="0"/>
                <a:cs typeface="Times New Roman" panose="02020603050405020304" pitchFamily="18" charset="0"/>
              </a:rPr>
              <a:t>: A metric used to measure the mean squared error between predicted and true values. Lower values indicate a better fit.</a:t>
            </a:r>
          </a:p>
          <a:p>
            <a:pPr marL="514350" indent="-514350">
              <a:buFont typeface="+mj-lt"/>
              <a:buAutoNum type="alphaLcPeriod"/>
            </a:pPr>
            <a:r>
              <a:rPr lang="en-GB" b="1" dirty="0" err="1">
                <a:latin typeface="Times New Roman" panose="02020603050405020304" pitchFamily="18" charset="0"/>
                <a:cs typeface="Times New Roman" panose="02020603050405020304" pitchFamily="18" charset="0"/>
              </a:rPr>
              <a:t>mean_absolute_error</a:t>
            </a:r>
            <a:r>
              <a:rPr lang="en-GB" dirty="0">
                <a:latin typeface="Times New Roman" panose="02020603050405020304" pitchFamily="18" charset="0"/>
                <a:cs typeface="Times New Roman" panose="02020603050405020304" pitchFamily="18" charset="0"/>
              </a:rPr>
              <a:t>: A metric used to measure the mean absolute error between predicted and true values. It is another way to measure the model's accuracy.</a:t>
            </a:r>
          </a:p>
          <a:p>
            <a:pPr marL="514350" indent="-514350">
              <a:buFont typeface="+mj-lt"/>
              <a:buAutoNum type="alphaLcPeriod"/>
            </a:pPr>
            <a:r>
              <a:rPr lang="en-GB" b="1" dirty="0">
                <a:latin typeface="Times New Roman" panose="02020603050405020304" pitchFamily="18" charset="0"/>
                <a:cs typeface="Times New Roman" panose="02020603050405020304" pitchFamily="18" charset="0"/>
              </a:rPr>
              <a:t>r2_score</a:t>
            </a:r>
            <a:r>
              <a:rPr lang="en-GB" dirty="0">
                <a:latin typeface="Times New Roman" panose="02020603050405020304" pitchFamily="18" charset="0"/>
                <a:cs typeface="Times New Roman" panose="02020603050405020304" pitchFamily="18" charset="0"/>
              </a:rPr>
              <a:t>: This metric computes the R-squared score, which measures how well the predicted values match the distribution of the true values.</a:t>
            </a: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102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lstStyle/>
          <a:p>
            <a:pPr marL="0" indent="0">
              <a:buNone/>
            </a:pPr>
            <a:r>
              <a:rPr lang="en-GB" b="1" dirty="0">
                <a:latin typeface="Times New Roman" panose="02020603050405020304" pitchFamily="18" charset="0"/>
                <a:cs typeface="Times New Roman" panose="02020603050405020304" pitchFamily="18" charset="0"/>
              </a:rPr>
              <a:t>This line of code creates an instance of the Linear Regression model from scikit-learn.</a:t>
            </a:r>
          </a:p>
          <a:p>
            <a:pPr marL="0" indent="0">
              <a:buNone/>
            </a:pPr>
            <a:r>
              <a:rPr lang="en-GB" b="1" dirty="0" err="1">
                <a:latin typeface="Times New Roman" panose="02020603050405020304" pitchFamily="18" charset="0"/>
                <a:cs typeface="Times New Roman" panose="02020603050405020304" pitchFamily="18" charset="0"/>
              </a:rPr>
              <a:t>LinearRegression</a:t>
            </a:r>
            <a:r>
              <a:rPr lang="en-GB" b="1" dirty="0">
                <a:latin typeface="Times New Roman" panose="02020603050405020304" pitchFamily="18" charset="0"/>
                <a:cs typeface="Times New Roman" panose="02020603050405020304" pitchFamily="18" charset="0"/>
              </a:rPr>
              <a:t> class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LinearRegression</a:t>
            </a:r>
            <a:r>
              <a:rPr lang="en-GB" dirty="0">
                <a:latin typeface="Times New Roman" panose="02020603050405020304" pitchFamily="18" charset="0"/>
                <a:cs typeface="Times New Roman" panose="02020603050405020304" pitchFamily="18" charset="0"/>
              </a:rPr>
              <a:t> is a class from scikit-learn representing the Linear Regression model.</a:t>
            </a:r>
          </a:p>
          <a:p>
            <a:pPr marL="0" indent="0">
              <a:buNone/>
            </a:pPr>
            <a:r>
              <a:rPr lang="en-GB" b="1" dirty="0" err="1">
                <a:latin typeface="Times New Roman" panose="02020603050405020304" pitchFamily="18" charset="0"/>
                <a:cs typeface="Times New Roman" panose="02020603050405020304" pitchFamily="18" charset="0"/>
              </a:rPr>
              <a:t>lr</a:t>
            </a:r>
            <a:r>
              <a:rPr lang="en-GB" b="1" dirty="0">
                <a:latin typeface="Times New Roman" panose="02020603050405020304" pitchFamily="18" charset="0"/>
                <a:cs typeface="Times New Roman" panose="02020603050405020304" pitchFamily="18" charset="0"/>
              </a:rPr>
              <a:t> instance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lr</a:t>
            </a:r>
            <a:r>
              <a:rPr lang="en-GB" dirty="0">
                <a:latin typeface="Times New Roman" panose="02020603050405020304" pitchFamily="18" charset="0"/>
                <a:cs typeface="Times New Roman" panose="02020603050405020304" pitchFamily="18" charset="0"/>
              </a:rPr>
              <a:t> is a variable used to store an instance of the Linear Regression model.</a:t>
            </a:r>
          </a:p>
          <a:p>
            <a:pPr marL="0" indent="0">
              <a:buNone/>
            </a:pPr>
            <a:r>
              <a:rPr lang="en-GB" dirty="0">
                <a:latin typeface="Times New Roman" panose="02020603050405020304" pitchFamily="18" charset="0"/>
                <a:cs typeface="Times New Roman" panose="02020603050405020304" pitchFamily="18" charset="0"/>
              </a:rPr>
              <a:t>This instance is created using the </a:t>
            </a:r>
            <a:r>
              <a:rPr lang="en-GB" dirty="0" err="1">
                <a:latin typeface="Times New Roman" panose="02020603050405020304" pitchFamily="18" charset="0"/>
                <a:cs typeface="Times New Roman" panose="02020603050405020304" pitchFamily="18" charset="0"/>
              </a:rPr>
              <a:t>LinearRegression</a:t>
            </a:r>
            <a:r>
              <a:rPr lang="en-GB" dirty="0">
                <a:latin typeface="Times New Roman" panose="02020603050405020304" pitchFamily="18" charset="0"/>
                <a:cs typeface="Times New Roman" panose="02020603050405020304" pitchFamily="18" charset="0"/>
              </a:rPr>
              <a:t>() constructor, effectively creating a new Linear Regression model that can be trained and used for predictions.</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K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7269E81-82C6-46DB-2736-2E765014A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70" y="4074160"/>
            <a:ext cx="10097019" cy="1361440"/>
          </a:xfrm>
          <a:prstGeom prst="rect">
            <a:avLst/>
          </a:prstGeom>
        </p:spPr>
      </p:pic>
    </p:spTree>
    <p:extLst>
      <p:ext uri="{BB962C8B-B14F-4D97-AF65-F5344CB8AC3E}">
        <p14:creationId xmlns:p14="http://schemas.microsoft.com/office/powerpoint/2010/main" val="3943219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normAutofit/>
          </a:bodyPr>
          <a:lstStyle/>
          <a:p>
            <a:pPr marL="0" indent="0">
              <a:buNone/>
            </a:pPr>
            <a:r>
              <a:rPr lang="en-GB" b="1" dirty="0">
                <a:latin typeface="Times New Roman" panose="02020603050405020304" pitchFamily="18" charset="0"/>
                <a:cs typeface="Times New Roman" panose="02020603050405020304" pitchFamily="18" charset="0"/>
              </a:rPr>
              <a:t>This code snippet trains the Linear Regression model using the training data.</a:t>
            </a:r>
          </a:p>
          <a:p>
            <a:pPr marL="0" indent="0">
              <a:buNone/>
            </a:pPr>
            <a:r>
              <a:rPr lang="en-GB" b="1" dirty="0" err="1">
                <a:latin typeface="Times New Roman" panose="02020603050405020304" pitchFamily="18" charset="0"/>
                <a:cs typeface="Times New Roman" panose="02020603050405020304" pitchFamily="18" charset="0"/>
              </a:rPr>
              <a:t>lr</a:t>
            </a:r>
            <a:r>
              <a:rPr lang="en-GB" b="1" dirty="0">
                <a:latin typeface="Times New Roman" panose="02020603050405020304" pitchFamily="18" charset="0"/>
                <a:cs typeface="Times New Roman" panose="02020603050405020304" pitchFamily="18" charset="0"/>
              </a:rPr>
              <a:t> - Linear Regression model instance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lr</a:t>
            </a:r>
            <a:r>
              <a:rPr lang="en-GB" dirty="0">
                <a:latin typeface="Times New Roman" panose="02020603050405020304" pitchFamily="18" charset="0"/>
                <a:cs typeface="Times New Roman" panose="02020603050405020304" pitchFamily="18" charset="0"/>
              </a:rPr>
              <a:t> is the instance of the Linear Regression model that we created earlier using </a:t>
            </a:r>
            <a:r>
              <a:rPr lang="en-GB" dirty="0" err="1">
                <a:latin typeface="Times New Roman" panose="02020603050405020304" pitchFamily="18" charset="0"/>
                <a:cs typeface="Times New Roman" panose="02020603050405020304" pitchFamily="18" charset="0"/>
              </a:rPr>
              <a:t>LinearRegression</a:t>
            </a:r>
            <a:r>
              <a:rPr lang="en-GB" dirty="0">
                <a:latin typeface="Times New Roman" panose="02020603050405020304" pitchFamily="18" charset="0"/>
                <a:cs typeface="Times New Roman" panose="02020603050405020304" pitchFamily="18" charset="0"/>
              </a:rPr>
              <a:t>().</a:t>
            </a:r>
          </a:p>
          <a:p>
            <a:pPr marL="0" indent="0">
              <a:buNone/>
            </a:pPr>
            <a:r>
              <a:rPr lang="en-GB" b="1" dirty="0">
                <a:latin typeface="Times New Roman" panose="02020603050405020304" pitchFamily="18" charset="0"/>
                <a:cs typeface="Times New Roman" panose="02020603050405020304" pitchFamily="18" charset="0"/>
              </a:rPr>
              <a:t>fit() method</a:t>
            </a:r>
            <a:r>
              <a:rPr lang="en-GB" dirty="0">
                <a:latin typeface="Times New Roman" panose="02020603050405020304" pitchFamily="18" charset="0"/>
                <a:cs typeface="Times New Roman" panose="02020603050405020304" pitchFamily="18" charset="0"/>
              </a:rPr>
              <a:t>: fit() is a method of the Linear Regression model in scikit-learn used to train the model with the provided training data.</a:t>
            </a:r>
          </a:p>
          <a:p>
            <a:pPr marL="0" indent="0">
              <a:buNone/>
            </a:pPr>
            <a:r>
              <a:rPr lang="en-GB" dirty="0">
                <a:latin typeface="Times New Roman" panose="02020603050405020304" pitchFamily="18" charset="0"/>
                <a:cs typeface="Times New Roman" panose="02020603050405020304" pitchFamily="18" charset="0"/>
              </a:rPr>
              <a:t>The </a:t>
            </a:r>
            <a:r>
              <a:rPr lang="en-GB" b="1" dirty="0" err="1">
                <a:latin typeface="Times New Roman" panose="02020603050405020304" pitchFamily="18" charset="0"/>
                <a:cs typeface="Times New Roman" panose="02020603050405020304" pitchFamily="18" charset="0"/>
              </a:rPr>
              <a:t>x_train</a:t>
            </a:r>
            <a:r>
              <a:rPr lang="en-GB" dirty="0">
                <a:latin typeface="Times New Roman" panose="02020603050405020304" pitchFamily="18" charset="0"/>
                <a:cs typeface="Times New Roman" panose="02020603050405020304" pitchFamily="18" charset="0"/>
              </a:rPr>
              <a:t> array contains the features for training, and the </a:t>
            </a:r>
            <a:r>
              <a:rPr lang="en-GB" b="1" dirty="0" err="1">
                <a:latin typeface="Times New Roman" panose="02020603050405020304" pitchFamily="18" charset="0"/>
                <a:cs typeface="Times New Roman" panose="02020603050405020304" pitchFamily="18" charset="0"/>
              </a:rPr>
              <a:t>y_train</a:t>
            </a:r>
            <a:r>
              <a:rPr lang="en-GB" dirty="0">
                <a:latin typeface="Times New Roman" panose="02020603050405020304" pitchFamily="18" charset="0"/>
                <a:cs typeface="Times New Roman" panose="02020603050405020304" pitchFamily="18" charset="0"/>
              </a:rPr>
              <a:t> array contains the corresponding target values.</a:t>
            </a:r>
          </a:p>
          <a:p>
            <a:pPr marL="0" indent="0">
              <a:buNone/>
            </a:pPr>
            <a:r>
              <a:rPr lang="en-GB" dirty="0">
                <a:latin typeface="Times New Roman" panose="02020603050405020304" pitchFamily="18" charset="0"/>
                <a:cs typeface="Times New Roman" panose="02020603050405020304" pitchFamily="18" charset="0"/>
              </a:rPr>
              <a:t>By calling </a:t>
            </a:r>
            <a:r>
              <a:rPr lang="en-GB" b="1" dirty="0" err="1">
                <a:latin typeface="Times New Roman" panose="02020603050405020304" pitchFamily="18" charset="0"/>
                <a:cs typeface="Times New Roman" panose="02020603050405020304" pitchFamily="18" charset="0"/>
              </a:rPr>
              <a:t>lr.fit</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x_train</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y_train</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you are training the Linear Regression model using the provided training data, allowing the model to learn the relationship between the features (years of experience, in this case) and the target variable (salary). The trained model can then be used to make predictions.</a:t>
            </a:r>
          </a:p>
          <a:p>
            <a:pPr marL="0" indent="0">
              <a:buNone/>
            </a:pPr>
            <a:endParaRPr lang="en-K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8185A5F-E55D-1308-381A-12D5E3CE2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31" y="5080620"/>
            <a:ext cx="10281178" cy="1228740"/>
          </a:xfrm>
          <a:prstGeom prst="rect">
            <a:avLst/>
          </a:prstGeom>
        </p:spPr>
      </p:pic>
    </p:spTree>
    <p:extLst>
      <p:ext uri="{BB962C8B-B14F-4D97-AF65-F5344CB8AC3E}">
        <p14:creationId xmlns:p14="http://schemas.microsoft.com/office/powerpoint/2010/main" val="401958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This code snippet is about using the trained Linear Regression model to make predictions on both the training and testing datasets.</a:t>
            </a:r>
          </a:p>
          <a:p>
            <a:pPr marL="0" indent="0">
              <a:buNone/>
            </a:pPr>
            <a:r>
              <a:rPr lang="en-GB" sz="2000" b="1" dirty="0">
                <a:latin typeface="Times New Roman" panose="02020603050405020304" pitchFamily="18" charset="0"/>
                <a:cs typeface="Times New Roman" panose="02020603050405020304" pitchFamily="18" charset="0"/>
              </a:rPr>
              <a:t>y_pred1 and y_pred2</a:t>
            </a:r>
            <a:r>
              <a:rPr lang="en-GB" sz="2000" dirty="0">
                <a:latin typeface="Times New Roman" panose="02020603050405020304" pitchFamily="18" charset="0"/>
                <a:cs typeface="Times New Roman" panose="02020603050405020304" pitchFamily="18" charset="0"/>
              </a:rPr>
              <a:t>: y_pred1 and y_pred2 are variables used to store the predicted target values (salaries) for the training and testing datasets, respectively.</a:t>
            </a:r>
          </a:p>
          <a:p>
            <a:pPr marL="0" indent="0">
              <a:buNone/>
            </a:pPr>
            <a:r>
              <a:rPr lang="en-GB" sz="2000" b="1" dirty="0">
                <a:latin typeface="Times New Roman" panose="02020603050405020304" pitchFamily="18" charset="0"/>
                <a:cs typeface="Times New Roman" panose="02020603050405020304" pitchFamily="18" charset="0"/>
              </a:rPr>
              <a:t>predict() method</a:t>
            </a:r>
            <a:r>
              <a:rPr lang="en-GB" sz="2000" dirty="0">
                <a:latin typeface="Times New Roman" panose="02020603050405020304" pitchFamily="18" charset="0"/>
                <a:cs typeface="Times New Roman" panose="02020603050405020304" pitchFamily="18" charset="0"/>
              </a:rPr>
              <a:t>: predict() is a method of the Linear Regression model in scikit-learn used to make predictions based on the trained model.</a:t>
            </a:r>
          </a:p>
          <a:p>
            <a:pPr marL="0" indent="0">
              <a:buNone/>
            </a:pPr>
            <a:r>
              <a:rPr lang="en-GB" sz="2000" dirty="0">
                <a:latin typeface="Times New Roman" panose="02020603050405020304" pitchFamily="18" charset="0"/>
                <a:cs typeface="Times New Roman" panose="02020603050405020304" pitchFamily="18" charset="0"/>
              </a:rPr>
              <a:t>When called with an input feature array </a:t>
            </a:r>
            <a:r>
              <a:rPr lang="en-GB" sz="2000" b="1" dirty="0">
                <a:latin typeface="Times New Roman" panose="02020603050405020304" pitchFamily="18" charset="0"/>
                <a:cs typeface="Times New Roman" panose="02020603050405020304" pitchFamily="18" charset="0"/>
              </a:rPr>
              <a:t>(</a:t>
            </a:r>
            <a:r>
              <a:rPr lang="en-GB" sz="2000" b="1" dirty="0" err="1">
                <a:latin typeface="Times New Roman" panose="02020603050405020304" pitchFamily="18" charset="0"/>
                <a:cs typeface="Times New Roman" panose="02020603050405020304" pitchFamily="18" charset="0"/>
              </a:rPr>
              <a:t>x_train</a:t>
            </a:r>
            <a:r>
              <a:rPr lang="en-GB" sz="2000" b="1" dirty="0">
                <a:latin typeface="Times New Roman" panose="02020603050405020304" pitchFamily="18" charset="0"/>
                <a:cs typeface="Times New Roman" panose="02020603050405020304" pitchFamily="18" charset="0"/>
              </a:rPr>
              <a:t> or </a:t>
            </a:r>
            <a:r>
              <a:rPr lang="en-GB" sz="2000" b="1" dirty="0" err="1">
                <a:latin typeface="Times New Roman" panose="02020603050405020304" pitchFamily="18" charset="0"/>
                <a:cs typeface="Times New Roman" panose="02020603050405020304" pitchFamily="18" charset="0"/>
              </a:rPr>
              <a:t>x_test</a:t>
            </a:r>
            <a:r>
              <a:rPr lang="en-GB" sz="2000" b="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it returns the predicted target values </a:t>
            </a:r>
            <a:r>
              <a:rPr lang="en-GB" sz="2000" b="1" dirty="0">
                <a:latin typeface="Times New Roman" panose="02020603050405020304" pitchFamily="18" charset="0"/>
                <a:cs typeface="Times New Roman" panose="02020603050405020304" pitchFamily="18" charset="0"/>
              </a:rPr>
              <a:t>(y_pred1 or y_pred2)</a:t>
            </a:r>
            <a:r>
              <a:rPr lang="en-GB" sz="2000" dirty="0">
                <a:latin typeface="Times New Roman" panose="02020603050405020304" pitchFamily="18" charset="0"/>
                <a:cs typeface="Times New Roman" panose="02020603050405020304" pitchFamily="18" charset="0"/>
              </a:rPr>
              <a:t>.</a:t>
            </a:r>
          </a:p>
          <a:p>
            <a:pPr marL="0" indent="0">
              <a:buNone/>
            </a:pPr>
            <a:r>
              <a:rPr lang="en-GB" sz="2000" dirty="0">
                <a:latin typeface="Times New Roman" panose="02020603050405020304" pitchFamily="18" charset="0"/>
                <a:cs typeface="Times New Roman" panose="02020603050405020304" pitchFamily="18" charset="0"/>
              </a:rPr>
              <a:t>By calling </a:t>
            </a:r>
            <a:r>
              <a:rPr lang="en-GB" sz="2000" b="1" dirty="0" err="1">
                <a:latin typeface="Times New Roman" panose="02020603050405020304" pitchFamily="18" charset="0"/>
                <a:cs typeface="Times New Roman" panose="02020603050405020304" pitchFamily="18" charset="0"/>
              </a:rPr>
              <a:t>lr.predict</a:t>
            </a:r>
            <a:r>
              <a:rPr lang="en-GB" sz="2000" b="1" dirty="0">
                <a:latin typeface="Times New Roman" panose="02020603050405020304" pitchFamily="18" charset="0"/>
                <a:cs typeface="Times New Roman" panose="02020603050405020304" pitchFamily="18" charset="0"/>
              </a:rPr>
              <a:t>(</a:t>
            </a:r>
            <a:r>
              <a:rPr lang="en-GB" sz="2000" b="1" dirty="0" err="1">
                <a:latin typeface="Times New Roman" panose="02020603050405020304" pitchFamily="18" charset="0"/>
                <a:cs typeface="Times New Roman" panose="02020603050405020304" pitchFamily="18" charset="0"/>
              </a:rPr>
              <a:t>x_train</a:t>
            </a:r>
            <a:r>
              <a:rPr lang="en-GB" sz="2000" b="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you are using the trained Linear Regression model to predict salaries for the training dataset based on the years of experience. Similarly, </a:t>
            </a:r>
            <a:r>
              <a:rPr lang="en-GB" sz="2000" b="1" dirty="0" err="1">
                <a:latin typeface="Times New Roman" panose="02020603050405020304" pitchFamily="18" charset="0"/>
                <a:cs typeface="Times New Roman" panose="02020603050405020304" pitchFamily="18" charset="0"/>
              </a:rPr>
              <a:t>lr.predict</a:t>
            </a:r>
            <a:r>
              <a:rPr lang="en-GB" sz="2000" b="1" dirty="0">
                <a:latin typeface="Times New Roman" panose="02020603050405020304" pitchFamily="18" charset="0"/>
                <a:cs typeface="Times New Roman" panose="02020603050405020304" pitchFamily="18" charset="0"/>
              </a:rPr>
              <a:t>(</a:t>
            </a:r>
            <a:r>
              <a:rPr lang="en-GB" sz="2000" b="1" dirty="0" err="1">
                <a:latin typeface="Times New Roman" panose="02020603050405020304" pitchFamily="18" charset="0"/>
                <a:cs typeface="Times New Roman" panose="02020603050405020304" pitchFamily="18" charset="0"/>
              </a:rPr>
              <a:t>x_test</a:t>
            </a:r>
            <a:r>
              <a:rPr lang="en-GB" sz="2000" b="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predicts salaries for the testing dataset. These predicted values are stored in </a:t>
            </a:r>
            <a:r>
              <a:rPr lang="en-GB" sz="2000" b="1" dirty="0">
                <a:latin typeface="Times New Roman" panose="02020603050405020304" pitchFamily="18" charset="0"/>
                <a:cs typeface="Times New Roman" panose="02020603050405020304" pitchFamily="18" charset="0"/>
              </a:rPr>
              <a:t>y_pred1</a:t>
            </a:r>
            <a:r>
              <a:rPr lang="en-GB" sz="2000" dirty="0">
                <a:latin typeface="Times New Roman" panose="02020603050405020304" pitchFamily="18" charset="0"/>
                <a:cs typeface="Times New Roman" panose="02020603050405020304" pitchFamily="18" charset="0"/>
              </a:rPr>
              <a:t> and </a:t>
            </a:r>
            <a:r>
              <a:rPr lang="en-GB" sz="2000" b="1" dirty="0">
                <a:latin typeface="Times New Roman" panose="02020603050405020304" pitchFamily="18" charset="0"/>
                <a:cs typeface="Times New Roman" panose="02020603050405020304" pitchFamily="18" charset="0"/>
              </a:rPr>
              <a:t>y_pred2</a:t>
            </a:r>
            <a:r>
              <a:rPr lang="en-GB" sz="2000" dirty="0">
                <a:latin typeface="Times New Roman" panose="02020603050405020304" pitchFamily="18" charset="0"/>
                <a:cs typeface="Times New Roman" panose="02020603050405020304" pitchFamily="18" charset="0"/>
              </a:rPr>
              <a:t> respectively, and can be used for further analysis and evaluation of the model's performance.</a:t>
            </a:r>
          </a:p>
          <a:p>
            <a:pPr marL="0" indent="0">
              <a:buNone/>
            </a:pPr>
            <a:endParaRPr lang="en-KE"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D3F29CE-14C8-DC69-B058-BABF9CC6A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126" y="4084320"/>
            <a:ext cx="10668548" cy="1584960"/>
          </a:xfrm>
          <a:prstGeom prst="rect">
            <a:avLst/>
          </a:prstGeom>
        </p:spPr>
      </p:pic>
    </p:spTree>
    <p:extLst>
      <p:ext uri="{BB962C8B-B14F-4D97-AF65-F5344CB8AC3E}">
        <p14:creationId xmlns:p14="http://schemas.microsoft.com/office/powerpoint/2010/main" val="2820848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lstStyle/>
          <a:p>
            <a:pPr marL="0" indent="0">
              <a:buNone/>
            </a:pPr>
            <a:r>
              <a:rPr lang="en-GB" b="1" dirty="0">
                <a:latin typeface="Times New Roman" panose="02020603050405020304" pitchFamily="18" charset="0"/>
                <a:cs typeface="Times New Roman" panose="02020603050405020304" pitchFamily="18" charset="0"/>
              </a:rPr>
              <a:t>This code snippet prints the predicted salary values (y_pred1) generated by the Linear Regression model on the training data, as well as the actual salary values (</a:t>
            </a:r>
            <a:r>
              <a:rPr lang="en-GB" b="1" dirty="0" err="1">
                <a:latin typeface="Times New Roman" panose="02020603050405020304" pitchFamily="18" charset="0"/>
                <a:cs typeface="Times New Roman" panose="02020603050405020304" pitchFamily="18" charset="0"/>
              </a:rPr>
              <a:t>y_train</a:t>
            </a:r>
            <a:r>
              <a:rPr lang="en-GB" b="1" dirty="0">
                <a:latin typeface="Times New Roman" panose="02020603050405020304" pitchFamily="18" charset="0"/>
                <a:cs typeface="Times New Roman" panose="02020603050405020304" pitchFamily="18" charset="0"/>
              </a:rPr>
              <a:t>) from the training dataset.</a:t>
            </a:r>
          </a:p>
          <a:p>
            <a:pPr marL="0" indent="0">
              <a:buNone/>
            </a:pPr>
            <a:r>
              <a:rPr lang="en-GB" b="1" dirty="0">
                <a:latin typeface="Times New Roman" panose="02020603050405020304" pitchFamily="18" charset="0"/>
                <a:cs typeface="Times New Roman" panose="02020603050405020304" pitchFamily="18" charset="0"/>
              </a:rPr>
              <a:t>y_pred1</a:t>
            </a:r>
            <a:r>
              <a:rPr lang="en-GB" dirty="0">
                <a:latin typeface="Times New Roman" panose="02020603050405020304" pitchFamily="18" charset="0"/>
                <a:cs typeface="Times New Roman" panose="02020603050405020304" pitchFamily="18" charset="0"/>
              </a:rPr>
              <a:t>: y_pred1 contains the predicted salary values for the training data, as generated by the trained Linear Regression model.</a:t>
            </a:r>
          </a:p>
          <a:p>
            <a:pPr marL="0" indent="0">
              <a:buNone/>
            </a:pPr>
            <a:r>
              <a:rPr lang="en-GB" b="1" dirty="0" err="1">
                <a:latin typeface="Times New Roman" panose="02020603050405020304" pitchFamily="18" charset="0"/>
                <a:cs typeface="Times New Roman" panose="02020603050405020304" pitchFamily="18" charset="0"/>
              </a:rPr>
              <a:t>y_train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y_train</a:t>
            </a:r>
            <a:r>
              <a:rPr lang="en-GB" dirty="0">
                <a:latin typeface="Times New Roman" panose="02020603050405020304" pitchFamily="18" charset="0"/>
                <a:cs typeface="Times New Roman" panose="02020603050405020304" pitchFamily="18" charset="0"/>
              </a:rPr>
              <a:t> contains the actual salary values from the training dataset.</a:t>
            </a:r>
          </a:p>
          <a:p>
            <a:pPr marL="0" indent="0">
              <a:buNone/>
            </a:pPr>
            <a:endParaRPr lang="en-K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EFFF4C-B484-BF17-B776-CFA603248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258" y="3111483"/>
            <a:ext cx="10395484" cy="1673877"/>
          </a:xfrm>
          <a:prstGeom prst="rect">
            <a:avLst/>
          </a:prstGeom>
        </p:spPr>
      </p:pic>
    </p:spTree>
    <p:extLst>
      <p:ext uri="{BB962C8B-B14F-4D97-AF65-F5344CB8AC3E}">
        <p14:creationId xmlns:p14="http://schemas.microsoft.com/office/powerpoint/2010/main" val="2542512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lstStyle/>
          <a:p>
            <a:pPr marL="0" indent="0">
              <a:buNone/>
            </a:pPr>
            <a:r>
              <a:rPr lang="en-GB" b="1" dirty="0">
                <a:latin typeface="Times New Roman" panose="02020603050405020304" pitchFamily="18" charset="0"/>
                <a:cs typeface="Times New Roman" panose="02020603050405020304" pitchFamily="18" charset="0"/>
              </a:rPr>
              <a:t>This code snippet prints the predicted salary values (y_pred2) generated by the Linear Regression model on the testing data, as well as the actual salary values (</a:t>
            </a:r>
            <a:r>
              <a:rPr lang="en-GB" b="1" dirty="0" err="1">
                <a:latin typeface="Times New Roman" panose="02020603050405020304" pitchFamily="18" charset="0"/>
                <a:cs typeface="Times New Roman" panose="02020603050405020304" pitchFamily="18" charset="0"/>
              </a:rPr>
              <a:t>y_test</a:t>
            </a:r>
            <a:r>
              <a:rPr lang="en-GB" b="1" dirty="0">
                <a:latin typeface="Times New Roman" panose="02020603050405020304" pitchFamily="18" charset="0"/>
                <a:cs typeface="Times New Roman" panose="02020603050405020304" pitchFamily="18" charset="0"/>
              </a:rPr>
              <a:t>) from the testing dataset. </a:t>
            </a:r>
          </a:p>
          <a:p>
            <a:pPr marL="0" indent="0">
              <a:buNone/>
            </a:pPr>
            <a:r>
              <a:rPr lang="en-GB" b="1" dirty="0">
                <a:latin typeface="Times New Roman" panose="02020603050405020304" pitchFamily="18" charset="0"/>
                <a:cs typeface="Times New Roman" panose="02020603050405020304" pitchFamily="18" charset="0"/>
              </a:rPr>
              <a:t>y_pred2</a:t>
            </a:r>
            <a:r>
              <a:rPr lang="en-GB" dirty="0">
                <a:latin typeface="Times New Roman" panose="02020603050405020304" pitchFamily="18" charset="0"/>
                <a:cs typeface="Times New Roman" panose="02020603050405020304" pitchFamily="18" charset="0"/>
              </a:rPr>
              <a:t>: y_pred2 contains the predicted salary values for the testing data, as generated by the trained Linear Regression model.</a:t>
            </a:r>
          </a:p>
          <a:p>
            <a:pPr marL="0" indent="0">
              <a:buNone/>
            </a:pPr>
            <a:r>
              <a:rPr lang="en-GB" b="1" dirty="0" err="1">
                <a:latin typeface="Times New Roman" panose="02020603050405020304" pitchFamily="18" charset="0"/>
                <a:cs typeface="Times New Roman" panose="02020603050405020304" pitchFamily="18" charset="0"/>
              </a:rPr>
              <a:t>y_test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y_test</a:t>
            </a:r>
            <a:r>
              <a:rPr lang="en-GB" dirty="0">
                <a:latin typeface="Times New Roman" panose="02020603050405020304" pitchFamily="18" charset="0"/>
                <a:cs typeface="Times New Roman" panose="02020603050405020304" pitchFamily="18" charset="0"/>
              </a:rPr>
              <a:t> contains the actual salary values from the testing dataset.</a:t>
            </a:r>
          </a:p>
          <a:p>
            <a:pPr marL="0" indent="0">
              <a:buNone/>
            </a:pPr>
            <a:endParaRPr lang="en-K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33C7DC-E5B2-F2BC-6443-E0821E9CA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3" y="3194035"/>
            <a:ext cx="9404833" cy="1235725"/>
          </a:xfrm>
          <a:prstGeom prst="rect">
            <a:avLst/>
          </a:prstGeom>
        </p:spPr>
      </p:pic>
    </p:spTree>
    <p:extLst>
      <p:ext uri="{BB962C8B-B14F-4D97-AF65-F5344CB8AC3E}">
        <p14:creationId xmlns:p14="http://schemas.microsoft.com/office/powerpoint/2010/main" val="2290935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The </a:t>
            </a:r>
            <a:r>
              <a:rPr lang="en-GB" sz="2400" b="1" dirty="0" err="1">
                <a:latin typeface="Times New Roman" panose="02020603050405020304" pitchFamily="18" charset="0"/>
                <a:cs typeface="Times New Roman" panose="02020603050405020304" pitchFamily="18" charset="0"/>
              </a:rPr>
              <a:t>lr.coef</a:t>
            </a:r>
            <a:r>
              <a:rPr lang="en-GB" sz="2400" b="1" dirty="0">
                <a:latin typeface="Times New Roman" panose="02020603050405020304" pitchFamily="18" charset="0"/>
                <a:cs typeface="Times New Roman" panose="02020603050405020304" pitchFamily="18" charset="0"/>
              </a:rPr>
              <a:t>_ attribute provides the coefficients (weights) assigned to the features by the trained Linear Regression model.</a:t>
            </a:r>
          </a:p>
          <a:p>
            <a:pPr marL="0" indent="0">
              <a:buNone/>
            </a:pPr>
            <a:r>
              <a:rPr lang="en-GB" sz="2400" b="1" dirty="0" err="1">
                <a:latin typeface="Times New Roman" panose="02020603050405020304" pitchFamily="18" charset="0"/>
                <a:cs typeface="Times New Roman" panose="02020603050405020304" pitchFamily="18" charset="0"/>
              </a:rPr>
              <a:t>lr</a:t>
            </a:r>
            <a:r>
              <a:rPr lang="en-GB" sz="2400" b="1" dirty="0">
                <a:latin typeface="Times New Roman" panose="02020603050405020304" pitchFamily="18" charset="0"/>
                <a:cs typeface="Times New Roman" panose="02020603050405020304" pitchFamily="18" charset="0"/>
              </a:rPr>
              <a:t> - Linear Regression model instance</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lr</a:t>
            </a:r>
            <a:r>
              <a:rPr lang="en-GB" sz="2400" dirty="0">
                <a:latin typeface="Times New Roman" panose="02020603050405020304" pitchFamily="18" charset="0"/>
                <a:cs typeface="Times New Roman" panose="02020603050405020304" pitchFamily="18" charset="0"/>
              </a:rPr>
              <a:t> is the instance of the Linear Regression model that was trained.</a:t>
            </a:r>
          </a:p>
          <a:p>
            <a:pPr marL="0" indent="0">
              <a:buNone/>
            </a:pPr>
            <a:r>
              <a:rPr lang="en-GB" sz="2400" b="1" dirty="0" err="1">
                <a:latin typeface="Times New Roman" panose="02020603050405020304" pitchFamily="18" charset="0"/>
                <a:cs typeface="Times New Roman" panose="02020603050405020304" pitchFamily="18" charset="0"/>
              </a:rPr>
              <a:t>coef</a:t>
            </a:r>
            <a:r>
              <a:rPr lang="en-GB" sz="2400" b="1" dirty="0">
                <a:latin typeface="Times New Roman" panose="02020603050405020304" pitchFamily="18" charset="0"/>
                <a:cs typeface="Times New Roman" panose="02020603050405020304" pitchFamily="18" charset="0"/>
              </a:rPr>
              <a:t>_ attribute</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coef</a:t>
            </a:r>
            <a:r>
              <a:rPr lang="en-GB" sz="2400" dirty="0">
                <a:latin typeface="Times New Roman" panose="02020603050405020304" pitchFamily="18" charset="0"/>
                <a:cs typeface="Times New Roman" panose="02020603050405020304" pitchFamily="18" charset="0"/>
              </a:rPr>
              <a:t>_ is an attribute of the Linear Regression model in scikit-learn that returns the coefficients of the features.</a:t>
            </a:r>
          </a:p>
          <a:p>
            <a:pPr marL="0" indent="0">
              <a:buNone/>
            </a:pPr>
            <a:r>
              <a:rPr lang="en-GB" sz="2400" dirty="0">
                <a:latin typeface="Times New Roman" panose="02020603050405020304" pitchFamily="18" charset="0"/>
                <a:cs typeface="Times New Roman" panose="02020603050405020304" pitchFamily="18" charset="0"/>
              </a:rPr>
              <a:t>In simple linear regression with one feature, like in this case, there is one coefficient corresponding to that feature.</a:t>
            </a:r>
          </a:p>
          <a:p>
            <a:pPr marL="0" indent="0">
              <a:buNone/>
            </a:pPr>
            <a:r>
              <a:rPr lang="en-GB" sz="2400" dirty="0">
                <a:latin typeface="Times New Roman" panose="02020603050405020304" pitchFamily="18" charset="0"/>
                <a:cs typeface="Times New Roman" panose="02020603050405020304" pitchFamily="18" charset="0"/>
              </a:rPr>
              <a:t>The output of </a:t>
            </a:r>
            <a:r>
              <a:rPr lang="en-GB" sz="2400" dirty="0" err="1">
                <a:latin typeface="Times New Roman" panose="02020603050405020304" pitchFamily="18" charset="0"/>
                <a:cs typeface="Times New Roman" panose="02020603050405020304" pitchFamily="18" charset="0"/>
              </a:rPr>
              <a:t>lr.coef</a:t>
            </a:r>
            <a:r>
              <a:rPr lang="en-GB" sz="2400" dirty="0">
                <a:latin typeface="Times New Roman" panose="02020603050405020304" pitchFamily="18" charset="0"/>
                <a:cs typeface="Times New Roman" panose="02020603050405020304" pitchFamily="18" charset="0"/>
              </a:rPr>
              <a:t>_ will be an array containing the coefficient(s) assigned to the feature(s). In simple linear regression, it will be a single coefficient representing the weight associated with the '</a:t>
            </a:r>
            <a:r>
              <a:rPr lang="en-GB" sz="2400" dirty="0" err="1">
                <a:latin typeface="Times New Roman" panose="02020603050405020304" pitchFamily="18" charset="0"/>
                <a:cs typeface="Times New Roman" panose="02020603050405020304" pitchFamily="18" charset="0"/>
              </a:rPr>
              <a:t>YearsExperience</a:t>
            </a:r>
            <a:r>
              <a:rPr lang="en-GB" sz="2400" dirty="0">
                <a:latin typeface="Times New Roman" panose="02020603050405020304" pitchFamily="18" charset="0"/>
                <a:cs typeface="Times New Roman" panose="02020603050405020304" pitchFamily="18" charset="0"/>
              </a:rPr>
              <a:t>' feature.</a:t>
            </a:r>
          </a:p>
          <a:p>
            <a:pPr marL="0" indent="0">
              <a:buNone/>
            </a:pPr>
            <a:r>
              <a:rPr lang="en-GB" sz="2400" dirty="0">
                <a:latin typeface="Times New Roman" panose="02020603050405020304" pitchFamily="18" charset="0"/>
                <a:cs typeface="Times New Roman" panose="02020603050405020304" pitchFamily="18" charset="0"/>
              </a:rPr>
              <a:t>These coefficients are crucial in understanding the linear relationship between the features and the target variable (in this case, between '</a:t>
            </a:r>
            <a:r>
              <a:rPr lang="en-GB" sz="2400" dirty="0" err="1">
                <a:latin typeface="Times New Roman" panose="02020603050405020304" pitchFamily="18" charset="0"/>
                <a:cs typeface="Times New Roman" panose="02020603050405020304" pitchFamily="18" charset="0"/>
              </a:rPr>
              <a:t>YearsExperience</a:t>
            </a:r>
            <a:r>
              <a:rPr lang="en-GB" sz="2400" dirty="0">
                <a:latin typeface="Times New Roman" panose="02020603050405020304" pitchFamily="18" charset="0"/>
                <a:cs typeface="Times New Roman" panose="02020603050405020304" pitchFamily="18" charset="0"/>
              </a:rPr>
              <a:t>' and 'Salary’).</a:t>
            </a:r>
          </a:p>
          <a:p>
            <a:pPr marL="0" indent="0">
              <a:buNone/>
            </a:pPr>
            <a:endParaRPr lang="en-KE"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3F1E2B8-2D4C-8D7B-EBA3-C0ADDE9D8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937" y="5161280"/>
            <a:ext cx="10211325" cy="1127760"/>
          </a:xfrm>
          <a:prstGeom prst="rect">
            <a:avLst/>
          </a:prstGeom>
        </p:spPr>
      </p:pic>
    </p:spTree>
    <p:extLst>
      <p:ext uri="{BB962C8B-B14F-4D97-AF65-F5344CB8AC3E}">
        <p14:creationId xmlns:p14="http://schemas.microsoft.com/office/powerpoint/2010/main" val="271114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The </a:t>
            </a:r>
            <a:r>
              <a:rPr lang="en-GB" sz="2400" b="1" dirty="0" err="1">
                <a:latin typeface="Times New Roman" panose="02020603050405020304" pitchFamily="18" charset="0"/>
                <a:cs typeface="Times New Roman" panose="02020603050405020304" pitchFamily="18" charset="0"/>
              </a:rPr>
              <a:t>lr.intercept</a:t>
            </a:r>
            <a:r>
              <a:rPr lang="en-GB" sz="2400" b="1" dirty="0">
                <a:latin typeface="Times New Roman" panose="02020603050405020304" pitchFamily="18" charset="0"/>
                <a:cs typeface="Times New Roman" panose="02020603050405020304" pitchFamily="18" charset="0"/>
              </a:rPr>
              <a:t>_ attribute provides the intercept (bias) term of the trained Linear Regression model.</a:t>
            </a:r>
          </a:p>
          <a:p>
            <a:pPr marL="0" indent="0">
              <a:buNone/>
            </a:pPr>
            <a:r>
              <a:rPr lang="en-GB" sz="2400" b="1" dirty="0" err="1">
                <a:latin typeface="Times New Roman" panose="02020603050405020304" pitchFamily="18" charset="0"/>
                <a:cs typeface="Times New Roman" panose="02020603050405020304" pitchFamily="18" charset="0"/>
              </a:rPr>
              <a:t>lr</a:t>
            </a:r>
            <a:r>
              <a:rPr lang="en-GB" sz="2400" b="1" dirty="0">
                <a:latin typeface="Times New Roman" panose="02020603050405020304" pitchFamily="18" charset="0"/>
                <a:cs typeface="Times New Roman" panose="02020603050405020304" pitchFamily="18" charset="0"/>
              </a:rPr>
              <a:t> - Linear Regression model instance</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lr</a:t>
            </a:r>
            <a:r>
              <a:rPr lang="en-GB" sz="2400" dirty="0">
                <a:latin typeface="Times New Roman" panose="02020603050405020304" pitchFamily="18" charset="0"/>
                <a:cs typeface="Times New Roman" panose="02020603050405020304" pitchFamily="18" charset="0"/>
              </a:rPr>
              <a:t> is the instance of the Linear Regression model that was trained.</a:t>
            </a:r>
          </a:p>
          <a:p>
            <a:pPr marL="0" indent="0">
              <a:buNone/>
            </a:pPr>
            <a:r>
              <a:rPr lang="en-GB" sz="2400" b="1" dirty="0">
                <a:latin typeface="Times New Roman" panose="02020603050405020304" pitchFamily="18" charset="0"/>
                <a:cs typeface="Times New Roman" panose="02020603050405020304" pitchFamily="18" charset="0"/>
              </a:rPr>
              <a:t>intercept_ attribute</a:t>
            </a:r>
            <a:r>
              <a:rPr lang="en-GB" sz="2400" dirty="0">
                <a:latin typeface="Times New Roman" panose="02020603050405020304" pitchFamily="18" charset="0"/>
                <a:cs typeface="Times New Roman" panose="02020603050405020304" pitchFamily="18" charset="0"/>
              </a:rPr>
              <a:t>: intercept_ is an attribute of the Linear Regression model in scikit-learn that returns the intercept (bias) term of the linear model.</a:t>
            </a:r>
          </a:p>
          <a:p>
            <a:pPr marL="0" indent="0">
              <a:buNone/>
            </a:pPr>
            <a:r>
              <a:rPr lang="en-GB" sz="2400" dirty="0">
                <a:latin typeface="Times New Roman" panose="02020603050405020304" pitchFamily="18" charset="0"/>
                <a:cs typeface="Times New Roman" panose="02020603050405020304" pitchFamily="18" charset="0"/>
              </a:rPr>
              <a:t>The intercept represents the value of the target variable when all feature values are zero.</a:t>
            </a:r>
          </a:p>
          <a:p>
            <a:pPr marL="0" indent="0">
              <a:buNone/>
            </a:pPr>
            <a:r>
              <a:rPr lang="en-GB" sz="2400" dirty="0">
                <a:latin typeface="Times New Roman" panose="02020603050405020304" pitchFamily="18" charset="0"/>
                <a:cs typeface="Times New Roman" panose="02020603050405020304" pitchFamily="18" charset="0"/>
              </a:rPr>
              <a:t>The output of </a:t>
            </a:r>
            <a:r>
              <a:rPr lang="en-GB" sz="2400" b="1" dirty="0" err="1">
                <a:latin typeface="Times New Roman" panose="02020603050405020304" pitchFamily="18" charset="0"/>
                <a:cs typeface="Times New Roman" panose="02020603050405020304" pitchFamily="18" charset="0"/>
              </a:rPr>
              <a:t>lr.intercept</a:t>
            </a:r>
            <a:r>
              <a:rPr lang="en-GB" sz="2400" b="1" dirty="0">
                <a:latin typeface="Times New Roman" panose="02020603050405020304" pitchFamily="18" charset="0"/>
                <a:cs typeface="Times New Roman" panose="02020603050405020304" pitchFamily="18" charset="0"/>
              </a:rPr>
              <a:t>_</a:t>
            </a:r>
            <a:r>
              <a:rPr lang="en-GB" sz="2400" dirty="0">
                <a:latin typeface="Times New Roman" panose="02020603050405020304" pitchFamily="18" charset="0"/>
                <a:cs typeface="Times New Roman" panose="02020603050405020304" pitchFamily="18" charset="0"/>
              </a:rPr>
              <a:t> will be a single value, representing the intercept of the linear model. In the context of simple linear regression, it corresponds to the value of 'Salary' when '</a:t>
            </a:r>
            <a:r>
              <a:rPr lang="en-GB" sz="2400" dirty="0" err="1">
                <a:latin typeface="Times New Roman" panose="02020603050405020304" pitchFamily="18" charset="0"/>
                <a:cs typeface="Times New Roman" panose="02020603050405020304" pitchFamily="18" charset="0"/>
              </a:rPr>
              <a:t>YearsExperience</a:t>
            </a:r>
            <a:r>
              <a:rPr lang="en-GB" sz="2400" dirty="0">
                <a:latin typeface="Times New Roman" panose="02020603050405020304" pitchFamily="18" charset="0"/>
                <a:cs typeface="Times New Roman" panose="02020603050405020304" pitchFamily="18" charset="0"/>
              </a:rPr>
              <a:t>' is zero. However, in practical terms, this might not have a meaningful interpretation, especially if '</a:t>
            </a:r>
            <a:r>
              <a:rPr lang="en-GB" sz="2400" dirty="0" err="1">
                <a:latin typeface="Times New Roman" panose="02020603050405020304" pitchFamily="18" charset="0"/>
                <a:cs typeface="Times New Roman" panose="02020603050405020304" pitchFamily="18" charset="0"/>
              </a:rPr>
              <a:t>YearsExperience</a:t>
            </a:r>
            <a:r>
              <a:rPr lang="en-GB" sz="2400" dirty="0">
                <a:latin typeface="Times New Roman" panose="02020603050405020304" pitchFamily="18" charset="0"/>
                <a:cs typeface="Times New Roman" panose="02020603050405020304" pitchFamily="18" charset="0"/>
              </a:rPr>
              <a:t>' cannot realistically be zero.</a:t>
            </a:r>
          </a:p>
          <a:p>
            <a:pPr marL="0" indent="0">
              <a:buNone/>
            </a:pPr>
            <a:r>
              <a:rPr lang="en-GB" sz="2400" dirty="0">
                <a:latin typeface="Times New Roman" panose="02020603050405020304" pitchFamily="18" charset="0"/>
                <a:cs typeface="Times New Roman" panose="02020603050405020304" pitchFamily="18" charset="0"/>
              </a:rPr>
              <a:t>The intercept, along with the coefficients, helps in understanding the linear relationship between the features and the target variable in the trained model.</a:t>
            </a:r>
          </a:p>
          <a:p>
            <a:pPr marL="0" indent="0">
              <a:buNone/>
            </a:pPr>
            <a:endParaRPr lang="en-KE"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CBCCE36-D01A-8BE2-6C97-794897658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26" y="5227944"/>
            <a:ext cx="10249427" cy="1061096"/>
          </a:xfrm>
          <a:prstGeom prst="rect">
            <a:avLst/>
          </a:prstGeom>
        </p:spPr>
      </p:pic>
    </p:spTree>
    <p:extLst>
      <p:ext uri="{BB962C8B-B14F-4D97-AF65-F5344CB8AC3E}">
        <p14:creationId xmlns:p14="http://schemas.microsoft.com/office/powerpoint/2010/main" val="1680483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These code snippets calculate two important metrics to evaluate the performance of the Linear Regression model on the training data: Mean Squared Error (MSE) and R-squared (R2) score.</a:t>
            </a:r>
          </a:p>
          <a:p>
            <a:pPr marL="0" indent="0">
              <a:buNone/>
            </a:pPr>
            <a:r>
              <a:rPr lang="en-GB" sz="2000" b="1" dirty="0" err="1">
                <a:latin typeface="Times New Roman" panose="02020603050405020304" pitchFamily="18" charset="0"/>
                <a:cs typeface="Times New Roman" panose="02020603050405020304" pitchFamily="18" charset="0"/>
              </a:rPr>
              <a:t>mean_squared_error</a:t>
            </a:r>
            <a:r>
              <a:rPr lang="en-GB" sz="2000" b="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mean_squared_error</a:t>
            </a:r>
            <a:r>
              <a:rPr lang="en-GB" sz="2000" dirty="0">
                <a:latin typeface="Times New Roman" panose="02020603050405020304" pitchFamily="18" charset="0"/>
                <a:cs typeface="Times New Roman" panose="02020603050405020304" pitchFamily="18" charset="0"/>
              </a:rPr>
              <a:t>() is a function from scikit-learn that calculates the mean squared error (MSE) between the actual (</a:t>
            </a:r>
            <a:r>
              <a:rPr lang="en-GB" sz="2000" dirty="0" err="1">
                <a:latin typeface="Times New Roman" panose="02020603050405020304" pitchFamily="18" charset="0"/>
                <a:cs typeface="Times New Roman" panose="02020603050405020304" pitchFamily="18" charset="0"/>
              </a:rPr>
              <a:t>y_train</a:t>
            </a:r>
            <a:r>
              <a:rPr lang="en-GB" sz="2000" dirty="0">
                <a:latin typeface="Times New Roman" panose="02020603050405020304" pitchFamily="18" charset="0"/>
                <a:cs typeface="Times New Roman" panose="02020603050405020304" pitchFamily="18" charset="0"/>
              </a:rPr>
              <a:t>) and predicted (y_pred1) target values.</a:t>
            </a:r>
          </a:p>
          <a:p>
            <a:pPr marL="0" indent="0">
              <a:buNone/>
            </a:pPr>
            <a:r>
              <a:rPr lang="en-GB" sz="2000" dirty="0">
                <a:latin typeface="Times New Roman" panose="02020603050405020304" pitchFamily="18" charset="0"/>
                <a:cs typeface="Times New Roman" panose="02020603050405020304" pitchFamily="18" charset="0"/>
              </a:rPr>
              <a:t>MSE measures the average squared difference between predicted and actual values. Lower values indicate a better fit.</a:t>
            </a:r>
          </a:p>
          <a:p>
            <a:pPr marL="0" indent="0">
              <a:buNone/>
            </a:pPr>
            <a:r>
              <a:rPr lang="en-GB" sz="2000" b="1" dirty="0">
                <a:latin typeface="Times New Roman" panose="02020603050405020304" pitchFamily="18" charset="0"/>
                <a:cs typeface="Times New Roman" panose="02020603050405020304" pitchFamily="18" charset="0"/>
              </a:rPr>
              <a:t>r2_score()</a:t>
            </a:r>
            <a:r>
              <a:rPr lang="en-GB" sz="2000" dirty="0">
                <a:latin typeface="Times New Roman" panose="02020603050405020304" pitchFamily="18" charset="0"/>
                <a:cs typeface="Times New Roman" panose="02020603050405020304" pitchFamily="18" charset="0"/>
              </a:rPr>
              <a:t>: r2_score() is a function from scikit-learn that calculates the R-squared (R2) score, a measure of how well the predicted values match the distribution of the actual values.</a:t>
            </a:r>
          </a:p>
          <a:p>
            <a:pPr marL="0" indent="0">
              <a:buNone/>
            </a:pPr>
            <a:r>
              <a:rPr lang="en-GB" sz="2000" dirty="0">
                <a:latin typeface="Times New Roman" panose="02020603050405020304" pitchFamily="18" charset="0"/>
                <a:cs typeface="Times New Roman" panose="02020603050405020304" pitchFamily="18" charset="0"/>
              </a:rPr>
              <a:t>R2 score ranges from 0 to 1, with 1 indicating a perfect fit. It measures the proportion of variance in the dependent variable that is predictable from the independent variable.</a:t>
            </a:r>
          </a:p>
          <a:p>
            <a:pPr marL="0" indent="0">
              <a:buNone/>
            </a:pPr>
            <a:r>
              <a:rPr lang="en-GB" sz="2000" dirty="0">
                <a:latin typeface="Times New Roman" panose="02020603050405020304" pitchFamily="18" charset="0"/>
                <a:cs typeface="Times New Roman" panose="02020603050405020304" pitchFamily="18" charset="0"/>
              </a:rPr>
              <a:t>By printing the MSE and R2 score for the training data, you get an idea of how well the model has fit the training data. </a:t>
            </a:r>
            <a:r>
              <a:rPr lang="en-GB" sz="2000" b="1" dirty="0">
                <a:latin typeface="Times New Roman" panose="02020603050405020304" pitchFamily="18" charset="0"/>
                <a:cs typeface="Times New Roman" panose="02020603050405020304" pitchFamily="18" charset="0"/>
              </a:rPr>
              <a:t>Lower MSE and closer-to-1 R2 score indicate a better fit and predictive performance of the model on the training dataset</a:t>
            </a:r>
            <a:r>
              <a:rPr lang="en-GB" sz="2000" dirty="0">
                <a:latin typeface="Times New Roman" panose="02020603050405020304" pitchFamily="18" charset="0"/>
                <a:cs typeface="Times New Roman" panose="02020603050405020304" pitchFamily="18" charset="0"/>
              </a:rPr>
              <a:t>.</a:t>
            </a:r>
          </a:p>
          <a:p>
            <a:pPr marL="0" indent="0">
              <a:buNone/>
            </a:pPr>
            <a:endParaRPr lang="en-KE"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17655D-7F33-0E0E-202E-CF1BB3AAB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35" y="4439920"/>
            <a:ext cx="10287529" cy="1757679"/>
          </a:xfrm>
          <a:prstGeom prst="rect">
            <a:avLst/>
          </a:prstGeom>
        </p:spPr>
      </p:pic>
    </p:spTree>
    <p:extLst>
      <p:ext uri="{BB962C8B-B14F-4D97-AF65-F5344CB8AC3E}">
        <p14:creationId xmlns:p14="http://schemas.microsoft.com/office/powerpoint/2010/main" val="763912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These code snippets calculate two important metrics to evaluate the performance of the Linear Regression model on the testing data: Mean Squared Error (MSE) and R-squared (R2) score.</a:t>
            </a:r>
          </a:p>
          <a:p>
            <a:pPr marL="0" indent="0">
              <a:buNone/>
            </a:pPr>
            <a:r>
              <a:rPr lang="en-GB" sz="2000" b="1" dirty="0" err="1">
                <a:latin typeface="Times New Roman" panose="02020603050405020304" pitchFamily="18" charset="0"/>
                <a:cs typeface="Times New Roman" panose="02020603050405020304" pitchFamily="18" charset="0"/>
              </a:rPr>
              <a:t>mean_squared_error</a:t>
            </a:r>
            <a:r>
              <a:rPr lang="en-GB" sz="2000" b="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mean_squared_error</a:t>
            </a:r>
            <a:r>
              <a:rPr lang="en-GB" sz="2000" dirty="0">
                <a:latin typeface="Times New Roman" panose="02020603050405020304" pitchFamily="18" charset="0"/>
                <a:cs typeface="Times New Roman" panose="02020603050405020304" pitchFamily="18" charset="0"/>
              </a:rPr>
              <a:t>() is a function from scikit-learn that calculates the mean squared error (MSE) between the actual (</a:t>
            </a:r>
            <a:r>
              <a:rPr lang="en-GB" sz="2000" dirty="0" err="1">
                <a:latin typeface="Times New Roman" panose="02020603050405020304" pitchFamily="18" charset="0"/>
                <a:cs typeface="Times New Roman" panose="02020603050405020304" pitchFamily="18" charset="0"/>
              </a:rPr>
              <a:t>y_test</a:t>
            </a:r>
            <a:r>
              <a:rPr lang="en-GB" sz="2000" dirty="0">
                <a:latin typeface="Times New Roman" panose="02020603050405020304" pitchFamily="18" charset="0"/>
                <a:cs typeface="Times New Roman" panose="02020603050405020304" pitchFamily="18" charset="0"/>
              </a:rPr>
              <a:t>) and predicted (y_pred2) target values.</a:t>
            </a:r>
          </a:p>
          <a:p>
            <a:pPr marL="0" indent="0">
              <a:buNone/>
            </a:pPr>
            <a:r>
              <a:rPr lang="en-GB" sz="2000" dirty="0">
                <a:latin typeface="Times New Roman" panose="02020603050405020304" pitchFamily="18" charset="0"/>
                <a:cs typeface="Times New Roman" panose="02020603050405020304" pitchFamily="18" charset="0"/>
              </a:rPr>
              <a:t>MSE measures the average squared difference between predicted and actual values. Lower values indicate a better fit.</a:t>
            </a:r>
          </a:p>
          <a:p>
            <a:pPr marL="0" indent="0">
              <a:buNone/>
            </a:pPr>
            <a:r>
              <a:rPr lang="en-GB" sz="2000" b="1" dirty="0">
                <a:latin typeface="Times New Roman" panose="02020603050405020304" pitchFamily="18" charset="0"/>
                <a:cs typeface="Times New Roman" panose="02020603050405020304" pitchFamily="18" charset="0"/>
              </a:rPr>
              <a:t>r2_score()</a:t>
            </a:r>
            <a:r>
              <a:rPr lang="en-GB" sz="2000" dirty="0">
                <a:latin typeface="Times New Roman" panose="02020603050405020304" pitchFamily="18" charset="0"/>
                <a:cs typeface="Times New Roman" panose="02020603050405020304" pitchFamily="18" charset="0"/>
              </a:rPr>
              <a:t>: r2_score() is a function from scikit-learn that calculates the R-squared (R2) score, a measure of how well the predicted values match the distribution of the actual values.</a:t>
            </a:r>
          </a:p>
          <a:p>
            <a:pPr marL="0" indent="0">
              <a:buNone/>
            </a:pPr>
            <a:r>
              <a:rPr lang="en-GB" sz="2000" dirty="0">
                <a:latin typeface="Times New Roman" panose="02020603050405020304" pitchFamily="18" charset="0"/>
                <a:cs typeface="Times New Roman" panose="02020603050405020304" pitchFamily="18" charset="0"/>
              </a:rPr>
              <a:t>R2 score ranges from 0 to 1, with 1 indicating a perfect fit. It measures the proportion of variance in the dependent variable that is predictable from the independent variable.</a:t>
            </a:r>
          </a:p>
          <a:p>
            <a:pPr marL="0" indent="0">
              <a:buNone/>
            </a:pPr>
            <a:r>
              <a:rPr lang="en-GB" sz="2000" dirty="0">
                <a:latin typeface="Times New Roman" panose="02020603050405020304" pitchFamily="18" charset="0"/>
                <a:cs typeface="Times New Roman" panose="02020603050405020304" pitchFamily="18" charset="0"/>
              </a:rPr>
              <a:t>By printing the MSE and R2 score for the testing data, you assess how well the model generalizes to unseen data. </a:t>
            </a:r>
            <a:r>
              <a:rPr lang="en-GB" sz="2000" b="1" dirty="0">
                <a:latin typeface="Times New Roman" panose="02020603050405020304" pitchFamily="18" charset="0"/>
                <a:cs typeface="Times New Roman" panose="02020603050405020304" pitchFamily="18" charset="0"/>
              </a:rPr>
              <a:t>Lower MSE and closer-to-1 R2 score indicate a better predictive performance of the model on the testing dataset.</a:t>
            </a:r>
          </a:p>
          <a:p>
            <a:pPr marL="0" indent="0">
              <a:buNone/>
            </a:pPr>
            <a:endParaRPr lang="en-KE"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488BEF1-DE72-1600-C20B-F954DF666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330" y="4714240"/>
            <a:ext cx="10516140" cy="1412240"/>
          </a:xfrm>
          <a:prstGeom prst="rect">
            <a:avLst/>
          </a:prstGeom>
        </p:spPr>
      </p:pic>
    </p:spTree>
    <p:extLst>
      <p:ext uri="{BB962C8B-B14F-4D97-AF65-F5344CB8AC3E}">
        <p14:creationId xmlns:p14="http://schemas.microsoft.com/office/powerpoint/2010/main" val="4192847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normAutofit fontScale="85000" lnSpcReduction="20000"/>
          </a:bodyPr>
          <a:lstStyle/>
          <a:p>
            <a:pPr marL="0" indent="0">
              <a:buNone/>
            </a:pPr>
            <a:r>
              <a:rPr lang="en-GB" b="1" dirty="0">
                <a:latin typeface="Times New Roman" panose="02020603050405020304" pitchFamily="18" charset="0"/>
                <a:cs typeface="Times New Roman" panose="02020603050405020304" pitchFamily="18" charset="0"/>
              </a:rPr>
              <a:t>This code snippet creates a scatter plot to visualize the relationship between '</a:t>
            </a:r>
            <a:r>
              <a:rPr lang="en-GB" b="1" dirty="0" err="1">
                <a:latin typeface="Times New Roman" panose="02020603050405020304" pitchFamily="18" charset="0"/>
                <a:cs typeface="Times New Roman" panose="02020603050405020304" pitchFamily="18" charset="0"/>
              </a:rPr>
              <a:t>YearsExperience</a:t>
            </a:r>
            <a:r>
              <a:rPr lang="en-GB" b="1" dirty="0">
                <a:latin typeface="Times New Roman" panose="02020603050405020304" pitchFamily="18" charset="0"/>
                <a:cs typeface="Times New Roman" panose="02020603050405020304" pitchFamily="18" charset="0"/>
              </a:rPr>
              <a:t>' and model-predicted salaries on the training data.</a:t>
            </a:r>
          </a:p>
          <a:p>
            <a:pPr marL="0" indent="0">
              <a:buNone/>
            </a:pPr>
            <a:r>
              <a:rPr lang="en-GB" b="1" dirty="0">
                <a:latin typeface="Times New Roman" panose="02020603050405020304" pitchFamily="18" charset="0"/>
                <a:cs typeface="Times New Roman" panose="02020603050405020304" pitchFamily="18" charset="0"/>
              </a:rPr>
              <a:t>Matplotlib (</a:t>
            </a:r>
            <a:r>
              <a:rPr lang="en-GB" b="1" dirty="0" err="1">
                <a:latin typeface="Times New Roman" panose="02020603050405020304" pitchFamily="18" charset="0"/>
                <a:cs typeface="Times New Roman" panose="02020603050405020304" pitchFamily="18" charset="0"/>
              </a:rPr>
              <a:t>plt</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plt</a:t>
            </a:r>
            <a:r>
              <a:rPr lang="en-GB" dirty="0">
                <a:latin typeface="Times New Roman" panose="02020603050405020304" pitchFamily="18" charset="0"/>
                <a:cs typeface="Times New Roman" panose="02020603050405020304" pitchFamily="18" charset="0"/>
              </a:rPr>
              <a:t> is the alias for the Matplotlib library that we imported earlier for plotting.</a:t>
            </a:r>
          </a:p>
          <a:p>
            <a:pPr marL="0" indent="0">
              <a:buNone/>
            </a:pPr>
            <a:r>
              <a:rPr lang="en-GB" b="1" dirty="0" err="1">
                <a:latin typeface="Times New Roman" panose="02020603050405020304" pitchFamily="18" charset="0"/>
                <a:cs typeface="Times New Roman" panose="02020603050405020304" pitchFamily="18" charset="0"/>
              </a:rPr>
              <a:t>plt.figure</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figsize</a:t>
            </a:r>
            <a:r>
              <a:rPr lang="en-GB" b="1" dirty="0">
                <a:latin typeface="Times New Roman" panose="02020603050405020304" pitchFamily="18" charset="0"/>
                <a:cs typeface="Times New Roman" panose="02020603050405020304" pitchFamily="18" charset="0"/>
              </a:rPr>
              <a:t>=(8, 8)): </a:t>
            </a:r>
            <a:r>
              <a:rPr lang="en-GB" dirty="0">
                <a:latin typeface="Times New Roman" panose="02020603050405020304" pitchFamily="18" charset="0"/>
                <a:cs typeface="Times New Roman" panose="02020603050405020304" pitchFamily="18" charset="0"/>
              </a:rPr>
              <a:t>this creates a new figure (or window) for the plot with a specified figure size of 8 inches in width and 8 inches in height.</a:t>
            </a:r>
          </a:p>
          <a:p>
            <a:pPr marL="0" indent="0">
              <a:buNone/>
            </a:pPr>
            <a:r>
              <a:rPr lang="en-GB" b="1" dirty="0" err="1">
                <a:latin typeface="Times New Roman" panose="02020603050405020304" pitchFamily="18" charset="0"/>
                <a:cs typeface="Times New Roman" panose="02020603050405020304" pitchFamily="18" charset="0"/>
              </a:rPr>
              <a:t>plt.scatter</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x_train</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y_train</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this plots a scatter plot using '</a:t>
            </a:r>
            <a:r>
              <a:rPr lang="en-GB" dirty="0" err="1">
                <a:latin typeface="Times New Roman" panose="02020603050405020304" pitchFamily="18" charset="0"/>
                <a:cs typeface="Times New Roman" panose="02020603050405020304" pitchFamily="18" charset="0"/>
              </a:rPr>
              <a:t>YearsExperience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x_train</a:t>
            </a:r>
            <a:r>
              <a:rPr lang="en-GB" dirty="0">
                <a:latin typeface="Times New Roman" panose="02020603050405020304" pitchFamily="18" charset="0"/>
                <a:cs typeface="Times New Roman" panose="02020603050405020304" pitchFamily="18" charset="0"/>
              </a:rPr>
              <a:t>) on the x-axis and actual salaries (</a:t>
            </a:r>
            <a:r>
              <a:rPr lang="en-GB" dirty="0" err="1">
                <a:latin typeface="Times New Roman" panose="02020603050405020304" pitchFamily="18" charset="0"/>
                <a:cs typeface="Times New Roman" panose="02020603050405020304" pitchFamily="18" charset="0"/>
              </a:rPr>
              <a:t>y_train</a:t>
            </a:r>
            <a:r>
              <a:rPr lang="en-GB" dirty="0">
                <a:latin typeface="Times New Roman" panose="02020603050405020304" pitchFamily="18" charset="0"/>
                <a:cs typeface="Times New Roman" panose="02020603050405020304" pitchFamily="18" charset="0"/>
              </a:rPr>
              <a:t>) on the y-axis. Each point in the plot represents an observation from the training dataset.</a:t>
            </a:r>
          </a:p>
          <a:p>
            <a:pPr marL="0" indent="0">
              <a:buNone/>
            </a:pPr>
            <a:r>
              <a:rPr lang="en-GB" b="1" dirty="0" err="1">
                <a:latin typeface="Times New Roman" panose="02020603050405020304" pitchFamily="18" charset="0"/>
                <a:cs typeface="Times New Roman" panose="02020603050405020304" pitchFamily="18" charset="0"/>
              </a:rPr>
              <a:t>plt.plot</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x_train</a:t>
            </a:r>
            <a:r>
              <a:rPr lang="en-GB" b="1" dirty="0">
                <a:latin typeface="Times New Roman" panose="02020603050405020304" pitchFamily="18" charset="0"/>
                <a:cs typeface="Times New Roman" panose="02020603050405020304" pitchFamily="18" charset="0"/>
              </a:rPr>
              <a:t>, y_pred1, </a:t>
            </a:r>
            <a:r>
              <a:rPr lang="en-GB" b="1" dirty="0" err="1">
                <a:latin typeface="Times New Roman" panose="02020603050405020304" pitchFamily="18" charset="0"/>
                <a:cs typeface="Times New Roman" panose="02020603050405020304" pitchFamily="18" charset="0"/>
              </a:rPr>
              <a:t>color</a:t>
            </a:r>
            <a:r>
              <a:rPr lang="en-GB" b="1" dirty="0">
                <a:latin typeface="Times New Roman" panose="02020603050405020304" pitchFamily="18" charset="0"/>
                <a:cs typeface="Times New Roman" panose="02020603050405020304" pitchFamily="18" charset="0"/>
              </a:rPr>
              <a:t>="red")</a:t>
            </a:r>
            <a:r>
              <a:rPr lang="en-GB" dirty="0">
                <a:latin typeface="Times New Roman" panose="02020603050405020304" pitchFamily="18" charset="0"/>
                <a:cs typeface="Times New Roman" panose="02020603050405020304" pitchFamily="18" charset="0"/>
              </a:rPr>
              <a:t>: this plots the model-predicted salaries (y_pred1) based on '</a:t>
            </a:r>
            <a:r>
              <a:rPr lang="en-GB" dirty="0" err="1">
                <a:latin typeface="Times New Roman" panose="02020603050405020304" pitchFamily="18" charset="0"/>
                <a:cs typeface="Times New Roman" panose="02020603050405020304" pitchFamily="18" charset="0"/>
              </a:rPr>
              <a:t>YearsExperience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x_train</a:t>
            </a:r>
            <a:r>
              <a:rPr lang="en-GB" dirty="0">
                <a:latin typeface="Times New Roman" panose="02020603050405020304" pitchFamily="18" charset="0"/>
                <a:cs typeface="Times New Roman" panose="02020603050405020304" pitchFamily="18" charset="0"/>
              </a:rPr>
              <a:t>) as a line plot in red.</a:t>
            </a:r>
          </a:p>
          <a:p>
            <a:pPr marL="0" indent="0">
              <a:buNone/>
            </a:pPr>
            <a:r>
              <a:rPr lang="en-GB" b="1" dirty="0" err="1">
                <a:latin typeface="Times New Roman" panose="02020603050405020304" pitchFamily="18" charset="0"/>
                <a:cs typeface="Times New Roman" panose="02020603050405020304" pitchFamily="18" charset="0"/>
              </a:rPr>
              <a:t>plt.title</a:t>
            </a:r>
            <a:r>
              <a:rPr lang="en-GB" b="1" dirty="0">
                <a:latin typeface="Times New Roman" panose="02020603050405020304" pitchFamily="18" charset="0"/>
                <a:cs typeface="Times New Roman" panose="02020603050405020304" pitchFamily="18" charset="0"/>
              </a:rPr>
              <a:t>('Experience vs Model Predicted Salary(Train)’)</a:t>
            </a:r>
            <a:r>
              <a:rPr lang="en-GB" dirty="0">
                <a:latin typeface="Times New Roman" panose="02020603050405020304" pitchFamily="18" charset="0"/>
                <a:cs typeface="Times New Roman" panose="02020603050405020304" pitchFamily="18" charset="0"/>
              </a:rPr>
              <a:t>: this sets the title of the plot to 'Experience vs Model Predicted Salary(Train)'.</a:t>
            </a:r>
          </a:p>
          <a:p>
            <a:pPr marL="0" indent="0">
              <a:buNone/>
            </a:pPr>
            <a:r>
              <a:rPr lang="en-GB" b="1" dirty="0" err="1">
                <a:latin typeface="Times New Roman" panose="02020603050405020304" pitchFamily="18" charset="0"/>
                <a:cs typeface="Times New Roman" panose="02020603050405020304" pitchFamily="18" charset="0"/>
              </a:rPr>
              <a:t>plt.xlabel</a:t>
            </a:r>
            <a:r>
              <a:rPr lang="en-GB" b="1" dirty="0">
                <a:latin typeface="Times New Roman" panose="02020603050405020304" pitchFamily="18" charset="0"/>
                <a:cs typeface="Times New Roman" panose="02020603050405020304" pitchFamily="18" charset="0"/>
              </a:rPr>
              <a:t>('Experience’)</a:t>
            </a:r>
            <a:r>
              <a:rPr lang="en-GB" dirty="0">
                <a:latin typeface="Times New Roman" panose="02020603050405020304" pitchFamily="18" charset="0"/>
                <a:cs typeface="Times New Roman" panose="02020603050405020304" pitchFamily="18" charset="0"/>
              </a:rPr>
              <a:t>: this sets the label for the x-axis to 'Experience'.</a:t>
            </a:r>
          </a:p>
          <a:p>
            <a:pPr marL="0" indent="0">
              <a:buNone/>
            </a:pPr>
            <a:r>
              <a:rPr lang="en-GB" b="1" dirty="0" err="1">
                <a:latin typeface="Times New Roman" panose="02020603050405020304" pitchFamily="18" charset="0"/>
                <a:cs typeface="Times New Roman" panose="02020603050405020304" pitchFamily="18" charset="0"/>
              </a:rPr>
              <a:t>plt.ylabel</a:t>
            </a:r>
            <a:r>
              <a:rPr lang="en-GB" b="1" dirty="0">
                <a:latin typeface="Times New Roman" panose="02020603050405020304" pitchFamily="18" charset="0"/>
                <a:cs typeface="Times New Roman" panose="02020603050405020304" pitchFamily="18" charset="0"/>
              </a:rPr>
              <a:t>('Salary’)</a:t>
            </a:r>
            <a:r>
              <a:rPr lang="en-GB" dirty="0">
                <a:latin typeface="Times New Roman" panose="02020603050405020304" pitchFamily="18" charset="0"/>
                <a:cs typeface="Times New Roman" panose="02020603050405020304" pitchFamily="18" charset="0"/>
              </a:rPr>
              <a:t>: this sets the label for the y-axis to 'Salary'.</a:t>
            </a:r>
          </a:p>
          <a:p>
            <a:pPr marL="0" indent="0">
              <a:buNone/>
            </a:pPr>
            <a:r>
              <a:rPr lang="en-GB" b="1" dirty="0" err="1">
                <a:latin typeface="Times New Roman" panose="02020603050405020304" pitchFamily="18" charset="0"/>
                <a:cs typeface="Times New Roman" panose="02020603050405020304" pitchFamily="18" charset="0"/>
              </a:rPr>
              <a:t>plt.show</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this displays the plot.</a:t>
            </a:r>
          </a:p>
          <a:p>
            <a:pPr marL="0" indent="0">
              <a:buNone/>
            </a:pPr>
            <a:r>
              <a:rPr lang="en-GB" dirty="0">
                <a:latin typeface="Times New Roman" panose="02020603050405020304" pitchFamily="18" charset="0"/>
                <a:cs typeface="Times New Roman" panose="02020603050405020304" pitchFamily="18" charset="0"/>
              </a:rPr>
              <a:t>The scatter plot displays the actual salaries from the training data as points, while the red line represents the salaries predicted by the trained model based on the corresponding years of experience. This visualization helps in understanding how well the model's predictions align with the actual data.</a:t>
            </a: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44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F05A2C-D616-4138-50C8-63858A2AB1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04240"/>
            <a:ext cx="10515600" cy="4043680"/>
          </a:xfrm>
        </p:spPr>
      </p:pic>
    </p:spTree>
    <p:extLst>
      <p:ext uri="{BB962C8B-B14F-4D97-AF65-F5344CB8AC3E}">
        <p14:creationId xmlns:p14="http://schemas.microsoft.com/office/powerpoint/2010/main" val="1611582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C9C232B-33F3-E26D-4679-5C4D72A9A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520" y="853440"/>
            <a:ext cx="10636797" cy="4216400"/>
          </a:xfrm>
        </p:spPr>
      </p:pic>
    </p:spTree>
    <p:extLst>
      <p:ext uri="{BB962C8B-B14F-4D97-AF65-F5344CB8AC3E}">
        <p14:creationId xmlns:p14="http://schemas.microsoft.com/office/powerpoint/2010/main" val="835728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normAutofit fontScale="85000" lnSpcReduction="20000"/>
          </a:bodyPr>
          <a:lstStyle/>
          <a:p>
            <a:pPr marL="0" indent="0">
              <a:buNone/>
            </a:pPr>
            <a:r>
              <a:rPr lang="en-GB" b="1" dirty="0">
                <a:latin typeface="Times New Roman" panose="02020603050405020304" pitchFamily="18" charset="0"/>
                <a:cs typeface="Times New Roman" panose="02020603050405020304" pitchFamily="18" charset="0"/>
              </a:rPr>
              <a:t>This code snippet creates a scatter plot to visualize the relationship between '</a:t>
            </a:r>
            <a:r>
              <a:rPr lang="en-GB" b="1" dirty="0" err="1">
                <a:latin typeface="Times New Roman" panose="02020603050405020304" pitchFamily="18" charset="0"/>
                <a:cs typeface="Times New Roman" panose="02020603050405020304" pitchFamily="18" charset="0"/>
              </a:rPr>
              <a:t>YearsExperience</a:t>
            </a:r>
            <a:r>
              <a:rPr lang="en-GB" b="1" dirty="0">
                <a:latin typeface="Times New Roman" panose="02020603050405020304" pitchFamily="18" charset="0"/>
                <a:cs typeface="Times New Roman" panose="02020603050405020304" pitchFamily="18" charset="0"/>
              </a:rPr>
              <a:t>' and model-predicted salaries on the testing data.</a:t>
            </a:r>
          </a:p>
          <a:p>
            <a:pPr marL="0" indent="0">
              <a:buNone/>
            </a:pPr>
            <a:r>
              <a:rPr lang="en-GB" b="1" dirty="0">
                <a:latin typeface="Times New Roman" panose="02020603050405020304" pitchFamily="18" charset="0"/>
                <a:cs typeface="Times New Roman" panose="02020603050405020304" pitchFamily="18" charset="0"/>
              </a:rPr>
              <a:t>Matplotlib (</a:t>
            </a:r>
            <a:r>
              <a:rPr lang="en-GB" b="1" dirty="0" err="1">
                <a:latin typeface="Times New Roman" panose="02020603050405020304" pitchFamily="18" charset="0"/>
                <a:cs typeface="Times New Roman" panose="02020603050405020304" pitchFamily="18" charset="0"/>
              </a:rPr>
              <a:t>plt</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plt</a:t>
            </a:r>
            <a:r>
              <a:rPr lang="en-GB" dirty="0">
                <a:latin typeface="Times New Roman" panose="02020603050405020304" pitchFamily="18" charset="0"/>
                <a:cs typeface="Times New Roman" panose="02020603050405020304" pitchFamily="18" charset="0"/>
              </a:rPr>
              <a:t> is the alias for the Matplotlib library that we imported earlier for plotting.</a:t>
            </a:r>
          </a:p>
          <a:p>
            <a:pPr marL="0" indent="0">
              <a:buNone/>
            </a:pPr>
            <a:r>
              <a:rPr lang="en-GB" b="1" dirty="0" err="1">
                <a:latin typeface="Times New Roman" panose="02020603050405020304" pitchFamily="18" charset="0"/>
                <a:cs typeface="Times New Roman" panose="02020603050405020304" pitchFamily="18" charset="0"/>
              </a:rPr>
              <a:t>plt.figure</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figsize</a:t>
            </a:r>
            <a:r>
              <a:rPr lang="en-GB" b="1" dirty="0">
                <a:latin typeface="Times New Roman" panose="02020603050405020304" pitchFamily="18" charset="0"/>
                <a:cs typeface="Times New Roman" panose="02020603050405020304" pitchFamily="18" charset="0"/>
              </a:rPr>
              <a:t>=(8, 8))</a:t>
            </a:r>
            <a:r>
              <a:rPr lang="en-GB" dirty="0">
                <a:latin typeface="Times New Roman" panose="02020603050405020304" pitchFamily="18" charset="0"/>
                <a:cs typeface="Times New Roman" panose="02020603050405020304" pitchFamily="18" charset="0"/>
              </a:rPr>
              <a:t>: this creates a new figure (or window) for the plot with a specified figure size of 8 inches in width and 8 inches in height.</a:t>
            </a:r>
          </a:p>
          <a:p>
            <a:pPr marL="0" indent="0">
              <a:buNone/>
            </a:pPr>
            <a:r>
              <a:rPr lang="en-GB" b="1" dirty="0" err="1">
                <a:latin typeface="Times New Roman" panose="02020603050405020304" pitchFamily="18" charset="0"/>
                <a:cs typeface="Times New Roman" panose="02020603050405020304" pitchFamily="18" charset="0"/>
              </a:rPr>
              <a:t>plt.scatter</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x_test</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y_test</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this plots a scatter plot using '</a:t>
            </a:r>
            <a:r>
              <a:rPr lang="en-GB" dirty="0" err="1">
                <a:latin typeface="Times New Roman" panose="02020603050405020304" pitchFamily="18" charset="0"/>
                <a:cs typeface="Times New Roman" panose="02020603050405020304" pitchFamily="18" charset="0"/>
              </a:rPr>
              <a:t>YearsExperience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x_test</a:t>
            </a:r>
            <a:r>
              <a:rPr lang="en-GB" dirty="0">
                <a:latin typeface="Times New Roman" panose="02020603050405020304" pitchFamily="18" charset="0"/>
                <a:cs typeface="Times New Roman" panose="02020603050405020304" pitchFamily="18" charset="0"/>
              </a:rPr>
              <a:t>) on the x-axis and actual salaries (</a:t>
            </a:r>
            <a:r>
              <a:rPr lang="en-GB" dirty="0" err="1">
                <a:latin typeface="Times New Roman" panose="02020603050405020304" pitchFamily="18" charset="0"/>
                <a:cs typeface="Times New Roman" panose="02020603050405020304" pitchFamily="18" charset="0"/>
              </a:rPr>
              <a:t>y_test</a:t>
            </a:r>
            <a:r>
              <a:rPr lang="en-GB" dirty="0">
                <a:latin typeface="Times New Roman" panose="02020603050405020304" pitchFamily="18" charset="0"/>
                <a:cs typeface="Times New Roman" panose="02020603050405020304" pitchFamily="18" charset="0"/>
              </a:rPr>
              <a:t>) on the y-axis. Each point in the plot represents an observation from the testing dataset.</a:t>
            </a:r>
          </a:p>
          <a:p>
            <a:pPr marL="0" indent="0">
              <a:buNone/>
            </a:pPr>
            <a:r>
              <a:rPr lang="en-GB" b="1" dirty="0" err="1">
                <a:latin typeface="Times New Roman" panose="02020603050405020304" pitchFamily="18" charset="0"/>
                <a:cs typeface="Times New Roman" panose="02020603050405020304" pitchFamily="18" charset="0"/>
              </a:rPr>
              <a:t>plt.plot</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x_test</a:t>
            </a:r>
            <a:r>
              <a:rPr lang="en-GB" b="1" dirty="0">
                <a:latin typeface="Times New Roman" panose="02020603050405020304" pitchFamily="18" charset="0"/>
                <a:cs typeface="Times New Roman" panose="02020603050405020304" pitchFamily="18" charset="0"/>
              </a:rPr>
              <a:t>, y_pred2, </a:t>
            </a:r>
            <a:r>
              <a:rPr lang="en-GB" b="1" dirty="0" err="1">
                <a:latin typeface="Times New Roman" panose="02020603050405020304" pitchFamily="18" charset="0"/>
                <a:cs typeface="Times New Roman" panose="02020603050405020304" pitchFamily="18" charset="0"/>
              </a:rPr>
              <a:t>color</a:t>
            </a:r>
            <a:r>
              <a:rPr lang="en-GB" b="1" dirty="0">
                <a:latin typeface="Times New Roman" panose="02020603050405020304" pitchFamily="18" charset="0"/>
                <a:cs typeface="Times New Roman" panose="02020603050405020304" pitchFamily="18" charset="0"/>
              </a:rPr>
              <a:t>="red")</a:t>
            </a:r>
            <a:r>
              <a:rPr lang="en-GB" dirty="0">
                <a:latin typeface="Times New Roman" panose="02020603050405020304" pitchFamily="18" charset="0"/>
                <a:cs typeface="Times New Roman" panose="02020603050405020304" pitchFamily="18" charset="0"/>
              </a:rPr>
              <a:t>: this plots the model-predicted salaries (y_pred2) based on '</a:t>
            </a:r>
            <a:r>
              <a:rPr lang="en-GB" dirty="0" err="1">
                <a:latin typeface="Times New Roman" panose="02020603050405020304" pitchFamily="18" charset="0"/>
                <a:cs typeface="Times New Roman" panose="02020603050405020304" pitchFamily="18" charset="0"/>
              </a:rPr>
              <a:t>YearsExperience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x_test</a:t>
            </a:r>
            <a:r>
              <a:rPr lang="en-GB" dirty="0">
                <a:latin typeface="Times New Roman" panose="02020603050405020304" pitchFamily="18" charset="0"/>
                <a:cs typeface="Times New Roman" panose="02020603050405020304" pitchFamily="18" charset="0"/>
              </a:rPr>
              <a:t>) as a line plot in red.</a:t>
            </a:r>
          </a:p>
          <a:p>
            <a:pPr marL="0" indent="0">
              <a:buNone/>
            </a:pPr>
            <a:r>
              <a:rPr lang="en-GB" b="1" dirty="0" err="1">
                <a:latin typeface="Times New Roman" panose="02020603050405020304" pitchFamily="18" charset="0"/>
                <a:cs typeface="Times New Roman" panose="02020603050405020304" pitchFamily="18" charset="0"/>
              </a:rPr>
              <a:t>plt.title</a:t>
            </a:r>
            <a:r>
              <a:rPr lang="en-GB" b="1" dirty="0">
                <a:latin typeface="Times New Roman" panose="02020603050405020304" pitchFamily="18" charset="0"/>
                <a:cs typeface="Times New Roman" panose="02020603050405020304" pitchFamily="18" charset="0"/>
              </a:rPr>
              <a:t>('EXPERIENCE vs Model Predicted Salary(Test)’)</a:t>
            </a:r>
            <a:r>
              <a:rPr lang="en-GB" dirty="0">
                <a:latin typeface="Times New Roman" panose="02020603050405020304" pitchFamily="18" charset="0"/>
                <a:cs typeface="Times New Roman" panose="02020603050405020304" pitchFamily="18" charset="0"/>
              </a:rPr>
              <a:t>: this sets the title of the plot to 'EXPERIENCE vs Model Predicted Salary(Test)'.</a:t>
            </a:r>
          </a:p>
          <a:p>
            <a:pPr marL="0" indent="0">
              <a:buNone/>
            </a:pPr>
            <a:r>
              <a:rPr lang="en-GB" b="1" dirty="0" err="1">
                <a:latin typeface="Times New Roman" panose="02020603050405020304" pitchFamily="18" charset="0"/>
                <a:cs typeface="Times New Roman" panose="02020603050405020304" pitchFamily="18" charset="0"/>
              </a:rPr>
              <a:t>plt.xlabel</a:t>
            </a:r>
            <a:r>
              <a:rPr lang="en-GB" b="1" dirty="0">
                <a:latin typeface="Times New Roman" panose="02020603050405020304" pitchFamily="18" charset="0"/>
                <a:cs typeface="Times New Roman" panose="02020603050405020304" pitchFamily="18" charset="0"/>
              </a:rPr>
              <a:t>('Experience’)</a:t>
            </a:r>
            <a:r>
              <a:rPr lang="en-GB" dirty="0">
                <a:latin typeface="Times New Roman" panose="02020603050405020304" pitchFamily="18" charset="0"/>
                <a:cs typeface="Times New Roman" panose="02020603050405020304" pitchFamily="18" charset="0"/>
              </a:rPr>
              <a:t>: this sets the label for the x-axis to 'Experience'.</a:t>
            </a:r>
          </a:p>
          <a:p>
            <a:pPr marL="0" indent="0">
              <a:buNone/>
            </a:pPr>
            <a:r>
              <a:rPr lang="en-GB" b="1" dirty="0" err="1">
                <a:latin typeface="Times New Roman" panose="02020603050405020304" pitchFamily="18" charset="0"/>
                <a:cs typeface="Times New Roman" panose="02020603050405020304" pitchFamily="18" charset="0"/>
              </a:rPr>
              <a:t>plt.ylabel</a:t>
            </a:r>
            <a:r>
              <a:rPr lang="en-GB" b="1" dirty="0">
                <a:latin typeface="Times New Roman" panose="02020603050405020304" pitchFamily="18" charset="0"/>
                <a:cs typeface="Times New Roman" panose="02020603050405020304" pitchFamily="18" charset="0"/>
              </a:rPr>
              <a:t>('Salary’)</a:t>
            </a:r>
            <a:r>
              <a:rPr lang="en-GB" dirty="0">
                <a:latin typeface="Times New Roman" panose="02020603050405020304" pitchFamily="18" charset="0"/>
                <a:cs typeface="Times New Roman" panose="02020603050405020304" pitchFamily="18" charset="0"/>
              </a:rPr>
              <a:t>: this sets the label for the y-axis to 'Salary'.</a:t>
            </a:r>
          </a:p>
          <a:p>
            <a:pPr marL="0" indent="0">
              <a:buNone/>
            </a:pPr>
            <a:r>
              <a:rPr lang="en-GB" b="1" dirty="0" err="1">
                <a:latin typeface="Times New Roman" panose="02020603050405020304" pitchFamily="18" charset="0"/>
                <a:cs typeface="Times New Roman" panose="02020603050405020304" pitchFamily="18" charset="0"/>
              </a:rPr>
              <a:t>plt.show</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this displays the plot.</a:t>
            </a:r>
          </a:p>
          <a:p>
            <a:pPr marL="0" indent="0">
              <a:buNone/>
            </a:pPr>
            <a:r>
              <a:rPr lang="en-GB" dirty="0">
                <a:latin typeface="Times New Roman" panose="02020603050405020304" pitchFamily="18" charset="0"/>
                <a:cs typeface="Times New Roman" panose="02020603050405020304" pitchFamily="18" charset="0"/>
              </a:rPr>
              <a:t>The scatter plot displays the actual salaries from the testing data as points, while the red line represents the salaries predicted by the trained model based on the corresponding years of experience. This visualization helps in understanding how well the model's predictions align with unseen data.</a:t>
            </a: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511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9C7E179-8AA6-49D9-DC8A-81DC15D834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667" y="934720"/>
            <a:ext cx="10776504" cy="3911600"/>
          </a:xfrm>
        </p:spPr>
      </p:pic>
    </p:spTree>
    <p:extLst>
      <p:ext uri="{BB962C8B-B14F-4D97-AF65-F5344CB8AC3E}">
        <p14:creationId xmlns:p14="http://schemas.microsoft.com/office/powerpoint/2010/main" val="310702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normAutofit fontScale="92500"/>
          </a:bodyPr>
          <a:lstStyle/>
          <a:p>
            <a:pPr marL="0" indent="0">
              <a:buNone/>
            </a:pPr>
            <a:r>
              <a:rPr lang="en-GB" b="1" dirty="0">
                <a:latin typeface="Times New Roman" panose="02020603050405020304" pitchFamily="18" charset="0"/>
                <a:cs typeface="Times New Roman" panose="02020603050405020304" pitchFamily="18" charset="0"/>
              </a:rPr>
              <a:t>This code defines a simple linear regression class named </a:t>
            </a:r>
            <a:r>
              <a:rPr lang="en-GB" b="1" dirty="0" err="1">
                <a:latin typeface="Times New Roman" panose="02020603050405020304" pitchFamily="18" charset="0"/>
                <a:cs typeface="Times New Roman" panose="02020603050405020304" pitchFamily="18" charset="0"/>
              </a:rPr>
              <a:t>SimpleLinearRegression</a:t>
            </a:r>
            <a:r>
              <a:rPr lang="en-GB" b="1" dirty="0">
                <a:latin typeface="Times New Roman" panose="02020603050405020304" pitchFamily="18" charset="0"/>
                <a:cs typeface="Times New Roman" panose="02020603050405020304" pitchFamily="18" charset="0"/>
              </a:rPr>
              <a:t> that includes methods for fitting the model (fit) and making predictions (predict).</a:t>
            </a:r>
          </a:p>
          <a:p>
            <a:pPr marL="0" indent="0">
              <a:buNone/>
            </a:pPr>
            <a:r>
              <a:rPr lang="en-GB" b="1" dirty="0" err="1">
                <a:latin typeface="Times New Roman" panose="02020603050405020304" pitchFamily="18" charset="0"/>
                <a:cs typeface="Times New Roman" panose="02020603050405020304" pitchFamily="18" charset="0"/>
              </a:rPr>
              <a:t>SimpleLinearRegression</a:t>
            </a:r>
            <a:r>
              <a:rPr lang="en-GB" b="1" dirty="0">
                <a:latin typeface="Times New Roman" panose="02020603050405020304" pitchFamily="18" charset="0"/>
                <a:cs typeface="Times New Roman" panose="02020603050405020304" pitchFamily="18" charset="0"/>
              </a:rPr>
              <a:t> class</a:t>
            </a:r>
            <a:r>
              <a:rPr lang="en-GB" dirty="0">
                <a:latin typeface="Times New Roman" panose="02020603050405020304" pitchFamily="18" charset="0"/>
                <a:cs typeface="Times New Roman" panose="02020603050405020304" pitchFamily="18" charset="0"/>
              </a:rPr>
              <a:t>: this class represents a simple linear regression model.</a:t>
            </a:r>
          </a:p>
          <a:p>
            <a:pPr marL="0" indent="0">
              <a:buNone/>
            </a:pPr>
            <a:r>
              <a:rPr lang="en-GB" b="1" dirty="0">
                <a:latin typeface="Times New Roman" panose="02020603050405020304" pitchFamily="18" charset="0"/>
                <a:cs typeface="Times New Roman" panose="02020603050405020304" pitchFamily="18" charset="0"/>
              </a:rPr>
              <a:t>__</a:t>
            </a:r>
            <a:r>
              <a:rPr lang="en-GB" b="1" dirty="0" err="1">
                <a:latin typeface="Times New Roman" panose="02020603050405020304" pitchFamily="18" charset="0"/>
                <a:cs typeface="Times New Roman" panose="02020603050405020304" pitchFamily="18" charset="0"/>
              </a:rPr>
              <a:t>init</a:t>
            </a:r>
            <a:r>
              <a:rPr lang="en-GB" b="1" dirty="0">
                <a:latin typeface="Times New Roman" panose="02020603050405020304" pitchFamily="18" charset="0"/>
                <a:cs typeface="Times New Roman" panose="02020603050405020304" pitchFamily="18" charset="0"/>
              </a:rPr>
              <a:t>__ method</a:t>
            </a:r>
            <a:r>
              <a:rPr lang="en-GB" dirty="0">
                <a:latin typeface="Times New Roman" panose="02020603050405020304" pitchFamily="18" charset="0"/>
                <a:cs typeface="Times New Roman" panose="02020603050405020304" pitchFamily="18" charset="0"/>
              </a:rPr>
              <a:t>: the constructor initializes the class instance with attributes m and b, which will store the slope and intercept of the linear model.</a:t>
            </a:r>
          </a:p>
          <a:p>
            <a:pPr marL="0" indent="0">
              <a:buNone/>
            </a:pPr>
            <a:r>
              <a:rPr lang="en-GB" b="1" dirty="0">
                <a:latin typeface="Times New Roman" panose="02020603050405020304" pitchFamily="18" charset="0"/>
                <a:cs typeface="Times New Roman" panose="02020603050405020304" pitchFamily="18" charset="0"/>
              </a:rPr>
              <a:t>fit method</a:t>
            </a:r>
            <a:r>
              <a:rPr lang="en-GB" dirty="0">
                <a:latin typeface="Times New Roman" panose="02020603050405020304" pitchFamily="18" charset="0"/>
                <a:cs typeface="Times New Roman" panose="02020603050405020304" pitchFamily="18" charset="0"/>
              </a:rPr>
              <a:t>: this method is used to fit the simple linear regression model.</a:t>
            </a:r>
          </a:p>
          <a:p>
            <a:pPr marL="0" indent="0">
              <a:buNone/>
            </a:pPr>
            <a:r>
              <a:rPr lang="en-GB" dirty="0">
                <a:latin typeface="Times New Roman" panose="02020603050405020304" pitchFamily="18" charset="0"/>
                <a:cs typeface="Times New Roman" panose="02020603050405020304" pitchFamily="18" charset="0"/>
              </a:rPr>
              <a:t>It calculates the slope (</a:t>
            </a:r>
            <a:r>
              <a:rPr lang="en-GB" dirty="0" err="1">
                <a:latin typeface="Times New Roman" panose="02020603050405020304" pitchFamily="18" charset="0"/>
                <a:cs typeface="Times New Roman" panose="02020603050405020304" pitchFamily="18" charset="0"/>
              </a:rPr>
              <a:t>self.m</a:t>
            </a:r>
            <a:r>
              <a:rPr lang="en-GB" dirty="0">
                <a:latin typeface="Times New Roman" panose="02020603050405020304" pitchFamily="18" charset="0"/>
                <a:cs typeface="Times New Roman" panose="02020603050405020304" pitchFamily="18" charset="0"/>
              </a:rPr>
              <a:t>) and intercept (</a:t>
            </a:r>
            <a:r>
              <a:rPr lang="en-GB" dirty="0" err="1">
                <a:latin typeface="Times New Roman" panose="02020603050405020304" pitchFamily="18" charset="0"/>
                <a:cs typeface="Times New Roman" panose="02020603050405020304" pitchFamily="18" charset="0"/>
              </a:rPr>
              <a:t>self.b</a:t>
            </a:r>
            <a:r>
              <a:rPr lang="en-GB" dirty="0">
                <a:latin typeface="Times New Roman" panose="02020603050405020304" pitchFamily="18" charset="0"/>
                <a:cs typeface="Times New Roman" panose="02020603050405020304" pitchFamily="18" charset="0"/>
              </a:rPr>
              <a:t>) using the provided training data (</a:t>
            </a:r>
            <a:r>
              <a:rPr lang="en-GB" dirty="0" err="1">
                <a:latin typeface="Times New Roman" panose="02020603050405020304" pitchFamily="18" charset="0"/>
                <a:cs typeface="Times New Roman" panose="02020603050405020304" pitchFamily="18" charset="0"/>
              </a:rPr>
              <a:t>x_train</a:t>
            </a:r>
            <a:r>
              <a:rPr lang="en-GB" dirty="0">
                <a:latin typeface="Times New Roman" panose="02020603050405020304" pitchFamily="18" charset="0"/>
                <a:cs typeface="Times New Roman" panose="02020603050405020304" pitchFamily="18" charset="0"/>
              </a:rPr>
              <a:t> and </a:t>
            </a:r>
            <a:r>
              <a:rPr lang="en-GB" dirty="0" err="1">
                <a:latin typeface="Times New Roman" panose="02020603050405020304" pitchFamily="18" charset="0"/>
                <a:cs typeface="Times New Roman" panose="02020603050405020304" pitchFamily="18" charset="0"/>
              </a:rPr>
              <a:t>y_train</a:t>
            </a:r>
            <a:r>
              <a:rPr lang="en-GB" dirty="0">
                <a:latin typeface="Times New Roman" panose="02020603050405020304" pitchFamily="18" charset="0"/>
                <a:cs typeface="Times New Roman" panose="02020603050405020304" pitchFamily="18" charset="0"/>
              </a:rPr>
              <a:t>).</a:t>
            </a:r>
          </a:p>
          <a:p>
            <a:pPr marL="0" indent="0">
              <a:buNone/>
            </a:pPr>
            <a:r>
              <a:rPr lang="en-GB" b="1" dirty="0">
                <a:latin typeface="Times New Roman" panose="02020603050405020304" pitchFamily="18" charset="0"/>
                <a:cs typeface="Times New Roman" panose="02020603050405020304" pitchFamily="18" charset="0"/>
              </a:rPr>
              <a:t>predict method</a:t>
            </a:r>
            <a:r>
              <a:rPr lang="en-GB" dirty="0">
                <a:latin typeface="Times New Roman" panose="02020603050405020304" pitchFamily="18" charset="0"/>
                <a:cs typeface="Times New Roman" panose="02020603050405020304" pitchFamily="18" charset="0"/>
              </a:rPr>
              <a:t>: this method is used to make predictions using the trained model.</a:t>
            </a:r>
          </a:p>
          <a:p>
            <a:pPr marL="0" indent="0">
              <a:buNone/>
            </a:pPr>
            <a:r>
              <a:rPr lang="en-GB" dirty="0">
                <a:latin typeface="Times New Roman" panose="02020603050405020304" pitchFamily="18" charset="0"/>
                <a:cs typeface="Times New Roman" panose="02020603050405020304" pitchFamily="18" charset="0"/>
              </a:rPr>
              <a:t>It takes the test features (</a:t>
            </a:r>
            <a:r>
              <a:rPr lang="en-GB" dirty="0" err="1">
                <a:latin typeface="Times New Roman" panose="02020603050405020304" pitchFamily="18" charset="0"/>
                <a:cs typeface="Times New Roman" panose="02020603050405020304" pitchFamily="18" charset="0"/>
              </a:rPr>
              <a:t>x_test</a:t>
            </a:r>
            <a:r>
              <a:rPr lang="en-GB" dirty="0">
                <a:latin typeface="Times New Roman" panose="02020603050405020304" pitchFamily="18" charset="0"/>
                <a:cs typeface="Times New Roman" panose="02020603050405020304" pitchFamily="18" charset="0"/>
              </a:rPr>
              <a:t>) and returns the predicted target values based on the slope and intercept.</a:t>
            </a:r>
          </a:p>
          <a:p>
            <a:pPr marL="0" indent="0">
              <a:buNone/>
            </a:pPr>
            <a:r>
              <a:rPr lang="en-GB" dirty="0">
                <a:latin typeface="Times New Roman" panose="02020603050405020304" pitchFamily="18" charset="0"/>
                <a:cs typeface="Times New Roman" panose="02020603050405020304" pitchFamily="18" charset="0"/>
              </a:rPr>
              <a:t>The fit method calculates the slope (</a:t>
            </a:r>
            <a:r>
              <a:rPr lang="en-GB" dirty="0" err="1">
                <a:latin typeface="Times New Roman" panose="02020603050405020304" pitchFamily="18" charset="0"/>
                <a:cs typeface="Times New Roman" panose="02020603050405020304" pitchFamily="18" charset="0"/>
              </a:rPr>
              <a:t>self.m</a:t>
            </a:r>
            <a:r>
              <a:rPr lang="en-GB" dirty="0">
                <a:latin typeface="Times New Roman" panose="02020603050405020304" pitchFamily="18" charset="0"/>
                <a:cs typeface="Times New Roman" panose="02020603050405020304" pitchFamily="18" charset="0"/>
              </a:rPr>
              <a:t>) and intercept (</a:t>
            </a:r>
            <a:r>
              <a:rPr lang="en-GB" dirty="0" err="1">
                <a:latin typeface="Times New Roman" panose="02020603050405020304" pitchFamily="18" charset="0"/>
                <a:cs typeface="Times New Roman" panose="02020603050405020304" pitchFamily="18" charset="0"/>
              </a:rPr>
              <a:t>self.b</a:t>
            </a:r>
            <a:r>
              <a:rPr lang="en-GB" dirty="0">
                <a:latin typeface="Times New Roman" panose="02020603050405020304" pitchFamily="18" charset="0"/>
                <a:cs typeface="Times New Roman" panose="02020603050405020304" pitchFamily="18" charset="0"/>
              </a:rPr>
              <a:t>) based on the provided training data, and the predict method uses these coefficients to make predictions on test data. This class essentially implements the basic steps of a simple linear regression model.</a:t>
            </a: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643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F5E2DC38-9A3A-64DE-56A6-730658366C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046" y="447040"/>
            <a:ext cx="10617746" cy="5496560"/>
          </a:xfrm>
          <a:prstGeom prst="rect">
            <a:avLst/>
          </a:prstGeom>
        </p:spPr>
      </p:pic>
    </p:spTree>
    <p:extLst>
      <p:ext uri="{BB962C8B-B14F-4D97-AF65-F5344CB8AC3E}">
        <p14:creationId xmlns:p14="http://schemas.microsoft.com/office/powerpoint/2010/main" val="108617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This line of code creates an instance of the </a:t>
            </a:r>
            <a:r>
              <a:rPr lang="en-GB" sz="2400" dirty="0" err="1">
                <a:latin typeface="Times New Roman" panose="02020603050405020304" pitchFamily="18" charset="0"/>
                <a:cs typeface="Times New Roman" panose="02020603050405020304" pitchFamily="18" charset="0"/>
              </a:rPr>
              <a:t>SimpleLinearRegression</a:t>
            </a:r>
            <a:r>
              <a:rPr lang="en-GB" sz="2400" dirty="0">
                <a:latin typeface="Times New Roman" panose="02020603050405020304" pitchFamily="18" charset="0"/>
                <a:cs typeface="Times New Roman" panose="02020603050405020304" pitchFamily="18" charset="0"/>
              </a:rPr>
              <a:t> class, allowing you to use the methods defined within the class for fitting and predicting.</a:t>
            </a:r>
          </a:p>
          <a:p>
            <a:pPr marL="0" indent="0">
              <a:buNone/>
            </a:pPr>
            <a:r>
              <a:rPr lang="en-GB" sz="2400" b="1" dirty="0" err="1">
                <a:latin typeface="Times New Roman" panose="02020603050405020304" pitchFamily="18" charset="0"/>
                <a:cs typeface="Times New Roman" panose="02020603050405020304" pitchFamily="18" charset="0"/>
              </a:rPr>
              <a:t>SimpleLinearRegression</a:t>
            </a:r>
            <a:r>
              <a:rPr lang="en-GB" sz="2400" b="1" dirty="0">
                <a:latin typeface="Times New Roman" panose="02020603050405020304" pitchFamily="18" charset="0"/>
                <a:cs typeface="Times New Roman" panose="02020603050405020304" pitchFamily="18" charset="0"/>
              </a:rPr>
              <a:t> class</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simpleLinearRegression</a:t>
            </a:r>
            <a:r>
              <a:rPr lang="en-GB" sz="2400" dirty="0">
                <a:latin typeface="Times New Roman" panose="02020603050405020304" pitchFamily="18" charset="0"/>
                <a:cs typeface="Times New Roman" panose="02020603050405020304" pitchFamily="18" charset="0"/>
              </a:rPr>
              <a:t> is the class that was defined earlier to represent a simple linear regression model.</a:t>
            </a:r>
          </a:p>
          <a:p>
            <a:pPr marL="0" indent="0">
              <a:buNone/>
            </a:pPr>
            <a:r>
              <a:rPr lang="en-GB" sz="2400" b="1" dirty="0">
                <a:latin typeface="Times New Roman" panose="02020603050405020304" pitchFamily="18" charset="0"/>
                <a:cs typeface="Times New Roman" panose="02020603050405020304" pitchFamily="18" charset="0"/>
              </a:rPr>
              <a:t>SLR instance</a:t>
            </a:r>
            <a:r>
              <a:rPr lang="en-GB" sz="2400" dirty="0">
                <a:latin typeface="Times New Roman" panose="02020603050405020304" pitchFamily="18" charset="0"/>
                <a:cs typeface="Times New Roman" panose="02020603050405020304" pitchFamily="18" charset="0"/>
              </a:rPr>
              <a:t>: SLR is a variable used to store an instance of the </a:t>
            </a:r>
            <a:r>
              <a:rPr lang="en-GB" sz="2400" dirty="0" err="1">
                <a:latin typeface="Times New Roman" panose="02020603050405020304" pitchFamily="18" charset="0"/>
                <a:cs typeface="Times New Roman" panose="02020603050405020304" pitchFamily="18" charset="0"/>
              </a:rPr>
              <a:t>SimpleLinearRegression</a:t>
            </a:r>
            <a:r>
              <a:rPr lang="en-GB" sz="2400" dirty="0">
                <a:latin typeface="Times New Roman" panose="02020603050405020304" pitchFamily="18" charset="0"/>
                <a:cs typeface="Times New Roman" panose="02020603050405020304" pitchFamily="18" charset="0"/>
              </a:rPr>
              <a:t> class.</a:t>
            </a:r>
          </a:p>
          <a:p>
            <a:pPr marL="0" indent="0">
              <a:buNone/>
            </a:pPr>
            <a:r>
              <a:rPr lang="en-GB" sz="2400" dirty="0">
                <a:latin typeface="Times New Roman" panose="02020603050405020304" pitchFamily="18" charset="0"/>
                <a:cs typeface="Times New Roman" panose="02020603050405020304" pitchFamily="18" charset="0"/>
              </a:rPr>
              <a:t>This instance is created using the </a:t>
            </a:r>
            <a:r>
              <a:rPr lang="en-GB" sz="2400" dirty="0" err="1">
                <a:latin typeface="Times New Roman" panose="02020603050405020304" pitchFamily="18" charset="0"/>
                <a:cs typeface="Times New Roman" panose="02020603050405020304" pitchFamily="18" charset="0"/>
              </a:rPr>
              <a:t>SimpleLinearRegression</a:t>
            </a:r>
            <a:r>
              <a:rPr lang="en-GB" sz="2400" dirty="0">
                <a:latin typeface="Times New Roman" panose="02020603050405020304" pitchFamily="18" charset="0"/>
                <a:cs typeface="Times New Roman" panose="02020603050405020304" pitchFamily="18" charset="0"/>
              </a:rPr>
              <a:t>() constructor, effectively creating a new instance of the simple linear regression model that can be trained and used for predictions.</a:t>
            </a:r>
          </a:p>
          <a:p>
            <a:pPr marL="0" indent="0">
              <a:buNone/>
            </a:pPr>
            <a:r>
              <a:rPr lang="en-GB" sz="2400" dirty="0">
                <a:latin typeface="Times New Roman" panose="02020603050405020304" pitchFamily="18" charset="0"/>
                <a:cs typeface="Times New Roman" panose="02020603050405020304" pitchFamily="18" charset="0"/>
              </a:rPr>
              <a:t>After this line of code, SLR becomes an instance of the </a:t>
            </a:r>
            <a:r>
              <a:rPr lang="en-GB" sz="2400" dirty="0" err="1">
                <a:latin typeface="Times New Roman" panose="02020603050405020304" pitchFamily="18" charset="0"/>
                <a:cs typeface="Times New Roman" panose="02020603050405020304" pitchFamily="18" charset="0"/>
              </a:rPr>
              <a:t>SimpleLinearRegression</a:t>
            </a:r>
            <a:r>
              <a:rPr lang="en-GB" sz="2400" dirty="0">
                <a:latin typeface="Times New Roman" panose="02020603050405020304" pitchFamily="18" charset="0"/>
                <a:cs typeface="Times New Roman" panose="02020603050405020304" pitchFamily="18" charset="0"/>
              </a:rPr>
              <a:t> class, allowing you to use the fit() and predict() methods defined within the class for training and making predictions using a simple linear regression approach.</a:t>
            </a:r>
          </a:p>
          <a:p>
            <a:pPr marL="0" indent="0">
              <a:buNone/>
            </a:pPr>
            <a:endParaRPr lang="en-KE"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87B3E6-B5FF-31D9-6C18-D23678BC0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86" y="4104640"/>
            <a:ext cx="10249427" cy="1391920"/>
          </a:xfrm>
          <a:prstGeom prst="rect">
            <a:avLst/>
          </a:prstGeom>
        </p:spPr>
      </p:pic>
    </p:spTree>
    <p:extLst>
      <p:ext uri="{BB962C8B-B14F-4D97-AF65-F5344CB8AC3E}">
        <p14:creationId xmlns:p14="http://schemas.microsoft.com/office/powerpoint/2010/main" val="3461366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This line of code is calling the fit method of the </a:t>
            </a:r>
            <a:r>
              <a:rPr lang="en-GB" sz="2400" b="1" dirty="0" err="1">
                <a:latin typeface="Times New Roman" panose="02020603050405020304" pitchFamily="18" charset="0"/>
                <a:cs typeface="Times New Roman" panose="02020603050405020304" pitchFamily="18" charset="0"/>
              </a:rPr>
              <a:t>SimpleLinearRegression</a:t>
            </a:r>
            <a:r>
              <a:rPr lang="en-GB" sz="2400" b="1" dirty="0">
                <a:latin typeface="Times New Roman" panose="02020603050405020304" pitchFamily="18" charset="0"/>
                <a:cs typeface="Times New Roman" panose="02020603050405020304" pitchFamily="18" charset="0"/>
              </a:rPr>
              <a:t> class to fit the simple linear regression model using the provided training data.</a:t>
            </a:r>
          </a:p>
          <a:p>
            <a:pPr marL="0" indent="0">
              <a:buNone/>
            </a:pPr>
            <a:r>
              <a:rPr lang="en-GB" sz="2400" b="1" dirty="0">
                <a:latin typeface="Times New Roman" panose="02020603050405020304" pitchFamily="18" charset="0"/>
                <a:cs typeface="Times New Roman" panose="02020603050405020304" pitchFamily="18" charset="0"/>
              </a:rPr>
              <a:t>SLR - </a:t>
            </a:r>
            <a:r>
              <a:rPr lang="en-GB" sz="2400" b="1" dirty="0" err="1">
                <a:latin typeface="Times New Roman" panose="02020603050405020304" pitchFamily="18" charset="0"/>
                <a:cs typeface="Times New Roman" panose="02020603050405020304" pitchFamily="18" charset="0"/>
              </a:rPr>
              <a:t>SimpleLinearRegression</a:t>
            </a:r>
            <a:r>
              <a:rPr lang="en-GB" sz="2400" b="1" dirty="0">
                <a:latin typeface="Times New Roman" panose="02020603050405020304" pitchFamily="18" charset="0"/>
                <a:cs typeface="Times New Roman" panose="02020603050405020304" pitchFamily="18" charset="0"/>
              </a:rPr>
              <a:t> instance</a:t>
            </a:r>
            <a:r>
              <a:rPr lang="en-GB" sz="2400" dirty="0">
                <a:latin typeface="Times New Roman" panose="02020603050405020304" pitchFamily="18" charset="0"/>
                <a:cs typeface="Times New Roman" panose="02020603050405020304" pitchFamily="18" charset="0"/>
              </a:rPr>
              <a:t>: SLR is the instance of the </a:t>
            </a:r>
            <a:r>
              <a:rPr lang="en-GB" sz="2400" dirty="0" err="1">
                <a:latin typeface="Times New Roman" panose="02020603050405020304" pitchFamily="18" charset="0"/>
                <a:cs typeface="Times New Roman" panose="02020603050405020304" pitchFamily="18" charset="0"/>
              </a:rPr>
              <a:t>SimpleLinearRegression</a:t>
            </a:r>
            <a:r>
              <a:rPr lang="en-GB" sz="2400" dirty="0">
                <a:latin typeface="Times New Roman" panose="02020603050405020304" pitchFamily="18" charset="0"/>
                <a:cs typeface="Times New Roman" panose="02020603050405020304" pitchFamily="18" charset="0"/>
              </a:rPr>
              <a:t> class that was created earlier.</a:t>
            </a:r>
          </a:p>
          <a:p>
            <a:pPr marL="0" indent="0">
              <a:buNone/>
            </a:pPr>
            <a:r>
              <a:rPr lang="en-GB" sz="2400" b="1" dirty="0">
                <a:latin typeface="Times New Roman" panose="02020603050405020304" pitchFamily="18" charset="0"/>
                <a:cs typeface="Times New Roman" panose="02020603050405020304" pitchFamily="18" charset="0"/>
              </a:rPr>
              <a:t>fit() method</a:t>
            </a:r>
            <a:r>
              <a:rPr lang="en-GB" sz="2400" dirty="0">
                <a:latin typeface="Times New Roman" panose="02020603050405020304" pitchFamily="18" charset="0"/>
                <a:cs typeface="Times New Roman" panose="02020603050405020304" pitchFamily="18" charset="0"/>
              </a:rPr>
              <a:t>: fit() is a method of the </a:t>
            </a:r>
            <a:r>
              <a:rPr lang="en-GB" sz="2400" dirty="0" err="1">
                <a:latin typeface="Times New Roman" panose="02020603050405020304" pitchFamily="18" charset="0"/>
                <a:cs typeface="Times New Roman" panose="02020603050405020304" pitchFamily="18" charset="0"/>
              </a:rPr>
              <a:t>SimpleLinearRegression</a:t>
            </a:r>
            <a:r>
              <a:rPr lang="en-GB" sz="2400" dirty="0">
                <a:latin typeface="Times New Roman" panose="02020603050405020304" pitchFamily="18" charset="0"/>
                <a:cs typeface="Times New Roman" panose="02020603050405020304" pitchFamily="18" charset="0"/>
              </a:rPr>
              <a:t> class that we defined earlier.</a:t>
            </a:r>
          </a:p>
          <a:p>
            <a:pPr marL="0" indent="0">
              <a:buNone/>
            </a:pPr>
            <a:r>
              <a:rPr lang="en-GB" sz="2400" dirty="0">
                <a:latin typeface="Times New Roman" panose="02020603050405020304" pitchFamily="18" charset="0"/>
                <a:cs typeface="Times New Roman" panose="02020603050405020304" pitchFamily="18" charset="0"/>
              </a:rPr>
              <a:t>This method trains the simple linear regression model by calculating the slope (</a:t>
            </a:r>
            <a:r>
              <a:rPr lang="en-GB" sz="2400" dirty="0" err="1">
                <a:latin typeface="Times New Roman" panose="02020603050405020304" pitchFamily="18" charset="0"/>
                <a:cs typeface="Times New Roman" panose="02020603050405020304" pitchFamily="18" charset="0"/>
              </a:rPr>
              <a:t>self.m</a:t>
            </a:r>
            <a:r>
              <a:rPr lang="en-GB" sz="2400" dirty="0">
                <a:latin typeface="Times New Roman" panose="02020603050405020304" pitchFamily="18" charset="0"/>
                <a:cs typeface="Times New Roman" panose="02020603050405020304" pitchFamily="18" charset="0"/>
              </a:rPr>
              <a:t>) and intercept (</a:t>
            </a:r>
            <a:r>
              <a:rPr lang="en-GB" sz="2400" dirty="0" err="1">
                <a:latin typeface="Times New Roman" panose="02020603050405020304" pitchFamily="18" charset="0"/>
                <a:cs typeface="Times New Roman" panose="02020603050405020304" pitchFamily="18" charset="0"/>
              </a:rPr>
              <a:t>self.b</a:t>
            </a:r>
            <a:r>
              <a:rPr lang="en-GB" sz="2400" dirty="0">
                <a:latin typeface="Times New Roman" panose="02020603050405020304" pitchFamily="18" charset="0"/>
                <a:cs typeface="Times New Roman" panose="02020603050405020304" pitchFamily="18" charset="0"/>
              </a:rPr>
              <a:t>) based on the provided training data (</a:t>
            </a:r>
            <a:r>
              <a:rPr lang="en-GB" sz="2400" dirty="0" err="1">
                <a:latin typeface="Times New Roman" panose="02020603050405020304" pitchFamily="18" charset="0"/>
                <a:cs typeface="Times New Roman" panose="02020603050405020304" pitchFamily="18" charset="0"/>
              </a:rPr>
              <a:t>x_train</a:t>
            </a:r>
            <a:r>
              <a:rPr lang="en-GB" sz="2400" dirty="0">
                <a:latin typeface="Times New Roman" panose="02020603050405020304" pitchFamily="18" charset="0"/>
                <a:cs typeface="Times New Roman" panose="02020603050405020304" pitchFamily="18" charset="0"/>
              </a:rPr>
              <a:t> and </a:t>
            </a:r>
            <a:r>
              <a:rPr lang="en-GB" sz="2400" dirty="0" err="1">
                <a:latin typeface="Times New Roman" panose="02020603050405020304" pitchFamily="18" charset="0"/>
                <a:cs typeface="Times New Roman" panose="02020603050405020304" pitchFamily="18" charset="0"/>
              </a:rPr>
              <a:t>y_train</a:t>
            </a:r>
            <a:r>
              <a:rPr lang="en-GB" sz="2400" dirty="0">
                <a:latin typeface="Times New Roman" panose="02020603050405020304" pitchFamily="18" charset="0"/>
                <a:cs typeface="Times New Roman" panose="02020603050405020304" pitchFamily="18" charset="0"/>
              </a:rPr>
              <a:t>).</a:t>
            </a:r>
          </a:p>
          <a:p>
            <a:pPr marL="0" indent="0">
              <a:buNone/>
            </a:pPr>
            <a:r>
              <a:rPr lang="en-GB" sz="2400" dirty="0">
                <a:latin typeface="Times New Roman" panose="02020603050405020304" pitchFamily="18" charset="0"/>
                <a:cs typeface="Times New Roman" panose="02020603050405020304" pitchFamily="18" charset="0"/>
              </a:rPr>
              <a:t>By calling </a:t>
            </a:r>
            <a:r>
              <a:rPr lang="en-GB" sz="2400" dirty="0" err="1">
                <a:latin typeface="Times New Roman" panose="02020603050405020304" pitchFamily="18" charset="0"/>
                <a:cs typeface="Times New Roman" panose="02020603050405020304" pitchFamily="18" charset="0"/>
              </a:rPr>
              <a:t>SLR.fit</a:t>
            </a:r>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x_train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y_train</a:t>
            </a:r>
            <a:r>
              <a:rPr lang="en-GB" sz="2400" dirty="0">
                <a:latin typeface="Times New Roman" panose="02020603050405020304" pitchFamily="18" charset="0"/>
                <a:cs typeface="Times New Roman" panose="02020603050405020304" pitchFamily="18" charset="0"/>
              </a:rPr>
              <a:t>), you are using the fit() method of the </a:t>
            </a:r>
            <a:r>
              <a:rPr lang="en-GB" sz="2400" dirty="0" err="1">
                <a:latin typeface="Times New Roman" panose="02020603050405020304" pitchFamily="18" charset="0"/>
                <a:cs typeface="Times New Roman" panose="02020603050405020304" pitchFamily="18" charset="0"/>
              </a:rPr>
              <a:t>SimpleLinearRegression</a:t>
            </a:r>
            <a:r>
              <a:rPr lang="en-GB" sz="2400" dirty="0">
                <a:latin typeface="Times New Roman" panose="02020603050405020304" pitchFamily="18" charset="0"/>
                <a:cs typeface="Times New Roman" panose="02020603050405020304" pitchFamily="18" charset="0"/>
              </a:rPr>
              <a:t> instance to train the model using the provided training data. The model will learn the linear relationship between the feature (</a:t>
            </a:r>
            <a:r>
              <a:rPr lang="en-GB" sz="2400" dirty="0" err="1">
                <a:latin typeface="Times New Roman" panose="02020603050405020304" pitchFamily="18" charset="0"/>
                <a:cs typeface="Times New Roman" panose="02020603050405020304" pitchFamily="18" charset="0"/>
              </a:rPr>
              <a:t>x_train</a:t>
            </a:r>
            <a:r>
              <a:rPr lang="en-GB" sz="2400" dirty="0">
                <a:latin typeface="Times New Roman" panose="02020603050405020304" pitchFamily="18" charset="0"/>
                <a:cs typeface="Times New Roman" panose="02020603050405020304" pitchFamily="18" charset="0"/>
              </a:rPr>
              <a:t>, years of experience) and the target (</a:t>
            </a:r>
            <a:r>
              <a:rPr lang="en-GB" sz="2400" dirty="0" err="1">
                <a:latin typeface="Times New Roman" panose="02020603050405020304" pitchFamily="18" charset="0"/>
                <a:cs typeface="Times New Roman" panose="02020603050405020304" pitchFamily="18" charset="0"/>
              </a:rPr>
              <a:t>y_train</a:t>
            </a:r>
            <a:r>
              <a:rPr lang="en-GB" sz="2400" dirty="0">
                <a:latin typeface="Times New Roman" panose="02020603050405020304" pitchFamily="18" charset="0"/>
                <a:cs typeface="Times New Roman" panose="02020603050405020304" pitchFamily="18" charset="0"/>
              </a:rPr>
              <a:t>, salary) using a simple linear regression approach.</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EDD894-7B71-8FAC-8115-BAD3FB5A0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412" y="4490721"/>
            <a:ext cx="10598695" cy="1493520"/>
          </a:xfrm>
          <a:prstGeom prst="rect">
            <a:avLst/>
          </a:prstGeom>
        </p:spPr>
      </p:pic>
    </p:spTree>
    <p:extLst>
      <p:ext uri="{BB962C8B-B14F-4D97-AF65-F5344CB8AC3E}">
        <p14:creationId xmlns:p14="http://schemas.microsoft.com/office/powerpoint/2010/main" val="16471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71120"/>
            <a:ext cx="12039600" cy="6654800"/>
          </a:xfrm>
        </p:spPr>
        <p:txBody>
          <a:bodyPr/>
          <a:lstStyle/>
          <a:p>
            <a:pPr marL="0" indent="0">
              <a:buNone/>
            </a:pPr>
            <a:r>
              <a:rPr lang="en-GB" sz="2400" b="1" dirty="0" err="1">
                <a:latin typeface="Times New Roman" panose="02020603050405020304" pitchFamily="18" charset="0"/>
                <a:cs typeface="Times New Roman" panose="02020603050405020304" pitchFamily="18" charset="0"/>
              </a:rPr>
              <a:t>read_csv</a:t>
            </a:r>
            <a:r>
              <a:rPr lang="en-GB" sz="2400" b="1" dirty="0">
                <a:latin typeface="Times New Roman" panose="02020603050405020304" pitchFamily="18" charset="0"/>
                <a:cs typeface="Times New Roman" panose="02020603050405020304" pitchFamily="18" charset="0"/>
              </a:rPr>
              <a:t>() function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read_csv</a:t>
            </a:r>
            <a:r>
              <a:rPr lang="en-GB" sz="2400" dirty="0">
                <a:latin typeface="Times New Roman" panose="02020603050405020304" pitchFamily="18" charset="0"/>
                <a:cs typeface="Times New Roman" panose="02020603050405020304" pitchFamily="18" charset="0"/>
              </a:rPr>
              <a:t>() is a Pandas function used to read data from a comma-separated values (CSV) file and create a </a:t>
            </a:r>
            <a:r>
              <a:rPr lang="en-GB" sz="2400" dirty="0" err="1">
                <a:latin typeface="Times New Roman" panose="02020603050405020304" pitchFamily="18" charset="0"/>
                <a:cs typeface="Times New Roman" panose="02020603050405020304" pitchFamily="18" charset="0"/>
              </a:rPr>
              <a:t>DataFrame</a:t>
            </a:r>
            <a:r>
              <a:rPr lang="en-GB" sz="2400" dirty="0">
                <a:latin typeface="Times New Roman" panose="02020603050405020304" pitchFamily="18" charset="0"/>
                <a:cs typeface="Times New Roman" panose="02020603050405020304" pitchFamily="18" charset="0"/>
              </a:rPr>
              <a:t>. The argument to this function is the path or filename of the CSV file to be read, which, in this case, is "</a:t>
            </a:r>
            <a:r>
              <a:rPr lang="en-GB" sz="2400" b="1" dirty="0">
                <a:latin typeface="Times New Roman" panose="02020603050405020304" pitchFamily="18" charset="0"/>
                <a:cs typeface="Times New Roman" panose="02020603050405020304" pitchFamily="18" charset="0"/>
              </a:rPr>
              <a:t>Salary_dataset.csv</a:t>
            </a:r>
            <a:r>
              <a:rPr lang="en-GB" sz="2400" dirty="0">
                <a:latin typeface="Times New Roman" panose="02020603050405020304" pitchFamily="18" charset="0"/>
                <a:cs typeface="Times New Roman" panose="02020603050405020304" pitchFamily="18" charset="0"/>
              </a:rPr>
              <a:t>".</a:t>
            </a:r>
          </a:p>
          <a:p>
            <a:pPr marL="0" indent="0">
              <a:buNone/>
            </a:pPr>
            <a:r>
              <a:rPr lang="en-GB" sz="2400" b="1" dirty="0" err="1">
                <a:latin typeface="Times New Roman" panose="02020603050405020304" pitchFamily="18" charset="0"/>
                <a:cs typeface="Times New Roman" panose="02020603050405020304" pitchFamily="18" charset="0"/>
              </a:rPr>
              <a:t>DataFrame</a:t>
            </a: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df</a:t>
            </a:r>
            <a:r>
              <a:rPr lang="en-GB" sz="2400" b="1"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the result of </a:t>
            </a:r>
            <a:r>
              <a:rPr lang="en-GB" sz="2400" dirty="0" err="1">
                <a:latin typeface="Times New Roman" panose="02020603050405020304" pitchFamily="18" charset="0"/>
                <a:cs typeface="Times New Roman" panose="02020603050405020304" pitchFamily="18" charset="0"/>
              </a:rPr>
              <a:t>read_csv</a:t>
            </a:r>
            <a:r>
              <a:rPr lang="en-GB" sz="2400" dirty="0">
                <a:latin typeface="Times New Roman" panose="02020603050405020304" pitchFamily="18" charset="0"/>
                <a:cs typeface="Times New Roman" panose="02020603050405020304" pitchFamily="18" charset="0"/>
              </a:rPr>
              <a:t>() is assigned to the variable </a:t>
            </a:r>
            <a:r>
              <a:rPr lang="en-GB" sz="2400" dirty="0" err="1">
                <a:latin typeface="Times New Roman" panose="02020603050405020304" pitchFamily="18" charset="0"/>
                <a:cs typeface="Times New Roman" panose="02020603050405020304" pitchFamily="18" charset="0"/>
              </a:rPr>
              <a:t>df</a:t>
            </a:r>
            <a:r>
              <a:rPr lang="en-GB" sz="2400" dirty="0">
                <a:latin typeface="Times New Roman" panose="02020603050405020304" pitchFamily="18" charset="0"/>
                <a:cs typeface="Times New Roman" panose="02020603050405020304" pitchFamily="18" charset="0"/>
              </a:rPr>
              <a:t>, which represents a Pandas </a:t>
            </a:r>
            <a:r>
              <a:rPr lang="en-GB" sz="2400" dirty="0" err="1">
                <a:latin typeface="Times New Roman" panose="02020603050405020304" pitchFamily="18" charset="0"/>
                <a:cs typeface="Times New Roman" panose="02020603050405020304" pitchFamily="18" charset="0"/>
              </a:rPr>
              <a:t>DataFrame</a:t>
            </a:r>
            <a:r>
              <a:rPr lang="en-GB" sz="2400" dirty="0">
                <a:latin typeface="Times New Roman" panose="02020603050405020304" pitchFamily="18" charset="0"/>
                <a:cs typeface="Times New Roman" panose="02020603050405020304" pitchFamily="18" charset="0"/>
              </a:rPr>
              <a:t>. A </a:t>
            </a:r>
            <a:r>
              <a:rPr lang="en-GB" sz="2400" dirty="0" err="1">
                <a:latin typeface="Times New Roman" panose="02020603050405020304" pitchFamily="18" charset="0"/>
                <a:cs typeface="Times New Roman" panose="02020603050405020304" pitchFamily="18" charset="0"/>
              </a:rPr>
              <a:t>DataFrame</a:t>
            </a:r>
            <a:r>
              <a:rPr lang="en-GB" sz="2400" dirty="0">
                <a:latin typeface="Times New Roman" panose="02020603050405020304" pitchFamily="18" charset="0"/>
                <a:cs typeface="Times New Roman" panose="02020603050405020304" pitchFamily="18" charset="0"/>
              </a:rPr>
              <a:t> is a two-dimensional </a:t>
            </a:r>
            <a:r>
              <a:rPr lang="en-GB" sz="2400" dirty="0" err="1">
                <a:latin typeface="Times New Roman" panose="02020603050405020304" pitchFamily="18" charset="0"/>
                <a:cs typeface="Times New Roman" panose="02020603050405020304" pitchFamily="18" charset="0"/>
              </a:rPr>
              <a:t>labeled</a:t>
            </a:r>
            <a:r>
              <a:rPr lang="en-GB" sz="2400" dirty="0">
                <a:latin typeface="Times New Roman" panose="02020603050405020304" pitchFamily="18" charset="0"/>
                <a:cs typeface="Times New Roman" panose="02020603050405020304" pitchFamily="18" charset="0"/>
              </a:rPr>
              <a:t> data structure with columns that can be of different types (e.g., integers, strings, floats).</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The code snippet </a:t>
            </a:r>
            <a:r>
              <a:rPr lang="en-GB" sz="2400" b="1" dirty="0" err="1">
                <a:latin typeface="Times New Roman" panose="02020603050405020304" pitchFamily="18" charset="0"/>
                <a:cs typeface="Times New Roman" panose="02020603050405020304" pitchFamily="18" charset="0"/>
              </a:rPr>
              <a:t>df.head</a:t>
            </a:r>
            <a:r>
              <a:rPr lang="en-GB" sz="2400" b="1"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is used to display the first five rows of the dataset loaded into the Pandas </a:t>
            </a:r>
            <a:r>
              <a:rPr lang="en-GB" sz="2400" dirty="0" err="1">
                <a:latin typeface="Times New Roman" panose="02020603050405020304" pitchFamily="18" charset="0"/>
                <a:cs typeface="Times New Roman" panose="02020603050405020304" pitchFamily="18" charset="0"/>
              </a:rPr>
              <a:t>DataFrame</a:t>
            </a:r>
            <a:r>
              <a:rPr lang="en-GB" sz="2400" dirty="0">
                <a:latin typeface="Times New Roman" panose="02020603050405020304" pitchFamily="18" charset="0"/>
                <a:cs typeface="Times New Roman" panose="02020603050405020304" pitchFamily="18" charset="0"/>
              </a:rPr>
              <a:t>.</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45BC4B3-1765-2AB3-84B1-F6A9DB447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0" y="2225041"/>
            <a:ext cx="11257279" cy="1320800"/>
          </a:xfrm>
          <a:prstGeom prst="rect">
            <a:avLst/>
          </a:prstGeom>
        </p:spPr>
      </p:pic>
      <p:pic>
        <p:nvPicPr>
          <p:cNvPr id="6" name="Picture 5">
            <a:extLst>
              <a:ext uri="{FF2B5EF4-FFF2-40B4-BE49-F238E27FC236}">
                <a16:creationId xmlns:a16="http://schemas.microsoft.com/office/drawing/2014/main" id="{A365E14A-DC0C-3FA8-801C-6E0B6D66E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60" y="4562460"/>
            <a:ext cx="10579644" cy="812180"/>
          </a:xfrm>
          <a:prstGeom prst="rect">
            <a:avLst/>
          </a:prstGeom>
        </p:spPr>
      </p:pic>
    </p:spTree>
    <p:extLst>
      <p:ext uri="{BB962C8B-B14F-4D97-AF65-F5344CB8AC3E}">
        <p14:creationId xmlns:p14="http://schemas.microsoft.com/office/powerpoint/2010/main" val="17586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142240" y="132080"/>
            <a:ext cx="11938000" cy="6593840"/>
          </a:xfrm>
        </p:spPr>
        <p:txBody>
          <a:bodyPr/>
          <a:lstStyle/>
          <a:p>
            <a:pPr marL="0" indent="0">
              <a:buNone/>
            </a:pPr>
            <a:r>
              <a:rPr lang="en-GB" dirty="0">
                <a:latin typeface="Times New Roman" panose="02020603050405020304" pitchFamily="18" charset="0"/>
                <a:cs typeface="Times New Roman" panose="02020603050405020304" pitchFamily="18" charset="0"/>
              </a:rPr>
              <a:t>This code snippet removes the first column from the </a:t>
            </a:r>
            <a:r>
              <a:rPr lang="en-GB" dirty="0" err="1">
                <a:latin typeface="Times New Roman" panose="02020603050405020304" pitchFamily="18" charset="0"/>
                <a:cs typeface="Times New Roman" panose="02020603050405020304" pitchFamily="18" charset="0"/>
              </a:rPr>
              <a:t>DataFrame</a:t>
            </a:r>
            <a:r>
              <a:rPr lang="en-GB" dirty="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drop() function</a:t>
            </a:r>
            <a:r>
              <a:rPr lang="en-GB" dirty="0">
                <a:latin typeface="Times New Roman" panose="02020603050405020304" pitchFamily="18" charset="0"/>
                <a:cs typeface="Times New Roman" panose="02020603050405020304" pitchFamily="18" charset="0"/>
              </a:rPr>
              <a:t>: drop() is a Pandas function used to remove columns or rows from a </a:t>
            </a:r>
            <a:r>
              <a:rPr lang="en-GB" dirty="0" err="1">
                <a:latin typeface="Times New Roman" panose="02020603050405020304" pitchFamily="18" charset="0"/>
                <a:cs typeface="Times New Roman" panose="02020603050405020304" pitchFamily="18" charset="0"/>
              </a:rPr>
              <a:t>DataFrame</a:t>
            </a:r>
            <a:r>
              <a:rPr lang="en-GB" dirty="0">
                <a:latin typeface="Times New Roman" panose="02020603050405020304" pitchFamily="18" charset="0"/>
                <a:cs typeface="Times New Roman" panose="02020603050405020304" pitchFamily="18" charset="0"/>
              </a:rPr>
              <a:t>.</a:t>
            </a:r>
          </a:p>
          <a:p>
            <a:pPr marL="0" indent="0">
              <a:buNone/>
            </a:pPr>
            <a:r>
              <a:rPr lang="en-GB" dirty="0">
                <a:latin typeface="Times New Roman" panose="02020603050405020304" pitchFamily="18" charset="0"/>
                <a:cs typeface="Times New Roman" panose="02020603050405020304" pitchFamily="18" charset="0"/>
              </a:rPr>
              <a:t>The first argument specifies what to drop (in this case, a column), and the second argument (axis) specifies whether it's a column (axis=1) or a row (axis=0).</a:t>
            </a:r>
          </a:p>
          <a:p>
            <a:pPr marL="0" indent="0">
              <a:buNone/>
            </a:pPr>
            <a:r>
              <a:rPr lang="en-GB" b="1" dirty="0" err="1">
                <a:latin typeface="Times New Roman" panose="02020603050405020304" pitchFamily="18" charset="0"/>
                <a:cs typeface="Times New Roman" panose="02020603050405020304" pitchFamily="18" charset="0"/>
              </a:rPr>
              <a:t>df.columns</a:t>
            </a:r>
            <a:r>
              <a:rPr lang="en-GB" b="1" dirty="0">
                <a:latin typeface="Times New Roman" panose="02020603050405020304" pitchFamily="18" charset="0"/>
                <a:cs typeface="Times New Roman" panose="02020603050405020304" pitchFamily="18" charset="0"/>
              </a:rPr>
              <a:t>[0]</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df.columns</a:t>
            </a:r>
            <a:r>
              <a:rPr lang="en-GB" dirty="0">
                <a:latin typeface="Times New Roman" panose="02020603050405020304" pitchFamily="18" charset="0"/>
                <a:cs typeface="Times New Roman" panose="02020603050405020304" pitchFamily="18" charset="0"/>
              </a:rPr>
              <a:t> returns the column labels of the </a:t>
            </a:r>
            <a:r>
              <a:rPr lang="en-GB" dirty="0" err="1">
                <a:latin typeface="Times New Roman" panose="02020603050405020304" pitchFamily="18" charset="0"/>
                <a:cs typeface="Times New Roman" panose="02020603050405020304" pitchFamily="18" charset="0"/>
              </a:rPr>
              <a:t>DataFrame</a:t>
            </a:r>
            <a:r>
              <a:rPr lang="en-GB" dirty="0">
                <a:latin typeface="Times New Roman" panose="02020603050405020304" pitchFamily="18" charset="0"/>
                <a:cs typeface="Times New Roman" panose="02020603050405020304" pitchFamily="18" charset="0"/>
              </a:rPr>
              <a:t>.</a:t>
            </a:r>
          </a:p>
          <a:p>
            <a:pPr marL="0" indent="0">
              <a:buNone/>
            </a:pPr>
            <a:r>
              <a:rPr lang="en-GB" dirty="0" err="1">
                <a:latin typeface="Times New Roman" panose="02020603050405020304" pitchFamily="18" charset="0"/>
                <a:cs typeface="Times New Roman" panose="02020603050405020304" pitchFamily="18" charset="0"/>
              </a:rPr>
              <a:t>df.columns</a:t>
            </a:r>
            <a:r>
              <a:rPr lang="en-GB" dirty="0">
                <a:latin typeface="Times New Roman" panose="02020603050405020304" pitchFamily="18" charset="0"/>
                <a:cs typeface="Times New Roman" panose="02020603050405020304" pitchFamily="18" charset="0"/>
              </a:rPr>
              <a:t>[0] selects the label of the first column in the </a:t>
            </a:r>
            <a:r>
              <a:rPr lang="en-GB" dirty="0" err="1">
                <a:latin typeface="Times New Roman" panose="02020603050405020304" pitchFamily="18" charset="0"/>
                <a:cs typeface="Times New Roman" panose="02020603050405020304" pitchFamily="18" charset="0"/>
              </a:rPr>
              <a:t>DataFrame</a:t>
            </a:r>
            <a:r>
              <a:rPr lang="en-GB" dirty="0">
                <a:latin typeface="Times New Roman" panose="02020603050405020304" pitchFamily="18" charset="0"/>
                <a:cs typeface="Times New Roman" panose="02020603050405020304" pitchFamily="18" charset="0"/>
              </a:rPr>
              <a:t>.</a:t>
            </a:r>
          </a:p>
          <a:p>
            <a:pPr marL="0" indent="0">
              <a:buNone/>
            </a:pPr>
            <a:r>
              <a:rPr lang="en-GB" b="1" dirty="0">
                <a:latin typeface="Times New Roman" panose="02020603050405020304" pitchFamily="18" charset="0"/>
                <a:cs typeface="Times New Roman" panose="02020603050405020304" pitchFamily="18" charset="0"/>
              </a:rPr>
              <a:t>axis=1</a:t>
            </a:r>
            <a:r>
              <a:rPr lang="en-GB" dirty="0">
                <a:latin typeface="Times New Roman" panose="02020603050405020304" pitchFamily="18" charset="0"/>
                <a:cs typeface="Times New Roman" panose="02020603050405020304" pitchFamily="18" charset="0"/>
              </a:rPr>
              <a:t>: This argument specifies that we are dropping a column (as opposed to a row) from the </a:t>
            </a:r>
            <a:r>
              <a:rPr lang="en-GB" dirty="0" err="1">
                <a:latin typeface="Times New Roman" panose="02020603050405020304" pitchFamily="18" charset="0"/>
                <a:cs typeface="Times New Roman" panose="02020603050405020304" pitchFamily="18" charset="0"/>
              </a:rPr>
              <a:t>DataFrame</a:t>
            </a:r>
            <a:r>
              <a:rPr lang="en-GB" dirty="0">
                <a:latin typeface="Times New Roman" panose="02020603050405020304" pitchFamily="18" charset="0"/>
                <a:cs typeface="Times New Roman" panose="02020603050405020304" pitchFamily="18" charset="0"/>
              </a:rPr>
              <a:t>.</a:t>
            </a:r>
          </a:p>
          <a:p>
            <a:pPr marL="0" indent="0">
              <a:buNone/>
            </a:pPr>
            <a:endParaRPr lang="en-K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955C806-B47C-AA92-7438-B14F6EC89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426" y="4429760"/>
            <a:ext cx="10643147" cy="1320800"/>
          </a:xfrm>
          <a:prstGeom prst="rect">
            <a:avLst/>
          </a:prstGeom>
        </p:spPr>
      </p:pic>
    </p:spTree>
    <p:extLst>
      <p:ext uri="{BB962C8B-B14F-4D97-AF65-F5344CB8AC3E}">
        <p14:creationId xmlns:p14="http://schemas.microsoft.com/office/powerpoint/2010/main" val="428207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142240" y="121920"/>
            <a:ext cx="11938000" cy="6583680"/>
          </a:xfrm>
        </p:spPr>
        <p:txBody>
          <a:bodyPr/>
          <a:lstStyle/>
          <a:p>
            <a:pPr marL="0" indent="0">
              <a:buNone/>
            </a:pPr>
            <a:r>
              <a:rPr lang="en-US" dirty="0">
                <a:latin typeface="Times New Roman" panose="02020603050405020304" pitchFamily="18" charset="0"/>
                <a:cs typeface="Times New Roman" panose="02020603050405020304" pitchFamily="18" charset="0"/>
              </a:rPr>
              <a:t>Displays the first five rows in the dataset.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shape attribute (</a:t>
            </a:r>
            <a:r>
              <a:rPr lang="en-GB" b="1" dirty="0" err="1">
                <a:latin typeface="Times New Roman" panose="02020603050405020304" pitchFamily="18" charset="0"/>
                <a:cs typeface="Times New Roman" panose="02020603050405020304" pitchFamily="18" charset="0"/>
              </a:rPr>
              <a:t>df.shape</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a:t>
            </a:r>
          </a:p>
          <a:p>
            <a:pPr marL="0" indent="0">
              <a:buNone/>
            </a:pPr>
            <a:r>
              <a:rPr lang="en-GB" dirty="0">
                <a:latin typeface="Times New Roman" panose="02020603050405020304" pitchFamily="18" charset="0"/>
                <a:cs typeface="Times New Roman" panose="02020603050405020304" pitchFamily="18" charset="0"/>
              </a:rPr>
              <a:t>shape is an attribute of a </a:t>
            </a:r>
            <a:r>
              <a:rPr lang="en-GB" dirty="0" err="1">
                <a:latin typeface="Times New Roman" panose="02020603050405020304" pitchFamily="18" charset="0"/>
                <a:cs typeface="Times New Roman" panose="02020603050405020304" pitchFamily="18" charset="0"/>
              </a:rPr>
              <a:t>DataFrame</a:t>
            </a:r>
            <a:r>
              <a:rPr lang="en-GB" dirty="0">
                <a:latin typeface="Times New Roman" panose="02020603050405020304" pitchFamily="18" charset="0"/>
                <a:cs typeface="Times New Roman" panose="02020603050405020304" pitchFamily="18" charset="0"/>
              </a:rPr>
              <a:t> in Pandas that provides information about the dimensions (number of rows and columns) of the </a:t>
            </a:r>
            <a:r>
              <a:rPr lang="en-GB" dirty="0" err="1">
                <a:latin typeface="Times New Roman" panose="02020603050405020304" pitchFamily="18" charset="0"/>
                <a:cs typeface="Times New Roman" panose="02020603050405020304" pitchFamily="18" charset="0"/>
              </a:rPr>
              <a:t>DataFrame</a:t>
            </a:r>
            <a:r>
              <a:rPr lang="en-GB" dirty="0">
                <a:latin typeface="Times New Roman" panose="02020603050405020304" pitchFamily="18" charset="0"/>
                <a:cs typeface="Times New Roman" panose="02020603050405020304" pitchFamily="18" charset="0"/>
              </a:rPr>
              <a:t>.</a:t>
            </a:r>
          </a:p>
          <a:p>
            <a:pPr marL="0" indent="0">
              <a:buNone/>
            </a:pPr>
            <a:r>
              <a:rPr lang="en-GB" dirty="0">
                <a:latin typeface="Times New Roman" panose="02020603050405020304" pitchFamily="18" charset="0"/>
                <a:cs typeface="Times New Roman" panose="02020603050405020304" pitchFamily="18" charset="0"/>
              </a:rPr>
              <a:t>The output of </a:t>
            </a:r>
            <a:r>
              <a:rPr lang="en-GB" dirty="0" err="1">
                <a:latin typeface="Times New Roman" panose="02020603050405020304" pitchFamily="18" charset="0"/>
                <a:cs typeface="Times New Roman" panose="02020603050405020304" pitchFamily="18" charset="0"/>
              </a:rPr>
              <a:t>df.shape</a:t>
            </a:r>
            <a:r>
              <a:rPr lang="en-GB" dirty="0">
                <a:latin typeface="Times New Roman" panose="02020603050405020304" pitchFamily="18" charset="0"/>
                <a:cs typeface="Times New Roman" panose="02020603050405020304" pitchFamily="18" charset="0"/>
              </a:rPr>
              <a:t> will be a tuple containing two elements:</a:t>
            </a:r>
          </a:p>
          <a:p>
            <a:pPr marL="0" indent="0">
              <a:buNone/>
            </a:pPr>
            <a:r>
              <a:rPr lang="en-GB" dirty="0">
                <a:latin typeface="Times New Roman" panose="02020603050405020304" pitchFamily="18" charset="0"/>
                <a:cs typeface="Times New Roman" panose="02020603050405020304" pitchFamily="18" charset="0"/>
              </a:rPr>
              <a:t>The first element represents the number of rows in the </a:t>
            </a:r>
            <a:r>
              <a:rPr lang="en-GB" dirty="0" err="1">
                <a:latin typeface="Times New Roman" panose="02020603050405020304" pitchFamily="18" charset="0"/>
                <a:cs typeface="Times New Roman" panose="02020603050405020304" pitchFamily="18" charset="0"/>
              </a:rPr>
              <a:t>DataFrame</a:t>
            </a:r>
            <a:r>
              <a:rPr lang="en-GB" dirty="0">
                <a:latin typeface="Times New Roman" panose="02020603050405020304" pitchFamily="18" charset="0"/>
                <a:cs typeface="Times New Roman" panose="02020603050405020304" pitchFamily="18" charset="0"/>
              </a:rPr>
              <a:t>.</a:t>
            </a:r>
          </a:p>
          <a:p>
            <a:pPr marL="0" indent="0">
              <a:buNone/>
            </a:pPr>
            <a:r>
              <a:rPr lang="en-GB" dirty="0">
                <a:latin typeface="Times New Roman" panose="02020603050405020304" pitchFamily="18" charset="0"/>
                <a:cs typeface="Times New Roman" panose="02020603050405020304" pitchFamily="18" charset="0"/>
              </a:rPr>
              <a:t>The second element represents the number of columns in the </a:t>
            </a:r>
            <a:r>
              <a:rPr lang="en-GB" dirty="0" err="1">
                <a:latin typeface="Times New Roman" panose="02020603050405020304" pitchFamily="18" charset="0"/>
                <a:cs typeface="Times New Roman" panose="02020603050405020304" pitchFamily="18" charset="0"/>
              </a:rPr>
              <a:t>DataFrame</a:t>
            </a:r>
            <a:r>
              <a:rPr lang="en-GB" dirty="0">
                <a:latin typeface="Times New Roman" panose="02020603050405020304" pitchFamily="18" charset="0"/>
                <a:cs typeface="Times New Roman" panose="02020603050405020304" pitchFamily="18" charset="0"/>
              </a:rPr>
              <a:t>.</a:t>
            </a:r>
          </a:p>
          <a:p>
            <a:pPr marL="0" indent="0">
              <a:buNone/>
            </a:pPr>
            <a:endParaRPr lang="en-K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CAAA51-6AC8-42FB-97C5-9A2F6CF05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887" y="667372"/>
            <a:ext cx="10617746" cy="1110627"/>
          </a:xfrm>
          <a:prstGeom prst="rect">
            <a:avLst/>
          </a:prstGeom>
        </p:spPr>
      </p:pic>
      <p:pic>
        <p:nvPicPr>
          <p:cNvPr id="7" name="Picture 6">
            <a:extLst>
              <a:ext uri="{FF2B5EF4-FFF2-40B4-BE49-F238E27FC236}">
                <a16:creationId xmlns:a16="http://schemas.microsoft.com/office/drawing/2014/main" id="{75F0DF79-0ECA-4572-FFAA-73CF901C0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160" y="5248896"/>
            <a:ext cx="9347680" cy="941732"/>
          </a:xfrm>
          <a:prstGeom prst="rect">
            <a:avLst/>
          </a:prstGeom>
        </p:spPr>
      </p:pic>
    </p:spTree>
    <p:extLst>
      <p:ext uri="{BB962C8B-B14F-4D97-AF65-F5344CB8AC3E}">
        <p14:creationId xmlns:p14="http://schemas.microsoft.com/office/powerpoint/2010/main" val="305392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normAutofit/>
          </a:bodyPr>
          <a:lstStyle/>
          <a:p>
            <a:pPr marL="0" indent="0">
              <a:buNone/>
            </a:pPr>
            <a:r>
              <a:rPr lang="en-GB" sz="2100" b="1" dirty="0" err="1">
                <a:latin typeface="Times New Roman" panose="02020603050405020304" pitchFamily="18" charset="0"/>
                <a:cs typeface="Times New Roman" panose="02020603050405020304" pitchFamily="18" charset="0"/>
              </a:rPr>
              <a:t>df</a:t>
            </a:r>
            <a:r>
              <a:rPr lang="en-GB" sz="2100" b="1" dirty="0">
                <a:latin typeface="Times New Roman" panose="02020603050405020304" pitchFamily="18" charset="0"/>
                <a:cs typeface="Times New Roman" panose="02020603050405020304" pitchFamily="18" charset="0"/>
              </a:rPr>
              <a:t>[['</a:t>
            </a:r>
            <a:r>
              <a:rPr lang="en-GB" sz="2100" b="1" dirty="0" err="1">
                <a:latin typeface="Times New Roman" panose="02020603050405020304" pitchFamily="18" charset="0"/>
                <a:cs typeface="Times New Roman" panose="02020603050405020304" pitchFamily="18" charset="0"/>
              </a:rPr>
              <a:t>YearsExperience</a:t>
            </a:r>
            <a:r>
              <a:rPr lang="en-GB" sz="2100" b="1" dirty="0">
                <a:latin typeface="Times New Roman" panose="02020603050405020304" pitchFamily="18" charset="0"/>
                <a:cs typeface="Times New Roman" panose="02020603050405020304" pitchFamily="18" charset="0"/>
              </a:rPr>
              <a:t>’]]: </a:t>
            </a:r>
            <a:r>
              <a:rPr lang="en-GB" sz="2100" dirty="0">
                <a:latin typeface="Times New Roman" panose="02020603050405020304" pitchFamily="18" charset="0"/>
                <a:cs typeface="Times New Roman" panose="02020603050405020304" pitchFamily="18" charset="0"/>
              </a:rPr>
              <a:t>this selects the '</a:t>
            </a:r>
            <a:r>
              <a:rPr lang="en-GB" sz="2100" dirty="0" err="1">
                <a:latin typeface="Times New Roman" panose="02020603050405020304" pitchFamily="18" charset="0"/>
                <a:cs typeface="Times New Roman" panose="02020603050405020304" pitchFamily="18" charset="0"/>
              </a:rPr>
              <a:t>YearsExperience</a:t>
            </a:r>
            <a:r>
              <a:rPr lang="en-GB" sz="2100" dirty="0">
                <a:latin typeface="Times New Roman" panose="02020603050405020304" pitchFamily="18" charset="0"/>
                <a:cs typeface="Times New Roman" panose="02020603050405020304" pitchFamily="18" charset="0"/>
              </a:rPr>
              <a:t>' column from the </a:t>
            </a:r>
            <a:r>
              <a:rPr lang="en-GB" sz="2100" dirty="0" err="1">
                <a:latin typeface="Times New Roman" panose="02020603050405020304" pitchFamily="18" charset="0"/>
                <a:cs typeface="Times New Roman" panose="02020603050405020304" pitchFamily="18" charset="0"/>
              </a:rPr>
              <a:t>DataFrame</a:t>
            </a:r>
            <a:r>
              <a:rPr lang="en-GB" sz="2100" dirty="0">
                <a:latin typeface="Times New Roman" panose="02020603050405020304" pitchFamily="18" charset="0"/>
                <a:cs typeface="Times New Roman" panose="02020603050405020304" pitchFamily="18" charset="0"/>
              </a:rPr>
              <a:t> and returns it as a Pandas </a:t>
            </a:r>
            <a:r>
              <a:rPr lang="en-GB" sz="2100" dirty="0" err="1">
                <a:latin typeface="Times New Roman" panose="02020603050405020304" pitchFamily="18" charset="0"/>
                <a:cs typeface="Times New Roman" panose="02020603050405020304" pitchFamily="18" charset="0"/>
              </a:rPr>
              <a:t>DataFrame</a:t>
            </a:r>
            <a:r>
              <a:rPr lang="en-GB" sz="2100" dirty="0">
                <a:latin typeface="Times New Roman" panose="02020603050405020304" pitchFamily="18" charset="0"/>
                <a:cs typeface="Times New Roman" panose="02020603050405020304" pitchFamily="18" charset="0"/>
              </a:rPr>
              <a:t>. The double square brackets [['</a:t>
            </a:r>
            <a:r>
              <a:rPr lang="en-GB" sz="2100" dirty="0" err="1">
                <a:latin typeface="Times New Roman" panose="02020603050405020304" pitchFamily="18" charset="0"/>
                <a:cs typeface="Times New Roman" panose="02020603050405020304" pitchFamily="18" charset="0"/>
              </a:rPr>
              <a:t>YearsExperience</a:t>
            </a:r>
            <a:r>
              <a:rPr lang="en-GB" sz="2100" dirty="0">
                <a:latin typeface="Times New Roman" panose="02020603050405020304" pitchFamily="18" charset="0"/>
                <a:cs typeface="Times New Roman" panose="02020603050405020304" pitchFamily="18" charset="0"/>
              </a:rPr>
              <a:t>']] are used to keep the result as a </a:t>
            </a:r>
            <a:r>
              <a:rPr lang="en-GB" sz="2100" dirty="0" err="1">
                <a:latin typeface="Times New Roman" panose="02020603050405020304" pitchFamily="18" charset="0"/>
                <a:cs typeface="Times New Roman" panose="02020603050405020304" pitchFamily="18" charset="0"/>
              </a:rPr>
              <a:t>DataFrame</a:t>
            </a:r>
            <a:r>
              <a:rPr lang="en-GB" sz="2100" dirty="0">
                <a:latin typeface="Times New Roman" panose="02020603050405020304" pitchFamily="18" charset="0"/>
                <a:cs typeface="Times New Roman" panose="02020603050405020304" pitchFamily="18" charset="0"/>
              </a:rPr>
              <a:t> rather than a Pandas Series.</a:t>
            </a:r>
          </a:p>
          <a:p>
            <a:pPr marL="0" indent="0">
              <a:buNone/>
            </a:pPr>
            <a:r>
              <a:rPr lang="en-GB" sz="2100" b="1" dirty="0">
                <a:latin typeface="Times New Roman" panose="02020603050405020304" pitchFamily="18" charset="0"/>
                <a:cs typeface="Times New Roman" panose="02020603050405020304" pitchFamily="18" charset="0"/>
              </a:rPr>
              <a:t>.values</a:t>
            </a:r>
            <a:r>
              <a:rPr lang="en-GB" sz="2100" dirty="0">
                <a:latin typeface="Times New Roman" panose="02020603050405020304" pitchFamily="18" charset="0"/>
                <a:cs typeface="Times New Roman" panose="02020603050405020304" pitchFamily="18" charset="0"/>
              </a:rPr>
              <a:t>: the .values attribute converts the selected column (in this case, '</a:t>
            </a:r>
            <a:r>
              <a:rPr lang="en-GB" sz="2100" dirty="0" err="1">
                <a:latin typeface="Times New Roman" panose="02020603050405020304" pitchFamily="18" charset="0"/>
                <a:cs typeface="Times New Roman" panose="02020603050405020304" pitchFamily="18" charset="0"/>
              </a:rPr>
              <a:t>YearsExperience</a:t>
            </a:r>
            <a:r>
              <a:rPr lang="en-GB" sz="2100" dirty="0">
                <a:latin typeface="Times New Roman" panose="02020603050405020304" pitchFamily="18" charset="0"/>
                <a:cs typeface="Times New Roman" panose="02020603050405020304" pitchFamily="18" charset="0"/>
              </a:rPr>
              <a:t>') from a Pandas </a:t>
            </a:r>
            <a:r>
              <a:rPr lang="en-GB" sz="2100" dirty="0" err="1">
                <a:latin typeface="Times New Roman" panose="02020603050405020304" pitchFamily="18" charset="0"/>
                <a:cs typeface="Times New Roman" panose="02020603050405020304" pitchFamily="18" charset="0"/>
              </a:rPr>
              <a:t>DataFrame</a:t>
            </a:r>
            <a:r>
              <a:rPr lang="en-GB" sz="2100" dirty="0">
                <a:latin typeface="Times New Roman" panose="02020603050405020304" pitchFamily="18" charset="0"/>
                <a:cs typeface="Times New Roman" panose="02020603050405020304" pitchFamily="18" charset="0"/>
              </a:rPr>
              <a:t> to a NumPy array. NumPy arrays are commonly used in machine learning for data manipulation and model training.</a:t>
            </a:r>
          </a:p>
          <a:p>
            <a:pPr marL="0" indent="0">
              <a:buNone/>
            </a:pPr>
            <a:r>
              <a:rPr lang="en-GB" sz="2100" b="1" dirty="0" err="1">
                <a:latin typeface="Times New Roman" panose="02020603050405020304" pitchFamily="18" charset="0"/>
                <a:cs typeface="Times New Roman" panose="02020603050405020304" pitchFamily="18" charset="0"/>
              </a:rPr>
              <a:t>df</a:t>
            </a:r>
            <a:r>
              <a:rPr lang="en-GB" sz="2100" b="1" dirty="0">
                <a:latin typeface="Times New Roman" panose="02020603050405020304" pitchFamily="18" charset="0"/>
                <a:cs typeface="Times New Roman" panose="02020603050405020304" pitchFamily="18" charset="0"/>
              </a:rPr>
              <a:t>['Salary’]</a:t>
            </a:r>
            <a:r>
              <a:rPr lang="en-GB" sz="2100" dirty="0">
                <a:latin typeface="Times New Roman" panose="02020603050405020304" pitchFamily="18" charset="0"/>
                <a:cs typeface="Times New Roman" panose="02020603050405020304" pitchFamily="18" charset="0"/>
              </a:rPr>
              <a:t>: this selects the 'Salary' column from the </a:t>
            </a:r>
            <a:r>
              <a:rPr lang="en-GB" sz="2100" dirty="0" err="1">
                <a:latin typeface="Times New Roman" panose="02020603050405020304" pitchFamily="18" charset="0"/>
                <a:cs typeface="Times New Roman" panose="02020603050405020304" pitchFamily="18" charset="0"/>
              </a:rPr>
              <a:t>DataFrame</a:t>
            </a:r>
            <a:r>
              <a:rPr lang="en-GB" sz="2100" dirty="0">
                <a:latin typeface="Times New Roman" panose="02020603050405020304" pitchFamily="18" charset="0"/>
                <a:cs typeface="Times New Roman" panose="02020603050405020304" pitchFamily="18" charset="0"/>
              </a:rPr>
              <a:t> and returns it as a Pandas Series.</a:t>
            </a:r>
          </a:p>
          <a:p>
            <a:pPr marL="0" indent="0">
              <a:buNone/>
            </a:pPr>
            <a:r>
              <a:rPr lang="en-GB" sz="2100" b="1" dirty="0">
                <a:latin typeface="Times New Roman" panose="02020603050405020304" pitchFamily="18" charset="0"/>
                <a:cs typeface="Times New Roman" panose="02020603050405020304" pitchFamily="18" charset="0"/>
              </a:rPr>
              <a:t>.values (for 'Salary’)</a:t>
            </a:r>
            <a:r>
              <a:rPr lang="en-GB" sz="2100" dirty="0">
                <a:latin typeface="Times New Roman" panose="02020603050405020304" pitchFamily="18" charset="0"/>
                <a:cs typeface="Times New Roman" panose="02020603050405020304" pitchFamily="18" charset="0"/>
              </a:rPr>
              <a:t>: similar to the previous case, this converts the 'Salary' column to a NumPy array.</a:t>
            </a:r>
          </a:p>
          <a:p>
            <a:pPr marL="0" indent="0">
              <a:buNone/>
            </a:pPr>
            <a:r>
              <a:rPr lang="en-GB" sz="2100" dirty="0">
                <a:latin typeface="Times New Roman" panose="02020603050405020304" pitchFamily="18" charset="0"/>
                <a:cs typeface="Times New Roman" panose="02020603050405020304" pitchFamily="18" charset="0"/>
              </a:rPr>
              <a:t>After these operations, we have:</a:t>
            </a:r>
          </a:p>
          <a:p>
            <a:pPr marL="0" indent="0">
              <a:buNone/>
            </a:pPr>
            <a:r>
              <a:rPr lang="en-GB" sz="2100" b="1" dirty="0">
                <a:latin typeface="Times New Roman" panose="02020603050405020304" pitchFamily="18" charset="0"/>
                <a:cs typeface="Times New Roman" panose="02020603050405020304" pitchFamily="18" charset="0"/>
              </a:rPr>
              <a:t>x</a:t>
            </a:r>
            <a:r>
              <a:rPr lang="en-GB" sz="2100" dirty="0">
                <a:latin typeface="Times New Roman" panose="02020603050405020304" pitchFamily="18" charset="0"/>
                <a:cs typeface="Times New Roman" panose="02020603050405020304" pitchFamily="18" charset="0"/>
              </a:rPr>
              <a:t> containing the '</a:t>
            </a:r>
            <a:r>
              <a:rPr lang="en-GB" sz="2100" dirty="0" err="1">
                <a:latin typeface="Times New Roman" panose="02020603050405020304" pitchFamily="18" charset="0"/>
                <a:cs typeface="Times New Roman" panose="02020603050405020304" pitchFamily="18" charset="0"/>
              </a:rPr>
              <a:t>YearsExperience</a:t>
            </a:r>
            <a:r>
              <a:rPr lang="en-GB" sz="2100" dirty="0">
                <a:latin typeface="Times New Roman" panose="02020603050405020304" pitchFamily="18" charset="0"/>
                <a:cs typeface="Times New Roman" panose="02020603050405020304" pitchFamily="18" charset="0"/>
              </a:rPr>
              <a:t>' as a NumPy array (features).</a:t>
            </a:r>
          </a:p>
          <a:p>
            <a:pPr marL="0" indent="0">
              <a:buNone/>
            </a:pPr>
            <a:r>
              <a:rPr lang="en-GB" sz="2100" b="1" dirty="0">
                <a:latin typeface="Times New Roman" panose="02020603050405020304" pitchFamily="18" charset="0"/>
                <a:cs typeface="Times New Roman" panose="02020603050405020304" pitchFamily="18" charset="0"/>
              </a:rPr>
              <a:t>y</a:t>
            </a:r>
            <a:r>
              <a:rPr lang="en-GB" sz="2100" dirty="0">
                <a:latin typeface="Times New Roman" panose="02020603050405020304" pitchFamily="18" charset="0"/>
                <a:cs typeface="Times New Roman" panose="02020603050405020304" pitchFamily="18" charset="0"/>
              </a:rPr>
              <a:t> containing the 'Salary' as a NumPy array (target variable).</a:t>
            </a:r>
          </a:p>
          <a:p>
            <a:pPr marL="0" indent="0">
              <a:buNone/>
            </a:pPr>
            <a:r>
              <a:rPr lang="en-GB" sz="2100" dirty="0">
                <a:latin typeface="Times New Roman" panose="02020603050405020304" pitchFamily="18" charset="0"/>
                <a:cs typeface="Times New Roman" panose="02020603050405020304" pitchFamily="18" charset="0"/>
              </a:rPr>
              <a:t>This separation allows us to use '</a:t>
            </a:r>
            <a:r>
              <a:rPr lang="en-GB" sz="2100" dirty="0" err="1">
                <a:latin typeface="Times New Roman" panose="02020603050405020304" pitchFamily="18" charset="0"/>
                <a:cs typeface="Times New Roman" panose="02020603050405020304" pitchFamily="18" charset="0"/>
              </a:rPr>
              <a:t>YearsExperience</a:t>
            </a:r>
            <a:r>
              <a:rPr lang="en-GB" sz="2100" dirty="0">
                <a:latin typeface="Times New Roman" panose="02020603050405020304" pitchFamily="18" charset="0"/>
                <a:cs typeface="Times New Roman" panose="02020603050405020304" pitchFamily="18" charset="0"/>
              </a:rPr>
              <a:t>' (x) to predict 'Salary' (y) using a machine learning model.</a:t>
            </a:r>
            <a:endParaRPr lang="en-KE" sz="21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BEA7AEE-C1AB-83B2-E508-38EAF5F7F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04" y="4770082"/>
            <a:ext cx="10488536" cy="909358"/>
          </a:xfrm>
          <a:prstGeom prst="rect">
            <a:avLst/>
          </a:prstGeom>
        </p:spPr>
      </p:pic>
    </p:spTree>
    <p:extLst>
      <p:ext uri="{BB962C8B-B14F-4D97-AF65-F5344CB8AC3E}">
        <p14:creationId xmlns:p14="http://schemas.microsoft.com/office/powerpoint/2010/main" val="2705637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This code snippet is about creating and displaying a scatter plot to visualize the relationship between '</a:t>
            </a:r>
            <a:r>
              <a:rPr lang="en-GB" sz="2000" dirty="0" err="1">
                <a:latin typeface="Times New Roman" panose="02020603050405020304" pitchFamily="18" charset="0"/>
                <a:cs typeface="Times New Roman" panose="02020603050405020304" pitchFamily="18" charset="0"/>
              </a:rPr>
              <a:t>YearsExperience</a:t>
            </a:r>
            <a:r>
              <a:rPr lang="en-GB" sz="2000" dirty="0">
                <a:latin typeface="Times New Roman" panose="02020603050405020304" pitchFamily="18" charset="0"/>
                <a:cs typeface="Times New Roman" panose="02020603050405020304" pitchFamily="18" charset="0"/>
              </a:rPr>
              <a:t>' and 'Salary’.</a:t>
            </a:r>
          </a:p>
          <a:p>
            <a:pPr marL="0" indent="0">
              <a:buNone/>
            </a:pPr>
            <a:r>
              <a:rPr lang="en-GB" sz="2000" b="1" dirty="0">
                <a:latin typeface="Times New Roman" panose="02020603050405020304" pitchFamily="18" charset="0"/>
                <a:cs typeface="Times New Roman" panose="02020603050405020304" pitchFamily="18" charset="0"/>
              </a:rPr>
              <a:t>Matplotlib (</a:t>
            </a:r>
            <a:r>
              <a:rPr lang="en-GB" sz="2000" b="1" dirty="0" err="1">
                <a:latin typeface="Times New Roman" panose="02020603050405020304" pitchFamily="18" charset="0"/>
                <a:cs typeface="Times New Roman" panose="02020603050405020304" pitchFamily="18" charset="0"/>
              </a:rPr>
              <a:t>plt</a:t>
            </a:r>
            <a:r>
              <a:rPr lang="en-GB" sz="2000" b="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t>
            </a:r>
            <a:r>
              <a:rPr lang="en-GB" sz="2000" b="1" dirty="0" err="1">
                <a:latin typeface="Times New Roman" panose="02020603050405020304" pitchFamily="18" charset="0"/>
                <a:cs typeface="Times New Roman" panose="02020603050405020304" pitchFamily="18" charset="0"/>
              </a:rPr>
              <a:t>plt</a:t>
            </a:r>
            <a:r>
              <a:rPr lang="en-GB" sz="2000" dirty="0">
                <a:latin typeface="Times New Roman" panose="02020603050405020304" pitchFamily="18" charset="0"/>
                <a:cs typeface="Times New Roman" panose="02020603050405020304" pitchFamily="18" charset="0"/>
              </a:rPr>
              <a:t> is the alias for the Matplotlib library that we imported earlier for plotting.</a:t>
            </a:r>
          </a:p>
          <a:p>
            <a:pPr marL="0" indent="0">
              <a:buNone/>
            </a:pPr>
            <a:r>
              <a:rPr lang="en-GB" sz="2000" b="1" dirty="0" err="1">
                <a:latin typeface="Times New Roman" panose="02020603050405020304" pitchFamily="18" charset="0"/>
                <a:cs typeface="Times New Roman" panose="02020603050405020304" pitchFamily="18" charset="0"/>
              </a:rPr>
              <a:t>plt.figure</a:t>
            </a:r>
            <a:r>
              <a:rPr lang="en-GB" sz="2000" b="1" dirty="0">
                <a:latin typeface="Times New Roman" panose="02020603050405020304" pitchFamily="18" charset="0"/>
                <a:cs typeface="Times New Roman" panose="02020603050405020304" pitchFamily="18" charset="0"/>
              </a:rPr>
              <a:t>(</a:t>
            </a:r>
            <a:r>
              <a:rPr lang="en-GB" sz="2000" b="1" dirty="0" err="1">
                <a:latin typeface="Times New Roman" panose="02020603050405020304" pitchFamily="18" charset="0"/>
                <a:cs typeface="Times New Roman" panose="02020603050405020304" pitchFamily="18" charset="0"/>
              </a:rPr>
              <a:t>figsize</a:t>
            </a:r>
            <a:r>
              <a:rPr lang="en-GB" sz="2000" b="1" dirty="0">
                <a:latin typeface="Times New Roman" panose="02020603050405020304" pitchFamily="18" charset="0"/>
                <a:cs typeface="Times New Roman" panose="02020603050405020304" pitchFamily="18" charset="0"/>
              </a:rPr>
              <a:t>=(8,6))</a:t>
            </a:r>
            <a:r>
              <a:rPr lang="en-GB" sz="2000" dirty="0">
                <a:latin typeface="Times New Roman" panose="02020603050405020304" pitchFamily="18" charset="0"/>
                <a:cs typeface="Times New Roman" panose="02020603050405020304" pitchFamily="18" charset="0"/>
              </a:rPr>
              <a:t>: this creates a new figure (or window) for the plot with a specified figure size of 8 inches in width and 6 inches in height.</a:t>
            </a:r>
          </a:p>
          <a:p>
            <a:pPr marL="0" indent="0">
              <a:buNone/>
            </a:pPr>
            <a:r>
              <a:rPr lang="en-GB" sz="2000" b="1" dirty="0" err="1">
                <a:latin typeface="Times New Roman" panose="02020603050405020304" pitchFamily="18" charset="0"/>
                <a:cs typeface="Times New Roman" panose="02020603050405020304" pitchFamily="18" charset="0"/>
              </a:rPr>
              <a:t>plt.scatter</a:t>
            </a:r>
            <a:r>
              <a:rPr lang="en-GB" sz="2000" b="1" dirty="0">
                <a:latin typeface="Times New Roman" panose="02020603050405020304" pitchFamily="18" charset="0"/>
                <a:cs typeface="Times New Roman" panose="02020603050405020304" pitchFamily="18" charset="0"/>
              </a:rPr>
              <a:t>(</a:t>
            </a:r>
            <a:r>
              <a:rPr lang="en-GB" sz="2000" b="1" dirty="0" err="1">
                <a:latin typeface="Times New Roman" panose="02020603050405020304" pitchFamily="18" charset="0"/>
                <a:cs typeface="Times New Roman" panose="02020603050405020304" pitchFamily="18" charset="0"/>
              </a:rPr>
              <a:t>df</a:t>
            </a:r>
            <a:r>
              <a:rPr lang="en-GB" sz="2000" b="1" dirty="0">
                <a:latin typeface="Times New Roman" panose="02020603050405020304" pitchFamily="18" charset="0"/>
                <a:cs typeface="Times New Roman" panose="02020603050405020304" pitchFamily="18" charset="0"/>
              </a:rPr>
              <a:t>['</a:t>
            </a:r>
            <a:r>
              <a:rPr lang="en-GB" sz="2000" b="1" dirty="0" err="1">
                <a:latin typeface="Times New Roman" panose="02020603050405020304" pitchFamily="18" charset="0"/>
                <a:cs typeface="Times New Roman" panose="02020603050405020304" pitchFamily="18" charset="0"/>
              </a:rPr>
              <a:t>YearsExperience</a:t>
            </a:r>
            <a:r>
              <a:rPr lang="en-GB" sz="2000" b="1" dirty="0">
                <a:latin typeface="Times New Roman" panose="02020603050405020304" pitchFamily="18" charset="0"/>
                <a:cs typeface="Times New Roman" panose="02020603050405020304" pitchFamily="18" charset="0"/>
              </a:rPr>
              <a:t>'], </a:t>
            </a:r>
            <a:r>
              <a:rPr lang="en-GB" sz="2000" b="1" dirty="0" err="1">
                <a:latin typeface="Times New Roman" panose="02020603050405020304" pitchFamily="18" charset="0"/>
                <a:cs typeface="Times New Roman" panose="02020603050405020304" pitchFamily="18" charset="0"/>
              </a:rPr>
              <a:t>df</a:t>
            </a:r>
            <a:r>
              <a:rPr lang="en-GB" sz="2000" b="1" dirty="0">
                <a:latin typeface="Times New Roman" panose="02020603050405020304" pitchFamily="18" charset="0"/>
                <a:cs typeface="Times New Roman" panose="02020603050405020304" pitchFamily="18" charset="0"/>
              </a:rPr>
              <a:t>['Salary’])</a:t>
            </a:r>
            <a:r>
              <a:rPr lang="en-GB" sz="2000" dirty="0">
                <a:latin typeface="Times New Roman" panose="02020603050405020304" pitchFamily="18" charset="0"/>
                <a:cs typeface="Times New Roman" panose="02020603050405020304" pitchFamily="18" charset="0"/>
              </a:rPr>
              <a:t>: this plots a scatter plot using '</a:t>
            </a:r>
            <a:r>
              <a:rPr lang="en-GB" sz="2000" dirty="0" err="1">
                <a:latin typeface="Times New Roman" panose="02020603050405020304" pitchFamily="18" charset="0"/>
                <a:cs typeface="Times New Roman" panose="02020603050405020304" pitchFamily="18" charset="0"/>
              </a:rPr>
              <a:t>YearsExperience</a:t>
            </a:r>
            <a:r>
              <a:rPr lang="en-GB" sz="2000" dirty="0">
                <a:latin typeface="Times New Roman" panose="02020603050405020304" pitchFamily="18" charset="0"/>
                <a:cs typeface="Times New Roman" panose="02020603050405020304" pitchFamily="18" charset="0"/>
              </a:rPr>
              <a:t>' on the x-axis and 'Salary' on the y-axis. Each point in the plot represents an observation from the dataset.</a:t>
            </a:r>
          </a:p>
          <a:p>
            <a:pPr marL="0" indent="0">
              <a:buNone/>
            </a:pPr>
            <a:r>
              <a:rPr lang="en-GB" sz="2000" b="1" dirty="0" err="1">
                <a:latin typeface="Times New Roman" panose="02020603050405020304" pitchFamily="18" charset="0"/>
                <a:cs typeface="Times New Roman" panose="02020603050405020304" pitchFamily="18" charset="0"/>
              </a:rPr>
              <a:t>plt.xlabel</a:t>
            </a:r>
            <a:r>
              <a:rPr lang="en-GB" sz="2000" b="1" dirty="0">
                <a:latin typeface="Times New Roman" panose="02020603050405020304" pitchFamily="18" charset="0"/>
                <a:cs typeface="Times New Roman" panose="02020603050405020304" pitchFamily="18" charset="0"/>
              </a:rPr>
              <a:t>('Experience’)</a:t>
            </a:r>
            <a:r>
              <a:rPr lang="en-GB" sz="2000" dirty="0">
                <a:latin typeface="Times New Roman" panose="02020603050405020304" pitchFamily="18" charset="0"/>
                <a:cs typeface="Times New Roman" panose="02020603050405020304" pitchFamily="18" charset="0"/>
              </a:rPr>
              <a:t>: this sets the label for the x-axis to 'Experience'.</a:t>
            </a:r>
          </a:p>
          <a:p>
            <a:pPr marL="0" indent="0">
              <a:buNone/>
            </a:pPr>
            <a:r>
              <a:rPr lang="en-GB" sz="2000" b="1" dirty="0" err="1">
                <a:latin typeface="Times New Roman" panose="02020603050405020304" pitchFamily="18" charset="0"/>
                <a:cs typeface="Times New Roman" panose="02020603050405020304" pitchFamily="18" charset="0"/>
              </a:rPr>
              <a:t>plt.ylabel</a:t>
            </a:r>
            <a:r>
              <a:rPr lang="en-GB" sz="2000" b="1" dirty="0">
                <a:latin typeface="Times New Roman" panose="02020603050405020304" pitchFamily="18" charset="0"/>
                <a:cs typeface="Times New Roman" panose="02020603050405020304" pitchFamily="18" charset="0"/>
              </a:rPr>
              <a:t>('Salary’)</a:t>
            </a:r>
            <a:r>
              <a:rPr lang="en-GB" sz="2000" dirty="0">
                <a:latin typeface="Times New Roman" panose="02020603050405020304" pitchFamily="18" charset="0"/>
                <a:cs typeface="Times New Roman" panose="02020603050405020304" pitchFamily="18" charset="0"/>
              </a:rPr>
              <a:t>: this sets the label for the y-axis to 'Salary'.</a:t>
            </a:r>
          </a:p>
          <a:p>
            <a:pPr marL="0" indent="0">
              <a:buNone/>
            </a:pPr>
            <a:r>
              <a:rPr lang="en-GB" sz="2000" b="1" dirty="0" err="1">
                <a:latin typeface="Times New Roman" panose="02020603050405020304" pitchFamily="18" charset="0"/>
                <a:cs typeface="Times New Roman" panose="02020603050405020304" pitchFamily="18" charset="0"/>
              </a:rPr>
              <a:t>plt.show</a:t>
            </a:r>
            <a:r>
              <a:rPr lang="en-GB" sz="2000" b="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this displays the plot.</a:t>
            </a:r>
            <a:endParaRPr lang="en-KE"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6090CE-5662-79B5-7DDE-3B457EF6A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553" y="3749040"/>
            <a:ext cx="9417534" cy="2499359"/>
          </a:xfrm>
          <a:prstGeom prst="rect">
            <a:avLst/>
          </a:prstGeom>
        </p:spPr>
      </p:pic>
    </p:spTree>
    <p:extLst>
      <p:ext uri="{BB962C8B-B14F-4D97-AF65-F5344CB8AC3E}">
        <p14:creationId xmlns:p14="http://schemas.microsoft.com/office/powerpoint/2010/main" val="48718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lstStyle/>
          <a:p>
            <a:pPr marL="0" indent="0">
              <a:buNone/>
            </a:pPr>
            <a:r>
              <a:rPr lang="en-GB" dirty="0">
                <a:latin typeface="Times New Roman" panose="02020603050405020304" pitchFamily="18" charset="0"/>
                <a:cs typeface="Times New Roman" panose="02020603050405020304" pitchFamily="18" charset="0"/>
              </a:rPr>
              <a:t>Overall, the above snippet generates a scatter plot, providing a visual representation of the relationship between years of experience ('</a:t>
            </a:r>
            <a:r>
              <a:rPr lang="en-GB" dirty="0" err="1">
                <a:latin typeface="Times New Roman" panose="02020603050405020304" pitchFamily="18" charset="0"/>
                <a:cs typeface="Times New Roman" panose="02020603050405020304" pitchFamily="18" charset="0"/>
              </a:rPr>
              <a:t>YearsExperience</a:t>
            </a:r>
            <a:r>
              <a:rPr lang="en-GB" dirty="0">
                <a:latin typeface="Times New Roman" panose="02020603050405020304" pitchFamily="18" charset="0"/>
                <a:cs typeface="Times New Roman" panose="02020603050405020304" pitchFamily="18" charset="0"/>
              </a:rPr>
              <a:t>') and salary ('Salary'). Each point on the plot corresponds to an observation in the dataset, allowing for a quick assessment of the data's distribution and patterns.</a:t>
            </a:r>
            <a:endParaRPr lang="en-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28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9E9D-8324-2E34-3570-392B49F67D75}"/>
              </a:ext>
            </a:extLst>
          </p:cNvPr>
          <p:cNvSpPr>
            <a:spLocks noGrp="1"/>
          </p:cNvSpPr>
          <p:nvPr>
            <p:ph idx="1"/>
          </p:nvPr>
        </p:nvSpPr>
        <p:spPr>
          <a:xfrm>
            <a:off x="81280" y="111760"/>
            <a:ext cx="11998960" cy="6675120"/>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This code snippet is about splitting the data into training and testing sets using the </a:t>
            </a:r>
            <a:r>
              <a:rPr lang="en-GB" sz="2400" b="1" dirty="0" err="1">
                <a:latin typeface="Times New Roman" panose="02020603050405020304" pitchFamily="18" charset="0"/>
                <a:cs typeface="Times New Roman" panose="02020603050405020304" pitchFamily="18" charset="0"/>
              </a:rPr>
              <a:t>train_test_split</a:t>
            </a:r>
            <a:r>
              <a:rPr lang="en-GB" sz="2400" b="1" dirty="0">
                <a:latin typeface="Times New Roman" panose="02020603050405020304" pitchFamily="18" charset="0"/>
                <a:cs typeface="Times New Roman" panose="02020603050405020304" pitchFamily="18" charset="0"/>
              </a:rPr>
              <a:t> function.</a:t>
            </a:r>
          </a:p>
          <a:p>
            <a:pPr marL="0" indent="0">
              <a:buNone/>
            </a:pPr>
            <a:r>
              <a:rPr lang="en-GB" sz="2400" b="1" dirty="0" err="1">
                <a:latin typeface="Times New Roman" panose="02020603050405020304" pitchFamily="18" charset="0"/>
                <a:cs typeface="Times New Roman" panose="02020603050405020304" pitchFamily="18" charset="0"/>
              </a:rPr>
              <a:t>train_test_split</a:t>
            </a:r>
            <a:r>
              <a:rPr lang="en-GB" sz="2400" b="1" dirty="0">
                <a:latin typeface="Times New Roman" panose="02020603050405020304" pitchFamily="18" charset="0"/>
                <a:cs typeface="Times New Roman" panose="02020603050405020304" pitchFamily="18" charset="0"/>
              </a:rPr>
              <a:t> function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train_test_split</a:t>
            </a:r>
            <a:r>
              <a:rPr lang="en-GB" sz="2400" dirty="0">
                <a:latin typeface="Times New Roman" panose="02020603050405020304" pitchFamily="18" charset="0"/>
                <a:cs typeface="Times New Roman" panose="02020603050405020304" pitchFamily="18" charset="0"/>
              </a:rPr>
              <a:t> is a function from scikit-learn that splits the dataset into random train and test subsets.</a:t>
            </a:r>
          </a:p>
          <a:p>
            <a:pPr marL="0" indent="0">
              <a:buNone/>
            </a:pPr>
            <a:r>
              <a:rPr lang="en-GB" sz="2400" dirty="0">
                <a:latin typeface="Times New Roman" panose="02020603050405020304" pitchFamily="18" charset="0"/>
                <a:cs typeface="Times New Roman" panose="02020603050405020304" pitchFamily="18" charset="0"/>
              </a:rPr>
              <a:t>The x and y arrays (features and target) are passed as the first and second arguments, respectively.</a:t>
            </a:r>
          </a:p>
          <a:p>
            <a:pPr marL="0" indent="0">
              <a:buNone/>
            </a:pPr>
            <a:r>
              <a:rPr lang="en-GB" sz="2400" dirty="0" err="1">
                <a:latin typeface="Times New Roman" panose="02020603050405020304" pitchFamily="18" charset="0"/>
                <a:cs typeface="Times New Roman" panose="02020603050405020304" pitchFamily="18" charset="0"/>
              </a:rPr>
              <a:t>test_size</a:t>
            </a:r>
            <a:r>
              <a:rPr lang="en-GB" sz="2400" dirty="0">
                <a:latin typeface="Times New Roman" panose="02020603050405020304" pitchFamily="18" charset="0"/>
                <a:cs typeface="Times New Roman" panose="02020603050405020304" pitchFamily="18" charset="0"/>
              </a:rPr>
              <a:t>=0.2 specifies that 20% of the data will be used for testing, and 80% will be used for training.</a:t>
            </a:r>
          </a:p>
          <a:p>
            <a:pPr marL="0" indent="0">
              <a:buNone/>
            </a:pPr>
            <a:r>
              <a:rPr lang="en-GB" sz="2400" b="1" dirty="0">
                <a:latin typeface="Times New Roman" panose="02020603050405020304" pitchFamily="18" charset="0"/>
                <a:cs typeface="Times New Roman" panose="02020603050405020304" pitchFamily="18" charset="0"/>
              </a:rPr>
              <a:t>Output assignment</a:t>
            </a:r>
            <a:r>
              <a:rPr lang="en-GB" sz="2400" dirty="0">
                <a:latin typeface="Times New Roman" panose="02020603050405020304" pitchFamily="18" charset="0"/>
                <a:cs typeface="Times New Roman" panose="02020603050405020304" pitchFamily="18" charset="0"/>
              </a:rPr>
              <a:t>:</a:t>
            </a:r>
          </a:p>
          <a:p>
            <a:pPr marL="0" indent="0">
              <a:buNone/>
            </a:pPr>
            <a:r>
              <a:rPr lang="en-GB" sz="2400" dirty="0">
                <a:latin typeface="Times New Roman" panose="02020603050405020304" pitchFamily="18" charset="0"/>
                <a:cs typeface="Times New Roman" panose="02020603050405020304" pitchFamily="18" charset="0"/>
              </a:rPr>
              <a:t>The function returns four arrays: </a:t>
            </a:r>
            <a:r>
              <a:rPr lang="en-GB" sz="2400" b="1" dirty="0" err="1">
                <a:latin typeface="Times New Roman" panose="02020603050405020304" pitchFamily="18" charset="0"/>
                <a:cs typeface="Times New Roman" panose="02020603050405020304" pitchFamily="18" charset="0"/>
              </a:rPr>
              <a:t>x_train</a:t>
            </a:r>
            <a:r>
              <a:rPr lang="en-GB" sz="2400"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x_test</a:t>
            </a:r>
            <a:r>
              <a:rPr lang="en-GB" sz="2400"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y_train</a:t>
            </a:r>
            <a:r>
              <a:rPr lang="en-GB" sz="2400" dirty="0">
                <a:latin typeface="Times New Roman" panose="02020603050405020304" pitchFamily="18" charset="0"/>
                <a:cs typeface="Times New Roman" panose="02020603050405020304" pitchFamily="18" charset="0"/>
              </a:rPr>
              <a:t>, and </a:t>
            </a:r>
            <a:r>
              <a:rPr lang="en-GB" sz="2400" b="1" dirty="0" err="1">
                <a:latin typeface="Times New Roman" panose="02020603050405020304" pitchFamily="18" charset="0"/>
                <a:cs typeface="Times New Roman" panose="02020603050405020304" pitchFamily="18" charset="0"/>
              </a:rPr>
              <a:t>y_test</a:t>
            </a:r>
            <a:r>
              <a:rPr lang="en-GB" sz="2400" dirty="0">
                <a:latin typeface="Times New Roman" panose="02020603050405020304" pitchFamily="18" charset="0"/>
                <a:cs typeface="Times New Roman" panose="02020603050405020304" pitchFamily="18" charset="0"/>
              </a:rPr>
              <a:t>.</a:t>
            </a:r>
          </a:p>
          <a:p>
            <a:pPr marL="0" indent="0">
              <a:buNone/>
            </a:pPr>
            <a:r>
              <a:rPr lang="en-GB" sz="2400" dirty="0" err="1">
                <a:latin typeface="Times New Roman" panose="02020603050405020304" pitchFamily="18" charset="0"/>
                <a:cs typeface="Times New Roman" panose="02020603050405020304" pitchFamily="18" charset="0"/>
              </a:rPr>
              <a:t>x_train</a:t>
            </a:r>
            <a:r>
              <a:rPr lang="en-GB" sz="2400" dirty="0">
                <a:latin typeface="Times New Roman" panose="02020603050405020304" pitchFamily="18" charset="0"/>
                <a:cs typeface="Times New Roman" panose="02020603050405020304" pitchFamily="18" charset="0"/>
              </a:rPr>
              <a:t> and </a:t>
            </a:r>
            <a:r>
              <a:rPr lang="en-GB" sz="2400" dirty="0" err="1">
                <a:latin typeface="Times New Roman" panose="02020603050405020304" pitchFamily="18" charset="0"/>
                <a:cs typeface="Times New Roman" panose="02020603050405020304" pitchFamily="18" charset="0"/>
              </a:rPr>
              <a:t>y_train</a:t>
            </a:r>
            <a:r>
              <a:rPr lang="en-GB" sz="2400" dirty="0">
                <a:latin typeface="Times New Roman" panose="02020603050405020304" pitchFamily="18" charset="0"/>
                <a:cs typeface="Times New Roman" panose="02020603050405020304" pitchFamily="18" charset="0"/>
              </a:rPr>
              <a:t> are the features and target for training, respectively.</a:t>
            </a:r>
          </a:p>
          <a:p>
            <a:pPr marL="0" indent="0">
              <a:buNone/>
            </a:pPr>
            <a:r>
              <a:rPr lang="en-GB" sz="2400" dirty="0" err="1">
                <a:latin typeface="Times New Roman" panose="02020603050405020304" pitchFamily="18" charset="0"/>
                <a:cs typeface="Times New Roman" panose="02020603050405020304" pitchFamily="18" charset="0"/>
              </a:rPr>
              <a:t>x_test</a:t>
            </a:r>
            <a:r>
              <a:rPr lang="en-GB" sz="2400" dirty="0">
                <a:latin typeface="Times New Roman" panose="02020603050405020304" pitchFamily="18" charset="0"/>
                <a:cs typeface="Times New Roman" panose="02020603050405020304" pitchFamily="18" charset="0"/>
              </a:rPr>
              <a:t> and </a:t>
            </a:r>
            <a:r>
              <a:rPr lang="en-GB" sz="2400" dirty="0" err="1">
                <a:latin typeface="Times New Roman" panose="02020603050405020304" pitchFamily="18" charset="0"/>
                <a:cs typeface="Times New Roman" panose="02020603050405020304" pitchFamily="18" charset="0"/>
              </a:rPr>
              <a:t>y_test</a:t>
            </a:r>
            <a:r>
              <a:rPr lang="en-GB" sz="2400" dirty="0">
                <a:latin typeface="Times New Roman" panose="02020603050405020304" pitchFamily="18" charset="0"/>
                <a:cs typeface="Times New Roman" panose="02020603050405020304" pitchFamily="18" charset="0"/>
              </a:rPr>
              <a:t> are the features and target for testing, respectively.</a:t>
            </a:r>
          </a:p>
          <a:p>
            <a:pPr marL="0" indent="0">
              <a:buNone/>
            </a:pPr>
            <a:endParaRPr lang="en-KE"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52B0ACB-30DC-DEB1-2573-1BFD60893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739" y="5090160"/>
            <a:ext cx="10344682" cy="1137919"/>
          </a:xfrm>
          <a:prstGeom prst="rect">
            <a:avLst/>
          </a:prstGeom>
        </p:spPr>
      </p:pic>
    </p:spTree>
    <p:extLst>
      <p:ext uri="{BB962C8B-B14F-4D97-AF65-F5344CB8AC3E}">
        <p14:creationId xmlns:p14="http://schemas.microsoft.com/office/powerpoint/2010/main" val="1345800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3643</Words>
  <Application>Microsoft Office PowerPoint</Application>
  <PresentationFormat>Widescreen</PresentationFormat>
  <Paragraphs>137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Vic_Njeru</dc:creator>
  <cp:lastModifiedBy>Vic_Njeru</cp:lastModifiedBy>
  <cp:revision>21</cp:revision>
  <dcterms:created xsi:type="dcterms:W3CDTF">2023-10-12T14:40:17Z</dcterms:created>
  <dcterms:modified xsi:type="dcterms:W3CDTF">2023-10-12T16:20:15Z</dcterms:modified>
</cp:coreProperties>
</file>