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55F99-4AA8-00D4-254B-5DC9EB55A1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69F82D91-0115-5F23-A1FA-E514238CFB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59D5AD2C-4688-6DDE-CA71-5A58EF510C4A}"/>
              </a:ext>
            </a:extLst>
          </p:cNvPr>
          <p:cNvSpPr>
            <a:spLocks noGrp="1"/>
          </p:cNvSpPr>
          <p:nvPr>
            <p:ph type="dt" sz="half" idx="10"/>
          </p:nvPr>
        </p:nvSpPr>
        <p:spPr/>
        <p:txBody>
          <a:bodyPr/>
          <a:lstStyle/>
          <a:p>
            <a:fld id="{B2FC48D6-6166-4B6A-817F-6DBDC9A5F953}" type="datetimeFigureOut">
              <a:rPr lang="en-KE" smtClean="0"/>
              <a:t>28/09/2023</a:t>
            </a:fld>
            <a:endParaRPr lang="en-KE"/>
          </a:p>
        </p:txBody>
      </p:sp>
      <p:sp>
        <p:nvSpPr>
          <p:cNvPr id="5" name="Footer Placeholder 4">
            <a:extLst>
              <a:ext uri="{FF2B5EF4-FFF2-40B4-BE49-F238E27FC236}">
                <a16:creationId xmlns:a16="http://schemas.microsoft.com/office/drawing/2014/main" id="{07E10618-AF6D-8FD2-1827-879D199DA4B3}"/>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F85F4ACF-A10E-9C47-6946-B78C2989222A}"/>
              </a:ext>
            </a:extLst>
          </p:cNvPr>
          <p:cNvSpPr>
            <a:spLocks noGrp="1"/>
          </p:cNvSpPr>
          <p:nvPr>
            <p:ph type="sldNum" sz="quarter" idx="12"/>
          </p:nvPr>
        </p:nvSpPr>
        <p:spPr/>
        <p:txBody>
          <a:bodyPr/>
          <a:lstStyle/>
          <a:p>
            <a:fld id="{060941C9-8FE9-4975-A05D-1E3D0EA7F55D}" type="slidenum">
              <a:rPr lang="en-KE" smtClean="0"/>
              <a:t>‹#›</a:t>
            </a:fld>
            <a:endParaRPr lang="en-KE"/>
          </a:p>
        </p:txBody>
      </p:sp>
    </p:spTree>
    <p:extLst>
      <p:ext uri="{BB962C8B-B14F-4D97-AF65-F5344CB8AC3E}">
        <p14:creationId xmlns:p14="http://schemas.microsoft.com/office/powerpoint/2010/main" val="2888467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4AA75-484E-698B-AF8C-F44ECAAC788B}"/>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42E605BE-0663-9C14-2892-F3036FA9B0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C1FE4EE9-2D2D-A596-C957-F1022EF80BA4}"/>
              </a:ext>
            </a:extLst>
          </p:cNvPr>
          <p:cNvSpPr>
            <a:spLocks noGrp="1"/>
          </p:cNvSpPr>
          <p:nvPr>
            <p:ph type="dt" sz="half" idx="10"/>
          </p:nvPr>
        </p:nvSpPr>
        <p:spPr/>
        <p:txBody>
          <a:bodyPr/>
          <a:lstStyle/>
          <a:p>
            <a:fld id="{B2FC48D6-6166-4B6A-817F-6DBDC9A5F953}" type="datetimeFigureOut">
              <a:rPr lang="en-KE" smtClean="0"/>
              <a:t>28/09/2023</a:t>
            </a:fld>
            <a:endParaRPr lang="en-KE"/>
          </a:p>
        </p:txBody>
      </p:sp>
      <p:sp>
        <p:nvSpPr>
          <p:cNvPr id="5" name="Footer Placeholder 4">
            <a:extLst>
              <a:ext uri="{FF2B5EF4-FFF2-40B4-BE49-F238E27FC236}">
                <a16:creationId xmlns:a16="http://schemas.microsoft.com/office/drawing/2014/main" id="{79309F0D-6544-488F-8025-5E99C529E438}"/>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A2A7BE2E-AAFE-AE04-6D66-CAE9C44823D0}"/>
              </a:ext>
            </a:extLst>
          </p:cNvPr>
          <p:cNvSpPr>
            <a:spLocks noGrp="1"/>
          </p:cNvSpPr>
          <p:nvPr>
            <p:ph type="sldNum" sz="quarter" idx="12"/>
          </p:nvPr>
        </p:nvSpPr>
        <p:spPr/>
        <p:txBody>
          <a:bodyPr/>
          <a:lstStyle/>
          <a:p>
            <a:fld id="{060941C9-8FE9-4975-A05D-1E3D0EA7F55D}" type="slidenum">
              <a:rPr lang="en-KE" smtClean="0"/>
              <a:t>‹#›</a:t>
            </a:fld>
            <a:endParaRPr lang="en-KE"/>
          </a:p>
        </p:txBody>
      </p:sp>
    </p:spTree>
    <p:extLst>
      <p:ext uri="{BB962C8B-B14F-4D97-AF65-F5344CB8AC3E}">
        <p14:creationId xmlns:p14="http://schemas.microsoft.com/office/powerpoint/2010/main" val="3774995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3EDCE-48BC-FB7D-35E5-0E66AA5B63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5B5165A9-AB13-9847-5737-252309EFDD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127A0D81-C8F5-E754-723A-1C143FF41297}"/>
              </a:ext>
            </a:extLst>
          </p:cNvPr>
          <p:cNvSpPr>
            <a:spLocks noGrp="1"/>
          </p:cNvSpPr>
          <p:nvPr>
            <p:ph type="dt" sz="half" idx="10"/>
          </p:nvPr>
        </p:nvSpPr>
        <p:spPr/>
        <p:txBody>
          <a:bodyPr/>
          <a:lstStyle/>
          <a:p>
            <a:fld id="{B2FC48D6-6166-4B6A-817F-6DBDC9A5F953}" type="datetimeFigureOut">
              <a:rPr lang="en-KE" smtClean="0"/>
              <a:t>28/09/2023</a:t>
            </a:fld>
            <a:endParaRPr lang="en-KE"/>
          </a:p>
        </p:txBody>
      </p:sp>
      <p:sp>
        <p:nvSpPr>
          <p:cNvPr id="5" name="Footer Placeholder 4">
            <a:extLst>
              <a:ext uri="{FF2B5EF4-FFF2-40B4-BE49-F238E27FC236}">
                <a16:creationId xmlns:a16="http://schemas.microsoft.com/office/drawing/2014/main" id="{9B539638-DF0F-27DC-CF90-83BA37DB6764}"/>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B07AEB93-A95C-2479-6772-31BFDE534103}"/>
              </a:ext>
            </a:extLst>
          </p:cNvPr>
          <p:cNvSpPr>
            <a:spLocks noGrp="1"/>
          </p:cNvSpPr>
          <p:nvPr>
            <p:ph type="sldNum" sz="quarter" idx="12"/>
          </p:nvPr>
        </p:nvSpPr>
        <p:spPr/>
        <p:txBody>
          <a:bodyPr/>
          <a:lstStyle/>
          <a:p>
            <a:fld id="{060941C9-8FE9-4975-A05D-1E3D0EA7F55D}" type="slidenum">
              <a:rPr lang="en-KE" smtClean="0"/>
              <a:t>‹#›</a:t>
            </a:fld>
            <a:endParaRPr lang="en-KE"/>
          </a:p>
        </p:txBody>
      </p:sp>
    </p:spTree>
    <p:extLst>
      <p:ext uri="{BB962C8B-B14F-4D97-AF65-F5344CB8AC3E}">
        <p14:creationId xmlns:p14="http://schemas.microsoft.com/office/powerpoint/2010/main" val="572091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D3A2F-1D78-D8A9-A9AC-28F6A6B92BC0}"/>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3AB89269-132B-BF85-25EA-B54605FBBC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7DA49B77-0CBE-CFB3-F4A6-E22C77A90057}"/>
              </a:ext>
            </a:extLst>
          </p:cNvPr>
          <p:cNvSpPr>
            <a:spLocks noGrp="1"/>
          </p:cNvSpPr>
          <p:nvPr>
            <p:ph type="dt" sz="half" idx="10"/>
          </p:nvPr>
        </p:nvSpPr>
        <p:spPr/>
        <p:txBody>
          <a:bodyPr/>
          <a:lstStyle/>
          <a:p>
            <a:fld id="{B2FC48D6-6166-4B6A-817F-6DBDC9A5F953}" type="datetimeFigureOut">
              <a:rPr lang="en-KE" smtClean="0"/>
              <a:t>28/09/2023</a:t>
            </a:fld>
            <a:endParaRPr lang="en-KE"/>
          </a:p>
        </p:txBody>
      </p:sp>
      <p:sp>
        <p:nvSpPr>
          <p:cNvPr id="5" name="Footer Placeholder 4">
            <a:extLst>
              <a:ext uri="{FF2B5EF4-FFF2-40B4-BE49-F238E27FC236}">
                <a16:creationId xmlns:a16="http://schemas.microsoft.com/office/drawing/2014/main" id="{74AD6BB4-E5B3-8D07-B37F-178EDF4F7579}"/>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F7B6D245-993F-52E7-CD08-D9030B7DA841}"/>
              </a:ext>
            </a:extLst>
          </p:cNvPr>
          <p:cNvSpPr>
            <a:spLocks noGrp="1"/>
          </p:cNvSpPr>
          <p:nvPr>
            <p:ph type="sldNum" sz="quarter" idx="12"/>
          </p:nvPr>
        </p:nvSpPr>
        <p:spPr/>
        <p:txBody>
          <a:bodyPr/>
          <a:lstStyle/>
          <a:p>
            <a:fld id="{060941C9-8FE9-4975-A05D-1E3D0EA7F55D}" type="slidenum">
              <a:rPr lang="en-KE" smtClean="0"/>
              <a:t>‹#›</a:t>
            </a:fld>
            <a:endParaRPr lang="en-KE"/>
          </a:p>
        </p:txBody>
      </p:sp>
    </p:spTree>
    <p:extLst>
      <p:ext uri="{BB962C8B-B14F-4D97-AF65-F5344CB8AC3E}">
        <p14:creationId xmlns:p14="http://schemas.microsoft.com/office/powerpoint/2010/main" val="3000802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CEF2D-90E6-0B68-82F6-24CC458D12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B378466A-B322-1C5B-ED84-E6EF7E560A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845A3A-5EBD-D9DB-CCDB-47703F215C28}"/>
              </a:ext>
            </a:extLst>
          </p:cNvPr>
          <p:cNvSpPr>
            <a:spLocks noGrp="1"/>
          </p:cNvSpPr>
          <p:nvPr>
            <p:ph type="dt" sz="half" idx="10"/>
          </p:nvPr>
        </p:nvSpPr>
        <p:spPr/>
        <p:txBody>
          <a:bodyPr/>
          <a:lstStyle/>
          <a:p>
            <a:fld id="{B2FC48D6-6166-4B6A-817F-6DBDC9A5F953}" type="datetimeFigureOut">
              <a:rPr lang="en-KE" smtClean="0"/>
              <a:t>28/09/2023</a:t>
            </a:fld>
            <a:endParaRPr lang="en-KE"/>
          </a:p>
        </p:txBody>
      </p:sp>
      <p:sp>
        <p:nvSpPr>
          <p:cNvPr id="5" name="Footer Placeholder 4">
            <a:extLst>
              <a:ext uri="{FF2B5EF4-FFF2-40B4-BE49-F238E27FC236}">
                <a16:creationId xmlns:a16="http://schemas.microsoft.com/office/drawing/2014/main" id="{755BA9C1-BE21-B65B-D3C5-D6A2B0CFF9E3}"/>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814DF61C-5516-C831-900A-9D0EEA0AAC7C}"/>
              </a:ext>
            </a:extLst>
          </p:cNvPr>
          <p:cNvSpPr>
            <a:spLocks noGrp="1"/>
          </p:cNvSpPr>
          <p:nvPr>
            <p:ph type="sldNum" sz="quarter" idx="12"/>
          </p:nvPr>
        </p:nvSpPr>
        <p:spPr/>
        <p:txBody>
          <a:bodyPr/>
          <a:lstStyle/>
          <a:p>
            <a:fld id="{060941C9-8FE9-4975-A05D-1E3D0EA7F55D}" type="slidenum">
              <a:rPr lang="en-KE" smtClean="0"/>
              <a:t>‹#›</a:t>
            </a:fld>
            <a:endParaRPr lang="en-KE"/>
          </a:p>
        </p:txBody>
      </p:sp>
    </p:spTree>
    <p:extLst>
      <p:ext uri="{BB962C8B-B14F-4D97-AF65-F5344CB8AC3E}">
        <p14:creationId xmlns:p14="http://schemas.microsoft.com/office/powerpoint/2010/main" val="825244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0B3FC-6CEA-84B6-1A90-1F4BC1FA6796}"/>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9EAC606A-61E5-83C2-386B-0EC3F52934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52BE3D17-9BC2-9136-7FE5-7C579DBD2E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2479BBF5-A1E0-31A2-35A6-4978FB853A80}"/>
              </a:ext>
            </a:extLst>
          </p:cNvPr>
          <p:cNvSpPr>
            <a:spLocks noGrp="1"/>
          </p:cNvSpPr>
          <p:nvPr>
            <p:ph type="dt" sz="half" idx="10"/>
          </p:nvPr>
        </p:nvSpPr>
        <p:spPr/>
        <p:txBody>
          <a:bodyPr/>
          <a:lstStyle/>
          <a:p>
            <a:fld id="{B2FC48D6-6166-4B6A-817F-6DBDC9A5F953}" type="datetimeFigureOut">
              <a:rPr lang="en-KE" smtClean="0"/>
              <a:t>28/09/2023</a:t>
            </a:fld>
            <a:endParaRPr lang="en-KE"/>
          </a:p>
        </p:txBody>
      </p:sp>
      <p:sp>
        <p:nvSpPr>
          <p:cNvPr id="6" name="Footer Placeholder 5">
            <a:extLst>
              <a:ext uri="{FF2B5EF4-FFF2-40B4-BE49-F238E27FC236}">
                <a16:creationId xmlns:a16="http://schemas.microsoft.com/office/drawing/2014/main" id="{98967171-EADD-DDC7-01B0-810F70B3963C}"/>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BDAF8EF1-014C-F427-8020-C3A908B87A0D}"/>
              </a:ext>
            </a:extLst>
          </p:cNvPr>
          <p:cNvSpPr>
            <a:spLocks noGrp="1"/>
          </p:cNvSpPr>
          <p:nvPr>
            <p:ph type="sldNum" sz="quarter" idx="12"/>
          </p:nvPr>
        </p:nvSpPr>
        <p:spPr/>
        <p:txBody>
          <a:bodyPr/>
          <a:lstStyle/>
          <a:p>
            <a:fld id="{060941C9-8FE9-4975-A05D-1E3D0EA7F55D}" type="slidenum">
              <a:rPr lang="en-KE" smtClean="0"/>
              <a:t>‹#›</a:t>
            </a:fld>
            <a:endParaRPr lang="en-KE"/>
          </a:p>
        </p:txBody>
      </p:sp>
    </p:spTree>
    <p:extLst>
      <p:ext uri="{BB962C8B-B14F-4D97-AF65-F5344CB8AC3E}">
        <p14:creationId xmlns:p14="http://schemas.microsoft.com/office/powerpoint/2010/main" val="3673514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8A3D6-A3B4-CF22-0CD5-DDE4B46F0FA2}"/>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BF2D212D-7DA4-C50A-BE37-78B4CF4CE7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8861F0-643E-DE1E-7872-D84B3C8B4F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2355FDE9-6AEA-2C21-DA70-750FF59497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9B2771-2D7F-A70F-00C0-75175DB03C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3B658109-D425-E40E-6B2A-336AC61DC0B5}"/>
              </a:ext>
            </a:extLst>
          </p:cNvPr>
          <p:cNvSpPr>
            <a:spLocks noGrp="1"/>
          </p:cNvSpPr>
          <p:nvPr>
            <p:ph type="dt" sz="half" idx="10"/>
          </p:nvPr>
        </p:nvSpPr>
        <p:spPr/>
        <p:txBody>
          <a:bodyPr/>
          <a:lstStyle/>
          <a:p>
            <a:fld id="{B2FC48D6-6166-4B6A-817F-6DBDC9A5F953}" type="datetimeFigureOut">
              <a:rPr lang="en-KE" smtClean="0"/>
              <a:t>28/09/2023</a:t>
            </a:fld>
            <a:endParaRPr lang="en-KE"/>
          </a:p>
        </p:txBody>
      </p:sp>
      <p:sp>
        <p:nvSpPr>
          <p:cNvPr id="8" name="Footer Placeholder 7">
            <a:extLst>
              <a:ext uri="{FF2B5EF4-FFF2-40B4-BE49-F238E27FC236}">
                <a16:creationId xmlns:a16="http://schemas.microsoft.com/office/drawing/2014/main" id="{93B72846-12A1-9BD8-1FF3-6559892E7DAF}"/>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7043056B-1CAB-741B-53E3-4D3B52FCE27D}"/>
              </a:ext>
            </a:extLst>
          </p:cNvPr>
          <p:cNvSpPr>
            <a:spLocks noGrp="1"/>
          </p:cNvSpPr>
          <p:nvPr>
            <p:ph type="sldNum" sz="quarter" idx="12"/>
          </p:nvPr>
        </p:nvSpPr>
        <p:spPr/>
        <p:txBody>
          <a:bodyPr/>
          <a:lstStyle/>
          <a:p>
            <a:fld id="{060941C9-8FE9-4975-A05D-1E3D0EA7F55D}" type="slidenum">
              <a:rPr lang="en-KE" smtClean="0"/>
              <a:t>‹#›</a:t>
            </a:fld>
            <a:endParaRPr lang="en-KE"/>
          </a:p>
        </p:txBody>
      </p:sp>
    </p:spTree>
    <p:extLst>
      <p:ext uri="{BB962C8B-B14F-4D97-AF65-F5344CB8AC3E}">
        <p14:creationId xmlns:p14="http://schemas.microsoft.com/office/powerpoint/2010/main" val="3046365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ACA1E-34D3-B7C9-B118-94B4C89242F3}"/>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AA925C96-43DE-ACE9-1081-7FAE663CB259}"/>
              </a:ext>
            </a:extLst>
          </p:cNvPr>
          <p:cNvSpPr>
            <a:spLocks noGrp="1"/>
          </p:cNvSpPr>
          <p:nvPr>
            <p:ph type="dt" sz="half" idx="10"/>
          </p:nvPr>
        </p:nvSpPr>
        <p:spPr/>
        <p:txBody>
          <a:bodyPr/>
          <a:lstStyle/>
          <a:p>
            <a:fld id="{B2FC48D6-6166-4B6A-817F-6DBDC9A5F953}" type="datetimeFigureOut">
              <a:rPr lang="en-KE" smtClean="0"/>
              <a:t>28/09/2023</a:t>
            </a:fld>
            <a:endParaRPr lang="en-KE"/>
          </a:p>
        </p:txBody>
      </p:sp>
      <p:sp>
        <p:nvSpPr>
          <p:cNvPr id="4" name="Footer Placeholder 3">
            <a:extLst>
              <a:ext uri="{FF2B5EF4-FFF2-40B4-BE49-F238E27FC236}">
                <a16:creationId xmlns:a16="http://schemas.microsoft.com/office/drawing/2014/main" id="{27CF12D0-CF9D-9FFD-5977-3457E9336A78}"/>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E0240000-6FB2-D1C3-A27B-A7925ACAB231}"/>
              </a:ext>
            </a:extLst>
          </p:cNvPr>
          <p:cNvSpPr>
            <a:spLocks noGrp="1"/>
          </p:cNvSpPr>
          <p:nvPr>
            <p:ph type="sldNum" sz="quarter" idx="12"/>
          </p:nvPr>
        </p:nvSpPr>
        <p:spPr/>
        <p:txBody>
          <a:bodyPr/>
          <a:lstStyle/>
          <a:p>
            <a:fld id="{060941C9-8FE9-4975-A05D-1E3D0EA7F55D}" type="slidenum">
              <a:rPr lang="en-KE" smtClean="0"/>
              <a:t>‹#›</a:t>
            </a:fld>
            <a:endParaRPr lang="en-KE"/>
          </a:p>
        </p:txBody>
      </p:sp>
    </p:spTree>
    <p:extLst>
      <p:ext uri="{BB962C8B-B14F-4D97-AF65-F5344CB8AC3E}">
        <p14:creationId xmlns:p14="http://schemas.microsoft.com/office/powerpoint/2010/main" val="3730944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7AAB0C-713A-FB49-A8EE-82332DB3A778}"/>
              </a:ext>
            </a:extLst>
          </p:cNvPr>
          <p:cNvSpPr>
            <a:spLocks noGrp="1"/>
          </p:cNvSpPr>
          <p:nvPr>
            <p:ph type="dt" sz="half" idx="10"/>
          </p:nvPr>
        </p:nvSpPr>
        <p:spPr/>
        <p:txBody>
          <a:bodyPr/>
          <a:lstStyle/>
          <a:p>
            <a:fld id="{B2FC48D6-6166-4B6A-817F-6DBDC9A5F953}" type="datetimeFigureOut">
              <a:rPr lang="en-KE" smtClean="0"/>
              <a:t>28/09/2023</a:t>
            </a:fld>
            <a:endParaRPr lang="en-KE"/>
          </a:p>
        </p:txBody>
      </p:sp>
      <p:sp>
        <p:nvSpPr>
          <p:cNvPr id="3" name="Footer Placeholder 2">
            <a:extLst>
              <a:ext uri="{FF2B5EF4-FFF2-40B4-BE49-F238E27FC236}">
                <a16:creationId xmlns:a16="http://schemas.microsoft.com/office/drawing/2014/main" id="{92E832FF-699E-8E2A-F287-8F3A0CFC6389}"/>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E18F4CF4-C039-C99A-EF10-D7128B48BBA0}"/>
              </a:ext>
            </a:extLst>
          </p:cNvPr>
          <p:cNvSpPr>
            <a:spLocks noGrp="1"/>
          </p:cNvSpPr>
          <p:nvPr>
            <p:ph type="sldNum" sz="quarter" idx="12"/>
          </p:nvPr>
        </p:nvSpPr>
        <p:spPr/>
        <p:txBody>
          <a:bodyPr/>
          <a:lstStyle/>
          <a:p>
            <a:fld id="{060941C9-8FE9-4975-A05D-1E3D0EA7F55D}" type="slidenum">
              <a:rPr lang="en-KE" smtClean="0"/>
              <a:t>‹#›</a:t>
            </a:fld>
            <a:endParaRPr lang="en-KE"/>
          </a:p>
        </p:txBody>
      </p:sp>
    </p:spTree>
    <p:extLst>
      <p:ext uri="{BB962C8B-B14F-4D97-AF65-F5344CB8AC3E}">
        <p14:creationId xmlns:p14="http://schemas.microsoft.com/office/powerpoint/2010/main" val="893866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251C5-1949-DB5A-EE8C-1131297BA2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DE70CF7E-430E-DAB9-6FE7-A9AFDCF2C3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04AE9989-0431-EE39-5FF0-8F2212ED47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7AAE89-B2AE-4518-A448-92C82A7E6828}"/>
              </a:ext>
            </a:extLst>
          </p:cNvPr>
          <p:cNvSpPr>
            <a:spLocks noGrp="1"/>
          </p:cNvSpPr>
          <p:nvPr>
            <p:ph type="dt" sz="half" idx="10"/>
          </p:nvPr>
        </p:nvSpPr>
        <p:spPr/>
        <p:txBody>
          <a:bodyPr/>
          <a:lstStyle/>
          <a:p>
            <a:fld id="{B2FC48D6-6166-4B6A-817F-6DBDC9A5F953}" type="datetimeFigureOut">
              <a:rPr lang="en-KE" smtClean="0"/>
              <a:t>28/09/2023</a:t>
            </a:fld>
            <a:endParaRPr lang="en-KE"/>
          </a:p>
        </p:txBody>
      </p:sp>
      <p:sp>
        <p:nvSpPr>
          <p:cNvPr id="6" name="Footer Placeholder 5">
            <a:extLst>
              <a:ext uri="{FF2B5EF4-FFF2-40B4-BE49-F238E27FC236}">
                <a16:creationId xmlns:a16="http://schemas.microsoft.com/office/drawing/2014/main" id="{CC0E6691-A58D-A23F-56DD-B7424FFC2EB8}"/>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B0791083-AEF7-A69C-F175-8D5170532770}"/>
              </a:ext>
            </a:extLst>
          </p:cNvPr>
          <p:cNvSpPr>
            <a:spLocks noGrp="1"/>
          </p:cNvSpPr>
          <p:nvPr>
            <p:ph type="sldNum" sz="quarter" idx="12"/>
          </p:nvPr>
        </p:nvSpPr>
        <p:spPr/>
        <p:txBody>
          <a:bodyPr/>
          <a:lstStyle/>
          <a:p>
            <a:fld id="{060941C9-8FE9-4975-A05D-1E3D0EA7F55D}" type="slidenum">
              <a:rPr lang="en-KE" smtClean="0"/>
              <a:t>‹#›</a:t>
            </a:fld>
            <a:endParaRPr lang="en-KE"/>
          </a:p>
        </p:txBody>
      </p:sp>
    </p:spTree>
    <p:extLst>
      <p:ext uri="{BB962C8B-B14F-4D97-AF65-F5344CB8AC3E}">
        <p14:creationId xmlns:p14="http://schemas.microsoft.com/office/powerpoint/2010/main" val="3229146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1CC6E-5329-467B-EEBB-8B63EAAB86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272CC408-6434-A410-6C6D-CD22906EAD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97EE46C7-47D5-86CB-70E3-5D2F03731F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412D1F-E57D-85FB-2B9E-A808BD6EFE7F}"/>
              </a:ext>
            </a:extLst>
          </p:cNvPr>
          <p:cNvSpPr>
            <a:spLocks noGrp="1"/>
          </p:cNvSpPr>
          <p:nvPr>
            <p:ph type="dt" sz="half" idx="10"/>
          </p:nvPr>
        </p:nvSpPr>
        <p:spPr/>
        <p:txBody>
          <a:bodyPr/>
          <a:lstStyle/>
          <a:p>
            <a:fld id="{B2FC48D6-6166-4B6A-817F-6DBDC9A5F953}" type="datetimeFigureOut">
              <a:rPr lang="en-KE" smtClean="0"/>
              <a:t>28/09/2023</a:t>
            </a:fld>
            <a:endParaRPr lang="en-KE"/>
          </a:p>
        </p:txBody>
      </p:sp>
      <p:sp>
        <p:nvSpPr>
          <p:cNvPr id="6" name="Footer Placeholder 5">
            <a:extLst>
              <a:ext uri="{FF2B5EF4-FFF2-40B4-BE49-F238E27FC236}">
                <a16:creationId xmlns:a16="http://schemas.microsoft.com/office/drawing/2014/main" id="{A463DFF2-540A-140E-FA2C-4314CA058502}"/>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96E3BD81-AABE-112A-00FD-3995B353910B}"/>
              </a:ext>
            </a:extLst>
          </p:cNvPr>
          <p:cNvSpPr>
            <a:spLocks noGrp="1"/>
          </p:cNvSpPr>
          <p:nvPr>
            <p:ph type="sldNum" sz="quarter" idx="12"/>
          </p:nvPr>
        </p:nvSpPr>
        <p:spPr/>
        <p:txBody>
          <a:bodyPr/>
          <a:lstStyle/>
          <a:p>
            <a:fld id="{060941C9-8FE9-4975-A05D-1E3D0EA7F55D}" type="slidenum">
              <a:rPr lang="en-KE" smtClean="0"/>
              <a:t>‹#›</a:t>
            </a:fld>
            <a:endParaRPr lang="en-KE"/>
          </a:p>
        </p:txBody>
      </p:sp>
    </p:spTree>
    <p:extLst>
      <p:ext uri="{BB962C8B-B14F-4D97-AF65-F5344CB8AC3E}">
        <p14:creationId xmlns:p14="http://schemas.microsoft.com/office/powerpoint/2010/main" val="4256449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C7A66A-E67A-FCEF-C299-0EB7E4285B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CFB6C050-0107-2E7A-A1D2-24A8846AB5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586BDD19-8A34-F0B1-816F-6E919FA3FC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FC48D6-6166-4B6A-817F-6DBDC9A5F953}" type="datetimeFigureOut">
              <a:rPr lang="en-KE" smtClean="0"/>
              <a:t>28/09/2023</a:t>
            </a:fld>
            <a:endParaRPr lang="en-KE"/>
          </a:p>
        </p:txBody>
      </p:sp>
      <p:sp>
        <p:nvSpPr>
          <p:cNvPr id="5" name="Footer Placeholder 4">
            <a:extLst>
              <a:ext uri="{FF2B5EF4-FFF2-40B4-BE49-F238E27FC236}">
                <a16:creationId xmlns:a16="http://schemas.microsoft.com/office/drawing/2014/main" id="{B84020DA-0B94-B830-0AEB-9D7F3F3B92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6BFAF2EE-767E-DBCF-C4AB-8D513A4B0A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0941C9-8FE9-4975-A05D-1E3D0EA7F55D}" type="slidenum">
              <a:rPr lang="en-KE" smtClean="0"/>
              <a:t>‹#›</a:t>
            </a:fld>
            <a:endParaRPr lang="en-KE"/>
          </a:p>
        </p:txBody>
      </p:sp>
    </p:spTree>
    <p:extLst>
      <p:ext uri="{BB962C8B-B14F-4D97-AF65-F5344CB8AC3E}">
        <p14:creationId xmlns:p14="http://schemas.microsoft.com/office/powerpoint/2010/main" val="10141354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6CE3F-40D2-8F7B-C1C4-7E0206EEEEFC}"/>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INTRODUCTION: EXPLORATORY DATA ANALYSIS (EDA).</a:t>
            </a:r>
            <a:endParaRPr lang="en-K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992E66-2548-B610-7FDD-F2492B6AEA82}"/>
              </a:ext>
            </a:extLst>
          </p:cNvPr>
          <p:cNvSpPr>
            <a:spLocks noGrp="1"/>
          </p:cNvSpPr>
          <p:nvPr>
            <p:ph idx="1"/>
          </p:nvPr>
        </p:nvSpPr>
        <p:spPr/>
        <p:txBody>
          <a:bodyPr>
            <a:normAutofit/>
          </a:bodyPr>
          <a:lstStyle/>
          <a:p>
            <a:pPr marL="0" indent="0">
              <a:buNone/>
            </a:pPr>
            <a:r>
              <a:rPr lang="en-GB" sz="4000" dirty="0">
                <a:solidFill>
                  <a:srgbClr val="000000"/>
                </a:solidFill>
                <a:effectLst/>
                <a:latin typeface="Times New Roman" panose="02020603050405020304" pitchFamily="18" charset="0"/>
                <a:cs typeface="Times New Roman" panose="02020603050405020304" pitchFamily="18" charset="0"/>
              </a:rPr>
              <a:t>EDA is all about understanding your data by employing summarizing and visualizing techniques.</a:t>
            </a:r>
          </a:p>
          <a:p>
            <a:pPr marL="0" indent="0">
              <a:buNone/>
            </a:pPr>
            <a:r>
              <a:rPr lang="en-GB" sz="4000" dirty="0">
                <a:solidFill>
                  <a:srgbClr val="000000"/>
                </a:solidFill>
                <a:effectLst/>
                <a:latin typeface="Times New Roman" panose="02020603050405020304" pitchFamily="18" charset="0"/>
                <a:cs typeface="Times New Roman" panose="02020603050405020304" pitchFamily="18" charset="0"/>
              </a:rPr>
              <a:t>At a high level the EDA can be performed in two folds, that is, univariate analysis and multivariate analysis.</a:t>
            </a:r>
            <a:endParaRPr lang="en-KE"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1021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3BAAF-1A38-5AED-0E9B-B6BA7E8B12FD}"/>
              </a:ext>
            </a:extLst>
          </p:cNvPr>
          <p:cNvSpPr>
            <a:spLocks noGrp="1"/>
          </p:cNvSpPr>
          <p:nvPr>
            <p:ph type="title"/>
          </p:nvPr>
        </p:nvSpPr>
        <p:spPr/>
        <p:txBody>
          <a:bodyPr/>
          <a:lstStyle/>
          <a:p>
            <a:endParaRPr lang="en-KE"/>
          </a:p>
        </p:txBody>
      </p:sp>
      <p:sp>
        <p:nvSpPr>
          <p:cNvPr id="3" name="Content Placeholder 2">
            <a:extLst>
              <a:ext uri="{FF2B5EF4-FFF2-40B4-BE49-F238E27FC236}">
                <a16:creationId xmlns:a16="http://schemas.microsoft.com/office/drawing/2014/main" id="{02144FC4-033A-CD5D-3F3A-3CC258656692}"/>
              </a:ext>
            </a:extLst>
          </p:cNvPr>
          <p:cNvSpPr>
            <a:spLocks noGrp="1"/>
          </p:cNvSpPr>
          <p:nvPr>
            <p:ph idx="1"/>
          </p:nvPr>
        </p:nvSpPr>
        <p:spPr/>
        <p:txBody>
          <a:bodyPr/>
          <a:lstStyle/>
          <a:p>
            <a:pPr marL="0" indent="0">
              <a:buNone/>
            </a:pPr>
            <a:r>
              <a:rPr lang="en-GB" b="0" i="0" dirty="0">
                <a:solidFill>
                  <a:srgbClr val="222222"/>
                </a:solidFill>
                <a:effectLst/>
                <a:latin typeface="Times New Roman" panose="02020603050405020304" pitchFamily="18" charset="0"/>
                <a:cs typeface="Times New Roman" panose="02020603050405020304" pitchFamily="18" charset="0"/>
              </a:rPr>
              <a:t>Since car names will not be great predictors of the price in our current data. But we can process this column to extract important information using brand and Model names. </a:t>
            </a:r>
            <a:r>
              <a:rPr lang="en-GB" b="1" i="0" dirty="0">
                <a:solidFill>
                  <a:srgbClr val="222222"/>
                </a:solidFill>
                <a:effectLst/>
                <a:latin typeface="Times New Roman" panose="02020603050405020304" pitchFamily="18" charset="0"/>
                <a:cs typeface="Times New Roman" panose="02020603050405020304" pitchFamily="18" charset="0"/>
              </a:rPr>
              <a:t>Let’s split the name and introduce new variables “Brand” and “Model”</a:t>
            </a:r>
          </a:p>
          <a:p>
            <a:pPr marL="0" indent="0">
              <a:buNone/>
            </a:pPr>
            <a:endParaRPr lang="en-KE"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D3001C6-6952-5450-519B-2F14A11D9E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075" y="3429001"/>
            <a:ext cx="9515475" cy="2486024"/>
          </a:xfrm>
          <a:prstGeom prst="rect">
            <a:avLst/>
          </a:prstGeom>
        </p:spPr>
      </p:pic>
    </p:spTree>
    <p:extLst>
      <p:ext uri="{BB962C8B-B14F-4D97-AF65-F5344CB8AC3E}">
        <p14:creationId xmlns:p14="http://schemas.microsoft.com/office/powerpoint/2010/main" val="2683381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7590D-10D4-0F5E-2560-DA4C13C010CD}"/>
              </a:ext>
            </a:extLst>
          </p:cNvPr>
          <p:cNvSpPr>
            <a:spLocks noGrp="1"/>
          </p:cNvSpPr>
          <p:nvPr>
            <p:ph type="title"/>
          </p:nvPr>
        </p:nvSpPr>
        <p:spPr/>
        <p:txBody>
          <a:bodyPr/>
          <a:lstStyle/>
          <a:p>
            <a:pPr algn="ctr"/>
            <a:r>
              <a:rPr lang="en-GB" b="0" i="0" dirty="0">
                <a:solidFill>
                  <a:srgbClr val="222222"/>
                </a:solidFill>
                <a:effectLst/>
                <a:latin typeface="Times New Roman" panose="02020603050405020304" pitchFamily="18" charset="0"/>
                <a:cs typeface="Times New Roman" panose="02020603050405020304" pitchFamily="18" charset="0"/>
              </a:rPr>
              <a:t>Data Cleaning/Wrangling</a:t>
            </a:r>
            <a:br>
              <a:rPr lang="en-GB" b="0" i="0" dirty="0">
                <a:solidFill>
                  <a:srgbClr val="222222"/>
                </a:solidFill>
                <a:effectLst/>
                <a:latin typeface="Times New Roman" panose="02020603050405020304" pitchFamily="18" charset="0"/>
                <a:cs typeface="Times New Roman" panose="02020603050405020304" pitchFamily="18" charset="0"/>
              </a:rPr>
            </a:br>
            <a:endParaRPr lang="en-KE" dirty="0"/>
          </a:p>
        </p:txBody>
      </p:sp>
      <p:sp>
        <p:nvSpPr>
          <p:cNvPr id="3" name="Content Placeholder 2">
            <a:extLst>
              <a:ext uri="{FF2B5EF4-FFF2-40B4-BE49-F238E27FC236}">
                <a16:creationId xmlns:a16="http://schemas.microsoft.com/office/drawing/2014/main" id="{472F5CA1-3E09-EC59-7DC1-2F386BF1ACE9}"/>
              </a:ext>
            </a:extLst>
          </p:cNvPr>
          <p:cNvSpPr>
            <a:spLocks noGrp="1"/>
          </p:cNvSpPr>
          <p:nvPr>
            <p:ph idx="1"/>
          </p:nvPr>
        </p:nvSpPr>
        <p:spPr/>
        <p:txBody>
          <a:bodyPr/>
          <a:lstStyle/>
          <a:p>
            <a:pPr marL="0" indent="0" algn="just">
              <a:buNone/>
            </a:pPr>
            <a:r>
              <a:rPr lang="en-GB" b="1" i="0" dirty="0">
                <a:solidFill>
                  <a:srgbClr val="222222"/>
                </a:solidFill>
                <a:effectLst/>
                <a:latin typeface="Times New Roman" panose="02020603050405020304" pitchFamily="18" charset="0"/>
                <a:cs typeface="Times New Roman" panose="02020603050405020304" pitchFamily="18" charset="0"/>
              </a:rPr>
              <a:t>Data Wrangling </a:t>
            </a:r>
            <a:r>
              <a:rPr lang="en-GB" b="0" i="0" dirty="0">
                <a:solidFill>
                  <a:srgbClr val="222222"/>
                </a:solidFill>
                <a:effectLst/>
                <a:latin typeface="Times New Roman" panose="02020603050405020304" pitchFamily="18" charset="0"/>
                <a:cs typeface="Times New Roman" panose="02020603050405020304" pitchFamily="18" charset="0"/>
              </a:rPr>
              <a:t>is a technique that is executed at the time of making an interactive model. In other words, it is used to convert the raw data into the format that is convenient for the consumption of data. This technique is also known as Data Munging.</a:t>
            </a:r>
          </a:p>
          <a:p>
            <a:pPr marL="0" indent="0" algn="just">
              <a:buNone/>
            </a:pPr>
            <a:r>
              <a:rPr lang="en-GB" b="0" i="0" dirty="0">
                <a:solidFill>
                  <a:srgbClr val="222222"/>
                </a:solidFill>
                <a:effectLst/>
                <a:latin typeface="Times New Roman" panose="02020603050405020304" pitchFamily="18" charset="0"/>
                <a:cs typeface="Times New Roman" panose="02020603050405020304" pitchFamily="18" charset="0"/>
              </a:rPr>
              <a:t>Some names of the variables are not relevant and not easy to understand. Some data may have data entry errors, and some variables may need data type conversion. We need to fix this issue in the data.</a:t>
            </a:r>
          </a:p>
          <a:p>
            <a:pPr marL="0" indent="0" algn="just">
              <a:buNone/>
            </a:pPr>
            <a:r>
              <a:rPr lang="en-GB" b="0" i="0" dirty="0">
                <a:solidFill>
                  <a:srgbClr val="222222"/>
                </a:solidFill>
                <a:effectLst/>
                <a:latin typeface="Times New Roman" panose="02020603050405020304" pitchFamily="18" charset="0"/>
                <a:cs typeface="Times New Roman" panose="02020603050405020304" pitchFamily="18" charset="0"/>
              </a:rPr>
              <a:t>In the example, </a:t>
            </a:r>
            <a:r>
              <a:rPr lang="en-GB" b="1" i="0" dirty="0">
                <a:solidFill>
                  <a:srgbClr val="222222"/>
                </a:solidFill>
                <a:effectLst/>
                <a:latin typeface="Times New Roman" panose="02020603050405020304" pitchFamily="18" charset="0"/>
                <a:cs typeface="Times New Roman" panose="02020603050405020304" pitchFamily="18" charset="0"/>
              </a:rPr>
              <a:t>The brand name ‘Isuzu’ ‘ISUZU’ and ‘Mini’ and ‘Land’ looks incorrect. This needs to be corrected</a:t>
            </a:r>
          </a:p>
          <a:p>
            <a:pPr marL="0" indent="0" algn="just">
              <a:buNone/>
            </a:pPr>
            <a:endParaRPr lang="en-GB" b="1" i="0" dirty="0">
              <a:solidFill>
                <a:srgbClr val="222222"/>
              </a:solidFill>
              <a:effectLst/>
              <a:latin typeface="Times New Roman" panose="02020603050405020304" pitchFamily="18" charset="0"/>
              <a:cs typeface="Times New Roman" panose="02020603050405020304" pitchFamily="18" charset="0"/>
            </a:endParaRPr>
          </a:p>
          <a:p>
            <a:pPr marL="0" indent="0" algn="just">
              <a:buNone/>
            </a:pPr>
            <a:endParaRPr lang="en-GB" b="0" i="0" dirty="0">
              <a:solidFill>
                <a:srgbClr val="222222"/>
              </a:solidFill>
              <a:effectLst/>
              <a:latin typeface="Times New Roman" panose="02020603050405020304" pitchFamily="18" charset="0"/>
              <a:cs typeface="Times New Roman" panose="02020603050405020304" pitchFamily="18" charset="0"/>
            </a:endParaRPr>
          </a:p>
          <a:p>
            <a:pPr marL="0" indent="0">
              <a:buNone/>
            </a:pPr>
            <a:endParaRPr lang="en-K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7167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ED3C6-574F-FD8D-3AA4-7A899BE370AF}"/>
              </a:ext>
            </a:extLst>
          </p:cNvPr>
          <p:cNvSpPr>
            <a:spLocks noGrp="1"/>
          </p:cNvSpPr>
          <p:nvPr>
            <p:ph type="title"/>
          </p:nvPr>
        </p:nvSpPr>
        <p:spPr/>
        <p:txBody>
          <a:bodyPr/>
          <a:lstStyle/>
          <a:p>
            <a:endParaRPr lang="en-KE"/>
          </a:p>
        </p:txBody>
      </p:sp>
      <p:pic>
        <p:nvPicPr>
          <p:cNvPr id="5" name="Content Placeholder 4">
            <a:extLst>
              <a:ext uri="{FF2B5EF4-FFF2-40B4-BE49-F238E27FC236}">
                <a16:creationId xmlns:a16="http://schemas.microsoft.com/office/drawing/2014/main" id="{A2BED079-0B60-2C91-F16E-77065068B5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5375" y="1943100"/>
            <a:ext cx="9553575" cy="882619"/>
          </a:xfrm>
        </p:spPr>
      </p:pic>
      <p:pic>
        <p:nvPicPr>
          <p:cNvPr id="7" name="Picture 6">
            <a:extLst>
              <a:ext uri="{FF2B5EF4-FFF2-40B4-BE49-F238E27FC236}">
                <a16:creationId xmlns:a16="http://schemas.microsoft.com/office/drawing/2014/main" id="{FBCEAEB8-5B56-7F72-B89F-4E05D0BE09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376" y="3159111"/>
            <a:ext cx="9553574" cy="882618"/>
          </a:xfrm>
          <a:prstGeom prst="rect">
            <a:avLst/>
          </a:prstGeom>
        </p:spPr>
      </p:pic>
      <p:pic>
        <p:nvPicPr>
          <p:cNvPr id="9" name="Picture 8">
            <a:extLst>
              <a:ext uri="{FF2B5EF4-FFF2-40B4-BE49-F238E27FC236}">
                <a16:creationId xmlns:a16="http://schemas.microsoft.com/office/drawing/2014/main" id="{1CEB6946-01BA-A7D7-CB66-FFAB86297D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5375" y="4375121"/>
            <a:ext cx="10020815" cy="1325563"/>
          </a:xfrm>
          <a:prstGeom prst="rect">
            <a:avLst/>
          </a:prstGeom>
        </p:spPr>
      </p:pic>
    </p:spTree>
    <p:extLst>
      <p:ext uri="{BB962C8B-B14F-4D97-AF65-F5344CB8AC3E}">
        <p14:creationId xmlns:p14="http://schemas.microsoft.com/office/powerpoint/2010/main" val="1179918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CD20B-2951-AC15-18B8-9C0662A9E9D5}"/>
              </a:ext>
            </a:extLst>
          </p:cNvPr>
          <p:cNvSpPr>
            <a:spLocks noGrp="1"/>
          </p:cNvSpPr>
          <p:nvPr>
            <p:ph type="title"/>
          </p:nvPr>
        </p:nvSpPr>
        <p:spPr/>
        <p:txBody>
          <a:bodyPr/>
          <a:lstStyle/>
          <a:p>
            <a:pPr algn="ctr"/>
            <a:r>
              <a:rPr lang="en-GB" b="0" i="0" dirty="0">
                <a:solidFill>
                  <a:srgbClr val="222222"/>
                </a:solidFill>
                <a:effectLst/>
                <a:latin typeface="Times New Roman" panose="02020603050405020304" pitchFamily="18" charset="0"/>
                <a:cs typeface="Times New Roman" panose="02020603050405020304" pitchFamily="18" charset="0"/>
              </a:rPr>
              <a:t>S</a:t>
            </a:r>
            <a:r>
              <a:rPr lang="en-GB" b="1" i="0" dirty="0">
                <a:solidFill>
                  <a:srgbClr val="222222"/>
                </a:solidFill>
                <a:effectLst/>
                <a:latin typeface="Times New Roman" panose="02020603050405020304" pitchFamily="18" charset="0"/>
                <a:cs typeface="Times New Roman" panose="02020603050405020304" pitchFamily="18" charset="0"/>
              </a:rPr>
              <a:t>tatistics Summary</a:t>
            </a:r>
            <a:br>
              <a:rPr lang="en-GB" b="0" i="0" dirty="0">
                <a:solidFill>
                  <a:srgbClr val="222222"/>
                </a:solidFill>
                <a:effectLst/>
                <a:latin typeface="Times New Roman" panose="02020603050405020304" pitchFamily="18" charset="0"/>
                <a:cs typeface="Times New Roman" panose="02020603050405020304" pitchFamily="18" charset="0"/>
              </a:rPr>
            </a:br>
            <a:endParaRPr lang="en-KE" dirty="0"/>
          </a:p>
        </p:txBody>
      </p:sp>
      <p:sp>
        <p:nvSpPr>
          <p:cNvPr id="3" name="Content Placeholder 2">
            <a:extLst>
              <a:ext uri="{FF2B5EF4-FFF2-40B4-BE49-F238E27FC236}">
                <a16:creationId xmlns:a16="http://schemas.microsoft.com/office/drawing/2014/main" id="{F3AADBBA-E93D-BC80-6B6B-C4EB92E5CCD2}"/>
              </a:ext>
            </a:extLst>
          </p:cNvPr>
          <p:cNvSpPr>
            <a:spLocks noGrp="1"/>
          </p:cNvSpPr>
          <p:nvPr>
            <p:ph idx="1"/>
          </p:nvPr>
        </p:nvSpPr>
        <p:spPr/>
        <p:txBody>
          <a:bodyPr>
            <a:normAutofit lnSpcReduction="10000"/>
          </a:bodyPr>
          <a:lstStyle/>
          <a:p>
            <a:pPr marL="0" indent="0" algn="just">
              <a:buNone/>
            </a:pPr>
            <a:r>
              <a:rPr lang="en-GB" b="0" i="0" dirty="0">
                <a:solidFill>
                  <a:srgbClr val="222222"/>
                </a:solidFill>
                <a:effectLst/>
                <a:latin typeface="Times New Roman" panose="02020603050405020304" pitchFamily="18" charset="0"/>
                <a:cs typeface="Times New Roman" panose="02020603050405020304" pitchFamily="18" charset="0"/>
              </a:rPr>
              <a:t>The information gives a quick and simple description of the data.</a:t>
            </a:r>
          </a:p>
          <a:p>
            <a:pPr marL="0" indent="0" algn="just">
              <a:buNone/>
            </a:pPr>
            <a:r>
              <a:rPr lang="en-GB" b="0" i="0" dirty="0">
                <a:solidFill>
                  <a:srgbClr val="222222"/>
                </a:solidFill>
                <a:effectLst/>
                <a:latin typeface="Times New Roman" panose="02020603050405020304" pitchFamily="18" charset="0"/>
                <a:cs typeface="Times New Roman" panose="02020603050405020304" pitchFamily="18" charset="0"/>
              </a:rPr>
              <a:t>Can include Count, Mean, Standard Deviation, median, mode, minimum value, maximum value, range, standard deviation, etc.</a:t>
            </a:r>
          </a:p>
          <a:p>
            <a:pPr marL="0" indent="0" algn="just">
              <a:buNone/>
            </a:pPr>
            <a:r>
              <a:rPr lang="en-GB" b="0" i="0" dirty="0">
                <a:solidFill>
                  <a:srgbClr val="222222"/>
                </a:solidFill>
                <a:effectLst/>
                <a:latin typeface="Times New Roman" panose="02020603050405020304" pitchFamily="18" charset="0"/>
                <a:cs typeface="Times New Roman" panose="02020603050405020304" pitchFamily="18" charset="0"/>
              </a:rPr>
              <a:t>Statistics summary gives a high-level idea to identify whether the data has any outliers, data entry error, distribution of data such as the data is normally distributed or left/right skewed</a:t>
            </a:r>
          </a:p>
          <a:p>
            <a:pPr marL="0" indent="0" algn="just">
              <a:buNone/>
            </a:pPr>
            <a:r>
              <a:rPr lang="en-GB" b="0" i="0" dirty="0">
                <a:solidFill>
                  <a:srgbClr val="222222"/>
                </a:solidFill>
                <a:effectLst/>
                <a:latin typeface="Times New Roman" panose="02020603050405020304" pitchFamily="18" charset="0"/>
                <a:cs typeface="Times New Roman" panose="02020603050405020304" pitchFamily="18" charset="0"/>
              </a:rPr>
              <a:t>In python, this can be achieved using describe()</a:t>
            </a:r>
          </a:p>
          <a:p>
            <a:pPr marL="0" indent="0" algn="just">
              <a:buNone/>
            </a:pPr>
            <a:r>
              <a:rPr lang="en-GB" b="1" i="0" dirty="0">
                <a:solidFill>
                  <a:srgbClr val="222222"/>
                </a:solidFill>
                <a:effectLst/>
                <a:latin typeface="Times New Roman" panose="02020603050405020304" pitchFamily="18" charset="0"/>
                <a:cs typeface="Times New Roman" panose="02020603050405020304" pitchFamily="18" charset="0"/>
              </a:rPr>
              <a:t>describe() </a:t>
            </a:r>
            <a:r>
              <a:rPr lang="en-GB" b="0" i="0" dirty="0">
                <a:solidFill>
                  <a:srgbClr val="222222"/>
                </a:solidFill>
                <a:effectLst/>
                <a:latin typeface="Times New Roman" panose="02020603050405020304" pitchFamily="18" charset="0"/>
                <a:cs typeface="Times New Roman" panose="02020603050405020304" pitchFamily="18" charset="0"/>
              </a:rPr>
              <a:t>function gives all statistics summary of data</a:t>
            </a:r>
          </a:p>
          <a:p>
            <a:pPr marL="0" indent="0" algn="just">
              <a:buNone/>
            </a:pPr>
            <a:r>
              <a:rPr lang="en-GB" b="1" i="0" dirty="0">
                <a:solidFill>
                  <a:srgbClr val="222222"/>
                </a:solidFill>
                <a:effectLst/>
                <a:latin typeface="Times New Roman" panose="02020603050405020304" pitchFamily="18" charset="0"/>
                <a:cs typeface="Times New Roman" panose="02020603050405020304" pitchFamily="18" charset="0"/>
              </a:rPr>
              <a:t>describe()</a:t>
            </a:r>
            <a:r>
              <a:rPr lang="en-GB" b="0" i="0" dirty="0">
                <a:solidFill>
                  <a:srgbClr val="222222"/>
                </a:solidFill>
                <a:effectLst/>
                <a:latin typeface="Times New Roman" panose="02020603050405020304" pitchFamily="18" charset="0"/>
                <a:cs typeface="Times New Roman" panose="02020603050405020304" pitchFamily="18" charset="0"/>
              </a:rPr>
              <a:t>– Provide a statistics summary of data belonging to numerical datatype such as int, float</a:t>
            </a:r>
          </a:p>
          <a:p>
            <a:pPr marL="0" indent="0">
              <a:buNone/>
            </a:pPr>
            <a:endParaRPr lang="en-K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3725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146DE-3080-B3AF-5A87-2625BEDE7C01}"/>
              </a:ext>
            </a:extLst>
          </p:cNvPr>
          <p:cNvSpPr>
            <a:spLocks noGrp="1"/>
          </p:cNvSpPr>
          <p:nvPr>
            <p:ph type="title"/>
          </p:nvPr>
        </p:nvSpPr>
        <p:spPr/>
        <p:txBody>
          <a:bodyPr/>
          <a:lstStyle/>
          <a:p>
            <a:endParaRPr lang="en-KE"/>
          </a:p>
        </p:txBody>
      </p:sp>
      <p:sp>
        <p:nvSpPr>
          <p:cNvPr id="3" name="Content Placeholder 2">
            <a:extLst>
              <a:ext uri="{FF2B5EF4-FFF2-40B4-BE49-F238E27FC236}">
                <a16:creationId xmlns:a16="http://schemas.microsoft.com/office/drawing/2014/main" id="{8BA6FA45-4730-2799-6B1D-8FDB6CA1A1E0}"/>
              </a:ext>
            </a:extLst>
          </p:cNvPr>
          <p:cNvSpPr>
            <a:spLocks noGrp="1"/>
          </p:cNvSpPr>
          <p:nvPr>
            <p:ph idx="1"/>
          </p:nvPr>
        </p:nvSpPr>
        <p:spPr/>
        <p:txBody>
          <a:bodyPr/>
          <a:lstStyle/>
          <a:p>
            <a:pPr marL="0" indent="0">
              <a:buNone/>
            </a:pPr>
            <a:endParaRPr lang="en-GB"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a:p>
            <a:pPr marL="0" indent="0">
              <a:buNone/>
            </a:pPr>
            <a:r>
              <a:rPr lang="en-GB" b="0" i="0" dirty="0">
                <a:solidFill>
                  <a:srgbClr val="222222"/>
                </a:solidFill>
                <a:effectLst/>
                <a:latin typeface="Times New Roman" panose="02020603050405020304" pitchFamily="18" charset="0"/>
                <a:cs typeface="Times New Roman" panose="02020603050405020304" pitchFamily="18" charset="0"/>
              </a:rPr>
              <a:t>describe(include=’all’) provides a statistics summary of all data, include object, category etc</a:t>
            </a:r>
          </a:p>
          <a:p>
            <a:pPr marL="0" indent="0">
              <a:buNone/>
            </a:pPr>
            <a:endParaRPr lang="en-KE"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9C16503-1A74-7AE2-FB15-4717B3A6F9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1895475"/>
            <a:ext cx="6457950" cy="838200"/>
          </a:xfrm>
          <a:prstGeom prst="rect">
            <a:avLst/>
          </a:prstGeom>
        </p:spPr>
      </p:pic>
      <p:pic>
        <p:nvPicPr>
          <p:cNvPr id="7" name="Picture 6">
            <a:extLst>
              <a:ext uri="{FF2B5EF4-FFF2-40B4-BE49-F238E27FC236}">
                <a16:creationId xmlns:a16="http://schemas.microsoft.com/office/drawing/2014/main" id="{E1D56D56-AC9D-A3C0-1D15-F72AD9CDF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0325" y="4001294"/>
            <a:ext cx="7505700" cy="838201"/>
          </a:xfrm>
          <a:prstGeom prst="rect">
            <a:avLst/>
          </a:prstGeom>
        </p:spPr>
      </p:pic>
    </p:spTree>
    <p:extLst>
      <p:ext uri="{BB962C8B-B14F-4D97-AF65-F5344CB8AC3E}">
        <p14:creationId xmlns:p14="http://schemas.microsoft.com/office/powerpoint/2010/main" val="318182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F7125-C82C-4C07-3EF0-A10A1830DCD7}"/>
              </a:ext>
            </a:extLst>
          </p:cNvPr>
          <p:cNvSpPr>
            <a:spLocks noGrp="1"/>
          </p:cNvSpPr>
          <p:nvPr>
            <p:ph type="title"/>
          </p:nvPr>
        </p:nvSpPr>
        <p:spPr/>
        <p:txBody>
          <a:bodyPr/>
          <a:lstStyle/>
          <a:p>
            <a:endParaRPr lang="en-KE"/>
          </a:p>
        </p:txBody>
      </p:sp>
      <p:sp>
        <p:nvSpPr>
          <p:cNvPr id="3" name="Content Placeholder 2">
            <a:extLst>
              <a:ext uri="{FF2B5EF4-FFF2-40B4-BE49-F238E27FC236}">
                <a16:creationId xmlns:a16="http://schemas.microsoft.com/office/drawing/2014/main" id="{6CEBD8D2-077C-2BD8-D0A2-F249A06FD2E7}"/>
              </a:ext>
            </a:extLst>
          </p:cNvPr>
          <p:cNvSpPr>
            <a:spLocks noGrp="1"/>
          </p:cNvSpPr>
          <p:nvPr>
            <p:ph idx="1"/>
          </p:nvPr>
        </p:nvSpPr>
        <p:spPr/>
        <p:txBody>
          <a:bodyPr/>
          <a:lstStyle/>
          <a:p>
            <a:pPr marL="0" indent="0">
              <a:buNone/>
            </a:pPr>
            <a:r>
              <a:rPr lang="en-GB" i="0" dirty="0">
                <a:solidFill>
                  <a:srgbClr val="222222"/>
                </a:solidFill>
                <a:effectLst/>
                <a:latin typeface="Times New Roman" panose="02020603050405020304" pitchFamily="18" charset="0"/>
                <a:cs typeface="Times New Roman" panose="02020603050405020304" pitchFamily="18" charset="0"/>
              </a:rPr>
              <a:t>Before we do EDA, lets separate Numerical and categorical variables for easy analysis</a:t>
            </a:r>
          </a:p>
          <a:p>
            <a:pPr marL="0" indent="0">
              <a:buNone/>
            </a:pPr>
            <a:endParaRPr lang="en-KE"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542628B-073C-2830-264B-679481333E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650" y="3184489"/>
            <a:ext cx="9439275" cy="2368586"/>
          </a:xfrm>
          <a:prstGeom prst="rect">
            <a:avLst/>
          </a:prstGeom>
        </p:spPr>
      </p:pic>
    </p:spTree>
    <p:extLst>
      <p:ext uri="{BB962C8B-B14F-4D97-AF65-F5344CB8AC3E}">
        <p14:creationId xmlns:p14="http://schemas.microsoft.com/office/powerpoint/2010/main" val="4018004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16D9C-E623-10D9-E9E0-A314EE726375}"/>
              </a:ext>
            </a:extLst>
          </p:cNvPr>
          <p:cNvSpPr>
            <a:spLocks noGrp="1"/>
          </p:cNvSpPr>
          <p:nvPr>
            <p:ph type="title"/>
          </p:nvPr>
        </p:nvSpPr>
        <p:spPr/>
        <p:txBody>
          <a:bodyPr/>
          <a:lstStyle/>
          <a:p>
            <a:pPr algn="ctr"/>
            <a:r>
              <a:rPr lang="en-GB" b="1" i="0" dirty="0">
                <a:solidFill>
                  <a:srgbClr val="222222"/>
                </a:solidFill>
                <a:effectLst/>
                <a:latin typeface="Times New Roman" panose="02020603050405020304" pitchFamily="18" charset="0"/>
                <a:cs typeface="Times New Roman" panose="02020603050405020304" pitchFamily="18" charset="0"/>
              </a:rPr>
              <a:t>EDA Univariate Analysis</a:t>
            </a:r>
            <a:br>
              <a:rPr lang="en-GB" b="0" i="0" dirty="0">
                <a:solidFill>
                  <a:srgbClr val="222222"/>
                </a:solidFill>
                <a:effectLst/>
                <a:latin typeface="Times New Roman" panose="02020603050405020304" pitchFamily="18" charset="0"/>
                <a:cs typeface="Times New Roman" panose="02020603050405020304" pitchFamily="18" charset="0"/>
              </a:rPr>
            </a:br>
            <a:endParaRPr lang="en-KE" dirty="0"/>
          </a:p>
        </p:txBody>
      </p:sp>
      <p:sp>
        <p:nvSpPr>
          <p:cNvPr id="3" name="Content Placeholder 2">
            <a:extLst>
              <a:ext uri="{FF2B5EF4-FFF2-40B4-BE49-F238E27FC236}">
                <a16:creationId xmlns:a16="http://schemas.microsoft.com/office/drawing/2014/main" id="{104697C5-46E1-1950-A46E-21385E01C633}"/>
              </a:ext>
            </a:extLst>
          </p:cNvPr>
          <p:cNvSpPr>
            <a:spLocks noGrp="1"/>
          </p:cNvSpPr>
          <p:nvPr>
            <p:ph idx="1"/>
          </p:nvPr>
        </p:nvSpPr>
        <p:spPr/>
        <p:txBody>
          <a:bodyPr>
            <a:normAutofit fontScale="77500" lnSpcReduction="20000"/>
          </a:bodyPr>
          <a:lstStyle/>
          <a:p>
            <a:pPr marL="0" indent="0" algn="just">
              <a:buNone/>
            </a:pPr>
            <a:r>
              <a:rPr lang="en-GB" b="0" i="0" dirty="0" err="1">
                <a:solidFill>
                  <a:srgbClr val="222222"/>
                </a:solidFill>
                <a:effectLst/>
                <a:latin typeface="Times New Roman" panose="02020603050405020304" pitchFamily="18" charset="0"/>
                <a:cs typeface="Times New Roman" panose="02020603050405020304" pitchFamily="18" charset="0"/>
              </a:rPr>
              <a:t>Analyzing</a:t>
            </a:r>
            <a:r>
              <a:rPr lang="en-GB" b="0" i="0" dirty="0">
                <a:solidFill>
                  <a:srgbClr val="222222"/>
                </a:solidFill>
                <a:effectLst/>
                <a:latin typeface="Times New Roman" panose="02020603050405020304" pitchFamily="18" charset="0"/>
                <a:cs typeface="Times New Roman" panose="02020603050405020304" pitchFamily="18" charset="0"/>
              </a:rPr>
              <a:t>/visualizing the dataset by taking one variable at a time:</a:t>
            </a:r>
          </a:p>
          <a:p>
            <a:pPr marL="0" indent="0" algn="just">
              <a:buNone/>
            </a:pPr>
            <a:r>
              <a:rPr lang="en-GB" b="0" i="0" dirty="0">
                <a:solidFill>
                  <a:srgbClr val="222222"/>
                </a:solidFill>
                <a:effectLst/>
                <a:latin typeface="Times New Roman" panose="02020603050405020304" pitchFamily="18" charset="0"/>
                <a:cs typeface="Times New Roman" panose="02020603050405020304" pitchFamily="18" charset="0"/>
              </a:rPr>
              <a:t>Data visualization is essential; we must decide what charts to plot to better understand the data. In this article, we visualize our data using Matplotlib and Seaborn libraries.</a:t>
            </a:r>
          </a:p>
          <a:p>
            <a:pPr marL="0" indent="0" algn="just">
              <a:buNone/>
            </a:pPr>
            <a:r>
              <a:rPr lang="en-GB" b="0" i="0" dirty="0">
                <a:solidFill>
                  <a:srgbClr val="222222"/>
                </a:solidFill>
                <a:effectLst/>
                <a:latin typeface="Times New Roman" panose="02020603050405020304" pitchFamily="18" charset="0"/>
                <a:cs typeface="Times New Roman" panose="02020603050405020304" pitchFamily="18" charset="0"/>
              </a:rPr>
              <a:t>Matplotlib is a Python 2D plotting library used to draw basic charts we use Matplotlib.</a:t>
            </a:r>
          </a:p>
          <a:p>
            <a:pPr marL="0" indent="0" algn="just">
              <a:buNone/>
            </a:pPr>
            <a:r>
              <a:rPr lang="en-GB" b="0" i="0" dirty="0">
                <a:solidFill>
                  <a:srgbClr val="222222"/>
                </a:solidFill>
                <a:effectLst/>
                <a:latin typeface="Times New Roman" panose="02020603050405020304" pitchFamily="18" charset="0"/>
                <a:cs typeface="Times New Roman" panose="02020603050405020304" pitchFamily="18" charset="0"/>
              </a:rPr>
              <a:t>Seaborn is also a python library built on top of Matplotlib that uses short lines of code to create and style statistical plots from Pandas and </a:t>
            </a:r>
            <a:r>
              <a:rPr lang="en-GB" b="0" i="0" dirty="0" err="1">
                <a:solidFill>
                  <a:srgbClr val="222222"/>
                </a:solidFill>
                <a:effectLst/>
                <a:latin typeface="Times New Roman" panose="02020603050405020304" pitchFamily="18" charset="0"/>
                <a:cs typeface="Times New Roman" panose="02020603050405020304" pitchFamily="18" charset="0"/>
              </a:rPr>
              <a:t>Numpy</a:t>
            </a:r>
            <a:endParaRPr lang="en-GB" b="0" i="0" dirty="0">
              <a:solidFill>
                <a:srgbClr val="222222"/>
              </a:solidFill>
              <a:effectLst/>
              <a:latin typeface="Times New Roman" panose="02020603050405020304" pitchFamily="18" charset="0"/>
              <a:cs typeface="Times New Roman" panose="02020603050405020304" pitchFamily="18" charset="0"/>
            </a:endParaRPr>
          </a:p>
          <a:p>
            <a:pPr marL="0" indent="0" algn="just">
              <a:buNone/>
            </a:pPr>
            <a:r>
              <a:rPr lang="en-GB" b="0" i="0" dirty="0">
                <a:solidFill>
                  <a:srgbClr val="222222"/>
                </a:solidFill>
                <a:effectLst/>
                <a:latin typeface="Times New Roman" panose="02020603050405020304" pitchFamily="18" charset="0"/>
                <a:cs typeface="Times New Roman" panose="02020603050405020304" pitchFamily="18" charset="0"/>
              </a:rPr>
              <a:t>Univariate analysis can be done for both Categorical and Numerical variables.</a:t>
            </a:r>
          </a:p>
          <a:p>
            <a:pPr marL="0" indent="0" algn="just">
              <a:buNone/>
            </a:pPr>
            <a:r>
              <a:rPr lang="en-GB" b="0" i="0" dirty="0">
                <a:solidFill>
                  <a:srgbClr val="222222"/>
                </a:solidFill>
                <a:effectLst/>
                <a:latin typeface="Times New Roman" panose="02020603050405020304" pitchFamily="18" charset="0"/>
                <a:cs typeface="Times New Roman" panose="02020603050405020304" pitchFamily="18" charset="0"/>
              </a:rPr>
              <a:t>Categorical variables can be visualized using a Count plot, Bar Chart, Pie Plot, etc.</a:t>
            </a:r>
          </a:p>
          <a:p>
            <a:pPr marL="0" indent="0" algn="just">
              <a:buNone/>
            </a:pPr>
            <a:r>
              <a:rPr lang="en-GB" b="0" i="0" dirty="0">
                <a:solidFill>
                  <a:srgbClr val="222222"/>
                </a:solidFill>
                <a:effectLst/>
                <a:latin typeface="Times New Roman" panose="02020603050405020304" pitchFamily="18" charset="0"/>
                <a:cs typeface="Times New Roman" panose="02020603050405020304" pitchFamily="18" charset="0"/>
              </a:rPr>
              <a:t>Numerical Variables can be visualized using Histogram, Box Plot, Density Plot, etc.</a:t>
            </a:r>
          </a:p>
          <a:p>
            <a:pPr marL="0" indent="0" algn="just">
              <a:buNone/>
            </a:pPr>
            <a:r>
              <a:rPr lang="en-GB" b="0" i="0" dirty="0">
                <a:solidFill>
                  <a:srgbClr val="222222"/>
                </a:solidFill>
                <a:effectLst/>
                <a:latin typeface="Times New Roman" panose="02020603050405020304" pitchFamily="18" charset="0"/>
                <a:cs typeface="Times New Roman" panose="02020603050405020304" pitchFamily="18" charset="0"/>
              </a:rPr>
              <a:t>In our example, we have done a Univariate analysis using Histogram and  Box Plot for continuous Variables.</a:t>
            </a:r>
          </a:p>
          <a:p>
            <a:pPr marL="0" indent="0" algn="just">
              <a:buNone/>
            </a:pPr>
            <a:r>
              <a:rPr lang="en-GB" b="0" i="0" dirty="0">
                <a:solidFill>
                  <a:srgbClr val="222222"/>
                </a:solidFill>
                <a:effectLst/>
                <a:latin typeface="Times New Roman" panose="02020603050405020304" pitchFamily="18" charset="0"/>
                <a:cs typeface="Times New Roman" panose="02020603050405020304" pitchFamily="18" charset="0"/>
              </a:rPr>
              <a:t>In the below fig, a histogram and box plot is used to show the pattern of the variables, as some variables have skewness and outliers.</a:t>
            </a:r>
          </a:p>
          <a:p>
            <a:pPr marL="0" indent="0">
              <a:buNone/>
            </a:pPr>
            <a:endParaRPr lang="en-K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3619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8EF39-7493-5371-9406-FC1A5210BE0C}"/>
              </a:ext>
            </a:extLst>
          </p:cNvPr>
          <p:cNvSpPr>
            <a:spLocks noGrp="1"/>
          </p:cNvSpPr>
          <p:nvPr>
            <p:ph type="title"/>
          </p:nvPr>
        </p:nvSpPr>
        <p:spPr/>
        <p:txBody>
          <a:bodyPr/>
          <a:lstStyle/>
          <a:p>
            <a:endParaRPr lang="en-KE"/>
          </a:p>
        </p:txBody>
      </p:sp>
      <p:pic>
        <p:nvPicPr>
          <p:cNvPr id="5" name="Content Placeholder 4">
            <a:extLst>
              <a:ext uri="{FF2B5EF4-FFF2-40B4-BE49-F238E27FC236}">
                <a16:creationId xmlns:a16="http://schemas.microsoft.com/office/drawing/2014/main" id="{CC5690D3-243C-5C4A-2C58-64DAACEC19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6425" y="1962151"/>
            <a:ext cx="8382000" cy="3895724"/>
          </a:xfrm>
        </p:spPr>
      </p:pic>
    </p:spTree>
    <p:extLst>
      <p:ext uri="{BB962C8B-B14F-4D97-AF65-F5344CB8AC3E}">
        <p14:creationId xmlns:p14="http://schemas.microsoft.com/office/powerpoint/2010/main" val="2134290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792DCD-07C8-B019-7E35-336AC579D9C8}"/>
              </a:ext>
            </a:extLst>
          </p:cNvPr>
          <p:cNvSpPr>
            <a:spLocks noGrp="1"/>
          </p:cNvSpPr>
          <p:nvPr>
            <p:ph idx="1"/>
          </p:nvPr>
        </p:nvSpPr>
        <p:spPr>
          <a:xfrm>
            <a:off x="838200" y="260250"/>
            <a:ext cx="10515600" cy="6169125"/>
          </a:xfrm>
        </p:spPr>
        <p:txBody>
          <a:bodyPr/>
          <a:lstStyle/>
          <a:p>
            <a:pPr marL="0" indent="0">
              <a:buNone/>
            </a:pPr>
            <a:r>
              <a:rPr lang="en-GB" dirty="0">
                <a:solidFill>
                  <a:srgbClr val="222222"/>
                </a:solidFill>
                <a:latin typeface="Times New Roman" panose="02020603050405020304" pitchFamily="18" charset="0"/>
                <a:cs typeface="Times New Roman" panose="02020603050405020304" pitchFamily="18" charset="0"/>
              </a:rPr>
              <a:t>C</a:t>
            </a:r>
            <a:r>
              <a:rPr lang="en-GB" b="0" i="0" dirty="0">
                <a:solidFill>
                  <a:srgbClr val="222222"/>
                </a:solidFill>
                <a:effectLst/>
                <a:latin typeface="Times New Roman" panose="02020603050405020304" pitchFamily="18" charset="0"/>
                <a:cs typeface="Times New Roman" panose="02020603050405020304" pitchFamily="18" charset="0"/>
              </a:rPr>
              <a:t>ategorical variables are being visualized using a count plot. Categorical variables provide the pattern of factors influencing car price</a:t>
            </a:r>
          </a:p>
          <a:p>
            <a:pPr marL="0" indent="0">
              <a:buNone/>
            </a:pPr>
            <a:endParaRPr lang="en-KE"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2911AFB-B66B-5D13-734D-E4F4857610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275" y="1485900"/>
            <a:ext cx="10515599" cy="4705350"/>
          </a:xfrm>
          <a:prstGeom prst="rect">
            <a:avLst/>
          </a:prstGeom>
        </p:spPr>
      </p:pic>
    </p:spTree>
    <p:extLst>
      <p:ext uri="{BB962C8B-B14F-4D97-AF65-F5344CB8AC3E}">
        <p14:creationId xmlns:p14="http://schemas.microsoft.com/office/powerpoint/2010/main" val="3485924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1764C-7F62-833A-E46C-D8E2D0145192}"/>
              </a:ext>
            </a:extLst>
          </p:cNvPr>
          <p:cNvSpPr>
            <a:spLocks noGrp="1"/>
          </p:cNvSpPr>
          <p:nvPr>
            <p:ph type="title"/>
          </p:nvPr>
        </p:nvSpPr>
        <p:spPr/>
        <p:txBody>
          <a:bodyPr/>
          <a:lstStyle/>
          <a:p>
            <a:pPr algn="ctr"/>
            <a:r>
              <a:rPr lang="en-GB" b="0" i="0" dirty="0">
                <a:solidFill>
                  <a:srgbClr val="222222"/>
                </a:solidFill>
                <a:effectLst/>
                <a:latin typeface="Times New Roman" panose="02020603050405020304" pitchFamily="18" charset="0"/>
                <a:cs typeface="Times New Roman" panose="02020603050405020304" pitchFamily="18" charset="0"/>
              </a:rPr>
              <a:t>Data Transformation</a:t>
            </a:r>
            <a:br>
              <a:rPr lang="en-GB" b="0" i="0" dirty="0">
                <a:solidFill>
                  <a:srgbClr val="222222"/>
                </a:solidFill>
                <a:effectLst/>
                <a:latin typeface="Times New Roman" panose="02020603050405020304" pitchFamily="18" charset="0"/>
                <a:cs typeface="Times New Roman" panose="02020603050405020304" pitchFamily="18" charset="0"/>
              </a:rPr>
            </a:br>
            <a:endParaRPr lang="en-KE" dirty="0"/>
          </a:p>
        </p:txBody>
      </p:sp>
      <p:sp>
        <p:nvSpPr>
          <p:cNvPr id="3" name="Content Placeholder 2">
            <a:extLst>
              <a:ext uri="{FF2B5EF4-FFF2-40B4-BE49-F238E27FC236}">
                <a16:creationId xmlns:a16="http://schemas.microsoft.com/office/drawing/2014/main" id="{4BDBC600-ADB5-5B8F-A2E1-7D24326E3D4E}"/>
              </a:ext>
            </a:extLst>
          </p:cNvPr>
          <p:cNvSpPr>
            <a:spLocks noGrp="1"/>
          </p:cNvSpPr>
          <p:nvPr>
            <p:ph idx="1"/>
          </p:nvPr>
        </p:nvSpPr>
        <p:spPr/>
        <p:txBody>
          <a:bodyPr/>
          <a:lstStyle/>
          <a:p>
            <a:pPr marL="0" indent="0" algn="just">
              <a:buNone/>
            </a:pPr>
            <a:r>
              <a:rPr lang="en-GB" b="0" i="0" dirty="0">
                <a:solidFill>
                  <a:srgbClr val="222222"/>
                </a:solidFill>
                <a:effectLst/>
                <a:latin typeface="Times New Roman" panose="02020603050405020304" pitchFamily="18" charset="0"/>
                <a:cs typeface="Times New Roman" panose="02020603050405020304" pitchFamily="18" charset="0"/>
              </a:rPr>
              <a:t>Before we proceed to Bi-variate Analysis, Univariate analysis demonstrated the data pattern as some variables to be transformed.</a:t>
            </a:r>
          </a:p>
          <a:p>
            <a:pPr marL="0" indent="0" algn="just">
              <a:buNone/>
            </a:pPr>
            <a:r>
              <a:rPr lang="en-GB" b="0" i="0" dirty="0">
                <a:solidFill>
                  <a:srgbClr val="222222"/>
                </a:solidFill>
                <a:effectLst/>
                <a:latin typeface="Times New Roman" panose="02020603050405020304" pitchFamily="18" charset="0"/>
                <a:cs typeface="Times New Roman" panose="02020603050405020304" pitchFamily="18" charset="0"/>
              </a:rPr>
              <a:t>Price and </a:t>
            </a:r>
            <a:r>
              <a:rPr lang="en-GB" b="0" i="0" dirty="0" err="1">
                <a:solidFill>
                  <a:srgbClr val="222222"/>
                </a:solidFill>
                <a:effectLst/>
                <a:latin typeface="Times New Roman" panose="02020603050405020304" pitchFamily="18" charset="0"/>
                <a:cs typeface="Times New Roman" panose="02020603050405020304" pitchFamily="18" charset="0"/>
              </a:rPr>
              <a:t>Kilometer</a:t>
            </a:r>
            <a:r>
              <a:rPr lang="en-GB" b="0" i="0" dirty="0">
                <a:solidFill>
                  <a:srgbClr val="222222"/>
                </a:solidFill>
                <a:effectLst/>
                <a:latin typeface="Times New Roman" panose="02020603050405020304" pitchFamily="18" charset="0"/>
                <a:cs typeface="Times New Roman" panose="02020603050405020304" pitchFamily="18" charset="0"/>
              </a:rPr>
              <a:t>-Driven variables are highly skewed and on a larger scale. Let’s do log transformation.</a:t>
            </a:r>
          </a:p>
          <a:p>
            <a:pPr marL="0" indent="0" algn="just">
              <a:buNone/>
            </a:pPr>
            <a:r>
              <a:rPr lang="en-GB" b="0" i="0" dirty="0">
                <a:solidFill>
                  <a:srgbClr val="222222"/>
                </a:solidFill>
                <a:effectLst/>
                <a:latin typeface="Times New Roman" panose="02020603050405020304" pitchFamily="18" charset="0"/>
                <a:cs typeface="Times New Roman" panose="02020603050405020304" pitchFamily="18" charset="0"/>
              </a:rPr>
              <a:t>Log transformation can help in normalization, so this variable can maintain standard scale with other variables:</a:t>
            </a:r>
          </a:p>
          <a:p>
            <a:pPr marL="0" indent="0">
              <a:buNone/>
            </a:pPr>
            <a:endParaRPr lang="en-K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0087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8AFB5-6E6A-6720-24A8-81E8C25D5BCC}"/>
              </a:ext>
            </a:extLst>
          </p:cNvPr>
          <p:cNvSpPr>
            <a:spLocks noGrp="1"/>
          </p:cNvSpPr>
          <p:nvPr>
            <p:ph type="title"/>
          </p:nvPr>
        </p:nvSpPr>
        <p:spPr>
          <a:xfrm>
            <a:off x="838200" y="304800"/>
            <a:ext cx="10515600" cy="1095375"/>
          </a:xfrm>
        </p:spPr>
        <p:txBody>
          <a:bodyPr>
            <a:noAutofit/>
          </a:bodyPr>
          <a:lstStyle/>
          <a:p>
            <a:pPr algn="ctr"/>
            <a:r>
              <a:rPr lang="en-GB" b="0" i="0" dirty="0">
                <a:solidFill>
                  <a:srgbClr val="222222"/>
                </a:solidFill>
                <a:effectLst/>
                <a:latin typeface="Times New Roman" panose="02020603050405020304" pitchFamily="18" charset="0"/>
                <a:cs typeface="Times New Roman" panose="02020603050405020304" pitchFamily="18" charset="0"/>
              </a:rPr>
              <a:t>Import Python Libraries</a:t>
            </a:r>
            <a:br>
              <a:rPr lang="en-GB" b="0" i="0" dirty="0">
                <a:solidFill>
                  <a:srgbClr val="222222"/>
                </a:solidFill>
                <a:effectLst/>
                <a:latin typeface="Times New Roman" panose="02020603050405020304" pitchFamily="18" charset="0"/>
                <a:cs typeface="Times New Roman" panose="02020603050405020304" pitchFamily="18" charset="0"/>
              </a:rPr>
            </a:br>
            <a:endParaRPr lang="en-K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1DD618-D0D2-A835-FEC9-904371E30AE9}"/>
              </a:ext>
            </a:extLst>
          </p:cNvPr>
          <p:cNvSpPr>
            <a:spLocks noGrp="1"/>
          </p:cNvSpPr>
          <p:nvPr>
            <p:ph idx="1"/>
          </p:nvPr>
        </p:nvSpPr>
        <p:spPr/>
        <p:txBody>
          <a:bodyPr/>
          <a:lstStyle/>
          <a:p>
            <a:pPr marL="0" indent="0" algn="just">
              <a:buNone/>
            </a:pPr>
            <a:r>
              <a:rPr lang="en-GB" i="0" dirty="0">
                <a:solidFill>
                  <a:srgbClr val="222222"/>
                </a:solidFill>
                <a:effectLst/>
                <a:latin typeface="Lato" panose="020F0502020204030203" pitchFamily="34" charset="0"/>
              </a:rPr>
              <a:t>Pandas and </a:t>
            </a:r>
            <a:r>
              <a:rPr lang="en-GB" i="0" dirty="0" err="1">
                <a:solidFill>
                  <a:srgbClr val="222222"/>
                </a:solidFill>
                <a:effectLst/>
                <a:latin typeface="Lato" panose="020F0502020204030203" pitchFamily="34" charset="0"/>
              </a:rPr>
              <a:t>Numpy</a:t>
            </a:r>
            <a:r>
              <a:rPr lang="en-GB" i="0" dirty="0">
                <a:solidFill>
                  <a:srgbClr val="222222"/>
                </a:solidFill>
                <a:effectLst/>
                <a:latin typeface="Lato" panose="020F0502020204030203" pitchFamily="34" charset="0"/>
              </a:rPr>
              <a:t> - used for data </a:t>
            </a:r>
            <a:r>
              <a:rPr lang="en-GB" dirty="0">
                <a:solidFill>
                  <a:srgbClr val="222222"/>
                </a:solidFill>
                <a:latin typeface="Lato" panose="020F0502020204030203" pitchFamily="34" charset="0"/>
              </a:rPr>
              <a:t>m</a:t>
            </a:r>
            <a:r>
              <a:rPr lang="en-GB" i="0" dirty="0">
                <a:solidFill>
                  <a:srgbClr val="222222"/>
                </a:solidFill>
                <a:effectLst/>
                <a:latin typeface="Lato" panose="020F0502020204030203" pitchFamily="34" charset="0"/>
              </a:rPr>
              <a:t>anipulation and numerical calculations</a:t>
            </a:r>
          </a:p>
          <a:p>
            <a:pPr marL="0" indent="0" algn="just">
              <a:buNone/>
            </a:pPr>
            <a:r>
              <a:rPr lang="en-GB" i="0" dirty="0">
                <a:solidFill>
                  <a:srgbClr val="222222"/>
                </a:solidFill>
                <a:effectLst/>
                <a:latin typeface="Lato" panose="020F0502020204030203" pitchFamily="34" charset="0"/>
              </a:rPr>
              <a:t>Matplotlib and Seaborn </a:t>
            </a:r>
            <a:r>
              <a:rPr lang="en-GB" dirty="0">
                <a:solidFill>
                  <a:srgbClr val="222222"/>
                </a:solidFill>
                <a:latin typeface="Lato" panose="020F0502020204030203" pitchFamily="34" charset="0"/>
              </a:rPr>
              <a:t>- </a:t>
            </a:r>
            <a:r>
              <a:rPr lang="en-GB" i="0" dirty="0">
                <a:solidFill>
                  <a:srgbClr val="222222"/>
                </a:solidFill>
                <a:effectLst/>
                <a:latin typeface="Lato" panose="020F0502020204030203" pitchFamily="34" charset="0"/>
              </a:rPr>
              <a:t>used for data visualizations. </a:t>
            </a:r>
          </a:p>
          <a:p>
            <a:pPr marL="0" indent="0">
              <a:buNone/>
            </a:pPr>
            <a:endParaRPr lang="en-GB" i="0" dirty="0">
              <a:solidFill>
                <a:srgbClr val="222222"/>
              </a:solidFill>
              <a:effectLst/>
              <a:latin typeface="Times New Roman" panose="02020603050405020304" pitchFamily="18" charset="0"/>
              <a:cs typeface="Times New Roman" panose="02020603050405020304" pitchFamily="18" charset="0"/>
            </a:endParaRPr>
          </a:p>
          <a:p>
            <a:pPr marL="0" indent="0">
              <a:buNone/>
            </a:pPr>
            <a:endParaRPr lang="en-KE"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8799F6A-B47B-6CAA-E0D6-5463FEE5E5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850" y="3648075"/>
            <a:ext cx="8105775" cy="2528888"/>
          </a:xfrm>
          <a:prstGeom prst="rect">
            <a:avLst/>
          </a:prstGeom>
        </p:spPr>
      </p:pic>
    </p:spTree>
    <p:extLst>
      <p:ext uri="{BB962C8B-B14F-4D97-AF65-F5344CB8AC3E}">
        <p14:creationId xmlns:p14="http://schemas.microsoft.com/office/powerpoint/2010/main" val="3585731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C5CFB-8D67-347B-FF98-24648988E7D0}"/>
              </a:ext>
            </a:extLst>
          </p:cNvPr>
          <p:cNvSpPr>
            <a:spLocks noGrp="1"/>
          </p:cNvSpPr>
          <p:nvPr>
            <p:ph type="title"/>
          </p:nvPr>
        </p:nvSpPr>
        <p:spPr/>
        <p:txBody>
          <a:bodyPr/>
          <a:lstStyle/>
          <a:p>
            <a:endParaRPr lang="en-KE" dirty="0"/>
          </a:p>
        </p:txBody>
      </p:sp>
      <p:pic>
        <p:nvPicPr>
          <p:cNvPr id="5" name="Content Placeholder 4">
            <a:extLst>
              <a:ext uri="{FF2B5EF4-FFF2-40B4-BE49-F238E27FC236}">
                <a16:creationId xmlns:a16="http://schemas.microsoft.com/office/drawing/2014/main" id="{045A00D1-D51A-D551-3D44-3EED498A47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6325" y="1838325"/>
            <a:ext cx="9715500" cy="4133849"/>
          </a:xfrm>
        </p:spPr>
      </p:pic>
    </p:spTree>
    <p:extLst>
      <p:ext uri="{BB962C8B-B14F-4D97-AF65-F5344CB8AC3E}">
        <p14:creationId xmlns:p14="http://schemas.microsoft.com/office/powerpoint/2010/main" val="687179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63C23-EA4F-CD07-C0FF-A6D91F8F46C9}"/>
              </a:ext>
            </a:extLst>
          </p:cNvPr>
          <p:cNvSpPr>
            <a:spLocks noGrp="1"/>
          </p:cNvSpPr>
          <p:nvPr>
            <p:ph type="title"/>
          </p:nvPr>
        </p:nvSpPr>
        <p:spPr/>
        <p:txBody>
          <a:bodyPr/>
          <a:lstStyle/>
          <a:p>
            <a:pPr algn="ctr"/>
            <a:r>
              <a:rPr lang="en-GB" b="0" i="0" dirty="0">
                <a:solidFill>
                  <a:srgbClr val="222222"/>
                </a:solidFill>
                <a:effectLst/>
                <a:latin typeface="Times New Roman" panose="02020603050405020304" pitchFamily="18" charset="0"/>
                <a:cs typeface="Times New Roman" panose="02020603050405020304" pitchFamily="18" charset="0"/>
              </a:rPr>
              <a:t>EDA Bivariate Analysis</a:t>
            </a:r>
            <a:br>
              <a:rPr lang="en-GB" b="0" i="0" dirty="0">
                <a:solidFill>
                  <a:srgbClr val="222222"/>
                </a:solidFill>
                <a:effectLst/>
                <a:latin typeface="Times New Roman" panose="02020603050405020304" pitchFamily="18" charset="0"/>
                <a:cs typeface="Times New Roman" panose="02020603050405020304" pitchFamily="18" charset="0"/>
              </a:rPr>
            </a:br>
            <a:endParaRPr lang="en-KE" dirty="0"/>
          </a:p>
        </p:txBody>
      </p:sp>
      <p:sp>
        <p:nvSpPr>
          <p:cNvPr id="3" name="Content Placeholder 2">
            <a:extLst>
              <a:ext uri="{FF2B5EF4-FFF2-40B4-BE49-F238E27FC236}">
                <a16:creationId xmlns:a16="http://schemas.microsoft.com/office/drawing/2014/main" id="{90A75B0D-D47E-882C-F01C-8CF73D937E7F}"/>
              </a:ext>
            </a:extLst>
          </p:cNvPr>
          <p:cNvSpPr>
            <a:spLocks noGrp="1"/>
          </p:cNvSpPr>
          <p:nvPr>
            <p:ph idx="1"/>
          </p:nvPr>
        </p:nvSpPr>
        <p:spPr/>
        <p:txBody>
          <a:bodyPr>
            <a:normAutofit lnSpcReduction="10000"/>
          </a:bodyPr>
          <a:lstStyle/>
          <a:p>
            <a:pPr marL="0" indent="0" algn="just">
              <a:buNone/>
            </a:pPr>
            <a:r>
              <a:rPr lang="en-GB" b="0" i="0" dirty="0">
                <a:solidFill>
                  <a:srgbClr val="222222"/>
                </a:solidFill>
                <a:effectLst/>
                <a:latin typeface="Times New Roman" panose="02020603050405020304" pitchFamily="18" charset="0"/>
                <a:cs typeface="Times New Roman" panose="02020603050405020304" pitchFamily="18" charset="0"/>
              </a:rPr>
              <a:t>Now, let’s move ahead with bivariate analysis. Bivariate Analysis helps to understand how variables are related to each other and the relationship between dependent and independent variables present in the dataset.</a:t>
            </a:r>
          </a:p>
          <a:p>
            <a:pPr marL="0" indent="0" algn="just">
              <a:buNone/>
            </a:pPr>
            <a:r>
              <a:rPr lang="en-GB" b="0" i="0" dirty="0">
                <a:solidFill>
                  <a:srgbClr val="222222"/>
                </a:solidFill>
                <a:effectLst/>
                <a:latin typeface="Times New Roman" panose="02020603050405020304" pitchFamily="18" charset="0"/>
                <a:cs typeface="Times New Roman" panose="02020603050405020304" pitchFamily="18" charset="0"/>
              </a:rPr>
              <a:t>For Numerical variables, Pair plots and Scatter plots are widely been used to do Bivariate Analysis.</a:t>
            </a:r>
          </a:p>
          <a:p>
            <a:pPr marL="0" indent="0" algn="just">
              <a:buNone/>
            </a:pPr>
            <a:r>
              <a:rPr lang="en-GB" b="0" i="0" dirty="0">
                <a:solidFill>
                  <a:srgbClr val="222222"/>
                </a:solidFill>
                <a:effectLst/>
                <a:latin typeface="Times New Roman" panose="02020603050405020304" pitchFamily="18" charset="0"/>
                <a:cs typeface="Times New Roman" panose="02020603050405020304" pitchFamily="18" charset="0"/>
              </a:rPr>
              <a:t>A Stacked bar chart can be used for categorical variables if the output variable is a classifier. Bar plots can be used if the output variable is continuous</a:t>
            </a:r>
          </a:p>
          <a:p>
            <a:pPr marL="0" indent="0" algn="just">
              <a:buNone/>
            </a:pPr>
            <a:r>
              <a:rPr lang="en-GB" b="0" i="0" dirty="0">
                <a:solidFill>
                  <a:srgbClr val="222222"/>
                </a:solidFill>
                <a:effectLst/>
                <a:latin typeface="Times New Roman" panose="02020603050405020304" pitchFamily="18" charset="0"/>
                <a:cs typeface="Times New Roman" panose="02020603050405020304" pitchFamily="18" charset="0"/>
              </a:rPr>
              <a:t>In our example, a pair plot has been used to show the relationship between two Categorical variables.</a:t>
            </a:r>
          </a:p>
          <a:p>
            <a:pPr marL="0" indent="0">
              <a:buNone/>
            </a:pPr>
            <a:endParaRPr lang="en-K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8178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949BD-1E16-CD57-C0E8-C3DC8DB94475}"/>
              </a:ext>
            </a:extLst>
          </p:cNvPr>
          <p:cNvSpPr>
            <a:spLocks noGrp="1"/>
          </p:cNvSpPr>
          <p:nvPr>
            <p:ph type="title"/>
          </p:nvPr>
        </p:nvSpPr>
        <p:spPr/>
        <p:txBody>
          <a:bodyPr/>
          <a:lstStyle/>
          <a:p>
            <a:endParaRPr lang="en-KE"/>
          </a:p>
        </p:txBody>
      </p:sp>
      <p:pic>
        <p:nvPicPr>
          <p:cNvPr id="5" name="Content Placeholder 4">
            <a:extLst>
              <a:ext uri="{FF2B5EF4-FFF2-40B4-BE49-F238E27FC236}">
                <a16:creationId xmlns:a16="http://schemas.microsoft.com/office/drawing/2014/main" id="{6EF8F997-CCA1-B787-32C0-00B2902C3B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2314576"/>
            <a:ext cx="9839325" cy="2981324"/>
          </a:xfrm>
        </p:spPr>
      </p:pic>
    </p:spTree>
    <p:extLst>
      <p:ext uri="{BB962C8B-B14F-4D97-AF65-F5344CB8AC3E}">
        <p14:creationId xmlns:p14="http://schemas.microsoft.com/office/powerpoint/2010/main" val="1026816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2841B-8275-638B-23B5-0C0FABB9F32B}"/>
              </a:ext>
            </a:extLst>
          </p:cNvPr>
          <p:cNvSpPr>
            <a:spLocks noGrp="1"/>
          </p:cNvSpPr>
          <p:nvPr>
            <p:ph type="title"/>
          </p:nvPr>
        </p:nvSpPr>
        <p:spPr/>
        <p:txBody>
          <a:bodyPr/>
          <a:lstStyle/>
          <a:p>
            <a:endParaRPr lang="en-KE"/>
          </a:p>
        </p:txBody>
      </p:sp>
      <p:sp>
        <p:nvSpPr>
          <p:cNvPr id="3" name="Content Placeholder 2">
            <a:extLst>
              <a:ext uri="{FF2B5EF4-FFF2-40B4-BE49-F238E27FC236}">
                <a16:creationId xmlns:a16="http://schemas.microsoft.com/office/drawing/2014/main" id="{BEE17EDA-361C-D523-5A6B-5194359A9480}"/>
              </a:ext>
            </a:extLst>
          </p:cNvPr>
          <p:cNvSpPr>
            <a:spLocks noGrp="1"/>
          </p:cNvSpPr>
          <p:nvPr>
            <p:ph idx="1"/>
          </p:nvPr>
        </p:nvSpPr>
        <p:spPr/>
        <p:txBody>
          <a:bodyPr/>
          <a:lstStyle/>
          <a:p>
            <a:pPr marL="0" indent="0">
              <a:buNone/>
            </a:pPr>
            <a:r>
              <a:rPr lang="en-GB" i="0" dirty="0">
                <a:solidFill>
                  <a:srgbClr val="222222"/>
                </a:solidFill>
                <a:effectLst/>
                <a:latin typeface="Lato" panose="020F0502020204030203" pitchFamily="34" charset="0"/>
              </a:rPr>
              <a:t>A bar plot can be used to show the relationship between </a:t>
            </a:r>
            <a:r>
              <a:rPr lang="en-GB" i="0" dirty="0">
                <a:solidFill>
                  <a:srgbClr val="222222"/>
                </a:solidFill>
                <a:effectLst/>
                <a:latin typeface="Times New Roman" panose="02020603050405020304" pitchFamily="18" charset="0"/>
                <a:cs typeface="Times New Roman" panose="02020603050405020304" pitchFamily="18" charset="0"/>
              </a:rPr>
              <a:t>Categorical</a:t>
            </a:r>
            <a:r>
              <a:rPr lang="en-GB" i="0" dirty="0">
                <a:solidFill>
                  <a:srgbClr val="222222"/>
                </a:solidFill>
                <a:effectLst/>
                <a:latin typeface="Lato" panose="020F0502020204030203" pitchFamily="34" charset="0"/>
              </a:rPr>
              <a:t> variables and continuous variables</a:t>
            </a:r>
          </a:p>
          <a:p>
            <a:pPr marL="0" indent="0">
              <a:buNone/>
            </a:pPr>
            <a:endParaRPr lang="en-KE" dirty="0"/>
          </a:p>
        </p:txBody>
      </p:sp>
    </p:spTree>
    <p:extLst>
      <p:ext uri="{BB962C8B-B14F-4D97-AF65-F5344CB8AC3E}">
        <p14:creationId xmlns:p14="http://schemas.microsoft.com/office/powerpoint/2010/main" val="163154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3AB6B-8608-408F-612D-EE520C543CDF}"/>
              </a:ext>
            </a:extLst>
          </p:cNvPr>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Code for Bar Plot</a:t>
            </a:r>
            <a:endParaRPr lang="en-KE"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27113BF-A958-9720-0897-EBFE789484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7225" y="1933574"/>
            <a:ext cx="10868025" cy="4086225"/>
          </a:xfrm>
        </p:spPr>
      </p:pic>
    </p:spTree>
    <p:extLst>
      <p:ext uri="{BB962C8B-B14F-4D97-AF65-F5344CB8AC3E}">
        <p14:creationId xmlns:p14="http://schemas.microsoft.com/office/powerpoint/2010/main" val="2183771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45F79-AF1D-7E91-E535-9ADE75E0213F}"/>
              </a:ext>
            </a:extLst>
          </p:cNvPr>
          <p:cNvSpPr>
            <a:spLocks noGrp="1"/>
          </p:cNvSpPr>
          <p:nvPr>
            <p:ph type="title"/>
          </p:nvPr>
        </p:nvSpPr>
        <p:spPr/>
        <p:txBody>
          <a:bodyPr/>
          <a:lstStyle/>
          <a:p>
            <a:pPr algn="ctr"/>
            <a:r>
              <a:rPr lang="en-GB" b="1" i="0" dirty="0">
                <a:solidFill>
                  <a:srgbClr val="222222"/>
                </a:solidFill>
                <a:effectLst/>
                <a:latin typeface="Times New Roman" panose="02020603050405020304" pitchFamily="18" charset="0"/>
                <a:cs typeface="Times New Roman" panose="02020603050405020304" pitchFamily="18" charset="0"/>
              </a:rPr>
              <a:t>EDA Multivariate Analysis</a:t>
            </a:r>
            <a:br>
              <a:rPr lang="en-GB" b="0" i="0" dirty="0">
                <a:solidFill>
                  <a:srgbClr val="222222"/>
                </a:solidFill>
                <a:effectLst/>
                <a:latin typeface="Times New Roman" panose="02020603050405020304" pitchFamily="18" charset="0"/>
                <a:cs typeface="Times New Roman" panose="02020603050405020304" pitchFamily="18" charset="0"/>
              </a:rPr>
            </a:br>
            <a:endParaRPr lang="en-KE" dirty="0"/>
          </a:p>
        </p:txBody>
      </p:sp>
      <p:sp>
        <p:nvSpPr>
          <p:cNvPr id="3" name="Content Placeholder 2">
            <a:extLst>
              <a:ext uri="{FF2B5EF4-FFF2-40B4-BE49-F238E27FC236}">
                <a16:creationId xmlns:a16="http://schemas.microsoft.com/office/drawing/2014/main" id="{8EA66548-C949-CF27-763E-079DDDD7D11A}"/>
              </a:ext>
            </a:extLst>
          </p:cNvPr>
          <p:cNvSpPr>
            <a:spLocks noGrp="1"/>
          </p:cNvSpPr>
          <p:nvPr>
            <p:ph idx="1"/>
          </p:nvPr>
        </p:nvSpPr>
        <p:spPr/>
        <p:txBody>
          <a:bodyPr>
            <a:normAutofit/>
          </a:bodyPr>
          <a:lstStyle/>
          <a:p>
            <a:pPr marL="0" indent="0" algn="just">
              <a:buNone/>
            </a:pPr>
            <a:r>
              <a:rPr lang="en-GB" b="0" i="0" dirty="0">
                <a:solidFill>
                  <a:srgbClr val="222222"/>
                </a:solidFill>
                <a:effectLst/>
                <a:latin typeface="Times New Roman" panose="02020603050405020304" pitchFamily="18" charset="0"/>
                <a:cs typeface="Times New Roman" panose="02020603050405020304" pitchFamily="18" charset="0"/>
              </a:rPr>
              <a:t>As the name suggests, Multivariate analysis looks at more than two variables. Multivariate analysis is one of the most useful methods to determine relationships and </a:t>
            </a:r>
            <a:r>
              <a:rPr lang="en-GB" b="0" i="0" dirty="0" err="1">
                <a:solidFill>
                  <a:srgbClr val="222222"/>
                </a:solidFill>
                <a:effectLst/>
                <a:latin typeface="Times New Roman" panose="02020603050405020304" pitchFamily="18" charset="0"/>
                <a:cs typeface="Times New Roman" panose="02020603050405020304" pitchFamily="18" charset="0"/>
              </a:rPr>
              <a:t>analyze</a:t>
            </a:r>
            <a:r>
              <a:rPr lang="en-GB" b="0" i="0" dirty="0">
                <a:solidFill>
                  <a:srgbClr val="222222"/>
                </a:solidFill>
                <a:effectLst/>
                <a:latin typeface="Times New Roman" panose="02020603050405020304" pitchFamily="18" charset="0"/>
                <a:cs typeface="Times New Roman" panose="02020603050405020304" pitchFamily="18" charset="0"/>
              </a:rPr>
              <a:t> patterns for any dataset.</a:t>
            </a:r>
          </a:p>
          <a:p>
            <a:pPr marL="0" indent="0" algn="just">
              <a:buNone/>
            </a:pPr>
            <a:r>
              <a:rPr lang="en-GB" b="1" i="0" dirty="0">
                <a:solidFill>
                  <a:srgbClr val="222222"/>
                </a:solidFill>
                <a:effectLst/>
                <a:latin typeface="Times New Roman" panose="02020603050405020304" pitchFamily="18" charset="0"/>
                <a:cs typeface="Times New Roman" panose="02020603050405020304" pitchFamily="18" charset="0"/>
              </a:rPr>
              <a:t>A heat map is widely been used for Multivariate Analysis</a:t>
            </a:r>
            <a:endParaRPr lang="en-GB" b="0" i="0" dirty="0">
              <a:solidFill>
                <a:srgbClr val="222222"/>
              </a:solidFill>
              <a:effectLst/>
              <a:latin typeface="Times New Roman" panose="02020603050405020304" pitchFamily="18" charset="0"/>
              <a:cs typeface="Times New Roman" panose="02020603050405020304" pitchFamily="18" charset="0"/>
            </a:endParaRPr>
          </a:p>
          <a:p>
            <a:pPr marL="0" indent="0" algn="just">
              <a:buNone/>
            </a:pPr>
            <a:r>
              <a:rPr lang="en-GB" b="0" i="0" dirty="0">
                <a:solidFill>
                  <a:srgbClr val="222222"/>
                </a:solidFill>
                <a:effectLst/>
                <a:latin typeface="Times New Roman" panose="02020603050405020304" pitchFamily="18" charset="0"/>
                <a:cs typeface="Times New Roman" panose="02020603050405020304" pitchFamily="18" charset="0"/>
              </a:rPr>
              <a:t>Heat Map gives the correlation between the variables, whether it has a positive or negative correlation.</a:t>
            </a:r>
          </a:p>
          <a:p>
            <a:pPr marL="0" indent="0" algn="just">
              <a:buNone/>
            </a:pPr>
            <a:r>
              <a:rPr lang="en-GB" b="0" i="0" dirty="0">
                <a:solidFill>
                  <a:srgbClr val="222222"/>
                </a:solidFill>
                <a:effectLst/>
                <a:latin typeface="Times New Roman" panose="02020603050405020304" pitchFamily="18" charset="0"/>
                <a:cs typeface="Times New Roman" panose="02020603050405020304" pitchFamily="18" charset="0"/>
              </a:rPr>
              <a:t>In our example heat map shows the correlation between the variables.</a:t>
            </a:r>
          </a:p>
          <a:p>
            <a:pPr marL="0" indent="0">
              <a:buNone/>
            </a:pPr>
            <a:endParaRPr lang="en-K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3435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36037-A936-6D97-30DC-E24C3886AB0E}"/>
              </a:ext>
            </a:extLst>
          </p:cNvPr>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Code For Multivariate Analysis.</a:t>
            </a:r>
            <a:endParaRPr lang="en-KE"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E7E742D-418F-1FFD-1A67-77F5010525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2025" y="2533651"/>
            <a:ext cx="10391776" cy="1733550"/>
          </a:xfrm>
        </p:spPr>
      </p:pic>
    </p:spTree>
    <p:extLst>
      <p:ext uri="{BB962C8B-B14F-4D97-AF65-F5344CB8AC3E}">
        <p14:creationId xmlns:p14="http://schemas.microsoft.com/office/powerpoint/2010/main" val="325092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71A29-6E85-992B-DFCC-646C9AC687EA}"/>
              </a:ext>
            </a:extLst>
          </p:cNvPr>
          <p:cNvSpPr>
            <a:spLocks noGrp="1"/>
          </p:cNvSpPr>
          <p:nvPr>
            <p:ph type="title"/>
          </p:nvPr>
        </p:nvSpPr>
        <p:spPr/>
        <p:txBody>
          <a:bodyPr/>
          <a:lstStyle/>
          <a:p>
            <a:pPr algn="ctr"/>
            <a:r>
              <a:rPr lang="en-GB" b="0" i="0" dirty="0">
                <a:solidFill>
                  <a:srgbClr val="222222"/>
                </a:solidFill>
                <a:effectLst/>
                <a:latin typeface="Times New Roman" panose="02020603050405020304" pitchFamily="18" charset="0"/>
                <a:cs typeface="Times New Roman" panose="02020603050405020304" pitchFamily="18" charset="0"/>
              </a:rPr>
              <a:t>Reading Dataset</a:t>
            </a:r>
            <a:br>
              <a:rPr lang="en-GB" b="0" i="0" dirty="0">
                <a:solidFill>
                  <a:srgbClr val="222222"/>
                </a:solidFill>
                <a:effectLst/>
                <a:latin typeface="Times New Roman" panose="02020603050405020304" pitchFamily="18" charset="0"/>
                <a:cs typeface="Times New Roman" panose="02020603050405020304" pitchFamily="18" charset="0"/>
              </a:rPr>
            </a:br>
            <a:endParaRPr lang="en-KE" dirty="0"/>
          </a:p>
        </p:txBody>
      </p:sp>
      <p:sp>
        <p:nvSpPr>
          <p:cNvPr id="3" name="Content Placeholder 2">
            <a:extLst>
              <a:ext uri="{FF2B5EF4-FFF2-40B4-BE49-F238E27FC236}">
                <a16:creationId xmlns:a16="http://schemas.microsoft.com/office/drawing/2014/main" id="{5B1D6C9D-FE42-0302-FC52-7C9F5B72BD65}"/>
              </a:ext>
            </a:extLst>
          </p:cNvPr>
          <p:cNvSpPr>
            <a:spLocks noGrp="1"/>
          </p:cNvSpPr>
          <p:nvPr>
            <p:ph idx="1"/>
          </p:nvPr>
        </p:nvSpPr>
        <p:spPr/>
        <p:txBody>
          <a:bodyPr/>
          <a:lstStyle/>
          <a:p>
            <a:pPr marL="0" indent="0">
              <a:buNone/>
            </a:pPr>
            <a:r>
              <a:rPr lang="en-GB" b="0" i="0" dirty="0">
                <a:solidFill>
                  <a:srgbClr val="222222"/>
                </a:solidFill>
                <a:effectLst/>
                <a:latin typeface="Times New Roman" panose="02020603050405020304" pitchFamily="18" charset="0"/>
                <a:cs typeface="Times New Roman" panose="02020603050405020304" pitchFamily="18" charset="0"/>
              </a:rPr>
              <a:t>The Pandas library offers a wide range of possibilities for loading data into the pandas </a:t>
            </a:r>
            <a:r>
              <a:rPr lang="en-GB" b="0" i="0" dirty="0" err="1">
                <a:solidFill>
                  <a:srgbClr val="222222"/>
                </a:solidFill>
                <a:effectLst/>
                <a:latin typeface="Times New Roman" panose="02020603050405020304" pitchFamily="18" charset="0"/>
                <a:cs typeface="Times New Roman" panose="02020603050405020304" pitchFamily="18" charset="0"/>
              </a:rPr>
              <a:t>DataFrame</a:t>
            </a:r>
            <a:r>
              <a:rPr lang="en-GB" b="0" i="0" dirty="0">
                <a:solidFill>
                  <a:srgbClr val="222222"/>
                </a:solidFill>
                <a:effectLst/>
                <a:latin typeface="Times New Roman" panose="02020603050405020304" pitchFamily="18" charset="0"/>
                <a:cs typeface="Times New Roman" panose="02020603050405020304" pitchFamily="18" charset="0"/>
              </a:rPr>
              <a:t> from files like JSON, .csv, .xlsx, .</a:t>
            </a:r>
            <a:r>
              <a:rPr lang="en-GB" b="0" i="0" dirty="0" err="1">
                <a:solidFill>
                  <a:srgbClr val="222222"/>
                </a:solidFill>
                <a:effectLst/>
                <a:latin typeface="Times New Roman" panose="02020603050405020304" pitchFamily="18" charset="0"/>
                <a:cs typeface="Times New Roman" panose="02020603050405020304" pitchFamily="18" charset="0"/>
              </a:rPr>
              <a:t>sql</a:t>
            </a:r>
            <a:r>
              <a:rPr lang="en-GB" b="0" i="0" dirty="0">
                <a:solidFill>
                  <a:srgbClr val="222222"/>
                </a:solidFill>
                <a:effectLst/>
                <a:latin typeface="Times New Roman" panose="02020603050405020304" pitchFamily="18" charset="0"/>
                <a:cs typeface="Times New Roman" panose="02020603050405020304" pitchFamily="18" charset="0"/>
              </a:rPr>
              <a:t>, .pickle, .html, .txt, images etc.</a:t>
            </a:r>
          </a:p>
          <a:p>
            <a:pPr marL="0" indent="0">
              <a:buNone/>
            </a:pPr>
            <a:r>
              <a:rPr lang="en-GB" b="0" i="0" dirty="0">
                <a:solidFill>
                  <a:srgbClr val="222222"/>
                </a:solidFill>
                <a:effectLst/>
                <a:latin typeface="Times New Roman" panose="02020603050405020304" pitchFamily="18" charset="0"/>
                <a:cs typeface="Times New Roman" panose="02020603050405020304" pitchFamily="18" charset="0"/>
              </a:rPr>
              <a:t>Most of the data are available in a tabular format of CSV files.</a:t>
            </a:r>
            <a:endParaRPr lang="en-GB" dirty="0">
              <a:solidFill>
                <a:srgbClr val="222222"/>
              </a:solidFill>
              <a:latin typeface="Times New Roman" panose="02020603050405020304" pitchFamily="18" charset="0"/>
              <a:cs typeface="Times New Roman" panose="02020603050405020304" pitchFamily="18" charset="0"/>
            </a:endParaRPr>
          </a:p>
          <a:p>
            <a:pPr marL="0" indent="0">
              <a:buNone/>
            </a:pPr>
            <a:r>
              <a:rPr lang="en-GB" b="0" i="0" dirty="0">
                <a:solidFill>
                  <a:srgbClr val="222222"/>
                </a:solidFill>
                <a:effectLst/>
                <a:latin typeface="Times New Roman" panose="02020603050405020304" pitchFamily="18" charset="0"/>
                <a:cs typeface="Times New Roman" panose="02020603050405020304" pitchFamily="18" charset="0"/>
              </a:rPr>
              <a:t>Using the</a:t>
            </a:r>
            <a:r>
              <a:rPr lang="en-GB" b="1" i="0" dirty="0">
                <a:solidFill>
                  <a:srgbClr val="222222"/>
                </a:solidFill>
                <a:effectLst/>
                <a:latin typeface="Times New Roman" panose="02020603050405020304" pitchFamily="18" charset="0"/>
                <a:cs typeface="Times New Roman" panose="02020603050405020304" pitchFamily="18" charset="0"/>
              </a:rPr>
              <a:t> </a:t>
            </a:r>
            <a:r>
              <a:rPr lang="en-GB" b="1" i="0" dirty="0" err="1">
                <a:solidFill>
                  <a:srgbClr val="222222"/>
                </a:solidFill>
                <a:effectLst/>
                <a:latin typeface="Times New Roman" panose="02020603050405020304" pitchFamily="18" charset="0"/>
                <a:cs typeface="Times New Roman" panose="02020603050405020304" pitchFamily="18" charset="0"/>
              </a:rPr>
              <a:t>read_csv</a:t>
            </a:r>
            <a:r>
              <a:rPr lang="en-GB" b="1" i="0" dirty="0">
                <a:solidFill>
                  <a:srgbClr val="222222"/>
                </a:solidFill>
                <a:effectLst/>
                <a:latin typeface="Times New Roman" panose="02020603050405020304" pitchFamily="18" charset="0"/>
                <a:cs typeface="Times New Roman" panose="02020603050405020304" pitchFamily="18" charset="0"/>
              </a:rPr>
              <a:t>()</a:t>
            </a:r>
            <a:r>
              <a:rPr lang="en-GB" b="0" i="0" dirty="0">
                <a:solidFill>
                  <a:srgbClr val="222222"/>
                </a:solidFill>
                <a:effectLst/>
                <a:latin typeface="Times New Roman" panose="02020603050405020304" pitchFamily="18" charset="0"/>
                <a:cs typeface="Times New Roman" panose="02020603050405020304" pitchFamily="18" charset="0"/>
              </a:rPr>
              <a:t> function, data can be converted to a pandas </a:t>
            </a:r>
            <a:r>
              <a:rPr lang="en-GB" b="0" i="0" dirty="0" err="1">
                <a:solidFill>
                  <a:srgbClr val="222222"/>
                </a:solidFill>
                <a:effectLst/>
                <a:latin typeface="Times New Roman" panose="02020603050405020304" pitchFamily="18" charset="0"/>
                <a:cs typeface="Times New Roman" panose="02020603050405020304" pitchFamily="18" charset="0"/>
              </a:rPr>
              <a:t>DataFrame</a:t>
            </a:r>
            <a:r>
              <a:rPr lang="en-GB" b="0" i="0" dirty="0">
                <a:solidFill>
                  <a:srgbClr val="222222"/>
                </a:solidFill>
                <a:effectLst/>
                <a:latin typeface="Times New Roman" panose="02020603050405020304" pitchFamily="18" charset="0"/>
                <a:cs typeface="Times New Roman" panose="02020603050405020304" pitchFamily="18" charset="0"/>
              </a:rPr>
              <a:t>.</a:t>
            </a:r>
            <a:endParaRPr lang="en-K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3466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42CA4-129F-E946-C1E9-03DE1C4004C7}"/>
              </a:ext>
            </a:extLst>
          </p:cNvPr>
          <p:cNvSpPr>
            <a:spLocks noGrp="1"/>
          </p:cNvSpPr>
          <p:nvPr>
            <p:ph type="title"/>
          </p:nvPr>
        </p:nvSpPr>
        <p:spPr/>
        <p:txBody>
          <a:bodyPr/>
          <a:lstStyle/>
          <a:p>
            <a:endParaRPr lang="en-KE" dirty="0"/>
          </a:p>
        </p:txBody>
      </p:sp>
      <p:sp>
        <p:nvSpPr>
          <p:cNvPr id="3" name="Content Placeholder 2">
            <a:extLst>
              <a:ext uri="{FF2B5EF4-FFF2-40B4-BE49-F238E27FC236}">
                <a16:creationId xmlns:a16="http://schemas.microsoft.com/office/drawing/2014/main" id="{29F73452-875A-B3C0-C15A-CCD15BF87155}"/>
              </a:ext>
            </a:extLst>
          </p:cNvPr>
          <p:cNvSpPr>
            <a:spLocks noGrp="1"/>
          </p:cNvSpPr>
          <p:nvPr>
            <p:ph idx="1"/>
          </p:nvPr>
        </p:nvSpPr>
        <p:spPr/>
        <p:txBody>
          <a:bodyPr/>
          <a:lstStyle/>
          <a:p>
            <a:pPr marL="0" indent="0">
              <a:buNone/>
            </a:pPr>
            <a:r>
              <a:rPr lang="en-GB" b="0" i="0" dirty="0">
                <a:solidFill>
                  <a:srgbClr val="222222"/>
                </a:solidFill>
                <a:effectLst/>
                <a:latin typeface="Times New Roman" panose="02020603050405020304" pitchFamily="18" charset="0"/>
                <a:cs typeface="Times New Roman" panose="02020603050405020304" pitchFamily="18" charset="0"/>
              </a:rPr>
              <a:t>In this particular task, the data to predict </a:t>
            </a:r>
            <a:r>
              <a:rPr lang="en-GB" b="1" i="0" dirty="0">
                <a:solidFill>
                  <a:srgbClr val="222222"/>
                </a:solidFill>
                <a:effectLst/>
                <a:latin typeface="Times New Roman" panose="02020603050405020304" pitchFamily="18" charset="0"/>
                <a:cs typeface="Times New Roman" panose="02020603050405020304" pitchFamily="18" charset="0"/>
              </a:rPr>
              <a:t>Used car price</a:t>
            </a:r>
            <a:r>
              <a:rPr lang="en-GB" b="0" i="0" dirty="0">
                <a:solidFill>
                  <a:srgbClr val="222222"/>
                </a:solidFill>
                <a:effectLst/>
                <a:latin typeface="Times New Roman" panose="02020603050405020304" pitchFamily="18" charset="0"/>
                <a:cs typeface="Times New Roman" panose="02020603050405020304" pitchFamily="18" charset="0"/>
              </a:rPr>
              <a:t> is being used as an example. In this dataset, we are trying to </a:t>
            </a:r>
            <a:r>
              <a:rPr lang="en-GB" b="0" i="0" dirty="0" err="1">
                <a:solidFill>
                  <a:srgbClr val="222222"/>
                </a:solidFill>
                <a:effectLst/>
                <a:latin typeface="Times New Roman" panose="02020603050405020304" pitchFamily="18" charset="0"/>
                <a:cs typeface="Times New Roman" panose="02020603050405020304" pitchFamily="18" charset="0"/>
              </a:rPr>
              <a:t>analyze</a:t>
            </a:r>
            <a:r>
              <a:rPr lang="en-GB" b="0" i="0" dirty="0">
                <a:solidFill>
                  <a:srgbClr val="222222"/>
                </a:solidFill>
                <a:effectLst/>
                <a:latin typeface="Times New Roman" panose="02020603050405020304" pitchFamily="18" charset="0"/>
                <a:cs typeface="Times New Roman" panose="02020603050405020304" pitchFamily="18" charset="0"/>
              </a:rPr>
              <a:t> the used car’s price and how EDA focuses on identifying the factors influencing the car price. We have stored the data in the </a:t>
            </a:r>
            <a:r>
              <a:rPr lang="en-GB" b="0" i="0" dirty="0" err="1">
                <a:solidFill>
                  <a:srgbClr val="222222"/>
                </a:solidFill>
                <a:effectLst/>
                <a:latin typeface="Times New Roman" panose="02020603050405020304" pitchFamily="18" charset="0"/>
                <a:cs typeface="Times New Roman" panose="02020603050405020304" pitchFamily="18" charset="0"/>
              </a:rPr>
              <a:t>DataFrame</a:t>
            </a:r>
            <a:r>
              <a:rPr lang="en-GB" b="0" i="0" dirty="0">
                <a:solidFill>
                  <a:srgbClr val="222222"/>
                </a:solidFill>
                <a:effectLst/>
                <a:latin typeface="Times New Roman" panose="02020603050405020304" pitchFamily="18" charset="0"/>
                <a:cs typeface="Times New Roman" panose="02020603050405020304" pitchFamily="18" charset="0"/>
              </a:rPr>
              <a:t> </a:t>
            </a:r>
            <a:r>
              <a:rPr lang="en-GB" b="1" i="0" dirty="0">
                <a:solidFill>
                  <a:srgbClr val="222222"/>
                </a:solidFill>
                <a:effectLst/>
                <a:latin typeface="Times New Roman" panose="02020603050405020304" pitchFamily="18" charset="0"/>
                <a:cs typeface="Times New Roman" panose="02020603050405020304" pitchFamily="18" charset="0"/>
              </a:rPr>
              <a:t>data.</a:t>
            </a:r>
          </a:p>
          <a:p>
            <a:pPr marL="0" indent="0">
              <a:buNone/>
            </a:pPr>
            <a:endParaRPr lang="en-KE"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A2C0B34-58D4-54CE-6603-B15FEFA8D1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8876" y="3743325"/>
            <a:ext cx="6391274" cy="1228725"/>
          </a:xfrm>
          <a:prstGeom prst="rect">
            <a:avLst/>
          </a:prstGeom>
        </p:spPr>
      </p:pic>
    </p:spTree>
    <p:extLst>
      <p:ext uri="{BB962C8B-B14F-4D97-AF65-F5344CB8AC3E}">
        <p14:creationId xmlns:p14="http://schemas.microsoft.com/office/powerpoint/2010/main" val="3960964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943B3-D2A5-2F24-2AB1-E7996829B194}"/>
              </a:ext>
            </a:extLst>
          </p:cNvPr>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ANALYZING THE DATA</a:t>
            </a:r>
            <a:br>
              <a:rPr lang="en-GB" dirty="0">
                <a:latin typeface="Times New Roman" panose="02020603050405020304" pitchFamily="18" charset="0"/>
                <a:cs typeface="Times New Roman" panose="02020603050405020304" pitchFamily="18" charset="0"/>
              </a:rPr>
            </a:br>
            <a:endParaRPr lang="en-KE" dirty="0"/>
          </a:p>
        </p:txBody>
      </p:sp>
      <p:sp>
        <p:nvSpPr>
          <p:cNvPr id="3" name="Content Placeholder 2">
            <a:extLst>
              <a:ext uri="{FF2B5EF4-FFF2-40B4-BE49-F238E27FC236}">
                <a16:creationId xmlns:a16="http://schemas.microsoft.com/office/drawing/2014/main" id="{BCB37B0B-73C6-11AD-68EE-64503BD8057C}"/>
              </a:ext>
            </a:extLst>
          </p:cNvPr>
          <p:cNvSpPr>
            <a:spLocks noGrp="1"/>
          </p:cNvSpPr>
          <p:nvPr>
            <p:ph idx="1"/>
          </p:nvPr>
        </p:nvSpPr>
        <p:spPr>
          <a:xfrm>
            <a:off x="838200" y="1825625"/>
            <a:ext cx="10515600" cy="4794250"/>
          </a:xfrm>
        </p:spPr>
        <p:txBody>
          <a:bodyPr/>
          <a:lstStyle/>
          <a:p>
            <a:pPr marL="0" indent="0">
              <a:buNone/>
            </a:pPr>
            <a:r>
              <a:rPr lang="en-GB" b="1" i="0" dirty="0">
                <a:solidFill>
                  <a:srgbClr val="222222"/>
                </a:solidFill>
                <a:effectLst/>
                <a:latin typeface="Times New Roman" panose="02020603050405020304" pitchFamily="18" charset="0"/>
                <a:cs typeface="Times New Roman" panose="02020603050405020304" pitchFamily="18" charset="0"/>
              </a:rPr>
              <a:t>head()</a:t>
            </a:r>
            <a:r>
              <a:rPr lang="en-GB" b="0" i="0" dirty="0">
                <a:solidFill>
                  <a:srgbClr val="222222"/>
                </a:solidFill>
                <a:effectLst/>
                <a:latin typeface="Times New Roman" panose="02020603050405020304" pitchFamily="18" charset="0"/>
                <a:cs typeface="Times New Roman" panose="02020603050405020304" pitchFamily="18" charset="0"/>
              </a:rPr>
              <a:t> will display the top 5 observations of the dataset</a:t>
            </a:r>
          </a:p>
          <a:p>
            <a:pPr marL="0" indent="0">
              <a:buNone/>
            </a:pPr>
            <a:endParaRPr lang="en-GB" b="0" i="0" dirty="0">
              <a:solidFill>
                <a:srgbClr val="222222"/>
              </a:solidFill>
              <a:effectLst/>
              <a:latin typeface="Times New Roman" panose="02020603050405020304" pitchFamily="18" charset="0"/>
              <a:cs typeface="Times New Roman" panose="02020603050405020304" pitchFamily="18" charset="0"/>
            </a:endParaRPr>
          </a:p>
          <a:p>
            <a:pPr marL="0" indent="0">
              <a:buNone/>
            </a:pPr>
            <a:r>
              <a:rPr lang="en-GB" b="1" i="0" dirty="0">
                <a:solidFill>
                  <a:srgbClr val="222222"/>
                </a:solidFill>
                <a:effectLst/>
                <a:latin typeface="Times New Roman" panose="02020603050405020304" pitchFamily="18" charset="0"/>
                <a:cs typeface="Times New Roman" panose="02020603050405020304" pitchFamily="18" charset="0"/>
              </a:rPr>
              <a:t>tail() </a:t>
            </a:r>
            <a:r>
              <a:rPr lang="en-GB" b="0" i="0" dirty="0">
                <a:solidFill>
                  <a:srgbClr val="222222"/>
                </a:solidFill>
                <a:effectLst/>
                <a:latin typeface="Times New Roman" panose="02020603050405020304" pitchFamily="18" charset="0"/>
                <a:cs typeface="Times New Roman" panose="02020603050405020304" pitchFamily="18" charset="0"/>
              </a:rPr>
              <a:t>will display the last 5 observations of the dataset</a:t>
            </a:r>
          </a:p>
          <a:p>
            <a:pPr marL="0" indent="0">
              <a:buNone/>
            </a:pPr>
            <a:endParaRPr lang="en-GB" b="0" i="0" dirty="0">
              <a:solidFill>
                <a:srgbClr val="222222"/>
              </a:solidFill>
              <a:effectLst/>
              <a:latin typeface="Times New Roman" panose="02020603050405020304" pitchFamily="18" charset="0"/>
              <a:cs typeface="Times New Roman" panose="02020603050405020304" pitchFamily="18" charset="0"/>
            </a:endParaRPr>
          </a:p>
          <a:p>
            <a:pPr marL="0" indent="0">
              <a:buNone/>
            </a:pPr>
            <a:r>
              <a:rPr lang="en-GB" b="1" i="0" dirty="0">
                <a:solidFill>
                  <a:srgbClr val="222222"/>
                </a:solidFill>
                <a:effectLst/>
                <a:latin typeface="Times New Roman" panose="02020603050405020304" pitchFamily="18" charset="0"/>
                <a:cs typeface="Times New Roman" panose="02020603050405020304" pitchFamily="18" charset="0"/>
              </a:rPr>
              <a:t>info() </a:t>
            </a:r>
            <a:r>
              <a:rPr lang="en-GB" b="0" i="0" dirty="0">
                <a:solidFill>
                  <a:srgbClr val="222222"/>
                </a:solidFill>
                <a:effectLst/>
                <a:latin typeface="Times New Roman" panose="02020603050405020304" pitchFamily="18" charset="0"/>
                <a:cs typeface="Times New Roman" panose="02020603050405020304" pitchFamily="18" charset="0"/>
              </a:rPr>
              <a:t>helps to understand the data type and information about data, including the number of records in each column, data having null or not null, Data type, the memory usage of the dataset</a:t>
            </a:r>
          </a:p>
          <a:p>
            <a:pPr marL="0" indent="0">
              <a:buNone/>
            </a:pPr>
            <a:endParaRPr lang="en-KE"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DB56A65-4E95-562D-FBDD-36B86545F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0474" y="2260572"/>
            <a:ext cx="3809999" cy="571500"/>
          </a:xfrm>
          <a:prstGeom prst="rect">
            <a:avLst/>
          </a:prstGeom>
        </p:spPr>
      </p:pic>
      <p:pic>
        <p:nvPicPr>
          <p:cNvPr id="7" name="Picture 6">
            <a:extLst>
              <a:ext uri="{FF2B5EF4-FFF2-40B4-BE49-F238E27FC236}">
                <a16:creationId xmlns:a16="http://schemas.microsoft.com/office/drawing/2014/main" id="{2F610103-0FA4-7459-6420-DB98896E2F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0473" y="3298839"/>
            <a:ext cx="3809999" cy="571500"/>
          </a:xfrm>
          <a:prstGeom prst="rect">
            <a:avLst/>
          </a:prstGeom>
        </p:spPr>
      </p:pic>
      <p:pic>
        <p:nvPicPr>
          <p:cNvPr id="9" name="Picture 8">
            <a:extLst>
              <a:ext uri="{FF2B5EF4-FFF2-40B4-BE49-F238E27FC236}">
                <a16:creationId xmlns:a16="http://schemas.microsoft.com/office/drawing/2014/main" id="{B1D678B5-ADAD-33C2-CFDC-BD4EDFABB1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6674" y="5289558"/>
            <a:ext cx="3895725" cy="711192"/>
          </a:xfrm>
          <a:prstGeom prst="rect">
            <a:avLst/>
          </a:prstGeom>
        </p:spPr>
      </p:pic>
    </p:spTree>
    <p:extLst>
      <p:ext uri="{BB962C8B-B14F-4D97-AF65-F5344CB8AC3E}">
        <p14:creationId xmlns:p14="http://schemas.microsoft.com/office/powerpoint/2010/main" val="2930667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EA0F0-2970-0116-8E68-B77813AFB092}"/>
              </a:ext>
            </a:extLst>
          </p:cNvPr>
          <p:cNvSpPr>
            <a:spLocks noGrp="1"/>
          </p:cNvSpPr>
          <p:nvPr>
            <p:ph type="title"/>
          </p:nvPr>
        </p:nvSpPr>
        <p:spPr/>
        <p:txBody>
          <a:bodyPr/>
          <a:lstStyle/>
          <a:p>
            <a:pPr algn="ctr"/>
            <a:r>
              <a:rPr lang="en-GB" b="0" i="0" dirty="0">
                <a:solidFill>
                  <a:srgbClr val="222222"/>
                </a:solidFill>
                <a:effectLst/>
                <a:latin typeface="Times New Roman" panose="02020603050405020304" pitchFamily="18" charset="0"/>
                <a:cs typeface="Times New Roman" panose="02020603050405020304" pitchFamily="18" charset="0"/>
              </a:rPr>
              <a:t>Check for Duplication</a:t>
            </a:r>
            <a:br>
              <a:rPr lang="en-GB" b="0" i="0" dirty="0">
                <a:solidFill>
                  <a:srgbClr val="222222"/>
                </a:solidFill>
                <a:effectLst/>
                <a:latin typeface="Times New Roman" panose="02020603050405020304" pitchFamily="18" charset="0"/>
                <a:cs typeface="Times New Roman" panose="02020603050405020304" pitchFamily="18" charset="0"/>
              </a:rPr>
            </a:br>
            <a:endParaRPr lang="en-KE" dirty="0"/>
          </a:p>
        </p:txBody>
      </p:sp>
      <p:sp>
        <p:nvSpPr>
          <p:cNvPr id="3" name="Content Placeholder 2">
            <a:extLst>
              <a:ext uri="{FF2B5EF4-FFF2-40B4-BE49-F238E27FC236}">
                <a16:creationId xmlns:a16="http://schemas.microsoft.com/office/drawing/2014/main" id="{F7537008-2F8B-0EA1-15FE-4494EB4F17CA}"/>
              </a:ext>
            </a:extLst>
          </p:cNvPr>
          <p:cNvSpPr>
            <a:spLocks noGrp="1"/>
          </p:cNvSpPr>
          <p:nvPr>
            <p:ph idx="1"/>
          </p:nvPr>
        </p:nvSpPr>
        <p:spPr/>
        <p:txBody>
          <a:bodyPr/>
          <a:lstStyle/>
          <a:p>
            <a:pPr marL="0" indent="0" algn="just">
              <a:buNone/>
            </a:pPr>
            <a:r>
              <a:rPr lang="en-GB" b="1" i="0" dirty="0" err="1">
                <a:solidFill>
                  <a:srgbClr val="222222"/>
                </a:solidFill>
                <a:effectLst/>
                <a:latin typeface="Times New Roman" panose="02020603050405020304" pitchFamily="18" charset="0"/>
                <a:cs typeface="Times New Roman" panose="02020603050405020304" pitchFamily="18" charset="0"/>
              </a:rPr>
              <a:t>nunique</a:t>
            </a:r>
            <a:r>
              <a:rPr lang="en-GB" b="1" i="0" dirty="0">
                <a:solidFill>
                  <a:srgbClr val="222222"/>
                </a:solidFill>
                <a:effectLst/>
                <a:latin typeface="Times New Roman" panose="02020603050405020304" pitchFamily="18" charset="0"/>
                <a:cs typeface="Times New Roman" panose="02020603050405020304" pitchFamily="18" charset="0"/>
              </a:rPr>
              <a:t>() based on</a:t>
            </a:r>
            <a:r>
              <a:rPr lang="en-GB" b="0" i="0" dirty="0">
                <a:solidFill>
                  <a:srgbClr val="222222"/>
                </a:solidFill>
                <a:effectLst/>
                <a:latin typeface="Times New Roman" panose="02020603050405020304" pitchFamily="18" charset="0"/>
                <a:cs typeface="Times New Roman" panose="02020603050405020304" pitchFamily="18" charset="0"/>
              </a:rPr>
              <a:t> several unique values in each column and the data description, we can identify the continuous and categorical columns in the data. Duplicated data can be handled or removed based on further analysis</a:t>
            </a:r>
          </a:p>
          <a:p>
            <a:pPr marL="0" indent="0">
              <a:buNone/>
            </a:pPr>
            <a:endParaRPr lang="en-KE"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15603F8-A566-2E62-1AB3-5B52F8C65A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4124325"/>
            <a:ext cx="4152900" cy="876300"/>
          </a:xfrm>
          <a:prstGeom prst="rect">
            <a:avLst/>
          </a:prstGeom>
        </p:spPr>
      </p:pic>
    </p:spTree>
    <p:extLst>
      <p:ext uri="{BB962C8B-B14F-4D97-AF65-F5344CB8AC3E}">
        <p14:creationId xmlns:p14="http://schemas.microsoft.com/office/powerpoint/2010/main" val="3231085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2CC15-5450-1926-8649-49F68499D5D1}"/>
              </a:ext>
            </a:extLst>
          </p:cNvPr>
          <p:cNvSpPr>
            <a:spLocks noGrp="1"/>
          </p:cNvSpPr>
          <p:nvPr>
            <p:ph type="title"/>
          </p:nvPr>
        </p:nvSpPr>
        <p:spPr/>
        <p:txBody>
          <a:bodyPr/>
          <a:lstStyle/>
          <a:p>
            <a:pPr algn="ctr"/>
            <a:r>
              <a:rPr lang="en-GB" b="0" i="0" dirty="0">
                <a:solidFill>
                  <a:srgbClr val="222222"/>
                </a:solidFill>
                <a:effectLst/>
                <a:latin typeface="Times New Roman" panose="02020603050405020304" pitchFamily="18" charset="0"/>
                <a:cs typeface="Times New Roman" panose="02020603050405020304" pitchFamily="18" charset="0"/>
              </a:rPr>
              <a:t>Missing Values Calculation</a:t>
            </a:r>
            <a:br>
              <a:rPr lang="en-GB" b="0" i="0" dirty="0">
                <a:solidFill>
                  <a:srgbClr val="222222"/>
                </a:solidFill>
                <a:effectLst/>
                <a:latin typeface="Times New Roman" panose="02020603050405020304" pitchFamily="18" charset="0"/>
                <a:cs typeface="Times New Roman" panose="02020603050405020304" pitchFamily="18" charset="0"/>
              </a:rPr>
            </a:br>
            <a:endParaRPr lang="en-K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B3EB72-D214-1B1D-F0B7-2422EC60E947}"/>
              </a:ext>
            </a:extLst>
          </p:cNvPr>
          <p:cNvSpPr>
            <a:spLocks noGrp="1"/>
          </p:cNvSpPr>
          <p:nvPr>
            <p:ph idx="1"/>
          </p:nvPr>
        </p:nvSpPr>
        <p:spPr>
          <a:xfrm>
            <a:off x="838200" y="1825625"/>
            <a:ext cx="10515600" cy="4667250"/>
          </a:xfrm>
        </p:spPr>
        <p:txBody>
          <a:bodyPr/>
          <a:lstStyle/>
          <a:p>
            <a:pPr marL="0" indent="0" algn="just">
              <a:buNone/>
            </a:pPr>
            <a:r>
              <a:rPr lang="en-GB" b="1" i="0" dirty="0" err="1">
                <a:solidFill>
                  <a:srgbClr val="222222"/>
                </a:solidFill>
                <a:effectLst/>
                <a:latin typeface="Times New Roman" panose="02020603050405020304" pitchFamily="18" charset="0"/>
                <a:cs typeface="Times New Roman" panose="02020603050405020304" pitchFamily="18" charset="0"/>
              </a:rPr>
              <a:t>isnull</a:t>
            </a:r>
            <a:r>
              <a:rPr lang="en-GB" b="1" i="0" dirty="0">
                <a:solidFill>
                  <a:srgbClr val="222222"/>
                </a:solidFill>
                <a:effectLst/>
                <a:latin typeface="Times New Roman" panose="02020603050405020304" pitchFamily="18" charset="0"/>
                <a:cs typeface="Times New Roman" panose="02020603050405020304" pitchFamily="18" charset="0"/>
              </a:rPr>
              <a:t>() </a:t>
            </a:r>
            <a:r>
              <a:rPr lang="en-GB" b="0" i="0" dirty="0">
                <a:solidFill>
                  <a:srgbClr val="222222"/>
                </a:solidFill>
                <a:effectLst/>
                <a:latin typeface="Times New Roman" panose="02020603050405020304" pitchFamily="18" charset="0"/>
                <a:cs typeface="Times New Roman" panose="02020603050405020304" pitchFamily="18" charset="0"/>
              </a:rPr>
              <a:t>is widely been in all pre-processing steps to identify null values in the data</a:t>
            </a:r>
          </a:p>
          <a:p>
            <a:pPr marL="0" indent="0" algn="just">
              <a:buNone/>
            </a:pPr>
            <a:r>
              <a:rPr lang="en-GB" b="0" i="0" dirty="0">
                <a:solidFill>
                  <a:srgbClr val="222222"/>
                </a:solidFill>
                <a:effectLst/>
                <a:latin typeface="Times New Roman" panose="02020603050405020304" pitchFamily="18" charset="0"/>
                <a:cs typeface="Times New Roman" panose="02020603050405020304" pitchFamily="18" charset="0"/>
              </a:rPr>
              <a:t>In our example,</a:t>
            </a:r>
            <a:r>
              <a:rPr lang="en-GB" b="1" i="0" dirty="0">
                <a:solidFill>
                  <a:srgbClr val="222222"/>
                </a:solidFill>
                <a:effectLst/>
                <a:latin typeface="Times New Roman" panose="02020603050405020304" pitchFamily="18" charset="0"/>
                <a:cs typeface="Times New Roman" panose="02020603050405020304" pitchFamily="18" charset="0"/>
              </a:rPr>
              <a:t> </a:t>
            </a:r>
            <a:r>
              <a:rPr lang="en-GB" b="1" i="0" dirty="0" err="1">
                <a:solidFill>
                  <a:srgbClr val="222222"/>
                </a:solidFill>
                <a:effectLst/>
                <a:latin typeface="Times New Roman" panose="02020603050405020304" pitchFamily="18" charset="0"/>
                <a:cs typeface="Times New Roman" panose="02020603050405020304" pitchFamily="18" charset="0"/>
              </a:rPr>
              <a:t>data.isnull</a:t>
            </a:r>
            <a:r>
              <a:rPr lang="en-GB" b="1" i="0" dirty="0">
                <a:solidFill>
                  <a:srgbClr val="222222"/>
                </a:solidFill>
                <a:effectLst/>
                <a:latin typeface="Times New Roman" panose="02020603050405020304" pitchFamily="18" charset="0"/>
                <a:cs typeface="Times New Roman" panose="02020603050405020304" pitchFamily="18" charset="0"/>
              </a:rPr>
              <a:t>().sum()</a:t>
            </a:r>
            <a:r>
              <a:rPr lang="en-GB" b="0" i="0" dirty="0">
                <a:solidFill>
                  <a:srgbClr val="222222"/>
                </a:solidFill>
                <a:effectLst/>
                <a:latin typeface="Times New Roman" panose="02020603050405020304" pitchFamily="18" charset="0"/>
                <a:cs typeface="Times New Roman" panose="02020603050405020304" pitchFamily="18" charset="0"/>
              </a:rPr>
              <a:t> is used to get the number of missing records in each column</a:t>
            </a:r>
          </a:p>
          <a:p>
            <a:pPr marL="0" indent="0" algn="just">
              <a:buNone/>
            </a:pPr>
            <a:endParaRPr lang="en-GB" b="0" i="0" dirty="0">
              <a:solidFill>
                <a:srgbClr val="222222"/>
              </a:solidFill>
              <a:effectLst/>
              <a:latin typeface="Times New Roman" panose="02020603050405020304" pitchFamily="18" charset="0"/>
              <a:cs typeface="Times New Roman" panose="02020603050405020304" pitchFamily="18" charset="0"/>
            </a:endParaRPr>
          </a:p>
          <a:p>
            <a:pPr marL="0" indent="0">
              <a:buNone/>
            </a:pPr>
            <a:r>
              <a:rPr lang="en-GB" b="0" i="0" dirty="0">
                <a:solidFill>
                  <a:srgbClr val="222222"/>
                </a:solidFill>
                <a:effectLst/>
                <a:latin typeface="Times New Roman" panose="02020603050405020304" pitchFamily="18" charset="0"/>
                <a:cs typeface="Times New Roman" panose="02020603050405020304" pitchFamily="18" charset="0"/>
              </a:rPr>
              <a:t>The below code helps to calculate the percentage of missing values in each column</a:t>
            </a:r>
          </a:p>
          <a:p>
            <a:pPr marL="0" indent="0">
              <a:buNone/>
            </a:pPr>
            <a:endParaRPr lang="en-KE"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088CB73-3686-8657-DFE4-8C7902D55C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025" y="3502025"/>
            <a:ext cx="4695825" cy="657225"/>
          </a:xfrm>
          <a:prstGeom prst="rect">
            <a:avLst/>
          </a:prstGeom>
        </p:spPr>
      </p:pic>
      <p:pic>
        <p:nvPicPr>
          <p:cNvPr id="7" name="Picture 6">
            <a:extLst>
              <a:ext uri="{FF2B5EF4-FFF2-40B4-BE49-F238E27FC236}">
                <a16:creationId xmlns:a16="http://schemas.microsoft.com/office/drawing/2014/main" id="{A5E56F98-6271-FB8F-5E71-6C1A49A32B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50" y="4864109"/>
            <a:ext cx="4610100" cy="755641"/>
          </a:xfrm>
          <a:prstGeom prst="rect">
            <a:avLst/>
          </a:prstGeom>
        </p:spPr>
      </p:pic>
    </p:spTree>
    <p:extLst>
      <p:ext uri="{BB962C8B-B14F-4D97-AF65-F5344CB8AC3E}">
        <p14:creationId xmlns:p14="http://schemas.microsoft.com/office/powerpoint/2010/main" val="1964378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8F28C-4F13-22FE-4F8E-C4CDDDF8C924}"/>
              </a:ext>
            </a:extLst>
          </p:cNvPr>
          <p:cNvSpPr>
            <a:spLocks noGrp="1"/>
          </p:cNvSpPr>
          <p:nvPr>
            <p:ph type="title"/>
          </p:nvPr>
        </p:nvSpPr>
        <p:spPr/>
        <p:txBody>
          <a:bodyPr/>
          <a:lstStyle/>
          <a:p>
            <a:pPr algn="ctr"/>
            <a:r>
              <a:rPr lang="en-GB" b="0" i="0" dirty="0">
                <a:solidFill>
                  <a:srgbClr val="222222"/>
                </a:solidFill>
                <a:effectLst/>
                <a:latin typeface="Times New Roman" panose="02020603050405020304" pitchFamily="18" charset="0"/>
                <a:cs typeface="Times New Roman" panose="02020603050405020304" pitchFamily="18" charset="0"/>
              </a:rPr>
              <a:t>Data Reduction</a:t>
            </a:r>
            <a:br>
              <a:rPr lang="en-GB" b="0" i="0" dirty="0">
                <a:solidFill>
                  <a:srgbClr val="222222"/>
                </a:solidFill>
                <a:effectLst/>
                <a:latin typeface="Times New Roman" panose="02020603050405020304" pitchFamily="18" charset="0"/>
                <a:cs typeface="Times New Roman" panose="02020603050405020304" pitchFamily="18" charset="0"/>
              </a:rPr>
            </a:br>
            <a:endParaRPr lang="en-KE" dirty="0"/>
          </a:p>
        </p:txBody>
      </p:sp>
      <p:sp>
        <p:nvSpPr>
          <p:cNvPr id="3" name="Content Placeholder 2">
            <a:extLst>
              <a:ext uri="{FF2B5EF4-FFF2-40B4-BE49-F238E27FC236}">
                <a16:creationId xmlns:a16="http://schemas.microsoft.com/office/drawing/2014/main" id="{72B4BD3E-8C9E-3C46-A212-7C8CD1906964}"/>
              </a:ext>
            </a:extLst>
          </p:cNvPr>
          <p:cNvSpPr>
            <a:spLocks noGrp="1"/>
          </p:cNvSpPr>
          <p:nvPr>
            <p:ph idx="1"/>
          </p:nvPr>
        </p:nvSpPr>
        <p:spPr/>
        <p:txBody>
          <a:bodyPr/>
          <a:lstStyle/>
          <a:p>
            <a:pPr marL="0" indent="0" algn="just">
              <a:buNone/>
            </a:pPr>
            <a:r>
              <a:rPr lang="en-GB" b="0" i="0" dirty="0">
                <a:solidFill>
                  <a:srgbClr val="222222"/>
                </a:solidFill>
                <a:effectLst/>
                <a:latin typeface="Times New Roman" panose="02020603050405020304" pitchFamily="18" charset="0"/>
                <a:cs typeface="Times New Roman" panose="02020603050405020304" pitchFamily="18" charset="0"/>
              </a:rPr>
              <a:t>Some columns or variables can be dropped if they do not add value to our analysis.</a:t>
            </a:r>
          </a:p>
          <a:p>
            <a:pPr marL="0" indent="0" algn="just">
              <a:buNone/>
            </a:pPr>
            <a:r>
              <a:rPr lang="en-GB" b="0" i="0" dirty="0">
                <a:solidFill>
                  <a:srgbClr val="222222"/>
                </a:solidFill>
                <a:effectLst/>
                <a:latin typeface="Times New Roman" panose="02020603050405020304" pitchFamily="18" charset="0"/>
                <a:cs typeface="Times New Roman" panose="02020603050405020304" pitchFamily="18" charset="0"/>
              </a:rPr>
              <a:t>In our dataset, the column </a:t>
            </a:r>
            <a:r>
              <a:rPr lang="en-GB" b="0" i="0" dirty="0" err="1">
                <a:solidFill>
                  <a:srgbClr val="222222"/>
                </a:solidFill>
                <a:effectLst/>
                <a:latin typeface="Times New Roman" panose="02020603050405020304" pitchFamily="18" charset="0"/>
                <a:cs typeface="Times New Roman" panose="02020603050405020304" pitchFamily="18" charset="0"/>
              </a:rPr>
              <a:t>S.No</a:t>
            </a:r>
            <a:r>
              <a:rPr lang="en-GB" b="0" i="0" dirty="0">
                <a:solidFill>
                  <a:srgbClr val="222222"/>
                </a:solidFill>
                <a:effectLst/>
                <a:latin typeface="Times New Roman" panose="02020603050405020304" pitchFamily="18" charset="0"/>
                <a:cs typeface="Times New Roman" panose="02020603050405020304" pitchFamily="18" charset="0"/>
              </a:rPr>
              <a:t> have only ID values, assuming they don’t have any predictive power to predict the dependent variable.</a:t>
            </a:r>
          </a:p>
          <a:p>
            <a:pPr marL="0" indent="0">
              <a:buNone/>
            </a:pPr>
            <a:endParaRPr lang="en-KE"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2B5223E-ED4B-6A48-D291-6421D6C39E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0875" y="4391026"/>
            <a:ext cx="5762625" cy="1089044"/>
          </a:xfrm>
          <a:prstGeom prst="rect">
            <a:avLst/>
          </a:prstGeom>
        </p:spPr>
      </p:pic>
    </p:spTree>
    <p:extLst>
      <p:ext uri="{BB962C8B-B14F-4D97-AF65-F5344CB8AC3E}">
        <p14:creationId xmlns:p14="http://schemas.microsoft.com/office/powerpoint/2010/main" val="2207885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CFF45-022F-ACBD-6D8E-58EAD8188A06}"/>
              </a:ext>
            </a:extLst>
          </p:cNvPr>
          <p:cNvSpPr>
            <a:spLocks noGrp="1"/>
          </p:cNvSpPr>
          <p:nvPr>
            <p:ph type="title"/>
          </p:nvPr>
        </p:nvSpPr>
        <p:spPr/>
        <p:txBody>
          <a:bodyPr/>
          <a:lstStyle/>
          <a:p>
            <a:pPr algn="ctr"/>
            <a:r>
              <a:rPr lang="en-GB" b="0" i="0" dirty="0">
                <a:solidFill>
                  <a:srgbClr val="222222"/>
                </a:solidFill>
                <a:effectLst/>
                <a:latin typeface="Times New Roman" panose="02020603050405020304" pitchFamily="18" charset="0"/>
                <a:cs typeface="Times New Roman" panose="02020603050405020304" pitchFamily="18" charset="0"/>
              </a:rPr>
              <a:t>Creating Features</a:t>
            </a:r>
            <a:br>
              <a:rPr lang="en-GB" b="0" i="0" dirty="0">
                <a:solidFill>
                  <a:srgbClr val="222222"/>
                </a:solidFill>
                <a:effectLst/>
                <a:latin typeface="Times New Roman" panose="02020603050405020304" pitchFamily="18" charset="0"/>
                <a:cs typeface="Times New Roman" panose="02020603050405020304" pitchFamily="18" charset="0"/>
              </a:rPr>
            </a:br>
            <a:endParaRPr lang="en-K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D250384-5450-7323-0034-6FD25307AF47}"/>
              </a:ext>
            </a:extLst>
          </p:cNvPr>
          <p:cNvSpPr>
            <a:spLocks noGrp="1"/>
          </p:cNvSpPr>
          <p:nvPr>
            <p:ph idx="1"/>
          </p:nvPr>
        </p:nvSpPr>
        <p:spPr>
          <a:xfrm>
            <a:off x="838200" y="1825625"/>
            <a:ext cx="10515600" cy="4667250"/>
          </a:xfrm>
        </p:spPr>
        <p:txBody>
          <a:bodyPr/>
          <a:lstStyle/>
          <a:p>
            <a:pPr marL="0" indent="0" algn="just">
              <a:buNone/>
            </a:pPr>
            <a:r>
              <a:rPr lang="en-GB" b="0" i="0" dirty="0">
                <a:solidFill>
                  <a:srgbClr val="222222"/>
                </a:solidFill>
                <a:effectLst/>
                <a:latin typeface="Times New Roman" panose="02020603050405020304" pitchFamily="18" charset="0"/>
                <a:cs typeface="Times New Roman" panose="02020603050405020304" pitchFamily="18" charset="0"/>
              </a:rPr>
              <a:t>If we see the sample data, the column “Year” shows the manufacturing year of the car.</a:t>
            </a:r>
          </a:p>
          <a:p>
            <a:pPr marL="0" indent="0" algn="just">
              <a:buNone/>
            </a:pPr>
            <a:r>
              <a:rPr lang="en-GB" b="1" i="0" dirty="0">
                <a:solidFill>
                  <a:srgbClr val="222222"/>
                </a:solidFill>
                <a:effectLst/>
                <a:latin typeface="Times New Roman" panose="02020603050405020304" pitchFamily="18" charset="0"/>
                <a:cs typeface="Times New Roman" panose="02020603050405020304" pitchFamily="18" charset="0"/>
              </a:rPr>
              <a:t>It would be difficult to find the car’s age if it is in year format as the Age of the car is a contributing factor to Car Price. </a:t>
            </a:r>
            <a:endParaRPr lang="en-GB" b="0" i="0" dirty="0">
              <a:solidFill>
                <a:srgbClr val="222222"/>
              </a:solidFill>
              <a:effectLst/>
              <a:latin typeface="Times New Roman" panose="02020603050405020304" pitchFamily="18" charset="0"/>
              <a:cs typeface="Times New Roman" panose="02020603050405020304" pitchFamily="18" charset="0"/>
            </a:endParaRPr>
          </a:p>
          <a:p>
            <a:pPr marL="0" indent="0" algn="just">
              <a:buNone/>
            </a:pPr>
            <a:r>
              <a:rPr lang="en-GB" b="0" i="0" dirty="0">
                <a:solidFill>
                  <a:srgbClr val="222222"/>
                </a:solidFill>
                <a:effectLst/>
                <a:latin typeface="Times New Roman" panose="02020603050405020304" pitchFamily="18" charset="0"/>
                <a:cs typeface="Times New Roman" panose="02020603050405020304" pitchFamily="18" charset="0"/>
              </a:rPr>
              <a:t>Introducing a new column, “</a:t>
            </a:r>
            <a:r>
              <a:rPr lang="en-GB" b="0" i="0" dirty="0" err="1">
                <a:solidFill>
                  <a:srgbClr val="222222"/>
                </a:solidFill>
                <a:effectLst/>
                <a:latin typeface="Times New Roman" panose="02020603050405020304" pitchFamily="18" charset="0"/>
                <a:cs typeface="Times New Roman" panose="02020603050405020304" pitchFamily="18" charset="0"/>
              </a:rPr>
              <a:t>Car_Age</a:t>
            </a:r>
            <a:r>
              <a:rPr lang="en-GB" b="0" i="0" dirty="0">
                <a:solidFill>
                  <a:srgbClr val="222222"/>
                </a:solidFill>
                <a:effectLst/>
                <a:latin typeface="Times New Roman" panose="02020603050405020304" pitchFamily="18" charset="0"/>
                <a:cs typeface="Times New Roman" panose="02020603050405020304" pitchFamily="18" charset="0"/>
              </a:rPr>
              <a:t>” to know the age of the car</a:t>
            </a:r>
          </a:p>
          <a:p>
            <a:pPr marL="0" indent="0" algn="just">
              <a:buNone/>
            </a:pPr>
            <a:endParaRPr lang="en-GB" b="0" i="0" dirty="0">
              <a:solidFill>
                <a:srgbClr val="222222"/>
              </a:solidFill>
              <a:effectLst/>
              <a:latin typeface="Times New Roman" panose="02020603050405020304" pitchFamily="18" charset="0"/>
              <a:cs typeface="Times New Roman" panose="02020603050405020304" pitchFamily="18" charset="0"/>
            </a:endParaRPr>
          </a:p>
          <a:p>
            <a:pPr marL="0" indent="0">
              <a:buNone/>
            </a:pPr>
            <a:endParaRPr lang="en-KE"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6592AC5-2D09-2530-1CAC-E9E97D31F3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3225" y="4489425"/>
            <a:ext cx="6305549" cy="1420838"/>
          </a:xfrm>
          <a:prstGeom prst="rect">
            <a:avLst/>
          </a:prstGeom>
        </p:spPr>
      </p:pic>
    </p:spTree>
    <p:extLst>
      <p:ext uri="{BB962C8B-B14F-4D97-AF65-F5344CB8AC3E}">
        <p14:creationId xmlns:p14="http://schemas.microsoft.com/office/powerpoint/2010/main" val="2720175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TotalTime>
  <Words>1263</Words>
  <Application>Microsoft Office PowerPoint</Application>
  <PresentationFormat>Widescreen</PresentationFormat>
  <Paragraphs>76</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Lato</vt:lpstr>
      <vt:lpstr>Times New Roman</vt:lpstr>
      <vt:lpstr>Office Theme</vt:lpstr>
      <vt:lpstr>INTRODUCTION: EXPLORATORY DATA ANALYSIS (EDA).</vt:lpstr>
      <vt:lpstr>Import Python Libraries </vt:lpstr>
      <vt:lpstr>Reading Dataset </vt:lpstr>
      <vt:lpstr>PowerPoint Presentation</vt:lpstr>
      <vt:lpstr>ANALYZING THE DATA </vt:lpstr>
      <vt:lpstr>Check for Duplication </vt:lpstr>
      <vt:lpstr>Missing Values Calculation </vt:lpstr>
      <vt:lpstr>Data Reduction </vt:lpstr>
      <vt:lpstr>Creating Features </vt:lpstr>
      <vt:lpstr>PowerPoint Presentation</vt:lpstr>
      <vt:lpstr>Data Cleaning/Wrangling </vt:lpstr>
      <vt:lpstr>PowerPoint Presentation</vt:lpstr>
      <vt:lpstr>Statistics Summary </vt:lpstr>
      <vt:lpstr>PowerPoint Presentation</vt:lpstr>
      <vt:lpstr>PowerPoint Presentation</vt:lpstr>
      <vt:lpstr>EDA Univariate Analysis </vt:lpstr>
      <vt:lpstr>PowerPoint Presentation</vt:lpstr>
      <vt:lpstr>PowerPoint Presentation</vt:lpstr>
      <vt:lpstr>Data Transformation </vt:lpstr>
      <vt:lpstr>PowerPoint Presentation</vt:lpstr>
      <vt:lpstr>EDA Bivariate Analysis </vt:lpstr>
      <vt:lpstr>PowerPoint Presentation</vt:lpstr>
      <vt:lpstr>PowerPoint Presentation</vt:lpstr>
      <vt:lpstr>Code for Bar Plot</vt:lpstr>
      <vt:lpstr>EDA Multivariate Analysis </vt:lpstr>
      <vt:lpstr>Code For Multivariate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Vic_Njeru</dc:creator>
  <cp:lastModifiedBy>Vic_Njeru</cp:lastModifiedBy>
  <cp:revision>46</cp:revision>
  <dcterms:created xsi:type="dcterms:W3CDTF">2023-09-28T13:23:00Z</dcterms:created>
  <dcterms:modified xsi:type="dcterms:W3CDTF">2023-09-28T15:08:16Z</dcterms:modified>
</cp:coreProperties>
</file>