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F0302020204030204" pitchFamily="34" charset="0"/>
      <p:regular r:id="rId22"/>
      <p:italic r:id="rId23"/>
    </p:embeddedFont>
    <p:embeddedFont>
      <p:font typeface="Roboto Medium" panose="020F0502020204030204" pitchFamily="3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14" autoAdjust="0"/>
    <p:restoredTop sz="91351" autoAdjust="0"/>
  </p:normalViewPr>
  <p:slideViewPr>
    <p:cSldViewPr snapToGrid="0" showGuides="1">
      <p:cViewPr varScale="1">
        <p:scale>
          <a:sx n="97" d="100"/>
          <a:sy n="97" d="100"/>
        </p:scale>
        <p:origin x="224" y="24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18/5/2022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May 2022</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5" name="Text Placeholder 4">
            <a:extLst>
              <a:ext uri="{FF2B5EF4-FFF2-40B4-BE49-F238E27FC236}">
                <a16:creationId xmlns:a16="http://schemas.microsoft.com/office/drawing/2014/main" id="{80CBCC02-556D-8C56-DCC4-4E31778B0564}"/>
              </a:ext>
            </a:extLst>
          </p:cNvPr>
          <p:cNvSpPr>
            <a:spLocks noGrp="1"/>
          </p:cNvSpPr>
          <p:nvPr>
            <p:ph type="body" sz="quarter" idx="10"/>
          </p:nvPr>
        </p:nvSpPr>
        <p:spPr/>
        <p:txBody>
          <a:bodyPr/>
          <a:lstStyle/>
          <a:p>
            <a:r>
              <a:rPr lang="en-GB" dirty="0"/>
              <a:t>The trial in store 86 is not significantly different to its control store in the trial period</a:t>
            </a:r>
          </a:p>
        </p:txBody>
      </p:sp>
      <p:pic>
        <p:nvPicPr>
          <p:cNvPr id="11" name="Picture 10" descr="Chart, line chart&#10;&#10;Description automatically generated">
            <a:extLst>
              <a:ext uri="{FF2B5EF4-FFF2-40B4-BE49-F238E27FC236}">
                <a16:creationId xmlns:a16="http://schemas.microsoft.com/office/drawing/2014/main" id="{E9FE718E-2CC7-38F0-CA62-16DD3321B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16" y="2663687"/>
            <a:ext cx="3998297" cy="2873776"/>
          </a:xfrm>
          <a:prstGeom prst="rect">
            <a:avLst/>
          </a:prstGeom>
        </p:spPr>
      </p:pic>
      <p:sp>
        <p:nvSpPr>
          <p:cNvPr id="12" name="TextBox 11">
            <a:extLst>
              <a:ext uri="{FF2B5EF4-FFF2-40B4-BE49-F238E27FC236}">
                <a16:creationId xmlns:a16="http://schemas.microsoft.com/office/drawing/2014/main" id="{D32CCF73-31E2-4526-A34C-47DDA0F33440}"/>
              </a:ext>
            </a:extLst>
          </p:cNvPr>
          <p:cNvSpPr txBox="1"/>
          <p:nvPr/>
        </p:nvSpPr>
        <p:spPr>
          <a:xfrm>
            <a:off x="1537252" y="2266122"/>
            <a:ext cx="0" cy="0"/>
          </a:xfrm>
          <a:prstGeom prst="rect">
            <a:avLst/>
          </a:prstGeom>
          <a:noFill/>
        </p:spPr>
        <p:txBody>
          <a:bodyPr wrap="none" lIns="0" tIns="0" rIns="0" bIns="0" rtlCol="0" anchor="t">
            <a:noAutofit/>
          </a:bodyPr>
          <a:lstStyle/>
          <a:p>
            <a:pPr algn="l"/>
            <a:r>
              <a:rPr lang="en-GB" sz="1200" dirty="0">
                <a:latin typeface="Roboto Light" panose="02000000000000000000" pitchFamily="2" charset="0"/>
                <a:ea typeface="Roboto Light" panose="02000000000000000000" pitchFamily="2" charset="0"/>
              </a:rPr>
              <a:t>Store 77</a:t>
            </a:r>
          </a:p>
        </p:txBody>
      </p:sp>
      <p:pic>
        <p:nvPicPr>
          <p:cNvPr id="14" name="Picture 13" descr="Chart&#10;&#10;Description automatically generated">
            <a:extLst>
              <a:ext uri="{FF2B5EF4-FFF2-40B4-BE49-F238E27FC236}">
                <a16:creationId xmlns:a16="http://schemas.microsoft.com/office/drawing/2014/main" id="{6A2C235C-A781-E3E1-8C0B-23A1BD25D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113" y="2663687"/>
            <a:ext cx="4002070" cy="2873776"/>
          </a:xfrm>
          <a:prstGeom prst="rect">
            <a:avLst/>
          </a:prstGeom>
        </p:spPr>
      </p:pic>
      <p:sp>
        <p:nvSpPr>
          <p:cNvPr id="15" name="TextBox 14">
            <a:extLst>
              <a:ext uri="{FF2B5EF4-FFF2-40B4-BE49-F238E27FC236}">
                <a16:creationId xmlns:a16="http://schemas.microsoft.com/office/drawing/2014/main" id="{AF40BF95-1ECB-1C45-6661-E16154F37A3B}"/>
              </a:ext>
            </a:extLst>
          </p:cNvPr>
          <p:cNvSpPr txBox="1"/>
          <p:nvPr/>
        </p:nvSpPr>
        <p:spPr>
          <a:xfrm>
            <a:off x="5539409" y="2239617"/>
            <a:ext cx="0" cy="0"/>
          </a:xfrm>
          <a:prstGeom prst="rect">
            <a:avLst/>
          </a:prstGeom>
          <a:noFill/>
        </p:spPr>
        <p:txBody>
          <a:bodyPr wrap="none" lIns="0" tIns="0" rIns="0" bIns="0" rtlCol="0" anchor="t">
            <a:noAutofit/>
          </a:bodyPr>
          <a:lstStyle/>
          <a:p>
            <a:pPr algn="l"/>
            <a:r>
              <a:rPr lang="en-GB" sz="1200" dirty="0">
                <a:latin typeface="Roboto Light" panose="02000000000000000000" pitchFamily="2" charset="0"/>
                <a:ea typeface="Roboto Light" panose="02000000000000000000" pitchFamily="2" charset="0"/>
              </a:rPr>
              <a:t>Store 86</a:t>
            </a:r>
          </a:p>
        </p:txBody>
      </p:sp>
      <p:pic>
        <p:nvPicPr>
          <p:cNvPr id="17" name="Picture 16" descr="Chart&#10;&#10;Description automatically generated">
            <a:extLst>
              <a:ext uri="{FF2B5EF4-FFF2-40B4-BE49-F238E27FC236}">
                <a16:creationId xmlns:a16="http://schemas.microsoft.com/office/drawing/2014/main" id="{BA7D5F30-8A95-0461-667C-5478106C58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9930" y="2702493"/>
            <a:ext cx="4002070" cy="2796164"/>
          </a:xfrm>
          <a:prstGeom prst="rect">
            <a:avLst/>
          </a:prstGeom>
        </p:spPr>
      </p:pic>
      <p:sp>
        <p:nvSpPr>
          <p:cNvPr id="18" name="TextBox 17">
            <a:extLst>
              <a:ext uri="{FF2B5EF4-FFF2-40B4-BE49-F238E27FC236}">
                <a16:creationId xmlns:a16="http://schemas.microsoft.com/office/drawing/2014/main" id="{B3403DB9-1EC3-569A-0328-F16239899B59}"/>
              </a:ext>
            </a:extLst>
          </p:cNvPr>
          <p:cNvSpPr txBox="1"/>
          <p:nvPr/>
        </p:nvSpPr>
        <p:spPr>
          <a:xfrm>
            <a:off x="8998226" y="2279374"/>
            <a:ext cx="0" cy="0"/>
          </a:xfrm>
          <a:prstGeom prst="rect">
            <a:avLst/>
          </a:prstGeom>
          <a:noFill/>
        </p:spPr>
        <p:txBody>
          <a:bodyPr wrap="none" lIns="0" tIns="0" rIns="0" bIns="0" rtlCol="0" anchor="t">
            <a:noAutofit/>
          </a:bodyPr>
          <a:lstStyle/>
          <a:p>
            <a:pPr algn="l"/>
            <a:r>
              <a:rPr lang="en-GB" sz="1200" dirty="0">
                <a:latin typeface="Roboto Light" panose="02000000000000000000" pitchFamily="2" charset="0"/>
                <a:ea typeface="Roboto Light" panose="02000000000000000000" pitchFamily="2" charset="0"/>
              </a:rPr>
              <a:t>Store 88</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Sales are coming mainly from Budget - older families, Mainstream - young singles/couples, and Mainstream - retirees</a:t>
            </a:r>
          </a:p>
          <a:p>
            <a:pPr marL="171450"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Mainstream young singles/couples are 23% more likely to purchase Tyrrells chips compared to the rest of the population</a:t>
            </a:r>
          </a:p>
          <a:p>
            <a:pPr marL="171450"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Mainstream young singles/couples are 56% less likely to buy Burger Rings compared to the rest of the population.</a:t>
            </a:r>
          </a:p>
          <a:p>
            <a:pPr marL="171450"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The increase in sales occurs in the lead-up to Christmas and that there are zero sales on Christmas day itself. This is due to shops being closed on Christmas day.</a:t>
            </a:r>
          </a:p>
          <a:p>
            <a:pPr marL="171450"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Most frequent product sizer purchased is 175 gr followed by the 150 gr size for all segments.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the control store.</a:t>
            </a:r>
          </a:p>
          <a:p>
            <a:pPr marL="171450"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Trial store 88 showed a lower increase compared to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Older families and young families in general buy more chips per customer</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6" name="Picture 5" descr="Chart, bar chart&#10;&#10;Description automatically generated">
            <a:extLst>
              <a:ext uri="{FF2B5EF4-FFF2-40B4-BE49-F238E27FC236}">
                <a16:creationId xmlns:a16="http://schemas.microsoft.com/office/drawing/2014/main" id="{5F2EA8D1-29C1-399D-BD1E-EE4563EC2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296" y="943711"/>
            <a:ext cx="8996729" cy="5557355"/>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1. Sales have mainly been due to Budget - older families, Mainstream - young singles/couples, and Mainstream- retirees shoppers.</a:t>
            </a:r>
          </a:p>
          <a:p>
            <a:endParaRPr lang="en-AU" dirty="0"/>
          </a:p>
          <a:p>
            <a:r>
              <a:rPr lang="en-AU" dirty="0"/>
              <a:t>2. We found that the high spending on chips for mainstream young singles/couples and retirees is due to more of them than other buyers. </a:t>
            </a:r>
          </a:p>
          <a:p>
            <a:endParaRPr lang="en-AU" dirty="0"/>
          </a:p>
          <a:p>
            <a:r>
              <a:rPr lang="en-AU" dirty="0"/>
              <a:t>3. Mainstream, mid-age, and young singles and couples are also more likely to pay more per packet of chips. </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2000" dirty="0"/>
              <a:t>There are more Mainstream - young singles/couples and Mainstream - retirees who buy chips. This contributes to there being more sales to these customer segments but this is not a major driver for the Budget - Older families segment.</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Chart&#10;&#10;Description automatically generated">
            <a:extLst>
              <a:ext uri="{FF2B5EF4-FFF2-40B4-BE49-F238E27FC236}">
                <a16:creationId xmlns:a16="http://schemas.microsoft.com/office/drawing/2014/main" id="{F5922C0E-07BA-F047-3D23-2B876AD13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332" y="1639966"/>
            <a:ext cx="7448084" cy="4600744"/>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23480" y="718414"/>
            <a:ext cx="10479600" cy="824400"/>
          </a:xfrm>
        </p:spPr>
        <p:txBody>
          <a:bodyPr/>
          <a:lstStyle/>
          <a:p>
            <a:pPr fontAlgn="base"/>
            <a:r>
              <a:rPr lang="en-GB" dirty="0"/>
              <a:t>Evaluate the performance of a store trial which was performed in stores 77, 86 and 88.</a:t>
            </a:r>
          </a:p>
          <a:p>
            <a:pPr fontAlgn="base"/>
            <a:endParaRPr lang="en-GB" dirty="0"/>
          </a:p>
          <a:p>
            <a:pPr fontAlgn="base"/>
            <a:r>
              <a:rPr lang="en-GB" dirty="0"/>
              <a:t>Control stores were selected based on how similar monthly total sales in dollar amounts and monthly number of customers are to the trial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6371</TotalTime>
  <Words>624</Words>
  <Application>Microsoft Macintosh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Calibri</vt:lpstr>
      <vt:lpstr>Roboto</vt:lpstr>
      <vt:lpstr>Arial</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Paulyna Magaña Gomez</cp:lastModifiedBy>
  <cp:revision>465</cp:revision>
  <dcterms:created xsi:type="dcterms:W3CDTF">2018-02-07T23:23:24Z</dcterms:created>
  <dcterms:modified xsi:type="dcterms:W3CDTF">2022-05-18T20:09:13Z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