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62" r:id="rId2"/>
    <p:sldId id="266" r:id="rId3"/>
    <p:sldId id="257" r:id="rId4"/>
    <p:sldId id="260" r:id="rId5"/>
    <p:sldId id="259" r:id="rId6"/>
    <p:sldId id="261" r:id="rId7"/>
    <p:sldId id="267" r:id="rId8"/>
    <p:sldId id="258" r:id="rId9"/>
    <p:sldId id="273" r:id="rId10"/>
    <p:sldId id="272" r:id="rId11"/>
    <p:sldId id="268" r:id="rId12"/>
    <p:sldId id="2147481869" r:id="rId13"/>
    <p:sldId id="21474818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728A0-A551-024D-BF2E-C080A830780D}" v="6" dt="2025-01-29T14:53:01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5" autoAdjust="0"/>
    <p:restoredTop sz="96132"/>
  </p:normalViewPr>
  <p:slideViewPr>
    <p:cSldViewPr snapToGrid="0">
      <p:cViewPr varScale="1">
        <p:scale>
          <a:sx n="102" d="100"/>
          <a:sy n="102" d="100"/>
        </p:scale>
        <p:origin x="776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7005425-BB79-4ECB-88F7-75950DC57F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02BFDA-2E55-4DA5-B7F3-1B374FD57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A426D-C94C-4D38-B02C-1A00F2560980}" type="datetimeFigureOut">
              <a:rPr lang="pl-PL" smtClean="0"/>
              <a:t>29.01.2025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99F6946-F2A6-44DF-A493-586221550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C0F937-15ED-414F-8215-9ADC4F07B4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C774F-A422-47A6-9EF7-0DF6767A2F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4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B7B94-F562-AF41-B6A1-7152EBEADDF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8AB42-BF52-6144-BE5A-07117EA2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Why care about networking?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Authentication restricts access to select users; networking restricts access to select devices. A dual approach to security.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Inbound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Restrict access to trusted IPs, which could be public IPs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Restrict access to Azure services that are in a </a:t>
            </a:r>
            <a:r>
              <a:rPr lang="en-US" err="1">
                <a:ea typeface="Calibri"/>
                <a:cs typeface="Calibri"/>
              </a:rPr>
              <a:t>vnet</a:t>
            </a:r>
            <a:r>
              <a:rPr lang="en-US">
                <a:ea typeface="Calibri"/>
                <a:cs typeface="Calibri"/>
              </a:rPr>
              <a:t> – aka, their source IP is from an Azure virtual network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Restrict access to machines with access to a specific IP address in your VNet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Outbound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Join your app to a virtual network to unlock inbound networking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Create custom rules to deny inbound/outbound traffic with NSG (network security group) rules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Control how traffic is routed (hopped) with UDRs (user defined routes)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Is outbound to this destination allowed (NSG)? If yes, how should it be routed there (UDR)?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772ED-414A-4A55-9092-5AF3A3FFF4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5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EAC-F022-DB42-A603-E478D763577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2FB1-E219-A242-ABFB-6028E4AA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6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EAC-F022-DB42-A603-E478D763577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2FB1-E219-A242-ABFB-6028E4AA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EAC-F022-DB42-A603-E478D763577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2FB1-E219-A242-ABFB-6028E4AA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ona tytuł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713" y="5259643"/>
            <a:ext cx="11108352" cy="8159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13" y="4543834"/>
            <a:ext cx="7942364" cy="62793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Speaker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686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26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EAC-F022-DB42-A603-E478D763577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2FB1-E219-A242-ABFB-6028E4AA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A33A-8DEC-9D46-B03F-67F93919E44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2EF3-4A68-CA41-82D6-06AD4468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A33A-8DEC-9D46-B03F-67F93919E44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2EF3-4A68-CA41-82D6-06AD4468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EAC-F022-DB42-A603-E478D763577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2FB1-E219-A242-ABFB-6028E4AA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5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EAC-F022-DB42-A603-E478D763577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2FB1-E219-A242-ABFB-6028E4AA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8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BA04-22CD-4594-B63E-6B04C0A162D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1F1B-EEB5-4607-9F4C-88216FDC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7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EAC-F022-DB42-A603-E478D763577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2FB1-E219-A242-ABFB-6028E4AA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1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EAC-F022-DB42-A603-E478D763577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2FB1-E219-A242-ABFB-6028E4AA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0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1FEAC-F022-DB42-A603-E478D763577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72FB1-E219-A242-ABFB-6028E4AA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5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functions-secure-s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functions/security-concepts" TargetMode="External"/><Relationship Id="rId2" Type="http://schemas.openxmlformats.org/officeDocument/2006/relationships/hyperlink" Target="https://learn.microsoft.com/en-us/azure/azure-functions/create-first-function-azure-developer-cli?tabs=linux%2Cget%2Cbash%2Cpowershell&amp;pivots=programming-language-cshar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ecurity/blog/2020/04/23/protecting-organization-password-spray-attack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security/blog/2024/01/25/midnight-blizzard-guidance-for-responders-on-nation-state-attac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bico.com/products/yubikey-fips/" TargetMode="External"/><Relationship Id="rId2" Type="http://schemas.openxmlformats.org/officeDocument/2006/relationships/hyperlink" Target="https://passkeys.direc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functions-secure-samp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microsoft.com/en-us/azure/azure-functions/functions-bindings-service-bus-trigger?tabs=python-v2%2Cisolated-process%2Cnodejs-v4%2Cextensionv5&amp;pivots=programming-language-java#identity-based-connection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w angle view of lightning against cloudy sky at dusk">
            <a:extLst>
              <a:ext uri="{FF2B5EF4-FFF2-40B4-BE49-F238E27FC236}">
                <a16:creationId xmlns:a16="http://schemas.microsoft.com/office/drawing/2014/main" id="{487BE37C-22F9-8935-C8F7-6A735C12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44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7DBB49A-5916-4A71-A6AC-7134B69E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45" y="-44550"/>
            <a:ext cx="1076496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Securing Your Cloud Applications with Identity and Private Networking Best Practices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D72C2726-10B2-4AD9-87BC-8DD20305E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Paul Yuknewicz (@paulyuki99)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AD1348-8BF5-E8E8-5BE6-977D8387C31B}"/>
              </a:ext>
            </a:extLst>
          </p:cNvPr>
          <p:cNvSpPr txBox="1">
            <a:spLocks/>
          </p:cNvSpPr>
          <p:nvPr/>
        </p:nvSpPr>
        <p:spPr>
          <a:xfrm>
            <a:off x="646246" y="3234086"/>
            <a:ext cx="4267201" cy="62793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Preventing the next “blizzard”!</a:t>
            </a:r>
            <a:br>
              <a:rPr lang="en-US" sz="2400" dirty="0">
                <a:solidFill>
                  <a:schemeClr val="accent2"/>
                </a:solidFill>
              </a:rPr>
            </a:b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79EC5-CE33-57EC-E807-D7A691E5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Follow Along?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56F03-12AF-8086-5560-27DF8700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02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>
                <a:hlinkClick r:id="rId2"/>
              </a:rPr>
              <a:t>https://aka.ms/functions-secure-samples</a:t>
            </a:r>
            <a:r>
              <a:rPr lang="en-US" sz="3000" dirty="0"/>
              <a:t> </a:t>
            </a:r>
            <a:endParaRPr lang="en-US" sz="3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CFC440B-681C-0515-0BCA-9BC24E93502C}"/>
              </a:ext>
            </a:extLst>
          </p:cNvPr>
          <p:cNvSpPr txBox="1">
            <a:spLocks/>
          </p:cNvSpPr>
          <p:nvPr/>
        </p:nvSpPr>
        <p:spPr>
          <a:xfrm>
            <a:off x="838200" y="3319398"/>
            <a:ext cx="10515600" cy="161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ascadia Code PL SemiLight" panose="020B0609020000020004" pitchFamily="34" charset="0"/>
                <a:ea typeface="Cascadia Code PL SemiLight" panose="020B0609020000020004" pitchFamily="34" charset="0"/>
                <a:cs typeface="Cascadia Code PL SemiLight" panose="020B0609020000020004" pitchFamily="34" charset="0"/>
              </a:rPr>
              <a:t>azd</a:t>
            </a:r>
            <a:r>
              <a:rPr lang="en-US" dirty="0">
                <a:latin typeface="Cascadia Code PL SemiLight" panose="020B0609020000020004" pitchFamily="34" charset="0"/>
                <a:ea typeface="Cascadia Code PL SemiLight" panose="020B0609020000020004" pitchFamily="34" charset="0"/>
                <a:cs typeface="Cascadia Code PL SemiLight" panose="020B0609020000020004" pitchFamily="34" charset="0"/>
              </a:rPr>
              <a:t> </a:t>
            </a:r>
            <a:r>
              <a:rPr lang="en-US" dirty="0" err="1">
                <a:latin typeface="Cascadia Code PL SemiLight" panose="020B0609020000020004" pitchFamily="34" charset="0"/>
                <a:ea typeface="Cascadia Code PL SemiLight" panose="020B0609020000020004" pitchFamily="34" charset="0"/>
                <a:cs typeface="Cascadia Code PL SemiLight" panose="020B0609020000020004" pitchFamily="34" charset="0"/>
              </a:rPr>
              <a:t>init</a:t>
            </a:r>
            <a:r>
              <a:rPr lang="en-US" dirty="0">
                <a:latin typeface="Cascadia Code PL SemiLight" panose="020B0609020000020004" pitchFamily="34" charset="0"/>
                <a:ea typeface="Cascadia Code PL SemiLight" panose="020B0609020000020004" pitchFamily="34" charset="0"/>
                <a:cs typeface="Cascadia Code PL SemiLight" panose="020B0609020000020004" pitchFamily="34" charset="0"/>
              </a:rPr>
              <a:t> --template functions-</a:t>
            </a:r>
            <a:r>
              <a:rPr lang="en-US" dirty="0" err="1">
                <a:latin typeface="Cascadia Code PL SemiLight" panose="020B0609020000020004" pitchFamily="34" charset="0"/>
                <a:ea typeface="Cascadia Code PL SemiLight" panose="020B0609020000020004" pitchFamily="34" charset="0"/>
                <a:cs typeface="Cascadia Code PL SemiLight" panose="020B0609020000020004" pitchFamily="34" charset="0"/>
              </a:rPr>
              <a:t>quickstart</a:t>
            </a:r>
            <a:r>
              <a:rPr lang="en-US" dirty="0">
                <a:latin typeface="Cascadia Code PL SemiLight" panose="020B0609020000020004" pitchFamily="34" charset="0"/>
                <a:ea typeface="Cascadia Code PL SemiLight" panose="020B0609020000020004" pitchFamily="34" charset="0"/>
                <a:cs typeface="Cascadia Code PL SemiLight" panose="020B0609020000020004" pitchFamily="34" charset="0"/>
              </a:rPr>
              <a:t>-dotnet-</a:t>
            </a:r>
            <a:r>
              <a:rPr lang="en-US" dirty="0" err="1">
                <a:latin typeface="Cascadia Code PL SemiLight" panose="020B0609020000020004" pitchFamily="34" charset="0"/>
                <a:ea typeface="Cascadia Code PL SemiLight" panose="020B0609020000020004" pitchFamily="34" charset="0"/>
                <a:cs typeface="Cascadia Code PL SemiLight" panose="020B0609020000020004" pitchFamily="34" charset="0"/>
              </a:rPr>
              <a:t>azd</a:t>
            </a:r>
            <a:br>
              <a:rPr lang="en-US" dirty="0">
                <a:latin typeface="Cascadia Code PL SemiLight" panose="020B0609020000020004" pitchFamily="34" charset="0"/>
                <a:ea typeface="Cascadia Code PL SemiLight" panose="020B0609020000020004" pitchFamily="34" charset="0"/>
                <a:cs typeface="Cascadia Code PL SemiLight" panose="020B0609020000020004" pitchFamily="34" charset="0"/>
              </a:rPr>
            </a:br>
            <a:br>
              <a:rPr lang="en-US" dirty="0">
                <a:latin typeface="Cascadia Code PL SemiLight" panose="020B0609020000020004" pitchFamily="34" charset="0"/>
                <a:ea typeface="Cascadia Code PL SemiLight" panose="020B0609020000020004" pitchFamily="34" charset="0"/>
                <a:cs typeface="Cascadia Code PL SemiLight" panose="020B0609020000020004" pitchFamily="34" charset="0"/>
              </a:rPr>
            </a:br>
            <a:r>
              <a:rPr lang="en-US" dirty="0" err="1">
                <a:latin typeface="Cascadia Code PL SemiLight" panose="020B0609020000020004" pitchFamily="34" charset="0"/>
                <a:ea typeface="Cascadia Code PL SemiLight" panose="020B0609020000020004" pitchFamily="34" charset="0"/>
                <a:cs typeface="Cascadia Code PL SemiLight" panose="020B0609020000020004" pitchFamily="34" charset="0"/>
              </a:rPr>
              <a:t>azd</a:t>
            </a:r>
            <a:r>
              <a:rPr lang="en-US" dirty="0">
                <a:latin typeface="Cascadia Code PL SemiLight" panose="020B0609020000020004" pitchFamily="34" charset="0"/>
                <a:ea typeface="Cascadia Code PL SemiLight" panose="020B0609020000020004" pitchFamily="34" charset="0"/>
                <a:cs typeface="Cascadia Code PL SemiLight" panose="020B0609020000020004" pitchFamily="34" charset="0"/>
              </a:rPr>
              <a:t> up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4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2173-831D-82DA-FEE9-CB1DEBC9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D4AF-42DC-6DBB-6E6A-7EE49802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Implementing identity and network isolation (new app)</a:t>
            </a:r>
            <a:br>
              <a:rPr lang="en-US" dirty="0"/>
            </a:br>
            <a:r>
              <a:rPr lang="en-US" dirty="0"/>
              <a:t>Implementing … (existing app)</a:t>
            </a:r>
          </a:p>
        </p:txBody>
      </p:sp>
    </p:spTree>
    <p:extLst>
      <p:ext uri="{BB962C8B-B14F-4D97-AF65-F5344CB8AC3E}">
        <p14:creationId xmlns:p14="http://schemas.microsoft.com/office/powerpoint/2010/main" val="188545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C2BF-D2A6-8EEA-423E-5D9D466B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45" y="0"/>
            <a:ext cx="8534400" cy="1507067"/>
          </a:xfrm>
        </p:spPr>
        <p:txBody>
          <a:bodyPr/>
          <a:lstStyle/>
          <a:p>
            <a:r>
              <a:rPr lang="en-US"/>
              <a:t>Network Isolation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62BD-7CFB-9B00-A9EA-FDD703EE9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666" y="1253331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Inbound networking controls access to your app</a:t>
            </a:r>
          </a:p>
          <a:p>
            <a:pPr lvl="1"/>
            <a:r>
              <a:rPr lang="en-US" dirty="0"/>
              <a:t>Public network access can be either enabled or disabled</a:t>
            </a:r>
          </a:p>
          <a:p>
            <a:pPr lvl="1"/>
            <a:r>
              <a:rPr lang="en-US" dirty="0"/>
              <a:t>IP access restrictions</a:t>
            </a:r>
          </a:p>
          <a:p>
            <a:pPr lvl="1"/>
            <a:r>
              <a:rPr lang="en-US" dirty="0"/>
              <a:t>Service endpoints</a:t>
            </a:r>
          </a:p>
          <a:p>
            <a:pPr lvl="1"/>
            <a:r>
              <a:rPr lang="en-US" dirty="0"/>
              <a:t>Private endpoints</a:t>
            </a:r>
          </a:p>
          <a:p>
            <a:pPr lvl="1"/>
            <a:endParaRPr lang="en-US" dirty="0"/>
          </a:p>
          <a:p>
            <a:r>
              <a:rPr lang="en-US" dirty="0"/>
              <a:t>Outbound networking controls how connections are made</a:t>
            </a:r>
          </a:p>
          <a:p>
            <a:pPr lvl="1"/>
            <a:r>
              <a:rPr lang="en-US" dirty="0"/>
              <a:t>Virtual network integration </a:t>
            </a:r>
          </a:p>
          <a:p>
            <a:pPr lvl="1"/>
            <a:r>
              <a:rPr lang="en-US" dirty="0"/>
              <a:t>NSG Rules</a:t>
            </a:r>
          </a:p>
          <a:p>
            <a:pPr lvl="1"/>
            <a:r>
              <a:rPr lang="en-US" dirty="0"/>
              <a:t>UDRs</a:t>
            </a:r>
          </a:p>
          <a:p>
            <a:pPr lvl="1">
              <a:buClr>
                <a:srgbClr val="FFFFFF"/>
              </a:buClr>
            </a:pPr>
            <a:r>
              <a:rPr lang="en-US" dirty="0"/>
              <a:t>NAT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3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1261DE-E781-8D87-C79D-7EA25F59F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18598" y="2440935"/>
            <a:ext cx="2736996" cy="1599002"/>
          </a:xfrm>
          <a:prstGeom prst="rect">
            <a:avLst/>
          </a:prstGeom>
          <a:noFill/>
          <a:ln w="19050">
            <a:gradFill flip="none" rotWithShape="1">
              <a:gsLst>
                <a:gs pos="10000">
                  <a:srgbClr val="FFB3BB"/>
                </a:gs>
                <a:gs pos="35000">
                  <a:srgbClr val="C5B4E3"/>
                </a:gs>
              </a:gsLst>
              <a:path path="circle">
                <a:fillToRect l="100000" t="100000"/>
              </a:path>
              <a:tileRect r="-100000" b="-100000"/>
            </a:gradFill>
            <a:headEnd type="none" w="med" len="med"/>
            <a:tailEnd type="none" w="med" len="med"/>
          </a:ln>
          <a:effectLst>
            <a:outerShdw blurRad="63500" dist="1270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bg1"/>
              </a:solidFill>
              <a:latin typeface="Segoe UI Semibold"/>
              <a:cs typeface="Segoe UI" pitchFamily="34" charset="0"/>
            </a:endParaRPr>
          </a:p>
        </p:txBody>
      </p:sp>
      <p:sp>
        <p:nvSpPr>
          <p:cNvPr id="3" name="TextBox 67">
            <a:extLst>
              <a:ext uri="{FF2B5EF4-FFF2-40B4-BE49-F238E27FC236}">
                <a16:creationId xmlns:a16="http://schemas.microsoft.com/office/drawing/2014/main" id="{D5922866-8D35-E879-1E16-76B125EAF6F7}"/>
              </a:ext>
            </a:extLst>
          </p:cNvPr>
          <p:cNvSpPr txBox="1"/>
          <p:nvPr/>
        </p:nvSpPr>
        <p:spPr>
          <a:xfrm>
            <a:off x="4074851" y="779482"/>
            <a:ext cx="3614516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bg1"/>
                </a:solidFill>
              </a:rPr>
              <a:t>Basic Network Security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B26CA-9369-2B24-452A-F7E14BF5AE45}"/>
              </a:ext>
            </a:extLst>
          </p:cNvPr>
          <p:cNvGrpSpPr/>
          <p:nvPr/>
        </p:nvGrpSpPr>
        <p:grpSpPr>
          <a:xfrm>
            <a:off x="433279" y="3067918"/>
            <a:ext cx="721224" cy="571115"/>
            <a:chOff x="455366" y="2780788"/>
            <a:chExt cx="721224" cy="571115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90271FF-BFCF-96DD-755D-99B7689BD708}"/>
                </a:ext>
              </a:extLst>
            </p:cNvPr>
            <p:cNvSpPr/>
            <p:nvPr/>
          </p:nvSpPr>
          <p:spPr>
            <a:xfrm>
              <a:off x="455366" y="2795962"/>
              <a:ext cx="721224" cy="555941"/>
            </a:xfrm>
            <a:custGeom>
              <a:avLst/>
              <a:gdLst>
                <a:gd name="connsiteX0" fmla="*/ 1475 w 416289"/>
                <a:gd name="connsiteY0" fmla="*/ 322017 h 320888"/>
                <a:gd name="connsiteX1" fmla="*/ 417765 w 416289"/>
                <a:gd name="connsiteY1" fmla="*/ 322017 h 320888"/>
                <a:gd name="connsiteX2" fmla="*/ 417765 w 416289"/>
                <a:gd name="connsiteY2" fmla="*/ 1475 h 320888"/>
                <a:gd name="connsiteX3" fmla="*/ 1475 w 416289"/>
                <a:gd name="connsiteY3" fmla="*/ 1475 h 320888"/>
                <a:gd name="connsiteX4" fmla="*/ 1475 w 416289"/>
                <a:gd name="connsiteY4" fmla="*/ 322017 h 32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89" h="320888">
                  <a:moveTo>
                    <a:pt x="1475" y="322017"/>
                  </a:moveTo>
                  <a:lnTo>
                    <a:pt x="417765" y="322017"/>
                  </a:lnTo>
                  <a:lnTo>
                    <a:pt x="417765" y="1475"/>
                  </a:lnTo>
                  <a:lnTo>
                    <a:pt x="1475" y="1475"/>
                  </a:lnTo>
                  <a:lnTo>
                    <a:pt x="1475" y="322017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97240"/>
              <a:endParaRPr lang="en-US" sz="2118">
                <a:solidFill>
                  <a:schemeClr val="bg1"/>
                </a:solidFill>
                <a:latin typeface="Segoe UI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6D590CC-0CD5-11D3-34D9-F32B9E02D6DA}"/>
                </a:ext>
              </a:extLst>
            </p:cNvPr>
            <p:cNvSpPr/>
            <p:nvPr/>
          </p:nvSpPr>
          <p:spPr>
            <a:xfrm>
              <a:off x="455366" y="2780788"/>
              <a:ext cx="721224" cy="75127"/>
            </a:xfrm>
            <a:custGeom>
              <a:avLst/>
              <a:gdLst>
                <a:gd name="connsiteX0" fmla="*/ 1475 w 416289"/>
                <a:gd name="connsiteY0" fmla="*/ 44857 h 43363"/>
                <a:gd name="connsiteX1" fmla="*/ 417619 w 416289"/>
                <a:gd name="connsiteY1" fmla="*/ 44857 h 43363"/>
                <a:gd name="connsiteX2" fmla="*/ 417619 w 416289"/>
                <a:gd name="connsiteY2" fmla="*/ 1475 h 43363"/>
                <a:gd name="connsiteX3" fmla="*/ 1475 w 416289"/>
                <a:gd name="connsiteY3" fmla="*/ 1475 h 43363"/>
                <a:gd name="connsiteX4" fmla="*/ 1475 w 416289"/>
                <a:gd name="connsiteY4" fmla="*/ 44857 h 4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89" h="43363">
                  <a:moveTo>
                    <a:pt x="1475" y="44857"/>
                  </a:moveTo>
                  <a:lnTo>
                    <a:pt x="417619" y="44857"/>
                  </a:lnTo>
                  <a:lnTo>
                    <a:pt x="417619" y="1475"/>
                  </a:lnTo>
                  <a:lnTo>
                    <a:pt x="1475" y="1475"/>
                  </a:lnTo>
                  <a:lnTo>
                    <a:pt x="1475" y="44857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97240"/>
              <a:endParaRPr lang="en-US" sz="2118">
                <a:solidFill>
                  <a:schemeClr val="bg1"/>
                </a:solidFill>
                <a:latin typeface="Segoe UI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CF304A0-3CB0-CA46-6988-E8F9DC0699AB}"/>
                </a:ext>
              </a:extLst>
            </p:cNvPr>
            <p:cNvSpPr/>
            <p:nvPr/>
          </p:nvSpPr>
          <p:spPr>
            <a:xfrm>
              <a:off x="720573" y="3008930"/>
              <a:ext cx="187819" cy="232894"/>
            </a:xfrm>
            <a:custGeom>
              <a:avLst/>
              <a:gdLst>
                <a:gd name="connsiteX0" fmla="*/ 1475 w 108408"/>
                <a:gd name="connsiteY0" fmla="*/ 1475 h 134426"/>
                <a:gd name="connsiteX1" fmla="*/ 55812 w 108408"/>
                <a:gd name="connsiteY1" fmla="*/ 40986 h 134426"/>
                <a:gd name="connsiteX2" fmla="*/ 110003 w 108408"/>
                <a:gd name="connsiteY2" fmla="*/ 80350 h 134426"/>
                <a:gd name="connsiteX3" fmla="*/ 60852 w 108408"/>
                <a:gd name="connsiteY3" fmla="*/ 94811 h 134426"/>
                <a:gd name="connsiteX4" fmla="*/ 26818 w 108408"/>
                <a:gd name="connsiteY4" fmla="*/ 133154 h 134426"/>
                <a:gd name="connsiteX5" fmla="*/ 14183 w 108408"/>
                <a:gd name="connsiteY5" fmla="*/ 67278 h 134426"/>
                <a:gd name="connsiteX6" fmla="*/ 1475 w 108408"/>
                <a:gd name="connsiteY6" fmla="*/ 1475 h 13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08" h="134426">
                  <a:moveTo>
                    <a:pt x="1475" y="1475"/>
                  </a:moveTo>
                  <a:lnTo>
                    <a:pt x="55812" y="40986"/>
                  </a:lnTo>
                  <a:lnTo>
                    <a:pt x="110003" y="80350"/>
                  </a:lnTo>
                  <a:lnTo>
                    <a:pt x="60852" y="94811"/>
                  </a:lnTo>
                  <a:lnTo>
                    <a:pt x="26818" y="133154"/>
                  </a:lnTo>
                  <a:lnTo>
                    <a:pt x="14183" y="67278"/>
                  </a:lnTo>
                  <a:lnTo>
                    <a:pt x="1475" y="1475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97240"/>
              <a:endParaRPr lang="en-US" sz="2118">
                <a:solidFill>
                  <a:schemeClr val="bg1"/>
                </a:solidFill>
                <a:latin typeface="Segoe UI"/>
              </a:endParaRPr>
            </a:p>
          </p:txBody>
        </p:sp>
      </p:grpSp>
      <p:sp>
        <p:nvSpPr>
          <p:cNvPr id="5" name="TextBox 78">
            <a:extLst>
              <a:ext uri="{FF2B5EF4-FFF2-40B4-BE49-F238E27FC236}">
                <a16:creationId xmlns:a16="http://schemas.microsoft.com/office/drawing/2014/main" id="{1CA57E58-A335-D781-E61A-2E5D1D8BD93E}"/>
              </a:ext>
            </a:extLst>
          </p:cNvPr>
          <p:cNvSpPr txBox="1"/>
          <p:nvPr/>
        </p:nvSpPr>
        <p:spPr>
          <a:xfrm>
            <a:off x="228332" y="3683435"/>
            <a:ext cx="1131600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chemeClr val="bg1"/>
                </a:solidFill>
              </a:rPr>
              <a:t>Trigger app from client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4BD95E-B307-FFB4-0C2E-DDAE0E499AB6}"/>
              </a:ext>
            </a:extLst>
          </p:cNvPr>
          <p:cNvGrpSpPr/>
          <p:nvPr/>
        </p:nvGrpSpPr>
        <p:grpSpPr>
          <a:xfrm>
            <a:off x="10204169" y="2846076"/>
            <a:ext cx="1233527" cy="1199926"/>
            <a:chOff x="10226267" y="2558946"/>
            <a:chExt cx="931215" cy="904439"/>
          </a:xfrm>
        </p:grpSpPr>
        <p:pic>
          <p:nvPicPr>
            <p:cNvPr id="48" name="Picture 47" descr="A blue and green square with yellow squares&#10;&#10;Description automatically generated">
              <a:extLst>
                <a:ext uri="{FF2B5EF4-FFF2-40B4-BE49-F238E27FC236}">
                  <a16:creationId xmlns:a16="http://schemas.microsoft.com/office/drawing/2014/main" id="{B3D9C7C0-96D8-A41F-BE67-13E6A24C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26267" y="2558946"/>
              <a:ext cx="575537" cy="575537"/>
            </a:xfrm>
            <a:prstGeom prst="rect">
              <a:avLst/>
            </a:prstGeom>
          </p:spPr>
        </p:pic>
        <p:sp>
          <p:nvSpPr>
            <p:cNvPr id="49" name="TextBox 24">
              <a:extLst>
                <a:ext uri="{FF2B5EF4-FFF2-40B4-BE49-F238E27FC236}">
                  <a16:creationId xmlns:a16="http://schemas.microsoft.com/office/drawing/2014/main" id="{715E4FE5-E640-565B-3707-F7DD944A8F73}"/>
                </a:ext>
              </a:extLst>
            </p:cNvPr>
            <p:cNvSpPr txBox="1"/>
            <p:nvPr/>
          </p:nvSpPr>
          <p:spPr>
            <a:xfrm>
              <a:off x="10244687" y="3138606"/>
              <a:ext cx="912795" cy="32477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bg1"/>
                  </a:solidFill>
                </a:rPr>
                <a:t>Azure Blob</a:t>
              </a:r>
            </a:p>
            <a:p>
              <a:r>
                <a:rPr lang="en-US" sz="1100">
                  <a:solidFill>
                    <a:schemeClr val="bg1"/>
                  </a:solidFill>
                </a:rPr>
                <a:t>Storage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1833D9-F092-FFA2-66FE-9173F10CEAA7}"/>
              </a:ext>
            </a:extLst>
          </p:cNvPr>
          <p:cNvGrpSpPr/>
          <p:nvPr/>
        </p:nvGrpSpPr>
        <p:grpSpPr>
          <a:xfrm>
            <a:off x="3572556" y="2539510"/>
            <a:ext cx="2842309" cy="461665"/>
            <a:chOff x="3594643" y="2252380"/>
            <a:chExt cx="2842309" cy="461665"/>
          </a:xfrm>
        </p:grpSpPr>
        <p:pic>
          <p:nvPicPr>
            <p:cNvPr id="46" name="Graphic 34">
              <a:extLst>
                <a:ext uri="{FF2B5EF4-FFF2-40B4-BE49-F238E27FC236}">
                  <a16:creationId xmlns:a16="http://schemas.microsoft.com/office/drawing/2014/main" id="{775B3140-DF69-D422-9F3A-5711C511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94643" y="2260907"/>
              <a:ext cx="354327" cy="358560"/>
            </a:xfrm>
            <a:prstGeom prst="rect">
              <a:avLst/>
            </a:prstGeom>
          </p:spPr>
        </p:pic>
        <p:sp>
          <p:nvSpPr>
            <p:cNvPr id="47" name="TextBox 35">
              <a:extLst>
                <a:ext uri="{FF2B5EF4-FFF2-40B4-BE49-F238E27FC236}">
                  <a16:creationId xmlns:a16="http://schemas.microsoft.com/office/drawing/2014/main" id="{522B9029-A4E2-9058-6B08-4D8DC4C0FD74}"/>
                </a:ext>
              </a:extLst>
            </p:cNvPr>
            <p:cNvSpPr txBox="1"/>
            <p:nvPr/>
          </p:nvSpPr>
          <p:spPr>
            <a:xfrm>
              <a:off x="3912307" y="2252380"/>
              <a:ext cx="2524645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solidFill>
                    <a:schemeClr val="bg1"/>
                  </a:solidFill>
                </a:rPr>
                <a:t>Subnet for VNet integration</a:t>
              </a:r>
            </a:p>
            <a:p>
              <a:r>
                <a:rPr lang="en-US" sz="800">
                  <a:solidFill>
                    <a:schemeClr val="bg1"/>
                  </a:solidFill>
                </a:rPr>
                <a:t>- delegated to </a:t>
              </a:r>
              <a:r>
                <a:rPr lang="en-US" sz="800" err="1">
                  <a:solidFill>
                    <a:schemeClr val="bg1"/>
                  </a:solidFill>
                </a:rPr>
                <a:t>Microsoft.App</a:t>
              </a:r>
              <a:r>
                <a:rPr lang="en-US" sz="800">
                  <a:solidFill>
                    <a:schemeClr val="bg1"/>
                  </a:solidFill>
                </a:rPr>
                <a:t>/Environments</a:t>
              </a:r>
            </a:p>
            <a:p>
              <a:r>
                <a:rPr lang="en-US" sz="800">
                  <a:solidFill>
                    <a:schemeClr val="bg1"/>
                  </a:solidFill>
                </a:rPr>
                <a:t>- 10.0.1.0/24</a:t>
              </a:r>
            </a:p>
          </p:txBody>
        </p:sp>
      </p:grpSp>
      <p:sp>
        <p:nvSpPr>
          <p:cNvPr id="8" name="TextBox 32">
            <a:extLst>
              <a:ext uri="{FF2B5EF4-FFF2-40B4-BE49-F238E27FC236}">
                <a16:creationId xmlns:a16="http://schemas.microsoft.com/office/drawing/2014/main" id="{6E1D850A-B6E9-4DE7-8A39-85DDD5275D47}"/>
              </a:ext>
            </a:extLst>
          </p:cNvPr>
          <p:cNvSpPr txBox="1"/>
          <p:nvPr/>
        </p:nvSpPr>
        <p:spPr>
          <a:xfrm>
            <a:off x="8841631" y="2284303"/>
            <a:ext cx="234041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1"/>
                </a:solidFill>
              </a:rPr>
              <a:t>Public network access disabled</a:t>
            </a:r>
          </a:p>
          <a:p>
            <a:pPr algn="ctr"/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with one private endpoint connection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96F345-E0FC-8EE7-951D-106D11A4A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9930229" y="2700036"/>
            <a:ext cx="26185" cy="1275647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1270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bg1"/>
              </a:solidFill>
              <a:latin typeface="Segoe UI Semibold"/>
              <a:cs typeface="Segoe UI" pitchFamily="34" charset="0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B308A383-B196-DC0B-583A-23B3CA8099C3}"/>
              </a:ext>
            </a:extLst>
          </p:cNvPr>
          <p:cNvSpPr txBox="1"/>
          <p:nvPr/>
        </p:nvSpPr>
        <p:spPr>
          <a:xfrm>
            <a:off x="409695" y="1171033"/>
            <a:ext cx="243585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bg1"/>
                </a:solidFill>
              </a:rPr>
              <a:t>HTTP Request / Response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A848AE2D-6C84-2C3A-ED50-614EC95554B1}"/>
              </a:ext>
            </a:extLst>
          </p:cNvPr>
          <p:cNvSpPr txBox="1"/>
          <p:nvPr/>
        </p:nvSpPr>
        <p:spPr>
          <a:xfrm>
            <a:off x="410771" y="1433607"/>
            <a:ext cx="2743200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bg1"/>
                </a:solidFill>
              </a:rPr>
              <a:t>Function app backend call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936AAA-7F8C-CFB9-B955-14A731D64400}"/>
              </a:ext>
            </a:extLst>
          </p:cNvPr>
          <p:cNvGrpSpPr/>
          <p:nvPr/>
        </p:nvGrpSpPr>
        <p:grpSpPr>
          <a:xfrm>
            <a:off x="7061482" y="2411234"/>
            <a:ext cx="1599121" cy="1794785"/>
            <a:chOff x="7083569" y="2124104"/>
            <a:chExt cx="1599121" cy="17947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9142A5B-6B24-B05F-225C-3CD01D857888}"/>
                </a:ext>
              </a:extLst>
            </p:cNvPr>
            <p:cNvGrpSpPr/>
            <p:nvPr/>
          </p:nvGrpSpPr>
          <p:grpSpPr>
            <a:xfrm>
              <a:off x="7123135" y="2702027"/>
              <a:ext cx="1456239" cy="889701"/>
              <a:chOff x="7123135" y="2702027"/>
              <a:chExt cx="1456239" cy="889701"/>
            </a:xfrm>
          </p:grpSpPr>
          <p:pic>
            <p:nvPicPr>
              <p:cNvPr id="44" name="Graphic 22">
                <a:extLst>
                  <a:ext uri="{FF2B5EF4-FFF2-40B4-BE49-F238E27FC236}">
                    <a16:creationId xmlns:a16="http://schemas.microsoft.com/office/drawing/2014/main" id="{09F80736-23EE-37AF-3D05-7F3D3AF27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574389" y="2702027"/>
                <a:ext cx="509556" cy="518023"/>
              </a:xfrm>
              <a:prstGeom prst="rect">
                <a:avLst/>
              </a:prstGeom>
            </p:spPr>
          </p:pic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E167A410-1A7C-3336-B79D-5BF1C4E369F4}"/>
                  </a:ext>
                </a:extLst>
              </p:cNvPr>
              <p:cNvSpPr txBox="1"/>
              <p:nvPr/>
            </p:nvSpPr>
            <p:spPr>
              <a:xfrm>
                <a:off x="7123135" y="3222396"/>
                <a:ext cx="1456239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>
                    <a:solidFill>
                      <a:schemeClr val="bg1"/>
                    </a:solidFill>
                  </a:rPr>
                  <a:t>Private endpoint to storage</a:t>
                </a:r>
              </a:p>
              <a:p>
                <a:pPr algn="ctr"/>
                <a:r>
                  <a:rPr lang="en-US" sz="900">
                    <a:solidFill>
                      <a:schemeClr val="bg1"/>
                    </a:solidFill>
                  </a:rPr>
                  <a:t>10.0.2.1</a:t>
                </a:r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0C4DF565-B782-B48A-F154-D2D8B7190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86143" y="2184759"/>
              <a:ext cx="421377" cy="35856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6C998C-043A-774C-E4E3-A86F65C25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7083569" y="2124104"/>
              <a:ext cx="1508006" cy="1794785"/>
            </a:xfrm>
            <a:prstGeom prst="rect">
              <a:avLst/>
            </a:prstGeom>
            <a:noFill/>
            <a:ln w="19050">
              <a:gradFill flip="none" rotWithShape="1">
                <a:gsLst>
                  <a:gs pos="10000">
                    <a:srgbClr val="FFB3BB"/>
                  </a:gs>
                  <a:gs pos="35000">
                    <a:srgbClr val="C5B4E3"/>
                  </a:gs>
                </a:gsLst>
                <a:path path="circle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63500" dist="1270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1"/>
                </a:solidFill>
                <a:latin typeface="Segoe UI Semibold"/>
                <a:cs typeface="Segoe UI" pitchFamily="34" charset="0"/>
              </a:endParaRPr>
            </a:p>
          </p:txBody>
        </p:sp>
        <p:sp>
          <p:nvSpPr>
            <p:cNvPr id="43" name="TextBox 46">
              <a:extLst>
                <a:ext uri="{FF2B5EF4-FFF2-40B4-BE49-F238E27FC236}">
                  <a16:creationId xmlns:a16="http://schemas.microsoft.com/office/drawing/2014/main" id="{74F99250-BA60-6B53-ADE9-7A4D5B0A87AA}"/>
                </a:ext>
              </a:extLst>
            </p:cNvPr>
            <p:cNvSpPr txBox="1"/>
            <p:nvPr/>
          </p:nvSpPr>
          <p:spPr>
            <a:xfrm>
              <a:off x="7586275" y="2184820"/>
              <a:ext cx="1096415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solidFill>
                    <a:schemeClr val="bg1"/>
                  </a:solidFill>
                </a:rPr>
                <a:t>Subnet for private endpoints</a:t>
              </a:r>
            </a:p>
            <a:p>
              <a:r>
                <a:rPr lang="en-US" sz="800">
                  <a:solidFill>
                    <a:schemeClr val="bg1"/>
                  </a:solidFill>
                </a:rPr>
                <a:t>- 10.0.2.0/24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E5302-3627-0997-C288-744154D20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14673" y="1916889"/>
            <a:ext cx="5491810" cy="3065627"/>
          </a:xfrm>
          <a:prstGeom prst="rect">
            <a:avLst/>
          </a:prstGeom>
          <a:noFill/>
          <a:ln w="19050">
            <a:gradFill flip="none" rotWithShape="1">
              <a:gsLst>
                <a:gs pos="10000">
                  <a:srgbClr val="FFB3BB"/>
                </a:gs>
                <a:gs pos="35000">
                  <a:srgbClr val="C5B4E3"/>
                </a:gs>
              </a:gsLst>
              <a:path path="circle">
                <a:fillToRect l="100000" t="100000"/>
              </a:path>
              <a:tileRect r="-100000" b="-100000"/>
            </a:gradFill>
            <a:headEnd type="none" w="med" len="med"/>
            <a:tailEnd type="none" w="med" len="med"/>
          </a:ln>
          <a:effectLst>
            <a:outerShdw blurRad="63500" dist="1270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bg1"/>
              </a:solidFill>
              <a:latin typeface="Segoe UI Semibold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7E72CC-DFE7-05F0-E20D-1EC35809B281}"/>
              </a:ext>
            </a:extLst>
          </p:cNvPr>
          <p:cNvGrpSpPr/>
          <p:nvPr/>
        </p:nvGrpSpPr>
        <p:grpSpPr>
          <a:xfrm>
            <a:off x="6075926" y="3660575"/>
            <a:ext cx="1127344" cy="1090840"/>
            <a:chOff x="6098013" y="3373445"/>
            <a:chExt cx="1127344" cy="1090840"/>
          </a:xfrm>
        </p:grpSpPr>
        <p:pic>
          <p:nvPicPr>
            <p:cNvPr id="38" name="Picture 37" descr="A blue globe with white text&#10;&#10;Description automatically generated">
              <a:extLst>
                <a:ext uri="{FF2B5EF4-FFF2-40B4-BE49-F238E27FC236}">
                  <a16:creationId xmlns:a16="http://schemas.microsoft.com/office/drawing/2014/main" id="{AC963BAC-386C-A810-E259-E202A929D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38735" y="3373445"/>
              <a:ext cx="647700" cy="657225"/>
            </a:xfrm>
            <a:prstGeom prst="rect">
              <a:avLst/>
            </a:prstGeom>
          </p:spPr>
        </p:pic>
        <p:sp>
          <p:nvSpPr>
            <p:cNvPr id="39" name="TextBox 53">
              <a:extLst>
                <a:ext uri="{FF2B5EF4-FFF2-40B4-BE49-F238E27FC236}">
                  <a16:creationId xmlns:a16="http://schemas.microsoft.com/office/drawing/2014/main" id="{211C0625-56E8-65BB-2D00-E3EB609F3C89}"/>
                </a:ext>
              </a:extLst>
            </p:cNvPr>
            <p:cNvSpPr txBox="1"/>
            <p:nvPr/>
          </p:nvSpPr>
          <p:spPr>
            <a:xfrm>
              <a:off x="6098013" y="4033398"/>
              <a:ext cx="1127344" cy="4308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chemeClr val="bg1"/>
                  </a:solidFill>
                </a:rPr>
                <a:t>Azure Private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</a:rPr>
                <a:t>DNS Zone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3616A9-25F4-5EEF-B7E1-D59D69951352}"/>
              </a:ext>
            </a:extLst>
          </p:cNvPr>
          <p:cNvCxnSpPr>
            <a:cxnSpLocks/>
          </p:cNvCxnSpPr>
          <p:nvPr/>
        </p:nvCxnSpPr>
        <p:spPr>
          <a:xfrm>
            <a:off x="6077375" y="3356191"/>
            <a:ext cx="1412067" cy="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69D463-683A-3E0A-51F1-F7E4EBEF8038}"/>
              </a:ext>
            </a:extLst>
          </p:cNvPr>
          <p:cNvCxnSpPr>
            <a:cxnSpLocks/>
          </p:cNvCxnSpPr>
          <p:nvPr/>
        </p:nvCxnSpPr>
        <p:spPr>
          <a:xfrm>
            <a:off x="8122924" y="3346525"/>
            <a:ext cx="1657127" cy="1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8">
            <a:extLst>
              <a:ext uri="{FF2B5EF4-FFF2-40B4-BE49-F238E27FC236}">
                <a16:creationId xmlns:a16="http://schemas.microsoft.com/office/drawing/2014/main" id="{91077789-8BD5-F5C5-EB10-2FE478F90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4986" y="2933206"/>
            <a:ext cx="910293" cy="897593"/>
          </a:xfrm>
          <a:prstGeom prst="rect">
            <a:avLst/>
          </a:prstGeom>
          <a:effectLst>
            <a:outerShdw blurRad="63500" dist="127000" dir="27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2E3E3-8C9C-4781-932B-B1EED1F7836C}"/>
              </a:ext>
            </a:extLst>
          </p:cNvPr>
          <p:cNvGrpSpPr/>
          <p:nvPr/>
        </p:nvGrpSpPr>
        <p:grpSpPr>
          <a:xfrm>
            <a:off x="3558362" y="2044875"/>
            <a:ext cx="386344" cy="238403"/>
            <a:chOff x="3580448" y="1757745"/>
            <a:chExt cx="2957813" cy="18251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2A59297-3FC2-4A1D-970A-FDE500650125}"/>
                </a:ext>
              </a:extLst>
            </p:cNvPr>
            <p:cNvGrpSpPr/>
            <p:nvPr/>
          </p:nvGrpSpPr>
          <p:grpSpPr>
            <a:xfrm>
              <a:off x="3580448" y="1757745"/>
              <a:ext cx="2957813" cy="1825191"/>
              <a:chOff x="3580448" y="1757745"/>
              <a:chExt cx="2957813" cy="1825191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B29A16B0-F7DC-45B9-88A5-D446CE7EB81B}"/>
                  </a:ext>
                </a:extLst>
              </p:cNvPr>
              <p:cNvSpPr/>
              <p:nvPr/>
            </p:nvSpPr>
            <p:spPr bwMode="auto">
              <a:xfrm rot="2606308">
                <a:off x="4061643" y="1757745"/>
                <a:ext cx="127252" cy="1120296"/>
              </a:xfrm>
              <a:prstGeom prst="roundRect">
                <a:avLst>
                  <a:gd name="adj" fmla="val 43230"/>
                </a:avLst>
              </a:prstGeom>
              <a:solidFill>
                <a:srgbClr val="0070C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C1CF0C5-4863-4E13-8F7C-925FACCAB2C6}"/>
                  </a:ext>
                </a:extLst>
              </p:cNvPr>
              <p:cNvSpPr/>
              <p:nvPr/>
            </p:nvSpPr>
            <p:spPr bwMode="auto">
              <a:xfrm rot="2606308">
                <a:off x="5929814" y="2462640"/>
                <a:ext cx="127252" cy="1120296"/>
              </a:xfrm>
              <a:prstGeom prst="roundRect">
                <a:avLst>
                  <a:gd name="adj" fmla="val 43230"/>
                </a:avLst>
              </a:prstGeom>
              <a:solidFill>
                <a:srgbClr val="0070C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D600FDDC-2055-45F8-8A41-A0C0BE1AE476}"/>
                  </a:ext>
                </a:extLst>
              </p:cNvPr>
              <p:cNvSpPr/>
              <p:nvPr/>
            </p:nvSpPr>
            <p:spPr bwMode="auto">
              <a:xfrm rot="18844638">
                <a:off x="5914487" y="1755693"/>
                <a:ext cx="127252" cy="1120296"/>
              </a:xfrm>
              <a:prstGeom prst="roundRect">
                <a:avLst>
                  <a:gd name="adj" fmla="val 43230"/>
                </a:avLst>
              </a:prstGeom>
              <a:solidFill>
                <a:srgbClr val="0070C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EEA896D-97D1-4761-8B10-505C6958E897}"/>
                  </a:ext>
                </a:extLst>
              </p:cNvPr>
              <p:cNvSpPr/>
              <p:nvPr/>
            </p:nvSpPr>
            <p:spPr bwMode="auto">
              <a:xfrm rot="18844638">
                <a:off x="4076970" y="2462640"/>
                <a:ext cx="127252" cy="1120296"/>
              </a:xfrm>
              <a:prstGeom prst="roundRect">
                <a:avLst>
                  <a:gd name="adj" fmla="val 43230"/>
                </a:avLst>
              </a:prstGeom>
              <a:solidFill>
                <a:srgbClr val="0070C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816B23-1479-4173-A24F-5ECE8607BFBA}"/>
                </a:ext>
              </a:extLst>
            </p:cNvPr>
            <p:cNvGrpSpPr/>
            <p:nvPr/>
          </p:nvGrpSpPr>
          <p:grpSpPr>
            <a:xfrm>
              <a:off x="4322979" y="2481484"/>
              <a:ext cx="1472116" cy="360068"/>
              <a:chOff x="4322979" y="2481484"/>
              <a:chExt cx="1472116" cy="36006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5141196-59E2-4363-B6BB-5418815B6913}"/>
                  </a:ext>
                </a:extLst>
              </p:cNvPr>
              <p:cNvSpPr/>
              <p:nvPr/>
            </p:nvSpPr>
            <p:spPr bwMode="auto">
              <a:xfrm>
                <a:off x="5435030" y="2481484"/>
                <a:ext cx="360065" cy="3600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D303843-E190-4B7C-A683-93ED643F1081}"/>
                  </a:ext>
                </a:extLst>
              </p:cNvPr>
              <p:cNvSpPr/>
              <p:nvPr/>
            </p:nvSpPr>
            <p:spPr bwMode="auto">
              <a:xfrm>
                <a:off x="4879005" y="2481484"/>
                <a:ext cx="360065" cy="3600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334779A-8DFC-432A-AD8D-28B961CB0ADF}"/>
                  </a:ext>
                </a:extLst>
              </p:cNvPr>
              <p:cNvSpPr/>
              <p:nvPr/>
            </p:nvSpPr>
            <p:spPr bwMode="auto">
              <a:xfrm>
                <a:off x="4322979" y="2481484"/>
                <a:ext cx="360065" cy="3600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TextBox 14">
            <a:extLst>
              <a:ext uri="{FF2B5EF4-FFF2-40B4-BE49-F238E27FC236}">
                <a16:creationId xmlns:a16="http://schemas.microsoft.com/office/drawing/2014/main" id="{FF1357A0-5C90-2D58-4CB8-A0F5D0EC39C3}"/>
              </a:ext>
            </a:extLst>
          </p:cNvPr>
          <p:cNvSpPr txBox="1"/>
          <p:nvPr/>
        </p:nvSpPr>
        <p:spPr>
          <a:xfrm>
            <a:off x="3944722" y="2072894"/>
            <a:ext cx="189247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/>
                </a:solidFill>
              </a:rPr>
              <a:t>Virtual network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800">
                <a:solidFill>
                  <a:schemeClr val="bg1"/>
                </a:solidFill>
              </a:rPr>
              <a:t>10.0.0.0/16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9D8DBF-423D-9089-75A5-E6C57EEA7D53}"/>
              </a:ext>
            </a:extLst>
          </p:cNvPr>
          <p:cNvSpPr/>
          <p:nvPr/>
        </p:nvSpPr>
        <p:spPr>
          <a:xfrm>
            <a:off x="5881424" y="3268707"/>
            <a:ext cx="141298" cy="141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7223B0-61D9-98E2-7791-C5E5DC3BEE96}"/>
              </a:ext>
            </a:extLst>
          </p:cNvPr>
          <p:cNvCxnSpPr>
            <a:cxnSpLocks/>
          </p:cNvCxnSpPr>
          <p:nvPr/>
        </p:nvCxnSpPr>
        <p:spPr>
          <a:xfrm flipV="1">
            <a:off x="2846438" y="3357263"/>
            <a:ext cx="2969537" cy="15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7708DB-BE5A-3818-1384-F6675258A06F}"/>
              </a:ext>
            </a:extLst>
          </p:cNvPr>
          <p:cNvCxnSpPr/>
          <p:nvPr/>
        </p:nvCxnSpPr>
        <p:spPr>
          <a:xfrm flipH="1">
            <a:off x="2697045" y="2995341"/>
            <a:ext cx="689417" cy="1065"/>
          </a:xfrm>
          <a:prstGeom prst="straightConnector1">
            <a:avLst/>
          </a:prstGeom>
          <a:ln>
            <a:solidFill>
              <a:srgbClr val="D6B4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3CCD1-8D29-B7C5-AE98-778C11CD6276}"/>
              </a:ext>
            </a:extLst>
          </p:cNvPr>
          <p:cNvCxnSpPr>
            <a:cxnSpLocks/>
          </p:cNvCxnSpPr>
          <p:nvPr/>
        </p:nvCxnSpPr>
        <p:spPr>
          <a:xfrm flipH="1" flipV="1">
            <a:off x="2683372" y="3771979"/>
            <a:ext cx="715452" cy="4280"/>
          </a:xfrm>
          <a:prstGeom prst="straightConnector1">
            <a:avLst/>
          </a:prstGeom>
          <a:ln>
            <a:solidFill>
              <a:srgbClr val="D6B4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1">
            <a:extLst>
              <a:ext uri="{FF2B5EF4-FFF2-40B4-BE49-F238E27FC236}">
                <a16:creationId xmlns:a16="http://schemas.microsoft.com/office/drawing/2014/main" id="{404836FF-613C-87F9-BEA7-75F226FBA73F}"/>
              </a:ext>
            </a:extLst>
          </p:cNvPr>
          <p:cNvSpPr txBox="1"/>
          <p:nvPr/>
        </p:nvSpPr>
        <p:spPr>
          <a:xfrm>
            <a:off x="2575278" y="2583043"/>
            <a:ext cx="904027" cy="3493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1"/>
                </a:solidFill>
              </a:rPr>
              <a:t>Virtual network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800">
                <a:solidFill>
                  <a:schemeClr val="bg1"/>
                </a:solidFill>
              </a:rPr>
              <a:t>Integration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58AEAB-45C7-3A3D-2399-7E4171BE71D7}"/>
              </a:ext>
            </a:extLst>
          </p:cNvPr>
          <p:cNvCxnSpPr>
            <a:cxnSpLocks/>
          </p:cNvCxnSpPr>
          <p:nvPr/>
        </p:nvCxnSpPr>
        <p:spPr>
          <a:xfrm flipV="1">
            <a:off x="1255406" y="3262057"/>
            <a:ext cx="621845" cy="54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431BA7-72C5-C3B3-D5C4-042B0A31C74D}"/>
              </a:ext>
            </a:extLst>
          </p:cNvPr>
          <p:cNvCxnSpPr>
            <a:cxnSpLocks/>
          </p:cNvCxnSpPr>
          <p:nvPr/>
        </p:nvCxnSpPr>
        <p:spPr>
          <a:xfrm flipH="1">
            <a:off x="1228141" y="3545683"/>
            <a:ext cx="668312" cy="26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C53DFC9-BF8E-3585-9BE9-FA9658D31D63}"/>
              </a:ext>
            </a:extLst>
          </p:cNvPr>
          <p:cNvSpPr/>
          <p:nvPr/>
        </p:nvSpPr>
        <p:spPr>
          <a:xfrm>
            <a:off x="9874508" y="3268706"/>
            <a:ext cx="141298" cy="1412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838C25E4-71B3-BB3F-694E-FEB403AFBCFC}"/>
              </a:ext>
            </a:extLst>
          </p:cNvPr>
          <p:cNvSpPr txBox="1"/>
          <p:nvPr/>
        </p:nvSpPr>
        <p:spPr>
          <a:xfrm>
            <a:off x="1110628" y="2698610"/>
            <a:ext cx="90402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1"/>
                </a:solidFill>
              </a:rPr>
              <a:t>App accessible over the internet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2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C2BF-D2A6-8EEA-423E-5D9D466B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Isolation Deeper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62BD-7CFB-9B00-A9EA-FDD703EE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 inbound traffic uses an option:</a:t>
            </a:r>
          </a:p>
          <a:p>
            <a:pPr lvl="1"/>
            <a:r>
              <a:rPr lang="en-US" dirty="0"/>
              <a:t>VNET (most secure, but limiting public access)</a:t>
            </a:r>
          </a:p>
          <a:p>
            <a:pPr lvl="1"/>
            <a:r>
              <a:rPr lang="en-US" dirty="0"/>
              <a:t>Trusted IPs</a:t>
            </a:r>
          </a:p>
          <a:p>
            <a:pPr lvl="1"/>
            <a:r>
              <a:rPr lang="en-US" dirty="0"/>
              <a:t>Auth method (e.g. Easy Auth and authorization list)</a:t>
            </a:r>
          </a:p>
          <a:p>
            <a:pPr lvl="1"/>
            <a:r>
              <a:rPr lang="en-US" dirty="0"/>
              <a:t>Recommend turning off public access by default, opt in if really desired</a:t>
            </a:r>
          </a:p>
          <a:p>
            <a:pPr lvl="1"/>
            <a:r>
              <a:rPr lang="en-US" dirty="0"/>
              <a:t>Use Azure Front Door and Defender to protect and managed inbound traffic</a:t>
            </a:r>
          </a:p>
          <a:p>
            <a:pPr lvl="1"/>
            <a:endParaRPr lang="en-US" dirty="0"/>
          </a:p>
          <a:p>
            <a:r>
              <a:rPr lang="en-US" dirty="0"/>
              <a:t>App outbound</a:t>
            </a:r>
          </a:p>
          <a:p>
            <a:pPr lvl="1"/>
            <a:r>
              <a:rPr lang="en-US" dirty="0"/>
              <a:t>Joins </a:t>
            </a:r>
            <a:r>
              <a:rPr lang="en-US" dirty="0" err="1"/>
              <a:t>vnet</a:t>
            </a:r>
            <a:endParaRPr lang="en-US" dirty="0"/>
          </a:p>
          <a:p>
            <a:pPr lvl="1"/>
            <a:r>
              <a:rPr lang="en-US" dirty="0"/>
              <a:t>Private service endpoints</a:t>
            </a:r>
          </a:p>
          <a:p>
            <a:pPr lvl="1"/>
            <a:r>
              <a:rPr lang="en-US" dirty="0"/>
              <a:t>NAT</a:t>
            </a:r>
          </a:p>
          <a:p>
            <a:pPr lvl="1"/>
            <a:r>
              <a:rPr lang="en-US" dirty="0"/>
              <a:t>Service tag to identity customer</a:t>
            </a:r>
            <a:r>
              <a:rPr lang="en-US"/>
              <a:t>/tenant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9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7134D-7D92-EF67-AF3D-94B6CE446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CD18-9743-7093-4AEE-171A06CF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1451-96C5-5FF0-3BD3-2CAB40BC1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Network isolation part 2</a:t>
            </a:r>
          </a:p>
        </p:txBody>
      </p:sp>
    </p:spTree>
    <p:extLst>
      <p:ext uri="{BB962C8B-B14F-4D97-AF65-F5344CB8AC3E}">
        <p14:creationId xmlns:p14="http://schemas.microsoft.com/office/powerpoint/2010/main" val="264563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D9E4-57AD-F127-0BB3-7981AE8A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B850-4F8E-976C-5659-C97A79F6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Create functions in Azure using the Azure Developer CLI | Microsoft Learn</a:t>
            </a:r>
            <a:r>
              <a:rPr lang="en-US" dirty="0"/>
              <a:t> – secure by design </a:t>
            </a:r>
            <a:r>
              <a:rPr lang="en-US" dirty="0" err="1"/>
              <a:t>quickstarts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dirty="0">
                <a:hlinkClick r:id="" action="ppaction://noaction"/>
              </a:rPr>
              <a:t>Security - Azure App Service | Microsoft Learn</a:t>
            </a:r>
            <a:r>
              <a:rPr lang="en-US" dirty="0"/>
              <a:t> – app service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3"/>
              </a:rPr>
              <a:t>Securing Azure Functions | Microsoft Learn</a:t>
            </a:r>
            <a:r>
              <a:rPr lang="en-US" dirty="0"/>
              <a:t> –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@paulyuki99 when all else fails</a:t>
            </a:r>
          </a:p>
        </p:txBody>
      </p:sp>
    </p:spTree>
    <p:extLst>
      <p:ext uri="{BB962C8B-B14F-4D97-AF65-F5344CB8AC3E}">
        <p14:creationId xmlns:p14="http://schemas.microsoft.com/office/powerpoint/2010/main" val="320471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0744-974F-D05C-3D4B-8B482489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2E93-0C43-6A17-32D9-C0E56AF0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examples</a:t>
            </a:r>
          </a:p>
          <a:p>
            <a:r>
              <a:rPr lang="en-US" dirty="0"/>
              <a:t>Basic prevention in infrastructure</a:t>
            </a:r>
          </a:p>
          <a:p>
            <a:r>
              <a:rPr lang="en-US" dirty="0" err="1"/>
              <a:t>Passwordless</a:t>
            </a:r>
            <a:r>
              <a:rPr lang="en-US" dirty="0"/>
              <a:t> deep dive using managed identity</a:t>
            </a:r>
          </a:p>
          <a:p>
            <a:r>
              <a:rPr lang="en-US" dirty="0"/>
              <a:t>Network isolation deep dive</a:t>
            </a:r>
          </a:p>
          <a:p>
            <a:r>
              <a:rPr lang="en-US" dirty="0"/>
              <a:t>Tips n tricks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93305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0A2B-E59A-A1FC-AAD3-CD080BD8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Midnight Blizzard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CCDC-56DC-4E17-DEEC-87020F0A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209" cy="4351338"/>
          </a:xfrm>
        </p:spPr>
        <p:txBody>
          <a:bodyPr/>
          <a:lstStyle/>
          <a:p>
            <a:r>
              <a:rPr lang="en-US" dirty="0"/>
              <a:t>Legacy &amp; dev test servers, leverage passwords and service principals</a:t>
            </a:r>
          </a:p>
          <a:p>
            <a:r>
              <a:rPr lang="en-US" dirty="0"/>
              <a:t>Buying/finding account names online</a:t>
            </a:r>
          </a:p>
          <a:p>
            <a:r>
              <a:rPr lang="en-US" dirty="0"/>
              <a:t>Password spraying</a:t>
            </a:r>
          </a:p>
          <a:p>
            <a:r>
              <a:rPr lang="en-US" dirty="0"/>
              <a:t>OAuth app and admin misuse</a:t>
            </a:r>
          </a:p>
          <a:p>
            <a:r>
              <a:rPr lang="en-US" dirty="0"/>
              <a:t>Reading emails with more passwords, &lt;repeat&gt;</a:t>
            </a:r>
          </a:p>
        </p:txBody>
      </p:sp>
      <p:pic>
        <p:nvPicPr>
          <p:cNvPr id="1026" name="Picture 2" descr="Protecting your organization against password spray attacks">
            <a:extLst>
              <a:ext uri="{FF2B5EF4-FFF2-40B4-BE49-F238E27FC236}">
                <a16:creationId xmlns:a16="http://schemas.microsoft.com/office/drawing/2014/main" id="{9C9F1538-18DA-80C0-64D5-9619ED4B1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51" y="1690688"/>
            <a:ext cx="5194989" cy="35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66BA3E-F357-6C69-93DE-95A1EE02B2B6}"/>
              </a:ext>
            </a:extLst>
          </p:cNvPr>
          <p:cNvSpPr txBox="1"/>
          <p:nvPr/>
        </p:nvSpPr>
        <p:spPr>
          <a:xfrm>
            <a:off x="838200" y="6176963"/>
            <a:ext cx="8886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Protecting your organization against password spray attacks | Microsoft Security Blog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AC819-36D8-2D60-F039-9A1281FE1D6B}"/>
              </a:ext>
            </a:extLst>
          </p:cNvPr>
          <p:cNvSpPr txBox="1"/>
          <p:nvPr/>
        </p:nvSpPr>
        <p:spPr>
          <a:xfrm>
            <a:off x="838200" y="5807631"/>
            <a:ext cx="933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Midnight Blizzard: Guidance for responders on nation-state attack | Microsoft Security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0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ECDE-4622-A286-41E1-A26577CA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Strategies – Part 0 -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DCB4-4D92-0988-3494-7E179BBA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684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modern, PATCHED servers!  </a:t>
            </a:r>
          </a:p>
          <a:p>
            <a:r>
              <a:rPr lang="en-US" dirty="0"/>
              <a:t>Use latest secure SDKs, runtimes,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PaaS/managed services help</a:t>
            </a:r>
          </a:p>
          <a:p>
            <a:pPr lvl="1"/>
            <a:r>
              <a:rPr lang="en-US" dirty="0"/>
              <a:t>Secure supply chain / registries</a:t>
            </a:r>
          </a:p>
          <a:p>
            <a:r>
              <a:rPr lang="en-US" dirty="0"/>
              <a:t>Install only what you need</a:t>
            </a:r>
          </a:p>
          <a:p>
            <a:r>
              <a:rPr lang="en-US" dirty="0"/>
              <a:t>Limit access to absolute minimum</a:t>
            </a:r>
          </a:p>
          <a:p>
            <a:r>
              <a:rPr lang="en-US" dirty="0"/>
              <a:t>Separate servers by concern, e.g. dev, test, prod, docs, and *never mix workloads/assets (e.g. prod workload users on test, test scripts on prod)</a:t>
            </a:r>
          </a:p>
          <a:p>
            <a:endParaRPr lang="en-US" dirty="0"/>
          </a:p>
        </p:txBody>
      </p:sp>
      <p:pic>
        <p:nvPicPr>
          <p:cNvPr id="3074" name="Picture 2" descr="🖼️ 4 Memes about Malware 🤣 : r/cybermaterial">
            <a:extLst>
              <a:ext uri="{FF2B5EF4-FFF2-40B4-BE49-F238E27FC236}">
                <a16:creationId xmlns:a16="http://schemas.microsoft.com/office/drawing/2014/main" id="{E9CE3EB6-4AAB-631F-E7E4-47AEE5A71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01" y="1825625"/>
            <a:ext cx="34599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A56F-00A7-7020-1BB3-28798FE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Strategies – Part 1 - </a:t>
            </a:r>
            <a:r>
              <a:rPr lang="en-US" dirty="0" err="1"/>
              <a:t>Passwordless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3BA3-D4F6-8187-8EF7-C3AB1EB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48200" cy="47607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 </a:t>
            </a:r>
            <a:r>
              <a:rPr lang="en-US" u="sng" dirty="0" err="1"/>
              <a:t>Passwordless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Identity based connections: Entra ID, </a:t>
            </a:r>
            <a:r>
              <a:rPr lang="en-US" b="1" u="sng" dirty="0"/>
              <a:t>Managed Identity</a:t>
            </a:r>
            <a:r>
              <a:rPr lang="en-US" dirty="0"/>
              <a:t>, OIDC, more..</a:t>
            </a:r>
          </a:p>
          <a:p>
            <a:pPr lvl="1"/>
            <a:r>
              <a:rPr lang="en-US" dirty="0" err="1">
                <a:hlinkClick r:id="rId2"/>
              </a:rPr>
              <a:t>PassKey</a:t>
            </a:r>
            <a:r>
              <a:rPr lang="en-US" dirty="0"/>
              <a:t> &amp; </a:t>
            </a:r>
            <a:r>
              <a:rPr lang="en-US" dirty="0">
                <a:hlinkClick r:id="rId3"/>
              </a:rPr>
              <a:t>FIDO keys</a:t>
            </a:r>
            <a:endParaRPr lang="en-US" dirty="0"/>
          </a:p>
          <a:p>
            <a:pPr lvl="1"/>
            <a:r>
              <a:rPr lang="en-US" dirty="0"/>
              <a:t>Turn off passwords</a:t>
            </a:r>
          </a:p>
          <a:p>
            <a:pPr lvl="1"/>
            <a:r>
              <a:rPr lang="en-US" dirty="0"/>
              <a:t>Delete service principals</a:t>
            </a:r>
          </a:p>
          <a:p>
            <a:pPr lvl="1"/>
            <a:r>
              <a:rPr lang="en-US" dirty="0"/>
              <a:t>Delete tokens/secrets from disk, code, env vars, everywhere..</a:t>
            </a:r>
          </a:p>
          <a:p>
            <a:r>
              <a:rPr lang="en-US" dirty="0"/>
              <a:t>Use MFA!</a:t>
            </a:r>
          </a:p>
          <a:p>
            <a:r>
              <a:rPr lang="en-US" dirty="0"/>
              <a:t>Never accept unrecognized request</a:t>
            </a:r>
          </a:p>
          <a:p>
            <a:r>
              <a:rPr lang="en-US" dirty="0"/>
              <a:t>If you must use password/token/secret, use Key Vault</a:t>
            </a:r>
          </a:p>
        </p:txBody>
      </p:sp>
      <p:pic>
        <p:nvPicPr>
          <p:cNvPr id="2050" name="Picture 2" descr="There is no password - There is no Spoon Meme Generator">
            <a:extLst>
              <a:ext uri="{FF2B5EF4-FFF2-40B4-BE49-F238E27FC236}">
                <a16:creationId xmlns:a16="http://schemas.microsoft.com/office/drawing/2014/main" id="{90AE010D-606E-5A9C-E00F-FA351922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87" y="1958181"/>
            <a:ext cx="6270422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3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5788-3F8A-A812-DB49-FEBBB7A4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strategies – Part 2 –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405C-8D03-D2D7-9C2F-4B84CBB5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10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about RBAC or roles based access control</a:t>
            </a:r>
          </a:p>
          <a:p>
            <a:r>
              <a:rPr lang="en-US" dirty="0"/>
              <a:t>Restrict access levels to roles, and only grant the minimum</a:t>
            </a:r>
          </a:p>
          <a:p>
            <a:r>
              <a:rPr lang="en-US" dirty="0"/>
              <a:t>Review all access lists now, prune, refresh regularly</a:t>
            </a:r>
          </a:p>
          <a:p>
            <a:r>
              <a:rPr lang="en-US" dirty="0"/>
              <a:t>Avoid using any Full Control, Full Admin type roles</a:t>
            </a:r>
          </a:p>
          <a:p>
            <a:r>
              <a:rPr lang="en-US" dirty="0"/>
              <a:t>Beware of </a:t>
            </a:r>
            <a:r>
              <a:rPr lang="en-US" dirty="0">
                <a:solidFill>
                  <a:srgbClr val="FF0000"/>
                </a:solidFill>
              </a:rPr>
              <a:t>service principals </a:t>
            </a:r>
            <a:r>
              <a:rPr lang="en-US" dirty="0"/>
              <a:t>– they still store the secret (identity and/or OIDC with managed identity always preferred)</a:t>
            </a:r>
          </a:p>
        </p:txBody>
      </p:sp>
      <p:pic>
        <p:nvPicPr>
          <p:cNvPr id="4098" name="Picture 2" descr="Never leave this tip while you hunting Broken Access Control | by  secureITmania | Medium">
            <a:extLst>
              <a:ext uri="{FF2B5EF4-FFF2-40B4-BE49-F238E27FC236}">
                <a16:creationId xmlns:a16="http://schemas.microsoft.com/office/drawing/2014/main" id="{3E18285B-BE62-AA9B-BE8C-3369830D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40" y="1825625"/>
            <a:ext cx="5125527" cy="42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29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9F1D-5359-1E4C-DEA2-4B9CFC95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Strategies – Part 3 – Network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9CEA-9938-BB68-C590-50601C00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421" cy="4351338"/>
          </a:xfrm>
        </p:spPr>
        <p:txBody>
          <a:bodyPr>
            <a:normAutofit/>
          </a:bodyPr>
          <a:lstStyle/>
          <a:p>
            <a:r>
              <a:rPr lang="en-US" dirty="0"/>
              <a:t>This is about fencing networks from threats</a:t>
            </a:r>
          </a:p>
          <a:p>
            <a:r>
              <a:rPr lang="en-US" dirty="0"/>
              <a:t>Apps &amp; dependencies belong to VNET</a:t>
            </a:r>
          </a:p>
          <a:p>
            <a:r>
              <a:rPr lang="en-US" dirty="0"/>
              <a:t>App outbound traffic to dependencies uses private endpoint, optionally NAT</a:t>
            </a:r>
          </a:p>
          <a:p>
            <a:r>
              <a:rPr lang="en-US" dirty="0"/>
              <a:t>App inbound traffic uses an option to limit traffic (auth, </a:t>
            </a:r>
            <a:r>
              <a:rPr lang="en-US" dirty="0" err="1"/>
              <a:t>vnet</a:t>
            </a:r>
            <a:r>
              <a:rPr lang="en-US" dirty="0"/>
              <a:t>, allow lists)</a:t>
            </a:r>
          </a:p>
          <a:p>
            <a:endParaRPr lang="en-US" dirty="0"/>
          </a:p>
        </p:txBody>
      </p:sp>
      <p:pic>
        <p:nvPicPr>
          <p:cNvPr id="5122" name="Picture 2" descr="BunSpace.com Forum: Funny Other Animal (non-Bun) Memes">
            <a:extLst>
              <a:ext uri="{FF2B5EF4-FFF2-40B4-BE49-F238E27FC236}">
                <a16:creationId xmlns:a16="http://schemas.microsoft.com/office/drawing/2014/main" id="{3755E15A-9882-3F11-273B-3F8119FB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621" y="1825625"/>
            <a:ext cx="5067940" cy="377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65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0744-974F-D05C-3D4B-8B482489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new Azure Functions quick start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2E93-0C43-6A17-32D9-C0E56AF0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1632856"/>
            <a:ext cx="6288260" cy="48920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These samples are secure &amp; scalable, they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demonstrate best practices in creating secure apps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include VNET integration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 Flex Consumption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use the Azure Developer CLI for easy deployment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https://aka.ms/functions-secure-samples</a:t>
            </a:r>
            <a:r>
              <a:rPr lang="en-US" dirty="0"/>
              <a:t>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4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B290-7954-D27E-A7C0-AF12506C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01" y="0"/>
            <a:ext cx="8534400" cy="1507067"/>
          </a:xfrm>
        </p:spPr>
        <p:txBody>
          <a:bodyPr/>
          <a:lstStyle/>
          <a:p>
            <a:r>
              <a:rPr lang="en-US"/>
              <a:t>Identity Deeper Dive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A8192-D6C5-E717-5C4D-7022F55FE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656" y="1824567"/>
            <a:ext cx="4937655" cy="3615267"/>
          </a:xfrm>
        </p:spPr>
        <p:txBody>
          <a:bodyPr>
            <a:noAutofit/>
          </a:bodyPr>
          <a:lstStyle/>
          <a:p>
            <a:r>
              <a:rPr lang="en-US" sz="1600" dirty="0"/>
              <a:t>Managed identity</a:t>
            </a:r>
          </a:p>
          <a:p>
            <a:pPr lvl="1"/>
            <a:r>
              <a:rPr lang="en-US" sz="1600" dirty="0"/>
              <a:t>System assigned or SAMI (quick)</a:t>
            </a:r>
          </a:p>
          <a:p>
            <a:pPr lvl="1"/>
            <a:r>
              <a:rPr lang="en-US" sz="1600" dirty="0"/>
              <a:t>User assigned or UAMI (durable, recommended for prod)</a:t>
            </a:r>
          </a:p>
          <a:p>
            <a:r>
              <a:rPr lang="en-US" sz="1600" dirty="0"/>
              <a:t>Default identity connection uses SAMI</a:t>
            </a:r>
          </a:p>
          <a:p>
            <a:r>
              <a:rPr lang="en-US" sz="1600" b="1" dirty="0" err="1"/>
              <a:t>ClientId</a:t>
            </a:r>
            <a:r>
              <a:rPr lang="en-US" sz="1600" dirty="0"/>
              <a:t>, </a:t>
            </a:r>
            <a:r>
              <a:rPr lang="en-US" sz="1600" b="1" dirty="0"/>
              <a:t>Credential</a:t>
            </a:r>
            <a:r>
              <a:rPr lang="en-US" sz="1600" dirty="0"/>
              <a:t>, &amp; </a:t>
            </a:r>
            <a:r>
              <a:rPr lang="en-US" sz="1600" b="1" dirty="0"/>
              <a:t>URI/name </a:t>
            </a:r>
            <a:r>
              <a:rPr lang="en-US" sz="1600" dirty="0"/>
              <a:t>(3 settings) always needed for UAMI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conn__property</a:t>
            </a:r>
            <a:r>
              <a:rPr lang="en-US" sz="1600" dirty="0"/>
              <a:t>” syntax for SDKs and bindings</a:t>
            </a:r>
          </a:p>
          <a:p>
            <a:r>
              <a:rPr lang="en-US" sz="1600" dirty="0"/>
              <a:t>IAM (RBAC) roles are then required to grant least access</a:t>
            </a:r>
          </a:p>
          <a:p>
            <a:pPr lvl="1"/>
            <a:r>
              <a:rPr lang="en-US" sz="1600" dirty="0"/>
              <a:t>Consider your app’s managed identity</a:t>
            </a:r>
          </a:p>
          <a:p>
            <a:pPr lvl="1"/>
            <a:r>
              <a:rPr lang="en-US" sz="1600" dirty="0"/>
              <a:t>Consider your own login identity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EB8617-E971-8F73-9010-B8A4FF34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370" y="1376472"/>
            <a:ext cx="4934479" cy="2822222"/>
          </a:xfrm>
        </p:spPr>
        <p:txBody>
          <a:bodyPr>
            <a:normAutofit/>
          </a:bodyPr>
          <a:lstStyle/>
          <a:p>
            <a:r>
              <a:rPr lang="en-US" sz="1600" dirty="0"/>
              <a:t>Top places to use identity</a:t>
            </a:r>
          </a:p>
          <a:p>
            <a:pPr lvl="1"/>
            <a:r>
              <a:rPr lang="en-US" sz="1600" dirty="0"/>
              <a:t>Deployment package load (</a:t>
            </a:r>
            <a:r>
              <a:rPr lang="en-US" sz="1600" dirty="0" err="1"/>
              <a:t>functions.zip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AzureWebJobsStorage</a:t>
            </a:r>
            <a:r>
              <a:rPr lang="en-US" sz="1600" dirty="0"/>
              <a:t> state management</a:t>
            </a:r>
          </a:p>
          <a:p>
            <a:pPr lvl="1"/>
            <a:r>
              <a:rPr lang="en-US" sz="1600" dirty="0"/>
              <a:t>SDKs/Triggers/bindings connections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886C-2AD7-CCAF-05DF-0FFD9C5D0F76}"/>
              </a:ext>
            </a:extLst>
          </p:cNvPr>
          <p:cNvSpPr txBox="1"/>
          <p:nvPr/>
        </p:nvSpPr>
        <p:spPr>
          <a:xfrm>
            <a:off x="620913" y="5779775"/>
            <a:ext cx="6107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– identity based connection:</a:t>
            </a:r>
            <a:b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Service Bus trigger for Azure Functions | Microsoft Learn</a:t>
            </a:r>
            <a:endParaRPr 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78900-337E-9E68-9FED-CAD55D7BB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101" y="3280719"/>
            <a:ext cx="3901856" cy="34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1333</TotalTime>
  <Words>946</Words>
  <Application>Microsoft Macintosh PowerPoint</Application>
  <PresentationFormat>Widescreen</PresentationFormat>
  <Paragraphs>148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Cascadia Code PL SemiLight</vt:lpstr>
      <vt:lpstr>Courier New</vt:lpstr>
      <vt:lpstr>Segoe UI</vt:lpstr>
      <vt:lpstr>Segoe UI Semibold</vt:lpstr>
      <vt:lpstr>Office Theme</vt:lpstr>
      <vt:lpstr>Securing Your Cloud Applications with Identity and Private Networking Best Practices</vt:lpstr>
      <vt:lpstr>In Today’s Session</vt:lpstr>
      <vt:lpstr>Midnight Blizzard Attack</vt:lpstr>
      <vt:lpstr>Basic Strategies – Part 0 - Infrastructure</vt:lpstr>
      <vt:lpstr>Basic Strategies – Part 1 - Passwordless</vt:lpstr>
      <vt:lpstr>Basic strategies – Part 2 – Access Control</vt:lpstr>
      <vt:lpstr>Basic Strategies – Part 3 – Network Isolation</vt:lpstr>
      <vt:lpstr>new Azure Functions quick start samples</vt:lpstr>
      <vt:lpstr>Identity Deeper Dive</vt:lpstr>
      <vt:lpstr>Want to Follow Along?</vt:lpstr>
      <vt:lpstr>Demo</vt:lpstr>
      <vt:lpstr>Network Isolation Overview</vt:lpstr>
      <vt:lpstr>PowerPoint Presentation</vt:lpstr>
      <vt:lpstr>Network Isolation Deeper Dive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DeveloperDays 2024 Warsaw</dc:title>
  <dc:creator>.NET DeveloperDays</dc:creator>
  <cp:lastModifiedBy>Paul Yuknewicz</cp:lastModifiedBy>
  <cp:revision>45</cp:revision>
  <dcterms:created xsi:type="dcterms:W3CDTF">2017-09-25T07:47:58Z</dcterms:created>
  <dcterms:modified xsi:type="dcterms:W3CDTF">2025-01-29T18:18:36Z</dcterms:modified>
</cp:coreProperties>
</file>