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18"/>
  </p:notesMasterIdLst>
  <p:handoutMasterIdLst>
    <p:handoutMasterId r:id="rId19"/>
  </p:handoutMasterIdLst>
  <p:sldIdLst>
    <p:sldId id="1720" r:id="rId6"/>
    <p:sldId id="1862" r:id="rId7"/>
    <p:sldId id="1860" r:id="rId8"/>
    <p:sldId id="1857" r:id="rId9"/>
    <p:sldId id="1858" r:id="rId10"/>
    <p:sldId id="1863" r:id="rId11"/>
    <p:sldId id="1865" r:id="rId12"/>
    <p:sldId id="1864" r:id="rId13"/>
    <p:sldId id="1861" r:id="rId14"/>
    <p:sldId id="1527" r:id="rId15"/>
    <p:sldId id="1859" r:id="rId16"/>
    <p:sldId id="1532" r:id="rId17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5C2D91"/>
    <a:srgbClr val="FFFFFF"/>
    <a:srgbClr val="0D0D0D"/>
    <a:srgbClr val="0078D4"/>
    <a:srgbClr val="000000"/>
    <a:srgbClr val="1A1A1A"/>
    <a:srgbClr val="107C10"/>
    <a:srgbClr val="EAEAEA"/>
    <a:srgbClr val="004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2133" autoAdjust="0"/>
  </p:normalViewPr>
  <p:slideViewPr>
    <p:cSldViewPr snapToGrid="0">
      <p:cViewPr varScale="1">
        <p:scale>
          <a:sx n="90" d="100"/>
          <a:sy n="90" d="100"/>
        </p:scale>
        <p:origin x="44" y="44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9/20/2019 10:37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9/20/2019 10:36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9/20/2019 10:36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06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06C18626-F474-479E-937A-543AA55347B1}" type="datetime8">
              <a:rPr lang="en-US" smtClean="0"/>
              <a:t>9/20/2019 10:36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66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06C18626-F474-479E-937A-543AA55347B1}" type="datetime8">
              <a:rPr lang="en-US" smtClean="0"/>
              <a:t>9/20/2019 10:36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342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06C18626-F474-479E-937A-543AA55347B1}" type="datetime8">
              <a:rPr lang="en-US" smtClean="0"/>
              <a:t>9/20/2019 10:36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3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06C18626-F474-479E-937A-543AA55347B1}" type="datetime8">
              <a:rPr lang="en-US" smtClean="0"/>
              <a:t>9/20/2019 10:36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502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9/20/2019 10:36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22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06C18626-F474-479E-937A-543AA55347B1}" type="datetime8">
              <a:rPr lang="en-US" smtClean="0"/>
              <a:t>9/20/2019 10:36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290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9/20/2019 10:36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BB89D76-F7EC-4998-816E-1AEF7A51BD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2500" t="73146" r="27485"/>
          <a:stretch/>
        </p:blipFill>
        <p:spPr>
          <a:xfrm>
            <a:off x="7131050" y="-63500"/>
            <a:ext cx="5060950" cy="154537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8A163C-6938-402F-928F-D9DB9DE804AF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9A369E-6943-4DDC-A52C-35729DDD02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13201" y="1238904"/>
            <a:ext cx="8432727" cy="575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9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6" name="Picture 5" descr="A person standing in front of a television&#10;&#10;Description automatically generated">
            <a:extLst>
              <a:ext uri="{FF2B5EF4-FFF2-40B4-BE49-F238E27FC236}">
                <a16:creationId xmlns:a16="http://schemas.microsoft.com/office/drawing/2014/main" id="{6EA43983-5C3B-43E8-A3B2-DDBACC8293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5113" r="18110"/>
          <a:stretch/>
        </p:blipFill>
        <p:spPr>
          <a:xfrm>
            <a:off x="5326063" y="1"/>
            <a:ext cx="686593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424940-F61C-4919-AF11-C35240233E14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527698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Picture 8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F2BF6DEB-38CB-4EA5-BE69-0D56C17CDC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7265" r="15957"/>
          <a:stretch/>
        </p:blipFill>
        <p:spPr>
          <a:xfrm>
            <a:off x="5326063" y="0"/>
            <a:ext cx="686593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4CE6B9-C2B3-4A16-944B-EC021B8C3B50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605435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Picture 5" descr="A person standing in front of a television&#10;&#10;Description automatically generated">
            <a:extLst>
              <a:ext uri="{FF2B5EF4-FFF2-40B4-BE49-F238E27FC236}">
                <a16:creationId xmlns:a16="http://schemas.microsoft.com/office/drawing/2014/main" id="{C0699BC4-7724-4A5C-8057-6556211FF5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5113" r="18110"/>
          <a:stretch/>
        </p:blipFill>
        <p:spPr>
          <a:xfrm>
            <a:off x="5326063" y="1"/>
            <a:ext cx="686593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F47BDA-221E-4A96-90BD-A26E648D77A9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853372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4769A96C-1F8C-4A28-9626-3016CF5A34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243143" y="5976430"/>
            <a:ext cx="1366245" cy="292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DDD5B5-A158-48FE-B5BA-EF92CA9A1AFA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93850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 userDrawn="1">
          <p15:clr>
            <a:srgbClr val="5ACBF0"/>
          </p15:clr>
        </p15:guide>
        <p15:guide id="2" orient="horz" pos="2496" userDrawn="1">
          <p15:clr>
            <a:srgbClr val="5ACBF0"/>
          </p15:clr>
        </p15:guide>
        <p15:guide id="3" pos="6132" userDrawn="1">
          <p15:clr>
            <a:srgbClr val="5ACBF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242948" y="5976430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B22FF-2810-4C45-BB64-2E5ECA6711F2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242948" y="5976430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CA0B8-C6AA-4272-B29A-2432D489FACA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4261402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51D11B78-31B1-4F76-BB10-2E9469662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53D0E1-2E88-4825-A2D4-E566FC9C18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013200" y="1238904"/>
            <a:ext cx="8432729" cy="57547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1FF314-DDCD-45D7-B7F0-2F1A86123014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6B6FB0-051D-46F2-A647-CF503FB724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70000"/>
          </a:blip>
          <a:srcRect l="12575" t="73146" r="27409"/>
          <a:stretch/>
        </p:blipFill>
        <p:spPr>
          <a:xfrm>
            <a:off x="7131051" y="-63500"/>
            <a:ext cx="5060950" cy="15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24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 descr="A picture containing object&#10;&#10;Description automatically generated">
            <a:extLst>
              <a:ext uri="{FF2B5EF4-FFF2-40B4-BE49-F238E27FC236}">
                <a16:creationId xmlns:a16="http://schemas.microsoft.com/office/drawing/2014/main" id="{54920234-9C55-43BF-8FBB-243C61CF9B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505" y="1694296"/>
            <a:ext cx="4979883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8E4B8-DDAB-4200-9EE3-2BD9BE2DFA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4B7AB-398B-4A7F-855A-8DC52778F1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A460CCCF-4A8F-4C25-A420-E690A10C87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505" y="1694296"/>
            <a:ext cx="4979883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51D11B78-31B1-4F76-BB10-2E9469662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53D0E1-2E88-4825-A2D4-E566FC9C18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200" y="1238904"/>
            <a:ext cx="8432729" cy="57547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1FF314-DDCD-45D7-B7F0-2F1A86123014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6B6FB0-051D-46F2-A647-CF503FB724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12575" t="73146" r="27409"/>
          <a:stretch/>
        </p:blipFill>
        <p:spPr>
          <a:xfrm>
            <a:off x="7131051" y="-63500"/>
            <a:ext cx="5060950" cy="15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19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257504-D4F0-45F1-97EC-EFD0456CFE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3B5D3D-A747-4BB9-A48C-15080DF0F8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51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31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8A163C-6938-402F-928F-D9DB9DE804AF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57B752-6712-424F-9CFE-039F113F70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2500" t="73146" r="27485"/>
          <a:stretch/>
        </p:blipFill>
        <p:spPr>
          <a:xfrm>
            <a:off x="7131050" y="-63500"/>
            <a:ext cx="5060950" cy="1545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53F554-8FB8-44E8-B567-F6A15DF461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13201" y="1238904"/>
            <a:ext cx="8432727" cy="575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03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S logo white - EMF" descr="Microsoft logo white text version">
            <a:extLst>
              <a:ext uri="{FF2B5EF4-FFF2-40B4-BE49-F238E27FC236}">
                <a16:creationId xmlns:a16="http://schemas.microsoft.com/office/drawing/2014/main" id="{7033D55B-F61A-48E5-891C-F971584B9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72FC08-101E-FD45-98D4-BA5238BA2D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93233" y="0"/>
            <a:ext cx="994629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B7EB77-ADDA-40AC-A631-33EAADA9DEB7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4232976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9F6D72-A1FE-46E7-93FD-58185AF55F2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80635" y="1043610"/>
            <a:ext cx="8496512" cy="5814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94C529-745E-4B24-9F03-CF2DC7B48E9D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401647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4" name="Picture 3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9FBFC78E-B822-4815-BCC6-5ED8DB4F05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7265" r="15957"/>
          <a:stretch/>
        </p:blipFill>
        <p:spPr>
          <a:xfrm>
            <a:off x="5326063" y="0"/>
            <a:ext cx="686593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C582E6-7B3B-4A9A-8B8E-69F14676ECA2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56735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6" name="Picture 5" descr="A person standing in front of a television&#10;&#10;Description automatically generated">
            <a:extLst>
              <a:ext uri="{FF2B5EF4-FFF2-40B4-BE49-F238E27FC236}">
                <a16:creationId xmlns:a16="http://schemas.microsoft.com/office/drawing/2014/main" id="{B0888E68-482F-4D77-A665-3E01FCCE86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5113" r="18110"/>
          <a:stretch/>
        </p:blipFill>
        <p:spPr>
          <a:xfrm>
            <a:off x="5326063" y="1"/>
            <a:ext cx="686593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75DD16-3F07-497C-BBBD-EA460C320CE1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186634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Picture 8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F2BF6DEB-38CB-4EA5-BE69-0D56C17CDC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7265" r="15957"/>
          <a:stretch/>
        </p:blipFill>
        <p:spPr>
          <a:xfrm>
            <a:off x="5326063" y="0"/>
            <a:ext cx="686593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39B642-A01F-4E74-A152-9627779FF545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687902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8" name="Picture 7" descr="A person standing in front of a television&#10;&#10;Description automatically generated">
            <a:extLst>
              <a:ext uri="{FF2B5EF4-FFF2-40B4-BE49-F238E27FC236}">
                <a16:creationId xmlns:a16="http://schemas.microsoft.com/office/drawing/2014/main" id="{DFE27BE0-7945-403A-8126-82BC9F4341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5113" r="18110"/>
          <a:stretch/>
        </p:blipFill>
        <p:spPr>
          <a:xfrm>
            <a:off x="5326063" y="1"/>
            <a:ext cx="686593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3EE3F4-CDD5-4D6F-A288-277C900B3C0F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764052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6AA254B-377B-433F-8002-0E2FE6473A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AAC1CF-1557-4BC0-9B01-188F44C765B6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6CAE47EF-E2BB-4144-A019-3C805D27E3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442999-E509-4B76-A98B-D7D7AB9716D6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68683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909A9F9-3DB4-46DC-8390-B565E2830B33}"/>
              </a:ext>
            </a:extLst>
          </p:cNvPr>
          <p:cNvSpPr/>
          <p:nvPr userDrawn="1"/>
        </p:nvSpPr>
        <p:spPr bwMode="auto">
          <a:xfrm>
            <a:off x="10124440" y="5735320"/>
            <a:ext cx="1539240" cy="599439"/>
          </a:xfrm>
          <a:custGeom>
            <a:avLst/>
            <a:gdLst>
              <a:gd name="connsiteX0" fmla="*/ 1280160 w 1539240"/>
              <a:gd name="connsiteY0" fmla="*/ 228600 h 604520"/>
              <a:gd name="connsiteX1" fmla="*/ 1280160 w 1539240"/>
              <a:gd name="connsiteY1" fmla="*/ 228600 h 604520"/>
              <a:gd name="connsiteX2" fmla="*/ 1422400 w 1539240"/>
              <a:gd name="connsiteY2" fmla="*/ 238760 h 604520"/>
              <a:gd name="connsiteX3" fmla="*/ 1452880 w 1539240"/>
              <a:gd name="connsiteY3" fmla="*/ 248920 h 604520"/>
              <a:gd name="connsiteX4" fmla="*/ 1483360 w 1539240"/>
              <a:gd name="connsiteY4" fmla="*/ 269240 h 604520"/>
              <a:gd name="connsiteX5" fmla="*/ 1493520 w 1539240"/>
              <a:gd name="connsiteY5" fmla="*/ 284480 h 604520"/>
              <a:gd name="connsiteX6" fmla="*/ 1508760 w 1539240"/>
              <a:gd name="connsiteY6" fmla="*/ 294640 h 604520"/>
              <a:gd name="connsiteX7" fmla="*/ 1529080 w 1539240"/>
              <a:gd name="connsiteY7" fmla="*/ 325120 h 604520"/>
              <a:gd name="connsiteX8" fmla="*/ 1539240 w 1539240"/>
              <a:gd name="connsiteY8" fmla="*/ 340360 h 604520"/>
              <a:gd name="connsiteX9" fmla="*/ 1534160 w 1539240"/>
              <a:gd name="connsiteY9" fmla="*/ 426720 h 604520"/>
              <a:gd name="connsiteX10" fmla="*/ 1513840 w 1539240"/>
              <a:gd name="connsiteY10" fmla="*/ 508000 h 604520"/>
              <a:gd name="connsiteX11" fmla="*/ 1508760 w 1539240"/>
              <a:gd name="connsiteY11" fmla="*/ 523240 h 604520"/>
              <a:gd name="connsiteX12" fmla="*/ 1493520 w 1539240"/>
              <a:gd name="connsiteY12" fmla="*/ 538480 h 604520"/>
              <a:gd name="connsiteX13" fmla="*/ 1447800 w 1539240"/>
              <a:gd name="connsiteY13" fmla="*/ 553720 h 604520"/>
              <a:gd name="connsiteX14" fmla="*/ 1432560 w 1539240"/>
              <a:gd name="connsiteY14" fmla="*/ 558800 h 604520"/>
              <a:gd name="connsiteX15" fmla="*/ 1417320 w 1539240"/>
              <a:gd name="connsiteY15" fmla="*/ 563880 h 604520"/>
              <a:gd name="connsiteX16" fmla="*/ 1203960 w 1539240"/>
              <a:gd name="connsiteY16" fmla="*/ 574040 h 604520"/>
              <a:gd name="connsiteX17" fmla="*/ 497840 w 1539240"/>
              <a:gd name="connsiteY17" fmla="*/ 579120 h 604520"/>
              <a:gd name="connsiteX18" fmla="*/ 447040 w 1539240"/>
              <a:gd name="connsiteY18" fmla="*/ 589280 h 604520"/>
              <a:gd name="connsiteX19" fmla="*/ 421640 w 1539240"/>
              <a:gd name="connsiteY19" fmla="*/ 594360 h 604520"/>
              <a:gd name="connsiteX20" fmla="*/ 406400 w 1539240"/>
              <a:gd name="connsiteY20" fmla="*/ 599440 h 604520"/>
              <a:gd name="connsiteX21" fmla="*/ 381000 w 1539240"/>
              <a:gd name="connsiteY21" fmla="*/ 604520 h 604520"/>
              <a:gd name="connsiteX22" fmla="*/ 223520 w 1539240"/>
              <a:gd name="connsiteY22" fmla="*/ 599440 h 604520"/>
              <a:gd name="connsiteX23" fmla="*/ 157480 w 1539240"/>
              <a:gd name="connsiteY23" fmla="*/ 589280 h 604520"/>
              <a:gd name="connsiteX24" fmla="*/ 116840 w 1539240"/>
              <a:gd name="connsiteY24" fmla="*/ 579120 h 604520"/>
              <a:gd name="connsiteX25" fmla="*/ 96520 w 1539240"/>
              <a:gd name="connsiteY25" fmla="*/ 574040 h 604520"/>
              <a:gd name="connsiteX26" fmla="*/ 66040 w 1539240"/>
              <a:gd name="connsiteY26" fmla="*/ 563880 h 604520"/>
              <a:gd name="connsiteX27" fmla="*/ 50800 w 1539240"/>
              <a:gd name="connsiteY27" fmla="*/ 558800 h 604520"/>
              <a:gd name="connsiteX28" fmla="*/ 40640 w 1539240"/>
              <a:gd name="connsiteY28" fmla="*/ 543560 h 604520"/>
              <a:gd name="connsiteX29" fmla="*/ 35560 w 1539240"/>
              <a:gd name="connsiteY29" fmla="*/ 528320 h 604520"/>
              <a:gd name="connsiteX30" fmla="*/ 30480 w 1539240"/>
              <a:gd name="connsiteY30" fmla="*/ 370840 h 604520"/>
              <a:gd name="connsiteX31" fmla="*/ 25400 w 1539240"/>
              <a:gd name="connsiteY31" fmla="*/ 340360 h 604520"/>
              <a:gd name="connsiteX32" fmla="*/ 20320 w 1539240"/>
              <a:gd name="connsiteY32" fmla="*/ 304800 h 604520"/>
              <a:gd name="connsiteX33" fmla="*/ 10160 w 1539240"/>
              <a:gd name="connsiteY33" fmla="*/ 233680 h 604520"/>
              <a:gd name="connsiteX34" fmla="*/ 0 w 1539240"/>
              <a:gd name="connsiteY34" fmla="*/ 182880 h 604520"/>
              <a:gd name="connsiteX35" fmla="*/ 5080 w 1539240"/>
              <a:gd name="connsiteY35" fmla="*/ 121920 h 604520"/>
              <a:gd name="connsiteX36" fmla="*/ 20320 w 1539240"/>
              <a:gd name="connsiteY36" fmla="*/ 111760 h 604520"/>
              <a:gd name="connsiteX37" fmla="*/ 71120 w 1539240"/>
              <a:gd name="connsiteY37" fmla="*/ 91440 h 604520"/>
              <a:gd name="connsiteX38" fmla="*/ 91440 w 1539240"/>
              <a:gd name="connsiteY38" fmla="*/ 86360 h 604520"/>
              <a:gd name="connsiteX39" fmla="*/ 121920 w 1539240"/>
              <a:gd name="connsiteY39" fmla="*/ 81280 h 604520"/>
              <a:gd name="connsiteX40" fmla="*/ 172720 w 1539240"/>
              <a:gd name="connsiteY40" fmla="*/ 60960 h 604520"/>
              <a:gd name="connsiteX41" fmla="*/ 223520 w 1539240"/>
              <a:gd name="connsiteY41" fmla="*/ 40640 h 604520"/>
              <a:gd name="connsiteX42" fmla="*/ 248920 w 1539240"/>
              <a:gd name="connsiteY42" fmla="*/ 30480 h 604520"/>
              <a:gd name="connsiteX43" fmla="*/ 264160 w 1539240"/>
              <a:gd name="connsiteY43" fmla="*/ 20320 h 604520"/>
              <a:gd name="connsiteX44" fmla="*/ 289560 w 1539240"/>
              <a:gd name="connsiteY44" fmla="*/ 15240 h 604520"/>
              <a:gd name="connsiteX45" fmla="*/ 314960 w 1539240"/>
              <a:gd name="connsiteY45" fmla="*/ 5080 h 604520"/>
              <a:gd name="connsiteX46" fmla="*/ 330200 w 1539240"/>
              <a:gd name="connsiteY46" fmla="*/ 0 h 604520"/>
              <a:gd name="connsiteX47" fmla="*/ 431800 w 1539240"/>
              <a:gd name="connsiteY47" fmla="*/ 10160 h 604520"/>
              <a:gd name="connsiteX48" fmla="*/ 447040 w 1539240"/>
              <a:gd name="connsiteY48" fmla="*/ 15240 h 604520"/>
              <a:gd name="connsiteX49" fmla="*/ 467360 w 1539240"/>
              <a:gd name="connsiteY49" fmla="*/ 20320 h 604520"/>
              <a:gd name="connsiteX50" fmla="*/ 518160 w 1539240"/>
              <a:gd name="connsiteY50" fmla="*/ 35560 h 604520"/>
              <a:gd name="connsiteX51" fmla="*/ 533400 w 1539240"/>
              <a:gd name="connsiteY51" fmla="*/ 45720 h 604520"/>
              <a:gd name="connsiteX52" fmla="*/ 548640 w 1539240"/>
              <a:gd name="connsiteY52" fmla="*/ 50800 h 604520"/>
              <a:gd name="connsiteX53" fmla="*/ 574040 w 1539240"/>
              <a:gd name="connsiteY53" fmla="*/ 60960 h 604520"/>
              <a:gd name="connsiteX54" fmla="*/ 614680 w 1539240"/>
              <a:gd name="connsiteY54" fmla="*/ 71120 h 604520"/>
              <a:gd name="connsiteX55" fmla="*/ 665480 w 1539240"/>
              <a:gd name="connsiteY55" fmla="*/ 91440 h 604520"/>
              <a:gd name="connsiteX56" fmla="*/ 690880 w 1539240"/>
              <a:gd name="connsiteY56" fmla="*/ 96520 h 604520"/>
              <a:gd name="connsiteX57" fmla="*/ 716280 w 1539240"/>
              <a:gd name="connsiteY57" fmla="*/ 106680 h 604520"/>
              <a:gd name="connsiteX58" fmla="*/ 736600 w 1539240"/>
              <a:gd name="connsiteY58" fmla="*/ 111760 h 604520"/>
              <a:gd name="connsiteX59" fmla="*/ 756920 w 1539240"/>
              <a:gd name="connsiteY59" fmla="*/ 121920 h 604520"/>
              <a:gd name="connsiteX60" fmla="*/ 782320 w 1539240"/>
              <a:gd name="connsiteY60" fmla="*/ 127000 h 604520"/>
              <a:gd name="connsiteX61" fmla="*/ 802640 w 1539240"/>
              <a:gd name="connsiteY61" fmla="*/ 132080 h 604520"/>
              <a:gd name="connsiteX62" fmla="*/ 858520 w 1539240"/>
              <a:gd name="connsiteY62" fmla="*/ 142240 h 604520"/>
              <a:gd name="connsiteX63" fmla="*/ 944880 w 1539240"/>
              <a:gd name="connsiteY63" fmla="*/ 157480 h 604520"/>
              <a:gd name="connsiteX64" fmla="*/ 990600 w 1539240"/>
              <a:gd name="connsiteY64" fmla="*/ 162560 h 604520"/>
              <a:gd name="connsiteX65" fmla="*/ 1046480 w 1539240"/>
              <a:gd name="connsiteY65" fmla="*/ 172720 h 604520"/>
              <a:gd name="connsiteX66" fmla="*/ 1061720 w 1539240"/>
              <a:gd name="connsiteY66" fmla="*/ 177800 h 604520"/>
              <a:gd name="connsiteX67" fmla="*/ 1112520 w 1539240"/>
              <a:gd name="connsiteY67" fmla="*/ 187960 h 604520"/>
              <a:gd name="connsiteX68" fmla="*/ 1137920 w 1539240"/>
              <a:gd name="connsiteY68" fmla="*/ 193040 h 604520"/>
              <a:gd name="connsiteX69" fmla="*/ 1168400 w 1539240"/>
              <a:gd name="connsiteY69" fmla="*/ 198120 h 604520"/>
              <a:gd name="connsiteX70" fmla="*/ 1188720 w 1539240"/>
              <a:gd name="connsiteY70" fmla="*/ 203200 h 604520"/>
              <a:gd name="connsiteX71" fmla="*/ 1244600 w 1539240"/>
              <a:gd name="connsiteY71" fmla="*/ 208280 h 604520"/>
              <a:gd name="connsiteX72" fmla="*/ 1280160 w 1539240"/>
              <a:gd name="connsiteY72" fmla="*/ 213360 h 604520"/>
              <a:gd name="connsiteX73" fmla="*/ 1310640 w 1539240"/>
              <a:gd name="connsiteY73" fmla="*/ 218440 h 604520"/>
              <a:gd name="connsiteX74" fmla="*/ 1330960 w 1539240"/>
              <a:gd name="connsiteY74" fmla="*/ 218440 h 60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539240" h="604520">
                <a:moveTo>
                  <a:pt x="1280160" y="228600"/>
                </a:moveTo>
                <a:lnTo>
                  <a:pt x="1280160" y="228600"/>
                </a:lnTo>
                <a:cubicBezTo>
                  <a:pt x="1297755" y="229438"/>
                  <a:pt x="1385583" y="230264"/>
                  <a:pt x="1422400" y="238760"/>
                </a:cubicBezTo>
                <a:cubicBezTo>
                  <a:pt x="1432835" y="241168"/>
                  <a:pt x="1443969" y="242979"/>
                  <a:pt x="1452880" y="248920"/>
                </a:cubicBezTo>
                <a:lnTo>
                  <a:pt x="1483360" y="269240"/>
                </a:lnTo>
                <a:cubicBezTo>
                  <a:pt x="1486747" y="274320"/>
                  <a:pt x="1489203" y="280163"/>
                  <a:pt x="1493520" y="284480"/>
                </a:cubicBezTo>
                <a:cubicBezTo>
                  <a:pt x="1497837" y="288797"/>
                  <a:pt x="1504740" y="290045"/>
                  <a:pt x="1508760" y="294640"/>
                </a:cubicBezTo>
                <a:cubicBezTo>
                  <a:pt x="1516801" y="303830"/>
                  <a:pt x="1522307" y="314960"/>
                  <a:pt x="1529080" y="325120"/>
                </a:cubicBezTo>
                <a:lnTo>
                  <a:pt x="1539240" y="340360"/>
                </a:lnTo>
                <a:cubicBezTo>
                  <a:pt x="1537547" y="369147"/>
                  <a:pt x="1537344" y="398060"/>
                  <a:pt x="1534160" y="426720"/>
                </a:cubicBezTo>
                <a:cubicBezTo>
                  <a:pt x="1530073" y="463501"/>
                  <a:pt x="1524392" y="476345"/>
                  <a:pt x="1513840" y="508000"/>
                </a:cubicBezTo>
                <a:cubicBezTo>
                  <a:pt x="1512147" y="513080"/>
                  <a:pt x="1512546" y="519454"/>
                  <a:pt x="1508760" y="523240"/>
                </a:cubicBezTo>
                <a:cubicBezTo>
                  <a:pt x="1503680" y="528320"/>
                  <a:pt x="1499800" y="534991"/>
                  <a:pt x="1493520" y="538480"/>
                </a:cubicBezTo>
                <a:lnTo>
                  <a:pt x="1447800" y="553720"/>
                </a:lnTo>
                <a:lnTo>
                  <a:pt x="1432560" y="558800"/>
                </a:lnTo>
                <a:cubicBezTo>
                  <a:pt x="1427480" y="560493"/>
                  <a:pt x="1422602" y="563000"/>
                  <a:pt x="1417320" y="563880"/>
                </a:cubicBezTo>
                <a:cubicBezTo>
                  <a:pt x="1330122" y="578413"/>
                  <a:pt x="1376791" y="572065"/>
                  <a:pt x="1203960" y="574040"/>
                </a:cubicBezTo>
                <a:lnTo>
                  <a:pt x="497840" y="579120"/>
                </a:lnTo>
                <a:cubicBezTo>
                  <a:pt x="438113" y="589074"/>
                  <a:pt x="492509" y="579176"/>
                  <a:pt x="447040" y="589280"/>
                </a:cubicBezTo>
                <a:cubicBezTo>
                  <a:pt x="438611" y="591153"/>
                  <a:pt x="430017" y="592266"/>
                  <a:pt x="421640" y="594360"/>
                </a:cubicBezTo>
                <a:cubicBezTo>
                  <a:pt x="416445" y="595659"/>
                  <a:pt x="411595" y="598141"/>
                  <a:pt x="406400" y="599440"/>
                </a:cubicBezTo>
                <a:cubicBezTo>
                  <a:pt x="398023" y="601534"/>
                  <a:pt x="389467" y="602827"/>
                  <a:pt x="381000" y="604520"/>
                </a:cubicBezTo>
                <a:cubicBezTo>
                  <a:pt x="328507" y="602827"/>
                  <a:pt x="275968" y="602200"/>
                  <a:pt x="223520" y="599440"/>
                </a:cubicBezTo>
                <a:cubicBezTo>
                  <a:pt x="215486" y="599017"/>
                  <a:pt x="167320" y="591069"/>
                  <a:pt x="157480" y="589280"/>
                </a:cubicBezTo>
                <a:cubicBezTo>
                  <a:pt x="114876" y="581534"/>
                  <a:pt x="147684" y="587933"/>
                  <a:pt x="116840" y="579120"/>
                </a:cubicBezTo>
                <a:cubicBezTo>
                  <a:pt x="110127" y="577202"/>
                  <a:pt x="103207" y="576046"/>
                  <a:pt x="96520" y="574040"/>
                </a:cubicBezTo>
                <a:cubicBezTo>
                  <a:pt x="86262" y="570963"/>
                  <a:pt x="76200" y="567267"/>
                  <a:pt x="66040" y="563880"/>
                </a:cubicBezTo>
                <a:lnTo>
                  <a:pt x="50800" y="558800"/>
                </a:lnTo>
                <a:cubicBezTo>
                  <a:pt x="47413" y="553720"/>
                  <a:pt x="43370" y="549021"/>
                  <a:pt x="40640" y="543560"/>
                </a:cubicBezTo>
                <a:cubicBezTo>
                  <a:pt x="38245" y="538771"/>
                  <a:pt x="35874" y="533666"/>
                  <a:pt x="35560" y="528320"/>
                </a:cubicBezTo>
                <a:cubicBezTo>
                  <a:pt x="32476" y="475890"/>
                  <a:pt x="33315" y="423284"/>
                  <a:pt x="30480" y="370840"/>
                </a:cubicBezTo>
                <a:cubicBezTo>
                  <a:pt x="29924" y="360555"/>
                  <a:pt x="26966" y="350540"/>
                  <a:pt x="25400" y="340360"/>
                </a:cubicBezTo>
                <a:cubicBezTo>
                  <a:pt x="23579" y="328526"/>
                  <a:pt x="21902" y="316669"/>
                  <a:pt x="20320" y="304800"/>
                </a:cubicBezTo>
                <a:cubicBezTo>
                  <a:pt x="15482" y="268518"/>
                  <a:pt x="16338" y="266627"/>
                  <a:pt x="10160" y="233680"/>
                </a:cubicBezTo>
                <a:cubicBezTo>
                  <a:pt x="6978" y="216707"/>
                  <a:pt x="0" y="182880"/>
                  <a:pt x="0" y="182880"/>
                </a:cubicBezTo>
                <a:cubicBezTo>
                  <a:pt x="1693" y="162560"/>
                  <a:pt x="-522" y="141526"/>
                  <a:pt x="5080" y="121920"/>
                </a:cubicBezTo>
                <a:cubicBezTo>
                  <a:pt x="6757" y="116050"/>
                  <a:pt x="15019" y="114789"/>
                  <a:pt x="20320" y="111760"/>
                </a:cubicBezTo>
                <a:cubicBezTo>
                  <a:pt x="36670" y="102417"/>
                  <a:pt x="52617" y="96066"/>
                  <a:pt x="71120" y="91440"/>
                </a:cubicBezTo>
                <a:cubicBezTo>
                  <a:pt x="77893" y="89747"/>
                  <a:pt x="84594" y="87729"/>
                  <a:pt x="91440" y="86360"/>
                </a:cubicBezTo>
                <a:cubicBezTo>
                  <a:pt x="101540" y="84340"/>
                  <a:pt x="111927" y="83778"/>
                  <a:pt x="121920" y="81280"/>
                </a:cubicBezTo>
                <a:cubicBezTo>
                  <a:pt x="158921" y="72030"/>
                  <a:pt x="143290" y="73573"/>
                  <a:pt x="172720" y="60960"/>
                </a:cubicBezTo>
                <a:cubicBezTo>
                  <a:pt x="189483" y="53776"/>
                  <a:pt x="206587" y="47413"/>
                  <a:pt x="223520" y="40640"/>
                </a:cubicBezTo>
                <a:cubicBezTo>
                  <a:pt x="231987" y="37253"/>
                  <a:pt x="241333" y="35538"/>
                  <a:pt x="248920" y="30480"/>
                </a:cubicBezTo>
                <a:cubicBezTo>
                  <a:pt x="254000" y="27093"/>
                  <a:pt x="258443" y="22464"/>
                  <a:pt x="264160" y="20320"/>
                </a:cubicBezTo>
                <a:cubicBezTo>
                  <a:pt x="272245" y="17288"/>
                  <a:pt x="281290" y="17721"/>
                  <a:pt x="289560" y="15240"/>
                </a:cubicBezTo>
                <a:cubicBezTo>
                  <a:pt x="298294" y="12620"/>
                  <a:pt x="306422" y="8282"/>
                  <a:pt x="314960" y="5080"/>
                </a:cubicBezTo>
                <a:cubicBezTo>
                  <a:pt x="319974" y="3200"/>
                  <a:pt x="325120" y="1693"/>
                  <a:pt x="330200" y="0"/>
                </a:cubicBezTo>
                <a:cubicBezTo>
                  <a:pt x="359024" y="2217"/>
                  <a:pt x="401041" y="4008"/>
                  <a:pt x="431800" y="10160"/>
                </a:cubicBezTo>
                <a:cubicBezTo>
                  <a:pt x="437051" y="11210"/>
                  <a:pt x="441891" y="13769"/>
                  <a:pt x="447040" y="15240"/>
                </a:cubicBezTo>
                <a:cubicBezTo>
                  <a:pt x="453753" y="17158"/>
                  <a:pt x="460673" y="18314"/>
                  <a:pt x="467360" y="20320"/>
                </a:cubicBezTo>
                <a:cubicBezTo>
                  <a:pt x="529199" y="38872"/>
                  <a:pt x="471324" y="23851"/>
                  <a:pt x="518160" y="35560"/>
                </a:cubicBezTo>
                <a:cubicBezTo>
                  <a:pt x="523240" y="38947"/>
                  <a:pt x="527939" y="42990"/>
                  <a:pt x="533400" y="45720"/>
                </a:cubicBezTo>
                <a:cubicBezTo>
                  <a:pt x="538189" y="48115"/>
                  <a:pt x="543626" y="48920"/>
                  <a:pt x="548640" y="50800"/>
                </a:cubicBezTo>
                <a:cubicBezTo>
                  <a:pt x="557178" y="54002"/>
                  <a:pt x="565306" y="58340"/>
                  <a:pt x="574040" y="60960"/>
                </a:cubicBezTo>
                <a:cubicBezTo>
                  <a:pt x="600544" y="68911"/>
                  <a:pt x="593821" y="62180"/>
                  <a:pt x="614680" y="71120"/>
                </a:cubicBezTo>
                <a:cubicBezTo>
                  <a:pt x="638387" y="81280"/>
                  <a:pt x="636573" y="85659"/>
                  <a:pt x="665480" y="91440"/>
                </a:cubicBezTo>
                <a:cubicBezTo>
                  <a:pt x="673947" y="93133"/>
                  <a:pt x="682610" y="94039"/>
                  <a:pt x="690880" y="96520"/>
                </a:cubicBezTo>
                <a:cubicBezTo>
                  <a:pt x="699614" y="99140"/>
                  <a:pt x="707629" y="103796"/>
                  <a:pt x="716280" y="106680"/>
                </a:cubicBezTo>
                <a:cubicBezTo>
                  <a:pt x="722904" y="108888"/>
                  <a:pt x="730063" y="109309"/>
                  <a:pt x="736600" y="111760"/>
                </a:cubicBezTo>
                <a:cubicBezTo>
                  <a:pt x="743691" y="114419"/>
                  <a:pt x="749736" y="119525"/>
                  <a:pt x="756920" y="121920"/>
                </a:cubicBezTo>
                <a:cubicBezTo>
                  <a:pt x="765111" y="124650"/>
                  <a:pt x="773891" y="125127"/>
                  <a:pt x="782320" y="127000"/>
                </a:cubicBezTo>
                <a:cubicBezTo>
                  <a:pt x="789136" y="128515"/>
                  <a:pt x="795824" y="130565"/>
                  <a:pt x="802640" y="132080"/>
                </a:cubicBezTo>
                <a:cubicBezTo>
                  <a:pt x="830874" y="138354"/>
                  <a:pt x="828191" y="136726"/>
                  <a:pt x="858520" y="142240"/>
                </a:cubicBezTo>
                <a:cubicBezTo>
                  <a:pt x="892966" y="148503"/>
                  <a:pt x="902016" y="152717"/>
                  <a:pt x="944880" y="157480"/>
                </a:cubicBezTo>
                <a:lnTo>
                  <a:pt x="990600" y="162560"/>
                </a:lnTo>
                <a:cubicBezTo>
                  <a:pt x="1050839" y="177620"/>
                  <a:pt x="955469" y="154518"/>
                  <a:pt x="1046480" y="172720"/>
                </a:cubicBezTo>
                <a:cubicBezTo>
                  <a:pt x="1051731" y="173770"/>
                  <a:pt x="1056502" y="176596"/>
                  <a:pt x="1061720" y="177800"/>
                </a:cubicBezTo>
                <a:cubicBezTo>
                  <a:pt x="1078546" y="181683"/>
                  <a:pt x="1095587" y="184573"/>
                  <a:pt x="1112520" y="187960"/>
                </a:cubicBezTo>
                <a:cubicBezTo>
                  <a:pt x="1120987" y="189653"/>
                  <a:pt x="1129403" y="191621"/>
                  <a:pt x="1137920" y="193040"/>
                </a:cubicBezTo>
                <a:cubicBezTo>
                  <a:pt x="1148080" y="194733"/>
                  <a:pt x="1158300" y="196100"/>
                  <a:pt x="1168400" y="198120"/>
                </a:cubicBezTo>
                <a:cubicBezTo>
                  <a:pt x="1175246" y="199489"/>
                  <a:pt x="1181799" y="202277"/>
                  <a:pt x="1188720" y="203200"/>
                </a:cubicBezTo>
                <a:cubicBezTo>
                  <a:pt x="1207259" y="205672"/>
                  <a:pt x="1226011" y="206215"/>
                  <a:pt x="1244600" y="208280"/>
                </a:cubicBezTo>
                <a:cubicBezTo>
                  <a:pt x="1256500" y="209602"/>
                  <a:pt x="1268326" y="211539"/>
                  <a:pt x="1280160" y="213360"/>
                </a:cubicBezTo>
                <a:cubicBezTo>
                  <a:pt x="1290340" y="214926"/>
                  <a:pt x="1300391" y="217415"/>
                  <a:pt x="1310640" y="218440"/>
                </a:cubicBezTo>
                <a:cubicBezTo>
                  <a:pt x="1317380" y="219114"/>
                  <a:pt x="1324187" y="218440"/>
                  <a:pt x="1330960" y="218440"/>
                </a:cubicBezTo>
              </a:path>
            </a:pathLst>
          </a:custGeom>
          <a:solidFill>
            <a:schemeClr val="bg1">
              <a:alpha val="9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MS logo gray - EMF" descr="Microsoft logo, gray text version">
            <a:extLst>
              <a:ext uri="{FF2B5EF4-FFF2-40B4-BE49-F238E27FC236}">
                <a16:creationId xmlns:a16="http://schemas.microsoft.com/office/drawing/2014/main" id="{E6FC95E3-3BAC-4679-BC75-9D81120B9A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4C6554-EA7F-4E48-A11A-9813A516F0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93233" y="0"/>
            <a:ext cx="9946298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955761-C3DB-473B-AB1B-B849DF6A572E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9899966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89ACE7-174D-4E2F-BA6A-E787A6F837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505" y="1694296"/>
            <a:ext cx="4979882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8876F-9680-4EC8-AE1D-A0C1CC3107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0078E1-1103-4399-AF18-E5EF37112E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06A81A-3567-42AD-AC9A-3D02F7C0AE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C19973-4DCF-40AE-8B61-A778E59173F4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2445004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054559F9-ECEE-4336-9665-21F6CDFCF6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505" y="1694296"/>
            <a:ext cx="4979883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18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B5F3D8-577A-43D7-9775-EFE0C4106D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46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E44B03-54ED-403A-8E9D-A10EB02349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76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30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51D11B78-31B1-4F76-BB10-2E9469662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53D0E1-2E88-4825-A2D4-E566FC9C18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24F9FE-404D-4987-B393-D9576148ED51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228980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5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51D11B78-31B1-4F76-BB10-2E9469662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BDAA8D-77E5-4B57-B3AC-5B0ECC187C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97596E-2FF9-4709-B34A-5F47E3003661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461503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4" name="Picture 3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9FBFC78E-B822-4815-BCC6-5ED8DB4F05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7265" r="15957"/>
          <a:stretch/>
        </p:blipFill>
        <p:spPr>
          <a:xfrm>
            <a:off x="5326063" y="0"/>
            <a:ext cx="686593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60E673-61AC-440C-8DAE-1F6569DB81AD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67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Relationship Id="rId30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4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2" r:id="rId1"/>
    <p:sldLayoutId id="2147484744" r:id="rId2"/>
    <p:sldLayoutId id="2147484765" r:id="rId3"/>
    <p:sldLayoutId id="2147484741" r:id="rId4"/>
    <p:sldLayoutId id="2147484743" r:id="rId5"/>
    <p:sldLayoutId id="2147484742" r:id="rId6"/>
    <p:sldLayoutId id="2147484763" r:id="rId7"/>
    <p:sldLayoutId id="2147484755" r:id="rId8"/>
    <p:sldLayoutId id="2147484580" r:id="rId9"/>
    <p:sldLayoutId id="2147484745" r:id="rId10"/>
    <p:sldLayoutId id="2147484609" r:id="rId11"/>
    <p:sldLayoutId id="2147484748" r:id="rId12"/>
    <p:sldLayoutId id="2147484577" r:id="rId13"/>
    <p:sldLayoutId id="2147484610" r:id="rId14"/>
    <p:sldLayoutId id="2147484754" r:id="rId15"/>
    <p:sldLayoutId id="2147484240" r:id="rId16"/>
    <p:sldLayoutId id="2147484241" r:id="rId17"/>
    <p:sldLayoutId id="2147484474" r:id="rId18"/>
    <p:sldLayoutId id="2147484245" r:id="rId19"/>
    <p:sldLayoutId id="2147484247" r:id="rId20"/>
    <p:sldLayoutId id="2147484639" r:id="rId21"/>
    <p:sldLayoutId id="2147484603" r:id="rId22"/>
    <p:sldLayoutId id="2147484700" r:id="rId23"/>
    <p:sldLayoutId id="2147484701" r:id="rId24"/>
    <p:sldLayoutId id="2147484702" r:id="rId25"/>
    <p:sldLayoutId id="2147484640" r:id="rId26"/>
    <p:sldLayoutId id="2147484641" r:id="rId27"/>
    <p:sldLayoutId id="2147484583" r:id="rId28"/>
    <p:sldLayoutId id="2147484249" r:id="rId29"/>
    <p:sldLayoutId id="2147484582" r:id="rId30"/>
    <p:sldLayoutId id="2147484584" r:id="rId31"/>
    <p:sldLayoutId id="2147484256" r:id="rId32"/>
    <p:sldLayoutId id="2147484257" r:id="rId33"/>
    <p:sldLayoutId id="2147484585" r:id="rId34"/>
    <p:sldLayoutId id="2147484760" r:id="rId35"/>
    <p:sldLayoutId id="2147484761" r:id="rId36"/>
    <p:sldLayoutId id="2147484299" r:id="rId37"/>
    <p:sldLayoutId id="2147484263" r:id="rId38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64" r:id="rId1"/>
    <p:sldLayoutId id="2147484753" r:id="rId2"/>
    <p:sldLayoutId id="2147484749" r:id="rId3"/>
    <p:sldLayoutId id="2147484750" r:id="rId4"/>
    <p:sldLayoutId id="2147484751" r:id="rId5"/>
    <p:sldLayoutId id="2147484752" r:id="rId6"/>
    <p:sldLayoutId id="2147484645" r:id="rId7"/>
    <p:sldLayoutId id="2147484646" r:id="rId8"/>
    <p:sldLayoutId id="2147484650" r:id="rId9"/>
    <p:sldLayoutId id="2147484651" r:id="rId10"/>
    <p:sldLayoutId id="2147484652" r:id="rId11"/>
    <p:sldLayoutId id="2147484653" r:id="rId12"/>
    <p:sldLayoutId id="2147484654" r:id="rId13"/>
    <p:sldLayoutId id="2147484655" r:id="rId14"/>
    <p:sldLayoutId id="2147484656" r:id="rId15"/>
    <p:sldLayoutId id="2147484738" r:id="rId16"/>
    <p:sldLayoutId id="2147484739" r:id="rId17"/>
    <p:sldLayoutId id="2147484740" r:id="rId18"/>
    <p:sldLayoutId id="2147484661" r:id="rId19"/>
    <p:sldLayoutId id="2147484663" r:id="rId20"/>
    <p:sldLayoutId id="2147484665" r:id="rId21"/>
    <p:sldLayoutId id="2147484756" r:id="rId22"/>
    <p:sldLayoutId id="2147484757" r:id="rId23"/>
    <p:sldLayoutId id="2147484758" r:id="rId24"/>
    <p:sldLayoutId id="2147484666" r:id="rId25"/>
    <p:sldLayoutId id="2147484667" r:id="rId26"/>
    <p:sldLayoutId id="2147484668" r:id="rId27"/>
    <p:sldLayoutId id="2147484669" r:id="rId28"/>
    <p:sldLayoutId id="2147484759" r:id="rId29"/>
    <p:sldLayoutId id="2147484670" r:id="rId30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sualstudio/container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marketplace.visualstudio.com/items?itemName=ms-azuretools.vs-containers-tools-extensions" TargetMode="Externa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ms-kubernetes-tools.vscode-kubernetes-tools" TargetMode="External"/><Relationship Id="rId2" Type="http://schemas.openxmlformats.org/officeDocument/2006/relationships/hyperlink" Target="https://marketplace.visualstudio.com/items?itemName=ms-azuretools.vs-tools-for-kubernetes" TargetMode="Externa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2979778"/>
            <a:ext cx="5511800" cy="553998"/>
          </a:xfrm>
        </p:spPr>
        <p:txBody>
          <a:bodyPr/>
          <a:lstStyle/>
          <a:p>
            <a:r>
              <a:rPr lang="en-US" dirty="0"/>
              <a:t>Docker all the things!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9144000" cy="615553"/>
          </a:xfrm>
        </p:spPr>
        <p:txBody>
          <a:bodyPr/>
          <a:lstStyle/>
          <a:p>
            <a:r>
              <a:rPr lang="en-US" dirty="0"/>
              <a:t>Paul Yuknewicz</a:t>
            </a:r>
          </a:p>
          <a:p>
            <a:r>
              <a:rPr lang="en-US" dirty="0"/>
              <a:t>@paulyuki99</a:t>
            </a:r>
          </a:p>
        </p:txBody>
      </p:sp>
    </p:spTree>
    <p:extLst>
      <p:ext uri="{BB962C8B-B14F-4D97-AF65-F5344CB8AC3E}">
        <p14:creationId xmlns:p14="http://schemas.microsoft.com/office/powerpoint/2010/main" val="318228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Paul Yuknewicz</a:t>
            </a:r>
          </a:p>
        </p:txBody>
      </p:sp>
    </p:spTree>
    <p:extLst>
      <p:ext uri="{BB962C8B-B14F-4D97-AF65-F5344CB8AC3E}">
        <p14:creationId xmlns:p14="http://schemas.microsoft.com/office/powerpoint/2010/main" val="20320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Summary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0868" y="2023427"/>
            <a:ext cx="6429364" cy="1661993"/>
          </a:xfrm>
        </p:spPr>
        <p:txBody>
          <a:bodyPr/>
          <a:lstStyle/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Install Visual Studio 2019 with Web, Azure or Container workloads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Build and debug containers in VS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Learn more: </a:t>
            </a:r>
            <a:r>
              <a:rPr lang="en-US" dirty="0">
                <a:hlinkClick r:id="rId3"/>
              </a:rPr>
              <a:t>https://docs.microsoft.com/en-us/visualstudio/containers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852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B8AB09-2229-4768-9B24-9F4DDDBD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A16FD-B8E7-4703-8F14-FA4CFF8549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Containers in Visual Studio 2019</a:t>
            </a:r>
          </a:p>
        </p:txBody>
      </p:sp>
    </p:spTree>
    <p:extLst>
      <p:ext uri="{BB962C8B-B14F-4D97-AF65-F5344CB8AC3E}">
        <p14:creationId xmlns:p14="http://schemas.microsoft.com/office/powerpoint/2010/main" val="105037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861774"/>
          </a:xfrm>
        </p:spPr>
        <p:txBody>
          <a:bodyPr/>
          <a:lstStyle/>
          <a:p>
            <a:r>
              <a:rPr lang="en-US" spc="0" dirty="0"/>
              <a:t>Leverage the Ecosystem</a:t>
            </a:r>
            <a:br>
              <a:rPr lang="en-US" dirty="0"/>
            </a:br>
            <a:r>
              <a:rPr lang="en-US" sz="2000" spc="0" dirty="0"/>
              <a:t>Tools for containers in Visual Studio 2019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0868" y="2023427"/>
            <a:ext cx="6429364" cy="336092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.NET Core, .NET Framework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ASP.NET, WCF, Console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Linux, Windows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Alpine (*NEW), Debian, and Ubuntu images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Single </a:t>
            </a:r>
            <a:r>
              <a:rPr lang="en-US" dirty="0" err="1"/>
              <a:t>Dockerfile</a:t>
            </a:r>
            <a:r>
              <a:rPr lang="en-US" dirty="0"/>
              <a:t>, Kubernetes, Docker Compose</a:t>
            </a:r>
          </a:p>
        </p:txBody>
      </p:sp>
    </p:spTree>
    <p:extLst>
      <p:ext uri="{BB962C8B-B14F-4D97-AF65-F5344CB8AC3E}">
        <p14:creationId xmlns:p14="http://schemas.microsoft.com/office/powerpoint/2010/main" val="304104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861774"/>
          </a:xfrm>
        </p:spPr>
        <p:txBody>
          <a:bodyPr/>
          <a:lstStyle/>
          <a:p>
            <a:r>
              <a:rPr lang="en-US" dirty="0"/>
              <a:t>Best </a:t>
            </a:r>
            <a:r>
              <a:rPr lang="en-US"/>
              <a:t>in class </a:t>
            </a:r>
            <a:r>
              <a:rPr lang="en-US" dirty="0"/>
              <a:t>d</a:t>
            </a:r>
            <a:r>
              <a:rPr lang="en-US"/>
              <a:t>ebugger</a:t>
            </a:r>
            <a:br>
              <a:rPr lang="en-US" dirty="0"/>
            </a:br>
            <a:r>
              <a:rPr lang="en-US" sz="2000" spc="0" dirty="0"/>
              <a:t>Tools for containers in Visual Studio 2019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0868" y="2023427"/>
            <a:ext cx="6429364" cy="284385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Full fidelity debugging inside the running container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Rapid debugger start times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Debug Kubernetes in the cloud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Test and Debug safely in a team environment using Azure Dev Spaces</a:t>
            </a:r>
          </a:p>
        </p:txBody>
      </p:sp>
    </p:spTree>
    <p:extLst>
      <p:ext uri="{BB962C8B-B14F-4D97-AF65-F5344CB8AC3E}">
        <p14:creationId xmlns:p14="http://schemas.microsoft.com/office/powerpoint/2010/main" val="9162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415772"/>
          </a:xfrm>
        </p:spPr>
        <p:txBody>
          <a:bodyPr/>
          <a:lstStyle/>
          <a:p>
            <a:r>
              <a:rPr lang="en-US" dirty="0"/>
              <a:t>Flexible: where you want, </a:t>
            </a:r>
            <a:br>
              <a:rPr lang="en-US" dirty="0"/>
            </a:br>
            <a:r>
              <a:rPr lang="en-US" dirty="0"/>
              <a:t>when you want</a:t>
            </a:r>
            <a:br>
              <a:rPr lang="en-US" dirty="0"/>
            </a:br>
            <a:r>
              <a:rPr lang="en-US" sz="2000" spc="0" dirty="0"/>
              <a:t>Tools for containers in Visual Studio 2019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8263" y="2513073"/>
            <a:ext cx="6429364" cy="3323987"/>
          </a:xfrm>
        </p:spPr>
        <p:txBody>
          <a:bodyPr/>
          <a:lstStyle/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Containerize single ASP.NET and console apps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Add orchestration with Kubernetes or Docker Compose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Publish to many targets: App Service, Azure Container Registry, Azure Dev Spaces &amp; AKS, </a:t>
            </a:r>
            <a:r>
              <a:rPr lang="en-US" dirty="0" err="1"/>
              <a:t>DockerHub</a:t>
            </a:r>
            <a:r>
              <a:rPr lang="en-US" dirty="0"/>
              <a:t>, custom..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Toggle seamlessly between native IIS or console, Docker, Compose, or Kubernetes/AKS runtime environments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Multi-stage build better enables release pipeline</a:t>
            </a:r>
          </a:p>
        </p:txBody>
      </p:sp>
    </p:spTree>
    <p:extLst>
      <p:ext uri="{BB962C8B-B14F-4D97-AF65-F5344CB8AC3E}">
        <p14:creationId xmlns:p14="http://schemas.microsoft.com/office/powerpoint/2010/main" val="321410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61E4-D450-4764-BC0C-E72616B0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Visual Studio tools for Docker 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EA026-E3F7-481C-B183-48679A0203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21599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Container window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Inspect environment variables, ports, files!, console shell into the container, stream logs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Makes testing and debugging easier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VS Extension today: </a:t>
            </a:r>
            <a:r>
              <a:rPr lang="en-US" dirty="0">
                <a:hlinkClick r:id="rId2"/>
              </a:rPr>
              <a:t>https://marketplace.visualstudio.com/items?itemName=ms-azuretools.vs-containers-tools-extensions</a:t>
            </a:r>
            <a:endParaRPr lang="en-US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ETA is Visual Studio 2019 16.4 in box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7BD578-F894-4214-8FD0-918E9FD59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23" y="3774190"/>
            <a:ext cx="9214534" cy="294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67626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3041D-4D08-4781-BF52-0B7A3E21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Visual Studio Code tools for Docker 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0FF0F-C6D8-4915-B25F-91F24C8BE0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83434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Command palette for adding docker support and pushing to ACR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Inspect environment variables, ports, and files; remote shell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New: build </a:t>
            </a:r>
            <a:r>
              <a:rPr lang="en-US" dirty="0" err="1"/>
              <a:t>Dockerfiles</a:t>
            </a:r>
            <a:r>
              <a:rPr lang="en-US" dirty="0"/>
              <a:t> for single containers and run easily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But still Compose using Add Orchestration</a:t>
            </a:r>
          </a:p>
        </p:txBody>
      </p:sp>
      <p:pic>
        <p:nvPicPr>
          <p:cNvPr id="2050" name="Picture 2" descr="commands">
            <a:extLst>
              <a:ext uri="{FF2B5EF4-FFF2-40B4-BE49-F238E27FC236}">
                <a16:creationId xmlns:a16="http://schemas.microsoft.com/office/drawing/2014/main" id="{382CD4EC-CD35-404B-BFAD-89E7946D7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774" y="3589283"/>
            <a:ext cx="780097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3838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7C94-0AAD-4640-ACA5-6E1D9D4A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C7648-647B-4819-B573-7C2BADD229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568771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Helps DevOps and </a:t>
            </a:r>
            <a:r>
              <a:rPr lang="en-US" dirty="0" err="1"/>
              <a:t>Devs</a:t>
            </a:r>
            <a:r>
              <a:rPr lang="en-US" dirty="0"/>
              <a:t> build distributed orchestrated apps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Scaffold and edit common assets: </a:t>
            </a:r>
            <a:r>
              <a:rPr lang="en-US" dirty="0" err="1"/>
              <a:t>Yaml</a:t>
            </a:r>
            <a:r>
              <a:rPr lang="en-US" dirty="0"/>
              <a:t> manifests, Helm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Azure Dev Spaces to make building, testing and debugging services in large cloud distributed apps easier</a:t>
            </a:r>
          </a:p>
          <a:p>
            <a:endParaRPr lang="en-US" dirty="0"/>
          </a:p>
          <a:p>
            <a:r>
              <a:rPr lang="en-US" dirty="0"/>
              <a:t>Visual Studio: </a:t>
            </a:r>
            <a:r>
              <a:rPr lang="en-US" dirty="0">
                <a:hlinkClick r:id="rId2"/>
              </a:rPr>
              <a:t>https://marketplace.visualstudio.com/items?itemName=ms-azuretools.vs-tools-for-kubernetes</a:t>
            </a:r>
            <a:endParaRPr lang="en-US" dirty="0"/>
          </a:p>
          <a:p>
            <a:r>
              <a:rPr lang="en-US" dirty="0"/>
              <a:t>Visual Studio Code: </a:t>
            </a:r>
            <a:r>
              <a:rPr lang="en-US" dirty="0">
                <a:hlinkClick r:id="rId3"/>
              </a:rPr>
              <a:t>https://marketplace.visualstudio.com/items?itemName=ms-kubernetes-tools.vscode-kubernetes-tools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0131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861774"/>
          </a:xfrm>
        </p:spPr>
        <p:txBody>
          <a:bodyPr/>
          <a:lstStyle/>
          <a:p>
            <a:r>
              <a:rPr lang="en-US" dirty="0"/>
              <a:t>Multi-Stage Build</a:t>
            </a:r>
            <a:br>
              <a:rPr lang="en-US" dirty="0"/>
            </a:br>
            <a:r>
              <a:rPr lang="en-US" sz="2000" spc="0" dirty="0"/>
              <a:t>Tools for containers in Visual Studio 2019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0868" y="2023427"/>
            <a:ext cx="6429364" cy="1354217"/>
          </a:xfrm>
        </p:spPr>
        <p:txBody>
          <a:bodyPr/>
          <a:lstStyle/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Define pipeline stages like build, publish, test and final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Create leaner images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Integrate better with your DevOps pipeline</a:t>
            </a:r>
          </a:p>
        </p:txBody>
      </p:sp>
    </p:spTree>
    <p:extLst>
      <p:ext uri="{BB962C8B-B14F-4D97-AF65-F5344CB8AC3E}">
        <p14:creationId xmlns:p14="http://schemas.microsoft.com/office/powerpoint/2010/main" val="98807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Visual Studio 2019 Launch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5C2D91"/>
      </a:accent1>
      <a:accent2>
        <a:srgbClr val="0078D4"/>
      </a:accent2>
      <a:accent3>
        <a:srgbClr val="00BCF2"/>
      </a:accent3>
      <a:accent4>
        <a:srgbClr val="BAD80A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isualStudio2019Launch_Containers.potx" id="{D514C568-9749-4590-A267-0AFCDBD3C9CF}" vid="{A3B5AD81-B103-4E23-BA64-4C7B8185D43A}"/>
    </a:ext>
  </a:extLst>
</a:theme>
</file>

<file path=ppt/theme/theme2.xml><?xml version="1.0" encoding="utf-8"?>
<a:theme xmlns:a="http://schemas.openxmlformats.org/drawingml/2006/main" name="SOFT BLACK TEMPLATE">
  <a:themeElements>
    <a:clrScheme name="Visual Studio 2019 Launch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5C2D91"/>
      </a:accent1>
      <a:accent2>
        <a:srgbClr val="0078D4"/>
      </a:accent2>
      <a:accent3>
        <a:srgbClr val="00BCF2"/>
      </a:accent3>
      <a:accent4>
        <a:srgbClr val="BAD80A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isualStudio2019Launch_Containers.potx" id="{D514C568-9749-4590-A267-0AFCDBD3C9CF}" vid="{1851216A-78DB-4D63-ADDD-0DBCBA17B48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9FAF4CD5AD2F4B99B5B2414089ABF7" ma:contentTypeVersion="12" ma:contentTypeDescription="Create a new document." ma:contentTypeScope="" ma:versionID="230db19e8b17ba2810ea93624333db7c">
  <xsd:schema xmlns:xsd="http://www.w3.org/2001/XMLSchema" xmlns:xs="http://www.w3.org/2001/XMLSchema" xmlns:p="http://schemas.microsoft.com/office/2006/metadata/properties" xmlns:ns2="dcf5ddc1-fb1d-440f-849a-6450bddbaed7" xmlns:ns3="965de625-df5b-42e9-a277-2113da4f1195" targetNamespace="http://schemas.microsoft.com/office/2006/metadata/properties" ma:root="true" ma:fieldsID="dca6bc5695fb6c44cc6989902b88d8c5" ns2:_="" ns3:_="">
    <xsd:import namespace="dcf5ddc1-fb1d-440f-849a-6450bddbaed7"/>
    <xsd:import namespace="965de625-df5b-42e9-a277-2113da4f119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f5ddc1-fb1d-440f-849a-6450bddbaed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5de625-df5b-42e9-a277-2113da4f1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D8681F-3394-459F-BDB4-E6A41BDB1F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f5ddc1-fb1d-440f-849a-6450bddbaed7"/>
    <ds:schemaRef ds:uri="965de625-df5b-42e9-a277-2113da4f11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dcf5ddc1-fb1d-440f-849a-6450bddbaed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965de625-df5b-42e9-a277-2113da4f119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1283</TotalTime>
  <Words>617</Words>
  <Application>Microsoft Office PowerPoint</Application>
  <PresentationFormat>Widescreen</PresentationFormat>
  <Paragraphs>74</Paragraphs>
  <Slides>12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Docker all the things!</vt:lpstr>
      <vt:lpstr>Demo</vt:lpstr>
      <vt:lpstr>Leverage the Ecosystem Tools for containers in Visual Studio 2019</vt:lpstr>
      <vt:lpstr>Best in class debugger Tools for containers in Visual Studio 2019</vt:lpstr>
      <vt:lpstr>Flexible: where you want,  when you want Tools for containers in Visual Studio 2019</vt:lpstr>
      <vt:lpstr>New Visual Studio tools for Docker Containers</vt:lpstr>
      <vt:lpstr>New Visual Studio Code tools for Docker Containers</vt:lpstr>
      <vt:lpstr>Kubernetes Tools</vt:lpstr>
      <vt:lpstr>Multi-Stage Build Tools for containers in Visual Studio 2019</vt:lpstr>
      <vt:lpstr>Demo</vt:lpstr>
      <vt:lpstr>Summary</vt:lpstr>
      <vt:lpstr>PowerPoint Presentation</vt:lpstr>
    </vt:vector>
  </TitlesOfParts>
  <Manager>&lt;Comms manager name here&gt;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name or  presentation title</dc:title>
  <dc:subject>Visual Studio 2019 Launch</dc:subject>
  <dc:creator>"Heidi Laverty" &lt;heidi@mindseyepdx.com&gt;</dc:creator>
  <cp:keywords/>
  <dc:description/>
  <cp:lastModifiedBy>Paul Yuknewicz</cp:lastModifiedBy>
  <cp:revision>19</cp:revision>
  <dcterms:created xsi:type="dcterms:W3CDTF">2019-03-04T19:39:54Z</dcterms:created>
  <dcterms:modified xsi:type="dcterms:W3CDTF">2019-09-20T17:53:50Z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0x010100BD9FAF4CD5AD2F4B99B5B2414089ABF7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