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63" r:id="rId3"/>
    <p:sldId id="285" r:id="rId4"/>
    <p:sldId id="286" r:id="rId5"/>
    <p:sldId id="288" r:id="rId6"/>
    <p:sldId id="289" r:id="rId7"/>
    <p:sldId id="290" r:id="rId8"/>
    <p:sldId id="291" r:id="rId9"/>
    <p:sldId id="265" r:id="rId10"/>
    <p:sldId id="26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tamaran" panose="020B0604020202020204" charset="0"/>
      <p:regular r:id="rId17"/>
      <p:bold r:id="rId18"/>
    </p:embeddedFont>
    <p:embeddedFont>
      <p:font typeface="Catamaran Thin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9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908149-8ECA-4EA5-AFE4-CB02EED2FEE8}">
  <a:tblStyle styleId="{AD908149-8ECA-4EA5-AFE4-CB02EED2F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"/>
          <p:cNvSpPr txBox="1">
            <a:spLocks noGrp="1"/>
          </p:cNvSpPr>
          <p:nvPr>
            <p:ph type="ctrTitle"/>
          </p:nvPr>
        </p:nvSpPr>
        <p:spPr>
          <a:xfrm>
            <a:off x="855300" y="288519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>
                <a:solidFill>
                  <a:srgbClr val="1DB954"/>
                </a:solidFill>
              </a:rPr>
              <a:t>Plotipy Project</a:t>
            </a:r>
            <a:endParaRPr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45113E9-539E-4D8D-83D5-C41515A7C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0" y="140898"/>
            <a:ext cx="2171308" cy="6524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E6E412-F157-4F4F-BCE5-457D5A2E3703}"/>
              </a:ext>
            </a:extLst>
          </p:cNvPr>
          <p:cNvSpPr/>
          <p:nvPr/>
        </p:nvSpPr>
        <p:spPr>
          <a:xfrm>
            <a:off x="2286000" y="178674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Stuart Yates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Pauly </a:t>
            </a:r>
            <a:r>
              <a:rPr lang="en-US" sz="1600" b="1" dirty="0" err="1">
                <a:solidFill>
                  <a:schemeClr val="tx1"/>
                </a:solidFill>
              </a:rPr>
              <a:t>Richmeier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Charles Stephens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2"/>
          <p:cNvSpPr txBox="1">
            <a:spLocks noGrp="1"/>
          </p:cNvSpPr>
          <p:nvPr>
            <p:ph type="title" idx="4294967295"/>
          </p:nvPr>
        </p:nvSpPr>
        <p:spPr>
          <a:xfrm>
            <a:off x="412575" y="462100"/>
            <a:ext cx="2833196" cy="72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</a:rPr>
              <a:t>Questions ?</a:t>
            </a:r>
            <a:endParaRPr sz="4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9"/>
          <p:cNvSpPr txBox="1">
            <a:spLocks noGrp="1"/>
          </p:cNvSpPr>
          <p:nvPr>
            <p:ph type="title" idx="4294967295"/>
          </p:nvPr>
        </p:nvSpPr>
        <p:spPr>
          <a:xfrm>
            <a:off x="1241425" y="78615"/>
            <a:ext cx="6661150" cy="39528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>
                <a:solidFill>
                  <a:srgbClr val="1DB954"/>
                </a:solidFill>
              </a:rPr>
              <a:t>Tech Used</a:t>
            </a:r>
            <a:endParaRPr dirty="0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D99548D5-386D-4B26-97B1-0AB2C268B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6" y="2520862"/>
            <a:ext cx="1094369" cy="949364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694C572-927D-4529-B0D4-FE0924FCE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68" y="713882"/>
            <a:ext cx="2852862" cy="777405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E004D68-C48B-4416-83C2-6624C4986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27" y="2164976"/>
            <a:ext cx="1368728" cy="136872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3D9BF9-6E20-47D5-B2C1-19C9A5408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81606" y="2571751"/>
            <a:ext cx="3041902" cy="8984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B020C9-0646-4220-ADD9-348D37D260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73" y="1035284"/>
            <a:ext cx="2164651" cy="54116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DEBDA09E-8A40-4E45-BDE1-916149CCD1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23" y="508388"/>
            <a:ext cx="1072208" cy="1072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7AF37272-713E-4D5F-8D89-1C9E82B1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253"/>
            <a:ext cx="4572000" cy="2860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782;p21">
            <a:extLst>
              <a:ext uri="{FF2B5EF4-FFF2-40B4-BE49-F238E27FC236}">
                <a16:creationId xmlns:a16="http://schemas.microsoft.com/office/drawing/2014/main" id="{0E125036-0E29-419D-A714-A07115D6A3F8}"/>
              </a:ext>
            </a:extLst>
          </p:cNvPr>
          <p:cNvSpPr txBox="1">
            <a:spLocks/>
          </p:cNvSpPr>
          <p:nvPr/>
        </p:nvSpPr>
        <p:spPr>
          <a:xfrm>
            <a:off x="1241850" y="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1DB954"/>
                </a:solidFill>
              </a:rPr>
              <a:t>User Interface / Developer App</a:t>
            </a:r>
            <a:endParaRPr lang="en-US" sz="2000" b="1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70CC4D5-7B1E-4E80-BBF7-F9F6EE000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09253"/>
            <a:ext cx="4508007" cy="2860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094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70D6-9B06-4A7D-BBEB-9D17D525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50" y="50432"/>
            <a:ext cx="6660300" cy="396300"/>
          </a:xfrm>
        </p:spPr>
        <p:txBody>
          <a:bodyPr/>
          <a:lstStyle/>
          <a:p>
            <a:r>
              <a:rPr lang="en" dirty="0">
                <a:solidFill>
                  <a:srgbClr val="1DB954"/>
                </a:solidFill>
              </a:rPr>
              <a:t>Spotify API</a:t>
            </a:r>
            <a:endParaRPr lang="en-US" dirty="0">
              <a:solidFill>
                <a:srgbClr val="1DB95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6839F8-2569-4D0E-90AB-CF09A7286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4656"/>
            <a:ext cx="6609229" cy="32487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7BDA86-0977-4CEF-B033-3FF5B6413C0E}"/>
              </a:ext>
            </a:extLst>
          </p:cNvPr>
          <p:cNvSpPr txBox="1"/>
          <p:nvPr/>
        </p:nvSpPr>
        <p:spPr>
          <a:xfrm>
            <a:off x="6609228" y="652182"/>
            <a:ext cx="25347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from Spotify API / Spotify Python library – SPOTIPY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pip install </a:t>
            </a:r>
            <a:r>
              <a:rPr lang="en-US" i="1" dirty="0" err="1">
                <a:solidFill>
                  <a:schemeClr val="tx1"/>
                </a:solidFill>
              </a:rPr>
              <a:t>spotipy</a:t>
            </a:r>
            <a:endParaRPr lang="en-US" i="1" dirty="0">
              <a:solidFill>
                <a:schemeClr val="tx1"/>
              </a:solidFill>
            </a:endParaRP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/>
              </a:solidFill>
            </a:endParaRP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https://spotipy.readthedocs.io/en/2.16.1/#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Client ID, Client Secret ID, Playlist ID, User ID, Redirect URI, Token</a:t>
            </a:r>
          </a:p>
        </p:txBody>
      </p:sp>
    </p:spTree>
    <p:extLst>
      <p:ext uri="{BB962C8B-B14F-4D97-AF65-F5344CB8AC3E}">
        <p14:creationId xmlns:p14="http://schemas.microsoft.com/office/powerpoint/2010/main" val="230640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3731-4D39-4B75-B599-9B4BB466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466" y="93493"/>
            <a:ext cx="6660300" cy="396300"/>
          </a:xfrm>
        </p:spPr>
        <p:txBody>
          <a:bodyPr/>
          <a:lstStyle/>
          <a:p>
            <a:r>
              <a:rPr lang="en-US" dirty="0">
                <a:solidFill>
                  <a:srgbClr val="1DB954"/>
                </a:solidFill>
              </a:rPr>
              <a:t>Project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F6887-A2DB-462E-807A-3AC0A9757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7033" y="393404"/>
            <a:ext cx="3454393" cy="3689497"/>
          </a:xfrm>
        </p:spPr>
        <p:txBody>
          <a:bodyPr/>
          <a:lstStyle/>
          <a:p>
            <a:pPr marL="76200" indent="0">
              <a:buNone/>
            </a:pPr>
            <a:endParaRPr lang="en-US" sz="1400" dirty="0">
              <a:latin typeface="+mn-lt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+mn-lt"/>
              </a:rPr>
              <a:t>Bulma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Hero used for main page format and body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Links added for both Spotify and the playlist sights including Spotify logo</a:t>
            </a:r>
          </a:p>
          <a:p>
            <a:pPr marL="76200" indent="0">
              <a:buClr>
                <a:schemeClr val="tx1"/>
              </a:buClr>
              <a:buNone/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Vue code used for active tabs, dropdown menus, and checkboxes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Sass code used for site style and display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Overview page lists the comparison objects 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37B30-59CE-4AD3-B4FB-971FC1F883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639D1D-2BA8-4A72-99AD-C5D9BD417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74" y="606055"/>
            <a:ext cx="5219398" cy="323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4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C4B0-4B9C-49B5-8606-31F42D16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DB954"/>
                </a:solidFill>
              </a:rPr>
              <a:t>Backend Logic – Flask and </a:t>
            </a:r>
            <a:r>
              <a:rPr lang="en-US" dirty="0" err="1">
                <a:solidFill>
                  <a:srgbClr val="1DB954"/>
                </a:solidFill>
              </a:rPr>
              <a:t>PyMongo</a:t>
            </a:r>
            <a:endParaRPr lang="en-US" dirty="0">
              <a:solidFill>
                <a:srgbClr val="1DB954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6644C-FDA6-4450-A468-BED78F0A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939" y="1146498"/>
            <a:ext cx="3854569" cy="2972101"/>
          </a:xfrm>
        </p:spPr>
        <p:txBody>
          <a:bodyPr/>
          <a:lstStyle/>
          <a:p>
            <a:pPr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User hits “/” route</a:t>
            </a:r>
          </a:p>
          <a:p>
            <a:pPr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Flask renders/returns index.html</a:t>
            </a:r>
          </a:p>
          <a:p>
            <a:pPr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App.js fires d3.json(“/data”)</a:t>
            </a:r>
          </a:p>
          <a:p>
            <a:pPr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Flask connects to MongoDB</a:t>
            </a:r>
          </a:p>
          <a:p>
            <a:pPr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Gets current cached playlist from </a:t>
            </a:r>
            <a:r>
              <a:rPr lang="en-US" sz="1400" i="1" dirty="0"/>
              <a:t>playlists</a:t>
            </a:r>
            <a:endParaRPr lang="en-US" sz="1400" dirty="0"/>
          </a:p>
          <a:p>
            <a:pPr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Gets current playlist from Spotify API</a:t>
            </a:r>
          </a:p>
          <a:p>
            <a:pPr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Compares the </a:t>
            </a:r>
            <a:r>
              <a:rPr lang="en-US" sz="1400" dirty="0" err="1"/>
              <a:t>snapshot_id</a:t>
            </a:r>
            <a:endParaRPr lang="en-US" sz="1400" dirty="0"/>
          </a:p>
          <a:p>
            <a:pPr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If different, makes the rest of the API calls and replaces the entire </a:t>
            </a:r>
            <a:r>
              <a:rPr lang="en-US" sz="1400" i="1" dirty="0"/>
              <a:t>tracks</a:t>
            </a:r>
            <a:r>
              <a:rPr lang="en-US" sz="1400" dirty="0"/>
              <a:t> collection</a:t>
            </a:r>
          </a:p>
          <a:p>
            <a:pPr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Returns all the tracks as JSON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3EF14-7774-4708-88DD-3EF5A84627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335" y="1146499"/>
            <a:ext cx="4113559" cy="29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C4B0-4B9C-49B5-8606-31F42D16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DB954"/>
                </a:solidFill>
              </a:rPr>
              <a:t>Frontend Logic – D3 and </a:t>
            </a:r>
            <a:r>
              <a:rPr lang="en-US" dirty="0" err="1">
                <a:solidFill>
                  <a:srgbClr val="1DB954"/>
                </a:solidFill>
              </a:rPr>
              <a:t>Vue</a:t>
            </a:r>
            <a:endParaRPr lang="en-US" dirty="0">
              <a:solidFill>
                <a:srgbClr val="1DB954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6644C-FDA6-4450-A468-BED78F0A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939" y="1146498"/>
            <a:ext cx="4207290" cy="3193395"/>
          </a:xfrm>
        </p:spPr>
        <p:txBody>
          <a:bodyPr/>
          <a:lstStyle/>
          <a:p>
            <a:pPr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Initial state of </a:t>
            </a:r>
            <a:r>
              <a:rPr lang="en-US" sz="1400" dirty="0" err="1"/>
              <a:t>Vue</a:t>
            </a:r>
            <a:r>
              <a:rPr lang="en-US" sz="1400" dirty="0"/>
              <a:t> instance: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i="1" dirty="0"/>
              <a:t>loading: true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i="1" dirty="0"/>
              <a:t>error: null</a:t>
            </a:r>
          </a:p>
          <a:p>
            <a:pPr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Vue</a:t>
            </a:r>
            <a:r>
              <a:rPr lang="en-US" sz="1400" dirty="0"/>
              <a:t> </a:t>
            </a:r>
            <a:r>
              <a:rPr lang="en-US" sz="1400" i="1" dirty="0"/>
              <a:t>created</a:t>
            </a:r>
            <a:r>
              <a:rPr lang="en-US" sz="1400" dirty="0"/>
              <a:t> lifecycle hook calls </a:t>
            </a:r>
            <a:r>
              <a:rPr lang="en-US" sz="1400" i="1" dirty="0"/>
              <a:t>d3.json()</a:t>
            </a:r>
            <a:endParaRPr lang="en-US" sz="1400" dirty="0"/>
          </a:p>
          <a:p>
            <a:pPr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At first, user sees the loading spinner</a:t>
            </a:r>
          </a:p>
          <a:p>
            <a:pPr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If there is an error, user sees error message</a:t>
            </a:r>
          </a:p>
          <a:p>
            <a:pPr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If data returned successfully, scatter will mount</a:t>
            </a:r>
          </a:p>
          <a:p>
            <a:pPr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Scatter receives returned data as props</a:t>
            </a:r>
          </a:p>
          <a:p>
            <a:pPr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Vue</a:t>
            </a:r>
            <a:r>
              <a:rPr lang="en-US" sz="1400" dirty="0"/>
              <a:t> </a:t>
            </a:r>
            <a:r>
              <a:rPr lang="en-US" sz="1400" i="1" dirty="0"/>
              <a:t>mounted</a:t>
            </a:r>
            <a:r>
              <a:rPr lang="en-US" sz="1400" dirty="0"/>
              <a:t> lifecycle hook creates </a:t>
            </a:r>
            <a:r>
              <a:rPr lang="en-US" sz="1400" i="1" dirty="0" err="1"/>
              <a:t>circlesGroup</a:t>
            </a:r>
            <a:endParaRPr lang="en-US" sz="1400" i="1" dirty="0"/>
          </a:p>
          <a:p>
            <a:pPr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Selected axes have watchers that call </a:t>
            </a:r>
            <a:r>
              <a:rPr lang="en-US" sz="1400" i="1" dirty="0" err="1"/>
              <a:t>updateAll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3EF14-7774-4708-88DD-3EF5A84627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027" y="1146499"/>
            <a:ext cx="3624914" cy="1632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27" y="2914735"/>
            <a:ext cx="1791253" cy="1499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768" y="3335697"/>
            <a:ext cx="1711173" cy="1078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768" y="2904257"/>
            <a:ext cx="1711173" cy="3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8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C4B0-4B9C-49B5-8606-31F42D16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DB954"/>
                </a:solidFill>
              </a:rPr>
              <a:t>Deployment – Heroku, Pipenv and MongoDB Atlas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6644C-FDA6-4450-A468-BED78F0A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939" y="1146498"/>
            <a:ext cx="4207290" cy="3193395"/>
          </a:xfrm>
        </p:spPr>
        <p:txBody>
          <a:bodyPr/>
          <a:lstStyle/>
          <a:p>
            <a:pPr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Pipenv for virtual environment and dependencies</a:t>
            </a:r>
          </a:p>
          <a:p>
            <a:pPr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Also necessary for deployment to Heroku</a:t>
            </a:r>
          </a:p>
          <a:p>
            <a:pPr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Local </a:t>
            </a:r>
            <a:r>
              <a:rPr lang="en-US" sz="1400" i="1" dirty="0"/>
              <a:t>.env </a:t>
            </a:r>
            <a:r>
              <a:rPr lang="en-US" sz="1400" dirty="0"/>
              <a:t>file for development config</a:t>
            </a:r>
          </a:p>
          <a:p>
            <a:pPr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Config vars in Heroku for staging/production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Staging: Replica of prod for testing</a:t>
            </a:r>
          </a:p>
          <a:p>
            <a:pPr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Cloud-hosted (AWS) MongoDB cluster</a:t>
            </a:r>
          </a:p>
          <a:p>
            <a:pPr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Fixie Socks to generate static IP for database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Need to whitelist specific IPs for Mongo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Heroku IP address is dynamic</a:t>
            </a:r>
          </a:p>
          <a:p>
            <a:pPr>
              <a:spcAft>
                <a:spcPts val="600"/>
              </a:spcAft>
            </a:pPr>
            <a:endParaRPr lang="en-US" sz="1400" dirty="0"/>
          </a:p>
          <a:p>
            <a:pPr>
              <a:spcAft>
                <a:spcPts val="600"/>
              </a:spcAft>
            </a:pPr>
            <a:endParaRPr lang="en-US" sz="1400" dirty="0"/>
          </a:p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3EF14-7774-4708-88DD-3EF5A84627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29" y="1146498"/>
            <a:ext cx="3172642" cy="29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6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241850" y="165889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>
                <a:solidFill>
                  <a:srgbClr val="1DB954"/>
                </a:solidFill>
              </a:rPr>
              <a:t>Future Features</a:t>
            </a:r>
            <a:endParaRPr dirty="0"/>
          </a:p>
        </p:txBody>
      </p:sp>
      <p:sp>
        <p:nvSpPr>
          <p:cNvPr id="783" name="Google Shape;783;p21"/>
          <p:cNvSpPr txBox="1">
            <a:spLocks noGrp="1"/>
          </p:cNvSpPr>
          <p:nvPr>
            <p:ph type="body" idx="1"/>
          </p:nvPr>
        </p:nvSpPr>
        <p:spPr>
          <a:xfrm>
            <a:off x="220324" y="1197025"/>
            <a:ext cx="2711133" cy="319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>
              <a:spcAft>
                <a:spcPts val="800"/>
              </a:spcAft>
            </a:pPr>
            <a:r>
              <a:rPr lang="en-US" sz="1800" dirty="0"/>
              <a:t>Genres by User ID</a:t>
            </a:r>
          </a:p>
          <a:p>
            <a:pPr marL="285750" indent="-285750">
              <a:spcAft>
                <a:spcPts val="800"/>
              </a:spcAft>
            </a:pPr>
            <a:endParaRPr lang="en-US" sz="1800" dirty="0"/>
          </a:p>
          <a:p>
            <a:pPr marL="285750" indent="-285750">
              <a:spcAft>
                <a:spcPts val="800"/>
              </a:spcAft>
            </a:pPr>
            <a:r>
              <a:rPr lang="en" sz="1800" dirty="0"/>
              <a:t>Additional Vizualizations  </a:t>
            </a:r>
          </a:p>
          <a:p>
            <a:pPr marL="285750" indent="-285750">
              <a:spcAft>
                <a:spcPts val="800"/>
              </a:spcAft>
            </a:pPr>
            <a:endParaRPr lang="en-US" sz="1800" dirty="0"/>
          </a:p>
          <a:p>
            <a:pPr marL="285750" indent="-285750">
              <a:spcAft>
                <a:spcPts val="800"/>
              </a:spcAft>
            </a:pPr>
            <a:endParaRPr lang="en-US" sz="1800" dirty="0"/>
          </a:p>
        </p:txBody>
      </p:sp>
      <p:pic>
        <p:nvPicPr>
          <p:cNvPr id="784" name="Google Shape;784;p21"/>
          <p:cNvPicPr preferRelativeResize="0"/>
          <p:nvPr/>
        </p:nvPicPr>
        <p:blipFill rotWithShape="1">
          <a:blip r:embed="rId3">
            <a:alphaModFix/>
          </a:blip>
          <a:srcRect t="14126" r="14126"/>
          <a:stretch/>
        </p:blipFill>
        <p:spPr>
          <a:xfrm>
            <a:off x="3035370" y="1197025"/>
            <a:ext cx="3073260" cy="3101568"/>
          </a:xfrm>
          <a:prstGeom prst="ellipse">
            <a:avLst/>
          </a:prstGeom>
          <a:noFill/>
          <a:ln>
            <a:noFill/>
          </a:ln>
          <a:effectLst>
            <a:outerShdw blurRad="285750" algn="bl" rotWithShape="0">
              <a:schemeClr val="lt1"/>
            </a:outerShdw>
          </a:effectLst>
        </p:spPr>
      </p:pic>
      <p:sp>
        <p:nvSpPr>
          <p:cNvPr id="786" name="Google Shape;786;p21"/>
          <p:cNvSpPr txBox="1">
            <a:spLocks noGrp="1"/>
          </p:cNvSpPr>
          <p:nvPr>
            <p:ph type="body" idx="1"/>
          </p:nvPr>
        </p:nvSpPr>
        <p:spPr>
          <a:xfrm>
            <a:off x="6212541" y="1197025"/>
            <a:ext cx="2711134" cy="319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 algn="r">
              <a:spcAft>
                <a:spcPts val="800"/>
              </a:spcAft>
            </a:pPr>
            <a:r>
              <a:rPr lang="en" sz="1800" dirty="0"/>
              <a:t>Suggested Concerts</a:t>
            </a:r>
          </a:p>
          <a:p>
            <a:pPr marL="285750" indent="-285750" algn="r">
              <a:spcAft>
                <a:spcPts val="800"/>
              </a:spcAft>
            </a:pPr>
            <a:endParaRPr lang="en" sz="1800" dirty="0"/>
          </a:p>
          <a:p>
            <a:pPr marL="285750" indent="-285750" algn="r">
              <a:spcAft>
                <a:spcPts val="800"/>
              </a:spcAft>
            </a:pPr>
            <a:r>
              <a:rPr lang="en-US" sz="1800" dirty="0"/>
              <a:t>Word Cloud</a:t>
            </a:r>
          </a:p>
          <a:p>
            <a:pPr marL="285750" indent="-285750" algn="r">
              <a:spcAft>
                <a:spcPts val="800"/>
              </a:spcAft>
            </a:pPr>
            <a:endParaRPr lang="en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337</Words>
  <Application>Microsoft Office PowerPoint</Application>
  <PresentationFormat>On-screen Show (16:9)</PresentationFormat>
  <Paragraphs>69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Catamaran</vt:lpstr>
      <vt:lpstr>Arial</vt:lpstr>
      <vt:lpstr>Catamaran Thin</vt:lpstr>
      <vt:lpstr>Hubert template</vt:lpstr>
      <vt:lpstr>Plotipy Project</vt:lpstr>
      <vt:lpstr>Tech Used</vt:lpstr>
      <vt:lpstr>PowerPoint Presentation</vt:lpstr>
      <vt:lpstr>Spotify API</vt:lpstr>
      <vt:lpstr>Project Website</vt:lpstr>
      <vt:lpstr>Backend Logic – Flask and PyMongo</vt:lpstr>
      <vt:lpstr>Frontend Logic – D3 and Vue</vt:lpstr>
      <vt:lpstr>Deployment – Heroku, Pipenv and MongoDB Atlas</vt:lpstr>
      <vt:lpstr>Future Features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Plotipy</dc:title>
  <dc:creator>Charles</dc:creator>
  <cp:lastModifiedBy>Charles Stephens</cp:lastModifiedBy>
  <cp:revision>49</cp:revision>
  <dcterms:modified xsi:type="dcterms:W3CDTF">2021-02-11T00:54:17Z</dcterms:modified>
</cp:coreProperties>
</file>