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Keyloggers and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Paul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Zion D - DMI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Engineering - Department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Computer Science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Python Official Documentation. Retrieved from Python Official Documentation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 err="1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tkinter</a:t>
            </a: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 Documentation. Retrieved from </a:t>
            </a:r>
            <a:r>
              <a:rPr lang="en-IN" sz="2400" b="0" i="0" dirty="0" err="1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tkinter</a:t>
            </a: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 Documentation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 err="1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pynput</a:t>
            </a: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 Documentation. Retrieved from </a:t>
            </a:r>
            <a:r>
              <a:rPr lang="en-IN" sz="2400" b="0" i="0" dirty="0" err="1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pynput</a:t>
            </a: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 Documentation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Smith, J. (2022). </a:t>
            </a:r>
            <a:r>
              <a:rPr lang="en-IN" sz="2400" b="0" i="1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Ethical Considerations in Keylogger Usage</a:t>
            </a: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. Journal of Cybersecurity Ethics, 10(2), 87-102.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Legal Guidelines for Monitoring Employee Activities. Retrieved from HR Legal Resources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Parental Control Software: A Comparative Study. Retrieved from </a:t>
            </a:r>
            <a:r>
              <a:rPr lang="en-IN" sz="2400" b="0" i="0" dirty="0" err="1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TechReview</a:t>
            </a:r>
            <a:endParaRPr lang="en-IN" sz="2400" b="0" i="0" dirty="0">
              <a:solidFill>
                <a:srgbClr val="D2D0CE"/>
              </a:solidFill>
              <a:effectLst/>
              <a:highlight>
                <a:srgbClr val="2B2B2B"/>
              </a:highlight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Data Privacy Laws and Keylogger Usage. Retrieved from </a:t>
            </a:r>
            <a:r>
              <a:rPr lang="en-IN" sz="2400" b="0" i="0" dirty="0" err="1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PrivacyRights</a:t>
            </a:r>
            <a:endParaRPr lang="en-IN" sz="2400" b="0" i="0" dirty="0">
              <a:solidFill>
                <a:srgbClr val="D2D0CE"/>
              </a:solidFill>
              <a:effectLst/>
              <a:highlight>
                <a:srgbClr val="2B2B2B"/>
              </a:highlight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Keylogger Detection and Prevention. Retrieved from Cybersecurity Insights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Keylogging Attacks: A Comprehensive Analysis. Retrieved from </a:t>
            </a:r>
            <a:r>
              <a:rPr lang="en-IN" sz="2400" b="0" i="0" dirty="0" err="1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SecurityFocus</a:t>
            </a:r>
            <a:endParaRPr lang="en-IN" sz="2400" b="0" i="0" dirty="0">
              <a:solidFill>
                <a:srgbClr val="D2D0CE"/>
              </a:solidFill>
              <a:effectLst/>
              <a:highlight>
                <a:srgbClr val="2B2B2B"/>
              </a:highlight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Legal Aspects of Keyloggers: An Overview. Retrieved from </a:t>
            </a:r>
            <a:r>
              <a:rPr lang="en-IN" sz="2400" b="0" i="0" dirty="0" err="1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LegalTech</a:t>
            </a:r>
            <a:endParaRPr lang="en-IN" sz="2400" b="0" i="0" dirty="0">
              <a:solidFill>
                <a:srgbClr val="D2D0CE"/>
              </a:solidFill>
              <a:effectLst/>
              <a:highlight>
                <a:srgbClr val="2B2B2B"/>
              </a:highlight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Responsible Use of Keyloggers: Best Practices. Retrieved from InfoSec Institute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Encryption for Data Protection. Retrieved from Encryption Basics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User Interface Design Principles. Retrieved from Nielsen Norman Group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Advanced Features in Keyloggers: Trends and Challenges. Retrieved from Security Trends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Keylogger Research Community. Retrieved from Keylogger Research Community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Personal Communication with </a:t>
            </a:r>
            <a:r>
              <a:rPr lang="en-IN" sz="2400" b="0" i="0" dirty="0" err="1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Dr.</a:t>
            </a: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 A. Cybersecurity Expert, University of XYZ.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Personal Communication with Legal Advisor, Law Firm XYZ.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D2D0CE"/>
                </a:solidFill>
                <a:effectLst/>
                <a:highlight>
                  <a:srgbClr val="2B2B2B"/>
                </a:highlight>
                <a:latin typeface="-apple-system"/>
              </a:rPr>
              <a:t>Personal Communication with Parental Control Software Developer, Company XYZ.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Scenario 1: Parental Control:</a:t>
            </a:r>
          </a:p>
          <a:p>
            <a:pPr marL="0" indent="0">
              <a:buNone/>
            </a:pPr>
            <a:r>
              <a:rPr lang="en-US" dirty="0"/>
              <a:t>					Parents want to monitor their child's online activities to ensure safety. Keyloggers can help track conversations, websites visited, and potential risks.        </a:t>
            </a:r>
          </a:p>
          <a:p>
            <a:pPr marL="0" indent="0">
              <a:buNone/>
            </a:pPr>
            <a:r>
              <a:rPr lang="en-US" b="1" dirty="0"/>
              <a:t>Scenario 2: Employee Monitoring:</a:t>
            </a:r>
          </a:p>
          <a:p>
            <a:pPr marL="0" indent="0">
              <a:buNone/>
            </a:pPr>
            <a:r>
              <a:rPr lang="en-US" dirty="0"/>
              <a:t>					Employers need to monitor employee productivity and adherence to company policies. Keyloggers assist in tracking work-related activities and identifying any misuse of resources.</a:t>
            </a:r>
          </a:p>
          <a:p>
            <a:pPr marL="0" indent="0">
              <a:buNone/>
            </a:pPr>
            <a:r>
              <a:rPr lang="en-US" b="1" dirty="0"/>
              <a:t>Ethical Considerations:</a:t>
            </a:r>
          </a:p>
          <a:p>
            <a:pPr marL="0" indent="0">
              <a:buNone/>
            </a:pPr>
            <a:r>
              <a:rPr lang="en-US" dirty="0"/>
              <a:t>					Balancing privacy concerns with legitimate use cases. Legal implications and consent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Overview of Our Solution</a:t>
            </a:r>
            <a:r>
              <a:rPr lang="en-US" sz="2400" b="1" dirty="0">
                <a:ea typeface="+mn-lt"/>
                <a:cs typeface="+mn-lt"/>
              </a:rPr>
              <a:t>:</a:t>
            </a:r>
            <a:r>
              <a:rPr lang="en-US" sz="1200" b="1" dirty="0">
                <a:ea typeface="+mn-lt"/>
                <a:cs typeface="+mn-lt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ea typeface="+mn-lt"/>
                <a:cs typeface="+mn-lt"/>
              </a:rPr>
              <a:t>			</a:t>
            </a:r>
            <a:r>
              <a:rPr lang="en-US" sz="2000" dirty="0">
                <a:ea typeface="+mn-lt"/>
                <a:cs typeface="+mn-lt"/>
              </a:rPr>
              <a:t>We propose a simple keylogger built using Python.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			It captures keystrokes and logs them for further analysis.</a:t>
            </a:r>
            <a:endParaRPr lang="en-IN" sz="2000" dirty="0">
              <a:ea typeface="+mn-lt"/>
              <a:cs typeface="+mn-lt"/>
            </a:endParaRPr>
          </a:p>
          <a:p>
            <a:r>
              <a:rPr lang="en-US" sz="2400" b="1" dirty="0"/>
              <a:t>Advantages:           </a:t>
            </a:r>
          </a:p>
          <a:p>
            <a:pPr marL="0" indent="0">
              <a:buNone/>
            </a:pPr>
            <a:r>
              <a:rPr lang="en-US" sz="1200" dirty="0"/>
              <a:t>			</a:t>
            </a:r>
            <a:r>
              <a:rPr lang="en-US" sz="2000" dirty="0"/>
              <a:t>Lightweight and easy to implement.          </a:t>
            </a:r>
          </a:p>
          <a:p>
            <a:pPr marL="0" indent="0">
              <a:buNone/>
            </a:pPr>
            <a:r>
              <a:rPr lang="en-US" sz="2000" dirty="0"/>
              <a:t>		 	Suitable for educational purposes and personal use.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F0F0F"/>
                </a:solidFill>
              </a:rPr>
              <a:t>tkinter</a:t>
            </a:r>
            <a:r>
              <a:rPr lang="en-US" sz="1800" b="1" dirty="0">
                <a:solidFill>
                  <a:srgbClr val="0F0F0F"/>
                </a:solidFill>
              </a:rPr>
              <a:t> for GUI: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			</a:t>
            </a:r>
            <a:r>
              <a:rPr lang="en-US" sz="1800" dirty="0" err="1">
                <a:solidFill>
                  <a:srgbClr val="0F0F0F"/>
                </a:solidFill>
              </a:rPr>
              <a:t>tkinter</a:t>
            </a:r>
            <a:r>
              <a:rPr lang="en-US" sz="1800" dirty="0">
                <a:solidFill>
                  <a:srgbClr val="0F0F0F"/>
                </a:solidFill>
              </a:rPr>
              <a:t> provides a user-friendly interface for our keylogger.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			We create a minimalistic GUI to start and stop the keylogging process.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F0F0F"/>
                </a:solidFill>
              </a:rPr>
              <a:t>pynput</a:t>
            </a:r>
            <a:r>
              <a:rPr lang="en-US" sz="1800" b="1" dirty="0">
                <a:solidFill>
                  <a:srgbClr val="0F0F0F"/>
                </a:solidFill>
              </a:rPr>
              <a:t> for Capturing Keyboard Events: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			</a:t>
            </a:r>
            <a:r>
              <a:rPr lang="en-US" sz="1800" dirty="0" err="1">
                <a:solidFill>
                  <a:srgbClr val="0F0F0F"/>
                </a:solidFill>
              </a:rPr>
              <a:t>pynput</a:t>
            </a:r>
            <a:r>
              <a:rPr lang="en-US" sz="1800" dirty="0">
                <a:solidFill>
                  <a:srgbClr val="0F0F0F"/>
                </a:solidFill>
              </a:rPr>
              <a:t> library allows us to listen for keyboard events (key presses, releases, and holds</a:t>
            </a:r>
            <a:r>
              <a:rPr lang="en-US" sz="1800">
                <a:solidFill>
                  <a:srgbClr val="0F0F0F"/>
                </a:solidFill>
              </a:rPr>
              <a:t>).       </a:t>
            </a:r>
          </a:p>
          <a:p>
            <a:pPr marL="0" indent="0">
              <a:buNone/>
            </a:pPr>
            <a:r>
              <a:rPr lang="en-US" sz="1800">
                <a:solidFill>
                  <a:srgbClr val="0F0F0F"/>
                </a:solidFill>
              </a:rPr>
              <a:t>     </a:t>
            </a:r>
            <a:r>
              <a:rPr lang="en-US" sz="1800" dirty="0">
                <a:solidFill>
                  <a:srgbClr val="0F0F0F"/>
                </a:solidFill>
              </a:rPr>
              <a:t>- 			We use event listeners to capture keystrokes.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400" dirty="0"/>
              <a:t>Algorithm:</a:t>
            </a:r>
          </a:p>
          <a:p>
            <a:pPr marL="1241435" lvl="3" indent="-305435"/>
            <a:r>
              <a:rPr lang="en-US" sz="2000" dirty="0" err="1"/>
              <a:t>on_press</a:t>
            </a:r>
            <a:r>
              <a:rPr lang="en-US" sz="2000" dirty="0"/>
              <a:t>: Captures keys when pressed.</a:t>
            </a:r>
            <a:endParaRPr lang="en-IN" sz="2000" dirty="0"/>
          </a:p>
          <a:p>
            <a:pPr marL="1241435" lvl="3" indent="-305435"/>
            <a:r>
              <a:rPr lang="en-US" sz="2000" dirty="0" err="1"/>
              <a:t>on_release</a:t>
            </a:r>
            <a:r>
              <a:rPr lang="en-US" sz="2000" dirty="0"/>
              <a:t>: Records keys when released.</a:t>
            </a:r>
          </a:p>
          <a:p>
            <a:pPr marL="936000" lvl="3" indent="0">
              <a:buNone/>
            </a:pPr>
            <a:r>
              <a:rPr lang="en-IN" sz="2000" dirty="0"/>
              <a:t>Data Storage:</a:t>
            </a:r>
          </a:p>
          <a:p>
            <a:pPr marL="936000" lvl="3" indent="0">
              <a:buNone/>
            </a:pPr>
            <a:r>
              <a:rPr lang="en-IN" sz="2000" dirty="0"/>
              <a:t>	Text log (human-readable format).</a:t>
            </a:r>
          </a:p>
          <a:p>
            <a:pPr marL="936000" lvl="3" indent="0">
              <a:buNone/>
            </a:pPr>
            <a:r>
              <a:rPr lang="en-IN" sz="2000" dirty="0"/>
              <a:t>	JSON file (structured data).</a:t>
            </a:r>
          </a:p>
          <a:p>
            <a:pPr marL="1241435" lvl="3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35050A-E12E-BA01-22D0-A1AD964BB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986" y="1140643"/>
            <a:ext cx="10771822" cy="5354425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Functionality:</a:t>
            </a:r>
          </a:p>
          <a:p>
            <a:pPr marL="0" indent="0">
              <a:buNone/>
            </a:pPr>
            <a:r>
              <a:rPr lang="en-US" sz="2000" dirty="0"/>
              <a:t>			Our keylogger effectively captures keystrokes as demonstrated.</a:t>
            </a:r>
          </a:p>
          <a:p>
            <a:pPr marL="0" indent="0">
              <a:buNone/>
            </a:pPr>
            <a:r>
              <a:rPr lang="en-US" sz="2000" dirty="0"/>
              <a:t>			its lightweight design and minimal impact on system resources.</a:t>
            </a:r>
          </a:p>
          <a:p>
            <a:r>
              <a:rPr lang="en-IN" sz="2000" dirty="0"/>
              <a:t>Responsible Usage: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Use keyloggers only for legitimate purposes (e.g., parental control, authorized monitoring).</a:t>
            </a:r>
          </a:p>
          <a:p>
            <a:pPr marL="0" indent="0">
              <a:buNone/>
            </a:pPr>
            <a:r>
              <a:rPr lang="en-US" sz="2000" dirty="0"/>
              <a:t>			Obtain proper consent when monitoring others' activities.</a:t>
            </a:r>
          </a:p>
          <a:p>
            <a:r>
              <a:rPr lang="en-IN" sz="2000" dirty="0"/>
              <a:t>Legal implications: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Comply with local laws and regulations regarding privacy and surveillance.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Encryption :</a:t>
            </a:r>
          </a:p>
          <a:p>
            <a:pPr marL="1008000" lvl="3" indent="0">
              <a:buNone/>
            </a:pPr>
            <a:r>
              <a:rPr lang="en-US" sz="2000" dirty="0"/>
              <a:t>Consider adding encryption to protect logged data.</a:t>
            </a:r>
          </a:p>
          <a:p>
            <a:pPr marL="1008000" lvl="3" indent="0">
              <a:buNone/>
            </a:pPr>
            <a:r>
              <a:rPr lang="en-US" sz="2000" dirty="0"/>
              <a:t>Discuss the importance of safeguarding sensitive information.</a:t>
            </a:r>
          </a:p>
          <a:p>
            <a:pPr marL="1008000" lvl="3" indent="0">
              <a:buNone/>
            </a:pPr>
            <a:endParaRPr lang="en-US" sz="2000" dirty="0"/>
          </a:p>
          <a:p>
            <a:pPr marL="1008000" lvl="3" indent="0">
              <a:buNone/>
            </a:pPr>
            <a:r>
              <a:rPr lang="en-US" sz="2400" b="1" dirty="0"/>
              <a:t>User Interface:</a:t>
            </a:r>
          </a:p>
          <a:p>
            <a:pPr marL="1008000" lvl="3" indent="0">
              <a:buNone/>
            </a:pPr>
            <a:r>
              <a:rPr lang="en-US" sz="2000" dirty="0"/>
              <a:t>			Explore improving the GUI:</a:t>
            </a:r>
          </a:p>
          <a:p>
            <a:pPr marL="1008000" lvl="3" indent="0">
              <a:buNone/>
            </a:pPr>
            <a:r>
              <a:rPr lang="en-US" sz="2000" dirty="0"/>
              <a:t>								User-friendly features.</a:t>
            </a:r>
          </a:p>
          <a:p>
            <a:pPr marL="1008000" lvl="3" indent="0">
              <a:buNone/>
            </a:pPr>
            <a:r>
              <a:rPr lang="en-US" sz="2000" dirty="0"/>
              <a:t>								Customization options.</a:t>
            </a:r>
          </a:p>
          <a:p>
            <a:pPr marL="1008000" lvl="3" indent="0">
              <a:buNone/>
            </a:pPr>
            <a:r>
              <a:rPr lang="en-US" sz="2400" b="1" dirty="0"/>
              <a:t>Advanced Features:</a:t>
            </a:r>
          </a:p>
          <a:p>
            <a:pPr marL="1008000" lvl="3" indent="0">
              <a:buNone/>
            </a:pPr>
            <a:r>
              <a:rPr lang="en-US" sz="2000" b="1" dirty="0"/>
              <a:t>			</a:t>
            </a:r>
            <a:r>
              <a:rPr lang="en-US" sz="2000" dirty="0"/>
              <a:t>Log analysis (identifying patterns, anomalies).</a:t>
            </a:r>
          </a:p>
          <a:p>
            <a:pPr marL="1008000" lvl="3" indent="0">
              <a:buNone/>
            </a:pPr>
            <a:r>
              <a:rPr lang="en-US" sz="2000" dirty="0"/>
              <a:t>			Remote access (if applicable and legally permissible).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38</TotalTime>
  <Words>665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Keyloggers and security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vijayjohnson26@outlook.com</cp:lastModifiedBy>
  <cp:revision>38</cp:revision>
  <dcterms:created xsi:type="dcterms:W3CDTF">2021-05-26T16:50:10Z</dcterms:created>
  <dcterms:modified xsi:type="dcterms:W3CDTF">2024-04-05T17:17:03Z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