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9" r:id="rId2"/>
    <p:sldId id="262" r:id="rId3"/>
    <p:sldId id="263" r:id="rId4"/>
    <p:sldId id="256" r:id="rId5"/>
    <p:sldId id="264" r:id="rId6"/>
    <p:sldId id="268" r:id="rId7"/>
    <p:sldId id="269" r:id="rId8"/>
    <p:sldId id="280" r:id="rId9"/>
    <p:sldId id="267" r:id="rId10"/>
    <p:sldId id="270" r:id="rId11"/>
    <p:sldId id="273" r:id="rId12"/>
    <p:sldId id="274" r:id="rId13"/>
    <p:sldId id="272" r:id="rId14"/>
    <p:sldId id="271" r:id="rId15"/>
    <p:sldId id="278" r:id="rId16"/>
    <p:sldId id="279" r:id="rId17"/>
    <p:sldId id="265" r:id="rId18"/>
    <p:sldId id="275" r:id="rId19"/>
    <p:sldId id="276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61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73" autoAdjust="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CAACD-03E2-42CD-B1D9-40B2439D634B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D728E5-7155-420B-8EA2-D84BBBC34B42}">
      <dgm:prSet phldrT="[Text]"/>
      <dgm:spPr/>
      <dgm:t>
        <a:bodyPr/>
        <a:lstStyle/>
        <a:p>
          <a:r>
            <a:rPr lang="en-US" dirty="0" err="1"/>
            <a:t>Introducción</a:t>
          </a:r>
          <a:r>
            <a:rPr lang="en-US" dirty="0"/>
            <a:t> al </a:t>
          </a:r>
          <a:r>
            <a:rPr lang="en-US" dirty="0" err="1"/>
            <a:t>desafío</a:t>
          </a:r>
          <a:endParaRPr lang="en-US" dirty="0"/>
        </a:p>
      </dgm:t>
    </dgm:pt>
    <dgm:pt modelId="{E66F9978-E984-4321-81B2-4881DDEC4668}" type="parTrans" cxnId="{27A602ED-4256-4CB3-8AEA-378ED11C032F}">
      <dgm:prSet/>
      <dgm:spPr/>
      <dgm:t>
        <a:bodyPr/>
        <a:lstStyle/>
        <a:p>
          <a:endParaRPr lang="en-US"/>
        </a:p>
      </dgm:t>
    </dgm:pt>
    <dgm:pt modelId="{F902709C-DEBD-45B2-B4AE-7673B389C693}" type="sibTrans" cxnId="{27A602ED-4256-4CB3-8AEA-378ED11C032F}">
      <dgm:prSet/>
      <dgm:spPr/>
      <dgm:t>
        <a:bodyPr/>
        <a:lstStyle/>
        <a:p>
          <a:endParaRPr lang="en-US"/>
        </a:p>
      </dgm:t>
    </dgm:pt>
    <dgm:pt modelId="{8928963A-68F5-4503-B36D-CA0CCD5C3D03}">
      <dgm:prSet phldrT="[Text]"/>
      <dgm:spPr/>
      <dgm:t>
        <a:bodyPr/>
        <a:lstStyle/>
        <a:p>
          <a:r>
            <a:rPr lang="en-US" dirty="0" err="1"/>
            <a:t>Relevamiento</a:t>
          </a:r>
          <a:r>
            <a:rPr lang="en-US" dirty="0"/>
            <a:t> del dataset</a:t>
          </a:r>
        </a:p>
      </dgm:t>
    </dgm:pt>
    <dgm:pt modelId="{D11687BE-7B47-474F-924F-909E640823A1}" type="parTrans" cxnId="{197B300F-7BF1-43EC-8AE7-4917CF609B74}">
      <dgm:prSet/>
      <dgm:spPr/>
      <dgm:t>
        <a:bodyPr/>
        <a:lstStyle/>
        <a:p>
          <a:endParaRPr lang="en-US"/>
        </a:p>
      </dgm:t>
    </dgm:pt>
    <dgm:pt modelId="{0981D5C2-FF85-46CA-9DB2-F4BE9E1CF3D7}" type="sibTrans" cxnId="{197B300F-7BF1-43EC-8AE7-4917CF609B74}">
      <dgm:prSet/>
      <dgm:spPr/>
      <dgm:t>
        <a:bodyPr/>
        <a:lstStyle/>
        <a:p>
          <a:endParaRPr lang="en-US"/>
        </a:p>
      </dgm:t>
    </dgm:pt>
    <dgm:pt modelId="{EE90FF7F-1D55-4E42-8C0B-E244F1B3AE12}">
      <dgm:prSet phldrT="[Text]"/>
      <dgm:spPr/>
      <dgm:t>
        <a:bodyPr/>
        <a:lstStyle/>
        <a:p>
          <a:r>
            <a:rPr lang="en-US" dirty="0" err="1"/>
            <a:t>Identificación</a:t>
          </a:r>
          <a:r>
            <a:rPr lang="en-US" dirty="0"/>
            <a:t> del </a:t>
          </a:r>
          <a:r>
            <a:rPr lang="en-US" dirty="0" err="1"/>
            <a:t>problema</a:t>
          </a:r>
          <a:endParaRPr lang="en-US" dirty="0"/>
        </a:p>
      </dgm:t>
    </dgm:pt>
    <dgm:pt modelId="{21BB5D90-D011-4547-B176-02CC2C4351FE}" type="parTrans" cxnId="{81CD16A8-B4DE-4235-8924-3D9DF0933FFA}">
      <dgm:prSet/>
      <dgm:spPr/>
      <dgm:t>
        <a:bodyPr/>
        <a:lstStyle/>
        <a:p>
          <a:endParaRPr lang="en-US"/>
        </a:p>
      </dgm:t>
    </dgm:pt>
    <dgm:pt modelId="{6E3F844B-6FCF-4CCD-AB2D-C6A1E78120B7}" type="sibTrans" cxnId="{81CD16A8-B4DE-4235-8924-3D9DF0933FFA}">
      <dgm:prSet/>
      <dgm:spPr/>
      <dgm:t>
        <a:bodyPr/>
        <a:lstStyle/>
        <a:p>
          <a:endParaRPr lang="en-US"/>
        </a:p>
      </dgm:t>
    </dgm:pt>
    <dgm:pt modelId="{4EFE862C-14C9-4FE9-A496-4EF803141532}">
      <dgm:prSet phldrT="[Text]"/>
      <dgm:spPr/>
      <dgm:t>
        <a:bodyPr/>
        <a:lstStyle/>
        <a:p>
          <a:r>
            <a:rPr lang="en-US" dirty="0" err="1"/>
            <a:t>Resultados</a:t>
          </a:r>
          <a:r>
            <a:rPr lang="en-US" dirty="0"/>
            <a:t> y </a:t>
          </a:r>
          <a:r>
            <a:rPr lang="en-US" dirty="0" err="1"/>
            <a:t>conclusiones</a:t>
          </a:r>
          <a:endParaRPr lang="en-US" dirty="0"/>
        </a:p>
      </dgm:t>
    </dgm:pt>
    <dgm:pt modelId="{1882B1C6-8A2B-48E4-9CFC-400804580B8D}" type="parTrans" cxnId="{CA4729BC-436E-4AAF-871B-6987325D17AD}">
      <dgm:prSet/>
      <dgm:spPr/>
      <dgm:t>
        <a:bodyPr/>
        <a:lstStyle/>
        <a:p>
          <a:endParaRPr lang="en-US"/>
        </a:p>
      </dgm:t>
    </dgm:pt>
    <dgm:pt modelId="{CAF874F1-71B3-42F6-A766-25B45E65B542}" type="sibTrans" cxnId="{CA4729BC-436E-4AAF-871B-6987325D17AD}">
      <dgm:prSet/>
      <dgm:spPr/>
      <dgm:t>
        <a:bodyPr/>
        <a:lstStyle/>
        <a:p>
          <a:endParaRPr lang="en-US"/>
        </a:p>
      </dgm:t>
    </dgm:pt>
    <dgm:pt modelId="{3417DCB8-C538-4F7E-B542-47C62D6F6621}">
      <dgm:prSet phldrT="[Text]"/>
      <dgm:spPr/>
      <dgm:t>
        <a:bodyPr/>
        <a:lstStyle/>
        <a:p>
          <a:r>
            <a:rPr lang="en-US" dirty="0" err="1"/>
            <a:t>Análisis</a:t>
          </a:r>
          <a:r>
            <a:rPr lang="en-US" dirty="0"/>
            <a:t> y </a:t>
          </a:r>
          <a:r>
            <a:rPr lang="en-US" dirty="0" err="1"/>
            <a:t>proceso</a:t>
          </a:r>
          <a:r>
            <a:rPr lang="en-US" dirty="0"/>
            <a:t> de </a:t>
          </a:r>
          <a:r>
            <a:rPr lang="en-US" dirty="0" err="1"/>
            <a:t>limpieza</a:t>
          </a:r>
          <a:r>
            <a:rPr lang="en-US" dirty="0"/>
            <a:t> de campos claves</a:t>
          </a:r>
        </a:p>
      </dgm:t>
    </dgm:pt>
    <dgm:pt modelId="{21704C03-292B-4E5B-90E6-F7A514CC021D}" type="parTrans" cxnId="{F1125B8D-FAE8-494B-9C39-E0DF3297CAD7}">
      <dgm:prSet/>
      <dgm:spPr/>
      <dgm:t>
        <a:bodyPr/>
        <a:lstStyle/>
        <a:p>
          <a:endParaRPr lang="en-US"/>
        </a:p>
      </dgm:t>
    </dgm:pt>
    <dgm:pt modelId="{6940DD75-4B7B-467C-84A6-40DB86827BF8}" type="sibTrans" cxnId="{F1125B8D-FAE8-494B-9C39-E0DF3297CAD7}">
      <dgm:prSet/>
      <dgm:spPr/>
      <dgm:t>
        <a:bodyPr/>
        <a:lstStyle/>
        <a:p>
          <a:endParaRPr lang="en-US"/>
        </a:p>
      </dgm:t>
    </dgm:pt>
    <dgm:pt modelId="{924CE534-B0E4-4DE8-8FB1-891998297D52}" type="pres">
      <dgm:prSet presAssocID="{7E5CAACD-03E2-42CD-B1D9-40B2439D634B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FE93A507-E2D8-414E-BD73-BB5157859FDB}" type="pres">
      <dgm:prSet presAssocID="{4EFE862C-14C9-4FE9-A496-4EF803141532}" presName="Accent5" presStyleCnt="0"/>
      <dgm:spPr/>
    </dgm:pt>
    <dgm:pt modelId="{4E7BE444-9CC3-43CB-8D13-561FB7E511F5}" type="pres">
      <dgm:prSet presAssocID="{4EFE862C-14C9-4FE9-A496-4EF803141532}" presName="Accent" presStyleLbl="node1" presStyleIdx="0" presStyleCnt="5"/>
      <dgm:spPr>
        <a:solidFill>
          <a:schemeClr val="accent6">
            <a:lumMod val="75000"/>
          </a:schemeClr>
        </a:solidFill>
      </dgm:spPr>
    </dgm:pt>
    <dgm:pt modelId="{69E2BEEC-2D12-4090-A06B-4075BE13C8CC}" type="pres">
      <dgm:prSet presAssocID="{4EFE862C-14C9-4FE9-A496-4EF803141532}" presName="ParentBackground5" presStyleCnt="0"/>
      <dgm:spPr/>
    </dgm:pt>
    <dgm:pt modelId="{F277DB62-E04F-4FB0-A0D1-673DC91C7A6F}" type="pres">
      <dgm:prSet presAssocID="{4EFE862C-14C9-4FE9-A496-4EF803141532}" presName="ParentBackground" presStyleLbl="fgAcc1" presStyleIdx="0" presStyleCnt="5"/>
      <dgm:spPr/>
    </dgm:pt>
    <dgm:pt modelId="{227FE728-6240-4113-94E2-BA51D7991C71}" type="pres">
      <dgm:prSet presAssocID="{4EFE862C-14C9-4FE9-A496-4EF803141532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A892D5A-FC6D-47D6-84A4-59B646BC4615}" type="pres">
      <dgm:prSet presAssocID="{3417DCB8-C538-4F7E-B542-47C62D6F6621}" presName="Accent4" presStyleCnt="0"/>
      <dgm:spPr/>
    </dgm:pt>
    <dgm:pt modelId="{65612CBC-C5DC-4823-ADFA-E5FBD1808AC3}" type="pres">
      <dgm:prSet presAssocID="{3417DCB8-C538-4F7E-B542-47C62D6F6621}" presName="Accent" presStyleLbl="node1" presStyleIdx="1" presStyleCnt="5"/>
      <dgm:spPr>
        <a:solidFill>
          <a:schemeClr val="tx2"/>
        </a:solidFill>
      </dgm:spPr>
    </dgm:pt>
    <dgm:pt modelId="{24447DC3-28BB-4D53-9A3E-D1253657ED06}" type="pres">
      <dgm:prSet presAssocID="{3417DCB8-C538-4F7E-B542-47C62D6F6621}" presName="ParentBackground4" presStyleCnt="0"/>
      <dgm:spPr/>
    </dgm:pt>
    <dgm:pt modelId="{5C2B0D50-4F75-4B11-AA6A-386042F5CE13}" type="pres">
      <dgm:prSet presAssocID="{3417DCB8-C538-4F7E-B542-47C62D6F6621}" presName="ParentBackground" presStyleLbl="fgAcc1" presStyleIdx="1" presStyleCnt="5"/>
      <dgm:spPr/>
    </dgm:pt>
    <dgm:pt modelId="{FCFFA3D4-BD94-4686-88CE-647B228297EE}" type="pres">
      <dgm:prSet presAssocID="{3417DCB8-C538-4F7E-B542-47C62D6F6621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C05C25F-808D-45ED-8EC3-FA7E52AC062D}" type="pres">
      <dgm:prSet presAssocID="{EE90FF7F-1D55-4E42-8C0B-E244F1B3AE12}" presName="Accent3" presStyleCnt="0"/>
      <dgm:spPr/>
    </dgm:pt>
    <dgm:pt modelId="{8B8254F1-52A5-4D30-A282-BE23C62802DF}" type="pres">
      <dgm:prSet presAssocID="{EE90FF7F-1D55-4E42-8C0B-E244F1B3AE12}" presName="Accent" presStyleLbl="node1" presStyleIdx="2" presStyleCnt="5"/>
      <dgm:spPr>
        <a:solidFill>
          <a:srgbClr val="C00000"/>
        </a:solidFill>
      </dgm:spPr>
    </dgm:pt>
    <dgm:pt modelId="{12AC86E4-5A54-48AA-9FE4-7B780456E5F7}" type="pres">
      <dgm:prSet presAssocID="{EE90FF7F-1D55-4E42-8C0B-E244F1B3AE12}" presName="ParentBackground3" presStyleCnt="0"/>
      <dgm:spPr/>
    </dgm:pt>
    <dgm:pt modelId="{6AFCBF21-06EB-4C9F-9A92-5E879BCEAECB}" type="pres">
      <dgm:prSet presAssocID="{EE90FF7F-1D55-4E42-8C0B-E244F1B3AE12}" presName="ParentBackground" presStyleLbl="fgAcc1" presStyleIdx="2" presStyleCnt="5"/>
      <dgm:spPr/>
    </dgm:pt>
    <dgm:pt modelId="{5B506A53-BEF0-4CA2-99D7-DD982E4352D7}" type="pres">
      <dgm:prSet presAssocID="{EE90FF7F-1D55-4E42-8C0B-E244F1B3AE12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CBCFB81-BAEB-4351-B046-259FC75D4C57}" type="pres">
      <dgm:prSet presAssocID="{8928963A-68F5-4503-B36D-CA0CCD5C3D03}" presName="Accent2" presStyleCnt="0"/>
      <dgm:spPr/>
    </dgm:pt>
    <dgm:pt modelId="{6F02C062-7C90-43A0-83DF-46610CB1117A}" type="pres">
      <dgm:prSet presAssocID="{8928963A-68F5-4503-B36D-CA0CCD5C3D03}" presName="Accent" presStyleLbl="node1" presStyleIdx="3" presStyleCnt="5"/>
      <dgm:spPr>
        <a:solidFill>
          <a:schemeClr val="tx2"/>
        </a:solidFill>
      </dgm:spPr>
    </dgm:pt>
    <dgm:pt modelId="{DF8C6A89-18B4-4CCA-A829-92060B6DDC33}" type="pres">
      <dgm:prSet presAssocID="{8928963A-68F5-4503-B36D-CA0CCD5C3D03}" presName="ParentBackground2" presStyleCnt="0"/>
      <dgm:spPr/>
    </dgm:pt>
    <dgm:pt modelId="{68BD88F6-7BF7-411F-928E-4265DCD9F206}" type="pres">
      <dgm:prSet presAssocID="{8928963A-68F5-4503-B36D-CA0CCD5C3D03}" presName="ParentBackground" presStyleLbl="fgAcc1" presStyleIdx="3" presStyleCnt="5"/>
      <dgm:spPr/>
    </dgm:pt>
    <dgm:pt modelId="{5B95F506-38A6-485D-B2C8-C3D22A9440A6}" type="pres">
      <dgm:prSet presAssocID="{8928963A-68F5-4503-B36D-CA0CCD5C3D03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E156C1C-0349-43F6-9BF0-22B1F0F267CC}" type="pres">
      <dgm:prSet presAssocID="{B9D728E5-7155-420B-8EA2-D84BBBC34B42}" presName="Accent1" presStyleCnt="0"/>
      <dgm:spPr/>
    </dgm:pt>
    <dgm:pt modelId="{81BB086F-94E5-4485-9B0A-F098D787EFF4}" type="pres">
      <dgm:prSet presAssocID="{B9D728E5-7155-420B-8EA2-D84BBBC34B42}" presName="Accent" presStyleLbl="node1" presStyleIdx="4" presStyleCnt="5"/>
      <dgm:spPr>
        <a:solidFill>
          <a:schemeClr val="tx2"/>
        </a:solidFill>
      </dgm:spPr>
    </dgm:pt>
    <dgm:pt modelId="{0FD9C19E-DB04-47C5-888F-07133CD5149D}" type="pres">
      <dgm:prSet presAssocID="{B9D728E5-7155-420B-8EA2-D84BBBC34B42}" presName="ParentBackground1" presStyleCnt="0"/>
      <dgm:spPr/>
    </dgm:pt>
    <dgm:pt modelId="{F10FEBFC-35E6-4859-B7C5-C4E09CEDC512}" type="pres">
      <dgm:prSet presAssocID="{B9D728E5-7155-420B-8EA2-D84BBBC34B42}" presName="ParentBackground" presStyleLbl="fgAcc1" presStyleIdx="4" presStyleCnt="5"/>
      <dgm:spPr/>
    </dgm:pt>
    <dgm:pt modelId="{EBE73D36-4086-4D97-9563-82978EEAF29F}" type="pres">
      <dgm:prSet presAssocID="{B9D728E5-7155-420B-8EA2-D84BBBC34B42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EAB73601-67AF-423B-BB9F-6892D1456085}" type="presOf" srcId="{3417DCB8-C538-4F7E-B542-47C62D6F6621}" destId="{FCFFA3D4-BD94-4686-88CE-647B228297EE}" srcOrd="1" destOrd="0" presId="urn:microsoft.com/office/officeart/2011/layout/CircleProcess"/>
    <dgm:cxn modelId="{197B300F-7BF1-43EC-8AE7-4917CF609B74}" srcId="{7E5CAACD-03E2-42CD-B1D9-40B2439D634B}" destId="{8928963A-68F5-4503-B36D-CA0CCD5C3D03}" srcOrd="1" destOrd="0" parTransId="{D11687BE-7B47-474F-924F-909E640823A1}" sibTransId="{0981D5C2-FF85-46CA-9DB2-F4BE9E1CF3D7}"/>
    <dgm:cxn modelId="{0BF2D762-2D68-4F9C-9B32-6764BD07355B}" type="presOf" srcId="{EE90FF7F-1D55-4E42-8C0B-E244F1B3AE12}" destId="{6AFCBF21-06EB-4C9F-9A92-5E879BCEAECB}" srcOrd="0" destOrd="0" presId="urn:microsoft.com/office/officeart/2011/layout/CircleProcess"/>
    <dgm:cxn modelId="{5F258763-2649-4EF6-BAE1-B24DDA48E2D1}" type="presOf" srcId="{B9D728E5-7155-420B-8EA2-D84BBBC34B42}" destId="{F10FEBFC-35E6-4859-B7C5-C4E09CEDC512}" srcOrd="0" destOrd="0" presId="urn:microsoft.com/office/officeart/2011/layout/CircleProcess"/>
    <dgm:cxn modelId="{8607736C-0587-472A-943A-32515AEE0183}" type="presOf" srcId="{7E5CAACD-03E2-42CD-B1D9-40B2439D634B}" destId="{924CE534-B0E4-4DE8-8FB1-891998297D52}" srcOrd="0" destOrd="0" presId="urn:microsoft.com/office/officeart/2011/layout/CircleProcess"/>
    <dgm:cxn modelId="{4253B559-FDED-4090-B6E4-F11E9187A31C}" type="presOf" srcId="{3417DCB8-C538-4F7E-B542-47C62D6F6621}" destId="{5C2B0D50-4F75-4B11-AA6A-386042F5CE13}" srcOrd="0" destOrd="0" presId="urn:microsoft.com/office/officeart/2011/layout/CircleProcess"/>
    <dgm:cxn modelId="{B8D12C7C-2ACA-4B9C-9CE8-EA5F123648A6}" type="presOf" srcId="{EE90FF7F-1D55-4E42-8C0B-E244F1B3AE12}" destId="{5B506A53-BEF0-4CA2-99D7-DD982E4352D7}" srcOrd="1" destOrd="0" presId="urn:microsoft.com/office/officeart/2011/layout/CircleProcess"/>
    <dgm:cxn modelId="{F1125B8D-FAE8-494B-9C39-E0DF3297CAD7}" srcId="{7E5CAACD-03E2-42CD-B1D9-40B2439D634B}" destId="{3417DCB8-C538-4F7E-B542-47C62D6F6621}" srcOrd="3" destOrd="0" parTransId="{21704C03-292B-4E5B-90E6-F7A514CC021D}" sibTransId="{6940DD75-4B7B-467C-84A6-40DB86827BF8}"/>
    <dgm:cxn modelId="{C40FD493-88A5-41CE-8EA6-F50B7B75017A}" type="presOf" srcId="{4EFE862C-14C9-4FE9-A496-4EF803141532}" destId="{227FE728-6240-4113-94E2-BA51D7991C71}" srcOrd="1" destOrd="0" presId="urn:microsoft.com/office/officeart/2011/layout/CircleProcess"/>
    <dgm:cxn modelId="{AFDBEC9B-6962-4DAB-9D54-59A5B0B96623}" type="presOf" srcId="{4EFE862C-14C9-4FE9-A496-4EF803141532}" destId="{F277DB62-E04F-4FB0-A0D1-673DC91C7A6F}" srcOrd="0" destOrd="0" presId="urn:microsoft.com/office/officeart/2011/layout/CircleProcess"/>
    <dgm:cxn modelId="{81CD16A8-B4DE-4235-8924-3D9DF0933FFA}" srcId="{7E5CAACD-03E2-42CD-B1D9-40B2439D634B}" destId="{EE90FF7F-1D55-4E42-8C0B-E244F1B3AE12}" srcOrd="2" destOrd="0" parTransId="{21BB5D90-D011-4547-B176-02CC2C4351FE}" sibTransId="{6E3F844B-6FCF-4CCD-AB2D-C6A1E78120B7}"/>
    <dgm:cxn modelId="{AFB778B0-6D8C-4EC7-A5BB-6671AD710422}" type="presOf" srcId="{8928963A-68F5-4503-B36D-CA0CCD5C3D03}" destId="{68BD88F6-7BF7-411F-928E-4265DCD9F206}" srcOrd="0" destOrd="0" presId="urn:microsoft.com/office/officeart/2011/layout/CircleProcess"/>
    <dgm:cxn modelId="{CA4729BC-436E-4AAF-871B-6987325D17AD}" srcId="{7E5CAACD-03E2-42CD-B1D9-40B2439D634B}" destId="{4EFE862C-14C9-4FE9-A496-4EF803141532}" srcOrd="4" destOrd="0" parTransId="{1882B1C6-8A2B-48E4-9CFC-400804580B8D}" sibTransId="{CAF874F1-71B3-42F6-A766-25B45E65B542}"/>
    <dgm:cxn modelId="{575B45D4-C920-45B1-BB3C-B01972C96F96}" type="presOf" srcId="{B9D728E5-7155-420B-8EA2-D84BBBC34B42}" destId="{EBE73D36-4086-4D97-9563-82978EEAF29F}" srcOrd="1" destOrd="0" presId="urn:microsoft.com/office/officeart/2011/layout/CircleProcess"/>
    <dgm:cxn modelId="{36FCB5D8-AB01-467C-B1D7-CAD245AADB17}" type="presOf" srcId="{8928963A-68F5-4503-B36D-CA0CCD5C3D03}" destId="{5B95F506-38A6-485D-B2C8-C3D22A9440A6}" srcOrd="1" destOrd="0" presId="urn:microsoft.com/office/officeart/2011/layout/CircleProcess"/>
    <dgm:cxn modelId="{27A602ED-4256-4CB3-8AEA-378ED11C032F}" srcId="{7E5CAACD-03E2-42CD-B1D9-40B2439D634B}" destId="{B9D728E5-7155-420B-8EA2-D84BBBC34B42}" srcOrd="0" destOrd="0" parTransId="{E66F9978-E984-4321-81B2-4881DDEC4668}" sibTransId="{F902709C-DEBD-45B2-B4AE-7673B389C693}"/>
    <dgm:cxn modelId="{51EA2FBE-7873-40D8-9FD1-360AF793639A}" type="presParOf" srcId="{924CE534-B0E4-4DE8-8FB1-891998297D52}" destId="{FE93A507-E2D8-414E-BD73-BB5157859FDB}" srcOrd="0" destOrd="0" presId="urn:microsoft.com/office/officeart/2011/layout/CircleProcess"/>
    <dgm:cxn modelId="{E9F59962-1E5B-4AB6-95D1-C16F6AACA500}" type="presParOf" srcId="{FE93A507-E2D8-414E-BD73-BB5157859FDB}" destId="{4E7BE444-9CC3-43CB-8D13-561FB7E511F5}" srcOrd="0" destOrd="0" presId="urn:microsoft.com/office/officeart/2011/layout/CircleProcess"/>
    <dgm:cxn modelId="{D62552DE-41DC-44D6-8CFE-F49A5D9CC521}" type="presParOf" srcId="{924CE534-B0E4-4DE8-8FB1-891998297D52}" destId="{69E2BEEC-2D12-4090-A06B-4075BE13C8CC}" srcOrd="1" destOrd="0" presId="urn:microsoft.com/office/officeart/2011/layout/CircleProcess"/>
    <dgm:cxn modelId="{A066ECB8-2E1A-4F2F-B6CB-F7D4E7FA6618}" type="presParOf" srcId="{69E2BEEC-2D12-4090-A06B-4075BE13C8CC}" destId="{F277DB62-E04F-4FB0-A0D1-673DC91C7A6F}" srcOrd="0" destOrd="0" presId="urn:microsoft.com/office/officeart/2011/layout/CircleProcess"/>
    <dgm:cxn modelId="{7A2BAC04-9FD6-4458-B901-3B89DC3186AC}" type="presParOf" srcId="{924CE534-B0E4-4DE8-8FB1-891998297D52}" destId="{227FE728-6240-4113-94E2-BA51D7991C71}" srcOrd="2" destOrd="0" presId="urn:microsoft.com/office/officeart/2011/layout/CircleProcess"/>
    <dgm:cxn modelId="{AD9F33D2-10F2-4083-B3F1-73BEA7BBA068}" type="presParOf" srcId="{924CE534-B0E4-4DE8-8FB1-891998297D52}" destId="{AA892D5A-FC6D-47D6-84A4-59B646BC4615}" srcOrd="3" destOrd="0" presId="urn:microsoft.com/office/officeart/2011/layout/CircleProcess"/>
    <dgm:cxn modelId="{194588E8-9097-43A7-88B3-40C080407AC3}" type="presParOf" srcId="{AA892D5A-FC6D-47D6-84A4-59B646BC4615}" destId="{65612CBC-C5DC-4823-ADFA-E5FBD1808AC3}" srcOrd="0" destOrd="0" presId="urn:microsoft.com/office/officeart/2011/layout/CircleProcess"/>
    <dgm:cxn modelId="{B25E4FB2-B71D-499B-8480-99B0DF0FEEFA}" type="presParOf" srcId="{924CE534-B0E4-4DE8-8FB1-891998297D52}" destId="{24447DC3-28BB-4D53-9A3E-D1253657ED06}" srcOrd="4" destOrd="0" presId="urn:microsoft.com/office/officeart/2011/layout/CircleProcess"/>
    <dgm:cxn modelId="{409058C4-F8DE-45E6-BA46-01C490106142}" type="presParOf" srcId="{24447DC3-28BB-4D53-9A3E-D1253657ED06}" destId="{5C2B0D50-4F75-4B11-AA6A-386042F5CE13}" srcOrd="0" destOrd="0" presId="urn:microsoft.com/office/officeart/2011/layout/CircleProcess"/>
    <dgm:cxn modelId="{766F6E90-1223-41AF-8084-9386C945C811}" type="presParOf" srcId="{924CE534-B0E4-4DE8-8FB1-891998297D52}" destId="{FCFFA3D4-BD94-4686-88CE-647B228297EE}" srcOrd="5" destOrd="0" presId="urn:microsoft.com/office/officeart/2011/layout/CircleProcess"/>
    <dgm:cxn modelId="{033D5A3E-7285-4F19-8DA7-D8F68D1DB353}" type="presParOf" srcId="{924CE534-B0E4-4DE8-8FB1-891998297D52}" destId="{BC05C25F-808D-45ED-8EC3-FA7E52AC062D}" srcOrd="6" destOrd="0" presId="urn:microsoft.com/office/officeart/2011/layout/CircleProcess"/>
    <dgm:cxn modelId="{585CCCF5-5B60-41E9-977B-90DF3D69DC70}" type="presParOf" srcId="{BC05C25F-808D-45ED-8EC3-FA7E52AC062D}" destId="{8B8254F1-52A5-4D30-A282-BE23C62802DF}" srcOrd="0" destOrd="0" presId="urn:microsoft.com/office/officeart/2011/layout/CircleProcess"/>
    <dgm:cxn modelId="{27FCEB40-1EB8-4702-9370-A5DB19EA573D}" type="presParOf" srcId="{924CE534-B0E4-4DE8-8FB1-891998297D52}" destId="{12AC86E4-5A54-48AA-9FE4-7B780456E5F7}" srcOrd="7" destOrd="0" presId="urn:microsoft.com/office/officeart/2011/layout/CircleProcess"/>
    <dgm:cxn modelId="{E922EEED-DA35-4E25-B562-E370F7321353}" type="presParOf" srcId="{12AC86E4-5A54-48AA-9FE4-7B780456E5F7}" destId="{6AFCBF21-06EB-4C9F-9A92-5E879BCEAECB}" srcOrd="0" destOrd="0" presId="urn:microsoft.com/office/officeart/2011/layout/CircleProcess"/>
    <dgm:cxn modelId="{DB91340F-0198-4A38-A055-A0356B8B7E16}" type="presParOf" srcId="{924CE534-B0E4-4DE8-8FB1-891998297D52}" destId="{5B506A53-BEF0-4CA2-99D7-DD982E4352D7}" srcOrd="8" destOrd="0" presId="urn:microsoft.com/office/officeart/2011/layout/CircleProcess"/>
    <dgm:cxn modelId="{47927D6E-65BB-4703-AC73-4B3634A44CCA}" type="presParOf" srcId="{924CE534-B0E4-4DE8-8FB1-891998297D52}" destId="{1CBCFB81-BAEB-4351-B046-259FC75D4C57}" srcOrd="9" destOrd="0" presId="urn:microsoft.com/office/officeart/2011/layout/CircleProcess"/>
    <dgm:cxn modelId="{CE462886-38FE-478A-A23B-F1BD708A9B8D}" type="presParOf" srcId="{1CBCFB81-BAEB-4351-B046-259FC75D4C57}" destId="{6F02C062-7C90-43A0-83DF-46610CB1117A}" srcOrd="0" destOrd="0" presId="urn:microsoft.com/office/officeart/2011/layout/CircleProcess"/>
    <dgm:cxn modelId="{5E0FEA1A-E33C-4CCC-B161-EE590903BAD3}" type="presParOf" srcId="{924CE534-B0E4-4DE8-8FB1-891998297D52}" destId="{DF8C6A89-18B4-4CCA-A829-92060B6DDC33}" srcOrd="10" destOrd="0" presId="urn:microsoft.com/office/officeart/2011/layout/CircleProcess"/>
    <dgm:cxn modelId="{2E52D7FB-0BED-4767-859B-A73D4CE246E7}" type="presParOf" srcId="{DF8C6A89-18B4-4CCA-A829-92060B6DDC33}" destId="{68BD88F6-7BF7-411F-928E-4265DCD9F206}" srcOrd="0" destOrd="0" presId="urn:microsoft.com/office/officeart/2011/layout/CircleProcess"/>
    <dgm:cxn modelId="{C3F74F52-95B0-48BB-AB2A-887290E5ADBD}" type="presParOf" srcId="{924CE534-B0E4-4DE8-8FB1-891998297D52}" destId="{5B95F506-38A6-485D-B2C8-C3D22A9440A6}" srcOrd="11" destOrd="0" presId="urn:microsoft.com/office/officeart/2011/layout/CircleProcess"/>
    <dgm:cxn modelId="{47DD0EEC-C419-485C-82A5-C97025897299}" type="presParOf" srcId="{924CE534-B0E4-4DE8-8FB1-891998297D52}" destId="{FE156C1C-0349-43F6-9BF0-22B1F0F267CC}" srcOrd="12" destOrd="0" presId="urn:microsoft.com/office/officeart/2011/layout/CircleProcess"/>
    <dgm:cxn modelId="{E852CADE-A5A6-4579-A4DB-A6D790B79AA2}" type="presParOf" srcId="{FE156C1C-0349-43F6-9BF0-22B1F0F267CC}" destId="{81BB086F-94E5-4485-9B0A-F098D787EFF4}" srcOrd="0" destOrd="0" presId="urn:microsoft.com/office/officeart/2011/layout/CircleProcess"/>
    <dgm:cxn modelId="{F201F7D9-CECE-410A-B47C-91A256BA3E13}" type="presParOf" srcId="{924CE534-B0E4-4DE8-8FB1-891998297D52}" destId="{0FD9C19E-DB04-47C5-888F-07133CD5149D}" srcOrd="13" destOrd="0" presId="urn:microsoft.com/office/officeart/2011/layout/CircleProcess"/>
    <dgm:cxn modelId="{26DEC134-18E9-4975-BEFA-1A2D252FDE61}" type="presParOf" srcId="{0FD9C19E-DB04-47C5-888F-07133CD5149D}" destId="{F10FEBFC-35E6-4859-B7C5-C4E09CEDC512}" srcOrd="0" destOrd="0" presId="urn:microsoft.com/office/officeart/2011/layout/CircleProcess"/>
    <dgm:cxn modelId="{895A1F44-ED2E-4309-8133-F808215FFA51}" type="presParOf" srcId="{924CE534-B0E4-4DE8-8FB1-891998297D52}" destId="{EBE73D36-4086-4D97-9563-82978EEAF29F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E32043-D02C-42FF-B470-3D035BCD0AC4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2C039AD9-7077-4374-900B-FAEDC0124395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1400" dirty="0" err="1"/>
            <a:t>Cantidad</a:t>
          </a:r>
          <a:r>
            <a:rPr lang="en-US" sz="1400" dirty="0"/>
            <a:t> de </a:t>
          </a:r>
          <a:r>
            <a:rPr lang="en-US" sz="1400" dirty="0" err="1"/>
            <a:t>filas</a:t>
          </a:r>
          <a:r>
            <a:rPr lang="en-US" sz="1400" dirty="0"/>
            <a:t>: </a:t>
          </a:r>
          <a:r>
            <a:rPr lang="en-US" sz="1900" dirty="0"/>
            <a:t>121220</a:t>
          </a:r>
        </a:p>
      </dgm:t>
    </dgm:pt>
    <dgm:pt modelId="{16300D59-1522-4B59-9B80-126C56B122FC}" type="parTrans" cxnId="{65F27B29-36D7-4AFF-8C5B-259956A9BDD3}">
      <dgm:prSet/>
      <dgm:spPr/>
      <dgm:t>
        <a:bodyPr/>
        <a:lstStyle/>
        <a:p>
          <a:endParaRPr lang="en-US"/>
        </a:p>
      </dgm:t>
    </dgm:pt>
    <dgm:pt modelId="{4614C8B4-A3FE-405D-955A-7A3402E606FC}" type="sibTrans" cxnId="{65F27B29-36D7-4AFF-8C5B-259956A9BDD3}">
      <dgm:prSet/>
      <dgm:spPr/>
      <dgm:t>
        <a:bodyPr/>
        <a:lstStyle/>
        <a:p>
          <a:endParaRPr lang="en-US"/>
        </a:p>
      </dgm:t>
    </dgm:pt>
    <dgm:pt modelId="{B6220771-9CE0-4C92-ADA1-3E658C7AD16A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400" dirty="0" err="1"/>
            <a:t>Cantidad</a:t>
          </a:r>
          <a:r>
            <a:rPr lang="en-US" sz="1400" dirty="0"/>
            <a:t> de campos: </a:t>
          </a:r>
          <a:r>
            <a:rPr lang="en-US" sz="1900" dirty="0"/>
            <a:t>26</a:t>
          </a:r>
        </a:p>
      </dgm:t>
    </dgm:pt>
    <dgm:pt modelId="{7388D30E-1B4D-45F5-BD38-3FE587ABE9D6}" type="parTrans" cxnId="{8C6C9D19-D7EA-4907-992F-6EA22B24A4A9}">
      <dgm:prSet/>
      <dgm:spPr/>
      <dgm:t>
        <a:bodyPr/>
        <a:lstStyle/>
        <a:p>
          <a:endParaRPr lang="en-US"/>
        </a:p>
      </dgm:t>
    </dgm:pt>
    <dgm:pt modelId="{2E265C61-1103-486E-9D0D-427CC3809B47}" type="sibTrans" cxnId="{8C6C9D19-D7EA-4907-992F-6EA22B24A4A9}">
      <dgm:prSet/>
      <dgm:spPr/>
      <dgm:t>
        <a:bodyPr/>
        <a:lstStyle/>
        <a:p>
          <a:endParaRPr lang="en-US"/>
        </a:p>
      </dgm:t>
    </dgm:pt>
    <dgm:pt modelId="{2668E340-D43E-46A9-ADC7-4614E2B8CCB2}" type="pres">
      <dgm:prSet presAssocID="{CBE32043-D02C-42FF-B470-3D035BCD0AC4}" presName="linearFlow" presStyleCnt="0">
        <dgm:presLayoutVars>
          <dgm:dir/>
          <dgm:resizeHandles val="exact"/>
        </dgm:presLayoutVars>
      </dgm:prSet>
      <dgm:spPr/>
    </dgm:pt>
    <dgm:pt modelId="{6FBEF38C-2F7B-4C01-A99F-213E9AFADE82}" type="pres">
      <dgm:prSet presAssocID="{2C039AD9-7077-4374-900B-FAEDC0124395}" presName="composite" presStyleCnt="0"/>
      <dgm:spPr/>
    </dgm:pt>
    <dgm:pt modelId="{564F02F5-74B0-4FEB-B1F9-A247460754FD}" type="pres">
      <dgm:prSet presAssocID="{2C039AD9-7077-4374-900B-FAEDC0124395}" presName="imgShp" presStyleLbl="fgImgPlace1" presStyleIdx="0" presStyleCnt="2"/>
      <dgm:spPr>
        <a:blipFill rotWithShape="1">
          <a:blip xmlns:r="http://schemas.openxmlformats.org/officeDocument/2006/relationships" r:embed="rId1"/>
          <a:srcRect/>
          <a:stretch>
            <a:fillRect l="-17000" r="-17000"/>
          </a:stretch>
        </a:blipFill>
      </dgm:spPr>
    </dgm:pt>
    <dgm:pt modelId="{9E3A0FD4-FCA8-4A44-B239-96E56129DF8F}" type="pres">
      <dgm:prSet presAssocID="{2C039AD9-7077-4374-900B-FAEDC0124395}" presName="txShp" presStyleLbl="node1" presStyleIdx="0" presStyleCnt="2" custScaleX="106603">
        <dgm:presLayoutVars>
          <dgm:bulletEnabled val="1"/>
        </dgm:presLayoutVars>
      </dgm:prSet>
      <dgm:spPr/>
    </dgm:pt>
    <dgm:pt modelId="{1F5AB301-356C-4B2A-8535-AAA7C71886B2}" type="pres">
      <dgm:prSet presAssocID="{4614C8B4-A3FE-405D-955A-7A3402E606FC}" presName="spacing" presStyleCnt="0"/>
      <dgm:spPr/>
    </dgm:pt>
    <dgm:pt modelId="{14ED0379-8231-4A5A-8C97-81B37B5BAA0F}" type="pres">
      <dgm:prSet presAssocID="{B6220771-9CE0-4C92-ADA1-3E658C7AD16A}" presName="composite" presStyleCnt="0"/>
      <dgm:spPr/>
    </dgm:pt>
    <dgm:pt modelId="{476DF21B-2220-48BD-8BC7-D0E4773456A4}" type="pres">
      <dgm:prSet presAssocID="{B6220771-9CE0-4C92-ADA1-3E658C7AD16A}" presName="imgShp" presStyleLbl="fgImgPlace1" presStyleIdx="1" presStyleCnt="2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02DC14B5-C875-4B49-96EA-4B272D8A6FEB}" type="pres">
      <dgm:prSet presAssocID="{B6220771-9CE0-4C92-ADA1-3E658C7AD16A}" presName="txShp" presStyleLbl="node1" presStyleIdx="1" presStyleCnt="2" custScaleX="111227">
        <dgm:presLayoutVars>
          <dgm:bulletEnabled val="1"/>
        </dgm:presLayoutVars>
      </dgm:prSet>
      <dgm:spPr/>
    </dgm:pt>
  </dgm:ptLst>
  <dgm:cxnLst>
    <dgm:cxn modelId="{8C6C9D19-D7EA-4907-992F-6EA22B24A4A9}" srcId="{CBE32043-D02C-42FF-B470-3D035BCD0AC4}" destId="{B6220771-9CE0-4C92-ADA1-3E658C7AD16A}" srcOrd="1" destOrd="0" parTransId="{7388D30E-1B4D-45F5-BD38-3FE587ABE9D6}" sibTransId="{2E265C61-1103-486E-9D0D-427CC3809B47}"/>
    <dgm:cxn modelId="{65F27B29-36D7-4AFF-8C5B-259956A9BDD3}" srcId="{CBE32043-D02C-42FF-B470-3D035BCD0AC4}" destId="{2C039AD9-7077-4374-900B-FAEDC0124395}" srcOrd="0" destOrd="0" parTransId="{16300D59-1522-4B59-9B80-126C56B122FC}" sibTransId="{4614C8B4-A3FE-405D-955A-7A3402E606FC}"/>
    <dgm:cxn modelId="{9900B634-7882-4BA6-9862-5CAF51D9602D}" type="presOf" srcId="{2C039AD9-7077-4374-900B-FAEDC0124395}" destId="{9E3A0FD4-FCA8-4A44-B239-96E56129DF8F}" srcOrd="0" destOrd="0" presId="urn:microsoft.com/office/officeart/2005/8/layout/vList3"/>
    <dgm:cxn modelId="{DCF1D752-9CDB-4319-B8D6-9848968E4219}" type="presOf" srcId="{B6220771-9CE0-4C92-ADA1-3E658C7AD16A}" destId="{02DC14B5-C875-4B49-96EA-4B272D8A6FEB}" srcOrd="0" destOrd="0" presId="urn:microsoft.com/office/officeart/2005/8/layout/vList3"/>
    <dgm:cxn modelId="{B60859AC-E4A9-4F33-8021-ED6C644B59D8}" type="presOf" srcId="{CBE32043-D02C-42FF-B470-3D035BCD0AC4}" destId="{2668E340-D43E-46A9-ADC7-4614E2B8CCB2}" srcOrd="0" destOrd="0" presId="urn:microsoft.com/office/officeart/2005/8/layout/vList3"/>
    <dgm:cxn modelId="{82FBD2D6-2EA8-40A8-8E43-810D49F82138}" type="presParOf" srcId="{2668E340-D43E-46A9-ADC7-4614E2B8CCB2}" destId="{6FBEF38C-2F7B-4C01-A99F-213E9AFADE82}" srcOrd="0" destOrd="0" presId="urn:microsoft.com/office/officeart/2005/8/layout/vList3"/>
    <dgm:cxn modelId="{9AC7DB1D-91E7-4F6F-9CAA-9E9716818654}" type="presParOf" srcId="{6FBEF38C-2F7B-4C01-A99F-213E9AFADE82}" destId="{564F02F5-74B0-4FEB-B1F9-A247460754FD}" srcOrd="0" destOrd="0" presId="urn:microsoft.com/office/officeart/2005/8/layout/vList3"/>
    <dgm:cxn modelId="{4F727F2E-CDB7-4914-AA00-377B8637DCB6}" type="presParOf" srcId="{6FBEF38C-2F7B-4C01-A99F-213E9AFADE82}" destId="{9E3A0FD4-FCA8-4A44-B239-96E56129DF8F}" srcOrd="1" destOrd="0" presId="urn:microsoft.com/office/officeart/2005/8/layout/vList3"/>
    <dgm:cxn modelId="{0B8204B9-B135-4AED-AF7C-025DFCC7B63A}" type="presParOf" srcId="{2668E340-D43E-46A9-ADC7-4614E2B8CCB2}" destId="{1F5AB301-356C-4B2A-8535-AAA7C71886B2}" srcOrd="1" destOrd="0" presId="urn:microsoft.com/office/officeart/2005/8/layout/vList3"/>
    <dgm:cxn modelId="{3B674996-E2F3-4506-9346-866F74E546C2}" type="presParOf" srcId="{2668E340-D43E-46A9-ADC7-4614E2B8CCB2}" destId="{14ED0379-8231-4A5A-8C97-81B37B5BAA0F}" srcOrd="2" destOrd="0" presId="urn:microsoft.com/office/officeart/2005/8/layout/vList3"/>
    <dgm:cxn modelId="{EB0E5DEA-EA5F-477D-BB24-CD8E1E5F7C17}" type="presParOf" srcId="{14ED0379-8231-4A5A-8C97-81B37B5BAA0F}" destId="{476DF21B-2220-48BD-8BC7-D0E4773456A4}" srcOrd="0" destOrd="0" presId="urn:microsoft.com/office/officeart/2005/8/layout/vList3"/>
    <dgm:cxn modelId="{924D9D29-ACD9-4A76-864E-C950D6890E31}" type="presParOf" srcId="{14ED0379-8231-4A5A-8C97-81B37B5BAA0F}" destId="{02DC14B5-C875-4B49-96EA-4B272D8A6FE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BE444-9CC3-43CB-8D13-561FB7E511F5}">
      <dsp:nvSpPr>
        <dsp:cNvPr id="0" name=""/>
        <dsp:cNvSpPr/>
      </dsp:nvSpPr>
      <dsp:spPr>
        <a:xfrm>
          <a:off x="8746746" y="1712145"/>
          <a:ext cx="1994400" cy="1994726"/>
        </a:xfrm>
        <a:prstGeom prst="ellips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7DB62-E04F-4FB0-A0D1-673DC91C7A6F}">
      <dsp:nvSpPr>
        <dsp:cNvPr id="0" name=""/>
        <dsp:cNvSpPr/>
      </dsp:nvSpPr>
      <dsp:spPr>
        <a:xfrm>
          <a:off x="8812554" y="1778647"/>
          <a:ext cx="1861723" cy="186172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Resultados</a:t>
          </a:r>
          <a:r>
            <a:rPr lang="en-US" sz="1800" kern="1200" dirty="0"/>
            <a:t> y </a:t>
          </a:r>
          <a:r>
            <a:rPr lang="en-US" sz="1800" kern="1200" dirty="0" err="1"/>
            <a:t>conclusiones</a:t>
          </a:r>
          <a:endParaRPr lang="en-US" sz="1800" kern="1200" dirty="0"/>
        </a:p>
      </dsp:txBody>
      <dsp:txXfrm>
        <a:off x="9078969" y="2044657"/>
        <a:ext cx="1329954" cy="1329701"/>
      </dsp:txXfrm>
    </dsp:sp>
    <dsp:sp modelId="{65612CBC-C5DC-4823-ADFA-E5FBD1808AC3}">
      <dsp:nvSpPr>
        <dsp:cNvPr id="0" name=""/>
        <dsp:cNvSpPr/>
      </dsp:nvSpPr>
      <dsp:spPr>
        <a:xfrm rot="2700000">
          <a:off x="6684531" y="1712248"/>
          <a:ext cx="1994169" cy="1994169"/>
        </a:xfrm>
        <a:prstGeom prst="teardrop">
          <a:avLst>
            <a:gd name="adj" fmla="val 10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B0D50-4F75-4B11-AA6A-386042F5CE13}">
      <dsp:nvSpPr>
        <dsp:cNvPr id="0" name=""/>
        <dsp:cNvSpPr/>
      </dsp:nvSpPr>
      <dsp:spPr>
        <a:xfrm>
          <a:off x="6752346" y="1778647"/>
          <a:ext cx="1861723" cy="186172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Análisis</a:t>
          </a:r>
          <a:r>
            <a:rPr lang="en-US" sz="1800" kern="1200" dirty="0"/>
            <a:t> y </a:t>
          </a:r>
          <a:r>
            <a:rPr lang="en-US" sz="1800" kern="1200" dirty="0" err="1"/>
            <a:t>proceso</a:t>
          </a:r>
          <a:r>
            <a:rPr lang="en-US" sz="1800" kern="1200" dirty="0"/>
            <a:t> de </a:t>
          </a:r>
          <a:r>
            <a:rPr lang="en-US" sz="1800" kern="1200" dirty="0" err="1"/>
            <a:t>limpieza</a:t>
          </a:r>
          <a:r>
            <a:rPr lang="en-US" sz="1800" kern="1200" dirty="0"/>
            <a:t> de campos claves</a:t>
          </a:r>
        </a:p>
      </dsp:txBody>
      <dsp:txXfrm>
        <a:off x="7017700" y="2044657"/>
        <a:ext cx="1329954" cy="1329701"/>
      </dsp:txXfrm>
    </dsp:sp>
    <dsp:sp modelId="{8B8254F1-52A5-4D30-A282-BE23C62802DF}">
      <dsp:nvSpPr>
        <dsp:cNvPr id="0" name=""/>
        <dsp:cNvSpPr/>
      </dsp:nvSpPr>
      <dsp:spPr>
        <a:xfrm rot="2700000">
          <a:off x="4624323" y="1712248"/>
          <a:ext cx="1994169" cy="1994169"/>
        </a:xfrm>
        <a:prstGeom prst="teardrop">
          <a:avLst>
            <a:gd name="adj" fmla="val 10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CBF21-06EB-4C9F-9A92-5E879BCEAECB}">
      <dsp:nvSpPr>
        <dsp:cNvPr id="0" name=""/>
        <dsp:cNvSpPr/>
      </dsp:nvSpPr>
      <dsp:spPr>
        <a:xfrm>
          <a:off x="4691076" y="1778647"/>
          <a:ext cx="1861723" cy="186172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Identificación</a:t>
          </a:r>
          <a:r>
            <a:rPr lang="en-US" sz="1800" kern="1200" dirty="0"/>
            <a:t> del </a:t>
          </a:r>
          <a:r>
            <a:rPr lang="en-US" sz="1800" kern="1200" dirty="0" err="1"/>
            <a:t>problema</a:t>
          </a:r>
          <a:endParaRPr lang="en-US" sz="1800" kern="1200" dirty="0"/>
        </a:p>
      </dsp:txBody>
      <dsp:txXfrm>
        <a:off x="4956430" y="2044657"/>
        <a:ext cx="1329954" cy="1329701"/>
      </dsp:txXfrm>
    </dsp:sp>
    <dsp:sp modelId="{6F02C062-7C90-43A0-83DF-46610CB1117A}">
      <dsp:nvSpPr>
        <dsp:cNvPr id="0" name=""/>
        <dsp:cNvSpPr/>
      </dsp:nvSpPr>
      <dsp:spPr>
        <a:xfrm rot="2700000">
          <a:off x="2563053" y="1712248"/>
          <a:ext cx="1994169" cy="1994169"/>
        </a:xfrm>
        <a:prstGeom prst="teardrop">
          <a:avLst>
            <a:gd name="adj" fmla="val 10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D88F6-7BF7-411F-928E-4265DCD9F206}">
      <dsp:nvSpPr>
        <dsp:cNvPr id="0" name=""/>
        <dsp:cNvSpPr/>
      </dsp:nvSpPr>
      <dsp:spPr>
        <a:xfrm>
          <a:off x="2629807" y="1778647"/>
          <a:ext cx="1861723" cy="186172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Relevamiento</a:t>
          </a:r>
          <a:r>
            <a:rPr lang="en-US" sz="1800" kern="1200" dirty="0"/>
            <a:t> del dataset</a:t>
          </a:r>
        </a:p>
      </dsp:txBody>
      <dsp:txXfrm>
        <a:off x="2896222" y="2044657"/>
        <a:ext cx="1329954" cy="1329701"/>
      </dsp:txXfrm>
    </dsp:sp>
    <dsp:sp modelId="{81BB086F-94E5-4485-9B0A-F098D787EFF4}">
      <dsp:nvSpPr>
        <dsp:cNvPr id="0" name=""/>
        <dsp:cNvSpPr/>
      </dsp:nvSpPr>
      <dsp:spPr>
        <a:xfrm rot="2700000">
          <a:off x="501784" y="1712248"/>
          <a:ext cx="1994169" cy="1994169"/>
        </a:xfrm>
        <a:prstGeom prst="teardrop">
          <a:avLst>
            <a:gd name="adj" fmla="val 10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0FEBFC-35E6-4859-B7C5-C4E09CEDC512}">
      <dsp:nvSpPr>
        <dsp:cNvPr id="0" name=""/>
        <dsp:cNvSpPr/>
      </dsp:nvSpPr>
      <dsp:spPr>
        <a:xfrm>
          <a:off x="568537" y="1778647"/>
          <a:ext cx="1861723" cy="186172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Introducción</a:t>
          </a:r>
          <a:r>
            <a:rPr lang="en-US" sz="1800" kern="1200" dirty="0"/>
            <a:t> al </a:t>
          </a:r>
          <a:r>
            <a:rPr lang="en-US" sz="1800" kern="1200" dirty="0" err="1"/>
            <a:t>desafío</a:t>
          </a:r>
          <a:endParaRPr lang="en-US" sz="1800" kern="1200" dirty="0"/>
        </a:p>
      </dsp:txBody>
      <dsp:txXfrm>
        <a:off x="834953" y="2044657"/>
        <a:ext cx="1329954" cy="13297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3A0FD4-FCA8-4A44-B239-96E56129DF8F}">
      <dsp:nvSpPr>
        <dsp:cNvPr id="0" name=""/>
        <dsp:cNvSpPr/>
      </dsp:nvSpPr>
      <dsp:spPr>
        <a:xfrm rot="10800000">
          <a:off x="622057" y="295"/>
          <a:ext cx="2270880" cy="763968"/>
        </a:xfrm>
        <a:prstGeom prst="homePlate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889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Cantidad</a:t>
          </a:r>
          <a:r>
            <a:rPr lang="en-US" sz="1400" kern="1200" dirty="0"/>
            <a:t> de </a:t>
          </a:r>
          <a:r>
            <a:rPr lang="en-US" sz="1400" kern="1200" dirty="0" err="1"/>
            <a:t>filas</a:t>
          </a:r>
          <a:r>
            <a:rPr lang="en-US" sz="1400" kern="1200" dirty="0"/>
            <a:t>: </a:t>
          </a:r>
          <a:r>
            <a:rPr lang="en-US" sz="1900" kern="1200" dirty="0"/>
            <a:t>121220</a:t>
          </a:r>
        </a:p>
      </dsp:txBody>
      <dsp:txXfrm rot="10800000">
        <a:off x="813049" y="295"/>
        <a:ext cx="2079888" cy="763968"/>
      </dsp:txXfrm>
    </dsp:sp>
    <dsp:sp modelId="{564F02F5-74B0-4FEB-B1F9-A247460754FD}">
      <dsp:nvSpPr>
        <dsp:cNvPr id="0" name=""/>
        <dsp:cNvSpPr/>
      </dsp:nvSpPr>
      <dsp:spPr>
        <a:xfrm>
          <a:off x="310402" y="295"/>
          <a:ext cx="763968" cy="763968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DC14B5-C875-4B49-96EA-4B272D8A6FEB}">
      <dsp:nvSpPr>
        <dsp:cNvPr id="0" name=""/>
        <dsp:cNvSpPr/>
      </dsp:nvSpPr>
      <dsp:spPr>
        <a:xfrm rot="10800000">
          <a:off x="548181" y="992314"/>
          <a:ext cx="2369381" cy="763968"/>
        </a:xfrm>
        <a:prstGeom prst="homePlat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889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Cantidad</a:t>
          </a:r>
          <a:r>
            <a:rPr lang="en-US" sz="1400" kern="1200" dirty="0"/>
            <a:t> de campos: </a:t>
          </a:r>
          <a:r>
            <a:rPr lang="en-US" sz="1900" kern="1200" dirty="0"/>
            <a:t>26</a:t>
          </a:r>
        </a:p>
      </dsp:txBody>
      <dsp:txXfrm rot="10800000">
        <a:off x="739173" y="992314"/>
        <a:ext cx="2178389" cy="763968"/>
      </dsp:txXfrm>
    </dsp:sp>
    <dsp:sp modelId="{476DF21B-2220-48BD-8BC7-D0E4773456A4}">
      <dsp:nvSpPr>
        <dsp:cNvPr id="0" name=""/>
        <dsp:cNvSpPr/>
      </dsp:nvSpPr>
      <dsp:spPr>
        <a:xfrm>
          <a:off x="285777" y="992314"/>
          <a:ext cx="763968" cy="763968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26D09-6DBD-442F-AD3E-D1CBCFAA7A2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9DD93-2C6F-4F38-88BD-0C6CCD4BF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1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CB280-67F8-6266-62B1-39680F69D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2EE87-CE87-7D21-2537-19A6A5BFA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ECD92-1D53-4623-E972-9C7522620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F245-3578-4042-A606-9B78E2548BC3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86715-05F7-7CED-4CD0-DF78A8EF9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47BA5-BE07-F4B1-FD29-A3049548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B1D2-B884-4B26-92C1-3342D8EAB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8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BCD1B-ED05-D64B-6AFB-C7154AE3D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667F7-67DE-028B-78B6-9C428F052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810D8-975E-B931-E179-B26E3BA9A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F245-3578-4042-A606-9B78E2548BC3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68136-F182-BD8C-496F-E86306EE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81AB2-9ECE-008D-18B2-A41BA33D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B1D2-B884-4B26-92C1-3342D8EAB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5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0D3659-7FBC-BF72-D709-AD06E4A969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803CF8-33B2-EBAD-86C7-FB734EF33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8178F-F39A-DF1E-B478-EFD32A069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F245-3578-4042-A606-9B78E2548BC3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85641-44F0-31F1-2D2C-D6D498DF1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63294-7844-934C-7EA2-1D195637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B1D2-B884-4B26-92C1-3342D8EAB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8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E1FE1-ED5C-D692-6804-66F23B322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A616D-6B2C-675B-97DC-7607767DA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42646-2E28-D053-9618-FD3062DF4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F245-3578-4042-A606-9B78E2548BC3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414FA-E911-12F3-0948-B8ABF196B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955C6-9CEF-5E06-F527-8136FB40D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B1D2-B884-4B26-92C1-3342D8EAB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4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1B75-DD14-8790-CEF2-10B87E05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8671A-A242-E816-23EA-5C2548CA6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1B532-AF0E-7554-6CF4-07B114BD8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F245-3578-4042-A606-9B78E2548BC3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0ABB4-ED84-E109-B02C-723808494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8673-AEBD-F014-DE4C-B6FC03FA0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B1D2-B884-4B26-92C1-3342D8EAB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2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64AC7-C350-2928-5001-6A5377045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9F55F-E1CF-2BB6-F16F-506C38036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ECE1D-671D-397A-A78F-EEFB055AE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6D567-F095-2660-F6F8-D3180A299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F245-3578-4042-A606-9B78E2548BC3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7C9BD-9BF6-3B2A-0CCF-EDC094A6E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47D29-892D-3A6D-12E9-81F738DE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B1D2-B884-4B26-92C1-3342D8EAB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1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C667-358E-F16E-AA80-4F23781EC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76EF5-16BC-FACE-49ED-AB67B40EF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DD412-C3C7-05B4-A9A7-69C689F18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A35F15-98A9-BEF7-4D97-E76FD8ED9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AB8F44-EA84-7138-005B-5AF418349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8B2E48-D367-49A2-A074-FC1184CD4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F245-3578-4042-A606-9B78E2548BC3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F84366-9B85-24E8-1254-1528C68FC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64F1A0-21C2-AD9D-0799-0A65D523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B1D2-B884-4B26-92C1-3342D8EAB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2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93D50-14DF-7012-F628-F42427262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88F30-9125-6105-9321-22F25A56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F245-3578-4042-A606-9B78E2548BC3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EC48A-CAAA-6D3D-4AA3-6B4BBA14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DB7A2-CFDF-5D28-AF0F-2D8C8BEF4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B1D2-B884-4B26-92C1-3342D8EAB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0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F9218-360B-F123-232B-6231292DD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F245-3578-4042-A606-9B78E2548BC3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39501-BA55-E290-D571-22FF9F22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DCC23-ADD8-C669-64EB-70B997EC6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B1D2-B884-4B26-92C1-3342D8EAB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7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4F8ED-E80E-AFCF-0712-B562AA66C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6CE9-E213-7870-3844-3530DE681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B3B6C-7766-BF2B-00CD-B669F5AAE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69DEA-ADFF-06CE-79AF-183A0F44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F245-3578-4042-A606-9B78E2548BC3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9E32D-3DD9-D51A-9067-66D136714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62E25-DDCC-468F-193B-BBFA0E1F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B1D2-B884-4B26-92C1-3342D8EAB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7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136AA-BAF0-35EC-6A64-3B76DF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A53A15-D2F7-E0B2-417D-0D0750316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58850-3B92-6832-DC42-628899881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92690-B397-6D84-E84E-EF757102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F245-3578-4042-A606-9B78E2548BC3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AF206-B3F5-1E5B-6402-A9B1804B6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6F673-141A-7CD8-2301-2C53274F7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B1D2-B884-4B26-92C1-3342D8EAB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7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00A727-773F-DB40-B61C-667784829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E3BE0-E4EA-DF70-9406-2E2F7D638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46CE2-6FCC-39D0-16E2-7C2EFF563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8F245-3578-4042-A606-9B78E2548BC3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B5EC5-C70D-671C-F56F-FA3EE6BE3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B7BBC-DA58-614A-D723-8F576D7DB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5B1D2-B884-4B26-92C1-3342D8EAB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1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2.xml"/><Relationship Id="rId12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2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microsoft.com/office/2007/relationships/diagramDrawing" Target="../diagrams/drawing2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73C297-7D1E-426B-6B20-3D32DA9CEB4F}"/>
              </a:ext>
            </a:extLst>
          </p:cNvPr>
          <p:cNvSpPr/>
          <p:nvPr/>
        </p:nvSpPr>
        <p:spPr>
          <a:xfrm>
            <a:off x="0" y="0"/>
            <a:ext cx="12192000" cy="115252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E58517-7BD1-ECAC-8E78-E398359EC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40" y="340021"/>
            <a:ext cx="2072820" cy="4724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CA7349-68A9-1E71-C431-D9BF27A93F0F}"/>
              </a:ext>
            </a:extLst>
          </p:cNvPr>
          <p:cNvSpPr/>
          <p:nvPr/>
        </p:nvSpPr>
        <p:spPr>
          <a:xfrm>
            <a:off x="9848850" y="340021"/>
            <a:ext cx="1950810" cy="4724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Grupo 5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2DD8565-F8CA-145E-EC72-A9441C32CADE}"/>
              </a:ext>
            </a:extLst>
          </p:cNvPr>
          <p:cNvSpPr>
            <a:spLocks/>
          </p:cNvSpPr>
          <p:nvPr/>
        </p:nvSpPr>
        <p:spPr>
          <a:xfrm>
            <a:off x="1866900" y="2114550"/>
            <a:ext cx="8610600" cy="3381375"/>
          </a:xfrm>
          <a:prstGeom prst="roundRect">
            <a:avLst>
              <a:gd name="adj" fmla="val 4554"/>
            </a:avLst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/>
              <a:t>Trabajo</a:t>
            </a:r>
            <a:r>
              <a:rPr lang="en-US" sz="4000" b="1" dirty="0"/>
              <a:t> </a:t>
            </a:r>
            <a:r>
              <a:rPr lang="en-US" sz="4000" b="1" dirty="0" err="1"/>
              <a:t>Práctico</a:t>
            </a:r>
            <a:r>
              <a:rPr lang="en-US" sz="4000" b="1" dirty="0"/>
              <a:t> N1: </a:t>
            </a:r>
          </a:p>
          <a:p>
            <a:pPr algn="ctr"/>
            <a:r>
              <a:rPr lang="en-US" sz="2800" dirty="0"/>
              <a:t> </a:t>
            </a:r>
            <a:r>
              <a:rPr lang="en-US" sz="2800" dirty="0" err="1"/>
              <a:t>Análisis</a:t>
            </a:r>
            <a:r>
              <a:rPr lang="en-US" sz="2800" dirty="0"/>
              <a:t> </a:t>
            </a:r>
            <a:r>
              <a:rPr lang="en-US" sz="2800" dirty="0" err="1"/>
              <a:t>exploratorio</a:t>
            </a:r>
            <a:r>
              <a:rPr lang="en-US" sz="2800" dirty="0"/>
              <a:t> de un dataset de </a:t>
            </a:r>
            <a:r>
              <a:rPr lang="en-US" sz="2800" dirty="0" err="1"/>
              <a:t>propiedades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venta</a:t>
            </a:r>
            <a:endParaRPr lang="en-US" sz="2800" dirty="0"/>
          </a:p>
          <a:p>
            <a:pPr algn="ctr"/>
            <a:endParaRPr lang="en-US" sz="2800" dirty="0"/>
          </a:p>
          <a:p>
            <a:pPr algn="ctr"/>
            <a:r>
              <a:rPr lang="en-US" sz="2800" dirty="0" err="1"/>
              <a:t>Comisión</a:t>
            </a:r>
            <a:r>
              <a:rPr lang="en-US" sz="2800" dirty="0"/>
              <a:t> 1023CIDSDCN02LAED</a:t>
            </a:r>
          </a:p>
        </p:txBody>
      </p:sp>
    </p:spTree>
    <p:extLst>
      <p:ext uri="{BB962C8B-B14F-4D97-AF65-F5344CB8AC3E}">
        <p14:creationId xmlns:p14="http://schemas.microsoft.com/office/powerpoint/2010/main" val="60205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78F2A3D-EFCE-A3D2-F1C7-B0C67035EC61}"/>
              </a:ext>
            </a:extLst>
          </p:cNvPr>
          <p:cNvSpPr/>
          <p:nvPr/>
        </p:nvSpPr>
        <p:spPr>
          <a:xfrm>
            <a:off x="0" y="6124575"/>
            <a:ext cx="12192000" cy="733425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D130F9-18C4-4DA3-9A8F-D94D2891C325}"/>
              </a:ext>
            </a:extLst>
          </p:cNvPr>
          <p:cNvSpPr>
            <a:spLocks/>
          </p:cNvSpPr>
          <p:nvPr/>
        </p:nvSpPr>
        <p:spPr>
          <a:xfrm>
            <a:off x="154216" y="862901"/>
            <a:ext cx="11940720" cy="5130206"/>
          </a:xfrm>
          <a:prstGeom prst="roundRect">
            <a:avLst>
              <a:gd name="adj" fmla="val 4554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CA7349-68A9-1E71-C431-D9BF27A93F0F}"/>
              </a:ext>
            </a:extLst>
          </p:cNvPr>
          <p:cNvSpPr/>
          <p:nvPr/>
        </p:nvSpPr>
        <p:spPr>
          <a:xfrm>
            <a:off x="10144125" y="6258815"/>
            <a:ext cx="1950810" cy="4724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Grupo 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D284B4-DA1F-466E-1B83-A67C7CBB6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5" y="6254051"/>
            <a:ext cx="2072820" cy="4724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DF55EF-2BF1-EBBA-DB8C-801E5B2A84F7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Tratamiento</a:t>
            </a:r>
            <a:r>
              <a:rPr lang="en-US" sz="2400" dirty="0"/>
              <a:t> de las </a:t>
            </a:r>
            <a:r>
              <a:rPr lang="en-US" sz="2400" dirty="0" err="1"/>
              <a:t>columnas</a:t>
            </a:r>
            <a:r>
              <a:rPr lang="en-US" sz="2400" dirty="0"/>
              <a:t> : Campo “</a:t>
            </a:r>
            <a:r>
              <a:rPr lang="en-US" sz="2400" dirty="0" err="1"/>
              <a:t>place_with_parent_names,country_name,state_name,place_name</a:t>
            </a:r>
            <a:r>
              <a:rPr lang="en-US" sz="2400" dirty="0"/>
              <a:t>”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2F5A90-2652-7981-A623-84E5B9780001}"/>
              </a:ext>
            </a:extLst>
          </p:cNvPr>
          <p:cNvGrpSpPr/>
          <p:nvPr/>
        </p:nvGrpSpPr>
        <p:grpSpPr>
          <a:xfrm>
            <a:off x="610959" y="1081841"/>
            <a:ext cx="11248248" cy="635965"/>
            <a:chOff x="610959" y="1081841"/>
            <a:chExt cx="11248248" cy="63596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1F7D0B3-2FEA-4AA1-9E1A-8CF502B7ACD2}"/>
                </a:ext>
              </a:extLst>
            </p:cNvPr>
            <p:cNvSpPr/>
            <p:nvPr/>
          </p:nvSpPr>
          <p:spPr>
            <a:xfrm>
              <a:off x="2341984" y="1081841"/>
              <a:ext cx="9517223" cy="63596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    </a:t>
              </a:r>
              <a:r>
                <a:rPr lang="en-US" dirty="0" err="1">
                  <a:solidFill>
                    <a:schemeClr val="tx1"/>
                  </a:solidFill>
                </a:rPr>
                <a:t>Contiene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información</a:t>
              </a:r>
              <a:r>
                <a:rPr lang="en-US" dirty="0">
                  <a:solidFill>
                    <a:schemeClr val="tx1"/>
                  </a:solidFill>
                </a:rPr>
                <a:t>  </a:t>
              </a:r>
              <a:r>
                <a:rPr lang="en-US" dirty="0" err="1">
                  <a:solidFill>
                    <a:schemeClr val="tx1"/>
                  </a:solidFill>
                </a:rPr>
                <a:t>sobre</a:t>
              </a:r>
              <a:r>
                <a:rPr lang="en-US" dirty="0">
                  <a:solidFill>
                    <a:schemeClr val="tx1"/>
                  </a:solidFill>
                </a:rPr>
                <a:t> la </a:t>
              </a:r>
              <a:r>
                <a:rPr lang="en-US" dirty="0" err="1">
                  <a:solidFill>
                    <a:schemeClr val="tx1"/>
                  </a:solidFill>
                </a:rPr>
                <a:t>ubicación</a:t>
              </a:r>
              <a:r>
                <a:rPr lang="en-US" dirty="0">
                  <a:solidFill>
                    <a:schemeClr val="tx1"/>
                  </a:solidFill>
                </a:rPr>
                <a:t> de la </a:t>
              </a:r>
              <a:r>
                <a:rPr lang="en-US" dirty="0" err="1">
                  <a:solidFill>
                    <a:schemeClr val="tx1"/>
                  </a:solidFill>
                </a:rPr>
                <a:t>propiedad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02D75F1-223E-FC47-3CC7-3450DDA77F42}"/>
                </a:ext>
              </a:extLst>
            </p:cNvPr>
            <p:cNvSpPr/>
            <p:nvPr/>
          </p:nvSpPr>
          <p:spPr>
            <a:xfrm>
              <a:off x="610959" y="1082350"/>
              <a:ext cx="1880313" cy="635456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Descripción</a:t>
              </a:r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4C825F4-6258-1313-388C-D145D13C0E09}"/>
              </a:ext>
            </a:extLst>
          </p:cNvPr>
          <p:cNvGrpSpPr/>
          <p:nvPr/>
        </p:nvGrpSpPr>
        <p:grpSpPr>
          <a:xfrm>
            <a:off x="610959" y="1791749"/>
            <a:ext cx="3656244" cy="634908"/>
            <a:chOff x="8039100" y="1602580"/>
            <a:chExt cx="5177524" cy="275588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18640D5-B3DF-9825-DEB1-5F6601B2DA51}"/>
                </a:ext>
              </a:extLst>
            </p:cNvPr>
            <p:cNvSpPr/>
            <p:nvPr/>
          </p:nvSpPr>
          <p:spPr>
            <a:xfrm>
              <a:off x="8039100" y="2580974"/>
              <a:ext cx="5177524" cy="17774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Object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22159F4-1C71-7FCD-511D-B23070035890}"/>
                </a:ext>
              </a:extLst>
            </p:cNvPr>
            <p:cNvSpPr/>
            <p:nvPr/>
          </p:nvSpPr>
          <p:spPr>
            <a:xfrm>
              <a:off x="8039100" y="1602580"/>
              <a:ext cx="5177524" cy="98297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Tipo de </a:t>
              </a:r>
              <a:r>
                <a:rPr lang="en-US" dirty="0" err="1"/>
                <a:t>dato</a:t>
              </a:r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57F3245-B479-72C3-612A-7B0974F0016C}"/>
              </a:ext>
            </a:extLst>
          </p:cNvPr>
          <p:cNvGrpSpPr/>
          <p:nvPr/>
        </p:nvGrpSpPr>
        <p:grpSpPr>
          <a:xfrm>
            <a:off x="4406961" y="1799961"/>
            <a:ext cx="3656244" cy="634908"/>
            <a:chOff x="8039100" y="1602580"/>
            <a:chExt cx="5177524" cy="275588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BDB79FB-D782-DCBD-F8A6-3D0B4CF90C6A}"/>
                </a:ext>
              </a:extLst>
            </p:cNvPr>
            <p:cNvSpPr/>
            <p:nvPr/>
          </p:nvSpPr>
          <p:spPr>
            <a:xfrm>
              <a:off x="8039100" y="2580974"/>
              <a:ext cx="5177524" cy="17774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0%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BB62068-DD71-2995-EA5E-45C5BC6138B9}"/>
                </a:ext>
              </a:extLst>
            </p:cNvPr>
            <p:cNvSpPr/>
            <p:nvPr/>
          </p:nvSpPr>
          <p:spPr>
            <a:xfrm>
              <a:off x="8039100" y="1602580"/>
              <a:ext cx="5177524" cy="98297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% de </a:t>
              </a:r>
              <a:r>
                <a:rPr lang="en-US" dirty="0" err="1"/>
                <a:t>nulos</a:t>
              </a:r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6F0B9B4-8EC5-DF34-B351-24C2D5CCB6D6}"/>
              </a:ext>
            </a:extLst>
          </p:cNvPr>
          <p:cNvGrpSpPr/>
          <p:nvPr/>
        </p:nvGrpSpPr>
        <p:grpSpPr>
          <a:xfrm>
            <a:off x="8202963" y="1791115"/>
            <a:ext cx="3656244" cy="634908"/>
            <a:chOff x="8039100" y="1602580"/>
            <a:chExt cx="5177524" cy="275588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7E4B9A1-0E1D-0BDD-4632-6AF787F43814}"/>
                </a:ext>
              </a:extLst>
            </p:cNvPr>
            <p:cNvSpPr/>
            <p:nvPr/>
          </p:nvSpPr>
          <p:spPr>
            <a:xfrm>
              <a:off x="8039100" y="2580974"/>
              <a:ext cx="5177524" cy="17774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Nula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2C8ED3F-4C31-FA41-B7A2-029E11C4CACA}"/>
                </a:ext>
              </a:extLst>
            </p:cNvPr>
            <p:cNvSpPr/>
            <p:nvPr/>
          </p:nvSpPr>
          <p:spPr>
            <a:xfrm>
              <a:off x="8039100" y="1602580"/>
              <a:ext cx="5177524" cy="98297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Relevancia</a:t>
              </a:r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A66BFD5-D609-B346-7F8D-06CA0DD67E6A}"/>
              </a:ext>
            </a:extLst>
          </p:cNvPr>
          <p:cNvGrpSpPr/>
          <p:nvPr/>
        </p:nvGrpSpPr>
        <p:grpSpPr>
          <a:xfrm>
            <a:off x="610959" y="2556133"/>
            <a:ext cx="11248248" cy="2708468"/>
            <a:chOff x="8039100" y="1438275"/>
            <a:chExt cx="5177524" cy="238250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45F5516-0B59-8519-BB32-24ABBCE06FFC}"/>
                </a:ext>
              </a:extLst>
            </p:cNvPr>
            <p:cNvSpPr/>
            <p:nvPr/>
          </p:nvSpPr>
          <p:spPr>
            <a:xfrm>
              <a:off x="8039100" y="1438275"/>
              <a:ext cx="5177524" cy="3048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Procedimiento</a:t>
              </a:r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B02A347-24DA-CD5A-2C35-DAFD60AB8451}"/>
                </a:ext>
              </a:extLst>
            </p:cNvPr>
            <p:cNvSpPr/>
            <p:nvPr/>
          </p:nvSpPr>
          <p:spPr>
            <a:xfrm>
              <a:off x="8039100" y="1743075"/>
              <a:ext cx="5177524" cy="20777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lang="es-AR" dirty="0">
                  <a:solidFill>
                    <a:schemeClr val="tx1"/>
                  </a:solidFill>
                </a:rPr>
                <a:t>Se verifica que la columna </a:t>
              </a:r>
              <a:r>
                <a:rPr lang="es-AR" dirty="0" err="1">
                  <a:solidFill>
                    <a:schemeClr val="tx1"/>
                  </a:solidFill>
                </a:rPr>
                <a:t>place_with_parent_names</a:t>
              </a:r>
              <a:r>
                <a:rPr lang="es-AR" dirty="0">
                  <a:solidFill>
                    <a:schemeClr val="tx1"/>
                  </a:solidFill>
                </a:rPr>
                <a:t> contiene información similar a las restantes: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AR" dirty="0">
                  <a:solidFill>
                    <a:schemeClr val="tx1"/>
                  </a:solidFill>
                </a:rPr>
                <a:t>Se cuentan los separadores ‘|’ en la columna siendo 6 el máximo y 3 el mínimo, mostrando que hay lugares que tienen información de 5 subdivisiones y otros solo 2.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AR" dirty="0">
                  <a:solidFill>
                    <a:schemeClr val="tx1"/>
                  </a:solidFill>
                </a:rPr>
                <a:t>Se extrae con una </a:t>
              </a:r>
              <a:r>
                <a:rPr lang="es-AR" dirty="0" err="1">
                  <a:solidFill>
                    <a:schemeClr val="tx1"/>
                  </a:solidFill>
                </a:rPr>
                <a:t>regex</a:t>
              </a:r>
              <a:r>
                <a:rPr lang="es-AR" dirty="0">
                  <a:solidFill>
                    <a:schemeClr val="tx1"/>
                  </a:solidFill>
                </a:rPr>
                <a:t> de </a:t>
              </a:r>
              <a:r>
                <a:rPr lang="es-AR" dirty="0" err="1">
                  <a:solidFill>
                    <a:schemeClr val="tx1"/>
                  </a:solidFill>
                </a:rPr>
                <a:t>patron</a:t>
              </a:r>
              <a:r>
                <a:rPr lang="es-AR" dirty="0">
                  <a:solidFill>
                    <a:schemeClr val="tx1"/>
                  </a:solidFill>
                </a:rPr>
                <a:t> : '\|([a-</a:t>
              </a:r>
              <a:r>
                <a:rPr lang="es-AR" dirty="0" err="1">
                  <a:solidFill>
                    <a:schemeClr val="tx1"/>
                  </a:solidFill>
                </a:rPr>
                <a:t>zA</a:t>
              </a:r>
              <a:r>
                <a:rPr lang="es-AR" dirty="0">
                  <a:solidFill>
                    <a:schemeClr val="tx1"/>
                  </a:solidFill>
                </a:rPr>
                <a:t>-Z\.\</a:t>
              </a:r>
              <a:r>
                <a:rPr lang="es-AR" dirty="0" err="1">
                  <a:solidFill>
                    <a:schemeClr val="tx1"/>
                  </a:solidFill>
                </a:rPr>
                <a:t>sÁÉÍÓÚóéíáú</a:t>
              </a:r>
              <a:r>
                <a:rPr lang="es-AR" dirty="0">
                  <a:solidFill>
                    <a:schemeClr val="tx1"/>
                  </a:solidFill>
                </a:rPr>
                <a:t>]+)+’ creando 5 columnas “</a:t>
              </a:r>
              <a:r>
                <a:rPr lang="es-AR" dirty="0" err="1">
                  <a:solidFill>
                    <a:schemeClr val="tx1"/>
                  </a:solidFill>
                </a:rPr>
                <a:t>new_place_x</a:t>
              </a:r>
              <a:r>
                <a:rPr lang="es-AR" dirty="0">
                  <a:solidFill>
                    <a:schemeClr val="tx1"/>
                  </a:solidFill>
                </a:rPr>
                <a:t>” con la siguiente cantidad de nulos: 1: 0%, 2: 0%, 3: 4%, 4: 67% y 5: 99%.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AR" dirty="0">
                  <a:solidFill>
                    <a:schemeClr val="tx1"/>
                  </a:solidFill>
                </a:rPr>
                <a:t>Se verifica que new new_place_1 y new_place_2 contienen la misma información que </a:t>
              </a:r>
              <a:r>
                <a:rPr lang="es-AR" dirty="0" err="1">
                  <a:solidFill>
                    <a:schemeClr val="tx1"/>
                  </a:solidFill>
                </a:rPr>
                <a:t>country_name</a:t>
              </a:r>
              <a:r>
                <a:rPr lang="es-AR" dirty="0">
                  <a:solidFill>
                    <a:schemeClr val="tx1"/>
                  </a:solidFill>
                </a:rPr>
                <a:t> y </a:t>
              </a:r>
              <a:r>
                <a:rPr lang="es-AR" dirty="0" err="1">
                  <a:solidFill>
                    <a:schemeClr val="tx1"/>
                  </a:solidFill>
                </a:rPr>
                <a:t>state_name</a:t>
              </a:r>
              <a:r>
                <a:rPr lang="es-AR" dirty="0">
                  <a:solidFill>
                    <a:schemeClr val="tx1"/>
                  </a:solidFill>
                </a:rPr>
                <a:t>, donde la primera solo contiene el dato “Argentina”.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AR" dirty="0" err="1">
                  <a:solidFill>
                    <a:schemeClr val="tx1"/>
                  </a:solidFill>
                </a:rPr>
                <a:t>Place_name</a:t>
              </a:r>
              <a:r>
                <a:rPr lang="es-AR" dirty="0">
                  <a:solidFill>
                    <a:schemeClr val="tx1"/>
                  </a:solidFill>
                </a:rPr>
                <a:t> contiene la información de la última columna llena “</a:t>
              </a:r>
              <a:r>
                <a:rPr lang="es-AR" dirty="0" err="1">
                  <a:solidFill>
                    <a:schemeClr val="tx1"/>
                  </a:solidFill>
                </a:rPr>
                <a:t>new_place_x</a:t>
              </a:r>
              <a:r>
                <a:rPr lang="es-AR" dirty="0">
                  <a:solidFill>
                    <a:schemeClr val="tx1"/>
                  </a:solidFill>
                </a:rPr>
                <a:t>”.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66B3BD4-6013-58FE-DFC2-173B01616BD4}"/>
              </a:ext>
            </a:extLst>
          </p:cNvPr>
          <p:cNvGrpSpPr/>
          <p:nvPr/>
        </p:nvGrpSpPr>
        <p:grpSpPr>
          <a:xfrm>
            <a:off x="610959" y="5396070"/>
            <a:ext cx="11248248" cy="409503"/>
            <a:chOff x="610959" y="1081841"/>
            <a:chExt cx="11248248" cy="635965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B6966366-0AA5-A79A-36B8-AB8894BF28F9}"/>
                </a:ext>
              </a:extLst>
            </p:cNvPr>
            <p:cNvSpPr/>
            <p:nvPr/>
          </p:nvSpPr>
          <p:spPr>
            <a:xfrm>
              <a:off x="2491272" y="1081841"/>
              <a:ext cx="9367935" cy="63596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Se </a:t>
              </a:r>
              <a:r>
                <a:rPr lang="en-US" dirty="0" err="1">
                  <a:solidFill>
                    <a:schemeClr val="tx1"/>
                  </a:solidFill>
                </a:rPr>
                <a:t>descartan</a:t>
              </a:r>
              <a:r>
                <a:rPr lang="en-US" dirty="0">
                  <a:solidFill>
                    <a:schemeClr val="tx1"/>
                  </a:solidFill>
                </a:rPr>
                <a:t> new_place_1 y new_place_2, </a:t>
              </a:r>
              <a:r>
                <a:rPr lang="en-US" dirty="0" err="1">
                  <a:solidFill>
                    <a:schemeClr val="tx1"/>
                  </a:solidFill>
                </a:rPr>
                <a:t>country_name</a:t>
              </a:r>
              <a:r>
                <a:rPr lang="en-US" dirty="0">
                  <a:solidFill>
                    <a:schemeClr val="tx1"/>
                  </a:solidFill>
                </a:rPr>
                <a:t> y </a:t>
              </a:r>
              <a:r>
                <a:rPr lang="en-US" dirty="0" err="1">
                  <a:solidFill>
                    <a:schemeClr val="tx1"/>
                  </a:solidFill>
                </a:rPr>
                <a:t>place_name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AE344D2-D31B-9103-E184-4079081C4FCA}"/>
                </a:ext>
              </a:extLst>
            </p:cNvPr>
            <p:cNvSpPr/>
            <p:nvPr/>
          </p:nvSpPr>
          <p:spPr>
            <a:xfrm>
              <a:off x="610959" y="1082350"/>
              <a:ext cx="1880313" cy="635456"/>
            </a:xfrm>
            <a:prstGeom prst="rect">
              <a:avLst/>
            </a:prstGeom>
            <a:solidFill>
              <a:srgbClr val="4E614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Resultado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240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78F2A3D-EFCE-A3D2-F1C7-B0C67035EC61}"/>
              </a:ext>
            </a:extLst>
          </p:cNvPr>
          <p:cNvSpPr/>
          <p:nvPr/>
        </p:nvSpPr>
        <p:spPr>
          <a:xfrm>
            <a:off x="0" y="6124575"/>
            <a:ext cx="12192000" cy="733425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D130F9-18C4-4DA3-9A8F-D94D2891C325}"/>
              </a:ext>
            </a:extLst>
          </p:cNvPr>
          <p:cNvSpPr>
            <a:spLocks/>
          </p:cNvSpPr>
          <p:nvPr/>
        </p:nvSpPr>
        <p:spPr>
          <a:xfrm>
            <a:off x="154216" y="862901"/>
            <a:ext cx="11940720" cy="5130206"/>
          </a:xfrm>
          <a:prstGeom prst="roundRect">
            <a:avLst>
              <a:gd name="adj" fmla="val 4554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CA7349-68A9-1E71-C431-D9BF27A93F0F}"/>
              </a:ext>
            </a:extLst>
          </p:cNvPr>
          <p:cNvSpPr/>
          <p:nvPr/>
        </p:nvSpPr>
        <p:spPr>
          <a:xfrm>
            <a:off x="10144125" y="6258815"/>
            <a:ext cx="1950810" cy="4724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Grupo 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D284B4-DA1F-466E-1B83-A67C7CBB6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5" y="6254051"/>
            <a:ext cx="2072820" cy="4724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DF55EF-2BF1-EBBA-DB8C-801E5B2A84F7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Tratamiento</a:t>
            </a:r>
            <a:r>
              <a:rPr lang="en-US" sz="2400" dirty="0"/>
              <a:t> de las </a:t>
            </a:r>
            <a:r>
              <a:rPr lang="en-US" sz="2400" dirty="0" err="1"/>
              <a:t>columnas</a:t>
            </a:r>
            <a:r>
              <a:rPr lang="en-US" sz="2400" dirty="0"/>
              <a:t> : Campo “new_place_3, new_place_4 y new_place_5”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2F5A90-2652-7981-A623-84E5B9780001}"/>
              </a:ext>
            </a:extLst>
          </p:cNvPr>
          <p:cNvGrpSpPr/>
          <p:nvPr/>
        </p:nvGrpSpPr>
        <p:grpSpPr>
          <a:xfrm>
            <a:off x="610959" y="1081841"/>
            <a:ext cx="11248248" cy="635965"/>
            <a:chOff x="610959" y="1081841"/>
            <a:chExt cx="11248248" cy="63596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1F7D0B3-2FEA-4AA1-9E1A-8CF502B7ACD2}"/>
                </a:ext>
              </a:extLst>
            </p:cNvPr>
            <p:cNvSpPr/>
            <p:nvPr/>
          </p:nvSpPr>
          <p:spPr>
            <a:xfrm>
              <a:off x="2341984" y="1081841"/>
              <a:ext cx="9517223" cy="63596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    </a:t>
              </a:r>
              <a:r>
                <a:rPr lang="en-US" dirty="0" err="1">
                  <a:solidFill>
                    <a:schemeClr val="tx1"/>
                  </a:solidFill>
                </a:rPr>
                <a:t>Contiene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información</a:t>
              </a:r>
              <a:r>
                <a:rPr lang="en-US" dirty="0">
                  <a:solidFill>
                    <a:schemeClr val="tx1"/>
                  </a:solidFill>
                </a:rPr>
                <a:t>  </a:t>
              </a:r>
              <a:r>
                <a:rPr lang="en-US" dirty="0" err="1">
                  <a:solidFill>
                    <a:schemeClr val="tx1"/>
                  </a:solidFill>
                </a:rPr>
                <a:t>sobre</a:t>
              </a:r>
              <a:r>
                <a:rPr lang="en-US" dirty="0">
                  <a:solidFill>
                    <a:schemeClr val="tx1"/>
                  </a:solidFill>
                </a:rPr>
                <a:t> la ciudad/pueblo/</a:t>
              </a:r>
              <a:r>
                <a:rPr lang="en-US" dirty="0" err="1">
                  <a:solidFill>
                    <a:schemeClr val="tx1"/>
                  </a:solidFill>
                </a:rPr>
                <a:t>localidad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donde</a:t>
              </a:r>
              <a:r>
                <a:rPr lang="en-US" dirty="0">
                  <a:solidFill>
                    <a:schemeClr val="tx1"/>
                  </a:solidFill>
                </a:rPr>
                <a:t> se </a:t>
              </a:r>
              <a:r>
                <a:rPr lang="en-US" dirty="0" err="1">
                  <a:solidFill>
                    <a:schemeClr val="tx1"/>
                  </a:solidFill>
                </a:rPr>
                <a:t>ubica</a:t>
              </a:r>
              <a:r>
                <a:rPr lang="en-US" dirty="0">
                  <a:solidFill>
                    <a:schemeClr val="tx1"/>
                  </a:solidFill>
                </a:rPr>
                <a:t> la </a:t>
              </a:r>
              <a:r>
                <a:rPr lang="en-US" dirty="0" err="1">
                  <a:solidFill>
                    <a:schemeClr val="tx1"/>
                  </a:solidFill>
                </a:rPr>
                <a:t>propiedad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02D75F1-223E-FC47-3CC7-3450DDA77F42}"/>
                </a:ext>
              </a:extLst>
            </p:cNvPr>
            <p:cNvSpPr/>
            <p:nvPr/>
          </p:nvSpPr>
          <p:spPr>
            <a:xfrm>
              <a:off x="610959" y="1082350"/>
              <a:ext cx="1880313" cy="635456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Descripción</a:t>
              </a:r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4C825F4-6258-1313-388C-D145D13C0E09}"/>
              </a:ext>
            </a:extLst>
          </p:cNvPr>
          <p:cNvGrpSpPr/>
          <p:nvPr/>
        </p:nvGrpSpPr>
        <p:grpSpPr>
          <a:xfrm>
            <a:off x="610959" y="1791749"/>
            <a:ext cx="3656244" cy="634908"/>
            <a:chOff x="8039100" y="1602580"/>
            <a:chExt cx="5177524" cy="275588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18640D5-B3DF-9825-DEB1-5F6601B2DA51}"/>
                </a:ext>
              </a:extLst>
            </p:cNvPr>
            <p:cNvSpPr/>
            <p:nvPr/>
          </p:nvSpPr>
          <p:spPr>
            <a:xfrm>
              <a:off x="8039100" y="2580974"/>
              <a:ext cx="5177524" cy="17774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Object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22159F4-1C71-7FCD-511D-B23070035890}"/>
                </a:ext>
              </a:extLst>
            </p:cNvPr>
            <p:cNvSpPr/>
            <p:nvPr/>
          </p:nvSpPr>
          <p:spPr>
            <a:xfrm>
              <a:off x="8039100" y="1602580"/>
              <a:ext cx="5177524" cy="98297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Tipo de </a:t>
              </a:r>
              <a:r>
                <a:rPr lang="en-US" dirty="0" err="1"/>
                <a:t>dato</a:t>
              </a:r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57F3245-B479-72C3-612A-7B0974F0016C}"/>
              </a:ext>
            </a:extLst>
          </p:cNvPr>
          <p:cNvGrpSpPr/>
          <p:nvPr/>
        </p:nvGrpSpPr>
        <p:grpSpPr>
          <a:xfrm>
            <a:off x="4406961" y="1799961"/>
            <a:ext cx="3656244" cy="634908"/>
            <a:chOff x="8039100" y="1602580"/>
            <a:chExt cx="5177524" cy="275588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BDB79FB-D782-DCBD-F8A6-3D0B4CF90C6A}"/>
                </a:ext>
              </a:extLst>
            </p:cNvPr>
            <p:cNvSpPr/>
            <p:nvPr/>
          </p:nvSpPr>
          <p:spPr>
            <a:xfrm>
              <a:off x="8039100" y="2580974"/>
              <a:ext cx="5177524" cy="17774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4% | 66% | 99%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BB62068-DD71-2995-EA5E-45C5BC6138B9}"/>
                </a:ext>
              </a:extLst>
            </p:cNvPr>
            <p:cNvSpPr/>
            <p:nvPr/>
          </p:nvSpPr>
          <p:spPr>
            <a:xfrm>
              <a:off x="8039100" y="1602580"/>
              <a:ext cx="5177524" cy="98297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% de </a:t>
              </a:r>
              <a:r>
                <a:rPr lang="en-US" dirty="0" err="1"/>
                <a:t>nulos</a:t>
              </a:r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6F0B9B4-8EC5-DF34-B351-24C2D5CCB6D6}"/>
              </a:ext>
            </a:extLst>
          </p:cNvPr>
          <p:cNvGrpSpPr/>
          <p:nvPr/>
        </p:nvGrpSpPr>
        <p:grpSpPr>
          <a:xfrm>
            <a:off x="8202963" y="1791115"/>
            <a:ext cx="3656244" cy="634908"/>
            <a:chOff x="8039100" y="1602580"/>
            <a:chExt cx="5177524" cy="275588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7E4B9A1-0E1D-0BDD-4632-6AF787F43814}"/>
                </a:ext>
              </a:extLst>
            </p:cNvPr>
            <p:cNvSpPr/>
            <p:nvPr/>
          </p:nvSpPr>
          <p:spPr>
            <a:xfrm>
              <a:off x="8039100" y="2580974"/>
              <a:ext cx="5177524" cy="17774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Alta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2C8ED3F-4C31-FA41-B7A2-029E11C4CACA}"/>
                </a:ext>
              </a:extLst>
            </p:cNvPr>
            <p:cNvSpPr/>
            <p:nvPr/>
          </p:nvSpPr>
          <p:spPr>
            <a:xfrm>
              <a:off x="8039100" y="1602580"/>
              <a:ext cx="5177524" cy="98297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Relevancia</a:t>
              </a:r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A66BFD5-D609-B346-7F8D-06CA0DD67E6A}"/>
              </a:ext>
            </a:extLst>
          </p:cNvPr>
          <p:cNvGrpSpPr/>
          <p:nvPr/>
        </p:nvGrpSpPr>
        <p:grpSpPr>
          <a:xfrm>
            <a:off x="610959" y="2556133"/>
            <a:ext cx="11248248" cy="2708468"/>
            <a:chOff x="8039100" y="1438275"/>
            <a:chExt cx="5177524" cy="238250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45F5516-0B59-8519-BB32-24ABBCE06FFC}"/>
                </a:ext>
              </a:extLst>
            </p:cNvPr>
            <p:cNvSpPr/>
            <p:nvPr/>
          </p:nvSpPr>
          <p:spPr>
            <a:xfrm>
              <a:off x="8039100" y="1438275"/>
              <a:ext cx="5177524" cy="3048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Procedimiento</a:t>
              </a:r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B02A347-24DA-CD5A-2C35-DAFD60AB8451}"/>
                </a:ext>
              </a:extLst>
            </p:cNvPr>
            <p:cNvSpPr/>
            <p:nvPr/>
          </p:nvSpPr>
          <p:spPr>
            <a:xfrm>
              <a:off x="8039100" y="1743075"/>
              <a:ext cx="5177524" cy="20777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lang="es-AR" dirty="0">
                  <a:solidFill>
                    <a:schemeClr val="tx1"/>
                  </a:solidFill>
                </a:rPr>
                <a:t>La información en new_place_3 es la ciudad/pueblo/localidad, considerando que esta columna es importante se intenta llenar utilizando </a:t>
              </a:r>
              <a:r>
                <a:rPr lang="es-AR" dirty="0" err="1">
                  <a:solidFill>
                    <a:schemeClr val="tx1"/>
                  </a:solidFill>
                </a:rPr>
                <a:t>geonames_id</a:t>
              </a:r>
              <a:r>
                <a:rPr lang="es-AR" dirty="0">
                  <a:solidFill>
                    <a:schemeClr val="tx1"/>
                  </a:solidFill>
                </a:rPr>
                <a:t> o </a:t>
              </a:r>
              <a:r>
                <a:rPr lang="es-AR" dirty="0" err="1">
                  <a:solidFill>
                    <a:schemeClr val="tx1"/>
                  </a:solidFill>
                </a:rPr>
                <a:t>lat_newy</a:t>
              </a:r>
              <a:r>
                <a:rPr lang="es-AR" dirty="0">
                  <a:solidFill>
                    <a:schemeClr val="tx1"/>
                  </a:solidFill>
                </a:rPr>
                <a:t> </a:t>
              </a:r>
              <a:r>
                <a:rPr lang="es-AR" dirty="0" err="1">
                  <a:solidFill>
                    <a:schemeClr val="tx1"/>
                  </a:solidFill>
                </a:rPr>
                <a:t>lon_new</a:t>
              </a:r>
              <a:r>
                <a:rPr lang="es-AR" dirty="0">
                  <a:solidFill>
                    <a:schemeClr val="tx1"/>
                  </a:solidFill>
                </a:rPr>
                <a:t>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AR" dirty="0">
                  <a:solidFill>
                    <a:schemeClr val="tx1"/>
                  </a:solidFill>
                </a:rPr>
                <a:t>La columna </a:t>
              </a:r>
              <a:r>
                <a:rPr lang="es-AR" dirty="0" err="1">
                  <a:solidFill>
                    <a:schemeClr val="tx1"/>
                  </a:solidFill>
                </a:rPr>
                <a:t>geonames_id</a:t>
              </a:r>
              <a:r>
                <a:rPr lang="es-AR" dirty="0">
                  <a:solidFill>
                    <a:schemeClr val="tx1"/>
                  </a:solidFill>
                </a:rPr>
                <a:t> en los casos donde no new_place_3 es </a:t>
              </a:r>
              <a:r>
                <a:rPr lang="es-AR" dirty="0" err="1">
                  <a:solidFill>
                    <a:schemeClr val="tx1"/>
                  </a:solidFill>
                </a:rPr>
                <a:t>null</a:t>
              </a:r>
              <a:r>
                <a:rPr lang="es-AR" dirty="0">
                  <a:solidFill>
                    <a:schemeClr val="tx1"/>
                  </a:solidFill>
                </a:rPr>
                <a:t> no contiene información razonable ya que se repite muchas veces en distintas provincias.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AR" dirty="0">
                  <a:solidFill>
                    <a:schemeClr val="tx1"/>
                  </a:solidFill>
                </a:rPr>
                <a:t>La opción de utilizar </a:t>
              </a:r>
              <a:r>
                <a:rPr lang="es-AR" dirty="0" err="1">
                  <a:solidFill>
                    <a:schemeClr val="tx1"/>
                  </a:solidFill>
                </a:rPr>
                <a:t>Noratim</a:t>
              </a:r>
              <a:r>
                <a:rPr lang="es-AR" dirty="0">
                  <a:solidFill>
                    <a:schemeClr val="tx1"/>
                  </a:solidFill>
                </a:rPr>
                <a:t> para un reverse </a:t>
              </a:r>
              <a:r>
                <a:rPr lang="es-AR" dirty="0" err="1">
                  <a:solidFill>
                    <a:schemeClr val="tx1"/>
                  </a:solidFill>
                </a:rPr>
                <a:t>search</a:t>
              </a:r>
              <a:r>
                <a:rPr lang="es-AR" dirty="0">
                  <a:solidFill>
                    <a:schemeClr val="tx1"/>
                  </a:solidFill>
                </a:rPr>
                <a:t> del lugar a través de una consulta por </a:t>
              </a:r>
              <a:r>
                <a:rPr lang="es-AR" dirty="0" err="1">
                  <a:solidFill>
                    <a:schemeClr val="tx1"/>
                  </a:solidFill>
                </a:rPr>
                <a:t>url</a:t>
              </a:r>
              <a:r>
                <a:rPr lang="es-AR" dirty="0">
                  <a:solidFill>
                    <a:schemeClr val="tx1"/>
                  </a:solidFill>
                </a:rPr>
                <a:t> o </a:t>
              </a:r>
              <a:r>
                <a:rPr lang="es-AR" dirty="0" err="1">
                  <a:solidFill>
                    <a:schemeClr val="tx1"/>
                  </a:solidFill>
                </a:rPr>
                <a:t>geopy.geocoders</a:t>
              </a:r>
              <a:r>
                <a:rPr lang="es-AR" dirty="0">
                  <a:solidFill>
                    <a:schemeClr val="tx1"/>
                  </a:solidFill>
                </a:rPr>
                <a:t> no solo tarda mucho tiempo sino que es dependiente de la respuesta y disponibilidad de servidores ajenos.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66B3BD4-6013-58FE-DFC2-173B01616BD4}"/>
              </a:ext>
            </a:extLst>
          </p:cNvPr>
          <p:cNvGrpSpPr/>
          <p:nvPr/>
        </p:nvGrpSpPr>
        <p:grpSpPr>
          <a:xfrm>
            <a:off x="610959" y="5396070"/>
            <a:ext cx="11248248" cy="409503"/>
            <a:chOff x="610959" y="1081841"/>
            <a:chExt cx="11248248" cy="635965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B6966366-0AA5-A79A-36B8-AB8894BF28F9}"/>
                </a:ext>
              </a:extLst>
            </p:cNvPr>
            <p:cNvSpPr/>
            <p:nvPr/>
          </p:nvSpPr>
          <p:spPr>
            <a:xfrm>
              <a:off x="2491272" y="1081841"/>
              <a:ext cx="9367935" cy="63596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AE344D2-D31B-9103-E184-4079081C4FCA}"/>
                </a:ext>
              </a:extLst>
            </p:cNvPr>
            <p:cNvSpPr/>
            <p:nvPr/>
          </p:nvSpPr>
          <p:spPr>
            <a:xfrm>
              <a:off x="610959" y="1082350"/>
              <a:ext cx="1880313" cy="635456"/>
            </a:xfrm>
            <a:prstGeom prst="rect">
              <a:avLst/>
            </a:prstGeom>
            <a:solidFill>
              <a:srgbClr val="4E614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Resultado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98291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78F2A3D-EFCE-A3D2-F1C7-B0C67035EC61}"/>
              </a:ext>
            </a:extLst>
          </p:cNvPr>
          <p:cNvSpPr/>
          <p:nvPr/>
        </p:nvSpPr>
        <p:spPr>
          <a:xfrm>
            <a:off x="0" y="6124575"/>
            <a:ext cx="12192000" cy="733425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D130F9-18C4-4DA3-9A8F-D94D2891C325}"/>
              </a:ext>
            </a:extLst>
          </p:cNvPr>
          <p:cNvSpPr>
            <a:spLocks/>
          </p:cNvSpPr>
          <p:nvPr/>
        </p:nvSpPr>
        <p:spPr>
          <a:xfrm>
            <a:off x="154216" y="862901"/>
            <a:ext cx="11940720" cy="5130206"/>
          </a:xfrm>
          <a:prstGeom prst="roundRect">
            <a:avLst>
              <a:gd name="adj" fmla="val 4554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CA7349-68A9-1E71-C431-D9BF27A93F0F}"/>
              </a:ext>
            </a:extLst>
          </p:cNvPr>
          <p:cNvSpPr/>
          <p:nvPr/>
        </p:nvSpPr>
        <p:spPr>
          <a:xfrm>
            <a:off x="10144125" y="6258815"/>
            <a:ext cx="1950810" cy="4724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Grupo 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D284B4-DA1F-466E-1B83-A67C7CBB6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5" y="6254051"/>
            <a:ext cx="2072820" cy="4724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DF55EF-2BF1-EBBA-DB8C-801E5B2A84F7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Tratamiento</a:t>
            </a:r>
            <a:r>
              <a:rPr lang="en-US" sz="2400" dirty="0"/>
              <a:t> de las </a:t>
            </a:r>
            <a:r>
              <a:rPr lang="en-US" sz="2400" dirty="0" err="1"/>
              <a:t>columnas</a:t>
            </a:r>
            <a:r>
              <a:rPr lang="en-US" sz="2400" dirty="0"/>
              <a:t> : Campo “new_place_3, new_place_4 y new_place_5”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2F5A90-2652-7981-A623-84E5B9780001}"/>
              </a:ext>
            </a:extLst>
          </p:cNvPr>
          <p:cNvGrpSpPr/>
          <p:nvPr/>
        </p:nvGrpSpPr>
        <p:grpSpPr>
          <a:xfrm>
            <a:off x="610959" y="1081841"/>
            <a:ext cx="11248248" cy="635965"/>
            <a:chOff x="610959" y="1081841"/>
            <a:chExt cx="11248248" cy="63596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1F7D0B3-2FEA-4AA1-9E1A-8CF502B7ACD2}"/>
                </a:ext>
              </a:extLst>
            </p:cNvPr>
            <p:cNvSpPr/>
            <p:nvPr/>
          </p:nvSpPr>
          <p:spPr>
            <a:xfrm>
              <a:off x="2341984" y="1081841"/>
              <a:ext cx="9517223" cy="63596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Contiene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información</a:t>
              </a:r>
              <a:r>
                <a:rPr lang="en-US" dirty="0">
                  <a:solidFill>
                    <a:schemeClr val="tx1"/>
                  </a:solidFill>
                </a:rPr>
                <a:t>  </a:t>
              </a:r>
              <a:r>
                <a:rPr lang="en-US" dirty="0" err="1">
                  <a:solidFill>
                    <a:schemeClr val="tx1"/>
                  </a:solidFill>
                </a:rPr>
                <a:t>sobre</a:t>
              </a:r>
              <a:r>
                <a:rPr lang="en-US" dirty="0">
                  <a:solidFill>
                    <a:schemeClr val="tx1"/>
                  </a:solidFill>
                </a:rPr>
                <a:t> la ciudad/pueblo/</a:t>
              </a:r>
              <a:r>
                <a:rPr lang="en-US" dirty="0" err="1">
                  <a:solidFill>
                    <a:schemeClr val="tx1"/>
                  </a:solidFill>
                </a:rPr>
                <a:t>localidad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donde</a:t>
              </a:r>
              <a:r>
                <a:rPr lang="en-US" dirty="0">
                  <a:solidFill>
                    <a:schemeClr val="tx1"/>
                  </a:solidFill>
                </a:rPr>
                <a:t> se </a:t>
              </a:r>
              <a:r>
                <a:rPr lang="en-US" dirty="0" err="1">
                  <a:solidFill>
                    <a:schemeClr val="tx1"/>
                  </a:solidFill>
                </a:rPr>
                <a:t>ubica</a:t>
              </a:r>
              <a:r>
                <a:rPr lang="en-US" dirty="0">
                  <a:solidFill>
                    <a:schemeClr val="tx1"/>
                  </a:solidFill>
                </a:rPr>
                <a:t> la </a:t>
              </a:r>
              <a:r>
                <a:rPr lang="en-US" dirty="0" err="1">
                  <a:solidFill>
                    <a:schemeClr val="tx1"/>
                  </a:solidFill>
                </a:rPr>
                <a:t>propiedad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02D75F1-223E-FC47-3CC7-3450DDA77F42}"/>
                </a:ext>
              </a:extLst>
            </p:cNvPr>
            <p:cNvSpPr/>
            <p:nvPr/>
          </p:nvSpPr>
          <p:spPr>
            <a:xfrm>
              <a:off x="610959" y="1082350"/>
              <a:ext cx="1880313" cy="635456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Descripción</a:t>
              </a:r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4C825F4-6258-1313-388C-D145D13C0E09}"/>
              </a:ext>
            </a:extLst>
          </p:cNvPr>
          <p:cNvGrpSpPr/>
          <p:nvPr/>
        </p:nvGrpSpPr>
        <p:grpSpPr>
          <a:xfrm>
            <a:off x="610959" y="1791749"/>
            <a:ext cx="3656244" cy="634908"/>
            <a:chOff x="8039100" y="1602580"/>
            <a:chExt cx="5177524" cy="275588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18640D5-B3DF-9825-DEB1-5F6601B2DA51}"/>
                </a:ext>
              </a:extLst>
            </p:cNvPr>
            <p:cNvSpPr/>
            <p:nvPr/>
          </p:nvSpPr>
          <p:spPr>
            <a:xfrm>
              <a:off x="8039100" y="2580974"/>
              <a:ext cx="5177524" cy="17774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Object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22159F4-1C71-7FCD-511D-B23070035890}"/>
                </a:ext>
              </a:extLst>
            </p:cNvPr>
            <p:cNvSpPr/>
            <p:nvPr/>
          </p:nvSpPr>
          <p:spPr>
            <a:xfrm>
              <a:off x="8039100" y="1602580"/>
              <a:ext cx="5177524" cy="98297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Tipo de </a:t>
              </a:r>
              <a:r>
                <a:rPr lang="en-US" dirty="0" err="1"/>
                <a:t>dato</a:t>
              </a:r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57F3245-B479-72C3-612A-7B0974F0016C}"/>
              </a:ext>
            </a:extLst>
          </p:cNvPr>
          <p:cNvGrpSpPr/>
          <p:nvPr/>
        </p:nvGrpSpPr>
        <p:grpSpPr>
          <a:xfrm>
            <a:off x="4406961" y="1799961"/>
            <a:ext cx="3656244" cy="634908"/>
            <a:chOff x="8039100" y="1602580"/>
            <a:chExt cx="5177524" cy="275588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BDB79FB-D782-DCBD-F8A6-3D0B4CF90C6A}"/>
                </a:ext>
              </a:extLst>
            </p:cNvPr>
            <p:cNvSpPr/>
            <p:nvPr/>
          </p:nvSpPr>
          <p:spPr>
            <a:xfrm>
              <a:off x="8039100" y="2580974"/>
              <a:ext cx="5177524" cy="17774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4% | 66% | 99%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BB62068-DD71-2995-EA5E-45C5BC6138B9}"/>
                </a:ext>
              </a:extLst>
            </p:cNvPr>
            <p:cNvSpPr/>
            <p:nvPr/>
          </p:nvSpPr>
          <p:spPr>
            <a:xfrm>
              <a:off x="8039100" y="1602580"/>
              <a:ext cx="5177524" cy="98297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% de </a:t>
              </a:r>
              <a:r>
                <a:rPr lang="en-US" dirty="0" err="1"/>
                <a:t>nulos</a:t>
              </a:r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6F0B9B4-8EC5-DF34-B351-24C2D5CCB6D6}"/>
              </a:ext>
            </a:extLst>
          </p:cNvPr>
          <p:cNvGrpSpPr/>
          <p:nvPr/>
        </p:nvGrpSpPr>
        <p:grpSpPr>
          <a:xfrm>
            <a:off x="8202963" y="1791115"/>
            <a:ext cx="3656244" cy="634908"/>
            <a:chOff x="8039100" y="1602580"/>
            <a:chExt cx="5177524" cy="275588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7E4B9A1-0E1D-0BDD-4632-6AF787F43814}"/>
                </a:ext>
              </a:extLst>
            </p:cNvPr>
            <p:cNvSpPr/>
            <p:nvPr/>
          </p:nvSpPr>
          <p:spPr>
            <a:xfrm>
              <a:off x="8039100" y="2580974"/>
              <a:ext cx="5177524" cy="17774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Alta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2C8ED3F-4C31-FA41-B7A2-029E11C4CACA}"/>
                </a:ext>
              </a:extLst>
            </p:cNvPr>
            <p:cNvSpPr/>
            <p:nvPr/>
          </p:nvSpPr>
          <p:spPr>
            <a:xfrm>
              <a:off x="8039100" y="1602580"/>
              <a:ext cx="5177524" cy="98297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Relevancia</a:t>
              </a:r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A66BFD5-D609-B346-7F8D-06CA0DD67E6A}"/>
              </a:ext>
            </a:extLst>
          </p:cNvPr>
          <p:cNvGrpSpPr/>
          <p:nvPr/>
        </p:nvGrpSpPr>
        <p:grpSpPr>
          <a:xfrm>
            <a:off x="610959" y="2556133"/>
            <a:ext cx="11248248" cy="2708468"/>
            <a:chOff x="8039100" y="1438275"/>
            <a:chExt cx="5177524" cy="238250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45F5516-0B59-8519-BB32-24ABBCE06FFC}"/>
                </a:ext>
              </a:extLst>
            </p:cNvPr>
            <p:cNvSpPr/>
            <p:nvPr/>
          </p:nvSpPr>
          <p:spPr>
            <a:xfrm>
              <a:off x="8039100" y="1438275"/>
              <a:ext cx="5177524" cy="3048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Procedimiento</a:t>
              </a:r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B02A347-24DA-CD5A-2C35-DAFD60AB8451}"/>
                </a:ext>
              </a:extLst>
            </p:cNvPr>
            <p:cNvSpPr/>
            <p:nvPr/>
          </p:nvSpPr>
          <p:spPr>
            <a:xfrm>
              <a:off x="8039100" y="1743075"/>
              <a:ext cx="5177524" cy="20777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 startAt="2"/>
              </a:pPr>
              <a:r>
                <a:rPr lang="es-AR" dirty="0">
                  <a:solidFill>
                    <a:schemeClr val="tx1"/>
                  </a:solidFill>
                </a:rPr>
                <a:t>Se utiliza la ciudad más cercana dentro de la misma provincia que contiene información de la ciudad para llenar la columna new_place_3 creando una columna extra new_place_3_filled.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>
                  <a:solidFill>
                    <a:schemeClr val="tx1"/>
                  </a:solidFill>
                </a:rPr>
                <a:t>Se consideró la opción de realizar lo mismo con la columna new_place_4 utilizando un criterio similar al de la columna new_place_3 pero no solo tarda mucho más tiempo (27 minutos vs menos de 2) sino que solo se consigue disminuir la cantidad de nulos a 48%.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>
                  <a:solidFill>
                    <a:schemeClr val="tx1"/>
                  </a:solidFill>
                </a:rPr>
                <a:t>Se eliminan las columnas new_place_3, new_place_4 y new_place_5; estas dos últimas dado su alta cantidad de nulos (48% y 99% respectivamente).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>
                  <a:solidFill>
                    <a:schemeClr val="tx1"/>
                  </a:solidFill>
                </a:rPr>
                <a:t>Se cambia la columna new_place_3_filled al nombre “Place” para mayor claridad.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66B3BD4-6013-58FE-DFC2-173B01616BD4}"/>
              </a:ext>
            </a:extLst>
          </p:cNvPr>
          <p:cNvGrpSpPr/>
          <p:nvPr/>
        </p:nvGrpSpPr>
        <p:grpSpPr>
          <a:xfrm>
            <a:off x="610959" y="5396070"/>
            <a:ext cx="11248248" cy="409503"/>
            <a:chOff x="610959" y="1081841"/>
            <a:chExt cx="11248248" cy="635965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B6966366-0AA5-A79A-36B8-AB8894BF28F9}"/>
                </a:ext>
              </a:extLst>
            </p:cNvPr>
            <p:cNvSpPr/>
            <p:nvPr/>
          </p:nvSpPr>
          <p:spPr>
            <a:xfrm>
              <a:off x="2491272" y="1081841"/>
              <a:ext cx="9367935" cy="63596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Se </a:t>
              </a:r>
              <a:r>
                <a:rPr lang="en-US" dirty="0" err="1">
                  <a:solidFill>
                    <a:schemeClr val="tx1"/>
                  </a:solidFill>
                </a:rPr>
                <a:t>reducen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los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nulos</a:t>
              </a:r>
              <a:r>
                <a:rPr lang="en-US" dirty="0">
                  <a:solidFill>
                    <a:schemeClr val="tx1"/>
                  </a:solidFill>
                </a:rPr>
                <a:t> de 4% a 0% (64 </a:t>
              </a:r>
              <a:r>
                <a:rPr lang="en-US" dirty="0" err="1">
                  <a:solidFill>
                    <a:schemeClr val="tx1"/>
                  </a:solidFill>
                </a:rPr>
                <a:t>filas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sobre</a:t>
              </a:r>
              <a:r>
                <a:rPr lang="en-US" dirty="0">
                  <a:solidFill>
                    <a:schemeClr val="tx1"/>
                  </a:solidFill>
                </a:rPr>
                <a:t> 121220). Se </a:t>
              </a:r>
              <a:r>
                <a:rPr lang="en-US" dirty="0" err="1">
                  <a:solidFill>
                    <a:schemeClr val="tx1"/>
                  </a:solidFill>
                </a:rPr>
                <a:t>descartan</a:t>
              </a:r>
              <a:r>
                <a:rPr lang="en-US" dirty="0">
                  <a:solidFill>
                    <a:schemeClr val="tx1"/>
                  </a:solidFill>
                </a:rPr>
                <a:t> las </a:t>
              </a:r>
              <a:r>
                <a:rPr lang="en-US" dirty="0" err="1">
                  <a:solidFill>
                    <a:schemeClr val="tx1"/>
                  </a:solidFill>
                </a:rPr>
                <a:t>otras</a:t>
              </a:r>
              <a:r>
                <a:rPr lang="en-US" dirty="0">
                  <a:solidFill>
                    <a:schemeClr val="tx1"/>
                  </a:solidFill>
                </a:rPr>
                <a:t> dos </a:t>
              </a:r>
              <a:r>
                <a:rPr lang="en-US" dirty="0" err="1">
                  <a:solidFill>
                    <a:schemeClr val="tx1"/>
                  </a:solidFill>
                </a:rPr>
                <a:t>columnas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AE344D2-D31B-9103-E184-4079081C4FCA}"/>
                </a:ext>
              </a:extLst>
            </p:cNvPr>
            <p:cNvSpPr/>
            <p:nvPr/>
          </p:nvSpPr>
          <p:spPr>
            <a:xfrm>
              <a:off x="610959" y="1082350"/>
              <a:ext cx="1880313" cy="635456"/>
            </a:xfrm>
            <a:prstGeom prst="rect">
              <a:avLst/>
            </a:prstGeom>
            <a:solidFill>
              <a:srgbClr val="4E614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Resultado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05191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78F2A3D-EFCE-A3D2-F1C7-B0C67035EC61}"/>
              </a:ext>
            </a:extLst>
          </p:cNvPr>
          <p:cNvSpPr/>
          <p:nvPr/>
        </p:nvSpPr>
        <p:spPr>
          <a:xfrm>
            <a:off x="0" y="6124575"/>
            <a:ext cx="12192000" cy="733425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D130F9-18C4-4DA3-9A8F-D94D2891C325}"/>
              </a:ext>
            </a:extLst>
          </p:cNvPr>
          <p:cNvSpPr>
            <a:spLocks/>
          </p:cNvSpPr>
          <p:nvPr/>
        </p:nvSpPr>
        <p:spPr>
          <a:xfrm>
            <a:off x="154216" y="862901"/>
            <a:ext cx="11940720" cy="5130206"/>
          </a:xfrm>
          <a:prstGeom prst="roundRect">
            <a:avLst>
              <a:gd name="adj" fmla="val 4554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CA7349-68A9-1E71-C431-D9BF27A93F0F}"/>
              </a:ext>
            </a:extLst>
          </p:cNvPr>
          <p:cNvSpPr/>
          <p:nvPr/>
        </p:nvSpPr>
        <p:spPr>
          <a:xfrm>
            <a:off x="10144125" y="6258815"/>
            <a:ext cx="1950810" cy="4724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Grupo 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D284B4-DA1F-466E-1B83-A67C7CBB6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5" y="6254051"/>
            <a:ext cx="2072820" cy="4724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DF55EF-2BF1-EBBA-DB8C-801E5B2A84F7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Tratamiento</a:t>
            </a:r>
            <a:r>
              <a:rPr lang="en-US" sz="2400" dirty="0"/>
              <a:t> de las </a:t>
            </a:r>
            <a:r>
              <a:rPr lang="en-US" sz="2400" dirty="0" err="1"/>
              <a:t>columnas</a:t>
            </a:r>
            <a:r>
              <a:rPr lang="en-US" sz="2400" dirty="0"/>
              <a:t> : Campo “</a:t>
            </a:r>
            <a:r>
              <a:rPr lang="en-US" sz="2400" dirty="0" err="1"/>
              <a:t>lat-lon,lat,lon</a:t>
            </a:r>
            <a:r>
              <a:rPr lang="en-US" sz="2400" dirty="0"/>
              <a:t> ,</a:t>
            </a:r>
            <a:r>
              <a:rPr lang="en-US" sz="2400" dirty="0" err="1"/>
              <a:t>geonames_id</a:t>
            </a:r>
            <a:r>
              <a:rPr lang="en-US" sz="2400" dirty="0"/>
              <a:t>”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2F5A90-2652-7981-A623-84E5B9780001}"/>
              </a:ext>
            </a:extLst>
          </p:cNvPr>
          <p:cNvGrpSpPr/>
          <p:nvPr/>
        </p:nvGrpSpPr>
        <p:grpSpPr>
          <a:xfrm>
            <a:off x="610959" y="1081841"/>
            <a:ext cx="11248248" cy="635965"/>
            <a:chOff x="610959" y="1081841"/>
            <a:chExt cx="11248248" cy="63596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1F7D0B3-2FEA-4AA1-9E1A-8CF502B7ACD2}"/>
                </a:ext>
              </a:extLst>
            </p:cNvPr>
            <p:cNvSpPr/>
            <p:nvPr/>
          </p:nvSpPr>
          <p:spPr>
            <a:xfrm>
              <a:off x="2341984" y="1081841"/>
              <a:ext cx="9517223" cy="63596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    </a:t>
              </a:r>
              <a:r>
                <a:rPr lang="en-US" dirty="0" err="1">
                  <a:solidFill>
                    <a:schemeClr val="tx1"/>
                  </a:solidFill>
                </a:rPr>
                <a:t>Contiene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información</a:t>
              </a:r>
              <a:r>
                <a:rPr lang="en-US" dirty="0">
                  <a:solidFill>
                    <a:schemeClr val="tx1"/>
                  </a:solidFill>
                </a:rPr>
                <a:t>  </a:t>
              </a:r>
              <a:r>
                <a:rPr lang="en-US" dirty="0" err="1">
                  <a:solidFill>
                    <a:schemeClr val="tx1"/>
                  </a:solidFill>
                </a:rPr>
                <a:t>geográfica</a:t>
              </a:r>
              <a:r>
                <a:rPr lang="en-US" dirty="0">
                  <a:solidFill>
                    <a:schemeClr val="tx1"/>
                  </a:solidFill>
                </a:rPr>
                <a:t> de la </a:t>
              </a:r>
              <a:r>
                <a:rPr lang="en-US" dirty="0" err="1">
                  <a:solidFill>
                    <a:schemeClr val="tx1"/>
                  </a:solidFill>
                </a:rPr>
                <a:t>propiedad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02D75F1-223E-FC47-3CC7-3450DDA77F42}"/>
                </a:ext>
              </a:extLst>
            </p:cNvPr>
            <p:cNvSpPr/>
            <p:nvPr/>
          </p:nvSpPr>
          <p:spPr>
            <a:xfrm>
              <a:off x="610959" y="1082350"/>
              <a:ext cx="1880313" cy="635456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Descripción</a:t>
              </a:r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4C825F4-6258-1313-388C-D145D13C0E09}"/>
              </a:ext>
            </a:extLst>
          </p:cNvPr>
          <p:cNvGrpSpPr/>
          <p:nvPr/>
        </p:nvGrpSpPr>
        <p:grpSpPr>
          <a:xfrm>
            <a:off x="610959" y="1791749"/>
            <a:ext cx="3656244" cy="634908"/>
            <a:chOff x="8039100" y="1602580"/>
            <a:chExt cx="5177524" cy="275588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18640D5-B3DF-9825-DEB1-5F6601B2DA51}"/>
                </a:ext>
              </a:extLst>
            </p:cNvPr>
            <p:cNvSpPr/>
            <p:nvPr/>
          </p:nvSpPr>
          <p:spPr>
            <a:xfrm>
              <a:off x="8039100" y="2580974"/>
              <a:ext cx="5177524" cy="17774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Object/float/float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22159F4-1C71-7FCD-511D-B23070035890}"/>
                </a:ext>
              </a:extLst>
            </p:cNvPr>
            <p:cNvSpPr/>
            <p:nvPr/>
          </p:nvSpPr>
          <p:spPr>
            <a:xfrm>
              <a:off x="8039100" y="1602580"/>
              <a:ext cx="5177524" cy="98297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Tipo de </a:t>
              </a:r>
              <a:r>
                <a:rPr lang="en-US" dirty="0" err="1"/>
                <a:t>dato</a:t>
              </a:r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57F3245-B479-72C3-612A-7B0974F0016C}"/>
              </a:ext>
            </a:extLst>
          </p:cNvPr>
          <p:cNvGrpSpPr/>
          <p:nvPr/>
        </p:nvGrpSpPr>
        <p:grpSpPr>
          <a:xfrm>
            <a:off x="4406961" y="1799961"/>
            <a:ext cx="3656244" cy="634908"/>
            <a:chOff x="8039100" y="1602580"/>
            <a:chExt cx="5177524" cy="275588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BDB79FB-D782-DCBD-F8A6-3D0B4CF90C6A}"/>
                </a:ext>
              </a:extLst>
            </p:cNvPr>
            <p:cNvSpPr/>
            <p:nvPr/>
          </p:nvSpPr>
          <p:spPr>
            <a:xfrm>
              <a:off x="8039100" y="2580974"/>
              <a:ext cx="5177524" cy="17774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43%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BB62068-DD71-2995-EA5E-45C5BC6138B9}"/>
                </a:ext>
              </a:extLst>
            </p:cNvPr>
            <p:cNvSpPr/>
            <p:nvPr/>
          </p:nvSpPr>
          <p:spPr>
            <a:xfrm>
              <a:off x="8039100" y="1602580"/>
              <a:ext cx="5177524" cy="98297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% de </a:t>
              </a:r>
              <a:r>
                <a:rPr lang="en-US" dirty="0" err="1"/>
                <a:t>nulos</a:t>
              </a:r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6F0B9B4-8EC5-DF34-B351-24C2D5CCB6D6}"/>
              </a:ext>
            </a:extLst>
          </p:cNvPr>
          <p:cNvGrpSpPr/>
          <p:nvPr/>
        </p:nvGrpSpPr>
        <p:grpSpPr>
          <a:xfrm>
            <a:off x="8202963" y="1791115"/>
            <a:ext cx="3656244" cy="634908"/>
            <a:chOff x="8039100" y="1602580"/>
            <a:chExt cx="5177524" cy="275588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7E4B9A1-0E1D-0BDD-4632-6AF787F43814}"/>
                </a:ext>
              </a:extLst>
            </p:cNvPr>
            <p:cNvSpPr/>
            <p:nvPr/>
          </p:nvSpPr>
          <p:spPr>
            <a:xfrm>
              <a:off x="8039100" y="2580974"/>
              <a:ext cx="5177524" cy="17774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Alta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2C8ED3F-4C31-FA41-B7A2-029E11C4CACA}"/>
                </a:ext>
              </a:extLst>
            </p:cNvPr>
            <p:cNvSpPr/>
            <p:nvPr/>
          </p:nvSpPr>
          <p:spPr>
            <a:xfrm>
              <a:off x="8039100" y="1602580"/>
              <a:ext cx="5177524" cy="98297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Relevancia</a:t>
              </a:r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A66BFD5-D609-B346-7F8D-06CA0DD67E6A}"/>
              </a:ext>
            </a:extLst>
          </p:cNvPr>
          <p:cNvGrpSpPr/>
          <p:nvPr/>
        </p:nvGrpSpPr>
        <p:grpSpPr>
          <a:xfrm>
            <a:off x="610959" y="2556133"/>
            <a:ext cx="11248248" cy="2708468"/>
            <a:chOff x="8039100" y="1438275"/>
            <a:chExt cx="5177524" cy="238250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45F5516-0B59-8519-BB32-24ABBCE06FFC}"/>
                </a:ext>
              </a:extLst>
            </p:cNvPr>
            <p:cNvSpPr/>
            <p:nvPr/>
          </p:nvSpPr>
          <p:spPr>
            <a:xfrm>
              <a:off x="8039100" y="1438275"/>
              <a:ext cx="5177524" cy="3048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Procedimiento</a:t>
              </a:r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B02A347-24DA-CD5A-2C35-DAFD60AB8451}"/>
                </a:ext>
              </a:extLst>
            </p:cNvPr>
            <p:cNvSpPr/>
            <p:nvPr/>
          </p:nvSpPr>
          <p:spPr>
            <a:xfrm>
              <a:off x="8039100" y="1743075"/>
              <a:ext cx="5177524" cy="20777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lang="es-AR" dirty="0">
                  <a:solidFill>
                    <a:schemeClr val="tx1"/>
                  </a:solidFill>
                </a:rPr>
                <a:t>Se verifica que la columna </a:t>
              </a:r>
              <a:r>
                <a:rPr lang="es-AR" dirty="0" err="1">
                  <a:solidFill>
                    <a:schemeClr val="tx1"/>
                  </a:solidFill>
                </a:rPr>
                <a:t>lat-lon</a:t>
              </a:r>
              <a:r>
                <a:rPr lang="es-AR" dirty="0">
                  <a:solidFill>
                    <a:schemeClr val="tx1"/>
                  </a:solidFill>
                </a:rPr>
                <a:t> contiene información similar a las </a:t>
              </a:r>
              <a:r>
                <a:rPr lang="es-AR" dirty="0" err="1">
                  <a:solidFill>
                    <a:schemeClr val="tx1"/>
                  </a:solidFill>
                </a:rPr>
                <a:t>lat</a:t>
              </a:r>
              <a:r>
                <a:rPr lang="es-AR" dirty="0">
                  <a:solidFill>
                    <a:schemeClr val="tx1"/>
                  </a:solidFill>
                </a:rPr>
                <a:t> y </a:t>
              </a:r>
              <a:r>
                <a:rPr lang="es-AR" dirty="0" err="1">
                  <a:solidFill>
                    <a:schemeClr val="tx1"/>
                  </a:solidFill>
                </a:rPr>
                <a:t>lon</a:t>
              </a:r>
              <a:r>
                <a:rPr lang="es-AR" dirty="0">
                  <a:solidFill>
                    <a:schemeClr val="tx1"/>
                  </a:solidFill>
                </a:rPr>
                <a:t>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AR" dirty="0">
                  <a:solidFill>
                    <a:schemeClr val="tx1"/>
                  </a:solidFill>
                </a:rPr>
                <a:t>Se separa la columna </a:t>
              </a:r>
              <a:r>
                <a:rPr lang="es-AR" dirty="0" err="1">
                  <a:solidFill>
                    <a:schemeClr val="tx1"/>
                  </a:solidFill>
                </a:rPr>
                <a:t>lat-lon</a:t>
              </a:r>
              <a:r>
                <a:rPr lang="es-AR" dirty="0">
                  <a:solidFill>
                    <a:schemeClr val="tx1"/>
                  </a:solidFill>
                </a:rPr>
                <a:t> en dos columnas nuevas </a:t>
              </a:r>
              <a:r>
                <a:rPr lang="es-AR" dirty="0" err="1">
                  <a:solidFill>
                    <a:schemeClr val="tx1"/>
                  </a:solidFill>
                </a:rPr>
                <a:t>lat_new</a:t>
              </a:r>
              <a:r>
                <a:rPr lang="es-AR" dirty="0">
                  <a:solidFill>
                    <a:schemeClr val="tx1"/>
                  </a:solidFill>
                </a:rPr>
                <a:t> y </a:t>
              </a:r>
              <a:r>
                <a:rPr lang="es-AR" dirty="0" err="1">
                  <a:solidFill>
                    <a:schemeClr val="tx1"/>
                  </a:solidFill>
                </a:rPr>
                <a:t>lon_new</a:t>
              </a:r>
              <a:endParaRPr lang="es-AR" dirty="0">
                <a:solidFill>
                  <a:schemeClr val="tx1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AR" dirty="0">
                  <a:solidFill>
                    <a:schemeClr val="tx1"/>
                  </a:solidFill>
                </a:rPr>
                <a:t>Se verifica que las columnas </a:t>
              </a:r>
              <a:r>
                <a:rPr lang="es-AR" dirty="0" err="1">
                  <a:solidFill>
                    <a:schemeClr val="tx1"/>
                  </a:solidFill>
                </a:rPr>
                <a:t>lat_new</a:t>
              </a:r>
              <a:r>
                <a:rPr lang="es-AR" dirty="0">
                  <a:solidFill>
                    <a:schemeClr val="tx1"/>
                  </a:solidFill>
                </a:rPr>
                <a:t>, </a:t>
              </a:r>
              <a:r>
                <a:rPr lang="es-AR" dirty="0" err="1">
                  <a:solidFill>
                    <a:schemeClr val="tx1"/>
                  </a:solidFill>
                </a:rPr>
                <a:t>lon_new</a:t>
              </a:r>
              <a:r>
                <a:rPr lang="es-AR" dirty="0">
                  <a:solidFill>
                    <a:schemeClr val="tx1"/>
                  </a:solidFill>
                </a:rPr>
                <a:t>, </a:t>
              </a:r>
              <a:r>
                <a:rPr lang="es-AR" dirty="0" err="1">
                  <a:solidFill>
                    <a:schemeClr val="tx1"/>
                  </a:solidFill>
                </a:rPr>
                <a:t>lat</a:t>
              </a:r>
              <a:r>
                <a:rPr lang="es-AR" dirty="0">
                  <a:solidFill>
                    <a:schemeClr val="tx1"/>
                  </a:solidFill>
                </a:rPr>
                <a:t> y </a:t>
              </a:r>
              <a:r>
                <a:rPr lang="es-AR" dirty="0" err="1">
                  <a:solidFill>
                    <a:schemeClr val="tx1"/>
                  </a:solidFill>
                </a:rPr>
                <a:t>lon</a:t>
              </a:r>
              <a:r>
                <a:rPr lang="es-AR" dirty="0">
                  <a:solidFill>
                    <a:schemeClr val="tx1"/>
                  </a:solidFill>
                </a:rPr>
                <a:t> contienen la misma información y son nulos en el mismo lugar.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s-AR" dirty="0">
                  <a:solidFill>
                    <a:schemeClr val="tx1"/>
                  </a:solidFill>
                </a:rPr>
                <a:t>Se pasan a nulos los puntos que no corresponden a la Argentina continental (1 dato)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66B3BD4-6013-58FE-DFC2-173B01616BD4}"/>
              </a:ext>
            </a:extLst>
          </p:cNvPr>
          <p:cNvGrpSpPr/>
          <p:nvPr/>
        </p:nvGrpSpPr>
        <p:grpSpPr>
          <a:xfrm>
            <a:off x="610959" y="5396070"/>
            <a:ext cx="11248248" cy="409503"/>
            <a:chOff x="610959" y="1081841"/>
            <a:chExt cx="11248248" cy="635965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B6966366-0AA5-A79A-36B8-AB8894BF28F9}"/>
                </a:ext>
              </a:extLst>
            </p:cNvPr>
            <p:cNvSpPr/>
            <p:nvPr/>
          </p:nvSpPr>
          <p:spPr>
            <a:xfrm>
              <a:off x="2491272" y="1081841"/>
              <a:ext cx="9367935" cy="63596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Se </a:t>
              </a:r>
              <a:r>
                <a:rPr lang="en-US" dirty="0" err="1">
                  <a:solidFill>
                    <a:schemeClr val="tx1"/>
                  </a:solidFill>
                </a:rPr>
                <a:t>descartan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s-AR" dirty="0" err="1">
                  <a:solidFill>
                    <a:schemeClr val="tx1"/>
                  </a:solidFill>
                </a:rPr>
                <a:t>lat-lon,lat</a:t>
              </a:r>
              <a:r>
                <a:rPr lang="es-AR" dirty="0">
                  <a:solidFill>
                    <a:schemeClr val="tx1"/>
                  </a:solidFill>
                </a:rPr>
                <a:t> y </a:t>
              </a:r>
              <a:r>
                <a:rPr lang="es-AR" dirty="0" err="1">
                  <a:solidFill>
                    <a:schemeClr val="tx1"/>
                  </a:solidFill>
                </a:rPr>
                <a:t>lon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por</a:t>
              </a:r>
              <a:r>
                <a:rPr lang="en-US" dirty="0">
                  <a:solidFill>
                    <a:schemeClr val="tx1"/>
                  </a:solidFill>
                </a:rPr>
                <a:t> no </a:t>
              </a:r>
              <a:r>
                <a:rPr lang="en-US" dirty="0" err="1">
                  <a:solidFill>
                    <a:schemeClr val="tx1"/>
                  </a:solidFill>
                </a:rPr>
                <a:t>agregar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información</a:t>
              </a:r>
              <a:r>
                <a:rPr lang="en-US" dirty="0">
                  <a:solidFill>
                    <a:schemeClr val="tx1"/>
                  </a:solidFill>
                </a:rPr>
                <a:t>, se </a:t>
              </a:r>
              <a:r>
                <a:rPr lang="en-US" dirty="0" err="1">
                  <a:solidFill>
                    <a:schemeClr val="tx1"/>
                  </a:solidFill>
                </a:rPr>
                <a:t>conservan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lat_new</a:t>
              </a:r>
              <a:r>
                <a:rPr lang="en-US" dirty="0">
                  <a:solidFill>
                    <a:schemeClr val="tx1"/>
                  </a:solidFill>
                </a:rPr>
                <a:t> y </a:t>
              </a:r>
              <a:r>
                <a:rPr lang="en-US" dirty="0" err="1">
                  <a:solidFill>
                    <a:schemeClr val="tx1"/>
                  </a:solidFill>
                </a:rPr>
                <a:t>lon_new</a:t>
              </a:r>
              <a:r>
                <a:rPr lang="en-US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AE344D2-D31B-9103-E184-4079081C4FCA}"/>
                </a:ext>
              </a:extLst>
            </p:cNvPr>
            <p:cNvSpPr/>
            <p:nvPr/>
          </p:nvSpPr>
          <p:spPr>
            <a:xfrm>
              <a:off x="610959" y="1082350"/>
              <a:ext cx="1880313" cy="635456"/>
            </a:xfrm>
            <a:prstGeom prst="rect">
              <a:avLst/>
            </a:prstGeom>
            <a:solidFill>
              <a:srgbClr val="4E614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Resultado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64259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78F2A3D-EFCE-A3D2-F1C7-B0C67035EC61}"/>
              </a:ext>
            </a:extLst>
          </p:cNvPr>
          <p:cNvSpPr/>
          <p:nvPr/>
        </p:nvSpPr>
        <p:spPr>
          <a:xfrm>
            <a:off x="0" y="6124575"/>
            <a:ext cx="12192000" cy="733425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D130F9-18C4-4DA3-9A8F-D94D2891C325}"/>
              </a:ext>
            </a:extLst>
          </p:cNvPr>
          <p:cNvSpPr>
            <a:spLocks/>
          </p:cNvSpPr>
          <p:nvPr/>
        </p:nvSpPr>
        <p:spPr>
          <a:xfrm>
            <a:off x="154216" y="862901"/>
            <a:ext cx="11940720" cy="5130206"/>
          </a:xfrm>
          <a:prstGeom prst="roundRect">
            <a:avLst>
              <a:gd name="adj" fmla="val 4554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CA7349-68A9-1E71-C431-D9BF27A93F0F}"/>
              </a:ext>
            </a:extLst>
          </p:cNvPr>
          <p:cNvSpPr/>
          <p:nvPr/>
        </p:nvSpPr>
        <p:spPr>
          <a:xfrm>
            <a:off x="10144125" y="6258815"/>
            <a:ext cx="1950810" cy="4724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Grupo 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D284B4-DA1F-466E-1B83-A67C7CBB6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5" y="6254051"/>
            <a:ext cx="2072820" cy="4724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DF55EF-2BF1-EBBA-DB8C-801E5B2A84F7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Tratamiento</a:t>
            </a:r>
            <a:r>
              <a:rPr lang="en-US" sz="2400" dirty="0"/>
              <a:t> de las </a:t>
            </a:r>
            <a:r>
              <a:rPr lang="en-US" sz="2400" dirty="0" err="1"/>
              <a:t>columnas</a:t>
            </a:r>
            <a:r>
              <a:rPr lang="en-US" sz="2400" dirty="0"/>
              <a:t> : Campo “</a:t>
            </a:r>
            <a:r>
              <a:rPr lang="en-US" sz="2400" dirty="0" err="1"/>
              <a:t>lat-new,lon_new,geonames_id</a:t>
            </a:r>
            <a:r>
              <a:rPr lang="en-US" sz="2400" dirty="0"/>
              <a:t>”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2F5A90-2652-7981-A623-84E5B9780001}"/>
              </a:ext>
            </a:extLst>
          </p:cNvPr>
          <p:cNvGrpSpPr/>
          <p:nvPr/>
        </p:nvGrpSpPr>
        <p:grpSpPr>
          <a:xfrm>
            <a:off x="610959" y="1081841"/>
            <a:ext cx="11248248" cy="635965"/>
            <a:chOff x="610959" y="1081841"/>
            <a:chExt cx="11248248" cy="63596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1F7D0B3-2FEA-4AA1-9E1A-8CF502B7ACD2}"/>
                </a:ext>
              </a:extLst>
            </p:cNvPr>
            <p:cNvSpPr/>
            <p:nvPr/>
          </p:nvSpPr>
          <p:spPr>
            <a:xfrm>
              <a:off x="2341984" y="1081841"/>
              <a:ext cx="9517223" cy="63596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   </a:t>
              </a:r>
              <a:r>
                <a:rPr lang="en-US" dirty="0" err="1">
                  <a:solidFill>
                    <a:schemeClr val="tx1"/>
                  </a:solidFill>
                </a:rPr>
                <a:t>Contiene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información</a:t>
              </a:r>
              <a:r>
                <a:rPr lang="en-US" dirty="0">
                  <a:solidFill>
                    <a:schemeClr val="tx1"/>
                  </a:solidFill>
                </a:rPr>
                <a:t>  </a:t>
              </a:r>
              <a:r>
                <a:rPr lang="en-US" dirty="0" err="1">
                  <a:solidFill>
                    <a:schemeClr val="tx1"/>
                  </a:solidFill>
                </a:rPr>
                <a:t>geográfica</a:t>
              </a:r>
              <a:r>
                <a:rPr lang="en-US" dirty="0">
                  <a:solidFill>
                    <a:schemeClr val="tx1"/>
                  </a:solidFill>
                </a:rPr>
                <a:t> de la </a:t>
              </a:r>
              <a:r>
                <a:rPr lang="en-US" dirty="0" err="1">
                  <a:solidFill>
                    <a:schemeClr val="tx1"/>
                  </a:solidFill>
                </a:rPr>
                <a:t>propiedad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02D75F1-223E-FC47-3CC7-3450DDA77F42}"/>
                </a:ext>
              </a:extLst>
            </p:cNvPr>
            <p:cNvSpPr/>
            <p:nvPr/>
          </p:nvSpPr>
          <p:spPr>
            <a:xfrm>
              <a:off x="610959" y="1082350"/>
              <a:ext cx="1880313" cy="635456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Descripción</a:t>
              </a:r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4C825F4-6258-1313-388C-D145D13C0E09}"/>
              </a:ext>
            </a:extLst>
          </p:cNvPr>
          <p:cNvGrpSpPr/>
          <p:nvPr/>
        </p:nvGrpSpPr>
        <p:grpSpPr>
          <a:xfrm>
            <a:off x="610959" y="1791749"/>
            <a:ext cx="3656244" cy="634908"/>
            <a:chOff x="8039100" y="1602580"/>
            <a:chExt cx="5177524" cy="275588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18640D5-B3DF-9825-DEB1-5F6601B2DA51}"/>
                </a:ext>
              </a:extLst>
            </p:cNvPr>
            <p:cNvSpPr/>
            <p:nvPr/>
          </p:nvSpPr>
          <p:spPr>
            <a:xfrm>
              <a:off x="8039100" y="2580974"/>
              <a:ext cx="5177524" cy="17774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Object/float/float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22159F4-1C71-7FCD-511D-B23070035890}"/>
                </a:ext>
              </a:extLst>
            </p:cNvPr>
            <p:cNvSpPr/>
            <p:nvPr/>
          </p:nvSpPr>
          <p:spPr>
            <a:xfrm>
              <a:off x="8039100" y="1602580"/>
              <a:ext cx="5177524" cy="98297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Tipo de </a:t>
              </a:r>
              <a:r>
                <a:rPr lang="en-US" dirty="0" err="1"/>
                <a:t>dato</a:t>
              </a:r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57F3245-B479-72C3-612A-7B0974F0016C}"/>
              </a:ext>
            </a:extLst>
          </p:cNvPr>
          <p:cNvGrpSpPr/>
          <p:nvPr/>
        </p:nvGrpSpPr>
        <p:grpSpPr>
          <a:xfrm>
            <a:off x="4406961" y="1799961"/>
            <a:ext cx="3656244" cy="634908"/>
            <a:chOff x="8039100" y="1602580"/>
            <a:chExt cx="5177524" cy="275588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BDB79FB-D782-DCBD-F8A6-3D0B4CF90C6A}"/>
                </a:ext>
              </a:extLst>
            </p:cNvPr>
            <p:cNvSpPr/>
            <p:nvPr/>
          </p:nvSpPr>
          <p:spPr>
            <a:xfrm>
              <a:off x="8039100" y="2580974"/>
              <a:ext cx="5177524" cy="17774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43%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BB62068-DD71-2995-EA5E-45C5BC6138B9}"/>
                </a:ext>
              </a:extLst>
            </p:cNvPr>
            <p:cNvSpPr/>
            <p:nvPr/>
          </p:nvSpPr>
          <p:spPr>
            <a:xfrm>
              <a:off x="8039100" y="1602580"/>
              <a:ext cx="5177524" cy="98297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% de </a:t>
              </a:r>
              <a:r>
                <a:rPr lang="en-US" dirty="0" err="1"/>
                <a:t>nulos</a:t>
              </a:r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6F0B9B4-8EC5-DF34-B351-24C2D5CCB6D6}"/>
              </a:ext>
            </a:extLst>
          </p:cNvPr>
          <p:cNvGrpSpPr/>
          <p:nvPr/>
        </p:nvGrpSpPr>
        <p:grpSpPr>
          <a:xfrm>
            <a:off x="8202963" y="1791115"/>
            <a:ext cx="3656244" cy="634908"/>
            <a:chOff x="8039100" y="1602580"/>
            <a:chExt cx="5177524" cy="275588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7E4B9A1-0E1D-0BDD-4632-6AF787F43814}"/>
                </a:ext>
              </a:extLst>
            </p:cNvPr>
            <p:cNvSpPr/>
            <p:nvPr/>
          </p:nvSpPr>
          <p:spPr>
            <a:xfrm>
              <a:off x="8039100" y="2580974"/>
              <a:ext cx="5177524" cy="17774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Alta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2C8ED3F-4C31-FA41-B7A2-029E11C4CACA}"/>
                </a:ext>
              </a:extLst>
            </p:cNvPr>
            <p:cNvSpPr/>
            <p:nvPr/>
          </p:nvSpPr>
          <p:spPr>
            <a:xfrm>
              <a:off x="8039100" y="1602580"/>
              <a:ext cx="5177524" cy="98297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Relevancia</a:t>
              </a:r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A66BFD5-D609-B346-7F8D-06CA0DD67E6A}"/>
              </a:ext>
            </a:extLst>
          </p:cNvPr>
          <p:cNvGrpSpPr/>
          <p:nvPr/>
        </p:nvGrpSpPr>
        <p:grpSpPr>
          <a:xfrm>
            <a:off x="610959" y="2556133"/>
            <a:ext cx="11248248" cy="2708468"/>
            <a:chOff x="8039100" y="1438275"/>
            <a:chExt cx="5177524" cy="238250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45F5516-0B59-8519-BB32-24ABBCE06FFC}"/>
                </a:ext>
              </a:extLst>
            </p:cNvPr>
            <p:cNvSpPr/>
            <p:nvPr/>
          </p:nvSpPr>
          <p:spPr>
            <a:xfrm>
              <a:off x="8039100" y="1438275"/>
              <a:ext cx="5177524" cy="3048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Procedimiento</a:t>
              </a:r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B02A347-24DA-CD5A-2C35-DAFD60AB8451}"/>
                </a:ext>
              </a:extLst>
            </p:cNvPr>
            <p:cNvSpPr/>
            <p:nvPr/>
          </p:nvSpPr>
          <p:spPr>
            <a:xfrm>
              <a:off x="8039100" y="1743075"/>
              <a:ext cx="5177524" cy="20777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 startAt="3"/>
              </a:pPr>
              <a:r>
                <a:rPr lang="es-AR" dirty="0">
                  <a:solidFill>
                    <a:schemeClr val="tx1"/>
                  </a:solidFill>
                </a:rPr>
                <a:t>Se busca completar la información de </a:t>
              </a:r>
              <a:r>
                <a:rPr lang="es-AR" dirty="0" err="1">
                  <a:solidFill>
                    <a:schemeClr val="tx1"/>
                  </a:solidFill>
                </a:rPr>
                <a:t>lat_new</a:t>
              </a:r>
              <a:r>
                <a:rPr lang="es-AR" dirty="0">
                  <a:solidFill>
                    <a:schemeClr val="tx1"/>
                  </a:solidFill>
                </a:rPr>
                <a:t> y </a:t>
              </a:r>
              <a:r>
                <a:rPr lang="es-AR" dirty="0" err="1">
                  <a:solidFill>
                    <a:schemeClr val="tx1"/>
                  </a:solidFill>
                </a:rPr>
                <a:t>lon_new</a:t>
              </a:r>
              <a:r>
                <a:rPr lang="es-AR" dirty="0">
                  <a:solidFill>
                    <a:schemeClr val="tx1"/>
                  </a:solidFill>
                </a:rPr>
                <a:t> con la columna </a:t>
              </a:r>
              <a:r>
                <a:rPr lang="es-AR" dirty="0" err="1">
                  <a:solidFill>
                    <a:schemeClr val="tx1"/>
                  </a:solidFill>
                </a:rPr>
                <a:t>Geonames_id</a:t>
              </a:r>
              <a:endParaRPr lang="es-AR" dirty="0">
                <a:solidFill>
                  <a:schemeClr val="tx1"/>
                </a:solidFill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s-AR" dirty="0">
                  <a:solidFill>
                    <a:schemeClr val="tx1"/>
                  </a:solidFill>
                </a:rPr>
                <a:t>Se importa el archivo Geonames_id.csv que contiene la información de los </a:t>
              </a:r>
              <a:r>
                <a:rPr lang="es-AR" dirty="0" err="1">
                  <a:solidFill>
                    <a:schemeClr val="tx1"/>
                  </a:solidFill>
                </a:rPr>
                <a:t>geonames_id,latitud,longitud</a:t>
              </a:r>
              <a:r>
                <a:rPr lang="es-AR" dirty="0">
                  <a:solidFill>
                    <a:schemeClr val="tx1"/>
                  </a:solidFill>
                </a:rPr>
                <a:t> y nombre del lugar.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s-AR" dirty="0">
                  <a:solidFill>
                    <a:schemeClr val="tx1"/>
                  </a:solidFill>
                </a:rPr>
                <a:t>Se realiza un </a:t>
              </a:r>
              <a:r>
                <a:rPr lang="es-AR" dirty="0" err="1">
                  <a:solidFill>
                    <a:schemeClr val="tx1"/>
                  </a:solidFill>
                </a:rPr>
                <a:t>merge</a:t>
              </a:r>
              <a:r>
                <a:rPr lang="es-AR" dirty="0">
                  <a:solidFill>
                    <a:schemeClr val="tx1"/>
                  </a:solidFill>
                </a:rPr>
                <a:t> entre el </a:t>
              </a:r>
              <a:r>
                <a:rPr lang="es-AR" dirty="0" err="1">
                  <a:solidFill>
                    <a:schemeClr val="tx1"/>
                  </a:solidFill>
                </a:rPr>
                <a:t>DataFrame</a:t>
              </a:r>
              <a:r>
                <a:rPr lang="es-AR" dirty="0">
                  <a:solidFill>
                    <a:schemeClr val="tx1"/>
                  </a:solidFill>
                </a:rPr>
                <a:t> original y este nuevo </a:t>
              </a:r>
              <a:r>
                <a:rPr lang="es-AR" dirty="0" err="1">
                  <a:solidFill>
                    <a:schemeClr val="tx1"/>
                  </a:solidFill>
                </a:rPr>
                <a:t>dataframe</a:t>
              </a:r>
              <a:r>
                <a:rPr lang="es-AR" dirty="0">
                  <a:solidFill>
                    <a:schemeClr val="tx1"/>
                  </a:solidFill>
                </a:rPr>
                <a:t> creando las columnas </a:t>
              </a:r>
              <a:r>
                <a:rPr lang="en-US" dirty="0" err="1">
                  <a:solidFill>
                    <a:schemeClr val="tx1"/>
                  </a:solidFill>
                </a:rPr>
                <a:t>Place_geonames_id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dirty="0" err="1">
                  <a:solidFill>
                    <a:schemeClr val="tx1"/>
                  </a:solidFill>
                </a:rPr>
                <a:t>lat_geonames_id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dirty="0" err="1">
                  <a:solidFill>
                    <a:schemeClr val="tx1"/>
                  </a:solidFill>
                </a:rPr>
                <a:t>lon_geonames_id</a:t>
              </a:r>
              <a:r>
                <a:rPr lang="en-US" dirty="0">
                  <a:solidFill>
                    <a:schemeClr val="tx1"/>
                  </a:solidFill>
                </a:rPr>
                <a:t>.</a:t>
              </a:r>
              <a:endParaRPr lang="es-AR" dirty="0">
                <a:solidFill>
                  <a:schemeClr val="tx1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Se </a:t>
              </a:r>
              <a:r>
                <a:rPr lang="en-US" dirty="0" err="1">
                  <a:solidFill>
                    <a:schemeClr val="tx1"/>
                  </a:solidFill>
                </a:rPr>
                <a:t>llenan</a:t>
              </a:r>
              <a:r>
                <a:rPr lang="en-US" dirty="0">
                  <a:solidFill>
                    <a:schemeClr val="tx1"/>
                  </a:solidFill>
                </a:rPr>
                <a:t> las </a:t>
              </a:r>
              <a:r>
                <a:rPr lang="en-US" dirty="0" err="1">
                  <a:solidFill>
                    <a:schemeClr val="tx1"/>
                  </a:solidFill>
                </a:rPr>
                <a:t>columnas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s-AR" dirty="0" err="1">
                  <a:solidFill>
                    <a:schemeClr val="tx1"/>
                  </a:solidFill>
                </a:rPr>
                <a:t>lat_new</a:t>
              </a:r>
              <a:r>
                <a:rPr lang="es-AR" dirty="0">
                  <a:solidFill>
                    <a:schemeClr val="tx1"/>
                  </a:solidFill>
                </a:rPr>
                <a:t>, </a:t>
              </a:r>
              <a:r>
                <a:rPr lang="es-AR" dirty="0" err="1">
                  <a:solidFill>
                    <a:schemeClr val="tx1"/>
                  </a:solidFill>
                </a:rPr>
                <a:t>lon_new</a:t>
              </a:r>
              <a:r>
                <a:rPr lang="es-AR" dirty="0">
                  <a:solidFill>
                    <a:schemeClr val="tx1"/>
                  </a:solidFill>
                </a:rPr>
                <a:t> con la información de </a:t>
              </a:r>
              <a:r>
                <a:rPr lang="en-US" dirty="0" err="1">
                  <a:solidFill>
                    <a:schemeClr val="tx1"/>
                  </a:solidFill>
                </a:rPr>
                <a:t>lat_geonames_id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dirty="0" err="1">
                  <a:solidFill>
                    <a:schemeClr val="tx1"/>
                  </a:solidFill>
                </a:rPr>
                <a:t>lon_geonames_id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donde</a:t>
              </a:r>
              <a:r>
                <a:rPr lang="en-US" dirty="0">
                  <a:solidFill>
                    <a:schemeClr val="tx1"/>
                  </a:solidFill>
                </a:rPr>
                <a:t> las </a:t>
              </a:r>
              <a:r>
                <a:rPr lang="en-US" dirty="0" err="1">
                  <a:solidFill>
                    <a:schemeClr val="tx1"/>
                  </a:solidFill>
                </a:rPr>
                <a:t>primeras</a:t>
              </a:r>
              <a:r>
                <a:rPr lang="en-US" dirty="0">
                  <a:solidFill>
                    <a:schemeClr val="tx1"/>
                  </a:solidFill>
                </a:rPr>
                <a:t> dos no </a:t>
              </a:r>
              <a:r>
                <a:rPr lang="en-US" dirty="0" err="1">
                  <a:solidFill>
                    <a:schemeClr val="tx1"/>
                  </a:solidFill>
                </a:rPr>
                <a:t>presentan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información</a:t>
              </a:r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66B3BD4-6013-58FE-DFC2-173B01616BD4}"/>
              </a:ext>
            </a:extLst>
          </p:cNvPr>
          <p:cNvGrpSpPr/>
          <p:nvPr/>
        </p:nvGrpSpPr>
        <p:grpSpPr>
          <a:xfrm>
            <a:off x="610959" y="5396070"/>
            <a:ext cx="11248248" cy="528869"/>
            <a:chOff x="610959" y="1081841"/>
            <a:chExt cx="11248248" cy="635965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B6966366-0AA5-A79A-36B8-AB8894BF28F9}"/>
                </a:ext>
              </a:extLst>
            </p:cNvPr>
            <p:cNvSpPr/>
            <p:nvPr/>
          </p:nvSpPr>
          <p:spPr>
            <a:xfrm>
              <a:off x="2491272" y="1081841"/>
              <a:ext cx="9367935" cy="63596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Se </a:t>
              </a:r>
              <a:r>
                <a:rPr lang="en-US" dirty="0" err="1">
                  <a:solidFill>
                    <a:schemeClr val="tx1"/>
                  </a:solidFill>
                </a:rPr>
                <a:t>pasa</a:t>
              </a:r>
              <a:r>
                <a:rPr lang="en-US" dirty="0">
                  <a:solidFill>
                    <a:schemeClr val="tx1"/>
                  </a:solidFill>
                </a:rPr>
                <a:t> de 43% de </a:t>
              </a:r>
              <a:r>
                <a:rPr lang="en-US" dirty="0" err="1">
                  <a:solidFill>
                    <a:schemeClr val="tx1"/>
                  </a:solidFill>
                </a:rPr>
                <a:t>nulos</a:t>
              </a:r>
              <a:r>
                <a:rPr lang="en-US" dirty="0">
                  <a:solidFill>
                    <a:schemeClr val="tx1"/>
                  </a:solidFill>
                </a:rPr>
                <a:t> a </a:t>
              </a:r>
              <a:r>
                <a:rPr lang="en-US" dirty="0" err="1">
                  <a:solidFill>
                    <a:schemeClr val="tx1"/>
                  </a:solidFill>
                </a:rPr>
                <a:t>menos</a:t>
              </a:r>
              <a:r>
                <a:rPr lang="en-US" dirty="0">
                  <a:solidFill>
                    <a:schemeClr val="tx1"/>
                  </a:solidFill>
                </a:rPr>
                <a:t> de un 7%, se </a:t>
              </a:r>
              <a:r>
                <a:rPr lang="en-US" dirty="0" err="1">
                  <a:solidFill>
                    <a:schemeClr val="tx1"/>
                  </a:solidFill>
                </a:rPr>
                <a:t>cambian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los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nombres</a:t>
              </a:r>
              <a:r>
                <a:rPr lang="en-US" dirty="0">
                  <a:solidFill>
                    <a:schemeClr val="tx1"/>
                  </a:solidFill>
                </a:rPr>
                <a:t> de las </a:t>
              </a:r>
              <a:r>
                <a:rPr lang="en-US" dirty="0" err="1">
                  <a:solidFill>
                    <a:schemeClr val="tx1"/>
                  </a:solidFill>
                </a:rPr>
                <a:t>columnas</a:t>
              </a:r>
              <a:r>
                <a:rPr lang="en-US" dirty="0">
                  <a:solidFill>
                    <a:schemeClr val="tx1"/>
                  </a:solidFill>
                </a:rPr>
                <a:t> a Latitude y Longitude y se </a:t>
              </a:r>
              <a:r>
                <a:rPr lang="en-US" dirty="0" err="1">
                  <a:solidFill>
                    <a:schemeClr val="tx1"/>
                  </a:solidFill>
                </a:rPr>
                <a:t>descarta</a:t>
              </a:r>
              <a:r>
                <a:rPr lang="en-US" dirty="0">
                  <a:solidFill>
                    <a:schemeClr val="tx1"/>
                  </a:solidFill>
                </a:rPr>
                <a:t> la </a:t>
              </a:r>
              <a:r>
                <a:rPr lang="en-US" dirty="0" err="1">
                  <a:solidFill>
                    <a:schemeClr val="tx1"/>
                  </a:solidFill>
                </a:rPr>
                <a:t>columna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geonames_id</a:t>
              </a:r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AE344D2-D31B-9103-E184-4079081C4FCA}"/>
                </a:ext>
              </a:extLst>
            </p:cNvPr>
            <p:cNvSpPr/>
            <p:nvPr/>
          </p:nvSpPr>
          <p:spPr>
            <a:xfrm>
              <a:off x="610959" y="1082350"/>
              <a:ext cx="1880313" cy="635456"/>
            </a:xfrm>
            <a:prstGeom prst="rect">
              <a:avLst/>
            </a:prstGeom>
            <a:solidFill>
              <a:srgbClr val="4E614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Resultado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6007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78F2A3D-EFCE-A3D2-F1C7-B0C67035EC61}"/>
              </a:ext>
            </a:extLst>
          </p:cNvPr>
          <p:cNvSpPr/>
          <p:nvPr/>
        </p:nvSpPr>
        <p:spPr>
          <a:xfrm>
            <a:off x="0" y="6124575"/>
            <a:ext cx="12192000" cy="733425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D130F9-18C4-4DA3-9A8F-D94D2891C325}"/>
              </a:ext>
            </a:extLst>
          </p:cNvPr>
          <p:cNvSpPr>
            <a:spLocks/>
          </p:cNvSpPr>
          <p:nvPr/>
        </p:nvSpPr>
        <p:spPr>
          <a:xfrm>
            <a:off x="154216" y="862901"/>
            <a:ext cx="11940720" cy="5130206"/>
          </a:xfrm>
          <a:prstGeom prst="roundRect">
            <a:avLst>
              <a:gd name="adj" fmla="val 4554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CA7349-68A9-1E71-C431-D9BF27A93F0F}"/>
              </a:ext>
            </a:extLst>
          </p:cNvPr>
          <p:cNvSpPr/>
          <p:nvPr/>
        </p:nvSpPr>
        <p:spPr>
          <a:xfrm>
            <a:off x="10144125" y="6258815"/>
            <a:ext cx="1950810" cy="4724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Grupo 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D284B4-DA1F-466E-1B83-A67C7CBB6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5" y="6254051"/>
            <a:ext cx="2072820" cy="4724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DF55EF-2BF1-EBBA-DB8C-801E5B2A84F7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Tratamiento</a:t>
            </a:r>
            <a:r>
              <a:rPr lang="en-US" sz="2400" dirty="0"/>
              <a:t> de las </a:t>
            </a:r>
            <a:r>
              <a:rPr lang="en-US" sz="2400" dirty="0" err="1"/>
              <a:t>columnas</a:t>
            </a:r>
            <a:r>
              <a:rPr lang="en-US" sz="2400" dirty="0"/>
              <a:t> : Campos 'price','currency','price_aprox_local_currency','price_aprox_usd'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2F5A90-2652-7981-A623-84E5B9780001}"/>
              </a:ext>
            </a:extLst>
          </p:cNvPr>
          <p:cNvGrpSpPr/>
          <p:nvPr/>
        </p:nvGrpSpPr>
        <p:grpSpPr>
          <a:xfrm>
            <a:off x="610959" y="1081841"/>
            <a:ext cx="11248248" cy="635965"/>
            <a:chOff x="610959" y="1081841"/>
            <a:chExt cx="11248248" cy="63596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1F7D0B3-2FEA-4AA1-9E1A-8CF502B7ACD2}"/>
                </a:ext>
              </a:extLst>
            </p:cNvPr>
            <p:cNvSpPr/>
            <p:nvPr/>
          </p:nvSpPr>
          <p:spPr>
            <a:xfrm>
              <a:off x="2341984" y="1081841"/>
              <a:ext cx="9517223" cy="63596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    </a:t>
              </a:r>
              <a:r>
                <a:rPr lang="en-US" dirty="0" err="1">
                  <a:solidFill>
                    <a:schemeClr val="tx1"/>
                  </a:solidFill>
                </a:rPr>
                <a:t>Contiene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información</a:t>
              </a:r>
              <a:r>
                <a:rPr lang="en-US" dirty="0">
                  <a:solidFill>
                    <a:schemeClr val="tx1"/>
                  </a:solidFill>
                </a:rPr>
                <a:t>  </a:t>
              </a:r>
              <a:r>
                <a:rPr lang="en-US" dirty="0" err="1">
                  <a:solidFill>
                    <a:schemeClr val="tx1"/>
                  </a:solidFill>
                </a:rPr>
                <a:t>sobre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el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precio</a:t>
              </a:r>
              <a:r>
                <a:rPr lang="en-US" dirty="0">
                  <a:solidFill>
                    <a:schemeClr val="tx1"/>
                  </a:solidFill>
                </a:rPr>
                <a:t> y </a:t>
              </a:r>
              <a:r>
                <a:rPr lang="en-US" dirty="0" err="1">
                  <a:solidFill>
                    <a:schemeClr val="tx1"/>
                  </a:solidFill>
                </a:rPr>
                <a:t>moneda</a:t>
              </a:r>
              <a:r>
                <a:rPr lang="en-US" dirty="0">
                  <a:solidFill>
                    <a:schemeClr val="tx1"/>
                  </a:solidFill>
                </a:rPr>
                <a:t> de las </a:t>
              </a:r>
              <a:r>
                <a:rPr lang="en-US" dirty="0" err="1">
                  <a:solidFill>
                    <a:schemeClr val="tx1"/>
                  </a:solidFill>
                </a:rPr>
                <a:t>propiedades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02D75F1-223E-FC47-3CC7-3450DDA77F42}"/>
                </a:ext>
              </a:extLst>
            </p:cNvPr>
            <p:cNvSpPr/>
            <p:nvPr/>
          </p:nvSpPr>
          <p:spPr>
            <a:xfrm>
              <a:off x="610959" y="1082350"/>
              <a:ext cx="1880313" cy="635456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Descripción</a:t>
              </a:r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4C825F4-6258-1313-388C-D145D13C0E09}"/>
              </a:ext>
            </a:extLst>
          </p:cNvPr>
          <p:cNvGrpSpPr/>
          <p:nvPr/>
        </p:nvGrpSpPr>
        <p:grpSpPr>
          <a:xfrm>
            <a:off x="610959" y="1791749"/>
            <a:ext cx="3656244" cy="634908"/>
            <a:chOff x="8039100" y="1602580"/>
            <a:chExt cx="5177524" cy="275588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18640D5-B3DF-9825-DEB1-5F6601B2DA51}"/>
                </a:ext>
              </a:extLst>
            </p:cNvPr>
            <p:cNvSpPr/>
            <p:nvPr/>
          </p:nvSpPr>
          <p:spPr>
            <a:xfrm>
              <a:off x="8039100" y="2580974"/>
              <a:ext cx="5177524" cy="17774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Object/float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22159F4-1C71-7FCD-511D-B23070035890}"/>
                </a:ext>
              </a:extLst>
            </p:cNvPr>
            <p:cNvSpPr/>
            <p:nvPr/>
          </p:nvSpPr>
          <p:spPr>
            <a:xfrm>
              <a:off x="8039100" y="1602580"/>
              <a:ext cx="5177524" cy="98297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Tipo de </a:t>
              </a:r>
              <a:r>
                <a:rPr lang="en-US" dirty="0" err="1"/>
                <a:t>dato</a:t>
              </a:r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57F3245-B479-72C3-612A-7B0974F0016C}"/>
              </a:ext>
            </a:extLst>
          </p:cNvPr>
          <p:cNvGrpSpPr/>
          <p:nvPr/>
        </p:nvGrpSpPr>
        <p:grpSpPr>
          <a:xfrm>
            <a:off x="4406961" y="1799961"/>
            <a:ext cx="3656244" cy="634908"/>
            <a:chOff x="8039100" y="1602580"/>
            <a:chExt cx="5177524" cy="275588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BDB79FB-D782-DCBD-F8A6-3D0B4CF90C6A}"/>
                </a:ext>
              </a:extLst>
            </p:cNvPr>
            <p:cNvSpPr/>
            <p:nvPr/>
          </p:nvSpPr>
          <p:spPr>
            <a:xfrm>
              <a:off x="8039100" y="2580974"/>
              <a:ext cx="5177524" cy="17774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17%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BB62068-DD71-2995-EA5E-45C5BC6138B9}"/>
                </a:ext>
              </a:extLst>
            </p:cNvPr>
            <p:cNvSpPr/>
            <p:nvPr/>
          </p:nvSpPr>
          <p:spPr>
            <a:xfrm>
              <a:off x="8039100" y="1602580"/>
              <a:ext cx="5177524" cy="98297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% de </a:t>
              </a:r>
              <a:r>
                <a:rPr lang="en-US" dirty="0" err="1"/>
                <a:t>nulos</a:t>
              </a:r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6F0B9B4-8EC5-DF34-B351-24C2D5CCB6D6}"/>
              </a:ext>
            </a:extLst>
          </p:cNvPr>
          <p:cNvGrpSpPr/>
          <p:nvPr/>
        </p:nvGrpSpPr>
        <p:grpSpPr>
          <a:xfrm>
            <a:off x="8202963" y="1791115"/>
            <a:ext cx="3656244" cy="634908"/>
            <a:chOff x="8039100" y="1602580"/>
            <a:chExt cx="5177524" cy="275588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7E4B9A1-0E1D-0BDD-4632-6AF787F43814}"/>
                </a:ext>
              </a:extLst>
            </p:cNvPr>
            <p:cNvSpPr/>
            <p:nvPr/>
          </p:nvSpPr>
          <p:spPr>
            <a:xfrm>
              <a:off x="8039100" y="2580974"/>
              <a:ext cx="5177524" cy="17774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Alta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2C8ED3F-4C31-FA41-B7A2-029E11C4CACA}"/>
                </a:ext>
              </a:extLst>
            </p:cNvPr>
            <p:cNvSpPr/>
            <p:nvPr/>
          </p:nvSpPr>
          <p:spPr>
            <a:xfrm>
              <a:off x="8039100" y="1602580"/>
              <a:ext cx="5177524" cy="98297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Relevancia</a:t>
              </a:r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A66BFD5-D609-B346-7F8D-06CA0DD67E6A}"/>
              </a:ext>
            </a:extLst>
          </p:cNvPr>
          <p:cNvGrpSpPr/>
          <p:nvPr/>
        </p:nvGrpSpPr>
        <p:grpSpPr>
          <a:xfrm>
            <a:off x="610959" y="2556133"/>
            <a:ext cx="11248248" cy="2363326"/>
            <a:chOff x="8039100" y="1438275"/>
            <a:chExt cx="5177524" cy="207890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45F5516-0B59-8519-BB32-24ABBCE06FFC}"/>
                </a:ext>
              </a:extLst>
            </p:cNvPr>
            <p:cNvSpPr/>
            <p:nvPr/>
          </p:nvSpPr>
          <p:spPr>
            <a:xfrm>
              <a:off x="8039100" y="1438275"/>
              <a:ext cx="5177524" cy="3048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Procedimiento</a:t>
              </a:r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B02A347-24DA-CD5A-2C35-DAFD60AB8451}"/>
                </a:ext>
              </a:extLst>
            </p:cNvPr>
            <p:cNvSpPr/>
            <p:nvPr/>
          </p:nvSpPr>
          <p:spPr>
            <a:xfrm>
              <a:off x="8039100" y="1743075"/>
              <a:ext cx="5177524" cy="17741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lang="es-ES" dirty="0">
                  <a:solidFill>
                    <a:schemeClr val="tx1"/>
                  </a:solidFill>
                </a:rPr>
                <a:t>Se ven 4 tipos de </a:t>
              </a:r>
              <a:r>
                <a:rPr lang="es-ES" dirty="0" err="1">
                  <a:solidFill>
                    <a:schemeClr val="tx1"/>
                  </a:solidFill>
                </a:rPr>
                <a:t>currency</a:t>
              </a:r>
              <a:r>
                <a:rPr lang="es-ES" dirty="0">
                  <a:solidFill>
                    <a:schemeClr val="tx1"/>
                  </a:solidFill>
                </a:rPr>
                <a:t> (ARS,USD,PEN y UYU) y que predominan las propiedades cuyos precios se encuentran pesos y dólares.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s-ES" dirty="0">
                  <a:solidFill>
                    <a:schemeClr val="tx1"/>
                  </a:solidFill>
                </a:rPr>
                <a:t>Como el mercado se mueve en dólares se verifica que la información de la columna “</a:t>
              </a:r>
              <a:r>
                <a:rPr lang="es-ES" dirty="0" err="1">
                  <a:solidFill>
                    <a:schemeClr val="tx1"/>
                  </a:solidFill>
                </a:rPr>
                <a:t>Price_aprox_usd</a:t>
              </a:r>
              <a:r>
                <a:rPr lang="es-ES" dirty="0">
                  <a:solidFill>
                    <a:schemeClr val="tx1"/>
                  </a:solidFill>
                </a:rPr>
                <a:t>” sea consistente con la información del resto de las columnas para solo quedarnos con esa columna.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s-ES" dirty="0">
                  <a:solidFill>
                    <a:schemeClr val="tx1"/>
                  </a:solidFill>
                </a:rPr>
                <a:t>Se valida que las filas con valores nulos no poseen información de precio en ninguna otra columna.</a:t>
              </a:r>
              <a:endParaRPr lang="es-AR" dirty="0">
                <a:solidFill>
                  <a:schemeClr val="tx1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s-A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66B3BD4-6013-58FE-DFC2-173B01616BD4}"/>
              </a:ext>
            </a:extLst>
          </p:cNvPr>
          <p:cNvGrpSpPr/>
          <p:nvPr/>
        </p:nvGrpSpPr>
        <p:grpSpPr>
          <a:xfrm>
            <a:off x="610959" y="5125477"/>
            <a:ext cx="11248248" cy="597037"/>
            <a:chOff x="610959" y="1081841"/>
            <a:chExt cx="11248248" cy="635965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B6966366-0AA5-A79A-36B8-AB8894BF28F9}"/>
                </a:ext>
              </a:extLst>
            </p:cNvPr>
            <p:cNvSpPr/>
            <p:nvPr/>
          </p:nvSpPr>
          <p:spPr>
            <a:xfrm>
              <a:off x="2491272" y="1081841"/>
              <a:ext cx="9367935" cy="63596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Se </a:t>
              </a:r>
              <a:r>
                <a:rPr lang="en-US" dirty="0" err="1">
                  <a:solidFill>
                    <a:schemeClr val="tx1"/>
                  </a:solidFill>
                </a:rPr>
                <a:t>descartan</a:t>
              </a:r>
              <a:r>
                <a:rPr lang="en-US" dirty="0">
                  <a:solidFill>
                    <a:schemeClr val="tx1"/>
                  </a:solidFill>
                </a:rPr>
                <a:t> 'price','currency','</a:t>
              </a:r>
              <a:r>
                <a:rPr lang="en-US" dirty="0" err="1">
                  <a:solidFill>
                    <a:schemeClr val="tx1"/>
                  </a:solidFill>
                </a:rPr>
                <a:t>price_aprox_local_currency</a:t>
              </a:r>
              <a:r>
                <a:rPr lang="en-US" dirty="0">
                  <a:solidFill>
                    <a:schemeClr val="tx1"/>
                  </a:solidFill>
                </a:rPr>
                <a:t>’ y se </a:t>
              </a:r>
              <a:r>
                <a:rPr lang="en-US" dirty="0" err="1">
                  <a:solidFill>
                    <a:schemeClr val="tx1"/>
                  </a:solidFill>
                </a:rPr>
                <a:t>eliminan</a:t>
              </a:r>
              <a:r>
                <a:rPr lang="en-US" dirty="0">
                  <a:solidFill>
                    <a:schemeClr val="tx1"/>
                  </a:solidFill>
                </a:rPr>
                <a:t> las </a:t>
              </a:r>
              <a:r>
                <a:rPr lang="en-US" dirty="0" err="1">
                  <a:solidFill>
                    <a:schemeClr val="tx1"/>
                  </a:solidFill>
                </a:rPr>
                <a:t>filas</a:t>
              </a:r>
              <a:r>
                <a:rPr lang="en-US" dirty="0">
                  <a:solidFill>
                    <a:schemeClr val="tx1"/>
                  </a:solidFill>
                </a:rPr>
                <a:t> con </a:t>
              </a:r>
              <a:r>
                <a:rPr lang="en-US" dirty="0" err="1">
                  <a:solidFill>
                    <a:schemeClr val="tx1"/>
                  </a:solidFill>
                </a:rPr>
                <a:t>valores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nulos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en</a:t>
              </a:r>
              <a:r>
                <a:rPr lang="en-US" dirty="0">
                  <a:solidFill>
                    <a:schemeClr val="tx1"/>
                  </a:solidFill>
                </a:rPr>
                <a:t> campo '</a:t>
              </a:r>
              <a:r>
                <a:rPr lang="en-US" dirty="0" err="1">
                  <a:solidFill>
                    <a:schemeClr val="tx1"/>
                  </a:solidFill>
                </a:rPr>
                <a:t>price_aprox_usd</a:t>
              </a:r>
              <a:r>
                <a:rPr lang="en-US" dirty="0">
                  <a:solidFill>
                    <a:schemeClr val="tx1"/>
                  </a:solidFill>
                </a:rPr>
                <a:t>’.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AE344D2-D31B-9103-E184-4079081C4FCA}"/>
                </a:ext>
              </a:extLst>
            </p:cNvPr>
            <p:cNvSpPr/>
            <p:nvPr/>
          </p:nvSpPr>
          <p:spPr>
            <a:xfrm>
              <a:off x="610959" y="1082350"/>
              <a:ext cx="1880313" cy="635456"/>
            </a:xfrm>
            <a:prstGeom prst="rect">
              <a:avLst/>
            </a:prstGeom>
            <a:solidFill>
              <a:srgbClr val="4E614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Resultado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45314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78F2A3D-EFCE-A3D2-F1C7-B0C67035EC61}"/>
              </a:ext>
            </a:extLst>
          </p:cNvPr>
          <p:cNvSpPr/>
          <p:nvPr/>
        </p:nvSpPr>
        <p:spPr>
          <a:xfrm>
            <a:off x="0" y="6124575"/>
            <a:ext cx="12192000" cy="733425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D130F9-18C4-4DA3-9A8F-D94D2891C325}"/>
              </a:ext>
            </a:extLst>
          </p:cNvPr>
          <p:cNvSpPr>
            <a:spLocks/>
          </p:cNvSpPr>
          <p:nvPr/>
        </p:nvSpPr>
        <p:spPr>
          <a:xfrm>
            <a:off x="154216" y="862901"/>
            <a:ext cx="11940720" cy="5130206"/>
          </a:xfrm>
          <a:prstGeom prst="roundRect">
            <a:avLst>
              <a:gd name="adj" fmla="val 4554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CA7349-68A9-1E71-C431-D9BF27A93F0F}"/>
              </a:ext>
            </a:extLst>
          </p:cNvPr>
          <p:cNvSpPr/>
          <p:nvPr/>
        </p:nvSpPr>
        <p:spPr>
          <a:xfrm>
            <a:off x="10144125" y="6258815"/>
            <a:ext cx="1950810" cy="4724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Grupo 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D284B4-DA1F-466E-1B83-A67C7CBB6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5" y="6254051"/>
            <a:ext cx="2072820" cy="4724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DF55EF-2BF1-EBBA-DB8C-801E5B2A84F7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Tratamiento</a:t>
            </a:r>
            <a:r>
              <a:rPr lang="en-US" sz="2400" dirty="0"/>
              <a:t> de las </a:t>
            </a:r>
            <a:r>
              <a:rPr lang="en-US" sz="2400" dirty="0" err="1"/>
              <a:t>columnas</a:t>
            </a:r>
            <a:r>
              <a:rPr lang="en-US" sz="2400" dirty="0"/>
              <a:t> : Campos 'price_usd_per_m2','price_per_m2','surface_total_in_m2','surface_covered_in_m2'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2F5A90-2652-7981-A623-84E5B9780001}"/>
              </a:ext>
            </a:extLst>
          </p:cNvPr>
          <p:cNvGrpSpPr/>
          <p:nvPr/>
        </p:nvGrpSpPr>
        <p:grpSpPr>
          <a:xfrm>
            <a:off x="610959" y="1081841"/>
            <a:ext cx="11248248" cy="635965"/>
            <a:chOff x="610959" y="1081841"/>
            <a:chExt cx="11248248" cy="63596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1F7D0B3-2FEA-4AA1-9E1A-8CF502B7ACD2}"/>
                </a:ext>
              </a:extLst>
            </p:cNvPr>
            <p:cNvSpPr/>
            <p:nvPr/>
          </p:nvSpPr>
          <p:spPr>
            <a:xfrm>
              <a:off x="2341984" y="1081841"/>
              <a:ext cx="9517223" cy="63596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    </a:t>
              </a:r>
              <a:r>
                <a:rPr lang="en-US" dirty="0" err="1">
                  <a:solidFill>
                    <a:schemeClr val="tx1"/>
                  </a:solidFill>
                </a:rPr>
                <a:t>Contiene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información</a:t>
              </a:r>
              <a:r>
                <a:rPr lang="en-US" dirty="0">
                  <a:solidFill>
                    <a:schemeClr val="tx1"/>
                  </a:solidFill>
                </a:rPr>
                <a:t>  la </a:t>
              </a:r>
              <a:r>
                <a:rPr lang="en-US" dirty="0" err="1">
                  <a:solidFill>
                    <a:schemeClr val="tx1"/>
                  </a:solidFill>
                </a:rPr>
                <a:t>superficie</a:t>
              </a:r>
              <a:r>
                <a:rPr lang="en-US" dirty="0">
                  <a:solidFill>
                    <a:schemeClr val="tx1"/>
                  </a:solidFill>
                </a:rPr>
                <a:t> de la </a:t>
              </a:r>
              <a:r>
                <a:rPr lang="en-US" dirty="0" err="1">
                  <a:solidFill>
                    <a:schemeClr val="tx1"/>
                  </a:solidFill>
                </a:rPr>
                <a:t>propiedad</a:t>
              </a:r>
              <a:r>
                <a:rPr lang="en-US" dirty="0">
                  <a:solidFill>
                    <a:schemeClr val="tx1"/>
                  </a:solidFill>
                </a:rPr>
                <a:t> y </a:t>
              </a:r>
              <a:r>
                <a:rPr lang="en-US" dirty="0" err="1">
                  <a:solidFill>
                    <a:schemeClr val="tx1"/>
                  </a:solidFill>
                </a:rPr>
                <a:t>el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precio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por</a:t>
              </a:r>
              <a:r>
                <a:rPr lang="en-US" dirty="0">
                  <a:solidFill>
                    <a:schemeClr val="tx1"/>
                  </a:solidFill>
                </a:rPr>
                <a:t> m2.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02D75F1-223E-FC47-3CC7-3450DDA77F42}"/>
                </a:ext>
              </a:extLst>
            </p:cNvPr>
            <p:cNvSpPr/>
            <p:nvPr/>
          </p:nvSpPr>
          <p:spPr>
            <a:xfrm>
              <a:off x="610959" y="1082350"/>
              <a:ext cx="1880313" cy="635456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Descripción</a:t>
              </a:r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4C825F4-6258-1313-388C-D145D13C0E09}"/>
              </a:ext>
            </a:extLst>
          </p:cNvPr>
          <p:cNvGrpSpPr/>
          <p:nvPr/>
        </p:nvGrpSpPr>
        <p:grpSpPr>
          <a:xfrm>
            <a:off x="610959" y="1791749"/>
            <a:ext cx="3656244" cy="634908"/>
            <a:chOff x="8039100" y="1602580"/>
            <a:chExt cx="5177524" cy="275588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18640D5-B3DF-9825-DEB1-5F6601B2DA51}"/>
                </a:ext>
              </a:extLst>
            </p:cNvPr>
            <p:cNvSpPr/>
            <p:nvPr/>
          </p:nvSpPr>
          <p:spPr>
            <a:xfrm>
              <a:off x="8039100" y="2580974"/>
              <a:ext cx="5177524" cy="17774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float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22159F4-1C71-7FCD-511D-B23070035890}"/>
                </a:ext>
              </a:extLst>
            </p:cNvPr>
            <p:cNvSpPr/>
            <p:nvPr/>
          </p:nvSpPr>
          <p:spPr>
            <a:xfrm>
              <a:off x="8039100" y="1602580"/>
              <a:ext cx="5177524" cy="98297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Tipo de </a:t>
              </a:r>
              <a:r>
                <a:rPr lang="en-US" dirty="0" err="1"/>
                <a:t>dato</a:t>
              </a:r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57F3245-B479-72C3-612A-7B0974F0016C}"/>
              </a:ext>
            </a:extLst>
          </p:cNvPr>
          <p:cNvGrpSpPr/>
          <p:nvPr/>
        </p:nvGrpSpPr>
        <p:grpSpPr>
          <a:xfrm>
            <a:off x="4406961" y="1799961"/>
            <a:ext cx="3656244" cy="634908"/>
            <a:chOff x="8039100" y="1602580"/>
            <a:chExt cx="5177524" cy="275588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BDB79FB-D782-DCBD-F8A6-3D0B4CF90C6A}"/>
                </a:ext>
              </a:extLst>
            </p:cNvPr>
            <p:cNvSpPr/>
            <p:nvPr/>
          </p:nvSpPr>
          <p:spPr>
            <a:xfrm>
              <a:off x="8039100" y="2580974"/>
              <a:ext cx="5177524" cy="17774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Hasta 44%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BB62068-DD71-2995-EA5E-45C5BC6138B9}"/>
                </a:ext>
              </a:extLst>
            </p:cNvPr>
            <p:cNvSpPr/>
            <p:nvPr/>
          </p:nvSpPr>
          <p:spPr>
            <a:xfrm>
              <a:off x="8039100" y="1602580"/>
              <a:ext cx="5177524" cy="98297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% de </a:t>
              </a:r>
              <a:r>
                <a:rPr lang="en-US" dirty="0" err="1"/>
                <a:t>nulos</a:t>
              </a:r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6F0B9B4-8EC5-DF34-B351-24C2D5CCB6D6}"/>
              </a:ext>
            </a:extLst>
          </p:cNvPr>
          <p:cNvGrpSpPr/>
          <p:nvPr/>
        </p:nvGrpSpPr>
        <p:grpSpPr>
          <a:xfrm>
            <a:off x="8202963" y="1791115"/>
            <a:ext cx="3656244" cy="634908"/>
            <a:chOff x="8039100" y="1602580"/>
            <a:chExt cx="5177524" cy="275588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7E4B9A1-0E1D-0BDD-4632-6AF787F43814}"/>
                </a:ext>
              </a:extLst>
            </p:cNvPr>
            <p:cNvSpPr/>
            <p:nvPr/>
          </p:nvSpPr>
          <p:spPr>
            <a:xfrm>
              <a:off x="8039100" y="2580974"/>
              <a:ext cx="5177524" cy="17774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Alta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2C8ED3F-4C31-FA41-B7A2-029E11C4CACA}"/>
                </a:ext>
              </a:extLst>
            </p:cNvPr>
            <p:cNvSpPr/>
            <p:nvPr/>
          </p:nvSpPr>
          <p:spPr>
            <a:xfrm>
              <a:off x="8039100" y="1602580"/>
              <a:ext cx="5177524" cy="98297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Relevancia</a:t>
              </a:r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A66BFD5-D609-B346-7F8D-06CA0DD67E6A}"/>
              </a:ext>
            </a:extLst>
          </p:cNvPr>
          <p:cNvGrpSpPr/>
          <p:nvPr/>
        </p:nvGrpSpPr>
        <p:grpSpPr>
          <a:xfrm>
            <a:off x="610959" y="2556133"/>
            <a:ext cx="11248248" cy="2363326"/>
            <a:chOff x="8039100" y="1438275"/>
            <a:chExt cx="5177524" cy="207890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45F5516-0B59-8519-BB32-24ABBCE06FFC}"/>
                </a:ext>
              </a:extLst>
            </p:cNvPr>
            <p:cNvSpPr/>
            <p:nvPr/>
          </p:nvSpPr>
          <p:spPr>
            <a:xfrm>
              <a:off x="8039100" y="1438275"/>
              <a:ext cx="5177524" cy="3048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Procedimiento</a:t>
              </a:r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B02A347-24DA-CD5A-2C35-DAFD60AB8451}"/>
                </a:ext>
              </a:extLst>
            </p:cNvPr>
            <p:cNvSpPr/>
            <p:nvPr/>
          </p:nvSpPr>
          <p:spPr>
            <a:xfrm>
              <a:off x="8039100" y="1743075"/>
              <a:ext cx="5177524" cy="17741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lang="es-ES" dirty="0">
                  <a:solidFill>
                    <a:schemeClr val="tx1"/>
                  </a:solidFill>
                </a:rPr>
                <a:t>Se valida que la superficie total está relacionada con el precio por m2 en dólares, que la superficie cubierta con el precio por metro cuadrado y que el price_per_m2 parece estar calculado con la moneda informada en </a:t>
              </a:r>
              <a:r>
                <a:rPr lang="es-ES" dirty="0" err="1">
                  <a:solidFill>
                    <a:schemeClr val="tx1"/>
                  </a:solidFill>
                </a:rPr>
                <a:t>currency</a:t>
              </a:r>
              <a:r>
                <a:rPr lang="es-ES" dirty="0">
                  <a:solidFill>
                    <a:schemeClr val="tx1"/>
                  </a:solidFill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s-ES" dirty="0">
                  <a:solidFill>
                    <a:schemeClr val="tx1"/>
                  </a:solidFill>
                </a:rPr>
                <a:t>Como decidimos solo utilizar la del precio en dólares se utilizará las columnas price_usd_per_m2 y superficie total.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s-ES" dirty="0">
                  <a:solidFill>
                    <a:schemeClr val="tx1"/>
                  </a:solidFill>
                </a:rPr>
                <a:t>Se utiliza </a:t>
              </a:r>
              <a:r>
                <a:rPr lang="es-ES" dirty="0" err="1">
                  <a:solidFill>
                    <a:schemeClr val="tx1"/>
                  </a:solidFill>
                </a:rPr>
                <a:t>regex</a:t>
              </a:r>
              <a:r>
                <a:rPr lang="es-ES" dirty="0">
                  <a:solidFill>
                    <a:schemeClr val="tx1"/>
                  </a:solidFill>
                </a:rPr>
                <a:t> para rellenar los campos nulos con la información que contengan las columnas </a:t>
              </a:r>
              <a:r>
                <a:rPr lang="es-ES" dirty="0" err="1">
                  <a:solidFill>
                    <a:schemeClr val="tx1"/>
                  </a:solidFill>
                </a:rPr>
                <a:t>title</a:t>
              </a:r>
              <a:r>
                <a:rPr lang="es-ES" dirty="0">
                  <a:solidFill>
                    <a:schemeClr val="tx1"/>
                  </a:solidFill>
                </a:rPr>
                <a:t> y </a:t>
              </a:r>
              <a:r>
                <a:rPr lang="es-ES" dirty="0" err="1">
                  <a:solidFill>
                    <a:schemeClr val="tx1"/>
                  </a:solidFill>
                </a:rPr>
                <a:t>description</a:t>
              </a:r>
              <a:r>
                <a:rPr lang="es-ES" dirty="0">
                  <a:solidFill>
                    <a:schemeClr val="tx1"/>
                  </a:solidFill>
                </a:rPr>
                <a:t>. Creando una nueva columna llamada “</a:t>
              </a:r>
              <a:r>
                <a:rPr lang="es-ES" dirty="0" err="1">
                  <a:solidFill>
                    <a:schemeClr val="tx1"/>
                  </a:solidFill>
                </a:rPr>
                <a:t>Sup_filled</a:t>
              </a:r>
              <a:r>
                <a:rPr lang="es-ES" dirty="0">
                  <a:solidFill>
                    <a:schemeClr val="tx1"/>
                  </a:solidFill>
                </a:rPr>
                <a:t>”.</a:t>
              </a:r>
              <a:endParaRPr lang="es-AR" dirty="0">
                <a:solidFill>
                  <a:schemeClr val="tx1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s-A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66B3BD4-6013-58FE-DFC2-173B01616BD4}"/>
              </a:ext>
            </a:extLst>
          </p:cNvPr>
          <p:cNvGrpSpPr/>
          <p:nvPr/>
        </p:nvGrpSpPr>
        <p:grpSpPr>
          <a:xfrm>
            <a:off x="610959" y="5125477"/>
            <a:ext cx="11248248" cy="597037"/>
            <a:chOff x="610959" y="1081841"/>
            <a:chExt cx="11248248" cy="635965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B6966366-0AA5-A79A-36B8-AB8894BF28F9}"/>
                </a:ext>
              </a:extLst>
            </p:cNvPr>
            <p:cNvSpPr/>
            <p:nvPr/>
          </p:nvSpPr>
          <p:spPr>
            <a:xfrm>
              <a:off x="2491272" y="1081841"/>
              <a:ext cx="9367935" cy="63596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Se </a:t>
              </a:r>
              <a:r>
                <a:rPr lang="en-US" dirty="0" err="1">
                  <a:solidFill>
                    <a:schemeClr val="tx1"/>
                  </a:solidFill>
                </a:rPr>
                <a:t>descartan</a:t>
              </a:r>
              <a:r>
                <a:rPr lang="en-US" dirty="0">
                  <a:solidFill>
                    <a:schemeClr val="tx1"/>
                  </a:solidFill>
                </a:rPr>
                <a:t> 'price_per_m2’ &amp; 'surface_covered_in_m2’, se </a:t>
              </a:r>
              <a:r>
                <a:rPr lang="en-US" dirty="0" err="1">
                  <a:solidFill>
                    <a:schemeClr val="tx1"/>
                  </a:solidFill>
                </a:rPr>
                <a:t>disminuyen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los</a:t>
              </a:r>
              <a:r>
                <a:rPr lang="en-US" dirty="0">
                  <a:solidFill>
                    <a:schemeClr val="tx1"/>
                  </a:solidFill>
                </a:rPr>
                <a:t> campos </a:t>
              </a:r>
              <a:r>
                <a:rPr lang="en-US" dirty="0" err="1">
                  <a:solidFill>
                    <a:schemeClr val="tx1"/>
                  </a:solidFill>
                </a:rPr>
                <a:t>nulos</a:t>
              </a:r>
              <a:r>
                <a:rPr lang="en-US" dirty="0">
                  <a:solidFill>
                    <a:schemeClr val="tx1"/>
                  </a:solidFill>
                </a:rPr>
                <a:t> a un 10%, para luego </a:t>
              </a:r>
              <a:r>
                <a:rPr lang="en-US" dirty="0" err="1">
                  <a:solidFill>
                    <a:schemeClr val="tx1"/>
                  </a:solidFill>
                </a:rPr>
                <a:t>descartar</a:t>
              </a:r>
              <a:r>
                <a:rPr lang="en-US" dirty="0">
                  <a:solidFill>
                    <a:schemeClr val="tx1"/>
                  </a:solidFill>
                </a:rPr>
                <a:t> las </a:t>
              </a:r>
              <a:r>
                <a:rPr lang="en-US" dirty="0" err="1">
                  <a:solidFill>
                    <a:schemeClr val="tx1"/>
                  </a:solidFill>
                </a:rPr>
                <a:t>filas</a:t>
              </a:r>
              <a:r>
                <a:rPr lang="en-US" dirty="0">
                  <a:solidFill>
                    <a:schemeClr val="tx1"/>
                  </a:solidFill>
                </a:rPr>
                <a:t> con </a:t>
              </a:r>
              <a:r>
                <a:rPr lang="en-US" dirty="0" err="1">
                  <a:solidFill>
                    <a:schemeClr val="tx1"/>
                  </a:solidFill>
                </a:rPr>
                <a:t>valores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nulos</a:t>
              </a:r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AE344D2-D31B-9103-E184-4079081C4FCA}"/>
                </a:ext>
              </a:extLst>
            </p:cNvPr>
            <p:cNvSpPr/>
            <p:nvPr/>
          </p:nvSpPr>
          <p:spPr>
            <a:xfrm>
              <a:off x="610959" y="1082350"/>
              <a:ext cx="1880313" cy="635456"/>
            </a:xfrm>
            <a:prstGeom prst="rect">
              <a:avLst/>
            </a:prstGeom>
            <a:solidFill>
              <a:srgbClr val="4E614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Resultado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8996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78F2A3D-EFCE-A3D2-F1C7-B0C67035EC61}"/>
              </a:ext>
            </a:extLst>
          </p:cNvPr>
          <p:cNvSpPr/>
          <p:nvPr/>
        </p:nvSpPr>
        <p:spPr>
          <a:xfrm>
            <a:off x="0" y="6124575"/>
            <a:ext cx="12192000" cy="733425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D130F9-18C4-4DA3-9A8F-D94D2891C325}"/>
              </a:ext>
            </a:extLst>
          </p:cNvPr>
          <p:cNvSpPr>
            <a:spLocks/>
          </p:cNvSpPr>
          <p:nvPr/>
        </p:nvSpPr>
        <p:spPr>
          <a:xfrm>
            <a:off x="154216" y="862901"/>
            <a:ext cx="11940720" cy="5130206"/>
          </a:xfrm>
          <a:prstGeom prst="roundRect">
            <a:avLst>
              <a:gd name="adj" fmla="val 4554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CA7349-68A9-1E71-C431-D9BF27A93F0F}"/>
              </a:ext>
            </a:extLst>
          </p:cNvPr>
          <p:cNvSpPr/>
          <p:nvPr/>
        </p:nvSpPr>
        <p:spPr>
          <a:xfrm>
            <a:off x="10144125" y="6258815"/>
            <a:ext cx="1950810" cy="4724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Grupo 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D284B4-DA1F-466E-1B83-A67C7CBB6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15" y="6254051"/>
            <a:ext cx="2072820" cy="4724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DF55EF-2BF1-EBBA-DB8C-801E5B2A84F7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Tratamiento</a:t>
            </a:r>
            <a:r>
              <a:rPr lang="en-US" sz="2400" dirty="0"/>
              <a:t> de las </a:t>
            </a:r>
            <a:r>
              <a:rPr lang="en-US" sz="2400" dirty="0" err="1"/>
              <a:t>columnas</a:t>
            </a:r>
            <a:r>
              <a:rPr lang="en-US" sz="2400" dirty="0"/>
              <a:t> con </a:t>
            </a:r>
            <a:r>
              <a:rPr lang="en-US" sz="2400" dirty="0" err="1"/>
              <a:t>datos</a:t>
            </a:r>
            <a:r>
              <a:rPr lang="en-US" sz="2400" dirty="0"/>
              <a:t> </a:t>
            </a:r>
            <a:r>
              <a:rPr lang="en-US" sz="2400" dirty="0" err="1"/>
              <a:t>faltantes</a:t>
            </a:r>
            <a:r>
              <a:rPr lang="en-US" sz="2400" dirty="0"/>
              <a:t>: Campo “Floor”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2F5A90-2652-7981-A623-84E5B9780001}"/>
              </a:ext>
            </a:extLst>
          </p:cNvPr>
          <p:cNvGrpSpPr/>
          <p:nvPr/>
        </p:nvGrpSpPr>
        <p:grpSpPr>
          <a:xfrm>
            <a:off x="610959" y="1081841"/>
            <a:ext cx="11248248" cy="635965"/>
            <a:chOff x="610959" y="1081841"/>
            <a:chExt cx="11248248" cy="63596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1F7D0B3-2FEA-4AA1-9E1A-8CF502B7ACD2}"/>
                </a:ext>
              </a:extLst>
            </p:cNvPr>
            <p:cNvSpPr/>
            <p:nvPr/>
          </p:nvSpPr>
          <p:spPr>
            <a:xfrm>
              <a:off x="2341984" y="1081841"/>
              <a:ext cx="9517223" cy="63596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    </a:t>
              </a:r>
              <a:r>
                <a:rPr lang="en-US" dirty="0" err="1">
                  <a:solidFill>
                    <a:schemeClr val="tx1"/>
                  </a:solidFill>
                </a:rPr>
                <a:t>Contiene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información</a:t>
              </a:r>
              <a:r>
                <a:rPr lang="en-US" dirty="0">
                  <a:solidFill>
                    <a:schemeClr val="tx1"/>
                  </a:solidFill>
                </a:rPr>
                <a:t>  </a:t>
              </a:r>
              <a:r>
                <a:rPr lang="en-US" dirty="0" err="1">
                  <a:solidFill>
                    <a:schemeClr val="tx1"/>
                  </a:solidFill>
                </a:rPr>
                <a:t>sobre</a:t>
              </a:r>
              <a:r>
                <a:rPr lang="en-US" dirty="0">
                  <a:solidFill>
                    <a:schemeClr val="tx1"/>
                  </a:solidFill>
                </a:rPr>
                <a:t> la planta </a:t>
              </a:r>
              <a:r>
                <a:rPr lang="en-US" dirty="0" err="1">
                  <a:solidFill>
                    <a:schemeClr val="tx1"/>
                  </a:solidFill>
                </a:rPr>
                <a:t>en</a:t>
              </a:r>
              <a:r>
                <a:rPr lang="en-US" dirty="0">
                  <a:solidFill>
                    <a:schemeClr val="tx1"/>
                  </a:solidFill>
                </a:rPr>
                <a:t> la </a:t>
              </a:r>
              <a:r>
                <a:rPr lang="en-US" dirty="0" err="1">
                  <a:solidFill>
                    <a:schemeClr val="tx1"/>
                  </a:solidFill>
                </a:rPr>
                <a:t>cual</a:t>
              </a:r>
              <a:r>
                <a:rPr lang="en-US" dirty="0">
                  <a:solidFill>
                    <a:schemeClr val="tx1"/>
                  </a:solidFill>
                </a:rPr>
                <a:t> se </a:t>
              </a:r>
              <a:r>
                <a:rPr lang="en-US" dirty="0" err="1">
                  <a:solidFill>
                    <a:schemeClr val="tx1"/>
                  </a:solidFill>
                </a:rPr>
                <a:t>encuentra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el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inmueble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02D75F1-223E-FC47-3CC7-3450DDA77F42}"/>
                </a:ext>
              </a:extLst>
            </p:cNvPr>
            <p:cNvSpPr/>
            <p:nvPr/>
          </p:nvSpPr>
          <p:spPr>
            <a:xfrm>
              <a:off x="610959" y="1082350"/>
              <a:ext cx="1880313" cy="635456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Descripción</a:t>
              </a:r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3DE2545-ACEC-7BD9-AF6C-3E4BBBAB5F1E}"/>
              </a:ext>
            </a:extLst>
          </p:cNvPr>
          <p:cNvGrpSpPr/>
          <p:nvPr/>
        </p:nvGrpSpPr>
        <p:grpSpPr>
          <a:xfrm>
            <a:off x="610959" y="2556132"/>
            <a:ext cx="3656244" cy="2708469"/>
            <a:chOff x="8039100" y="1438275"/>
            <a:chExt cx="5177524" cy="276046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1FB5C02-A4EF-13CA-C58C-F8784A366424}"/>
                </a:ext>
              </a:extLst>
            </p:cNvPr>
            <p:cNvSpPr/>
            <p:nvPr/>
          </p:nvSpPr>
          <p:spPr>
            <a:xfrm>
              <a:off x="8039100" y="1438275"/>
              <a:ext cx="5177524" cy="3048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Outliers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9688264-D112-9DA1-624C-D26E95AE1182}"/>
                </a:ext>
              </a:extLst>
            </p:cNvPr>
            <p:cNvSpPr/>
            <p:nvPr/>
          </p:nvSpPr>
          <p:spPr>
            <a:xfrm>
              <a:off x="8039100" y="1743075"/>
              <a:ext cx="5177524" cy="24556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4C825F4-6258-1313-388C-D145D13C0E09}"/>
              </a:ext>
            </a:extLst>
          </p:cNvPr>
          <p:cNvGrpSpPr/>
          <p:nvPr/>
        </p:nvGrpSpPr>
        <p:grpSpPr>
          <a:xfrm>
            <a:off x="610959" y="1791749"/>
            <a:ext cx="3656244" cy="634908"/>
            <a:chOff x="8039100" y="1602580"/>
            <a:chExt cx="5177524" cy="275588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18640D5-B3DF-9825-DEB1-5F6601B2DA51}"/>
                </a:ext>
              </a:extLst>
            </p:cNvPr>
            <p:cNvSpPr/>
            <p:nvPr/>
          </p:nvSpPr>
          <p:spPr>
            <a:xfrm>
              <a:off x="8039100" y="2580974"/>
              <a:ext cx="5177524" cy="17774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Float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22159F4-1C71-7FCD-511D-B23070035890}"/>
                </a:ext>
              </a:extLst>
            </p:cNvPr>
            <p:cNvSpPr/>
            <p:nvPr/>
          </p:nvSpPr>
          <p:spPr>
            <a:xfrm>
              <a:off x="8039100" y="1602580"/>
              <a:ext cx="5177524" cy="98297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Tipo de </a:t>
              </a:r>
              <a:r>
                <a:rPr lang="en-US" dirty="0" err="1"/>
                <a:t>dato</a:t>
              </a:r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57F3245-B479-72C3-612A-7B0974F0016C}"/>
              </a:ext>
            </a:extLst>
          </p:cNvPr>
          <p:cNvGrpSpPr/>
          <p:nvPr/>
        </p:nvGrpSpPr>
        <p:grpSpPr>
          <a:xfrm>
            <a:off x="4406961" y="1799961"/>
            <a:ext cx="3656244" cy="634908"/>
            <a:chOff x="8039100" y="1602580"/>
            <a:chExt cx="5177524" cy="275588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BDB79FB-D782-DCBD-F8A6-3D0B4CF90C6A}"/>
                </a:ext>
              </a:extLst>
            </p:cNvPr>
            <p:cNvSpPr/>
            <p:nvPr/>
          </p:nvSpPr>
          <p:spPr>
            <a:xfrm>
              <a:off x="8039100" y="2580974"/>
              <a:ext cx="5177524" cy="17774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93%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BB62068-DD71-2995-EA5E-45C5BC6138B9}"/>
                </a:ext>
              </a:extLst>
            </p:cNvPr>
            <p:cNvSpPr/>
            <p:nvPr/>
          </p:nvSpPr>
          <p:spPr>
            <a:xfrm>
              <a:off x="8039100" y="1602580"/>
              <a:ext cx="5177524" cy="98297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% de </a:t>
              </a:r>
              <a:r>
                <a:rPr lang="en-US" dirty="0" err="1"/>
                <a:t>nulos</a:t>
              </a:r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6F0B9B4-8EC5-DF34-B351-24C2D5CCB6D6}"/>
              </a:ext>
            </a:extLst>
          </p:cNvPr>
          <p:cNvGrpSpPr/>
          <p:nvPr/>
        </p:nvGrpSpPr>
        <p:grpSpPr>
          <a:xfrm>
            <a:off x="8202963" y="1791115"/>
            <a:ext cx="3656244" cy="634908"/>
            <a:chOff x="8039100" y="1602580"/>
            <a:chExt cx="5177524" cy="275588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7E4B9A1-0E1D-0BDD-4632-6AF787F43814}"/>
                </a:ext>
              </a:extLst>
            </p:cNvPr>
            <p:cNvSpPr/>
            <p:nvPr/>
          </p:nvSpPr>
          <p:spPr>
            <a:xfrm>
              <a:off x="8039100" y="2580974"/>
              <a:ext cx="5177524" cy="17774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Baja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2C8ED3F-4C31-FA41-B7A2-029E11C4CACA}"/>
                </a:ext>
              </a:extLst>
            </p:cNvPr>
            <p:cNvSpPr/>
            <p:nvPr/>
          </p:nvSpPr>
          <p:spPr>
            <a:xfrm>
              <a:off x="8039100" y="1602580"/>
              <a:ext cx="5177524" cy="98297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Relevancia</a:t>
              </a:r>
              <a:endParaRPr lang="en-US" dirty="0"/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E1A5B0B7-F106-A602-3992-33F4536C4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65" y="3012485"/>
            <a:ext cx="3475849" cy="2083179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A66BFD5-D609-B346-7F8D-06CA0DD67E6A}"/>
              </a:ext>
            </a:extLst>
          </p:cNvPr>
          <p:cNvGrpSpPr/>
          <p:nvPr/>
        </p:nvGrpSpPr>
        <p:grpSpPr>
          <a:xfrm>
            <a:off x="4406961" y="2556133"/>
            <a:ext cx="7452246" cy="2708468"/>
            <a:chOff x="8039100" y="1438275"/>
            <a:chExt cx="5177524" cy="238250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45F5516-0B59-8519-BB32-24ABBCE06FFC}"/>
                </a:ext>
              </a:extLst>
            </p:cNvPr>
            <p:cNvSpPr/>
            <p:nvPr/>
          </p:nvSpPr>
          <p:spPr>
            <a:xfrm>
              <a:off x="8039100" y="1438275"/>
              <a:ext cx="5177524" cy="3048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Procedimiento</a:t>
              </a:r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B02A347-24DA-CD5A-2C35-DAFD60AB8451}"/>
                </a:ext>
              </a:extLst>
            </p:cNvPr>
            <p:cNvSpPr/>
            <p:nvPr/>
          </p:nvSpPr>
          <p:spPr>
            <a:xfrm>
              <a:off x="8039100" y="1743075"/>
              <a:ext cx="5177524" cy="20777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tx1"/>
                  </a:solidFill>
                </a:rPr>
                <a:t>Se </a:t>
              </a:r>
              <a:r>
                <a:rPr lang="en-US" dirty="0" err="1">
                  <a:solidFill>
                    <a:schemeClr val="tx1"/>
                  </a:solidFill>
                </a:rPr>
                <a:t>eliminan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pisos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mayores</a:t>
              </a:r>
              <a:r>
                <a:rPr lang="en-US" dirty="0">
                  <a:solidFill>
                    <a:schemeClr val="tx1"/>
                  </a:solidFill>
                </a:rPr>
                <a:t> a 56.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tx1"/>
                  </a:solidFill>
                </a:rPr>
                <a:t>Se </a:t>
              </a:r>
              <a:r>
                <a:rPr lang="en-US" dirty="0" err="1">
                  <a:solidFill>
                    <a:schemeClr val="tx1"/>
                  </a:solidFill>
                </a:rPr>
                <a:t>coloca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piso</a:t>
              </a:r>
              <a:r>
                <a:rPr lang="en-US" dirty="0">
                  <a:solidFill>
                    <a:schemeClr val="tx1"/>
                  </a:solidFill>
                </a:rPr>
                <a:t> “0” para </a:t>
              </a:r>
              <a:r>
                <a:rPr lang="en-US" dirty="0" err="1">
                  <a:solidFill>
                    <a:schemeClr val="tx1"/>
                  </a:solidFill>
                </a:rPr>
                <a:t>los</a:t>
              </a:r>
              <a:r>
                <a:rPr lang="en-US" dirty="0">
                  <a:solidFill>
                    <a:schemeClr val="tx1"/>
                  </a:solidFill>
                </a:rPr>
                <a:t> property-type: “Store”, “House” y “PH”.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tx1"/>
                  </a:solidFill>
                </a:rPr>
                <a:t>Se </a:t>
              </a:r>
              <a:r>
                <a:rPr lang="en-US" dirty="0" err="1">
                  <a:solidFill>
                    <a:schemeClr val="tx1"/>
                  </a:solidFill>
                </a:rPr>
                <a:t>busca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en</a:t>
              </a:r>
              <a:r>
                <a:rPr lang="en-US" dirty="0">
                  <a:solidFill>
                    <a:schemeClr val="tx1"/>
                  </a:solidFill>
                </a:rPr>
                <a:t> campo title y description para </a:t>
              </a:r>
              <a:r>
                <a:rPr lang="en-US" dirty="0" err="1">
                  <a:solidFill>
                    <a:schemeClr val="tx1"/>
                  </a:solidFill>
                </a:rPr>
                <a:t>poder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llenar</a:t>
              </a:r>
              <a:r>
                <a:rPr lang="en-US" dirty="0">
                  <a:solidFill>
                    <a:schemeClr val="tx1"/>
                  </a:solidFill>
                </a:rPr>
                <a:t> campos </a:t>
              </a:r>
              <a:r>
                <a:rPr lang="en-US" dirty="0" err="1">
                  <a:solidFill>
                    <a:schemeClr val="tx1"/>
                  </a:solidFill>
                </a:rPr>
                <a:t>nulos</a:t>
              </a:r>
              <a:r>
                <a:rPr lang="en-US" dirty="0">
                  <a:solidFill>
                    <a:schemeClr val="tx1"/>
                  </a:solidFill>
                </a:rPr>
                <a:t>.</a:t>
              </a:r>
              <a:endParaRPr lang="pt-BR" sz="1600" dirty="0">
                <a:solidFill>
                  <a:schemeClr val="tx1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tx1"/>
                  </a:solidFill>
                </a:rPr>
                <a:t>Se decide </a:t>
              </a:r>
              <a:r>
                <a:rPr lang="en-US" dirty="0" err="1">
                  <a:solidFill>
                    <a:schemeClr val="tx1"/>
                  </a:solidFill>
                </a:rPr>
                <a:t>eliminar</a:t>
              </a:r>
              <a:r>
                <a:rPr lang="en-US" dirty="0">
                  <a:solidFill>
                    <a:schemeClr val="tx1"/>
                  </a:solidFill>
                </a:rPr>
                <a:t> la </a:t>
              </a:r>
              <a:r>
                <a:rPr lang="en-US" dirty="0" err="1">
                  <a:solidFill>
                    <a:schemeClr val="tx1"/>
                  </a:solidFill>
                </a:rPr>
                <a:t>columna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por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su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relevancia</a:t>
              </a:r>
              <a:r>
                <a:rPr lang="en-US" dirty="0">
                  <a:solidFill>
                    <a:schemeClr val="tx1"/>
                  </a:solidFill>
                </a:rPr>
                <a:t> y </a:t>
              </a:r>
              <a:r>
                <a:rPr lang="en-US" dirty="0" err="1">
                  <a:solidFill>
                    <a:schemeClr val="tx1"/>
                  </a:solidFill>
                </a:rPr>
                <a:t>cantidad</a:t>
              </a:r>
              <a:r>
                <a:rPr lang="en-US" dirty="0">
                  <a:solidFill>
                    <a:schemeClr val="tx1"/>
                  </a:solidFill>
                </a:rPr>
                <a:t> de </a:t>
              </a:r>
              <a:r>
                <a:rPr lang="en-US" dirty="0" err="1">
                  <a:solidFill>
                    <a:schemeClr val="tx1"/>
                  </a:solidFill>
                </a:rPr>
                <a:t>nulos</a:t>
              </a:r>
              <a:r>
                <a:rPr lang="en-US" dirty="0">
                  <a:solidFill>
                    <a:schemeClr val="tx1"/>
                  </a:solidFill>
                </a:rPr>
                <a:t> finales.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66B3BD4-6013-58FE-DFC2-173B01616BD4}"/>
              </a:ext>
            </a:extLst>
          </p:cNvPr>
          <p:cNvGrpSpPr/>
          <p:nvPr/>
        </p:nvGrpSpPr>
        <p:grpSpPr>
          <a:xfrm>
            <a:off x="610959" y="5396070"/>
            <a:ext cx="11248248" cy="510208"/>
            <a:chOff x="610959" y="1081841"/>
            <a:chExt cx="11248248" cy="635965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B6966366-0AA5-A79A-36B8-AB8894BF28F9}"/>
                </a:ext>
              </a:extLst>
            </p:cNvPr>
            <p:cNvSpPr/>
            <p:nvPr/>
          </p:nvSpPr>
          <p:spPr>
            <a:xfrm>
              <a:off x="2491272" y="1081841"/>
              <a:ext cx="9367935" cy="63545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    El </a:t>
              </a:r>
              <a:r>
                <a:rPr lang="en-US" dirty="0" err="1">
                  <a:solidFill>
                    <a:schemeClr val="tx1"/>
                  </a:solidFill>
                </a:rPr>
                <a:t>porcentaje</a:t>
              </a:r>
              <a:r>
                <a:rPr lang="en-US" dirty="0">
                  <a:solidFill>
                    <a:schemeClr val="tx1"/>
                  </a:solidFill>
                </a:rPr>
                <a:t> de </a:t>
              </a:r>
              <a:r>
                <a:rPr lang="en-US" dirty="0" err="1">
                  <a:solidFill>
                    <a:schemeClr val="tx1"/>
                  </a:solidFill>
                </a:rPr>
                <a:t>nulos</a:t>
              </a:r>
              <a:r>
                <a:rPr lang="en-US" dirty="0">
                  <a:solidFill>
                    <a:schemeClr val="tx1"/>
                  </a:solidFill>
                </a:rPr>
                <a:t> se reduce a 37%. Se </a:t>
              </a:r>
              <a:r>
                <a:rPr lang="en-US" dirty="0" err="1">
                  <a:solidFill>
                    <a:schemeClr val="tx1"/>
                  </a:solidFill>
                </a:rPr>
                <a:t>considera</a:t>
              </a:r>
              <a:r>
                <a:rPr lang="en-US" dirty="0">
                  <a:solidFill>
                    <a:schemeClr val="tx1"/>
                  </a:solidFill>
                </a:rPr>
                <a:t> un alto </a:t>
              </a:r>
              <a:r>
                <a:rPr lang="en-US" dirty="0" err="1">
                  <a:solidFill>
                    <a:schemeClr val="tx1"/>
                  </a:solidFill>
                </a:rPr>
                <a:t>porcentaje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por</a:t>
              </a:r>
              <a:r>
                <a:rPr lang="en-US" dirty="0">
                  <a:solidFill>
                    <a:schemeClr val="tx1"/>
                  </a:solidFill>
                </a:rPr>
                <a:t> lo que se decide </a:t>
              </a:r>
              <a:r>
                <a:rPr lang="en-US" dirty="0" err="1">
                  <a:solidFill>
                    <a:schemeClr val="tx1"/>
                  </a:solidFill>
                </a:rPr>
                <a:t>eliminar</a:t>
              </a:r>
              <a:r>
                <a:rPr lang="en-US" dirty="0">
                  <a:solidFill>
                    <a:schemeClr val="tx1"/>
                  </a:solidFill>
                </a:rPr>
                <a:t> la </a:t>
              </a:r>
              <a:r>
                <a:rPr lang="en-US" dirty="0" err="1">
                  <a:solidFill>
                    <a:schemeClr val="tx1"/>
                  </a:solidFill>
                </a:rPr>
                <a:t>columna</a:t>
              </a:r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AE344D2-D31B-9103-E184-4079081C4FCA}"/>
                </a:ext>
              </a:extLst>
            </p:cNvPr>
            <p:cNvSpPr/>
            <p:nvPr/>
          </p:nvSpPr>
          <p:spPr>
            <a:xfrm>
              <a:off x="610959" y="1082350"/>
              <a:ext cx="1880313" cy="635456"/>
            </a:xfrm>
            <a:prstGeom prst="rect">
              <a:avLst/>
            </a:prstGeom>
            <a:solidFill>
              <a:srgbClr val="4E614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Resultado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10132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78F2A3D-EFCE-A3D2-F1C7-B0C67035EC61}"/>
              </a:ext>
            </a:extLst>
          </p:cNvPr>
          <p:cNvSpPr/>
          <p:nvPr/>
        </p:nvSpPr>
        <p:spPr>
          <a:xfrm>
            <a:off x="0" y="6124575"/>
            <a:ext cx="12192000" cy="733425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D130F9-18C4-4DA3-9A8F-D94D2891C325}"/>
              </a:ext>
            </a:extLst>
          </p:cNvPr>
          <p:cNvSpPr>
            <a:spLocks/>
          </p:cNvSpPr>
          <p:nvPr/>
        </p:nvSpPr>
        <p:spPr>
          <a:xfrm>
            <a:off x="154216" y="862901"/>
            <a:ext cx="11940720" cy="5130206"/>
          </a:xfrm>
          <a:prstGeom prst="roundRect">
            <a:avLst>
              <a:gd name="adj" fmla="val 4554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CA7349-68A9-1E71-C431-D9BF27A93F0F}"/>
              </a:ext>
            </a:extLst>
          </p:cNvPr>
          <p:cNvSpPr/>
          <p:nvPr/>
        </p:nvSpPr>
        <p:spPr>
          <a:xfrm>
            <a:off x="10144125" y="6258815"/>
            <a:ext cx="1950810" cy="4724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Grupo 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D284B4-DA1F-466E-1B83-A67C7CBB6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15" y="6254051"/>
            <a:ext cx="2072820" cy="4724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DF55EF-2BF1-EBBA-DB8C-801E5B2A84F7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/>
              <a:t>Tratamiento</a:t>
            </a:r>
            <a:r>
              <a:rPr lang="en-US" sz="2400" dirty="0"/>
              <a:t> de las </a:t>
            </a:r>
            <a:r>
              <a:rPr lang="en-US" sz="2400" dirty="0" err="1"/>
              <a:t>columnas</a:t>
            </a:r>
            <a:r>
              <a:rPr lang="en-US" sz="2400" dirty="0"/>
              <a:t> con </a:t>
            </a:r>
            <a:r>
              <a:rPr lang="en-US" sz="2400" dirty="0" err="1"/>
              <a:t>datos</a:t>
            </a:r>
            <a:r>
              <a:rPr lang="en-US" sz="2400" dirty="0"/>
              <a:t> </a:t>
            </a:r>
            <a:r>
              <a:rPr lang="en-US" sz="2400" dirty="0" err="1"/>
              <a:t>faltantes</a:t>
            </a:r>
            <a:r>
              <a:rPr lang="en-US" sz="2400" dirty="0"/>
              <a:t>: Campo “rooms”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2F5A90-2652-7981-A623-84E5B9780001}"/>
              </a:ext>
            </a:extLst>
          </p:cNvPr>
          <p:cNvGrpSpPr/>
          <p:nvPr/>
        </p:nvGrpSpPr>
        <p:grpSpPr>
          <a:xfrm>
            <a:off x="610959" y="1081841"/>
            <a:ext cx="11248248" cy="635965"/>
            <a:chOff x="610959" y="1081841"/>
            <a:chExt cx="11248248" cy="63596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1F7D0B3-2FEA-4AA1-9E1A-8CF502B7ACD2}"/>
                </a:ext>
              </a:extLst>
            </p:cNvPr>
            <p:cNvSpPr/>
            <p:nvPr/>
          </p:nvSpPr>
          <p:spPr>
            <a:xfrm>
              <a:off x="2341984" y="1081841"/>
              <a:ext cx="9517223" cy="63596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    </a:t>
              </a:r>
              <a:r>
                <a:rPr lang="en-US" dirty="0" err="1">
                  <a:solidFill>
                    <a:schemeClr val="tx1"/>
                  </a:solidFill>
                </a:rPr>
                <a:t>Contiene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información</a:t>
              </a:r>
              <a:r>
                <a:rPr lang="en-US" dirty="0">
                  <a:solidFill>
                    <a:schemeClr val="tx1"/>
                  </a:solidFill>
                </a:rPr>
                <a:t>  </a:t>
              </a:r>
              <a:r>
                <a:rPr lang="en-US" dirty="0" err="1">
                  <a:solidFill>
                    <a:schemeClr val="tx1"/>
                  </a:solidFill>
                </a:rPr>
                <a:t>sobre</a:t>
              </a:r>
              <a:r>
                <a:rPr lang="en-US" dirty="0">
                  <a:solidFill>
                    <a:schemeClr val="tx1"/>
                  </a:solidFill>
                </a:rPr>
                <a:t> la </a:t>
              </a:r>
              <a:r>
                <a:rPr lang="en-US" dirty="0" err="1">
                  <a:solidFill>
                    <a:schemeClr val="tx1"/>
                  </a:solidFill>
                </a:rPr>
                <a:t>cantidad</a:t>
              </a:r>
              <a:r>
                <a:rPr lang="en-US" dirty="0">
                  <a:solidFill>
                    <a:schemeClr val="tx1"/>
                  </a:solidFill>
                </a:rPr>
                <a:t> de </a:t>
              </a:r>
              <a:r>
                <a:rPr lang="en-US" dirty="0" err="1">
                  <a:solidFill>
                    <a:schemeClr val="tx1"/>
                  </a:solidFill>
                </a:rPr>
                <a:t>habitaciones</a:t>
              </a:r>
              <a:r>
                <a:rPr lang="en-US" dirty="0">
                  <a:solidFill>
                    <a:schemeClr val="tx1"/>
                  </a:solidFill>
                </a:rPr>
                <a:t> de </a:t>
              </a:r>
              <a:r>
                <a:rPr lang="en-US" dirty="0" err="1">
                  <a:solidFill>
                    <a:schemeClr val="tx1"/>
                  </a:solidFill>
                </a:rPr>
                <a:t>cada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vivienda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02D75F1-223E-FC47-3CC7-3450DDA77F42}"/>
                </a:ext>
              </a:extLst>
            </p:cNvPr>
            <p:cNvSpPr/>
            <p:nvPr/>
          </p:nvSpPr>
          <p:spPr>
            <a:xfrm>
              <a:off x="610959" y="1082350"/>
              <a:ext cx="1880313" cy="635456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Descripción</a:t>
              </a:r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4C825F4-6258-1313-388C-D145D13C0E09}"/>
              </a:ext>
            </a:extLst>
          </p:cNvPr>
          <p:cNvGrpSpPr/>
          <p:nvPr/>
        </p:nvGrpSpPr>
        <p:grpSpPr>
          <a:xfrm>
            <a:off x="610959" y="1791749"/>
            <a:ext cx="3656244" cy="634908"/>
            <a:chOff x="8039100" y="1602580"/>
            <a:chExt cx="5177524" cy="275588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18640D5-B3DF-9825-DEB1-5F6601B2DA51}"/>
                </a:ext>
              </a:extLst>
            </p:cNvPr>
            <p:cNvSpPr/>
            <p:nvPr/>
          </p:nvSpPr>
          <p:spPr>
            <a:xfrm>
              <a:off x="8039100" y="2580974"/>
              <a:ext cx="5177524" cy="17774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Float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22159F4-1C71-7FCD-511D-B23070035890}"/>
                </a:ext>
              </a:extLst>
            </p:cNvPr>
            <p:cNvSpPr/>
            <p:nvPr/>
          </p:nvSpPr>
          <p:spPr>
            <a:xfrm>
              <a:off x="8039100" y="1602580"/>
              <a:ext cx="5177524" cy="98297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Tipo de </a:t>
              </a:r>
              <a:r>
                <a:rPr lang="en-US" dirty="0" err="1"/>
                <a:t>dato</a:t>
              </a:r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57F3245-B479-72C3-612A-7B0974F0016C}"/>
              </a:ext>
            </a:extLst>
          </p:cNvPr>
          <p:cNvGrpSpPr/>
          <p:nvPr/>
        </p:nvGrpSpPr>
        <p:grpSpPr>
          <a:xfrm>
            <a:off x="4406961" y="1799961"/>
            <a:ext cx="3656244" cy="634908"/>
            <a:chOff x="8039100" y="1602580"/>
            <a:chExt cx="5177524" cy="275588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BDB79FB-D782-DCBD-F8A6-3D0B4CF90C6A}"/>
                </a:ext>
              </a:extLst>
            </p:cNvPr>
            <p:cNvSpPr/>
            <p:nvPr/>
          </p:nvSpPr>
          <p:spPr>
            <a:xfrm>
              <a:off x="8039100" y="2580974"/>
              <a:ext cx="5177524" cy="17774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60.91%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BB62068-DD71-2995-EA5E-45C5BC6138B9}"/>
                </a:ext>
              </a:extLst>
            </p:cNvPr>
            <p:cNvSpPr/>
            <p:nvPr/>
          </p:nvSpPr>
          <p:spPr>
            <a:xfrm>
              <a:off x="8039100" y="1602580"/>
              <a:ext cx="5177524" cy="98297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% de </a:t>
              </a:r>
              <a:r>
                <a:rPr lang="en-US" dirty="0" err="1"/>
                <a:t>nulos</a:t>
              </a:r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6F0B9B4-8EC5-DF34-B351-24C2D5CCB6D6}"/>
              </a:ext>
            </a:extLst>
          </p:cNvPr>
          <p:cNvGrpSpPr/>
          <p:nvPr/>
        </p:nvGrpSpPr>
        <p:grpSpPr>
          <a:xfrm>
            <a:off x="8202963" y="1791115"/>
            <a:ext cx="3656244" cy="634908"/>
            <a:chOff x="8039100" y="1602580"/>
            <a:chExt cx="5177524" cy="275588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7E4B9A1-0E1D-0BDD-4632-6AF787F43814}"/>
                </a:ext>
              </a:extLst>
            </p:cNvPr>
            <p:cNvSpPr/>
            <p:nvPr/>
          </p:nvSpPr>
          <p:spPr>
            <a:xfrm>
              <a:off x="8039100" y="2580974"/>
              <a:ext cx="5177524" cy="17774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Alta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2C8ED3F-4C31-FA41-B7A2-029E11C4CACA}"/>
                </a:ext>
              </a:extLst>
            </p:cNvPr>
            <p:cNvSpPr/>
            <p:nvPr/>
          </p:nvSpPr>
          <p:spPr>
            <a:xfrm>
              <a:off x="8039100" y="1602580"/>
              <a:ext cx="5177524" cy="98297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Relevancia</a:t>
              </a:r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A66BFD5-D609-B346-7F8D-06CA0DD67E6A}"/>
              </a:ext>
            </a:extLst>
          </p:cNvPr>
          <p:cNvGrpSpPr/>
          <p:nvPr/>
        </p:nvGrpSpPr>
        <p:grpSpPr>
          <a:xfrm>
            <a:off x="610959" y="2556133"/>
            <a:ext cx="11248248" cy="2708468"/>
            <a:chOff x="8039100" y="1438275"/>
            <a:chExt cx="5177524" cy="238250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45F5516-0B59-8519-BB32-24ABBCE06FFC}"/>
                </a:ext>
              </a:extLst>
            </p:cNvPr>
            <p:cNvSpPr/>
            <p:nvPr/>
          </p:nvSpPr>
          <p:spPr>
            <a:xfrm>
              <a:off x="8039100" y="1438275"/>
              <a:ext cx="5177524" cy="3048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Procedimiento</a:t>
              </a:r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B02A347-24DA-CD5A-2C35-DAFD60AB8451}"/>
                </a:ext>
              </a:extLst>
            </p:cNvPr>
            <p:cNvSpPr/>
            <p:nvPr/>
          </p:nvSpPr>
          <p:spPr>
            <a:xfrm>
              <a:off x="8039100" y="1743075"/>
              <a:ext cx="5177524" cy="20777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tx1"/>
                  </a:solidFill>
                </a:rPr>
                <a:t>Se </a:t>
              </a:r>
              <a:r>
                <a:rPr lang="en-US" dirty="0" err="1">
                  <a:solidFill>
                    <a:schemeClr val="tx1"/>
                  </a:solidFill>
                </a:rPr>
                <a:t>eliminan</a:t>
              </a:r>
              <a:r>
                <a:rPr lang="en-US" dirty="0">
                  <a:solidFill>
                    <a:schemeClr val="tx1"/>
                  </a:solidFill>
                </a:rPr>
                <a:t> outliers que </a:t>
              </a:r>
              <a:r>
                <a:rPr lang="en-US" dirty="0" err="1">
                  <a:solidFill>
                    <a:schemeClr val="tx1"/>
                  </a:solidFill>
                </a:rPr>
                <a:t>superen</a:t>
              </a:r>
              <a:r>
                <a:rPr lang="en-US" dirty="0">
                  <a:solidFill>
                    <a:schemeClr val="tx1"/>
                  </a:solidFill>
                </a:rPr>
                <a:t> al </a:t>
              </a:r>
              <a:r>
                <a:rPr lang="en-US" dirty="0" err="1">
                  <a:solidFill>
                    <a:schemeClr val="tx1"/>
                  </a:solidFill>
                </a:rPr>
                <a:t>tercer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cuartil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por</a:t>
              </a:r>
              <a:r>
                <a:rPr lang="en-US" dirty="0">
                  <a:solidFill>
                    <a:schemeClr val="tx1"/>
                  </a:solidFill>
                </a:rPr>
                <a:t> 1.5 </a:t>
              </a:r>
              <a:r>
                <a:rPr lang="en-US" dirty="0" err="1">
                  <a:solidFill>
                    <a:schemeClr val="tx1"/>
                  </a:solidFill>
                </a:rPr>
                <a:t>veces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el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rango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intercuartil</a:t>
              </a:r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tx1"/>
                  </a:solidFill>
                </a:rPr>
                <a:t>Se </a:t>
              </a:r>
              <a:r>
                <a:rPr lang="en-US" dirty="0" err="1">
                  <a:solidFill>
                    <a:schemeClr val="tx1"/>
                  </a:solidFill>
                </a:rPr>
                <a:t>limpian</a:t>
              </a:r>
              <a:r>
                <a:rPr lang="en-US" dirty="0">
                  <a:solidFill>
                    <a:schemeClr val="tx1"/>
                  </a:solidFill>
                </a:rPr>
                <a:t> las </a:t>
              </a:r>
              <a:r>
                <a:rPr lang="en-US" dirty="0" err="1">
                  <a:solidFill>
                    <a:schemeClr val="tx1"/>
                  </a:solidFill>
                </a:rPr>
                <a:t>columnas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copy_title</a:t>
              </a:r>
              <a:r>
                <a:rPr lang="en-US" dirty="0">
                  <a:solidFill>
                    <a:schemeClr val="tx1"/>
                  </a:solidFill>
                </a:rPr>
                <a:t> y </a:t>
              </a:r>
              <a:r>
                <a:rPr lang="en-US" dirty="0" err="1">
                  <a:solidFill>
                    <a:schemeClr val="tx1"/>
                  </a:solidFill>
                </a:rPr>
                <a:t>copy_description</a:t>
              </a:r>
              <a:r>
                <a:rPr lang="en-US" dirty="0">
                  <a:solidFill>
                    <a:schemeClr val="tx1"/>
                  </a:solidFill>
                </a:rPr>
                <a:t> para </a:t>
              </a:r>
              <a:r>
                <a:rPr lang="en-US" dirty="0" err="1">
                  <a:solidFill>
                    <a:schemeClr val="tx1"/>
                  </a:solidFill>
                </a:rPr>
                <a:t>patrones</a:t>
              </a:r>
              <a:r>
                <a:rPr lang="en-US" dirty="0">
                  <a:solidFill>
                    <a:schemeClr val="tx1"/>
                  </a:solidFill>
                </a:rPr>
                <a:t> que </a:t>
              </a:r>
              <a:r>
                <a:rPr lang="en-US" dirty="0" err="1">
                  <a:solidFill>
                    <a:schemeClr val="tx1"/>
                  </a:solidFill>
                </a:rPr>
                <a:t>puedan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ensuciar</a:t>
              </a:r>
              <a:r>
                <a:rPr lang="en-US" dirty="0">
                  <a:solidFill>
                    <a:schemeClr val="tx1"/>
                  </a:solidFill>
                </a:rPr>
                <a:t> la </a:t>
              </a:r>
              <a:r>
                <a:rPr lang="en-US" dirty="0" err="1">
                  <a:solidFill>
                    <a:schemeClr val="tx1"/>
                  </a:solidFill>
                </a:rPr>
                <a:t>busqueda</a:t>
              </a:r>
              <a:r>
                <a:rPr lang="en-US" dirty="0">
                  <a:solidFill>
                    <a:schemeClr val="tx1"/>
                  </a:solidFill>
                </a:rPr>
                <a:t> de regex (</a:t>
              </a:r>
              <a:r>
                <a:rPr lang="en-US" dirty="0" err="1">
                  <a:solidFill>
                    <a:schemeClr val="tx1"/>
                  </a:solidFill>
                </a:rPr>
                <a:t>como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medidas</a:t>
              </a:r>
              <a:r>
                <a:rPr lang="en-US" dirty="0">
                  <a:solidFill>
                    <a:schemeClr val="tx1"/>
                  </a:solidFill>
                </a:rPr>
                <a:t> o </a:t>
              </a:r>
              <a:r>
                <a:rPr lang="en-US" dirty="0" err="1">
                  <a:solidFill>
                    <a:schemeClr val="tx1"/>
                  </a:solidFill>
                </a:rPr>
                <a:t>números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en</a:t>
              </a:r>
              <a:r>
                <a:rPr lang="en-US" dirty="0">
                  <a:solidFill>
                    <a:schemeClr val="tx1"/>
                  </a:solidFill>
                </a:rPr>
                <a:t> palabras).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tx1"/>
                  </a:solidFill>
                </a:rPr>
                <a:t>Se </a:t>
              </a:r>
              <a:r>
                <a:rPr lang="en-US" dirty="0" err="1">
                  <a:solidFill>
                    <a:schemeClr val="tx1"/>
                  </a:solidFill>
                </a:rPr>
                <a:t>busca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en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s-ES" dirty="0">
                  <a:solidFill>
                    <a:schemeClr val="tx1"/>
                  </a:solidFill>
                </a:rPr>
                <a:t>estos campos patrones que coincidan con ambientes y dormitorios, abarcando distintas formas en que puedan aparecer y considerando dormitorios = ambientes -1.</a:t>
              </a:r>
              <a:endParaRPr lang="pt-BR" sz="1600" dirty="0">
                <a:solidFill>
                  <a:schemeClr val="tx1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pt-BR" dirty="0">
                  <a:solidFill>
                    <a:schemeClr val="tx1"/>
                  </a:solidFill>
                </a:rPr>
                <a:t>Se </a:t>
              </a:r>
              <a:r>
                <a:rPr lang="pt-BR" dirty="0" err="1">
                  <a:solidFill>
                    <a:schemeClr val="tx1"/>
                  </a:solidFill>
                </a:rPr>
                <a:t>vuelven</a:t>
              </a:r>
              <a:r>
                <a:rPr lang="pt-BR" dirty="0">
                  <a:solidFill>
                    <a:schemeClr val="tx1"/>
                  </a:solidFill>
                </a:rPr>
                <a:t> a sacar outliers y se </a:t>
              </a:r>
              <a:r>
                <a:rPr lang="pt-BR" dirty="0" err="1">
                  <a:solidFill>
                    <a:schemeClr val="tx1"/>
                  </a:solidFill>
                </a:rPr>
                <a:t>hace</a:t>
              </a:r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err="1">
                  <a:solidFill>
                    <a:schemeClr val="tx1"/>
                  </a:solidFill>
                </a:rPr>
                <a:t>un</a:t>
              </a:r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err="1">
                  <a:solidFill>
                    <a:schemeClr val="tx1"/>
                  </a:solidFill>
                </a:rPr>
                <a:t>análisis</a:t>
              </a:r>
              <a:r>
                <a:rPr lang="pt-BR" dirty="0">
                  <a:solidFill>
                    <a:schemeClr val="tx1"/>
                  </a:solidFill>
                </a:rPr>
                <a:t> estadístico.</a:t>
              </a:r>
              <a:endParaRPr lang="en-US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66B3BD4-6013-58FE-DFC2-173B01616BD4}"/>
              </a:ext>
            </a:extLst>
          </p:cNvPr>
          <p:cNvGrpSpPr/>
          <p:nvPr/>
        </p:nvGrpSpPr>
        <p:grpSpPr>
          <a:xfrm>
            <a:off x="610959" y="5396070"/>
            <a:ext cx="11248248" cy="409503"/>
            <a:chOff x="610959" y="1081841"/>
            <a:chExt cx="11248248" cy="635965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B6966366-0AA5-A79A-36B8-AB8894BF28F9}"/>
                </a:ext>
              </a:extLst>
            </p:cNvPr>
            <p:cNvSpPr/>
            <p:nvPr/>
          </p:nvSpPr>
          <p:spPr>
            <a:xfrm>
              <a:off x="2491272" y="1081841"/>
              <a:ext cx="9367935" cy="635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    El </a:t>
              </a:r>
              <a:r>
                <a:rPr lang="en-US" dirty="0" err="1">
                  <a:solidFill>
                    <a:schemeClr val="tx1"/>
                  </a:solidFill>
                </a:rPr>
                <a:t>porcentaje</a:t>
              </a:r>
              <a:r>
                <a:rPr lang="en-US" dirty="0">
                  <a:solidFill>
                    <a:schemeClr val="tx1"/>
                  </a:solidFill>
                </a:rPr>
                <a:t> de </a:t>
              </a:r>
              <a:r>
                <a:rPr lang="en-US" dirty="0" err="1">
                  <a:solidFill>
                    <a:schemeClr val="tx1"/>
                  </a:solidFill>
                </a:rPr>
                <a:t>nulos</a:t>
              </a:r>
              <a:r>
                <a:rPr lang="en-US" dirty="0">
                  <a:solidFill>
                    <a:schemeClr val="tx1"/>
                  </a:solidFill>
                </a:rPr>
                <a:t> se reduce a 13.32%, se </a:t>
              </a:r>
              <a:r>
                <a:rPr lang="en-US" dirty="0" err="1">
                  <a:solidFill>
                    <a:schemeClr val="tx1"/>
                  </a:solidFill>
                </a:rPr>
                <a:t>eliminan</a:t>
              </a:r>
              <a:r>
                <a:rPr lang="en-US" dirty="0">
                  <a:solidFill>
                    <a:schemeClr val="tx1"/>
                  </a:solidFill>
                </a:rPr>
                <a:t> las </a:t>
              </a:r>
              <a:r>
                <a:rPr lang="en-US" dirty="0" err="1">
                  <a:solidFill>
                    <a:schemeClr val="tx1"/>
                  </a:solidFill>
                </a:rPr>
                <a:t>filas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restantes</a:t>
              </a:r>
              <a:r>
                <a:rPr lang="en-US" dirty="0">
                  <a:solidFill>
                    <a:schemeClr val="tx1"/>
                  </a:solidFill>
                </a:rPr>
                <a:t> con </a:t>
              </a:r>
              <a:r>
                <a:rPr lang="en-US" dirty="0" err="1">
                  <a:solidFill>
                    <a:schemeClr val="tx1"/>
                  </a:solidFill>
                </a:rPr>
                <a:t>nulos</a:t>
              </a:r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AE344D2-D31B-9103-E184-4079081C4FCA}"/>
                </a:ext>
              </a:extLst>
            </p:cNvPr>
            <p:cNvSpPr/>
            <p:nvPr/>
          </p:nvSpPr>
          <p:spPr>
            <a:xfrm>
              <a:off x="610959" y="1082350"/>
              <a:ext cx="1880313" cy="635456"/>
            </a:xfrm>
            <a:prstGeom prst="rect">
              <a:avLst/>
            </a:prstGeom>
            <a:solidFill>
              <a:srgbClr val="4E614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Resultado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42797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78F2A3D-EFCE-A3D2-F1C7-B0C67035EC61}"/>
              </a:ext>
            </a:extLst>
          </p:cNvPr>
          <p:cNvSpPr/>
          <p:nvPr/>
        </p:nvSpPr>
        <p:spPr>
          <a:xfrm>
            <a:off x="0" y="6124575"/>
            <a:ext cx="12192000" cy="733425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D130F9-18C4-4DA3-9A8F-D94D2891C325}"/>
              </a:ext>
            </a:extLst>
          </p:cNvPr>
          <p:cNvSpPr>
            <a:spLocks/>
          </p:cNvSpPr>
          <p:nvPr/>
        </p:nvSpPr>
        <p:spPr>
          <a:xfrm>
            <a:off x="154216" y="862901"/>
            <a:ext cx="11940720" cy="5130206"/>
          </a:xfrm>
          <a:prstGeom prst="roundRect">
            <a:avLst>
              <a:gd name="adj" fmla="val 4554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CA7349-68A9-1E71-C431-D9BF27A93F0F}"/>
              </a:ext>
            </a:extLst>
          </p:cNvPr>
          <p:cNvSpPr/>
          <p:nvPr/>
        </p:nvSpPr>
        <p:spPr>
          <a:xfrm>
            <a:off x="10144125" y="6258815"/>
            <a:ext cx="1950810" cy="4724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Grupo 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D284B4-DA1F-466E-1B83-A67C7CBB6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15" y="6254051"/>
            <a:ext cx="2072820" cy="4724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DF55EF-2BF1-EBBA-DB8C-801E5B2A84F7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Tratamiento</a:t>
            </a:r>
            <a:r>
              <a:rPr lang="en-US" sz="2400" dirty="0"/>
              <a:t> de las </a:t>
            </a:r>
            <a:r>
              <a:rPr lang="en-US" sz="2400" dirty="0" err="1"/>
              <a:t>columnas</a:t>
            </a:r>
            <a:r>
              <a:rPr lang="en-US" sz="2400" dirty="0"/>
              <a:t> con </a:t>
            </a:r>
            <a:r>
              <a:rPr lang="en-US" sz="2400" dirty="0" err="1"/>
              <a:t>datos</a:t>
            </a:r>
            <a:r>
              <a:rPr lang="en-US" sz="2400" dirty="0"/>
              <a:t> </a:t>
            </a:r>
            <a:r>
              <a:rPr lang="en-US" sz="2400" dirty="0" err="1"/>
              <a:t>faltantes</a:t>
            </a:r>
            <a:r>
              <a:rPr lang="en-US" sz="2400" dirty="0"/>
              <a:t>: Campo “expenses”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2F5A90-2652-7981-A623-84E5B9780001}"/>
              </a:ext>
            </a:extLst>
          </p:cNvPr>
          <p:cNvGrpSpPr/>
          <p:nvPr/>
        </p:nvGrpSpPr>
        <p:grpSpPr>
          <a:xfrm>
            <a:off x="610959" y="1081841"/>
            <a:ext cx="11248248" cy="635965"/>
            <a:chOff x="610959" y="1081841"/>
            <a:chExt cx="11248248" cy="63596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1F7D0B3-2FEA-4AA1-9E1A-8CF502B7ACD2}"/>
                </a:ext>
              </a:extLst>
            </p:cNvPr>
            <p:cNvSpPr/>
            <p:nvPr/>
          </p:nvSpPr>
          <p:spPr>
            <a:xfrm>
              <a:off x="2341984" y="1081841"/>
              <a:ext cx="9517223" cy="63596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    </a:t>
              </a:r>
              <a:r>
                <a:rPr lang="en-US" dirty="0" err="1">
                  <a:solidFill>
                    <a:schemeClr val="tx1"/>
                  </a:solidFill>
                </a:rPr>
                <a:t>Contiene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información</a:t>
              </a:r>
              <a:r>
                <a:rPr lang="en-US" dirty="0">
                  <a:solidFill>
                    <a:schemeClr val="tx1"/>
                  </a:solidFill>
                </a:rPr>
                <a:t>  </a:t>
              </a:r>
              <a:r>
                <a:rPr lang="en-US" dirty="0" err="1">
                  <a:solidFill>
                    <a:schemeClr val="tx1"/>
                  </a:solidFill>
                </a:rPr>
                <a:t>sobre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el</a:t>
              </a:r>
              <a:r>
                <a:rPr lang="en-US" dirty="0">
                  <a:solidFill>
                    <a:schemeClr val="tx1"/>
                  </a:solidFill>
                </a:rPr>
                <a:t> valor de las </a:t>
              </a:r>
              <a:r>
                <a:rPr lang="en-US" dirty="0" err="1">
                  <a:solidFill>
                    <a:schemeClr val="tx1"/>
                  </a:solidFill>
                </a:rPr>
                <a:t>expensas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02D75F1-223E-FC47-3CC7-3450DDA77F42}"/>
                </a:ext>
              </a:extLst>
            </p:cNvPr>
            <p:cNvSpPr/>
            <p:nvPr/>
          </p:nvSpPr>
          <p:spPr>
            <a:xfrm>
              <a:off x="610959" y="1082350"/>
              <a:ext cx="1880313" cy="635456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Descripción</a:t>
              </a:r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4C825F4-6258-1313-388C-D145D13C0E09}"/>
              </a:ext>
            </a:extLst>
          </p:cNvPr>
          <p:cNvGrpSpPr/>
          <p:nvPr/>
        </p:nvGrpSpPr>
        <p:grpSpPr>
          <a:xfrm>
            <a:off x="610959" y="1791749"/>
            <a:ext cx="3656244" cy="634908"/>
            <a:chOff x="8039100" y="1602580"/>
            <a:chExt cx="5177524" cy="275588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18640D5-B3DF-9825-DEB1-5F6601B2DA51}"/>
                </a:ext>
              </a:extLst>
            </p:cNvPr>
            <p:cNvSpPr/>
            <p:nvPr/>
          </p:nvSpPr>
          <p:spPr>
            <a:xfrm>
              <a:off x="8039100" y="2580974"/>
              <a:ext cx="5177524" cy="17774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Float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22159F4-1C71-7FCD-511D-B23070035890}"/>
                </a:ext>
              </a:extLst>
            </p:cNvPr>
            <p:cNvSpPr/>
            <p:nvPr/>
          </p:nvSpPr>
          <p:spPr>
            <a:xfrm>
              <a:off x="8039100" y="1602580"/>
              <a:ext cx="5177524" cy="98297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Tipo de </a:t>
              </a:r>
              <a:r>
                <a:rPr lang="en-US" dirty="0" err="1"/>
                <a:t>dato</a:t>
              </a:r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57F3245-B479-72C3-612A-7B0974F0016C}"/>
              </a:ext>
            </a:extLst>
          </p:cNvPr>
          <p:cNvGrpSpPr/>
          <p:nvPr/>
        </p:nvGrpSpPr>
        <p:grpSpPr>
          <a:xfrm>
            <a:off x="4406961" y="1799961"/>
            <a:ext cx="3656244" cy="634908"/>
            <a:chOff x="8039100" y="1602580"/>
            <a:chExt cx="5177524" cy="275588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BDB79FB-D782-DCBD-F8A6-3D0B4CF90C6A}"/>
                </a:ext>
              </a:extLst>
            </p:cNvPr>
            <p:cNvSpPr/>
            <p:nvPr/>
          </p:nvSpPr>
          <p:spPr>
            <a:xfrm>
              <a:off x="8039100" y="2580974"/>
              <a:ext cx="5177524" cy="17774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88.23%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BB62068-DD71-2995-EA5E-45C5BC6138B9}"/>
                </a:ext>
              </a:extLst>
            </p:cNvPr>
            <p:cNvSpPr/>
            <p:nvPr/>
          </p:nvSpPr>
          <p:spPr>
            <a:xfrm>
              <a:off x="8039100" y="1602580"/>
              <a:ext cx="5177524" cy="98297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% de </a:t>
              </a:r>
              <a:r>
                <a:rPr lang="en-US" dirty="0" err="1"/>
                <a:t>nulos</a:t>
              </a:r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6F0B9B4-8EC5-DF34-B351-24C2D5CCB6D6}"/>
              </a:ext>
            </a:extLst>
          </p:cNvPr>
          <p:cNvGrpSpPr/>
          <p:nvPr/>
        </p:nvGrpSpPr>
        <p:grpSpPr>
          <a:xfrm>
            <a:off x="8202963" y="1791115"/>
            <a:ext cx="3656244" cy="634908"/>
            <a:chOff x="8039100" y="1602580"/>
            <a:chExt cx="5177524" cy="275588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7E4B9A1-0E1D-0BDD-4632-6AF787F43814}"/>
                </a:ext>
              </a:extLst>
            </p:cNvPr>
            <p:cNvSpPr/>
            <p:nvPr/>
          </p:nvSpPr>
          <p:spPr>
            <a:xfrm>
              <a:off x="8039100" y="2580974"/>
              <a:ext cx="5177524" cy="17774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Baja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2C8ED3F-4C31-FA41-B7A2-029E11C4CACA}"/>
                </a:ext>
              </a:extLst>
            </p:cNvPr>
            <p:cNvSpPr/>
            <p:nvPr/>
          </p:nvSpPr>
          <p:spPr>
            <a:xfrm>
              <a:off x="8039100" y="1602580"/>
              <a:ext cx="5177524" cy="98297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Relevancia</a:t>
              </a:r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A66BFD5-D609-B346-7F8D-06CA0DD67E6A}"/>
              </a:ext>
            </a:extLst>
          </p:cNvPr>
          <p:cNvGrpSpPr/>
          <p:nvPr/>
        </p:nvGrpSpPr>
        <p:grpSpPr>
          <a:xfrm>
            <a:off x="610959" y="2556133"/>
            <a:ext cx="11248248" cy="2708468"/>
            <a:chOff x="8039100" y="1438275"/>
            <a:chExt cx="5177524" cy="238250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45F5516-0B59-8519-BB32-24ABBCE06FFC}"/>
                </a:ext>
              </a:extLst>
            </p:cNvPr>
            <p:cNvSpPr/>
            <p:nvPr/>
          </p:nvSpPr>
          <p:spPr>
            <a:xfrm>
              <a:off x="8039100" y="1438275"/>
              <a:ext cx="5177524" cy="3048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Procedimiento</a:t>
              </a:r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B02A347-24DA-CD5A-2C35-DAFD60AB8451}"/>
                </a:ext>
              </a:extLst>
            </p:cNvPr>
            <p:cNvSpPr/>
            <p:nvPr/>
          </p:nvSpPr>
          <p:spPr>
            <a:xfrm>
              <a:off x="8039100" y="1743075"/>
              <a:ext cx="5177524" cy="20777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tx1"/>
                  </a:solidFill>
                </a:rPr>
                <a:t>Se </a:t>
              </a:r>
              <a:r>
                <a:rPr lang="en-US" dirty="0" err="1">
                  <a:solidFill>
                    <a:schemeClr val="tx1"/>
                  </a:solidFill>
                </a:rPr>
                <a:t>buscan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descripciones</a:t>
              </a:r>
              <a:r>
                <a:rPr lang="en-US" dirty="0">
                  <a:solidFill>
                    <a:schemeClr val="tx1"/>
                  </a:solidFill>
                </a:rPr>
                <a:t> o </a:t>
              </a:r>
              <a:r>
                <a:rPr lang="en-US" dirty="0" err="1">
                  <a:solidFill>
                    <a:schemeClr val="tx1"/>
                  </a:solidFill>
                </a:rPr>
                <a:t>titulos</a:t>
              </a:r>
              <a:r>
                <a:rPr lang="en-US" dirty="0">
                  <a:solidFill>
                    <a:schemeClr val="tx1"/>
                  </a:solidFill>
                </a:rPr>
                <a:t> que </a:t>
              </a:r>
              <a:r>
                <a:rPr lang="en-US" dirty="0" err="1">
                  <a:solidFill>
                    <a:schemeClr val="tx1"/>
                  </a:solidFill>
                </a:rPr>
                <a:t>coincidan</a:t>
              </a:r>
              <a:r>
                <a:rPr lang="en-US" dirty="0">
                  <a:solidFill>
                    <a:schemeClr val="tx1"/>
                  </a:solidFill>
                </a:rPr>
                <a:t> con ‘sin </a:t>
              </a:r>
              <a:r>
                <a:rPr lang="en-US" dirty="0" err="1">
                  <a:solidFill>
                    <a:schemeClr val="tx1"/>
                  </a:solidFill>
                </a:rPr>
                <a:t>expensas</a:t>
              </a:r>
              <a:r>
                <a:rPr lang="en-US" dirty="0">
                  <a:solidFill>
                    <a:schemeClr val="tx1"/>
                  </a:solidFill>
                </a:rPr>
                <a:t>’ y sus </a:t>
              </a:r>
              <a:r>
                <a:rPr lang="en-US" dirty="0" err="1">
                  <a:solidFill>
                    <a:schemeClr val="tx1"/>
                  </a:solidFill>
                </a:rPr>
                <a:t>variantes</a:t>
              </a:r>
              <a:r>
                <a:rPr lang="en-US" dirty="0">
                  <a:solidFill>
                    <a:schemeClr val="tx1"/>
                  </a:solidFill>
                </a:rPr>
                <a:t> y se le </a:t>
              </a:r>
              <a:r>
                <a:rPr lang="en-US" dirty="0" err="1">
                  <a:solidFill>
                    <a:schemeClr val="tx1"/>
                  </a:solidFill>
                </a:rPr>
                <a:t>asigna</a:t>
              </a:r>
              <a:r>
                <a:rPr lang="en-US" dirty="0">
                  <a:solidFill>
                    <a:schemeClr val="tx1"/>
                  </a:solidFill>
                </a:rPr>
                <a:t> 0 </a:t>
              </a:r>
              <a:r>
                <a:rPr lang="en-US" dirty="0" err="1">
                  <a:solidFill>
                    <a:schemeClr val="tx1"/>
                  </a:solidFill>
                </a:rPr>
                <a:t>como</a:t>
              </a:r>
              <a:r>
                <a:rPr lang="en-US" dirty="0">
                  <a:solidFill>
                    <a:schemeClr val="tx1"/>
                  </a:solidFill>
                </a:rPr>
                <a:t> valor.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tx1"/>
                  </a:solidFill>
                </a:rPr>
                <a:t>Se </a:t>
              </a:r>
              <a:r>
                <a:rPr lang="en-US" dirty="0" err="1">
                  <a:solidFill>
                    <a:schemeClr val="tx1"/>
                  </a:solidFill>
                </a:rPr>
                <a:t>buscan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descripciones</a:t>
              </a:r>
              <a:r>
                <a:rPr lang="en-US" dirty="0">
                  <a:solidFill>
                    <a:schemeClr val="tx1"/>
                  </a:solidFill>
                </a:rPr>
                <a:t> que </a:t>
              </a:r>
              <a:r>
                <a:rPr lang="en-US" dirty="0" err="1">
                  <a:solidFill>
                    <a:schemeClr val="tx1"/>
                  </a:solidFill>
                </a:rPr>
                <a:t>coincidan</a:t>
              </a:r>
              <a:r>
                <a:rPr lang="en-US" dirty="0">
                  <a:solidFill>
                    <a:schemeClr val="tx1"/>
                  </a:solidFill>
                </a:rPr>
                <a:t> con ‘</a:t>
              </a:r>
              <a:r>
                <a:rPr lang="en-US" dirty="0" err="1">
                  <a:solidFill>
                    <a:schemeClr val="tx1"/>
                  </a:solidFill>
                </a:rPr>
                <a:t>expensas</a:t>
              </a:r>
              <a:r>
                <a:rPr lang="en-US" dirty="0">
                  <a:solidFill>
                    <a:schemeClr val="tx1"/>
                  </a:solidFill>
                </a:rPr>
                <a:t>’ y sus </a:t>
              </a:r>
              <a:r>
                <a:rPr lang="en-US" dirty="0" err="1">
                  <a:solidFill>
                    <a:schemeClr val="tx1"/>
                  </a:solidFill>
                </a:rPr>
                <a:t>derivados</a:t>
              </a:r>
              <a:r>
                <a:rPr lang="en-US" dirty="0">
                  <a:solidFill>
                    <a:schemeClr val="tx1"/>
                  </a:solidFill>
                </a:rPr>
                <a:t> y </a:t>
              </a:r>
              <a:r>
                <a:rPr lang="en-US" dirty="0" err="1">
                  <a:solidFill>
                    <a:schemeClr val="tx1"/>
                  </a:solidFill>
                </a:rPr>
                <a:t>esten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rodeadas</a:t>
              </a:r>
              <a:r>
                <a:rPr lang="en-US" dirty="0">
                  <a:solidFill>
                    <a:schemeClr val="tx1"/>
                  </a:solidFill>
                </a:rPr>
                <a:t> de </a:t>
              </a:r>
              <a:r>
                <a:rPr lang="en-US" dirty="0" err="1">
                  <a:solidFill>
                    <a:schemeClr val="tx1"/>
                  </a:solidFill>
                </a:rPr>
                <a:t>algun</a:t>
              </a:r>
              <a:r>
                <a:rPr lang="en-US" dirty="0">
                  <a:solidFill>
                    <a:schemeClr val="tx1"/>
                  </a:solidFill>
                </a:rPr>
                <a:t> valor </a:t>
              </a:r>
              <a:r>
                <a:rPr lang="en-US" dirty="0" err="1">
                  <a:solidFill>
                    <a:schemeClr val="tx1"/>
                  </a:solidFill>
                </a:rPr>
                <a:t>numerico</a:t>
              </a:r>
              <a:r>
                <a:rPr lang="en-US" dirty="0">
                  <a:solidFill>
                    <a:schemeClr val="tx1"/>
                  </a:solidFill>
                </a:rPr>
                <a:t> con </a:t>
              </a:r>
              <a:r>
                <a:rPr lang="en-US" dirty="0" err="1">
                  <a:solidFill>
                    <a:schemeClr val="tx1"/>
                  </a:solidFill>
                </a:rPr>
                <a:t>el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signo</a:t>
              </a:r>
              <a:r>
                <a:rPr lang="en-US" dirty="0">
                  <a:solidFill>
                    <a:schemeClr val="tx1"/>
                  </a:solidFill>
                </a:rPr>
                <a:t> $.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66B3BD4-6013-58FE-DFC2-173B01616BD4}"/>
              </a:ext>
            </a:extLst>
          </p:cNvPr>
          <p:cNvGrpSpPr/>
          <p:nvPr/>
        </p:nvGrpSpPr>
        <p:grpSpPr>
          <a:xfrm>
            <a:off x="610959" y="5396070"/>
            <a:ext cx="11248248" cy="597037"/>
            <a:chOff x="610959" y="1081841"/>
            <a:chExt cx="11248248" cy="635965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B6966366-0AA5-A79A-36B8-AB8894BF28F9}"/>
                </a:ext>
              </a:extLst>
            </p:cNvPr>
            <p:cNvSpPr/>
            <p:nvPr/>
          </p:nvSpPr>
          <p:spPr>
            <a:xfrm>
              <a:off x="2491272" y="1081841"/>
              <a:ext cx="9367935" cy="635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El </a:t>
              </a:r>
              <a:r>
                <a:rPr lang="en-US" dirty="0" err="1">
                  <a:solidFill>
                    <a:schemeClr val="tx1"/>
                  </a:solidFill>
                </a:rPr>
                <a:t>porcentaje</a:t>
              </a:r>
              <a:r>
                <a:rPr lang="en-US" dirty="0">
                  <a:solidFill>
                    <a:schemeClr val="tx1"/>
                  </a:solidFill>
                </a:rPr>
                <a:t> de </a:t>
              </a:r>
              <a:r>
                <a:rPr lang="en-US" dirty="0" err="1">
                  <a:solidFill>
                    <a:schemeClr val="tx1"/>
                  </a:solidFill>
                </a:rPr>
                <a:t>nulos</a:t>
              </a:r>
              <a:r>
                <a:rPr lang="en-US" dirty="0">
                  <a:solidFill>
                    <a:schemeClr val="tx1"/>
                  </a:solidFill>
                </a:rPr>
                <a:t> se reduce a 60.91%. Se </a:t>
              </a:r>
              <a:r>
                <a:rPr lang="en-US" dirty="0" err="1">
                  <a:solidFill>
                    <a:schemeClr val="tx1"/>
                  </a:solidFill>
                </a:rPr>
                <a:t>considera</a:t>
              </a:r>
              <a:r>
                <a:rPr lang="en-US" dirty="0">
                  <a:solidFill>
                    <a:schemeClr val="tx1"/>
                  </a:solidFill>
                </a:rPr>
                <a:t> un alto </a:t>
              </a:r>
              <a:r>
                <a:rPr lang="en-US" dirty="0" err="1">
                  <a:solidFill>
                    <a:schemeClr val="tx1"/>
                  </a:solidFill>
                </a:rPr>
                <a:t>porcentaje</a:t>
              </a:r>
              <a:r>
                <a:rPr lang="en-US" dirty="0">
                  <a:solidFill>
                    <a:schemeClr val="tx1"/>
                  </a:solidFill>
                </a:rPr>
                <a:t> de </a:t>
              </a:r>
              <a:r>
                <a:rPr lang="en-US" dirty="0" err="1">
                  <a:solidFill>
                    <a:schemeClr val="tx1"/>
                  </a:solidFill>
                </a:rPr>
                <a:t>nulas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así</a:t>
              </a:r>
              <a:r>
                <a:rPr lang="en-US" dirty="0">
                  <a:solidFill>
                    <a:schemeClr val="tx1"/>
                  </a:solidFill>
                </a:rPr>
                <a:t> que se decide </a:t>
              </a:r>
              <a:r>
                <a:rPr lang="en-US" dirty="0" err="1">
                  <a:solidFill>
                    <a:schemeClr val="tx1"/>
                  </a:solidFill>
                </a:rPr>
                <a:t>eliminar</a:t>
              </a:r>
              <a:r>
                <a:rPr lang="en-US" dirty="0">
                  <a:solidFill>
                    <a:schemeClr val="tx1"/>
                  </a:solidFill>
                </a:rPr>
                <a:t> la </a:t>
              </a:r>
              <a:r>
                <a:rPr lang="en-US" dirty="0" err="1">
                  <a:solidFill>
                    <a:schemeClr val="tx1"/>
                  </a:solidFill>
                </a:rPr>
                <a:t>columna</a:t>
              </a:r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AE344D2-D31B-9103-E184-4079081C4FCA}"/>
                </a:ext>
              </a:extLst>
            </p:cNvPr>
            <p:cNvSpPr/>
            <p:nvPr/>
          </p:nvSpPr>
          <p:spPr>
            <a:xfrm>
              <a:off x="610959" y="1082350"/>
              <a:ext cx="1880313" cy="635456"/>
            </a:xfrm>
            <a:prstGeom prst="rect">
              <a:avLst/>
            </a:prstGeom>
            <a:solidFill>
              <a:srgbClr val="4E614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Resultado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0387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78F2A3D-EFCE-A3D2-F1C7-B0C67035EC61}"/>
              </a:ext>
            </a:extLst>
          </p:cNvPr>
          <p:cNvSpPr/>
          <p:nvPr/>
        </p:nvSpPr>
        <p:spPr>
          <a:xfrm>
            <a:off x="0" y="6124575"/>
            <a:ext cx="12192000" cy="733425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D130F9-18C4-4DA3-9A8F-D94D2891C325}"/>
              </a:ext>
            </a:extLst>
          </p:cNvPr>
          <p:cNvSpPr>
            <a:spLocks/>
          </p:cNvSpPr>
          <p:nvPr/>
        </p:nvSpPr>
        <p:spPr>
          <a:xfrm>
            <a:off x="154216" y="1314449"/>
            <a:ext cx="11940720" cy="4678657"/>
          </a:xfrm>
          <a:prstGeom prst="roundRect">
            <a:avLst>
              <a:gd name="adj" fmla="val 4554"/>
            </a:avLst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CA7349-68A9-1E71-C431-D9BF27A93F0F}"/>
              </a:ext>
            </a:extLst>
          </p:cNvPr>
          <p:cNvSpPr/>
          <p:nvPr/>
        </p:nvSpPr>
        <p:spPr>
          <a:xfrm>
            <a:off x="10144125" y="6258815"/>
            <a:ext cx="1950810" cy="4724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Grupo 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D284B4-DA1F-466E-1B83-A67C7CBB6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15" y="6254051"/>
            <a:ext cx="2072820" cy="4724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DF55EF-2BF1-EBBA-DB8C-801E5B2A84F7}"/>
              </a:ext>
            </a:extLst>
          </p:cNvPr>
          <p:cNvSpPr/>
          <p:nvPr/>
        </p:nvSpPr>
        <p:spPr>
          <a:xfrm>
            <a:off x="0" y="0"/>
            <a:ext cx="12192000" cy="118298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Agenda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67C645B-4ABA-7881-A9A9-E22204BEC9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384411"/>
              </p:ext>
            </p:extLst>
          </p:nvPr>
        </p:nvGraphicFramePr>
        <p:xfrm>
          <a:off x="647699" y="719666"/>
          <a:ext cx="1082992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92466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78F2A3D-EFCE-A3D2-F1C7-B0C67035EC61}"/>
              </a:ext>
            </a:extLst>
          </p:cNvPr>
          <p:cNvSpPr/>
          <p:nvPr/>
        </p:nvSpPr>
        <p:spPr>
          <a:xfrm>
            <a:off x="0" y="6124575"/>
            <a:ext cx="12192000" cy="733425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D130F9-18C4-4DA3-9A8F-D94D2891C325}"/>
              </a:ext>
            </a:extLst>
          </p:cNvPr>
          <p:cNvSpPr>
            <a:spLocks/>
          </p:cNvSpPr>
          <p:nvPr/>
        </p:nvSpPr>
        <p:spPr>
          <a:xfrm>
            <a:off x="154216" y="862901"/>
            <a:ext cx="5098919" cy="5130206"/>
          </a:xfrm>
          <a:prstGeom prst="roundRect">
            <a:avLst>
              <a:gd name="adj" fmla="val 4554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Data set final:</a:t>
            </a:r>
          </a:p>
          <a:p>
            <a:r>
              <a:rPr lang="en-US" sz="2800" dirty="0">
                <a:solidFill>
                  <a:schemeClr val="tx1"/>
                </a:solidFill>
              </a:rPr>
              <a:t>- 0 campos </a:t>
            </a:r>
            <a:r>
              <a:rPr lang="en-US" sz="2800" dirty="0" err="1">
                <a:solidFill>
                  <a:schemeClr val="tx1"/>
                </a:solidFill>
              </a:rPr>
              <a:t>nulos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- 75817 </a:t>
            </a:r>
            <a:r>
              <a:rPr lang="en-US" sz="2800" dirty="0" err="1">
                <a:solidFill>
                  <a:schemeClr val="tx1"/>
                </a:solidFill>
              </a:rPr>
              <a:t>filas</a:t>
            </a:r>
            <a:r>
              <a:rPr lang="en-US" sz="2800" dirty="0">
                <a:solidFill>
                  <a:schemeClr val="tx1"/>
                </a:solidFill>
              </a:rPr>
              <a:t>  (-37.5%) </a:t>
            </a:r>
          </a:p>
          <a:p>
            <a:r>
              <a:rPr lang="en-US" sz="2800" dirty="0">
                <a:solidFill>
                  <a:schemeClr val="tx1"/>
                </a:solidFill>
              </a:rPr>
              <a:t>- 8 </a:t>
            </a:r>
            <a:r>
              <a:rPr lang="en-US" sz="2800" dirty="0" err="1">
                <a:solidFill>
                  <a:schemeClr val="tx1"/>
                </a:solidFill>
              </a:rPr>
              <a:t>columnas</a:t>
            </a:r>
            <a:r>
              <a:rPr lang="en-US" sz="2800" dirty="0">
                <a:solidFill>
                  <a:schemeClr val="tx1"/>
                </a:solidFill>
              </a:rPr>
              <a:t> (-14 campos)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CA7349-68A9-1E71-C431-D9BF27A93F0F}"/>
              </a:ext>
            </a:extLst>
          </p:cNvPr>
          <p:cNvSpPr/>
          <p:nvPr/>
        </p:nvSpPr>
        <p:spPr>
          <a:xfrm>
            <a:off x="10144125" y="6258815"/>
            <a:ext cx="1950810" cy="4724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Grupo 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D284B4-DA1F-466E-1B83-A67C7CBB6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15" y="6254051"/>
            <a:ext cx="2072820" cy="4724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DF55EF-2BF1-EBBA-DB8C-801E5B2A84F7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Resultado</a:t>
            </a:r>
            <a:r>
              <a:rPr lang="en-US" sz="2400" dirty="0"/>
              <a:t> final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226BE7-0F0C-C63E-E1FF-BF9279D2A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2219" y="862901"/>
            <a:ext cx="6379667" cy="513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4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78F2A3D-EFCE-A3D2-F1C7-B0C67035EC61}"/>
              </a:ext>
            </a:extLst>
          </p:cNvPr>
          <p:cNvSpPr/>
          <p:nvPr/>
        </p:nvSpPr>
        <p:spPr>
          <a:xfrm>
            <a:off x="0" y="6124575"/>
            <a:ext cx="12192000" cy="733425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D130F9-18C4-4DA3-9A8F-D94D2891C325}"/>
              </a:ext>
            </a:extLst>
          </p:cNvPr>
          <p:cNvSpPr>
            <a:spLocks/>
          </p:cNvSpPr>
          <p:nvPr/>
        </p:nvSpPr>
        <p:spPr>
          <a:xfrm>
            <a:off x="154215" y="1585036"/>
            <a:ext cx="11940720" cy="4237265"/>
          </a:xfrm>
          <a:prstGeom prst="roundRect">
            <a:avLst>
              <a:gd name="adj" fmla="val 4554"/>
            </a:avLst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Se dispone de un data set que </a:t>
            </a:r>
            <a:r>
              <a:rPr lang="en-US" sz="2800" dirty="0" err="1">
                <a:solidFill>
                  <a:schemeClr val="tx1"/>
                </a:solidFill>
              </a:rPr>
              <a:t>contiene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información</a:t>
            </a:r>
            <a:r>
              <a:rPr lang="en-US" sz="2800" dirty="0">
                <a:solidFill>
                  <a:schemeClr val="tx1"/>
                </a:solidFill>
              </a:rPr>
              <a:t> de </a:t>
            </a:r>
            <a:r>
              <a:rPr lang="en-US" sz="2800" dirty="0" err="1">
                <a:solidFill>
                  <a:schemeClr val="tx1"/>
                </a:solidFill>
              </a:rPr>
              <a:t>propiedades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en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venta</a:t>
            </a:r>
            <a:r>
              <a:rPr lang="en-US" sz="2800" dirty="0">
                <a:solidFill>
                  <a:schemeClr val="tx1"/>
                </a:solidFill>
              </a:rPr>
              <a:t> de la </a:t>
            </a:r>
            <a:r>
              <a:rPr lang="en-US" sz="2800" dirty="0" err="1">
                <a:solidFill>
                  <a:schemeClr val="tx1"/>
                </a:solidFill>
              </a:rPr>
              <a:t>inmobiliaria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Properatti</a:t>
            </a:r>
            <a:r>
              <a:rPr lang="en-US" sz="2800" dirty="0">
                <a:solidFill>
                  <a:schemeClr val="tx1"/>
                </a:solidFill>
              </a:rPr>
              <a:t>. El </a:t>
            </a:r>
            <a:r>
              <a:rPr lang="en-US" sz="2800" dirty="0" err="1">
                <a:solidFill>
                  <a:schemeClr val="tx1"/>
                </a:solidFill>
              </a:rPr>
              <a:t>mismo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debe</a:t>
            </a:r>
            <a:r>
              <a:rPr lang="en-US" sz="2800" dirty="0">
                <a:solidFill>
                  <a:schemeClr val="tx1"/>
                </a:solidFill>
              </a:rPr>
              <a:t> ser </a:t>
            </a:r>
            <a:r>
              <a:rPr lang="en-US" sz="2800" dirty="0" err="1">
                <a:solidFill>
                  <a:schemeClr val="tx1"/>
                </a:solidFill>
              </a:rPr>
              <a:t>limpiado</a:t>
            </a:r>
            <a:r>
              <a:rPr lang="en-US" sz="2800" dirty="0">
                <a:solidFill>
                  <a:schemeClr val="tx1"/>
                </a:solidFill>
              </a:rPr>
              <a:t> para ser </a:t>
            </a:r>
            <a:r>
              <a:rPr lang="en-US" sz="2800" dirty="0" err="1">
                <a:solidFill>
                  <a:schemeClr val="tx1"/>
                </a:solidFill>
              </a:rPr>
              <a:t>entregado</a:t>
            </a:r>
            <a:r>
              <a:rPr lang="en-US" sz="2800" dirty="0">
                <a:solidFill>
                  <a:schemeClr val="tx1"/>
                </a:solidFill>
              </a:rPr>
              <a:t> sin campos </a:t>
            </a:r>
            <a:r>
              <a:rPr lang="en-US" sz="2800" dirty="0" err="1">
                <a:solidFill>
                  <a:schemeClr val="tx1"/>
                </a:solidFill>
              </a:rPr>
              <a:t>nulos</a:t>
            </a:r>
            <a:r>
              <a:rPr lang="en-US" sz="2800" dirty="0">
                <a:solidFill>
                  <a:schemeClr val="tx1"/>
                </a:solidFill>
              </a:rPr>
              <a:t> o </a:t>
            </a:r>
            <a:r>
              <a:rPr lang="en-US" sz="2800" dirty="0" err="1">
                <a:solidFill>
                  <a:schemeClr val="tx1"/>
                </a:solidFill>
              </a:rPr>
              <a:t>información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errónea</a:t>
            </a:r>
            <a:r>
              <a:rPr lang="en-US" sz="2800" dirty="0">
                <a:solidFill>
                  <a:schemeClr val="tx1"/>
                </a:solidFill>
              </a:rPr>
              <a:t> para </a:t>
            </a:r>
            <a:r>
              <a:rPr lang="en-US" sz="2800" dirty="0" err="1">
                <a:solidFill>
                  <a:schemeClr val="tx1"/>
                </a:solidFill>
              </a:rPr>
              <a:t>su</a:t>
            </a:r>
            <a:r>
              <a:rPr lang="en-US" sz="2800" dirty="0">
                <a:solidFill>
                  <a:schemeClr val="tx1"/>
                </a:solidFill>
              </a:rPr>
              <a:t> posterior </a:t>
            </a:r>
            <a:r>
              <a:rPr lang="en-US" sz="2800" dirty="0" err="1">
                <a:solidFill>
                  <a:schemeClr val="tx1"/>
                </a:solidFill>
              </a:rPr>
              <a:t>análisis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CA7349-68A9-1E71-C431-D9BF27A93F0F}"/>
              </a:ext>
            </a:extLst>
          </p:cNvPr>
          <p:cNvSpPr/>
          <p:nvPr/>
        </p:nvSpPr>
        <p:spPr>
          <a:xfrm>
            <a:off x="10144125" y="6258815"/>
            <a:ext cx="1950810" cy="4724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Grupo 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D284B4-DA1F-466E-1B83-A67C7CBB6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15" y="6254051"/>
            <a:ext cx="2072820" cy="4724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DF55EF-2BF1-EBBA-DB8C-801E5B2A84F7}"/>
              </a:ext>
            </a:extLst>
          </p:cNvPr>
          <p:cNvSpPr/>
          <p:nvPr/>
        </p:nvSpPr>
        <p:spPr>
          <a:xfrm>
            <a:off x="0" y="0"/>
            <a:ext cx="12192000" cy="118298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/>
              <a:t>Introducción</a:t>
            </a:r>
            <a:r>
              <a:rPr lang="en-US" sz="4000" b="1" dirty="0"/>
              <a:t> al </a:t>
            </a:r>
            <a:r>
              <a:rPr lang="en-US" sz="4000" b="1" dirty="0" err="1"/>
              <a:t>desafío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71558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78F2A3D-EFCE-A3D2-F1C7-B0C67035EC61}"/>
              </a:ext>
            </a:extLst>
          </p:cNvPr>
          <p:cNvSpPr/>
          <p:nvPr/>
        </p:nvSpPr>
        <p:spPr>
          <a:xfrm>
            <a:off x="0" y="6124575"/>
            <a:ext cx="12192000" cy="733425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D130F9-18C4-4DA3-9A8F-D94D2891C325}"/>
              </a:ext>
            </a:extLst>
          </p:cNvPr>
          <p:cNvSpPr>
            <a:spLocks/>
          </p:cNvSpPr>
          <p:nvPr/>
        </p:nvSpPr>
        <p:spPr>
          <a:xfrm>
            <a:off x="154216" y="862901"/>
            <a:ext cx="11940720" cy="5130206"/>
          </a:xfrm>
          <a:prstGeom prst="roundRect">
            <a:avLst>
              <a:gd name="adj" fmla="val 4554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CA7349-68A9-1E71-C431-D9BF27A93F0F}"/>
              </a:ext>
            </a:extLst>
          </p:cNvPr>
          <p:cNvSpPr/>
          <p:nvPr/>
        </p:nvSpPr>
        <p:spPr>
          <a:xfrm>
            <a:off x="10144125" y="6258815"/>
            <a:ext cx="1950810" cy="4724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Grupo 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D284B4-DA1F-466E-1B83-A67C7CBB6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15" y="6254051"/>
            <a:ext cx="2072820" cy="4724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DF55EF-2BF1-EBBA-DB8C-801E5B2A84F7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Relevamiento</a:t>
            </a:r>
            <a:r>
              <a:rPr lang="en-US" sz="2400" dirty="0"/>
              <a:t> del dataset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7C5E5ED-022C-4EDF-0AC7-98CD1434D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24" y="3833753"/>
            <a:ext cx="3620864" cy="207174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CAC24BA-4C87-F4E6-56B7-4B16E42EF195}"/>
              </a:ext>
            </a:extLst>
          </p:cNvPr>
          <p:cNvSpPr/>
          <p:nvPr/>
        </p:nvSpPr>
        <p:spPr>
          <a:xfrm>
            <a:off x="541175" y="3558612"/>
            <a:ext cx="3620864" cy="24697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% de </a:t>
            </a:r>
            <a:r>
              <a:rPr lang="en-US" dirty="0" err="1"/>
              <a:t>columnas</a:t>
            </a:r>
            <a:r>
              <a:rPr lang="en-US" dirty="0"/>
              <a:t> con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nulos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6D5281-3BA9-2D40-972E-7113ADDCBD4E}"/>
              </a:ext>
            </a:extLst>
          </p:cNvPr>
          <p:cNvSpPr/>
          <p:nvPr/>
        </p:nvSpPr>
        <p:spPr>
          <a:xfrm>
            <a:off x="542129" y="3802299"/>
            <a:ext cx="3620864" cy="210320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3132D59-E50E-2D6B-9ED8-88FB8AAAD738}"/>
              </a:ext>
            </a:extLst>
          </p:cNvPr>
          <p:cNvGrpSpPr/>
          <p:nvPr/>
        </p:nvGrpSpPr>
        <p:grpSpPr>
          <a:xfrm>
            <a:off x="514351" y="1066801"/>
            <a:ext cx="3629026" cy="2328894"/>
            <a:chOff x="8039100" y="1438275"/>
            <a:chExt cx="3895725" cy="276046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F2DC5AE-71C6-9B1C-E11B-04AB4C6F1886}"/>
                </a:ext>
              </a:extLst>
            </p:cNvPr>
            <p:cNvSpPr/>
            <p:nvPr/>
          </p:nvSpPr>
          <p:spPr>
            <a:xfrm>
              <a:off x="8039100" y="1438275"/>
              <a:ext cx="3895725" cy="3048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Tamano</a:t>
              </a:r>
              <a:r>
                <a:rPr lang="en-US" dirty="0"/>
                <a:t> del dataset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13D5604-5C47-46B3-47DE-1127722052BD}"/>
                </a:ext>
              </a:extLst>
            </p:cNvPr>
            <p:cNvSpPr/>
            <p:nvPr/>
          </p:nvSpPr>
          <p:spPr>
            <a:xfrm>
              <a:off x="8039100" y="1743075"/>
              <a:ext cx="3895725" cy="24556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3886883-FBA4-F46C-08E4-910F3130B831}"/>
              </a:ext>
            </a:extLst>
          </p:cNvPr>
          <p:cNvGrpSpPr/>
          <p:nvPr/>
        </p:nvGrpSpPr>
        <p:grpSpPr>
          <a:xfrm>
            <a:off x="4333874" y="1066801"/>
            <a:ext cx="3629026" cy="2328894"/>
            <a:chOff x="8039100" y="1438275"/>
            <a:chExt cx="3895725" cy="276046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5DCA66E-8E19-E61A-CA2E-2BD85794FD9B}"/>
                </a:ext>
              </a:extLst>
            </p:cNvPr>
            <p:cNvSpPr/>
            <p:nvPr/>
          </p:nvSpPr>
          <p:spPr>
            <a:xfrm>
              <a:off x="8039100" y="1438275"/>
              <a:ext cx="3895725" cy="3048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Tipos</a:t>
              </a:r>
              <a:r>
                <a:rPr lang="en-US" dirty="0"/>
                <a:t> de </a:t>
              </a:r>
              <a:r>
                <a:rPr lang="en-US" dirty="0" err="1"/>
                <a:t>datos</a:t>
              </a:r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683156F-F5F2-52A6-C355-F07ECE7E6F3A}"/>
                </a:ext>
              </a:extLst>
            </p:cNvPr>
            <p:cNvSpPr/>
            <p:nvPr/>
          </p:nvSpPr>
          <p:spPr>
            <a:xfrm>
              <a:off x="8039100" y="1743075"/>
              <a:ext cx="3895725" cy="24556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430F332-1FF1-372F-0F73-682BCDCC0C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7295" y="1362873"/>
            <a:ext cx="2800128" cy="2014160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B3E2C70-5B1C-5002-C041-01F5EE41B0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8767704"/>
              </p:ext>
            </p:extLst>
          </p:nvPr>
        </p:nvGraphicFramePr>
        <p:xfrm>
          <a:off x="811555" y="1466368"/>
          <a:ext cx="3203341" cy="1756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59715B65-6F89-FD41-7847-24D7A652478D}"/>
              </a:ext>
            </a:extLst>
          </p:cNvPr>
          <p:cNvGrpSpPr/>
          <p:nvPr/>
        </p:nvGrpSpPr>
        <p:grpSpPr>
          <a:xfrm>
            <a:off x="4333874" y="3558612"/>
            <a:ext cx="3629026" cy="2346888"/>
            <a:chOff x="8039100" y="1438275"/>
            <a:chExt cx="3895725" cy="276046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6DA628-30B0-B5EF-FCC2-6B542A938ACA}"/>
                </a:ext>
              </a:extLst>
            </p:cNvPr>
            <p:cNvSpPr/>
            <p:nvPr/>
          </p:nvSpPr>
          <p:spPr>
            <a:xfrm>
              <a:off x="8039100" y="1438275"/>
              <a:ext cx="3895725" cy="3048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Tipo de </a:t>
              </a:r>
              <a:r>
                <a:rPr lang="en-US" dirty="0" err="1"/>
                <a:t>propiedades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292326C-685C-0AD0-6FAC-674796D0047E}"/>
                </a:ext>
              </a:extLst>
            </p:cNvPr>
            <p:cNvSpPr/>
            <p:nvPr/>
          </p:nvSpPr>
          <p:spPr>
            <a:xfrm>
              <a:off x="8039100" y="1743075"/>
              <a:ext cx="3895725" cy="24556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B84814-786E-B426-B2D0-E7516594F2B1}"/>
              </a:ext>
            </a:extLst>
          </p:cNvPr>
          <p:cNvGrpSpPr/>
          <p:nvPr/>
        </p:nvGrpSpPr>
        <p:grpSpPr>
          <a:xfrm>
            <a:off x="8153397" y="1048138"/>
            <a:ext cx="3629026" cy="4857361"/>
            <a:chOff x="8039100" y="1438275"/>
            <a:chExt cx="3895725" cy="276046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2BA121-043D-0D7A-8689-B52B69CF9609}"/>
                </a:ext>
              </a:extLst>
            </p:cNvPr>
            <p:cNvSpPr/>
            <p:nvPr/>
          </p:nvSpPr>
          <p:spPr>
            <a:xfrm>
              <a:off x="8039100" y="1438275"/>
              <a:ext cx="3895725" cy="156745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Distribución</a:t>
              </a:r>
              <a:r>
                <a:rPr lang="en-US" dirty="0"/>
                <a:t> </a:t>
              </a:r>
              <a:r>
                <a:rPr lang="en-US" dirty="0" err="1"/>
                <a:t>Geográfica</a:t>
              </a:r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499BA5-F729-909C-849F-44291EC4CFCB}"/>
                </a:ext>
              </a:extLst>
            </p:cNvPr>
            <p:cNvSpPr/>
            <p:nvPr/>
          </p:nvSpPr>
          <p:spPr>
            <a:xfrm>
              <a:off x="8039100" y="1595020"/>
              <a:ext cx="3895725" cy="26037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B8A0FB5-DF65-AAE3-5064-2EE06B412673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40261" b="42857"/>
          <a:stretch/>
        </p:blipFill>
        <p:spPr>
          <a:xfrm>
            <a:off x="8522251" y="1402392"/>
            <a:ext cx="2688056" cy="44831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F4A23B-5945-3782-E2D4-80EA925A00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70667" y="3877212"/>
            <a:ext cx="2384573" cy="202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92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78F2A3D-EFCE-A3D2-F1C7-B0C67035EC61}"/>
              </a:ext>
            </a:extLst>
          </p:cNvPr>
          <p:cNvSpPr/>
          <p:nvPr/>
        </p:nvSpPr>
        <p:spPr>
          <a:xfrm>
            <a:off x="0" y="6124575"/>
            <a:ext cx="12192000" cy="733425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D130F9-18C4-4DA3-9A8F-D94D2891C325}"/>
              </a:ext>
            </a:extLst>
          </p:cNvPr>
          <p:cNvSpPr>
            <a:spLocks/>
          </p:cNvSpPr>
          <p:nvPr/>
        </p:nvSpPr>
        <p:spPr>
          <a:xfrm>
            <a:off x="154216" y="862901"/>
            <a:ext cx="11940720" cy="5130206"/>
          </a:xfrm>
          <a:prstGeom prst="roundRect">
            <a:avLst>
              <a:gd name="adj" fmla="val 4554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CA7349-68A9-1E71-C431-D9BF27A93F0F}"/>
              </a:ext>
            </a:extLst>
          </p:cNvPr>
          <p:cNvSpPr/>
          <p:nvPr/>
        </p:nvSpPr>
        <p:spPr>
          <a:xfrm>
            <a:off x="10144125" y="6258815"/>
            <a:ext cx="1950810" cy="4724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Grupo 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D284B4-DA1F-466E-1B83-A67C7CBB6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15" y="6254051"/>
            <a:ext cx="2072820" cy="4724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DF55EF-2BF1-EBBA-DB8C-801E5B2A84F7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Relevamiento</a:t>
            </a:r>
            <a:r>
              <a:rPr lang="en-US" sz="2400" dirty="0"/>
              <a:t> del data set: </a:t>
            </a:r>
            <a:r>
              <a:rPr lang="en-US" sz="2400" dirty="0" err="1"/>
              <a:t>Identificando</a:t>
            </a:r>
            <a:r>
              <a:rPr lang="en-US" sz="2400" dirty="0"/>
              <a:t> </a:t>
            </a:r>
            <a:r>
              <a:rPr lang="en-US" sz="2400" dirty="0" err="1"/>
              <a:t>columnas</a:t>
            </a:r>
            <a:r>
              <a:rPr lang="en-US" sz="2400" dirty="0"/>
              <a:t> a </a:t>
            </a:r>
            <a:r>
              <a:rPr lang="en-US" sz="2400" dirty="0" err="1"/>
              <a:t>limpiar</a:t>
            </a:r>
            <a:endParaRPr lang="en-US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F49279-E818-2DC0-B809-E15A31B08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625" y="1009650"/>
            <a:ext cx="10329652" cy="4838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A4B40CE-2C78-3FD9-7FF4-1238ED9C5886}"/>
              </a:ext>
            </a:extLst>
          </p:cNvPr>
          <p:cNvSpPr/>
          <p:nvPr/>
        </p:nvSpPr>
        <p:spPr>
          <a:xfrm rot="16200000">
            <a:off x="-1673007" y="3195637"/>
            <a:ext cx="4924425" cy="5143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Validez</a:t>
            </a:r>
            <a:r>
              <a:rPr lang="en-US" dirty="0"/>
              <a:t> de la </a:t>
            </a:r>
            <a:r>
              <a:rPr lang="en-US" dirty="0" err="1"/>
              <a:t>información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80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78F2A3D-EFCE-A3D2-F1C7-B0C67035EC61}"/>
              </a:ext>
            </a:extLst>
          </p:cNvPr>
          <p:cNvSpPr/>
          <p:nvPr/>
        </p:nvSpPr>
        <p:spPr>
          <a:xfrm>
            <a:off x="0" y="6124575"/>
            <a:ext cx="12192000" cy="733425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D130F9-18C4-4DA3-9A8F-D94D2891C325}"/>
              </a:ext>
            </a:extLst>
          </p:cNvPr>
          <p:cNvSpPr>
            <a:spLocks/>
          </p:cNvSpPr>
          <p:nvPr/>
        </p:nvSpPr>
        <p:spPr>
          <a:xfrm>
            <a:off x="154216" y="862901"/>
            <a:ext cx="11940720" cy="5130206"/>
          </a:xfrm>
          <a:prstGeom prst="roundRect">
            <a:avLst>
              <a:gd name="adj" fmla="val 4554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CA7349-68A9-1E71-C431-D9BF27A93F0F}"/>
              </a:ext>
            </a:extLst>
          </p:cNvPr>
          <p:cNvSpPr/>
          <p:nvPr/>
        </p:nvSpPr>
        <p:spPr>
          <a:xfrm>
            <a:off x="10144125" y="6258815"/>
            <a:ext cx="1950810" cy="4724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Grupo 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D284B4-DA1F-466E-1B83-A67C7CBB6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5" y="6254051"/>
            <a:ext cx="2072820" cy="4724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DF55EF-2BF1-EBBA-DB8C-801E5B2A84F7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Tratamiento</a:t>
            </a:r>
            <a:r>
              <a:rPr lang="en-US" sz="2400" dirty="0"/>
              <a:t> de las </a:t>
            </a:r>
            <a:r>
              <a:rPr lang="en-US" sz="2400" dirty="0" err="1"/>
              <a:t>columnas</a:t>
            </a:r>
            <a:r>
              <a:rPr lang="en-US" sz="2400" dirty="0"/>
              <a:t> : Campo “Unnamed: 0”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2F5A90-2652-7981-A623-84E5B9780001}"/>
              </a:ext>
            </a:extLst>
          </p:cNvPr>
          <p:cNvGrpSpPr/>
          <p:nvPr/>
        </p:nvGrpSpPr>
        <p:grpSpPr>
          <a:xfrm>
            <a:off x="610959" y="1081841"/>
            <a:ext cx="11248248" cy="635965"/>
            <a:chOff x="610959" y="1081841"/>
            <a:chExt cx="11248248" cy="63596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1F7D0B3-2FEA-4AA1-9E1A-8CF502B7ACD2}"/>
                </a:ext>
              </a:extLst>
            </p:cNvPr>
            <p:cNvSpPr/>
            <p:nvPr/>
          </p:nvSpPr>
          <p:spPr>
            <a:xfrm>
              <a:off x="2341984" y="1081841"/>
              <a:ext cx="9517223" cy="63596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    </a:t>
              </a:r>
              <a:r>
                <a:rPr lang="en-US" dirty="0" err="1">
                  <a:solidFill>
                    <a:schemeClr val="tx1"/>
                  </a:solidFill>
                </a:rPr>
                <a:t>Contiene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el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índice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02D75F1-223E-FC47-3CC7-3450DDA77F42}"/>
                </a:ext>
              </a:extLst>
            </p:cNvPr>
            <p:cNvSpPr/>
            <p:nvPr/>
          </p:nvSpPr>
          <p:spPr>
            <a:xfrm>
              <a:off x="610959" y="1082350"/>
              <a:ext cx="1880313" cy="635456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Descripción</a:t>
              </a:r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4C825F4-6258-1313-388C-D145D13C0E09}"/>
              </a:ext>
            </a:extLst>
          </p:cNvPr>
          <p:cNvGrpSpPr/>
          <p:nvPr/>
        </p:nvGrpSpPr>
        <p:grpSpPr>
          <a:xfrm>
            <a:off x="610959" y="1791749"/>
            <a:ext cx="3656244" cy="634908"/>
            <a:chOff x="8039100" y="1602580"/>
            <a:chExt cx="5177524" cy="275588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18640D5-B3DF-9825-DEB1-5F6601B2DA51}"/>
                </a:ext>
              </a:extLst>
            </p:cNvPr>
            <p:cNvSpPr/>
            <p:nvPr/>
          </p:nvSpPr>
          <p:spPr>
            <a:xfrm>
              <a:off x="8039100" y="2580974"/>
              <a:ext cx="5177524" cy="17774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Integer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22159F4-1C71-7FCD-511D-B23070035890}"/>
                </a:ext>
              </a:extLst>
            </p:cNvPr>
            <p:cNvSpPr/>
            <p:nvPr/>
          </p:nvSpPr>
          <p:spPr>
            <a:xfrm>
              <a:off x="8039100" y="1602580"/>
              <a:ext cx="5177524" cy="98297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Tipo de </a:t>
              </a:r>
              <a:r>
                <a:rPr lang="en-US" dirty="0" err="1"/>
                <a:t>dato</a:t>
              </a:r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57F3245-B479-72C3-612A-7B0974F0016C}"/>
              </a:ext>
            </a:extLst>
          </p:cNvPr>
          <p:cNvGrpSpPr/>
          <p:nvPr/>
        </p:nvGrpSpPr>
        <p:grpSpPr>
          <a:xfrm>
            <a:off x="4406961" y="1799961"/>
            <a:ext cx="3656244" cy="634908"/>
            <a:chOff x="8039100" y="1602580"/>
            <a:chExt cx="5177524" cy="275588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BDB79FB-D782-DCBD-F8A6-3D0B4CF90C6A}"/>
                </a:ext>
              </a:extLst>
            </p:cNvPr>
            <p:cNvSpPr/>
            <p:nvPr/>
          </p:nvSpPr>
          <p:spPr>
            <a:xfrm>
              <a:off x="8039100" y="2580974"/>
              <a:ext cx="5177524" cy="17774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0%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BB62068-DD71-2995-EA5E-45C5BC6138B9}"/>
                </a:ext>
              </a:extLst>
            </p:cNvPr>
            <p:cNvSpPr/>
            <p:nvPr/>
          </p:nvSpPr>
          <p:spPr>
            <a:xfrm>
              <a:off x="8039100" y="1602580"/>
              <a:ext cx="5177524" cy="98297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% de </a:t>
              </a:r>
              <a:r>
                <a:rPr lang="en-US" dirty="0" err="1"/>
                <a:t>nulos</a:t>
              </a:r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6F0B9B4-8EC5-DF34-B351-24C2D5CCB6D6}"/>
              </a:ext>
            </a:extLst>
          </p:cNvPr>
          <p:cNvGrpSpPr/>
          <p:nvPr/>
        </p:nvGrpSpPr>
        <p:grpSpPr>
          <a:xfrm>
            <a:off x="8202963" y="1791115"/>
            <a:ext cx="3656244" cy="634908"/>
            <a:chOff x="8039100" y="1602580"/>
            <a:chExt cx="5177524" cy="275588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7E4B9A1-0E1D-0BDD-4632-6AF787F43814}"/>
                </a:ext>
              </a:extLst>
            </p:cNvPr>
            <p:cNvSpPr/>
            <p:nvPr/>
          </p:nvSpPr>
          <p:spPr>
            <a:xfrm>
              <a:off x="8039100" y="2580974"/>
              <a:ext cx="5177524" cy="17774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Nula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2C8ED3F-4C31-FA41-B7A2-029E11C4CACA}"/>
                </a:ext>
              </a:extLst>
            </p:cNvPr>
            <p:cNvSpPr/>
            <p:nvPr/>
          </p:nvSpPr>
          <p:spPr>
            <a:xfrm>
              <a:off x="8039100" y="1602580"/>
              <a:ext cx="5177524" cy="98297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Relevancia</a:t>
              </a:r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A66BFD5-D609-B346-7F8D-06CA0DD67E6A}"/>
              </a:ext>
            </a:extLst>
          </p:cNvPr>
          <p:cNvGrpSpPr/>
          <p:nvPr/>
        </p:nvGrpSpPr>
        <p:grpSpPr>
          <a:xfrm>
            <a:off x="610959" y="2556133"/>
            <a:ext cx="11248248" cy="2708468"/>
            <a:chOff x="8039100" y="1438275"/>
            <a:chExt cx="5177524" cy="238250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45F5516-0B59-8519-BB32-24ABBCE06FFC}"/>
                </a:ext>
              </a:extLst>
            </p:cNvPr>
            <p:cNvSpPr/>
            <p:nvPr/>
          </p:nvSpPr>
          <p:spPr>
            <a:xfrm>
              <a:off x="8039100" y="1438275"/>
              <a:ext cx="5177524" cy="3048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Procedimiento</a:t>
              </a:r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B02A347-24DA-CD5A-2C35-DAFD60AB8451}"/>
                </a:ext>
              </a:extLst>
            </p:cNvPr>
            <p:cNvSpPr/>
            <p:nvPr/>
          </p:nvSpPr>
          <p:spPr>
            <a:xfrm>
              <a:off x="8039100" y="1743075"/>
              <a:ext cx="5177524" cy="20777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lang="es-AR" dirty="0">
                  <a:solidFill>
                    <a:schemeClr val="tx1"/>
                  </a:solidFill>
                </a:rPr>
                <a:t>Se verifica que el </a:t>
              </a:r>
              <a:r>
                <a:rPr lang="es-AR" dirty="0" err="1">
                  <a:solidFill>
                    <a:schemeClr val="tx1"/>
                  </a:solidFill>
                </a:rPr>
                <a:t>dataset</a:t>
              </a:r>
              <a:r>
                <a:rPr lang="es-AR" dirty="0">
                  <a:solidFill>
                    <a:schemeClr val="tx1"/>
                  </a:solidFill>
                </a:rPr>
                <a:t> solo contiene el índice.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66B3BD4-6013-58FE-DFC2-173B01616BD4}"/>
              </a:ext>
            </a:extLst>
          </p:cNvPr>
          <p:cNvGrpSpPr/>
          <p:nvPr/>
        </p:nvGrpSpPr>
        <p:grpSpPr>
          <a:xfrm>
            <a:off x="610959" y="5396070"/>
            <a:ext cx="11248248" cy="409503"/>
            <a:chOff x="610959" y="1081841"/>
            <a:chExt cx="11248248" cy="635965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B6966366-0AA5-A79A-36B8-AB8894BF28F9}"/>
                </a:ext>
              </a:extLst>
            </p:cNvPr>
            <p:cNvSpPr/>
            <p:nvPr/>
          </p:nvSpPr>
          <p:spPr>
            <a:xfrm>
              <a:off x="2491272" y="1081841"/>
              <a:ext cx="9367935" cy="635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    Se </a:t>
              </a:r>
              <a:r>
                <a:rPr lang="en-US" dirty="0" err="1">
                  <a:solidFill>
                    <a:schemeClr val="tx1"/>
                  </a:solidFill>
                </a:rPr>
                <a:t>descarta</a:t>
              </a:r>
              <a:r>
                <a:rPr lang="en-US" dirty="0">
                  <a:solidFill>
                    <a:schemeClr val="tx1"/>
                  </a:solidFill>
                </a:rPr>
                <a:t> la </a:t>
              </a:r>
              <a:r>
                <a:rPr lang="en-US" dirty="0" err="1">
                  <a:solidFill>
                    <a:schemeClr val="tx1"/>
                  </a:solidFill>
                </a:rPr>
                <a:t>columna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AE344D2-D31B-9103-E184-4079081C4FCA}"/>
                </a:ext>
              </a:extLst>
            </p:cNvPr>
            <p:cNvSpPr/>
            <p:nvPr/>
          </p:nvSpPr>
          <p:spPr>
            <a:xfrm>
              <a:off x="610959" y="1082350"/>
              <a:ext cx="1880313" cy="635456"/>
            </a:xfrm>
            <a:prstGeom prst="rect">
              <a:avLst/>
            </a:prstGeom>
            <a:solidFill>
              <a:srgbClr val="4E614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Resultado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60149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78F2A3D-EFCE-A3D2-F1C7-B0C67035EC61}"/>
              </a:ext>
            </a:extLst>
          </p:cNvPr>
          <p:cNvSpPr/>
          <p:nvPr/>
        </p:nvSpPr>
        <p:spPr>
          <a:xfrm>
            <a:off x="0" y="6124575"/>
            <a:ext cx="12192000" cy="733425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D130F9-18C4-4DA3-9A8F-D94D2891C325}"/>
              </a:ext>
            </a:extLst>
          </p:cNvPr>
          <p:cNvSpPr>
            <a:spLocks/>
          </p:cNvSpPr>
          <p:nvPr/>
        </p:nvSpPr>
        <p:spPr>
          <a:xfrm>
            <a:off x="154216" y="862901"/>
            <a:ext cx="11940720" cy="5130206"/>
          </a:xfrm>
          <a:prstGeom prst="roundRect">
            <a:avLst>
              <a:gd name="adj" fmla="val 4554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CA7349-68A9-1E71-C431-D9BF27A93F0F}"/>
              </a:ext>
            </a:extLst>
          </p:cNvPr>
          <p:cNvSpPr/>
          <p:nvPr/>
        </p:nvSpPr>
        <p:spPr>
          <a:xfrm>
            <a:off x="10144125" y="6258815"/>
            <a:ext cx="1950810" cy="4724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Grupo 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D284B4-DA1F-466E-1B83-A67C7CBB6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5" y="6254051"/>
            <a:ext cx="2072820" cy="4724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DF55EF-2BF1-EBBA-DB8C-801E5B2A84F7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Tratamiento</a:t>
            </a:r>
            <a:r>
              <a:rPr lang="en-US" sz="2400" dirty="0"/>
              <a:t> de las </a:t>
            </a:r>
            <a:r>
              <a:rPr lang="en-US" sz="2400" dirty="0" err="1"/>
              <a:t>columnas</a:t>
            </a:r>
            <a:r>
              <a:rPr lang="en-US" sz="2400" dirty="0"/>
              <a:t> : Campo “Operation”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2F5A90-2652-7981-A623-84E5B9780001}"/>
              </a:ext>
            </a:extLst>
          </p:cNvPr>
          <p:cNvGrpSpPr/>
          <p:nvPr/>
        </p:nvGrpSpPr>
        <p:grpSpPr>
          <a:xfrm>
            <a:off x="610959" y="1081841"/>
            <a:ext cx="11248248" cy="635965"/>
            <a:chOff x="610959" y="1081841"/>
            <a:chExt cx="11248248" cy="63596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1F7D0B3-2FEA-4AA1-9E1A-8CF502B7ACD2}"/>
                </a:ext>
              </a:extLst>
            </p:cNvPr>
            <p:cNvSpPr/>
            <p:nvPr/>
          </p:nvSpPr>
          <p:spPr>
            <a:xfrm>
              <a:off x="2341984" y="1081841"/>
              <a:ext cx="9517223" cy="63596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    </a:t>
              </a:r>
              <a:r>
                <a:rPr lang="en-US" dirty="0" err="1">
                  <a:solidFill>
                    <a:schemeClr val="tx1"/>
                  </a:solidFill>
                </a:rPr>
                <a:t>Contiene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información</a:t>
              </a:r>
              <a:r>
                <a:rPr lang="en-US" dirty="0">
                  <a:solidFill>
                    <a:schemeClr val="tx1"/>
                  </a:solidFill>
                </a:rPr>
                <a:t>  </a:t>
              </a:r>
              <a:r>
                <a:rPr lang="en-US" dirty="0" err="1">
                  <a:solidFill>
                    <a:schemeClr val="tx1"/>
                  </a:solidFill>
                </a:rPr>
                <a:t>sobre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el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tipo</a:t>
              </a:r>
              <a:r>
                <a:rPr lang="en-US" dirty="0">
                  <a:solidFill>
                    <a:schemeClr val="tx1"/>
                  </a:solidFill>
                </a:rPr>
                <a:t> de </a:t>
              </a:r>
              <a:r>
                <a:rPr lang="en-US" dirty="0" err="1">
                  <a:solidFill>
                    <a:schemeClr val="tx1"/>
                  </a:solidFill>
                </a:rPr>
                <a:t>operación</a:t>
              </a:r>
              <a:r>
                <a:rPr lang="en-US" dirty="0">
                  <a:solidFill>
                    <a:schemeClr val="tx1"/>
                  </a:solidFill>
                </a:rPr>
                <a:t> a </a:t>
              </a:r>
              <a:r>
                <a:rPr lang="en-US" dirty="0" err="1">
                  <a:solidFill>
                    <a:schemeClr val="tx1"/>
                  </a:solidFill>
                </a:rPr>
                <a:t>realizar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02D75F1-223E-FC47-3CC7-3450DDA77F42}"/>
                </a:ext>
              </a:extLst>
            </p:cNvPr>
            <p:cNvSpPr/>
            <p:nvPr/>
          </p:nvSpPr>
          <p:spPr>
            <a:xfrm>
              <a:off x="610959" y="1082350"/>
              <a:ext cx="1880313" cy="635456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Descripción</a:t>
              </a:r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4C825F4-6258-1313-388C-D145D13C0E09}"/>
              </a:ext>
            </a:extLst>
          </p:cNvPr>
          <p:cNvGrpSpPr/>
          <p:nvPr/>
        </p:nvGrpSpPr>
        <p:grpSpPr>
          <a:xfrm>
            <a:off x="610959" y="1791749"/>
            <a:ext cx="3656244" cy="634908"/>
            <a:chOff x="8039100" y="1602580"/>
            <a:chExt cx="5177524" cy="275588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18640D5-B3DF-9825-DEB1-5F6601B2DA51}"/>
                </a:ext>
              </a:extLst>
            </p:cNvPr>
            <p:cNvSpPr/>
            <p:nvPr/>
          </p:nvSpPr>
          <p:spPr>
            <a:xfrm>
              <a:off x="8039100" y="2580974"/>
              <a:ext cx="5177524" cy="17774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Object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22159F4-1C71-7FCD-511D-B23070035890}"/>
                </a:ext>
              </a:extLst>
            </p:cNvPr>
            <p:cNvSpPr/>
            <p:nvPr/>
          </p:nvSpPr>
          <p:spPr>
            <a:xfrm>
              <a:off x="8039100" y="1602580"/>
              <a:ext cx="5177524" cy="98297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Tipo de </a:t>
              </a:r>
              <a:r>
                <a:rPr lang="en-US" dirty="0" err="1"/>
                <a:t>dato</a:t>
              </a:r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57F3245-B479-72C3-612A-7B0974F0016C}"/>
              </a:ext>
            </a:extLst>
          </p:cNvPr>
          <p:cNvGrpSpPr/>
          <p:nvPr/>
        </p:nvGrpSpPr>
        <p:grpSpPr>
          <a:xfrm>
            <a:off x="4406961" y="1799961"/>
            <a:ext cx="3656244" cy="634908"/>
            <a:chOff x="8039100" y="1602580"/>
            <a:chExt cx="5177524" cy="275588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BDB79FB-D782-DCBD-F8A6-3D0B4CF90C6A}"/>
                </a:ext>
              </a:extLst>
            </p:cNvPr>
            <p:cNvSpPr/>
            <p:nvPr/>
          </p:nvSpPr>
          <p:spPr>
            <a:xfrm>
              <a:off x="8039100" y="2580974"/>
              <a:ext cx="5177524" cy="17774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0%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BB62068-DD71-2995-EA5E-45C5BC6138B9}"/>
                </a:ext>
              </a:extLst>
            </p:cNvPr>
            <p:cNvSpPr/>
            <p:nvPr/>
          </p:nvSpPr>
          <p:spPr>
            <a:xfrm>
              <a:off x="8039100" y="1602580"/>
              <a:ext cx="5177524" cy="98297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% de </a:t>
              </a:r>
              <a:r>
                <a:rPr lang="en-US" dirty="0" err="1"/>
                <a:t>nulos</a:t>
              </a:r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6F0B9B4-8EC5-DF34-B351-24C2D5CCB6D6}"/>
              </a:ext>
            </a:extLst>
          </p:cNvPr>
          <p:cNvGrpSpPr/>
          <p:nvPr/>
        </p:nvGrpSpPr>
        <p:grpSpPr>
          <a:xfrm>
            <a:off x="8202963" y="1791115"/>
            <a:ext cx="3656244" cy="634908"/>
            <a:chOff x="8039100" y="1602580"/>
            <a:chExt cx="5177524" cy="275588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7E4B9A1-0E1D-0BDD-4632-6AF787F43814}"/>
                </a:ext>
              </a:extLst>
            </p:cNvPr>
            <p:cNvSpPr/>
            <p:nvPr/>
          </p:nvSpPr>
          <p:spPr>
            <a:xfrm>
              <a:off x="8039100" y="2580974"/>
              <a:ext cx="5177524" cy="17774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Nula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2C8ED3F-4C31-FA41-B7A2-029E11C4CACA}"/>
                </a:ext>
              </a:extLst>
            </p:cNvPr>
            <p:cNvSpPr/>
            <p:nvPr/>
          </p:nvSpPr>
          <p:spPr>
            <a:xfrm>
              <a:off x="8039100" y="1602580"/>
              <a:ext cx="5177524" cy="98297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Relevancia</a:t>
              </a:r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A66BFD5-D609-B346-7F8D-06CA0DD67E6A}"/>
              </a:ext>
            </a:extLst>
          </p:cNvPr>
          <p:cNvGrpSpPr/>
          <p:nvPr/>
        </p:nvGrpSpPr>
        <p:grpSpPr>
          <a:xfrm>
            <a:off x="610959" y="2556133"/>
            <a:ext cx="11248248" cy="2708468"/>
            <a:chOff x="8039100" y="1438275"/>
            <a:chExt cx="5177524" cy="238250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45F5516-0B59-8519-BB32-24ABBCE06FFC}"/>
                </a:ext>
              </a:extLst>
            </p:cNvPr>
            <p:cNvSpPr/>
            <p:nvPr/>
          </p:nvSpPr>
          <p:spPr>
            <a:xfrm>
              <a:off x="8039100" y="1438275"/>
              <a:ext cx="5177524" cy="3048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Procedimiento</a:t>
              </a:r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B02A347-24DA-CD5A-2C35-DAFD60AB8451}"/>
                </a:ext>
              </a:extLst>
            </p:cNvPr>
            <p:cNvSpPr/>
            <p:nvPr/>
          </p:nvSpPr>
          <p:spPr>
            <a:xfrm>
              <a:off x="8039100" y="1743075"/>
              <a:ext cx="5177524" cy="20777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lang="es-AR" dirty="0">
                  <a:solidFill>
                    <a:schemeClr val="tx1"/>
                  </a:solidFill>
                </a:rPr>
                <a:t>Se verifica que el </a:t>
              </a:r>
              <a:r>
                <a:rPr lang="es-AR" dirty="0" err="1">
                  <a:solidFill>
                    <a:schemeClr val="tx1"/>
                  </a:solidFill>
                </a:rPr>
                <a:t>dataset</a:t>
              </a:r>
              <a:r>
                <a:rPr lang="es-AR" dirty="0">
                  <a:solidFill>
                    <a:schemeClr val="tx1"/>
                  </a:solidFill>
                </a:rPr>
                <a:t> solo contiene información de ventas.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66B3BD4-6013-58FE-DFC2-173B01616BD4}"/>
              </a:ext>
            </a:extLst>
          </p:cNvPr>
          <p:cNvGrpSpPr/>
          <p:nvPr/>
        </p:nvGrpSpPr>
        <p:grpSpPr>
          <a:xfrm>
            <a:off x="610959" y="5396070"/>
            <a:ext cx="11248248" cy="409503"/>
            <a:chOff x="610959" y="1081841"/>
            <a:chExt cx="11248248" cy="635965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B6966366-0AA5-A79A-36B8-AB8894BF28F9}"/>
                </a:ext>
              </a:extLst>
            </p:cNvPr>
            <p:cNvSpPr/>
            <p:nvPr/>
          </p:nvSpPr>
          <p:spPr>
            <a:xfrm>
              <a:off x="2491272" y="1081841"/>
              <a:ext cx="9367935" cy="635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    Se </a:t>
              </a:r>
              <a:r>
                <a:rPr lang="en-US" dirty="0" err="1">
                  <a:solidFill>
                    <a:schemeClr val="tx1"/>
                  </a:solidFill>
                </a:rPr>
                <a:t>descarta</a:t>
              </a:r>
              <a:r>
                <a:rPr lang="en-US" dirty="0">
                  <a:solidFill>
                    <a:schemeClr val="tx1"/>
                  </a:solidFill>
                </a:rPr>
                <a:t> la </a:t>
              </a:r>
              <a:r>
                <a:rPr lang="en-US" dirty="0" err="1">
                  <a:solidFill>
                    <a:schemeClr val="tx1"/>
                  </a:solidFill>
                </a:rPr>
                <a:t>columna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AE344D2-D31B-9103-E184-4079081C4FCA}"/>
                </a:ext>
              </a:extLst>
            </p:cNvPr>
            <p:cNvSpPr/>
            <p:nvPr/>
          </p:nvSpPr>
          <p:spPr>
            <a:xfrm>
              <a:off x="610959" y="1082350"/>
              <a:ext cx="1880313" cy="635456"/>
            </a:xfrm>
            <a:prstGeom prst="rect">
              <a:avLst/>
            </a:prstGeom>
            <a:solidFill>
              <a:srgbClr val="4E614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Resultado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02653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78F2A3D-EFCE-A3D2-F1C7-B0C67035EC61}"/>
              </a:ext>
            </a:extLst>
          </p:cNvPr>
          <p:cNvSpPr/>
          <p:nvPr/>
        </p:nvSpPr>
        <p:spPr>
          <a:xfrm>
            <a:off x="0" y="6124575"/>
            <a:ext cx="12192000" cy="733425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D130F9-18C4-4DA3-9A8F-D94D2891C325}"/>
              </a:ext>
            </a:extLst>
          </p:cNvPr>
          <p:cNvSpPr>
            <a:spLocks/>
          </p:cNvSpPr>
          <p:nvPr/>
        </p:nvSpPr>
        <p:spPr>
          <a:xfrm>
            <a:off x="154216" y="862901"/>
            <a:ext cx="11940720" cy="5130206"/>
          </a:xfrm>
          <a:prstGeom prst="roundRect">
            <a:avLst>
              <a:gd name="adj" fmla="val 4554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CA7349-68A9-1E71-C431-D9BF27A93F0F}"/>
              </a:ext>
            </a:extLst>
          </p:cNvPr>
          <p:cNvSpPr/>
          <p:nvPr/>
        </p:nvSpPr>
        <p:spPr>
          <a:xfrm>
            <a:off x="10144125" y="6258815"/>
            <a:ext cx="1950810" cy="4724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Grupo 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D284B4-DA1F-466E-1B83-A67C7CBB6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5" y="6254051"/>
            <a:ext cx="2072820" cy="4724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DF55EF-2BF1-EBBA-DB8C-801E5B2A84F7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Tratamiento</a:t>
            </a:r>
            <a:r>
              <a:rPr lang="en-US" sz="2400" dirty="0"/>
              <a:t> de las </a:t>
            </a:r>
            <a:r>
              <a:rPr lang="en-US" sz="2400" dirty="0" err="1"/>
              <a:t>columnas</a:t>
            </a:r>
            <a:r>
              <a:rPr lang="en-US" sz="2400" dirty="0"/>
              <a:t> : Campo “</a:t>
            </a:r>
            <a:r>
              <a:rPr lang="en-US" sz="2400" dirty="0" err="1"/>
              <a:t>properati_url</a:t>
            </a:r>
            <a:r>
              <a:rPr lang="en-US" sz="2400" dirty="0"/>
              <a:t> y </a:t>
            </a:r>
            <a:r>
              <a:rPr lang="en-US" sz="2400" dirty="0" err="1"/>
              <a:t>image_thumbnail</a:t>
            </a:r>
            <a:r>
              <a:rPr lang="en-US" sz="2400" dirty="0"/>
              <a:t>”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2F5A90-2652-7981-A623-84E5B9780001}"/>
              </a:ext>
            </a:extLst>
          </p:cNvPr>
          <p:cNvGrpSpPr/>
          <p:nvPr/>
        </p:nvGrpSpPr>
        <p:grpSpPr>
          <a:xfrm>
            <a:off x="610959" y="1081841"/>
            <a:ext cx="11248248" cy="635965"/>
            <a:chOff x="610959" y="1081841"/>
            <a:chExt cx="11248248" cy="63596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1F7D0B3-2FEA-4AA1-9E1A-8CF502B7ACD2}"/>
                </a:ext>
              </a:extLst>
            </p:cNvPr>
            <p:cNvSpPr/>
            <p:nvPr/>
          </p:nvSpPr>
          <p:spPr>
            <a:xfrm>
              <a:off x="2341984" y="1081841"/>
              <a:ext cx="9517223" cy="63596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    </a:t>
              </a:r>
              <a:r>
                <a:rPr lang="en-US" dirty="0" err="1">
                  <a:solidFill>
                    <a:schemeClr val="tx1"/>
                  </a:solidFill>
                </a:rPr>
                <a:t>Contiene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el</a:t>
              </a:r>
              <a:r>
                <a:rPr lang="en-US" dirty="0">
                  <a:solidFill>
                    <a:schemeClr val="tx1"/>
                  </a:solidFill>
                </a:rPr>
                <a:t> link </a:t>
              </a:r>
              <a:r>
                <a:rPr lang="en-US" dirty="0" err="1">
                  <a:solidFill>
                    <a:schemeClr val="tx1"/>
                  </a:solidFill>
                </a:rPr>
                <a:t>donde</a:t>
              </a:r>
              <a:r>
                <a:rPr lang="en-US" dirty="0">
                  <a:solidFill>
                    <a:schemeClr val="tx1"/>
                  </a:solidFill>
                </a:rPr>
                <a:t> se </a:t>
              </a:r>
              <a:r>
                <a:rPr lang="en-US" dirty="0" err="1">
                  <a:solidFill>
                    <a:schemeClr val="tx1"/>
                  </a:solidFill>
                </a:rPr>
                <a:t>aloja</a:t>
              </a:r>
              <a:r>
                <a:rPr lang="en-US" dirty="0">
                  <a:solidFill>
                    <a:schemeClr val="tx1"/>
                  </a:solidFill>
                </a:rPr>
                <a:t> la </a:t>
              </a:r>
              <a:r>
                <a:rPr lang="en-US" dirty="0" err="1">
                  <a:solidFill>
                    <a:schemeClr val="tx1"/>
                  </a:solidFill>
                </a:rPr>
                <a:t>propiedad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02D75F1-223E-FC47-3CC7-3450DDA77F42}"/>
                </a:ext>
              </a:extLst>
            </p:cNvPr>
            <p:cNvSpPr/>
            <p:nvPr/>
          </p:nvSpPr>
          <p:spPr>
            <a:xfrm>
              <a:off x="610959" y="1082350"/>
              <a:ext cx="1880313" cy="635456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Descripción</a:t>
              </a:r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4C825F4-6258-1313-388C-D145D13C0E09}"/>
              </a:ext>
            </a:extLst>
          </p:cNvPr>
          <p:cNvGrpSpPr/>
          <p:nvPr/>
        </p:nvGrpSpPr>
        <p:grpSpPr>
          <a:xfrm>
            <a:off x="610959" y="1791749"/>
            <a:ext cx="3656244" cy="634908"/>
            <a:chOff x="8039100" y="1602580"/>
            <a:chExt cx="5177524" cy="275588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18640D5-B3DF-9825-DEB1-5F6601B2DA51}"/>
                </a:ext>
              </a:extLst>
            </p:cNvPr>
            <p:cNvSpPr/>
            <p:nvPr/>
          </p:nvSpPr>
          <p:spPr>
            <a:xfrm>
              <a:off x="8039100" y="2580974"/>
              <a:ext cx="5177524" cy="17774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Object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22159F4-1C71-7FCD-511D-B23070035890}"/>
                </a:ext>
              </a:extLst>
            </p:cNvPr>
            <p:cNvSpPr/>
            <p:nvPr/>
          </p:nvSpPr>
          <p:spPr>
            <a:xfrm>
              <a:off x="8039100" y="1602580"/>
              <a:ext cx="5177524" cy="98297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Tipo de </a:t>
              </a:r>
              <a:r>
                <a:rPr lang="en-US" dirty="0" err="1"/>
                <a:t>dato</a:t>
              </a:r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57F3245-B479-72C3-612A-7B0974F0016C}"/>
              </a:ext>
            </a:extLst>
          </p:cNvPr>
          <p:cNvGrpSpPr/>
          <p:nvPr/>
        </p:nvGrpSpPr>
        <p:grpSpPr>
          <a:xfrm>
            <a:off x="4406961" y="1799961"/>
            <a:ext cx="3656244" cy="634908"/>
            <a:chOff x="8039100" y="1602580"/>
            <a:chExt cx="5177524" cy="275588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BDB79FB-D782-DCBD-F8A6-3D0B4CF90C6A}"/>
                </a:ext>
              </a:extLst>
            </p:cNvPr>
            <p:cNvSpPr/>
            <p:nvPr/>
          </p:nvSpPr>
          <p:spPr>
            <a:xfrm>
              <a:off x="8039100" y="2580974"/>
              <a:ext cx="5177524" cy="17774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0%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BB62068-DD71-2995-EA5E-45C5BC6138B9}"/>
                </a:ext>
              </a:extLst>
            </p:cNvPr>
            <p:cNvSpPr/>
            <p:nvPr/>
          </p:nvSpPr>
          <p:spPr>
            <a:xfrm>
              <a:off x="8039100" y="1602580"/>
              <a:ext cx="5177524" cy="98297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% de </a:t>
              </a:r>
              <a:r>
                <a:rPr lang="en-US" dirty="0" err="1"/>
                <a:t>nulos</a:t>
              </a:r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6F0B9B4-8EC5-DF34-B351-24C2D5CCB6D6}"/>
              </a:ext>
            </a:extLst>
          </p:cNvPr>
          <p:cNvGrpSpPr/>
          <p:nvPr/>
        </p:nvGrpSpPr>
        <p:grpSpPr>
          <a:xfrm>
            <a:off x="8202963" y="1791115"/>
            <a:ext cx="3656244" cy="634908"/>
            <a:chOff x="8039100" y="1602580"/>
            <a:chExt cx="5177524" cy="275588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7E4B9A1-0E1D-0BDD-4632-6AF787F43814}"/>
                </a:ext>
              </a:extLst>
            </p:cNvPr>
            <p:cNvSpPr/>
            <p:nvPr/>
          </p:nvSpPr>
          <p:spPr>
            <a:xfrm>
              <a:off x="8039100" y="2580974"/>
              <a:ext cx="5177524" cy="17774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Nula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2C8ED3F-4C31-FA41-B7A2-029E11C4CACA}"/>
                </a:ext>
              </a:extLst>
            </p:cNvPr>
            <p:cNvSpPr/>
            <p:nvPr/>
          </p:nvSpPr>
          <p:spPr>
            <a:xfrm>
              <a:off x="8039100" y="1602580"/>
              <a:ext cx="5177524" cy="98297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Relevancia</a:t>
              </a:r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A66BFD5-D609-B346-7F8D-06CA0DD67E6A}"/>
              </a:ext>
            </a:extLst>
          </p:cNvPr>
          <p:cNvGrpSpPr/>
          <p:nvPr/>
        </p:nvGrpSpPr>
        <p:grpSpPr>
          <a:xfrm>
            <a:off x="610959" y="2556133"/>
            <a:ext cx="11248248" cy="2708468"/>
            <a:chOff x="8039100" y="1438275"/>
            <a:chExt cx="5177524" cy="238250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45F5516-0B59-8519-BB32-24ABBCE06FFC}"/>
                </a:ext>
              </a:extLst>
            </p:cNvPr>
            <p:cNvSpPr/>
            <p:nvPr/>
          </p:nvSpPr>
          <p:spPr>
            <a:xfrm>
              <a:off x="8039100" y="1438275"/>
              <a:ext cx="5177524" cy="3048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Procedimiento</a:t>
              </a:r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B02A347-24DA-CD5A-2C35-DAFD60AB8451}"/>
                </a:ext>
              </a:extLst>
            </p:cNvPr>
            <p:cNvSpPr/>
            <p:nvPr/>
          </p:nvSpPr>
          <p:spPr>
            <a:xfrm>
              <a:off x="8039100" y="1743075"/>
              <a:ext cx="5177524" cy="20777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lang="es-AR" dirty="0">
                  <a:solidFill>
                    <a:schemeClr val="tx1"/>
                  </a:solidFill>
                </a:rPr>
                <a:t>Se verifica contienen direcciones web que ya no existen.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66B3BD4-6013-58FE-DFC2-173B01616BD4}"/>
              </a:ext>
            </a:extLst>
          </p:cNvPr>
          <p:cNvGrpSpPr/>
          <p:nvPr/>
        </p:nvGrpSpPr>
        <p:grpSpPr>
          <a:xfrm>
            <a:off x="610959" y="5396070"/>
            <a:ext cx="11248248" cy="409503"/>
            <a:chOff x="610959" y="1081841"/>
            <a:chExt cx="11248248" cy="635965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B6966366-0AA5-A79A-36B8-AB8894BF28F9}"/>
                </a:ext>
              </a:extLst>
            </p:cNvPr>
            <p:cNvSpPr/>
            <p:nvPr/>
          </p:nvSpPr>
          <p:spPr>
            <a:xfrm>
              <a:off x="2491272" y="1081841"/>
              <a:ext cx="9367935" cy="635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    Se </a:t>
              </a:r>
              <a:r>
                <a:rPr lang="en-US" dirty="0" err="1">
                  <a:solidFill>
                    <a:schemeClr val="tx1"/>
                  </a:solidFill>
                </a:rPr>
                <a:t>descartan</a:t>
              </a:r>
              <a:r>
                <a:rPr lang="en-US" dirty="0">
                  <a:solidFill>
                    <a:schemeClr val="tx1"/>
                  </a:solidFill>
                </a:rPr>
                <a:t> la </a:t>
              </a:r>
              <a:r>
                <a:rPr lang="en-US">
                  <a:solidFill>
                    <a:schemeClr val="tx1"/>
                  </a:solidFill>
                </a:rPr>
                <a:t>columnas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AE344D2-D31B-9103-E184-4079081C4FCA}"/>
                </a:ext>
              </a:extLst>
            </p:cNvPr>
            <p:cNvSpPr/>
            <p:nvPr/>
          </p:nvSpPr>
          <p:spPr>
            <a:xfrm>
              <a:off x="610959" y="1082350"/>
              <a:ext cx="1880313" cy="635456"/>
            </a:xfrm>
            <a:prstGeom prst="rect">
              <a:avLst/>
            </a:prstGeom>
            <a:solidFill>
              <a:srgbClr val="4E614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Resultado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58050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78F2A3D-EFCE-A3D2-F1C7-B0C67035EC61}"/>
              </a:ext>
            </a:extLst>
          </p:cNvPr>
          <p:cNvSpPr/>
          <p:nvPr/>
        </p:nvSpPr>
        <p:spPr>
          <a:xfrm>
            <a:off x="0" y="6124575"/>
            <a:ext cx="12192000" cy="733425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D130F9-18C4-4DA3-9A8F-D94D2891C325}"/>
              </a:ext>
            </a:extLst>
          </p:cNvPr>
          <p:cNvSpPr>
            <a:spLocks/>
          </p:cNvSpPr>
          <p:nvPr/>
        </p:nvSpPr>
        <p:spPr>
          <a:xfrm>
            <a:off x="154216" y="862901"/>
            <a:ext cx="11940720" cy="5130206"/>
          </a:xfrm>
          <a:prstGeom prst="roundRect">
            <a:avLst>
              <a:gd name="adj" fmla="val 4554"/>
            </a:avLst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CA7349-68A9-1E71-C431-D9BF27A93F0F}"/>
              </a:ext>
            </a:extLst>
          </p:cNvPr>
          <p:cNvSpPr/>
          <p:nvPr/>
        </p:nvSpPr>
        <p:spPr>
          <a:xfrm>
            <a:off x="10144125" y="6258815"/>
            <a:ext cx="1950810" cy="4724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Grupo 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D284B4-DA1F-466E-1B83-A67C7CBB6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15" y="6254051"/>
            <a:ext cx="2072820" cy="4724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DF55EF-2BF1-EBBA-DB8C-801E5B2A84F7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Tratamiento</a:t>
            </a:r>
            <a:r>
              <a:rPr lang="en-US" sz="2400" dirty="0"/>
              <a:t> de las </a:t>
            </a:r>
            <a:r>
              <a:rPr lang="en-US" sz="2400" dirty="0" err="1"/>
              <a:t>columnas</a:t>
            </a:r>
            <a:r>
              <a:rPr lang="en-US" sz="2400" dirty="0"/>
              <a:t> : Campo “</a:t>
            </a:r>
            <a:r>
              <a:rPr lang="en-US" sz="2400" dirty="0" err="1"/>
              <a:t>property_type</a:t>
            </a:r>
            <a:r>
              <a:rPr lang="en-US" sz="2400" dirty="0"/>
              <a:t>”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38554DD-1EE4-D12A-5267-E5977E709D3F}"/>
              </a:ext>
            </a:extLst>
          </p:cNvPr>
          <p:cNvGrpSpPr/>
          <p:nvPr/>
        </p:nvGrpSpPr>
        <p:grpSpPr>
          <a:xfrm>
            <a:off x="610959" y="1081841"/>
            <a:ext cx="11248249" cy="4723732"/>
            <a:chOff x="610959" y="1081841"/>
            <a:chExt cx="11248249" cy="472373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B2F5A90-2652-7981-A623-84E5B9780001}"/>
                </a:ext>
              </a:extLst>
            </p:cNvPr>
            <p:cNvGrpSpPr/>
            <p:nvPr/>
          </p:nvGrpSpPr>
          <p:grpSpPr>
            <a:xfrm>
              <a:off x="610959" y="1081841"/>
              <a:ext cx="11248249" cy="635965"/>
              <a:chOff x="610959" y="1081841"/>
              <a:chExt cx="11248249" cy="635965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31F7D0B3-2FEA-4AA1-9E1A-8CF502B7ACD2}"/>
                  </a:ext>
                </a:extLst>
              </p:cNvPr>
              <p:cNvSpPr/>
              <p:nvPr/>
            </p:nvSpPr>
            <p:spPr>
              <a:xfrm>
                <a:off x="2375066" y="1081841"/>
                <a:ext cx="9484142" cy="6359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Contiene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información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sobre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el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tipo</a:t>
                </a:r>
                <a:r>
                  <a:rPr lang="en-US" dirty="0">
                    <a:solidFill>
                      <a:schemeClr val="tx1"/>
                    </a:solidFill>
                  </a:rPr>
                  <a:t> de </a:t>
                </a:r>
                <a:r>
                  <a:rPr lang="en-US" dirty="0" err="1">
                    <a:solidFill>
                      <a:schemeClr val="tx1"/>
                    </a:solidFill>
                  </a:rPr>
                  <a:t>propiedad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02D75F1-223E-FC47-3CC7-3450DDA77F42}"/>
                  </a:ext>
                </a:extLst>
              </p:cNvPr>
              <p:cNvSpPr/>
              <p:nvPr/>
            </p:nvSpPr>
            <p:spPr>
              <a:xfrm>
                <a:off x="610959" y="1082350"/>
                <a:ext cx="1880313" cy="635456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Descripción</a:t>
                </a:r>
                <a:endParaRPr lang="en-US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3DE2545-ACEC-7BD9-AF6C-3E4BBBAB5F1E}"/>
                </a:ext>
              </a:extLst>
            </p:cNvPr>
            <p:cNvGrpSpPr/>
            <p:nvPr/>
          </p:nvGrpSpPr>
          <p:grpSpPr>
            <a:xfrm>
              <a:off x="610959" y="2556132"/>
              <a:ext cx="3656244" cy="2708469"/>
              <a:chOff x="8039100" y="1438275"/>
              <a:chExt cx="5177524" cy="2760469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1FB5C02-A4EF-13CA-C58C-F8784A366424}"/>
                  </a:ext>
                </a:extLst>
              </p:cNvPr>
              <p:cNvSpPr/>
              <p:nvPr/>
            </p:nvSpPr>
            <p:spPr>
              <a:xfrm>
                <a:off x="8039100" y="1438275"/>
                <a:ext cx="5177524" cy="304800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Distribución</a:t>
                </a:r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9688264-D112-9DA1-624C-D26E95AE1182}"/>
                  </a:ext>
                </a:extLst>
              </p:cNvPr>
              <p:cNvSpPr/>
              <p:nvPr/>
            </p:nvSpPr>
            <p:spPr>
              <a:xfrm>
                <a:off x="8039100" y="1743075"/>
                <a:ext cx="5177524" cy="245566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4C825F4-6258-1313-388C-D145D13C0E09}"/>
                </a:ext>
              </a:extLst>
            </p:cNvPr>
            <p:cNvGrpSpPr/>
            <p:nvPr/>
          </p:nvGrpSpPr>
          <p:grpSpPr>
            <a:xfrm>
              <a:off x="610959" y="1791749"/>
              <a:ext cx="3656244" cy="634908"/>
              <a:chOff x="8039100" y="1602580"/>
              <a:chExt cx="5177524" cy="2755885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18640D5-B3DF-9825-DEB1-5F6601B2DA51}"/>
                  </a:ext>
                </a:extLst>
              </p:cNvPr>
              <p:cNvSpPr/>
              <p:nvPr/>
            </p:nvSpPr>
            <p:spPr>
              <a:xfrm>
                <a:off x="8039100" y="2580974"/>
                <a:ext cx="5177524" cy="177749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Object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22159F4-1C71-7FCD-511D-B23070035890}"/>
                  </a:ext>
                </a:extLst>
              </p:cNvPr>
              <p:cNvSpPr/>
              <p:nvPr/>
            </p:nvSpPr>
            <p:spPr>
              <a:xfrm>
                <a:off x="8039100" y="1602580"/>
                <a:ext cx="5177524" cy="98297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Tipo de </a:t>
                </a:r>
                <a:r>
                  <a:rPr lang="en-US" dirty="0" err="1"/>
                  <a:t>dato</a:t>
                </a:r>
                <a:endParaRPr lang="en-US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57F3245-B479-72C3-612A-7B0974F0016C}"/>
                </a:ext>
              </a:extLst>
            </p:cNvPr>
            <p:cNvGrpSpPr/>
            <p:nvPr/>
          </p:nvGrpSpPr>
          <p:grpSpPr>
            <a:xfrm>
              <a:off x="4406961" y="1799961"/>
              <a:ext cx="3656244" cy="634908"/>
              <a:chOff x="8039100" y="1602580"/>
              <a:chExt cx="5177524" cy="2755885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DB79FB-D782-DCBD-F8A6-3D0B4CF90C6A}"/>
                  </a:ext>
                </a:extLst>
              </p:cNvPr>
              <p:cNvSpPr/>
              <p:nvPr/>
            </p:nvSpPr>
            <p:spPr>
              <a:xfrm>
                <a:off x="8039100" y="2580974"/>
                <a:ext cx="5177524" cy="177749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0%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BB62068-DD71-2995-EA5E-45C5BC6138B9}"/>
                  </a:ext>
                </a:extLst>
              </p:cNvPr>
              <p:cNvSpPr/>
              <p:nvPr/>
            </p:nvSpPr>
            <p:spPr>
              <a:xfrm>
                <a:off x="8039100" y="1602580"/>
                <a:ext cx="5177524" cy="98297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% de </a:t>
                </a:r>
                <a:r>
                  <a:rPr lang="en-US" dirty="0" err="1"/>
                  <a:t>nulos</a:t>
                </a:r>
                <a:endParaRPr lang="en-US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6F0B9B4-8EC5-DF34-B351-24C2D5CCB6D6}"/>
                </a:ext>
              </a:extLst>
            </p:cNvPr>
            <p:cNvGrpSpPr/>
            <p:nvPr/>
          </p:nvGrpSpPr>
          <p:grpSpPr>
            <a:xfrm>
              <a:off x="8202963" y="1791115"/>
              <a:ext cx="3656244" cy="634908"/>
              <a:chOff x="8039100" y="1602580"/>
              <a:chExt cx="5177524" cy="275588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7E4B9A1-0E1D-0BDD-4632-6AF787F43814}"/>
                  </a:ext>
                </a:extLst>
              </p:cNvPr>
              <p:cNvSpPr/>
              <p:nvPr/>
            </p:nvSpPr>
            <p:spPr>
              <a:xfrm>
                <a:off x="8039100" y="2580974"/>
                <a:ext cx="5177524" cy="177749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Baja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2C8ED3F-4C31-FA41-B7A2-029E11C4CACA}"/>
                  </a:ext>
                </a:extLst>
              </p:cNvPr>
              <p:cNvSpPr/>
              <p:nvPr/>
            </p:nvSpPr>
            <p:spPr>
              <a:xfrm>
                <a:off x="8039100" y="1602580"/>
                <a:ext cx="5177524" cy="98297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Relevancia</a:t>
                </a:r>
                <a:endParaRPr lang="en-US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A66BFD5-D609-B346-7F8D-06CA0DD67E6A}"/>
                </a:ext>
              </a:extLst>
            </p:cNvPr>
            <p:cNvGrpSpPr/>
            <p:nvPr/>
          </p:nvGrpSpPr>
          <p:grpSpPr>
            <a:xfrm>
              <a:off x="4406961" y="2556133"/>
              <a:ext cx="7452246" cy="2708468"/>
              <a:chOff x="8039100" y="1438275"/>
              <a:chExt cx="5177524" cy="2382505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45F5516-0B59-8519-BB32-24ABBCE06FFC}"/>
                  </a:ext>
                </a:extLst>
              </p:cNvPr>
              <p:cNvSpPr/>
              <p:nvPr/>
            </p:nvSpPr>
            <p:spPr>
              <a:xfrm>
                <a:off x="8039100" y="1438275"/>
                <a:ext cx="5177524" cy="304800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Procedimiento</a:t>
                </a:r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B02A347-24DA-CD5A-2C35-DAFD60AB8451}"/>
                  </a:ext>
                </a:extLst>
              </p:cNvPr>
              <p:cNvSpPr/>
              <p:nvPr/>
            </p:nvSpPr>
            <p:spPr>
              <a:xfrm>
                <a:off x="8039100" y="1743075"/>
                <a:ext cx="5177524" cy="20777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66B3BD4-6013-58FE-DFC2-173B01616BD4}"/>
                </a:ext>
              </a:extLst>
            </p:cNvPr>
            <p:cNvGrpSpPr/>
            <p:nvPr/>
          </p:nvGrpSpPr>
          <p:grpSpPr>
            <a:xfrm>
              <a:off x="610959" y="5396070"/>
              <a:ext cx="11248248" cy="409503"/>
              <a:chOff x="610959" y="1081841"/>
              <a:chExt cx="11248248" cy="635965"/>
            </a:xfrm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B6966366-0AA5-A79A-36B8-AB8894BF28F9}"/>
                  </a:ext>
                </a:extLst>
              </p:cNvPr>
              <p:cNvSpPr/>
              <p:nvPr/>
            </p:nvSpPr>
            <p:spPr>
              <a:xfrm>
                <a:off x="2491272" y="1081841"/>
                <a:ext cx="9367935" cy="63596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Se </a:t>
                </a:r>
                <a:r>
                  <a:rPr lang="en-US" dirty="0" err="1">
                    <a:solidFill>
                      <a:schemeClr val="tx1"/>
                    </a:solidFill>
                  </a:rPr>
                  <a:t>deja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tal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como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está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ya</a:t>
                </a:r>
                <a:r>
                  <a:rPr lang="en-US" dirty="0">
                    <a:solidFill>
                      <a:schemeClr val="tx1"/>
                    </a:solidFill>
                  </a:rPr>
                  <a:t> que </a:t>
                </a:r>
                <a:r>
                  <a:rPr lang="en-US" dirty="0" err="1">
                    <a:solidFill>
                      <a:schemeClr val="tx1"/>
                    </a:solidFill>
                  </a:rPr>
                  <a:t>tiene</a:t>
                </a:r>
                <a:r>
                  <a:rPr lang="en-US" dirty="0">
                    <a:solidFill>
                      <a:schemeClr val="tx1"/>
                    </a:solidFill>
                  </a:rPr>
                  <a:t> la </a:t>
                </a:r>
                <a:r>
                  <a:rPr lang="en-US" dirty="0" err="1">
                    <a:solidFill>
                      <a:schemeClr val="tx1"/>
                    </a:solidFill>
                  </a:rPr>
                  <a:t>información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completa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AE344D2-D31B-9103-E184-4079081C4FCA}"/>
                  </a:ext>
                </a:extLst>
              </p:cNvPr>
              <p:cNvSpPr/>
              <p:nvPr/>
            </p:nvSpPr>
            <p:spPr>
              <a:xfrm>
                <a:off x="610959" y="1082350"/>
                <a:ext cx="1880313" cy="635456"/>
              </a:xfrm>
              <a:prstGeom prst="rect">
                <a:avLst/>
              </a:prstGeom>
              <a:solidFill>
                <a:srgbClr val="4E614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Resultado</a:t>
                </a:r>
                <a:endParaRPr lang="en-US" dirty="0"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F9F7A2A-C404-94E7-04C3-75FBABC94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906" y="2869817"/>
            <a:ext cx="2461398" cy="2387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6C91E8-CF2E-FE6F-984A-89221C7013A9}"/>
              </a:ext>
            </a:extLst>
          </p:cNvPr>
          <p:cNvSpPr txBox="1"/>
          <p:nvPr/>
        </p:nvSpPr>
        <p:spPr>
          <a:xfrm>
            <a:off x="4406961" y="3875229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AR" dirty="0">
                <a:solidFill>
                  <a:schemeClr val="tx1"/>
                </a:solidFill>
              </a:rPr>
              <a:t>Se verifica que no tiene nulos.</a:t>
            </a:r>
          </a:p>
        </p:txBody>
      </p:sp>
    </p:spTree>
    <p:extLst>
      <p:ext uri="{BB962C8B-B14F-4D97-AF65-F5344CB8AC3E}">
        <p14:creationId xmlns:p14="http://schemas.microsoft.com/office/powerpoint/2010/main" val="2702656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2066</Words>
  <Application>Microsoft Office PowerPoint</Application>
  <PresentationFormat>Widescreen</PresentationFormat>
  <Paragraphs>256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Antonella Cappellari</dc:creator>
  <cp:lastModifiedBy>CIARRAPICO Diego M. TENARIS</cp:lastModifiedBy>
  <cp:revision>21</cp:revision>
  <dcterms:created xsi:type="dcterms:W3CDTF">2023-12-25T15:16:57Z</dcterms:created>
  <dcterms:modified xsi:type="dcterms:W3CDTF">2024-01-04T10:54:33Z</dcterms:modified>
</cp:coreProperties>
</file>