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62" r:id="rId3"/>
    <p:sldId id="263" r:id="rId4"/>
    <p:sldId id="268" r:id="rId5"/>
    <p:sldId id="295" r:id="rId6"/>
    <p:sldId id="297" r:id="rId7"/>
    <p:sldId id="300" r:id="rId8"/>
    <p:sldId id="298" r:id="rId9"/>
    <p:sldId id="301" r:id="rId10"/>
    <p:sldId id="283" r:id="rId11"/>
    <p:sldId id="285" r:id="rId12"/>
    <p:sldId id="303" r:id="rId13"/>
    <p:sldId id="302" r:id="rId14"/>
    <p:sldId id="304" r:id="rId15"/>
    <p:sldId id="305" r:id="rId16"/>
    <p:sldId id="306" r:id="rId17"/>
    <p:sldId id="307" r:id="rId18"/>
    <p:sldId id="30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6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 varScale="1">
        <p:scale>
          <a:sx n="81" d="100"/>
          <a:sy n="81" d="100"/>
        </p:scale>
        <p:origin x="12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CAACD-03E2-42CD-B1D9-40B2439D634B}" type="doc">
      <dgm:prSet loTypeId="urn:microsoft.com/office/officeart/2011/layout/CircleProcess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928963A-68F5-4503-B36D-CA0CCD5C3D03}">
      <dgm:prSet phldrT="[Text]"/>
      <dgm:spPr/>
      <dgm:t>
        <a:bodyPr/>
        <a:lstStyle/>
        <a:p>
          <a:r>
            <a:rPr lang="en-US" dirty="0" err="1"/>
            <a:t>Agregado</a:t>
          </a:r>
          <a:r>
            <a:rPr lang="en-US" dirty="0"/>
            <a:t> y </a:t>
          </a:r>
          <a:r>
            <a:rPr lang="en-US" dirty="0" err="1"/>
            <a:t>Filtrado</a:t>
          </a:r>
          <a:r>
            <a:rPr lang="en-US" dirty="0"/>
            <a:t> de </a:t>
          </a:r>
          <a:r>
            <a:rPr lang="en-US" dirty="0" err="1"/>
            <a:t>datos</a:t>
          </a:r>
          <a:endParaRPr lang="en-US" dirty="0"/>
        </a:p>
      </dgm:t>
    </dgm:pt>
    <dgm:pt modelId="{D11687BE-7B47-474F-924F-909E640823A1}" type="parTrans" cxnId="{197B300F-7BF1-43EC-8AE7-4917CF609B74}">
      <dgm:prSet/>
      <dgm:spPr/>
      <dgm:t>
        <a:bodyPr/>
        <a:lstStyle/>
        <a:p>
          <a:endParaRPr lang="en-US"/>
        </a:p>
      </dgm:t>
    </dgm:pt>
    <dgm:pt modelId="{0981D5C2-FF85-46CA-9DB2-F4BE9E1CF3D7}" type="sibTrans" cxnId="{197B300F-7BF1-43EC-8AE7-4917CF609B74}">
      <dgm:prSet/>
      <dgm:spPr/>
      <dgm:t>
        <a:bodyPr/>
        <a:lstStyle/>
        <a:p>
          <a:endParaRPr lang="en-US"/>
        </a:p>
      </dgm:t>
    </dgm:pt>
    <dgm:pt modelId="{EE90FF7F-1D55-4E42-8C0B-E244F1B3AE12}">
      <dgm:prSet phldrT="[Text]"/>
      <dgm:spPr/>
      <dgm:t>
        <a:bodyPr/>
        <a:lstStyle/>
        <a:p>
          <a:r>
            <a:rPr lang="en-US" dirty="0" err="1"/>
            <a:t>Creación</a:t>
          </a:r>
          <a:r>
            <a:rPr lang="en-US" dirty="0"/>
            <a:t> de variables dummies</a:t>
          </a:r>
        </a:p>
      </dgm:t>
    </dgm:pt>
    <dgm:pt modelId="{21BB5D90-D011-4547-B176-02CC2C4351FE}" type="parTrans" cxnId="{81CD16A8-B4DE-4235-8924-3D9DF0933FFA}">
      <dgm:prSet/>
      <dgm:spPr/>
      <dgm:t>
        <a:bodyPr/>
        <a:lstStyle/>
        <a:p>
          <a:endParaRPr lang="en-US"/>
        </a:p>
      </dgm:t>
    </dgm:pt>
    <dgm:pt modelId="{6E3F844B-6FCF-4CCD-AB2D-C6A1E78120B7}" type="sibTrans" cxnId="{81CD16A8-B4DE-4235-8924-3D9DF0933FFA}">
      <dgm:prSet/>
      <dgm:spPr/>
      <dgm:t>
        <a:bodyPr/>
        <a:lstStyle/>
        <a:p>
          <a:endParaRPr lang="en-US"/>
        </a:p>
      </dgm:t>
    </dgm:pt>
    <dgm:pt modelId="{4EFE862C-14C9-4FE9-A496-4EF803141532}">
      <dgm:prSet phldrT="[Text]"/>
      <dgm:spPr/>
      <dgm:t>
        <a:bodyPr/>
        <a:lstStyle/>
        <a:p>
          <a:r>
            <a:rPr lang="en-US" dirty="0" err="1"/>
            <a:t>Resultados</a:t>
          </a:r>
          <a:r>
            <a:rPr lang="en-US" dirty="0"/>
            <a:t> y </a:t>
          </a:r>
          <a:r>
            <a:rPr lang="en-US" dirty="0" err="1"/>
            <a:t>conclusiones</a:t>
          </a:r>
          <a:endParaRPr lang="en-US" dirty="0"/>
        </a:p>
      </dgm:t>
    </dgm:pt>
    <dgm:pt modelId="{1882B1C6-8A2B-48E4-9CFC-400804580B8D}" type="parTrans" cxnId="{CA4729BC-436E-4AAF-871B-6987325D17AD}">
      <dgm:prSet/>
      <dgm:spPr/>
      <dgm:t>
        <a:bodyPr/>
        <a:lstStyle/>
        <a:p>
          <a:endParaRPr lang="en-US"/>
        </a:p>
      </dgm:t>
    </dgm:pt>
    <dgm:pt modelId="{CAF874F1-71B3-42F6-A766-25B45E65B542}" type="sibTrans" cxnId="{CA4729BC-436E-4AAF-871B-6987325D17AD}">
      <dgm:prSet/>
      <dgm:spPr/>
      <dgm:t>
        <a:bodyPr/>
        <a:lstStyle/>
        <a:p>
          <a:endParaRPr lang="en-US"/>
        </a:p>
      </dgm:t>
    </dgm:pt>
    <dgm:pt modelId="{3417DCB8-C538-4F7E-B542-47C62D6F6621}">
      <dgm:prSet phldrT="[Text]"/>
      <dgm:spPr/>
      <dgm:t>
        <a:bodyPr/>
        <a:lstStyle/>
        <a:p>
          <a:r>
            <a:rPr lang="en-US" dirty="0" err="1"/>
            <a:t>Entrenado</a:t>
          </a:r>
          <a:r>
            <a:rPr lang="en-US" dirty="0"/>
            <a:t> de </a:t>
          </a:r>
          <a:r>
            <a:rPr lang="en-US" dirty="0" err="1"/>
            <a:t>modelos</a:t>
          </a:r>
          <a:endParaRPr lang="en-US" dirty="0"/>
        </a:p>
      </dgm:t>
    </dgm:pt>
    <dgm:pt modelId="{21704C03-292B-4E5B-90E6-F7A514CC021D}" type="parTrans" cxnId="{F1125B8D-FAE8-494B-9C39-E0DF3297CAD7}">
      <dgm:prSet/>
      <dgm:spPr/>
      <dgm:t>
        <a:bodyPr/>
        <a:lstStyle/>
        <a:p>
          <a:endParaRPr lang="en-US"/>
        </a:p>
      </dgm:t>
    </dgm:pt>
    <dgm:pt modelId="{6940DD75-4B7B-467C-84A6-40DB86827BF8}" type="sibTrans" cxnId="{F1125B8D-FAE8-494B-9C39-E0DF3297CAD7}">
      <dgm:prSet/>
      <dgm:spPr/>
      <dgm:t>
        <a:bodyPr/>
        <a:lstStyle/>
        <a:p>
          <a:endParaRPr lang="en-US"/>
        </a:p>
      </dgm:t>
    </dgm:pt>
    <dgm:pt modelId="{924CE534-B0E4-4DE8-8FB1-891998297D52}" type="pres">
      <dgm:prSet presAssocID="{7E5CAACD-03E2-42CD-B1D9-40B2439D634B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859A473E-7742-4B10-8F03-D0F5486CD94C}" type="pres">
      <dgm:prSet presAssocID="{4EFE862C-14C9-4FE9-A496-4EF803141532}" presName="Accent4" presStyleCnt="0"/>
      <dgm:spPr/>
    </dgm:pt>
    <dgm:pt modelId="{4E7BE444-9CC3-43CB-8D13-561FB7E511F5}" type="pres">
      <dgm:prSet presAssocID="{4EFE862C-14C9-4FE9-A496-4EF803141532}" presName="Accent" presStyleLbl="node1" presStyleIdx="0" presStyleCnt="4"/>
      <dgm:spPr/>
    </dgm:pt>
    <dgm:pt modelId="{4BAD78E9-63C5-4362-830F-DE64DDE0E3EC}" type="pres">
      <dgm:prSet presAssocID="{4EFE862C-14C9-4FE9-A496-4EF803141532}" presName="ParentBackground4" presStyleCnt="0"/>
      <dgm:spPr/>
    </dgm:pt>
    <dgm:pt modelId="{F277DB62-E04F-4FB0-A0D1-673DC91C7A6F}" type="pres">
      <dgm:prSet presAssocID="{4EFE862C-14C9-4FE9-A496-4EF803141532}" presName="ParentBackground" presStyleLbl="fgAcc1" presStyleIdx="0" presStyleCnt="4"/>
      <dgm:spPr/>
    </dgm:pt>
    <dgm:pt modelId="{71EC1968-2E54-4BD4-87F0-962A53CE9E23}" type="pres">
      <dgm:prSet presAssocID="{4EFE862C-14C9-4FE9-A496-4EF803141532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D86DA12-60E0-4A02-A0B5-9D07AD8211CF}" type="pres">
      <dgm:prSet presAssocID="{3417DCB8-C538-4F7E-B542-47C62D6F6621}" presName="Accent3" presStyleCnt="0"/>
      <dgm:spPr/>
    </dgm:pt>
    <dgm:pt modelId="{65612CBC-C5DC-4823-ADFA-E5FBD1808AC3}" type="pres">
      <dgm:prSet presAssocID="{3417DCB8-C538-4F7E-B542-47C62D6F6621}" presName="Accent" presStyleLbl="node1" presStyleIdx="1" presStyleCnt="4"/>
      <dgm:spPr/>
    </dgm:pt>
    <dgm:pt modelId="{5FC8FC18-0CCE-4DC0-B75B-F082441A813E}" type="pres">
      <dgm:prSet presAssocID="{3417DCB8-C538-4F7E-B542-47C62D6F6621}" presName="ParentBackground3" presStyleCnt="0"/>
      <dgm:spPr/>
    </dgm:pt>
    <dgm:pt modelId="{5C2B0D50-4F75-4B11-AA6A-386042F5CE13}" type="pres">
      <dgm:prSet presAssocID="{3417DCB8-C538-4F7E-B542-47C62D6F6621}" presName="ParentBackground" presStyleLbl="fgAcc1" presStyleIdx="1" presStyleCnt="4"/>
      <dgm:spPr/>
    </dgm:pt>
    <dgm:pt modelId="{12D914D6-A465-4ACB-B462-CFE05D9839E0}" type="pres">
      <dgm:prSet presAssocID="{3417DCB8-C538-4F7E-B542-47C62D6F6621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09A67E6-2872-400F-A0A3-759B48977963}" type="pres">
      <dgm:prSet presAssocID="{EE90FF7F-1D55-4E42-8C0B-E244F1B3AE12}" presName="Accent2" presStyleCnt="0"/>
      <dgm:spPr/>
    </dgm:pt>
    <dgm:pt modelId="{8B8254F1-52A5-4D30-A282-BE23C62802DF}" type="pres">
      <dgm:prSet presAssocID="{EE90FF7F-1D55-4E42-8C0B-E244F1B3AE12}" presName="Accent" presStyleLbl="node1" presStyleIdx="2" presStyleCnt="4"/>
      <dgm:spPr/>
    </dgm:pt>
    <dgm:pt modelId="{4E21995B-73E6-4CBE-9AAA-DD88D953DFDD}" type="pres">
      <dgm:prSet presAssocID="{EE90FF7F-1D55-4E42-8C0B-E244F1B3AE12}" presName="ParentBackground2" presStyleCnt="0"/>
      <dgm:spPr/>
    </dgm:pt>
    <dgm:pt modelId="{6AFCBF21-06EB-4C9F-9A92-5E879BCEAECB}" type="pres">
      <dgm:prSet presAssocID="{EE90FF7F-1D55-4E42-8C0B-E244F1B3AE12}" presName="ParentBackground" presStyleLbl="fgAcc1" presStyleIdx="2" presStyleCnt="4"/>
      <dgm:spPr/>
    </dgm:pt>
    <dgm:pt modelId="{DF9E5EE7-4A32-4A79-918C-7E3D833D2875}" type="pres">
      <dgm:prSet presAssocID="{EE90FF7F-1D55-4E42-8C0B-E244F1B3AE12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26A4CBC-100F-46C4-BEB2-CD2D45D8256E}" type="pres">
      <dgm:prSet presAssocID="{8928963A-68F5-4503-B36D-CA0CCD5C3D03}" presName="Accent1" presStyleCnt="0"/>
      <dgm:spPr/>
    </dgm:pt>
    <dgm:pt modelId="{6F02C062-7C90-43A0-83DF-46610CB1117A}" type="pres">
      <dgm:prSet presAssocID="{8928963A-68F5-4503-B36D-CA0CCD5C3D03}" presName="Accent" presStyleLbl="node1" presStyleIdx="3" presStyleCnt="4"/>
      <dgm:spPr/>
    </dgm:pt>
    <dgm:pt modelId="{D0B00734-2752-460E-9E94-14A1ED9A68BF}" type="pres">
      <dgm:prSet presAssocID="{8928963A-68F5-4503-B36D-CA0CCD5C3D03}" presName="ParentBackground1" presStyleCnt="0"/>
      <dgm:spPr/>
    </dgm:pt>
    <dgm:pt modelId="{68BD88F6-7BF7-411F-928E-4265DCD9F206}" type="pres">
      <dgm:prSet presAssocID="{8928963A-68F5-4503-B36D-CA0CCD5C3D03}" presName="ParentBackground" presStyleLbl="fgAcc1" presStyleIdx="3" presStyleCnt="4"/>
      <dgm:spPr/>
    </dgm:pt>
    <dgm:pt modelId="{1047486E-0548-4CAC-98F0-56397DF33D02}" type="pres">
      <dgm:prSet presAssocID="{8928963A-68F5-4503-B36D-CA0CCD5C3D03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197B300F-7BF1-43EC-8AE7-4917CF609B74}" srcId="{7E5CAACD-03E2-42CD-B1D9-40B2439D634B}" destId="{8928963A-68F5-4503-B36D-CA0CCD5C3D03}" srcOrd="0" destOrd="0" parTransId="{D11687BE-7B47-474F-924F-909E640823A1}" sibTransId="{0981D5C2-FF85-46CA-9DB2-F4BE9E1CF3D7}"/>
    <dgm:cxn modelId="{AA72F42A-98FF-4C5A-9154-9889DFF3DB63}" type="presOf" srcId="{4EFE862C-14C9-4FE9-A496-4EF803141532}" destId="{F277DB62-E04F-4FB0-A0D1-673DC91C7A6F}" srcOrd="0" destOrd="0" presId="urn:microsoft.com/office/officeart/2011/layout/CircleProcess"/>
    <dgm:cxn modelId="{ED338D31-76E4-459E-ACF1-58AD5A63893A}" type="presOf" srcId="{3417DCB8-C538-4F7E-B542-47C62D6F6621}" destId="{5C2B0D50-4F75-4B11-AA6A-386042F5CE13}" srcOrd="0" destOrd="0" presId="urn:microsoft.com/office/officeart/2011/layout/CircleProcess"/>
    <dgm:cxn modelId="{C7C98138-D780-4E71-9D60-282406343F36}" type="presOf" srcId="{4EFE862C-14C9-4FE9-A496-4EF803141532}" destId="{71EC1968-2E54-4BD4-87F0-962A53CE9E23}" srcOrd="1" destOrd="0" presId="urn:microsoft.com/office/officeart/2011/layout/CircleProcess"/>
    <dgm:cxn modelId="{B6D3345D-9C8E-46B0-B2B1-A9675FD9D70C}" type="presOf" srcId="{8928963A-68F5-4503-B36D-CA0CCD5C3D03}" destId="{68BD88F6-7BF7-411F-928E-4265DCD9F206}" srcOrd="0" destOrd="0" presId="urn:microsoft.com/office/officeart/2011/layout/CircleProcess"/>
    <dgm:cxn modelId="{568D3864-22E9-4DC8-9CEF-997AF38D3FB9}" type="presOf" srcId="{EE90FF7F-1D55-4E42-8C0B-E244F1B3AE12}" destId="{DF9E5EE7-4A32-4A79-918C-7E3D833D2875}" srcOrd="1" destOrd="0" presId="urn:microsoft.com/office/officeart/2011/layout/CircleProcess"/>
    <dgm:cxn modelId="{8607736C-0587-472A-943A-32515AEE0183}" type="presOf" srcId="{7E5CAACD-03E2-42CD-B1D9-40B2439D634B}" destId="{924CE534-B0E4-4DE8-8FB1-891998297D52}" srcOrd="0" destOrd="0" presId="urn:microsoft.com/office/officeart/2011/layout/CircleProcess"/>
    <dgm:cxn modelId="{C801C16C-DF6C-47CD-99F0-3126879F5C2A}" type="presOf" srcId="{EE90FF7F-1D55-4E42-8C0B-E244F1B3AE12}" destId="{6AFCBF21-06EB-4C9F-9A92-5E879BCEAECB}" srcOrd="0" destOrd="0" presId="urn:microsoft.com/office/officeart/2011/layout/CircleProcess"/>
    <dgm:cxn modelId="{54047450-272F-4F4A-94CF-805691623587}" type="presOf" srcId="{8928963A-68F5-4503-B36D-CA0CCD5C3D03}" destId="{1047486E-0548-4CAC-98F0-56397DF33D02}" srcOrd="1" destOrd="0" presId="urn:microsoft.com/office/officeart/2011/layout/CircleProcess"/>
    <dgm:cxn modelId="{F1125B8D-FAE8-494B-9C39-E0DF3297CAD7}" srcId="{7E5CAACD-03E2-42CD-B1D9-40B2439D634B}" destId="{3417DCB8-C538-4F7E-B542-47C62D6F6621}" srcOrd="2" destOrd="0" parTransId="{21704C03-292B-4E5B-90E6-F7A514CC021D}" sibTransId="{6940DD75-4B7B-467C-84A6-40DB86827BF8}"/>
    <dgm:cxn modelId="{D7A2A197-B2F7-4D9F-98DE-DA4C8124B46C}" type="presOf" srcId="{3417DCB8-C538-4F7E-B542-47C62D6F6621}" destId="{12D914D6-A465-4ACB-B462-CFE05D9839E0}" srcOrd="1" destOrd="0" presId="urn:microsoft.com/office/officeart/2011/layout/CircleProcess"/>
    <dgm:cxn modelId="{81CD16A8-B4DE-4235-8924-3D9DF0933FFA}" srcId="{7E5CAACD-03E2-42CD-B1D9-40B2439D634B}" destId="{EE90FF7F-1D55-4E42-8C0B-E244F1B3AE12}" srcOrd="1" destOrd="0" parTransId="{21BB5D90-D011-4547-B176-02CC2C4351FE}" sibTransId="{6E3F844B-6FCF-4CCD-AB2D-C6A1E78120B7}"/>
    <dgm:cxn modelId="{CA4729BC-436E-4AAF-871B-6987325D17AD}" srcId="{7E5CAACD-03E2-42CD-B1D9-40B2439D634B}" destId="{4EFE862C-14C9-4FE9-A496-4EF803141532}" srcOrd="3" destOrd="0" parTransId="{1882B1C6-8A2B-48E4-9CFC-400804580B8D}" sibTransId="{CAF874F1-71B3-42F6-A766-25B45E65B542}"/>
    <dgm:cxn modelId="{696FBCC1-4ABB-4301-8A50-57CCE9A40B42}" type="presParOf" srcId="{924CE534-B0E4-4DE8-8FB1-891998297D52}" destId="{859A473E-7742-4B10-8F03-D0F5486CD94C}" srcOrd="0" destOrd="0" presId="urn:microsoft.com/office/officeart/2011/layout/CircleProcess"/>
    <dgm:cxn modelId="{2DCEDD07-DB93-4318-B9C0-C76CEAD6F264}" type="presParOf" srcId="{859A473E-7742-4B10-8F03-D0F5486CD94C}" destId="{4E7BE444-9CC3-43CB-8D13-561FB7E511F5}" srcOrd="0" destOrd="0" presId="urn:microsoft.com/office/officeart/2011/layout/CircleProcess"/>
    <dgm:cxn modelId="{A34F0CDA-5F1B-499C-9939-907CB0E121D8}" type="presParOf" srcId="{924CE534-B0E4-4DE8-8FB1-891998297D52}" destId="{4BAD78E9-63C5-4362-830F-DE64DDE0E3EC}" srcOrd="1" destOrd="0" presId="urn:microsoft.com/office/officeart/2011/layout/CircleProcess"/>
    <dgm:cxn modelId="{8DF40480-4CF6-46BC-A245-4D70CCA90BB7}" type="presParOf" srcId="{4BAD78E9-63C5-4362-830F-DE64DDE0E3EC}" destId="{F277DB62-E04F-4FB0-A0D1-673DC91C7A6F}" srcOrd="0" destOrd="0" presId="urn:microsoft.com/office/officeart/2011/layout/CircleProcess"/>
    <dgm:cxn modelId="{FB135841-84F4-4683-93CE-7222B8FBED9D}" type="presParOf" srcId="{924CE534-B0E4-4DE8-8FB1-891998297D52}" destId="{71EC1968-2E54-4BD4-87F0-962A53CE9E23}" srcOrd="2" destOrd="0" presId="urn:microsoft.com/office/officeart/2011/layout/CircleProcess"/>
    <dgm:cxn modelId="{F0C54C45-9DFE-40AC-803A-19D60425AA7A}" type="presParOf" srcId="{924CE534-B0E4-4DE8-8FB1-891998297D52}" destId="{BD86DA12-60E0-4A02-A0B5-9D07AD8211CF}" srcOrd="3" destOrd="0" presId="urn:microsoft.com/office/officeart/2011/layout/CircleProcess"/>
    <dgm:cxn modelId="{C4C1EEA4-6FC6-4646-BE47-15067DF26AAE}" type="presParOf" srcId="{BD86DA12-60E0-4A02-A0B5-9D07AD8211CF}" destId="{65612CBC-C5DC-4823-ADFA-E5FBD1808AC3}" srcOrd="0" destOrd="0" presId="urn:microsoft.com/office/officeart/2011/layout/CircleProcess"/>
    <dgm:cxn modelId="{13A83014-5914-45DC-BC21-37DFF9D2EEC1}" type="presParOf" srcId="{924CE534-B0E4-4DE8-8FB1-891998297D52}" destId="{5FC8FC18-0CCE-4DC0-B75B-F082441A813E}" srcOrd="4" destOrd="0" presId="urn:microsoft.com/office/officeart/2011/layout/CircleProcess"/>
    <dgm:cxn modelId="{74D6D978-91AC-4CDE-BE84-43D4839AC4F8}" type="presParOf" srcId="{5FC8FC18-0CCE-4DC0-B75B-F082441A813E}" destId="{5C2B0D50-4F75-4B11-AA6A-386042F5CE13}" srcOrd="0" destOrd="0" presId="urn:microsoft.com/office/officeart/2011/layout/CircleProcess"/>
    <dgm:cxn modelId="{C8FA241E-D8E4-434A-B42E-E63ECB81C8D0}" type="presParOf" srcId="{924CE534-B0E4-4DE8-8FB1-891998297D52}" destId="{12D914D6-A465-4ACB-B462-CFE05D9839E0}" srcOrd="5" destOrd="0" presId="urn:microsoft.com/office/officeart/2011/layout/CircleProcess"/>
    <dgm:cxn modelId="{619E348F-7917-4266-8C23-4C03826AD163}" type="presParOf" srcId="{924CE534-B0E4-4DE8-8FB1-891998297D52}" destId="{A09A67E6-2872-400F-A0A3-759B48977963}" srcOrd="6" destOrd="0" presId="urn:microsoft.com/office/officeart/2011/layout/CircleProcess"/>
    <dgm:cxn modelId="{255662EC-2469-41B0-B5C1-44778A538611}" type="presParOf" srcId="{A09A67E6-2872-400F-A0A3-759B48977963}" destId="{8B8254F1-52A5-4D30-A282-BE23C62802DF}" srcOrd="0" destOrd="0" presId="urn:microsoft.com/office/officeart/2011/layout/CircleProcess"/>
    <dgm:cxn modelId="{05CF9142-7989-40D5-87CF-6489954220E0}" type="presParOf" srcId="{924CE534-B0E4-4DE8-8FB1-891998297D52}" destId="{4E21995B-73E6-4CBE-9AAA-DD88D953DFDD}" srcOrd="7" destOrd="0" presId="urn:microsoft.com/office/officeart/2011/layout/CircleProcess"/>
    <dgm:cxn modelId="{3C469142-3111-4E7E-A50C-4BE89DA8D76A}" type="presParOf" srcId="{4E21995B-73E6-4CBE-9AAA-DD88D953DFDD}" destId="{6AFCBF21-06EB-4C9F-9A92-5E879BCEAECB}" srcOrd="0" destOrd="0" presId="urn:microsoft.com/office/officeart/2011/layout/CircleProcess"/>
    <dgm:cxn modelId="{6EEFEB89-19BD-4337-BDC4-048F8D8257D0}" type="presParOf" srcId="{924CE534-B0E4-4DE8-8FB1-891998297D52}" destId="{DF9E5EE7-4A32-4A79-918C-7E3D833D2875}" srcOrd="8" destOrd="0" presId="urn:microsoft.com/office/officeart/2011/layout/CircleProcess"/>
    <dgm:cxn modelId="{FE9801B2-8893-4102-83FE-2056DF074FD2}" type="presParOf" srcId="{924CE534-B0E4-4DE8-8FB1-891998297D52}" destId="{026A4CBC-100F-46C4-BEB2-CD2D45D8256E}" srcOrd="9" destOrd="0" presId="urn:microsoft.com/office/officeart/2011/layout/CircleProcess"/>
    <dgm:cxn modelId="{BD1EA96F-302E-4F03-B6D9-46886B29F145}" type="presParOf" srcId="{026A4CBC-100F-46C4-BEB2-CD2D45D8256E}" destId="{6F02C062-7C90-43A0-83DF-46610CB1117A}" srcOrd="0" destOrd="0" presId="urn:microsoft.com/office/officeart/2011/layout/CircleProcess"/>
    <dgm:cxn modelId="{E28A8FAE-1D8A-420B-96FC-08196C2B0767}" type="presParOf" srcId="{924CE534-B0E4-4DE8-8FB1-891998297D52}" destId="{D0B00734-2752-460E-9E94-14A1ED9A68BF}" srcOrd="10" destOrd="0" presId="urn:microsoft.com/office/officeart/2011/layout/CircleProcess"/>
    <dgm:cxn modelId="{6A83CEED-EAA8-4971-BB0B-94EB4AC98177}" type="presParOf" srcId="{D0B00734-2752-460E-9E94-14A1ED9A68BF}" destId="{68BD88F6-7BF7-411F-928E-4265DCD9F206}" srcOrd="0" destOrd="0" presId="urn:microsoft.com/office/officeart/2011/layout/CircleProcess"/>
    <dgm:cxn modelId="{4841D34C-96D0-43B1-BB3B-19CD2C815E44}" type="presParOf" srcId="{924CE534-B0E4-4DE8-8FB1-891998297D52}" destId="{1047486E-0548-4CAC-98F0-56397DF33D02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BE444-9CC3-43CB-8D13-561FB7E511F5}">
      <dsp:nvSpPr>
        <dsp:cNvPr id="0" name=""/>
        <dsp:cNvSpPr/>
      </dsp:nvSpPr>
      <dsp:spPr>
        <a:xfrm>
          <a:off x="8270731" y="1471863"/>
          <a:ext cx="2475247" cy="247537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277DB62-E04F-4FB0-A0D1-673DC91C7A6F}">
      <dsp:nvSpPr>
        <dsp:cNvPr id="0" name=""/>
        <dsp:cNvSpPr/>
      </dsp:nvSpPr>
      <dsp:spPr>
        <a:xfrm>
          <a:off x="8353522" y="1554390"/>
          <a:ext cx="2310726" cy="231032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Resultados</a:t>
          </a:r>
          <a:r>
            <a:rPr lang="en-US" sz="2400" kern="1200" dirty="0"/>
            <a:t> y </a:t>
          </a:r>
          <a:r>
            <a:rPr lang="en-US" sz="2400" kern="1200" dirty="0" err="1"/>
            <a:t>conclusiones</a:t>
          </a:r>
          <a:endParaRPr lang="en-US" sz="2400" kern="1200" dirty="0"/>
        </a:p>
      </dsp:txBody>
      <dsp:txXfrm>
        <a:off x="8683626" y="1884498"/>
        <a:ext cx="1650518" cy="1650104"/>
      </dsp:txXfrm>
    </dsp:sp>
    <dsp:sp modelId="{65612CBC-C5DC-4823-ADFA-E5FBD1808AC3}">
      <dsp:nvSpPr>
        <dsp:cNvPr id="0" name=""/>
        <dsp:cNvSpPr/>
      </dsp:nvSpPr>
      <dsp:spPr>
        <a:xfrm rot="2700000">
          <a:off x="5702058" y="1471689"/>
          <a:ext cx="2475287" cy="2475287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C2B0D50-4F75-4B11-AA6A-386042F5CE13}">
      <dsp:nvSpPr>
        <dsp:cNvPr id="0" name=""/>
        <dsp:cNvSpPr/>
      </dsp:nvSpPr>
      <dsp:spPr>
        <a:xfrm>
          <a:off x="5795483" y="1554390"/>
          <a:ext cx="2310726" cy="231032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Entrenado</a:t>
          </a:r>
          <a:r>
            <a:rPr lang="en-US" sz="2400" kern="1200" dirty="0"/>
            <a:t> de </a:t>
          </a:r>
          <a:r>
            <a:rPr lang="en-US" sz="2400" kern="1200" dirty="0" err="1"/>
            <a:t>modelos</a:t>
          </a:r>
          <a:endParaRPr lang="en-US" sz="2400" kern="1200" dirty="0"/>
        </a:p>
      </dsp:txBody>
      <dsp:txXfrm>
        <a:off x="6125587" y="1884498"/>
        <a:ext cx="1650518" cy="1650104"/>
      </dsp:txXfrm>
    </dsp:sp>
    <dsp:sp modelId="{8B8254F1-52A5-4D30-A282-BE23C62802DF}">
      <dsp:nvSpPr>
        <dsp:cNvPr id="0" name=""/>
        <dsp:cNvSpPr/>
      </dsp:nvSpPr>
      <dsp:spPr>
        <a:xfrm rot="2700000">
          <a:off x="3154633" y="1471689"/>
          <a:ext cx="2475287" cy="2475287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AFCBF21-06EB-4C9F-9A92-5E879BCEAECB}">
      <dsp:nvSpPr>
        <dsp:cNvPr id="0" name=""/>
        <dsp:cNvSpPr/>
      </dsp:nvSpPr>
      <dsp:spPr>
        <a:xfrm>
          <a:off x="3237445" y="1554390"/>
          <a:ext cx="2310726" cy="231032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Creación</a:t>
          </a:r>
          <a:r>
            <a:rPr lang="en-US" sz="2400" kern="1200" dirty="0"/>
            <a:t> de variables dummies</a:t>
          </a:r>
        </a:p>
      </dsp:txBody>
      <dsp:txXfrm>
        <a:off x="3567549" y="1884498"/>
        <a:ext cx="1650518" cy="1650104"/>
      </dsp:txXfrm>
    </dsp:sp>
    <dsp:sp modelId="{6F02C062-7C90-43A0-83DF-46610CB1117A}">
      <dsp:nvSpPr>
        <dsp:cNvPr id="0" name=""/>
        <dsp:cNvSpPr/>
      </dsp:nvSpPr>
      <dsp:spPr>
        <a:xfrm rot="2700000">
          <a:off x="596595" y="1471689"/>
          <a:ext cx="2475287" cy="2475287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8BD88F6-7BF7-411F-928E-4265DCD9F206}">
      <dsp:nvSpPr>
        <dsp:cNvPr id="0" name=""/>
        <dsp:cNvSpPr/>
      </dsp:nvSpPr>
      <dsp:spPr>
        <a:xfrm>
          <a:off x="679406" y="1554390"/>
          <a:ext cx="2310726" cy="231032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Agregado</a:t>
          </a:r>
          <a:r>
            <a:rPr lang="en-US" sz="2400" kern="1200" dirty="0"/>
            <a:t> y </a:t>
          </a:r>
          <a:r>
            <a:rPr lang="en-US" sz="2400" kern="1200" dirty="0" err="1"/>
            <a:t>Filtrado</a:t>
          </a:r>
          <a:r>
            <a:rPr lang="en-US" sz="2400" kern="1200" dirty="0"/>
            <a:t> de </a:t>
          </a:r>
          <a:r>
            <a:rPr lang="en-US" sz="2400" kern="1200" dirty="0" err="1"/>
            <a:t>datos</a:t>
          </a:r>
          <a:endParaRPr lang="en-US" sz="2400" kern="1200" dirty="0"/>
        </a:p>
      </dsp:txBody>
      <dsp:txXfrm>
        <a:off x="1009510" y="1884498"/>
        <a:ext cx="1650518" cy="1650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26D09-6DBD-442F-AD3E-D1CBCFAA7A2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9DD93-2C6F-4F38-88BD-0C6CCD4BF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1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B280-67F8-6266-62B1-39680F69D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2EE87-CE87-7D21-2537-19A6A5BFA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ECD92-1D53-4623-E972-9C752262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F245-3578-4042-A606-9B78E2548BC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86715-05F7-7CED-4CD0-DF78A8EF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47BA5-BE07-F4B1-FD29-A3049548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B1D2-B884-4B26-92C1-3342D8EA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8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BCD1B-ED05-D64B-6AFB-C7154AE3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667F7-67DE-028B-78B6-9C428F052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810D8-975E-B931-E179-B26E3BA9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F245-3578-4042-A606-9B78E2548BC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68136-F182-BD8C-496F-E86306EE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81AB2-9ECE-008D-18B2-A41BA33D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B1D2-B884-4B26-92C1-3342D8EA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5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D3659-7FBC-BF72-D709-AD06E4A96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03CF8-33B2-EBAD-86C7-FB734EF33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8178F-F39A-DF1E-B478-EFD32A069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F245-3578-4042-A606-9B78E2548BC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85641-44F0-31F1-2D2C-D6D498DF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63294-7844-934C-7EA2-1D195637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B1D2-B884-4B26-92C1-3342D8EA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8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E1FE1-ED5C-D692-6804-66F23B32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A616D-6B2C-675B-97DC-7607767DA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42646-2E28-D053-9618-FD3062DF4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F245-3578-4042-A606-9B78E2548BC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414FA-E911-12F3-0948-B8ABF196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955C6-9CEF-5E06-F527-8136FB40D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B1D2-B884-4B26-92C1-3342D8EA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4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1B75-DD14-8790-CEF2-10B87E05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8671A-A242-E816-23EA-5C2548CA6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1B532-AF0E-7554-6CF4-07B114BD8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F245-3578-4042-A606-9B78E2548BC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0ABB4-ED84-E109-B02C-72380849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8673-AEBD-F014-DE4C-B6FC03FA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B1D2-B884-4B26-92C1-3342D8EA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2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4AC7-C350-2928-5001-6A537704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9F55F-E1CF-2BB6-F16F-506C38036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ECE1D-671D-397A-A78F-EEFB055AE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6D567-F095-2660-F6F8-D3180A299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F245-3578-4042-A606-9B78E2548BC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7C9BD-9BF6-3B2A-0CCF-EDC094A6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47D29-892D-3A6D-12E9-81F738DE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B1D2-B884-4B26-92C1-3342D8EA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1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C667-358E-F16E-AA80-4F23781E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76EF5-16BC-FACE-49ED-AB67B40EF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DD412-C3C7-05B4-A9A7-69C689F18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35F15-98A9-BEF7-4D97-E76FD8ED9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B8F44-EA84-7138-005B-5AF418349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8B2E48-D367-49A2-A074-FC1184CD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F245-3578-4042-A606-9B78E2548BC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84366-9B85-24E8-1254-1528C68FC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4F1A0-21C2-AD9D-0799-0A65D523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B1D2-B884-4B26-92C1-3342D8EA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2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3D50-14DF-7012-F628-F4242726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88F30-9125-6105-9321-22F25A56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F245-3578-4042-A606-9B78E2548BC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EC48A-CAAA-6D3D-4AA3-6B4BBA14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DB7A2-CFDF-5D28-AF0F-2D8C8BEF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B1D2-B884-4B26-92C1-3342D8EA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0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F9218-360B-F123-232B-6231292D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F245-3578-4042-A606-9B78E2548BC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39501-BA55-E290-D571-22FF9F22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DCC23-ADD8-C669-64EB-70B997EC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B1D2-B884-4B26-92C1-3342D8EA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7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F8ED-E80E-AFCF-0712-B562AA66C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6CE9-E213-7870-3844-3530DE681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B3B6C-7766-BF2B-00CD-B669F5AAE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69DEA-ADFF-06CE-79AF-183A0F44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F245-3578-4042-A606-9B78E2548BC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9E32D-3DD9-D51A-9067-66D13671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62E25-DDCC-468F-193B-BBFA0E1F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B1D2-B884-4B26-92C1-3342D8EA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7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136AA-BAF0-35EC-6A64-3B76DF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A53A15-D2F7-E0B2-417D-0D0750316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58850-3B92-6832-DC42-628899881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92690-B397-6D84-E84E-EF757102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F245-3578-4042-A606-9B78E2548BC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AF206-B3F5-1E5B-6402-A9B1804B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6F673-141A-7CD8-2301-2C53274F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B1D2-B884-4B26-92C1-3342D8EA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7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0A727-773F-DB40-B61C-667784829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E3BE0-E4EA-DF70-9406-2E2F7D638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46CE2-6FCC-39D0-16E2-7C2EFF563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8F245-3578-4042-A606-9B78E2548BC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B5EC5-C70D-671C-F56F-FA3EE6BE3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B7BBC-DA58-614A-D723-8F576D7DB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5B1D2-B884-4B26-92C1-3342D8EA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1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73C297-7D1E-426B-6B20-3D32DA9CEB4F}"/>
              </a:ext>
            </a:extLst>
          </p:cNvPr>
          <p:cNvSpPr/>
          <p:nvPr/>
        </p:nvSpPr>
        <p:spPr>
          <a:xfrm>
            <a:off x="0" y="0"/>
            <a:ext cx="12192000" cy="115252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E58517-7BD1-ECAC-8E78-E398359EC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40" y="340021"/>
            <a:ext cx="2072820" cy="4724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CA7349-68A9-1E71-C431-D9BF27A93F0F}"/>
              </a:ext>
            </a:extLst>
          </p:cNvPr>
          <p:cNvSpPr/>
          <p:nvPr/>
        </p:nvSpPr>
        <p:spPr>
          <a:xfrm>
            <a:off x="9848850" y="340021"/>
            <a:ext cx="1950810" cy="472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Grupo 5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2DD8565-F8CA-145E-EC72-A9441C32CADE}"/>
              </a:ext>
            </a:extLst>
          </p:cNvPr>
          <p:cNvSpPr>
            <a:spLocks/>
          </p:cNvSpPr>
          <p:nvPr/>
        </p:nvSpPr>
        <p:spPr>
          <a:xfrm>
            <a:off x="1866900" y="2114550"/>
            <a:ext cx="8610600" cy="3381375"/>
          </a:xfrm>
          <a:prstGeom prst="roundRect">
            <a:avLst>
              <a:gd name="adj" fmla="val 4554"/>
            </a:avLst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/>
              <a:t>Trabajo</a:t>
            </a:r>
            <a:r>
              <a:rPr lang="en-US" sz="4000" b="1" dirty="0"/>
              <a:t> </a:t>
            </a:r>
            <a:r>
              <a:rPr lang="en-US" sz="4000" b="1" dirty="0" err="1"/>
              <a:t>Práctico</a:t>
            </a:r>
            <a:r>
              <a:rPr lang="en-US" sz="4000" b="1" dirty="0"/>
              <a:t> Nº 2: </a:t>
            </a:r>
          </a:p>
          <a:p>
            <a:pPr algn="ctr"/>
            <a:r>
              <a:rPr lang="en-US" sz="2800" dirty="0"/>
              <a:t> C</a:t>
            </a:r>
            <a:r>
              <a:rPr lang="es-MX" sz="2800" dirty="0" err="1"/>
              <a:t>onstrucción</a:t>
            </a:r>
            <a:r>
              <a:rPr lang="es-MX" sz="2800" dirty="0"/>
              <a:t> de un modelo de regresión lineal que estime el precio por m2 de las propiedades</a:t>
            </a:r>
            <a:endParaRPr lang="en-US" sz="2800" dirty="0"/>
          </a:p>
          <a:p>
            <a:pPr algn="ctr"/>
            <a:r>
              <a:rPr lang="en-US" sz="2800" dirty="0" err="1"/>
              <a:t>Comisión</a:t>
            </a:r>
            <a:r>
              <a:rPr lang="en-US" sz="2800" dirty="0"/>
              <a:t> 1023CIDSDCN02LAED</a:t>
            </a:r>
          </a:p>
        </p:txBody>
      </p:sp>
    </p:spTree>
    <p:extLst>
      <p:ext uri="{BB962C8B-B14F-4D97-AF65-F5344CB8AC3E}">
        <p14:creationId xmlns:p14="http://schemas.microsoft.com/office/powerpoint/2010/main" val="60205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0B7F6-06C6-D79A-F192-B6EEE6F09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A021DB-A23F-BD3D-6EE9-91A9055AD6CE}"/>
              </a:ext>
            </a:extLst>
          </p:cNvPr>
          <p:cNvSpPr/>
          <p:nvPr/>
        </p:nvSpPr>
        <p:spPr>
          <a:xfrm>
            <a:off x="0" y="6124575"/>
            <a:ext cx="12192000" cy="733425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569860-CC80-74D4-6164-79B1E8ECF3D3}"/>
              </a:ext>
            </a:extLst>
          </p:cNvPr>
          <p:cNvSpPr>
            <a:spLocks/>
          </p:cNvSpPr>
          <p:nvPr/>
        </p:nvSpPr>
        <p:spPr>
          <a:xfrm>
            <a:off x="154216" y="862901"/>
            <a:ext cx="11940720" cy="5130206"/>
          </a:xfrm>
          <a:prstGeom prst="roundRect">
            <a:avLst>
              <a:gd name="adj" fmla="val 4554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892D6C-5836-F0A7-FD51-3E0297AF687E}"/>
              </a:ext>
            </a:extLst>
          </p:cNvPr>
          <p:cNvSpPr/>
          <p:nvPr/>
        </p:nvSpPr>
        <p:spPr>
          <a:xfrm>
            <a:off x="10144125" y="6258815"/>
            <a:ext cx="1950810" cy="472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Grupo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F1A967-210D-46CE-D083-579553C7D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5" y="6254051"/>
            <a:ext cx="2072820" cy="4724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973F4B-D329-7A4C-FB31-5A54E31A2342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Análisis de correlaciones entre variables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CCE54-6559-9B89-64C7-B978C9FC3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46" y="862901"/>
            <a:ext cx="7354683" cy="5120207"/>
          </a:xfrm>
          <a:prstGeom prst="rect">
            <a:avLst/>
          </a:prstGeom>
        </p:spPr>
      </p:pic>
      <p:sp>
        <p:nvSpPr>
          <p:cNvPr id="5" name="CuadroTexto 11">
            <a:extLst>
              <a:ext uri="{FF2B5EF4-FFF2-40B4-BE49-F238E27FC236}">
                <a16:creationId xmlns:a16="http://schemas.microsoft.com/office/drawing/2014/main" id="{D17434E9-D6AA-4F3F-C8F8-1D21EB039545}"/>
              </a:ext>
            </a:extLst>
          </p:cNvPr>
          <p:cNvSpPr txBox="1"/>
          <p:nvPr/>
        </p:nvSpPr>
        <p:spPr>
          <a:xfrm>
            <a:off x="7757029" y="994978"/>
            <a:ext cx="442063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Longitude</a:t>
            </a:r>
            <a:r>
              <a:rPr lang="es-AR" dirty="0"/>
              <a:t>, si bien presenta una relación con la variable, por lo que representa no la consideraremos para el análisis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Con la columna target, lo que mas se correlaciona es </a:t>
            </a:r>
            <a:r>
              <a:rPr lang="es-AR" dirty="0" err="1"/>
              <a:t>rooms</a:t>
            </a:r>
            <a:r>
              <a:rPr lang="es-AR" dirty="0"/>
              <a:t> y la </a:t>
            </a:r>
            <a:r>
              <a:rPr lang="es-AR" dirty="0" err="1"/>
              <a:t>superfice</a:t>
            </a:r>
            <a:r>
              <a:rPr lang="es-AR" dirty="0"/>
              <a:t> son las más relacionadas junto con algunas de las </a:t>
            </a:r>
            <a:r>
              <a:rPr lang="es-AR" dirty="0" err="1"/>
              <a:t>dummies</a:t>
            </a:r>
            <a:r>
              <a:rPr lang="es-AR" dirty="0"/>
              <a:t> por lo que la decisión inicial de agregarlas parece haber sido correcta.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Se ven colinealidades fuertes entre muchas de las variables como por ejemplo las </a:t>
            </a:r>
            <a:r>
              <a:rPr lang="es-AR" dirty="0" err="1"/>
              <a:t>dummies</a:t>
            </a:r>
            <a:r>
              <a:rPr lang="es-AR" dirty="0"/>
              <a:t> casa y departamento o las regiones que es esperado debido a ser </a:t>
            </a:r>
            <a:r>
              <a:rPr lang="es-AR" dirty="0" err="1"/>
              <a:t>dummies</a:t>
            </a:r>
            <a:r>
              <a:rPr lang="es-AR" dirty="0"/>
              <a:t> </a:t>
            </a:r>
            <a:r>
              <a:rPr lang="es-AR" dirty="0" err="1"/>
              <a:t>categoricas</a:t>
            </a:r>
            <a:r>
              <a:rPr lang="es-AR" dirty="0"/>
              <a:t> de pocas categorías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Tambien</a:t>
            </a:r>
            <a:r>
              <a:rPr lang="es-AR" dirty="0"/>
              <a:t> hay colinealidades entre muchas </a:t>
            </a:r>
            <a:r>
              <a:rPr lang="es-AR" dirty="0" err="1"/>
              <a:t>dummies</a:t>
            </a:r>
            <a:r>
              <a:rPr lang="es-AR" dirty="0"/>
              <a:t> de </a:t>
            </a:r>
            <a:r>
              <a:rPr lang="es-AR" dirty="0" err="1"/>
              <a:t>amenities</a:t>
            </a:r>
            <a:r>
              <a:rPr lang="es-AR" dirty="0"/>
              <a:t> que se debe a que un edificio de categoría suele presentar todas las </a:t>
            </a:r>
            <a:r>
              <a:rPr lang="es-AR" dirty="0" err="1"/>
              <a:t>amenities</a:t>
            </a:r>
            <a:r>
              <a:rPr lang="es-AR" dirty="0"/>
              <a:t> en simultaneo</a:t>
            </a:r>
          </a:p>
        </p:txBody>
      </p:sp>
    </p:spTree>
    <p:extLst>
      <p:ext uri="{BB962C8B-B14F-4D97-AF65-F5344CB8AC3E}">
        <p14:creationId xmlns:p14="http://schemas.microsoft.com/office/powerpoint/2010/main" val="2565007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03911-2DB8-432D-914F-526DF183F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DFB68A-53F0-A4F2-90BE-27CA4876FB15}"/>
              </a:ext>
            </a:extLst>
          </p:cNvPr>
          <p:cNvSpPr/>
          <p:nvPr/>
        </p:nvSpPr>
        <p:spPr>
          <a:xfrm>
            <a:off x="0" y="6124575"/>
            <a:ext cx="12192000" cy="733425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904D69-D050-EE26-98E3-F3791B0CB247}"/>
              </a:ext>
            </a:extLst>
          </p:cNvPr>
          <p:cNvSpPr>
            <a:spLocks/>
          </p:cNvSpPr>
          <p:nvPr/>
        </p:nvSpPr>
        <p:spPr>
          <a:xfrm>
            <a:off x="154216" y="862901"/>
            <a:ext cx="11940720" cy="5130206"/>
          </a:xfrm>
          <a:prstGeom prst="roundRect">
            <a:avLst>
              <a:gd name="adj" fmla="val 4554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E0C0F-6D75-F77A-0A13-D9E0DD4235F2}"/>
              </a:ext>
            </a:extLst>
          </p:cNvPr>
          <p:cNvSpPr/>
          <p:nvPr/>
        </p:nvSpPr>
        <p:spPr>
          <a:xfrm>
            <a:off x="10144125" y="6258815"/>
            <a:ext cx="1950810" cy="472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Grupo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250E44-A273-AF7A-1275-35FE7BC31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5" y="6254051"/>
            <a:ext cx="2072820" cy="4724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081FC0D-4E21-E211-DCB9-3F365EC23FF9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1º </a:t>
            </a:r>
            <a:r>
              <a:rPr lang="en-US" sz="2400" dirty="0" err="1"/>
              <a:t>modelo</a:t>
            </a:r>
            <a:r>
              <a:rPr lang="en-US" sz="2400" dirty="0"/>
              <a:t> de </a:t>
            </a:r>
            <a:r>
              <a:rPr lang="en-US" sz="2400" dirty="0" err="1"/>
              <a:t>regresión</a:t>
            </a:r>
            <a:r>
              <a:rPr lang="en-US" sz="2400" dirty="0"/>
              <a:t> lineal </a:t>
            </a:r>
            <a:r>
              <a:rPr lang="en-US" sz="2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multiple </a:t>
            </a:r>
            <a:r>
              <a:rPr lang="en-US" sz="2400" dirty="0"/>
              <a:t>– variables </a:t>
            </a:r>
            <a:r>
              <a:rPr lang="en-US" sz="2400" dirty="0" err="1"/>
              <a:t>cuantitativas</a:t>
            </a:r>
            <a:endParaRPr lang="en-US" sz="24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2" name="Group 31">
            <a:extLst>
              <a:ext uri="{FF2B5EF4-FFF2-40B4-BE49-F238E27FC236}">
                <a16:creationId xmlns:a16="http://schemas.microsoft.com/office/drawing/2014/main" id="{F242BFB0-DBC6-767A-598F-35F48F9B451B}"/>
              </a:ext>
            </a:extLst>
          </p:cNvPr>
          <p:cNvGrpSpPr/>
          <p:nvPr/>
        </p:nvGrpSpPr>
        <p:grpSpPr>
          <a:xfrm>
            <a:off x="495351" y="2282294"/>
            <a:ext cx="3463367" cy="1402234"/>
            <a:chOff x="11622449" y="1438275"/>
            <a:chExt cx="1594174" cy="1106258"/>
          </a:xfrm>
        </p:grpSpPr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21FBE330-EE24-B6E9-1F4C-9FD2C8BB183E}"/>
                </a:ext>
              </a:extLst>
            </p:cNvPr>
            <p:cNvSpPr/>
            <p:nvPr/>
          </p:nvSpPr>
          <p:spPr>
            <a:xfrm>
              <a:off x="11622449" y="1438275"/>
              <a:ext cx="1594174" cy="304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</a:t>
              </a:r>
            </a:p>
          </p:txBody>
        </p:sp>
        <p:sp>
          <p:nvSpPr>
            <p:cNvPr id="14" name="Rectangle 33">
              <a:extLst>
                <a:ext uri="{FF2B5EF4-FFF2-40B4-BE49-F238E27FC236}">
                  <a16:creationId xmlns:a16="http://schemas.microsoft.com/office/drawing/2014/main" id="{1D29BF7A-FF75-2A3F-7641-EE4C31A01C85}"/>
                </a:ext>
              </a:extLst>
            </p:cNvPr>
            <p:cNvSpPr/>
            <p:nvPr/>
          </p:nvSpPr>
          <p:spPr>
            <a:xfrm>
              <a:off x="11622450" y="1743075"/>
              <a:ext cx="1594173" cy="8014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31">
            <a:extLst>
              <a:ext uri="{FF2B5EF4-FFF2-40B4-BE49-F238E27FC236}">
                <a16:creationId xmlns:a16="http://schemas.microsoft.com/office/drawing/2014/main" id="{8701EFF4-3772-1376-3873-A6334C11C8AD}"/>
              </a:ext>
            </a:extLst>
          </p:cNvPr>
          <p:cNvGrpSpPr/>
          <p:nvPr/>
        </p:nvGrpSpPr>
        <p:grpSpPr>
          <a:xfrm>
            <a:off x="495351" y="939518"/>
            <a:ext cx="3463367" cy="1169939"/>
            <a:chOff x="11622449" y="1438275"/>
            <a:chExt cx="1594174" cy="1029137"/>
          </a:xfrm>
        </p:grpSpPr>
        <p:sp>
          <p:nvSpPr>
            <p:cNvPr id="16" name="Rectangle 32">
              <a:extLst>
                <a:ext uri="{FF2B5EF4-FFF2-40B4-BE49-F238E27FC236}">
                  <a16:creationId xmlns:a16="http://schemas.microsoft.com/office/drawing/2014/main" id="{40FFB700-6CA8-FFD2-0819-B4B04B115F4F}"/>
                </a:ext>
              </a:extLst>
            </p:cNvPr>
            <p:cNvSpPr/>
            <p:nvPr/>
          </p:nvSpPr>
          <p:spPr>
            <a:xfrm>
              <a:off x="11622449" y="1438275"/>
              <a:ext cx="1594174" cy="304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Variable</a:t>
              </a:r>
            </a:p>
          </p:txBody>
        </p:sp>
        <p:sp>
          <p:nvSpPr>
            <p:cNvPr id="17" name="Rectangle 33">
              <a:extLst>
                <a:ext uri="{FF2B5EF4-FFF2-40B4-BE49-F238E27FC236}">
                  <a16:creationId xmlns:a16="http://schemas.microsoft.com/office/drawing/2014/main" id="{03304120-3569-F3BA-F9F0-F3C4E712D00D}"/>
                </a:ext>
              </a:extLst>
            </p:cNvPr>
            <p:cNvSpPr/>
            <p:nvPr/>
          </p:nvSpPr>
          <p:spPr>
            <a:xfrm>
              <a:off x="11622450" y="1743075"/>
              <a:ext cx="1594173" cy="7243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“</a:t>
              </a:r>
              <a:r>
                <a:rPr lang="en-US" dirty="0" err="1">
                  <a:solidFill>
                    <a:schemeClr val="tx1"/>
                  </a:solidFill>
                </a:rPr>
                <a:t>Sup_filled</a:t>
              </a:r>
              <a:r>
                <a:rPr lang="en-US" dirty="0">
                  <a:solidFill>
                    <a:schemeClr val="tx1"/>
                  </a:solidFill>
                </a:rPr>
                <a:t>” y “rooms”</a:t>
              </a:r>
            </a:p>
          </p:txBody>
        </p:sp>
      </p:grpSp>
      <p:sp>
        <p:nvSpPr>
          <p:cNvPr id="4" name="Rectangle 32">
            <a:extLst>
              <a:ext uri="{FF2B5EF4-FFF2-40B4-BE49-F238E27FC236}">
                <a16:creationId xmlns:a16="http://schemas.microsoft.com/office/drawing/2014/main" id="{558339F1-B17E-544F-207A-CD05F208AB5C}"/>
              </a:ext>
            </a:extLst>
          </p:cNvPr>
          <p:cNvSpPr/>
          <p:nvPr/>
        </p:nvSpPr>
        <p:spPr>
          <a:xfrm>
            <a:off x="495351" y="3854253"/>
            <a:ext cx="3463367" cy="3863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id="{6C23318C-F8DB-AFFE-26C7-98E72E49F629}"/>
              </a:ext>
            </a:extLst>
          </p:cNvPr>
          <p:cNvSpPr/>
          <p:nvPr/>
        </p:nvSpPr>
        <p:spPr>
          <a:xfrm>
            <a:off x="495353" y="4240601"/>
            <a:ext cx="3463365" cy="1015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39002DE-EFA0-81CB-1F72-D6822AB2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237" y="4276990"/>
            <a:ext cx="1991003" cy="9431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AF4AE17-BA9E-A417-B489-27F1C6ACB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853" y="941453"/>
            <a:ext cx="4696480" cy="3581900"/>
          </a:xfrm>
          <a:prstGeom prst="rect">
            <a:avLst/>
          </a:prstGeom>
        </p:spPr>
      </p:pic>
      <p:sp>
        <p:nvSpPr>
          <p:cNvPr id="26" name="CuadroTexto 11">
            <a:extLst>
              <a:ext uri="{FF2B5EF4-FFF2-40B4-BE49-F238E27FC236}">
                <a16:creationId xmlns:a16="http://schemas.microsoft.com/office/drawing/2014/main" id="{ADD950B9-7A8C-75D1-1322-E3A6875E17FF}"/>
              </a:ext>
            </a:extLst>
          </p:cNvPr>
          <p:cNvSpPr txBox="1"/>
          <p:nvPr/>
        </p:nvSpPr>
        <p:spPr>
          <a:xfrm>
            <a:off x="4299853" y="4652828"/>
            <a:ext cx="7877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Vemos que le p-</a:t>
            </a:r>
            <a:r>
              <a:rPr lang="es-AR" dirty="0" err="1"/>
              <a:t>value</a:t>
            </a:r>
            <a:r>
              <a:rPr lang="es-AR" dirty="0"/>
              <a:t> es significativo para ambas variables pero el </a:t>
            </a:r>
            <a:r>
              <a:rPr lang="en-US" dirty="0">
                <a:solidFill>
                  <a:schemeClr val="tx1"/>
                </a:solidFill>
              </a:rPr>
              <a:t>R²</a:t>
            </a:r>
            <a:r>
              <a:rPr lang="es-AR" dirty="0"/>
              <a:t> coincide en 0.10 en Train y test, considerándose muy bajo muy bajo</a:t>
            </a:r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92326070-8FE7-7B41-F694-4CEE65A7830D}"/>
              </a:ext>
            </a:extLst>
          </p:cNvPr>
          <p:cNvSpPr/>
          <p:nvPr/>
        </p:nvSpPr>
        <p:spPr>
          <a:xfrm>
            <a:off x="495353" y="2680542"/>
            <a:ext cx="3463365" cy="1003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R²=0.101</a:t>
            </a:r>
          </a:p>
        </p:txBody>
      </p:sp>
    </p:spTree>
    <p:extLst>
      <p:ext uri="{BB962C8B-B14F-4D97-AF65-F5344CB8AC3E}">
        <p14:creationId xmlns:p14="http://schemas.microsoft.com/office/powerpoint/2010/main" val="2878599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03911-2DB8-432D-914F-526DF183F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DFB68A-53F0-A4F2-90BE-27CA4876FB15}"/>
              </a:ext>
            </a:extLst>
          </p:cNvPr>
          <p:cNvSpPr/>
          <p:nvPr/>
        </p:nvSpPr>
        <p:spPr>
          <a:xfrm>
            <a:off x="0" y="6124575"/>
            <a:ext cx="12192000" cy="733425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904D69-D050-EE26-98E3-F3791B0CB247}"/>
              </a:ext>
            </a:extLst>
          </p:cNvPr>
          <p:cNvSpPr>
            <a:spLocks/>
          </p:cNvSpPr>
          <p:nvPr/>
        </p:nvSpPr>
        <p:spPr>
          <a:xfrm>
            <a:off x="154216" y="862901"/>
            <a:ext cx="11940720" cy="5130206"/>
          </a:xfrm>
          <a:prstGeom prst="roundRect">
            <a:avLst>
              <a:gd name="adj" fmla="val 4554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E0C0F-6D75-F77A-0A13-D9E0DD4235F2}"/>
              </a:ext>
            </a:extLst>
          </p:cNvPr>
          <p:cNvSpPr/>
          <p:nvPr/>
        </p:nvSpPr>
        <p:spPr>
          <a:xfrm>
            <a:off x="10144125" y="6258815"/>
            <a:ext cx="1950810" cy="472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Grupo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250E44-A273-AF7A-1275-35FE7BC31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5" y="6254051"/>
            <a:ext cx="2072820" cy="4724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081FC0D-4E21-E211-DCB9-3F365EC23FF9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1º </a:t>
            </a:r>
            <a:r>
              <a:rPr lang="en-US" sz="2400" dirty="0" err="1"/>
              <a:t>modelo</a:t>
            </a:r>
            <a:r>
              <a:rPr lang="en-US" sz="2400" dirty="0"/>
              <a:t> de </a:t>
            </a:r>
            <a:r>
              <a:rPr lang="en-US" sz="2400" dirty="0" err="1"/>
              <a:t>regresión</a:t>
            </a:r>
            <a:r>
              <a:rPr lang="en-US" sz="2400" dirty="0"/>
              <a:t> lineal </a:t>
            </a:r>
            <a:r>
              <a:rPr lang="en-US" sz="2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multiple </a:t>
            </a:r>
            <a:r>
              <a:rPr lang="en-US" sz="2400" dirty="0"/>
              <a:t>– variables </a:t>
            </a:r>
            <a:r>
              <a:rPr lang="en-US" sz="2400" dirty="0" err="1"/>
              <a:t>cualitativas</a:t>
            </a:r>
            <a:r>
              <a:rPr lang="en-US" sz="2400" dirty="0"/>
              <a:t> (property type)</a:t>
            </a:r>
            <a:r>
              <a:rPr lang="en-US" sz="2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grpSp>
        <p:nvGrpSpPr>
          <p:cNvPr id="12" name="Group 31">
            <a:extLst>
              <a:ext uri="{FF2B5EF4-FFF2-40B4-BE49-F238E27FC236}">
                <a16:creationId xmlns:a16="http://schemas.microsoft.com/office/drawing/2014/main" id="{F242BFB0-DBC6-767A-598F-35F48F9B451B}"/>
              </a:ext>
            </a:extLst>
          </p:cNvPr>
          <p:cNvGrpSpPr/>
          <p:nvPr/>
        </p:nvGrpSpPr>
        <p:grpSpPr>
          <a:xfrm>
            <a:off x="495351" y="2282294"/>
            <a:ext cx="3463367" cy="1402234"/>
            <a:chOff x="11622449" y="1438275"/>
            <a:chExt cx="1594174" cy="1106258"/>
          </a:xfrm>
        </p:grpSpPr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21FBE330-EE24-B6E9-1F4C-9FD2C8BB183E}"/>
                </a:ext>
              </a:extLst>
            </p:cNvPr>
            <p:cNvSpPr/>
            <p:nvPr/>
          </p:nvSpPr>
          <p:spPr>
            <a:xfrm>
              <a:off x="11622449" y="1438275"/>
              <a:ext cx="1594174" cy="304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</a:t>
              </a:r>
            </a:p>
          </p:txBody>
        </p:sp>
        <p:sp>
          <p:nvSpPr>
            <p:cNvPr id="14" name="Rectangle 33">
              <a:extLst>
                <a:ext uri="{FF2B5EF4-FFF2-40B4-BE49-F238E27FC236}">
                  <a16:creationId xmlns:a16="http://schemas.microsoft.com/office/drawing/2014/main" id="{1D29BF7A-FF75-2A3F-7641-EE4C31A01C85}"/>
                </a:ext>
              </a:extLst>
            </p:cNvPr>
            <p:cNvSpPr/>
            <p:nvPr/>
          </p:nvSpPr>
          <p:spPr>
            <a:xfrm>
              <a:off x="11622450" y="1743075"/>
              <a:ext cx="1594173" cy="8014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31">
            <a:extLst>
              <a:ext uri="{FF2B5EF4-FFF2-40B4-BE49-F238E27FC236}">
                <a16:creationId xmlns:a16="http://schemas.microsoft.com/office/drawing/2014/main" id="{8701EFF4-3772-1376-3873-A6334C11C8AD}"/>
              </a:ext>
            </a:extLst>
          </p:cNvPr>
          <p:cNvGrpSpPr/>
          <p:nvPr/>
        </p:nvGrpSpPr>
        <p:grpSpPr>
          <a:xfrm>
            <a:off x="495351" y="939518"/>
            <a:ext cx="3463367" cy="1169939"/>
            <a:chOff x="11622449" y="1438275"/>
            <a:chExt cx="1594174" cy="1029137"/>
          </a:xfrm>
        </p:grpSpPr>
        <p:sp>
          <p:nvSpPr>
            <p:cNvPr id="16" name="Rectangle 32">
              <a:extLst>
                <a:ext uri="{FF2B5EF4-FFF2-40B4-BE49-F238E27FC236}">
                  <a16:creationId xmlns:a16="http://schemas.microsoft.com/office/drawing/2014/main" id="{40FFB700-6CA8-FFD2-0819-B4B04B115F4F}"/>
                </a:ext>
              </a:extLst>
            </p:cNvPr>
            <p:cNvSpPr/>
            <p:nvPr/>
          </p:nvSpPr>
          <p:spPr>
            <a:xfrm>
              <a:off x="11622449" y="1438275"/>
              <a:ext cx="1594174" cy="304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Variable</a:t>
              </a:r>
            </a:p>
          </p:txBody>
        </p:sp>
        <p:sp>
          <p:nvSpPr>
            <p:cNvPr id="17" name="Rectangle 33">
              <a:extLst>
                <a:ext uri="{FF2B5EF4-FFF2-40B4-BE49-F238E27FC236}">
                  <a16:creationId xmlns:a16="http://schemas.microsoft.com/office/drawing/2014/main" id="{03304120-3569-F3BA-F9F0-F3C4E712D00D}"/>
                </a:ext>
              </a:extLst>
            </p:cNvPr>
            <p:cNvSpPr/>
            <p:nvPr/>
          </p:nvSpPr>
          <p:spPr>
            <a:xfrm>
              <a:off x="11622450" y="1743075"/>
              <a:ext cx="1594173" cy="7243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Property type (dummies)</a:t>
              </a:r>
            </a:p>
          </p:txBody>
        </p:sp>
      </p:grpSp>
      <p:sp>
        <p:nvSpPr>
          <p:cNvPr id="4" name="Rectangle 32">
            <a:extLst>
              <a:ext uri="{FF2B5EF4-FFF2-40B4-BE49-F238E27FC236}">
                <a16:creationId xmlns:a16="http://schemas.microsoft.com/office/drawing/2014/main" id="{558339F1-B17E-544F-207A-CD05F208AB5C}"/>
              </a:ext>
            </a:extLst>
          </p:cNvPr>
          <p:cNvSpPr/>
          <p:nvPr/>
        </p:nvSpPr>
        <p:spPr>
          <a:xfrm>
            <a:off x="495351" y="3854253"/>
            <a:ext cx="3463367" cy="3863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id="{6C23318C-F8DB-AFFE-26C7-98E72E49F629}"/>
              </a:ext>
            </a:extLst>
          </p:cNvPr>
          <p:cNvSpPr/>
          <p:nvPr/>
        </p:nvSpPr>
        <p:spPr>
          <a:xfrm>
            <a:off x="495353" y="4240601"/>
            <a:ext cx="3463365" cy="1015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uadroTexto 11">
            <a:extLst>
              <a:ext uri="{FF2B5EF4-FFF2-40B4-BE49-F238E27FC236}">
                <a16:creationId xmlns:a16="http://schemas.microsoft.com/office/drawing/2014/main" id="{ADD950B9-7A8C-75D1-1322-E3A6875E17FF}"/>
              </a:ext>
            </a:extLst>
          </p:cNvPr>
          <p:cNvSpPr txBox="1"/>
          <p:nvPr/>
        </p:nvSpPr>
        <p:spPr>
          <a:xfrm>
            <a:off x="495351" y="5360959"/>
            <a:ext cx="11476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Todas las métricas bajan sensiblemente y el </a:t>
            </a:r>
            <a:r>
              <a:rPr lang="en-US" dirty="0">
                <a:solidFill>
                  <a:schemeClr val="tx1"/>
                </a:solidFill>
              </a:rPr>
              <a:t>R²</a:t>
            </a:r>
            <a:r>
              <a:rPr lang="es-AR" dirty="0"/>
              <a:t> coincide en 0.228 en Train y test,  se ve que el precio por metro cuadrado esta más relacionado con el tipo de propiedad que con la cantidad de metros cuadrados y habitaciones de la propiedad</a:t>
            </a:r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92326070-8FE7-7B41-F694-4CEE65A7830D}"/>
              </a:ext>
            </a:extLst>
          </p:cNvPr>
          <p:cNvSpPr/>
          <p:nvPr/>
        </p:nvSpPr>
        <p:spPr>
          <a:xfrm>
            <a:off x="495353" y="2680542"/>
            <a:ext cx="3463365" cy="1003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R²=0.228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D3E5EE-3F15-0B23-1213-EB10D13DB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566" y="4354364"/>
            <a:ext cx="1724266" cy="7716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CD665E-493F-F224-F380-33CE069306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053"/>
          <a:stretch/>
        </p:blipFill>
        <p:spPr>
          <a:xfrm>
            <a:off x="4299852" y="1158854"/>
            <a:ext cx="5460685" cy="3769761"/>
          </a:xfrm>
          <a:prstGeom prst="rect">
            <a:avLst/>
          </a:prstGeom>
        </p:spPr>
      </p:pic>
      <p:sp>
        <p:nvSpPr>
          <p:cNvPr id="2" name="CuadroTexto 11">
            <a:extLst>
              <a:ext uri="{FF2B5EF4-FFF2-40B4-BE49-F238E27FC236}">
                <a16:creationId xmlns:a16="http://schemas.microsoft.com/office/drawing/2014/main" id="{2A78EF39-A2D3-B621-0CBA-C1D808E6012C}"/>
              </a:ext>
            </a:extLst>
          </p:cNvPr>
          <p:cNvSpPr txBox="1"/>
          <p:nvPr/>
        </p:nvSpPr>
        <p:spPr>
          <a:xfrm>
            <a:off x="9884664" y="1272705"/>
            <a:ext cx="23073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El p-</a:t>
            </a:r>
            <a:r>
              <a:rPr lang="es-AR" dirty="0" err="1"/>
              <a:t>value</a:t>
            </a:r>
            <a:r>
              <a:rPr lang="es-AR" dirty="0"/>
              <a:t> de el tipo “negocio” es levemente elevado sin llegar a perder significancia con un criterio del 95%</a:t>
            </a:r>
          </a:p>
        </p:txBody>
      </p:sp>
    </p:spTree>
    <p:extLst>
      <p:ext uri="{BB962C8B-B14F-4D97-AF65-F5344CB8AC3E}">
        <p14:creationId xmlns:p14="http://schemas.microsoft.com/office/powerpoint/2010/main" val="1089328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03911-2DB8-432D-914F-526DF183F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DFB68A-53F0-A4F2-90BE-27CA4876FB15}"/>
              </a:ext>
            </a:extLst>
          </p:cNvPr>
          <p:cNvSpPr/>
          <p:nvPr/>
        </p:nvSpPr>
        <p:spPr>
          <a:xfrm>
            <a:off x="0" y="6124575"/>
            <a:ext cx="12192000" cy="733425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904D69-D050-EE26-98E3-F3791B0CB247}"/>
              </a:ext>
            </a:extLst>
          </p:cNvPr>
          <p:cNvSpPr>
            <a:spLocks/>
          </p:cNvSpPr>
          <p:nvPr/>
        </p:nvSpPr>
        <p:spPr>
          <a:xfrm>
            <a:off x="154216" y="862901"/>
            <a:ext cx="11940720" cy="5130206"/>
          </a:xfrm>
          <a:prstGeom prst="roundRect">
            <a:avLst>
              <a:gd name="adj" fmla="val 4554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E0C0F-6D75-F77A-0A13-D9E0DD4235F2}"/>
              </a:ext>
            </a:extLst>
          </p:cNvPr>
          <p:cNvSpPr/>
          <p:nvPr/>
        </p:nvSpPr>
        <p:spPr>
          <a:xfrm>
            <a:off x="10144125" y="6258815"/>
            <a:ext cx="1950810" cy="472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Grupo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250E44-A273-AF7A-1275-35FE7BC31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5" y="6254051"/>
            <a:ext cx="2072820" cy="4724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081FC0D-4E21-E211-DCB9-3F365EC23FF9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1º </a:t>
            </a:r>
            <a:r>
              <a:rPr lang="en-US" sz="2400" dirty="0" err="1"/>
              <a:t>modelo</a:t>
            </a:r>
            <a:r>
              <a:rPr lang="en-US" sz="2400" dirty="0"/>
              <a:t> de </a:t>
            </a:r>
            <a:r>
              <a:rPr lang="en-US" sz="2400" dirty="0" err="1"/>
              <a:t>regresión</a:t>
            </a:r>
            <a:r>
              <a:rPr lang="en-US" sz="2400" dirty="0"/>
              <a:t> lineal </a:t>
            </a:r>
            <a:r>
              <a:rPr lang="en-US" sz="2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multiple </a:t>
            </a:r>
            <a:r>
              <a:rPr lang="en-US" sz="2400" dirty="0"/>
              <a:t>– variables </a:t>
            </a:r>
            <a:r>
              <a:rPr lang="en-US" sz="2400" dirty="0" err="1"/>
              <a:t>cualitativas</a:t>
            </a:r>
            <a:r>
              <a:rPr lang="en-US" sz="2400" dirty="0"/>
              <a:t> (</a:t>
            </a:r>
            <a:r>
              <a:rPr lang="en-US" sz="2400" dirty="0" err="1"/>
              <a:t>Región</a:t>
            </a:r>
            <a:r>
              <a:rPr lang="en-US" sz="2400" dirty="0"/>
              <a:t>)</a:t>
            </a:r>
            <a:r>
              <a:rPr lang="en-US" sz="2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grpSp>
        <p:nvGrpSpPr>
          <p:cNvPr id="12" name="Group 31">
            <a:extLst>
              <a:ext uri="{FF2B5EF4-FFF2-40B4-BE49-F238E27FC236}">
                <a16:creationId xmlns:a16="http://schemas.microsoft.com/office/drawing/2014/main" id="{F242BFB0-DBC6-767A-598F-35F48F9B451B}"/>
              </a:ext>
            </a:extLst>
          </p:cNvPr>
          <p:cNvGrpSpPr/>
          <p:nvPr/>
        </p:nvGrpSpPr>
        <p:grpSpPr>
          <a:xfrm>
            <a:off x="495351" y="2282294"/>
            <a:ext cx="3463367" cy="1402234"/>
            <a:chOff x="11622449" y="1438275"/>
            <a:chExt cx="1594174" cy="1106258"/>
          </a:xfrm>
        </p:grpSpPr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21FBE330-EE24-B6E9-1F4C-9FD2C8BB183E}"/>
                </a:ext>
              </a:extLst>
            </p:cNvPr>
            <p:cNvSpPr/>
            <p:nvPr/>
          </p:nvSpPr>
          <p:spPr>
            <a:xfrm>
              <a:off x="11622449" y="1438275"/>
              <a:ext cx="1594174" cy="304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</a:t>
              </a:r>
            </a:p>
          </p:txBody>
        </p:sp>
        <p:sp>
          <p:nvSpPr>
            <p:cNvPr id="14" name="Rectangle 33">
              <a:extLst>
                <a:ext uri="{FF2B5EF4-FFF2-40B4-BE49-F238E27FC236}">
                  <a16:creationId xmlns:a16="http://schemas.microsoft.com/office/drawing/2014/main" id="{1D29BF7A-FF75-2A3F-7641-EE4C31A01C85}"/>
                </a:ext>
              </a:extLst>
            </p:cNvPr>
            <p:cNvSpPr/>
            <p:nvPr/>
          </p:nvSpPr>
          <p:spPr>
            <a:xfrm>
              <a:off x="11622450" y="1743075"/>
              <a:ext cx="1594173" cy="8014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31">
            <a:extLst>
              <a:ext uri="{FF2B5EF4-FFF2-40B4-BE49-F238E27FC236}">
                <a16:creationId xmlns:a16="http://schemas.microsoft.com/office/drawing/2014/main" id="{8701EFF4-3772-1376-3873-A6334C11C8AD}"/>
              </a:ext>
            </a:extLst>
          </p:cNvPr>
          <p:cNvGrpSpPr/>
          <p:nvPr/>
        </p:nvGrpSpPr>
        <p:grpSpPr>
          <a:xfrm>
            <a:off x="495351" y="939518"/>
            <a:ext cx="3463367" cy="1169939"/>
            <a:chOff x="11622449" y="1438275"/>
            <a:chExt cx="1594174" cy="1029137"/>
          </a:xfrm>
        </p:grpSpPr>
        <p:sp>
          <p:nvSpPr>
            <p:cNvPr id="16" name="Rectangle 32">
              <a:extLst>
                <a:ext uri="{FF2B5EF4-FFF2-40B4-BE49-F238E27FC236}">
                  <a16:creationId xmlns:a16="http://schemas.microsoft.com/office/drawing/2014/main" id="{40FFB700-6CA8-FFD2-0819-B4B04B115F4F}"/>
                </a:ext>
              </a:extLst>
            </p:cNvPr>
            <p:cNvSpPr/>
            <p:nvPr/>
          </p:nvSpPr>
          <p:spPr>
            <a:xfrm>
              <a:off x="11622449" y="1438275"/>
              <a:ext cx="1594174" cy="304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Variable</a:t>
              </a:r>
            </a:p>
          </p:txBody>
        </p:sp>
        <p:sp>
          <p:nvSpPr>
            <p:cNvPr id="17" name="Rectangle 33">
              <a:extLst>
                <a:ext uri="{FF2B5EF4-FFF2-40B4-BE49-F238E27FC236}">
                  <a16:creationId xmlns:a16="http://schemas.microsoft.com/office/drawing/2014/main" id="{03304120-3569-F3BA-F9F0-F3C4E712D00D}"/>
                </a:ext>
              </a:extLst>
            </p:cNvPr>
            <p:cNvSpPr/>
            <p:nvPr/>
          </p:nvSpPr>
          <p:spPr>
            <a:xfrm>
              <a:off x="11622450" y="1743075"/>
              <a:ext cx="1594173" cy="7243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Región</a:t>
              </a:r>
              <a:r>
                <a:rPr lang="en-US" dirty="0">
                  <a:solidFill>
                    <a:schemeClr val="tx1"/>
                  </a:solidFill>
                </a:rPr>
                <a:t> (dummies)</a:t>
              </a:r>
            </a:p>
          </p:txBody>
        </p:sp>
      </p:grpSp>
      <p:sp>
        <p:nvSpPr>
          <p:cNvPr id="4" name="Rectangle 32">
            <a:extLst>
              <a:ext uri="{FF2B5EF4-FFF2-40B4-BE49-F238E27FC236}">
                <a16:creationId xmlns:a16="http://schemas.microsoft.com/office/drawing/2014/main" id="{558339F1-B17E-544F-207A-CD05F208AB5C}"/>
              </a:ext>
            </a:extLst>
          </p:cNvPr>
          <p:cNvSpPr/>
          <p:nvPr/>
        </p:nvSpPr>
        <p:spPr>
          <a:xfrm>
            <a:off x="495351" y="3854253"/>
            <a:ext cx="3463367" cy="3863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id="{6C23318C-F8DB-AFFE-26C7-98E72E49F629}"/>
              </a:ext>
            </a:extLst>
          </p:cNvPr>
          <p:cNvSpPr/>
          <p:nvPr/>
        </p:nvSpPr>
        <p:spPr>
          <a:xfrm>
            <a:off x="495353" y="4240601"/>
            <a:ext cx="3463365" cy="1015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uadroTexto 11">
            <a:extLst>
              <a:ext uri="{FF2B5EF4-FFF2-40B4-BE49-F238E27FC236}">
                <a16:creationId xmlns:a16="http://schemas.microsoft.com/office/drawing/2014/main" id="{ADD950B9-7A8C-75D1-1322-E3A6875E17FF}"/>
              </a:ext>
            </a:extLst>
          </p:cNvPr>
          <p:cNvSpPr txBox="1"/>
          <p:nvPr/>
        </p:nvSpPr>
        <p:spPr>
          <a:xfrm>
            <a:off x="495351" y="5360959"/>
            <a:ext cx="11476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Las métricas son similares al caso anterior con leve diferencia en el </a:t>
            </a:r>
            <a:r>
              <a:rPr lang="en-US" dirty="0">
                <a:solidFill>
                  <a:schemeClr val="tx1"/>
                </a:solidFill>
              </a:rPr>
              <a:t>R² entre train y test. Los p-values de ambas variables </a:t>
            </a:r>
            <a:r>
              <a:rPr lang="en-US" dirty="0" err="1">
                <a:solidFill>
                  <a:schemeClr val="tx1"/>
                </a:solidFill>
              </a:rPr>
              <a:t>usadas</a:t>
            </a:r>
            <a:r>
              <a:rPr lang="en-US" dirty="0">
                <a:solidFill>
                  <a:schemeClr val="tx1"/>
                </a:solidFill>
              </a:rPr>
              <a:t> son </a:t>
            </a:r>
            <a:r>
              <a:rPr lang="en-US" dirty="0" err="1">
                <a:solidFill>
                  <a:schemeClr val="tx1"/>
                </a:solidFill>
              </a:rPr>
              <a:t>bajas</a:t>
            </a:r>
            <a:endParaRPr lang="es-AR" dirty="0"/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92326070-8FE7-7B41-F694-4CEE65A7830D}"/>
              </a:ext>
            </a:extLst>
          </p:cNvPr>
          <p:cNvSpPr/>
          <p:nvPr/>
        </p:nvSpPr>
        <p:spPr>
          <a:xfrm>
            <a:off x="495353" y="2680542"/>
            <a:ext cx="3463365" cy="1003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R²=0.272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5D7004-808D-8FDB-5B29-CC3B21290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138" y="4357886"/>
            <a:ext cx="1733792" cy="6763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007DDD-0EEF-3B78-0200-759DEC3CE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853" y="1112767"/>
            <a:ext cx="5365355" cy="395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7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03911-2DB8-432D-914F-526DF183F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DFB68A-53F0-A4F2-90BE-27CA4876FB15}"/>
              </a:ext>
            </a:extLst>
          </p:cNvPr>
          <p:cNvSpPr/>
          <p:nvPr/>
        </p:nvSpPr>
        <p:spPr>
          <a:xfrm>
            <a:off x="0" y="6124575"/>
            <a:ext cx="12192000" cy="733425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904D69-D050-EE26-98E3-F3791B0CB247}"/>
              </a:ext>
            </a:extLst>
          </p:cNvPr>
          <p:cNvSpPr>
            <a:spLocks/>
          </p:cNvSpPr>
          <p:nvPr/>
        </p:nvSpPr>
        <p:spPr>
          <a:xfrm>
            <a:off x="154216" y="862901"/>
            <a:ext cx="11940720" cy="5130206"/>
          </a:xfrm>
          <a:prstGeom prst="roundRect">
            <a:avLst>
              <a:gd name="adj" fmla="val 4554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E0C0F-6D75-F77A-0A13-D9E0DD4235F2}"/>
              </a:ext>
            </a:extLst>
          </p:cNvPr>
          <p:cNvSpPr/>
          <p:nvPr/>
        </p:nvSpPr>
        <p:spPr>
          <a:xfrm>
            <a:off x="10144125" y="6258815"/>
            <a:ext cx="1950810" cy="472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Grupo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250E44-A273-AF7A-1275-35FE7BC31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5" y="6254051"/>
            <a:ext cx="2072820" cy="4724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081FC0D-4E21-E211-DCB9-3F365EC23FF9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1º </a:t>
            </a:r>
            <a:r>
              <a:rPr lang="en-US" sz="2400" dirty="0" err="1"/>
              <a:t>modelo</a:t>
            </a:r>
            <a:r>
              <a:rPr lang="en-US" sz="2400" dirty="0"/>
              <a:t> de </a:t>
            </a:r>
            <a:r>
              <a:rPr lang="en-US" sz="2400" dirty="0" err="1"/>
              <a:t>regresión</a:t>
            </a:r>
            <a:r>
              <a:rPr lang="en-US" sz="2400" dirty="0"/>
              <a:t> lineal </a:t>
            </a:r>
            <a:r>
              <a:rPr lang="en-US" sz="2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multiple </a:t>
            </a:r>
            <a:r>
              <a:rPr lang="en-US" sz="2400" dirty="0"/>
              <a:t>– variables </a:t>
            </a:r>
            <a:r>
              <a:rPr lang="en-US" sz="2400" dirty="0" err="1"/>
              <a:t>obtenidas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TP1</a:t>
            </a:r>
            <a:endParaRPr lang="en-US" sz="24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2" name="Group 31">
            <a:extLst>
              <a:ext uri="{FF2B5EF4-FFF2-40B4-BE49-F238E27FC236}">
                <a16:creationId xmlns:a16="http://schemas.microsoft.com/office/drawing/2014/main" id="{F242BFB0-DBC6-767A-598F-35F48F9B451B}"/>
              </a:ext>
            </a:extLst>
          </p:cNvPr>
          <p:cNvGrpSpPr/>
          <p:nvPr/>
        </p:nvGrpSpPr>
        <p:grpSpPr>
          <a:xfrm>
            <a:off x="495351" y="2282294"/>
            <a:ext cx="3463367" cy="1402234"/>
            <a:chOff x="11622449" y="1438275"/>
            <a:chExt cx="1594174" cy="1106258"/>
          </a:xfrm>
        </p:grpSpPr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21FBE330-EE24-B6E9-1F4C-9FD2C8BB183E}"/>
                </a:ext>
              </a:extLst>
            </p:cNvPr>
            <p:cNvSpPr/>
            <p:nvPr/>
          </p:nvSpPr>
          <p:spPr>
            <a:xfrm>
              <a:off x="11622449" y="1438275"/>
              <a:ext cx="1594174" cy="304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</a:t>
              </a:r>
            </a:p>
          </p:txBody>
        </p:sp>
        <p:sp>
          <p:nvSpPr>
            <p:cNvPr id="14" name="Rectangle 33">
              <a:extLst>
                <a:ext uri="{FF2B5EF4-FFF2-40B4-BE49-F238E27FC236}">
                  <a16:creationId xmlns:a16="http://schemas.microsoft.com/office/drawing/2014/main" id="{1D29BF7A-FF75-2A3F-7641-EE4C31A01C85}"/>
                </a:ext>
              </a:extLst>
            </p:cNvPr>
            <p:cNvSpPr/>
            <p:nvPr/>
          </p:nvSpPr>
          <p:spPr>
            <a:xfrm>
              <a:off x="11622450" y="1743075"/>
              <a:ext cx="1594173" cy="8014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31">
            <a:extLst>
              <a:ext uri="{FF2B5EF4-FFF2-40B4-BE49-F238E27FC236}">
                <a16:creationId xmlns:a16="http://schemas.microsoft.com/office/drawing/2014/main" id="{8701EFF4-3772-1376-3873-A6334C11C8AD}"/>
              </a:ext>
            </a:extLst>
          </p:cNvPr>
          <p:cNvGrpSpPr/>
          <p:nvPr/>
        </p:nvGrpSpPr>
        <p:grpSpPr>
          <a:xfrm>
            <a:off x="495351" y="939518"/>
            <a:ext cx="3463367" cy="1169939"/>
            <a:chOff x="11622449" y="1438275"/>
            <a:chExt cx="1594174" cy="1029137"/>
          </a:xfrm>
        </p:grpSpPr>
        <p:sp>
          <p:nvSpPr>
            <p:cNvPr id="16" name="Rectangle 32">
              <a:extLst>
                <a:ext uri="{FF2B5EF4-FFF2-40B4-BE49-F238E27FC236}">
                  <a16:creationId xmlns:a16="http://schemas.microsoft.com/office/drawing/2014/main" id="{40FFB700-6CA8-FFD2-0819-B4B04B115F4F}"/>
                </a:ext>
              </a:extLst>
            </p:cNvPr>
            <p:cNvSpPr/>
            <p:nvPr/>
          </p:nvSpPr>
          <p:spPr>
            <a:xfrm>
              <a:off x="11622449" y="1438275"/>
              <a:ext cx="1594174" cy="304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Variable</a:t>
              </a:r>
            </a:p>
          </p:txBody>
        </p:sp>
        <p:sp>
          <p:nvSpPr>
            <p:cNvPr id="17" name="Rectangle 33">
              <a:extLst>
                <a:ext uri="{FF2B5EF4-FFF2-40B4-BE49-F238E27FC236}">
                  <a16:creationId xmlns:a16="http://schemas.microsoft.com/office/drawing/2014/main" id="{03304120-3569-F3BA-F9F0-F3C4E712D00D}"/>
                </a:ext>
              </a:extLst>
            </p:cNvPr>
            <p:cNvSpPr/>
            <p:nvPr/>
          </p:nvSpPr>
          <p:spPr>
            <a:xfrm>
              <a:off x="11622450" y="1743075"/>
              <a:ext cx="1594173" cy="7243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Rooms, </a:t>
              </a:r>
              <a:r>
                <a:rPr lang="en-US" dirty="0" err="1">
                  <a:solidFill>
                    <a:schemeClr val="tx1"/>
                  </a:solidFill>
                </a:rPr>
                <a:t>superficie</a:t>
              </a:r>
              <a:r>
                <a:rPr lang="en-US" dirty="0">
                  <a:solidFill>
                    <a:schemeClr val="tx1"/>
                  </a:solidFill>
                </a:rPr>
                <a:t>, property type y </a:t>
              </a:r>
              <a:r>
                <a:rPr lang="en-US" dirty="0" err="1">
                  <a:solidFill>
                    <a:schemeClr val="tx1"/>
                  </a:solidFill>
                </a:rPr>
                <a:t>región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Rectangle 32">
            <a:extLst>
              <a:ext uri="{FF2B5EF4-FFF2-40B4-BE49-F238E27FC236}">
                <a16:creationId xmlns:a16="http://schemas.microsoft.com/office/drawing/2014/main" id="{558339F1-B17E-544F-207A-CD05F208AB5C}"/>
              </a:ext>
            </a:extLst>
          </p:cNvPr>
          <p:cNvSpPr/>
          <p:nvPr/>
        </p:nvSpPr>
        <p:spPr>
          <a:xfrm>
            <a:off x="495351" y="3854253"/>
            <a:ext cx="3463367" cy="3863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id="{6C23318C-F8DB-AFFE-26C7-98E72E49F629}"/>
              </a:ext>
            </a:extLst>
          </p:cNvPr>
          <p:cNvSpPr/>
          <p:nvPr/>
        </p:nvSpPr>
        <p:spPr>
          <a:xfrm>
            <a:off x="495353" y="4240601"/>
            <a:ext cx="3463365" cy="1015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uadroTexto 11">
            <a:extLst>
              <a:ext uri="{FF2B5EF4-FFF2-40B4-BE49-F238E27FC236}">
                <a16:creationId xmlns:a16="http://schemas.microsoft.com/office/drawing/2014/main" id="{ADD950B9-7A8C-75D1-1322-E3A6875E17FF}"/>
              </a:ext>
            </a:extLst>
          </p:cNvPr>
          <p:cNvSpPr txBox="1"/>
          <p:nvPr/>
        </p:nvSpPr>
        <p:spPr>
          <a:xfrm>
            <a:off x="495351" y="5360959"/>
            <a:ext cx="11476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Utilizando las variables que se disponían del TP1 se obtuvo un R</a:t>
            </a:r>
            <a:r>
              <a:rPr lang="en-US" dirty="0">
                <a:solidFill>
                  <a:schemeClr val="tx1"/>
                </a:solidFill>
              </a:rPr>
              <a:t>² de 0.39, valor que </a:t>
            </a:r>
            <a:r>
              <a:rPr lang="en-US" dirty="0" err="1">
                <a:solidFill>
                  <a:schemeClr val="tx1"/>
                </a:solidFill>
              </a:rPr>
              <a:t>nos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parece</a:t>
            </a:r>
            <a:r>
              <a:rPr lang="en-US" dirty="0">
                <a:solidFill>
                  <a:schemeClr val="tx1"/>
                </a:solidFill>
              </a:rPr>
              <a:t> bajo. Se </a:t>
            </a:r>
            <a:r>
              <a:rPr lang="en-US" dirty="0" err="1">
                <a:solidFill>
                  <a:schemeClr val="tx1"/>
                </a:solidFill>
              </a:rPr>
              <a:t>realiza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modelo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usando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amenitites</a:t>
            </a:r>
            <a:r>
              <a:rPr lang="es-AR" dirty="0"/>
              <a:t> </a:t>
            </a:r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92326070-8FE7-7B41-F694-4CEE65A7830D}"/>
              </a:ext>
            </a:extLst>
          </p:cNvPr>
          <p:cNvSpPr/>
          <p:nvPr/>
        </p:nvSpPr>
        <p:spPr>
          <a:xfrm>
            <a:off x="495353" y="2680542"/>
            <a:ext cx="3463365" cy="1003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R²=0.390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5F2C7-3169-7316-8C50-BB475ABAA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11" y="4376635"/>
            <a:ext cx="1752845" cy="7621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1EA33D2-9441-78F5-50A3-79FF86B09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421" y="966684"/>
            <a:ext cx="5334741" cy="426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21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03911-2DB8-432D-914F-526DF183F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DFB68A-53F0-A4F2-90BE-27CA4876FB15}"/>
              </a:ext>
            </a:extLst>
          </p:cNvPr>
          <p:cNvSpPr/>
          <p:nvPr/>
        </p:nvSpPr>
        <p:spPr>
          <a:xfrm>
            <a:off x="0" y="6124575"/>
            <a:ext cx="12192000" cy="733425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904D69-D050-EE26-98E3-F3791B0CB247}"/>
              </a:ext>
            </a:extLst>
          </p:cNvPr>
          <p:cNvSpPr>
            <a:spLocks/>
          </p:cNvSpPr>
          <p:nvPr/>
        </p:nvSpPr>
        <p:spPr>
          <a:xfrm>
            <a:off x="154216" y="862901"/>
            <a:ext cx="11940720" cy="5130206"/>
          </a:xfrm>
          <a:prstGeom prst="roundRect">
            <a:avLst>
              <a:gd name="adj" fmla="val 4554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E0C0F-6D75-F77A-0A13-D9E0DD4235F2}"/>
              </a:ext>
            </a:extLst>
          </p:cNvPr>
          <p:cNvSpPr/>
          <p:nvPr/>
        </p:nvSpPr>
        <p:spPr>
          <a:xfrm>
            <a:off x="10144125" y="6258815"/>
            <a:ext cx="1950810" cy="472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Grupo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250E44-A273-AF7A-1275-35FE7BC31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5" y="6254051"/>
            <a:ext cx="2072820" cy="4724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081FC0D-4E21-E211-DCB9-3F365EC23FF9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1º </a:t>
            </a:r>
            <a:r>
              <a:rPr lang="en-US" sz="2400" dirty="0" err="1"/>
              <a:t>modelo</a:t>
            </a:r>
            <a:r>
              <a:rPr lang="en-US" sz="2400" dirty="0"/>
              <a:t> de </a:t>
            </a:r>
            <a:r>
              <a:rPr lang="en-US" sz="2400" dirty="0" err="1"/>
              <a:t>regresión</a:t>
            </a:r>
            <a:r>
              <a:rPr lang="en-US" sz="2400" dirty="0"/>
              <a:t> lineal </a:t>
            </a:r>
            <a:r>
              <a:rPr lang="en-US" sz="2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multiple </a:t>
            </a:r>
            <a:r>
              <a:rPr lang="en-US" sz="2400" dirty="0"/>
              <a:t>– variables </a:t>
            </a:r>
            <a:r>
              <a:rPr lang="en-US" sz="2400" dirty="0" err="1"/>
              <a:t>cualitativas</a:t>
            </a:r>
            <a:r>
              <a:rPr lang="en-US" sz="2400" dirty="0"/>
              <a:t> (Amenities)</a:t>
            </a:r>
            <a:r>
              <a:rPr lang="en-US" sz="2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grpSp>
        <p:nvGrpSpPr>
          <p:cNvPr id="12" name="Group 31">
            <a:extLst>
              <a:ext uri="{FF2B5EF4-FFF2-40B4-BE49-F238E27FC236}">
                <a16:creationId xmlns:a16="http://schemas.microsoft.com/office/drawing/2014/main" id="{F242BFB0-DBC6-767A-598F-35F48F9B451B}"/>
              </a:ext>
            </a:extLst>
          </p:cNvPr>
          <p:cNvGrpSpPr/>
          <p:nvPr/>
        </p:nvGrpSpPr>
        <p:grpSpPr>
          <a:xfrm>
            <a:off x="495351" y="2282294"/>
            <a:ext cx="3463367" cy="1402234"/>
            <a:chOff x="11622449" y="1438275"/>
            <a:chExt cx="1594174" cy="1106258"/>
          </a:xfrm>
        </p:grpSpPr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21FBE330-EE24-B6E9-1F4C-9FD2C8BB183E}"/>
                </a:ext>
              </a:extLst>
            </p:cNvPr>
            <p:cNvSpPr/>
            <p:nvPr/>
          </p:nvSpPr>
          <p:spPr>
            <a:xfrm>
              <a:off x="11622449" y="1438275"/>
              <a:ext cx="1594174" cy="304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</a:t>
              </a:r>
            </a:p>
          </p:txBody>
        </p:sp>
        <p:sp>
          <p:nvSpPr>
            <p:cNvPr id="14" name="Rectangle 33">
              <a:extLst>
                <a:ext uri="{FF2B5EF4-FFF2-40B4-BE49-F238E27FC236}">
                  <a16:creationId xmlns:a16="http://schemas.microsoft.com/office/drawing/2014/main" id="{1D29BF7A-FF75-2A3F-7641-EE4C31A01C85}"/>
                </a:ext>
              </a:extLst>
            </p:cNvPr>
            <p:cNvSpPr/>
            <p:nvPr/>
          </p:nvSpPr>
          <p:spPr>
            <a:xfrm>
              <a:off x="11622450" y="1743075"/>
              <a:ext cx="1594173" cy="8014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31">
            <a:extLst>
              <a:ext uri="{FF2B5EF4-FFF2-40B4-BE49-F238E27FC236}">
                <a16:creationId xmlns:a16="http://schemas.microsoft.com/office/drawing/2014/main" id="{8701EFF4-3772-1376-3873-A6334C11C8AD}"/>
              </a:ext>
            </a:extLst>
          </p:cNvPr>
          <p:cNvGrpSpPr/>
          <p:nvPr/>
        </p:nvGrpSpPr>
        <p:grpSpPr>
          <a:xfrm>
            <a:off x="495351" y="939518"/>
            <a:ext cx="3463367" cy="1169939"/>
            <a:chOff x="11622449" y="1438275"/>
            <a:chExt cx="1594174" cy="1029137"/>
          </a:xfrm>
        </p:grpSpPr>
        <p:sp>
          <p:nvSpPr>
            <p:cNvPr id="16" name="Rectangle 32">
              <a:extLst>
                <a:ext uri="{FF2B5EF4-FFF2-40B4-BE49-F238E27FC236}">
                  <a16:creationId xmlns:a16="http://schemas.microsoft.com/office/drawing/2014/main" id="{40FFB700-6CA8-FFD2-0819-B4B04B115F4F}"/>
                </a:ext>
              </a:extLst>
            </p:cNvPr>
            <p:cNvSpPr/>
            <p:nvPr/>
          </p:nvSpPr>
          <p:spPr>
            <a:xfrm>
              <a:off x="11622449" y="1438275"/>
              <a:ext cx="1594174" cy="304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Variable</a:t>
              </a:r>
            </a:p>
          </p:txBody>
        </p:sp>
        <p:sp>
          <p:nvSpPr>
            <p:cNvPr id="17" name="Rectangle 33">
              <a:extLst>
                <a:ext uri="{FF2B5EF4-FFF2-40B4-BE49-F238E27FC236}">
                  <a16:creationId xmlns:a16="http://schemas.microsoft.com/office/drawing/2014/main" id="{03304120-3569-F3BA-F9F0-F3C4E712D00D}"/>
                </a:ext>
              </a:extLst>
            </p:cNvPr>
            <p:cNvSpPr/>
            <p:nvPr/>
          </p:nvSpPr>
          <p:spPr>
            <a:xfrm>
              <a:off x="11622450" y="1743075"/>
              <a:ext cx="1594173" cy="7243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Amenities (dummies)</a:t>
              </a:r>
            </a:p>
          </p:txBody>
        </p:sp>
      </p:grpSp>
      <p:sp>
        <p:nvSpPr>
          <p:cNvPr id="4" name="Rectangle 32">
            <a:extLst>
              <a:ext uri="{FF2B5EF4-FFF2-40B4-BE49-F238E27FC236}">
                <a16:creationId xmlns:a16="http://schemas.microsoft.com/office/drawing/2014/main" id="{558339F1-B17E-544F-207A-CD05F208AB5C}"/>
              </a:ext>
            </a:extLst>
          </p:cNvPr>
          <p:cNvSpPr/>
          <p:nvPr/>
        </p:nvSpPr>
        <p:spPr>
          <a:xfrm>
            <a:off x="495351" y="3854253"/>
            <a:ext cx="3463367" cy="3863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id="{6C23318C-F8DB-AFFE-26C7-98E72E49F629}"/>
              </a:ext>
            </a:extLst>
          </p:cNvPr>
          <p:cNvSpPr/>
          <p:nvPr/>
        </p:nvSpPr>
        <p:spPr>
          <a:xfrm>
            <a:off x="495353" y="4240601"/>
            <a:ext cx="3463365" cy="1015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uadroTexto 11">
            <a:extLst>
              <a:ext uri="{FF2B5EF4-FFF2-40B4-BE49-F238E27FC236}">
                <a16:creationId xmlns:a16="http://schemas.microsoft.com/office/drawing/2014/main" id="{ADD950B9-7A8C-75D1-1322-E3A6875E17FF}"/>
              </a:ext>
            </a:extLst>
          </p:cNvPr>
          <p:cNvSpPr txBox="1"/>
          <p:nvPr/>
        </p:nvSpPr>
        <p:spPr>
          <a:xfrm>
            <a:off x="8578257" y="2668642"/>
            <a:ext cx="33763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Este modelo presenta métricas similares al modelo obtenido usando solamente el tipo de propiedad (solamente con 3 variables).</a:t>
            </a:r>
          </a:p>
          <a:p>
            <a:endParaRPr lang="es-AR" dirty="0"/>
          </a:p>
          <a:p>
            <a:r>
              <a:rPr lang="es-AR" dirty="0"/>
              <a:t>Se ve que parrilla tiene un p-</a:t>
            </a:r>
            <a:r>
              <a:rPr lang="es-AR" dirty="0" err="1"/>
              <a:t>value</a:t>
            </a:r>
            <a:r>
              <a:rPr lang="es-AR" dirty="0"/>
              <a:t> elevado y no es significativa</a:t>
            </a:r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92326070-8FE7-7B41-F694-4CEE65A7830D}"/>
              </a:ext>
            </a:extLst>
          </p:cNvPr>
          <p:cNvSpPr/>
          <p:nvPr/>
        </p:nvSpPr>
        <p:spPr>
          <a:xfrm>
            <a:off x="495353" y="2680542"/>
            <a:ext cx="3463365" cy="1003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R²=0.198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45CF0E-FD4A-05C9-6486-AF70D9179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848" y="4338912"/>
            <a:ext cx="1762371" cy="8192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55FF06-ACAF-95FB-B500-560D9BF0B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853" y="897390"/>
            <a:ext cx="4138038" cy="502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78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03911-2DB8-432D-914F-526DF183F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DFB68A-53F0-A4F2-90BE-27CA4876FB15}"/>
              </a:ext>
            </a:extLst>
          </p:cNvPr>
          <p:cNvSpPr/>
          <p:nvPr/>
        </p:nvSpPr>
        <p:spPr>
          <a:xfrm>
            <a:off x="0" y="6124575"/>
            <a:ext cx="12192000" cy="733425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904D69-D050-EE26-98E3-F3791B0CB247}"/>
              </a:ext>
            </a:extLst>
          </p:cNvPr>
          <p:cNvSpPr>
            <a:spLocks/>
          </p:cNvSpPr>
          <p:nvPr/>
        </p:nvSpPr>
        <p:spPr>
          <a:xfrm>
            <a:off x="154216" y="862901"/>
            <a:ext cx="11940720" cy="5130206"/>
          </a:xfrm>
          <a:prstGeom prst="roundRect">
            <a:avLst>
              <a:gd name="adj" fmla="val 4554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E0C0F-6D75-F77A-0A13-D9E0DD4235F2}"/>
              </a:ext>
            </a:extLst>
          </p:cNvPr>
          <p:cNvSpPr/>
          <p:nvPr/>
        </p:nvSpPr>
        <p:spPr>
          <a:xfrm>
            <a:off x="10144125" y="6258815"/>
            <a:ext cx="1950810" cy="472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Grupo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250E44-A273-AF7A-1275-35FE7BC31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5" y="6254051"/>
            <a:ext cx="2072820" cy="4724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081FC0D-4E21-E211-DCB9-3F365EC23FF9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1º </a:t>
            </a:r>
            <a:r>
              <a:rPr lang="en-US" sz="2400" dirty="0" err="1"/>
              <a:t>modelo</a:t>
            </a:r>
            <a:r>
              <a:rPr lang="en-US" sz="2400" dirty="0"/>
              <a:t> de </a:t>
            </a:r>
            <a:r>
              <a:rPr lang="en-US" sz="2400" dirty="0" err="1"/>
              <a:t>regresión</a:t>
            </a:r>
            <a:r>
              <a:rPr lang="en-US" sz="2400" dirty="0"/>
              <a:t> lineal </a:t>
            </a:r>
            <a:r>
              <a:rPr lang="en-US" sz="2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multiple </a:t>
            </a:r>
            <a:r>
              <a:rPr lang="en-US" sz="2400" dirty="0"/>
              <a:t>– </a:t>
            </a:r>
            <a:r>
              <a:rPr lang="en-US" sz="2400" dirty="0" err="1"/>
              <a:t>todas</a:t>
            </a:r>
            <a:r>
              <a:rPr lang="en-US" sz="2400" dirty="0"/>
              <a:t> las variables </a:t>
            </a:r>
            <a:r>
              <a:rPr lang="en-US" sz="2400" dirty="0" err="1"/>
              <a:t>disponibles</a:t>
            </a:r>
            <a:endParaRPr lang="en-US" sz="24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2" name="Group 31">
            <a:extLst>
              <a:ext uri="{FF2B5EF4-FFF2-40B4-BE49-F238E27FC236}">
                <a16:creationId xmlns:a16="http://schemas.microsoft.com/office/drawing/2014/main" id="{F242BFB0-DBC6-767A-598F-35F48F9B451B}"/>
              </a:ext>
            </a:extLst>
          </p:cNvPr>
          <p:cNvGrpSpPr/>
          <p:nvPr/>
        </p:nvGrpSpPr>
        <p:grpSpPr>
          <a:xfrm>
            <a:off x="495351" y="2282294"/>
            <a:ext cx="3463367" cy="1402234"/>
            <a:chOff x="11622449" y="1438275"/>
            <a:chExt cx="1594174" cy="1106258"/>
          </a:xfrm>
        </p:grpSpPr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21FBE330-EE24-B6E9-1F4C-9FD2C8BB183E}"/>
                </a:ext>
              </a:extLst>
            </p:cNvPr>
            <p:cNvSpPr/>
            <p:nvPr/>
          </p:nvSpPr>
          <p:spPr>
            <a:xfrm>
              <a:off x="11622449" y="1438275"/>
              <a:ext cx="1594174" cy="304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</a:t>
              </a:r>
            </a:p>
          </p:txBody>
        </p:sp>
        <p:sp>
          <p:nvSpPr>
            <p:cNvPr id="14" name="Rectangle 33">
              <a:extLst>
                <a:ext uri="{FF2B5EF4-FFF2-40B4-BE49-F238E27FC236}">
                  <a16:creationId xmlns:a16="http://schemas.microsoft.com/office/drawing/2014/main" id="{1D29BF7A-FF75-2A3F-7641-EE4C31A01C85}"/>
                </a:ext>
              </a:extLst>
            </p:cNvPr>
            <p:cNvSpPr/>
            <p:nvPr/>
          </p:nvSpPr>
          <p:spPr>
            <a:xfrm>
              <a:off x="11622450" y="1743075"/>
              <a:ext cx="1594173" cy="8014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31">
            <a:extLst>
              <a:ext uri="{FF2B5EF4-FFF2-40B4-BE49-F238E27FC236}">
                <a16:creationId xmlns:a16="http://schemas.microsoft.com/office/drawing/2014/main" id="{8701EFF4-3772-1376-3873-A6334C11C8AD}"/>
              </a:ext>
            </a:extLst>
          </p:cNvPr>
          <p:cNvGrpSpPr/>
          <p:nvPr/>
        </p:nvGrpSpPr>
        <p:grpSpPr>
          <a:xfrm>
            <a:off x="495351" y="939518"/>
            <a:ext cx="3463367" cy="1169939"/>
            <a:chOff x="11622449" y="1438275"/>
            <a:chExt cx="1594174" cy="1029137"/>
          </a:xfrm>
        </p:grpSpPr>
        <p:sp>
          <p:nvSpPr>
            <p:cNvPr id="16" name="Rectangle 32">
              <a:extLst>
                <a:ext uri="{FF2B5EF4-FFF2-40B4-BE49-F238E27FC236}">
                  <a16:creationId xmlns:a16="http://schemas.microsoft.com/office/drawing/2014/main" id="{40FFB700-6CA8-FFD2-0819-B4B04B115F4F}"/>
                </a:ext>
              </a:extLst>
            </p:cNvPr>
            <p:cNvSpPr/>
            <p:nvPr/>
          </p:nvSpPr>
          <p:spPr>
            <a:xfrm>
              <a:off x="11622449" y="1438275"/>
              <a:ext cx="1594174" cy="304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Variable</a:t>
              </a:r>
            </a:p>
          </p:txBody>
        </p:sp>
        <p:sp>
          <p:nvSpPr>
            <p:cNvPr id="17" name="Rectangle 33">
              <a:extLst>
                <a:ext uri="{FF2B5EF4-FFF2-40B4-BE49-F238E27FC236}">
                  <a16:creationId xmlns:a16="http://schemas.microsoft.com/office/drawing/2014/main" id="{03304120-3569-F3BA-F9F0-F3C4E712D00D}"/>
                </a:ext>
              </a:extLst>
            </p:cNvPr>
            <p:cNvSpPr/>
            <p:nvPr/>
          </p:nvSpPr>
          <p:spPr>
            <a:xfrm>
              <a:off x="11622450" y="1743075"/>
              <a:ext cx="1594173" cy="7243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Rooms, </a:t>
              </a:r>
              <a:r>
                <a:rPr lang="en-US" dirty="0" err="1">
                  <a:solidFill>
                    <a:schemeClr val="tx1"/>
                  </a:solidFill>
                </a:rPr>
                <a:t>superficie</a:t>
              </a:r>
              <a:r>
                <a:rPr lang="en-US" dirty="0">
                  <a:solidFill>
                    <a:schemeClr val="tx1"/>
                  </a:solidFill>
                </a:rPr>
                <a:t>, property type, </a:t>
              </a:r>
              <a:r>
                <a:rPr lang="en-US" dirty="0" err="1">
                  <a:solidFill>
                    <a:schemeClr val="tx1"/>
                  </a:solidFill>
                </a:rPr>
                <a:t>región</a:t>
              </a:r>
              <a:r>
                <a:rPr lang="en-US" dirty="0">
                  <a:solidFill>
                    <a:schemeClr val="tx1"/>
                  </a:solidFill>
                </a:rPr>
                <a:t> y amenities</a:t>
              </a:r>
            </a:p>
          </p:txBody>
        </p:sp>
      </p:grpSp>
      <p:sp>
        <p:nvSpPr>
          <p:cNvPr id="4" name="Rectangle 32">
            <a:extLst>
              <a:ext uri="{FF2B5EF4-FFF2-40B4-BE49-F238E27FC236}">
                <a16:creationId xmlns:a16="http://schemas.microsoft.com/office/drawing/2014/main" id="{558339F1-B17E-544F-207A-CD05F208AB5C}"/>
              </a:ext>
            </a:extLst>
          </p:cNvPr>
          <p:cNvSpPr/>
          <p:nvPr/>
        </p:nvSpPr>
        <p:spPr>
          <a:xfrm>
            <a:off x="495351" y="3854253"/>
            <a:ext cx="3463367" cy="3863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id="{6C23318C-F8DB-AFFE-26C7-98E72E49F629}"/>
              </a:ext>
            </a:extLst>
          </p:cNvPr>
          <p:cNvSpPr/>
          <p:nvPr/>
        </p:nvSpPr>
        <p:spPr>
          <a:xfrm>
            <a:off x="495353" y="4240601"/>
            <a:ext cx="3463365" cy="1015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uadroTexto 11">
            <a:extLst>
              <a:ext uri="{FF2B5EF4-FFF2-40B4-BE49-F238E27FC236}">
                <a16:creationId xmlns:a16="http://schemas.microsoft.com/office/drawing/2014/main" id="{ADD950B9-7A8C-75D1-1322-E3A6875E17FF}"/>
              </a:ext>
            </a:extLst>
          </p:cNvPr>
          <p:cNvSpPr txBox="1"/>
          <p:nvPr/>
        </p:nvSpPr>
        <p:spPr>
          <a:xfrm>
            <a:off x="495351" y="5360959"/>
            <a:ext cx="11476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El modelo este presenta las mejores métricas, aunque con varias variables con p-</a:t>
            </a:r>
            <a:r>
              <a:rPr lang="es-AR" dirty="0" err="1"/>
              <a:t>value</a:t>
            </a:r>
            <a:r>
              <a:rPr lang="es-AR" dirty="0"/>
              <a:t> muy altos, se utilizará el método de Lasso para verificar que sacarlas es correcto</a:t>
            </a:r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92326070-8FE7-7B41-F694-4CEE65A7830D}"/>
              </a:ext>
            </a:extLst>
          </p:cNvPr>
          <p:cNvSpPr/>
          <p:nvPr/>
        </p:nvSpPr>
        <p:spPr>
          <a:xfrm>
            <a:off x="495353" y="2680542"/>
            <a:ext cx="3463365" cy="1003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R²=0.452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00793E-04F8-A70C-8090-B2D08A17D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848" y="4372254"/>
            <a:ext cx="1762371" cy="7525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1F30987-A06F-9BAD-8B47-EE8187BEDC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172" b="71882"/>
          <a:stretch/>
        </p:blipFill>
        <p:spPr>
          <a:xfrm>
            <a:off x="4021379" y="2234741"/>
            <a:ext cx="3355669" cy="17410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7CCF1FC-866E-94AD-B227-8ADCCFFF7F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515"/>
          <a:stretch/>
        </p:blipFill>
        <p:spPr>
          <a:xfrm>
            <a:off x="7439709" y="954020"/>
            <a:ext cx="4256938" cy="430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41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03911-2DB8-432D-914F-526DF183F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DFB68A-53F0-A4F2-90BE-27CA4876FB15}"/>
              </a:ext>
            </a:extLst>
          </p:cNvPr>
          <p:cNvSpPr/>
          <p:nvPr/>
        </p:nvSpPr>
        <p:spPr>
          <a:xfrm>
            <a:off x="0" y="6124575"/>
            <a:ext cx="12192000" cy="733425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904D69-D050-EE26-98E3-F3791B0CB247}"/>
              </a:ext>
            </a:extLst>
          </p:cNvPr>
          <p:cNvSpPr>
            <a:spLocks/>
          </p:cNvSpPr>
          <p:nvPr/>
        </p:nvSpPr>
        <p:spPr>
          <a:xfrm>
            <a:off x="154216" y="862901"/>
            <a:ext cx="11940720" cy="5130206"/>
          </a:xfrm>
          <a:prstGeom prst="roundRect">
            <a:avLst>
              <a:gd name="adj" fmla="val 4554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E0C0F-6D75-F77A-0A13-D9E0DD4235F2}"/>
              </a:ext>
            </a:extLst>
          </p:cNvPr>
          <p:cNvSpPr/>
          <p:nvPr/>
        </p:nvSpPr>
        <p:spPr>
          <a:xfrm>
            <a:off x="10144125" y="6258815"/>
            <a:ext cx="1950810" cy="472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Grupo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250E44-A273-AF7A-1275-35FE7BC31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5" y="6254051"/>
            <a:ext cx="2072820" cy="4724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081FC0D-4E21-E211-DCB9-3F365EC23FF9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Regularización</a:t>
            </a:r>
            <a:r>
              <a:rPr lang="en-US" sz="2400" dirty="0"/>
              <a:t> (Lasso)</a:t>
            </a:r>
          </a:p>
        </p:txBody>
      </p:sp>
      <p:grpSp>
        <p:nvGrpSpPr>
          <p:cNvPr id="12" name="Group 31">
            <a:extLst>
              <a:ext uri="{FF2B5EF4-FFF2-40B4-BE49-F238E27FC236}">
                <a16:creationId xmlns:a16="http://schemas.microsoft.com/office/drawing/2014/main" id="{F242BFB0-DBC6-767A-598F-35F48F9B451B}"/>
              </a:ext>
            </a:extLst>
          </p:cNvPr>
          <p:cNvGrpSpPr/>
          <p:nvPr/>
        </p:nvGrpSpPr>
        <p:grpSpPr>
          <a:xfrm>
            <a:off x="495351" y="2282294"/>
            <a:ext cx="3463367" cy="1402234"/>
            <a:chOff x="11622449" y="1438275"/>
            <a:chExt cx="1594174" cy="1106258"/>
          </a:xfrm>
        </p:grpSpPr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21FBE330-EE24-B6E9-1F4C-9FD2C8BB183E}"/>
                </a:ext>
              </a:extLst>
            </p:cNvPr>
            <p:cNvSpPr/>
            <p:nvPr/>
          </p:nvSpPr>
          <p:spPr>
            <a:xfrm>
              <a:off x="11622449" y="1438275"/>
              <a:ext cx="1594174" cy="304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</a:t>
              </a:r>
            </a:p>
          </p:txBody>
        </p:sp>
        <p:sp>
          <p:nvSpPr>
            <p:cNvPr id="14" name="Rectangle 33">
              <a:extLst>
                <a:ext uri="{FF2B5EF4-FFF2-40B4-BE49-F238E27FC236}">
                  <a16:creationId xmlns:a16="http://schemas.microsoft.com/office/drawing/2014/main" id="{1D29BF7A-FF75-2A3F-7641-EE4C31A01C85}"/>
                </a:ext>
              </a:extLst>
            </p:cNvPr>
            <p:cNvSpPr/>
            <p:nvPr/>
          </p:nvSpPr>
          <p:spPr>
            <a:xfrm>
              <a:off x="11622450" y="1743075"/>
              <a:ext cx="1594173" cy="8014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31">
            <a:extLst>
              <a:ext uri="{FF2B5EF4-FFF2-40B4-BE49-F238E27FC236}">
                <a16:creationId xmlns:a16="http://schemas.microsoft.com/office/drawing/2014/main" id="{8701EFF4-3772-1376-3873-A6334C11C8AD}"/>
              </a:ext>
            </a:extLst>
          </p:cNvPr>
          <p:cNvGrpSpPr/>
          <p:nvPr/>
        </p:nvGrpSpPr>
        <p:grpSpPr>
          <a:xfrm>
            <a:off x="495351" y="939518"/>
            <a:ext cx="3463367" cy="1169939"/>
            <a:chOff x="11622449" y="1438275"/>
            <a:chExt cx="1594174" cy="1029137"/>
          </a:xfrm>
        </p:grpSpPr>
        <p:sp>
          <p:nvSpPr>
            <p:cNvPr id="16" name="Rectangle 32">
              <a:extLst>
                <a:ext uri="{FF2B5EF4-FFF2-40B4-BE49-F238E27FC236}">
                  <a16:creationId xmlns:a16="http://schemas.microsoft.com/office/drawing/2014/main" id="{40FFB700-6CA8-FFD2-0819-B4B04B115F4F}"/>
                </a:ext>
              </a:extLst>
            </p:cNvPr>
            <p:cNvSpPr/>
            <p:nvPr/>
          </p:nvSpPr>
          <p:spPr>
            <a:xfrm>
              <a:off x="11622449" y="1438275"/>
              <a:ext cx="1594174" cy="304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Variable</a:t>
              </a:r>
            </a:p>
          </p:txBody>
        </p:sp>
        <p:sp>
          <p:nvSpPr>
            <p:cNvPr id="17" name="Rectangle 33">
              <a:extLst>
                <a:ext uri="{FF2B5EF4-FFF2-40B4-BE49-F238E27FC236}">
                  <a16:creationId xmlns:a16="http://schemas.microsoft.com/office/drawing/2014/main" id="{03304120-3569-F3BA-F9F0-F3C4E712D00D}"/>
                </a:ext>
              </a:extLst>
            </p:cNvPr>
            <p:cNvSpPr/>
            <p:nvPr/>
          </p:nvSpPr>
          <p:spPr>
            <a:xfrm>
              <a:off x="11622450" y="1743075"/>
              <a:ext cx="1594173" cy="7243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Rooms, </a:t>
              </a:r>
              <a:r>
                <a:rPr lang="en-US" dirty="0" err="1">
                  <a:solidFill>
                    <a:schemeClr val="tx1"/>
                  </a:solidFill>
                </a:rPr>
                <a:t>superficie</a:t>
              </a:r>
              <a:r>
                <a:rPr lang="en-US" dirty="0">
                  <a:solidFill>
                    <a:schemeClr val="tx1"/>
                  </a:solidFill>
                </a:rPr>
                <a:t>, property type, </a:t>
              </a:r>
              <a:r>
                <a:rPr lang="en-US" dirty="0" err="1">
                  <a:solidFill>
                    <a:schemeClr val="tx1"/>
                  </a:solidFill>
                </a:rPr>
                <a:t>región</a:t>
              </a:r>
              <a:r>
                <a:rPr lang="en-US" dirty="0">
                  <a:solidFill>
                    <a:schemeClr val="tx1"/>
                  </a:solidFill>
                </a:rPr>
                <a:t> y amenities</a:t>
              </a:r>
            </a:p>
          </p:txBody>
        </p:sp>
      </p:grpSp>
      <p:sp>
        <p:nvSpPr>
          <p:cNvPr id="4" name="Rectangle 32">
            <a:extLst>
              <a:ext uri="{FF2B5EF4-FFF2-40B4-BE49-F238E27FC236}">
                <a16:creationId xmlns:a16="http://schemas.microsoft.com/office/drawing/2014/main" id="{558339F1-B17E-544F-207A-CD05F208AB5C}"/>
              </a:ext>
            </a:extLst>
          </p:cNvPr>
          <p:cNvSpPr/>
          <p:nvPr/>
        </p:nvSpPr>
        <p:spPr>
          <a:xfrm>
            <a:off x="495351" y="3854253"/>
            <a:ext cx="3463367" cy="3863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id="{6C23318C-F8DB-AFFE-26C7-98E72E49F629}"/>
              </a:ext>
            </a:extLst>
          </p:cNvPr>
          <p:cNvSpPr/>
          <p:nvPr/>
        </p:nvSpPr>
        <p:spPr>
          <a:xfrm>
            <a:off x="495353" y="4240601"/>
            <a:ext cx="3463365" cy="1015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uadroTexto 11">
            <a:extLst>
              <a:ext uri="{FF2B5EF4-FFF2-40B4-BE49-F238E27FC236}">
                <a16:creationId xmlns:a16="http://schemas.microsoft.com/office/drawing/2014/main" id="{ADD950B9-7A8C-75D1-1322-E3A6875E17FF}"/>
              </a:ext>
            </a:extLst>
          </p:cNvPr>
          <p:cNvSpPr txBox="1"/>
          <p:nvPr/>
        </p:nvSpPr>
        <p:spPr>
          <a:xfrm>
            <a:off x="7744967" y="1883922"/>
            <a:ext cx="414440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Las variables </a:t>
            </a:r>
            <a:r>
              <a:rPr lang="es-AR" dirty="0" err="1"/>
              <a:t>laundry</a:t>
            </a:r>
            <a:r>
              <a:rPr lang="es-AR" dirty="0"/>
              <a:t>, sum y solárium tienen valores muy cercanos a 0 que coinciden con el criterio del p-</a:t>
            </a:r>
            <a:r>
              <a:rPr lang="es-AR" dirty="0" err="1"/>
              <a:t>value</a:t>
            </a:r>
            <a:r>
              <a:rPr lang="es-AR" dirty="0"/>
              <a:t>. Estas variables no serán tenidas en cuenta para el modelo final</a:t>
            </a:r>
          </a:p>
          <a:p>
            <a:endParaRPr lang="es-AR" dirty="0"/>
          </a:p>
          <a:p>
            <a:r>
              <a:rPr lang="es-AR" dirty="0"/>
              <a:t>También las métricas son extremadamente similares al modelo anterior.</a:t>
            </a:r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92326070-8FE7-7B41-F694-4CEE65A7830D}"/>
              </a:ext>
            </a:extLst>
          </p:cNvPr>
          <p:cNvSpPr/>
          <p:nvPr/>
        </p:nvSpPr>
        <p:spPr>
          <a:xfrm>
            <a:off x="495353" y="2680542"/>
            <a:ext cx="3463365" cy="1003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R²=0.451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7C3FD-87C3-AEE7-B597-92B0B2037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260" y="1252266"/>
            <a:ext cx="2924583" cy="38486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405EF9-4D08-CCAF-F649-F963C5CB6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322" y="4367376"/>
            <a:ext cx="1781424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94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03911-2DB8-432D-914F-526DF183F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DFB68A-53F0-A4F2-90BE-27CA4876FB15}"/>
              </a:ext>
            </a:extLst>
          </p:cNvPr>
          <p:cNvSpPr/>
          <p:nvPr/>
        </p:nvSpPr>
        <p:spPr>
          <a:xfrm>
            <a:off x="0" y="6124575"/>
            <a:ext cx="12192000" cy="733425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904D69-D050-EE26-98E3-F3791B0CB247}"/>
              </a:ext>
            </a:extLst>
          </p:cNvPr>
          <p:cNvSpPr>
            <a:spLocks/>
          </p:cNvSpPr>
          <p:nvPr/>
        </p:nvSpPr>
        <p:spPr>
          <a:xfrm>
            <a:off x="154216" y="862901"/>
            <a:ext cx="11940720" cy="5130206"/>
          </a:xfrm>
          <a:prstGeom prst="roundRect">
            <a:avLst>
              <a:gd name="adj" fmla="val 4554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E0C0F-6D75-F77A-0A13-D9E0DD4235F2}"/>
              </a:ext>
            </a:extLst>
          </p:cNvPr>
          <p:cNvSpPr/>
          <p:nvPr/>
        </p:nvSpPr>
        <p:spPr>
          <a:xfrm>
            <a:off x="10144125" y="6258815"/>
            <a:ext cx="1950810" cy="472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Grupo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250E44-A273-AF7A-1275-35FE7BC31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5" y="6254051"/>
            <a:ext cx="2072820" cy="4724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081FC0D-4E21-E211-DCB9-3F365EC23FF9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Regularización</a:t>
            </a:r>
            <a:r>
              <a:rPr lang="en-US" sz="2400" dirty="0"/>
              <a:t> (Ridge)</a:t>
            </a:r>
          </a:p>
        </p:txBody>
      </p:sp>
      <p:grpSp>
        <p:nvGrpSpPr>
          <p:cNvPr id="12" name="Group 31">
            <a:extLst>
              <a:ext uri="{FF2B5EF4-FFF2-40B4-BE49-F238E27FC236}">
                <a16:creationId xmlns:a16="http://schemas.microsoft.com/office/drawing/2014/main" id="{F242BFB0-DBC6-767A-598F-35F48F9B451B}"/>
              </a:ext>
            </a:extLst>
          </p:cNvPr>
          <p:cNvGrpSpPr/>
          <p:nvPr/>
        </p:nvGrpSpPr>
        <p:grpSpPr>
          <a:xfrm>
            <a:off x="495351" y="2282294"/>
            <a:ext cx="3463367" cy="1402234"/>
            <a:chOff x="11622449" y="1438275"/>
            <a:chExt cx="1594174" cy="1106258"/>
          </a:xfrm>
        </p:grpSpPr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21FBE330-EE24-B6E9-1F4C-9FD2C8BB183E}"/>
                </a:ext>
              </a:extLst>
            </p:cNvPr>
            <p:cNvSpPr/>
            <p:nvPr/>
          </p:nvSpPr>
          <p:spPr>
            <a:xfrm>
              <a:off x="11622449" y="1438275"/>
              <a:ext cx="1594174" cy="304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</a:t>
              </a:r>
            </a:p>
          </p:txBody>
        </p:sp>
        <p:sp>
          <p:nvSpPr>
            <p:cNvPr id="14" name="Rectangle 33">
              <a:extLst>
                <a:ext uri="{FF2B5EF4-FFF2-40B4-BE49-F238E27FC236}">
                  <a16:creationId xmlns:a16="http://schemas.microsoft.com/office/drawing/2014/main" id="{1D29BF7A-FF75-2A3F-7641-EE4C31A01C85}"/>
                </a:ext>
              </a:extLst>
            </p:cNvPr>
            <p:cNvSpPr/>
            <p:nvPr/>
          </p:nvSpPr>
          <p:spPr>
            <a:xfrm>
              <a:off x="11622450" y="1743075"/>
              <a:ext cx="1594173" cy="8014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31">
            <a:extLst>
              <a:ext uri="{FF2B5EF4-FFF2-40B4-BE49-F238E27FC236}">
                <a16:creationId xmlns:a16="http://schemas.microsoft.com/office/drawing/2014/main" id="{8701EFF4-3772-1376-3873-A6334C11C8AD}"/>
              </a:ext>
            </a:extLst>
          </p:cNvPr>
          <p:cNvGrpSpPr/>
          <p:nvPr/>
        </p:nvGrpSpPr>
        <p:grpSpPr>
          <a:xfrm>
            <a:off x="495351" y="939518"/>
            <a:ext cx="3463367" cy="1169939"/>
            <a:chOff x="11622449" y="1438275"/>
            <a:chExt cx="1594174" cy="1029137"/>
          </a:xfrm>
        </p:grpSpPr>
        <p:sp>
          <p:nvSpPr>
            <p:cNvPr id="16" name="Rectangle 32">
              <a:extLst>
                <a:ext uri="{FF2B5EF4-FFF2-40B4-BE49-F238E27FC236}">
                  <a16:creationId xmlns:a16="http://schemas.microsoft.com/office/drawing/2014/main" id="{40FFB700-6CA8-FFD2-0819-B4B04B115F4F}"/>
                </a:ext>
              </a:extLst>
            </p:cNvPr>
            <p:cNvSpPr/>
            <p:nvPr/>
          </p:nvSpPr>
          <p:spPr>
            <a:xfrm>
              <a:off x="11622449" y="1438275"/>
              <a:ext cx="1594174" cy="304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Variable</a:t>
              </a:r>
            </a:p>
          </p:txBody>
        </p:sp>
        <p:sp>
          <p:nvSpPr>
            <p:cNvPr id="17" name="Rectangle 33">
              <a:extLst>
                <a:ext uri="{FF2B5EF4-FFF2-40B4-BE49-F238E27FC236}">
                  <a16:creationId xmlns:a16="http://schemas.microsoft.com/office/drawing/2014/main" id="{03304120-3569-F3BA-F9F0-F3C4E712D00D}"/>
                </a:ext>
              </a:extLst>
            </p:cNvPr>
            <p:cNvSpPr/>
            <p:nvPr/>
          </p:nvSpPr>
          <p:spPr>
            <a:xfrm>
              <a:off x="11622450" y="1743075"/>
              <a:ext cx="1594173" cy="7243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Rooms, </a:t>
              </a:r>
              <a:r>
                <a:rPr lang="en-US" dirty="0" err="1">
                  <a:solidFill>
                    <a:schemeClr val="tx1"/>
                  </a:solidFill>
                </a:rPr>
                <a:t>superficie</a:t>
              </a:r>
              <a:r>
                <a:rPr lang="en-US" dirty="0">
                  <a:solidFill>
                    <a:schemeClr val="tx1"/>
                  </a:solidFill>
                </a:rPr>
                <a:t>, property type, </a:t>
              </a:r>
              <a:r>
                <a:rPr lang="en-US" dirty="0" err="1">
                  <a:solidFill>
                    <a:schemeClr val="tx1"/>
                  </a:solidFill>
                </a:rPr>
                <a:t>región</a:t>
              </a:r>
              <a:r>
                <a:rPr lang="en-US" dirty="0">
                  <a:solidFill>
                    <a:schemeClr val="tx1"/>
                  </a:solidFill>
                </a:rPr>
                <a:t> y amenities</a:t>
              </a:r>
            </a:p>
          </p:txBody>
        </p:sp>
      </p:grpSp>
      <p:sp>
        <p:nvSpPr>
          <p:cNvPr id="4" name="Rectangle 32">
            <a:extLst>
              <a:ext uri="{FF2B5EF4-FFF2-40B4-BE49-F238E27FC236}">
                <a16:creationId xmlns:a16="http://schemas.microsoft.com/office/drawing/2014/main" id="{558339F1-B17E-544F-207A-CD05F208AB5C}"/>
              </a:ext>
            </a:extLst>
          </p:cNvPr>
          <p:cNvSpPr/>
          <p:nvPr/>
        </p:nvSpPr>
        <p:spPr>
          <a:xfrm>
            <a:off x="495351" y="3854253"/>
            <a:ext cx="3463367" cy="3863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id="{6C23318C-F8DB-AFFE-26C7-98E72E49F629}"/>
              </a:ext>
            </a:extLst>
          </p:cNvPr>
          <p:cNvSpPr/>
          <p:nvPr/>
        </p:nvSpPr>
        <p:spPr>
          <a:xfrm>
            <a:off x="495353" y="4240601"/>
            <a:ext cx="3463365" cy="1015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92326070-8FE7-7B41-F694-4CEE65A7830D}"/>
              </a:ext>
            </a:extLst>
          </p:cNvPr>
          <p:cNvSpPr/>
          <p:nvPr/>
        </p:nvSpPr>
        <p:spPr>
          <a:xfrm>
            <a:off x="495353" y="2680542"/>
            <a:ext cx="3463365" cy="1003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R²=0.452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EB127F-E0FB-9285-440F-867E4F0DA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427" y="4354748"/>
            <a:ext cx="1705213" cy="7621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66A5063-81F0-8FE7-1016-1BD0B8B0C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234" y="871214"/>
            <a:ext cx="2303062" cy="43713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CB187A0-7115-45D7-2DCE-E2525EE04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0927" y="1697738"/>
            <a:ext cx="4419530" cy="3299408"/>
          </a:xfrm>
          <a:prstGeom prst="rect">
            <a:avLst/>
          </a:prstGeom>
        </p:spPr>
      </p:pic>
      <p:sp>
        <p:nvSpPr>
          <p:cNvPr id="23" name="CuadroTexto 11">
            <a:extLst>
              <a:ext uri="{FF2B5EF4-FFF2-40B4-BE49-F238E27FC236}">
                <a16:creationId xmlns:a16="http://schemas.microsoft.com/office/drawing/2014/main" id="{7525818B-D9CC-42A8-A207-DCC1983BB02A}"/>
              </a:ext>
            </a:extLst>
          </p:cNvPr>
          <p:cNvSpPr txBox="1"/>
          <p:nvPr/>
        </p:nvSpPr>
        <p:spPr>
          <a:xfrm>
            <a:off x="495351" y="5360959"/>
            <a:ext cx="11476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Finalmente la variable </a:t>
            </a:r>
            <a:r>
              <a:rPr lang="es-AR" dirty="0" err="1"/>
              <a:t>dummie</a:t>
            </a:r>
            <a:r>
              <a:rPr lang="es-AR" dirty="0"/>
              <a:t> del tipo de propiedad “negocio” presenta un valor muy bajo, como se había mostrado en el p-</a:t>
            </a:r>
            <a:r>
              <a:rPr lang="es-AR" dirty="0" err="1"/>
              <a:t>value</a:t>
            </a:r>
            <a:r>
              <a:rPr lang="es-AR" dirty="0"/>
              <a:t> de la regresión de los tipos de propiedad, solo mueve 0.52USD/</a:t>
            </a:r>
            <a:r>
              <a:rPr lang="en-US" dirty="0">
                <a:solidFill>
                  <a:schemeClr val="tx1"/>
                </a:solidFill>
              </a:rPr>
              <a:t>m²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propiedad</a:t>
            </a:r>
            <a:r>
              <a:rPr lang="en-US" dirty="0">
                <a:solidFill>
                  <a:schemeClr val="tx1"/>
                </a:solidFill>
              </a:rPr>
              <a:t> es de </a:t>
            </a:r>
            <a:r>
              <a:rPr lang="en-US" dirty="0" err="1">
                <a:solidFill>
                  <a:schemeClr val="tx1"/>
                </a:solidFill>
              </a:rPr>
              <a:t>este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tipo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5384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8F2A3D-EFCE-A3D2-F1C7-B0C67035EC61}"/>
              </a:ext>
            </a:extLst>
          </p:cNvPr>
          <p:cNvSpPr/>
          <p:nvPr/>
        </p:nvSpPr>
        <p:spPr>
          <a:xfrm>
            <a:off x="0" y="6124575"/>
            <a:ext cx="12192000" cy="733425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D130F9-18C4-4DA3-9A8F-D94D2891C325}"/>
              </a:ext>
            </a:extLst>
          </p:cNvPr>
          <p:cNvSpPr>
            <a:spLocks/>
          </p:cNvSpPr>
          <p:nvPr/>
        </p:nvSpPr>
        <p:spPr>
          <a:xfrm>
            <a:off x="154216" y="1314449"/>
            <a:ext cx="11940720" cy="4678657"/>
          </a:xfrm>
          <a:prstGeom prst="roundRect">
            <a:avLst>
              <a:gd name="adj" fmla="val 4554"/>
            </a:avLst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CA7349-68A9-1E71-C431-D9BF27A93F0F}"/>
              </a:ext>
            </a:extLst>
          </p:cNvPr>
          <p:cNvSpPr/>
          <p:nvPr/>
        </p:nvSpPr>
        <p:spPr>
          <a:xfrm>
            <a:off x="10144125" y="6258815"/>
            <a:ext cx="1950810" cy="472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Grupo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D284B4-DA1F-466E-1B83-A67C7CBB6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5" y="6254051"/>
            <a:ext cx="2072820" cy="4724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DF55EF-2BF1-EBBA-DB8C-801E5B2A84F7}"/>
              </a:ext>
            </a:extLst>
          </p:cNvPr>
          <p:cNvSpPr/>
          <p:nvPr/>
        </p:nvSpPr>
        <p:spPr>
          <a:xfrm>
            <a:off x="0" y="0"/>
            <a:ext cx="12192000" cy="118298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Agenda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67C645B-4ABA-7881-A9A9-E22204BEC9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3686218"/>
              </p:ext>
            </p:extLst>
          </p:nvPr>
        </p:nvGraphicFramePr>
        <p:xfrm>
          <a:off x="647699" y="719666"/>
          <a:ext cx="1082992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9246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8F2A3D-EFCE-A3D2-F1C7-B0C67035EC61}"/>
              </a:ext>
            </a:extLst>
          </p:cNvPr>
          <p:cNvSpPr/>
          <p:nvPr/>
        </p:nvSpPr>
        <p:spPr>
          <a:xfrm>
            <a:off x="0" y="6124575"/>
            <a:ext cx="12192000" cy="733425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D130F9-18C4-4DA3-9A8F-D94D2891C325}"/>
              </a:ext>
            </a:extLst>
          </p:cNvPr>
          <p:cNvSpPr>
            <a:spLocks/>
          </p:cNvSpPr>
          <p:nvPr/>
        </p:nvSpPr>
        <p:spPr>
          <a:xfrm>
            <a:off x="154215" y="1585036"/>
            <a:ext cx="11940720" cy="4237265"/>
          </a:xfrm>
          <a:prstGeom prst="roundRect">
            <a:avLst>
              <a:gd name="adj" fmla="val 4554"/>
            </a:avLst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A partir del dataset resultado del TP1, se debe construir un modelo de regresión lineal que estime el precio por m² de las propiedades.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CA7349-68A9-1E71-C431-D9BF27A93F0F}"/>
              </a:ext>
            </a:extLst>
          </p:cNvPr>
          <p:cNvSpPr/>
          <p:nvPr/>
        </p:nvSpPr>
        <p:spPr>
          <a:xfrm>
            <a:off x="10144125" y="6258815"/>
            <a:ext cx="1950810" cy="472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Grupo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D284B4-DA1F-466E-1B83-A67C7CBB6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5" y="6254051"/>
            <a:ext cx="2072820" cy="4724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DF55EF-2BF1-EBBA-DB8C-801E5B2A84F7}"/>
              </a:ext>
            </a:extLst>
          </p:cNvPr>
          <p:cNvSpPr/>
          <p:nvPr/>
        </p:nvSpPr>
        <p:spPr>
          <a:xfrm>
            <a:off x="0" y="0"/>
            <a:ext cx="12192000" cy="118298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/>
              <a:t>Introducción</a:t>
            </a:r>
            <a:r>
              <a:rPr lang="en-US" sz="4000" b="1" dirty="0"/>
              <a:t> al </a:t>
            </a:r>
            <a:r>
              <a:rPr lang="en-US" sz="4000" b="1" dirty="0" err="1"/>
              <a:t>desafío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1558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8F2A3D-EFCE-A3D2-F1C7-B0C67035EC61}"/>
              </a:ext>
            </a:extLst>
          </p:cNvPr>
          <p:cNvSpPr/>
          <p:nvPr/>
        </p:nvSpPr>
        <p:spPr>
          <a:xfrm>
            <a:off x="0" y="6124575"/>
            <a:ext cx="12192000" cy="733425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D130F9-18C4-4DA3-9A8F-D94D2891C325}"/>
              </a:ext>
            </a:extLst>
          </p:cNvPr>
          <p:cNvSpPr>
            <a:spLocks/>
          </p:cNvSpPr>
          <p:nvPr/>
        </p:nvSpPr>
        <p:spPr>
          <a:xfrm>
            <a:off x="154216" y="862901"/>
            <a:ext cx="11940720" cy="5130206"/>
          </a:xfrm>
          <a:prstGeom prst="roundRect">
            <a:avLst>
              <a:gd name="adj" fmla="val 4554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CA7349-68A9-1E71-C431-D9BF27A93F0F}"/>
              </a:ext>
            </a:extLst>
          </p:cNvPr>
          <p:cNvSpPr/>
          <p:nvPr/>
        </p:nvSpPr>
        <p:spPr>
          <a:xfrm>
            <a:off x="10144125" y="6258815"/>
            <a:ext cx="1950810" cy="472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Grupo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D284B4-DA1F-466E-1B83-A67C7CBB6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5" y="6254051"/>
            <a:ext cx="2072820" cy="4724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DF55EF-2BF1-EBBA-DB8C-801E5B2A84F7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 err="1"/>
              <a:t>Agregado</a:t>
            </a:r>
            <a:r>
              <a:rPr lang="en-US" sz="2400" dirty="0"/>
              <a:t> y </a:t>
            </a:r>
            <a:r>
              <a:rPr lang="en-US" sz="2400" dirty="0" err="1"/>
              <a:t>Filtrado</a:t>
            </a:r>
            <a:r>
              <a:rPr lang="en-US" sz="2400" dirty="0"/>
              <a:t> de </a:t>
            </a:r>
            <a:r>
              <a:rPr lang="en-US" sz="2400" dirty="0" err="1"/>
              <a:t>datos</a:t>
            </a:r>
            <a:endParaRPr lang="en-US" sz="2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02A347-24DA-CD5A-2C35-DAFD60AB8451}"/>
              </a:ext>
            </a:extLst>
          </p:cNvPr>
          <p:cNvSpPr/>
          <p:nvPr/>
        </p:nvSpPr>
        <p:spPr>
          <a:xfrm>
            <a:off x="610959" y="1167897"/>
            <a:ext cx="11248248" cy="4617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95C194-69F3-4827-5BDD-3F2132307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757" y="1357083"/>
            <a:ext cx="8678486" cy="321989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B4F415A-71C7-77BD-6538-97EB9CC62013}"/>
              </a:ext>
            </a:extLst>
          </p:cNvPr>
          <p:cNvSpPr txBox="1"/>
          <p:nvPr/>
        </p:nvSpPr>
        <p:spPr>
          <a:xfrm rot="10800000" flipV="1">
            <a:off x="773480" y="4706458"/>
            <a:ext cx="107021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dataset que se obtuvo de del primer TP contiene 75817 registros sin ningún </a:t>
            </a:r>
            <a:r>
              <a:rPr lang="es-MX" dirty="0" err="1"/>
              <a:t>NaN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El precio y la superficie serán utilizados para calcular la variable target del modelo: USD/m²</a:t>
            </a:r>
          </a:p>
        </p:txBody>
      </p:sp>
    </p:spTree>
    <p:extLst>
      <p:ext uri="{BB962C8B-B14F-4D97-AF65-F5344CB8AC3E}">
        <p14:creationId xmlns:p14="http://schemas.microsoft.com/office/powerpoint/2010/main" val="2160149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8F2A3D-EFCE-A3D2-F1C7-B0C67035EC61}"/>
              </a:ext>
            </a:extLst>
          </p:cNvPr>
          <p:cNvSpPr/>
          <p:nvPr/>
        </p:nvSpPr>
        <p:spPr>
          <a:xfrm>
            <a:off x="0" y="6124575"/>
            <a:ext cx="12192000" cy="733425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D130F9-18C4-4DA3-9A8F-D94D2891C325}"/>
              </a:ext>
            </a:extLst>
          </p:cNvPr>
          <p:cNvSpPr>
            <a:spLocks/>
          </p:cNvSpPr>
          <p:nvPr/>
        </p:nvSpPr>
        <p:spPr>
          <a:xfrm>
            <a:off x="154216" y="862901"/>
            <a:ext cx="11940720" cy="5130206"/>
          </a:xfrm>
          <a:prstGeom prst="roundRect">
            <a:avLst>
              <a:gd name="adj" fmla="val 4554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CA7349-68A9-1E71-C431-D9BF27A93F0F}"/>
              </a:ext>
            </a:extLst>
          </p:cNvPr>
          <p:cNvSpPr/>
          <p:nvPr/>
        </p:nvSpPr>
        <p:spPr>
          <a:xfrm>
            <a:off x="10144125" y="6258815"/>
            <a:ext cx="1950810" cy="472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Grupo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D284B4-DA1F-466E-1B83-A67C7CBB6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5" y="6254051"/>
            <a:ext cx="2072820" cy="4724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DF55EF-2BF1-EBBA-DB8C-801E5B2A84F7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 err="1"/>
              <a:t>Agregado</a:t>
            </a:r>
            <a:r>
              <a:rPr lang="en-US" sz="2400" dirty="0"/>
              <a:t> y </a:t>
            </a:r>
            <a:r>
              <a:rPr lang="en-US" sz="2400" dirty="0" err="1"/>
              <a:t>Filtrado</a:t>
            </a:r>
            <a:r>
              <a:rPr lang="en-US" sz="2400" dirty="0"/>
              <a:t> de </a:t>
            </a:r>
            <a:r>
              <a:rPr lang="en-US" sz="2400" dirty="0" err="1"/>
              <a:t>datos</a:t>
            </a:r>
            <a:endParaRPr lang="en-US" sz="2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02A347-24DA-CD5A-2C35-DAFD60AB8451}"/>
              </a:ext>
            </a:extLst>
          </p:cNvPr>
          <p:cNvSpPr/>
          <p:nvPr/>
        </p:nvSpPr>
        <p:spPr>
          <a:xfrm>
            <a:off x="610959" y="1167897"/>
            <a:ext cx="11248248" cy="4617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uadroTexto 11">
            <a:extLst>
              <a:ext uri="{FF2B5EF4-FFF2-40B4-BE49-F238E27FC236}">
                <a16:creationId xmlns:a16="http://schemas.microsoft.com/office/drawing/2014/main" id="{FDDD172B-A511-0158-0E03-5B70BBC41BB2}"/>
              </a:ext>
            </a:extLst>
          </p:cNvPr>
          <p:cNvSpPr txBox="1"/>
          <p:nvPr/>
        </p:nvSpPr>
        <p:spPr>
          <a:xfrm rot="10800000" flipV="1">
            <a:off x="883987" y="1323178"/>
            <a:ext cx="107021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En el </a:t>
            </a:r>
            <a:r>
              <a:rPr lang="es-AR" dirty="0" err="1"/>
              <a:t>dataset</a:t>
            </a:r>
            <a:r>
              <a:rPr lang="es-AR" dirty="0"/>
              <a:t> original se encontraba también información de </a:t>
            </a:r>
            <a:r>
              <a:rPr lang="es-AR" dirty="0" err="1"/>
              <a:t>amenities</a:t>
            </a:r>
            <a:r>
              <a:rPr lang="es-AR" dirty="0"/>
              <a:t> en las columnas descriptivas por lo que se decidió recuperarlas ya que se espera que mejoren la predicción de las propiedades: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25B38B-B810-290D-2001-FFE7D6572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2872761"/>
            <a:ext cx="2324424" cy="242921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6C827C1-5AA1-B0EA-2ACB-BE24AB1D5195}"/>
              </a:ext>
            </a:extLst>
          </p:cNvPr>
          <p:cNvSpPr txBox="1"/>
          <p:nvPr/>
        </p:nvSpPr>
        <p:spPr>
          <a:xfrm rot="10800000" flipV="1">
            <a:off x="1190625" y="2371961"/>
            <a:ext cx="2324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dirty="0" err="1"/>
              <a:t>Dataset</a:t>
            </a:r>
            <a:r>
              <a:rPr lang="es-AR" dirty="0"/>
              <a:t> original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DA2932-9BC1-D016-7693-74D9CAE9A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756" y="2872761"/>
            <a:ext cx="1962424" cy="2429214"/>
          </a:xfrm>
          <a:prstGeom prst="rect">
            <a:avLst/>
          </a:prstGeom>
        </p:spPr>
      </p:pic>
      <p:sp>
        <p:nvSpPr>
          <p:cNvPr id="15" name="CuadroTexto 11">
            <a:extLst>
              <a:ext uri="{FF2B5EF4-FFF2-40B4-BE49-F238E27FC236}">
                <a16:creationId xmlns:a16="http://schemas.microsoft.com/office/drawing/2014/main" id="{4EEE999F-364E-7879-9314-1F04EA7725A9}"/>
              </a:ext>
            </a:extLst>
          </p:cNvPr>
          <p:cNvSpPr txBox="1"/>
          <p:nvPr/>
        </p:nvSpPr>
        <p:spPr>
          <a:xfrm rot="10800000" flipV="1">
            <a:off x="4858756" y="2389573"/>
            <a:ext cx="1962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dirty="0" err="1"/>
              <a:t>Dataset</a:t>
            </a:r>
            <a:r>
              <a:rPr lang="es-AR" dirty="0"/>
              <a:t> actual</a:t>
            </a:r>
          </a:p>
        </p:txBody>
      </p:sp>
      <p:sp>
        <p:nvSpPr>
          <p:cNvPr id="16" name="CuadroTexto 11">
            <a:extLst>
              <a:ext uri="{FF2B5EF4-FFF2-40B4-BE49-F238E27FC236}">
                <a16:creationId xmlns:a16="http://schemas.microsoft.com/office/drawing/2014/main" id="{E686BEFE-ADFE-39A3-D463-42A7F66924EB}"/>
              </a:ext>
            </a:extLst>
          </p:cNvPr>
          <p:cNvSpPr txBox="1"/>
          <p:nvPr/>
        </p:nvSpPr>
        <p:spPr>
          <a:xfrm rot="10800000" flipV="1">
            <a:off x="7205471" y="3599613"/>
            <a:ext cx="43755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Se mejora el nombre de la columna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La diferencia en número son las filas sacadas del </a:t>
            </a:r>
            <a:r>
              <a:rPr lang="es-AR" dirty="0" err="1"/>
              <a:t>dataset</a:t>
            </a:r>
            <a:r>
              <a:rPr lang="es-AR" dirty="0"/>
              <a:t> original</a:t>
            </a:r>
          </a:p>
        </p:txBody>
      </p:sp>
    </p:spTree>
    <p:extLst>
      <p:ext uri="{BB962C8B-B14F-4D97-AF65-F5344CB8AC3E}">
        <p14:creationId xmlns:p14="http://schemas.microsoft.com/office/powerpoint/2010/main" val="98643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8F2A3D-EFCE-A3D2-F1C7-B0C67035EC61}"/>
              </a:ext>
            </a:extLst>
          </p:cNvPr>
          <p:cNvSpPr/>
          <p:nvPr/>
        </p:nvSpPr>
        <p:spPr>
          <a:xfrm>
            <a:off x="0" y="6124575"/>
            <a:ext cx="12192000" cy="733425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D130F9-18C4-4DA3-9A8F-D94D2891C325}"/>
              </a:ext>
            </a:extLst>
          </p:cNvPr>
          <p:cNvSpPr>
            <a:spLocks/>
          </p:cNvSpPr>
          <p:nvPr/>
        </p:nvSpPr>
        <p:spPr>
          <a:xfrm>
            <a:off x="154216" y="862901"/>
            <a:ext cx="11940720" cy="5130206"/>
          </a:xfrm>
          <a:prstGeom prst="roundRect">
            <a:avLst>
              <a:gd name="adj" fmla="val 4554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CA7349-68A9-1E71-C431-D9BF27A93F0F}"/>
              </a:ext>
            </a:extLst>
          </p:cNvPr>
          <p:cNvSpPr/>
          <p:nvPr/>
        </p:nvSpPr>
        <p:spPr>
          <a:xfrm>
            <a:off x="10144125" y="6258815"/>
            <a:ext cx="1950810" cy="472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Grupo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D284B4-DA1F-466E-1B83-A67C7CBB6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5" y="6254051"/>
            <a:ext cx="2072820" cy="4724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DF55EF-2BF1-EBBA-DB8C-801E5B2A84F7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 err="1"/>
              <a:t>Agregado</a:t>
            </a:r>
            <a:r>
              <a:rPr lang="en-US" sz="2400" dirty="0"/>
              <a:t> y </a:t>
            </a:r>
            <a:r>
              <a:rPr lang="en-US" sz="2400" dirty="0" err="1"/>
              <a:t>Filtrado</a:t>
            </a:r>
            <a:r>
              <a:rPr lang="en-US" sz="2400" dirty="0"/>
              <a:t> de </a:t>
            </a:r>
            <a:r>
              <a:rPr lang="en-US" sz="2400" dirty="0" err="1"/>
              <a:t>datos</a:t>
            </a:r>
            <a:endParaRPr lang="en-US" sz="2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02A347-24DA-CD5A-2C35-DAFD60AB8451}"/>
              </a:ext>
            </a:extLst>
          </p:cNvPr>
          <p:cNvSpPr/>
          <p:nvPr/>
        </p:nvSpPr>
        <p:spPr>
          <a:xfrm>
            <a:off x="610959" y="1167897"/>
            <a:ext cx="11248248" cy="4617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uadroTexto 11">
            <a:extLst>
              <a:ext uri="{FF2B5EF4-FFF2-40B4-BE49-F238E27FC236}">
                <a16:creationId xmlns:a16="http://schemas.microsoft.com/office/drawing/2014/main" id="{FDDD172B-A511-0158-0E03-5B70BBC41BB2}"/>
              </a:ext>
            </a:extLst>
          </p:cNvPr>
          <p:cNvSpPr txBox="1"/>
          <p:nvPr/>
        </p:nvSpPr>
        <p:spPr>
          <a:xfrm rot="10800000" flipV="1">
            <a:off x="883987" y="1323178"/>
            <a:ext cx="107021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Ya con la columna target calculada se decide eliminar outliers de las columnas que presentan: USD/m² y superficie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32B2F-0E27-CA54-16A6-182D7871D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068" y="2821991"/>
            <a:ext cx="4751411" cy="25524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654B81-590D-AD59-6715-ADFC71873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86" y="2834966"/>
            <a:ext cx="4898947" cy="2551132"/>
          </a:xfrm>
          <a:prstGeom prst="rect">
            <a:avLst/>
          </a:prstGeom>
        </p:spPr>
      </p:pic>
      <p:sp>
        <p:nvSpPr>
          <p:cNvPr id="17" name="CuadroTexto 11">
            <a:extLst>
              <a:ext uri="{FF2B5EF4-FFF2-40B4-BE49-F238E27FC236}">
                <a16:creationId xmlns:a16="http://schemas.microsoft.com/office/drawing/2014/main" id="{5DAD4E80-F37E-C0D4-F205-55768AA30B1B}"/>
              </a:ext>
            </a:extLst>
          </p:cNvPr>
          <p:cNvSpPr txBox="1"/>
          <p:nvPr/>
        </p:nvSpPr>
        <p:spPr>
          <a:xfrm rot="10800000" flipV="1">
            <a:off x="1190625" y="2371961"/>
            <a:ext cx="4592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dirty="0"/>
              <a:t>Superficie</a:t>
            </a:r>
          </a:p>
        </p:txBody>
      </p:sp>
      <p:sp>
        <p:nvSpPr>
          <p:cNvPr id="18" name="CuadroTexto 11">
            <a:extLst>
              <a:ext uri="{FF2B5EF4-FFF2-40B4-BE49-F238E27FC236}">
                <a16:creationId xmlns:a16="http://schemas.microsoft.com/office/drawing/2014/main" id="{58B53028-DD3E-0BBA-3A97-350C9D2C20D4}"/>
              </a:ext>
            </a:extLst>
          </p:cNvPr>
          <p:cNvSpPr txBox="1"/>
          <p:nvPr/>
        </p:nvSpPr>
        <p:spPr>
          <a:xfrm rot="10800000" flipV="1">
            <a:off x="6409068" y="2384770"/>
            <a:ext cx="4751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dirty="0"/>
              <a:t>USD/m²</a:t>
            </a:r>
          </a:p>
        </p:txBody>
      </p:sp>
    </p:spTree>
    <p:extLst>
      <p:ext uri="{BB962C8B-B14F-4D97-AF65-F5344CB8AC3E}">
        <p14:creationId xmlns:p14="http://schemas.microsoft.com/office/powerpoint/2010/main" val="270619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8F2A3D-EFCE-A3D2-F1C7-B0C67035EC61}"/>
              </a:ext>
            </a:extLst>
          </p:cNvPr>
          <p:cNvSpPr/>
          <p:nvPr/>
        </p:nvSpPr>
        <p:spPr>
          <a:xfrm>
            <a:off x="0" y="6124575"/>
            <a:ext cx="12192000" cy="733425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D130F9-18C4-4DA3-9A8F-D94D2891C325}"/>
              </a:ext>
            </a:extLst>
          </p:cNvPr>
          <p:cNvSpPr>
            <a:spLocks/>
          </p:cNvSpPr>
          <p:nvPr/>
        </p:nvSpPr>
        <p:spPr>
          <a:xfrm>
            <a:off x="154216" y="862901"/>
            <a:ext cx="11940720" cy="5130206"/>
          </a:xfrm>
          <a:prstGeom prst="roundRect">
            <a:avLst>
              <a:gd name="adj" fmla="val 4554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CA7349-68A9-1E71-C431-D9BF27A93F0F}"/>
              </a:ext>
            </a:extLst>
          </p:cNvPr>
          <p:cNvSpPr/>
          <p:nvPr/>
        </p:nvSpPr>
        <p:spPr>
          <a:xfrm>
            <a:off x="10144125" y="6258815"/>
            <a:ext cx="1950810" cy="472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Grupo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D284B4-DA1F-466E-1B83-A67C7CBB6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5" y="6254051"/>
            <a:ext cx="2072820" cy="4724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DF55EF-2BF1-EBBA-DB8C-801E5B2A84F7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 err="1"/>
              <a:t>Creación</a:t>
            </a:r>
            <a:r>
              <a:rPr lang="en-US" sz="2400" dirty="0"/>
              <a:t> de variables dummies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02A347-24DA-CD5A-2C35-DAFD60AB8451}"/>
              </a:ext>
            </a:extLst>
          </p:cNvPr>
          <p:cNvSpPr/>
          <p:nvPr/>
        </p:nvSpPr>
        <p:spPr>
          <a:xfrm>
            <a:off x="610959" y="1167897"/>
            <a:ext cx="11248248" cy="4617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uadroTexto 11">
            <a:extLst>
              <a:ext uri="{FF2B5EF4-FFF2-40B4-BE49-F238E27FC236}">
                <a16:creationId xmlns:a16="http://schemas.microsoft.com/office/drawing/2014/main" id="{FDDD172B-A511-0158-0E03-5B70BBC41BB2}"/>
              </a:ext>
            </a:extLst>
          </p:cNvPr>
          <p:cNvSpPr txBox="1"/>
          <p:nvPr/>
        </p:nvSpPr>
        <p:spPr>
          <a:xfrm rot="10800000" flipV="1">
            <a:off x="883987" y="1461677"/>
            <a:ext cx="10702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El </a:t>
            </a:r>
            <a:r>
              <a:rPr lang="es-AR" dirty="0" err="1"/>
              <a:t>dataset</a:t>
            </a:r>
            <a:r>
              <a:rPr lang="es-AR" dirty="0"/>
              <a:t> presenta varias variables categóricas con muy distintos números de categorías: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2A527D9-33D8-3C81-A2EC-B26A2978E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2039191"/>
            <a:ext cx="1162212" cy="1590897"/>
          </a:xfrm>
          <a:prstGeom prst="rect">
            <a:avLst/>
          </a:prstGeom>
        </p:spPr>
      </p:pic>
      <p:sp>
        <p:nvSpPr>
          <p:cNvPr id="3" name="CuadroTexto 11">
            <a:extLst>
              <a:ext uri="{FF2B5EF4-FFF2-40B4-BE49-F238E27FC236}">
                <a16:creationId xmlns:a16="http://schemas.microsoft.com/office/drawing/2014/main" id="{FB422B45-174D-57D6-C781-6D76E9C17082}"/>
              </a:ext>
            </a:extLst>
          </p:cNvPr>
          <p:cNvSpPr txBox="1"/>
          <p:nvPr/>
        </p:nvSpPr>
        <p:spPr>
          <a:xfrm rot="10800000" flipV="1">
            <a:off x="883987" y="3599631"/>
            <a:ext cx="107021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Para </a:t>
            </a:r>
            <a:r>
              <a:rPr lang="es-AR" dirty="0" err="1"/>
              <a:t>property</a:t>
            </a:r>
            <a:r>
              <a:rPr lang="es-AR" dirty="0"/>
              <a:t> </a:t>
            </a:r>
            <a:r>
              <a:rPr lang="es-AR" dirty="0" err="1"/>
              <a:t>type</a:t>
            </a:r>
            <a:r>
              <a:rPr lang="es-AR" dirty="0"/>
              <a:t> se utilizarán todas las categorías ya que son pocas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Para </a:t>
            </a:r>
            <a:r>
              <a:rPr lang="es-AR" dirty="0" err="1"/>
              <a:t>state_name</a:t>
            </a:r>
            <a:r>
              <a:rPr lang="es-AR" dirty="0"/>
              <a:t> se espera agrupar de manera que se reduzcan las categorías a un número menor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Para Place se decide no utilizarlas a menos que se vea que el modelo no predice de manera correcta la variable target. Las posibilidades es categorizar por capital/”ciudad grande” vs “ciudad chica”, para CABA utilizar el mismo concepto pero con barrios.</a:t>
            </a:r>
          </a:p>
        </p:txBody>
      </p:sp>
    </p:spTree>
    <p:extLst>
      <p:ext uri="{BB962C8B-B14F-4D97-AF65-F5344CB8AC3E}">
        <p14:creationId xmlns:p14="http://schemas.microsoft.com/office/powerpoint/2010/main" val="225401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F1DD5-F2B8-9EF8-56C9-F55B07188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F25FA6-35B2-1505-6210-DB514B5C3016}"/>
              </a:ext>
            </a:extLst>
          </p:cNvPr>
          <p:cNvSpPr/>
          <p:nvPr/>
        </p:nvSpPr>
        <p:spPr>
          <a:xfrm>
            <a:off x="0" y="6124575"/>
            <a:ext cx="12192000" cy="733425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396BF8-2486-F630-D660-617B0F378502}"/>
              </a:ext>
            </a:extLst>
          </p:cNvPr>
          <p:cNvSpPr>
            <a:spLocks/>
          </p:cNvSpPr>
          <p:nvPr/>
        </p:nvSpPr>
        <p:spPr>
          <a:xfrm>
            <a:off x="154216" y="862901"/>
            <a:ext cx="11940720" cy="5130206"/>
          </a:xfrm>
          <a:prstGeom prst="roundRect">
            <a:avLst>
              <a:gd name="adj" fmla="val 4554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B95A81-7EA9-4566-D9DC-C308B73CF4FC}"/>
              </a:ext>
            </a:extLst>
          </p:cNvPr>
          <p:cNvSpPr/>
          <p:nvPr/>
        </p:nvSpPr>
        <p:spPr>
          <a:xfrm>
            <a:off x="10144125" y="6258815"/>
            <a:ext cx="1950810" cy="472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Grupo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042586-F285-23E3-5ED4-262964553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5" y="6254051"/>
            <a:ext cx="2072820" cy="4724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1C8CBB-0A3B-2B06-6902-56BE2B33B407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 err="1"/>
              <a:t>Creación</a:t>
            </a:r>
            <a:r>
              <a:rPr lang="en-US" sz="2400" dirty="0"/>
              <a:t> de variables dummies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CBDD61-1459-7A7E-9049-9660BCE38D30}"/>
              </a:ext>
            </a:extLst>
          </p:cNvPr>
          <p:cNvGrpSpPr/>
          <p:nvPr/>
        </p:nvGrpSpPr>
        <p:grpSpPr>
          <a:xfrm>
            <a:off x="610959" y="862900"/>
            <a:ext cx="11058957" cy="4270415"/>
            <a:chOff x="8039100" y="1438275"/>
            <a:chExt cx="5177524" cy="238250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0114DDB-48F5-5F37-1ACA-652BFE477157}"/>
                </a:ext>
              </a:extLst>
            </p:cNvPr>
            <p:cNvSpPr/>
            <p:nvPr/>
          </p:nvSpPr>
          <p:spPr>
            <a:xfrm>
              <a:off x="8039100" y="1438275"/>
              <a:ext cx="5177524" cy="304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 type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6062069-2E13-09BD-B71B-6C24F4ED762E}"/>
                </a:ext>
              </a:extLst>
            </p:cNvPr>
            <p:cNvSpPr/>
            <p:nvPr/>
          </p:nvSpPr>
          <p:spPr>
            <a:xfrm>
              <a:off x="8039100" y="1743075"/>
              <a:ext cx="5177524" cy="20777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BA35E1D-5AD3-CB89-99BA-54F58F028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262" y="2709220"/>
            <a:ext cx="1762371" cy="1009791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0965AA1-DA25-FAC7-A050-52FB1BFA49A4}"/>
              </a:ext>
            </a:extLst>
          </p:cNvPr>
          <p:cNvSpPr/>
          <p:nvPr/>
        </p:nvSpPr>
        <p:spPr>
          <a:xfrm>
            <a:off x="4439653" y="2999232"/>
            <a:ext cx="1115568" cy="4297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15639E-DF06-5911-51D0-219E0C09F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241" y="1670846"/>
            <a:ext cx="5334744" cy="3200847"/>
          </a:xfrm>
          <a:prstGeom prst="rect">
            <a:avLst/>
          </a:prstGeom>
        </p:spPr>
      </p:pic>
      <p:sp>
        <p:nvSpPr>
          <p:cNvPr id="15" name="CuadroTexto 11">
            <a:extLst>
              <a:ext uri="{FF2B5EF4-FFF2-40B4-BE49-F238E27FC236}">
                <a16:creationId xmlns:a16="http://schemas.microsoft.com/office/drawing/2014/main" id="{A767B385-93FB-C0AB-1BE3-1273A851F69B}"/>
              </a:ext>
            </a:extLst>
          </p:cNvPr>
          <p:cNvSpPr txBox="1"/>
          <p:nvPr/>
        </p:nvSpPr>
        <p:spPr>
          <a:xfrm rot="10800000" flipV="1">
            <a:off x="986743" y="1670846"/>
            <a:ext cx="41635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El </a:t>
            </a:r>
            <a:r>
              <a:rPr lang="es-AR" dirty="0" err="1"/>
              <a:t>dataset</a:t>
            </a:r>
            <a:r>
              <a:rPr lang="es-AR" dirty="0"/>
              <a:t> ya filtrado presenta varios tipos de categorías en la columna tipo de propiedades</a:t>
            </a:r>
          </a:p>
        </p:txBody>
      </p:sp>
    </p:spTree>
    <p:extLst>
      <p:ext uri="{BB962C8B-B14F-4D97-AF65-F5344CB8AC3E}">
        <p14:creationId xmlns:p14="http://schemas.microsoft.com/office/powerpoint/2010/main" val="197522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F1DD5-F2B8-9EF8-56C9-F55B07188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F25FA6-35B2-1505-6210-DB514B5C3016}"/>
              </a:ext>
            </a:extLst>
          </p:cNvPr>
          <p:cNvSpPr/>
          <p:nvPr/>
        </p:nvSpPr>
        <p:spPr>
          <a:xfrm>
            <a:off x="0" y="6124575"/>
            <a:ext cx="12192000" cy="733425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396BF8-2486-F630-D660-617B0F378502}"/>
              </a:ext>
            </a:extLst>
          </p:cNvPr>
          <p:cNvSpPr>
            <a:spLocks/>
          </p:cNvSpPr>
          <p:nvPr/>
        </p:nvSpPr>
        <p:spPr>
          <a:xfrm>
            <a:off x="154216" y="862901"/>
            <a:ext cx="11940720" cy="5130206"/>
          </a:xfrm>
          <a:prstGeom prst="roundRect">
            <a:avLst>
              <a:gd name="adj" fmla="val 4554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B95A81-7EA9-4566-D9DC-C308B73CF4FC}"/>
              </a:ext>
            </a:extLst>
          </p:cNvPr>
          <p:cNvSpPr/>
          <p:nvPr/>
        </p:nvSpPr>
        <p:spPr>
          <a:xfrm>
            <a:off x="10144125" y="6258815"/>
            <a:ext cx="1950810" cy="472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Grupo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042586-F285-23E3-5ED4-262964553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5" y="6254051"/>
            <a:ext cx="2072820" cy="4724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1C8CBB-0A3B-2B06-6902-56BE2B33B407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 err="1"/>
              <a:t>Creación</a:t>
            </a:r>
            <a:r>
              <a:rPr lang="en-US" sz="2400" dirty="0"/>
              <a:t> de variables dummies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CBDD61-1459-7A7E-9049-9660BCE38D30}"/>
              </a:ext>
            </a:extLst>
          </p:cNvPr>
          <p:cNvGrpSpPr/>
          <p:nvPr/>
        </p:nvGrpSpPr>
        <p:grpSpPr>
          <a:xfrm>
            <a:off x="610959" y="862900"/>
            <a:ext cx="11058957" cy="4952684"/>
            <a:chOff x="8039100" y="1438275"/>
            <a:chExt cx="5177524" cy="238250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0114DDB-48F5-5F37-1ACA-652BFE477157}"/>
                </a:ext>
              </a:extLst>
            </p:cNvPr>
            <p:cNvSpPr/>
            <p:nvPr/>
          </p:nvSpPr>
          <p:spPr>
            <a:xfrm>
              <a:off x="8039100" y="1438275"/>
              <a:ext cx="5177524" cy="304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State_name</a:t>
              </a:r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6062069-2E13-09BD-B71B-6C24F4ED762E}"/>
                </a:ext>
              </a:extLst>
            </p:cNvPr>
            <p:cNvSpPr/>
            <p:nvPr/>
          </p:nvSpPr>
          <p:spPr>
            <a:xfrm>
              <a:off x="8039100" y="1743075"/>
              <a:ext cx="5177524" cy="20777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E0660CC-ACB6-32F0-7CBB-81DD0DEB5A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31"/>
          <a:stretch/>
        </p:blipFill>
        <p:spPr>
          <a:xfrm>
            <a:off x="610959" y="1496510"/>
            <a:ext cx="2525433" cy="4324438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FBE5B08-022B-478E-9E4B-0BB490531ECB}"/>
              </a:ext>
            </a:extLst>
          </p:cNvPr>
          <p:cNvGrpSpPr/>
          <p:nvPr/>
        </p:nvGrpSpPr>
        <p:grpSpPr>
          <a:xfrm>
            <a:off x="3138132" y="1674861"/>
            <a:ext cx="6850545" cy="3962371"/>
            <a:chOff x="4252516" y="1557499"/>
            <a:chExt cx="7171880" cy="419709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6F44897-0BC3-5256-0EAB-6D3F98439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2516" y="1557499"/>
              <a:ext cx="7171880" cy="4197096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B66790-8871-CA21-EB56-ED3B09C698D2}"/>
                </a:ext>
              </a:extLst>
            </p:cNvPr>
            <p:cNvSpPr/>
            <p:nvPr/>
          </p:nvSpPr>
          <p:spPr>
            <a:xfrm>
              <a:off x="4518988" y="2660904"/>
              <a:ext cx="256032" cy="7680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BA43DDA-7E19-49FC-6AC4-C5E10CADADF1}"/>
                </a:ext>
              </a:extLst>
            </p:cNvPr>
            <p:cNvSpPr/>
            <p:nvPr/>
          </p:nvSpPr>
          <p:spPr>
            <a:xfrm>
              <a:off x="10682473" y="2124866"/>
              <a:ext cx="192024" cy="14321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4E732A-845C-94D4-6049-C59A26157A13}"/>
                </a:ext>
              </a:extLst>
            </p:cNvPr>
            <p:cNvSpPr/>
            <p:nvPr/>
          </p:nvSpPr>
          <p:spPr>
            <a:xfrm>
              <a:off x="4794167" y="3063239"/>
              <a:ext cx="464591" cy="877825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B1FAB9F-F92D-75BA-862C-129F8867B9C2}"/>
                </a:ext>
              </a:extLst>
            </p:cNvPr>
            <p:cNvSpPr/>
            <p:nvPr/>
          </p:nvSpPr>
          <p:spPr>
            <a:xfrm>
              <a:off x="10165427" y="2778222"/>
              <a:ext cx="192024" cy="1432150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ABB3F84-8928-66A3-051C-2EE63F4C453B}"/>
                </a:ext>
              </a:extLst>
            </p:cNvPr>
            <p:cNvSpPr/>
            <p:nvPr/>
          </p:nvSpPr>
          <p:spPr>
            <a:xfrm>
              <a:off x="7005063" y="3063238"/>
              <a:ext cx="464590" cy="96012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5" name="CuadroTexto 11">
            <a:extLst>
              <a:ext uri="{FF2B5EF4-FFF2-40B4-BE49-F238E27FC236}">
                <a16:creationId xmlns:a16="http://schemas.microsoft.com/office/drawing/2014/main" id="{13174C8E-D86A-1DEA-1C23-ABCB180F937F}"/>
              </a:ext>
            </a:extLst>
          </p:cNvPr>
          <p:cNvSpPr txBox="1"/>
          <p:nvPr/>
        </p:nvSpPr>
        <p:spPr>
          <a:xfrm rot="10800000" flipV="1">
            <a:off x="9988677" y="2755573"/>
            <a:ext cx="16812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400" dirty="0"/>
              <a:t>Se crean 3 regiones las enmarcadas en rojo, las enmarcadas en violetas y el resto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244C17-C50D-A8CB-2ED1-4334037FCD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2623" y="4588345"/>
            <a:ext cx="1362265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45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5253</TotalTime>
  <Words>954</Words>
  <Application>Microsoft Office PowerPoint</Application>
  <PresentationFormat>Widescreen</PresentationFormat>
  <Paragraphs>118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Antonella Cappellari</dc:creator>
  <cp:lastModifiedBy>CIARRAPICO Diego M. TENARIS</cp:lastModifiedBy>
  <cp:revision>30</cp:revision>
  <dcterms:created xsi:type="dcterms:W3CDTF">2023-12-25T15:16:57Z</dcterms:created>
  <dcterms:modified xsi:type="dcterms:W3CDTF">2024-02-14T18:38:02Z</dcterms:modified>
</cp:coreProperties>
</file>