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 Montañés Pla" userId="aa7f59bb39d9d557" providerId="LiveId" clId="{997E565E-416E-4A01-967A-3BC92E9C8AEB}"/>
    <pc:docChg chg="modSld">
      <pc:chgData name="Pau Montañés Pla" userId="aa7f59bb39d9d557" providerId="LiveId" clId="{997E565E-416E-4A01-967A-3BC92E9C8AEB}" dt="2025-04-03T18:56:02.241" v="14" actId="20577"/>
      <pc:docMkLst>
        <pc:docMk/>
      </pc:docMkLst>
      <pc:sldChg chg="modSp mod">
        <pc:chgData name="Pau Montañés Pla" userId="aa7f59bb39d9d557" providerId="LiveId" clId="{997E565E-416E-4A01-967A-3BC92E9C8AEB}" dt="2025-04-03T18:54:48.664" v="1" actId="20577"/>
        <pc:sldMkLst>
          <pc:docMk/>
          <pc:sldMk cId="3357849563" sldId="258"/>
        </pc:sldMkLst>
        <pc:spChg chg="mod">
          <ac:chgData name="Pau Montañés Pla" userId="aa7f59bb39d9d557" providerId="LiveId" clId="{997E565E-416E-4A01-967A-3BC92E9C8AEB}" dt="2025-04-03T18:54:48.664" v="1" actId="20577"/>
          <ac:spMkLst>
            <pc:docMk/>
            <pc:sldMk cId="3357849563" sldId="258"/>
            <ac:spMk id="3" creationId="{9A86664F-69FE-3430-FE21-5239CB639F4D}"/>
          </ac:spMkLst>
        </pc:spChg>
      </pc:sldChg>
      <pc:sldChg chg="modSp mod">
        <pc:chgData name="Pau Montañés Pla" userId="aa7f59bb39d9d557" providerId="LiveId" clId="{997E565E-416E-4A01-967A-3BC92E9C8AEB}" dt="2025-04-03T18:55:48.491" v="10" actId="20577"/>
        <pc:sldMkLst>
          <pc:docMk/>
          <pc:sldMk cId="1171056797" sldId="260"/>
        </pc:sldMkLst>
        <pc:spChg chg="mod">
          <ac:chgData name="Pau Montañés Pla" userId="aa7f59bb39d9d557" providerId="LiveId" clId="{997E565E-416E-4A01-967A-3BC92E9C8AEB}" dt="2025-04-03T18:55:48.491" v="10" actId="20577"/>
          <ac:spMkLst>
            <pc:docMk/>
            <pc:sldMk cId="1171056797" sldId="260"/>
            <ac:spMk id="10" creationId="{D09F96C2-D3B6-E704-76DF-67F8A4E0F5EC}"/>
          </ac:spMkLst>
        </pc:spChg>
      </pc:sldChg>
      <pc:sldChg chg="modSp mod">
        <pc:chgData name="Pau Montañés Pla" userId="aa7f59bb39d9d557" providerId="LiveId" clId="{997E565E-416E-4A01-967A-3BC92E9C8AEB}" dt="2025-04-03T18:55:57.490" v="12" actId="20577"/>
        <pc:sldMkLst>
          <pc:docMk/>
          <pc:sldMk cId="1335671260" sldId="263"/>
        </pc:sldMkLst>
        <pc:spChg chg="mod">
          <ac:chgData name="Pau Montañés Pla" userId="aa7f59bb39d9d557" providerId="LiveId" clId="{997E565E-416E-4A01-967A-3BC92E9C8AEB}" dt="2025-04-03T18:55:57.490" v="12" actId="20577"/>
          <ac:spMkLst>
            <pc:docMk/>
            <pc:sldMk cId="1335671260" sldId="263"/>
            <ac:spMk id="9" creationId="{0F5E0EB0-8592-CF05-00C9-31676BF0E2B4}"/>
          </ac:spMkLst>
        </pc:spChg>
      </pc:sldChg>
      <pc:sldChg chg="modSp mod">
        <pc:chgData name="Pau Montañés Pla" userId="aa7f59bb39d9d557" providerId="LiveId" clId="{997E565E-416E-4A01-967A-3BC92E9C8AEB}" dt="2025-04-03T18:56:02.241" v="14" actId="20577"/>
        <pc:sldMkLst>
          <pc:docMk/>
          <pc:sldMk cId="1776237909" sldId="264"/>
        </pc:sldMkLst>
        <pc:spChg chg="mod">
          <ac:chgData name="Pau Montañés Pla" userId="aa7f59bb39d9d557" providerId="LiveId" clId="{997E565E-416E-4A01-967A-3BC92E9C8AEB}" dt="2025-04-03T18:56:02.241" v="14" actId="20577"/>
          <ac:spMkLst>
            <pc:docMk/>
            <pc:sldMk cId="1776237909" sldId="264"/>
            <ac:spMk id="8" creationId="{DF33A354-655B-BB8B-9022-56C7317CD8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5BC37BE4-A054-662D-4153-2C234D4E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663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9AF97B-0F7A-6351-F290-4772688C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s-ES" sz="5000" dirty="0">
                <a:solidFill>
                  <a:srgbClr val="FFFFFF"/>
                </a:solidFill>
              </a:rPr>
              <a:t> El coste de no invertir, ¿por qué perdemos poder adquisitivo?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2E3E6-9CC6-CB3B-CED4-E658973EB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endParaRPr lang="es-ES" sz="2000">
              <a:solidFill>
                <a:srgbClr val="FFFFFF"/>
              </a:solidFill>
            </a:endParaRPr>
          </a:p>
          <a:p>
            <a:endParaRPr lang="es-ES" sz="2000">
              <a:solidFill>
                <a:srgbClr val="FFFFFF"/>
              </a:solidFill>
            </a:endParaRPr>
          </a:p>
          <a:p>
            <a:r>
              <a:rPr lang="es-ES" sz="2000">
                <a:solidFill>
                  <a:srgbClr val="FFFFFF"/>
                </a:solidFill>
              </a:rPr>
              <a:t>Pau Montañés Pla </a:t>
            </a:r>
          </a:p>
        </p:txBody>
      </p:sp>
    </p:spTree>
    <p:extLst>
      <p:ext uri="{BB962C8B-B14F-4D97-AF65-F5344CB8AC3E}">
        <p14:creationId xmlns:p14="http://schemas.microsoft.com/office/powerpoint/2010/main" val="185258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A4819-63E1-AC1A-74C4-660BD95F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704088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Conclusiones finales</a:t>
            </a:r>
          </a:p>
        </p:txBody>
      </p:sp>
      <p:pic>
        <p:nvPicPr>
          <p:cNvPr id="3076" name="Picture 4" descr="Qué tipos de inversiones existen y cuáles son sus ventajas?">
            <a:extLst>
              <a:ext uri="{FF2B5EF4-FFF2-40B4-BE49-F238E27FC236}">
                <a16:creationId xmlns:a16="http://schemas.microsoft.com/office/drawing/2014/main" id="{509E73AD-9179-56E4-6215-4B0880B1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84" y="1536018"/>
            <a:ext cx="5173647" cy="2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A22D2-0583-B6F1-FD76-E66E9EFE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20028"/>
            <a:ext cx="5385816" cy="42041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ES" sz="1500" dirty="0"/>
              <a:t>Hemos demostrado que, si no se invierte el dinero ahorrado se va devaluando debido a la inflación (hipótesis principal) </a:t>
            </a:r>
          </a:p>
          <a:p>
            <a:pPr>
              <a:lnSpc>
                <a:spcPct val="110000"/>
              </a:lnSpc>
            </a:pPr>
            <a:r>
              <a:rPr lang="es-ES" sz="1500" dirty="0"/>
              <a:t>Hay varios activos fiables que nos pueden dar la rentabilidad suficiente para batir a la inflación </a:t>
            </a:r>
          </a:p>
          <a:p>
            <a:pPr>
              <a:lnSpc>
                <a:spcPct val="110000"/>
              </a:lnSpc>
            </a:pPr>
            <a:r>
              <a:rPr lang="es-ES" sz="1500" dirty="0"/>
              <a:t>A largo plazo, no invertir también es una decisión, y suele salir mal, ya que perdemos poder adquisitivo</a:t>
            </a:r>
          </a:p>
          <a:p>
            <a:pPr>
              <a:lnSpc>
                <a:spcPct val="110000"/>
              </a:lnSpc>
            </a:pPr>
            <a:r>
              <a:rPr lang="es-ES" sz="1500" dirty="0"/>
              <a:t>Es importante que antes de invertir nada se entienda como funcionan cada activo, ya que puede variar mucho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500" b="1" dirty="0" err="1"/>
              <a:t>Disclaimer</a:t>
            </a:r>
            <a:r>
              <a:rPr lang="es-ES" sz="1500" dirty="0"/>
              <a:t>: este EDA no es ninguna recomendación de inversión, es un estudio de soluciones efectivas a un problema real. Cada uno es responsable de las consecuencias de sus inversiones.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AD982A-9361-9CCF-5373-FB44871E493F}"/>
              </a:ext>
            </a:extLst>
          </p:cNvPr>
          <p:cNvSpPr txBox="1"/>
          <p:nvPr/>
        </p:nvSpPr>
        <p:spPr>
          <a:xfrm>
            <a:off x="685800" y="5724144"/>
            <a:ext cx="1020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/>
              <a:t>Dato curioso: </a:t>
            </a:r>
            <a:r>
              <a:rPr lang="es-ES" sz="1400" dirty="0"/>
              <a:t>Invertir 100€/mes desde los 20 años puede dar más de 250.000€ a los 60 (al 7% anual)</a:t>
            </a:r>
          </a:p>
        </p:txBody>
      </p:sp>
    </p:spTree>
    <p:extLst>
      <p:ext uri="{BB962C8B-B14F-4D97-AF65-F5344CB8AC3E}">
        <p14:creationId xmlns:p14="http://schemas.microsoft.com/office/powerpoint/2010/main" val="319050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69EB8-7D5B-B328-5345-330138DC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es-ES" u="sng" dirty="0"/>
              <a:t>Reflexión final</a:t>
            </a:r>
          </a:p>
        </p:txBody>
      </p:sp>
      <p:pic>
        <p:nvPicPr>
          <p:cNvPr id="5122" name="Picture 2" descr="Conceptos clave para comprender las finanzas corporativas | EAE">
            <a:extLst>
              <a:ext uri="{FF2B5EF4-FFF2-40B4-BE49-F238E27FC236}">
                <a16:creationId xmlns:a16="http://schemas.microsoft.com/office/drawing/2014/main" id="{7A0D14F4-2230-01C0-E08C-34F77020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r="15679" b="-1"/>
          <a:stretch/>
        </p:blipFill>
        <p:spPr bwMode="auto">
          <a:xfrm>
            <a:off x="1" y="10"/>
            <a:ext cx="637336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3C1EF-53F6-D365-0054-6A359B44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17" y="2212848"/>
            <a:ext cx="4361688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Después de haber visto el problema real de la inflación: </a:t>
            </a:r>
          </a:p>
          <a:p>
            <a:r>
              <a:rPr lang="es-ES" sz="1800" dirty="0"/>
              <a:t>¿vosotros invertiríais vuestros ahorros sabiendo también los riesgos que hay?</a:t>
            </a:r>
          </a:p>
          <a:p>
            <a:r>
              <a:rPr lang="es-ES" sz="1800" dirty="0"/>
              <a:t>¿Si es que si, en que?</a:t>
            </a:r>
          </a:p>
        </p:txBody>
      </p:sp>
    </p:spTree>
    <p:extLst>
      <p:ext uri="{BB962C8B-B14F-4D97-AF65-F5344CB8AC3E}">
        <p14:creationId xmlns:p14="http://schemas.microsoft.com/office/powerpoint/2010/main" val="120564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Rectangle 412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120" name="Picture 24" descr="Qué son las finanzas? - Alejandro Téllez Santamaría">
            <a:extLst>
              <a:ext uri="{FF2B5EF4-FFF2-40B4-BE49-F238E27FC236}">
                <a16:creationId xmlns:a16="http://schemas.microsoft.com/office/drawing/2014/main" id="{45772162-53EE-ED3B-1ECF-5B30FB57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7" name="Rectangle 4126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8F31D5-CB76-A726-E916-C39F9357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/>
              <a:t>Muchas gracias por vuestra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7E761-AEC4-6B00-F555-DE624344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07" y="4437176"/>
            <a:ext cx="4007587" cy="129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Espero que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haya</a:t>
            </a:r>
            <a:r>
              <a:rPr lang="en-US" sz="2200" dirty="0"/>
              <a:t> </a:t>
            </a:r>
            <a:r>
              <a:rPr lang="en-US" sz="2200" dirty="0" err="1"/>
              <a:t>parecido</a:t>
            </a:r>
            <a:r>
              <a:rPr lang="en-US" sz="2200" dirty="0"/>
              <a:t> </a:t>
            </a:r>
            <a:r>
              <a:rPr lang="en-US" sz="2200" dirty="0" err="1"/>
              <a:t>útil</a:t>
            </a:r>
            <a:r>
              <a:rPr lang="en-US" sz="2200" dirty="0"/>
              <a:t> e </a:t>
            </a:r>
            <a:r>
              <a:rPr lang="en-US" sz="2200" dirty="0" err="1"/>
              <a:t>interesante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EDA</a:t>
            </a:r>
          </a:p>
        </p:txBody>
      </p:sp>
      <p:sp>
        <p:nvSpPr>
          <p:cNvPr id="4129" name="Frame 4128">
            <a:extLst>
              <a:ext uri="{FF2B5EF4-FFF2-40B4-BE49-F238E27FC236}">
                <a16:creationId xmlns:a16="http://schemas.microsoft.com/office/drawing/2014/main" id="{060123A9-B0F8-BA4B-9C41-F1FCAB03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2224" y="188537"/>
            <a:ext cx="5683270" cy="626446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utoShape 2" descr="Finanzas Elementales en 7 Pasos - Bit2Me Learn">
            <a:extLst>
              <a:ext uri="{FF2B5EF4-FFF2-40B4-BE49-F238E27FC236}">
                <a16:creationId xmlns:a16="http://schemas.microsoft.com/office/drawing/2014/main" id="{CB18581A-F823-F2D4-6761-1F3CD489D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Finanzas Elementales en 7 Pasos - Bit2Me Learn">
            <a:extLst>
              <a:ext uri="{FF2B5EF4-FFF2-40B4-BE49-F238E27FC236}">
                <a16:creationId xmlns:a16="http://schemas.microsoft.com/office/drawing/2014/main" id="{AFBB49C6-FBD4-09BB-5DCE-C86FEDFA9B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34116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Finanzas Elementales en 7 Pasos - Bit2Me Learn">
            <a:extLst>
              <a:ext uri="{FF2B5EF4-FFF2-40B4-BE49-F238E27FC236}">
                <a16:creationId xmlns:a16="http://schemas.microsoft.com/office/drawing/2014/main" id="{A5BBCE0D-53BE-95C1-94C9-A2FDF496B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Finanzas Elementales en 7 Pasos - Bit2Me Learn">
            <a:extLst>
              <a:ext uri="{FF2B5EF4-FFF2-40B4-BE49-F238E27FC236}">
                <a16:creationId xmlns:a16="http://schemas.microsoft.com/office/drawing/2014/main" id="{315FF3D0-9920-7287-0344-0E0D6B565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60046"/>
            <a:ext cx="457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Finanzas Elementales en 7 Pasos - Bit2Me Learn">
            <a:extLst>
              <a:ext uri="{FF2B5EF4-FFF2-40B4-BE49-F238E27FC236}">
                <a16:creationId xmlns:a16="http://schemas.microsoft.com/office/drawing/2014/main" id="{03B441D3-666C-4624-9874-4BF5608C5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2" descr="Finanzas Elementales en 7 Pasos - Bit2Me Learn">
            <a:extLst>
              <a:ext uri="{FF2B5EF4-FFF2-40B4-BE49-F238E27FC236}">
                <a16:creationId xmlns:a16="http://schemas.microsoft.com/office/drawing/2014/main" id="{F33DE89C-4102-9673-8852-C3CAFD565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4" descr="Finanzas Elementales en 7 Pasos - Bit2Me Learn">
            <a:extLst>
              <a:ext uri="{FF2B5EF4-FFF2-40B4-BE49-F238E27FC236}">
                <a16:creationId xmlns:a16="http://schemas.microsoft.com/office/drawing/2014/main" id="{3F3162ED-A43A-DE6C-4AEF-B6FBB7E55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6" descr="Finanzas Elementales en 7 Pasos - Bit2Me Learn">
            <a:extLst>
              <a:ext uri="{FF2B5EF4-FFF2-40B4-BE49-F238E27FC236}">
                <a16:creationId xmlns:a16="http://schemas.microsoft.com/office/drawing/2014/main" id="{7849FB2E-19DB-5679-C8A5-FDAB34F76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8" descr="Finanzas Elementales en 7 Pasos - Bit2Me Learn">
            <a:extLst>
              <a:ext uri="{FF2B5EF4-FFF2-40B4-BE49-F238E27FC236}">
                <a16:creationId xmlns:a16="http://schemas.microsoft.com/office/drawing/2014/main" id="{9BEEAD47-D2C3-B06F-8598-748D8E1C7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2076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AutoShape 20" descr="Finanzas Elementales en 7 Pasos - Bit2Me Learn">
            <a:extLst>
              <a:ext uri="{FF2B5EF4-FFF2-40B4-BE49-F238E27FC236}">
                <a16:creationId xmlns:a16="http://schemas.microsoft.com/office/drawing/2014/main" id="{F6AAA640-00E5-2A0E-EDD0-B04D062798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9475" y="46689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22" descr="Finanzas Elementales en 7 Pasos - Bit2Me Learn">
            <a:extLst>
              <a:ext uri="{FF2B5EF4-FFF2-40B4-BE49-F238E27FC236}">
                <a16:creationId xmlns:a16="http://schemas.microsoft.com/office/drawing/2014/main" id="{6FAA5E47-9D9D-8BD6-BEAD-6E8DEA8E9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63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F6FA-6060-320F-2D43-9F02F2A5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anchor="b">
            <a:normAutofit/>
          </a:bodyPr>
          <a:lstStyle/>
          <a:p>
            <a:r>
              <a:rPr lang="es-ES" sz="3300"/>
              <a:t>¿Qué me motivó a hacer mi EDA sobre este tema?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3302D-D38B-2C65-6BC1-564344CB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300" dirty="0"/>
              <a:t>Mucha gente deja su dinero en el banco en vez de invertirlo</a:t>
            </a:r>
          </a:p>
          <a:p>
            <a:pPr>
              <a:lnSpc>
                <a:spcPct val="110000"/>
              </a:lnSpc>
            </a:pPr>
            <a:r>
              <a:rPr lang="es-ES" sz="1300" dirty="0"/>
              <a:t>¿Esto tiene consecuencias reales? </a:t>
            </a:r>
          </a:p>
          <a:p>
            <a:pPr>
              <a:lnSpc>
                <a:spcPct val="110000"/>
              </a:lnSpc>
            </a:pPr>
            <a:r>
              <a:rPr lang="es-ES" sz="1300" dirty="0"/>
              <a:t>¿Por qué nadie invierte su dinero? </a:t>
            </a:r>
          </a:p>
          <a:p>
            <a:pPr>
              <a:lnSpc>
                <a:spcPct val="110000"/>
              </a:lnSpc>
            </a:pPr>
            <a:r>
              <a:rPr lang="es-ES" sz="1300" dirty="0"/>
              <a:t>¿La inflación es realmente un problema tan grave? </a:t>
            </a:r>
          </a:p>
          <a:p>
            <a:pPr>
              <a:lnSpc>
                <a:spcPct val="110000"/>
              </a:lnSpc>
            </a:pPr>
            <a:endParaRPr lang="es-ES" sz="1300" dirty="0"/>
          </a:p>
          <a:p>
            <a:pPr>
              <a:lnSpc>
                <a:spcPct val="110000"/>
              </a:lnSpc>
            </a:pPr>
            <a:endParaRPr lang="es-ES" sz="1300" dirty="0"/>
          </a:p>
          <a:p>
            <a:pPr>
              <a:lnSpc>
                <a:spcPct val="110000"/>
              </a:lnSpc>
            </a:pPr>
            <a:endParaRPr lang="es-ES" sz="1300" dirty="0"/>
          </a:p>
          <a:p>
            <a:pPr>
              <a:lnSpc>
                <a:spcPct val="110000"/>
              </a:lnSpc>
            </a:pPr>
            <a:endParaRPr lang="es-ES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300" b="1" dirty="0"/>
              <a:t>Dato curioso</a:t>
            </a:r>
            <a:r>
              <a:rPr lang="es-ES" sz="1300" dirty="0"/>
              <a:t>: En España, más del 70% del ahorro familiar está en cuentas sin remuneración</a:t>
            </a:r>
            <a:endParaRPr lang="es-ES" sz="1300" b="1" dirty="0"/>
          </a:p>
        </p:txBody>
      </p:sp>
      <p:pic>
        <p:nvPicPr>
          <p:cNvPr id="1032" name="Picture 8" descr="Qué son las finanzas personales y corporativas: similitudes y diferencias">
            <a:extLst>
              <a:ext uri="{FF2B5EF4-FFF2-40B4-BE49-F238E27FC236}">
                <a16:creationId xmlns:a16="http://schemas.microsoft.com/office/drawing/2014/main" id="{A47FBE5F-357B-74BD-B224-49428E3F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3" r="28753"/>
          <a:stretch/>
        </p:blipFill>
        <p:spPr bwMode="auto">
          <a:xfrm>
            <a:off x="5818632" y="-1"/>
            <a:ext cx="63733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B40BB-EBE2-B41D-D0D9-48B55A3730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648" y="600075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Principal </a:t>
            </a:r>
            <a:r>
              <a:rPr lang="en-US" sz="17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Hipótesis</a:t>
            </a:r>
            <a:b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invertir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supuesto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perdida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poder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7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adquisición</a:t>
            </a:r>
            <a:r>
              <a:rPr lang="en-US" sz="1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664F-69FE-3430-FE21-5239CB639F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648" y="2212848"/>
            <a:ext cx="6035040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u="sng" dirty="0" err="1"/>
              <a:t>Hipótesis</a:t>
            </a:r>
            <a:r>
              <a:rPr lang="en-US" sz="1400" b="1" u="sng" dirty="0"/>
              <a:t> </a:t>
            </a:r>
            <a:r>
              <a:rPr lang="en-US" sz="1400" b="1" u="sng" dirty="0" err="1"/>
              <a:t>secundarias</a:t>
            </a:r>
            <a:endParaRPr lang="en-US" sz="1400" b="1" u="sng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s-ES" sz="1400" dirty="0"/>
              <a:t>Mantener el dinero en depósitos ha supuesto una pérdida de poder adquisitivo frente a la inflación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Los ETFs </a:t>
            </a:r>
            <a:r>
              <a:rPr lang="en-US" sz="1400" dirty="0" err="1"/>
              <a:t>han</a:t>
            </a:r>
            <a:r>
              <a:rPr lang="en-US" sz="1400" dirty="0"/>
              <a:t> </a:t>
            </a:r>
            <a:r>
              <a:rPr lang="en-US" sz="1400" dirty="0" err="1"/>
              <a:t>ofrecido</a:t>
            </a:r>
            <a:r>
              <a:rPr lang="en-US" sz="1400" dirty="0"/>
              <a:t> </a:t>
            </a:r>
            <a:r>
              <a:rPr lang="en-US" sz="1400" dirty="0" err="1"/>
              <a:t>mejor</a:t>
            </a:r>
            <a:r>
              <a:rPr lang="en-US" sz="1400" dirty="0"/>
              <a:t> balance </a:t>
            </a:r>
            <a:r>
              <a:rPr lang="en-US" sz="1400" dirty="0" err="1"/>
              <a:t>rentabilidad-riesgo</a:t>
            </a:r>
            <a:r>
              <a:rPr lang="en-US" sz="1400" dirty="0"/>
              <a:t> que </a:t>
            </a:r>
            <a:r>
              <a:rPr lang="en-US" sz="1400" dirty="0" err="1"/>
              <a:t>otros</a:t>
            </a:r>
            <a:r>
              <a:rPr lang="en-US" sz="1400" dirty="0"/>
              <a:t> </a:t>
            </a:r>
            <a:r>
              <a:rPr lang="en-US" sz="1400" dirty="0" err="1"/>
              <a:t>activos</a:t>
            </a:r>
            <a:endParaRPr lang="en-US" sz="1400" b="1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El S&amp;P 500 ha </a:t>
            </a:r>
            <a:r>
              <a:rPr lang="en-US" sz="1400" dirty="0" err="1"/>
              <a:t>sido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activo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rentable y </a:t>
            </a:r>
            <a:r>
              <a:rPr lang="en-US" sz="1400" dirty="0" err="1"/>
              <a:t>constante</a:t>
            </a:r>
            <a:endParaRPr lang="en-US" sz="1400" b="1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Oro y </a:t>
            </a:r>
            <a:r>
              <a:rPr lang="en-US" sz="1400" dirty="0" err="1"/>
              <a:t>plata</a:t>
            </a:r>
            <a:r>
              <a:rPr lang="en-US" sz="1400" dirty="0"/>
              <a:t> </a:t>
            </a:r>
            <a:r>
              <a:rPr lang="en-US" sz="1400" dirty="0" err="1"/>
              <a:t>han</a:t>
            </a:r>
            <a:r>
              <a:rPr lang="en-US" sz="1400" dirty="0"/>
              <a:t> </a:t>
            </a:r>
            <a:r>
              <a:rPr lang="en-US" sz="1400" dirty="0" err="1"/>
              <a:t>sido</a:t>
            </a:r>
            <a:r>
              <a:rPr lang="en-US" sz="1400" dirty="0"/>
              <a:t> </a:t>
            </a:r>
            <a:r>
              <a:rPr lang="en-US" sz="1400" dirty="0" err="1"/>
              <a:t>refugio</a:t>
            </a:r>
            <a:r>
              <a:rPr lang="en-US" sz="1400" dirty="0"/>
              <a:t>, </a:t>
            </a:r>
            <a:r>
              <a:rPr lang="en-US" sz="1400" dirty="0" err="1"/>
              <a:t>pero</a:t>
            </a:r>
            <a:r>
              <a:rPr lang="en-US" sz="1400" dirty="0"/>
              <a:t> poco </a:t>
            </a:r>
            <a:r>
              <a:rPr lang="en-US" sz="1400" dirty="0" err="1"/>
              <a:t>rentables</a:t>
            </a:r>
            <a:r>
              <a:rPr lang="en-US" sz="1400" dirty="0"/>
              <a:t> a largo </a:t>
            </a:r>
            <a:r>
              <a:rPr lang="en-US" sz="1400" dirty="0" err="1"/>
              <a:t>plazo</a:t>
            </a:r>
            <a:endParaRPr lang="en-US" sz="1400" b="1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Los </a:t>
            </a:r>
            <a:r>
              <a:rPr lang="en-US" sz="1400" dirty="0" err="1"/>
              <a:t>bonos</a:t>
            </a:r>
            <a:r>
              <a:rPr lang="en-US" sz="1400" dirty="0"/>
              <a:t> del Tesoro </a:t>
            </a:r>
            <a:r>
              <a:rPr lang="en-US" sz="1400" dirty="0" err="1"/>
              <a:t>han</a:t>
            </a:r>
            <a:r>
              <a:rPr lang="en-US" sz="1400" dirty="0"/>
              <a:t> </a:t>
            </a:r>
            <a:r>
              <a:rPr lang="en-US" sz="1400" dirty="0" err="1"/>
              <a:t>rendido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debajo</a:t>
            </a:r>
            <a:r>
              <a:rPr lang="en-US" sz="1400" dirty="0"/>
              <a:t> de la </a:t>
            </a:r>
            <a:r>
              <a:rPr lang="en-US" sz="1400" dirty="0" err="1"/>
              <a:t>inflación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b="1" dirty="0"/>
          </a:p>
          <a:p>
            <a:pPr>
              <a:lnSpc>
                <a:spcPct val="110000"/>
              </a:lnSpc>
            </a:pPr>
            <a:endParaRPr lang="en-US" sz="1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Dato curioso: </a:t>
            </a:r>
            <a:r>
              <a:rPr lang="en-US" sz="1400" dirty="0"/>
              <a:t>Solo </a:t>
            </a:r>
            <a:r>
              <a:rPr lang="en-US" sz="1400" dirty="0" err="1"/>
              <a:t>el</a:t>
            </a:r>
            <a:r>
              <a:rPr lang="en-US" sz="1400" dirty="0"/>
              <a:t> 17%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españoles</a:t>
            </a:r>
            <a:r>
              <a:rPr lang="en-US" sz="1400" dirty="0"/>
              <a:t> </a:t>
            </a:r>
            <a:r>
              <a:rPr lang="en-US" sz="1400" dirty="0" err="1"/>
              <a:t>invierte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bolsa</a:t>
            </a:r>
            <a:r>
              <a:rPr lang="en-US" sz="1400" dirty="0"/>
              <a:t>, </a:t>
            </a:r>
            <a:r>
              <a:rPr lang="en-US" sz="1400" dirty="0" err="1"/>
              <a:t>frente</a:t>
            </a:r>
            <a:r>
              <a:rPr lang="en-US" sz="1400" dirty="0"/>
              <a:t> al 55%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estadounidenses</a:t>
            </a:r>
            <a:endParaRPr lang="en-US" sz="1400" b="1" dirty="0"/>
          </a:p>
        </p:txBody>
      </p:sp>
      <p:pic>
        <p:nvPicPr>
          <p:cNvPr id="5" name="Picture 4" descr="Edificio de oficinas cubierto por gráficas del mercado bursátil">
            <a:extLst>
              <a:ext uri="{FF2B5EF4-FFF2-40B4-BE49-F238E27FC236}">
                <a16:creationId xmlns:a16="http://schemas.microsoft.com/office/drawing/2014/main" id="{26CAA8E2-04CD-4C4E-D416-C76F4063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35" r="517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BDE5FA7-2231-DCD4-6C8E-6DEB7E8B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165271"/>
            <a:ext cx="11194289" cy="1151465"/>
          </a:xfrm>
        </p:spPr>
        <p:txBody>
          <a:bodyPr anchor="b">
            <a:normAutofit/>
          </a:bodyPr>
          <a:lstStyle/>
          <a:p>
            <a:r>
              <a:rPr lang="es-ES" sz="2000" dirty="0"/>
              <a:t>1. Mantener el dinero en depósitos ha supuesto una pérdida de poder adquisitivo frente a la inflación</a:t>
            </a:r>
            <a:br>
              <a:rPr lang="es-ES" sz="2300" dirty="0"/>
            </a:br>
            <a:endParaRPr lang="es-ES" sz="23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E723DE-8242-63D3-D621-951C70D7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55" y="1482007"/>
            <a:ext cx="10737089" cy="1216152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Ha habido intereses muy bajos durante 6 años </a:t>
            </a:r>
          </a:p>
          <a:p>
            <a:r>
              <a:rPr lang="es-ES" sz="1800" dirty="0"/>
              <a:t>Inflación muy creciente desde 2011</a:t>
            </a:r>
          </a:p>
          <a:p>
            <a:r>
              <a:rPr lang="es-ES" sz="1800" dirty="0"/>
              <a:t>Impacto directo del </a:t>
            </a:r>
            <a:r>
              <a:rPr lang="es-ES" sz="1800" dirty="0" err="1"/>
              <a:t>covid</a:t>
            </a:r>
            <a:r>
              <a:rPr lang="es-ES" sz="1800" dirty="0"/>
              <a:t> a partir de 2020</a:t>
            </a:r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14" name="Imagen 1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8AF7854B-878C-0A30-627F-C2A15F053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70" y="3429000"/>
            <a:ext cx="5997896" cy="2474131"/>
          </a:xfrm>
          <a:prstGeom prst="rect">
            <a:avLst/>
          </a:prstGeom>
        </p:spPr>
      </p:pic>
      <p:pic>
        <p:nvPicPr>
          <p:cNvPr id="16" name="Imagen 15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B3282A67-C4DA-FA94-45A5-13DB446D1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0" y="3410712"/>
            <a:ext cx="6042230" cy="24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539B7A15-57BA-0BEA-9699-AAE0EE01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1080" cy="3561085"/>
          </a:xfrm>
          <a:prstGeom prst="rect">
            <a:avLst/>
          </a:prstGeom>
        </p:spPr>
      </p:pic>
      <p:pic>
        <p:nvPicPr>
          <p:cNvPr id="13" name="Imagen 1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18AD194-F01E-ED66-79D2-9345DDB8C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18153"/>
            <a:ext cx="8341614" cy="32541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B7A89A4-C68A-7E85-5CD2-8A65CE301ED7}"/>
              </a:ext>
            </a:extLst>
          </p:cNvPr>
          <p:cNvSpPr txBox="1"/>
          <p:nvPr/>
        </p:nvSpPr>
        <p:spPr>
          <a:xfrm>
            <a:off x="8705088" y="420624"/>
            <a:ext cx="3315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mayoría de meses la inflación es muy positiva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remuneración en muchos años apenas pasa del 0,2%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mayoría de los casos la inflación es mayor a 0,25% mensualmente </a:t>
            </a:r>
          </a:p>
        </p:txBody>
      </p:sp>
    </p:spTree>
    <p:extLst>
      <p:ext uri="{BB962C8B-B14F-4D97-AF65-F5344CB8AC3E}">
        <p14:creationId xmlns:p14="http://schemas.microsoft.com/office/powerpoint/2010/main" val="13566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8ECB335-5FC8-6420-CF56-EDEFA115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4AE0EA-1F90-BEB6-D269-7FE8880F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9" y="342944"/>
            <a:ext cx="11402404" cy="5281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/>
              <a:t>2. Los ETFs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ofrecido</a:t>
            </a:r>
            <a:r>
              <a:rPr lang="en-US" sz="2000" dirty="0"/>
              <a:t>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rentabilidad</a:t>
            </a:r>
            <a:r>
              <a:rPr lang="en-US" sz="2000" dirty="0"/>
              <a:t> que </a:t>
            </a:r>
            <a:r>
              <a:rPr lang="en-US" sz="2000" dirty="0" err="1"/>
              <a:t>bonos</a:t>
            </a:r>
            <a:r>
              <a:rPr lang="en-US" sz="2000" dirty="0"/>
              <a:t> o </a:t>
            </a:r>
            <a:r>
              <a:rPr lang="en-US" sz="2000" dirty="0" err="1"/>
              <a:t>metales</a:t>
            </a:r>
            <a:r>
              <a:rPr lang="en-US" sz="2000" dirty="0"/>
              <a:t> a largo </a:t>
            </a:r>
            <a:r>
              <a:rPr lang="en-US" sz="2000" dirty="0" err="1"/>
              <a:t>plazo</a:t>
            </a:r>
            <a:endParaRPr lang="en-US" sz="2000" dirty="0"/>
          </a:p>
        </p:txBody>
      </p:sp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AD2020F-C5B6-65EA-DCF8-2CE7D03C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" y="1556313"/>
            <a:ext cx="5767330" cy="2379024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D0F95AB-E88E-E816-05BE-3E15ACCF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" y="3871329"/>
            <a:ext cx="5767330" cy="2278095"/>
          </a:xfrm>
          <a:prstGeom prst="rect">
            <a:avLst/>
          </a:prstGeom>
        </p:spPr>
      </p:pic>
      <p:pic>
        <p:nvPicPr>
          <p:cNvPr id="7" name="Marcador de contenido 6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8BD7BF3C-8553-D7EB-0020-1382047B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54" y="1498072"/>
            <a:ext cx="6170292" cy="24372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543C1D-A9F3-F21E-6512-DEC2EC2A4983}"/>
              </a:ext>
            </a:extLst>
          </p:cNvPr>
          <p:cNvSpPr txBox="1"/>
          <p:nvPr/>
        </p:nvSpPr>
        <p:spPr>
          <a:xfrm>
            <a:off x="6282902" y="4102434"/>
            <a:ext cx="57673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Mal rendimiento de este ETF 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Rendimiento en general regular, medio bajo pero seguro de los bonos 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Buen rendimiento del oro (+100%) y del Paladio (100%), sin embargo mal rendimiento de los otros dos metales </a:t>
            </a:r>
          </a:p>
        </p:txBody>
      </p:sp>
    </p:spTree>
    <p:extLst>
      <p:ext uri="{BB962C8B-B14F-4D97-AF65-F5344CB8AC3E}">
        <p14:creationId xmlns:p14="http://schemas.microsoft.com/office/powerpoint/2010/main" val="24180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ECB335-5FC8-6420-CF56-EDEFA115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B6883-BE80-3314-0F86-2D624C1B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98" y="283278"/>
            <a:ext cx="11402404" cy="432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/>
              <a:t>3. El S&amp;P 500 ha </a:t>
            </a:r>
            <a:r>
              <a:rPr lang="en-US" sz="2000" dirty="0" err="1"/>
              <a:t>sido</a:t>
            </a:r>
            <a:r>
              <a:rPr lang="en-US" sz="2000" dirty="0"/>
              <a:t> uno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activos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rentables</a:t>
            </a:r>
            <a:r>
              <a:rPr lang="en-US" sz="2000" dirty="0"/>
              <a:t> y </a:t>
            </a:r>
            <a:r>
              <a:rPr lang="en-US" sz="2000" dirty="0" err="1"/>
              <a:t>consistentes</a:t>
            </a:r>
            <a:endParaRPr lang="en-US" sz="2000" dirty="0"/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D4765543-2742-F3D3-83D8-3F4BA28BF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84" y="1087621"/>
            <a:ext cx="6470441" cy="2749936"/>
          </a:xfrm>
          <a:prstGeom prst="rect">
            <a:avLst/>
          </a:prstGeom>
        </p:spPr>
      </p:pic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EDE2382-0AD6-1779-556D-91875799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" y="1087621"/>
            <a:ext cx="5561084" cy="2293947"/>
          </a:xfrm>
          <a:prstGeom prst="rect">
            <a:avLst/>
          </a:prstGeom>
        </p:spPr>
      </p:pic>
      <p:pic>
        <p:nvPicPr>
          <p:cNvPr id="7" name="Imagen 6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D9EEB4E-32D1-F665-62C0-A1F969B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370"/>
            <a:ext cx="5638177" cy="22270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09F96C2-D3B6-E704-76DF-67F8A4E0F5EC}"/>
              </a:ext>
            </a:extLst>
          </p:cNvPr>
          <p:cNvSpPr txBox="1"/>
          <p:nvPr/>
        </p:nvSpPr>
        <p:spPr>
          <a:xfrm>
            <a:off x="5965617" y="3954497"/>
            <a:ext cx="6000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 regular, con poca volatilidad y siempre con resultados 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nota mucho las consecuencias del </a:t>
            </a:r>
            <a:r>
              <a:rPr lang="es-ES" sz="1600" dirty="0" err="1"/>
              <a:t>Covid</a:t>
            </a:r>
            <a:r>
              <a:rPr lang="es-ES" sz="1600" dirty="0"/>
              <a:t> en el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Comportamientos muy similares entre las 4 acciones, muy correlacionadas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9D4776-7BD7-F5CF-2157-2E1773DACE17}"/>
              </a:ext>
            </a:extLst>
          </p:cNvPr>
          <p:cNvSpPr txBox="1"/>
          <p:nvPr/>
        </p:nvSpPr>
        <p:spPr>
          <a:xfrm>
            <a:off x="5888736" y="6007608"/>
            <a:ext cx="600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Dato curioso: </a:t>
            </a:r>
            <a:r>
              <a:rPr lang="es-ES" sz="1400" dirty="0"/>
              <a:t>desde 2010, el S&amp;P 500 ha crecido más de un 300%</a:t>
            </a:r>
          </a:p>
        </p:txBody>
      </p:sp>
    </p:spTree>
    <p:extLst>
      <p:ext uri="{BB962C8B-B14F-4D97-AF65-F5344CB8AC3E}">
        <p14:creationId xmlns:p14="http://schemas.microsoft.com/office/powerpoint/2010/main" val="117105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2735C7-5144-B406-7BFC-F95CA33CC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2AFDF-4A4A-9FF4-B863-516101FF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2" y="454244"/>
            <a:ext cx="8728364" cy="90898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4. El </a:t>
            </a:r>
            <a:r>
              <a:rPr lang="en-US" sz="2000" dirty="0" err="1"/>
              <a:t>oro</a:t>
            </a:r>
            <a:r>
              <a:rPr lang="en-US" sz="2000" dirty="0"/>
              <a:t> y la </a:t>
            </a:r>
            <a:r>
              <a:rPr lang="en-US" sz="2000" dirty="0" err="1"/>
              <a:t>plata</a:t>
            </a:r>
            <a:r>
              <a:rPr lang="en-US" sz="2000" dirty="0"/>
              <a:t>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servido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refugio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con </a:t>
            </a:r>
            <a:r>
              <a:rPr lang="en-US" sz="2000" dirty="0" err="1"/>
              <a:t>rentabilidad</a:t>
            </a:r>
            <a:r>
              <a:rPr lang="en-US" sz="2000" dirty="0"/>
              <a:t> </a:t>
            </a:r>
            <a:r>
              <a:rPr lang="en-US" sz="2000" dirty="0" err="1"/>
              <a:t>moderada</a:t>
            </a:r>
            <a:endParaRPr lang="en-US" sz="2000" dirty="0"/>
          </a:p>
        </p:txBody>
      </p:sp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A6123BA7-44A0-8E8F-CFF9-82F7A7E99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4" y="1512675"/>
            <a:ext cx="5562360" cy="3275678"/>
          </a:xfrm>
        </p:spPr>
      </p:pic>
      <p:pic>
        <p:nvPicPr>
          <p:cNvPr id="7" name="Imagen 6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1C3D6FE1-6537-375E-861F-46B411AB5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9" y="1472750"/>
            <a:ext cx="6362692" cy="33156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5E0EB0-8592-CF05-00C9-31676BF0E2B4}"/>
              </a:ext>
            </a:extLst>
          </p:cNvPr>
          <p:cNvSpPr txBox="1"/>
          <p:nvPr/>
        </p:nvSpPr>
        <p:spPr>
          <a:xfrm>
            <a:off x="465401" y="4823700"/>
            <a:ext cx="7421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 principio se ve en aumento derivado de la crisis del 2008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Hay un aumento muy fuerte em 2020 debido al </a:t>
            </a:r>
            <a:r>
              <a:rPr lang="es-ES" sz="1600" dirty="0" err="1"/>
              <a:t>Covid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 aumento en 2022 debido a la guerra entre Rusia y Ucrania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E9822F-A6DE-13F4-A2E5-4B880E19BE98}"/>
              </a:ext>
            </a:extLst>
          </p:cNvPr>
          <p:cNvSpPr txBox="1"/>
          <p:nvPr/>
        </p:nvSpPr>
        <p:spPr>
          <a:xfrm>
            <a:off x="7644385" y="6198190"/>
            <a:ext cx="424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Dato curioso: </a:t>
            </a:r>
            <a:r>
              <a:rPr lang="es-ES" sz="1200" dirty="0"/>
              <a:t>El oro subió un 25% durante el primer año de pandemia (2020)</a:t>
            </a:r>
          </a:p>
        </p:txBody>
      </p:sp>
    </p:spTree>
    <p:extLst>
      <p:ext uri="{BB962C8B-B14F-4D97-AF65-F5344CB8AC3E}">
        <p14:creationId xmlns:p14="http://schemas.microsoft.com/office/powerpoint/2010/main" val="13356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00965F-BD40-BB2F-79BE-1872C85E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778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/>
              <a:t>5. Los </a:t>
            </a:r>
            <a:r>
              <a:rPr lang="en-US" sz="2000" dirty="0" err="1"/>
              <a:t>bonos</a:t>
            </a:r>
            <a:r>
              <a:rPr lang="en-US" sz="2000" dirty="0"/>
              <a:t> a 10 </a:t>
            </a:r>
            <a:r>
              <a:rPr lang="en-US" sz="2000" dirty="0" err="1"/>
              <a:t>años</a:t>
            </a:r>
            <a:r>
              <a:rPr lang="en-US" sz="2000" dirty="0"/>
              <a:t>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ofrecido</a:t>
            </a:r>
            <a:r>
              <a:rPr lang="en-US" sz="2000" dirty="0"/>
              <a:t> </a:t>
            </a:r>
            <a:r>
              <a:rPr lang="en-US" sz="2000" dirty="0" err="1"/>
              <a:t>rentabilidades</a:t>
            </a:r>
            <a:r>
              <a:rPr lang="en-US" sz="2000" dirty="0"/>
              <a:t> </a:t>
            </a:r>
            <a:r>
              <a:rPr lang="en-US" sz="2000" dirty="0" err="1"/>
              <a:t>inferiores</a:t>
            </a:r>
            <a:r>
              <a:rPr lang="en-US" sz="2000" dirty="0"/>
              <a:t> a la </a:t>
            </a:r>
            <a:r>
              <a:rPr lang="en-US" sz="2000" dirty="0" err="1"/>
              <a:t>inflación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periodos</a:t>
            </a:r>
            <a:endParaRPr lang="en-US" sz="2000" dirty="0"/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FF1E8975-9BE4-2AD4-F9D6-05E5B263E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0" y="2018370"/>
            <a:ext cx="5709592" cy="2355206"/>
          </a:xfrm>
          <a:prstGeom prst="rect">
            <a:avLst/>
          </a:prstGeom>
        </p:spPr>
      </p:pic>
      <p:pic>
        <p:nvPicPr>
          <p:cNvPr id="7" name="Imagen 6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F23F057B-F483-6A44-0A84-8D0574907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71" y="1942018"/>
            <a:ext cx="6349139" cy="25079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33A354-655B-BB8B-9022-56C7317CD8DF}"/>
              </a:ext>
            </a:extLst>
          </p:cNvPr>
          <p:cNvSpPr txBox="1"/>
          <p:nvPr/>
        </p:nvSpPr>
        <p:spPr>
          <a:xfrm>
            <a:off x="612648" y="4449928"/>
            <a:ext cx="113019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Como podemos ver en los gráficos, en general en la mayoría de años la rentabilidad y la inflación es igual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Buena inversión, segura y no se pierde dinero en la mayoría de casos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pueden ver las consecuencias muy notables del </a:t>
            </a:r>
            <a:r>
              <a:rPr lang="es-ES" sz="1600" dirty="0" err="1"/>
              <a:t>Covid</a:t>
            </a:r>
            <a:r>
              <a:rPr lang="es-ES" sz="1600" dirty="0"/>
              <a:t> y de la guerra entre Rusia y Ucrania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FA2957-2CC8-571C-B00B-78C1162FE24C}"/>
              </a:ext>
            </a:extLst>
          </p:cNvPr>
          <p:cNvSpPr txBox="1"/>
          <p:nvPr/>
        </p:nvSpPr>
        <p:spPr>
          <a:xfrm>
            <a:off x="612648" y="6192573"/>
            <a:ext cx="993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Dato curioso </a:t>
            </a:r>
            <a:r>
              <a:rPr lang="es-ES" sz="1200" dirty="0"/>
              <a:t>: En 2021, los bonos ofrecían un 1.3% frente a una inflación del 5%</a:t>
            </a:r>
          </a:p>
        </p:txBody>
      </p:sp>
    </p:spTree>
    <p:extLst>
      <p:ext uri="{BB962C8B-B14F-4D97-AF65-F5344CB8AC3E}">
        <p14:creationId xmlns:p14="http://schemas.microsoft.com/office/powerpoint/2010/main" val="177623790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1DF99A5-5A8F-4ECE-9304-888233A6C1BF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727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VanillaVTI</vt:lpstr>
      <vt:lpstr> El coste de no invertir, ¿por qué perdemos poder adquisitivo?</vt:lpstr>
      <vt:lpstr>¿Qué me motivó a hacer mi EDA sobre este tema? </vt:lpstr>
      <vt:lpstr>Principal Hipótesis   No invertir ha supuesto una perdida de poder de adquisición    </vt:lpstr>
      <vt:lpstr>1. Mantener el dinero en depósitos ha supuesto una pérdida de poder adquisitivo frente a la inflación </vt:lpstr>
      <vt:lpstr>Presentación de PowerPoint</vt:lpstr>
      <vt:lpstr>2. Los ETFs han ofrecido mejor rentabilidad que bonos o metales a largo plazo</vt:lpstr>
      <vt:lpstr>3. El S&amp;P 500 ha sido uno de los activos más rentables y consistentes</vt:lpstr>
      <vt:lpstr>4. El oro y la plata han servido como refugio, pero con rentabilidad moderada</vt:lpstr>
      <vt:lpstr>5. Los bonos a 10 años han ofrecido rentabilidades inferiores a la inflación en muchos periodos</vt:lpstr>
      <vt:lpstr>Conclusiones finales</vt:lpstr>
      <vt:lpstr>Reflexión final</vt:lpstr>
      <vt:lpstr>Muchas gracias por vuestra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2</cp:revision>
  <dcterms:created xsi:type="dcterms:W3CDTF">2025-04-03T15:35:04Z</dcterms:created>
  <dcterms:modified xsi:type="dcterms:W3CDTF">2025-04-03T18:56:09Z</dcterms:modified>
</cp:coreProperties>
</file>