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F26E-3341-4AF7-94C7-CDAF6D08DEC1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D859-7AFE-4C15-AAAA-E68218C1F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4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D859-7AFE-4C15-AAAA-E68218C1FD5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66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7A757-2CC8-14C2-3F92-1C0045C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B8CAB-7873-D827-A5ED-0C76BD5D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A6816-87CA-BBDA-A996-A3B5F894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5D3DB-DED8-B5D6-7611-33494D6A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48104-9608-73CC-D9D9-66B08EC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9C03-FDB3-56E1-9696-712B83B3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8EAD2A-9AAE-6BD0-3899-A9F90BCE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BF3CB-D018-AACD-F7B6-65C13261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171EC-1C16-BA12-FC84-2CFFD7F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BB9E6-E2B6-4C57-40C8-236EBBAB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9F325-8043-B8DD-AD7C-5CDF670A5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A0D5A-7244-2A0C-BAF7-6327C253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4684-ACF9-199F-62CF-347B58A7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25659-3804-622C-2E82-16098A6F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197C5-B6D3-D98F-0795-6CC786A0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1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18C39-877C-FE0E-3AF2-EB47EAB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8D38B-1AE6-4A9E-E69D-D5D78737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7A4B3-8501-60F3-A0E1-31C3C6DB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7F9EE-32DA-9145-60D2-4727FD5D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31CD7-E954-6903-4DD0-DDE7B8DF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8B60-589E-89B8-42AD-4D7FAFC1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5C0F7-56F4-78E6-A27E-147A46F7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CAFC3-34C9-8972-9EBE-C593A6B1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30F33-2BBE-E4DA-657C-DE1F11F4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897F6-6FB9-CCF6-DEE5-2A548A8B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5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16FF-DB00-CF6C-DB3D-0CB44AC6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F2EB6-ABC0-AE2A-8CC8-BB1AB1A1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77343-D3A8-296B-465D-473767BC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480D3-A049-FB42-A23B-5DFF70EF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16915-6088-81AB-4902-E7D0A125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77758-B1F1-1313-B66F-DD01671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6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05005-64AF-C509-9850-7574083A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E2C35D-5B08-5060-245E-F0B9E607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67CF2-8F8A-C62E-F100-BBCBB060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68BE0D-C026-6AE9-7DAD-481EAE63C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7C1FBA-A61B-3689-981D-F4234E13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CB49B-7F80-029E-2F24-323A27D8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D244AB-6E07-FD45-0E34-2D01E2F5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70409D-5E4C-8373-5F2B-E125F3BB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61326-11D2-5665-5152-676DD71B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B02DFF-F260-308C-7B05-51A7130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A8107-45C3-36FB-50B6-D1462F67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EB645E-BB69-E8FC-24CA-0CB3F1A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8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104240-AC53-87F3-8F57-EEDF836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7BFC0-8A0B-7979-4E90-A12C707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C96CB-D3B6-923A-5780-0DBF7F3E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2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DFB3E-1190-8AFA-5DDE-23B572D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35FD6-B6B4-DFF5-13E7-B6FB4D9E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30C714-2FB2-4BAF-E115-796578A0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9D846-4447-09D0-DC0D-3671E41A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66AF73-2129-9852-9E23-86BBE0A3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D6B32-F9DD-CA1B-0833-8CE367C2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5936-95A3-AC62-4152-669248AF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1E34D2-C472-6CF4-8232-C56049D8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ADB0EA-F81D-9561-24C7-8BF1A52D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432E4-B250-0DE7-F69A-32135B81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2F7F4-F89C-92E9-9B76-AEA60B12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C35B9D-1C6E-0791-4625-92B4DA12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D9209C-9427-12D3-46D8-67CB5FB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9442A6-7228-7074-431B-A025625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2998-EFA0-C72E-414C-D9EFC027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E33C0-1010-0A03-FEC0-F6C3614E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EC8F3-E28E-0E5E-37CB-979C2435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ce confianza sobre el repunte del crédito en 2021">
            <a:extLst>
              <a:ext uri="{FF2B5EF4-FFF2-40B4-BE49-F238E27FC236}">
                <a16:creationId xmlns:a16="http://schemas.microsoft.com/office/drawing/2014/main" id="{D12C4D96-D2CA-2FD9-A6AD-A23C9B74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r="3654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5FAE6D-783F-4F34-F1FA-38B6C017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481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Predicción de Riesgo de Impago de Préstamos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FACE2-7B8A-0CD5-EAE2-CBC77478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4159404"/>
            <a:ext cx="9877425" cy="1098395"/>
          </a:xfrm>
        </p:spPr>
        <p:txBody>
          <a:bodyPr>
            <a:normAutofit fontScale="70000" lnSpcReduction="20000"/>
          </a:bodyPr>
          <a:lstStyle/>
          <a:p>
            <a:r>
              <a:rPr lang="es-ES" sz="2600" dirty="0">
                <a:solidFill>
                  <a:srgbClr val="FFFFFF"/>
                </a:solidFill>
              </a:rPr>
              <a:t>Proyecto dedicado a la optimización de decisiones financieras con inteligencia basada en datos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Pau Montañés Pla </a:t>
            </a: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25084-7F55-C7AB-CF97-DB0D4ED7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4488"/>
            <a:ext cx="4860126" cy="1330839"/>
          </a:xfrm>
        </p:spPr>
        <p:txBody>
          <a:bodyPr>
            <a:normAutofit/>
          </a:bodyPr>
          <a:lstStyle/>
          <a:p>
            <a:r>
              <a:rPr lang="es-ES" sz="2400" b="1" dirty="0"/>
              <a:t>¿Qué beneficios obtendría el banco al comprar nuestro producto?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27DA6-D210-7044-8CEA-2D55BA38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19" y="2073114"/>
            <a:ext cx="3838576" cy="3908586"/>
          </a:xfrm>
        </p:spPr>
        <p:txBody>
          <a:bodyPr>
            <a:normAutofit/>
          </a:bodyPr>
          <a:lstStyle/>
          <a:p>
            <a:r>
              <a:rPr lang="es-ES" sz="2000" dirty="0"/>
              <a:t>Menos impagos → menos pérdidas</a:t>
            </a:r>
          </a:p>
          <a:p>
            <a:r>
              <a:rPr lang="es-ES" sz="2000" dirty="0"/>
              <a:t>Decisiones objetivas y basadas en datos (ningún tipo </a:t>
            </a:r>
            <a:r>
              <a:rPr lang="es-ES" sz="2000" dirty="0" err="1"/>
              <a:t>deposible</a:t>
            </a:r>
            <a:r>
              <a:rPr lang="es-ES" sz="2000" dirty="0"/>
              <a:t> discriminación hacia clientes) </a:t>
            </a:r>
          </a:p>
          <a:p>
            <a:r>
              <a:rPr lang="es-ES" sz="2000" dirty="0"/>
              <a:t>Mejora de la rentabilidad y del tiempo de respuesta</a:t>
            </a:r>
          </a:p>
          <a:p>
            <a:r>
              <a:rPr lang="es-ES" sz="2000" dirty="0"/>
              <a:t>Integración sencilla en tus procesos actuales</a:t>
            </a:r>
          </a:p>
        </p:txBody>
      </p:sp>
      <p:pic>
        <p:nvPicPr>
          <p:cNvPr id="8194" name="Picture 2" descr="Construcción de bancos y financiamiento de bancos de dinero intercambio de  dinero servicios financieros crecimiento financiero ahorro | Vector Premium">
            <a:extLst>
              <a:ext uri="{FF2B5EF4-FFF2-40B4-BE49-F238E27FC236}">
                <a16:creationId xmlns:a16="http://schemas.microsoft.com/office/drawing/2014/main" id="{2AFE5145-ED18-8131-9471-18C6A866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" r="3" b="4978"/>
          <a:stretch/>
        </p:blipFill>
        <p:spPr bwMode="auto">
          <a:xfrm>
            <a:off x="4328414" y="1"/>
            <a:ext cx="7863586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2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148EA-ADDE-7C01-C643-D75EBCDD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5" y="1214715"/>
            <a:ext cx="5943600" cy="825647"/>
          </a:xfrm>
        </p:spPr>
        <p:txBody>
          <a:bodyPr anchor="b">
            <a:normAutofit fontScale="90000"/>
          </a:bodyPr>
          <a:lstStyle/>
          <a:p>
            <a:r>
              <a:rPr lang="es-ES" sz="4800" b="1" dirty="0"/>
              <a:t>Opciones para mejora: 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05702-61D5-C79B-B967-61EB1525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1700"/>
              <a:t>Integrarlo en procesos de fidelización (identificar clientes con menor riesgo para premiarlos)</a:t>
            </a:r>
          </a:p>
          <a:p>
            <a:r>
              <a:rPr lang="es-ES" sz="1700"/>
              <a:t>Aprendizaje continuo, es decir que el sistema vaya aprendiendo de decisiones acertadas tomadas anteriormente</a:t>
            </a:r>
          </a:p>
          <a:p>
            <a:r>
              <a:rPr lang="es-ES" sz="1700"/>
              <a:t>Integrarlo en procesos de fidelización (identificar clientes con menor riesgo para premiarlos)</a:t>
            </a:r>
          </a:p>
          <a:p>
            <a:r>
              <a:rPr lang="es-ES" sz="1700"/>
              <a:t>Incorporar otro tipo de datos, historiales de pago o variables macroeconómicas</a:t>
            </a:r>
          </a:p>
        </p:txBody>
      </p:sp>
      <p:pic>
        <p:nvPicPr>
          <p:cNvPr id="9218" name="Picture 2" descr="60+ Jpmorgan Chase Tower Fotografías de stock, fotos e imágenes libres de  derechos - iStock">
            <a:extLst>
              <a:ext uri="{FF2B5EF4-FFF2-40B4-BE49-F238E27FC236}">
                <a16:creationId xmlns:a16="http://schemas.microsoft.com/office/drawing/2014/main" id="{097FFC0F-9271-DC06-55D6-C2D85969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r="2716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8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anary Wharf Wallpapers - Wallpaper Cave">
            <a:extLst>
              <a:ext uri="{FF2B5EF4-FFF2-40B4-BE49-F238E27FC236}">
                <a16:creationId xmlns:a16="http://schemas.microsoft.com/office/drawing/2014/main" id="{B4EAFB5D-3667-0256-5104-157BA1C3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 b="1531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CBABA5-A597-A7D0-5E20-E13917F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Muchas gracias por vuestra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693F8-E03D-A789-DBFA-325AF39D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Espero que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haya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parecido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interesante</a:t>
            </a:r>
            <a:r>
              <a:rPr lang="en-US" sz="2400" dirty="0">
                <a:solidFill>
                  <a:srgbClr val="FFFFFF"/>
                </a:solidFill>
              </a:rPr>
              <a:t> la </a:t>
            </a:r>
            <a:r>
              <a:rPr lang="en-US" sz="2400" dirty="0" err="1">
                <a:solidFill>
                  <a:srgbClr val="FFFFFF"/>
                </a:solidFill>
              </a:rPr>
              <a:t>presentacion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6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7623E-BE13-C1D6-D06E-9143662B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6085"/>
            <a:ext cx="6227446" cy="1073292"/>
          </a:xfrm>
        </p:spPr>
        <p:txBody>
          <a:bodyPr anchor="b">
            <a:normAutofit/>
          </a:bodyPr>
          <a:lstStyle/>
          <a:p>
            <a:r>
              <a:rPr lang="es-ES" sz="4800" b="1" dirty="0"/>
              <a:t>Principal motivación 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95330-3B92-A34D-7257-56C015A9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84345" cy="3320668"/>
          </a:xfrm>
        </p:spPr>
        <p:txBody>
          <a:bodyPr>
            <a:normAutofit/>
          </a:bodyPr>
          <a:lstStyle/>
          <a:p>
            <a:r>
              <a:rPr lang="es-ES" sz="2200" dirty="0"/>
              <a:t>Todos alguna vez pediremos algún préstamo (casa, coche,…)</a:t>
            </a:r>
          </a:p>
          <a:p>
            <a:r>
              <a:rPr lang="es-ES" sz="2200" dirty="0"/>
              <a:t>Entender con que criterios toman decisiones los bancos </a:t>
            </a:r>
          </a:p>
          <a:p>
            <a:r>
              <a:rPr lang="es-ES" sz="2200" dirty="0"/>
              <a:t>Conocimiento mínimo personal para un futuro entender mejor los créditos </a:t>
            </a:r>
          </a:p>
        </p:txBody>
      </p:sp>
      <p:pic>
        <p:nvPicPr>
          <p:cNvPr id="2050" name="Picture 2" descr="Pólizas de crédito: qué son y cuándo prescriben - LTA">
            <a:extLst>
              <a:ext uri="{FF2B5EF4-FFF2-40B4-BE49-F238E27FC236}">
                <a16:creationId xmlns:a16="http://schemas.microsoft.com/office/drawing/2014/main" id="{5BBA06AC-966B-50B8-A4A6-9882622E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r="1922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Corremos el riesgo de otra gran crisis financiera como la de 2008?">
            <a:extLst>
              <a:ext uri="{FF2B5EF4-FFF2-40B4-BE49-F238E27FC236}">
                <a16:creationId xmlns:a16="http://schemas.microsoft.com/office/drawing/2014/main" id="{E9E446FD-8042-44C0-6325-D4AD18B0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4" r="9985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B92CB0-5C30-5D27-341A-CABC20A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041265" cy="1899912"/>
          </a:xfrm>
        </p:spPr>
        <p:txBody>
          <a:bodyPr>
            <a:normAutofit/>
          </a:bodyPr>
          <a:lstStyle/>
          <a:p>
            <a:r>
              <a:rPr lang="es-ES" sz="3400" b="1" dirty="0"/>
              <a:t>¿Cuál es el principal problema que tienen los bancos?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A3A36-66B8-77FE-271D-F0062701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1400" dirty="0"/>
              <a:t>Muchos bancos conceden préstamos sin información suficiente</a:t>
            </a:r>
          </a:p>
          <a:p>
            <a:r>
              <a:rPr lang="es-ES" sz="1400" dirty="0"/>
              <a:t>Esto genera impagos masivos, perdidas económicas y riesgo sistemático </a:t>
            </a:r>
          </a:p>
          <a:p>
            <a:r>
              <a:rPr lang="es-ES" sz="1400" dirty="0"/>
              <a:t>Los métodos tradicionales no detectan bien a los clientes de alto riesgo</a:t>
            </a:r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None/>
            </a:pPr>
            <a:r>
              <a:rPr lang="es-ES" sz="1400" b="1" dirty="0"/>
              <a:t>Ejemplo real: </a:t>
            </a:r>
            <a:r>
              <a:rPr lang="es-ES" sz="1400" dirty="0"/>
              <a:t>Millones de hipotecas se concedieron sin criterios sólidos de evaluación del riesgo.</a:t>
            </a:r>
            <a:br>
              <a:rPr lang="es-ES" sz="1400" dirty="0"/>
            </a:br>
            <a:r>
              <a:rPr lang="es-ES" sz="1400" dirty="0"/>
              <a:t>El resultado, una ola de impagos que colapsó el sistema financiero global.</a:t>
            </a:r>
          </a:p>
        </p:txBody>
      </p:sp>
    </p:spTree>
    <p:extLst>
      <p:ext uri="{BB962C8B-B14F-4D97-AF65-F5344CB8AC3E}">
        <p14:creationId xmlns:p14="http://schemas.microsoft.com/office/powerpoint/2010/main" val="182762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E3941-F545-E546-49F9-65DAE35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 fontScale="90000"/>
          </a:bodyPr>
          <a:lstStyle/>
          <a:p>
            <a:r>
              <a:rPr lang="es-ES" sz="3400" b="1" dirty="0"/>
              <a:t>Hablemos del proyecto, ¿Qué datos analizamos? 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05620-01D4-2250-CA7B-FA6C8617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ES" sz="1800"/>
              <a:t>Edad, genero y educación del solicitante</a:t>
            </a:r>
          </a:p>
          <a:p>
            <a:r>
              <a:rPr lang="es-ES" sz="1800"/>
              <a:t>Ingresos y experiencia laboral</a:t>
            </a:r>
          </a:p>
          <a:p>
            <a:r>
              <a:rPr lang="es-ES" sz="1800"/>
              <a:t>Tipo de vivienda, score crediticio, intención del préstamo</a:t>
            </a:r>
          </a:p>
          <a:p>
            <a:r>
              <a:rPr lang="es-ES" sz="1800"/>
              <a:t>Porcentaje del ingreso destinado al préstamo</a:t>
            </a:r>
          </a:p>
        </p:txBody>
      </p:sp>
      <p:pic>
        <p:nvPicPr>
          <p:cNvPr id="4098" name="Picture 2" descr="Imágenes de Datos - Descarga gratuita en Freepik">
            <a:extLst>
              <a:ext uri="{FF2B5EF4-FFF2-40B4-BE49-F238E27FC236}">
                <a16:creationId xmlns:a16="http://schemas.microsoft.com/office/drawing/2014/main" id="{16F0001B-45F0-7422-DB4D-E1B2C11D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5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CB84C-0227-46D0-9F6C-5D641D7B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Visualizacion de los datos: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5779223C-F1FA-F5FD-459A-D18EE9AE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819"/>
            <a:ext cx="3758184" cy="3438738"/>
          </a:xfrm>
          <a:prstGeom prst="rect">
            <a:avLst/>
          </a:prstGeom>
        </p:spPr>
      </p:pic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CF38C0F-70CA-8D52-5CD3-5CAB5F693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84" y="3101160"/>
            <a:ext cx="3984528" cy="2560059"/>
          </a:xfrm>
          <a:prstGeom prst="rect">
            <a:avLst/>
          </a:prstGeom>
        </p:spPr>
      </p:pic>
      <p:pic>
        <p:nvPicPr>
          <p:cNvPr id="5" name="Marcador de contenido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32B411F4-2844-37C3-4A1A-57CD9D74E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12" y="2986492"/>
            <a:ext cx="4431792" cy="27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76A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&#10;&#10;El contenido generado por IA puede ser incorrecto.">
            <a:extLst>
              <a:ext uri="{FF2B5EF4-FFF2-40B4-BE49-F238E27FC236}">
                <a16:creationId xmlns:a16="http://schemas.microsoft.com/office/drawing/2014/main" id="{F92B9F60-25D3-C4D3-19A1-2A7CD6FC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r="1624" b="1"/>
          <a:stretch/>
        </p:blipFill>
        <p:spPr>
          <a:xfrm>
            <a:off x="396096" y="528362"/>
            <a:ext cx="4245567" cy="269146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76A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B129580-43A9-5E96-BAF0-7428350FFF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r="7446" b="-4"/>
          <a:stretch/>
        </p:blipFill>
        <p:spPr>
          <a:xfrm>
            <a:off x="750919" y="3748194"/>
            <a:ext cx="3598205" cy="247163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3C65B618-A8DA-0E5A-C8BE-0515D9761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127" b="2"/>
          <a:stretch/>
        </p:blipFill>
        <p:spPr>
          <a:xfrm>
            <a:off x="5144764" y="1234461"/>
            <a:ext cx="6410084" cy="44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Qué es la Calidad de datos? Concepto y beneficios">
            <a:extLst>
              <a:ext uri="{FF2B5EF4-FFF2-40B4-BE49-F238E27FC236}">
                <a16:creationId xmlns:a16="http://schemas.microsoft.com/office/drawing/2014/main" id="{5FBB6F8A-CDC3-788D-95EC-6AEC322D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B1BFE-3984-CEFF-6D65-9AF84BF2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660390" cy="1899912"/>
          </a:xfrm>
        </p:spPr>
        <p:txBody>
          <a:bodyPr>
            <a:normAutofit/>
          </a:bodyPr>
          <a:lstStyle/>
          <a:p>
            <a:r>
              <a:rPr lang="es-ES" sz="4000" b="1" dirty="0"/>
              <a:t>¿Qué hemos descubierto a priori?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F5A1-7446-78C1-5747-7B349622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/>
              <a:t>A mayor score crediticio, menor tasa de impago</a:t>
            </a:r>
          </a:p>
          <a:p>
            <a:r>
              <a:rPr lang="es-ES" sz="2000"/>
              <a:t>Los prestamos personales son los mas arriesgados</a:t>
            </a:r>
          </a:p>
          <a:p>
            <a:r>
              <a:rPr lang="es-ES" sz="2000"/>
              <a:t>Los clientes que destinan más del 30% de su ingreso al préstamo tienen alto riesgo</a:t>
            </a:r>
          </a:p>
          <a:p>
            <a:r>
              <a:rPr lang="es-ES" sz="2000"/>
              <a:t>La experiencia laboral influye bastante en la fiabilidad del cliente. </a:t>
            </a:r>
          </a:p>
        </p:txBody>
      </p:sp>
    </p:spTree>
    <p:extLst>
      <p:ext uri="{BB962C8B-B14F-4D97-AF65-F5344CB8AC3E}">
        <p14:creationId xmlns:p14="http://schemas.microsoft.com/office/powerpoint/2010/main" val="6900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26E213-F176-5FF3-2E24-057245E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49" y="362536"/>
            <a:ext cx="5417976" cy="1956841"/>
          </a:xfrm>
        </p:spPr>
        <p:txBody>
          <a:bodyPr anchor="b">
            <a:normAutofit/>
          </a:bodyPr>
          <a:lstStyle/>
          <a:p>
            <a:r>
              <a:rPr lang="es-ES" sz="4200" b="1" dirty="0"/>
              <a:t>¿Cómo se usa podría usar en la empresa? 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A7F0B-A9E5-53CB-37DA-72BD73B9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000" dirty="0"/>
              <a:t>El equipo introduce los datos del solicitante de manera muy simple</a:t>
            </a:r>
          </a:p>
          <a:p>
            <a:r>
              <a:rPr lang="es-ES" sz="2000" dirty="0"/>
              <a:t>El modelo devuelve la decisión recomendada </a:t>
            </a:r>
          </a:p>
          <a:p>
            <a:r>
              <a:rPr lang="es-ES" sz="2000" dirty="0"/>
              <a:t>La decisión final siempre será humana, pero al menos así tiene un respaldo, y se podrán hacer decisiones mas informadas </a:t>
            </a:r>
          </a:p>
          <a:p>
            <a:endParaRPr lang="es-ES" sz="2000" dirty="0"/>
          </a:p>
        </p:txBody>
      </p:sp>
      <p:pic>
        <p:nvPicPr>
          <p:cNvPr id="7170" name="Picture 2" descr="Finanzas para no financieros - Blog Emagister">
            <a:extLst>
              <a:ext uri="{FF2B5EF4-FFF2-40B4-BE49-F238E27FC236}">
                <a16:creationId xmlns:a16="http://schemas.microsoft.com/office/drawing/2014/main" id="{C7F426ED-F64B-0A51-69A8-493CBE77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r="3370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6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Rectangle 61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0DA16-7048-05AD-E67C-D211C52C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tx2"/>
                </a:solidFill>
              </a:rPr>
              <a:t>Pongamoslo</a:t>
            </a:r>
            <a:r>
              <a:rPr lang="es-ES" sz="3600" b="1" dirty="0">
                <a:solidFill>
                  <a:schemeClr val="tx2"/>
                </a:solidFill>
              </a:rPr>
              <a:t> a prueba!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C97F8-051C-F481-6C24-F663543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Simulamos miles de decisiones con datos reales</a:t>
            </a:r>
          </a:p>
          <a:p>
            <a:r>
              <a:rPr lang="es-ES" sz="1800" dirty="0">
                <a:solidFill>
                  <a:schemeClr val="tx2"/>
                </a:solidFill>
              </a:rPr>
              <a:t>El modelo detecta riesgos que pasan desapercibidos a ojo humano </a:t>
            </a:r>
          </a:p>
          <a:p>
            <a:r>
              <a:rPr lang="es-ES" sz="1800" dirty="0">
                <a:solidFill>
                  <a:schemeClr val="tx2"/>
                </a:solidFill>
              </a:rPr>
              <a:t>El modelo se adapta a la preferencia del banco, y de sus respectivos clientes </a:t>
            </a:r>
          </a:p>
        </p:txBody>
      </p:sp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164" name="Freeform: Shape 61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Freeform: Shape 61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Freeform: Shape 61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54" name="Picture 10" descr="Finanzas Elementales en 7 Pasos - Bit2Me Learn">
            <a:extLst>
              <a:ext uri="{FF2B5EF4-FFF2-40B4-BE49-F238E27FC236}">
                <a16:creationId xmlns:a16="http://schemas.microsoft.com/office/drawing/2014/main" id="{B37D1CA9-5B97-045B-AF03-F1074A04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855214"/>
            <a:ext cx="4142232" cy="207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Finanzas Elementales en 7 Pasos - Bit2Me Learn">
            <a:extLst>
              <a:ext uri="{FF2B5EF4-FFF2-40B4-BE49-F238E27FC236}">
                <a16:creationId xmlns:a16="http://schemas.microsoft.com/office/drawing/2014/main" id="{20955F40-8EEA-B3EF-0F3A-9432640CA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Finanzas Elementales en 7 Pasos - Bit2Me Learn">
            <a:extLst>
              <a:ext uri="{FF2B5EF4-FFF2-40B4-BE49-F238E27FC236}">
                <a16:creationId xmlns:a16="http://schemas.microsoft.com/office/drawing/2014/main" id="{B514CD6D-3927-0411-EA32-314BCCE6E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Finanzas Elementales en 7 Pasos - Bit2Me Learn">
            <a:extLst>
              <a:ext uri="{FF2B5EF4-FFF2-40B4-BE49-F238E27FC236}">
                <a16:creationId xmlns:a16="http://schemas.microsoft.com/office/drawing/2014/main" id="{6F9FC981-FB1B-149E-3CA5-CB3D99090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Finanzas Elementales en 7 Pasos - Bit2Me Learn">
            <a:extLst>
              <a:ext uri="{FF2B5EF4-FFF2-40B4-BE49-F238E27FC236}">
                <a16:creationId xmlns:a16="http://schemas.microsoft.com/office/drawing/2014/main" id="{432CC957-B73A-22BC-7B09-7D719818C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09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420</Words>
  <Application>Microsoft Office PowerPoint</Application>
  <PresentationFormat>Panorámica</PresentationFormat>
  <Paragraphs>47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Predicción de Riesgo de Impago de Préstamos</vt:lpstr>
      <vt:lpstr>Principal motivación </vt:lpstr>
      <vt:lpstr>¿Cuál es el principal problema que tienen los bancos? </vt:lpstr>
      <vt:lpstr>Hablemos del proyecto, ¿Qué datos analizamos? </vt:lpstr>
      <vt:lpstr>Visualizacion de los datos: </vt:lpstr>
      <vt:lpstr>Presentación de PowerPoint</vt:lpstr>
      <vt:lpstr>¿Qué hemos descubierto a priori? </vt:lpstr>
      <vt:lpstr>¿Cómo se usa podría usar en la empresa? </vt:lpstr>
      <vt:lpstr>Pongamoslo a prueba!</vt:lpstr>
      <vt:lpstr>¿Qué beneficios obtendría el banco al comprar nuestro producto? </vt:lpstr>
      <vt:lpstr>Opciones para mejora: </vt:lpstr>
      <vt:lpstr>Muchas gracias por vuestra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Montañés Pla</dc:creator>
  <cp:lastModifiedBy>Pau Montañés Pla</cp:lastModifiedBy>
  <cp:revision>5</cp:revision>
  <dcterms:created xsi:type="dcterms:W3CDTF">2025-05-08T17:29:59Z</dcterms:created>
  <dcterms:modified xsi:type="dcterms:W3CDTF">2025-05-08T18:52:00Z</dcterms:modified>
</cp:coreProperties>
</file>