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Barlow" panose="02000000000000000000" pitchFamily="2" charset="0"/>
      <p:regular r:id="rId12"/>
    </p:embeddedFont>
    <p:embeddedFont>
      <p:font typeface="Montserrat" panose="020000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70541C64-4099-FF4D-B65F-543CF06453DE}" type="datetimeFigureOut">
              <a:rPr lang="en-US"/>
              <a:t>3/15/2025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F7492DF6-DB07-FD4F-8966-74B328462304}" type="slidenum">
              <a:rPr lang="en-US"/>
              <a:t>‹#›</a:t>
            </a:fld>
            <a:endParaRPr lang="en-US"/>
          </a:p>
        </p:txBody>
      </p:sp>
    </p:spTree>
    <p:extLst>
      <p:ext uri="{BB962C8B-B14F-4D97-AF65-F5344CB8AC3E}">
        <p14:creationId xmlns:p14="http://schemas.microsoft.com/office/powerpoint/2010/main" val="2800007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Phishing is a major cybersecurity threat where attackers trick people into revealing sensitive information
• The goal of this presentation is to educate you on how to identify, avoid, and respond to phishing attacks
• By understanding the techniques used by cybercriminals, you'll be better equipped to protect yourself and your organization
• It's crucial to always verify the authenticity of emails and websites before sharing any personal or sensitive data
• If you encounter a suspicious email or message, be sure to report it to your organization's IT security team
</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gamma.app/?utm_source=made-with-gamma" TargetMode="External"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5.xml" /><Relationship Id="rId6" Type="http://schemas.openxmlformats.org/officeDocument/2006/relationships/image" Target="../media/image3.jpeg" /><Relationship Id="rId5" Type="http://schemas.openxmlformats.org/officeDocument/2006/relationships/image" Target="../media/image8.png" /><Relationship Id="rId4" Type="http://schemas.openxmlformats.org/officeDocument/2006/relationships/image" Target="../media/image7.png" /></Relationships>
</file>

<file path=ppt/slides/_rels/slide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7.xml" /><Relationship Id="rId4" Type="http://schemas.openxmlformats.org/officeDocument/2006/relationships/image" Target="../media/image11.png"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8.xml" /><Relationship Id="rId4" Type="http://schemas.openxmlformats.org/officeDocument/2006/relationships/image" Target="../media/image13.png" /></Relationships>
</file>

<file path=ppt/slides/_rels/slide8.xml.rels><?xml version="1.0" encoding="UTF-8" standalone="yes"?>
<Relationships xmlns="http://schemas.openxmlformats.org/package/2006/relationships"><Relationship Id="rId3" Type="http://schemas.openxmlformats.org/officeDocument/2006/relationships/image" Target="../media/image14.png" /><Relationship Id="rId7" Type="http://schemas.openxmlformats.org/officeDocument/2006/relationships/image" Target="../media/image18.png" /><Relationship Id="rId2" Type="http://schemas.openxmlformats.org/officeDocument/2006/relationships/notesSlide" Target="../notesSlides/notesSlide8.xml" /><Relationship Id="rId1" Type="http://schemas.openxmlformats.org/officeDocument/2006/relationships/slideLayout" Target="../slideLayouts/slideLayout9.xml" /><Relationship Id="rId6" Type="http://schemas.openxmlformats.org/officeDocument/2006/relationships/image" Target="../media/image17.png" /><Relationship Id="rId5" Type="http://schemas.openxmlformats.org/officeDocument/2006/relationships/image" Target="../media/image16.png" /><Relationship Id="rId4" Type="http://schemas.openxmlformats.org/officeDocument/2006/relationships/image" Target="../media/image15.png" /></Relationships>
</file>

<file path=ppt/slides/_rels/slide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9.xml" /><Relationship Id="rId1" Type="http://schemas.openxmlformats.org/officeDocument/2006/relationships/slideLayout" Target="../slideLayouts/slideLayout10.xml" /><Relationship Id="rId6" Type="http://schemas.openxmlformats.org/officeDocument/2006/relationships/image" Target="../media/image3.jpeg" /><Relationship Id="rId5" Type="http://schemas.openxmlformats.org/officeDocument/2006/relationships/image" Target="../media/image21.png" /><Relationship Id="rId4" Type="http://schemas.openxmlformats.org/officeDocument/2006/relationships/image" Target="../media/image20.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2250996"/>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PHISHING AWARENESS TRAINING</a:t>
            </a:r>
            <a:endParaRPr lang="en-US" sz="4450" dirty="0"/>
          </a:p>
        </p:txBody>
      </p:sp>
      <p:sp>
        <p:nvSpPr>
          <p:cNvPr id="4" name="Text 1"/>
          <p:cNvSpPr/>
          <p:nvPr/>
        </p:nvSpPr>
        <p:spPr>
          <a:xfrm>
            <a:off x="6244709" y="4001333"/>
            <a:ext cx="7627382"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Welcome to the Phishing Awareness Training. In this module, you will learn how to protect yourself from email, websites, and social engineering attacks. We will cover the basics of what phishing is and how to recognize phishing attempts.</a:t>
            </a:r>
            <a:endParaRPr lang="en-US" sz="1700" dirty="0"/>
          </a:p>
        </p:txBody>
      </p:sp>
      <p:sp>
        <p:nvSpPr>
          <p:cNvPr id="5" name="Text 2"/>
          <p:cNvSpPr/>
          <p:nvPr/>
        </p:nvSpPr>
        <p:spPr>
          <a:xfrm>
            <a:off x="6244709" y="5631894"/>
            <a:ext cx="7627382" cy="346710"/>
          </a:xfrm>
          <a:prstGeom prst="rect">
            <a:avLst/>
          </a:prstGeom>
          <a:noFill/>
          <a:ln/>
        </p:spPr>
        <p:txBody>
          <a:bodyPr wrap="none" lIns="0" tIns="0" rIns="0" bIns="0" rtlCol="0" anchor="t"/>
          <a:lstStyle/>
          <a:p>
            <a:pPr marL="0" indent="0">
              <a:lnSpc>
                <a:spcPts val="2700"/>
              </a:lnSpc>
              <a:buNone/>
            </a:pPr>
            <a:endParaRPr lang="en-US" sz="1700" dirty="0"/>
          </a:p>
        </p:txBody>
      </p:sp>
      <p:pic>
        <p:nvPicPr>
          <p:cNvPr id="6" name="Picture 5">
            <a:extLst>
              <a:ext uri="{FF2B5EF4-FFF2-40B4-BE49-F238E27FC236}">
                <a16:creationId xmlns:a16="http://schemas.microsoft.com/office/drawing/2014/main" id="{14BDDA18-B229-A414-2AF0-91A3758446ED}"/>
              </a:ext>
            </a:extLst>
          </p:cNvPr>
          <p:cNvPicPr>
            <a:picLocks noChangeAspect="1"/>
          </p:cNvPicPr>
          <p:nvPr/>
        </p:nvPicPr>
        <p:blipFill>
          <a:blip r:embed="rId4"/>
          <a:stretch>
            <a:fillRect/>
          </a:stretch>
        </p:blipFill>
        <p:spPr>
          <a:xfrm>
            <a:off x="12788240" y="7623107"/>
            <a:ext cx="1701139" cy="6064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4867" y="2724031"/>
            <a:ext cx="4944666" cy="2781419"/>
          </a:xfrm>
          <a:prstGeom prst="rect">
            <a:avLst/>
          </a:prstGeom>
        </p:spPr>
      </p:pic>
      <p:sp>
        <p:nvSpPr>
          <p:cNvPr id="4" name="Text 0"/>
          <p:cNvSpPr/>
          <p:nvPr/>
        </p:nvSpPr>
        <p:spPr>
          <a:xfrm>
            <a:off x="758309" y="1393865"/>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INTRODUCTION</a:t>
            </a:r>
            <a:endParaRPr lang="en-US" sz="4450" dirty="0"/>
          </a:p>
        </p:txBody>
      </p:sp>
      <p:sp>
        <p:nvSpPr>
          <p:cNvPr id="5" name="Text 1"/>
          <p:cNvSpPr/>
          <p:nvPr/>
        </p:nvSpPr>
        <p:spPr>
          <a:xfrm>
            <a:off x="758309" y="2431494"/>
            <a:ext cx="7627382" cy="208026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Phishing is one of the most common and dangerous cybersecurity threats, where attackers deceive individuals into revealing sensitive information such as passwords, financial details, or personal data. Phishing awareness training is designed to educate individuals and organizations about identifying, avoiding, and responding to phishing attacks effectively.</a:t>
            </a:r>
            <a:endParaRPr lang="en-US" sz="1700" dirty="0"/>
          </a:p>
        </p:txBody>
      </p:sp>
      <p:sp>
        <p:nvSpPr>
          <p:cNvPr id="6" name="Text 2"/>
          <p:cNvSpPr/>
          <p:nvPr/>
        </p:nvSpPr>
        <p:spPr>
          <a:xfrm>
            <a:off x="758309" y="4755475"/>
            <a:ext cx="7627382" cy="208026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By understanding the techniques used by cybercriminals, you can better protect yourself and your organization from falling victim to phishing scams. It is crucial to stay vigilant and verify the authenticity of emails and websites before sharing any personal or sensitive information. Remember to report any suspicious emails or messages to your organization's IT security team.</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2115145"/>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What is Phishing?</a:t>
            </a:r>
            <a:endParaRPr lang="en-US" sz="4450" dirty="0"/>
          </a:p>
        </p:txBody>
      </p:sp>
      <p:sp>
        <p:nvSpPr>
          <p:cNvPr id="3" name="Text 1"/>
          <p:cNvSpPr/>
          <p:nvPr/>
        </p:nvSpPr>
        <p:spPr>
          <a:xfrm>
            <a:off x="758309" y="336935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9998FF"/>
                </a:solidFill>
                <a:latin typeface="Barlow Bold" pitchFamily="34" charset="0"/>
                <a:ea typeface="Barlow Bold" pitchFamily="34" charset="-122"/>
                <a:cs typeface="Barlow Bold" pitchFamily="34" charset="-120"/>
              </a:rPr>
              <a:t>Definition</a:t>
            </a:r>
            <a:endParaRPr lang="en-US" sz="2200" dirty="0"/>
          </a:p>
        </p:txBody>
      </p:sp>
      <p:sp>
        <p:nvSpPr>
          <p:cNvPr id="4" name="Text 2"/>
          <p:cNvSpPr/>
          <p:nvPr/>
        </p:nvSpPr>
        <p:spPr>
          <a:xfrm>
            <a:off x="758309" y="3942159"/>
            <a:ext cx="4018359"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Phishing is a fraudulent attempt. Attackers obtain sensitive information by disguising themselves as a trustworthy entity.</a:t>
            </a:r>
            <a:endParaRPr lang="en-US" sz="1700" dirty="0"/>
          </a:p>
        </p:txBody>
      </p:sp>
      <p:sp>
        <p:nvSpPr>
          <p:cNvPr id="5" name="Text 3"/>
          <p:cNvSpPr/>
          <p:nvPr/>
        </p:nvSpPr>
        <p:spPr>
          <a:xfrm>
            <a:off x="5312926" y="336935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9998FF"/>
                </a:solidFill>
                <a:latin typeface="Barlow Bold" pitchFamily="34" charset="0"/>
                <a:ea typeface="Barlow Bold" pitchFamily="34" charset="-122"/>
                <a:cs typeface="Barlow Bold" pitchFamily="34" charset="-120"/>
              </a:rPr>
              <a:t>Goal</a:t>
            </a:r>
            <a:endParaRPr lang="en-US" sz="2200" dirty="0"/>
          </a:p>
        </p:txBody>
      </p:sp>
      <p:sp>
        <p:nvSpPr>
          <p:cNvPr id="6" name="Text 4"/>
          <p:cNvSpPr/>
          <p:nvPr/>
        </p:nvSpPr>
        <p:spPr>
          <a:xfrm>
            <a:off x="5312926" y="3942159"/>
            <a:ext cx="4018359" cy="104013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The goal is to steal usernames, passwords, credit card details, or personal data.</a:t>
            </a:r>
            <a:endParaRPr lang="en-US" sz="1700" dirty="0"/>
          </a:p>
        </p:txBody>
      </p:sp>
      <p:sp>
        <p:nvSpPr>
          <p:cNvPr id="7" name="Text 5"/>
          <p:cNvSpPr/>
          <p:nvPr/>
        </p:nvSpPr>
        <p:spPr>
          <a:xfrm>
            <a:off x="9867543" y="3369350"/>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9998FF"/>
                </a:solidFill>
                <a:latin typeface="Barlow Bold" pitchFamily="34" charset="0"/>
                <a:ea typeface="Barlow Bold" pitchFamily="34" charset="-122"/>
                <a:cs typeface="Barlow Bold" pitchFamily="34" charset="-120"/>
              </a:rPr>
              <a:t>Methods</a:t>
            </a:r>
            <a:endParaRPr lang="en-US" sz="2200" dirty="0"/>
          </a:p>
        </p:txBody>
      </p:sp>
      <p:sp>
        <p:nvSpPr>
          <p:cNvPr id="8" name="Text 6"/>
          <p:cNvSpPr/>
          <p:nvPr/>
        </p:nvSpPr>
        <p:spPr>
          <a:xfrm>
            <a:off x="9867543" y="3942159"/>
            <a:ext cx="4018359" cy="104013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Phishing methods include email, websites, phone calls, text messages, and social media.</a:t>
            </a:r>
            <a:endParaRPr lang="en-US" sz="1700" dirty="0"/>
          </a:p>
        </p:txBody>
      </p:sp>
      <p:sp>
        <p:nvSpPr>
          <p:cNvPr id="9" name="Text 7"/>
          <p:cNvSpPr/>
          <p:nvPr/>
        </p:nvSpPr>
        <p:spPr>
          <a:xfrm>
            <a:off x="758309" y="5767626"/>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About 3.4 billion phishing emails are sent daily. Phishing cost businesses $1.77 billion in 2022.</a:t>
            </a:r>
            <a:endParaRPr lang="en-US" sz="1700" dirty="0"/>
          </a:p>
        </p:txBody>
      </p:sp>
      <p:pic>
        <p:nvPicPr>
          <p:cNvPr id="11" name="Picture 10">
            <a:extLst>
              <a:ext uri="{FF2B5EF4-FFF2-40B4-BE49-F238E27FC236}">
                <a16:creationId xmlns:a16="http://schemas.microsoft.com/office/drawing/2014/main" id="{EE5A28CD-9A20-AA4F-D113-F9E4C1AFE150}"/>
              </a:ext>
            </a:extLst>
          </p:cNvPr>
          <p:cNvPicPr>
            <a:picLocks noChangeAspect="1"/>
          </p:cNvPicPr>
          <p:nvPr/>
        </p:nvPicPr>
        <p:blipFill>
          <a:blip r:embed="rId3"/>
          <a:stretch>
            <a:fillRect/>
          </a:stretch>
        </p:blipFill>
        <p:spPr>
          <a:xfrm>
            <a:off x="12788240" y="7623107"/>
            <a:ext cx="1701139" cy="6064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158484"/>
            <a:ext cx="6692146"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Email Phishing Techniques</a:t>
            </a:r>
            <a:endParaRPr lang="en-US" sz="4450" dirty="0"/>
          </a:p>
        </p:txBody>
      </p:sp>
      <p:pic>
        <p:nvPicPr>
          <p:cNvPr id="3" name="Image 0" descr="preencoded.png"/>
          <p:cNvPicPr>
            <a:picLocks noChangeAspect="1"/>
          </p:cNvPicPr>
          <p:nvPr/>
        </p:nvPicPr>
        <p:blipFill>
          <a:blip r:embed="rId3"/>
          <a:stretch>
            <a:fillRect/>
          </a:stretch>
        </p:blipFill>
        <p:spPr>
          <a:xfrm>
            <a:off x="758309" y="3196114"/>
            <a:ext cx="541615" cy="541615"/>
          </a:xfrm>
          <a:prstGeom prst="rect">
            <a:avLst/>
          </a:prstGeom>
        </p:spPr>
      </p:pic>
      <p:sp>
        <p:nvSpPr>
          <p:cNvPr id="4" name="Text 1"/>
          <p:cNvSpPr/>
          <p:nvPr/>
        </p:nvSpPr>
        <p:spPr>
          <a:xfrm>
            <a:off x="758309" y="395430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Spoofed Addresses</a:t>
            </a:r>
            <a:endParaRPr lang="en-US" sz="2200" dirty="0"/>
          </a:p>
        </p:txBody>
      </p:sp>
      <p:sp>
        <p:nvSpPr>
          <p:cNvPr id="5" name="Text 2"/>
          <p:cNvSpPr/>
          <p:nvPr/>
        </p:nvSpPr>
        <p:spPr>
          <a:xfrm>
            <a:off x="758309" y="4440436"/>
            <a:ext cx="4154567"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Look-alike domains are common. For example, googgle.com instead of google.com.</a:t>
            </a:r>
            <a:endParaRPr lang="en-US" sz="1700" dirty="0"/>
          </a:p>
        </p:txBody>
      </p:sp>
      <p:pic>
        <p:nvPicPr>
          <p:cNvPr id="6" name="Image 1" descr="preencoded.png"/>
          <p:cNvPicPr>
            <a:picLocks noChangeAspect="1"/>
          </p:cNvPicPr>
          <p:nvPr/>
        </p:nvPicPr>
        <p:blipFill>
          <a:blip r:embed="rId4"/>
          <a:stretch>
            <a:fillRect/>
          </a:stretch>
        </p:blipFill>
        <p:spPr>
          <a:xfrm>
            <a:off x="5237798" y="3196114"/>
            <a:ext cx="541615" cy="541615"/>
          </a:xfrm>
          <a:prstGeom prst="rect">
            <a:avLst/>
          </a:prstGeom>
        </p:spPr>
      </p:pic>
      <p:sp>
        <p:nvSpPr>
          <p:cNvPr id="7" name="Text 3"/>
          <p:cNvSpPr/>
          <p:nvPr/>
        </p:nvSpPr>
        <p:spPr>
          <a:xfrm>
            <a:off x="5237798" y="395430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Urgent Language</a:t>
            </a:r>
            <a:endParaRPr lang="en-US" sz="2200" dirty="0"/>
          </a:p>
        </p:txBody>
      </p:sp>
      <p:sp>
        <p:nvSpPr>
          <p:cNvPr id="8" name="Text 4"/>
          <p:cNvSpPr/>
          <p:nvPr/>
        </p:nvSpPr>
        <p:spPr>
          <a:xfrm>
            <a:off x="5237798" y="4440436"/>
            <a:ext cx="4154686"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Watch out for threatening language. For example, "Your account will be suspended!"</a:t>
            </a:r>
            <a:endParaRPr lang="en-US" sz="1700" dirty="0"/>
          </a:p>
        </p:txBody>
      </p:sp>
      <p:pic>
        <p:nvPicPr>
          <p:cNvPr id="9" name="Image 2" descr="preencoded.png"/>
          <p:cNvPicPr>
            <a:picLocks noChangeAspect="1"/>
          </p:cNvPicPr>
          <p:nvPr/>
        </p:nvPicPr>
        <p:blipFill>
          <a:blip r:embed="rId5"/>
          <a:stretch>
            <a:fillRect/>
          </a:stretch>
        </p:blipFill>
        <p:spPr>
          <a:xfrm>
            <a:off x="9717405" y="3196114"/>
            <a:ext cx="541615" cy="541615"/>
          </a:xfrm>
          <a:prstGeom prst="rect">
            <a:avLst/>
          </a:prstGeom>
        </p:spPr>
      </p:pic>
      <p:sp>
        <p:nvSpPr>
          <p:cNvPr id="10" name="Text 5"/>
          <p:cNvSpPr/>
          <p:nvPr/>
        </p:nvSpPr>
        <p:spPr>
          <a:xfrm>
            <a:off x="9717405" y="395430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Grammatical Errors</a:t>
            </a:r>
            <a:endParaRPr lang="en-US" sz="2200" dirty="0"/>
          </a:p>
        </p:txBody>
      </p:sp>
      <p:sp>
        <p:nvSpPr>
          <p:cNvPr id="11" name="Text 6"/>
          <p:cNvSpPr/>
          <p:nvPr/>
        </p:nvSpPr>
        <p:spPr>
          <a:xfrm>
            <a:off x="9717405" y="4440436"/>
            <a:ext cx="4154567" cy="69342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Poor English suggests a non-professional source.</a:t>
            </a:r>
            <a:endParaRPr lang="en-US" sz="1700" dirty="0"/>
          </a:p>
        </p:txBody>
      </p:sp>
      <p:sp>
        <p:nvSpPr>
          <p:cNvPr id="12" name="Text 7"/>
          <p:cNvSpPr/>
          <p:nvPr/>
        </p:nvSpPr>
        <p:spPr>
          <a:xfrm>
            <a:off x="758309" y="5724287"/>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Hover over links to preview the actual URL. Use URL expanders to check shortened links before clicking.</a:t>
            </a:r>
            <a:endParaRPr lang="en-US" sz="1700" dirty="0"/>
          </a:p>
        </p:txBody>
      </p:sp>
      <p:pic>
        <p:nvPicPr>
          <p:cNvPr id="14" name="Picture 13">
            <a:extLst>
              <a:ext uri="{FF2B5EF4-FFF2-40B4-BE49-F238E27FC236}">
                <a16:creationId xmlns:a16="http://schemas.microsoft.com/office/drawing/2014/main" id="{944932A2-A09E-30FE-0925-9ABE7F4A65DF}"/>
              </a:ext>
            </a:extLst>
          </p:cNvPr>
          <p:cNvPicPr>
            <a:picLocks noChangeAspect="1"/>
          </p:cNvPicPr>
          <p:nvPr/>
        </p:nvPicPr>
        <p:blipFill>
          <a:blip r:embed="rId6"/>
          <a:stretch>
            <a:fillRect/>
          </a:stretch>
        </p:blipFill>
        <p:spPr>
          <a:xfrm>
            <a:off x="12788240" y="7623107"/>
            <a:ext cx="1701139" cy="606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712946"/>
            <a:ext cx="7351633"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Website Phishing Techniques</a:t>
            </a:r>
            <a:endParaRPr lang="en-US" sz="4450" dirty="0"/>
          </a:p>
        </p:txBody>
      </p:sp>
      <p:sp>
        <p:nvSpPr>
          <p:cNvPr id="4" name="Shape 1"/>
          <p:cNvSpPr/>
          <p:nvPr/>
        </p:nvSpPr>
        <p:spPr>
          <a:xfrm>
            <a:off x="758309" y="1750576"/>
            <a:ext cx="3705463" cy="2306122"/>
          </a:xfrm>
          <a:prstGeom prst="roundRect">
            <a:avLst>
              <a:gd name="adj" fmla="val 8456"/>
            </a:avLst>
          </a:prstGeom>
          <a:solidFill>
            <a:srgbClr val="282C32"/>
          </a:solidFill>
          <a:ln/>
          <a:effectLst>
            <a:outerShdw blurRad="53340" dist="26670" dir="13500000" algn="bl" rotWithShape="0">
              <a:srgbClr val="FFFFFF">
                <a:alpha val="10000"/>
              </a:srgbClr>
            </a:outerShdw>
          </a:effectLst>
        </p:spPr>
      </p:sp>
      <p:sp>
        <p:nvSpPr>
          <p:cNvPr id="5" name="Text 2"/>
          <p:cNvSpPr/>
          <p:nvPr/>
        </p:nvSpPr>
        <p:spPr>
          <a:xfrm>
            <a:off x="974884" y="1967151"/>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Look-alike URLs</a:t>
            </a:r>
            <a:endParaRPr lang="en-US" sz="2200" dirty="0"/>
          </a:p>
        </p:txBody>
      </p:sp>
      <p:sp>
        <p:nvSpPr>
          <p:cNvPr id="6" name="Text 3"/>
          <p:cNvSpPr/>
          <p:nvPr/>
        </p:nvSpPr>
        <p:spPr>
          <a:xfrm>
            <a:off x="974884" y="2453283"/>
            <a:ext cx="3272314"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Subtle variations of legitimate websites are used. For example, Paypa1.com instead of Paypal.com.</a:t>
            </a:r>
            <a:endParaRPr lang="en-US" sz="1700" dirty="0"/>
          </a:p>
        </p:txBody>
      </p:sp>
      <p:sp>
        <p:nvSpPr>
          <p:cNvPr id="7" name="Shape 4"/>
          <p:cNvSpPr/>
          <p:nvPr/>
        </p:nvSpPr>
        <p:spPr>
          <a:xfrm>
            <a:off x="4680347" y="1750576"/>
            <a:ext cx="3705463" cy="2306122"/>
          </a:xfrm>
          <a:prstGeom prst="roundRect">
            <a:avLst>
              <a:gd name="adj" fmla="val 8456"/>
            </a:avLst>
          </a:prstGeom>
          <a:solidFill>
            <a:srgbClr val="282C32"/>
          </a:solidFill>
          <a:ln/>
          <a:effectLst>
            <a:outerShdw blurRad="53340" dist="26670" dir="13500000" algn="bl" rotWithShape="0">
              <a:srgbClr val="FFFFFF">
                <a:alpha val="10000"/>
              </a:srgbClr>
            </a:outerShdw>
          </a:effectLst>
        </p:spPr>
      </p:sp>
      <p:sp>
        <p:nvSpPr>
          <p:cNvPr id="8" name="Text 5"/>
          <p:cNvSpPr/>
          <p:nvPr/>
        </p:nvSpPr>
        <p:spPr>
          <a:xfrm>
            <a:off x="4896922" y="1967151"/>
            <a:ext cx="2942511"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Invalid SSL Certificates</a:t>
            </a:r>
            <a:endParaRPr lang="en-US" sz="2200" dirty="0"/>
          </a:p>
        </p:txBody>
      </p:sp>
      <p:sp>
        <p:nvSpPr>
          <p:cNvPr id="9" name="Text 6"/>
          <p:cNvSpPr/>
          <p:nvPr/>
        </p:nvSpPr>
        <p:spPr>
          <a:xfrm>
            <a:off x="4896922" y="2453283"/>
            <a:ext cx="3272314" cy="69342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"Not Secure" warnings appear in the browser address bar.</a:t>
            </a:r>
            <a:endParaRPr lang="en-US" sz="1700" dirty="0"/>
          </a:p>
        </p:txBody>
      </p:sp>
      <p:sp>
        <p:nvSpPr>
          <p:cNvPr id="10" name="Shape 7"/>
          <p:cNvSpPr/>
          <p:nvPr/>
        </p:nvSpPr>
        <p:spPr>
          <a:xfrm>
            <a:off x="758309" y="4273272"/>
            <a:ext cx="3705463" cy="2306122"/>
          </a:xfrm>
          <a:prstGeom prst="roundRect">
            <a:avLst>
              <a:gd name="adj" fmla="val 8456"/>
            </a:avLst>
          </a:prstGeom>
          <a:solidFill>
            <a:srgbClr val="282C32"/>
          </a:solidFill>
          <a:ln/>
          <a:effectLst>
            <a:outerShdw blurRad="53340" dist="26670" dir="13500000" algn="bl" rotWithShape="0">
              <a:srgbClr val="FFFFFF">
                <a:alpha val="10000"/>
              </a:srgbClr>
            </a:outerShdw>
          </a:effectLst>
        </p:spPr>
      </p:sp>
      <p:sp>
        <p:nvSpPr>
          <p:cNvPr id="11" name="Text 8"/>
          <p:cNvSpPr/>
          <p:nvPr/>
        </p:nvSpPr>
        <p:spPr>
          <a:xfrm>
            <a:off x="974884" y="448984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Poor Design</a:t>
            </a:r>
            <a:endParaRPr lang="en-US" sz="2200" dirty="0"/>
          </a:p>
        </p:txBody>
      </p:sp>
      <p:sp>
        <p:nvSpPr>
          <p:cNvPr id="12" name="Text 9"/>
          <p:cNvSpPr/>
          <p:nvPr/>
        </p:nvSpPr>
        <p:spPr>
          <a:xfrm>
            <a:off x="974884" y="4975979"/>
            <a:ext cx="3272314" cy="104013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Amateurish appearance, broken images, or outdated content are red flags.</a:t>
            </a:r>
            <a:endParaRPr lang="en-US" sz="1700" dirty="0"/>
          </a:p>
        </p:txBody>
      </p:sp>
      <p:sp>
        <p:nvSpPr>
          <p:cNvPr id="13" name="Shape 10"/>
          <p:cNvSpPr/>
          <p:nvPr/>
        </p:nvSpPr>
        <p:spPr>
          <a:xfrm>
            <a:off x="4680347" y="4273272"/>
            <a:ext cx="3705463" cy="2306122"/>
          </a:xfrm>
          <a:prstGeom prst="roundRect">
            <a:avLst>
              <a:gd name="adj" fmla="val 8456"/>
            </a:avLst>
          </a:prstGeom>
          <a:solidFill>
            <a:srgbClr val="282C32"/>
          </a:solidFill>
          <a:ln/>
          <a:effectLst>
            <a:outerShdw blurRad="53340" dist="26670" dir="13500000" algn="bl" rotWithShape="0">
              <a:srgbClr val="FFFFFF">
                <a:alpha val="10000"/>
              </a:srgbClr>
            </a:outerShdw>
          </a:effectLst>
        </p:spPr>
      </p:sp>
      <p:sp>
        <p:nvSpPr>
          <p:cNvPr id="14" name="Text 11"/>
          <p:cNvSpPr/>
          <p:nvPr/>
        </p:nvSpPr>
        <p:spPr>
          <a:xfrm>
            <a:off x="4896922" y="448984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Malicious Pop-Ups</a:t>
            </a:r>
            <a:endParaRPr lang="en-US" sz="2200" dirty="0"/>
          </a:p>
        </p:txBody>
      </p:sp>
      <p:sp>
        <p:nvSpPr>
          <p:cNvPr id="15" name="Text 12"/>
          <p:cNvSpPr/>
          <p:nvPr/>
        </p:nvSpPr>
        <p:spPr>
          <a:xfrm>
            <a:off x="4896922" y="4975979"/>
            <a:ext cx="3272314"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Phishing websites may generate fake pop-ups to collect your personal information surreptitiously. </a:t>
            </a:r>
            <a:endParaRPr lang="en-US" sz="1700" dirty="0"/>
          </a:p>
        </p:txBody>
      </p:sp>
      <p:sp>
        <p:nvSpPr>
          <p:cNvPr id="16" name="Text 13"/>
          <p:cNvSpPr/>
          <p:nvPr/>
        </p:nvSpPr>
        <p:spPr>
          <a:xfrm>
            <a:off x="758309" y="6823115"/>
            <a:ext cx="7627382" cy="69342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No privacy policy or terms of service indicates a lack of transparency. Never provide excessive personal information.</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219"/>
          </a:xfrm>
          <a:prstGeom prst="rect">
            <a:avLst/>
          </a:prstGeom>
        </p:spPr>
      </p:pic>
      <p:pic>
        <p:nvPicPr>
          <p:cNvPr id="3" name="Image 1" descr="preencoded.png"/>
          <p:cNvPicPr>
            <a:picLocks noChangeAspect="1"/>
          </p:cNvPicPr>
          <p:nvPr/>
        </p:nvPicPr>
        <p:blipFill>
          <a:blip r:embed="rId4"/>
          <a:stretch>
            <a:fillRect/>
          </a:stretch>
        </p:blipFill>
        <p:spPr>
          <a:xfrm>
            <a:off x="9361051" y="1699974"/>
            <a:ext cx="5052179" cy="4832271"/>
          </a:xfrm>
          <a:prstGeom prst="rect">
            <a:avLst/>
          </a:prstGeom>
        </p:spPr>
      </p:pic>
      <p:sp>
        <p:nvSpPr>
          <p:cNvPr id="4" name="Text 0"/>
          <p:cNvSpPr/>
          <p:nvPr/>
        </p:nvSpPr>
        <p:spPr>
          <a:xfrm>
            <a:off x="607933" y="477679"/>
            <a:ext cx="5358408" cy="571500"/>
          </a:xfrm>
          <a:prstGeom prst="rect">
            <a:avLst/>
          </a:prstGeom>
          <a:noFill/>
          <a:ln/>
        </p:spPr>
        <p:txBody>
          <a:bodyPr wrap="none" lIns="0" tIns="0" rIns="0" bIns="0" rtlCol="0" anchor="t"/>
          <a:lstStyle/>
          <a:p>
            <a:pPr marL="0" indent="0">
              <a:lnSpc>
                <a:spcPts val="4450"/>
              </a:lnSpc>
              <a:buNone/>
            </a:pPr>
            <a:r>
              <a:rPr lang="en-US" sz="3550" b="1" dirty="0">
                <a:solidFill>
                  <a:srgbClr val="9998FF"/>
                </a:solidFill>
                <a:latin typeface="Barlow Bold" pitchFamily="34" charset="0"/>
                <a:ea typeface="Barlow Bold" pitchFamily="34" charset="-122"/>
                <a:cs typeface="Barlow Bold" pitchFamily="34" charset="-120"/>
              </a:rPr>
              <a:t>Social Engineering Tactics</a:t>
            </a:r>
            <a:endParaRPr lang="en-US" sz="3550" dirty="0"/>
          </a:p>
        </p:txBody>
      </p:sp>
      <p:sp>
        <p:nvSpPr>
          <p:cNvPr id="5" name="Shape 1"/>
          <p:cNvSpPr/>
          <p:nvPr/>
        </p:nvSpPr>
        <p:spPr>
          <a:xfrm>
            <a:off x="803315" y="1309688"/>
            <a:ext cx="22860" cy="5693688"/>
          </a:xfrm>
          <a:prstGeom prst="roundRect">
            <a:avLst>
              <a:gd name="adj" fmla="val 683920"/>
            </a:avLst>
          </a:prstGeom>
          <a:solidFill>
            <a:srgbClr val="60646A"/>
          </a:solidFill>
          <a:ln/>
        </p:spPr>
      </p:sp>
      <p:sp>
        <p:nvSpPr>
          <p:cNvPr id="6" name="Shape 2"/>
          <p:cNvSpPr/>
          <p:nvPr/>
        </p:nvSpPr>
        <p:spPr>
          <a:xfrm>
            <a:off x="975836" y="1689021"/>
            <a:ext cx="521137" cy="22860"/>
          </a:xfrm>
          <a:prstGeom prst="roundRect">
            <a:avLst>
              <a:gd name="adj" fmla="val 683920"/>
            </a:avLst>
          </a:prstGeom>
          <a:solidFill>
            <a:srgbClr val="60646A"/>
          </a:solidFill>
          <a:ln/>
        </p:spPr>
      </p:sp>
      <p:sp>
        <p:nvSpPr>
          <p:cNvPr id="7" name="Shape 3"/>
          <p:cNvSpPr/>
          <p:nvPr/>
        </p:nvSpPr>
        <p:spPr>
          <a:xfrm>
            <a:off x="607933" y="1505069"/>
            <a:ext cx="390763" cy="390763"/>
          </a:xfrm>
          <a:prstGeom prst="roundRect">
            <a:avLst>
              <a:gd name="adj" fmla="val 40010"/>
            </a:avLst>
          </a:prstGeom>
          <a:solidFill>
            <a:srgbClr val="282C32"/>
          </a:solidFill>
          <a:ln/>
          <a:effectLst>
            <a:outerShdw blurRad="43180" dist="21590" dir="13500000" algn="bl" rotWithShape="0">
              <a:srgbClr val="FFFFFF">
                <a:alpha val="10000"/>
              </a:srgbClr>
            </a:outerShdw>
          </a:effectLst>
        </p:spPr>
      </p:sp>
      <p:sp>
        <p:nvSpPr>
          <p:cNvPr id="8" name="Text 4"/>
          <p:cNvSpPr/>
          <p:nvPr/>
        </p:nvSpPr>
        <p:spPr>
          <a:xfrm>
            <a:off x="666214" y="1529060"/>
            <a:ext cx="274201" cy="342781"/>
          </a:xfrm>
          <a:prstGeom prst="rect">
            <a:avLst/>
          </a:prstGeom>
          <a:noFill/>
          <a:ln/>
        </p:spPr>
        <p:txBody>
          <a:bodyPr wrap="none" lIns="0" tIns="0" rIns="0" bIns="0" rtlCol="0" anchor="t"/>
          <a:lstStyle/>
          <a:p>
            <a:pPr marL="0" indent="0" algn="ctr">
              <a:lnSpc>
                <a:spcPts val="2150"/>
              </a:lnSpc>
              <a:buNone/>
            </a:pPr>
            <a:r>
              <a:rPr lang="en-US" sz="2150" b="1" dirty="0">
                <a:solidFill>
                  <a:srgbClr val="EEEFF5"/>
                </a:solidFill>
                <a:latin typeface="Barlow Bold" pitchFamily="34" charset="0"/>
                <a:ea typeface="Barlow Bold" pitchFamily="34" charset="-122"/>
                <a:cs typeface="Barlow Bold" pitchFamily="34" charset="-120"/>
              </a:rPr>
              <a:t>1</a:t>
            </a:r>
            <a:endParaRPr lang="en-US" sz="2150" dirty="0"/>
          </a:p>
        </p:txBody>
      </p:sp>
      <p:sp>
        <p:nvSpPr>
          <p:cNvPr id="9" name="Text 5"/>
          <p:cNvSpPr/>
          <p:nvPr/>
        </p:nvSpPr>
        <p:spPr>
          <a:xfrm>
            <a:off x="1671876" y="1483400"/>
            <a:ext cx="2285643" cy="285750"/>
          </a:xfrm>
          <a:prstGeom prst="rect">
            <a:avLst/>
          </a:prstGeom>
          <a:noFill/>
          <a:ln/>
        </p:spPr>
        <p:txBody>
          <a:bodyPr wrap="none" lIns="0" tIns="0" rIns="0" bIns="0" rtlCol="0" anchor="t"/>
          <a:lstStyle/>
          <a:p>
            <a:pPr marL="0" indent="0" algn="l">
              <a:lnSpc>
                <a:spcPts val="2200"/>
              </a:lnSpc>
              <a:buNone/>
            </a:pPr>
            <a:r>
              <a:rPr lang="en-US" sz="1750" b="1" dirty="0">
                <a:solidFill>
                  <a:srgbClr val="EEEFF5"/>
                </a:solidFill>
                <a:latin typeface="Barlow Bold" pitchFamily="34" charset="0"/>
                <a:ea typeface="Barlow Bold" pitchFamily="34" charset="-122"/>
                <a:cs typeface="Barlow Bold" pitchFamily="34" charset="-120"/>
              </a:rPr>
              <a:t>Pretexting</a:t>
            </a:r>
            <a:endParaRPr lang="en-US" sz="1750" dirty="0"/>
          </a:p>
        </p:txBody>
      </p:sp>
      <p:sp>
        <p:nvSpPr>
          <p:cNvPr id="10" name="Text 6"/>
          <p:cNvSpPr/>
          <p:nvPr/>
        </p:nvSpPr>
        <p:spPr>
          <a:xfrm>
            <a:off x="1671876" y="1873329"/>
            <a:ext cx="6864191" cy="555784"/>
          </a:xfrm>
          <a:prstGeom prst="rect">
            <a:avLst/>
          </a:prstGeom>
          <a:noFill/>
          <a:ln/>
        </p:spPr>
        <p:txBody>
          <a:bodyPr wrap="square" lIns="0" tIns="0" rIns="0" bIns="0" rtlCol="0" anchor="t"/>
          <a:lstStyle/>
          <a:p>
            <a:pPr marL="0" indent="0" algn="l">
              <a:lnSpc>
                <a:spcPts val="2150"/>
              </a:lnSpc>
              <a:buNone/>
            </a:pPr>
            <a:r>
              <a:rPr lang="en-US" sz="1350" dirty="0">
                <a:solidFill>
                  <a:srgbClr val="EEEFF5"/>
                </a:solidFill>
                <a:latin typeface="Montserrat" pitchFamily="34" charset="0"/>
                <a:ea typeface="Montserrat" pitchFamily="34" charset="-122"/>
                <a:cs typeface="Montserrat" pitchFamily="34" charset="-120"/>
              </a:rPr>
              <a:t>Attackers create a false scenario. They trick victims into giving information, like posing as IT support.</a:t>
            </a:r>
            <a:endParaRPr lang="en-US" sz="1350" dirty="0"/>
          </a:p>
        </p:txBody>
      </p:sp>
      <p:sp>
        <p:nvSpPr>
          <p:cNvPr id="11" name="Shape 7"/>
          <p:cNvSpPr/>
          <p:nvPr/>
        </p:nvSpPr>
        <p:spPr>
          <a:xfrm>
            <a:off x="975836" y="3155871"/>
            <a:ext cx="521137" cy="22860"/>
          </a:xfrm>
          <a:prstGeom prst="roundRect">
            <a:avLst>
              <a:gd name="adj" fmla="val 683920"/>
            </a:avLst>
          </a:prstGeom>
          <a:solidFill>
            <a:srgbClr val="60646A"/>
          </a:solidFill>
          <a:ln/>
        </p:spPr>
      </p:sp>
      <p:sp>
        <p:nvSpPr>
          <p:cNvPr id="12" name="Shape 8"/>
          <p:cNvSpPr/>
          <p:nvPr/>
        </p:nvSpPr>
        <p:spPr>
          <a:xfrm>
            <a:off x="607933" y="2971919"/>
            <a:ext cx="390763" cy="390763"/>
          </a:xfrm>
          <a:prstGeom prst="roundRect">
            <a:avLst>
              <a:gd name="adj" fmla="val 40010"/>
            </a:avLst>
          </a:prstGeom>
          <a:solidFill>
            <a:srgbClr val="282C32"/>
          </a:solidFill>
          <a:ln/>
          <a:effectLst>
            <a:outerShdw blurRad="43180" dist="21590" dir="13500000" algn="bl" rotWithShape="0">
              <a:srgbClr val="FFFFFF">
                <a:alpha val="10000"/>
              </a:srgbClr>
            </a:outerShdw>
          </a:effectLst>
        </p:spPr>
      </p:sp>
      <p:sp>
        <p:nvSpPr>
          <p:cNvPr id="13" name="Text 9"/>
          <p:cNvSpPr/>
          <p:nvPr/>
        </p:nvSpPr>
        <p:spPr>
          <a:xfrm>
            <a:off x="666214" y="2995910"/>
            <a:ext cx="274201" cy="342781"/>
          </a:xfrm>
          <a:prstGeom prst="rect">
            <a:avLst/>
          </a:prstGeom>
          <a:noFill/>
          <a:ln/>
        </p:spPr>
        <p:txBody>
          <a:bodyPr wrap="none" lIns="0" tIns="0" rIns="0" bIns="0" rtlCol="0" anchor="t"/>
          <a:lstStyle/>
          <a:p>
            <a:pPr marL="0" indent="0" algn="ctr">
              <a:lnSpc>
                <a:spcPts val="2150"/>
              </a:lnSpc>
              <a:buNone/>
            </a:pPr>
            <a:r>
              <a:rPr lang="en-US" sz="2150" b="1" dirty="0">
                <a:solidFill>
                  <a:srgbClr val="EEEFF5"/>
                </a:solidFill>
                <a:latin typeface="Barlow Bold" pitchFamily="34" charset="0"/>
                <a:ea typeface="Barlow Bold" pitchFamily="34" charset="-122"/>
                <a:cs typeface="Barlow Bold" pitchFamily="34" charset="-120"/>
              </a:rPr>
              <a:t>2</a:t>
            </a:r>
            <a:endParaRPr lang="en-US" sz="2150" dirty="0"/>
          </a:p>
        </p:txBody>
      </p:sp>
      <p:sp>
        <p:nvSpPr>
          <p:cNvPr id="14" name="Text 10"/>
          <p:cNvSpPr/>
          <p:nvPr/>
        </p:nvSpPr>
        <p:spPr>
          <a:xfrm>
            <a:off x="1671876" y="2950250"/>
            <a:ext cx="2285643" cy="285750"/>
          </a:xfrm>
          <a:prstGeom prst="rect">
            <a:avLst/>
          </a:prstGeom>
          <a:noFill/>
          <a:ln/>
        </p:spPr>
        <p:txBody>
          <a:bodyPr wrap="none" lIns="0" tIns="0" rIns="0" bIns="0" rtlCol="0" anchor="t"/>
          <a:lstStyle/>
          <a:p>
            <a:pPr marL="0" indent="0" algn="l">
              <a:lnSpc>
                <a:spcPts val="2200"/>
              </a:lnSpc>
              <a:buNone/>
            </a:pPr>
            <a:r>
              <a:rPr lang="en-US" sz="1750" b="1" dirty="0">
                <a:solidFill>
                  <a:srgbClr val="EEEFF5"/>
                </a:solidFill>
                <a:latin typeface="Barlow Bold" pitchFamily="34" charset="0"/>
                <a:ea typeface="Barlow Bold" pitchFamily="34" charset="-122"/>
                <a:cs typeface="Barlow Bold" pitchFamily="34" charset="-120"/>
              </a:rPr>
              <a:t>Baiting</a:t>
            </a:r>
            <a:endParaRPr lang="en-US" sz="1750" dirty="0"/>
          </a:p>
        </p:txBody>
      </p:sp>
      <p:sp>
        <p:nvSpPr>
          <p:cNvPr id="15" name="Text 11"/>
          <p:cNvSpPr/>
          <p:nvPr/>
        </p:nvSpPr>
        <p:spPr>
          <a:xfrm>
            <a:off x="1671876" y="3340179"/>
            <a:ext cx="6864191" cy="555784"/>
          </a:xfrm>
          <a:prstGeom prst="rect">
            <a:avLst/>
          </a:prstGeom>
          <a:noFill/>
          <a:ln/>
        </p:spPr>
        <p:txBody>
          <a:bodyPr wrap="square" lIns="0" tIns="0" rIns="0" bIns="0" rtlCol="0" anchor="t"/>
          <a:lstStyle/>
          <a:p>
            <a:pPr marL="0" indent="0" algn="l">
              <a:lnSpc>
                <a:spcPts val="2150"/>
              </a:lnSpc>
              <a:buNone/>
            </a:pPr>
            <a:r>
              <a:rPr lang="en-US" sz="1350" dirty="0">
                <a:solidFill>
                  <a:srgbClr val="EEEFF5"/>
                </a:solidFill>
                <a:latin typeface="Montserrat" pitchFamily="34" charset="0"/>
                <a:ea typeface="Montserrat" pitchFamily="34" charset="-122"/>
                <a:cs typeface="Montserrat" pitchFamily="34" charset="-120"/>
              </a:rPr>
              <a:t>Offering something enticing lures victims. Free gift cards are often used to get users to click malicious links.</a:t>
            </a:r>
            <a:endParaRPr lang="en-US" sz="1350" dirty="0"/>
          </a:p>
        </p:txBody>
      </p:sp>
      <p:sp>
        <p:nvSpPr>
          <p:cNvPr id="16" name="Shape 12"/>
          <p:cNvSpPr/>
          <p:nvPr/>
        </p:nvSpPr>
        <p:spPr>
          <a:xfrm>
            <a:off x="975836" y="4622721"/>
            <a:ext cx="521137" cy="22860"/>
          </a:xfrm>
          <a:prstGeom prst="roundRect">
            <a:avLst>
              <a:gd name="adj" fmla="val 683920"/>
            </a:avLst>
          </a:prstGeom>
          <a:solidFill>
            <a:srgbClr val="60646A"/>
          </a:solidFill>
          <a:ln/>
        </p:spPr>
      </p:sp>
      <p:sp>
        <p:nvSpPr>
          <p:cNvPr id="17" name="Shape 13"/>
          <p:cNvSpPr/>
          <p:nvPr/>
        </p:nvSpPr>
        <p:spPr>
          <a:xfrm>
            <a:off x="607933" y="4438769"/>
            <a:ext cx="390763" cy="390763"/>
          </a:xfrm>
          <a:prstGeom prst="roundRect">
            <a:avLst>
              <a:gd name="adj" fmla="val 40010"/>
            </a:avLst>
          </a:prstGeom>
          <a:solidFill>
            <a:srgbClr val="282C32"/>
          </a:solidFill>
          <a:ln/>
          <a:effectLst>
            <a:outerShdw blurRad="43180" dist="21590" dir="13500000" algn="bl" rotWithShape="0">
              <a:srgbClr val="FFFFFF">
                <a:alpha val="10000"/>
              </a:srgbClr>
            </a:outerShdw>
          </a:effectLst>
        </p:spPr>
      </p:sp>
      <p:sp>
        <p:nvSpPr>
          <p:cNvPr id="18" name="Text 14"/>
          <p:cNvSpPr/>
          <p:nvPr/>
        </p:nvSpPr>
        <p:spPr>
          <a:xfrm>
            <a:off x="666214" y="4462760"/>
            <a:ext cx="274201" cy="342781"/>
          </a:xfrm>
          <a:prstGeom prst="rect">
            <a:avLst/>
          </a:prstGeom>
          <a:noFill/>
          <a:ln/>
        </p:spPr>
        <p:txBody>
          <a:bodyPr wrap="none" lIns="0" tIns="0" rIns="0" bIns="0" rtlCol="0" anchor="t"/>
          <a:lstStyle/>
          <a:p>
            <a:pPr marL="0" indent="0" algn="ctr">
              <a:lnSpc>
                <a:spcPts val="2150"/>
              </a:lnSpc>
              <a:buNone/>
            </a:pPr>
            <a:r>
              <a:rPr lang="en-US" sz="2150" b="1" dirty="0">
                <a:solidFill>
                  <a:srgbClr val="EEEFF5"/>
                </a:solidFill>
                <a:latin typeface="Barlow Bold" pitchFamily="34" charset="0"/>
                <a:ea typeface="Barlow Bold" pitchFamily="34" charset="-122"/>
                <a:cs typeface="Barlow Bold" pitchFamily="34" charset="-120"/>
              </a:rPr>
              <a:t>3</a:t>
            </a:r>
            <a:endParaRPr lang="en-US" sz="2150" dirty="0"/>
          </a:p>
        </p:txBody>
      </p:sp>
      <p:sp>
        <p:nvSpPr>
          <p:cNvPr id="19" name="Text 15"/>
          <p:cNvSpPr/>
          <p:nvPr/>
        </p:nvSpPr>
        <p:spPr>
          <a:xfrm>
            <a:off x="1671876" y="4417100"/>
            <a:ext cx="2285643" cy="285750"/>
          </a:xfrm>
          <a:prstGeom prst="rect">
            <a:avLst/>
          </a:prstGeom>
          <a:noFill/>
          <a:ln/>
        </p:spPr>
        <p:txBody>
          <a:bodyPr wrap="none" lIns="0" tIns="0" rIns="0" bIns="0" rtlCol="0" anchor="t"/>
          <a:lstStyle/>
          <a:p>
            <a:pPr marL="0" indent="0" algn="l">
              <a:lnSpc>
                <a:spcPts val="2200"/>
              </a:lnSpc>
              <a:buNone/>
            </a:pPr>
            <a:r>
              <a:rPr lang="en-US" sz="1750" b="1" dirty="0">
                <a:solidFill>
                  <a:srgbClr val="EEEFF5"/>
                </a:solidFill>
                <a:latin typeface="Barlow Bold" pitchFamily="34" charset="0"/>
                <a:ea typeface="Barlow Bold" pitchFamily="34" charset="-122"/>
                <a:cs typeface="Barlow Bold" pitchFamily="34" charset="-120"/>
              </a:rPr>
              <a:t>Quid Pro Quo</a:t>
            </a:r>
            <a:endParaRPr lang="en-US" sz="1750" dirty="0"/>
          </a:p>
        </p:txBody>
      </p:sp>
      <p:sp>
        <p:nvSpPr>
          <p:cNvPr id="20" name="Text 16"/>
          <p:cNvSpPr/>
          <p:nvPr/>
        </p:nvSpPr>
        <p:spPr>
          <a:xfrm>
            <a:off x="1671876" y="4807029"/>
            <a:ext cx="6864191" cy="555784"/>
          </a:xfrm>
          <a:prstGeom prst="rect">
            <a:avLst/>
          </a:prstGeom>
          <a:noFill/>
          <a:ln/>
        </p:spPr>
        <p:txBody>
          <a:bodyPr wrap="square" lIns="0" tIns="0" rIns="0" bIns="0" rtlCol="0" anchor="t"/>
          <a:lstStyle/>
          <a:p>
            <a:pPr marL="0" indent="0" algn="l">
              <a:lnSpc>
                <a:spcPts val="2150"/>
              </a:lnSpc>
              <a:buNone/>
            </a:pPr>
            <a:r>
              <a:rPr lang="en-US" sz="1350" dirty="0">
                <a:solidFill>
                  <a:srgbClr val="EEEFF5"/>
                </a:solidFill>
                <a:latin typeface="Montserrat" pitchFamily="34" charset="0"/>
                <a:ea typeface="Montserrat" pitchFamily="34" charset="-122"/>
                <a:cs typeface="Montserrat" pitchFamily="34" charset="-120"/>
              </a:rPr>
              <a:t>Promising a service for information is a common tactic. "Help us with this survey and get a $50 Amazon gift card."</a:t>
            </a:r>
            <a:endParaRPr lang="en-US" sz="1350" dirty="0"/>
          </a:p>
        </p:txBody>
      </p:sp>
      <p:sp>
        <p:nvSpPr>
          <p:cNvPr id="21" name="Shape 17"/>
          <p:cNvSpPr/>
          <p:nvPr/>
        </p:nvSpPr>
        <p:spPr>
          <a:xfrm>
            <a:off x="975836" y="6089571"/>
            <a:ext cx="521137" cy="22860"/>
          </a:xfrm>
          <a:prstGeom prst="roundRect">
            <a:avLst>
              <a:gd name="adj" fmla="val 683920"/>
            </a:avLst>
          </a:prstGeom>
          <a:solidFill>
            <a:srgbClr val="60646A"/>
          </a:solidFill>
          <a:ln/>
        </p:spPr>
      </p:sp>
      <p:sp>
        <p:nvSpPr>
          <p:cNvPr id="22" name="Shape 18"/>
          <p:cNvSpPr/>
          <p:nvPr/>
        </p:nvSpPr>
        <p:spPr>
          <a:xfrm>
            <a:off x="607933" y="5905619"/>
            <a:ext cx="390763" cy="390763"/>
          </a:xfrm>
          <a:prstGeom prst="roundRect">
            <a:avLst>
              <a:gd name="adj" fmla="val 40010"/>
            </a:avLst>
          </a:prstGeom>
          <a:solidFill>
            <a:srgbClr val="282C32"/>
          </a:solidFill>
          <a:ln/>
          <a:effectLst>
            <a:outerShdw blurRad="43180" dist="21590" dir="13500000" algn="bl" rotWithShape="0">
              <a:srgbClr val="FFFFFF">
                <a:alpha val="10000"/>
              </a:srgbClr>
            </a:outerShdw>
          </a:effectLst>
        </p:spPr>
      </p:sp>
      <p:sp>
        <p:nvSpPr>
          <p:cNvPr id="23" name="Text 19"/>
          <p:cNvSpPr/>
          <p:nvPr/>
        </p:nvSpPr>
        <p:spPr>
          <a:xfrm>
            <a:off x="666214" y="5929610"/>
            <a:ext cx="274201" cy="342781"/>
          </a:xfrm>
          <a:prstGeom prst="rect">
            <a:avLst/>
          </a:prstGeom>
          <a:noFill/>
          <a:ln/>
        </p:spPr>
        <p:txBody>
          <a:bodyPr wrap="none" lIns="0" tIns="0" rIns="0" bIns="0" rtlCol="0" anchor="t"/>
          <a:lstStyle/>
          <a:p>
            <a:pPr marL="0" indent="0" algn="ctr">
              <a:lnSpc>
                <a:spcPts val="2150"/>
              </a:lnSpc>
              <a:buNone/>
            </a:pPr>
            <a:r>
              <a:rPr lang="en-US" sz="2150" b="1" dirty="0">
                <a:solidFill>
                  <a:srgbClr val="EEEFF5"/>
                </a:solidFill>
                <a:latin typeface="Barlow Bold" pitchFamily="34" charset="0"/>
                <a:ea typeface="Barlow Bold" pitchFamily="34" charset="-122"/>
                <a:cs typeface="Barlow Bold" pitchFamily="34" charset="-120"/>
              </a:rPr>
              <a:t>4</a:t>
            </a:r>
            <a:endParaRPr lang="en-US" sz="2150" dirty="0"/>
          </a:p>
        </p:txBody>
      </p:sp>
      <p:sp>
        <p:nvSpPr>
          <p:cNvPr id="24" name="Text 20"/>
          <p:cNvSpPr/>
          <p:nvPr/>
        </p:nvSpPr>
        <p:spPr>
          <a:xfrm>
            <a:off x="1671876" y="5883950"/>
            <a:ext cx="2285643" cy="285750"/>
          </a:xfrm>
          <a:prstGeom prst="rect">
            <a:avLst/>
          </a:prstGeom>
          <a:noFill/>
          <a:ln/>
        </p:spPr>
        <p:txBody>
          <a:bodyPr wrap="none" lIns="0" tIns="0" rIns="0" bIns="0" rtlCol="0" anchor="t"/>
          <a:lstStyle/>
          <a:p>
            <a:pPr marL="0" indent="0" algn="l">
              <a:lnSpc>
                <a:spcPts val="2200"/>
              </a:lnSpc>
              <a:buNone/>
            </a:pPr>
            <a:r>
              <a:rPr lang="en-US" sz="1750" b="1" dirty="0">
                <a:solidFill>
                  <a:srgbClr val="EEEFF5"/>
                </a:solidFill>
                <a:latin typeface="Barlow Bold" pitchFamily="34" charset="0"/>
                <a:ea typeface="Barlow Bold" pitchFamily="34" charset="-122"/>
                <a:cs typeface="Barlow Bold" pitchFamily="34" charset="-120"/>
              </a:rPr>
              <a:t>Tailgaiting</a:t>
            </a:r>
            <a:endParaRPr lang="en-US" sz="1750" dirty="0"/>
          </a:p>
        </p:txBody>
      </p:sp>
      <p:sp>
        <p:nvSpPr>
          <p:cNvPr id="25" name="Text 21"/>
          <p:cNvSpPr/>
          <p:nvPr/>
        </p:nvSpPr>
        <p:spPr>
          <a:xfrm>
            <a:off x="1671876" y="6273879"/>
            <a:ext cx="6864191" cy="555784"/>
          </a:xfrm>
          <a:prstGeom prst="rect">
            <a:avLst/>
          </a:prstGeom>
          <a:noFill/>
          <a:ln/>
        </p:spPr>
        <p:txBody>
          <a:bodyPr wrap="square" lIns="0" tIns="0" rIns="0" bIns="0" rtlCol="0" anchor="t"/>
          <a:lstStyle/>
          <a:p>
            <a:pPr marL="0" indent="0" algn="l">
              <a:lnSpc>
                <a:spcPts val="2150"/>
              </a:lnSpc>
              <a:buNone/>
            </a:pPr>
            <a:r>
              <a:rPr lang="en-US" sz="1350" dirty="0">
                <a:solidFill>
                  <a:srgbClr val="EEEFF5"/>
                </a:solidFill>
                <a:latin typeface="Montserrat" pitchFamily="34" charset="0"/>
                <a:ea typeface="Montserrat" pitchFamily="34" charset="-122"/>
                <a:cs typeface="Montserrat" pitchFamily="34" charset="-120"/>
              </a:rPr>
              <a:t>This tactic relies on the politeness of individuals who hold the door for someone who appears to be an employee. </a:t>
            </a:r>
            <a:endParaRPr lang="en-US" sz="1350" dirty="0"/>
          </a:p>
        </p:txBody>
      </p:sp>
      <p:sp>
        <p:nvSpPr>
          <p:cNvPr id="26" name="Text 22"/>
          <p:cNvSpPr/>
          <p:nvPr/>
        </p:nvSpPr>
        <p:spPr>
          <a:xfrm>
            <a:off x="607933" y="7198757"/>
            <a:ext cx="7928134" cy="555784"/>
          </a:xfrm>
          <a:prstGeom prst="rect">
            <a:avLst/>
          </a:prstGeom>
          <a:noFill/>
          <a:ln/>
        </p:spPr>
        <p:txBody>
          <a:bodyPr wrap="square" lIns="0" tIns="0" rIns="0" bIns="0" rtlCol="0" anchor="t"/>
          <a:lstStyle/>
          <a:p>
            <a:pPr marL="0" indent="0">
              <a:lnSpc>
                <a:spcPts val="2150"/>
              </a:lnSpc>
              <a:buNone/>
            </a:pPr>
            <a:r>
              <a:rPr lang="en-US" sz="1350" dirty="0">
                <a:solidFill>
                  <a:srgbClr val="EEEFF5"/>
                </a:solidFill>
                <a:latin typeface="Montserrat" pitchFamily="34" charset="0"/>
                <a:ea typeface="Montserrat" pitchFamily="34" charset="-122"/>
                <a:cs typeface="Montserrat" pitchFamily="34" charset="-120"/>
              </a:rPr>
              <a:t>Be cautious of scareware that uses alarming messages. About 45% of phishing attacks steal credentials.</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4748" y="818198"/>
            <a:ext cx="4944904" cy="6593205"/>
          </a:xfrm>
          <a:prstGeom prst="rect">
            <a:avLst/>
          </a:prstGeom>
        </p:spPr>
      </p:pic>
      <p:sp>
        <p:nvSpPr>
          <p:cNvPr id="4" name="Text 0"/>
          <p:cNvSpPr/>
          <p:nvPr/>
        </p:nvSpPr>
        <p:spPr>
          <a:xfrm>
            <a:off x="758309" y="1019532"/>
            <a:ext cx="7532370"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Phishing Red Flags: Examples</a:t>
            </a:r>
            <a:endParaRPr lang="en-US" sz="4450" dirty="0"/>
          </a:p>
        </p:txBody>
      </p:sp>
      <p:sp>
        <p:nvSpPr>
          <p:cNvPr id="5" name="Shape 1"/>
          <p:cNvSpPr/>
          <p:nvPr/>
        </p:nvSpPr>
        <p:spPr>
          <a:xfrm>
            <a:off x="758309" y="2300883"/>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6" name="Text 2"/>
          <p:cNvSpPr/>
          <p:nvPr/>
        </p:nvSpPr>
        <p:spPr>
          <a:xfrm>
            <a:off x="830997" y="2330827"/>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1</a:t>
            </a:r>
            <a:endParaRPr lang="en-US" sz="2650" dirty="0"/>
          </a:p>
        </p:txBody>
      </p:sp>
      <p:sp>
        <p:nvSpPr>
          <p:cNvPr id="7" name="Text 3"/>
          <p:cNvSpPr/>
          <p:nvPr/>
        </p:nvSpPr>
        <p:spPr>
          <a:xfrm>
            <a:off x="1462326" y="2300883"/>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Fake Invoice Email</a:t>
            </a:r>
            <a:endParaRPr lang="en-US" sz="2200" dirty="0"/>
          </a:p>
        </p:txBody>
      </p:sp>
      <p:sp>
        <p:nvSpPr>
          <p:cNvPr id="8" name="Text 4"/>
          <p:cNvSpPr/>
          <p:nvPr/>
        </p:nvSpPr>
        <p:spPr>
          <a:xfrm>
            <a:off x="1462326" y="2787015"/>
            <a:ext cx="3001447"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Malicious attachments contain ransomware. In 2022, ransomware caused $76B in damages.</a:t>
            </a:r>
            <a:endParaRPr lang="en-US" sz="1700" dirty="0"/>
          </a:p>
        </p:txBody>
      </p:sp>
      <p:sp>
        <p:nvSpPr>
          <p:cNvPr id="9" name="Shape 5"/>
          <p:cNvSpPr/>
          <p:nvPr/>
        </p:nvSpPr>
        <p:spPr>
          <a:xfrm>
            <a:off x="4680347" y="2300883"/>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10" name="Text 6"/>
          <p:cNvSpPr/>
          <p:nvPr/>
        </p:nvSpPr>
        <p:spPr>
          <a:xfrm>
            <a:off x="4753035" y="2330827"/>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2</a:t>
            </a:r>
            <a:endParaRPr lang="en-US" sz="2650" dirty="0"/>
          </a:p>
        </p:txBody>
      </p:sp>
      <p:sp>
        <p:nvSpPr>
          <p:cNvPr id="11" name="Text 7"/>
          <p:cNvSpPr/>
          <p:nvPr/>
        </p:nvSpPr>
        <p:spPr>
          <a:xfrm>
            <a:off x="5384363" y="2300883"/>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Social Media Message</a:t>
            </a:r>
            <a:endParaRPr lang="en-US" sz="2200" dirty="0"/>
          </a:p>
        </p:txBody>
      </p:sp>
      <p:sp>
        <p:nvSpPr>
          <p:cNvPr id="12" name="Text 8"/>
          <p:cNvSpPr/>
          <p:nvPr/>
        </p:nvSpPr>
        <p:spPr>
          <a:xfrm>
            <a:off x="5384363" y="2787015"/>
            <a:ext cx="3001447" cy="173355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Promises a free product for personal information. 70% of consumers will share personal information for a reward.</a:t>
            </a:r>
            <a:endParaRPr lang="en-US" sz="1700" dirty="0"/>
          </a:p>
        </p:txBody>
      </p:sp>
      <p:sp>
        <p:nvSpPr>
          <p:cNvPr id="13" name="Shape 9"/>
          <p:cNvSpPr/>
          <p:nvPr/>
        </p:nvSpPr>
        <p:spPr>
          <a:xfrm>
            <a:off x="758309" y="4980861"/>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14" name="Text 10"/>
          <p:cNvSpPr/>
          <p:nvPr/>
        </p:nvSpPr>
        <p:spPr>
          <a:xfrm>
            <a:off x="830997" y="5010805"/>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3</a:t>
            </a:r>
            <a:endParaRPr lang="en-US" sz="2650" dirty="0"/>
          </a:p>
        </p:txBody>
      </p:sp>
      <p:sp>
        <p:nvSpPr>
          <p:cNvPr id="15" name="Text 11"/>
          <p:cNvSpPr/>
          <p:nvPr/>
        </p:nvSpPr>
        <p:spPr>
          <a:xfrm>
            <a:off x="1462326" y="4980861"/>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IRS Phone Call</a:t>
            </a:r>
            <a:endParaRPr lang="en-US" sz="2200" dirty="0"/>
          </a:p>
        </p:txBody>
      </p:sp>
      <p:sp>
        <p:nvSpPr>
          <p:cNvPr id="16" name="Text 12"/>
          <p:cNvSpPr/>
          <p:nvPr/>
        </p:nvSpPr>
        <p:spPr>
          <a:xfrm>
            <a:off x="1462326" y="5466993"/>
            <a:ext cx="3001447" cy="173355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Someone claims to be from the IRS and demands payment. The IRS reported a 60% increase in tax scams in 2023.</a:t>
            </a:r>
            <a:endParaRPr lang="en-US" sz="1700" dirty="0"/>
          </a:p>
        </p:txBody>
      </p:sp>
      <p:sp>
        <p:nvSpPr>
          <p:cNvPr id="17" name="Shape 13"/>
          <p:cNvSpPr/>
          <p:nvPr/>
        </p:nvSpPr>
        <p:spPr>
          <a:xfrm>
            <a:off x="4680347" y="4980861"/>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sp>
      <p:sp>
        <p:nvSpPr>
          <p:cNvPr id="18" name="Text 14"/>
          <p:cNvSpPr/>
          <p:nvPr/>
        </p:nvSpPr>
        <p:spPr>
          <a:xfrm>
            <a:off x="4753035" y="5010805"/>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EEEFF5"/>
                </a:solidFill>
                <a:latin typeface="Barlow Bold" pitchFamily="34" charset="0"/>
                <a:ea typeface="Barlow Bold" pitchFamily="34" charset="-122"/>
                <a:cs typeface="Barlow Bold" pitchFamily="34" charset="-120"/>
              </a:rPr>
              <a:t>4</a:t>
            </a:r>
            <a:endParaRPr lang="en-US" sz="2650" dirty="0"/>
          </a:p>
        </p:txBody>
      </p:sp>
      <p:sp>
        <p:nvSpPr>
          <p:cNvPr id="19" name="Text 15"/>
          <p:cNvSpPr/>
          <p:nvPr/>
        </p:nvSpPr>
        <p:spPr>
          <a:xfrm>
            <a:off x="5384363" y="4980861"/>
            <a:ext cx="3001447" cy="712470"/>
          </a:xfrm>
          <a:prstGeom prst="rect">
            <a:avLst/>
          </a:prstGeom>
          <a:noFill/>
          <a:ln/>
        </p:spPr>
        <p:txBody>
          <a:bodyPr wrap="square" lIns="0" tIns="0" rIns="0" bIns="0" rtlCol="0" anchor="t"/>
          <a:lstStyle/>
          <a:p>
            <a:pPr marL="0" indent="0">
              <a:lnSpc>
                <a:spcPts val="2800"/>
              </a:lnSpc>
              <a:buNone/>
            </a:pPr>
            <a:r>
              <a:rPr lang="en-US" sz="2200" b="1" dirty="0">
                <a:solidFill>
                  <a:srgbClr val="EEEFF5"/>
                </a:solidFill>
                <a:latin typeface="Barlow Bold" pitchFamily="34" charset="0"/>
                <a:ea typeface="Barlow Bold" pitchFamily="34" charset="-122"/>
                <a:cs typeface="Barlow Bold" pitchFamily="34" charset="-120"/>
              </a:rPr>
              <a:t>Unusual Sender Email Address</a:t>
            </a:r>
            <a:endParaRPr lang="en-US" sz="2200" dirty="0"/>
          </a:p>
        </p:txBody>
      </p:sp>
      <p:sp>
        <p:nvSpPr>
          <p:cNvPr id="20" name="Text 16"/>
          <p:cNvSpPr/>
          <p:nvPr/>
        </p:nvSpPr>
        <p:spPr>
          <a:xfrm>
            <a:off x="5384363" y="5823228"/>
            <a:ext cx="3001447" cy="1386840"/>
          </a:xfrm>
          <a:prstGeom prst="rect">
            <a:avLst/>
          </a:prstGeom>
          <a:noFill/>
          <a:ln/>
        </p:spPr>
        <p:txBody>
          <a:bodyPr wrap="squar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Always verify the sender's email address to check for discrepancies or unusual wording. </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0441" y="528161"/>
            <a:ext cx="5816441" cy="630079"/>
          </a:xfrm>
          <a:prstGeom prst="rect">
            <a:avLst/>
          </a:prstGeom>
          <a:noFill/>
          <a:ln/>
        </p:spPr>
        <p:txBody>
          <a:bodyPr wrap="none" lIns="0" tIns="0" rIns="0" bIns="0" rtlCol="0" anchor="t"/>
          <a:lstStyle/>
          <a:p>
            <a:pPr marL="0" indent="0">
              <a:lnSpc>
                <a:spcPts val="4950"/>
              </a:lnSpc>
              <a:buNone/>
            </a:pPr>
            <a:r>
              <a:rPr lang="en-US" sz="3950" b="1" dirty="0">
                <a:solidFill>
                  <a:srgbClr val="9998FF"/>
                </a:solidFill>
                <a:latin typeface="Barlow Bold" pitchFamily="34" charset="0"/>
                <a:ea typeface="Barlow Bold" pitchFamily="34" charset="-122"/>
                <a:cs typeface="Barlow Bold" pitchFamily="34" charset="-120"/>
              </a:rPr>
              <a:t>Avoiding Phishing Attacks</a:t>
            </a:r>
            <a:endParaRPr lang="en-US" sz="3950" dirty="0"/>
          </a:p>
        </p:txBody>
      </p:sp>
      <p:pic>
        <p:nvPicPr>
          <p:cNvPr id="4" name="Image 1" descr="preencoded.png"/>
          <p:cNvPicPr>
            <a:picLocks noChangeAspect="1"/>
          </p:cNvPicPr>
          <p:nvPr/>
        </p:nvPicPr>
        <p:blipFill>
          <a:blip r:embed="rId4"/>
          <a:stretch>
            <a:fillRect/>
          </a:stretch>
        </p:blipFill>
        <p:spPr>
          <a:xfrm>
            <a:off x="670441" y="1445538"/>
            <a:ext cx="957858" cy="1149429"/>
          </a:xfrm>
          <a:prstGeom prst="rect">
            <a:avLst/>
          </a:prstGeom>
        </p:spPr>
      </p:pic>
      <p:sp>
        <p:nvSpPr>
          <p:cNvPr id="5" name="Text 1"/>
          <p:cNvSpPr/>
          <p:nvPr/>
        </p:nvSpPr>
        <p:spPr>
          <a:xfrm>
            <a:off x="1915597" y="1637109"/>
            <a:ext cx="2520672" cy="315039"/>
          </a:xfrm>
          <a:prstGeom prst="rect">
            <a:avLst/>
          </a:prstGeom>
          <a:noFill/>
          <a:ln/>
        </p:spPr>
        <p:txBody>
          <a:bodyPr wrap="none" lIns="0" tIns="0" rIns="0" bIns="0" rtlCol="0" anchor="t"/>
          <a:lstStyle/>
          <a:p>
            <a:pPr marL="0" indent="0" algn="l">
              <a:lnSpc>
                <a:spcPts val="2450"/>
              </a:lnSpc>
              <a:buNone/>
            </a:pPr>
            <a:r>
              <a:rPr lang="en-US" sz="1950" b="1" dirty="0">
                <a:solidFill>
                  <a:srgbClr val="EEEFF5"/>
                </a:solidFill>
                <a:latin typeface="Barlow Bold" pitchFamily="34" charset="0"/>
                <a:ea typeface="Barlow Bold" pitchFamily="34" charset="-122"/>
                <a:cs typeface="Barlow Bold" pitchFamily="34" charset="-120"/>
              </a:rPr>
              <a:t>Verify Sender Address</a:t>
            </a:r>
            <a:endParaRPr lang="en-US" sz="1950" dirty="0"/>
          </a:p>
        </p:txBody>
      </p:sp>
      <p:sp>
        <p:nvSpPr>
          <p:cNvPr id="6" name="Text 2"/>
          <p:cNvSpPr/>
          <p:nvPr/>
        </p:nvSpPr>
        <p:spPr>
          <a:xfrm>
            <a:off x="1915597" y="2067044"/>
            <a:ext cx="6557963" cy="306467"/>
          </a:xfrm>
          <a:prstGeom prst="rect">
            <a:avLst/>
          </a:prstGeom>
          <a:noFill/>
          <a:ln/>
        </p:spPr>
        <p:txBody>
          <a:bodyPr wrap="none" lIns="0" tIns="0" rIns="0" bIns="0" rtlCol="0" anchor="t"/>
          <a:lstStyle/>
          <a:p>
            <a:pPr marL="0" indent="0" algn="l">
              <a:lnSpc>
                <a:spcPts val="2400"/>
              </a:lnSpc>
              <a:buNone/>
            </a:pPr>
            <a:r>
              <a:rPr lang="en-US" sz="1500" dirty="0">
                <a:solidFill>
                  <a:srgbClr val="EEEFF5"/>
                </a:solidFill>
                <a:latin typeface="Montserrat" pitchFamily="34" charset="0"/>
                <a:ea typeface="Montserrat" pitchFamily="34" charset="-122"/>
                <a:cs typeface="Montserrat" pitchFamily="34" charset="-120"/>
              </a:rPr>
              <a:t>Contact the organization directly through official channels.</a:t>
            </a:r>
            <a:endParaRPr lang="en-US" sz="1500" dirty="0"/>
          </a:p>
        </p:txBody>
      </p:sp>
      <p:pic>
        <p:nvPicPr>
          <p:cNvPr id="7" name="Image 2" descr="preencoded.png"/>
          <p:cNvPicPr>
            <a:picLocks noChangeAspect="1"/>
          </p:cNvPicPr>
          <p:nvPr/>
        </p:nvPicPr>
        <p:blipFill>
          <a:blip r:embed="rId5"/>
          <a:stretch>
            <a:fillRect/>
          </a:stretch>
        </p:blipFill>
        <p:spPr>
          <a:xfrm>
            <a:off x="670441" y="2594967"/>
            <a:ext cx="957858" cy="1426012"/>
          </a:xfrm>
          <a:prstGeom prst="rect">
            <a:avLst/>
          </a:prstGeom>
        </p:spPr>
      </p:pic>
      <p:sp>
        <p:nvSpPr>
          <p:cNvPr id="8" name="Text 3"/>
          <p:cNvSpPr/>
          <p:nvPr/>
        </p:nvSpPr>
        <p:spPr>
          <a:xfrm>
            <a:off x="1915597" y="2786539"/>
            <a:ext cx="3295888" cy="315039"/>
          </a:xfrm>
          <a:prstGeom prst="rect">
            <a:avLst/>
          </a:prstGeom>
          <a:noFill/>
          <a:ln/>
        </p:spPr>
        <p:txBody>
          <a:bodyPr wrap="none" lIns="0" tIns="0" rIns="0" bIns="0" rtlCol="0" anchor="t"/>
          <a:lstStyle/>
          <a:p>
            <a:pPr marL="0" indent="0" algn="l">
              <a:lnSpc>
                <a:spcPts val="2450"/>
              </a:lnSpc>
              <a:buNone/>
            </a:pPr>
            <a:r>
              <a:rPr lang="en-US" sz="1950" b="1" dirty="0">
                <a:solidFill>
                  <a:srgbClr val="EEEFF5"/>
                </a:solidFill>
                <a:latin typeface="Barlow Bold" pitchFamily="34" charset="0"/>
                <a:ea typeface="Barlow Bold" pitchFamily="34" charset="-122"/>
                <a:cs typeface="Barlow Bold" pitchFamily="34" charset="-120"/>
              </a:rPr>
              <a:t>Don't Click on Suspicious Link</a:t>
            </a:r>
            <a:endParaRPr lang="en-US" sz="1950" dirty="0"/>
          </a:p>
        </p:txBody>
      </p:sp>
      <p:sp>
        <p:nvSpPr>
          <p:cNvPr id="9" name="Text 4"/>
          <p:cNvSpPr/>
          <p:nvPr/>
        </p:nvSpPr>
        <p:spPr>
          <a:xfrm>
            <a:off x="1915597" y="3216473"/>
            <a:ext cx="6557963" cy="612934"/>
          </a:xfrm>
          <a:prstGeom prst="rect">
            <a:avLst/>
          </a:prstGeom>
          <a:noFill/>
          <a:ln/>
        </p:spPr>
        <p:txBody>
          <a:bodyPr wrap="square" lIns="0" tIns="0" rIns="0" bIns="0" rtlCol="0" anchor="t"/>
          <a:lstStyle/>
          <a:p>
            <a:pPr marL="0" indent="0" algn="l">
              <a:lnSpc>
                <a:spcPts val="2400"/>
              </a:lnSpc>
              <a:buNone/>
            </a:pPr>
            <a:r>
              <a:rPr lang="en-US" sz="1500" dirty="0">
                <a:solidFill>
                  <a:srgbClr val="EEEFF5"/>
                </a:solidFill>
                <a:latin typeface="Montserrat" pitchFamily="34" charset="0"/>
                <a:ea typeface="Montserrat" pitchFamily="34" charset="-122"/>
                <a:cs typeface="Montserrat" pitchFamily="34" charset="-120"/>
              </a:rPr>
              <a:t>Manually type URLs into your browser. Do not click suspicious links or open attachments.</a:t>
            </a:r>
            <a:endParaRPr lang="en-US" sz="1500" dirty="0"/>
          </a:p>
        </p:txBody>
      </p:sp>
      <p:pic>
        <p:nvPicPr>
          <p:cNvPr id="10" name="Image 3" descr="preencoded.png"/>
          <p:cNvPicPr>
            <a:picLocks noChangeAspect="1"/>
          </p:cNvPicPr>
          <p:nvPr/>
        </p:nvPicPr>
        <p:blipFill>
          <a:blip r:embed="rId6"/>
          <a:stretch>
            <a:fillRect/>
          </a:stretch>
        </p:blipFill>
        <p:spPr>
          <a:xfrm>
            <a:off x="670441" y="4020979"/>
            <a:ext cx="957858" cy="1426012"/>
          </a:xfrm>
          <a:prstGeom prst="rect">
            <a:avLst/>
          </a:prstGeom>
        </p:spPr>
      </p:pic>
      <p:sp>
        <p:nvSpPr>
          <p:cNvPr id="11" name="Text 5"/>
          <p:cNvSpPr/>
          <p:nvPr/>
        </p:nvSpPr>
        <p:spPr>
          <a:xfrm>
            <a:off x="1915597" y="4212550"/>
            <a:ext cx="2520672" cy="315039"/>
          </a:xfrm>
          <a:prstGeom prst="rect">
            <a:avLst/>
          </a:prstGeom>
          <a:noFill/>
          <a:ln/>
        </p:spPr>
        <p:txBody>
          <a:bodyPr wrap="none" lIns="0" tIns="0" rIns="0" bIns="0" rtlCol="0" anchor="t"/>
          <a:lstStyle/>
          <a:p>
            <a:pPr marL="0" indent="0" algn="l">
              <a:lnSpc>
                <a:spcPts val="2450"/>
              </a:lnSpc>
              <a:buNone/>
            </a:pPr>
            <a:r>
              <a:rPr lang="en-US" sz="1950" b="1" dirty="0">
                <a:solidFill>
                  <a:srgbClr val="EEEFF5"/>
                </a:solidFill>
                <a:latin typeface="Barlow Bold" pitchFamily="34" charset="0"/>
                <a:ea typeface="Barlow Bold" pitchFamily="34" charset="-122"/>
                <a:cs typeface="Barlow Bold" pitchFamily="34" charset="-120"/>
              </a:rPr>
              <a:t>Use Strong Passwords</a:t>
            </a:r>
            <a:endParaRPr lang="en-US" sz="1950" dirty="0"/>
          </a:p>
        </p:txBody>
      </p:sp>
      <p:sp>
        <p:nvSpPr>
          <p:cNvPr id="12" name="Text 6"/>
          <p:cNvSpPr/>
          <p:nvPr/>
        </p:nvSpPr>
        <p:spPr>
          <a:xfrm>
            <a:off x="1915597" y="4642485"/>
            <a:ext cx="6557963" cy="612934"/>
          </a:xfrm>
          <a:prstGeom prst="rect">
            <a:avLst/>
          </a:prstGeom>
          <a:noFill/>
          <a:ln/>
        </p:spPr>
        <p:txBody>
          <a:bodyPr wrap="square" lIns="0" tIns="0" rIns="0" bIns="0" rtlCol="0" anchor="t"/>
          <a:lstStyle/>
          <a:p>
            <a:pPr marL="0" indent="0" algn="l">
              <a:lnSpc>
                <a:spcPts val="2400"/>
              </a:lnSpc>
              <a:buNone/>
            </a:pPr>
            <a:r>
              <a:rPr lang="en-US" sz="1500" dirty="0">
                <a:solidFill>
                  <a:srgbClr val="EEEFF5"/>
                </a:solidFill>
                <a:latin typeface="Montserrat" pitchFamily="34" charset="0"/>
                <a:ea typeface="Montserrat" pitchFamily="34" charset="-122"/>
                <a:cs typeface="Montserrat" pitchFamily="34" charset="-120"/>
              </a:rPr>
              <a:t>Implement a password manager. Use strong, unique passwords for each account.</a:t>
            </a:r>
            <a:endParaRPr lang="en-US" sz="1500" dirty="0"/>
          </a:p>
        </p:txBody>
      </p:sp>
      <p:pic>
        <p:nvPicPr>
          <p:cNvPr id="13" name="Image 4" descr="preencoded.png"/>
          <p:cNvPicPr>
            <a:picLocks noChangeAspect="1"/>
          </p:cNvPicPr>
          <p:nvPr/>
        </p:nvPicPr>
        <p:blipFill>
          <a:blip r:embed="rId7"/>
          <a:stretch>
            <a:fillRect/>
          </a:stretch>
        </p:blipFill>
        <p:spPr>
          <a:xfrm>
            <a:off x="670441" y="5446990"/>
            <a:ext cx="957858" cy="1426012"/>
          </a:xfrm>
          <a:prstGeom prst="rect">
            <a:avLst/>
          </a:prstGeom>
        </p:spPr>
      </p:pic>
      <p:sp>
        <p:nvSpPr>
          <p:cNvPr id="14" name="Text 7"/>
          <p:cNvSpPr/>
          <p:nvPr/>
        </p:nvSpPr>
        <p:spPr>
          <a:xfrm>
            <a:off x="1915597" y="5638562"/>
            <a:ext cx="3910251" cy="315039"/>
          </a:xfrm>
          <a:prstGeom prst="rect">
            <a:avLst/>
          </a:prstGeom>
          <a:noFill/>
          <a:ln/>
        </p:spPr>
        <p:txBody>
          <a:bodyPr wrap="none" lIns="0" tIns="0" rIns="0" bIns="0" rtlCol="0" anchor="t"/>
          <a:lstStyle/>
          <a:p>
            <a:pPr marL="0" indent="0" algn="l">
              <a:lnSpc>
                <a:spcPts val="2450"/>
              </a:lnSpc>
              <a:buNone/>
            </a:pPr>
            <a:r>
              <a:rPr lang="en-US" sz="1950" b="1" dirty="0">
                <a:solidFill>
                  <a:srgbClr val="EEEFF5"/>
                </a:solidFill>
                <a:latin typeface="Barlow Bold" pitchFamily="34" charset="0"/>
                <a:ea typeface="Barlow Bold" pitchFamily="34" charset="-122"/>
                <a:cs typeface="Barlow Bold" pitchFamily="34" charset="-120"/>
              </a:rPr>
              <a:t>Enable Multi-Factor Authentication</a:t>
            </a:r>
            <a:endParaRPr lang="en-US" sz="1950" dirty="0"/>
          </a:p>
        </p:txBody>
      </p:sp>
      <p:sp>
        <p:nvSpPr>
          <p:cNvPr id="15" name="Text 8"/>
          <p:cNvSpPr/>
          <p:nvPr/>
        </p:nvSpPr>
        <p:spPr>
          <a:xfrm>
            <a:off x="1915597" y="6068497"/>
            <a:ext cx="6557963" cy="612934"/>
          </a:xfrm>
          <a:prstGeom prst="rect">
            <a:avLst/>
          </a:prstGeom>
          <a:noFill/>
          <a:ln/>
        </p:spPr>
        <p:txBody>
          <a:bodyPr wrap="square" lIns="0" tIns="0" rIns="0" bIns="0" rtlCol="0" anchor="t"/>
          <a:lstStyle/>
          <a:p>
            <a:pPr marL="0" indent="0" algn="l">
              <a:lnSpc>
                <a:spcPts val="2400"/>
              </a:lnSpc>
              <a:buNone/>
            </a:pPr>
            <a:r>
              <a:rPr lang="en-US" sz="1500" dirty="0">
                <a:solidFill>
                  <a:srgbClr val="EEEFF5"/>
                </a:solidFill>
                <a:latin typeface="Montserrat" pitchFamily="34" charset="0"/>
                <a:ea typeface="Montserrat" pitchFamily="34" charset="-122"/>
                <a:cs typeface="Montserrat" pitchFamily="34" charset="-120"/>
              </a:rPr>
              <a:t>Add an extra layer of security to your accounts with multi-factor authentication.</a:t>
            </a:r>
            <a:endParaRPr lang="en-US" sz="1500" dirty="0"/>
          </a:p>
        </p:txBody>
      </p:sp>
      <p:sp>
        <p:nvSpPr>
          <p:cNvPr id="16" name="Text 9"/>
          <p:cNvSpPr/>
          <p:nvPr/>
        </p:nvSpPr>
        <p:spPr>
          <a:xfrm>
            <a:off x="670441" y="7088505"/>
            <a:ext cx="7803118" cy="612934"/>
          </a:xfrm>
          <a:prstGeom prst="rect">
            <a:avLst/>
          </a:prstGeom>
          <a:noFill/>
          <a:ln/>
        </p:spPr>
        <p:txBody>
          <a:bodyPr wrap="square" lIns="0" tIns="0" rIns="0" bIns="0" rtlCol="0" anchor="t"/>
          <a:lstStyle/>
          <a:p>
            <a:pPr marL="0" indent="0">
              <a:lnSpc>
                <a:spcPts val="2400"/>
              </a:lnSpc>
              <a:buNone/>
            </a:pPr>
            <a:r>
              <a:rPr lang="en-US" sz="1500" dirty="0">
                <a:solidFill>
                  <a:srgbClr val="EEEFF5"/>
                </a:solidFill>
                <a:latin typeface="Montserrat" pitchFamily="34" charset="0"/>
                <a:ea typeface="Montserrat" pitchFamily="34" charset="-122"/>
                <a:cs typeface="Montserrat" pitchFamily="34" charset="-120"/>
              </a:rPr>
              <a:t>Security awareness training reduces phishing susceptibility by 70%. Keep your software up to date.</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691039"/>
            <a:ext cx="6037064" cy="712708"/>
          </a:xfrm>
          <a:prstGeom prst="rect">
            <a:avLst/>
          </a:prstGeom>
          <a:noFill/>
          <a:ln/>
        </p:spPr>
        <p:txBody>
          <a:bodyPr wrap="none" lIns="0" tIns="0" rIns="0" bIns="0" rtlCol="0" anchor="t"/>
          <a:lstStyle/>
          <a:p>
            <a:pPr marL="0" indent="0">
              <a:lnSpc>
                <a:spcPts val="5600"/>
              </a:lnSpc>
              <a:buNone/>
            </a:pPr>
            <a:r>
              <a:rPr lang="en-US" sz="4450" b="1" dirty="0">
                <a:solidFill>
                  <a:srgbClr val="9998FF"/>
                </a:solidFill>
                <a:latin typeface="Barlow Bold" pitchFamily="34" charset="0"/>
                <a:ea typeface="Barlow Bold" pitchFamily="34" charset="-122"/>
                <a:cs typeface="Barlow Bold" pitchFamily="34" charset="-120"/>
              </a:rPr>
              <a:t>Stay Vigilant, Stay Safe!</a:t>
            </a:r>
            <a:endParaRPr lang="en-US" sz="4450" dirty="0"/>
          </a:p>
        </p:txBody>
      </p:sp>
      <p:sp>
        <p:nvSpPr>
          <p:cNvPr id="3" name="Text 1"/>
          <p:cNvSpPr/>
          <p:nvPr/>
        </p:nvSpPr>
        <p:spPr>
          <a:xfrm>
            <a:off x="1736288" y="2762607"/>
            <a:ext cx="2850713" cy="356235"/>
          </a:xfrm>
          <a:prstGeom prst="rect">
            <a:avLst/>
          </a:prstGeom>
          <a:noFill/>
          <a:ln/>
        </p:spPr>
        <p:txBody>
          <a:bodyPr wrap="none" lIns="0" tIns="0" rIns="0" bIns="0" rtlCol="0" anchor="t"/>
          <a:lstStyle/>
          <a:p>
            <a:pPr marL="0" indent="0" algn="r">
              <a:lnSpc>
                <a:spcPts val="2800"/>
              </a:lnSpc>
              <a:buNone/>
            </a:pPr>
            <a:r>
              <a:rPr lang="en-US" sz="2200" b="1" dirty="0">
                <a:solidFill>
                  <a:srgbClr val="EEEFF5"/>
                </a:solidFill>
                <a:latin typeface="Barlow Bold" pitchFamily="34" charset="0"/>
                <a:ea typeface="Barlow Bold" pitchFamily="34" charset="-122"/>
                <a:cs typeface="Barlow Bold" pitchFamily="34" charset="-120"/>
              </a:rPr>
              <a:t>Question Everything -  </a:t>
            </a:r>
            <a:endParaRPr lang="en-US" sz="2200" dirty="0"/>
          </a:p>
        </p:txBody>
      </p:sp>
      <p:sp>
        <p:nvSpPr>
          <p:cNvPr id="4" name="Text 2"/>
          <p:cNvSpPr/>
          <p:nvPr/>
        </p:nvSpPr>
        <p:spPr>
          <a:xfrm>
            <a:off x="758309" y="3248739"/>
            <a:ext cx="3828693" cy="2773680"/>
          </a:xfrm>
          <a:prstGeom prst="rect">
            <a:avLst/>
          </a:prstGeom>
          <a:noFill/>
          <a:ln/>
        </p:spPr>
        <p:txBody>
          <a:bodyPr wrap="square" lIns="0" tIns="0" rIns="0" bIns="0" rtlCol="0" anchor="t"/>
          <a:lstStyle/>
          <a:p>
            <a:pPr marL="0" indent="0" algn="r">
              <a:lnSpc>
                <a:spcPts val="2700"/>
              </a:lnSpc>
              <a:buNone/>
            </a:pPr>
            <a:r>
              <a:rPr lang="en-US" sz="1700" dirty="0">
                <a:solidFill>
                  <a:srgbClr val="EEEFF5"/>
                </a:solidFill>
                <a:latin typeface="Montserrat" pitchFamily="34" charset="0"/>
                <a:ea typeface="Montserrat" pitchFamily="34" charset="-122"/>
                <a:cs typeface="Montserrat" pitchFamily="34" charset="-120"/>
              </a:rPr>
              <a:t>If in doubt, verify the legitimacy of any request before sharing personal information. Be cautious of unexpected phone calls or emails requesting urgent action or payments. Trust your instincts and report any suspicious activity to relevant authorities.</a:t>
            </a:r>
            <a:endParaRPr lang="en-US" sz="1700" dirty="0"/>
          </a:p>
        </p:txBody>
      </p:sp>
      <p:pic>
        <p:nvPicPr>
          <p:cNvPr id="5" name="Image 0" descr="preencoded.png"/>
          <p:cNvPicPr>
            <a:picLocks noChangeAspect="1"/>
          </p:cNvPicPr>
          <p:nvPr/>
        </p:nvPicPr>
        <p:blipFill>
          <a:blip r:embed="rId3"/>
          <a:stretch>
            <a:fillRect/>
          </a:stretch>
        </p:blipFill>
        <p:spPr>
          <a:xfrm>
            <a:off x="5020270" y="2097643"/>
            <a:ext cx="4589740" cy="4589740"/>
          </a:xfrm>
          <a:prstGeom prst="rect">
            <a:avLst/>
          </a:prstGeom>
        </p:spPr>
      </p:pic>
      <p:sp>
        <p:nvSpPr>
          <p:cNvPr id="6" name="Text 3"/>
          <p:cNvSpPr/>
          <p:nvPr/>
        </p:nvSpPr>
        <p:spPr>
          <a:xfrm>
            <a:off x="5570518" y="3913644"/>
            <a:ext cx="324088" cy="405170"/>
          </a:xfrm>
          <a:prstGeom prst="rect">
            <a:avLst/>
          </a:prstGeom>
          <a:noFill/>
          <a:ln/>
        </p:spPr>
        <p:txBody>
          <a:bodyPr wrap="none" lIns="0" tIns="0" rIns="0" bIns="0" rtlCol="0" anchor="t"/>
          <a:lstStyle/>
          <a:p>
            <a:pPr marL="0" indent="0">
              <a:lnSpc>
                <a:spcPts val="4050"/>
              </a:lnSpc>
              <a:buNone/>
            </a:pPr>
            <a:r>
              <a:rPr lang="en-US" sz="2550" b="1" dirty="0">
                <a:solidFill>
                  <a:srgbClr val="EEEFF5"/>
                </a:solidFill>
                <a:latin typeface="Barlow Bold" pitchFamily="34" charset="0"/>
                <a:ea typeface="Barlow Bold" pitchFamily="34" charset="-122"/>
                <a:cs typeface="Barlow Bold" pitchFamily="34" charset="-120"/>
              </a:rPr>
              <a:t>1</a:t>
            </a:r>
            <a:endParaRPr lang="en-US" sz="2550" dirty="0"/>
          </a:p>
        </p:txBody>
      </p:sp>
      <p:sp>
        <p:nvSpPr>
          <p:cNvPr id="7" name="Text 4"/>
          <p:cNvSpPr/>
          <p:nvPr/>
        </p:nvSpPr>
        <p:spPr>
          <a:xfrm>
            <a:off x="9934932" y="183701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Report -</a:t>
            </a:r>
            <a:endParaRPr lang="en-US" sz="2200" dirty="0"/>
          </a:p>
        </p:txBody>
      </p:sp>
      <p:sp>
        <p:nvSpPr>
          <p:cNvPr id="8" name="Text 5"/>
          <p:cNvSpPr/>
          <p:nvPr/>
        </p:nvSpPr>
        <p:spPr>
          <a:xfrm>
            <a:off x="9934932" y="2323148"/>
            <a:ext cx="3937159" cy="208026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If you encounter a phishing attempt, report it to your company's IT department or IT security firm. Reporting such incidents can help prevent others from falling victim to similar attacks.</a:t>
            </a:r>
            <a:endParaRPr lang="en-US" sz="1700" dirty="0"/>
          </a:p>
        </p:txBody>
      </p:sp>
      <p:pic>
        <p:nvPicPr>
          <p:cNvPr id="9" name="Image 1" descr="preencoded.png"/>
          <p:cNvPicPr>
            <a:picLocks noChangeAspect="1"/>
          </p:cNvPicPr>
          <p:nvPr/>
        </p:nvPicPr>
        <p:blipFill>
          <a:blip r:embed="rId4"/>
          <a:stretch>
            <a:fillRect/>
          </a:stretch>
        </p:blipFill>
        <p:spPr>
          <a:xfrm>
            <a:off x="5020270" y="2097643"/>
            <a:ext cx="4589740" cy="4589740"/>
          </a:xfrm>
          <a:prstGeom prst="rect">
            <a:avLst/>
          </a:prstGeom>
        </p:spPr>
      </p:pic>
      <p:sp>
        <p:nvSpPr>
          <p:cNvPr id="10" name="Text 6"/>
          <p:cNvSpPr/>
          <p:nvPr/>
        </p:nvSpPr>
        <p:spPr>
          <a:xfrm>
            <a:off x="8183463" y="2957453"/>
            <a:ext cx="324088" cy="405170"/>
          </a:xfrm>
          <a:prstGeom prst="rect">
            <a:avLst/>
          </a:prstGeom>
          <a:noFill/>
          <a:ln/>
        </p:spPr>
        <p:txBody>
          <a:bodyPr wrap="none" lIns="0" tIns="0" rIns="0" bIns="0" rtlCol="0" anchor="t"/>
          <a:lstStyle/>
          <a:p>
            <a:pPr marL="0" indent="0">
              <a:lnSpc>
                <a:spcPts val="4050"/>
              </a:lnSpc>
              <a:buNone/>
            </a:pPr>
            <a:r>
              <a:rPr lang="en-US" sz="2550" b="1" dirty="0">
                <a:solidFill>
                  <a:srgbClr val="EEEFF5"/>
                </a:solidFill>
                <a:latin typeface="Barlow Bold" pitchFamily="34" charset="0"/>
                <a:ea typeface="Barlow Bold" pitchFamily="34" charset="-122"/>
                <a:cs typeface="Barlow Bold" pitchFamily="34" charset="-120"/>
              </a:rPr>
              <a:t>2</a:t>
            </a:r>
            <a:endParaRPr lang="en-US" sz="2550" dirty="0"/>
          </a:p>
        </p:txBody>
      </p:sp>
      <p:sp>
        <p:nvSpPr>
          <p:cNvPr id="11" name="Text 7"/>
          <p:cNvSpPr/>
          <p:nvPr/>
        </p:nvSpPr>
        <p:spPr>
          <a:xfrm>
            <a:off x="9934932" y="472832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Stay Updated -</a:t>
            </a:r>
            <a:endParaRPr lang="en-US" sz="2200" dirty="0"/>
          </a:p>
        </p:txBody>
      </p:sp>
      <p:sp>
        <p:nvSpPr>
          <p:cNvPr id="12" name="Text 8"/>
          <p:cNvSpPr/>
          <p:nvPr/>
        </p:nvSpPr>
        <p:spPr>
          <a:xfrm>
            <a:off x="9934932" y="5206008"/>
            <a:ext cx="3937159" cy="173355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Regularly check for updates from your software providers and install patches promptly to protect your devices against known vulnerabilities.</a:t>
            </a:r>
            <a:endParaRPr lang="en-US" sz="1700" dirty="0"/>
          </a:p>
        </p:txBody>
      </p:sp>
      <p:pic>
        <p:nvPicPr>
          <p:cNvPr id="13" name="Image 2" descr="preencoded.png"/>
          <p:cNvPicPr>
            <a:picLocks noChangeAspect="1"/>
          </p:cNvPicPr>
          <p:nvPr/>
        </p:nvPicPr>
        <p:blipFill>
          <a:blip r:embed="rId5"/>
          <a:stretch>
            <a:fillRect/>
          </a:stretch>
        </p:blipFill>
        <p:spPr>
          <a:xfrm>
            <a:off x="5020270" y="2097643"/>
            <a:ext cx="4589740" cy="4589740"/>
          </a:xfrm>
          <a:prstGeom prst="rect">
            <a:avLst/>
          </a:prstGeom>
        </p:spPr>
      </p:pic>
      <p:sp>
        <p:nvSpPr>
          <p:cNvPr id="14" name="Text 9"/>
          <p:cNvSpPr/>
          <p:nvPr/>
        </p:nvSpPr>
        <p:spPr>
          <a:xfrm>
            <a:off x="7705070" y="5698391"/>
            <a:ext cx="324088" cy="405170"/>
          </a:xfrm>
          <a:prstGeom prst="rect">
            <a:avLst/>
          </a:prstGeom>
          <a:noFill/>
          <a:ln/>
        </p:spPr>
        <p:txBody>
          <a:bodyPr wrap="none" lIns="0" tIns="0" rIns="0" bIns="0" rtlCol="0" anchor="t"/>
          <a:lstStyle/>
          <a:p>
            <a:pPr marL="0" indent="0">
              <a:lnSpc>
                <a:spcPts val="4050"/>
              </a:lnSpc>
              <a:buNone/>
            </a:pPr>
            <a:r>
              <a:rPr lang="en-US" sz="2550" b="1" dirty="0">
                <a:solidFill>
                  <a:srgbClr val="EEEFF5"/>
                </a:solidFill>
                <a:latin typeface="Barlow Bold" pitchFamily="34" charset="0"/>
                <a:ea typeface="Barlow Bold" pitchFamily="34" charset="-122"/>
                <a:cs typeface="Barlow Bold" pitchFamily="34" charset="-120"/>
              </a:rPr>
              <a:t>3</a:t>
            </a:r>
            <a:endParaRPr lang="en-US" sz="2550" dirty="0"/>
          </a:p>
        </p:txBody>
      </p:sp>
      <p:sp>
        <p:nvSpPr>
          <p:cNvPr id="15" name="Text 10"/>
          <p:cNvSpPr/>
          <p:nvPr/>
        </p:nvSpPr>
        <p:spPr>
          <a:xfrm>
            <a:off x="758309" y="7191732"/>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EEEFF5"/>
                </a:solidFill>
                <a:latin typeface="Montserrat" pitchFamily="34" charset="0"/>
                <a:ea typeface="Montserrat" pitchFamily="34" charset="-122"/>
                <a:cs typeface="Montserrat" pitchFamily="34" charset="-120"/>
              </a:rPr>
              <a:t>Remember, phishers constantly evolve. If it seems too good to be true, it probably is. Report any suspicious activity.</a:t>
            </a:r>
            <a:endParaRPr lang="en-US" sz="1700" dirty="0"/>
          </a:p>
        </p:txBody>
      </p:sp>
      <p:pic>
        <p:nvPicPr>
          <p:cNvPr id="17" name="Picture 16">
            <a:extLst>
              <a:ext uri="{FF2B5EF4-FFF2-40B4-BE49-F238E27FC236}">
                <a16:creationId xmlns:a16="http://schemas.microsoft.com/office/drawing/2014/main" id="{EB01C378-2CAC-7BB7-5212-48CADF205D6A}"/>
              </a:ext>
            </a:extLst>
          </p:cNvPr>
          <p:cNvPicPr>
            <a:picLocks noChangeAspect="1"/>
          </p:cNvPicPr>
          <p:nvPr/>
        </p:nvPicPr>
        <p:blipFill>
          <a:blip r:embed="rId6"/>
          <a:stretch>
            <a:fillRect/>
          </a:stretch>
        </p:blipFill>
        <p:spPr>
          <a:xfrm>
            <a:off x="12788240" y="7623107"/>
            <a:ext cx="1701139" cy="6064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Paurush</cp:lastModifiedBy>
  <cp:revision>3</cp:revision>
  <dcterms:created xsi:type="dcterms:W3CDTF">2025-03-14T15:51:25Z</dcterms:created>
  <dcterms:modified xsi:type="dcterms:W3CDTF">2025-03-15T02:35:37Z</dcterms:modified>
</cp:coreProperties>
</file>