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259" r:id="rId3"/>
    <p:sldId id="289" r:id="rId4"/>
    <p:sldId id="290" r:id="rId5"/>
    <p:sldId id="291" r:id="rId6"/>
    <p:sldId id="292" r:id="rId7"/>
    <p:sldId id="294" r:id="rId8"/>
    <p:sldId id="295" r:id="rId9"/>
    <p:sldId id="296" r:id="rId10"/>
    <p:sldId id="266" r:id="rId11"/>
    <p:sldId id="267" r:id="rId12"/>
    <p:sldId id="297" r:id="rId13"/>
    <p:sldId id="298" r:id="rId14"/>
    <p:sldId id="299" r:id="rId15"/>
    <p:sldId id="300" r:id="rId16"/>
    <p:sldId id="301" r:id="rId17"/>
    <p:sldId id="302" r:id="rId18"/>
    <p:sldId id="303" r:id="rId19"/>
    <p:sldId id="304" r:id="rId20"/>
    <p:sldId id="305" r:id="rId21"/>
    <p:sldId id="25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A8510B-FAAB-4CAD-BEC9-398F8E13717B}" type="datetimeFigureOut">
              <a:rPr lang="en-US" smtClean="0"/>
              <a:t>7/7/2018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A4810C-0DAE-466C-A055-8A765A463367}" type="slidenum">
              <a:rPr lang="en-US" smtClean="0"/>
              <a:t>‹#›</a:t>
            </a:fld>
            <a:endParaRPr lang="en-US"/>
          </a:p>
        </p:txBody>
      </p:sp>
    </p:spTree>
    <p:extLst>
      <p:ext uri="{BB962C8B-B14F-4D97-AF65-F5344CB8AC3E}">
        <p14:creationId xmlns:p14="http://schemas.microsoft.com/office/powerpoint/2010/main" val="979489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0F018-D8E6-4980-9E83-FCF89AEEB456}" type="datetimeFigureOut">
              <a:rPr lang="en-US" smtClean="0"/>
              <a:t>7/7/2018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DF1883-0E08-41E7-8EFA-4E72F829BD30}" type="slidenum">
              <a:rPr lang="en-US" smtClean="0"/>
              <a:t>‹#›</a:t>
            </a:fld>
            <a:endParaRPr lang="en-US"/>
          </a:p>
        </p:txBody>
      </p:sp>
    </p:spTree>
    <p:extLst>
      <p:ext uri="{BB962C8B-B14F-4D97-AF65-F5344CB8AC3E}">
        <p14:creationId xmlns:p14="http://schemas.microsoft.com/office/powerpoint/2010/main" val="3388384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using regression for prediction, we are often considering time series data and we are aiming to forecast the future. There are a few issues that arise with time series data but not with cross-sectional data that we will consider in this section.</a:t>
            </a:r>
          </a:p>
          <a:p>
            <a:r>
              <a:rPr lang="en-US" sz="1200" b="0" i="0" kern="1200" dirty="0">
                <a:solidFill>
                  <a:schemeClr val="tx1"/>
                </a:solidFill>
                <a:effectLst/>
                <a:latin typeface="+mn-lt"/>
                <a:ea typeface="+mn-ea"/>
                <a:cs typeface="+mn-cs"/>
              </a:rPr>
              <a:t>Using a regression model to forecast time series data poses a challenge in that future values of the predictor variable (Income in this case) are needed to be input into the estimated model, but these are not known in advance.</a:t>
            </a:r>
            <a:endParaRPr lang="en-US" dirty="0"/>
          </a:p>
        </p:txBody>
      </p:sp>
      <p:sp>
        <p:nvSpPr>
          <p:cNvPr id="4" name="Slide Number Placeholder 3"/>
          <p:cNvSpPr>
            <a:spLocks noGrp="1"/>
          </p:cNvSpPr>
          <p:nvPr>
            <p:ph type="sldNum" sz="quarter" idx="10"/>
          </p:nvPr>
        </p:nvSpPr>
        <p:spPr/>
        <p:txBody>
          <a:bodyPr/>
          <a:lstStyle/>
          <a:p>
            <a:fld id="{19EAF0AC-491B-1449-9D83-B150A7EF5550}" type="slidenum">
              <a:rPr lang="en-US" smtClean="0"/>
              <a:pPr/>
              <a:t>3</a:t>
            </a:fld>
            <a:endParaRPr lang="en-US" dirty="0"/>
          </a:p>
        </p:txBody>
      </p:sp>
    </p:spTree>
    <p:extLst>
      <p:ext uri="{BB962C8B-B14F-4D97-AF65-F5344CB8AC3E}">
        <p14:creationId xmlns:p14="http://schemas.microsoft.com/office/powerpoint/2010/main" val="1298879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EAF0AC-491B-1449-9D83-B150A7EF5550}" type="slidenum">
              <a:rPr lang="en-US" smtClean="0"/>
              <a:pPr/>
              <a:t>5</a:t>
            </a:fld>
            <a:endParaRPr lang="en-US" dirty="0"/>
          </a:p>
        </p:txBody>
      </p:sp>
    </p:spTree>
    <p:extLst>
      <p:ext uri="{BB962C8B-B14F-4D97-AF65-F5344CB8AC3E}">
        <p14:creationId xmlns:p14="http://schemas.microsoft.com/office/powerpoint/2010/main" val="3214397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1" kern="1200" dirty="0">
                <a:solidFill>
                  <a:schemeClr val="tx1"/>
                </a:solidFill>
                <a:latin typeface="+mn-lt"/>
                <a:ea typeface="+mn-ea"/>
                <a:cs typeface="+mn-cs"/>
              </a:rPr>
              <a:t>The series has to be stationary before building a time series with ARIMA. Most of the time series are non-stationary. If series is non-stationary, we need to make it stationary with detrending, differencing etc.</a:t>
            </a:r>
            <a:r>
              <a:rPr lang="en-US" sz="1200" b="1" i="0" kern="1200" dirty="0">
                <a:solidFill>
                  <a:schemeClr val="tx1"/>
                </a:solidFill>
                <a:latin typeface="+mn-lt"/>
                <a:ea typeface="+mn-ea"/>
                <a:cs typeface="+mn-cs"/>
              </a:rPr>
              <a:t>Why Stationary?</a:t>
            </a:r>
            <a:endParaRPr lang="en-US" sz="1200" b="0" i="0" kern="1200" dirty="0">
              <a:solidFill>
                <a:schemeClr val="tx1"/>
              </a:solidFill>
              <a:latin typeface="+mn-lt"/>
              <a:ea typeface="+mn-ea"/>
              <a:cs typeface="+mn-cs"/>
            </a:endParaRPr>
          </a:p>
          <a:p>
            <a:pPr fontAlgn="base"/>
            <a:br>
              <a:rPr lang="en-US" sz="1200" b="0" i="0" kern="1200" dirty="0">
                <a:solidFill>
                  <a:schemeClr val="tx1"/>
                </a:solidFill>
                <a:latin typeface="+mn-lt"/>
                <a:ea typeface="+mn-ea"/>
                <a:cs typeface="+mn-cs"/>
              </a:rPr>
            </a:b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To calculate the expected value, we generally take a mean across time intervals. The mean across many time intervals makes sense only when the expected value is the same across those time periods. If the mean and population variance can vary, there is no point estimating by taking an average across time.</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9EAF0AC-491B-1449-9D83-B150A7EF5550}" type="slidenum">
              <a:rPr lang="en-US" smtClean="0"/>
              <a:pPr/>
              <a:t>6</a:t>
            </a:fld>
            <a:endParaRPr lang="en-US" dirty="0"/>
          </a:p>
        </p:txBody>
      </p:sp>
    </p:spTree>
    <p:extLst>
      <p:ext uri="{BB962C8B-B14F-4D97-AF65-F5344CB8AC3E}">
        <p14:creationId xmlns:p14="http://schemas.microsoft.com/office/powerpoint/2010/main" val="988829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eaLnBrk="1" hangingPunct="1">
              <a:lnSpc>
                <a:spcPct val="90000"/>
              </a:lnSpc>
            </a:pPr>
            <a:r>
              <a:rPr lang="en-US" sz="2800" dirty="0">
                <a:latin typeface="Times New Roman" pitchFamily="18" charset="0"/>
              </a:rPr>
              <a:t>The underlying pattern can also be broken down into sub patterns to identify the component factors that influence each of the values in a series.</a:t>
            </a:r>
          </a:p>
          <a:p>
            <a:pPr eaLnBrk="1" hangingPunct="1">
              <a:lnSpc>
                <a:spcPct val="90000"/>
              </a:lnSpc>
            </a:pPr>
            <a:r>
              <a:rPr lang="en-US" sz="2800" dirty="0">
                <a:latin typeface="Times New Roman" pitchFamily="18" charset="0"/>
              </a:rPr>
              <a:t>This procedure is called decomposition.</a:t>
            </a:r>
          </a:p>
          <a:p>
            <a:pPr eaLnBrk="1" hangingPunct="1">
              <a:lnSpc>
                <a:spcPct val="90000"/>
              </a:lnSpc>
            </a:pPr>
            <a:r>
              <a:rPr lang="en-US" sz="2800" dirty="0">
                <a:latin typeface="Times New Roman" pitchFamily="18" charset="0"/>
              </a:rPr>
              <a:t>Decomposition methods usually try to identify two separate components of the basic underlying pattern that tend to characterize economics and business series.</a:t>
            </a:r>
          </a:p>
          <a:p>
            <a:pPr lvl="1" eaLnBrk="1" hangingPunct="1">
              <a:lnSpc>
                <a:spcPct val="90000"/>
              </a:lnSpc>
            </a:pPr>
            <a:r>
              <a:rPr lang="en-US" sz="2400" dirty="0">
                <a:latin typeface="Times New Roman" pitchFamily="18" charset="0"/>
              </a:rPr>
              <a:t>Trend Cycle</a:t>
            </a:r>
          </a:p>
          <a:p>
            <a:pPr lvl="1" eaLnBrk="1" hangingPunct="1">
              <a:lnSpc>
                <a:spcPct val="90000"/>
              </a:lnSpc>
            </a:pPr>
            <a:r>
              <a:rPr lang="en-US" sz="2400" dirty="0">
                <a:latin typeface="Times New Roman" pitchFamily="18" charset="0"/>
              </a:rPr>
              <a:t>Seasonal Factors</a:t>
            </a:r>
          </a:p>
          <a:p>
            <a:pPr lvl="1" eaLnBrk="1" hangingPunct="1">
              <a:lnSpc>
                <a:spcPct val="90000"/>
              </a:lnSpc>
            </a:pPr>
            <a:endParaRPr lang="en-US" sz="2400" dirty="0">
              <a:latin typeface="Times New Roman" pitchFamily="18" charset="0"/>
            </a:endParaRPr>
          </a:p>
          <a:p>
            <a:pPr eaLnBrk="1" hangingPunct="1">
              <a:lnSpc>
                <a:spcPct val="90000"/>
              </a:lnSpc>
            </a:pPr>
            <a:r>
              <a:rPr lang="en-US" sz="2800" dirty="0">
                <a:latin typeface="Times New Roman" pitchFamily="18" charset="0"/>
              </a:rPr>
              <a:t>The trend Cycle represents long term changes in the level of series.</a:t>
            </a:r>
          </a:p>
          <a:p>
            <a:pPr eaLnBrk="1" hangingPunct="1">
              <a:lnSpc>
                <a:spcPct val="90000"/>
              </a:lnSpc>
            </a:pPr>
            <a:r>
              <a:rPr lang="en-US" sz="2800" dirty="0">
                <a:latin typeface="Times New Roman" pitchFamily="18" charset="0"/>
              </a:rPr>
              <a:t>The Seasonal factor is the periodic fluctuations of constant length that is usually caused by known factors such as rainfall, month of the year, temperature, timing of the Holidays, etc.</a:t>
            </a:r>
          </a:p>
          <a:p>
            <a:pPr eaLnBrk="1" hangingPunct="1">
              <a:lnSpc>
                <a:spcPct val="90000"/>
              </a:lnSpc>
            </a:pPr>
            <a:r>
              <a:rPr lang="en-US" sz="2800" dirty="0">
                <a:latin typeface="Times New Roman" pitchFamily="18" charset="0"/>
              </a:rPr>
              <a:t>The decomposition model assumes that the data has the following form:</a:t>
            </a:r>
          </a:p>
          <a:p>
            <a:pPr eaLnBrk="1" hangingPunct="1">
              <a:lnSpc>
                <a:spcPct val="90000"/>
              </a:lnSpc>
              <a:buFont typeface="Wingdings" pitchFamily="2" charset="2"/>
              <a:buNone/>
            </a:pPr>
            <a:r>
              <a:rPr lang="en-US" sz="2800" dirty="0">
                <a:latin typeface="Times New Roman" pitchFamily="18" charset="0"/>
              </a:rPr>
              <a:t>		Data =  Pattern + Error </a:t>
            </a:r>
          </a:p>
          <a:p>
            <a:pPr eaLnBrk="1" hangingPunct="1">
              <a:lnSpc>
                <a:spcPct val="90000"/>
              </a:lnSpc>
              <a:buFont typeface="Wingdings" pitchFamily="2" charset="2"/>
              <a:buNone/>
            </a:pPr>
            <a:r>
              <a:rPr lang="en-US" sz="2800" dirty="0">
                <a:latin typeface="Times New Roman" pitchFamily="18" charset="0"/>
              </a:rPr>
              <a:t>		         = </a:t>
            </a:r>
            <a:r>
              <a:rPr lang="en-US" sz="2800" i="1" dirty="0">
                <a:latin typeface="Times New Roman" pitchFamily="18" charset="0"/>
              </a:rPr>
              <a:t>f</a:t>
            </a:r>
            <a:r>
              <a:rPr lang="en-US" sz="2800" dirty="0">
                <a:latin typeface="Times New Roman" pitchFamily="18" charset="0"/>
              </a:rPr>
              <a:t> (trend-cycle, Seasonality, error)</a:t>
            </a:r>
          </a:p>
          <a:p>
            <a:pPr eaLnBrk="1" hangingPunct="1">
              <a:lnSpc>
                <a:spcPct val="90000"/>
              </a:lnSpc>
              <a:buFont typeface="Wingdings" pitchFamily="2" charset="2"/>
              <a:buNone/>
            </a:pPr>
            <a:endParaRPr lang="en-US" sz="2800" dirty="0">
              <a:latin typeface="Times New Roman" pitchFamily="18" charset="0"/>
            </a:endParaRPr>
          </a:p>
          <a:p>
            <a:pPr eaLnBrk="1" hangingPunct="1">
              <a:lnSpc>
                <a:spcPct val="90000"/>
              </a:lnSpc>
              <a:buFont typeface="Wingdings" pitchFamily="2" charset="2"/>
              <a:buNone/>
            </a:pPr>
            <a:endParaRPr lang="en-US" sz="2800" dirty="0">
              <a:latin typeface="Times New Roman" pitchFamily="18" charset="0"/>
            </a:endParaRPr>
          </a:p>
          <a:p>
            <a:pPr eaLnBrk="1" hangingPunct="1">
              <a:lnSpc>
                <a:spcPct val="90000"/>
              </a:lnSpc>
              <a:buFont typeface="Wingdings" pitchFamily="2" charset="2"/>
              <a:buNone/>
            </a:pPr>
            <a:endParaRPr lang="en-US" sz="2800" dirty="0">
              <a:latin typeface="Times New Roman" pitchFamily="18" charset="0"/>
            </a:endParaRPr>
          </a:p>
          <a:p>
            <a:pPr eaLnBrk="1" hangingPunct="1">
              <a:lnSpc>
                <a:spcPct val="90000"/>
              </a:lnSpc>
            </a:pPr>
            <a:r>
              <a:rPr lang="en-US" dirty="0">
                <a:latin typeface="Times New Roman" pitchFamily="18" charset="0"/>
              </a:rPr>
              <a:t>The exact functional form depends on the decomposition model actually used. Two common approaches are:</a:t>
            </a:r>
          </a:p>
          <a:p>
            <a:pPr eaLnBrk="1" hangingPunct="1">
              <a:lnSpc>
                <a:spcPct val="90000"/>
              </a:lnSpc>
            </a:pPr>
            <a:r>
              <a:rPr lang="en-US" dirty="0">
                <a:latin typeface="Times New Roman" pitchFamily="18" charset="0"/>
              </a:rPr>
              <a:t>Additive Model</a:t>
            </a:r>
          </a:p>
          <a:p>
            <a:pPr eaLnBrk="1" hangingPunct="1">
              <a:lnSpc>
                <a:spcPct val="90000"/>
              </a:lnSpc>
            </a:pPr>
            <a:r>
              <a:rPr lang="en-US" dirty="0">
                <a:latin typeface="Times New Roman" pitchFamily="18" charset="0"/>
              </a:rPr>
              <a:t>			</a:t>
            </a:r>
            <a:r>
              <a:rPr lang="en-US" sz="1200" dirty="0"/>
              <a:t>Y</a:t>
            </a:r>
            <a:r>
              <a:rPr lang="en-US" sz="1200" baseline="-25000" dirty="0"/>
              <a:t>t =</a:t>
            </a:r>
            <a:r>
              <a:rPr lang="en-US" sz="1200" dirty="0"/>
              <a:t>S</a:t>
            </a:r>
            <a:r>
              <a:rPr lang="en-US" sz="1200" baseline="-25000" dirty="0"/>
              <a:t>t + </a:t>
            </a:r>
            <a:r>
              <a:rPr lang="en-US" sz="1200" dirty="0"/>
              <a:t>T</a:t>
            </a:r>
            <a:r>
              <a:rPr lang="en-US" sz="1200" baseline="-25000" dirty="0"/>
              <a:t>t + </a:t>
            </a:r>
            <a:r>
              <a:rPr lang="en-US" sz="1200" dirty="0"/>
              <a:t>E</a:t>
            </a:r>
            <a:r>
              <a:rPr lang="en-US" sz="1200" baseline="-25000" dirty="0"/>
              <a:t>t</a:t>
            </a:r>
            <a:endParaRPr lang="en-US" dirty="0">
              <a:latin typeface="Times New Roman" pitchFamily="18" charset="0"/>
            </a:endParaRPr>
          </a:p>
          <a:p>
            <a:pPr eaLnBrk="1" hangingPunct="1">
              <a:lnSpc>
                <a:spcPct val="90000"/>
              </a:lnSpc>
            </a:pPr>
            <a:r>
              <a:rPr lang="en-US" dirty="0">
                <a:latin typeface="Times New Roman" pitchFamily="18" charset="0"/>
              </a:rPr>
              <a:t>Multiplicative Model</a:t>
            </a:r>
          </a:p>
          <a:p>
            <a:pPr marL="457200" marR="0" lvl="1" indent="0" algn="l" defTabSz="457200" rtl="0" eaLnBrk="1" fontAlgn="auto" latinLnBrk="0" hangingPunct="1">
              <a:lnSpc>
                <a:spcPct val="90000"/>
              </a:lnSpc>
              <a:spcBef>
                <a:spcPts val="0"/>
              </a:spcBef>
              <a:spcAft>
                <a:spcPts val="0"/>
              </a:spcAft>
              <a:buClrTx/>
              <a:buSzTx/>
              <a:buFont typeface="Wingdings" pitchFamily="2" charset="2"/>
              <a:buNone/>
              <a:tabLst/>
              <a:defRPr/>
            </a:pPr>
            <a:r>
              <a:rPr lang="en-US" dirty="0">
                <a:latin typeface="Times New Roman" pitchFamily="18" charset="0"/>
              </a:rPr>
              <a:t>		</a:t>
            </a:r>
            <a:r>
              <a:rPr lang="en-US" sz="1200" dirty="0"/>
              <a:t>Y</a:t>
            </a:r>
            <a:r>
              <a:rPr lang="en-US" sz="1200" baseline="-25000" dirty="0"/>
              <a:t>t =</a:t>
            </a:r>
            <a:r>
              <a:rPr lang="en-US" sz="1200" dirty="0"/>
              <a:t>S</a:t>
            </a:r>
            <a:r>
              <a:rPr lang="en-US" sz="1200" baseline="-25000" dirty="0"/>
              <a:t>t * </a:t>
            </a:r>
            <a:r>
              <a:rPr lang="en-US" sz="1200" dirty="0"/>
              <a:t>T</a:t>
            </a:r>
            <a:r>
              <a:rPr lang="en-US" sz="1200" baseline="-25000" dirty="0"/>
              <a:t>t * </a:t>
            </a:r>
            <a:r>
              <a:rPr lang="en-US" sz="1200" dirty="0"/>
              <a:t>E</a:t>
            </a:r>
            <a:r>
              <a:rPr lang="en-US" sz="1200" baseline="-25000" dirty="0"/>
              <a:t>t</a:t>
            </a:r>
          </a:p>
          <a:p>
            <a:pPr marL="457200" marR="0" lvl="1" indent="0" algn="l" defTabSz="457200" rtl="0" eaLnBrk="1" fontAlgn="auto" latinLnBrk="0" hangingPunct="1">
              <a:lnSpc>
                <a:spcPct val="90000"/>
              </a:lnSpc>
              <a:spcBef>
                <a:spcPts val="0"/>
              </a:spcBef>
              <a:spcAft>
                <a:spcPts val="0"/>
              </a:spcAft>
              <a:buClrTx/>
              <a:buSzTx/>
              <a:buFont typeface="Wingdings" pitchFamily="2" charset="2"/>
              <a:buNone/>
              <a:tabLst/>
              <a:defRPr/>
            </a:pPr>
            <a:endParaRPr lang="en-US" sz="1200" baseline="-25000" dirty="0">
              <a:latin typeface="Times New Roman" pitchFamily="18" charset="0"/>
            </a:endParaRPr>
          </a:p>
          <a:p>
            <a:pPr marL="457200" marR="0" lvl="1" indent="0" algn="l" defTabSz="457200" rtl="0" eaLnBrk="1" fontAlgn="auto" latinLnBrk="0" hangingPunct="1">
              <a:lnSpc>
                <a:spcPct val="90000"/>
              </a:lnSpc>
              <a:spcBef>
                <a:spcPts val="0"/>
              </a:spcBef>
              <a:spcAft>
                <a:spcPts val="0"/>
              </a:spcAft>
              <a:buClrTx/>
              <a:buSzTx/>
              <a:buFont typeface="Wingdings" pitchFamily="2" charset="2"/>
              <a:buNone/>
              <a:tabLst/>
              <a:defRPr/>
            </a:pPr>
            <a:endParaRPr lang="en-US" sz="1200" baseline="-25000" dirty="0">
              <a:latin typeface="Times New Roman" pitchFamily="18" charset="0"/>
            </a:endParaRPr>
          </a:p>
          <a:p>
            <a:pPr marL="457200" marR="0" lvl="1" indent="0" algn="l" defTabSz="457200" rtl="0" eaLnBrk="1" fontAlgn="auto" latinLnBrk="0" hangingPunct="1">
              <a:lnSpc>
                <a:spcPct val="90000"/>
              </a:lnSpc>
              <a:spcBef>
                <a:spcPts val="0"/>
              </a:spcBef>
              <a:spcAft>
                <a:spcPts val="0"/>
              </a:spcAft>
              <a:buClrTx/>
              <a:buSzTx/>
              <a:buFont typeface="Wingdings" pitchFamily="2" charset="2"/>
              <a:buNone/>
              <a:tabLst/>
              <a:defRPr/>
            </a:pPr>
            <a:endParaRPr lang="en-US" sz="1200" baseline="-25000" dirty="0">
              <a:latin typeface="Times New Roman" pitchFamily="18" charset="0"/>
            </a:endParaRPr>
          </a:p>
          <a:p>
            <a:pPr marL="457200" marR="0" lvl="1" indent="0" algn="l" defTabSz="457200" rtl="0" eaLnBrk="1" fontAlgn="auto" latinLnBrk="0" hangingPunct="1">
              <a:lnSpc>
                <a:spcPct val="90000"/>
              </a:lnSpc>
              <a:spcBef>
                <a:spcPts val="0"/>
              </a:spcBef>
              <a:spcAft>
                <a:spcPts val="0"/>
              </a:spcAft>
              <a:buClrTx/>
              <a:buSzTx/>
              <a:buFont typeface="Wingdings" pitchFamily="2" charset="2"/>
              <a:buNone/>
              <a:tabLst/>
              <a:defRPr/>
            </a:pPr>
            <a:r>
              <a:rPr lang="en-US" sz="1200" dirty="0">
                <a:latin typeface="Times New Roman" pitchFamily="18" charset="0"/>
              </a:rPr>
              <a:t>An additive model is appropriate if the magnitude of the seasonal fluctuation does not vary with the level of the series</a:t>
            </a:r>
          </a:p>
          <a:p>
            <a:pPr marL="457200" marR="0" lvl="1" indent="0" algn="l" defTabSz="457200" rtl="0" eaLnBrk="1" fontAlgn="auto" latinLnBrk="0" hangingPunct="1">
              <a:lnSpc>
                <a:spcPct val="90000"/>
              </a:lnSpc>
              <a:spcBef>
                <a:spcPts val="0"/>
              </a:spcBef>
              <a:spcAft>
                <a:spcPts val="0"/>
              </a:spcAft>
              <a:buClrTx/>
              <a:buSzTx/>
              <a:buFont typeface="Wingdings" pitchFamily="2" charset="2"/>
              <a:buNone/>
              <a:tabLst/>
              <a:defRPr/>
            </a:pPr>
            <a:endParaRPr lang="en-US" sz="1200" dirty="0">
              <a:latin typeface="Times New Roman" pitchFamily="18" charset="0"/>
            </a:endParaRPr>
          </a:p>
          <a:p>
            <a:pPr marL="457200" marR="0" lvl="1" indent="0" algn="l" defTabSz="457200" rtl="0" eaLnBrk="1" fontAlgn="auto" latinLnBrk="0" hangingPunct="1">
              <a:lnSpc>
                <a:spcPct val="90000"/>
              </a:lnSpc>
              <a:spcBef>
                <a:spcPts val="0"/>
              </a:spcBef>
              <a:spcAft>
                <a:spcPts val="0"/>
              </a:spcAft>
              <a:buClrTx/>
              <a:buSzTx/>
              <a:buFont typeface="Wingdings" pitchFamily="2" charset="2"/>
              <a:buNone/>
              <a:tabLst/>
              <a:defRPr/>
            </a:pPr>
            <a:r>
              <a:rPr lang="en-US" sz="1200" dirty="0">
                <a:latin typeface="Times New Roman" pitchFamily="18" charset="0"/>
              </a:rPr>
              <a:t>Multiplicative model is more prevalent with economic series since most seasonal economic series have seasonal variation which increases with the level of the series</a:t>
            </a:r>
          </a:p>
          <a:p>
            <a:pPr marL="457200" marR="0" lvl="1" indent="0" algn="l" defTabSz="457200" rtl="0" eaLnBrk="1" fontAlgn="auto" latinLnBrk="0" hangingPunct="1">
              <a:lnSpc>
                <a:spcPct val="90000"/>
              </a:lnSpc>
              <a:spcBef>
                <a:spcPts val="0"/>
              </a:spcBef>
              <a:spcAft>
                <a:spcPts val="0"/>
              </a:spcAft>
              <a:buClrTx/>
              <a:buSzTx/>
              <a:buFont typeface="Wingdings" pitchFamily="2" charset="2"/>
              <a:buNone/>
              <a:tabLst/>
              <a:defRPr/>
            </a:pPr>
            <a:endParaRPr lang="en-US" sz="1200" dirty="0">
              <a:latin typeface="Times New Roman" pitchFamily="18" charset="0"/>
            </a:endParaRPr>
          </a:p>
          <a:p>
            <a:pPr marL="457200" marR="0" lvl="1" indent="0" algn="l" defTabSz="457200" rtl="0" eaLnBrk="1" fontAlgn="auto" latinLnBrk="0" hangingPunct="1">
              <a:lnSpc>
                <a:spcPct val="90000"/>
              </a:lnSpc>
              <a:spcBef>
                <a:spcPts val="0"/>
              </a:spcBef>
              <a:spcAft>
                <a:spcPts val="0"/>
              </a:spcAft>
              <a:buClrTx/>
              <a:buSzTx/>
              <a:buFont typeface="Wingdings" pitchFamily="2" charset="2"/>
              <a:buNone/>
              <a:tabLst/>
              <a:defRPr/>
            </a:pPr>
            <a:endParaRPr lang="en-US" sz="1200" dirty="0">
              <a:latin typeface="Times New Roman" pitchFamily="18" charset="0"/>
            </a:endParaRPr>
          </a:p>
          <a:p>
            <a:pPr marL="457200" marR="0" lvl="1" indent="0" algn="l" defTabSz="457200" rtl="0" eaLnBrk="1" fontAlgn="auto" latinLnBrk="0" hangingPunct="1">
              <a:lnSpc>
                <a:spcPct val="90000"/>
              </a:lnSpc>
              <a:spcBef>
                <a:spcPts val="0"/>
              </a:spcBef>
              <a:spcAft>
                <a:spcPts val="0"/>
              </a:spcAft>
              <a:buClrTx/>
              <a:buSzTx/>
              <a:buFont typeface="Wingdings" pitchFamily="2" charset="2"/>
              <a:buNone/>
              <a:tabLst/>
              <a:defRPr/>
            </a:pPr>
            <a:endParaRPr lang="en-US" sz="1200" dirty="0">
              <a:latin typeface="Times New Roman" pitchFamily="18" charset="0"/>
            </a:endParaRPr>
          </a:p>
          <a:p>
            <a:pPr eaLnBrk="1" hangingPunct="1">
              <a:lnSpc>
                <a:spcPct val="90000"/>
              </a:lnSpc>
            </a:pPr>
            <a:r>
              <a:rPr lang="en-US" sz="2800" dirty="0">
                <a:latin typeface="Times New Roman" pitchFamily="18" charset="0"/>
              </a:rPr>
              <a:t>Transformations can be used to model additively, when the original data are not additive.</a:t>
            </a:r>
          </a:p>
          <a:p>
            <a:pPr eaLnBrk="1" hangingPunct="1">
              <a:lnSpc>
                <a:spcPct val="90000"/>
              </a:lnSpc>
            </a:pPr>
            <a:r>
              <a:rPr lang="en-US" sz="2800" dirty="0">
                <a:latin typeface="Times New Roman" pitchFamily="18" charset="0"/>
              </a:rPr>
              <a:t>We can fit a multiplicative relationship by fitting an additive relationship to the logarithm of the data, since if</a:t>
            </a:r>
          </a:p>
          <a:p>
            <a:pPr eaLnBrk="1" hangingPunct="1">
              <a:lnSpc>
                <a:spcPct val="90000"/>
              </a:lnSpc>
              <a:buFont typeface="Wingdings" pitchFamily="2" charset="2"/>
              <a:buNone/>
            </a:pPr>
            <a:r>
              <a:rPr lang="en-US" sz="2800" dirty="0"/>
              <a:t>				Y</a:t>
            </a:r>
            <a:r>
              <a:rPr lang="en-US" sz="2800" baseline="-25000" dirty="0"/>
              <a:t>t =</a:t>
            </a:r>
            <a:r>
              <a:rPr lang="en-US" sz="2800" dirty="0"/>
              <a:t>S</a:t>
            </a:r>
            <a:r>
              <a:rPr lang="en-US" sz="2800" baseline="-25000" dirty="0"/>
              <a:t>t * </a:t>
            </a:r>
            <a:r>
              <a:rPr lang="en-US" sz="2800" dirty="0"/>
              <a:t>T</a:t>
            </a:r>
            <a:r>
              <a:rPr lang="en-US" sz="2800" baseline="-25000" dirty="0"/>
              <a:t>t * </a:t>
            </a:r>
            <a:r>
              <a:rPr lang="en-US" sz="2800" dirty="0"/>
              <a:t>E</a:t>
            </a:r>
            <a:r>
              <a:rPr lang="en-US" sz="2800" baseline="-25000" dirty="0"/>
              <a:t>t</a:t>
            </a:r>
            <a:endParaRPr lang="en-US" sz="2800" dirty="0">
              <a:latin typeface="Times New Roman" pitchFamily="18" charset="0"/>
            </a:endParaRPr>
          </a:p>
          <a:p>
            <a:pPr eaLnBrk="1" hangingPunct="1">
              <a:lnSpc>
                <a:spcPct val="90000"/>
              </a:lnSpc>
            </a:pPr>
            <a:r>
              <a:rPr lang="en-US" sz="2800" dirty="0">
                <a:latin typeface="Times New Roman" pitchFamily="18" charset="0"/>
              </a:rPr>
              <a:t>Then</a:t>
            </a:r>
          </a:p>
          <a:p>
            <a:pPr eaLnBrk="1" hangingPunct="1">
              <a:lnSpc>
                <a:spcPct val="90000"/>
              </a:lnSpc>
            </a:pPr>
            <a:r>
              <a:rPr lang="en-US" sz="2800" dirty="0">
                <a:latin typeface="Times New Roman" pitchFamily="18" charset="0"/>
              </a:rPr>
              <a:t>				Log</a:t>
            </a:r>
            <a:r>
              <a:rPr lang="en-US" sz="2400" dirty="0"/>
              <a:t>Y</a:t>
            </a:r>
            <a:r>
              <a:rPr lang="en-US" sz="2400" baseline="-25000" dirty="0"/>
              <a:t>t =</a:t>
            </a:r>
            <a:r>
              <a:rPr lang="en-US" sz="2400" dirty="0">
                <a:latin typeface="Times New Roman" pitchFamily="18" charset="0"/>
              </a:rPr>
              <a:t>Log</a:t>
            </a:r>
            <a:r>
              <a:rPr lang="en-US" sz="2400" dirty="0"/>
              <a:t>S</a:t>
            </a:r>
            <a:r>
              <a:rPr lang="en-US" sz="2400" baseline="-25000" dirty="0"/>
              <a:t>t + </a:t>
            </a:r>
            <a:r>
              <a:rPr lang="en-US" sz="2400" dirty="0">
                <a:latin typeface="Times New Roman" pitchFamily="18" charset="0"/>
              </a:rPr>
              <a:t>Log</a:t>
            </a:r>
            <a:r>
              <a:rPr lang="en-US" sz="2400" dirty="0"/>
              <a:t>T</a:t>
            </a:r>
            <a:r>
              <a:rPr lang="en-US" sz="2400" baseline="-25000" dirty="0"/>
              <a:t>t + </a:t>
            </a:r>
            <a:r>
              <a:rPr lang="en-US" sz="2400" dirty="0">
                <a:latin typeface="Times New Roman" pitchFamily="18" charset="0"/>
              </a:rPr>
              <a:t>Log</a:t>
            </a:r>
            <a:r>
              <a:rPr lang="en-US" sz="2400" dirty="0"/>
              <a:t>E</a:t>
            </a:r>
            <a:r>
              <a:rPr lang="en-US" sz="2400" baseline="-25000" dirty="0"/>
              <a:t>t</a:t>
            </a:r>
            <a:endParaRPr lang="en-US" sz="2400" dirty="0">
              <a:latin typeface="Times New Roman" pitchFamily="18" charset="0"/>
            </a:endParaRPr>
          </a:p>
        </p:txBody>
      </p:sp>
      <p:sp>
        <p:nvSpPr>
          <p:cNvPr id="4" name="Slide Number Placeholder 3"/>
          <p:cNvSpPr>
            <a:spLocks noGrp="1"/>
          </p:cNvSpPr>
          <p:nvPr>
            <p:ph type="sldNum" sz="quarter" idx="10"/>
          </p:nvPr>
        </p:nvSpPr>
        <p:spPr/>
        <p:txBody>
          <a:bodyPr/>
          <a:lstStyle/>
          <a:p>
            <a:fld id="{19EAF0AC-491B-1449-9D83-B150A7EF5550}" type="slidenum">
              <a:rPr lang="en-US" smtClean="0"/>
              <a:pPr/>
              <a:t>7</a:t>
            </a:fld>
            <a:endParaRPr lang="en-US" dirty="0"/>
          </a:p>
        </p:txBody>
      </p:sp>
    </p:spTree>
    <p:extLst>
      <p:ext uri="{BB962C8B-B14F-4D97-AF65-F5344CB8AC3E}">
        <p14:creationId xmlns:p14="http://schemas.microsoft.com/office/powerpoint/2010/main" val="64203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8" name="Title 1"/>
          <p:cNvSpPr txBox="1">
            <a:spLocks/>
          </p:cNvSpPr>
          <p:nvPr userDrawn="1"/>
        </p:nvSpPr>
        <p:spPr>
          <a:xfrm>
            <a:off x="0" y="1"/>
            <a:ext cx="12192000" cy="332656"/>
          </a:xfrm>
          <a:prstGeom prst="rect">
            <a:avLst/>
          </a:prstGeom>
          <a:solidFill>
            <a:schemeClr val="tx1">
              <a:lumMod val="50000"/>
            </a:schemeClr>
          </a:solidFill>
        </p:spPr>
        <p:txBody>
          <a:bodyPr vert="horz" lIns="0" tIns="0" rIns="0" bIns="0" rtlCol="0" anchor="ctr">
            <a:normAutofit/>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pPr algn="ctr"/>
            <a:r>
              <a:rPr lang="en-US" dirty="0"/>
              <a:t>Click </a:t>
            </a:r>
            <a:endParaRPr lang="en-US" b="1" dirty="0">
              <a:solidFill>
                <a:srgbClr val="FFFFFF"/>
              </a:solidFill>
            </a:endParaRPr>
          </a:p>
        </p:txBody>
      </p:sp>
      <p:sp>
        <p:nvSpPr>
          <p:cNvPr id="5" name="Content Placeholder 4"/>
          <p:cNvSpPr>
            <a:spLocks noGrp="1"/>
          </p:cNvSpPr>
          <p:nvPr>
            <p:ph sz="quarter" idx="10"/>
          </p:nvPr>
        </p:nvSpPr>
        <p:spPr>
          <a:xfrm>
            <a:off x="0" y="0"/>
            <a:ext cx="12192000" cy="332657"/>
          </a:xfrm>
          <a:prstGeom prst="rect">
            <a:avLst/>
          </a:prstGeom>
        </p:spPr>
        <p:txBody>
          <a:bodyPr anchor="ctr"/>
          <a:lstStyle>
            <a:lvl1pPr algn="ctr">
              <a:defRPr b="1">
                <a:solidFill>
                  <a:schemeClr val="bg1"/>
                </a:solidFill>
              </a:defRPr>
            </a:lvl1pPr>
          </a:lstStyle>
          <a:p>
            <a:pPr lvl="0"/>
            <a:r>
              <a:rPr lang="en-US"/>
              <a:t>Click to edit Master text styles</a:t>
            </a:r>
          </a:p>
        </p:txBody>
      </p:sp>
      <p:sp>
        <p:nvSpPr>
          <p:cNvPr id="4" name="Text Placeholder 3"/>
          <p:cNvSpPr>
            <a:spLocks noGrp="1"/>
          </p:cNvSpPr>
          <p:nvPr>
            <p:ph type="body" sz="quarter" idx="11"/>
          </p:nvPr>
        </p:nvSpPr>
        <p:spPr>
          <a:xfrm>
            <a:off x="609600" y="688975"/>
            <a:ext cx="10960100" cy="5300663"/>
          </a:xfrm>
          <a:prstGeom prst="rect">
            <a:avLst/>
          </a:prstGeom>
        </p:spPr>
        <p:txBody>
          <a:bodyPr/>
          <a:lstStyle>
            <a:lvl1pPr marL="0" indent="0">
              <a:buNone/>
              <a:defRPr lang="en-US" sz="2000" kern="1200" dirty="0" smtClean="0">
                <a:solidFill>
                  <a:schemeClr val="tx1"/>
                </a:solidFill>
                <a:latin typeface="+mn-lt"/>
                <a:ea typeface="+mn-ea"/>
                <a:cs typeface="+mn-cs"/>
              </a:defRPr>
            </a:lvl1pPr>
            <a:lvl2pPr marL="742939" indent="-285750">
              <a:buFont typeface="Arial" panose="020B0604020202020204" pitchFamily="34" charset="0"/>
              <a:buChar char="•"/>
              <a:defRPr/>
            </a:lvl2pPr>
            <a:lvl3pPr marL="1001696" indent="-285750">
              <a:buFont typeface="Arial" panose="020B0604020202020204" pitchFamily="34" charset="0"/>
              <a:buChar char="•"/>
              <a:defRPr/>
            </a:lvl3pPr>
            <a:lvl4pPr marL="1182665" indent="-285750">
              <a:buFont typeface="Arial" panose="020B0604020202020204" pitchFamily="34" charset="0"/>
              <a:buChar char="•"/>
              <a:defRPr/>
            </a:lvl4pPr>
            <a:lvl5pPr marL="1454121" indent="-285750">
              <a:buFont typeface="Arial" panose="020B0604020202020204" pitchFamily="34" charset="0"/>
              <a:buChar char="•"/>
              <a:defRPr/>
            </a:lvl5pPr>
          </a:lstStyle>
          <a:p>
            <a:pPr marL="342900" lvl="0"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Click to edit Master text styles</a:t>
            </a:r>
          </a:p>
          <a:p>
            <a:pPr marL="342900" lvl="1"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Second level</a:t>
            </a:r>
          </a:p>
          <a:p>
            <a:pPr marL="342900" lvl="2"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Third level</a:t>
            </a:r>
          </a:p>
          <a:p>
            <a:pPr marL="342900" lvl="3"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Fourth level</a:t>
            </a:r>
          </a:p>
          <a:p>
            <a:pPr marL="342900" lvl="4"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Fifth level</a:t>
            </a:r>
            <a:endParaRPr lang="en-US" dirty="0"/>
          </a:p>
        </p:txBody>
      </p:sp>
      <p:sp>
        <p:nvSpPr>
          <p:cNvPr id="6" name="TextBox 5"/>
          <p:cNvSpPr txBox="1"/>
          <p:nvPr userDrawn="1"/>
        </p:nvSpPr>
        <p:spPr>
          <a:xfrm>
            <a:off x="680939" y="6536939"/>
            <a:ext cx="3168352" cy="246221"/>
          </a:xfrm>
          <a:prstGeom prst="rect">
            <a:avLst/>
          </a:prstGeom>
          <a:noFill/>
        </p:spPr>
        <p:txBody>
          <a:bodyPr wrap="square" rtlCol="0">
            <a:spAutoFit/>
          </a:bodyPr>
          <a:lstStyle/>
          <a:p>
            <a:r>
              <a:rPr lang="en-US" sz="1000" dirty="0">
                <a:solidFill>
                  <a:srgbClr val="E1E1E1">
                    <a:lumMod val="75000"/>
                  </a:srgbClr>
                </a:solidFill>
              </a:rPr>
              <a:t>Confidential</a:t>
            </a:r>
          </a:p>
        </p:txBody>
      </p:sp>
      <p:sp>
        <p:nvSpPr>
          <p:cNvPr id="7" name="TextBox 6"/>
          <p:cNvSpPr txBox="1"/>
          <p:nvPr userDrawn="1"/>
        </p:nvSpPr>
        <p:spPr>
          <a:xfrm>
            <a:off x="0" y="6532848"/>
            <a:ext cx="766764" cy="276999"/>
          </a:xfrm>
          <a:prstGeom prst="rect">
            <a:avLst/>
          </a:prstGeom>
          <a:noFill/>
        </p:spPr>
        <p:txBody>
          <a:bodyPr wrap="square" rtlCol="0">
            <a:spAutoFit/>
          </a:bodyPr>
          <a:lstStyle/>
          <a:p>
            <a:pPr algn="r"/>
            <a:fld id="{8F163BCC-6742-451D-A49A-228CC2504EAE}" type="slidenum">
              <a:rPr lang="es-SV" sz="1200">
                <a:solidFill>
                  <a:srgbClr val="49166D"/>
                </a:solidFill>
              </a:rPr>
              <a:pPr algn="r"/>
              <a:t>‹#›</a:t>
            </a:fld>
            <a:endParaRPr lang="es-SV" sz="1200" dirty="0">
              <a:solidFill>
                <a:srgbClr val="49166D"/>
              </a:solidFill>
            </a:endParaRPr>
          </a:p>
        </p:txBody>
      </p:sp>
    </p:spTree>
    <p:extLst>
      <p:ext uri="{BB962C8B-B14F-4D97-AF65-F5344CB8AC3E}">
        <p14:creationId xmlns:p14="http://schemas.microsoft.com/office/powerpoint/2010/main" val="2237640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9" name="Rectangle 8"/>
          <p:cNvSpPr/>
          <p:nvPr userDrawn="1"/>
        </p:nvSpPr>
        <p:spPr>
          <a:xfrm>
            <a:off x="0" y="908844"/>
            <a:ext cx="12192000" cy="5310188"/>
          </a:xfrm>
          <a:prstGeom prst="rect">
            <a:avLst/>
          </a:prstGeom>
          <a:solidFill>
            <a:srgbClr val="F8F8F8"/>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500" dirty="0">
              <a:solidFill>
                <a:srgbClr val="262626"/>
              </a:solidFill>
            </a:endParaRPr>
          </a:p>
        </p:txBody>
      </p:sp>
      <p:sp>
        <p:nvSpPr>
          <p:cNvPr id="2" name="Title 1"/>
          <p:cNvSpPr>
            <a:spLocks noGrp="1"/>
          </p:cNvSpPr>
          <p:nvPr>
            <p:ph type="title"/>
          </p:nvPr>
        </p:nvSpPr>
        <p:spPr>
          <a:xfrm>
            <a:off x="0" y="2496"/>
            <a:ext cx="12192000" cy="623433"/>
          </a:xfrm>
          <a:prstGeom prst="rect">
            <a:avLst/>
          </a:prstGeom>
          <a:solidFill>
            <a:schemeClr val="accent1"/>
          </a:solidFill>
        </p:spPr>
        <p:txBody>
          <a:bodyPr>
            <a:normAutofit/>
          </a:bodyPr>
          <a:lstStyle>
            <a:lvl1pPr marL="374371" indent="0" algn="l">
              <a:defRPr sz="2667">
                <a:solidFill>
                  <a:schemeClr val="bg1"/>
                </a:solidFill>
                <a:latin typeface="+mj-lt"/>
              </a:defRPr>
            </a:lvl1pPr>
          </a:lstStyle>
          <a:p>
            <a:r>
              <a:rPr lang="en-US" dirty="0"/>
              <a:t>Click to edit Master title style</a:t>
            </a:r>
          </a:p>
        </p:txBody>
      </p:sp>
      <p:sp>
        <p:nvSpPr>
          <p:cNvPr id="7" name="Text Placeholder 6"/>
          <p:cNvSpPr>
            <a:spLocks noGrp="1"/>
          </p:cNvSpPr>
          <p:nvPr>
            <p:ph type="body" sz="quarter" idx="13"/>
          </p:nvPr>
        </p:nvSpPr>
        <p:spPr>
          <a:xfrm>
            <a:off x="395553" y="998802"/>
            <a:ext cx="11400896" cy="5130272"/>
          </a:xfrm>
          <a:prstGeom prst="rect">
            <a:avLst/>
          </a:prstGeom>
        </p:spPr>
        <p:txBody>
          <a:bodyPr lIns="0" tIns="0" rIns="0" bIns="0">
            <a:noAutofit/>
          </a:bodyPr>
          <a:lstStyle>
            <a:lvl1pPr marL="298967" indent="-298967">
              <a:buClr>
                <a:schemeClr val="accent1"/>
              </a:buClr>
              <a:buFont typeface="Arial" panose="020B0604020202020204" pitchFamily="34" charset="0"/>
              <a:buChar char="•"/>
              <a:defRPr sz="2000">
                <a:latin typeface="+mj-lt"/>
              </a:defRPr>
            </a:lvl1pPr>
            <a:lvl2pPr marL="599258" indent="-300290">
              <a:buClr>
                <a:schemeClr val="accent1"/>
              </a:buClr>
              <a:buFont typeface="Arial" panose="020B0604020202020204" pitchFamily="34" charset="0"/>
              <a:buChar char="•"/>
              <a:defRPr sz="2000">
                <a:latin typeface="+mj-lt"/>
              </a:defRPr>
            </a:lvl2pPr>
            <a:lvl3pPr marL="898225" indent="-298967">
              <a:buClr>
                <a:schemeClr val="accent1"/>
              </a:buClr>
              <a:buFont typeface="Arial" panose="020B0604020202020204" pitchFamily="34" charset="0"/>
              <a:buChar char="•"/>
              <a:defRPr sz="2000">
                <a:latin typeface="+mj-lt"/>
              </a:defRPr>
            </a:lvl3pPr>
            <a:lvl4pPr marL="1197192" indent="-298967">
              <a:buClr>
                <a:schemeClr val="accent1"/>
              </a:buClr>
              <a:buFont typeface="Arial" panose="020B0604020202020204" pitchFamily="34" charset="0"/>
              <a:buChar char="•"/>
              <a:defRPr sz="2000">
                <a:latin typeface="+mj-lt"/>
              </a:defRPr>
            </a:lvl4pPr>
            <a:lvl5pPr marL="1496159" indent="-298967">
              <a:buClr>
                <a:schemeClr val="accent1"/>
              </a:buClr>
              <a:buFont typeface="Arial" panose="020B0604020202020204" pitchFamily="34" charset="0"/>
              <a:buChar char="•"/>
              <a:defRPr sz="2000">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4"/>
          <p:cNvSpPr txBox="1">
            <a:spLocks/>
          </p:cNvSpPr>
          <p:nvPr userDrawn="1"/>
        </p:nvSpPr>
        <p:spPr>
          <a:xfrm>
            <a:off x="395552" y="6356351"/>
            <a:ext cx="2844800" cy="365125"/>
          </a:xfrm>
          <a:prstGeom prst="rect">
            <a:avLst/>
          </a:prstGeom>
        </p:spPr>
        <p:txBody>
          <a:bodyPr vert="horz" lIns="0" tIns="54426" rIns="108852" bIns="54426" rtlCol="0" anchor="ctr"/>
          <a:lstStyle>
            <a:defPPr>
              <a:defRPr lang="en-US"/>
            </a:defPPr>
            <a:lvl1pPr marL="0" algn="l" defTabSz="653110" rtl="0" eaLnBrk="1" latinLnBrk="0" hangingPunct="1">
              <a:defRPr sz="1400" kern="1200">
                <a:solidFill>
                  <a:schemeClr val="tx1">
                    <a:tint val="75000"/>
                  </a:schemeClr>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a:lstStyle>
          <a:p>
            <a:endParaRPr lang="en-US" sz="1167" dirty="0">
              <a:solidFill>
                <a:srgbClr val="262626">
                  <a:tint val="75000"/>
                </a:srgbClr>
              </a:solidFill>
            </a:endParaRPr>
          </a:p>
        </p:txBody>
      </p:sp>
      <p:cxnSp>
        <p:nvCxnSpPr>
          <p:cNvPr id="12" name="Straight Connector 11"/>
          <p:cNvCxnSpPr/>
          <p:nvPr userDrawn="1"/>
        </p:nvCxnSpPr>
        <p:spPr>
          <a:xfrm>
            <a:off x="0" y="6190684"/>
            <a:ext cx="12192000" cy="283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68754"/>
      </p:ext>
    </p:extLst>
  </p:cSld>
  <p:clrMapOvr>
    <a:masterClrMapping/>
  </p:clrMapOvr>
  <p:extLst mod="1">
    <p:ext uri="{DCECCB84-F9BA-43D5-87BE-67443E8EF086}">
      <p15:sldGuideLst xmlns:p15="http://schemas.microsoft.com/office/powerpoint/2012/main">
        <p15:guide id="1" orient="horz" pos="755">
          <p15:clr>
            <a:srgbClr val="FBAE40"/>
          </p15:clr>
        </p15:guide>
        <p15:guide id="2" pos="299">
          <p15:clr>
            <a:srgbClr val="FBAE40"/>
          </p15:clr>
        </p15:guide>
        <p15:guide id="3" pos="8917">
          <p15:clr>
            <a:srgbClr val="FBAE40"/>
          </p15:clr>
        </p15:guide>
        <p15:guide id="4" orient="horz" pos="4633">
          <p15:clr>
            <a:srgbClr val="FBAE40"/>
          </p15:clr>
        </p15:guide>
        <p15:guide id="5" pos="4404">
          <p15:clr>
            <a:srgbClr val="FBAE40"/>
          </p15:clr>
        </p15:guide>
        <p15:guide id="6" pos="481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8" name="Title 1"/>
          <p:cNvSpPr txBox="1">
            <a:spLocks/>
          </p:cNvSpPr>
          <p:nvPr userDrawn="1"/>
        </p:nvSpPr>
        <p:spPr>
          <a:xfrm>
            <a:off x="0" y="0"/>
            <a:ext cx="12192000" cy="476249"/>
          </a:xfrm>
          <a:prstGeom prst="rect">
            <a:avLst/>
          </a:prstGeom>
          <a:solidFill>
            <a:schemeClr val="tx1">
              <a:lumMod val="50000"/>
            </a:schemeClr>
          </a:solidFill>
        </p:spPr>
        <p:txBody>
          <a:bodyPr vert="horz" lIns="0" tIns="0" rIns="0" bIns="0" rtlCol="0" anchor="ctr">
            <a:normAutofit/>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pPr marL="0" marR="0" lvl="0" indent="0" algn="ctr" defTabSz="914377" rtl="0" eaLnBrk="1" fontAlgn="auto" latinLnBrk="0" hangingPunct="1">
              <a:lnSpc>
                <a:spcPct val="90000"/>
              </a:lnSpc>
              <a:spcBef>
                <a:spcPct val="0"/>
              </a:spcBef>
              <a:spcAft>
                <a:spcPts val="0"/>
              </a:spcAft>
              <a:buClrTx/>
              <a:buSzTx/>
              <a:buFontTx/>
              <a:buNone/>
              <a:tabLst/>
              <a:defRPr/>
            </a:pPr>
            <a:r>
              <a:rPr lang="en-US" sz="2800" b="1" dirty="0">
                <a:solidFill>
                  <a:schemeClr val="bg1"/>
                </a:solidFill>
              </a:rPr>
              <a:t>Training Plan</a:t>
            </a:r>
          </a:p>
        </p:txBody>
      </p:sp>
      <p:sp>
        <p:nvSpPr>
          <p:cNvPr id="3" name="Text Placeholder 2"/>
          <p:cNvSpPr>
            <a:spLocks noGrp="1"/>
          </p:cNvSpPr>
          <p:nvPr>
            <p:ph type="body" sz="quarter" idx="11" hasCustomPrompt="1"/>
          </p:nvPr>
        </p:nvSpPr>
        <p:spPr>
          <a:xfrm>
            <a:off x="596900" y="2324063"/>
            <a:ext cx="10972800" cy="3771938"/>
          </a:xfrm>
          <a:prstGeom prst="rect">
            <a:avLst/>
          </a:prstGeom>
        </p:spPr>
        <p:txBody>
          <a:bodyPr/>
          <a:lstStyle>
            <a:lvl1pPr>
              <a:defRPr b="1" baseline="0">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1 | Click to edit Master text styles</a:t>
            </a:r>
          </a:p>
          <a:p>
            <a:pPr lvl="0"/>
            <a:r>
              <a:rPr lang="en-US" dirty="0"/>
              <a:t>2 | Click to edit Master text styles</a:t>
            </a:r>
          </a:p>
          <a:p>
            <a:pPr lvl="0"/>
            <a:r>
              <a:rPr lang="en-US" dirty="0"/>
              <a:t>3 | Click to edit Master text styles</a:t>
            </a:r>
          </a:p>
        </p:txBody>
      </p:sp>
      <p:sp>
        <p:nvSpPr>
          <p:cNvPr id="7" name="TextBox 6"/>
          <p:cNvSpPr txBox="1"/>
          <p:nvPr userDrawn="1"/>
        </p:nvSpPr>
        <p:spPr>
          <a:xfrm>
            <a:off x="680939" y="6536939"/>
            <a:ext cx="3168352" cy="246221"/>
          </a:xfrm>
          <a:prstGeom prst="rect">
            <a:avLst/>
          </a:prstGeom>
          <a:noFill/>
        </p:spPr>
        <p:txBody>
          <a:bodyPr wrap="square" rtlCol="0">
            <a:spAutoFit/>
          </a:bodyPr>
          <a:lstStyle/>
          <a:p>
            <a:r>
              <a:rPr lang="en-US" sz="1000" dirty="0">
                <a:solidFill>
                  <a:srgbClr val="E1E1E1">
                    <a:lumMod val="75000"/>
                  </a:srgbClr>
                </a:solidFill>
              </a:rPr>
              <a:t>Confidential</a:t>
            </a:r>
          </a:p>
        </p:txBody>
      </p:sp>
      <p:sp>
        <p:nvSpPr>
          <p:cNvPr id="9" name="TextBox 8"/>
          <p:cNvSpPr txBox="1"/>
          <p:nvPr userDrawn="1"/>
        </p:nvSpPr>
        <p:spPr>
          <a:xfrm>
            <a:off x="0" y="6532848"/>
            <a:ext cx="766764" cy="276999"/>
          </a:xfrm>
          <a:prstGeom prst="rect">
            <a:avLst/>
          </a:prstGeom>
          <a:noFill/>
        </p:spPr>
        <p:txBody>
          <a:bodyPr wrap="square" rtlCol="0">
            <a:spAutoFit/>
          </a:bodyPr>
          <a:lstStyle/>
          <a:p>
            <a:pPr algn="r"/>
            <a:fld id="{8F163BCC-6742-451D-A49A-228CC2504EAE}" type="slidenum">
              <a:rPr lang="es-SV" sz="1200">
                <a:solidFill>
                  <a:srgbClr val="49166D"/>
                </a:solidFill>
              </a:rPr>
              <a:pPr algn="r"/>
              <a:t>‹#›</a:t>
            </a:fld>
            <a:endParaRPr lang="es-SV" sz="1200" dirty="0">
              <a:solidFill>
                <a:srgbClr val="49166D"/>
              </a:solidFill>
            </a:endParaRPr>
          </a:p>
        </p:txBody>
      </p:sp>
    </p:spTree>
    <p:extLst>
      <p:ext uri="{BB962C8B-B14F-4D97-AF65-F5344CB8AC3E}">
        <p14:creationId xmlns:p14="http://schemas.microsoft.com/office/powerpoint/2010/main" val="144961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sp>
        <p:nvSpPr>
          <p:cNvPr id="3" name="Title 1"/>
          <p:cNvSpPr txBox="1">
            <a:spLocks/>
          </p:cNvSpPr>
          <p:nvPr userDrawn="1"/>
        </p:nvSpPr>
        <p:spPr>
          <a:xfrm>
            <a:off x="0" y="1"/>
            <a:ext cx="12192000" cy="332656"/>
          </a:xfrm>
          <a:prstGeom prst="rect">
            <a:avLst/>
          </a:prstGeom>
          <a:solidFill>
            <a:schemeClr val="tx1">
              <a:lumMod val="50000"/>
            </a:schemeClr>
          </a:solidFill>
        </p:spPr>
        <p:txBody>
          <a:bodyPr vert="horz" lIns="0" tIns="0" rIns="0" bIns="0" rtlCol="0" anchor="ctr">
            <a:normAutofit/>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pPr algn="ctr"/>
            <a:endParaRPr lang="en-US" b="1" dirty="0">
              <a:solidFill>
                <a:srgbClr val="FFFFFF"/>
              </a:solidFill>
            </a:endParaRPr>
          </a:p>
        </p:txBody>
      </p:sp>
      <p:sp>
        <p:nvSpPr>
          <p:cNvPr id="5" name="Content Placeholder 4"/>
          <p:cNvSpPr>
            <a:spLocks noGrp="1"/>
          </p:cNvSpPr>
          <p:nvPr>
            <p:ph sz="quarter" idx="10"/>
          </p:nvPr>
        </p:nvSpPr>
        <p:spPr>
          <a:xfrm>
            <a:off x="0" y="0"/>
            <a:ext cx="12192000" cy="332657"/>
          </a:xfrm>
          <a:prstGeom prst="rect">
            <a:avLst/>
          </a:prstGeom>
        </p:spPr>
        <p:txBody>
          <a:bodyPr anchor="ctr"/>
          <a:lstStyle>
            <a:lvl1pPr algn="ctr">
              <a:defRPr b="1">
                <a:solidFill>
                  <a:schemeClr val="bg1"/>
                </a:solidFill>
              </a:defRPr>
            </a:lvl1pPr>
          </a:lstStyle>
          <a:p>
            <a:pPr lvl="0"/>
            <a:r>
              <a:rPr lang="en-US"/>
              <a:t>Click to edit Master text styles</a:t>
            </a:r>
          </a:p>
        </p:txBody>
      </p:sp>
      <p:sp>
        <p:nvSpPr>
          <p:cNvPr id="4" name="Text Placeholder 3"/>
          <p:cNvSpPr>
            <a:spLocks noGrp="1"/>
          </p:cNvSpPr>
          <p:nvPr>
            <p:ph type="body" sz="quarter" idx="11"/>
          </p:nvPr>
        </p:nvSpPr>
        <p:spPr>
          <a:xfrm>
            <a:off x="609600" y="688975"/>
            <a:ext cx="5327374" cy="5300663"/>
          </a:xfrm>
          <a:prstGeom prst="rect">
            <a:avLst/>
          </a:prstGeom>
        </p:spPr>
        <p:txBody>
          <a:bodyPr/>
          <a:lstStyle>
            <a:lvl1pPr marL="342900" indent="-342900">
              <a:buSzPct val="100000"/>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2"/>
          </p:nvPr>
        </p:nvSpPr>
        <p:spPr>
          <a:xfrm>
            <a:off x="6221895" y="688974"/>
            <a:ext cx="5327374" cy="5300663"/>
          </a:xfrm>
          <a:prstGeom prst="rect">
            <a:avLst/>
          </a:prstGeom>
        </p:spPr>
        <p:txBody>
          <a:bodyPr/>
          <a:lstStyle>
            <a:lvl1pPr>
              <a:defRPr lang="en-US" sz="2000" kern="1200" dirty="0" smtClean="0">
                <a:solidFill>
                  <a:schemeClr val="tx1"/>
                </a:solidFill>
                <a:latin typeface="+mn-lt"/>
                <a:ea typeface="+mn-ea"/>
                <a:cs typeface="+mn-cs"/>
              </a:defRPr>
            </a:lvl1pPr>
          </a:lstStyle>
          <a:p>
            <a:pPr marL="342900" lvl="0"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Click to edit Master text styles</a:t>
            </a:r>
          </a:p>
          <a:p>
            <a:pPr marL="342900" lvl="1"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Second level</a:t>
            </a:r>
          </a:p>
          <a:p>
            <a:pPr marL="342900" lvl="2"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Third level</a:t>
            </a:r>
          </a:p>
          <a:p>
            <a:pPr marL="342900" lvl="3"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Fourth level</a:t>
            </a:r>
          </a:p>
          <a:p>
            <a:pPr marL="342900" lvl="4" indent="-342900" algn="l" defTabSz="914377" rtl="0" eaLnBrk="1" latinLnBrk="0" hangingPunct="1">
              <a:lnSpc>
                <a:spcPct val="90000"/>
              </a:lnSpc>
              <a:spcBef>
                <a:spcPts val="1000"/>
              </a:spcBef>
              <a:buClr>
                <a:schemeClr val="accent1"/>
              </a:buClr>
              <a:buSzPct val="100000"/>
              <a:buFont typeface="Arial" panose="020B0604020202020204" pitchFamily="34" charset="0"/>
              <a:buChar char="•"/>
            </a:pPr>
            <a:r>
              <a:rPr lang="en-US"/>
              <a:t>Fifth level</a:t>
            </a:r>
            <a:endParaRPr lang="en-US" dirty="0"/>
          </a:p>
        </p:txBody>
      </p:sp>
      <p:sp>
        <p:nvSpPr>
          <p:cNvPr id="7" name="TextBox 6"/>
          <p:cNvSpPr txBox="1"/>
          <p:nvPr userDrawn="1"/>
        </p:nvSpPr>
        <p:spPr>
          <a:xfrm>
            <a:off x="680939" y="6536939"/>
            <a:ext cx="3168352" cy="246221"/>
          </a:xfrm>
          <a:prstGeom prst="rect">
            <a:avLst/>
          </a:prstGeom>
          <a:noFill/>
        </p:spPr>
        <p:txBody>
          <a:bodyPr wrap="square" rtlCol="0">
            <a:spAutoFit/>
          </a:bodyPr>
          <a:lstStyle/>
          <a:p>
            <a:r>
              <a:rPr lang="en-US" sz="1000" dirty="0">
                <a:solidFill>
                  <a:srgbClr val="E1E1E1">
                    <a:lumMod val="75000"/>
                  </a:srgbClr>
                </a:solidFill>
              </a:rPr>
              <a:t>Confidential</a:t>
            </a:r>
          </a:p>
        </p:txBody>
      </p:sp>
      <p:sp>
        <p:nvSpPr>
          <p:cNvPr id="8" name="TextBox 7"/>
          <p:cNvSpPr txBox="1"/>
          <p:nvPr userDrawn="1"/>
        </p:nvSpPr>
        <p:spPr>
          <a:xfrm>
            <a:off x="0" y="6532848"/>
            <a:ext cx="766764" cy="276999"/>
          </a:xfrm>
          <a:prstGeom prst="rect">
            <a:avLst/>
          </a:prstGeom>
          <a:noFill/>
        </p:spPr>
        <p:txBody>
          <a:bodyPr wrap="square" rtlCol="0">
            <a:spAutoFit/>
          </a:bodyPr>
          <a:lstStyle/>
          <a:p>
            <a:pPr algn="r"/>
            <a:fld id="{8F163BCC-6742-451D-A49A-228CC2504EAE}" type="slidenum">
              <a:rPr lang="es-SV" sz="1200">
                <a:solidFill>
                  <a:srgbClr val="49166D"/>
                </a:solidFill>
              </a:rPr>
              <a:pPr algn="r"/>
              <a:t>‹#›</a:t>
            </a:fld>
            <a:endParaRPr lang="es-SV" sz="1200" dirty="0">
              <a:solidFill>
                <a:srgbClr val="49166D"/>
              </a:solidFill>
            </a:endParaRPr>
          </a:p>
        </p:txBody>
      </p:sp>
    </p:spTree>
    <p:extLst>
      <p:ext uri="{BB962C8B-B14F-4D97-AF65-F5344CB8AC3E}">
        <p14:creationId xmlns:p14="http://schemas.microsoft.com/office/powerpoint/2010/main" val="34332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1">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0" y="1"/>
            <a:ext cx="12192000" cy="3789041"/>
          </a:xfrm>
          <a:prstGeom prst="rect">
            <a:avLst/>
          </a:prstGeom>
        </p:spPr>
        <p:txBody>
          <a:bodyPr anchor="t">
            <a:normAutofit/>
          </a:bodyPr>
          <a:lstStyle>
            <a:lvl1pPr marL="0" indent="0" algn="ctr">
              <a:buNone/>
              <a:defRPr sz="1600" baseline="0"/>
            </a:lvl1pPr>
          </a:lstStyle>
          <a:p>
            <a:r>
              <a:rPr lang="en-US" noProof="0" dirty="0"/>
              <a:t>Click to insert title slide image</a:t>
            </a:r>
          </a:p>
        </p:txBody>
      </p:sp>
      <p:sp>
        <p:nvSpPr>
          <p:cNvPr id="7" name="Content Placeholder 8"/>
          <p:cNvSpPr>
            <a:spLocks noGrp="1"/>
          </p:cNvSpPr>
          <p:nvPr>
            <p:ph sz="quarter" idx="10"/>
          </p:nvPr>
        </p:nvSpPr>
        <p:spPr>
          <a:xfrm>
            <a:off x="3935760" y="4698405"/>
            <a:ext cx="7776815" cy="458787"/>
          </a:xfrm>
          <a:prstGeom prst="rect">
            <a:avLst/>
          </a:prstGeom>
        </p:spPr>
        <p:txBody>
          <a:bodyPr anchor="ctr">
            <a:noAutofit/>
          </a:bodyPr>
          <a:lstStyle>
            <a:lvl1pPr algn="r">
              <a:defRPr sz="2800"/>
            </a:lvl1pPr>
          </a:lstStyle>
          <a:p>
            <a:pPr lvl="0"/>
            <a:r>
              <a:rPr lang="en-US"/>
              <a:t>Click to edit Master text styles</a:t>
            </a:r>
          </a:p>
        </p:txBody>
      </p:sp>
      <p:sp>
        <p:nvSpPr>
          <p:cNvPr id="8" name="TextBox 7"/>
          <p:cNvSpPr txBox="1"/>
          <p:nvPr userDrawn="1"/>
        </p:nvSpPr>
        <p:spPr>
          <a:xfrm>
            <a:off x="680939" y="6536939"/>
            <a:ext cx="3168352" cy="246221"/>
          </a:xfrm>
          <a:prstGeom prst="rect">
            <a:avLst/>
          </a:prstGeom>
          <a:noFill/>
        </p:spPr>
        <p:txBody>
          <a:bodyPr wrap="square" rtlCol="0">
            <a:spAutoFit/>
          </a:bodyPr>
          <a:lstStyle/>
          <a:p>
            <a:r>
              <a:rPr lang="en-US" sz="1000" dirty="0">
                <a:solidFill>
                  <a:srgbClr val="E1E1E1">
                    <a:lumMod val="75000"/>
                  </a:srgbClr>
                </a:solidFill>
              </a:rPr>
              <a:t>Confidential</a:t>
            </a:r>
          </a:p>
        </p:txBody>
      </p:sp>
      <p:sp>
        <p:nvSpPr>
          <p:cNvPr id="9" name="TextBox 8"/>
          <p:cNvSpPr txBox="1"/>
          <p:nvPr userDrawn="1"/>
        </p:nvSpPr>
        <p:spPr>
          <a:xfrm>
            <a:off x="0" y="6532848"/>
            <a:ext cx="766764" cy="276999"/>
          </a:xfrm>
          <a:prstGeom prst="rect">
            <a:avLst/>
          </a:prstGeom>
          <a:noFill/>
        </p:spPr>
        <p:txBody>
          <a:bodyPr wrap="square" rtlCol="0">
            <a:spAutoFit/>
          </a:bodyPr>
          <a:lstStyle/>
          <a:p>
            <a:pPr algn="r"/>
            <a:fld id="{8F163BCC-6742-451D-A49A-228CC2504EAE}" type="slidenum">
              <a:rPr lang="es-SV" sz="1200">
                <a:solidFill>
                  <a:srgbClr val="49166D"/>
                </a:solidFill>
              </a:rPr>
              <a:pPr algn="r"/>
              <a:t>‹#›</a:t>
            </a:fld>
            <a:endParaRPr lang="es-SV" sz="1200" dirty="0">
              <a:solidFill>
                <a:srgbClr val="49166D"/>
              </a:solidFill>
            </a:endParaRPr>
          </a:p>
        </p:txBody>
      </p:sp>
    </p:spTree>
    <p:extLst>
      <p:ext uri="{BB962C8B-B14F-4D97-AF65-F5344CB8AC3E}">
        <p14:creationId xmlns:p14="http://schemas.microsoft.com/office/powerpoint/2010/main" val="2318820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slide 1">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0" y="1"/>
            <a:ext cx="12192000" cy="3789041"/>
          </a:xfrm>
          <a:prstGeom prst="rect">
            <a:avLst/>
          </a:prstGeom>
        </p:spPr>
        <p:txBody>
          <a:bodyPr anchor="t">
            <a:normAutofit/>
          </a:bodyPr>
          <a:lstStyle>
            <a:lvl1pPr marL="0" indent="0" algn="ctr">
              <a:buNone/>
              <a:defRPr sz="1600" baseline="0"/>
            </a:lvl1pPr>
          </a:lstStyle>
          <a:p>
            <a:r>
              <a:rPr lang="en-US" noProof="0" dirty="0"/>
              <a:t>Click to insert title slide image</a:t>
            </a:r>
          </a:p>
        </p:txBody>
      </p:sp>
      <p:sp>
        <p:nvSpPr>
          <p:cNvPr id="7" name="Content Placeholder 8"/>
          <p:cNvSpPr>
            <a:spLocks noGrp="1"/>
          </p:cNvSpPr>
          <p:nvPr>
            <p:ph sz="quarter" idx="10"/>
          </p:nvPr>
        </p:nvSpPr>
        <p:spPr>
          <a:xfrm>
            <a:off x="3935760" y="4698405"/>
            <a:ext cx="7776815" cy="458787"/>
          </a:xfrm>
          <a:prstGeom prst="rect">
            <a:avLst/>
          </a:prstGeom>
        </p:spPr>
        <p:txBody>
          <a:bodyPr anchor="ctr">
            <a:noAutofit/>
          </a:bodyPr>
          <a:lstStyle>
            <a:lvl1pPr algn="r">
              <a:defRPr sz="2800"/>
            </a:lvl1pPr>
          </a:lstStyle>
          <a:p>
            <a:pPr lvl="0"/>
            <a:r>
              <a:rPr lang="en-US"/>
              <a:t>Click to edit Master text styles</a:t>
            </a:r>
          </a:p>
        </p:txBody>
      </p:sp>
      <p:sp>
        <p:nvSpPr>
          <p:cNvPr id="9" name="TextBox 8"/>
          <p:cNvSpPr txBox="1"/>
          <p:nvPr userDrawn="1"/>
        </p:nvSpPr>
        <p:spPr>
          <a:xfrm>
            <a:off x="680939" y="6536939"/>
            <a:ext cx="3168352" cy="246221"/>
          </a:xfrm>
          <a:prstGeom prst="rect">
            <a:avLst/>
          </a:prstGeom>
          <a:noFill/>
        </p:spPr>
        <p:txBody>
          <a:bodyPr wrap="square" rtlCol="0">
            <a:spAutoFit/>
          </a:bodyPr>
          <a:lstStyle/>
          <a:p>
            <a:r>
              <a:rPr lang="en-US" sz="1000" dirty="0">
                <a:solidFill>
                  <a:srgbClr val="E1E1E1">
                    <a:lumMod val="75000"/>
                  </a:srgbClr>
                </a:solidFill>
              </a:rPr>
              <a:t>Confidential</a:t>
            </a:r>
          </a:p>
        </p:txBody>
      </p:sp>
      <p:sp>
        <p:nvSpPr>
          <p:cNvPr id="10" name="TextBox 9"/>
          <p:cNvSpPr txBox="1"/>
          <p:nvPr userDrawn="1"/>
        </p:nvSpPr>
        <p:spPr>
          <a:xfrm>
            <a:off x="0" y="6532848"/>
            <a:ext cx="766764" cy="276999"/>
          </a:xfrm>
          <a:prstGeom prst="rect">
            <a:avLst/>
          </a:prstGeom>
          <a:noFill/>
        </p:spPr>
        <p:txBody>
          <a:bodyPr wrap="square" rtlCol="0">
            <a:spAutoFit/>
          </a:bodyPr>
          <a:lstStyle/>
          <a:p>
            <a:pPr algn="r"/>
            <a:fld id="{8F163BCC-6742-451D-A49A-228CC2504EAE}" type="slidenum">
              <a:rPr lang="es-SV" sz="1200">
                <a:solidFill>
                  <a:srgbClr val="49166D"/>
                </a:solidFill>
              </a:rPr>
              <a:pPr algn="r"/>
              <a:t>‹#›</a:t>
            </a:fld>
            <a:endParaRPr lang="es-SV" sz="1200" dirty="0">
              <a:solidFill>
                <a:srgbClr val="49166D"/>
              </a:solidFill>
            </a:endParaRPr>
          </a:p>
        </p:txBody>
      </p:sp>
    </p:spTree>
    <p:extLst>
      <p:ext uri="{BB962C8B-B14F-4D97-AF65-F5344CB8AC3E}">
        <p14:creationId xmlns:p14="http://schemas.microsoft.com/office/powerpoint/2010/main" val="33219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Title slide 1">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0" y="1"/>
            <a:ext cx="12192000" cy="3789041"/>
          </a:xfrm>
          <a:prstGeom prst="rect">
            <a:avLst/>
          </a:prstGeom>
        </p:spPr>
        <p:txBody>
          <a:bodyPr anchor="t">
            <a:normAutofit/>
          </a:bodyPr>
          <a:lstStyle>
            <a:lvl1pPr marL="0" indent="0" algn="ctr">
              <a:buNone/>
              <a:defRPr sz="1600" baseline="0"/>
            </a:lvl1pPr>
          </a:lstStyle>
          <a:p>
            <a:r>
              <a:rPr lang="en-US" noProof="0" dirty="0"/>
              <a:t>Click to insert title slide image</a:t>
            </a:r>
          </a:p>
        </p:txBody>
      </p:sp>
      <p:sp>
        <p:nvSpPr>
          <p:cNvPr id="7" name="Content Placeholder 8"/>
          <p:cNvSpPr>
            <a:spLocks noGrp="1"/>
          </p:cNvSpPr>
          <p:nvPr>
            <p:ph sz="quarter" idx="10"/>
          </p:nvPr>
        </p:nvSpPr>
        <p:spPr>
          <a:xfrm>
            <a:off x="3935760" y="4698405"/>
            <a:ext cx="7776815" cy="458787"/>
          </a:xfrm>
          <a:prstGeom prst="rect">
            <a:avLst/>
          </a:prstGeom>
        </p:spPr>
        <p:txBody>
          <a:bodyPr anchor="ctr">
            <a:noAutofit/>
          </a:bodyPr>
          <a:lstStyle>
            <a:lvl1pPr algn="r">
              <a:defRPr sz="3200"/>
            </a:lvl1pPr>
          </a:lstStyle>
          <a:p>
            <a:pPr lvl="0"/>
            <a:r>
              <a:rPr lang="en-US"/>
              <a:t>Click to edit Master text styles</a:t>
            </a:r>
          </a:p>
        </p:txBody>
      </p:sp>
      <p:sp>
        <p:nvSpPr>
          <p:cNvPr id="8" name="TextBox 7"/>
          <p:cNvSpPr txBox="1"/>
          <p:nvPr userDrawn="1"/>
        </p:nvSpPr>
        <p:spPr>
          <a:xfrm>
            <a:off x="680939" y="6536939"/>
            <a:ext cx="3168352" cy="246221"/>
          </a:xfrm>
          <a:prstGeom prst="rect">
            <a:avLst/>
          </a:prstGeom>
          <a:noFill/>
        </p:spPr>
        <p:txBody>
          <a:bodyPr wrap="square" rtlCol="0">
            <a:spAutoFit/>
          </a:bodyPr>
          <a:lstStyle/>
          <a:p>
            <a:r>
              <a:rPr lang="en-US" sz="1000" dirty="0">
                <a:solidFill>
                  <a:srgbClr val="E1E1E1">
                    <a:lumMod val="75000"/>
                  </a:srgbClr>
                </a:solidFill>
              </a:rPr>
              <a:t>Confidential</a:t>
            </a:r>
          </a:p>
        </p:txBody>
      </p:sp>
      <p:sp>
        <p:nvSpPr>
          <p:cNvPr id="10" name="TextBox 9"/>
          <p:cNvSpPr txBox="1"/>
          <p:nvPr userDrawn="1"/>
        </p:nvSpPr>
        <p:spPr>
          <a:xfrm>
            <a:off x="0" y="6532848"/>
            <a:ext cx="766764" cy="276999"/>
          </a:xfrm>
          <a:prstGeom prst="rect">
            <a:avLst/>
          </a:prstGeom>
          <a:noFill/>
        </p:spPr>
        <p:txBody>
          <a:bodyPr wrap="square" rtlCol="0">
            <a:spAutoFit/>
          </a:bodyPr>
          <a:lstStyle/>
          <a:p>
            <a:pPr algn="r"/>
            <a:fld id="{8F163BCC-6742-451D-A49A-228CC2504EAE}" type="slidenum">
              <a:rPr lang="es-SV" sz="1200">
                <a:solidFill>
                  <a:srgbClr val="49166D"/>
                </a:solidFill>
              </a:rPr>
              <a:pPr algn="r"/>
              <a:t>‹#›</a:t>
            </a:fld>
            <a:endParaRPr lang="es-SV" sz="1200" dirty="0">
              <a:solidFill>
                <a:srgbClr val="49166D"/>
              </a:solidFill>
            </a:endParaRPr>
          </a:p>
        </p:txBody>
      </p:sp>
    </p:spTree>
    <p:extLst>
      <p:ext uri="{BB962C8B-B14F-4D97-AF65-F5344CB8AC3E}">
        <p14:creationId xmlns:p14="http://schemas.microsoft.com/office/powerpoint/2010/main" val="338243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sp>
        <p:nvSpPr>
          <p:cNvPr id="9" name="Content Placeholder 8"/>
          <p:cNvSpPr>
            <a:spLocks noGrp="1"/>
          </p:cNvSpPr>
          <p:nvPr>
            <p:ph sz="quarter" idx="10"/>
          </p:nvPr>
        </p:nvSpPr>
        <p:spPr>
          <a:xfrm>
            <a:off x="3935760" y="4698405"/>
            <a:ext cx="7776815" cy="458787"/>
          </a:xfrm>
          <a:prstGeom prst="rect">
            <a:avLst/>
          </a:prstGeom>
        </p:spPr>
        <p:txBody>
          <a:bodyPr anchor="ctr">
            <a:noAutofit/>
          </a:bodyPr>
          <a:lstStyle>
            <a:lvl1pPr algn="r">
              <a:defRPr sz="3200"/>
            </a:lvl1pPr>
          </a:lstStyle>
          <a:p>
            <a:pPr lvl="0"/>
            <a:r>
              <a:rPr lang="en-US"/>
              <a:t>Click to edit Master text styles</a:t>
            </a:r>
          </a:p>
        </p:txBody>
      </p:sp>
      <p:sp>
        <p:nvSpPr>
          <p:cNvPr id="10" name="Content Placeholder 8"/>
          <p:cNvSpPr>
            <a:spLocks noGrp="1"/>
          </p:cNvSpPr>
          <p:nvPr>
            <p:ph sz="quarter" idx="11"/>
          </p:nvPr>
        </p:nvSpPr>
        <p:spPr>
          <a:xfrm>
            <a:off x="3925686" y="5373216"/>
            <a:ext cx="7776815" cy="458787"/>
          </a:xfrm>
          <a:prstGeom prst="rect">
            <a:avLst/>
          </a:prstGeom>
        </p:spPr>
        <p:txBody>
          <a:bodyPr anchor="ctr">
            <a:noAutofit/>
          </a:bodyPr>
          <a:lstStyle>
            <a:lvl1pPr algn="r">
              <a:defRPr sz="1800"/>
            </a:lvl1pPr>
          </a:lstStyle>
          <a:p>
            <a:pPr lvl="0"/>
            <a:r>
              <a:rPr lang="en-US"/>
              <a:t>Click to edit Master text styles</a:t>
            </a:r>
          </a:p>
        </p:txBody>
      </p:sp>
    </p:spTree>
    <p:extLst>
      <p:ext uri="{BB962C8B-B14F-4D97-AF65-F5344CB8AC3E}">
        <p14:creationId xmlns:p14="http://schemas.microsoft.com/office/powerpoint/2010/main" val="290969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Custom Layout">
    <p:spTree>
      <p:nvGrpSpPr>
        <p:cNvPr id="1" name=""/>
        <p:cNvGrpSpPr/>
        <p:nvPr/>
      </p:nvGrpSpPr>
      <p:grpSpPr>
        <a:xfrm>
          <a:off x="0" y="0"/>
          <a:ext cx="0" cy="0"/>
          <a:chOff x="0" y="0"/>
          <a:chExt cx="0" cy="0"/>
        </a:xfrm>
      </p:grpSpPr>
      <p:sp>
        <p:nvSpPr>
          <p:cNvPr id="9" name="Content Placeholder 8"/>
          <p:cNvSpPr>
            <a:spLocks noGrp="1"/>
          </p:cNvSpPr>
          <p:nvPr>
            <p:ph sz="quarter" idx="10" hasCustomPrompt="1"/>
          </p:nvPr>
        </p:nvSpPr>
        <p:spPr>
          <a:xfrm>
            <a:off x="3935760" y="4698405"/>
            <a:ext cx="7776815" cy="458787"/>
          </a:xfrm>
          <a:prstGeom prst="rect">
            <a:avLst/>
          </a:prstGeom>
        </p:spPr>
        <p:txBody>
          <a:bodyPr anchor="ctr">
            <a:noAutofit/>
          </a:bodyPr>
          <a:lstStyle>
            <a:lvl1pPr algn="r">
              <a:defRPr sz="4400"/>
            </a:lvl1pPr>
          </a:lstStyle>
          <a:p>
            <a:pPr lvl="0"/>
            <a:r>
              <a:rPr lang="en-US" dirty="0"/>
              <a:t>Thank You</a:t>
            </a:r>
          </a:p>
        </p:txBody>
      </p:sp>
      <p:sp>
        <p:nvSpPr>
          <p:cNvPr id="10" name="Content Placeholder 8"/>
          <p:cNvSpPr>
            <a:spLocks noGrp="1"/>
          </p:cNvSpPr>
          <p:nvPr>
            <p:ph sz="quarter" idx="11"/>
          </p:nvPr>
        </p:nvSpPr>
        <p:spPr>
          <a:xfrm>
            <a:off x="3925686" y="5373216"/>
            <a:ext cx="7776815" cy="458787"/>
          </a:xfrm>
          <a:prstGeom prst="rect">
            <a:avLst/>
          </a:prstGeom>
        </p:spPr>
        <p:txBody>
          <a:bodyPr anchor="ctr">
            <a:noAutofit/>
          </a:bodyPr>
          <a:lstStyle>
            <a:lvl1pPr algn="r">
              <a:defRPr sz="1800"/>
            </a:lvl1pPr>
          </a:lstStyle>
          <a:p>
            <a:pPr lvl="0"/>
            <a:r>
              <a:rPr lang="en-US"/>
              <a:t>Click to edit Master text styles</a:t>
            </a:r>
          </a:p>
        </p:txBody>
      </p:sp>
      <p:sp>
        <p:nvSpPr>
          <p:cNvPr id="11" name="Rectangle 10"/>
          <p:cNvSpPr/>
          <p:nvPr userDrawn="1"/>
        </p:nvSpPr>
        <p:spPr>
          <a:xfrm>
            <a:off x="8904312" y="6093296"/>
            <a:ext cx="3287688" cy="7647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283607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1981200"/>
            <a:ext cx="103632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14400" y="6248400"/>
            <a:ext cx="2540000" cy="457200"/>
          </a:xfrm>
          <a:prstGeom prst="rect">
            <a:avLst/>
          </a:prstGeom>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a:xfrm>
            <a:off x="4165600" y="6248400"/>
            <a:ext cx="3860800" cy="457200"/>
          </a:xfrm>
          <a:prstGeom prst="rect">
            <a:avLst/>
          </a:prstGeom>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a:xfrm>
            <a:off x="8737600" y="6248400"/>
            <a:ext cx="2540000" cy="457200"/>
          </a:xfrm>
          <a:prstGeom prst="rect">
            <a:avLst/>
          </a:prstGeom>
        </p:spPr>
        <p:txBody>
          <a:bodyPr/>
          <a:lstStyle>
            <a:lvl1pPr>
              <a:defRPr/>
            </a:lvl1pPr>
          </a:lstStyle>
          <a:p>
            <a:fld id="{89A3CC1D-E043-4521-98F5-17C74B52A31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5959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Box 3"/>
          <p:cNvSpPr txBox="1"/>
          <p:nvPr userDrawn="1"/>
        </p:nvSpPr>
        <p:spPr>
          <a:xfrm>
            <a:off x="-418993" y="6545626"/>
            <a:ext cx="3168352" cy="246221"/>
          </a:xfrm>
          <a:prstGeom prst="rect">
            <a:avLst/>
          </a:prstGeom>
          <a:noFill/>
        </p:spPr>
        <p:txBody>
          <a:bodyPr wrap="square" rtlCol="0">
            <a:spAutoFit/>
          </a:bodyPr>
          <a:lstStyle/>
          <a:p>
            <a:pPr algn="ctr"/>
            <a:r>
              <a:rPr lang="en-US" sz="1000" dirty="0">
                <a:solidFill>
                  <a:srgbClr val="E1E1E1">
                    <a:lumMod val="75000"/>
                  </a:srgbClr>
                </a:solidFill>
              </a:rPr>
              <a:t>Confidential</a:t>
            </a:r>
          </a:p>
        </p:txBody>
      </p:sp>
      <p:sp>
        <p:nvSpPr>
          <p:cNvPr id="7" name="TextBox 6"/>
          <p:cNvSpPr txBox="1"/>
          <p:nvPr userDrawn="1"/>
        </p:nvSpPr>
        <p:spPr>
          <a:xfrm>
            <a:off x="0" y="6532848"/>
            <a:ext cx="766764" cy="276999"/>
          </a:xfrm>
          <a:prstGeom prst="rect">
            <a:avLst/>
          </a:prstGeom>
          <a:noFill/>
        </p:spPr>
        <p:txBody>
          <a:bodyPr wrap="square" rtlCol="0">
            <a:spAutoFit/>
          </a:bodyPr>
          <a:lstStyle/>
          <a:p>
            <a:pPr algn="r"/>
            <a:fld id="{8F163BCC-6742-451D-A49A-228CC2504EAE}" type="slidenum">
              <a:rPr lang="es-SV" sz="1200">
                <a:solidFill>
                  <a:srgbClr val="49166D"/>
                </a:solidFill>
              </a:rPr>
              <a:pPr algn="r"/>
              <a:t>‹#›</a:t>
            </a:fld>
            <a:endParaRPr lang="es-SV" sz="1200" dirty="0">
              <a:solidFill>
                <a:srgbClr val="49166D"/>
              </a:solidFill>
            </a:endParaRPr>
          </a:p>
        </p:txBody>
      </p:sp>
      <p:sp>
        <p:nvSpPr>
          <p:cNvPr id="13" name="Content Placeholder 4"/>
          <p:cNvSpPr txBox="1">
            <a:spLocks/>
          </p:cNvSpPr>
          <p:nvPr userDrawn="1"/>
        </p:nvSpPr>
        <p:spPr>
          <a:xfrm>
            <a:off x="0" y="0"/>
            <a:ext cx="12192000" cy="332657"/>
          </a:xfrm>
          <a:prstGeom prst="rect">
            <a:avLst/>
          </a:prstGeom>
        </p:spPr>
        <p:txBody>
          <a:bodyPr anchor="ctr"/>
          <a:lstStyle>
            <a:lvl1pPr marL="0" indent="0" algn="ctr" defTabSz="914377" rtl="0" eaLnBrk="1" latinLnBrk="0" hangingPunct="1">
              <a:lnSpc>
                <a:spcPct val="90000"/>
              </a:lnSpc>
              <a:spcBef>
                <a:spcPts val="1000"/>
              </a:spcBef>
              <a:buClr>
                <a:schemeClr val="accent1"/>
              </a:buClr>
              <a:buSzPct val="75000"/>
              <a:buFont typeface="Wingdings" panose="05000000000000000000" pitchFamily="2" charset="2"/>
              <a:buNone/>
              <a:defRPr sz="2000" b="1" kern="1200">
                <a:solidFill>
                  <a:schemeClr val="bg1"/>
                </a:solidFill>
                <a:latin typeface="+mn-lt"/>
                <a:ea typeface="+mn-ea"/>
                <a:cs typeface="+mn-cs"/>
              </a:defRPr>
            </a:lvl1pPr>
            <a:lvl2pPr marL="685783" indent="-228594" algn="l" defTabSz="914377" rtl="0" eaLnBrk="1" latinLnBrk="0" hangingPunct="1">
              <a:lnSpc>
                <a:spcPct val="90000"/>
              </a:lnSpc>
              <a:spcBef>
                <a:spcPts val="500"/>
              </a:spcBef>
              <a:buClr>
                <a:schemeClr val="accent4"/>
              </a:buClr>
              <a:buSzPct val="100000"/>
              <a:buFont typeface="Wingdings" panose="05000000000000000000" pitchFamily="2" charset="2"/>
              <a:buChar char="§"/>
              <a:defRPr sz="1800" kern="1200">
                <a:solidFill>
                  <a:schemeClr val="accent6">
                    <a:lumMod val="50000"/>
                  </a:schemeClr>
                </a:solidFill>
                <a:latin typeface="+mn-lt"/>
                <a:ea typeface="+mn-ea"/>
                <a:cs typeface="+mn-cs"/>
              </a:defRPr>
            </a:lvl2pPr>
            <a:lvl3pPr marL="896916" indent="-180970" algn="l" defTabSz="914377" rtl="0" eaLnBrk="1" latinLnBrk="0" hangingPunct="1">
              <a:lnSpc>
                <a:spcPct val="90000"/>
              </a:lnSpc>
              <a:spcBef>
                <a:spcPts val="500"/>
              </a:spcBef>
              <a:buClr>
                <a:schemeClr val="accent4"/>
              </a:buClr>
              <a:buSzPct val="100000"/>
              <a:buFont typeface="Wingdings" panose="05000000000000000000" pitchFamily="2" charset="2"/>
              <a:buChar char="ü"/>
              <a:defRPr sz="1600" kern="1200">
                <a:solidFill>
                  <a:schemeClr val="accent6">
                    <a:lumMod val="50000"/>
                  </a:schemeClr>
                </a:solidFill>
                <a:latin typeface="+mn-lt"/>
                <a:ea typeface="+mn-ea"/>
                <a:cs typeface="+mn-cs"/>
              </a:defRPr>
            </a:lvl3pPr>
            <a:lvl4pPr marL="1168371" indent="-271456" algn="l" defTabSz="914377" rtl="0" eaLnBrk="1" latinLnBrk="0" hangingPunct="1">
              <a:lnSpc>
                <a:spcPct val="90000"/>
              </a:lnSpc>
              <a:spcBef>
                <a:spcPts val="500"/>
              </a:spcBef>
              <a:buClr>
                <a:schemeClr val="accent4"/>
              </a:buClr>
              <a:buSzPct val="100000"/>
              <a:buFont typeface="Wingdings" panose="05000000000000000000" pitchFamily="2" charset="2"/>
              <a:buChar char="§"/>
              <a:tabLst>
                <a:tab pos="1168371" algn="l"/>
              </a:tabLst>
              <a:defRPr sz="1400" kern="1200">
                <a:solidFill>
                  <a:schemeClr val="accent6">
                    <a:lumMod val="50000"/>
                  </a:schemeClr>
                </a:solidFill>
                <a:latin typeface="+mn-lt"/>
                <a:ea typeface="+mn-ea"/>
                <a:cs typeface="+mn-cs"/>
              </a:defRPr>
            </a:lvl4pPr>
            <a:lvl5pPr marL="1441415" indent="-273044" algn="l" defTabSz="914377" rtl="0" eaLnBrk="1" latinLnBrk="0" hangingPunct="1">
              <a:lnSpc>
                <a:spcPct val="90000"/>
              </a:lnSpc>
              <a:spcBef>
                <a:spcPts val="500"/>
              </a:spcBef>
              <a:buClr>
                <a:schemeClr val="accent4"/>
              </a:buClr>
              <a:buSzPct val="100000"/>
              <a:buFont typeface="Arial" panose="020B0604020202020204" pitchFamily="34" charset="0"/>
              <a:buChar char="•"/>
              <a:defRPr sz="1400" kern="1200">
                <a:solidFill>
                  <a:schemeClr val="accent6">
                    <a:lumMod val="50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74174516"/>
      </p:ext>
    </p:extLst>
  </p:cSld>
  <p:clrMap bg1="lt1" tx1="dk1" bg2="lt2" tx2="dk2" accent1="accent1" accent2="accent2" accent3="accent3" accent4="accent4" accent5="accent5" accent6="accent6" hlink="hlink" folHlink="folHlink"/>
  <p:sldLayoutIdLst>
    <p:sldLayoutId id="2147483663" r:id="rId1"/>
    <p:sldLayoutId id="2147483674" r:id="rId2"/>
    <p:sldLayoutId id="2147483671" r:id="rId3"/>
    <p:sldLayoutId id="2147483669" r:id="rId4"/>
    <p:sldLayoutId id="2147483672" r:id="rId5"/>
    <p:sldLayoutId id="2147483673" r:id="rId6"/>
    <p:sldLayoutId id="2147483664" r:id="rId7"/>
    <p:sldLayoutId id="2147483676" r:id="rId8"/>
    <p:sldLayoutId id="2147483677" r:id="rId9"/>
    <p:sldLayoutId id="2147483678" r:id="rId10"/>
  </p:sldLayoutIdLst>
  <p:hf hdr="0" ftr="0" dt="0"/>
  <p:txStyles>
    <p:title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p:titleStyle>
    <p:bodyStyle>
      <a:lvl1pPr marL="0" indent="0" algn="l" defTabSz="914377" rtl="0" eaLnBrk="1" latinLnBrk="0" hangingPunct="1">
        <a:lnSpc>
          <a:spcPct val="90000"/>
        </a:lnSpc>
        <a:spcBef>
          <a:spcPts val="1000"/>
        </a:spcBef>
        <a:buClr>
          <a:schemeClr val="accent1"/>
        </a:buClr>
        <a:buSzPct val="75000"/>
        <a:buFont typeface="Wingdings" panose="05000000000000000000" pitchFamily="2" charset="2"/>
        <a:buNone/>
        <a:defRPr sz="20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chemeClr val="accent4"/>
        </a:buClr>
        <a:buSzPct val="100000"/>
        <a:buFont typeface="Wingdings" panose="05000000000000000000" pitchFamily="2" charset="2"/>
        <a:buChar char="§"/>
        <a:defRPr sz="1800" kern="1200">
          <a:solidFill>
            <a:schemeClr val="accent6">
              <a:lumMod val="50000"/>
            </a:schemeClr>
          </a:solidFill>
          <a:latin typeface="+mn-lt"/>
          <a:ea typeface="+mn-ea"/>
          <a:cs typeface="+mn-cs"/>
        </a:defRPr>
      </a:lvl2pPr>
      <a:lvl3pPr marL="896916" indent="-180970" algn="l" defTabSz="914377" rtl="0" eaLnBrk="1" latinLnBrk="0" hangingPunct="1">
        <a:lnSpc>
          <a:spcPct val="90000"/>
        </a:lnSpc>
        <a:spcBef>
          <a:spcPts val="500"/>
        </a:spcBef>
        <a:buClr>
          <a:schemeClr val="accent4"/>
        </a:buClr>
        <a:buSzPct val="100000"/>
        <a:buFont typeface="Wingdings" panose="05000000000000000000" pitchFamily="2" charset="2"/>
        <a:buChar char="ü"/>
        <a:defRPr sz="1600" kern="1200">
          <a:solidFill>
            <a:schemeClr val="accent6">
              <a:lumMod val="50000"/>
            </a:schemeClr>
          </a:solidFill>
          <a:latin typeface="+mn-lt"/>
          <a:ea typeface="+mn-ea"/>
          <a:cs typeface="+mn-cs"/>
        </a:defRPr>
      </a:lvl3pPr>
      <a:lvl4pPr marL="1168371" indent="-271456" algn="l" defTabSz="914377" rtl="0" eaLnBrk="1" latinLnBrk="0" hangingPunct="1">
        <a:lnSpc>
          <a:spcPct val="90000"/>
        </a:lnSpc>
        <a:spcBef>
          <a:spcPts val="500"/>
        </a:spcBef>
        <a:buClr>
          <a:schemeClr val="accent4"/>
        </a:buClr>
        <a:buSzPct val="100000"/>
        <a:buFont typeface="Wingdings" panose="05000000000000000000" pitchFamily="2" charset="2"/>
        <a:buChar char="§"/>
        <a:tabLst>
          <a:tab pos="1168371" algn="l"/>
        </a:tabLst>
        <a:defRPr sz="1400" kern="1200">
          <a:solidFill>
            <a:schemeClr val="accent6">
              <a:lumMod val="50000"/>
            </a:schemeClr>
          </a:solidFill>
          <a:latin typeface="+mn-lt"/>
          <a:ea typeface="+mn-ea"/>
          <a:cs typeface="+mn-cs"/>
        </a:defRPr>
      </a:lvl4pPr>
      <a:lvl5pPr marL="1441415" indent="-273044" algn="l" defTabSz="914377" rtl="0" eaLnBrk="1" latinLnBrk="0" hangingPunct="1">
        <a:lnSpc>
          <a:spcPct val="90000"/>
        </a:lnSpc>
        <a:spcBef>
          <a:spcPts val="500"/>
        </a:spcBef>
        <a:buClr>
          <a:schemeClr val="accent4"/>
        </a:buClr>
        <a:buSzPct val="100000"/>
        <a:buFont typeface="Arial" panose="020B0604020202020204" pitchFamily="34" charset="0"/>
        <a:buChar char="•"/>
        <a:defRPr sz="1400" kern="1200">
          <a:solidFill>
            <a:schemeClr val="accent6">
              <a:lumMod val="50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p15:clr>
            <a:srgbClr val="F26B43"/>
          </p15:clr>
        </p15:guide>
        <p15:guide id="2" pos="3840">
          <p15:clr>
            <a:srgbClr val="F26B43"/>
          </p15:clr>
        </p15:guide>
        <p15:guide id="3" pos="483">
          <p15:clr>
            <a:srgbClr val="F26B43"/>
          </p15:clr>
        </p15:guide>
        <p15:guide id="4" orient="horz" pos="1434">
          <p15:clr>
            <a:srgbClr val="F26B43"/>
          </p15:clr>
        </p15:guide>
        <p15:guide id="5" orient="horz" pos="2886">
          <p15:clr>
            <a:srgbClr val="F26B43"/>
          </p15:clr>
        </p15:guide>
        <p15:guide id="6" orient="horz" pos="3974">
          <p15:clr>
            <a:srgbClr val="F26B43"/>
          </p15:clr>
        </p15:guide>
        <p15:guide id="7" pos="719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0.xml"/><Relationship Id="rId1" Type="http://schemas.openxmlformats.org/officeDocument/2006/relationships/video" Target="https://www.youtube.com/embed/e0vj-0imOLw"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0.xml"/><Relationship Id="rId5" Type="http://schemas.microsoft.com/office/2007/relationships/hdphoto" Target="../media/hdphoto2.wdp"/><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895909" y="2246613"/>
            <a:ext cx="10461204" cy="1261467"/>
          </a:xfrm>
        </p:spPr>
        <p:txBody>
          <a:bodyPr/>
          <a:lstStyle/>
          <a:p>
            <a:pPr algn="ctr"/>
            <a:r>
              <a:rPr lang="en-US" sz="4000" b="1" dirty="0"/>
              <a:t>Stepwise Approach to Build a Forecasting Model in R</a:t>
            </a:r>
            <a:endParaRPr lang="en-US" sz="4000" dirty="0"/>
          </a:p>
        </p:txBody>
      </p:sp>
      <p:sp>
        <p:nvSpPr>
          <p:cNvPr id="5" name="Content Placeholder 4"/>
          <p:cNvSpPr>
            <a:spLocks noGrp="1"/>
          </p:cNvSpPr>
          <p:nvPr>
            <p:ph sz="quarter" idx="11"/>
          </p:nvPr>
        </p:nvSpPr>
        <p:spPr>
          <a:xfrm>
            <a:off x="9231313" y="5276851"/>
            <a:ext cx="2855912" cy="774228"/>
          </a:xfrm>
        </p:spPr>
        <p:txBody>
          <a:bodyPr/>
          <a:lstStyle/>
          <a:p>
            <a:pPr algn="l"/>
            <a:r>
              <a:rPr lang="en-US" sz="1600" dirty="0"/>
              <a:t>Paurush Gaur</a:t>
            </a:r>
          </a:p>
          <a:p>
            <a:endParaRPr lang="en-US" dirty="0"/>
          </a:p>
        </p:txBody>
      </p:sp>
    </p:spTree>
    <p:extLst>
      <p:ext uri="{BB962C8B-B14F-4D97-AF65-F5344CB8AC3E}">
        <p14:creationId xmlns:p14="http://schemas.microsoft.com/office/powerpoint/2010/main" val="2757700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rotWithShape="1">
          <a:blip r:embed="rId2"/>
          <a:srcRect t="869" b="733"/>
          <a:stretch/>
        </p:blipFill>
        <p:spPr bwMode="auto">
          <a:xfrm>
            <a:off x="4419600" y="1168088"/>
            <a:ext cx="5943600" cy="3222625"/>
          </a:xfrm>
          <a:prstGeom prst="rect">
            <a:avLst/>
          </a:prstGeom>
          <a:ln>
            <a:noFill/>
          </a:ln>
          <a:extLst>
            <a:ext uri="{53640926-AAD7-44D8-BBD7-CCE9431645EC}">
              <a14:shadowObscured xmlns:a14="http://schemas.microsoft.com/office/drawing/2010/main"/>
            </a:ext>
          </a:extLst>
        </p:spPr>
      </p:pic>
      <p:sp>
        <p:nvSpPr>
          <p:cNvPr id="8" name="Title 1"/>
          <p:cNvSpPr txBox="1">
            <a:spLocks/>
          </p:cNvSpPr>
          <p:nvPr/>
        </p:nvSpPr>
        <p:spPr>
          <a:xfrm>
            <a:off x="0" y="2496"/>
            <a:ext cx="12192000" cy="623433"/>
          </a:xfrm>
          <a:prstGeom prst="rect">
            <a:avLst/>
          </a:prstGeom>
          <a:solidFill>
            <a:schemeClr val="accent1"/>
          </a:solidFill>
        </p:spPr>
        <p:txBody>
          <a:bodyPr vert="horz" lIns="0" tIns="0" rIns="0" bIns="0" rtlCol="0" anchor="ctr">
            <a:normAutofit/>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r>
              <a:rPr lang="en-US" sz="2400" b="1"/>
              <a:t>Time Series Decomposition</a:t>
            </a:r>
            <a:endParaRPr lang="en-US" sz="2400" b="1" dirty="0"/>
          </a:p>
        </p:txBody>
      </p:sp>
      <p:sp>
        <p:nvSpPr>
          <p:cNvPr id="7170" name="Rectangle 2"/>
          <p:cNvSpPr>
            <a:spLocks noGrp="1" noChangeArrowheads="1"/>
          </p:cNvSpPr>
          <p:nvPr>
            <p:ph type="title"/>
          </p:nvPr>
        </p:nvSpPr>
        <p:spPr>
          <a:xfrm>
            <a:off x="0" y="-10778"/>
            <a:ext cx="10363200" cy="673443"/>
          </a:xfrm>
          <a:noFill/>
          <a:ln/>
        </p:spPr>
        <p:txBody>
          <a:bodyPr/>
          <a:lstStyle/>
          <a:p>
            <a:r>
              <a:rPr lang="en-US" sz="2800" dirty="0">
                <a:solidFill>
                  <a:schemeClr val="bg1"/>
                </a:solidFill>
              </a:rPr>
              <a:t>  </a:t>
            </a:r>
            <a:r>
              <a:rPr lang="en-US" sz="2400" b="1" dirty="0">
                <a:solidFill>
                  <a:schemeClr val="bg1"/>
                </a:solidFill>
              </a:rPr>
              <a:t>Arima Forecasting Procedure</a:t>
            </a:r>
          </a:p>
        </p:txBody>
      </p:sp>
      <p:sp>
        <p:nvSpPr>
          <p:cNvPr id="4" name="Rectangle 3"/>
          <p:cNvSpPr/>
          <p:nvPr/>
        </p:nvSpPr>
        <p:spPr>
          <a:xfrm>
            <a:off x="4583884" y="4890274"/>
            <a:ext cx="6096000" cy="1775743"/>
          </a:xfrm>
          <a:prstGeom prst="rect">
            <a:avLst/>
          </a:prstGeom>
        </p:spPr>
        <p:txBody>
          <a:bodyPr>
            <a:spAutoFit/>
          </a:bodyPr>
          <a:lstStyle/>
          <a:p>
            <a:pPr>
              <a:lnSpc>
                <a:spcPct val="107000"/>
              </a:lnSpc>
              <a:spcAft>
                <a:spcPts val="800"/>
              </a:spcAft>
            </a:pP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Before building the Time Series Model, Install the below packages in R.</a:t>
            </a:r>
          </a:p>
          <a:p>
            <a:pPr marL="342900" marR="0" lvl="0" indent="-342900">
              <a:lnSpc>
                <a:spcPct val="107000"/>
              </a:lnSpc>
              <a:spcBef>
                <a:spcPts val="0"/>
              </a:spcBef>
              <a:spcAft>
                <a:spcPts val="0"/>
              </a:spcAft>
              <a:buFont typeface="Symbol" panose="05050102010706020507" pitchFamily="18" charset="2"/>
              <a:buChar char=""/>
            </a:pP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install.packages("xlsx")</a:t>
            </a:r>
          </a:p>
          <a:p>
            <a:pPr marL="342900" marR="0" lvl="0" indent="-342900">
              <a:lnSpc>
                <a:spcPct val="107000"/>
              </a:lnSpc>
              <a:spcBef>
                <a:spcPts val="0"/>
              </a:spcBef>
              <a:spcAft>
                <a:spcPts val="0"/>
              </a:spcAft>
              <a:buFont typeface="Symbol" panose="05050102010706020507" pitchFamily="18" charset="2"/>
              <a:buChar char=""/>
            </a:pP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install.packages("tseries")</a:t>
            </a:r>
          </a:p>
          <a:p>
            <a:pPr marL="342900" marR="0" lvl="0" indent="-342900">
              <a:lnSpc>
                <a:spcPct val="107000"/>
              </a:lnSpc>
              <a:spcBef>
                <a:spcPts val="0"/>
              </a:spcBef>
              <a:spcAft>
                <a:spcPts val="0"/>
              </a:spcAft>
              <a:buFont typeface="Symbol" panose="05050102010706020507" pitchFamily="18" charset="2"/>
              <a:buChar char=""/>
            </a:pP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install.packages("forecast")</a:t>
            </a:r>
          </a:p>
          <a:p>
            <a:pPr marL="342900" marR="0" lvl="0" indent="-342900">
              <a:lnSpc>
                <a:spcPct val="107000"/>
              </a:lnSpc>
              <a:spcBef>
                <a:spcPts val="0"/>
              </a:spcBef>
              <a:spcAft>
                <a:spcPts val="0"/>
              </a:spcAft>
              <a:buFont typeface="Symbol" panose="05050102010706020507" pitchFamily="18" charset="2"/>
              <a:buChar char=""/>
            </a:pP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install.packages("MASS")</a:t>
            </a:r>
          </a:p>
          <a:p>
            <a:pPr marL="342900" marR="0" lvl="0" indent="-342900">
              <a:lnSpc>
                <a:spcPct val="107000"/>
              </a:lnSpc>
              <a:spcBef>
                <a:spcPts val="0"/>
              </a:spcBef>
              <a:spcAft>
                <a:spcPts val="800"/>
              </a:spcAft>
              <a:buFont typeface="Symbol" panose="05050102010706020507" pitchFamily="18" charset="2"/>
              <a:buChar char=""/>
            </a:pP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install.packages("fUnitRoots")</a:t>
            </a:r>
            <a:endParaRPr lang="en-US" sz="16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AutoShape 4" descr="Image result for forecasting"/>
          <p:cNvSpPr>
            <a:spLocks noChangeAspect="1" noChangeArrowheads="1"/>
          </p:cNvSpPr>
          <p:nvPr/>
        </p:nvSpPr>
        <p:spPr bwMode="auto">
          <a:xfrm>
            <a:off x="3483661" y="1774953"/>
            <a:ext cx="8296447" cy="13224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Image result for foreca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86" y="745459"/>
            <a:ext cx="3433894" cy="5126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400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0" y="2496"/>
            <a:ext cx="12192000" cy="623433"/>
          </a:xfrm>
          <a:prstGeom prst="rect">
            <a:avLst/>
          </a:prstGeom>
          <a:solidFill>
            <a:schemeClr val="accent1"/>
          </a:solidFill>
        </p:spPr>
        <p:txBody>
          <a:bodyPr vert="horz" lIns="0" tIns="0" rIns="0" bIns="0" rtlCol="0" anchor="ctr">
            <a:normAutofit/>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r>
              <a:rPr lang="en-US" sz="2400" b="1"/>
              <a:t>Time Series Decomposition</a:t>
            </a:r>
            <a:endParaRPr lang="en-US" sz="2400" b="1" dirty="0"/>
          </a:p>
        </p:txBody>
      </p:sp>
      <p:sp>
        <p:nvSpPr>
          <p:cNvPr id="9" name="Rectangle 2"/>
          <p:cNvSpPr txBox="1">
            <a:spLocks noChangeArrowheads="1"/>
          </p:cNvSpPr>
          <p:nvPr/>
        </p:nvSpPr>
        <p:spPr>
          <a:xfrm>
            <a:off x="0" y="-10778"/>
            <a:ext cx="10363200" cy="673443"/>
          </a:xfrm>
          <a:prstGeom prst="rect">
            <a:avLst/>
          </a:prstGeom>
          <a:noFill/>
          <a:ln/>
        </p:spPr>
        <p:txBody>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r>
              <a:rPr lang="en-US" sz="2800" dirty="0">
                <a:solidFill>
                  <a:schemeClr val="bg1"/>
                </a:solidFill>
              </a:rPr>
              <a:t>  </a:t>
            </a:r>
            <a:r>
              <a:rPr lang="en-US" sz="2400" b="1" dirty="0">
                <a:solidFill>
                  <a:schemeClr val="bg1"/>
                </a:solidFill>
              </a:rPr>
              <a:t>Stepwise approach to build a Time Series Model:</a:t>
            </a:r>
          </a:p>
        </p:txBody>
      </p:sp>
      <p:sp>
        <p:nvSpPr>
          <p:cNvPr id="3" name="Rectangle 2"/>
          <p:cNvSpPr/>
          <p:nvPr/>
        </p:nvSpPr>
        <p:spPr>
          <a:xfrm>
            <a:off x="453081" y="964532"/>
            <a:ext cx="11590638" cy="2310248"/>
          </a:xfrm>
          <a:prstGeom prst="rect">
            <a:avLst/>
          </a:prstGeom>
        </p:spPr>
        <p:txBody>
          <a:bodyPr wrap="square">
            <a:spAutoFit/>
          </a:bodyPr>
          <a:lstStyle/>
          <a:p>
            <a:pPr marL="342900" marR="0" lvl="0" indent="-342900">
              <a:lnSpc>
                <a:spcPct val="107000"/>
              </a:lnSpc>
              <a:spcBef>
                <a:spcPts val="0"/>
              </a:spcBef>
              <a:spcAft>
                <a:spcPts val="800"/>
              </a:spcAft>
              <a:buSzPts val="1400"/>
              <a:buFont typeface="+mj-lt"/>
              <a:buAutoNum type="arabicPeriod"/>
            </a:pPr>
            <a:r>
              <a:rPr lang="en-US" sz="1600" b="1" dirty="0">
                <a:solidFill>
                  <a:srgbClr val="0000FF"/>
                </a:solidFill>
              </a:rPr>
              <a:t>Convert the dataset into time series: </a:t>
            </a: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The</a:t>
            </a:r>
            <a:r>
              <a:rPr lang="en-US" sz="1600" b="1"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 </a:t>
            </a: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ts() function in R is used to convert a numeric column of dataset in time series object. For example</a:t>
            </a:r>
          </a:p>
          <a:p>
            <a:pPr marL="457200" marR="0">
              <a:lnSpc>
                <a:spcPct val="107000"/>
              </a:lnSpc>
              <a:spcBef>
                <a:spcPts val="0"/>
              </a:spcBef>
              <a:spcAft>
                <a:spcPts val="800"/>
              </a:spcAft>
            </a:pP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T_Data &lt;- ts(Data$Count, start = c(2014,1), end = c(2017,5), frequency = 12)</a:t>
            </a:r>
          </a:p>
          <a:p>
            <a:pPr marL="457200" marR="0">
              <a:lnSpc>
                <a:spcPct val="107000"/>
              </a:lnSpc>
              <a:spcBef>
                <a:spcPts val="0"/>
              </a:spcBef>
              <a:spcAft>
                <a:spcPts val="800"/>
              </a:spcAft>
            </a:pP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Here are the parameter details of ts function:</a:t>
            </a:r>
          </a:p>
          <a:p>
            <a:pPr marL="342900" marR="0" lvl="0" indent="-342900">
              <a:lnSpc>
                <a:spcPct val="107000"/>
              </a:lnSpc>
              <a:spcBef>
                <a:spcPts val="0"/>
              </a:spcBef>
              <a:spcAft>
                <a:spcPts val="0"/>
              </a:spcAft>
              <a:buFont typeface="+mj-lt"/>
              <a:buAutoNum type="romanUcPeriod"/>
            </a:pP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Start- Time from which the data series is starting.</a:t>
            </a:r>
          </a:p>
          <a:p>
            <a:pPr marL="342900" marR="0" lvl="0" indent="-342900">
              <a:lnSpc>
                <a:spcPct val="107000"/>
              </a:lnSpc>
              <a:spcBef>
                <a:spcPts val="0"/>
              </a:spcBef>
              <a:spcAft>
                <a:spcPts val="0"/>
              </a:spcAft>
              <a:buFont typeface="+mj-lt"/>
              <a:buAutoNum type="romanUcPeriod"/>
            </a:pP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End- Time at which the data series is ending.</a:t>
            </a:r>
          </a:p>
          <a:p>
            <a:pPr marL="342900" marR="0" lvl="0" indent="-342900">
              <a:lnSpc>
                <a:spcPct val="107000"/>
              </a:lnSpc>
              <a:spcBef>
                <a:spcPts val="0"/>
              </a:spcBef>
              <a:spcAft>
                <a:spcPts val="800"/>
              </a:spcAft>
              <a:buFont typeface="+mj-lt"/>
              <a:buAutoNum type="romanUcPeriod"/>
            </a:pP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Frequency- Number of observations per unit time.</a:t>
            </a:r>
            <a:r>
              <a:rPr lang="en-US" sz="1600" dirty="0">
                <a:solidFill>
                  <a:schemeClr val="bg2">
                    <a:lumMod val="10000"/>
                  </a:schemeClr>
                </a:solidFill>
                <a:latin typeface="Arial" panose="020B0604020202020204" pitchFamily="34" charset="0"/>
                <a:ea typeface="Calibri" panose="020F0502020204030204" pitchFamily="34" charset="0"/>
                <a:cs typeface="Times New Roman" panose="02020603050405020304" pitchFamily="18" charset="0"/>
              </a:rPr>
              <a:t> </a:t>
            </a: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(1=annual, 4= quarterly, 12=monthly, etc.)</a:t>
            </a:r>
            <a:endParaRPr lang="en-US" sz="16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453080" y="3576647"/>
            <a:ext cx="11450595" cy="1285416"/>
          </a:xfrm>
          <a:prstGeom prst="rect">
            <a:avLst/>
          </a:prstGeom>
        </p:spPr>
        <p:txBody>
          <a:bodyPr wrap="square">
            <a:spAutoFit/>
          </a:bodyPr>
          <a:lstStyle/>
          <a:p>
            <a:pPr marL="457200" marR="0" lvl="0" indent="-457200">
              <a:lnSpc>
                <a:spcPct val="107000"/>
              </a:lnSpc>
              <a:spcBef>
                <a:spcPts val="0"/>
              </a:spcBef>
              <a:spcAft>
                <a:spcPts val="800"/>
              </a:spcAft>
              <a:buSzPts val="1400"/>
              <a:buFont typeface="+mj-lt"/>
              <a:buAutoNum type="arabicPeriod" startAt="2"/>
            </a:pPr>
            <a:r>
              <a:rPr lang="en-US" sz="1600" b="1" dirty="0">
                <a:solidFill>
                  <a:srgbClr val="0000FF"/>
                </a:solidFill>
              </a:rPr>
              <a:t>Analyze the time series object: </a:t>
            </a:r>
            <a:r>
              <a:rPr lang="en-US"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Decompose the time series into various components.</a:t>
            </a:r>
          </a:p>
          <a:p>
            <a:pPr lvl="1">
              <a:lnSpc>
                <a:spcPct val="107000"/>
              </a:lnSpc>
              <a:spcAft>
                <a:spcPts val="800"/>
              </a:spcAft>
              <a:buSzPts val="1400"/>
            </a:pPr>
            <a:r>
              <a:rPr lang="en-US" sz="1400" dirty="0">
                <a:solidFill>
                  <a:schemeClr val="bg2">
                    <a:lumMod val="10000"/>
                  </a:schemeClr>
                </a:solidFill>
              </a:rPr>
              <a:t>The decompose() function in R is used to decompose the series into trend, seasonality and random. We can visualize the 	decomposed parts by using plot() function. </a:t>
            </a:r>
          </a:p>
          <a:p>
            <a:pPr marL="457200" marR="0" lvl="0" indent="-457200">
              <a:lnSpc>
                <a:spcPct val="107000"/>
              </a:lnSpc>
              <a:spcBef>
                <a:spcPts val="0"/>
              </a:spcBef>
              <a:spcAft>
                <a:spcPts val="800"/>
              </a:spcAft>
              <a:buSzPts val="1400"/>
              <a:buFont typeface="+mj-lt"/>
              <a:buAutoNum type="arabicPeriod" startAt="2"/>
            </a:pPr>
            <a:endParaRPr lang="en-US" sz="14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p:nvPr/>
        </p:nvPicPr>
        <p:blipFill rotWithShape="1">
          <a:blip r:embed="rId2"/>
          <a:srcRect l="1044" t="2360" r="2308" b="3436"/>
          <a:stretch/>
        </p:blipFill>
        <p:spPr>
          <a:xfrm>
            <a:off x="2415746" y="4518987"/>
            <a:ext cx="4742936" cy="2063045"/>
          </a:xfrm>
          <a:prstGeom prst="rect">
            <a:avLst/>
          </a:prstGeom>
        </p:spPr>
      </p:pic>
      <p:sp>
        <p:nvSpPr>
          <p:cNvPr id="5" name="Rectangle 4"/>
          <p:cNvSpPr/>
          <p:nvPr/>
        </p:nvSpPr>
        <p:spPr>
          <a:xfrm>
            <a:off x="7026378" y="5010741"/>
            <a:ext cx="4127654" cy="721864"/>
          </a:xfrm>
          <a:prstGeom prst="rect">
            <a:avLst/>
          </a:prstGeom>
        </p:spPr>
        <p:txBody>
          <a:bodyPr wrap="square">
            <a:spAutoFit/>
          </a:bodyPr>
          <a:lstStyle/>
          <a:p>
            <a:pPr marL="457200" marR="0">
              <a:lnSpc>
                <a:spcPct val="107000"/>
              </a:lnSpc>
              <a:spcBef>
                <a:spcPts val="0"/>
              </a:spcBef>
              <a:spcAft>
                <a:spcPts val="800"/>
              </a:spcAft>
            </a:pP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For example: </a:t>
            </a:r>
          </a:p>
          <a:p>
            <a:pPr marL="457200" marR="0">
              <a:lnSpc>
                <a:spcPct val="107000"/>
              </a:lnSpc>
              <a:spcBef>
                <a:spcPts val="0"/>
              </a:spcBef>
              <a:spcAft>
                <a:spcPts val="800"/>
              </a:spcAft>
            </a:pP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plot(decompose(T_Data), xlab= "Year(t)")</a:t>
            </a:r>
            <a:endParaRPr lang="en-US" sz="16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356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0" y="2496"/>
            <a:ext cx="12192000" cy="623433"/>
          </a:xfrm>
          <a:prstGeom prst="rect">
            <a:avLst/>
          </a:prstGeom>
          <a:solidFill>
            <a:schemeClr val="accent1"/>
          </a:solidFill>
        </p:spPr>
        <p:txBody>
          <a:bodyPr vert="horz" lIns="0" tIns="0" rIns="0" bIns="0" rtlCol="0" anchor="ctr">
            <a:normAutofit/>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r>
              <a:rPr lang="en-US" sz="2400" b="1"/>
              <a:t>Time Series Decomposition</a:t>
            </a:r>
            <a:endParaRPr lang="en-US" sz="2400" b="1" dirty="0"/>
          </a:p>
        </p:txBody>
      </p:sp>
      <p:sp>
        <p:nvSpPr>
          <p:cNvPr id="9" name="Rectangle 2"/>
          <p:cNvSpPr txBox="1">
            <a:spLocks noChangeArrowheads="1"/>
          </p:cNvSpPr>
          <p:nvPr/>
        </p:nvSpPr>
        <p:spPr>
          <a:xfrm>
            <a:off x="0" y="-10778"/>
            <a:ext cx="10363200" cy="673443"/>
          </a:xfrm>
          <a:prstGeom prst="rect">
            <a:avLst/>
          </a:prstGeom>
          <a:noFill/>
          <a:ln/>
        </p:spPr>
        <p:txBody>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r>
              <a:rPr lang="en-US" sz="2800" dirty="0">
                <a:solidFill>
                  <a:schemeClr val="bg1"/>
                </a:solidFill>
              </a:rPr>
              <a:t>  </a:t>
            </a:r>
            <a:r>
              <a:rPr lang="en-US" sz="2400" b="1" dirty="0">
                <a:solidFill>
                  <a:schemeClr val="bg1"/>
                </a:solidFill>
              </a:rPr>
              <a:t>Stepwise approach Contd..</a:t>
            </a:r>
          </a:p>
        </p:txBody>
      </p:sp>
      <p:sp>
        <p:nvSpPr>
          <p:cNvPr id="3" name="Rectangle 2"/>
          <p:cNvSpPr/>
          <p:nvPr/>
        </p:nvSpPr>
        <p:spPr>
          <a:xfrm>
            <a:off x="453081" y="964532"/>
            <a:ext cx="11590638" cy="2062103"/>
          </a:xfrm>
          <a:prstGeom prst="rect">
            <a:avLst/>
          </a:prstGeom>
        </p:spPr>
        <p:txBody>
          <a:bodyPr wrap="square">
            <a:spAutoFit/>
          </a:bodyPr>
          <a:lstStyle/>
          <a:p>
            <a:pPr marL="342900" lvl="0" indent="-342900">
              <a:buFont typeface="+mj-lt"/>
              <a:buAutoNum type="arabicPeriod" startAt="3"/>
            </a:pPr>
            <a:r>
              <a:rPr lang="en-US" sz="1600" b="1" dirty="0">
                <a:solidFill>
                  <a:srgbClr val="0000FF"/>
                </a:solidFill>
              </a:rPr>
              <a:t>Stationarize a time series: </a:t>
            </a:r>
            <a:r>
              <a:rPr lang="en-US" sz="1600" dirty="0">
                <a:solidFill>
                  <a:schemeClr val="bg2">
                    <a:lumMod val="10000"/>
                  </a:schemeClr>
                </a:solidFill>
              </a:rPr>
              <a:t>In order to build a time series model we first have to make the series stationary.</a:t>
            </a:r>
          </a:p>
          <a:p>
            <a:pPr lvl="1"/>
            <a:r>
              <a:rPr lang="en-US" sz="1600" dirty="0">
                <a:solidFill>
                  <a:schemeClr val="bg2">
                    <a:lumMod val="10000"/>
                  </a:schemeClr>
                </a:solidFill>
              </a:rPr>
              <a:t>A stationary series is one whose mean and variance are constant over time</a:t>
            </a:r>
          </a:p>
          <a:p>
            <a:pPr lvl="1"/>
            <a:r>
              <a:rPr lang="en-US" sz="1600" dirty="0">
                <a:solidFill>
                  <a:schemeClr val="bg2">
                    <a:lumMod val="10000"/>
                  </a:schemeClr>
                </a:solidFill>
              </a:rPr>
              <a:t>To stationarize a time series we have to perform below steps.</a:t>
            </a:r>
          </a:p>
          <a:p>
            <a:pPr lvl="1"/>
            <a:endParaRPr lang="en-US" sz="1600" dirty="0">
              <a:solidFill>
                <a:schemeClr val="bg2">
                  <a:lumMod val="10000"/>
                </a:schemeClr>
              </a:solidFill>
            </a:endParaRPr>
          </a:p>
          <a:p>
            <a:pPr marL="742950" lvl="1" indent="-285750">
              <a:buFont typeface="Wingdings" panose="05000000000000000000" pitchFamily="2" charset="2"/>
              <a:buChar char="ü"/>
            </a:pPr>
            <a:r>
              <a:rPr lang="en-US" sz="1600" b="1" dirty="0">
                <a:solidFill>
                  <a:schemeClr val="bg2">
                    <a:lumMod val="10000"/>
                  </a:schemeClr>
                </a:solidFill>
              </a:rPr>
              <a:t>Series Transformation:  </a:t>
            </a:r>
            <a:r>
              <a:rPr lang="en-US" sz="1600" dirty="0">
                <a:solidFill>
                  <a:schemeClr val="bg2">
                    <a:lumMod val="10000"/>
                  </a:schemeClr>
                </a:solidFill>
              </a:rPr>
              <a:t>we can transform the series using boxcox() function. It is used to stabilize the variance in series.</a:t>
            </a:r>
          </a:p>
          <a:p>
            <a:pPr lvl="1"/>
            <a:r>
              <a:rPr lang="en-US" sz="1600" dirty="0">
                <a:solidFill>
                  <a:schemeClr val="bg2">
                    <a:lumMod val="10000"/>
                  </a:schemeClr>
                </a:solidFill>
              </a:rPr>
              <a:t>     Lambda</a:t>
            </a:r>
            <a:r>
              <a:rPr lang="en-US" sz="1600" dirty="0">
                <a:solidFill>
                  <a:schemeClr val="bg2">
                    <a:lumMod val="10000"/>
                  </a:schemeClr>
                </a:solidFill>
                <a:latin typeface="Symbol" panose="05050102010706020507" pitchFamily="18" charset="2"/>
              </a:rPr>
              <a:t>(l)</a:t>
            </a:r>
            <a:r>
              <a:rPr lang="en-US" sz="1600" dirty="0">
                <a:solidFill>
                  <a:schemeClr val="bg2">
                    <a:lumMod val="10000"/>
                  </a:schemeClr>
                </a:solidFill>
              </a:rPr>
              <a:t> is the parameter of boxcox() function and its value decides what kind of transformation is required.</a:t>
            </a:r>
          </a:p>
          <a:p>
            <a:pPr lvl="1"/>
            <a:endParaRPr lang="en-US" sz="1600" dirty="0">
              <a:solidFill>
                <a:schemeClr val="bg2">
                  <a:lumMod val="10000"/>
                </a:schemeClr>
              </a:solidFill>
            </a:endParaRPr>
          </a:p>
        </p:txBody>
      </p:sp>
      <p:pic>
        <p:nvPicPr>
          <p:cNvPr id="11" name="Picture 10"/>
          <p:cNvPicPr/>
          <p:nvPr/>
        </p:nvPicPr>
        <p:blipFill>
          <a:blip r:embed="rId2"/>
          <a:stretch>
            <a:fillRect/>
          </a:stretch>
        </p:blipFill>
        <p:spPr>
          <a:xfrm>
            <a:off x="1286896" y="2743199"/>
            <a:ext cx="5285105" cy="2434993"/>
          </a:xfrm>
          <a:prstGeom prst="rect">
            <a:avLst/>
          </a:prstGeom>
        </p:spPr>
      </p:pic>
      <p:sp>
        <p:nvSpPr>
          <p:cNvPr id="2" name="Rectangle 1"/>
          <p:cNvSpPr/>
          <p:nvPr/>
        </p:nvSpPr>
        <p:spPr>
          <a:xfrm>
            <a:off x="5840628" y="3219671"/>
            <a:ext cx="5873578" cy="882742"/>
          </a:xfrm>
          <a:prstGeom prst="rect">
            <a:avLst/>
          </a:prstGeom>
        </p:spPr>
        <p:txBody>
          <a:bodyPr wrap="square">
            <a:spAutoFit/>
          </a:bodyPr>
          <a:lstStyle/>
          <a:p>
            <a:pPr marL="914400" marR="0">
              <a:lnSpc>
                <a:spcPct val="107000"/>
              </a:lnSpc>
              <a:spcBef>
                <a:spcPts val="0"/>
              </a:spcBef>
              <a:spcAft>
                <a:spcPts val="0"/>
              </a:spcAft>
            </a:pPr>
            <a:r>
              <a:rPr lang="en-US" sz="1600" b="1"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R code: </a:t>
            </a: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lambda &lt;- BoxCox.lambda(T_Data)</a:t>
            </a:r>
          </a:p>
          <a:p>
            <a:pPr marL="1371600" marR="0">
              <a:lnSpc>
                <a:spcPct val="107000"/>
              </a:lnSpc>
              <a:spcBef>
                <a:spcPts val="0"/>
              </a:spcBef>
              <a:spcAft>
                <a:spcPts val="0"/>
              </a:spcAft>
            </a:pP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   plot.ts(BoxCox(T_Data, lambda = lambda))</a:t>
            </a:r>
          </a:p>
          <a:p>
            <a:pPr marL="914400" marR="0" indent="457200">
              <a:lnSpc>
                <a:spcPct val="107000"/>
              </a:lnSpc>
              <a:spcBef>
                <a:spcPts val="0"/>
              </a:spcBef>
              <a:spcAft>
                <a:spcPts val="800"/>
              </a:spcAft>
            </a:pP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  T_Data_box &lt;- BoxCox(T_Data, lambda = lambda)</a:t>
            </a:r>
            <a:endParaRPr lang="en-US" sz="16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881448" y="5448961"/>
            <a:ext cx="10832758" cy="721864"/>
          </a:xfrm>
          <a:prstGeom prst="rect">
            <a:avLst/>
          </a:prstGeom>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pPr>
            <a:r>
              <a:rPr lang="en-US" sz="1600" b="1"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Differencing:</a:t>
            </a: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 In order to stabilize mean, we go for differencing.</a:t>
            </a:r>
          </a:p>
          <a:p>
            <a:pPr marL="914400" marR="0">
              <a:lnSpc>
                <a:spcPct val="107000"/>
              </a:lnSpc>
              <a:spcBef>
                <a:spcPts val="0"/>
              </a:spcBef>
              <a:spcAft>
                <a:spcPts val="800"/>
              </a:spcAft>
            </a:pP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T_Data_box _d &lt;- diff(T_Data_box)</a:t>
            </a:r>
            <a:endParaRPr lang="en-US" sz="16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8718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0" y="2496"/>
            <a:ext cx="12192000" cy="623433"/>
          </a:xfrm>
          <a:prstGeom prst="rect">
            <a:avLst/>
          </a:prstGeom>
          <a:solidFill>
            <a:schemeClr val="accent1"/>
          </a:solidFill>
        </p:spPr>
        <p:txBody>
          <a:bodyPr vert="horz" lIns="0" tIns="0" rIns="0" bIns="0" rtlCol="0" anchor="ctr">
            <a:normAutofit/>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r>
              <a:rPr lang="en-US" sz="2400" b="1"/>
              <a:t>Time Series Decomposition</a:t>
            </a:r>
            <a:endParaRPr lang="en-US" sz="2400" b="1" dirty="0"/>
          </a:p>
        </p:txBody>
      </p:sp>
      <p:sp>
        <p:nvSpPr>
          <p:cNvPr id="9" name="Rectangle 2"/>
          <p:cNvSpPr txBox="1">
            <a:spLocks noChangeArrowheads="1"/>
          </p:cNvSpPr>
          <p:nvPr/>
        </p:nvSpPr>
        <p:spPr>
          <a:xfrm>
            <a:off x="0" y="-10778"/>
            <a:ext cx="10363200" cy="673443"/>
          </a:xfrm>
          <a:prstGeom prst="rect">
            <a:avLst/>
          </a:prstGeom>
          <a:noFill/>
          <a:ln/>
        </p:spPr>
        <p:txBody>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r>
              <a:rPr lang="en-US" sz="2800" dirty="0">
                <a:solidFill>
                  <a:schemeClr val="bg1"/>
                </a:solidFill>
              </a:rPr>
              <a:t>  </a:t>
            </a:r>
            <a:r>
              <a:rPr lang="en-US" sz="2400" b="1" dirty="0">
                <a:solidFill>
                  <a:schemeClr val="bg1"/>
                </a:solidFill>
              </a:rPr>
              <a:t>Stepwise approach Contd..</a:t>
            </a:r>
          </a:p>
        </p:txBody>
      </p:sp>
      <p:sp>
        <p:nvSpPr>
          <p:cNvPr id="3" name="Rectangle 2"/>
          <p:cNvSpPr/>
          <p:nvPr/>
        </p:nvSpPr>
        <p:spPr>
          <a:xfrm>
            <a:off x="453081" y="964532"/>
            <a:ext cx="11590638" cy="1815882"/>
          </a:xfrm>
          <a:prstGeom prst="rect">
            <a:avLst/>
          </a:prstGeom>
        </p:spPr>
        <p:txBody>
          <a:bodyPr wrap="square">
            <a:spAutoFit/>
          </a:bodyPr>
          <a:lstStyle/>
          <a:p>
            <a:pPr marL="342900" lvl="0" indent="-342900">
              <a:buFont typeface="+mj-lt"/>
              <a:buAutoNum type="arabicPeriod" startAt="4"/>
            </a:pPr>
            <a:r>
              <a:rPr lang="en-US" sz="1600" b="1" dirty="0">
                <a:solidFill>
                  <a:srgbClr val="0000FF"/>
                </a:solidFill>
              </a:rPr>
              <a:t>Check Stationarity of Time Series: </a:t>
            </a:r>
            <a:r>
              <a:rPr lang="en-US" sz="1600" dirty="0">
                <a:solidFill>
                  <a:schemeClr val="bg2">
                    <a:lumMod val="10000"/>
                  </a:schemeClr>
                </a:solidFill>
              </a:rPr>
              <a:t>We need to perform </a:t>
            </a:r>
            <a:r>
              <a:rPr lang="en-US" sz="1600" b="1" dirty="0">
                <a:solidFill>
                  <a:schemeClr val="bg2">
                    <a:lumMod val="10000"/>
                  </a:schemeClr>
                </a:solidFill>
              </a:rPr>
              <a:t>augmented dickey fuller test</a:t>
            </a:r>
            <a:r>
              <a:rPr lang="en-US" sz="1600" dirty="0">
                <a:solidFill>
                  <a:schemeClr val="bg2">
                    <a:lumMod val="10000"/>
                  </a:schemeClr>
                </a:solidFill>
              </a:rPr>
              <a:t> to check the stationarity of newly transformed series.</a:t>
            </a:r>
          </a:p>
          <a:p>
            <a:r>
              <a:rPr lang="en-US" sz="1600" dirty="0">
                <a:solidFill>
                  <a:schemeClr val="bg2">
                    <a:lumMod val="10000"/>
                  </a:schemeClr>
                </a:solidFill>
              </a:rPr>
              <a:t>      Adf.test() is the function under fUnitRoots package to perform stationarity check.</a:t>
            </a:r>
          </a:p>
          <a:p>
            <a:pPr lvl="1"/>
            <a:endParaRPr lang="en-US" sz="1600" dirty="0">
              <a:solidFill>
                <a:schemeClr val="bg2">
                  <a:lumMod val="10000"/>
                </a:schemeClr>
              </a:solidFill>
            </a:endParaRPr>
          </a:p>
          <a:p>
            <a:r>
              <a:rPr lang="en-US" sz="1600" dirty="0">
                <a:solidFill>
                  <a:schemeClr val="bg2">
                    <a:lumMod val="10000"/>
                  </a:schemeClr>
                </a:solidFill>
              </a:rPr>
              <a:t>      R Code: adf.test(T_Data_box _d)</a:t>
            </a:r>
          </a:p>
          <a:p>
            <a:r>
              <a:rPr lang="en-US" sz="1600" dirty="0">
                <a:solidFill>
                  <a:schemeClr val="bg2">
                    <a:lumMod val="10000"/>
                  </a:schemeClr>
                </a:solidFill>
              </a:rPr>
              <a:t>      Here is the output of the test.</a:t>
            </a:r>
          </a:p>
          <a:p>
            <a:pPr lvl="1"/>
            <a:endParaRPr lang="en-US" sz="1600" dirty="0">
              <a:solidFill>
                <a:schemeClr val="bg2">
                  <a:lumMod val="10000"/>
                </a:schemeClr>
              </a:solidFill>
            </a:endParaRPr>
          </a:p>
        </p:txBody>
      </p:sp>
      <p:pic>
        <p:nvPicPr>
          <p:cNvPr id="10" name="Picture 9"/>
          <p:cNvPicPr/>
          <p:nvPr/>
        </p:nvPicPr>
        <p:blipFill>
          <a:blip r:embed="rId2"/>
          <a:stretch>
            <a:fillRect/>
          </a:stretch>
        </p:blipFill>
        <p:spPr>
          <a:xfrm>
            <a:off x="1654450" y="2819496"/>
            <a:ext cx="4961890" cy="949960"/>
          </a:xfrm>
          <a:prstGeom prst="rect">
            <a:avLst/>
          </a:prstGeom>
        </p:spPr>
      </p:pic>
      <p:sp>
        <p:nvSpPr>
          <p:cNvPr id="12" name="Oval 11"/>
          <p:cNvSpPr/>
          <p:nvPr/>
        </p:nvSpPr>
        <p:spPr>
          <a:xfrm>
            <a:off x="5215530" y="3206398"/>
            <a:ext cx="1400810" cy="478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p>
        </p:txBody>
      </p:sp>
      <p:sp>
        <p:nvSpPr>
          <p:cNvPr id="5" name="Rectangle 4"/>
          <p:cNvSpPr/>
          <p:nvPr/>
        </p:nvSpPr>
        <p:spPr>
          <a:xfrm>
            <a:off x="871855" y="4156358"/>
            <a:ext cx="10898660" cy="338554"/>
          </a:xfrm>
          <a:prstGeom prst="rect">
            <a:avLst/>
          </a:prstGeom>
        </p:spPr>
        <p:txBody>
          <a:bodyPr wrap="square">
            <a:spAutoFit/>
          </a:bodyPr>
          <a:lstStyle/>
          <a:p>
            <a:r>
              <a:rPr lang="en-US" sz="1600" dirty="0">
                <a:solidFill>
                  <a:schemeClr val="bg2">
                    <a:lumMod val="10000"/>
                  </a:schemeClr>
                </a:solidFill>
              </a:rPr>
              <a:t>If the p-value is less than or equal to .05 then we accept the alternative hypothesis i.e. series is stationary.</a:t>
            </a:r>
          </a:p>
        </p:txBody>
      </p:sp>
    </p:spTree>
    <p:extLst>
      <p:ext uri="{BB962C8B-B14F-4D97-AF65-F5344CB8AC3E}">
        <p14:creationId xmlns:p14="http://schemas.microsoft.com/office/powerpoint/2010/main" val="3163644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0" y="2496"/>
            <a:ext cx="12192000" cy="623433"/>
          </a:xfrm>
          <a:prstGeom prst="rect">
            <a:avLst/>
          </a:prstGeom>
          <a:solidFill>
            <a:schemeClr val="accent1"/>
          </a:solidFill>
        </p:spPr>
        <p:txBody>
          <a:bodyPr vert="horz" lIns="0" tIns="0" rIns="0" bIns="0" rtlCol="0" anchor="ctr">
            <a:normAutofit/>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r>
              <a:rPr lang="en-US" sz="2400" b="1"/>
              <a:t>Time Series Decomposition</a:t>
            </a:r>
            <a:endParaRPr lang="en-US" sz="2400" b="1" dirty="0"/>
          </a:p>
        </p:txBody>
      </p:sp>
      <p:sp>
        <p:nvSpPr>
          <p:cNvPr id="9" name="Rectangle 2"/>
          <p:cNvSpPr txBox="1">
            <a:spLocks noChangeArrowheads="1"/>
          </p:cNvSpPr>
          <p:nvPr/>
        </p:nvSpPr>
        <p:spPr>
          <a:xfrm>
            <a:off x="0" y="-10778"/>
            <a:ext cx="10363200" cy="673443"/>
          </a:xfrm>
          <a:prstGeom prst="rect">
            <a:avLst/>
          </a:prstGeom>
          <a:noFill/>
          <a:ln/>
        </p:spPr>
        <p:txBody>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r>
              <a:rPr lang="en-US" sz="2800" dirty="0">
                <a:solidFill>
                  <a:schemeClr val="bg1"/>
                </a:solidFill>
              </a:rPr>
              <a:t>  </a:t>
            </a:r>
            <a:r>
              <a:rPr lang="en-US" sz="2400" b="1" dirty="0">
                <a:solidFill>
                  <a:schemeClr val="bg1"/>
                </a:solidFill>
              </a:rPr>
              <a:t>Stepwise approach Contd..</a:t>
            </a:r>
          </a:p>
        </p:txBody>
      </p:sp>
      <p:sp>
        <p:nvSpPr>
          <p:cNvPr id="3" name="Rectangle 2"/>
          <p:cNvSpPr/>
          <p:nvPr/>
        </p:nvSpPr>
        <p:spPr>
          <a:xfrm>
            <a:off x="453081" y="964532"/>
            <a:ext cx="11590638" cy="1077218"/>
          </a:xfrm>
          <a:prstGeom prst="rect">
            <a:avLst/>
          </a:prstGeom>
        </p:spPr>
        <p:txBody>
          <a:bodyPr wrap="square">
            <a:spAutoFit/>
          </a:bodyPr>
          <a:lstStyle/>
          <a:p>
            <a:pPr marL="342900" lvl="0" indent="-342900">
              <a:buFont typeface="+mj-lt"/>
              <a:buAutoNum type="arabicPeriod" startAt="5"/>
            </a:pPr>
            <a:r>
              <a:rPr lang="en-US" sz="1600" b="1" dirty="0">
                <a:solidFill>
                  <a:srgbClr val="0000FF"/>
                </a:solidFill>
                <a:latin typeface="Calibri" panose="020F0502020204030204" pitchFamily="34" charset="0"/>
                <a:cs typeface="Calibri" panose="020F0502020204030204" pitchFamily="34" charset="0"/>
              </a:rPr>
              <a:t>Create ACF and PACF Plots: </a:t>
            </a:r>
            <a:r>
              <a:rPr lang="en-US" sz="1600" dirty="0">
                <a:solidFill>
                  <a:schemeClr val="bg2">
                    <a:lumMod val="10000"/>
                  </a:schemeClr>
                </a:solidFill>
                <a:latin typeface="Calibri" panose="020F0502020204030204" pitchFamily="34" charset="0"/>
                <a:cs typeface="Calibri" panose="020F0502020204030204" pitchFamily="34" charset="0"/>
              </a:rPr>
              <a:t>ACF stands for auto correlation function whereas PACF stands for partial auto correlation function. ACF and PACF are very useful in time series as they help us to decide what kind of time series model is appropriate for forecasting.</a:t>
            </a:r>
          </a:p>
          <a:p>
            <a:pPr marL="342900" lvl="0" indent="-342900">
              <a:buFont typeface="+mj-lt"/>
              <a:buAutoNum type="arabicPeriod" startAt="5"/>
            </a:pPr>
            <a:endParaRPr lang="en-US" sz="1600" dirty="0">
              <a:solidFill>
                <a:schemeClr val="bg2">
                  <a:lumMod val="10000"/>
                </a:schemeClr>
              </a:solidFill>
            </a:endParaRPr>
          </a:p>
          <a:p>
            <a:pPr lvl="1"/>
            <a:endParaRPr lang="en-US" sz="1600" dirty="0">
              <a:solidFill>
                <a:schemeClr val="bg2">
                  <a:lumMod val="10000"/>
                </a:schemeClr>
              </a:solidFill>
            </a:endParaRPr>
          </a:p>
        </p:txBody>
      </p:sp>
      <p:sp>
        <p:nvSpPr>
          <p:cNvPr id="2" name="Rectangle 1"/>
          <p:cNvSpPr/>
          <p:nvPr/>
        </p:nvSpPr>
        <p:spPr>
          <a:xfrm>
            <a:off x="379393" y="1675512"/>
            <a:ext cx="11598876" cy="1409681"/>
          </a:xfrm>
          <a:prstGeom prst="rect">
            <a:avLst/>
          </a:prstGeom>
        </p:spPr>
        <p:txBody>
          <a:bodyPr wrap="square">
            <a:spAutoFit/>
          </a:bodyPr>
          <a:lstStyle/>
          <a:p>
            <a:pPr marL="457200" marR="0">
              <a:lnSpc>
                <a:spcPct val="107000"/>
              </a:lnSpc>
              <a:spcBef>
                <a:spcPts val="0"/>
              </a:spcBef>
              <a:spcAft>
                <a:spcPts val="0"/>
              </a:spcAft>
            </a:pPr>
            <a:r>
              <a:rPr lang="en-US" sz="1600" b="1"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ACF(q): </a:t>
            </a: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The autocorrelation function (ACF) is a set of correlation coefficients between the series and lags of itself over time.</a:t>
            </a:r>
          </a:p>
          <a:p>
            <a:pPr marL="457200" marR="0">
              <a:lnSpc>
                <a:spcPct val="107000"/>
              </a:lnSpc>
              <a:spcBef>
                <a:spcPts val="0"/>
              </a:spcBef>
              <a:spcAft>
                <a:spcPts val="0"/>
              </a:spcAft>
            </a:pP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 </a:t>
            </a:r>
          </a:p>
          <a:p>
            <a:pPr marL="457200" marR="0">
              <a:lnSpc>
                <a:spcPct val="107000"/>
              </a:lnSpc>
              <a:spcBef>
                <a:spcPts val="0"/>
              </a:spcBef>
              <a:spcAft>
                <a:spcPts val="800"/>
              </a:spcAft>
            </a:pPr>
            <a:r>
              <a:rPr lang="en-US" sz="1600" b="1"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PACF(p): </a:t>
            </a: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The amount of correlation between a variable and a lag of itself that is not explained by correlations at all lower-order-lags. For example, if we are regressing a variable Y on other variables X1, X2, and X3, the partial correlation between Y and X3 is the amount of correlation between Y and X3 that is not explained by their common correlations with X1 and X2.</a:t>
            </a:r>
            <a:endParaRPr lang="en-US" sz="16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p:cNvSpPr txBox="1"/>
          <p:nvPr/>
        </p:nvSpPr>
        <p:spPr>
          <a:xfrm>
            <a:off x="746621" y="3349196"/>
            <a:ext cx="11115412" cy="2800767"/>
          </a:xfrm>
          <a:prstGeom prst="rect">
            <a:avLst/>
          </a:prstGeom>
          <a:noFill/>
        </p:spPr>
        <p:txBody>
          <a:bodyPr wrap="square" rtlCol="0">
            <a:spAutoFit/>
          </a:bodyPr>
          <a:lstStyle/>
          <a:p>
            <a:r>
              <a:rPr lang="en-US" sz="1600" b="1" dirty="0">
                <a:solidFill>
                  <a:srgbClr val="0000FF"/>
                </a:solidFill>
                <a:latin typeface="Calibri" panose="020F0502020204030204" pitchFamily="34" charset="0"/>
                <a:cs typeface="Calibri" panose="020F0502020204030204" pitchFamily="34" charset="0"/>
              </a:rPr>
              <a:t>Autoregressive (AR) models:</a:t>
            </a:r>
          </a:p>
          <a:p>
            <a:r>
              <a:rPr lang="en-US" sz="1600" b="1" dirty="0">
                <a:solidFill>
                  <a:schemeClr val="bg2">
                    <a:lumMod val="10000"/>
                  </a:schemeClr>
                </a:solidFill>
                <a:latin typeface="Calibri" panose="020F0502020204030204" pitchFamily="34" charset="0"/>
                <a:cs typeface="Calibri" panose="020F0502020204030204" pitchFamily="34" charset="0"/>
              </a:rPr>
              <a:t> </a:t>
            </a:r>
            <a:endParaRPr lang="en-US" sz="1600" dirty="0">
              <a:solidFill>
                <a:schemeClr val="bg2">
                  <a:lumMod val="10000"/>
                </a:schemeClr>
              </a:solidFill>
              <a:latin typeface="Calibri" panose="020F0502020204030204" pitchFamily="34" charset="0"/>
              <a:cs typeface="Calibri" panose="020F0502020204030204" pitchFamily="34" charset="0"/>
            </a:endParaRPr>
          </a:p>
          <a:p>
            <a:r>
              <a:rPr lang="en-US" sz="1600" dirty="0">
                <a:solidFill>
                  <a:schemeClr val="bg2">
                    <a:lumMod val="10000"/>
                  </a:schemeClr>
                </a:solidFill>
                <a:latin typeface="Calibri" panose="020F0502020204030204" pitchFamily="34" charset="0"/>
                <a:cs typeface="Calibri" panose="020F0502020204030204" pitchFamily="34" charset="0"/>
              </a:rPr>
              <a:t>An autoregressive model of order “p” AR(p)</a:t>
            </a:r>
          </a:p>
          <a:p>
            <a:endParaRPr lang="en-US" sz="1600" dirty="0">
              <a:solidFill>
                <a:schemeClr val="bg2">
                  <a:lumMod val="10000"/>
                </a:schemeClr>
              </a:solidFill>
              <a:latin typeface="Calibri" panose="020F0502020204030204" pitchFamily="34" charset="0"/>
              <a:cs typeface="Calibri" panose="020F0502020204030204" pitchFamily="34" charset="0"/>
            </a:endParaRPr>
          </a:p>
          <a:p>
            <a:endParaRPr lang="en-US" sz="1600" dirty="0">
              <a:solidFill>
                <a:schemeClr val="bg2">
                  <a:lumMod val="10000"/>
                </a:schemeClr>
              </a:solidFill>
              <a:latin typeface="Calibri" panose="020F0502020204030204" pitchFamily="34" charset="0"/>
              <a:cs typeface="Calibri" panose="020F0502020204030204" pitchFamily="34" charset="0"/>
            </a:endParaRPr>
          </a:p>
          <a:p>
            <a:r>
              <a:rPr lang="en-US" sz="1600" dirty="0">
                <a:solidFill>
                  <a:schemeClr val="bg2">
                    <a:lumMod val="10000"/>
                  </a:schemeClr>
                </a:solidFill>
                <a:latin typeface="Calibri" panose="020F0502020204030204" pitchFamily="34" charset="0"/>
                <a:cs typeface="Calibri" panose="020F0502020204030204" pitchFamily="34" charset="0"/>
              </a:rPr>
              <a:t>Let Current value of X</a:t>
            </a:r>
            <a:r>
              <a:rPr lang="en-US" sz="1600" baseline="-25000" dirty="0">
                <a:solidFill>
                  <a:schemeClr val="bg2">
                    <a:lumMod val="10000"/>
                  </a:schemeClr>
                </a:solidFill>
                <a:latin typeface="Calibri" panose="020F0502020204030204" pitchFamily="34" charset="0"/>
                <a:cs typeface="Calibri" panose="020F0502020204030204" pitchFamily="34" charset="0"/>
              </a:rPr>
              <a:t>t</a:t>
            </a:r>
            <a:r>
              <a:rPr lang="en-US" sz="1600" dirty="0">
                <a:solidFill>
                  <a:schemeClr val="bg2">
                    <a:lumMod val="10000"/>
                  </a:schemeClr>
                </a:solidFill>
                <a:latin typeface="Calibri" panose="020F0502020204030204" pitchFamily="34" charset="0"/>
                <a:cs typeface="Calibri" panose="020F0502020204030204" pitchFamily="34" charset="0"/>
              </a:rPr>
              <a:t> can be found from past values, plus a random e</a:t>
            </a:r>
            <a:r>
              <a:rPr lang="en-US" sz="1600" baseline="-25000" dirty="0">
                <a:solidFill>
                  <a:schemeClr val="bg2">
                    <a:lumMod val="10000"/>
                  </a:schemeClr>
                </a:solidFill>
                <a:latin typeface="Calibri" panose="020F0502020204030204" pitchFamily="34" charset="0"/>
                <a:cs typeface="Calibri" panose="020F0502020204030204" pitchFamily="34" charset="0"/>
              </a:rPr>
              <a:t>t.</a:t>
            </a:r>
            <a:endParaRPr lang="en-US" sz="1600" dirty="0">
              <a:solidFill>
                <a:schemeClr val="bg2">
                  <a:lumMod val="10000"/>
                </a:schemeClr>
              </a:solidFill>
              <a:latin typeface="Calibri" panose="020F0502020204030204" pitchFamily="34" charset="0"/>
              <a:cs typeface="Calibri" panose="020F0502020204030204" pitchFamily="34" charset="0"/>
            </a:endParaRPr>
          </a:p>
          <a:p>
            <a:r>
              <a:rPr lang="en-US" sz="1600" dirty="0">
                <a:solidFill>
                  <a:schemeClr val="bg2">
                    <a:lumMod val="10000"/>
                  </a:schemeClr>
                </a:solidFill>
                <a:latin typeface="Calibri" panose="020F0502020204030204" pitchFamily="34" charset="0"/>
                <a:cs typeface="Calibri" panose="020F0502020204030204" pitchFamily="34" charset="0"/>
              </a:rPr>
              <a:t>Like a multiple regression model, but X</a:t>
            </a:r>
            <a:r>
              <a:rPr lang="en-US" sz="1600" baseline="-25000" dirty="0">
                <a:solidFill>
                  <a:schemeClr val="bg2">
                    <a:lumMod val="10000"/>
                  </a:schemeClr>
                </a:solidFill>
                <a:latin typeface="Calibri" panose="020F0502020204030204" pitchFamily="34" charset="0"/>
                <a:cs typeface="Calibri" panose="020F0502020204030204" pitchFamily="34" charset="0"/>
              </a:rPr>
              <a:t>t</a:t>
            </a:r>
            <a:r>
              <a:rPr lang="en-US" sz="1600" dirty="0">
                <a:solidFill>
                  <a:schemeClr val="bg2">
                    <a:lumMod val="10000"/>
                  </a:schemeClr>
                </a:solidFill>
                <a:latin typeface="Calibri" panose="020F0502020204030204" pitchFamily="34" charset="0"/>
                <a:cs typeface="Calibri" panose="020F0502020204030204" pitchFamily="34" charset="0"/>
              </a:rPr>
              <a:t> is regressed on past values of X</a:t>
            </a:r>
            <a:r>
              <a:rPr lang="en-US" sz="1600" baseline="-25000" dirty="0">
                <a:solidFill>
                  <a:schemeClr val="bg2">
                    <a:lumMod val="10000"/>
                  </a:schemeClr>
                </a:solidFill>
                <a:latin typeface="Calibri" panose="020F0502020204030204" pitchFamily="34" charset="0"/>
                <a:cs typeface="Calibri" panose="020F0502020204030204" pitchFamily="34" charset="0"/>
              </a:rPr>
              <a:t>t.</a:t>
            </a:r>
            <a:endParaRPr lang="en-US" sz="1600" dirty="0">
              <a:solidFill>
                <a:schemeClr val="bg2">
                  <a:lumMod val="10000"/>
                </a:schemeClr>
              </a:solidFill>
              <a:latin typeface="Calibri" panose="020F0502020204030204" pitchFamily="34" charset="0"/>
              <a:cs typeface="Calibri" panose="020F0502020204030204" pitchFamily="34" charset="0"/>
            </a:endParaRPr>
          </a:p>
          <a:p>
            <a:r>
              <a:rPr lang="en-US" sz="1600" baseline="-25000" dirty="0">
                <a:solidFill>
                  <a:schemeClr val="bg2">
                    <a:lumMod val="10000"/>
                  </a:schemeClr>
                </a:solidFill>
                <a:latin typeface="Calibri" panose="020F0502020204030204" pitchFamily="34" charset="0"/>
                <a:cs typeface="Calibri" panose="020F0502020204030204" pitchFamily="34" charset="0"/>
              </a:rPr>
              <a:t> </a:t>
            </a:r>
            <a:endParaRPr lang="en-US" sz="1600" dirty="0">
              <a:solidFill>
                <a:schemeClr val="bg2">
                  <a:lumMod val="10000"/>
                </a:schemeClr>
              </a:solidFill>
              <a:latin typeface="Calibri" panose="020F0502020204030204" pitchFamily="34" charset="0"/>
              <a:cs typeface="Calibri" panose="020F0502020204030204" pitchFamily="34" charset="0"/>
            </a:endParaRPr>
          </a:p>
          <a:p>
            <a:r>
              <a:rPr lang="en-US" sz="1600" dirty="0">
                <a:solidFill>
                  <a:schemeClr val="bg2">
                    <a:lumMod val="10000"/>
                  </a:schemeClr>
                </a:solidFill>
                <a:latin typeface="Calibri" panose="020F0502020204030204" pitchFamily="34" charset="0"/>
                <a:cs typeface="Calibri" panose="020F0502020204030204" pitchFamily="34" charset="0"/>
              </a:rPr>
              <a:t>The AR(1) Model</a:t>
            </a:r>
          </a:p>
          <a:p>
            <a:r>
              <a:rPr lang="en-US" sz="1600" dirty="0">
                <a:solidFill>
                  <a:schemeClr val="bg2">
                    <a:lumMod val="10000"/>
                  </a:schemeClr>
                </a:solidFill>
                <a:latin typeface="Calibri" panose="020F0502020204030204" pitchFamily="34" charset="0"/>
                <a:cs typeface="Calibri" panose="020F0502020204030204" pitchFamily="34" charset="0"/>
              </a:rPr>
              <a:t>A simple way to model dependence over time is with the “autoregressive model of order 1” “This is an OLS model of X</a:t>
            </a:r>
            <a:r>
              <a:rPr lang="en-US" sz="1600" baseline="-25000" dirty="0">
                <a:solidFill>
                  <a:schemeClr val="bg2">
                    <a:lumMod val="10000"/>
                  </a:schemeClr>
                </a:solidFill>
                <a:latin typeface="Calibri" panose="020F0502020204030204" pitchFamily="34" charset="0"/>
                <a:cs typeface="Calibri" panose="020F0502020204030204" pitchFamily="34" charset="0"/>
              </a:rPr>
              <a:t>t</a:t>
            </a:r>
            <a:r>
              <a:rPr lang="en-US" sz="1600" dirty="0">
                <a:solidFill>
                  <a:schemeClr val="bg2">
                    <a:lumMod val="10000"/>
                  </a:schemeClr>
                </a:solidFill>
                <a:latin typeface="Calibri" panose="020F0502020204030204" pitchFamily="34" charset="0"/>
                <a:cs typeface="Calibri" panose="020F0502020204030204" pitchFamily="34" charset="0"/>
              </a:rPr>
              <a:t> regressed on lagged Xt-1"  </a:t>
            </a:r>
          </a:p>
        </p:txBody>
      </p:sp>
      <p:pic>
        <p:nvPicPr>
          <p:cNvPr id="31" name="Picture 30"/>
          <p:cNvPicPr/>
          <p:nvPr/>
        </p:nvPicPr>
        <p:blipFill>
          <a:blip r:embed="rId2"/>
          <a:stretch>
            <a:fillRect/>
          </a:stretch>
        </p:blipFill>
        <p:spPr>
          <a:xfrm>
            <a:off x="746621" y="4245086"/>
            <a:ext cx="2924175" cy="352425"/>
          </a:xfrm>
          <a:prstGeom prst="rect">
            <a:avLst/>
          </a:prstGeom>
        </p:spPr>
      </p:pic>
    </p:spTree>
    <p:extLst>
      <p:ext uri="{BB962C8B-B14F-4D97-AF65-F5344CB8AC3E}">
        <p14:creationId xmlns:p14="http://schemas.microsoft.com/office/powerpoint/2010/main" val="1388965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0" y="2496"/>
            <a:ext cx="12192000" cy="623433"/>
          </a:xfrm>
          <a:prstGeom prst="rect">
            <a:avLst/>
          </a:prstGeom>
          <a:solidFill>
            <a:schemeClr val="accent1"/>
          </a:solidFill>
        </p:spPr>
        <p:txBody>
          <a:bodyPr vert="horz" lIns="0" tIns="0" rIns="0" bIns="0" rtlCol="0" anchor="ctr">
            <a:normAutofit/>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r>
              <a:rPr lang="en-US" sz="2400" b="1"/>
              <a:t>Time Series Decomposition</a:t>
            </a:r>
            <a:endParaRPr lang="en-US" sz="2400" b="1" dirty="0"/>
          </a:p>
        </p:txBody>
      </p:sp>
      <p:sp>
        <p:nvSpPr>
          <p:cNvPr id="9" name="Rectangle 2"/>
          <p:cNvSpPr txBox="1">
            <a:spLocks noChangeArrowheads="1"/>
          </p:cNvSpPr>
          <p:nvPr/>
        </p:nvSpPr>
        <p:spPr>
          <a:xfrm>
            <a:off x="0" y="-10778"/>
            <a:ext cx="10363200" cy="673443"/>
          </a:xfrm>
          <a:prstGeom prst="rect">
            <a:avLst/>
          </a:prstGeom>
          <a:noFill/>
          <a:ln/>
        </p:spPr>
        <p:txBody>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r>
              <a:rPr lang="en-US" sz="2800" dirty="0">
                <a:solidFill>
                  <a:schemeClr val="bg1"/>
                </a:solidFill>
              </a:rPr>
              <a:t>  </a:t>
            </a:r>
            <a:r>
              <a:rPr lang="en-US" sz="2400" b="1" dirty="0">
                <a:solidFill>
                  <a:schemeClr val="bg1"/>
                </a:solidFill>
              </a:rPr>
              <a:t>Stepwise approach Contd..</a:t>
            </a:r>
          </a:p>
        </p:txBody>
      </p:sp>
      <p:sp>
        <p:nvSpPr>
          <p:cNvPr id="3" name="Rectangle 2"/>
          <p:cNvSpPr/>
          <p:nvPr/>
        </p:nvSpPr>
        <p:spPr>
          <a:xfrm>
            <a:off x="453081" y="964532"/>
            <a:ext cx="11590638" cy="830997"/>
          </a:xfrm>
          <a:prstGeom prst="rect">
            <a:avLst/>
          </a:prstGeom>
        </p:spPr>
        <p:txBody>
          <a:bodyPr wrap="square">
            <a:spAutoFit/>
          </a:bodyPr>
          <a:lstStyle/>
          <a:p>
            <a:r>
              <a:rPr lang="en-US" sz="1600" b="1" dirty="0">
                <a:solidFill>
                  <a:srgbClr val="0000FF"/>
                </a:solidFill>
                <a:latin typeface="Calibri" panose="020F0502020204030204" pitchFamily="34" charset="0"/>
                <a:cs typeface="Calibri" panose="020F0502020204030204" pitchFamily="34" charset="0"/>
              </a:rPr>
              <a:t>Identifying an AR process: </a:t>
            </a:r>
          </a:p>
          <a:p>
            <a:r>
              <a:rPr lang="en-US" sz="1600" dirty="0">
                <a:solidFill>
                  <a:schemeClr val="bg2">
                    <a:lumMod val="10000"/>
                  </a:schemeClr>
                </a:solidFill>
                <a:latin typeface="Calibri" panose="020F0502020204030204" pitchFamily="34" charset="0"/>
                <a:cs typeface="Calibri" panose="020F0502020204030204" pitchFamily="34" charset="0"/>
              </a:rPr>
              <a:t>The autocorrelations of a pure AR(p) process should decay gradually at increasing lag length. However, the partial autocorrelations of a pure AR(p) process do display distinctive features. The partial autocorrelogram should ‘die out’ after p lags.</a:t>
            </a:r>
          </a:p>
        </p:txBody>
      </p:sp>
      <p:pic>
        <p:nvPicPr>
          <p:cNvPr id="11" name="Picture 10"/>
          <p:cNvPicPr/>
          <p:nvPr/>
        </p:nvPicPr>
        <p:blipFill>
          <a:blip r:embed="rId2"/>
          <a:stretch>
            <a:fillRect/>
          </a:stretch>
        </p:blipFill>
        <p:spPr>
          <a:xfrm>
            <a:off x="1090569" y="2281474"/>
            <a:ext cx="8640659" cy="1457325"/>
          </a:xfrm>
          <a:prstGeom prst="rect">
            <a:avLst/>
          </a:prstGeom>
        </p:spPr>
      </p:pic>
      <p:sp>
        <p:nvSpPr>
          <p:cNvPr id="2" name="Rectangle 1"/>
          <p:cNvSpPr/>
          <p:nvPr/>
        </p:nvSpPr>
        <p:spPr>
          <a:xfrm>
            <a:off x="360877" y="4328593"/>
            <a:ext cx="11615729" cy="1826590"/>
          </a:xfrm>
          <a:prstGeom prst="rect">
            <a:avLst/>
          </a:prstGeom>
        </p:spPr>
        <p:txBody>
          <a:bodyPr wrap="square">
            <a:spAutoFit/>
          </a:bodyPr>
          <a:lstStyle/>
          <a:p>
            <a:pPr marR="0">
              <a:lnSpc>
                <a:spcPct val="107000"/>
              </a:lnSpc>
              <a:spcBef>
                <a:spcPts val="0"/>
              </a:spcBef>
              <a:spcAft>
                <a:spcPts val="800"/>
              </a:spcAft>
            </a:pPr>
            <a:r>
              <a:rPr lang="en-US" sz="1600" b="1" dirty="0">
                <a:solidFill>
                  <a:srgbClr val="0000FF"/>
                </a:solidFill>
                <a:latin typeface="Calibri" panose="020F0502020204030204" pitchFamily="34" charset="0"/>
                <a:cs typeface="Calibri" panose="020F0502020204030204" pitchFamily="34" charset="0"/>
              </a:rPr>
              <a:t>Moving-average (MA) models: </a:t>
            </a: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A moving-average model of order “q” MA(q)</a:t>
            </a:r>
          </a:p>
          <a:p>
            <a:pPr marR="0">
              <a:lnSpc>
                <a:spcPct val="107000"/>
              </a:lnSpc>
              <a:spcBef>
                <a:spcPts val="0"/>
              </a:spcBef>
              <a:spcAft>
                <a:spcPts val="800"/>
              </a:spcAft>
            </a:pP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 </a:t>
            </a:r>
          </a:p>
          <a:p>
            <a:r>
              <a:rPr lang="en-US" sz="1600" dirty="0">
                <a:solidFill>
                  <a:schemeClr val="bg2">
                    <a:lumMod val="10000"/>
                  </a:schemeClr>
                </a:solidFill>
                <a:latin typeface="Calibri" panose="020F0502020204030204" pitchFamily="34" charset="0"/>
                <a:cs typeface="Calibri" panose="020F0502020204030204" pitchFamily="34" charset="0"/>
              </a:rPr>
              <a:t>“Current value of X</a:t>
            </a:r>
            <a:r>
              <a:rPr lang="en-US" sz="1600" baseline="-25000" dirty="0">
                <a:solidFill>
                  <a:schemeClr val="bg2">
                    <a:lumMod val="10000"/>
                  </a:schemeClr>
                </a:solidFill>
                <a:latin typeface="Calibri" panose="020F0502020204030204" pitchFamily="34" charset="0"/>
                <a:cs typeface="Calibri" panose="020F0502020204030204" pitchFamily="34" charset="0"/>
              </a:rPr>
              <a:t>t</a:t>
            </a:r>
            <a:r>
              <a:rPr lang="en-US" sz="1600" dirty="0">
                <a:solidFill>
                  <a:schemeClr val="bg2">
                    <a:lumMod val="10000"/>
                  </a:schemeClr>
                </a:solidFill>
                <a:latin typeface="Calibri" panose="020F0502020204030204" pitchFamily="34" charset="0"/>
                <a:cs typeface="Calibri" panose="020F0502020204030204" pitchFamily="34" charset="0"/>
              </a:rPr>
              <a:t> can be found from past shocks/error (e), plus a new shock/error (e</a:t>
            </a:r>
            <a:r>
              <a:rPr lang="en-US" sz="1600" baseline="-25000" dirty="0">
                <a:solidFill>
                  <a:schemeClr val="bg2">
                    <a:lumMod val="10000"/>
                  </a:schemeClr>
                </a:solidFill>
                <a:latin typeface="Calibri" panose="020F0502020204030204" pitchFamily="34" charset="0"/>
                <a:cs typeface="Calibri" panose="020F0502020204030204" pitchFamily="34" charset="0"/>
              </a:rPr>
              <a:t>t</a:t>
            </a:r>
            <a:r>
              <a:rPr lang="en-US" sz="1600" dirty="0">
                <a:solidFill>
                  <a:schemeClr val="bg2">
                    <a:lumMod val="10000"/>
                  </a:schemeClr>
                </a:solidFill>
                <a:latin typeface="Calibri" panose="020F0502020204030204" pitchFamily="34" charset="0"/>
                <a:cs typeface="Calibri" panose="020F0502020204030204" pitchFamily="34" charset="0"/>
              </a:rPr>
              <a:t>)" </a:t>
            </a:r>
          </a:p>
          <a:p>
            <a:r>
              <a:rPr lang="en-US" sz="1600" dirty="0">
                <a:solidFill>
                  <a:schemeClr val="bg2">
                    <a:lumMod val="10000"/>
                  </a:schemeClr>
                </a:solidFill>
                <a:latin typeface="Calibri" panose="020F0502020204030204" pitchFamily="34" charset="0"/>
                <a:cs typeface="Calibri" panose="020F0502020204030204" pitchFamily="34" charset="0"/>
              </a:rPr>
              <a:t>“The time series is regarded as a moving average (unevenly weighted, because of different coefficients) of a random shock series e</a:t>
            </a:r>
            <a:r>
              <a:rPr lang="en-US" sz="1600" baseline="-25000" dirty="0">
                <a:solidFill>
                  <a:schemeClr val="bg2">
                    <a:lumMod val="10000"/>
                  </a:schemeClr>
                </a:solidFill>
                <a:latin typeface="Calibri" panose="020F0502020204030204" pitchFamily="34" charset="0"/>
                <a:cs typeface="Calibri" panose="020F0502020204030204" pitchFamily="34" charset="0"/>
              </a:rPr>
              <a:t>t</a:t>
            </a:r>
            <a:r>
              <a:rPr lang="en-US" sz="1600" dirty="0">
                <a:solidFill>
                  <a:schemeClr val="bg2">
                    <a:lumMod val="10000"/>
                  </a:schemeClr>
                </a:solidFill>
                <a:latin typeface="Calibri" panose="020F0502020204030204" pitchFamily="34" charset="0"/>
                <a:cs typeface="Calibri" panose="020F0502020204030204" pitchFamily="34" charset="0"/>
              </a:rPr>
              <a:t>" The MA(1) model</a:t>
            </a:r>
          </a:p>
          <a:p>
            <a:pPr marR="0">
              <a:lnSpc>
                <a:spcPct val="107000"/>
              </a:lnSpc>
              <a:spcBef>
                <a:spcPts val="0"/>
              </a:spcBef>
              <a:spcAft>
                <a:spcPts val="800"/>
              </a:spcAft>
            </a:pPr>
            <a:endParaRPr lang="en-US" sz="16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p:cNvPicPr/>
          <p:nvPr/>
        </p:nvPicPr>
        <p:blipFill>
          <a:blip r:embed="rId3"/>
          <a:stretch>
            <a:fillRect/>
          </a:stretch>
        </p:blipFill>
        <p:spPr>
          <a:xfrm>
            <a:off x="2983116" y="4726281"/>
            <a:ext cx="2752725" cy="314325"/>
          </a:xfrm>
          <a:prstGeom prst="rect">
            <a:avLst/>
          </a:prstGeom>
        </p:spPr>
      </p:pic>
    </p:spTree>
    <p:extLst>
      <p:ext uri="{BB962C8B-B14F-4D97-AF65-F5344CB8AC3E}">
        <p14:creationId xmlns:p14="http://schemas.microsoft.com/office/powerpoint/2010/main" val="1809682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0" y="2496"/>
            <a:ext cx="12192000" cy="623433"/>
          </a:xfrm>
          <a:prstGeom prst="rect">
            <a:avLst/>
          </a:prstGeom>
          <a:solidFill>
            <a:schemeClr val="accent1"/>
          </a:solidFill>
        </p:spPr>
        <p:txBody>
          <a:bodyPr vert="horz" lIns="0" tIns="0" rIns="0" bIns="0" rtlCol="0" anchor="ctr">
            <a:normAutofit/>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r>
              <a:rPr lang="en-US" sz="2400" b="1"/>
              <a:t>Time Series Decomposition</a:t>
            </a:r>
            <a:endParaRPr lang="en-US" sz="2400" b="1" dirty="0"/>
          </a:p>
        </p:txBody>
      </p:sp>
      <p:sp>
        <p:nvSpPr>
          <p:cNvPr id="9" name="Rectangle 2"/>
          <p:cNvSpPr txBox="1">
            <a:spLocks noChangeArrowheads="1"/>
          </p:cNvSpPr>
          <p:nvPr/>
        </p:nvSpPr>
        <p:spPr>
          <a:xfrm>
            <a:off x="0" y="-10778"/>
            <a:ext cx="10363200" cy="673443"/>
          </a:xfrm>
          <a:prstGeom prst="rect">
            <a:avLst/>
          </a:prstGeom>
          <a:noFill/>
          <a:ln/>
        </p:spPr>
        <p:txBody>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r>
              <a:rPr lang="en-US" sz="2800" dirty="0">
                <a:solidFill>
                  <a:schemeClr val="bg1"/>
                </a:solidFill>
              </a:rPr>
              <a:t>  </a:t>
            </a:r>
            <a:r>
              <a:rPr lang="en-US" sz="2400" b="1" dirty="0">
                <a:solidFill>
                  <a:schemeClr val="bg1"/>
                </a:solidFill>
              </a:rPr>
              <a:t>Stepwise approach Contd..</a:t>
            </a:r>
          </a:p>
        </p:txBody>
      </p:sp>
      <p:sp>
        <p:nvSpPr>
          <p:cNvPr id="3" name="Rectangle 2"/>
          <p:cNvSpPr/>
          <p:nvPr/>
        </p:nvSpPr>
        <p:spPr>
          <a:xfrm>
            <a:off x="453081" y="844989"/>
            <a:ext cx="11590638" cy="1077218"/>
          </a:xfrm>
          <a:prstGeom prst="rect">
            <a:avLst/>
          </a:prstGeom>
        </p:spPr>
        <p:txBody>
          <a:bodyPr wrap="square">
            <a:spAutoFit/>
          </a:bodyPr>
          <a:lstStyle/>
          <a:p>
            <a:r>
              <a:rPr lang="en-US" sz="1600" b="1" dirty="0">
                <a:solidFill>
                  <a:srgbClr val="0000FF"/>
                </a:solidFill>
                <a:latin typeface="Calibri" panose="020F0502020204030204" pitchFamily="34" charset="0"/>
                <a:cs typeface="Calibri" panose="020F0502020204030204" pitchFamily="34" charset="0"/>
              </a:rPr>
              <a:t>Identifying a MA process:</a:t>
            </a:r>
          </a:p>
          <a:p>
            <a:r>
              <a:rPr lang="en-US" sz="1600" dirty="0">
                <a:solidFill>
                  <a:schemeClr val="bg2">
                    <a:lumMod val="10000"/>
                  </a:schemeClr>
                </a:solidFill>
                <a:latin typeface="Calibri" panose="020F0502020204030204" pitchFamily="34" charset="0"/>
                <a:cs typeface="Calibri" panose="020F0502020204030204" pitchFamily="34" charset="0"/>
              </a:rPr>
              <a:t>The behavior of correlograms and partial autocorrelograms for pure MA(q) processes is the reverse of that for pure AR processes. The autocorrelogram of a pure MA(q) process should ‘die out’ after q lags. The partial autocorrelogram of a pure MA process decays slowly over time.</a:t>
            </a:r>
          </a:p>
        </p:txBody>
      </p:sp>
      <p:sp>
        <p:nvSpPr>
          <p:cNvPr id="2" name="Rectangle 1"/>
          <p:cNvSpPr/>
          <p:nvPr/>
        </p:nvSpPr>
        <p:spPr>
          <a:xfrm>
            <a:off x="427990" y="3748743"/>
            <a:ext cx="11615729" cy="1340688"/>
          </a:xfrm>
          <a:prstGeom prst="rect">
            <a:avLst/>
          </a:prstGeom>
        </p:spPr>
        <p:txBody>
          <a:bodyPr wrap="square">
            <a:spAutoFit/>
          </a:bodyPr>
          <a:lstStyle/>
          <a:p>
            <a:r>
              <a:rPr lang="en-US" sz="1600" b="1" dirty="0">
                <a:solidFill>
                  <a:schemeClr val="bg2">
                    <a:lumMod val="10000"/>
                  </a:schemeClr>
                </a:solidFill>
                <a:latin typeface="Calibri" panose="020F0502020204030204" pitchFamily="34" charset="0"/>
                <a:cs typeface="Calibri" panose="020F0502020204030204" pitchFamily="34" charset="0"/>
              </a:rPr>
              <a:t>To calculate ACF and PACF in R, run below functions:</a:t>
            </a:r>
            <a:endParaRPr lang="en-US" sz="1600" dirty="0">
              <a:solidFill>
                <a:schemeClr val="bg2">
                  <a:lumMod val="10000"/>
                </a:schemeClr>
              </a:solidFill>
              <a:latin typeface="Calibri" panose="020F0502020204030204" pitchFamily="34" charset="0"/>
              <a:cs typeface="Calibri" panose="020F0502020204030204" pitchFamily="34" charset="0"/>
            </a:endParaRPr>
          </a:p>
          <a:p>
            <a:r>
              <a:rPr lang="en-US" sz="1600" dirty="0">
                <a:solidFill>
                  <a:schemeClr val="bg2">
                    <a:lumMod val="10000"/>
                  </a:schemeClr>
                </a:solidFill>
                <a:latin typeface="Calibri" panose="020F0502020204030204" pitchFamily="34" charset="0"/>
                <a:cs typeface="Calibri" panose="020F0502020204030204" pitchFamily="34" charset="0"/>
              </a:rPr>
              <a:t>acf(T_Data_box _d)</a:t>
            </a:r>
          </a:p>
          <a:p>
            <a:r>
              <a:rPr lang="en-US" sz="1600" dirty="0">
                <a:solidFill>
                  <a:schemeClr val="bg2">
                    <a:lumMod val="10000"/>
                  </a:schemeClr>
                </a:solidFill>
                <a:latin typeface="Calibri" panose="020F0502020204030204" pitchFamily="34" charset="0"/>
                <a:cs typeface="Calibri" panose="020F0502020204030204" pitchFamily="34" charset="0"/>
              </a:rPr>
              <a:t>pacf(T_Data_box _d)</a:t>
            </a:r>
          </a:p>
          <a:p>
            <a:r>
              <a:rPr lang="en-US" sz="1600" b="1" dirty="0">
                <a:solidFill>
                  <a:schemeClr val="bg2">
                    <a:lumMod val="10000"/>
                  </a:schemeClr>
                </a:solidFill>
                <a:latin typeface="Calibri" panose="020F0502020204030204" pitchFamily="34" charset="0"/>
                <a:cs typeface="Calibri" panose="020F0502020204030204" pitchFamily="34" charset="0"/>
              </a:rPr>
              <a:t>General Theoretical ACF and PACF of ARIMA Models:</a:t>
            </a:r>
          </a:p>
          <a:p>
            <a:pPr marR="0">
              <a:lnSpc>
                <a:spcPct val="107000"/>
              </a:lnSpc>
              <a:spcBef>
                <a:spcPts val="0"/>
              </a:spcBef>
              <a:spcAft>
                <a:spcPts val="800"/>
              </a:spcAft>
            </a:pPr>
            <a:endParaRPr lang="en-US" sz="16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p:nvPr/>
        </p:nvPicPr>
        <p:blipFill>
          <a:blip r:embed="rId2"/>
          <a:stretch>
            <a:fillRect/>
          </a:stretch>
        </p:blipFill>
        <p:spPr>
          <a:xfrm>
            <a:off x="1426125" y="1875349"/>
            <a:ext cx="7835317" cy="1752600"/>
          </a:xfrm>
          <a:prstGeom prst="rect">
            <a:avLst/>
          </a:prstGeom>
        </p:spPr>
      </p:pic>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2929197" y="4994378"/>
            <a:ext cx="4829175" cy="1533525"/>
          </a:xfrm>
          <a:prstGeom prst="rect">
            <a:avLst/>
          </a:prstGeom>
          <a:noFill/>
          <a:ln>
            <a:noFill/>
          </a:ln>
        </p:spPr>
      </p:pic>
    </p:spTree>
    <p:extLst>
      <p:ext uri="{BB962C8B-B14F-4D97-AF65-F5344CB8AC3E}">
        <p14:creationId xmlns:p14="http://schemas.microsoft.com/office/powerpoint/2010/main" val="2070119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0" y="2496"/>
            <a:ext cx="12192000" cy="623433"/>
          </a:xfrm>
          <a:prstGeom prst="rect">
            <a:avLst/>
          </a:prstGeom>
          <a:solidFill>
            <a:schemeClr val="accent1"/>
          </a:solidFill>
        </p:spPr>
        <p:txBody>
          <a:bodyPr vert="horz" lIns="0" tIns="0" rIns="0" bIns="0" rtlCol="0" anchor="ctr">
            <a:normAutofit/>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r>
              <a:rPr lang="en-US" sz="2400" b="1"/>
              <a:t>Time Series Decomposition</a:t>
            </a:r>
            <a:endParaRPr lang="en-US" sz="2400" b="1" dirty="0"/>
          </a:p>
        </p:txBody>
      </p:sp>
      <p:sp>
        <p:nvSpPr>
          <p:cNvPr id="9" name="Rectangle 2"/>
          <p:cNvSpPr txBox="1">
            <a:spLocks noChangeArrowheads="1"/>
          </p:cNvSpPr>
          <p:nvPr/>
        </p:nvSpPr>
        <p:spPr>
          <a:xfrm>
            <a:off x="0" y="-10778"/>
            <a:ext cx="10363200" cy="673443"/>
          </a:xfrm>
          <a:prstGeom prst="rect">
            <a:avLst/>
          </a:prstGeom>
          <a:noFill/>
          <a:ln/>
        </p:spPr>
        <p:txBody>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r>
              <a:rPr lang="en-US" sz="2800" dirty="0">
                <a:solidFill>
                  <a:schemeClr val="bg1"/>
                </a:solidFill>
              </a:rPr>
              <a:t>  </a:t>
            </a:r>
            <a:r>
              <a:rPr lang="en-US" sz="2400" b="1" dirty="0">
                <a:solidFill>
                  <a:schemeClr val="bg1"/>
                </a:solidFill>
              </a:rPr>
              <a:t>Stepwise approach Contd..</a:t>
            </a:r>
          </a:p>
        </p:txBody>
      </p:sp>
      <p:sp>
        <p:nvSpPr>
          <p:cNvPr id="3" name="Rectangle 2"/>
          <p:cNvSpPr/>
          <p:nvPr/>
        </p:nvSpPr>
        <p:spPr>
          <a:xfrm>
            <a:off x="453081" y="844989"/>
            <a:ext cx="11590638" cy="1569660"/>
          </a:xfrm>
          <a:prstGeom prst="rect">
            <a:avLst/>
          </a:prstGeom>
        </p:spPr>
        <p:txBody>
          <a:bodyPr wrap="square">
            <a:spAutoFit/>
          </a:bodyPr>
          <a:lstStyle/>
          <a:p>
            <a:r>
              <a:rPr lang="en-US" sz="1600" b="1" dirty="0">
                <a:solidFill>
                  <a:srgbClr val="0000FF"/>
                </a:solidFill>
                <a:latin typeface="Calibri" panose="020F0502020204030204" pitchFamily="34" charset="0"/>
                <a:cs typeface="Calibri" panose="020F0502020204030204" pitchFamily="34" charset="0"/>
              </a:rPr>
              <a:t>6. Choose Time Series Model: </a:t>
            </a:r>
          </a:p>
          <a:p>
            <a:r>
              <a:rPr lang="en-US" sz="1600" b="1" dirty="0">
                <a:solidFill>
                  <a:schemeClr val="bg2">
                    <a:lumMod val="10000"/>
                  </a:schemeClr>
                </a:solidFill>
                <a:latin typeface="Calibri" panose="020F0502020204030204" pitchFamily="34" charset="0"/>
                <a:cs typeface="Calibri" panose="020F0502020204030204" pitchFamily="34" charset="0"/>
              </a:rPr>
              <a:t>ARMA models</a:t>
            </a:r>
          </a:p>
          <a:p>
            <a:pPr marL="285750" indent="-285750">
              <a:buFont typeface="Arial" panose="020B0604020202020204" pitchFamily="34" charset="0"/>
              <a:buChar char="•"/>
            </a:pPr>
            <a:r>
              <a:rPr lang="en-US" sz="1600" dirty="0">
                <a:solidFill>
                  <a:schemeClr val="bg2">
                    <a:lumMod val="10000"/>
                  </a:schemeClr>
                </a:solidFill>
                <a:latin typeface="Calibri" panose="020F0502020204030204" pitchFamily="34" charset="0"/>
                <a:cs typeface="Calibri" panose="020F0502020204030204" pitchFamily="34" charset="0"/>
              </a:rPr>
              <a:t>ARMA models are suitable for time series whose mean and variance are constant.</a:t>
            </a:r>
          </a:p>
          <a:p>
            <a:pPr marL="285750" indent="-285750">
              <a:buFont typeface="Arial" panose="020B0604020202020204" pitchFamily="34" charset="0"/>
              <a:buChar char="•"/>
            </a:pPr>
            <a:r>
              <a:rPr lang="en-US" sz="1600" dirty="0">
                <a:solidFill>
                  <a:schemeClr val="bg2">
                    <a:lumMod val="10000"/>
                  </a:schemeClr>
                </a:solidFill>
                <a:latin typeface="Calibri" panose="020F0502020204030204" pitchFamily="34" charset="0"/>
                <a:cs typeface="Calibri" panose="020F0502020204030204" pitchFamily="34" charset="0"/>
              </a:rPr>
              <a:t>A mixture of these two types of model would be referred to as an autoregressive moving average model (ARMA)</a:t>
            </a:r>
            <a:r>
              <a:rPr lang="en-US" sz="1600" dirty="0" err="1">
                <a:solidFill>
                  <a:schemeClr val="bg2">
                    <a:lumMod val="10000"/>
                  </a:schemeClr>
                </a:solidFill>
                <a:latin typeface="Calibri" panose="020F0502020204030204" pitchFamily="34" charset="0"/>
                <a:cs typeface="Calibri" panose="020F0502020204030204" pitchFamily="34" charset="0"/>
              </a:rPr>
              <a:t>p,q</a:t>
            </a:r>
            <a:r>
              <a:rPr lang="en-US" sz="1600" dirty="0">
                <a:solidFill>
                  <a:schemeClr val="bg2">
                    <a:lumMod val="10000"/>
                  </a:schemeClr>
                </a:solidFill>
                <a:latin typeface="Calibri" panose="020F0502020204030204" pitchFamily="34" charset="0"/>
                <a:cs typeface="Calibri" panose="020F0502020204030204" pitchFamily="34" charset="0"/>
              </a:rPr>
              <a:t>, where p is the order of the autoregressive part and q is the moving average order.</a:t>
            </a:r>
          </a:p>
          <a:p>
            <a:pPr marL="285750" indent="-285750">
              <a:buFont typeface="Arial" panose="020B0604020202020204" pitchFamily="34" charset="0"/>
              <a:buChar char="•"/>
            </a:pPr>
            <a:r>
              <a:rPr lang="en-US" sz="1600" dirty="0">
                <a:solidFill>
                  <a:schemeClr val="bg2">
                    <a:lumMod val="10000"/>
                  </a:schemeClr>
                </a:solidFill>
                <a:latin typeface="Calibri" panose="020F0502020204030204" pitchFamily="34" charset="0"/>
                <a:cs typeface="Calibri" panose="020F0502020204030204" pitchFamily="34" charset="0"/>
              </a:rPr>
              <a:t>Mixed  ARMA models "An ARMA process of the order (p, q)"</a:t>
            </a:r>
          </a:p>
        </p:txBody>
      </p:sp>
      <p:sp>
        <p:nvSpPr>
          <p:cNvPr id="2" name="Rectangle 1"/>
          <p:cNvSpPr/>
          <p:nvPr/>
        </p:nvSpPr>
        <p:spPr>
          <a:xfrm>
            <a:off x="453081" y="3034169"/>
            <a:ext cx="11615729" cy="2848793"/>
          </a:xfrm>
          <a:prstGeom prst="rect">
            <a:avLst/>
          </a:prstGeom>
        </p:spPr>
        <p:txBody>
          <a:bodyPr wrap="square">
            <a:spAutoFit/>
          </a:bodyPr>
          <a:lstStyle/>
          <a:p>
            <a:r>
              <a:rPr lang="en-US" sz="1600" b="1" dirty="0">
                <a:solidFill>
                  <a:schemeClr val="bg2">
                    <a:lumMod val="10000"/>
                  </a:schemeClr>
                </a:solidFill>
                <a:latin typeface="Calibri" panose="020F0502020204030204" pitchFamily="34" charset="0"/>
                <a:cs typeface="Calibri" panose="020F0502020204030204" pitchFamily="34" charset="0"/>
              </a:rPr>
              <a:t>ARIMA Model: </a:t>
            </a:r>
            <a:r>
              <a:rPr lang="en-US" sz="1600" dirty="0">
                <a:solidFill>
                  <a:schemeClr val="bg2">
                    <a:lumMod val="10000"/>
                  </a:schemeClr>
                </a:solidFill>
                <a:latin typeface="Calibri" panose="020F0502020204030204" pitchFamily="34" charset="0"/>
                <a:cs typeface="Calibri" panose="020F0502020204030204" pitchFamily="34" charset="0"/>
              </a:rPr>
              <a:t>It is a type of ARMA model which can be used with some kinds of non-stationary data.</a:t>
            </a:r>
          </a:p>
          <a:p>
            <a:r>
              <a:rPr lang="en-US" sz="1600" dirty="0">
                <a:solidFill>
                  <a:schemeClr val="bg2">
                    <a:lumMod val="10000"/>
                  </a:schemeClr>
                </a:solidFill>
                <a:latin typeface="Calibri" panose="020F0502020204030204" pitchFamily="34" charset="0"/>
                <a:cs typeface="Calibri" panose="020F0502020204030204" pitchFamily="34" charset="0"/>
              </a:rPr>
              <a:t> </a:t>
            </a:r>
          </a:p>
          <a:p>
            <a:r>
              <a:rPr lang="en-US" sz="1600" dirty="0">
                <a:solidFill>
                  <a:schemeClr val="bg2">
                    <a:lumMod val="10000"/>
                  </a:schemeClr>
                </a:solidFill>
                <a:latin typeface="Calibri" panose="020F0502020204030204" pitchFamily="34" charset="0"/>
                <a:cs typeface="Calibri" panose="020F0502020204030204" pitchFamily="34" charset="0"/>
              </a:rPr>
              <a:t>Useful for series with stochastic trends First order or “simple” differencing</a:t>
            </a:r>
          </a:p>
          <a:p>
            <a:r>
              <a:rPr lang="en-US" sz="1600" dirty="0">
                <a:solidFill>
                  <a:schemeClr val="bg2">
                    <a:lumMod val="10000"/>
                  </a:schemeClr>
                </a:solidFill>
                <a:latin typeface="Calibri" panose="020F0502020204030204" pitchFamily="34" charset="0"/>
                <a:cs typeface="Calibri" panose="020F0502020204030204" pitchFamily="34" charset="0"/>
              </a:rPr>
              <a:t>The “I” stands for integrated in ARIMA which means we are differencing the series.</a:t>
            </a:r>
          </a:p>
          <a:p>
            <a:r>
              <a:rPr lang="en-US" sz="1600" dirty="0">
                <a:solidFill>
                  <a:schemeClr val="bg2">
                    <a:lumMod val="10000"/>
                  </a:schemeClr>
                </a:solidFill>
                <a:latin typeface="Calibri" panose="020F0502020204030204" pitchFamily="34" charset="0"/>
                <a:cs typeface="Calibri" panose="020F0502020204030204" pitchFamily="34" charset="0"/>
              </a:rPr>
              <a:t> </a:t>
            </a:r>
          </a:p>
          <a:p>
            <a:r>
              <a:rPr lang="en-US" sz="1600" dirty="0">
                <a:solidFill>
                  <a:schemeClr val="bg2">
                    <a:lumMod val="10000"/>
                  </a:schemeClr>
                </a:solidFill>
                <a:latin typeface="Calibri" panose="020F0502020204030204" pitchFamily="34" charset="0"/>
                <a:cs typeface="Calibri" panose="020F0502020204030204" pitchFamily="34" charset="0"/>
              </a:rPr>
              <a:t>We typically write ARIMA Model as ARIMA(p, d, q) where: </a:t>
            </a:r>
          </a:p>
          <a:p>
            <a:r>
              <a:rPr lang="en-US" sz="1600" dirty="0">
                <a:solidFill>
                  <a:schemeClr val="bg2">
                    <a:lumMod val="10000"/>
                  </a:schemeClr>
                </a:solidFill>
                <a:latin typeface="Calibri" panose="020F0502020204030204" pitchFamily="34" charset="0"/>
                <a:cs typeface="Calibri" panose="020F0502020204030204" pitchFamily="34" charset="0"/>
              </a:rPr>
              <a:t>"p is the order of autoregressive terms" </a:t>
            </a:r>
          </a:p>
          <a:p>
            <a:r>
              <a:rPr lang="en-US" sz="1600" dirty="0">
                <a:solidFill>
                  <a:schemeClr val="bg2">
                    <a:lumMod val="10000"/>
                  </a:schemeClr>
                </a:solidFill>
                <a:latin typeface="Calibri" panose="020F0502020204030204" pitchFamily="34" charset="0"/>
                <a:cs typeface="Calibri" panose="020F0502020204030204" pitchFamily="34" charset="0"/>
              </a:rPr>
              <a:t>"d is the order of differencing" </a:t>
            </a:r>
          </a:p>
          <a:p>
            <a:r>
              <a:rPr lang="en-US" sz="1600" dirty="0">
                <a:solidFill>
                  <a:schemeClr val="bg2">
                    <a:lumMod val="10000"/>
                  </a:schemeClr>
                </a:solidFill>
                <a:latin typeface="Calibri" panose="020F0502020204030204" pitchFamily="34" charset="0"/>
                <a:cs typeface="Calibri" panose="020F0502020204030204" pitchFamily="34" charset="0"/>
              </a:rPr>
              <a:t>"q is the number of moving average terms" </a:t>
            </a:r>
          </a:p>
          <a:p>
            <a:r>
              <a:rPr lang="en-US" sz="1600" dirty="0">
                <a:solidFill>
                  <a:schemeClr val="bg2">
                    <a:lumMod val="10000"/>
                  </a:schemeClr>
                </a:solidFill>
                <a:latin typeface="Calibri" panose="020F0502020204030204" pitchFamily="34" charset="0"/>
                <a:cs typeface="Calibri" panose="020F0502020204030204" pitchFamily="34" charset="0"/>
              </a:rPr>
              <a:t>e.g.  ARIMA(1,1,0) is a first order Autoregressive model with one order of differencing.</a:t>
            </a:r>
          </a:p>
          <a:p>
            <a:pPr marR="0">
              <a:lnSpc>
                <a:spcPct val="107000"/>
              </a:lnSpc>
              <a:spcBef>
                <a:spcPts val="0"/>
              </a:spcBef>
              <a:spcAft>
                <a:spcPts val="800"/>
              </a:spcAft>
            </a:pPr>
            <a:endParaRPr lang="en-US" sz="16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p:cNvPicPr/>
          <p:nvPr/>
        </p:nvPicPr>
        <p:blipFill>
          <a:blip r:embed="rId2"/>
          <a:stretch>
            <a:fillRect/>
          </a:stretch>
        </p:blipFill>
        <p:spPr>
          <a:xfrm>
            <a:off x="2929197" y="2462259"/>
            <a:ext cx="4095750" cy="342900"/>
          </a:xfrm>
          <a:prstGeom prst="rect">
            <a:avLst/>
          </a:prstGeom>
        </p:spPr>
      </p:pic>
    </p:spTree>
    <p:extLst>
      <p:ext uri="{BB962C8B-B14F-4D97-AF65-F5344CB8AC3E}">
        <p14:creationId xmlns:p14="http://schemas.microsoft.com/office/powerpoint/2010/main" val="2723837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0" y="2496"/>
            <a:ext cx="12192000" cy="623433"/>
          </a:xfrm>
          <a:prstGeom prst="rect">
            <a:avLst/>
          </a:prstGeom>
          <a:solidFill>
            <a:schemeClr val="accent1"/>
          </a:solidFill>
        </p:spPr>
        <p:txBody>
          <a:bodyPr vert="horz" lIns="0" tIns="0" rIns="0" bIns="0" rtlCol="0" anchor="ctr">
            <a:normAutofit/>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r>
              <a:rPr lang="en-US" sz="2400" b="1"/>
              <a:t>Time Series Decomposition</a:t>
            </a:r>
            <a:endParaRPr lang="en-US" sz="2400" b="1" dirty="0"/>
          </a:p>
        </p:txBody>
      </p:sp>
      <p:sp>
        <p:nvSpPr>
          <p:cNvPr id="9" name="Rectangle 2"/>
          <p:cNvSpPr txBox="1">
            <a:spLocks noChangeArrowheads="1"/>
          </p:cNvSpPr>
          <p:nvPr/>
        </p:nvSpPr>
        <p:spPr>
          <a:xfrm>
            <a:off x="0" y="-10778"/>
            <a:ext cx="10363200" cy="673443"/>
          </a:xfrm>
          <a:prstGeom prst="rect">
            <a:avLst/>
          </a:prstGeom>
          <a:noFill/>
          <a:ln/>
        </p:spPr>
        <p:txBody>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r>
              <a:rPr lang="en-US" sz="2800" dirty="0">
                <a:solidFill>
                  <a:schemeClr val="bg1"/>
                </a:solidFill>
              </a:rPr>
              <a:t>  </a:t>
            </a:r>
            <a:r>
              <a:rPr lang="en-US" sz="2400" b="1" dirty="0">
                <a:solidFill>
                  <a:schemeClr val="bg1"/>
                </a:solidFill>
              </a:rPr>
              <a:t>Stepwise approach Contd..</a:t>
            </a:r>
          </a:p>
        </p:txBody>
      </p:sp>
      <p:sp>
        <p:nvSpPr>
          <p:cNvPr id="3" name="Rectangle 2"/>
          <p:cNvSpPr/>
          <p:nvPr/>
        </p:nvSpPr>
        <p:spPr>
          <a:xfrm>
            <a:off x="453081" y="844989"/>
            <a:ext cx="11590638" cy="3293209"/>
          </a:xfrm>
          <a:prstGeom prst="rect">
            <a:avLst/>
          </a:prstGeom>
        </p:spPr>
        <p:txBody>
          <a:bodyPr wrap="square">
            <a:spAutoFit/>
          </a:bodyPr>
          <a:lstStyle/>
          <a:p>
            <a:r>
              <a:rPr lang="en-US" sz="1600" b="1" dirty="0">
                <a:solidFill>
                  <a:srgbClr val="0000FF"/>
                </a:solidFill>
                <a:latin typeface="Calibri" panose="020F0502020204030204" pitchFamily="34" charset="0"/>
                <a:cs typeface="Calibri" panose="020F0502020204030204" pitchFamily="34" charset="0"/>
              </a:rPr>
              <a:t>Which ARIMA(p,d,q) model do I use?</a:t>
            </a:r>
          </a:p>
          <a:p>
            <a:r>
              <a:rPr lang="en-US" sz="1600" dirty="0">
                <a:solidFill>
                  <a:schemeClr val="bg2">
                    <a:lumMod val="10000"/>
                  </a:schemeClr>
                </a:solidFill>
                <a:latin typeface="Calibri" panose="020F0502020204030204" pitchFamily="34" charset="0"/>
                <a:cs typeface="Calibri" panose="020F0502020204030204" pitchFamily="34" charset="0"/>
              </a:rPr>
              <a:t> </a:t>
            </a:r>
          </a:p>
          <a:p>
            <a:pPr marL="285750" lvl="0" indent="-285750">
              <a:buFont typeface="Arial" panose="020B0604020202020204" pitchFamily="34" charset="0"/>
              <a:buChar char="•"/>
            </a:pPr>
            <a:r>
              <a:rPr lang="en-US" sz="1600" dirty="0">
                <a:solidFill>
                  <a:schemeClr val="bg2">
                    <a:lumMod val="10000"/>
                  </a:schemeClr>
                </a:solidFill>
                <a:latin typeface="Calibri" panose="020F0502020204030204" pitchFamily="34" charset="0"/>
                <a:cs typeface="Calibri" panose="020F0502020204030204" pitchFamily="34" charset="0"/>
              </a:rPr>
              <a:t>Plot the data.</a:t>
            </a:r>
          </a:p>
          <a:p>
            <a:pPr lvl="0"/>
            <a:endParaRPr lang="en-US" sz="1600" dirty="0">
              <a:solidFill>
                <a:schemeClr val="bg2">
                  <a:lumMod val="10000"/>
                </a:schemeClr>
              </a:solidFill>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sz="1600" dirty="0">
                <a:solidFill>
                  <a:schemeClr val="bg2">
                    <a:lumMod val="10000"/>
                  </a:schemeClr>
                </a:solidFill>
                <a:latin typeface="Calibri" panose="020F0502020204030204" pitchFamily="34" charset="0"/>
                <a:cs typeface="Calibri" panose="020F0502020204030204" pitchFamily="34" charset="0"/>
              </a:rPr>
              <a:t>Decompose the data into trend, seasonality and randomness. Check whether data is stationary or not. Plot the ACF and PACF charts (stationarity is implied by the ACF or PACF dropping quickly to zero).</a:t>
            </a:r>
          </a:p>
          <a:p>
            <a:pPr lvl="0"/>
            <a:endParaRPr lang="en-US" sz="1600" dirty="0">
              <a:solidFill>
                <a:schemeClr val="bg2">
                  <a:lumMod val="10000"/>
                </a:schemeClr>
              </a:solidFill>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sz="1600" dirty="0">
                <a:solidFill>
                  <a:schemeClr val="bg2">
                    <a:lumMod val="10000"/>
                  </a:schemeClr>
                </a:solidFill>
                <a:latin typeface="Calibri" panose="020F0502020204030204" pitchFamily="34" charset="0"/>
                <a:cs typeface="Calibri" panose="020F0502020204030204" pitchFamily="34" charset="0"/>
              </a:rPr>
              <a:t>If there is non-stationarity, such as a trend (we’re ignoring seasonal behavior for the moment!), difference the data. Practically, at most two differences need to be taken to reduce a series to stationary. Verify stationarity by augmented dickey fuller test.</a:t>
            </a:r>
          </a:p>
          <a:p>
            <a:pPr lvl="0"/>
            <a:r>
              <a:rPr lang="en-US" sz="1600" dirty="0">
                <a:solidFill>
                  <a:schemeClr val="bg2">
                    <a:lumMod val="10000"/>
                  </a:schemeClr>
                </a:solidFill>
                <a:latin typeface="Calibri" panose="020F0502020204030204" pitchFamily="34" charset="0"/>
                <a:cs typeface="Calibri" panose="020F0502020204030204" pitchFamily="34" charset="0"/>
              </a:rPr>
              <a:t> </a:t>
            </a:r>
          </a:p>
          <a:p>
            <a:pPr marL="285750" lvl="0" indent="-285750">
              <a:buFont typeface="Arial" panose="020B0604020202020204" pitchFamily="34" charset="0"/>
              <a:buChar char="•"/>
            </a:pPr>
            <a:r>
              <a:rPr lang="en-US" sz="1600" dirty="0">
                <a:solidFill>
                  <a:schemeClr val="bg2">
                    <a:lumMod val="10000"/>
                  </a:schemeClr>
                </a:solidFill>
                <a:latin typeface="Calibri" panose="020F0502020204030204" pitchFamily="34" charset="0"/>
                <a:cs typeface="Calibri" panose="020F0502020204030204" pitchFamily="34" charset="0"/>
              </a:rPr>
              <a:t>Once stationary is obtained, look at the ACF and PACF to see if there is any remaining pattern. Check against the theoretical behavior of the MA and AR models to see if they fit. You might build an ARIMA model with either no MA or no AR component i.e. ARIMA(0,d,q) or ARIMA(p,d,0).</a:t>
            </a:r>
          </a:p>
        </p:txBody>
      </p:sp>
    </p:spTree>
    <p:extLst>
      <p:ext uri="{BB962C8B-B14F-4D97-AF65-F5344CB8AC3E}">
        <p14:creationId xmlns:p14="http://schemas.microsoft.com/office/powerpoint/2010/main" val="4283978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0" y="2496"/>
            <a:ext cx="12192000" cy="623433"/>
          </a:xfrm>
          <a:prstGeom prst="rect">
            <a:avLst/>
          </a:prstGeom>
          <a:solidFill>
            <a:schemeClr val="accent1"/>
          </a:solidFill>
        </p:spPr>
        <p:txBody>
          <a:bodyPr vert="horz" lIns="0" tIns="0" rIns="0" bIns="0" rtlCol="0" anchor="ctr">
            <a:normAutofit/>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r>
              <a:rPr lang="en-US" sz="2400" b="1"/>
              <a:t>Time Series Decomposition</a:t>
            </a:r>
            <a:endParaRPr lang="en-US" sz="2400" b="1" dirty="0"/>
          </a:p>
        </p:txBody>
      </p:sp>
      <p:sp>
        <p:nvSpPr>
          <p:cNvPr id="9" name="Rectangle 2"/>
          <p:cNvSpPr txBox="1">
            <a:spLocks noChangeArrowheads="1"/>
          </p:cNvSpPr>
          <p:nvPr/>
        </p:nvSpPr>
        <p:spPr>
          <a:xfrm>
            <a:off x="0" y="-10778"/>
            <a:ext cx="10363200" cy="673443"/>
          </a:xfrm>
          <a:prstGeom prst="rect">
            <a:avLst/>
          </a:prstGeom>
          <a:noFill/>
          <a:ln/>
        </p:spPr>
        <p:txBody>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r>
              <a:rPr lang="en-US" sz="2800" dirty="0">
                <a:solidFill>
                  <a:schemeClr val="bg1"/>
                </a:solidFill>
              </a:rPr>
              <a:t>  </a:t>
            </a:r>
            <a:r>
              <a:rPr lang="en-US" sz="2400" b="1" dirty="0">
                <a:solidFill>
                  <a:schemeClr val="bg1"/>
                </a:solidFill>
              </a:rPr>
              <a:t>Stepwise approach Contd..</a:t>
            </a:r>
          </a:p>
        </p:txBody>
      </p:sp>
      <p:sp>
        <p:nvSpPr>
          <p:cNvPr id="3" name="Rectangle 2"/>
          <p:cNvSpPr/>
          <p:nvPr/>
        </p:nvSpPr>
        <p:spPr>
          <a:xfrm>
            <a:off x="453081" y="844989"/>
            <a:ext cx="11590638" cy="1323439"/>
          </a:xfrm>
          <a:prstGeom prst="rect">
            <a:avLst/>
          </a:prstGeom>
        </p:spPr>
        <p:txBody>
          <a:bodyPr wrap="square">
            <a:spAutoFit/>
          </a:bodyPr>
          <a:lstStyle/>
          <a:p>
            <a:pPr marL="342900" indent="-342900">
              <a:buFont typeface="+mj-lt"/>
              <a:buAutoNum type="arabicPeriod" startAt="7"/>
            </a:pPr>
            <a:r>
              <a:rPr lang="en-US" sz="1600" b="1" dirty="0">
                <a:solidFill>
                  <a:srgbClr val="0000FF"/>
                </a:solidFill>
                <a:latin typeface="Calibri" panose="020F0502020204030204" pitchFamily="34" charset="0"/>
                <a:cs typeface="Calibri" panose="020F0502020204030204" pitchFamily="34" charset="0"/>
              </a:rPr>
              <a:t>Build the Arima model by using different combinations of ACF and PACF values: </a:t>
            </a:r>
          </a:p>
          <a:p>
            <a:endParaRPr lang="en-US" sz="1600" b="1" dirty="0">
              <a:solidFill>
                <a:srgbClr val="0000FF"/>
              </a:solidFill>
              <a:latin typeface="Calibri" panose="020F0502020204030204" pitchFamily="34" charset="0"/>
              <a:cs typeface="Calibri" panose="020F0502020204030204" pitchFamily="34" charset="0"/>
            </a:endParaRPr>
          </a:p>
          <a:p>
            <a:pPr lvl="0"/>
            <a:r>
              <a:rPr lang="en-US" sz="1600" dirty="0">
                <a:solidFill>
                  <a:schemeClr val="bg2">
                    <a:lumMod val="10000"/>
                  </a:schemeClr>
                </a:solidFill>
                <a:latin typeface="Calibri" panose="020F0502020204030204" pitchFamily="34" charset="0"/>
                <a:cs typeface="Calibri" panose="020F0502020204030204" pitchFamily="34" charset="0"/>
              </a:rPr>
              <a:t>       Here is the R code:</a:t>
            </a:r>
          </a:p>
          <a:p>
            <a:pPr lvl="0"/>
            <a:r>
              <a:rPr lang="en-US" sz="1600" dirty="0">
                <a:solidFill>
                  <a:schemeClr val="bg2">
                    <a:lumMod val="10000"/>
                  </a:schemeClr>
                </a:solidFill>
                <a:latin typeface="Calibri" panose="020F0502020204030204" pitchFamily="34" charset="0"/>
                <a:cs typeface="Calibri" panose="020F0502020204030204" pitchFamily="34" charset="0"/>
              </a:rPr>
              <a:t>       fit &lt;- arima(T_Data_box, c(4, 1, 1),seasonal = list(order = c(1, 1, 1), period = 12) )</a:t>
            </a:r>
          </a:p>
          <a:p>
            <a:pPr lvl="0"/>
            <a:r>
              <a:rPr lang="en-US" sz="1600" dirty="0">
                <a:solidFill>
                  <a:schemeClr val="bg2">
                    <a:lumMod val="10000"/>
                  </a:schemeClr>
                </a:solidFill>
                <a:latin typeface="Calibri" panose="020F0502020204030204" pitchFamily="34" charset="0"/>
                <a:cs typeface="Calibri" panose="020F0502020204030204" pitchFamily="34" charset="0"/>
              </a:rPr>
              <a:t>      Here is the R output</a:t>
            </a:r>
          </a:p>
        </p:txBody>
      </p:sp>
      <p:pic>
        <p:nvPicPr>
          <p:cNvPr id="5" name="Picture 4"/>
          <p:cNvPicPr/>
          <p:nvPr/>
        </p:nvPicPr>
        <p:blipFill>
          <a:blip r:embed="rId2"/>
          <a:stretch>
            <a:fillRect/>
          </a:stretch>
        </p:blipFill>
        <p:spPr>
          <a:xfrm>
            <a:off x="741406" y="2365742"/>
            <a:ext cx="6903308" cy="1992073"/>
          </a:xfrm>
          <a:prstGeom prst="rect">
            <a:avLst/>
          </a:prstGeom>
        </p:spPr>
      </p:pic>
      <p:sp>
        <p:nvSpPr>
          <p:cNvPr id="4" name="Rectangle 3"/>
          <p:cNvSpPr/>
          <p:nvPr/>
        </p:nvSpPr>
        <p:spPr>
          <a:xfrm>
            <a:off x="556054" y="4707064"/>
            <a:ext cx="11384692" cy="584775"/>
          </a:xfrm>
          <a:prstGeom prst="rect">
            <a:avLst/>
          </a:prstGeom>
        </p:spPr>
        <p:txBody>
          <a:bodyPr wrap="square">
            <a:spAutoFit/>
          </a:bodyPr>
          <a:lstStyle/>
          <a:p>
            <a:r>
              <a:rPr lang="en-US" sz="1600" dirty="0">
                <a:solidFill>
                  <a:schemeClr val="bg2">
                    <a:lumMod val="10000"/>
                  </a:schemeClr>
                </a:solidFill>
                <a:latin typeface="Calibri" panose="020F0502020204030204" pitchFamily="34" charset="0"/>
                <a:cs typeface="Calibri" panose="020F0502020204030204" pitchFamily="34" charset="0"/>
              </a:rPr>
              <a:t>Pick the model which has least AIC value.</a:t>
            </a:r>
          </a:p>
          <a:p>
            <a:r>
              <a:rPr lang="en-US" sz="1600" b="1" dirty="0">
                <a:solidFill>
                  <a:schemeClr val="bg2">
                    <a:lumMod val="10000"/>
                  </a:schemeClr>
                </a:solidFill>
                <a:latin typeface="Calibri" panose="020F0502020204030204" pitchFamily="34" charset="0"/>
                <a:cs typeface="Calibri" panose="020F0502020204030204" pitchFamily="34" charset="0"/>
              </a:rPr>
              <a:t>AIC: </a:t>
            </a:r>
            <a:r>
              <a:rPr lang="en-US" sz="1600" dirty="0">
                <a:solidFill>
                  <a:schemeClr val="bg2">
                    <a:lumMod val="10000"/>
                  </a:schemeClr>
                </a:solidFill>
                <a:latin typeface="Calibri" panose="020F0502020204030204" pitchFamily="34" charset="0"/>
                <a:cs typeface="Calibri" panose="020F0502020204030204" pitchFamily="34" charset="0"/>
              </a:rPr>
              <a:t>The Akaike Information Criterion is a function to determine the best model. Lower the AIC is better the model.</a:t>
            </a:r>
          </a:p>
        </p:txBody>
      </p:sp>
    </p:spTree>
    <p:extLst>
      <p:ext uri="{BB962C8B-B14F-4D97-AF65-F5344CB8AC3E}">
        <p14:creationId xmlns:p14="http://schemas.microsoft.com/office/powerpoint/2010/main" val="4074967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68325" y="561975"/>
            <a:ext cx="10972800" cy="5743575"/>
          </a:xfrm>
        </p:spPr>
        <p:txBody>
          <a:bodyPr/>
          <a:lstStyle/>
          <a:p>
            <a:pPr marL="457200" indent="-457200">
              <a:buFont typeface="+mj-lt"/>
              <a:buAutoNum type="arabicPeriod"/>
            </a:pPr>
            <a:endParaRPr lang="en-US" sz="1600" dirty="0"/>
          </a:p>
          <a:p>
            <a:pPr marL="457200" indent="-457200">
              <a:buFont typeface="+mj-lt"/>
              <a:buAutoNum type="arabicPeriod"/>
            </a:pPr>
            <a:r>
              <a:rPr lang="en-US" sz="1600" dirty="0"/>
              <a:t>Forecasting and Prediction</a:t>
            </a:r>
          </a:p>
          <a:p>
            <a:pPr marL="1142983" lvl="1" indent="-457200">
              <a:buFont typeface="Arial" panose="020B0604020202020204" pitchFamily="34" charset="0"/>
              <a:buChar char="•"/>
            </a:pPr>
            <a:r>
              <a:rPr lang="en-US" sz="1200" dirty="0"/>
              <a:t>What is Forecasting?</a:t>
            </a:r>
          </a:p>
          <a:p>
            <a:pPr marL="1142983" lvl="1" indent="-457200">
              <a:buFont typeface="Arial" panose="020B0604020202020204" pitchFamily="34" charset="0"/>
              <a:buChar char="•"/>
            </a:pPr>
            <a:r>
              <a:rPr lang="en-US" sz="1200" dirty="0"/>
              <a:t>Difference between Forecasting and Prediction</a:t>
            </a:r>
          </a:p>
          <a:p>
            <a:pPr marL="457200" indent="-457200">
              <a:buFont typeface="+mj-lt"/>
              <a:buAutoNum type="arabicPeriod"/>
            </a:pPr>
            <a:r>
              <a:rPr lang="en-US" sz="1600" dirty="0"/>
              <a:t>Introduction and Concepts</a:t>
            </a:r>
          </a:p>
          <a:p>
            <a:pPr marL="1142983" lvl="1" indent="-457200">
              <a:buFont typeface="Arial" panose="020B0604020202020204" pitchFamily="34" charset="0"/>
              <a:buChar char="•"/>
            </a:pPr>
            <a:r>
              <a:rPr lang="en-US" sz="1200" dirty="0"/>
              <a:t>What is Time Series?</a:t>
            </a:r>
          </a:p>
          <a:p>
            <a:pPr marL="1142983" lvl="1" indent="-457200">
              <a:buFont typeface="Arial" panose="020B0604020202020204" pitchFamily="34" charset="0"/>
              <a:buChar char="•"/>
            </a:pPr>
            <a:r>
              <a:rPr lang="en-US" sz="1200" dirty="0"/>
              <a:t>Components of Time Series</a:t>
            </a:r>
          </a:p>
          <a:p>
            <a:pPr marL="457200" indent="-457200">
              <a:buFont typeface="+mj-lt"/>
              <a:buAutoNum type="arabicPeriod"/>
            </a:pPr>
            <a:r>
              <a:rPr lang="en-US" sz="1600" dirty="0"/>
              <a:t>Terms used in Time Series</a:t>
            </a:r>
          </a:p>
          <a:p>
            <a:pPr marL="1142983" lvl="1" indent="-457200">
              <a:buFont typeface="Arial" panose="020B0604020202020204" pitchFamily="34" charset="0"/>
              <a:buChar char="•"/>
            </a:pPr>
            <a:r>
              <a:rPr lang="en-US" sz="1200" dirty="0"/>
              <a:t>Stationary Series</a:t>
            </a:r>
          </a:p>
          <a:p>
            <a:pPr marL="1142983" lvl="1" indent="-457200">
              <a:buFont typeface="Arial" panose="020B0604020202020204" pitchFamily="34" charset="0"/>
              <a:buChar char="•"/>
            </a:pPr>
            <a:r>
              <a:rPr lang="en-US" sz="1200" dirty="0"/>
              <a:t>Time Series Decomposition</a:t>
            </a:r>
          </a:p>
          <a:p>
            <a:pPr marL="457200" indent="-457200">
              <a:buFont typeface="+mj-lt"/>
              <a:buAutoNum type="arabicPeriod"/>
            </a:pPr>
            <a:r>
              <a:rPr lang="en-US" sz="1600" dirty="0"/>
              <a:t>ARIMA Forecasting Procedure</a:t>
            </a:r>
          </a:p>
          <a:p>
            <a:pPr marL="457200" indent="-457200">
              <a:buFont typeface="+mj-lt"/>
              <a:buAutoNum type="arabicPeriod"/>
            </a:pPr>
            <a:r>
              <a:rPr lang="en-US" sz="1600" dirty="0"/>
              <a:t>Stepwise approach to build a Time Series Model</a:t>
            </a:r>
          </a:p>
          <a:p>
            <a:pPr marL="1142983" lvl="1" indent="-457200">
              <a:buFont typeface="Arial" panose="020B0604020202020204" pitchFamily="34" charset="0"/>
              <a:buChar char="•"/>
            </a:pPr>
            <a:r>
              <a:rPr lang="en-US" sz="1200" dirty="0"/>
              <a:t>Check Stationarity of Series</a:t>
            </a:r>
          </a:p>
          <a:p>
            <a:pPr marL="1142983" lvl="1" indent="-457200">
              <a:buFont typeface="Arial" panose="020B0604020202020204" pitchFamily="34" charset="0"/>
              <a:buChar char="•"/>
            </a:pPr>
            <a:r>
              <a:rPr lang="en-US" sz="1200" dirty="0"/>
              <a:t>How to make ACF and PACF Plots</a:t>
            </a:r>
          </a:p>
          <a:p>
            <a:pPr marL="1142983" lvl="1" indent="-457200">
              <a:buFont typeface="Arial" panose="020B0604020202020204" pitchFamily="34" charset="0"/>
              <a:buChar char="•"/>
            </a:pPr>
            <a:r>
              <a:rPr lang="en-US" sz="1200" dirty="0"/>
              <a:t>Pure AR Model</a:t>
            </a:r>
          </a:p>
          <a:p>
            <a:pPr marL="1142983" lvl="1" indent="-457200">
              <a:buFont typeface="Arial" panose="020B0604020202020204" pitchFamily="34" charset="0"/>
              <a:buChar char="•"/>
            </a:pPr>
            <a:r>
              <a:rPr lang="en-US" sz="1200" dirty="0"/>
              <a:t>Pure MA Model</a:t>
            </a:r>
          </a:p>
          <a:p>
            <a:pPr marL="1142983" lvl="1" indent="-457200">
              <a:buFont typeface="Arial" panose="020B0604020202020204" pitchFamily="34" charset="0"/>
              <a:buChar char="•"/>
            </a:pPr>
            <a:r>
              <a:rPr lang="en-US" sz="1200" dirty="0"/>
              <a:t>ARMA and ARIMA Model</a:t>
            </a:r>
          </a:p>
          <a:p>
            <a:pPr marL="1142983" lvl="1" indent="-457200">
              <a:buFont typeface="Arial" panose="020B0604020202020204" pitchFamily="34" charset="0"/>
              <a:buChar char="•"/>
            </a:pPr>
            <a:endParaRPr lang="en-US" sz="1200" dirty="0"/>
          </a:p>
          <a:p>
            <a:pPr marL="457200" indent="-457200">
              <a:buFont typeface="+mj-lt"/>
              <a:buAutoNum type="arabicPeriod"/>
            </a:pPr>
            <a:endParaRPr lang="en-US" sz="1600" dirty="0"/>
          </a:p>
          <a:p>
            <a:pPr lvl="1" indent="0">
              <a:buNone/>
            </a:pPr>
            <a:endParaRPr lang="en-US" sz="1400" dirty="0"/>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4725" y="1056759"/>
            <a:ext cx="6076950" cy="34194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486768" y="186207"/>
            <a:ext cx="1886464" cy="276999"/>
          </a:xfrm>
          <a:prstGeom prst="rect">
            <a:avLst/>
          </a:prstGeom>
          <a:noFill/>
        </p:spPr>
        <p:txBody>
          <a:bodyPr wrap="square" rtlCol="0">
            <a:spAutoFit/>
          </a:bodyPr>
          <a:lstStyle/>
          <a:p>
            <a:r>
              <a:rPr lang="en-US" sz="1200" dirty="0">
                <a:solidFill>
                  <a:schemeClr val="bg1"/>
                </a:solidFill>
              </a:rPr>
              <a:t>Total Duration- 3 hours</a:t>
            </a:r>
          </a:p>
        </p:txBody>
      </p:sp>
    </p:spTree>
    <p:extLst>
      <p:ext uri="{BB962C8B-B14F-4D97-AF65-F5344CB8AC3E}">
        <p14:creationId xmlns:p14="http://schemas.microsoft.com/office/powerpoint/2010/main" val="1658431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0" y="2496"/>
            <a:ext cx="12192000" cy="623433"/>
          </a:xfrm>
          <a:prstGeom prst="rect">
            <a:avLst/>
          </a:prstGeom>
          <a:solidFill>
            <a:schemeClr val="accent1"/>
          </a:solidFill>
        </p:spPr>
        <p:txBody>
          <a:bodyPr vert="horz" lIns="0" tIns="0" rIns="0" bIns="0" rtlCol="0" anchor="ctr">
            <a:normAutofit/>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r>
              <a:rPr lang="en-US" sz="2400" b="1"/>
              <a:t>Time Series Decomposition</a:t>
            </a:r>
            <a:endParaRPr lang="en-US" sz="2400" b="1" dirty="0"/>
          </a:p>
        </p:txBody>
      </p:sp>
      <p:sp>
        <p:nvSpPr>
          <p:cNvPr id="9" name="Rectangle 2"/>
          <p:cNvSpPr txBox="1">
            <a:spLocks noChangeArrowheads="1"/>
          </p:cNvSpPr>
          <p:nvPr/>
        </p:nvSpPr>
        <p:spPr>
          <a:xfrm>
            <a:off x="0" y="-10778"/>
            <a:ext cx="10363200" cy="673443"/>
          </a:xfrm>
          <a:prstGeom prst="rect">
            <a:avLst/>
          </a:prstGeom>
          <a:noFill/>
          <a:ln/>
        </p:spPr>
        <p:txBody>
          <a:bodyPr/>
          <a:lstStyle>
            <a:lvl1pPr algn="l" defTabSz="914377" rtl="0" eaLnBrk="1" latinLnBrk="0" hangingPunct="1">
              <a:lnSpc>
                <a:spcPct val="90000"/>
              </a:lnSpc>
              <a:spcBef>
                <a:spcPct val="0"/>
              </a:spcBef>
              <a:buNone/>
              <a:defRPr sz="1600" kern="1200">
                <a:solidFill>
                  <a:schemeClr val="accent1"/>
                </a:solidFill>
                <a:latin typeface="+mj-lt"/>
                <a:ea typeface="+mj-ea"/>
                <a:cs typeface="+mj-cs"/>
              </a:defRPr>
            </a:lvl1pPr>
          </a:lstStyle>
          <a:p>
            <a:r>
              <a:rPr lang="en-US" sz="2800" dirty="0">
                <a:solidFill>
                  <a:schemeClr val="bg1"/>
                </a:solidFill>
              </a:rPr>
              <a:t>  </a:t>
            </a:r>
            <a:r>
              <a:rPr lang="en-US" sz="2400" b="1" dirty="0">
                <a:solidFill>
                  <a:schemeClr val="bg1"/>
                </a:solidFill>
              </a:rPr>
              <a:t>Stepwise approach Contd..</a:t>
            </a:r>
          </a:p>
        </p:txBody>
      </p:sp>
      <p:sp>
        <p:nvSpPr>
          <p:cNvPr id="3" name="Rectangle 2"/>
          <p:cNvSpPr/>
          <p:nvPr/>
        </p:nvSpPr>
        <p:spPr>
          <a:xfrm>
            <a:off x="556054" y="879524"/>
            <a:ext cx="11590638" cy="1077218"/>
          </a:xfrm>
          <a:prstGeom prst="rect">
            <a:avLst/>
          </a:prstGeom>
        </p:spPr>
        <p:txBody>
          <a:bodyPr wrap="square">
            <a:spAutoFit/>
          </a:bodyPr>
          <a:lstStyle/>
          <a:p>
            <a:pPr marL="342900" indent="-342900">
              <a:buFont typeface="+mj-lt"/>
              <a:buAutoNum type="arabicPeriod" startAt="8"/>
            </a:pPr>
            <a:r>
              <a:rPr lang="en-US" sz="1600" b="1" dirty="0">
                <a:solidFill>
                  <a:srgbClr val="0000FF"/>
                </a:solidFill>
                <a:latin typeface="Calibri" panose="020F0502020204030204" pitchFamily="34" charset="0"/>
                <a:cs typeface="Calibri" panose="020F0502020204030204" pitchFamily="34" charset="0"/>
              </a:rPr>
              <a:t>Forecast the data as per above model:</a:t>
            </a:r>
          </a:p>
          <a:p>
            <a:pPr lvl="0"/>
            <a:r>
              <a:rPr lang="en-US" sz="1600" dirty="0">
                <a:solidFill>
                  <a:schemeClr val="bg2">
                    <a:lumMod val="10000"/>
                  </a:schemeClr>
                </a:solidFill>
                <a:latin typeface="Calibri" panose="020F0502020204030204" pitchFamily="34" charset="0"/>
                <a:cs typeface="Calibri" panose="020F0502020204030204" pitchFamily="34" charset="0"/>
              </a:rPr>
              <a:t>       </a:t>
            </a:r>
          </a:p>
          <a:p>
            <a:pPr lvl="0"/>
            <a:r>
              <a:rPr lang="en-US" sz="1600" dirty="0">
                <a:solidFill>
                  <a:schemeClr val="bg2">
                    <a:lumMod val="10000"/>
                  </a:schemeClr>
                </a:solidFill>
                <a:latin typeface="Calibri" panose="020F0502020204030204" pitchFamily="34" charset="0"/>
                <a:cs typeface="Calibri" panose="020F0502020204030204" pitchFamily="34" charset="0"/>
              </a:rPr>
              <a:t>       Here is the R code to forecast data for next 12 months.</a:t>
            </a:r>
          </a:p>
          <a:p>
            <a:pPr lvl="0"/>
            <a:r>
              <a:rPr lang="en-US" sz="1600" dirty="0">
                <a:solidFill>
                  <a:schemeClr val="bg2">
                    <a:lumMod val="10000"/>
                  </a:schemeClr>
                </a:solidFill>
                <a:latin typeface="Calibri" panose="020F0502020204030204" pitchFamily="34" charset="0"/>
                <a:cs typeface="Calibri" panose="020F0502020204030204" pitchFamily="34" charset="0"/>
              </a:rPr>
              <a:t>       pred_fit &lt;- predict(fit, n.ahead = 1*12) </a:t>
            </a:r>
          </a:p>
        </p:txBody>
      </p:sp>
      <p:sp>
        <p:nvSpPr>
          <p:cNvPr id="4" name="Rectangle 3"/>
          <p:cNvSpPr/>
          <p:nvPr/>
        </p:nvSpPr>
        <p:spPr>
          <a:xfrm>
            <a:off x="556054" y="4079282"/>
            <a:ext cx="11384692" cy="1094467"/>
          </a:xfrm>
          <a:prstGeom prst="rect">
            <a:avLst/>
          </a:prstGeom>
        </p:spPr>
        <p:txBody>
          <a:bodyPr wrap="square">
            <a:spAutoFit/>
          </a:bodyPr>
          <a:lstStyle/>
          <a:p>
            <a:endParaRPr lang="en-US" sz="1600" dirty="0">
              <a:solidFill>
                <a:schemeClr val="bg2">
                  <a:lumMod val="10000"/>
                </a:schemeClr>
              </a:solidFill>
              <a:latin typeface="Calibri" panose="020F0502020204030204" pitchFamily="34" charset="0"/>
              <a:cs typeface="Calibri" panose="020F0502020204030204" pitchFamily="34" charset="0"/>
            </a:endParaRPr>
          </a:p>
          <a:p>
            <a:pPr marL="342900" indent="-342900">
              <a:lnSpc>
                <a:spcPct val="107000"/>
              </a:lnSpc>
              <a:buSzPts val="1400"/>
              <a:buFont typeface="+mj-lt"/>
              <a:buAutoNum type="arabicPeriod" startAt="10"/>
            </a:pPr>
            <a:r>
              <a:rPr lang="en-US" sz="1600" b="1" dirty="0">
                <a:solidFill>
                  <a:srgbClr val="0000FF"/>
                </a:solidFill>
                <a:latin typeface="Calibri" panose="020F0502020204030204" pitchFamily="34" charset="0"/>
                <a:cs typeface="Calibri" panose="020F0502020204030204" pitchFamily="34" charset="0"/>
              </a:rPr>
              <a:t>Final step is to remove transformation from series:</a:t>
            </a:r>
          </a:p>
          <a:p>
            <a:r>
              <a:rPr lang="en-US" sz="1600" dirty="0">
                <a:solidFill>
                  <a:schemeClr val="bg2">
                    <a:lumMod val="10000"/>
                  </a:schemeClr>
                </a:solidFill>
                <a:latin typeface="Calibri" panose="020F0502020204030204" pitchFamily="34" charset="0"/>
                <a:cs typeface="Calibri" panose="020F0502020204030204" pitchFamily="34" charset="0"/>
              </a:rPr>
              <a:t>       R Code:</a:t>
            </a:r>
          </a:p>
          <a:p>
            <a:r>
              <a:rPr lang="en-US" sz="1600" dirty="0">
                <a:solidFill>
                  <a:schemeClr val="bg2">
                    <a:lumMod val="10000"/>
                  </a:schemeClr>
                </a:solidFill>
                <a:latin typeface="Calibri" panose="020F0502020204030204" pitchFamily="34" charset="0"/>
                <a:cs typeface="Calibri" panose="020F0502020204030204" pitchFamily="34" charset="0"/>
              </a:rPr>
              <a:t>       final_forecast &lt;- exp(log(lambda * final_t + 1) / lambda)</a:t>
            </a:r>
          </a:p>
        </p:txBody>
      </p:sp>
      <p:sp>
        <p:nvSpPr>
          <p:cNvPr id="2" name="Rectangle 1"/>
          <p:cNvSpPr/>
          <p:nvPr/>
        </p:nvSpPr>
        <p:spPr>
          <a:xfrm>
            <a:off x="556054" y="2535551"/>
            <a:ext cx="6096000" cy="1179105"/>
          </a:xfrm>
          <a:prstGeom prst="rect">
            <a:avLst/>
          </a:prstGeom>
        </p:spPr>
        <p:txBody>
          <a:bodyPr>
            <a:spAutoFit/>
          </a:bodyPr>
          <a:lstStyle/>
          <a:p>
            <a:pPr marL="342900" marR="0" lvl="0" indent="-342900">
              <a:lnSpc>
                <a:spcPct val="107000"/>
              </a:lnSpc>
              <a:spcBef>
                <a:spcPts val="0"/>
              </a:spcBef>
              <a:spcAft>
                <a:spcPts val="0"/>
              </a:spcAft>
              <a:buSzPts val="1400"/>
              <a:buFont typeface="+mj-lt"/>
              <a:buAutoNum type="arabicPeriod" startAt="9"/>
            </a:pPr>
            <a:r>
              <a:rPr lang="en-US" sz="1600" b="1" dirty="0">
                <a:solidFill>
                  <a:srgbClr val="0000FF"/>
                </a:solidFill>
                <a:latin typeface="Calibri" panose="020F0502020204030204" pitchFamily="34" charset="0"/>
                <a:cs typeface="Calibri" panose="020F0502020204030204" pitchFamily="34" charset="0"/>
              </a:rPr>
              <a:t>Merge Actual and Forecast in one series:</a:t>
            </a:r>
          </a:p>
          <a:p>
            <a:pPr marR="0" lvl="0">
              <a:lnSpc>
                <a:spcPct val="107000"/>
              </a:lnSpc>
              <a:spcBef>
                <a:spcPts val="0"/>
              </a:spcBef>
              <a:spcAft>
                <a:spcPts val="0"/>
              </a:spcAft>
              <a:buSzPts val="1400"/>
            </a:pPr>
            <a:r>
              <a:rPr lang="en-US" sz="1600" b="1" dirty="0">
                <a:solidFill>
                  <a:srgbClr val="0000FF"/>
                </a:solidFill>
                <a:latin typeface="Calibri" panose="020F0502020204030204" pitchFamily="34" charset="0"/>
                <a:ea typeface="Calibri" panose="020F0502020204030204" pitchFamily="34" charset="0"/>
                <a:cs typeface="Calibri" panose="020F0502020204030204" pitchFamily="34" charset="0"/>
              </a:rPr>
              <a:t>        </a:t>
            </a: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R Code:</a:t>
            </a:r>
          </a:p>
          <a:p>
            <a:pPr marR="0" lvl="0">
              <a:lnSpc>
                <a:spcPct val="107000"/>
              </a:lnSpc>
              <a:spcBef>
                <a:spcPts val="0"/>
              </a:spcBef>
              <a:spcAft>
                <a:spcPts val="0"/>
              </a:spcAft>
              <a:buSzPts val="1400"/>
            </a:pP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        comb &lt;- ts.union(T_Data_box, pred_fit$pred)</a:t>
            </a:r>
          </a:p>
          <a:p>
            <a:pPr marR="0" lvl="0">
              <a:lnSpc>
                <a:spcPct val="107000"/>
              </a:lnSpc>
              <a:spcBef>
                <a:spcPts val="0"/>
              </a:spcBef>
              <a:spcAft>
                <a:spcPts val="0"/>
              </a:spcAft>
              <a:buSzPts val="1400"/>
            </a:pPr>
            <a:r>
              <a:rPr lang="en-US" sz="16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rPr>
              <a:t>        final_t &lt;-pmin(comb[,1], comb[,2], na.rm = TRUE</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a:picLocks noChangeAspect="1"/>
          </p:cNvPicPr>
          <p:nvPr/>
        </p:nvPicPr>
        <p:blipFill rotWithShape="1">
          <a:blip r:embed="rId2"/>
          <a:srcRect t="13251" r="3817" b="3255"/>
          <a:stretch/>
        </p:blipFill>
        <p:spPr>
          <a:xfrm>
            <a:off x="5837795" y="1625557"/>
            <a:ext cx="5003199" cy="3343275"/>
          </a:xfrm>
          <a:prstGeom prst="rect">
            <a:avLst/>
          </a:prstGeom>
        </p:spPr>
      </p:pic>
      <p:pic>
        <p:nvPicPr>
          <p:cNvPr id="6" name="Picture 5"/>
          <p:cNvPicPr>
            <a:picLocks noChangeAspect="1"/>
          </p:cNvPicPr>
          <p:nvPr/>
        </p:nvPicPr>
        <p:blipFill>
          <a:blip r:embed="rId3"/>
          <a:stretch>
            <a:fillRect/>
          </a:stretch>
        </p:blipFill>
        <p:spPr>
          <a:xfrm>
            <a:off x="10540299" y="1763340"/>
            <a:ext cx="1688738" cy="1140051"/>
          </a:xfrm>
          <a:prstGeom prst="rect">
            <a:avLst/>
          </a:prstGeom>
        </p:spPr>
      </p:pic>
    </p:spTree>
    <p:extLst>
      <p:ext uri="{BB962C8B-B14F-4D97-AF65-F5344CB8AC3E}">
        <p14:creationId xmlns:p14="http://schemas.microsoft.com/office/powerpoint/2010/main" val="2951704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2402235" y="4362451"/>
            <a:ext cx="7776815" cy="1537692"/>
          </a:xfrm>
        </p:spPr>
        <p:txBody>
          <a:bodyPr/>
          <a:lstStyle/>
          <a:p>
            <a:pPr algn="ctr"/>
            <a:r>
              <a:rPr lang="en-US" sz="5400" i="1" dirty="0">
                <a:solidFill>
                  <a:schemeClr val="accent2">
                    <a:lumMod val="75000"/>
                  </a:schemeClr>
                </a:solidFill>
              </a:rPr>
              <a:t>Thank You</a:t>
            </a:r>
          </a:p>
        </p:txBody>
      </p:sp>
    </p:spTree>
    <p:extLst>
      <p:ext uri="{BB962C8B-B14F-4D97-AF65-F5344CB8AC3E}">
        <p14:creationId xmlns:p14="http://schemas.microsoft.com/office/powerpoint/2010/main" val="2982430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Forecasting and Prediction</a:t>
            </a:r>
          </a:p>
        </p:txBody>
      </p:sp>
      <p:sp>
        <p:nvSpPr>
          <p:cNvPr id="4" name="Text Placeholder 3"/>
          <p:cNvSpPr>
            <a:spLocks noGrp="1"/>
          </p:cNvSpPr>
          <p:nvPr>
            <p:ph type="body" sz="quarter" idx="13"/>
          </p:nvPr>
        </p:nvSpPr>
        <p:spPr>
          <a:xfrm>
            <a:off x="395552" y="818545"/>
            <a:ext cx="11400896" cy="5130272"/>
          </a:xfrm>
        </p:spPr>
        <p:txBody>
          <a:bodyPr/>
          <a:lstStyle/>
          <a:p>
            <a:pPr marL="0" indent="0">
              <a:buNone/>
            </a:pPr>
            <a:r>
              <a:rPr lang="en-US" sz="1600" dirty="0">
                <a:solidFill>
                  <a:schemeClr val="bg2">
                    <a:lumMod val="10000"/>
                  </a:schemeClr>
                </a:solidFill>
                <a:latin typeface="+mn-lt"/>
              </a:rPr>
              <a:t>Many a times, forecasting and prediction are used interchangeably</a:t>
            </a:r>
          </a:p>
          <a:p>
            <a:pPr marL="0" indent="0">
              <a:buNone/>
            </a:pPr>
            <a:r>
              <a:rPr lang="en-US" sz="1600" dirty="0">
                <a:solidFill>
                  <a:schemeClr val="bg2">
                    <a:lumMod val="10000"/>
                  </a:schemeClr>
                </a:solidFill>
                <a:latin typeface="+mn-lt"/>
              </a:rPr>
              <a:t>The dictionary/ literary meaning for both the words is also same</a:t>
            </a:r>
          </a:p>
          <a:p>
            <a:pPr marL="0" indent="0">
              <a:buNone/>
            </a:pPr>
            <a:r>
              <a:rPr lang="en-US" sz="1600" dirty="0">
                <a:solidFill>
                  <a:schemeClr val="bg2">
                    <a:lumMod val="10000"/>
                  </a:schemeClr>
                </a:solidFill>
                <a:latin typeface="+mn-lt"/>
              </a:rPr>
              <a:t>From Analytics perspective, there are some subtle differences:</a:t>
            </a:r>
          </a:p>
          <a:p>
            <a:pPr marL="0" indent="0">
              <a:buNone/>
            </a:pPr>
            <a:endParaRPr lang="en-US" sz="1600" dirty="0">
              <a:solidFill>
                <a:schemeClr val="bg2">
                  <a:lumMod val="10000"/>
                </a:schemeClr>
              </a:solidFill>
              <a:latin typeface="+mn-lt"/>
            </a:endParaRPr>
          </a:p>
          <a:p>
            <a:pPr marL="0" indent="0">
              <a:buNone/>
            </a:pPr>
            <a:r>
              <a:rPr lang="en-US" sz="1600" b="1" dirty="0">
                <a:solidFill>
                  <a:srgbClr val="0000FF"/>
                </a:solidFill>
                <a:latin typeface="+mn-lt"/>
              </a:rPr>
              <a:t>Forecasting: </a:t>
            </a:r>
            <a:r>
              <a:rPr lang="en-US" sz="1600" dirty="0">
                <a:solidFill>
                  <a:schemeClr val="bg2">
                    <a:lumMod val="10000"/>
                  </a:schemeClr>
                </a:solidFill>
                <a:latin typeface="+mn-lt"/>
              </a:rPr>
              <a:t>Purpose of forecasting is to estimate a value in future using historical and current values. Comparatively less granular; Mandatory to have time dependent and ordered data</a:t>
            </a:r>
          </a:p>
          <a:p>
            <a:pPr marL="0" indent="0">
              <a:buNone/>
            </a:pPr>
            <a:r>
              <a:rPr lang="en-US" sz="1600" dirty="0">
                <a:solidFill>
                  <a:schemeClr val="bg2">
                    <a:lumMod val="10000"/>
                  </a:schemeClr>
                </a:solidFill>
                <a:latin typeface="+mn-lt"/>
              </a:rPr>
              <a:t>Example- "How much sales can we expect in next month?“</a:t>
            </a:r>
          </a:p>
          <a:p>
            <a:pPr marL="0" indent="0">
              <a:buNone/>
            </a:pPr>
            <a:endParaRPr lang="en-US" sz="1600" dirty="0">
              <a:solidFill>
                <a:schemeClr val="bg2">
                  <a:lumMod val="10000"/>
                </a:schemeClr>
              </a:solidFill>
              <a:latin typeface="+mn-lt"/>
            </a:endParaRPr>
          </a:p>
          <a:p>
            <a:pPr marL="0" indent="0">
              <a:buNone/>
            </a:pPr>
            <a:r>
              <a:rPr lang="en-US" sz="1600" b="1" dirty="0">
                <a:solidFill>
                  <a:srgbClr val="0000FF"/>
                </a:solidFill>
                <a:latin typeface="+mn-lt"/>
              </a:rPr>
              <a:t>Prediction: </a:t>
            </a:r>
            <a:r>
              <a:rPr lang="en-US" sz="1600" dirty="0">
                <a:solidFill>
                  <a:schemeClr val="bg2">
                    <a:lumMod val="10000"/>
                  </a:schemeClr>
                </a:solidFill>
                <a:latin typeface="+mn-lt"/>
              </a:rPr>
              <a:t>Predictive modelling are used to understand relationships between variables. These relation is used to estimate current or future value. More granular;</a:t>
            </a:r>
          </a:p>
          <a:p>
            <a:pPr marL="0" indent="0">
              <a:buNone/>
            </a:pPr>
            <a:r>
              <a:rPr lang="en-US" sz="1600" dirty="0">
                <a:solidFill>
                  <a:schemeClr val="bg2">
                    <a:lumMod val="10000"/>
                  </a:schemeClr>
                </a:solidFill>
                <a:latin typeface="+mn-lt"/>
              </a:rPr>
              <a:t>For example –” "Who are the customers who are likely to buy a product in next month?“</a:t>
            </a:r>
          </a:p>
          <a:p>
            <a:pPr marL="0" indent="0">
              <a:buNone/>
            </a:pPr>
            <a:endParaRPr lang="en-US" sz="1600" dirty="0">
              <a:solidFill>
                <a:schemeClr val="bg2">
                  <a:lumMod val="10000"/>
                </a:schemeClr>
              </a:solidFill>
              <a:latin typeface="+mn-lt"/>
            </a:endParaRPr>
          </a:p>
          <a:p>
            <a:pPr marL="0" indent="0">
              <a:buNone/>
            </a:pPr>
            <a:r>
              <a:rPr lang="en-US" sz="1600" dirty="0">
                <a:solidFill>
                  <a:schemeClr val="bg2">
                    <a:lumMod val="10000"/>
                  </a:schemeClr>
                </a:solidFill>
                <a:latin typeface="+mn-lt"/>
              </a:rPr>
              <a:t>There are two basic types of </a:t>
            </a:r>
            <a:r>
              <a:rPr lang="en-US" sz="1600" b="1" dirty="0">
                <a:solidFill>
                  <a:schemeClr val="bg2">
                    <a:lumMod val="10000"/>
                  </a:schemeClr>
                </a:solidFill>
                <a:latin typeface="+mn-lt"/>
              </a:rPr>
              <a:t>“time domain” </a:t>
            </a:r>
            <a:r>
              <a:rPr lang="en-US" sz="1600" dirty="0">
                <a:solidFill>
                  <a:schemeClr val="bg2">
                    <a:lumMod val="10000"/>
                  </a:schemeClr>
                </a:solidFill>
                <a:latin typeface="+mn-lt"/>
              </a:rPr>
              <a:t>models.</a:t>
            </a:r>
          </a:p>
          <a:p>
            <a:pPr>
              <a:buFont typeface="+mj-lt"/>
              <a:buAutoNum type="arabicPeriod"/>
            </a:pPr>
            <a:r>
              <a:rPr lang="en-US" sz="1600" dirty="0">
                <a:solidFill>
                  <a:schemeClr val="bg2">
                    <a:lumMod val="10000"/>
                  </a:schemeClr>
                </a:solidFill>
                <a:latin typeface="+mn-lt"/>
              </a:rPr>
              <a:t>Models that relate the present value of a series to past values and past prediction errors - these are called ARIMA models (for Autoregressive Integrated Moving Average). </a:t>
            </a:r>
          </a:p>
          <a:p>
            <a:pPr>
              <a:buFont typeface="+mj-lt"/>
              <a:buAutoNum type="arabicPeriod"/>
            </a:pPr>
            <a:r>
              <a:rPr lang="en-US" sz="1600" dirty="0">
                <a:solidFill>
                  <a:schemeClr val="bg2">
                    <a:lumMod val="10000"/>
                  </a:schemeClr>
                </a:solidFill>
                <a:latin typeface="+mn-lt"/>
              </a:rPr>
              <a:t>Ordinary regression models that use time indices as x-variables. Example – using Consumer Price Index, Dow Jones Industrial Average, New York Stock Exchange etc.</a:t>
            </a:r>
          </a:p>
          <a:p>
            <a:pPr marL="0" indent="0">
              <a:buNone/>
            </a:pPr>
            <a:endParaRPr lang="en-US" sz="1600" dirty="0">
              <a:latin typeface="+mn-lt"/>
            </a:endParaRPr>
          </a:p>
        </p:txBody>
      </p:sp>
    </p:spTree>
    <p:extLst>
      <p:ext uri="{BB962C8B-B14F-4D97-AF65-F5344CB8AC3E}">
        <p14:creationId xmlns:p14="http://schemas.microsoft.com/office/powerpoint/2010/main" val="142570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Time Series - Introduction</a:t>
            </a:r>
          </a:p>
        </p:txBody>
      </p:sp>
      <p:sp>
        <p:nvSpPr>
          <p:cNvPr id="4" name="Text Placeholder 3"/>
          <p:cNvSpPr>
            <a:spLocks noGrp="1"/>
          </p:cNvSpPr>
          <p:nvPr>
            <p:ph type="body" sz="quarter" idx="13"/>
          </p:nvPr>
        </p:nvSpPr>
        <p:spPr/>
        <p:txBody>
          <a:bodyPr/>
          <a:lstStyle/>
          <a:p>
            <a:pPr marL="0" indent="0">
              <a:spcBef>
                <a:spcPts val="500"/>
              </a:spcBef>
              <a:buNone/>
            </a:pPr>
            <a:r>
              <a:rPr lang="en-US" sz="1600" b="1" dirty="0">
                <a:solidFill>
                  <a:srgbClr val="0000FF"/>
                </a:solidFill>
                <a:latin typeface="+mn-lt"/>
              </a:rPr>
              <a:t>What is Time Series</a:t>
            </a:r>
          </a:p>
          <a:p>
            <a:pPr marL="190492" lvl="1" indent="-190492"/>
            <a:r>
              <a:rPr lang="en-US" sz="1600" dirty="0">
                <a:solidFill>
                  <a:schemeClr val="bg2">
                    <a:lumMod val="10000"/>
                  </a:schemeClr>
                </a:solidFill>
              </a:rPr>
              <a:t>A time series is a data series consisting of several values over a time interval. For example, weekly sales of cars, monthly profit of a company, etc.</a:t>
            </a:r>
          </a:p>
          <a:p>
            <a:pPr marL="190492" lvl="1" indent="-190492"/>
            <a:r>
              <a:rPr lang="en-US" sz="1600" dirty="0">
                <a:solidFill>
                  <a:schemeClr val="bg2">
                    <a:lumMod val="10000"/>
                  </a:schemeClr>
                </a:solidFill>
              </a:rPr>
              <a:t>The basis of performing a time series analysis is the assumption that in a time series value at any given point of time is a result of its historical values.</a:t>
            </a:r>
          </a:p>
          <a:p>
            <a:pPr marL="190492" lvl="1" indent="-190492"/>
            <a:endParaRPr lang="en-US" sz="1600" dirty="0">
              <a:solidFill>
                <a:schemeClr val="bg2">
                  <a:lumMod val="10000"/>
                </a:schemeClr>
              </a:solidFill>
            </a:endParaRPr>
          </a:p>
          <a:p>
            <a:pPr marL="0" lvl="1" indent="0">
              <a:buSzPct val="75000"/>
              <a:buNone/>
            </a:pPr>
            <a:r>
              <a:rPr lang="en-US" sz="1600" b="1" dirty="0">
                <a:solidFill>
                  <a:srgbClr val="0000FF"/>
                </a:solidFill>
                <a:latin typeface="+mn-lt"/>
              </a:rPr>
              <a:t>Components of a Time Series</a:t>
            </a:r>
          </a:p>
          <a:p>
            <a:pPr marL="190492" lvl="1" indent="-190492"/>
            <a:r>
              <a:rPr lang="en-US" sz="1600" b="1" dirty="0">
                <a:solidFill>
                  <a:srgbClr val="0000FF"/>
                </a:solidFill>
                <a:latin typeface="+mn-lt"/>
              </a:rPr>
              <a:t>Trend {T(t)}: </a:t>
            </a:r>
            <a:r>
              <a:rPr lang="en-US" sz="1600" dirty="0">
                <a:solidFill>
                  <a:schemeClr val="bg2">
                    <a:lumMod val="10000"/>
                  </a:schemeClr>
                </a:solidFill>
              </a:rPr>
              <a:t>Constantly increasing or decreasing OR first decreasing for a considerable </a:t>
            </a:r>
            <a:br>
              <a:rPr lang="en-US" sz="1600" dirty="0">
                <a:solidFill>
                  <a:schemeClr val="bg2">
                    <a:lumMod val="10000"/>
                  </a:schemeClr>
                </a:solidFill>
              </a:rPr>
            </a:br>
            <a:r>
              <a:rPr lang="en-US" sz="1600" dirty="0">
                <a:solidFill>
                  <a:schemeClr val="bg2">
                    <a:lumMod val="10000"/>
                  </a:schemeClr>
                </a:solidFill>
              </a:rPr>
              <a:t>time period and then decreasing.. The trend should be identified and then removed.</a:t>
            </a:r>
          </a:p>
          <a:p>
            <a:pPr marL="190492" lvl="1" indent="-190492"/>
            <a:r>
              <a:rPr lang="en-US" sz="1600" b="1" dirty="0">
                <a:solidFill>
                  <a:srgbClr val="0000FF"/>
                </a:solidFill>
                <a:latin typeface="+mn-lt"/>
              </a:rPr>
              <a:t>Seasonality{S(t)}: </a:t>
            </a:r>
            <a:r>
              <a:rPr lang="en-US" sz="1600" dirty="0">
                <a:solidFill>
                  <a:schemeClr val="bg2">
                    <a:lumMod val="10000"/>
                  </a:schemeClr>
                </a:solidFill>
              </a:rPr>
              <a:t>Repeating pattern with fixed period. Examples, </a:t>
            </a:r>
            <a:br>
              <a:rPr lang="en-US" sz="1600" dirty="0">
                <a:solidFill>
                  <a:schemeClr val="bg2">
                    <a:lumMod val="10000"/>
                  </a:schemeClr>
                </a:solidFill>
              </a:rPr>
            </a:br>
            <a:r>
              <a:rPr lang="en-US" sz="1600" dirty="0">
                <a:solidFill>
                  <a:schemeClr val="bg2">
                    <a:lumMod val="10000"/>
                  </a:schemeClr>
                </a:solidFill>
              </a:rPr>
              <a:t>sales in festive seasons, sales of umbrella during monsoon. The time-series should </a:t>
            </a:r>
            <a:br>
              <a:rPr lang="en-US" sz="1600" dirty="0">
                <a:solidFill>
                  <a:schemeClr val="bg2">
                    <a:lumMod val="10000"/>
                  </a:schemeClr>
                </a:solidFill>
              </a:rPr>
            </a:br>
            <a:r>
              <a:rPr lang="en-US" sz="1600" dirty="0">
                <a:solidFill>
                  <a:schemeClr val="bg2">
                    <a:lumMod val="10000"/>
                  </a:schemeClr>
                </a:solidFill>
              </a:rPr>
              <a:t>be de-seasonalized.</a:t>
            </a:r>
          </a:p>
          <a:p>
            <a:pPr marL="190492" lvl="1" indent="-190492"/>
            <a:r>
              <a:rPr lang="en-US" sz="1600" b="1" dirty="0">
                <a:solidFill>
                  <a:srgbClr val="0000FF"/>
                </a:solidFill>
                <a:latin typeface="+mn-lt"/>
              </a:rPr>
              <a:t>Random Variation/Irregular{I(t)}: </a:t>
            </a:r>
            <a:r>
              <a:rPr lang="en-US" sz="1600" dirty="0">
                <a:solidFill>
                  <a:schemeClr val="bg2">
                    <a:lumMod val="10000"/>
                  </a:schemeClr>
                </a:solidFill>
              </a:rPr>
              <a:t>Unexplained variation in the time-series which is </a:t>
            </a:r>
            <a:br>
              <a:rPr lang="en-US" sz="1600" dirty="0">
                <a:solidFill>
                  <a:schemeClr val="bg2">
                    <a:lumMod val="10000"/>
                  </a:schemeClr>
                </a:solidFill>
              </a:rPr>
            </a:br>
            <a:r>
              <a:rPr lang="en-US" sz="1600" dirty="0">
                <a:solidFill>
                  <a:schemeClr val="bg2">
                    <a:lumMod val="10000"/>
                  </a:schemeClr>
                </a:solidFill>
              </a:rPr>
              <a:t>totally random. Example – Earthquake</a:t>
            </a:r>
          </a:p>
          <a:p>
            <a:pPr marL="190492" lvl="1" indent="-190492"/>
            <a:endParaRPr lang="en-US" sz="1667" b="1" dirty="0"/>
          </a:p>
          <a:p>
            <a:pPr marL="190492" lvl="1" indent="-190492"/>
            <a:endParaRPr lang="en-US" sz="1667" dirty="0"/>
          </a:p>
          <a:p>
            <a:endParaRPr lang="en-US" dirty="0"/>
          </a:p>
        </p:txBody>
      </p:sp>
      <p:sp>
        <p:nvSpPr>
          <p:cNvPr id="5" name="Arrow: Pentagon 4"/>
          <p:cNvSpPr/>
          <p:nvPr/>
        </p:nvSpPr>
        <p:spPr>
          <a:xfrm>
            <a:off x="4759835" y="5821298"/>
            <a:ext cx="4362780" cy="323165"/>
          </a:xfrm>
          <a:prstGeom prst="homePlate">
            <a:avLst/>
          </a:prstGeom>
          <a:solidFill>
            <a:schemeClr val="bg1">
              <a:lumMod val="75000"/>
            </a:schemeClr>
          </a:solidFill>
        </p:spPr>
        <p:txBody>
          <a:bodyPr wrap="none">
            <a:spAutoFit/>
          </a:bodyPr>
          <a:lstStyle/>
          <a:p>
            <a:pPr algn="r"/>
            <a:r>
              <a:rPr lang="en-US" sz="1500" dirty="0"/>
              <a:t>https://www.youtube.com/watch?v=e0vj-0imOLw</a:t>
            </a:r>
          </a:p>
        </p:txBody>
      </p:sp>
      <p:pic>
        <p:nvPicPr>
          <p:cNvPr id="6" name="e0vj-0imOLw">
            <a:hlinkClick r:id="" action="ppaction://media"/>
            <a:extLst>
              <a:ext uri="{FF2B5EF4-FFF2-40B4-BE49-F238E27FC236}">
                <a16:creationId xmlns:a16="http://schemas.microsoft.com/office/drawing/2014/main" id="{C546D054-DBE2-406A-A59B-2AB8B9D3AE4A}"/>
              </a:ext>
            </a:extLst>
          </p:cNvPr>
          <p:cNvPicPr>
            <a:picLocks noRot="1" noChangeAspect="1"/>
          </p:cNvPicPr>
          <p:nvPr>
            <a:videoFile r:link="rId1"/>
          </p:nvPr>
        </p:nvPicPr>
        <p:blipFill>
          <a:blip r:embed="rId3"/>
          <a:stretch>
            <a:fillRect/>
          </a:stretch>
        </p:blipFill>
        <p:spPr>
          <a:xfrm>
            <a:off x="9256448" y="4224073"/>
            <a:ext cx="2540000" cy="1905000"/>
          </a:xfrm>
          <a:prstGeom prst="rect">
            <a:avLst/>
          </a:prstGeom>
        </p:spPr>
      </p:pic>
    </p:spTree>
    <p:extLst>
      <p:ext uri="{BB962C8B-B14F-4D97-AF65-F5344CB8AC3E}">
        <p14:creationId xmlns:p14="http://schemas.microsoft.com/office/powerpoint/2010/main" val="3974797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Important Characteristics of Time Series Data</a:t>
            </a:r>
          </a:p>
        </p:txBody>
      </p:sp>
      <p:sp>
        <p:nvSpPr>
          <p:cNvPr id="5" name="Rectangle 3"/>
          <p:cNvSpPr>
            <a:spLocks noGrp="1" noChangeArrowheads="1"/>
          </p:cNvSpPr>
          <p:nvPr>
            <p:ph type="body" sz="quarter" idx="4294967295"/>
          </p:nvPr>
        </p:nvSpPr>
        <p:spPr>
          <a:xfrm>
            <a:off x="395553" y="969583"/>
            <a:ext cx="11034447" cy="4241233"/>
          </a:xfrm>
          <a:prstGeom prst="rect">
            <a:avLst/>
          </a:prstGeom>
          <a:noFill/>
        </p:spPr>
        <p:txBody>
          <a:bodyPr lIns="0" tIns="0" rIns="0" bIns="0">
            <a:normAutofit/>
          </a:bodyPr>
          <a:lstStyle/>
          <a:p>
            <a:pPr>
              <a:spcBef>
                <a:spcPts val="500"/>
              </a:spcBef>
            </a:pPr>
            <a:r>
              <a:rPr lang="en-US" sz="1600" b="1" dirty="0">
                <a:solidFill>
                  <a:srgbClr val="0000FF"/>
                </a:solidFill>
              </a:rPr>
              <a:t>Important Characteristics to Consider First</a:t>
            </a:r>
          </a:p>
          <a:p>
            <a:pPr>
              <a:spcBef>
                <a:spcPts val="500"/>
              </a:spcBef>
            </a:pPr>
            <a:r>
              <a:rPr lang="en-US" sz="1600" dirty="0">
                <a:solidFill>
                  <a:schemeClr val="bg2">
                    <a:lumMod val="10000"/>
                  </a:schemeClr>
                </a:solidFill>
              </a:rPr>
              <a:t>Some important questions to first consider when first looking at a time series are:</a:t>
            </a:r>
          </a:p>
          <a:p>
            <a:pPr marL="285750" indent="-285750">
              <a:spcBef>
                <a:spcPts val="500"/>
              </a:spcBef>
              <a:buFont typeface="Arial" panose="020B0604020202020204" pitchFamily="34" charset="0"/>
              <a:buChar char="•"/>
            </a:pPr>
            <a:r>
              <a:rPr lang="en-US" sz="1600" dirty="0">
                <a:solidFill>
                  <a:schemeClr val="bg2">
                    <a:lumMod val="10000"/>
                  </a:schemeClr>
                </a:solidFill>
              </a:rPr>
              <a:t>Is there a trend, meaning that, on average, the measurements tend to increase (or decrease) over time?</a:t>
            </a:r>
          </a:p>
          <a:p>
            <a:pPr marL="285750" indent="-285750">
              <a:spcBef>
                <a:spcPts val="500"/>
              </a:spcBef>
              <a:buFont typeface="Arial" panose="020B0604020202020204" pitchFamily="34" charset="0"/>
              <a:buChar char="•"/>
            </a:pPr>
            <a:r>
              <a:rPr lang="en-US" sz="1600" dirty="0">
                <a:solidFill>
                  <a:schemeClr val="bg2">
                    <a:lumMod val="10000"/>
                  </a:schemeClr>
                </a:solidFill>
              </a:rPr>
              <a:t>Is there seasonality, meaning that there is a regularly repeating pattern of highs and lows related to calendar time such as seasons, quarters, months, days of the week, and so on?</a:t>
            </a:r>
          </a:p>
          <a:p>
            <a:pPr marL="285750" indent="-285750">
              <a:spcBef>
                <a:spcPts val="500"/>
              </a:spcBef>
              <a:buFont typeface="Arial" panose="020B0604020202020204" pitchFamily="34" charset="0"/>
              <a:buChar char="•"/>
            </a:pPr>
            <a:r>
              <a:rPr lang="en-US" sz="1600" dirty="0">
                <a:solidFill>
                  <a:schemeClr val="bg2">
                    <a:lumMod val="10000"/>
                  </a:schemeClr>
                </a:solidFill>
              </a:rPr>
              <a:t>Are their outliers? In regression, outliers are far away from your line. With time series data, your outliers are far away from your other data.</a:t>
            </a:r>
          </a:p>
          <a:p>
            <a:pPr marL="285750" indent="-285750">
              <a:spcBef>
                <a:spcPts val="500"/>
              </a:spcBef>
              <a:buFont typeface="Arial" panose="020B0604020202020204" pitchFamily="34" charset="0"/>
              <a:buChar char="•"/>
            </a:pPr>
            <a:r>
              <a:rPr lang="en-US" sz="1600" dirty="0">
                <a:solidFill>
                  <a:schemeClr val="bg2">
                    <a:lumMod val="10000"/>
                  </a:schemeClr>
                </a:solidFill>
              </a:rPr>
              <a:t>Is there constant variance over time, or is the variance non-constant?</a:t>
            </a:r>
          </a:p>
        </p:txBody>
      </p:sp>
    </p:spTree>
    <p:extLst>
      <p:ext uri="{BB962C8B-B14F-4D97-AF65-F5344CB8AC3E}">
        <p14:creationId xmlns:p14="http://schemas.microsoft.com/office/powerpoint/2010/main" val="1230275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E817B73-9C48-45B2-B362-DD3B974F4A9E}"/>
              </a:ext>
            </a:extLst>
          </p:cNvPr>
          <p:cNvSpPr/>
          <p:nvPr/>
        </p:nvSpPr>
        <p:spPr>
          <a:xfrm>
            <a:off x="6365875" y="998802"/>
            <a:ext cx="5430573" cy="5130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67" b="1" dirty="0">
              <a:solidFill>
                <a:schemeClr val="tx1"/>
              </a:solidFill>
            </a:endParaRPr>
          </a:p>
        </p:txBody>
      </p:sp>
      <p:sp>
        <p:nvSpPr>
          <p:cNvPr id="2" name="Title 1"/>
          <p:cNvSpPr>
            <a:spLocks noGrp="1"/>
          </p:cNvSpPr>
          <p:nvPr>
            <p:ph type="title"/>
          </p:nvPr>
        </p:nvSpPr>
        <p:spPr>
          <a:solidFill>
            <a:schemeClr val="accent1"/>
          </a:solidFill>
        </p:spPr>
        <p:txBody>
          <a:bodyPr vert="horz" lIns="0" tIns="0" rIns="0" bIns="0" rtlCol="0" anchor="ctr">
            <a:normAutofit/>
          </a:bodyPr>
          <a:lstStyle/>
          <a:p>
            <a:r>
              <a:rPr lang="en-US" sz="2400" b="1" dirty="0"/>
              <a:t>Terminologies related to Time Series</a:t>
            </a:r>
          </a:p>
        </p:txBody>
      </p:sp>
      <p:sp>
        <p:nvSpPr>
          <p:cNvPr id="5" name="Rectangle 3"/>
          <p:cNvSpPr>
            <a:spLocks noGrp="1" noChangeArrowheads="1"/>
          </p:cNvSpPr>
          <p:nvPr>
            <p:ph type="body" sz="quarter" idx="4294967295"/>
          </p:nvPr>
        </p:nvSpPr>
        <p:spPr>
          <a:xfrm>
            <a:off x="395554" y="969585"/>
            <a:ext cx="5970321" cy="5223478"/>
          </a:xfrm>
          <a:prstGeom prst="rect">
            <a:avLst/>
          </a:prstGeom>
          <a:noFill/>
        </p:spPr>
        <p:txBody>
          <a:bodyPr lIns="0" tIns="0" rIns="0" bIns="0">
            <a:normAutofit/>
          </a:bodyPr>
          <a:lstStyle/>
          <a:p>
            <a:pPr marL="0" lvl="1" indent="0">
              <a:buClr>
                <a:schemeClr val="accent1"/>
              </a:buClr>
              <a:buSzPct val="75000"/>
              <a:buNone/>
            </a:pPr>
            <a:r>
              <a:rPr lang="en-US" sz="1600" b="1" dirty="0">
                <a:solidFill>
                  <a:srgbClr val="0000FF"/>
                </a:solidFill>
              </a:rPr>
              <a:t>Stationary Series</a:t>
            </a:r>
          </a:p>
          <a:p>
            <a:pPr>
              <a:spcBef>
                <a:spcPts val="500"/>
              </a:spcBef>
            </a:pPr>
            <a:endParaRPr lang="en-US" sz="1667" b="1" dirty="0">
              <a:solidFill>
                <a:schemeClr val="accent2"/>
              </a:solidFill>
            </a:endParaRPr>
          </a:p>
          <a:p>
            <a:pPr>
              <a:spcBef>
                <a:spcPts val="500"/>
              </a:spcBef>
            </a:pPr>
            <a:r>
              <a:rPr lang="en-US" sz="1600" dirty="0">
                <a:solidFill>
                  <a:schemeClr val="bg2">
                    <a:lumMod val="10000"/>
                  </a:schemeClr>
                </a:solidFill>
              </a:rPr>
              <a:t>A stationary series is one whose mean and variance of the series is constant over time i.e.,</a:t>
            </a:r>
          </a:p>
          <a:p>
            <a:pPr>
              <a:spcBef>
                <a:spcPts val="500"/>
              </a:spcBef>
            </a:pPr>
            <a:endParaRPr lang="en-US" sz="1600" dirty="0">
              <a:solidFill>
                <a:schemeClr val="bg2">
                  <a:lumMod val="10000"/>
                </a:schemeClr>
              </a:solidFill>
            </a:endParaRPr>
          </a:p>
          <a:p>
            <a:pPr marL="298967" indent="-298967">
              <a:spcBef>
                <a:spcPts val="500"/>
              </a:spcBef>
              <a:buFont typeface="+mj-lt"/>
              <a:buAutoNum type="arabicPeriod"/>
            </a:pPr>
            <a:r>
              <a:rPr lang="en-US" sz="1600" dirty="0">
                <a:solidFill>
                  <a:schemeClr val="bg2">
                    <a:lumMod val="10000"/>
                  </a:schemeClr>
                </a:solidFill>
              </a:rPr>
              <a:t>The mean of the series should not be a function of time rather should be a constant.</a:t>
            </a:r>
          </a:p>
          <a:p>
            <a:pPr marL="298967" indent="-298967">
              <a:spcBef>
                <a:spcPts val="500"/>
              </a:spcBef>
              <a:buFont typeface="+mj-lt"/>
              <a:buAutoNum type="arabicPeriod"/>
            </a:pPr>
            <a:endParaRPr lang="en-US" sz="1600" dirty="0">
              <a:solidFill>
                <a:schemeClr val="bg2">
                  <a:lumMod val="10000"/>
                </a:schemeClr>
              </a:solidFill>
            </a:endParaRPr>
          </a:p>
          <a:p>
            <a:pPr marL="298967" indent="-298967">
              <a:spcBef>
                <a:spcPts val="500"/>
              </a:spcBef>
              <a:buFont typeface="+mj-lt"/>
              <a:buAutoNum type="arabicPeriod"/>
            </a:pPr>
            <a:endParaRPr lang="en-US" sz="1600" dirty="0">
              <a:solidFill>
                <a:schemeClr val="bg2">
                  <a:lumMod val="10000"/>
                </a:schemeClr>
              </a:solidFill>
            </a:endParaRPr>
          </a:p>
          <a:p>
            <a:pPr marL="298967" indent="-298967">
              <a:spcBef>
                <a:spcPts val="500"/>
              </a:spcBef>
              <a:buFont typeface="+mj-lt"/>
              <a:buAutoNum type="arabicPeriod"/>
            </a:pPr>
            <a:r>
              <a:rPr lang="en-US" sz="1600" dirty="0">
                <a:solidFill>
                  <a:schemeClr val="bg2">
                    <a:lumMod val="10000"/>
                  </a:schemeClr>
                </a:solidFill>
              </a:rPr>
              <a:t>The variance of the series should not a be a function </a:t>
            </a:r>
            <a:br>
              <a:rPr lang="en-US" sz="1600" dirty="0">
                <a:solidFill>
                  <a:schemeClr val="bg2">
                    <a:lumMod val="10000"/>
                  </a:schemeClr>
                </a:solidFill>
              </a:rPr>
            </a:br>
            <a:r>
              <a:rPr lang="en-US" sz="1600" dirty="0">
                <a:solidFill>
                  <a:schemeClr val="bg2">
                    <a:lumMod val="10000"/>
                  </a:schemeClr>
                </a:solidFill>
              </a:rPr>
              <a:t>of time.</a:t>
            </a:r>
          </a:p>
        </p:txBody>
      </p:sp>
      <p:pic>
        <p:nvPicPr>
          <p:cNvPr id="111618" name="Picture 2" descr="https://www.analyticsvidhya.com/wp-content/uploads/2015/02/Mean_nonstationary.png"/>
          <p:cNvPicPr>
            <a:picLocks noChangeAspect="1" noChangeArrowheads="1"/>
          </p:cNvPicPr>
          <p:nvPr/>
        </p:nvPicPr>
        <p:blipFill>
          <a:blip r:embed="rId3"/>
          <a:srcRect/>
          <a:stretch>
            <a:fillRect/>
          </a:stretch>
        </p:blipFill>
        <p:spPr bwMode="auto">
          <a:xfrm>
            <a:off x="6456948" y="1415047"/>
            <a:ext cx="5383740" cy="2361130"/>
          </a:xfrm>
          <a:prstGeom prst="rect">
            <a:avLst/>
          </a:prstGeom>
          <a:noFill/>
        </p:spPr>
      </p:pic>
      <p:pic>
        <p:nvPicPr>
          <p:cNvPr id="111620" name="Picture 4" descr="Var_nonstationary"/>
          <p:cNvPicPr>
            <a:picLocks noChangeAspect="1" noChangeArrowheads="1"/>
          </p:cNvPicPr>
          <p:nvPr/>
        </p:nvPicPr>
        <p:blipFill>
          <a:blip r:embed="rId4"/>
          <a:srcRect/>
          <a:stretch>
            <a:fillRect/>
          </a:stretch>
        </p:blipFill>
        <p:spPr bwMode="auto">
          <a:xfrm>
            <a:off x="6470120" y="3568437"/>
            <a:ext cx="5366168" cy="2334330"/>
          </a:xfrm>
          <a:prstGeom prst="rect">
            <a:avLst/>
          </a:prstGeom>
          <a:noFill/>
        </p:spPr>
      </p:pic>
    </p:spTree>
    <p:extLst>
      <p:ext uri="{BB962C8B-B14F-4D97-AF65-F5344CB8AC3E}">
        <p14:creationId xmlns:p14="http://schemas.microsoft.com/office/powerpoint/2010/main" val="117539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EA39D7-F286-4E8D-A39B-CD828B84004E}"/>
              </a:ext>
            </a:extLst>
          </p:cNvPr>
          <p:cNvSpPr/>
          <p:nvPr/>
        </p:nvSpPr>
        <p:spPr>
          <a:xfrm>
            <a:off x="6365875" y="998802"/>
            <a:ext cx="5430573" cy="5130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67" b="1" dirty="0">
              <a:solidFill>
                <a:schemeClr val="tx1"/>
              </a:solidFill>
            </a:endParaRPr>
          </a:p>
        </p:txBody>
      </p:sp>
      <p:sp>
        <p:nvSpPr>
          <p:cNvPr id="2" name="Title 1"/>
          <p:cNvSpPr>
            <a:spLocks noGrp="1"/>
          </p:cNvSpPr>
          <p:nvPr>
            <p:ph type="title"/>
          </p:nvPr>
        </p:nvSpPr>
        <p:spPr>
          <a:solidFill>
            <a:schemeClr val="accent1"/>
          </a:solidFill>
        </p:spPr>
        <p:txBody>
          <a:bodyPr vert="horz" lIns="0" tIns="0" rIns="0" bIns="0" rtlCol="0" anchor="ctr">
            <a:normAutofit/>
          </a:bodyPr>
          <a:lstStyle/>
          <a:p>
            <a:r>
              <a:rPr lang="en-US" sz="2400" b="1" dirty="0"/>
              <a:t>Time Series Decomposition</a:t>
            </a:r>
          </a:p>
        </p:txBody>
      </p:sp>
      <p:sp>
        <p:nvSpPr>
          <p:cNvPr id="5" name="Rectangle 3"/>
          <p:cNvSpPr>
            <a:spLocks noGrp="1" noChangeArrowheads="1"/>
          </p:cNvSpPr>
          <p:nvPr>
            <p:ph type="body" sz="quarter" idx="4294967295"/>
          </p:nvPr>
        </p:nvSpPr>
        <p:spPr>
          <a:xfrm>
            <a:off x="395553" y="969584"/>
            <a:ext cx="5319447" cy="5223478"/>
          </a:xfrm>
          <a:prstGeom prst="rect">
            <a:avLst/>
          </a:prstGeom>
          <a:noFill/>
        </p:spPr>
        <p:txBody>
          <a:bodyPr lIns="0" tIns="0" rIns="0" bIns="0">
            <a:normAutofit/>
          </a:bodyPr>
          <a:lstStyle/>
          <a:p>
            <a:pPr marL="0" lvl="1" indent="0">
              <a:buClr>
                <a:schemeClr val="accent1"/>
              </a:buClr>
              <a:buSzPct val="75000"/>
              <a:buNone/>
            </a:pPr>
            <a:r>
              <a:rPr lang="en-US" sz="1600" b="1" dirty="0">
                <a:solidFill>
                  <a:srgbClr val="0000FF"/>
                </a:solidFill>
              </a:rPr>
              <a:t>Decomposition</a:t>
            </a:r>
          </a:p>
          <a:p>
            <a:pPr>
              <a:spcBef>
                <a:spcPts val="500"/>
              </a:spcBef>
            </a:pPr>
            <a:endParaRPr lang="en-US" sz="1667" b="1" dirty="0">
              <a:solidFill>
                <a:schemeClr val="accent2"/>
              </a:solidFill>
            </a:endParaRPr>
          </a:p>
          <a:p>
            <a:pPr>
              <a:spcBef>
                <a:spcPts val="500"/>
              </a:spcBef>
            </a:pPr>
            <a:r>
              <a:rPr lang="en-US" sz="1600" dirty="0">
                <a:solidFill>
                  <a:schemeClr val="bg2">
                    <a:lumMod val="10000"/>
                  </a:schemeClr>
                </a:solidFill>
              </a:rPr>
              <a:t>Within a given Time Series, underlying pattern can also be broken down into sub patterns to identify the component factors that influence each of the values in a series.</a:t>
            </a:r>
          </a:p>
          <a:p>
            <a:pPr>
              <a:spcBef>
                <a:spcPts val="500"/>
              </a:spcBef>
            </a:pPr>
            <a:endParaRPr lang="en-US" sz="1600" dirty="0">
              <a:solidFill>
                <a:schemeClr val="bg2">
                  <a:lumMod val="10000"/>
                </a:schemeClr>
              </a:solidFill>
            </a:endParaRPr>
          </a:p>
          <a:p>
            <a:pPr>
              <a:spcBef>
                <a:spcPts val="500"/>
              </a:spcBef>
            </a:pPr>
            <a:r>
              <a:rPr lang="en-US" sz="1600" dirty="0">
                <a:solidFill>
                  <a:schemeClr val="bg2">
                    <a:lumMod val="10000"/>
                  </a:schemeClr>
                </a:solidFill>
              </a:rPr>
              <a:t>Mathematical representation of the decomposition approach is:</a:t>
            </a:r>
          </a:p>
          <a:p>
            <a:pPr>
              <a:spcBef>
                <a:spcPts val="500"/>
              </a:spcBef>
            </a:pPr>
            <a:endParaRPr lang="en-US" sz="1600" dirty="0">
              <a:solidFill>
                <a:schemeClr val="bg2">
                  <a:lumMod val="10000"/>
                </a:schemeClr>
              </a:solidFill>
            </a:endParaRPr>
          </a:p>
          <a:p>
            <a:pPr>
              <a:spcBef>
                <a:spcPts val="500"/>
              </a:spcBef>
            </a:pPr>
            <a:r>
              <a:rPr lang="en-US" sz="1600" dirty="0">
                <a:solidFill>
                  <a:schemeClr val="bg2">
                    <a:lumMod val="10000"/>
                  </a:schemeClr>
                </a:solidFill>
              </a:rPr>
              <a:t>  </a:t>
            </a:r>
            <a:r>
              <a:rPr lang="en-US" sz="1600" b="1" dirty="0">
                <a:solidFill>
                  <a:schemeClr val="bg2">
                    <a:lumMod val="10000"/>
                  </a:schemeClr>
                </a:solidFill>
              </a:rPr>
              <a:t>Y</a:t>
            </a:r>
            <a:r>
              <a:rPr lang="en-US" sz="1600" b="1" baseline="-25000" dirty="0">
                <a:solidFill>
                  <a:schemeClr val="bg2">
                    <a:lumMod val="10000"/>
                  </a:schemeClr>
                </a:solidFill>
              </a:rPr>
              <a:t>t</a:t>
            </a:r>
            <a:r>
              <a:rPr lang="en-US" sz="1600" dirty="0">
                <a:solidFill>
                  <a:schemeClr val="bg2">
                    <a:lumMod val="10000"/>
                  </a:schemeClr>
                </a:solidFill>
              </a:rPr>
              <a:t>  is the time series value (actual data) at period t</a:t>
            </a:r>
          </a:p>
          <a:p>
            <a:pPr>
              <a:spcBef>
                <a:spcPts val="500"/>
              </a:spcBef>
            </a:pPr>
            <a:r>
              <a:rPr lang="en-US" sz="1600" dirty="0">
                <a:solidFill>
                  <a:schemeClr val="bg2">
                    <a:lumMod val="10000"/>
                  </a:schemeClr>
                </a:solidFill>
              </a:rPr>
              <a:t>  </a:t>
            </a:r>
            <a:r>
              <a:rPr lang="en-US" sz="1600" b="1" dirty="0">
                <a:solidFill>
                  <a:schemeClr val="bg2">
                    <a:lumMod val="10000"/>
                  </a:schemeClr>
                </a:solidFill>
              </a:rPr>
              <a:t>S</a:t>
            </a:r>
            <a:r>
              <a:rPr lang="en-US" sz="1600" b="1" baseline="-25000" dirty="0">
                <a:solidFill>
                  <a:schemeClr val="bg2">
                    <a:lumMod val="10000"/>
                  </a:schemeClr>
                </a:solidFill>
              </a:rPr>
              <a:t>t</a:t>
            </a:r>
            <a:r>
              <a:rPr lang="en-US" sz="1600" dirty="0">
                <a:solidFill>
                  <a:schemeClr val="bg2">
                    <a:lumMod val="10000"/>
                  </a:schemeClr>
                </a:solidFill>
              </a:rPr>
              <a:t>  is the seasonal component at period t</a:t>
            </a:r>
          </a:p>
          <a:p>
            <a:pPr>
              <a:spcBef>
                <a:spcPts val="500"/>
              </a:spcBef>
            </a:pPr>
            <a:r>
              <a:rPr lang="en-US" sz="1600" dirty="0">
                <a:solidFill>
                  <a:schemeClr val="bg2">
                    <a:lumMod val="10000"/>
                  </a:schemeClr>
                </a:solidFill>
              </a:rPr>
              <a:t>  </a:t>
            </a:r>
            <a:r>
              <a:rPr lang="en-US" sz="1600" b="1" dirty="0">
                <a:solidFill>
                  <a:schemeClr val="bg2">
                    <a:lumMod val="10000"/>
                  </a:schemeClr>
                </a:solidFill>
              </a:rPr>
              <a:t>T</a:t>
            </a:r>
            <a:r>
              <a:rPr lang="en-US" sz="1600" b="1" baseline="-25000" dirty="0">
                <a:solidFill>
                  <a:schemeClr val="bg2">
                    <a:lumMod val="10000"/>
                  </a:schemeClr>
                </a:solidFill>
              </a:rPr>
              <a:t>t</a:t>
            </a:r>
            <a:r>
              <a:rPr lang="en-US" sz="1600" dirty="0">
                <a:solidFill>
                  <a:schemeClr val="bg2">
                    <a:lumMod val="10000"/>
                  </a:schemeClr>
                </a:solidFill>
              </a:rPr>
              <a:t>  is the trend cycle component at period t</a:t>
            </a:r>
          </a:p>
          <a:p>
            <a:pPr>
              <a:spcBef>
                <a:spcPts val="500"/>
              </a:spcBef>
            </a:pPr>
            <a:r>
              <a:rPr lang="en-US" sz="1600" dirty="0">
                <a:solidFill>
                  <a:schemeClr val="bg2">
                    <a:lumMod val="10000"/>
                  </a:schemeClr>
                </a:solidFill>
              </a:rPr>
              <a:t>  </a:t>
            </a:r>
            <a:r>
              <a:rPr lang="en-US" sz="1600" b="1" dirty="0">
                <a:solidFill>
                  <a:schemeClr val="bg2">
                    <a:lumMod val="10000"/>
                  </a:schemeClr>
                </a:solidFill>
              </a:rPr>
              <a:t>E</a:t>
            </a:r>
            <a:r>
              <a:rPr lang="en-US" sz="1600" b="1" baseline="-25000" dirty="0">
                <a:solidFill>
                  <a:schemeClr val="bg2">
                    <a:lumMod val="10000"/>
                  </a:schemeClr>
                </a:solidFill>
              </a:rPr>
              <a:t>t</a:t>
            </a:r>
            <a:r>
              <a:rPr lang="en-US" sz="1600" baseline="-25000" dirty="0">
                <a:solidFill>
                  <a:schemeClr val="bg2">
                    <a:lumMod val="10000"/>
                  </a:schemeClr>
                </a:solidFill>
              </a:rPr>
              <a:t> </a:t>
            </a:r>
            <a:r>
              <a:rPr lang="en-US" sz="1600" dirty="0">
                <a:solidFill>
                  <a:schemeClr val="bg2">
                    <a:lumMod val="10000"/>
                  </a:schemeClr>
                </a:solidFill>
              </a:rPr>
              <a:t> is the irregular (remainder) component at period t</a:t>
            </a:r>
          </a:p>
          <a:p>
            <a:pPr>
              <a:spcBef>
                <a:spcPts val="500"/>
              </a:spcBef>
            </a:pPr>
            <a:endParaRPr lang="en-US" sz="1667" dirty="0"/>
          </a:p>
        </p:txBody>
      </p:sp>
      <p:pic>
        <p:nvPicPr>
          <p:cNvPr id="121863" name="Picture 7"/>
          <p:cNvPicPr>
            <a:picLocks noChangeAspect="1" noChangeArrowheads="1"/>
          </p:cNvPicPr>
          <p:nvPr/>
        </p:nvPicPr>
        <p:blipFill rotWithShape="1">
          <a:blip r:embed="rId3"/>
          <a:srcRect l="22568" t="29488" r="28547" b="15682"/>
          <a:stretch/>
        </p:blipFill>
        <p:spPr bwMode="auto">
          <a:xfrm>
            <a:off x="6365876" y="1132873"/>
            <a:ext cx="5425072" cy="4963128"/>
          </a:xfrm>
          <a:prstGeom prst="rect">
            <a:avLst/>
          </a:prstGeom>
          <a:noFill/>
          <a:ln w="9525">
            <a:noFill/>
            <a:miter lim="800000"/>
            <a:headEnd/>
            <a:tailEnd/>
          </a:ln>
        </p:spPr>
      </p:pic>
      <p:sp>
        <p:nvSpPr>
          <p:cNvPr id="4" name="TextBox 3"/>
          <p:cNvSpPr txBox="1"/>
          <p:nvPr/>
        </p:nvSpPr>
        <p:spPr>
          <a:xfrm>
            <a:off x="327515" y="5968093"/>
            <a:ext cx="5578415" cy="246221"/>
          </a:xfrm>
          <a:prstGeom prst="rect">
            <a:avLst/>
          </a:prstGeom>
          <a:noFill/>
        </p:spPr>
        <p:txBody>
          <a:bodyPr wrap="square" rtlCol="0">
            <a:spAutoFit/>
          </a:bodyPr>
          <a:lstStyle/>
          <a:p>
            <a:r>
              <a:rPr lang="en-US" sz="1000" dirty="0"/>
              <a:t>* Remainder and random component are used interchangeably </a:t>
            </a:r>
          </a:p>
        </p:txBody>
      </p:sp>
    </p:spTree>
    <p:extLst>
      <p:ext uri="{BB962C8B-B14F-4D97-AF65-F5344CB8AC3E}">
        <p14:creationId xmlns:p14="http://schemas.microsoft.com/office/powerpoint/2010/main" val="1700660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3AE32BA-59A4-4ED3-B6AB-AC64F9B8AFE6}"/>
              </a:ext>
            </a:extLst>
          </p:cNvPr>
          <p:cNvSpPr/>
          <p:nvPr/>
        </p:nvSpPr>
        <p:spPr>
          <a:xfrm>
            <a:off x="395553" y="2027465"/>
            <a:ext cx="11400896" cy="4101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67" b="1" dirty="0">
              <a:solidFill>
                <a:schemeClr val="tx1"/>
              </a:solidFill>
            </a:endParaRPr>
          </a:p>
        </p:txBody>
      </p:sp>
      <p:sp>
        <p:nvSpPr>
          <p:cNvPr id="2" name="Title 1"/>
          <p:cNvSpPr>
            <a:spLocks noGrp="1"/>
          </p:cNvSpPr>
          <p:nvPr>
            <p:ph type="title"/>
          </p:nvPr>
        </p:nvSpPr>
        <p:spPr/>
        <p:txBody>
          <a:bodyPr>
            <a:normAutofit/>
          </a:bodyPr>
          <a:lstStyle/>
          <a:p>
            <a:r>
              <a:rPr lang="en-US" sz="2400" b="1" dirty="0"/>
              <a:t>Time Series Models</a:t>
            </a:r>
          </a:p>
        </p:txBody>
      </p:sp>
      <p:sp>
        <p:nvSpPr>
          <p:cNvPr id="4" name="Text Placeholder 3"/>
          <p:cNvSpPr>
            <a:spLocks noGrp="1"/>
          </p:cNvSpPr>
          <p:nvPr>
            <p:ph type="body" sz="quarter" idx="13"/>
          </p:nvPr>
        </p:nvSpPr>
        <p:spPr>
          <a:xfrm>
            <a:off x="395553" y="998803"/>
            <a:ext cx="11400896" cy="820930"/>
          </a:xfrm>
        </p:spPr>
        <p:txBody>
          <a:bodyPr>
            <a:spAutoFit/>
          </a:bodyPr>
          <a:lstStyle/>
          <a:p>
            <a:pPr marL="190492" lvl="1" indent="-190492"/>
            <a:r>
              <a:rPr lang="en-US" sz="1600" dirty="0">
                <a:solidFill>
                  <a:schemeClr val="bg2">
                    <a:lumMod val="10000"/>
                  </a:schemeClr>
                </a:solidFill>
              </a:rPr>
              <a:t>Two different types of models are generally used for a time series viz. Multiplicative and Additive models.</a:t>
            </a:r>
            <a:r>
              <a:rPr lang="en-US" sz="1600" b="1" dirty="0">
                <a:solidFill>
                  <a:schemeClr val="bg2">
                    <a:lumMod val="10000"/>
                  </a:schemeClr>
                </a:solidFill>
              </a:rPr>
              <a:t> 	</a:t>
            </a:r>
          </a:p>
          <a:p>
            <a:pPr marL="0" lvl="1" indent="0">
              <a:buNone/>
            </a:pPr>
            <a:r>
              <a:rPr lang="en-US" sz="1667" b="1" dirty="0"/>
              <a:t> 	</a:t>
            </a:r>
            <a:r>
              <a:rPr lang="en-US" sz="1600" b="1" dirty="0"/>
              <a:t>Multiplicative Model:  	         Y(t) = T(t)× S(t)×C(t)× I(t)</a:t>
            </a:r>
          </a:p>
          <a:p>
            <a:pPr marL="666700" lvl="2" indent="-190492">
              <a:buNone/>
            </a:pPr>
            <a:r>
              <a:rPr lang="en-US" sz="1600" b="1" dirty="0"/>
              <a:t> 		Additive Model:  		         Y(t) = T(t) + S(t) + C(t) + I(t)</a:t>
            </a:r>
            <a:endParaRPr lang="en-US" sz="1600" dirty="0"/>
          </a:p>
        </p:txBody>
      </p:sp>
      <p:grpSp>
        <p:nvGrpSpPr>
          <p:cNvPr id="8" name="Group 7">
            <a:extLst>
              <a:ext uri="{FF2B5EF4-FFF2-40B4-BE49-F238E27FC236}">
                <a16:creationId xmlns:a16="http://schemas.microsoft.com/office/drawing/2014/main" id="{62FF0577-C33F-4123-A0CE-53C323F8C8C7}"/>
              </a:ext>
            </a:extLst>
          </p:cNvPr>
          <p:cNvGrpSpPr/>
          <p:nvPr/>
        </p:nvGrpSpPr>
        <p:grpSpPr>
          <a:xfrm>
            <a:off x="1425301" y="2109114"/>
            <a:ext cx="9341398" cy="4006357"/>
            <a:chOff x="1710361" y="3107914"/>
            <a:chExt cx="11209677" cy="4016434"/>
          </a:xfrm>
        </p:grpSpPr>
        <p:pic>
          <p:nvPicPr>
            <p:cNvPr id="5" name="Picture 4">
              <a:extLst>
                <a:ext uri="{FF2B5EF4-FFF2-40B4-BE49-F238E27FC236}">
                  <a16:creationId xmlns:a16="http://schemas.microsoft.com/office/drawing/2014/main" id="{00000000-0008-0000-0400-000004000000}"/>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Lst>
            </a:blip>
            <a:srcRect t="8430"/>
            <a:stretch/>
          </p:blipFill>
          <p:spPr>
            <a:xfrm>
              <a:off x="1710361" y="3107914"/>
              <a:ext cx="11209677" cy="2398253"/>
            </a:xfrm>
            <a:prstGeom prst="rect">
              <a:avLst/>
            </a:prstGeom>
          </p:spPr>
        </p:pic>
        <p:pic>
          <p:nvPicPr>
            <p:cNvPr id="6" name="Picture 5">
              <a:extLst>
                <a:ext uri="{FF2B5EF4-FFF2-40B4-BE49-F238E27FC236}">
                  <a16:creationId xmlns:a16="http://schemas.microsoft.com/office/drawing/2014/main" id="{00000000-0008-0000-0400-000005000000}"/>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contrast="-40000"/>
                      </a14:imgEffect>
                    </a14:imgLayer>
                  </a14:imgProps>
                </a:ext>
              </a:extLst>
            </a:blip>
            <a:srcRect t="8787"/>
            <a:stretch/>
          </p:blipFill>
          <p:spPr>
            <a:xfrm>
              <a:off x="2719899" y="5795261"/>
              <a:ext cx="9190601" cy="1329087"/>
            </a:xfrm>
            <a:prstGeom prst="rect">
              <a:avLst/>
            </a:prstGeom>
          </p:spPr>
        </p:pic>
      </p:grpSp>
    </p:spTree>
    <p:extLst>
      <p:ext uri="{BB962C8B-B14F-4D97-AF65-F5344CB8AC3E}">
        <p14:creationId xmlns:p14="http://schemas.microsoft.com/office/powerpoint/2010/main" val="2333324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Decomposition of Additive and Multiplicative Time Series</a:t>
            </a:r>
          </a:p>
        </p:txBody>
      </p:sp>
      <p:pic>
        <p:nvPicPr>
          <p:cNvPr id="5" name="Picture 4">
            <a:extLst>
              <a:ext uri="{FF2B5EF4-FFF2-40B4-BE49-F238E27FC236}">
                <a16:creationId xmlns:a16="http://schemas.microsoft.com/office/drawing/2014/main" id="{00000000-0008-0000-0400-000006000000}"/>
              </a:ext>
            </a:extLst>
          </p:cNvPr>
          <p:cNvPicPr>
            <a:picLocks noChangeAspect="1"/>
          </p:cNvPicPr>
          <p:nvPr/>
        </p:nvPicPr>
        <p:blipFill>
          <a:blip r:embed="rId2"/>
          <a:stretch>
            <a:fillRect/>
          </a:stretch>
        </p:blipFill>
        <p:spPr>
          <a:xfrm>
            <a:off x="395552" y="998802"/>
            <a:ext cx="11400896" cy="4487286"/>
          </a:xfrm>
          <a:prstGeom prst="rect">
            <a:avLst/>
          </a:prstGeom>
        </p:spPr>
      </p:pic>
      <p:sp>
        <p:nvSpPr>
          <p:cNvPr id="6" name="TextBox 5"/>
          <p:cNvSpPr txBox="1"/>
          <p:nvPr/>
        </p:nvSpPr>
        <p:spPr>
          <a:xfrm>
            <a:off x="313908" y="5967261"/>
            <a:ext cx="5578415" cy="246221"/>
          </a:xfrm>
          <a:prstGeom prst="rect">
            <a:avLst/>
          </a:prstGeom>
          <a:noFill/>
        </p:spPr>
        <p:txBody>
          <a:bodyPr wrap="square" rtlCol="0">
            <a:spAutoFit/>
          </a:bodyPr>
          <a:lstStyle/>
          <a:p>
            <a:r>
              <a:rPr lang="en-US" sz="1000" dirty="0"/>
              <a:t>* Remainder and random component are used interchangeably </a:t>
            </a:r>
          </a:p>
        </p:txBody>
      </p:sp>
    </p:spTree>
    <p:extLst>
      <p:ext uri="{BB962C8B-B14F-4D97-AF65-F5344CB8AC3E}">
        <p14:creationId xmlns:p14="http://schemas.microsoft.com/office/powerpoint/2010/main" val="1989794740"/>
      </p:ext>
    </p:extLst>
  </p:cSld>
  <p:clrMapOvr>
    <a:masterClrMapping/>
  </p:clrMapOvr>
</p:sld>
</file>

<file path=ppt/theme/theme1.xml><?xml version="1.0" encoding="utf-8"?>
<a:theme xmlns:a="http://schemas.openxmlformats.org/drawingml/2006/main" name="3_Theme1">
  <a:themeElements>
    <a:clrScheme name="TELUS International June2017">
      <a:dk1>
        <a:srgbClr val="6A6E74"/>
      </a:dk1>
      <a:lt1>
        <a:srgbClr val="FFFFFF"/>
      </a:lt1>
      <a:dk2>
        <a:srgbClr val="2A2C2E"/>
      </a:dk2>
      <a:lt2>
        <a:srgbClr val="F7F7F8"/>
      </a:lt2>
      <a:accent1>
        <a:srgbClr val="4B286D"/>
      </a:accent1>
      <a:accent2>
        <a:srgbClr val="6E3BA1"/>
      </a:accent2>
      <a:accent3>
        <a:srgbClr val="66CC00"/>
      </a:accent3>
      <a:accent4>
        <a:srgbClr val="248700"/>
      </a:accent4>
      <a:accent5>
        <a:srgbClr val="177A00"/>
      </a:accent5>
      <a:accent6>
        <a:srgbClr val="D8D8D8"/>
      </a:accent6>
      <a:hlink>
        <a:srgbClr val="6E3BA1"/>
      </a:hlink>
      <a:folHlink>
        <a:srgbClr val="6A6E7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F29F3CB-0606-47FF-AC4B-31C777246FB1}" vid="{6487254C-B2CE-4513-ABBF-6AE495E690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Xavient Digital powered by TI</Template>
  <TotalTime>13178</TotalTime>
  <Words>1982</Words>
  <Application>Microsoft Office PowerPoint</Application>
  <PresentationFormat>Widescreen</PresentationFormat>
  <Paragraphs>252</Paragraphs>
  <Slides>21</Slides>
  <Notes>4</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Symbol</vt:lpstr>
      <vt:lpstr>Times New Roman</vt:lpstr>
      <vt:lpstr>Wingdings</vt:lpstr>
      <vt:lpstr>3_Theme1</vt:lpstr>
      <vt:lpstr>PowerPoint Presentation</vt:lpstr>
      <vt:lpstr>PowerPoint Presentation</vt:lpstr>
      <vt:lpstr>Forecasting and Prediction</vt:lpstr>
      <vt:lpstr>Time Series - Introduction</vt:lpstr>
      <vt:lpstr>Important Characteristics of Time Series Data</vt:lpstr>
      <vt:lpstr>Terminologies related to Time Series</vt:lpstr>
      <vt:lpstr>Time Series Decomposition</vt:lpstr>
      <vt:lpstr>Time Series Models</vt:lpstr>
      <vt:lpstr>Decomposition of Additive and Multiplicative Time Series</vt:lpstr>
      <vt:lpstr>  Arima Forecasting Procedure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Aggarwal</dc:creator>
  <cp:lastModifiedBy>Krati Sharma</cp:lastModifiedBy>
  <cp:revision>65</cp:revision>
  <dcterms:created xsi:type="dcterms:W3CDTF">2018-02-23T07:25:27Z</dcterms:created>
  <dcterms:modified xsi:type="dcterms:W3CDTF">2018-07-07T15:22:55Z</dcterms:modified>
</cp:coreProperties>
</file>