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9" r:id="rId3"/>
    <p:sldId id="290" r:id="rId4"/>
    <p:sldId id="311" r:id="rId5"/>
    <p:sldId id="293" r:id="rId6"/>
    <p:sldId id="291" r:id="rId7"/>
    <p:sldId id="292" r:id="rId8"/>
    <p:sldId id="295" r:id="rId9"/>
    <p:sldId id="297" r:id="rId10"/>
    <p:sldId id="298" r:id="rId11"/>
    <p:sldId id="299" r:id="rId12"/>
    <p:sldId id="300"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05" r:id="rId26"/>
    <p:sldId id="304" r:id="rId27"/>
    <p:sldId id="306" r:id="rId28"/>
    <p:sldId id="307" r:id="rId29"/>
    <p:sldId id="308" r:id="rId30"/>
    <p:sldId id="309" r:id="rId31"/>
    <p:sldId id="294"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8510B-FAAB-4CAD-BEC9-398F8E13717B}" type="datetimeFigureOut">
              <a:rPr lang="en-US" smtClean="0"/>
              <a:t>9/7/2018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A4810C-0DAE-466C-A055-8A765A463367}" type="slidenum">
              <a:rPr lang="en-US" smtClean="0"/>
              <a:t>‹#›</a:t>
            </a:fld>
            <a:endParaRPr lang="en-US"/>
          </a:p>
        </p:txBody>
      </p:sp>
    </p:spTree>
    <p:extLst>
      <p:ext uri="{BB962C8B-B14F-4D97-AF65-F5344CB8AC3E}">
        <p14:creationId xmlns:p14="http://schemas.microsoft.com/office/powerpoint/2010/main" val="979489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9FAF4-83DA-4BEE-ADBA-21D88B42F01D}"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B4B5B-B421-42B4-A649-E45F68750CC7}" type="slidenum">
              <a:rPr lang="en-US" smtClean="0"/>
              <a:t>‹#›</a:t>
            </a:fld>
            <a:endParaRPr lang="en-US"/>
          </a:p>
        </p:txBody>
      </p:sp>
    </p:spTree>
    <p:extLst>
      <p:ext uri="{BB962C8B-B14F-4D97-AF65-F5344CB8AC3E}">
        <p14:creationId xmlns:p14="http://schemas.microsoft.com/office/powerpoint/2010/main" val="404148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MS PGothic" panose="020B0600070205080204" pitchFamily="34" charset="-128"/>
              </a:rPr>
              <a:t>Descriptive analytics, such as reporting/OLAP, dashboards, and data visualization, have been widely used for some time.  They are the core of traditional BI.  </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cs typeface="Arial" panose="020B0604020202020204" pitchFamily="34" charset="0"/>
              </a:defRPr>
            </a:lvl1pPr>
            <a:lvl2pPr marL="733425" indent="-282575" defTabSz="931863">
              <a:defRPr>
                <a:solidFill>
                  <a:schemeClr val="tx1"/>
                </a:solidFill>
                <a:latin typeface="Arial" panose="020B0604020202020204" pitchFamily="34" charset="0"/>
                <a:cs typeface="Arial" panose="020B0604020202020204" pitchFamily="34" charset="0"/>
              </a:defRPr>
            </a:lvl2pPr>
            <a:lvl3pPr marL="1130300" indent="-225425" defTabSz="931863">
              <a:defRPr>
                <a:solidFill>
                  <a:schemeClr val="tx1"/>
                </a:solidFill>
                <a:latin typeface="Arial" panose="020B0604020202020204" pitchFamily="34" charset="0"/>
                <a:cs typeface="Arial" panose="020B0604020202020204" pitchFamily="34" charset="0"/>
              </a:defRPr>
            </a:lvl3pPr>
            <a:lvl4pPr marL="1582738" indent="-225425" defTabSz="931863">
              <a:defRPr>
                <a:solidFill>
                  <a:schemeClr val="tx1"/>
                </a:solidFill>
                <a:latin typeface="Arial" panose="020B0604020202020204" pitchFamily="34" charset="0"/>
                <a:cs typeface="Arial" panose="020B0604020202020204" pitchFamily="34" charset="0"/>
              </a:defRPr>
            </a:lvl4pPr>
            <a:lvl5pPr marL="2033588" indent="-225425" defTabSz="931863">
              <a:defRPr>
                <a:solidFill>
                  <a:schemeClr val="tx1"/>
                </a:solidFill>
                <a:latin typeface="Arial" panose="020B0604020202020204" pitchFamily="34" charset="0"/>
                <a:cs typeface="Arial" panose="020B0604020202020204" pitchFamily="34" charset="0"/>
              </a:defRPr>
            </a:lvl5pPr>
            <a:lvl6pPr marL="24907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479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051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623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3B715A-FA07-4558-A0B0-516C97180249}" type="slidenum">
              <a:rPr lang="en-US" altLang="en-US" smtClean="0">
                <a:ea typeface="MS PGothic" panose="020B0600070205080204" pitchFamily="34" charset="-128"/>
              </a:rPr>
              <a:pPr/>
              <a:t>6</a:t>
            </a:fld>
            <a:endParaRPr lang="en-US" altLang="en-US">
              <a:ea typeface="MS PGothic" panose="020B0600070205080204" pitchFamily="34" charset="-128"/>
            </a:endParaRPr>
          </a:p>
        </p:txBody>
      </p:sp>
    </p:spTree>
    <p:extLst>
      <p:ext uri="{BB962C8B-B14F-4D97-AF65-F5344CB8AC3E}">
        <p14:creationId xmlns:p14="http://schemas.microsoft.com/office/powerpoint/2010/main" val="214683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MS PGothic" panose="020B0600070205080204" pitchFamily="34" charset="-128"/>
              </a:rPr>
              <a:t>Algorithms for predictive analytics, such as regression analysis, machine learning, and neural networks, have also been around for some time.  Recently, however, software products have made them much easier to understand and use. They have also been integrated into specific applications, such as for campaign management. Marketing is the target for many predictive analytics applications.  Descriptive analytics, such as data visualization, is important in helping users interpret the output from predictive and predictive analytics.  Prescriptive analytics are often referred to as advanced analytics. </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cs typeface="Arial" panose="020B0604020202020204" pitchFamily="34" charset="0"/>
              </a:defRPr>
            </a:lvl1pPr>
            <a:lvl2pPr marL="733425" indent="-282575" defTabSz="931863">
              <a:defRPr>
                <a:solidFill>
                  <a:schemeClr val="tx1"/>
                </a:solidFill>
                <a:latin typeface="Arial" panose="020B0604020202020204" pitchFamily="34" charset="0"/>
                <a:cs typeface="Arial" panose="020B0604020202020204" pitchFamily="34" charset="0"/>
              </a:defRPr>
            </a:lvl2pPr>
            <a:lvl3pPr marL="1130300" indent="-225425" defTabSz="931863">
              <a:defRPr>
                <a:solidFill>
                  <a:schemeClr val="tx1"/>
                </a:solidFill>
                <a:latin typeface="Arial" panose="020B0604020202020204" pitchFamily="34" charset="0"/>
                <a:cs typeface="Arial" panose="020B0604020202020204" pitchFamily="34" charset="0"/>
              </a:defRPr>
            </a:lvl3pPr>
            <a:lvl4pPr marL="1582738" indent="-225425" defTabSz="931863">
              <a:defRPr>
                <a:solidFill>
                  <a:schemeClr val="tx1"/>
                </a:solidFill>
                <a:latin typeface="Arial" panose="020B0604020202020204" pitchFamily="34" charset="0"/>
                <a:cs typeface="Arial" panose="020B0604020202020204" pitchFamily="34" charset="0"/>
              </a:defRPr>
            </a:lvl4pPr>
            <a:lvl5pPr marL="2033588" indent="-225425" defTabSz="931863">
              <a:defRPr>
                <a:solidFill>
                  <a:schemeClr val="tx1"/>
                </a:solidFill>
                <a:latin typeface="Arial" panose="020B0604020202020204" pitchFamily="34" charset="0"/>
                <a:cs typeface="Arial" panose="020B0604020202020204" pitchFamily="34" charset="0"/>
              </a:defRPr>
            </a:lvl5pPr>
            <a:lvl6pPr marL="24907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479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051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623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6BB850-8CF1-444E-8277-1B69E3933CE5}" type="slidenum">
              <a:rPr lang="en-US" altLang="en-US" smtClean="0">
                <a:ea typeface="MS PGothic" panose="020B0600070205080204" pitchFamily="34" charset="-128"/>
              </a:rPr>
              <a:pPr/>
              <a:t>7</a:t>
            </a:fld>
            <a:endParaRPr lang="en-US" altLang="en-US">
              <a:ea typeface="MS PGothic" panose="020B0600070205080204" pitchFamily="34" charset="-128"/>
            </a:endParaRPr>
          </a:p>
        </p:txBody>
      </p:sp>
    </p:spTree>
    <p:extLst>
      <p:ext uri="{BB962C8B-B14F-4D97-AF65-F5344CB8AC3E}">
        <p14:creationId xmlns:p14="http://schemas.microsoft.com/office/powerpoint/2010/main" val="226898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MS PGothic" panose="020B0600070205080204" pitchFamily="34" charset="-128"/>
              </a:rPr>
              <a:t>Prescriptive analytics provide an optimal solution, often for the allocation of scarce resources.  They, too, have been in academia for a long time but are now finding wider use in practice. For example, the use of mathematical programming for revenue management is common for organizations that have “perishable” goods (e.g., rental cars, hotel rooms, airline seats).  Harrah’s has been using revenue management for hotel room pricing for some time.</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cs typeface="Arial" panose="020B0604020202020204" pitchFamily="34" charset="0"/>
              </a:defRPr>
            </a:lvl1pPr>
            <a:lvl2pPr marL="733425" indent="-282575" defTabSz="931863">
              <a:defRPr>
                <a:solidFill>
                  <a:schemeClr val="tx1"/>
                </a:solidFill>
                <a:latin typeface="Arial" panose="020B0604020202020204" pitchFamily="34" charset="0"/>
                <a:cs typeface="Arial" panose="020B0604020202020204" pitchFamily="34" charset="0"/>
              </a:defRPr>
            </a:lvl2pPr>
            <a:lvl3pPr marL="1130300" indent="-225425" defTabSz="931863">
              <a:defRPr>
                <a:solidFill>
                  <a:schemeClr val="tx1"/>
                </a:solidFill>
                <a:latin typeface="Arial" panose="020B0604020202020204" pitchFamily="34" charset="0"/>
                <a:cs typeface="Arial" panose="020B0604020202020204" pitchFamily="34" charset="0"/>
              </a:defRPr>
            </a:lvl3pPr>
            <a:lvl4pPr marL="1582738" indent="-225425" defTabSz="931863">
              <a:defRPr>
                <a:solidFill>
                  <a:schemeClr val="tx1"/>
                </a:solidFill>
                <a:latin typeface="Arial" panose="020B0604020202020204" pitchFamily="34" charset="0"/>
                <a:cs typeface="Arial" panose="020B0604020202020204" pitchFamily="34" charset="0"/>
              </a:defRPr>
            </a:lvl4pPr>
            <a:lvl5pPr marL="2033588" indent="-225425" defTabSz="931863">
              <a:defRPr>
                <a:solidFill>
                  <a:schemeClr val="tx1"/>
                </a:solidFill>
                <a:latin typeface="Arial" panose="020B0604020202020204" pitchFamily="34" charset="0"/>
                <a:cs typeface="Arial" panose="020B0604020202020204" pitchFamily="34" charset="0"/>
              </a:defRPr>
            </a:lvl5pPr>
            <a:lvl6pPr marL="24907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479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051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62388" indent="-225425"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F789C6-8B11-4B07-B80A-419B57826361}" type="slidenum">
              <a:rPr lang="en-US" altLang="en-US" smtClean="0">
                <a:ea typeface="MS PGothic" panose="020B0600070205080204" pitchFamily="34" charset="-128"/>
              </a:rPr>
              <a:pPr/>
              <a:t>8</a:t>
            </a:fld>
            <a:endParaRPr lang="en-US" altLang="en-US">
              <a:ea typeface="MS PGothic" panose="020B0600070205080204" pitchFamily="34" charset="-128"/>
            </a:endParaRPr>
          </a:p>
        </p:txBody>
      </p:sp>
    </p:spTree>
    <p:extLst>
      <p:ext uri="{BB962C8B-B14F-4D97-AF65-F5344CB8AC3E}">
        <p14:creationId xmlns:p14="http://schemas.microsoft.com/office/powerpoint/2010/main" val="70194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8" name="Title 1"/>
          <p:cNvSpPr txBox="1">
            <a:spLocks/>
          </p:cNvSpPr>
          <p:nvPr userDrawn="1"/>
        </p:nvSpPr>
        <p:spPr>
          <a:xfrm>
            <a:off x="0" y="1"/>
            <a:ext cx="12192000" cy="332656"/>
          </a:xfrm>
          <a:prstGeom prst="rect">
            <a:avLst/>
          </a:prstGeom>
          <a:solidFill>
            <a:schemeClr val="tx1">
              <a:lumMod val="50000"/>
            </a:schemeClr>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pPr algn="ctr"/>
            <a:r>
              <a:rPr lang="en-US" dirty="0"/>
              <a:t>Click </a:t>
            </a:r>
            <a:endParaRPr lang="en-US" b="1" dirty="0">
              <a:solidFill>
                <a:srgbClr val="FFFFFF"/>
              </a:solidFill>
            </a:endParaRPr>
          </a:p>
        </p:txBody>
      </p:sp>
      <p:sp>
        <p:nvSpPr>
          <p:cNvPr id="5" name="Content Placeholder 4"/>
          <p:cNvSpPr>
            <a:spLocks noGrp="1"/>
          </p:cNvSpPr>
          <p:nvPr>
            <p:ph sz="quarter" idx="10"/>
          </p:nvPr>
        </p:nvSpPr>
        <p:spPr>
          <a:xfrm>
            <a:off x="0" y="0"/>
            <a:ext cx="12192000" cy="332657"/>
          </a:xfrm>
          <a:prstGeom prst="rect">
            <a:avLst/>
          </a:prstGeom>
        </p:spPr>
        <p:txBody>
          <a:bodyPr anchor="ctr"/>
          <a:lstStyle>
            <a:lvl1pPr algn="ctr">
              <a:defRPr b="1">
                <a:solidFill>
                  <a:schemeClr val="bg1"/>
                </a:solidFill>
              </a:defRPr>
            </a:lvl1pPr>
          </a:lstStyle>
          <a:p>
            <a:pPr lvl="0"/>
            <a:r>
              <a:rPr lang="en-US"/>
              <a:t>Click to edit Master text styles</a:t>
            </a:r>
          </a:p>
        </p:txBody>
      </p:sp>
      <p:sp>
        <p:nvSpPr>
          <p:cNvPr id="4" name="Text Placeholder 3"/>
          <p:cNvSpPr>
            <a:spLocks noGrp="1"/>
          </p:cNvSpPr>
          <p:nvPr>
            <p:ph type="body" sz="quarter" idx="11"/>
          </p:nvPr>
        </p:nvSpPr>
        <p:spPr>
          <a:xfrm>
            <a:off x="609600" y="688975"/>
            <a:ext cx="10960100" cy="5300663"/>
          </a:xfrm>
          <a:prstGeom prst="rect">
            <a:avLst/>
          </a:prstGeom>
        </p:spPr>
        <p:txBody>
          <a:bodyPr/>
          <a:lstStyle>
            <a:lvl1pPr marL="0" indent="0">
              <a:buNone/>
              <a:defRPr lang="en-US" sz="2000" kern="1200" dirty="0" smtClean="0">
                <a:solidFill>
                  <a:schemeClr val="tx1"/>
                </a:solidFill>
                <a:latin typeface="+mn-lt"/>
                <a:ea typeface="+mn-ea"/>
                <a:cs typeface="+mn-cs"/>
              </a:defRPr>
            </a:lvl1pPr>
            <a:lvl2pPr marL="742939" indent="-285750">
              <a:buFont typeface="Arial" panose="020B0604020202020204" pitchFamily="34" charset="0"/>
              <a:buChar char="•"/>
              <a:defRPr/>
            </a:lvl2pPr>
            <a:lvl3pPr marL="1001696" indent="-285750">
              <a:buFont typeface="Arial" panose="020B0604020202020204" pitchFamily="34" charset="0"/>
              <a:buChar char="•"/>
              <a:defRPr/>
            </a:lvl3pPr>
            <a:lvl4pPr marL="1182665" indent="-285750">
              <a:buFont typeface="Arial" panose="020B0604020202020204" pitchFamily="34" charset="0"/>
              <a:buChar char="•"/>
              <a:defRPr/>
            </a:lvl4pPr>
            <a:lvl5pPr marL="1454121" indent="-285750">
              <a:buFont typeface="Arial" panose="020B0604020202020204" pitchFamily="34" charset="0"/>
              <a:buChar char="•"/>
              <a:defRPr/>
            </a:lvl5pPr>
          </a:lstStyle>
          <a:p>
            <a:pPr marL="342900" lvl="0"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Click to edit Master text styles</a:t>
            </a:r>
          </a:p>
          <a:p>
            <a:pPr marL="342900" lvl="1"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Second level</a:t>
            </a:r>
          </a:p>
          <a:p>
            <a:pPr marL="342900" lvl="2"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Third level</a:t>
            </a:r>
          </a:p>
          <a:p>
            <a:pPr marL="342900" lvl="3"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Fourth level</a:t>
            </a:r>
          </a:p>
          <a:p>
            <a:pPr marL="342900" lvl="4"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Fifth level</a:t>
            </a:r>
            <a:endParaRPr lang="en-US" dirty="0"/>
          </a:p>
        </p:txBody>
      </p:sp>
      <p:sp>
        <p:nvSpPr>
          <p:cNvPr id="6" name="TextBox 5"/>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7" name="TextBox 6"/>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223764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B3CDB38F-FEE8-4F0D-B656-FD1617FA85EF}" type="datetimeFigureOut">
              <a:rPr lang="en-US" smtClean="0"/>
              <a:t>9/7/2018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66AB525-58D3-4536-B499-CC93BCB052FD}" type="slidenum">
              <a:rPr lang="en-US" smtClean="0"/>
              <a:t>‹#›</a:t>
            </a:fld>
            <a:endParaRPr lang="en-US"/>
          </a:p>
        </p:txBody>
      </p:sp>
    </p:spTree>
    <p:extLst>
      <p:ext uri="{BB962C8B-B14F-4D97-AF65-F5344CB8AC3E}">
        <p14:creationId xmlns:p14="http://schemas.microsoft.com/office/powerpoint/2010/main" val="118815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609600" y="6248400"/>
            <a:ext cx="7416800" cy="457200"/>
          </a:xfrm>
          <a:prstGeom prst="rect">
            <a:avLst/>
          </a:prstGeom>
          <a:ln/>
        </p:spPr>
        <p:txBody>
          <a:bodyPr/>
          <a:lstStyle>
            <a:lvl1pPr>
              <a:defRPr/>
            </a:lvl1pPr>
          </a:lstStyle>
          <a:p>
            <a:pPr>
              <a:defRPr/>
            </a:pPr>
            <a:r>
              <a:rPr lang="en-US" altLang="en-US"/>
              <a:t>CS583, Bing Liu, UIC</a:t>
            </a:r>
          </a:p>
        </p:txBody>
      </p:sp>
      <p:sp>
        <p:nvSpPr>
          <p:cNvPr id="6" name="Rectangle 6"/>
          <p:cNvSpPr>
            <a:spLocks noGrp="1" noChangeArrowheads="1"/>
          </p:cNvSpPr>
          <p:nvPr>
            <p:ph type="sldNum" sz="quarter" idx="11"/>
          </p:nvPr>
        </p:nvSpPr>
        <p:spPr>
          <a:xfrm>
            <a:off x="8737600" y="6243638"/>
            <a:ext cx="2844800" cy="457200"/>
          </a:xfrm>
          <a:prstGeom prst="rect">
            <a:avLst/>
          </a:prstGeom>
          <a:ln/>
        </p:spPr>
        <p:txBody>
          <a:bodyPr/>
          <a:lstStyle>
            <a:lvl1pPr>
              <a:defRPr/>
            </a:lvl1pPr>
          </a:lstStyle>
          <a:p>
            <a:pPr>
              <a:defRPr/>
            </a:pPr>
            <a:fld id="{0AAA8BB6-7B0F-42C4-A608-8FA9CCCE97F4}" type="slidenum">
              <a:rPr lang="en-US" altLang="en-US"/>
              <a:pPr>
                <a:defRPr/>
              </a:pPr>
              <a:t>‹#›</a:t>
            </a:fld>
            <a:endParaRPr lang="en-US" altLang="en-US"/>
          </a:p>
        </p:txBody>
      </p:sp>
    </p:spTree>
    <p:extLst>
      <p:ext uri="{BB962C8B-B14F-4D97-AF65-F5344CB8AC3E}">
        <p14:creationId xmlns:p14="http://schemas.microsoft.com/office/powerpoint/2010/main" val="2970193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8" name="Title 1"/>
          <p:cNvSpPr txBox="1">
            <a:spLocks/>
          </p:cNvSpPr>
          <p:nvPr userDrawn="1"/>
        </p:nvSpPr>
        <p:spPr>
          <a:xfrm>
            <a:off x="0" y="0"/>
            <a:ext cx="12192000" cy="476249"/>
          </a:xfrm>
          <a:prstGeom prst="rect">
            <a:avLst/>
          </a:prstGeom>
          <a:solidFill>
            <a:schemeClr val="tx1">
              <a:lumMod val="50000"/>
            </a:schemeClr>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pPr marL="0" marR="0" lvl="0" indent="0" algn="ctr" defTabSz="914377" rtl="0" eaLnBrk="1" fontAlgn="auto" latinLnBrk="0" hangingPunct="1">
              <a:lnSpc>
                <a:spcPct val="90000"/>
              </a:lnSpc>
              <a:spcBef>
                <a:spcPct val="0"/>
              </a:spcBef>
              <a:spcAft>
                <a:spcPts val="0"/>
              </a:spcAft>
              <a:buClrTx/>
              <a:buSzTx/>
              <a:buFontTx/>
              <a:buNone/>
              <a:tabLst/>
              <a:defRPr/>
            </a:pPr>
            <a:r>
              <a:rPr lang="en-US" sz="2800" b="1" dirty="0">
                <a:solidFill>
                  <a:schemeClr val="bg1"/>
                </a:solidFill>
              </a:rPr>
              <a:t>Agenda</a:t>
            </a:r>
          </a:p>
        </p:txBody>
      </p:sp>
      <p:sp>
        <p:nvSpPr>
          <p:cNvPr id="3" name="Text Placeholder 2"/>
          <p:cNvSpPr>
            <a:spLocks noGrp="1"/>
          </p:cNvSpPr>
          <p:nvPr>
            <p:ph type="body" sz="quarter" idx="11" hasCustomPrompt="1"/>
          </p:nvPr>
        </p:nvSpPr>
        <p:spPr>
          <a:xfrm>
            <a:off x="596900" y="2324063"/>
            <a:ext cx="10972800" cy="3771938"/>
          </a:xfrm>
          <a:prstGeom prst="rect">
            <a:avLst/>
          </a:prstGeom>
        </p:spPr>
        <p:txBody>
          <a:bodyPr/>
          <a:lstStyle>
            <a:lvl1pPr>
              <a:defRPr b="1" baseline="0">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1 | Click to edit Master text styles</a:t>
            </a:r>
          </a:p>
          <a:p>
            <a:pPr lvl="0"/>
            <a:r>
              <a:rPr lang="en-US" dirty="0"/>
              <a:t>2 | Click to edit Master text styles</a:t>
            </a:r>
          </a:p>
          <a:p>
            <a:pPr lvl="0"/>
            <a:r>
              <a:rPr lang="en-US" dirty="0"/>
              <a:t>3 | Click to edit Master text styles</a:t>
            </a:r>
          </a:p>
        </p:txBody>
      </p:sp>
      <p:sp>
        <p:nvSpPr>
          <p:cNvPr id="7" name="TextBox 6"/>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9" name="TextBox 8"/>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14496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3" name="Title 1"/>
          <p:cNvSpPr txBox="1">
            <a:spLocks/>
          </p:cNvSpPr>
          <p:nvPr userDrawn="1"/>
        </p:nvSpPr>
        <p:spPr>
          <a:xfrm>
            <a:off x="0" y="1"/>
            <a:ext cx="12192000" cy="332656"/>
          </a:xfrm>
          <a:prstGeom prst="rect">
            <a:avLst/>
          </a:prstGeom>
          <a:solidFill>
            <a:schemeClr val="tx1">
              <a:lumMod val="50000"/>
            </a:schemeClr>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pPr algn="ctr"/>
            <a:endParaRPr lang="en-US" b="1" dirty="0">
              <a:solidFill>
                <a:srgbClr val="FFFFFF"/>
              </a:solidFill>
            </a:endParaRPr>
          </a:p>
        </p:txBody>
      </p:sp>
      <p:sp>
        <p:nvSpPr>
          <p:cNvPr id="5" name="Content Placeholder 4"/>
          <p:cNvSpPr>
            <a:spLocks noGrp="1"/>
          </p:cNvSpPr>
          <p:nvPr>
            <p:ph sz="quarter" idx="10"/>
          </p:nvPr>
        </p:nvSpPr>
        <p:spPr>
          <a:xfrm>
            <a:off x="0" y="0"/>
            <a:ext cx="12192000" cy="332657"/>
          </a:xfrm>
          <a:prstGeom prst="rect">
            <a:avLst/>
          </a:prstGeom>
        </p:spPr>
        <p:txBody>
          <a:bodyPr anchor="ctr"/>
          <a:lstStyle>
            <a:lvl1pPr algn="ctr">
              <a:defRPr b="1">
                <a:solidFill>
                  <a:schemeClr val="bg1"/>
                </a:solidFill>
              </a:defRPr>
            </a:lvl1pPr>
          </a:lstStyle>
          <a:p>
            <a:pPr lvl="0"/>
            <a:r>
              <a:rPr lang="en-US"/>
              <a:t>Click to edit Master text styles</a:t>
            </a:r>
          </a:p>
        </p:txBody>
      </p:sp>
      <p:sp>
        <p:nvSpPr>
          <p:cNvPr id="4" name="Text Placeholder 3"/>
          <p:cNvSpPr>
            <a:spLocks noGrp="1"/>
          </p:cNvSpPr>
          <p:nvPr>
            <p:ph type="body" sz="quarter" idx="11"/>
          </p:nvPr>
        </p:nvSpPr>
        <p:spPr>
          <a:xfrm>
            <a:off x="609600" y="688975"/>
            <a:ext cx="5327374" cy="5300663"/>
          </a:xfrm>
          <a:prstGeom prst="rect">
            <a:avLst/>
          </a:prstGeom>
        </p:spPr>
        <p:txBody>
          <a:bodyPr/>
          <a:lstStyle>
            <a:lvl1pPr marL="342900" indent="-342900">
              <a:buSzPct val="100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6221895" y="688974"/>
            <a:ext cx="5327374" cy="5300663"/>
          </a:xfrm>
          <a:prstGeom prst="rect">
            <a:avLst/>
          </a:prstGeom>
        </p:spPr>
        <p:txBody>
          <a:bodyPr/>
          <a:lstStyle>
            <a:lvl1pPr>
              <a:defRPr lang="en-US" sz="2000" kern="1200" dirty="0" smtClean="0">
                <a:solidFill>
                  <a:schemeClr val="tx1"/>
                </a:solidFill>
                <a:latin typeface="+mn-lt"/>
                <a:ea typeface="+mn-ea"/>
                <a:cs typeface="+mn-cs"/>
              </a:defRPr>
            </a:lvl1pPr>
          </a:lstStyle>
          <a:p>
            <a:pPr marL="342900" lvl="0"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Click to edit Master text styles</a:t>
            </a:r>
          </a:p>
          <a:p>
            <a:pPr marL="342900" lvl="1"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Second level</a:t>
            </a:r>
          </a:p>
          <a:p>
            <a:pPr marL="342900" lvl="2"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Third level</a:t>
            </a:r>
          </a:p>
          <a:p>
            <a:pPr marL="342900" lvl="3"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Fourth level</a:t>
            </a:r>
          </a:p>
          <a:p>
            <a:pPr marL="342900" lvl="4"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Fifth level</a:t>
            </a:r>
            <a:endParaRPr lang="en-US" dirty="0"/>
          </a:p>
        </p:txBody>
      </p:sp>
      <p:sp>
        <p:nvSpPr>
          <p:cNvPr id="7" name="TextBox 6"/>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8" name="TextBox 7"/>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3433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4005064"/>
            <a:ext cx="3432853" cy="2852934"/>
          </a:xfrm>
          <a:prstGeom prst="rect">
            <a:avLst/>
          </a:prstGeom>
        </p:spPr>
      </p:pic>
      <p:sp>
        <p:nvSpPr>
          <p:cNvPr id="6" name="Picture Placeholder 5"/>
          <p:cNvSpPr>
            <a:spLocks noGrp="1"/>
          </p:cNvSpPr>
          <p:nvPr>
            <p:ph type="pic" sz="quarter" idx="12" hasCustomPrompt="1"/>
          </p:nvPr>
        </p:nvSpPr>
        <p:spPr>
          <a:xfrm>
            <a:off x="0" y="1"/>
            <a:ext cx="12192000" cy="3789041"/>
          </a:xfrm>
          <a:prstGeom prst="rect">
            <a:avLst/>
          </a:prstGeom>
        </p:spPr>
        <p:txBody>
          <a:bodyPr anchor="t">
            <a:normAutofit/>
          </a:bodyPr>
          <a:lstStyle>
            <a:lvl1pPr marL="0" indent="0" algn="ctr">
              <a:buNone/>
              <a:defRPr sz="1600" baseline="0"/>
            </a:lvl1pPr>
          </a:lstStyle>
          <a:p>
            <a:r>
              <a:rPr lang="en-US" noProof="0" dirty="0"/>
              <a:t>Click to insert title slide image</a:t>
            </a:r>
          </a:p>
        </p:txBody>
      </p:sp>
      <p:pic>
        <p:nvPicPr>
          <p:cNvPr id="5" name="Picture 4"/>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3370" y="0"/>
            <a:ext cx="12191999" cy="3861048"/>
          </a:xfrm>
          <a:prstGeom prst="rect">
            <a:avLst/>
          </a:prstGeom>
        </p:spPr>
      </p:pic>
      <p:sp>
        <p:nvSpPr>
          <p:cNvPr id="7"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2800"/>
            </a:lvl1pPr>
          </a:lstStyle>
          <a:p>
            <a:pPr lvl="0"/>
            <a:r>
              <a:rPr lang="en-US"/>
              <a:t>Click to edit Master text styles</a:t>
            </a:r>
          </a:p>
        </p:txBody>
      </p:sp>
      <p:sp>
        <p:nvSpPr>
          <p:cNvPr id="8" name="TextBox 7"/>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9" name="TextBox 8"/>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231882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4005064"/>
            <a:ext cx="3432853" cy="2852934"/>
          </a:xfrm>
          <a:prstGeom prst="rect">
            <a:avLst/>
          </a:prstGeom>
        </p:spPr>
      </p:pic>
      <p:sp>
        <p:nvSpPr>
          <p:cNvPr id="6" name="Picture Placeholder 5"/>
          <p:cNvSpPr>
            <a:spLocks noGrp="1"/>
          </p:cNvSpPr>
          <p:nvPr>
            <p:ph type="pic" sz="quarter" idx="12" hasCustomPrompt="1"/>
          </p:nvPr>
        </p:nvSpPr>
        <p:spPr>
          <a:xfrm>
            <a:off x="0" y="1"/>
            <a:ext cx="12192000" cy="3789041"/>
          </a:xfrm>
          <a:prstGeom prst="rect">
            <a:avLst/>
          </a:prstGeom>
        </p:spPr>
        <p:txBody>
          <a:bodyPr anchor="t">
            <a:normAutofit/>
          </a:bodyPr>
          <a:lstStyle>
            <a:lvl1pPr marL="0" indent="0" algn="ctr">
              <a:buNone/>
              <a:defRPr sz="1600" baseline="0"/>
            </a:lvl1pPr>
          </a:lstStyle>
          <a:p>
            <a:r>
              <a:rPr lang="en-US" noProof="0" dirty="0"/>
              <a:t>Click to insert title slide image</a:t>
            </a:r>
          </a:p>
        </p:txBody>
      </p:sp>
      <p:sp>
        <p:nvSpPr>
          <p:cNvPr id="7"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2800"/>
            </a:lvl1pPr>
          </a:lstStyle>
          <a:p>
            <a:pPr lvl="0"/>
            <a:r>
              <a:rPr lang="en-US"/>
              <a:t>Click to edit Master text styles</a:t>
            </a:r>
          </a:p>
        </p:txBody>
      </p:sp>
      <p:pic>
        <p:nvPicPr>
          <p:cNvPr id="8" name="Shape 1368"/>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0" y="1"/>
            <a:ext cx="12192000" cy="4005064"/>
          </a:xfrm>
          <a:prstGeom prst="rect">
            <a:avLst/>
          </a:prstGeom>
          <a:noFill/>
          <a:ln>
            <a:noFill/>
          </a:ln>
        </p:spPr>
      </p:pic>
      <p:sp>
        <p:nvSpPr>
          <p:cNvPr id="9" name="TextBox 8"/>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10" name="TextBox 9"/>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33219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Title slide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4005064"/>
            <a:ext cx="3432853" cy="2852934"/>
          </a:xfrm>
          <a:prstGeom prst="rect">
            <a:avLst/>
          </a:prstGeom>
        </p:spPr>
      </p:pic>
      <p:sp>
        <p:nvSpPr>
          <p:cNvPr id="6" name="Picture Placeholder 5"/>
          <p:cNvSpPr>
            <a:spLocks noGrp="1"/>
          </p:cNvSpPr>
          <p:nvPr>
            <p:ph type="pic" sz="quarter" idx="12" hasCustomPrompt="1"/>
          </p:nvPr>
        </p:nvSpPr>
        <p:spPr>
          <a:xfrm>
            <a:off x="0" y="1"/>
            <a:ext cx="12192000" cy="3789041"/>
          </a:xfrm>
          <a:prstGeom prst="rect">
            <a:avLst/>
          </a:prstGeom>
        </p:spPr>
        <p:txBody>
          <a:bodyPr anchor="t">
            <a:normAutofit/>
          </a:bodyPr>
          <a:lstStyle>
            <a:lvl1pPr marL="0" indent="0" algn="ctr">
              <a:buNone/>
              <a:defRPr sz="1600" baseline="0"/>
            </a:lvl1pPr>
          </a:lstStyle>
          <a:p>
            <a:r>
              <a:rPr lang="en-US" noProof="0" dirty="0"/>
              <a:t>Click to insert title slide image</a:t>
            </a:r>
          </a:p>
        </p:txBody>
      </p:sp>
      <p:sp>
        <p:nvSpPr>
          <p:cNvPr id="7"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3200"/>
            </a:lvl1pPr>
          </a:lstStyle>
          <a:p>
            <a:pPr lvl="0"/>
            <a:r>
              <a:rPr lang="en-US"/>
              <a:t>Click to edit Master text styles</a:t>
            </a:r>
          </a:p>
        </p:txBody>
      </p:sp>
      <p:pic>
        <p:nvPicPr>
          <p:cNvPr id="9" name="Shape 1070"/>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0" y="-26504"/>
            <a:ext cx="12192000" cy="3856382"/>
          </a:xfrm>
          <a:prstGeom prst="rect">
            <a:avLst/>
          </a:prstGeom>
          <a:noFill/>
          <a:ln>
            <a:noFill/>
          </a:ln>
        </p:spPr>
      </p:pic>
      <p:sp>
        <p:nvSpPr>
          <p:cNvPr id="8" name="TextBox 7"/>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10" name="TextBox 9"/>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338243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090722"/>
            <a:ext cx="3575720" cy="3767279"/>
          </a:xfrm>
          <a:prstGeom prst="rect">
            <a:avLst/>
          </a:prstGeom>
        </p:spPr>
      </p:pic>
      <p:sp>
        <p:nvSpPr>
          <p:cNvPr id="9"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3200"/>
            </a:lvl1pPr>
          </a:lstStyle>
          <a:p>
            <a:pPr lvl="0"/>
            <a:r>
              <a:rPr lang="en-US"/>
              <a:t>Click to edit Master text styles</a:t>
            </a:r>
          </a:p>
        </p:txBody>
      </p:sp>
      <p:sp>
        <p:nvSpPr>
          <p:cNvPr id="10" name="Content Placeholder 8"/>
          <p:cNvSpPr>
            <a:spLocks noGrp="1"/>
          </p:cNvSpPr>
          <p:nvPr>
            <p:ph sz="quarter" idx="11"/>
          </p:nvPr>
        </p:nvSpPr>
        <p:spPr>
          <a:xfrm>
            <a:off x="3925686" y="5373216"/>
            <a:ext cx="7776815" cy="458787"/>
          </a:xfrm>
          <a:prstGeom prst="rect">
            <a:avLst/>
          </a:prstGeom>
        </p:spPr>
        <p:txBody>
          <a:bodyPr anchor="ctr">
            <a:noAutofit/>
          </a:bodyPr>
          <a:lstStyle>
            <a:lvl1pPr algn="r">
              <a:defRPr sz="1800"/>
            </a:lvl1pPr>
          </a:lstStyle>
          <a:p>
            <a:pPr lvl="0"/>
            <a:r>
              <a:rPr lang="en-US"/>
              <a:t>Click to edit Master text styles</a:t>
            </a:r>
          </a:p>
        </p:txBody>
      </p:sp>
    </p:spTree>
    <p:extLst>
      <p:ext uri="{BB962C8B-B14F-4D97-AF65-F5344CB8AC3E}">
        <p14:creationId xmlns:p14="http://schemas.microsoft.com/office/powerpoint/2010/main" val="290969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090722"/>
            <a:ext cx="3575720" cy="3767279"/>
          </a:xfrm>
          <a:prstGeom prst="rect">
            <a:avLst/>
          </a:prstGeom>
        </p:spPr>
      </p:pic>
      <p:sp>
        <p:nvSpPr>
          <p:cNvPr id="9" name="Content Placeholder 8"/>
          <p:cNvSpPr>
            <a:spLocks noGrp="1"/>
          </p:cNvSpPr>
          <p:nvPr>
            <p:ph sz="quarter" idx="10" hasCustomPrompt="1"/>
          </p:nvPr>
        </p:nvSpPr>
        <p:spPr>
          <a:xfrm>
            <a:off x="3935760" y="4698405"/>
            <a:ext cx="7776815" cy="458787"/>
          </a:xfrm>
          <a:prstGeom prst="rect">
            <a:avLst/>
          </a:prstGeom>
        </p:spPr>
        <p:txBody>
          <a:bodyPr anchor="ctr">
            <a:noAutofit/>
          </a:bodyPr>
          <a:lstStyle>
            <a:lvl1pPr algn="r">
              <a:defRPr sz="4400"/>
            </a:lvl1pPr>
          </a:lstStyle>
          <a:p>
            <a:pPr lvl="0"/>
            <a:r>
              <a:rPr lang="en-US" dirty="0"/>
              <a:t>Thank You</a:t>
            </a:r>
          </a:p>
        </p:txBody>
      </p:sp>
      <p:sp>
        <p:nvSpPr>
          <p:cNvPr id="10" name="Content Placeholder 8"/>
          <p:cNvSpPr>
            <a:spLocks noGrp="1"/>
          </p:cNvSpPr>
          <p:nvPr>
            <p:ph sz="quarter" idx="11"/>
          </p:nvPr>
        </p:nvSpPr>
        <p:spPr>
          <a:xfrm>
            <a:off x="3925686" y="5373216"/>
            <a:ext cx="7776815" cy="458787"/>
          </a:xfrm>
          <a:prstGeom prst="rect">
            <a:avLst/>
          </a:prstGeom>
        </p:spPr>
        <p:txBody>
          <a:bodyPr anchor="ctr">
            <a:noAutofit/>
          </a:bodyPr>
          <a:lstStyle>
            <a:lvl1pPr algn="r">
              <a:defRPr sz="1800"/>
            </a:lvl1pPr>
          </a:lstStyle>
          <a:p>
            <a:pPr lvl="0"/>
            <a:r>
              <a:rPr lang="en-US"/>
              <a:t>Click to edit Master text styles</a:t>
            </a:r>
          </a:p>
        </p:txBody>
      </p:sp>
      <p:sp>
        <p:nvSpPr>
          <p:cNvPr id="11" name="Rectangle 10"/>
          <p:cNvSpPr/>
          <p:nvPr userDrawn="1"/>
        </p:nvSpPr>
        <p:spPr>
          <a:xfrm>
            <a:off x="8904312" y="6093296"/>
            <a:ext cx="3287688" cy="764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8360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1981200"/>
            <a:ext cx="103632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89A3CC1D-E043-4521-98F5-17C74B52A3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595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418993" y="6545626"/>
            <a:ext cx="3168352" cy="246221"/>
          </a:xfrm>
          <a:prstGeom prst="rect">
            <a:avLst/>
          </a:prstGeom>
          <a:noFill/>
        </p:spPr>
        <p:txBody>
          <a:bodyPr wrap="square" rtlCol="0">
            <a:spAutoFit/>
          </a:bodyPr>
          <a:lstStyle/>
          <a:p>
            <a:pPr algn="ctr"/>
            <a:r>
              <a:rPr lang="en-US" sz="1000" dirty="0">
                <a:solidFill>
                  <a:srgbClr val="E1E1E1">
                    <a:lumMod val="75000"/>
                  </a:srgbClr>
                </a:solidFill>
              </a:rPr>
              <a:t>Confidential</a:t>
            </a:r>
          </a:p>
        </p:txBody>
      </p:sp>
      <p:sp>
        <p:nvSpPr>
          <p:cNvPr id="7" name="TextBox 6"/>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
        <p:nvSpPr>
          <p:cNvPr id="13" name="Content Placeholder 4"/>
          <p:cNvSpPr txBox="1">
            <a:spLocks/>
          </p:cNvSpPr>
          <p:nvPr userDrawn="1"/>
        </p:nvSpPr>
        <p:spPr>
          <a:xfrm>
            <a:off x="0" y="0"/>
            <a:ext cx="12192000" cy="332657"/>
          </a:xfrm>
          <a:prstGeom prst="rect">
            <a:avLst/>
          </a:prstGeom>
        </p:spPr>
        <p:txBody>
          <a:bodyPr anchor="ctr"/>
          <a:lstStyle>
            <a:lvl1pPr marL="0" indent="0" algn="ctr" defTabSz="914377" rtl="0" eaLnBrk="1" latinLnBrk="0" hangingPunct="1">
              <a:lnSpc>
                <a:spcPct val="90000"/>
              </a:lnSpc>
              <a:spcBef>
                <a:spcPts val="1000"/>
              </a:spcBef>
              <a:buClr>
                <a:schemeClr val="accent1"/>
              </a:buClr>
              <a:buSzPct val="75000"/>
              <a:buFont typeface="Wingdings" panose="05000000000000000000" pitchFamily="2" charset="2"/>
              <a:buNone/>
              <a:defRPr sz="2000" b="1" kern="1200">
                <a:solidFill>
                  <a:schemeClr val="bg1"/>
                </a:solidFill>
                <a:latin typeface="+mn-lt"/>
                <a:ea typeface="+mn-ea"/>
                <a:cs typeface="+mn-cs"/>
              </a:defRPr>
            </a:lvl1pPr>
            <a:lvl2pPr marL="685783" indent="-228594" algn="l" defTabSz="914377" rtl="0" eaLnBrk="1" latinLnBrk="0" hangingPunct="1">
              <a:lnSpc>
                <a:spcPct val="90000"/>
              </a:lnSpc>
              <a:spcBef>
                <a:spcPts val="500"/>
              </a:spcBef>
              <a:buClr>
                <a:schemeClr val="accent4"/>
              </a:buClr>
              <a:buSzPct val="100000"/>
              <a:buFont typeface="Wingdings" panose="05000000000000000000" pitchFamily="2" charset="2"/>
              <a:buChar char="§"/>
              <a:defRPr sz="1800" kern="1200">
                <a:solidFill>
                  <a:schemeClr val="accent6">
                    <a:lumMod val="50000"/>
                  </a:schemeClr>
                </a:solidFill>
                <a:latin typeface="+mn-lt"/>
                <a:ea typeface="+mn-ea"/>
                <a:cs typeface="+mn-cs"/>
              </a:defRPr>
            </a:lvl2pPr>
            <a:lvl3pPr marL="896916" indent="-180970" algn="l" defTabSz="914377" rtl="0" eaLnBrk="1" latinLnBrk="0" hangingPunct="1">
              <a:lnSpc>
                <a:spcPct val="90000"/>
              </a:lnSpc>
              <a:spcBef>
                <a:spcPts val="500"/>
              </a:spcBef>
              <a:buClr>
                <a:schemeClr val="accent4"/>
              </a:buClr>
              <a:buSzPct val="100000"/>
              <a:buFont typeface="Wingdings" panose="05000000000000000000" pitchFamily="2" charset="2"/>
              <a:buChar char="ü"/>
              <a:defRPr sz="1600" kern="1200">
                <a:solidFill>
                  <a:schemeClr val="accent6">
                    <a:lumMod val="50000"/>
                  </a:schemeClr>
                </a:solidFill>
                <a:latin typeface="+mn-lt"/>
                <a:ea typeface="+mn-ea"/>
                <a:cs typeface="+mn-cs"/>
              </a:defRPr>
            </a:lvl3pPr>
            <a:lvl4pPr marL="1168371" indent="-271456" algn="l" defTabSz="914377" rtl="0" eaLnBrk="1" latinLnBrk="0" hangingPunct="1">
              <a:lnSpc>
                <a:spcPct val="90000"/>
              </a:lnSpc>
              <a:spcBef>
                <a:spcPts val="500"/>
              </a:spcBef>
              <a:buClr>
                <a:schemeClr val="accent4"/>
              </a:buClr>
              <a:buSzPct val="100000"/>
              <a:buFont typeface="Wingdings" panose="05000000000000000000" pitchFamily="2" charset="2"/>
              <a:buChar char="§"/>
              <a:tabLst>
                <a:tab pos="1168371" algn="l"/>
              </a:tabLst>
              <a:defRPr sz="1400" kern="1200">
                <a:solidFill>
                  <a:schemeClr val="accent6">
                    <a:lumMod val="50000"/>
                  </a:schemeClr>
                </a:solidFill>
                <a:latin typeface="+mn-lt"/>
                <a:ea typeface="+mn-ea"/>
                <a:cs typeface="+mn-cs"/>
              </a:defRPr>
            </a:lvl4pPr>
            <a:lvl5pPr marL="1441415" indent="-273044" algn="l" defTabSz="914377" rtl="0" eaLnBrk="1" latinLnBrk="0" hangingPunct="1">
              <a:lnSpc>
                <a:spcPct val="90000"/>
              </a:lnSpc>
              <a:spcBef>
                <a:spcPts val="500"/>
              </a:spcBef>
              <a:buClr>
                <a:schemeClr val="accent4"/>
              </a:buClr>
              <a:buSzPct val="100000"/>
              <a:buFont typeface="Arial" panose="020B0604020202020204" pitchFamily="34" charset="0"/>
              <a:buChar char="•"/>
              <a:defRPr sz="1400" kern="1200">
                <a:solidFill>
                  <a:schemeClr val="accent6">
                    <a:lumMod val="50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74174516"/>
      </p:ext>
    </p:extLst>
  </p:cSld>
  <p:clrMap bg1="lt1" tx1="dk1" bg2="lt2" tx2="dk2" accent1="accent1" accent2="accent2" accent3="accent3" accent4="accent4" accent5="accent5" accent6="accent6" hlink="hlink" folHlink="folHlink"/>
  <p:sldLayoutIdLst>
    <p:sldLayoutId id="2147483663" r:id="rId1"/>
    <p:sldLayoutId id="2147483674" r:id="rId2"/>
    <p:sldLayoutId id="2147483671" r:id="rId3"/>
    <p:sldLayoutId id="2147483669" r:id="rId4"/>
    <p:sldLayoutId id="2147483672" r:id="rId5"/>
    <p:sldLayoutId id="2147483673" r:id="rId6"/>
    <p:sldLayoutId id="2147483664" r:id="rId7"/>
    <p:sldLayoutId id="2147483676" r:id="rId8"/>
    <p:sldLayoutId id="2147483677" r:id="rId9"/>
    <p:sldLayoutId id="2147483678" r:id="rId10"/>
    <p:sldLayoutId id="2147483679" r:id="rId11"/>
  </p:sldLayoutIdLst>
  <p:hf hdr="0" ftr="0" dt="0"/>
  <p:txStyles>
    <p:title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1000"/>
        </a:spcBef>
        <a:buClr>
          <a:schemeClr val="accent1"/>
        </a:buClr>
        <a:buSzPct val="75000"/>
        <a:buFont typeface="Wingdings" panose="05000000000000000000" pitchFamily="2" charset="2"/>
        <a:buNone/>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accent4"/>
        </a:buClr>
        <a:buSzPct val="100000"/>
        <a:buFont typeface="Wingdings" panose="05000000000000000000" pitchFamily="2" charset="2"/>
        <a:buChar char="§"/>
        <a:defRPr sz="1800" kern="1200">
          <a:solidFill>
            <a:schemeClr val="accent6">
              <a:lumMod val="50000"/>
            </a:schemeClr>
          </a:solidFill>
          <a:latin typeface="+mn-lt"/>
          <a:ea typeface="+mn-ea"/>
          <a:cs typeface="+mn-cs"/>
        </a:defRPr>
      </a:lvl2pPr>
      <a:lvl3pPr marL="896916" indent="-180970" algn="l" defTabSz="914377" rtl="0" eaLnBrk="1" latinLnBrk="0" hangingPunct="1">
        <a:lnSpc>
          <a:spcPct val="90000"/>
        </a:lnSpc>
        <a:spcBef>
          <a:spcPts val="500"/>
        </a:spcBef>
        <a:buClr>
          <a:schemeClr val="accent4"/>
        </a:buClr>
        <a:buSzPct val="100000"/>
        <a:buFont typeface="Wingdings" panose="05000000000000000000" pitchFamily="2" charset="2"/>
        <a:buChar char="ü"/>
        <a:defRPr sz="1600" kern="1200">
          <a:solidFill>
            <a:schemeClr val="accent6">
              <a:lumMod val="50000"/>
            </a:schemeClr>
          </a:solidFill>
          <a:latin typeface="+mn-lt"/>
          <a:ea typeface="+mn-ea"/>
          <a:cs typeface="+mn-cs"/>
        </a:defRPr>
      </a:lvl3pPr>
      <a:lvl4pPr marL="1168371" indent="-271456" algn="l" defTabSz="914377" rtl="0" eaLnBrk="1" latinLnBrk="0" hangingPunct="1">
        <a:lnSpc>
          <a:spcPct val="90000"/>
        </a:lnSpc>
        <a:spcBef>
          <a:spcPts val="500"/>
        </a:spcBef>
        <a:buClr>
          <a:schemeClr val="accent4"/>
        </a:buClr>
        <a:buSzPct val="100000"/>
        <a:buFont typeface="Wingdings" panose="05000000000000000000" pitchFamily="2" charset="2"/>
        <a:buChar char="§"/>
        <a:tabLst>
          <a:tab pos="1168371" algn="l"/>
        </a:tabLst>
        <a:defRPr sz="1400" kern="1200">
          <a:solidFill>
            <a:schemeClr val="accent6">
              <a:lumMod val="50000"/>
            </a:schemeClr>
          </a:solidFill>
          <a:latin typeface="+mn-lt"/>
          <a:ea typeface="+mn-ea"/>
          <a:cs typeface="+mn-cs"/>
        </a:defRPr>
      </a:lvl4pPr>
      <a:lvl5pPr marL="1441415" indent="-273044" algn="l" defTabSz="914377" rtl="0" eaLnBrk="1" latinLnBrk="0" hangingPunct="1">
        <a:lnSpc>
          <a:spcPct val="90000"/>
        </a:lnSpc>
        <a:spcBef>
          <a:spcPts val="500"/>
        </a:spcBef>
        <a:buClr>
          <a:schemeClr val="accent4"/>
        </a:buClr>
        <a:buSzPct val="100000"/>
        <a:buFont typeface="Arial" panose="020B0604020202020204" pitchFamily="34" charset="0"/>
        <a:buChar char="•"/>
        <a:defRPr sz="1400" kern="1200">
          <a:solidFill>
            <a:schemeClr val="accent6">
              <a:lumMod val="50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pos="483">
          <p15:clr>
            <a:srgbClr val="F26B43"/>
          </p15:clr>
        </p15:guide>
        <p15:guide id="4" orient="horz" pos="1434">
          <p15:clr>
            <a:srgbClr val="F26B43"/>
          </p15:clr>
        </p15:guide>
        <p15:guide id="5" orient="horz" pos="2886">
          <p15:clr>
            <a:srgbClr val="F26B43"/>
          </p15:clr>
        </p15:guide>
        <p15:guide id="6" orient="horz" pos="3974">
          <p15:clr>
            <a:srgbClr val="F26B43"/>
          </p15:clr>
        </p15:guide>
        <p15:guide id="7"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19.emf"/><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analyticsvidhya.com/wp-content/uploads/2015/02/Data_exploration_2.png" TargetMode="External"/><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9.xml"/><Relationship Id="rId4" Type="http://schemas.openxmlformats.org/officeDocument/2006/relationships/hyperlink" Target="http://www.mathsisfun.com/data/standard-deviati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openxmlformats.org/officeDocument/2006/relationships/hyperlink" Target="https://timesofindia.indiatimes.com/business/india-business/accenture-says-india-employees-have-to-specialise-or-go/articleshow/65144526.cms" TargetMode="External"/><Relationship Id="rId3" Type="http://schemas.openxmlformats.org/officeDocument/2006/relationships/hyperlink" Target="https://analyticsindiamag.com/wp-content/uploads/2018/06/Jobs-Study-2018-Final.pdf" TargetMode="External"/><Relationship Id="rId7" Type="http://schemas.openxmlformats.org/officeDocument/2006/relationships/hyperlink" Target="https://www.sas.com/en_in/insights/analytics/what-is-analytics.html" TargetMode="External"/><Relationship Id="rId2" Type="http://schemas.openxmlformats.org/officeDocument/2006/relationships/hyperlink" Target="https://www.techemergence.com/everyday-examples-of-ai/" TargetMode="External"/><Relationship Id="rId1" Type="http://schemas.openxmlformats.org/officeDocument/2006/relationships/slideLayout" Target="../slideLayouts/slideLayout9.xml"/><Relationship Id="rId6" Type="http://schemas.openxmlformats.org/officeDocument/2006/relationships/hyperlink" Target="https://www.gartner.com/binaries/content/assets/events/keywords/catalyst/catus8/2017_planning_guide_for_data_analytics.pdf" TargetMode="External"/><Relationship Id="rId5" Type="http://schemas.openxmlformats.org/officeDocument/2006/relationships/hyperlink" Target="https://www.digitalvidya.com/blog/data-analytics-applications/" TargetMode="External"/><Relationship Id="rId4" Type="http://schemas.openxmlformats.org/officeDocument/2006/relationships/hyperlink" Target="https://www.gartner.com/smarterwithgartner/gartner-top-10-strategic-technology-trends-for-2018/?utm_source=social&amp;utm_campaign=sm-swg&amp;utm_medium=socia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152775" y="3271041"/>
            <a:ext cx="7515225" cy="1261467"/>
          </a:xfrm>
        </p:spPr>
        <p:txBody>
          <a:bodyPr/>
          <a:lstStyle/>
          <a:p>
            <a:pPr algn="ctr"/>
            <a:r>
              <a:rPr lang="en-US" b="1" dirty="0" smtClean="0">
                <a:solidFill>
                  <a:schemeClr val="accent2">
                    <a:lumMod val="75000"/>
                  </a:schemeClr>
                </a:solidFill>
              </a:rPr>
              <a:t>Introduction to Analytics</a:t>
            </a:r>
            <a:endParaRPr lang="en-US" b="1" dirty="0">
              <a:solidFill>
                <a:schemeClr val="accent2">
                  <a:lumMod val="75000"/>
                </a:schemeClr>
              </a:solidFill>
            </a:endParaRPr>
          </a:p>
        </p:txBody>
      </p:sp>
      <p:sp>
        <p:nvSpPr>
          <p:cNvPr id="5" name="Content Placeholder 4"/>
          <p:cNvSpPr>
            <a:spLocks noGrp="1"/>
          </p:cNvSpPr>
          <p:nvPr>
            <p:ph sz="quarter" idx="11"/>
          </p:nvPr>
        </p:nvSpPr>
        <p:spPr>
          <a:xfrm>
            <a:off x="10527957" y="5276851"/>
            <a:ext cx="1559268" cy="774228"/>
          </a:xfrm>
        </p:spPr>
        <p:txBody>
          <a:bodyPr/>
          <a:lstStyle/>
          <a:p>
            <a:pPr algn="l"/>
            <a:r>
              <a:rPr lang="en-US" sz="1400" dirty="0">
                <a:solidFill>
                  <a:schemeClr val="tx2"/>
                </a:solidFill>
              </a:rPr>
              <a:t>By </a:t>
            </a:r>
          </a:p>
          <a:p>
            <a:pPr algn="l"/>
            <a:r>
              <a:rPr lang="en-US" sz="1400" dirty="0">
                <a:solidFill>
                  <a:schemeClr val="tx2"/>
                </a:solidFill>
              </a:rPr>
              <a:t>Paurush Gaur</a:t>
            </a:r>
          </a:p>
          <a:p>
            <a:endParaRPr lang="en-US" dirty="0"/>
          </a:p>
        </p:txBody>
      </p:sp>
      <p:pic>
        <p:nvPicPr>
          <p:cNvPr id="1028" name="Picture 4" descr="Image result for analytics Image for the first 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24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70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1610" y="122193"/>
            <a:ext cx="5823454" cy="461665"/>
          </a:xfrm>
          <a:prstGeom prst="rect">
            <a:avLst/>
          </a:prstGeom>
        </p:spPr>
        <p:txBody>
          <a:bodyPr wrap="none">
            <a:spAutoFit/>
          </a:bodyPr>
          <a:lstStyle/>
          <a:p>
            <a:pPr>
              <a:spcBef>
                <a:spcPct val="0"/>
              </a:spcBef>
              <a:defRPr/>
            </a:pPr>
            <a:r>
              <a:rPr lang="en-US" sz="2400" b="1" dirty="0">
                <a:solidFill>
                  <a:schemeClr val="accent1"/>
                </a:solidFill>
                <a:latin typeface="+mj-lt"/>
                <a:ea typeface="MS PGothic" panose="020B0600070205080204" pitchFamily="34" charset="-128"/>
              </a:rPr>
              <a:t>Types of Machine Learning Algorithms</a:t>
            </a:r>
          </a:p>
        </p:txBody>
      </p:sp>
      <p:sp>
        <p:nvSpPr>
          <p:cNvPr id="12" name="Rectangle 3"/>
          <p:cNvSpPr txBox="1">
            <a:spLocks noChangeArrowheads="1"/>
          </p:cNvSpPr>
          <p:nvPr/>
        </p:nvSpPr>
        <p:spPr>
          <a:xfrm>
            <a:off x="752474" y="1074739"/>
            <a:ext cx="10772775" cy="4751387"/>
          </a:xfrm>
          <a:prstGeom prst="rect">
            <a:avLst/>
          </a:prstGeom>
        </p:spPr>
        <p:txBody>
          <a:bodyPr/>
          <a:lstStyle>
            <a:lvl1pPr marL="0" indent="0" algn="l" defTabSz="914377" rtl="0" eaLnBrk="1" latinLnBrk="0" hangingPunct="1">
              <a:lnSpc>
                <a:spcPct val="90000"/>
              </a:lnSpc>
              <a:spcBef>
                <a:spcPts val="1000"/>
              </a:spcBef>
              <a:buClr>
                <a:schemeClr val="accent1"/>
              </a:buClr>
              <a:buSzPct val="75000"/>
              <a:buFont typeface="Wingdings" panose="05000000000000000000" pitchFamily="2" charset="2"/>
              <a:buNone/>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accent4"/>
              </a:buClr>
              <a:buSzPct val="100000"/>
              <a:buFont typeface="Wingdings" panose="05000000000000000000" pitchFamily="2" charset="2"/>
              <a:buChar char="§"/>
              <a:defRPr sz="1800" kern="1200">
                <a:solidFill>
                  <a:schemeClr val="accent6">
                    <a:lumMod val="50000"/>
                  </a:schemeClr>
                </a:solidFill>
                <a:latin typeface="+mn-lt"/>
                <a:ea typeface="+mn-ea"/>
                <a:cs typeface="+mn-cs"/>
              </a:defRPr>
            </a:lvl2pPr>
            <a:lvl3pPr marL="896916" indent="-180970" algn="l" defTabSz="914377" rtl="0" eaLnBrk="1" latinLnBrk="0" hangingPunct="1">
              <a:lnSpc>
                <a:spcPct val="90000"/>
              </a:lnSpc>
              <a:spcBef>
                <a:spcPts val="500"/>
              </a:spcBef>
              <a:buClr>
                <a:schemeClr val="accent4"/>
              </a:buClr>
              <a:buSzPct val="100000"/>
              <a:buFont typeface="Wingdings" panose="05000000000000000000" pitchFamily="2" charset="2"/>
              <a:buChar char="ü"/>
              <a:defRPr sz="1600" kern="1200">
                <a:solidFill>
                  <a:schemeClr val="accent6">
                    <a:lumMod val="50000"/>
                  </a:schemeClr>
                </a:solidFill>
                <a:latin typeface="+mn-lt"/>
                <a:ea typeface="+mn-ea"/>
                <a:cs typeface="+mn-cs"/>
              </a:defRPr>
            </a:lvl3pPr>
            <a:lvl4pPr marL="1168371" indent="-271456" algn="l" defTabSz="914377" rtl="0" eaLnBrk="1" latinLnBrk="0" hangingPunct="1">
              <a:lnSpc>
                <a:spcPct val="90000"/>
              </a:lnSpc>
              <a:spcBef>
                <a:spcPts val="500"/>
              </a:spcBef>
              <a:buClr>
                <a:schemeClr val="accent4"/>
              </a:buClr>
              <a:buSzPct val="100000"/>
              <a:buFont typeface="Wingdings" panose="05000000000000000000" pitchFamily="2" charset="2"/>
              <a:buChar char="§"/>
              <a:tabLst>
                <a:tab pos="1168371" algn="l"/>
              </a:tabLst>
              <a:defRPr sz="1400" kern="1200">
                <a:solidFill>
                  <a:schemeClr val="accent6">
                    <a:lumMod val="50000"/>
                  </a:schemeClr>
                </a:solidFill>
                <a:latin typeface="+mn-lt"/>
                <a:ea typeface="+mn-ea"/>
                <a:cs typeface="+mn-cs"/>
              </a:defRPr>
            </a:lvl4pPr>
            <a:lvl5pPr marL="1441415" indent="-273044" algn="l" defTabSz="914377" rtl="0" eaLnBrk="1" latinLnBrk="0" hangingPunct="1">
              <a:lnSpc>
                <a:spcPct val="90000"/>
              </a:lnSpc>
              <a:spcBef>
                <a:spcPts val="500"/>
              </a:spcBef>
              <a:buClr>
                <a:schemeClr val="accent4"/>
              </a:buClr>
              <a:buSzPct val="100000"/>
              <a:buFont typeface="Arial" panose="020B0604020202020204" pitchFamily="34" charset="0"/>
              <a:buChar char="•"/>
              <a:defRPr sz="1400" kern="1200">
                <a:solidFill>
                  <a:schemeClr val="accent6">
                    <a:lumMod val="50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b="1" dirty="0">
                <a:solidFill>
                  <a:srgbClr val="F83F24"/>
                </a:solidFill>
              </a:rPr>
              <a:t>Supervised learning: </a:t>
            </a:r>
            <a:r>
              <a:rPr lang="en-US" altLang="en-US" sz="1600" dirty="0">
                <a:solidFill>
                  <a:schemeClr val="tx2"/>
                </a:solidFill>
              </a:rPr>
              <a:t>classification is seen as supervised learning from examples. </a:t>
            </a:r>
          </a:p>
          <a:p>
            <a:pPr lvl="1"/>
            <a:r>
              <a:rPr lang="en-US" altLang="en-US" sz="1600" dirty="0">
                <a:solidFill>
                  <a:srgbClr val="3333CC"/>
                </a:solidFill>
              </a:rPr>
              <a:t>Supervision</a:t>
            </a:r>
            <a:r>
              <a:rPr lang="en-US" altLang="en-US" sz="1600" dirty="0"/>
              <a:t>: </a:t>
            </a:r>
            <a:r>
              <a:rPr lang="en-US" altLang="en-US" sz="1600" dirty="0">
                <a:solidFill>
                  <a:schemeClr val="tx2"/>
                </a:solidFill>
              </a:rPr>
              <a:t>The data (observations, measurements, etc.) are labeled with pre-defined classes. It is like that a “teacher” gives the classes </a:t>
            </a:r>
            <a:r>
              <a:rPr lang="en-US" altLang="en-US" sz="1600" dirty="0"/>
              <a:t>(</a:t>
            </a:r>
            <a:r>
              <a:rPr lang="en-US" altLang="en-US" sz="1600" dirty="0">
                <a:solidFill>
                  <a:schemeClr val="accent2"/>
                </a:solidFill>
              </a:rPr>
              <a:t>supervision</a:t>
            </a:r>
            <a:r>
              <a:rPr lang="en-US" altLang="en-US" sz="1600" dirty="0"/>
              <a:t>). </a:t>
            </a:r>
          </a:p>
          <a:p>
            <a:pPr lvl="1"/>
            <a:r>
              <a:rPr lang="en-US" altLang="en-US" sz="1600" dirty="0">
                <a:solidFill>
                  <a:schemeClr val="tx2"/>
                </a:solidFill>
              </a:rPr>
              <a:t>Test data are classified into these classes too. </a:t>
            </a:r>
          </a:p>
          <a:p>
            <a:endParaRPr lang="en-US" altLang="en-US" dirty="0">
              <a:solidFill>
                <a:srgbClr val="F83F24"/>
              </a:solidFill>
            </a:endParaRPr>
          </a:p>
          <a:p>
            <a:endParaRPr lang="en-US" altLang="en-US" dirty="0">
              <a:solidFill>
                <a:srgbClr val="F83F24"/>
              </a:solidFill>
            </a:endParaRPr>
          </a:p>
          <a:p>
            <a:r>
              <a:rPr lang="en-US" altLang="en-US" sz="1600" b="1" dirty="0">
                <a:solidFill>
                  <a:srgbClr val="F83F24"/>
                </a:solidFill>
              </a:rPr>
              <a:t>Unsupervised learning</a:t>
            </a:r>
            <a:r>
              <a:rPr lang="en-US" altLang="en-US" sz="1600" b="1" dirty="0"/>
              <a:t> </a:t>
            </a:r>
            <a:r>
              <a:rPr lang="en-US" altLang="en-US" sz="1600" b="1" dirty="0">
                <a:solidFill>
                  <a:srgbClr val="FF3300"/>
                </a:solidFill>
              </a:rPr>
              <a:t>(clustering)</a:t>
            </a:r>
          </a:p>
          <a:p>
            <a:pPr lvl="1"/>
            <a:r>
              <a:rPr lang="en-US" altLang="en-US" sz="1600" dirty="0">
                <a:solidFill>
                  <a:srgbClr val="3333CC"/>
                </a:solidFill>
              </a:rPr>
              <a:t>Class labels of the data are unknown</a:t>
            </a:r>
          </a:p>
          <a:p>
            <a:pPr lvl="1"/>
            <a:r>
              <a:rPr lang="en-US" altLang="en-US" sz="1600" dirty="0">
                <a:solidFill>
                  <a:schemeClr val="tx2"/>
                </a:solidFill>
              </a:rPr>
              <a:t>Given a set of data, the task is to establish the existence of classes or clusters in the data</a:t>
            </a:r>
          </a:p>
          <a:p>
            <a:pPr lvl="1"/>
            <a:endParaRPr lang="en-US" altLang="en-US" dirty="0"/>
          </a:p>
          <a:p>
            <a:pPr lvl="1"/>
            <a:endParaRPr lang="en-US" altLang="en-US" dirty="0"/>
          </a:p>
          <a:p>
            <a:endParaRPr lang="en-US" altLang="zh-TW" dirty="0">
              <a:solidFill>
                <a:srgbClr val="F83F24"/>
              </a:solidFill>
            </a:endParaRPr>
          </a:p>
          <a:p>
            <a:endParaRPr lang="en-US" dirty="0">
              <a:solidFill>
                <a:srgbClr val="F83F24"/>
              </a:solidFill>
            </a:endParaRPr>
          </a:p>
          <a:p>
            <a:pPr marL="457189" lvl="1" indent="0">
              <a:buNone/>
            </a:pPr>
            <a:endParaRPr lang="en-US" altLang="en-US" dirty="0"/>
          </a:p>
        </p:txBody>
      </p:sp>
    </p:spTree>
    <p:extLst>
      <p:ext uri="{BB962C8B-B14F-4D97-AF65-F5344CB8AC3E}">
        <p14:creationId xmlns:p14="http://schemas.microsoft.com/office/powerpoint/2010/main" val="375256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96911" y="221790"/>
            <a:ext cx="8399463" cy="503236"/>
          </a:xfrm>
        </p:spPr>
        <p:txBody>
          <a:bodyPr/>
          <a:lstStyle/>
          <a:p>
            <a:pPr defTabSz="914400">
              <a:defRPr/>
            </a:pPr>
            <a:r>
              <a:rPr lang="en-US" altLang="en-US" sz="2400" b="1" dirty="0">
                <a:ea typeface="MS PGothic" panose="020B0600070205080204" pitchFamily="34" charset="-128"/>
                <a:cs typeface="+mn-cs"/>
              </a:rPr>
              <a:t>Supervised learning process: two steps</a:t>
            </a:r>
          </a:p>
        </p:txBody>
      </p:sp>
      <p:pic>
        <p:nvPicPr>
          <p:cNvPr id="15365"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27929" y="3038274"/>
            <a:ext cx="6900862" cy="1422399"/>
          </a:xfrm>
          <a:noFill/>
        </p:spPr>
      </p:pic>
      <p:sp>
        <p:nvSpPr>
          <p:cNvPr id="15366" name="Text Box 6"/>
          <p:cNvSpPr txBox="1">
            <a:spLocks noChangeArrowheads="1"/>
          </p:cNvSpPr>
          <p:nvPr/>
        </p:nvSpPr>
        <p:spPr bwMode="auto">
          <a:xfrm>
            <a:off x="1385095" y="1006477"/>
            <a:ext cx="838835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10000"/>
              </a:spcBef>
            </a:pPr>
            <a:r>
              <a:rPr lang="en-US" altLang="en-US" sz="1600" dirty="0">
                <a:solidFill>
                  <a:srgbClr val="FF0000"/>
                </a:solidFill>
              </a:rPr>
              <a:t>Learning (training)</a:t>
            </a:r>
            <a:r>
              <a:rPr lang="en-US" altLang="en-US" sz="1600" dirty="0"/>
              <a:t>:</a:t>
            </a:r>
            <a:r>
              <a:rPr lang="en-US" altLang="en-US" sz="1600" dirty="0">
                <a:solidFill>
                  <a:schemeClr val="tx2"/>
                </a:solidFill>
              </a:rPr>
              <a:t> Learn a model using the training data</a:t>
            </a:r>
          </a:p>
          <a:p>
            <a:pPr eaLnBrk="1" hangingPunct="1">
              <a:spcBef>
                <a:spcPct val="10000"/>
              </a:spcBef>
            </a:pPr>
            <a:r>
              <a:rPr lang="en-US" altLang="en-US" sz="1600" dirty="0">
                <a:solidFill>
                  <a:srgbClr val="FF0000"/>
                </a:solidFill>
              </a:rPr>
              <a:t>Testing: </a:t>
            </a:r>
            <a:r>
              <a:rPr lang="en-US" altLang="en-US" sz="1600" dirty="0">
                <a:solidFill>
                  <a:schemeClr val="tx2"/>
                </a:solidFill>
              </a:rPr>
              <a:t>Test the model using unseen test data to assess the model accuracy</a:t>
            </a:r>
          </a:p>
        </p:txBody>
      </p:sp>
      <p:sp>
        <p:nvSpPr>
          <p:cNvPr id="15367" name="Rectangle 11"/>
          <p:cNvSpPr>
            <a:spLocks noChangeArrowheads="1"/>
          </p:cNvSpPr>
          <p:nvPr/>
        </p:nvSpPr>
        <p:spPr bwMode="auto">
          <a:xfrm>
            <a:off x="1524000" y="-276999"/>
            <a:ext cx="3706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15368" name="Object 10"/>
          <p:cNvGraphicFramePr>
            <a:graphicFrameLocks noChangeAspect="1"/>
          </p:cNvGraphicFramePr>
          <p:nvPr>
            <p:extLst>
              <p:ext uri="{D42A27DB-BD31-4B8C-83A1-F6EECF244321}">
                <p14:modId xmlns:p14="http://schemas.microsoft.com/office/powerpoint/2010/main" val="2770209933"/>
              </p:ext>
            </p:extLst>
          </p:nvPr>
        </p:nvGraphicFramePr>
        <p:xfrm>
          <a:off x="3271839" y="2102466"/>
          <a:ext cx="4614862" cy="697885"/>
        </p:xfrm>
        <a:graphic>
          <a:graphicData uri="http://schemas.openxmlformats.org/presentationml/2006/ole">
            <mc:AlternateContent xmlns:mc="http://schemas.openxmlformats.org/markup-compatibility/2006">
              <mc:Choice xmlns:v="urn:schemas-microsoft-com:vml" Requires="v">
                <p:oleObj spid="_x0000_s6190" name="Equation" r:id="rId4" imgW="2489200" imgH="368300" progId="Equation.3">
                  <p:embed/>
                </p:oleObj>
              </mc:Choice>
              <mc:Fallback>
                <p:oleObj name="Equation" r:id="rId4" imgW="24892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839" y="2102466"/>
                        <a:ext cx="4614862" cy="697885"/>
                      </a:xfrm>
                      <a:prstGeom prst="rect">
                        <a:avLst/>
                      </a:prstGeom>
                      <a:noFill/>
                      <a:ln>
                        <a:noFill/>
                      </a:ln>
                    </p:spPr>
                  </p:pic>
                </p:oleObj>
              </mc:Fallback>
            </mc:AlternateContent>
          </a:graphicData>
        </a:graphic>
      </p:graphicFrame>
      <p:sp>
        <p:nvSpPr>
          <p:cNvPr id="2" name="Rectangle 1"/>
          <p:cNvSpPr/>
          <p:nvPr/>
        </p:nvSpPr>
        <p:spPr>
          <a:xfrm>
            <a:off x="1523999" y="4933950"/>
            <a:ext cx="7572375" cy="338554"/>
          </a:xfrm>
          <a:prstGeom prst="rect">
            <a:avLst/>
          </a:prstGeom>
        </p:spPr>
        <p:txBody>
          <a:bodyPr wrap="square">
            <a:spAutoFit/>
          </a:bodyPr>
          <a:lstStyle/>
          <a:p>
            <a:pPr>
              <a:spcBef>
                <a:spcPct val="10000"/>
              </a:spcBef>
              <a:buClr>
                <a:schemeClr val="accent1"/>
              </a:buClr>
              <a:buSzPct val="65000"/>
            </a:pPr>
            <a:r>
              <a:rPr lang="en-US" sz="1600" dirty="0">
                <a:solidFill>
                  <a:schemeClr val="tx2"/>
                </a:solidFill>
                <a:latin typeface="Arial" panose="020B0604020202020204" pitchFamily="34" charset="0"/>
              </a:rPr>
              <a:t>Some popular examples of supervised machine learning algorithms are:</a:t>
            </a:r>
          </a:p>
        </p:txBody>
      </p:sp>
      <p:sp>
        <p:nvSpPr>
          <p:cNvPr id="3" name="Rectangle 2"/>
          <p:cNvSpPr/>
          <p:nvPr/>
        </p:nvSpPr>
        <p:spPr>
          <a:xfrm>
            <a:off x="1894614" y="5377934"/>
            <a:ext cx="5188985" cy="1077218"/>
          </a:xfrm>
          <a:prstGeom prst="rect">
            <a:avLst/>
          </a:prstGeom>
        </p:spPr>
        <p:txBody>
          <a:bodyPr wrap="none">
            <a:spAutoFit/>
          </a:bodyPr>
          <a:lstStyle/>
          <a:p>
            <a:pPr marL="285750" indent="-285750" fontAlgn="base">
              <a:buFont typeface="Arial" panose="020B0604020202020204" pitchFamily="34" charset="0"/>
              <a:buChar char="•"/>
            </a:pPr>
            <a:r>
              <a:rPr lang="en-US" sz="1600" dirty="0">
                <a:solidFill>
                  <a:schemeClr val="tx2"/>
                </a:solidFill>
                <a:latin typeface="Arial" panose="020B0604020202020204" pitchFamily="34" charset="0"/>
              </a:rPr>
              <a:t>Linear and Logistic Regression</a:t>
            </a:r>
          </a:p>
          <a:p>
            <a:pPr marL="285750" indent="-285750" fontAlgn="base">
              <a:buFont typeface="Arial" panose="020B0604020202020204" pitchFamily="34" charset="0"/>
              <a:buChar char="•"/>
            </a:pPr>
            <a:r>
              <a:rPr lang="en-US" sz="1600" dirty="0">
                <a:solidFill>
                  <a:schemeClr val="tx2"/>
                </a:solidFill>
                <a:latin typeface="Arial" panose="020B0604020202020204" pitchFamily="34" charset="0"/>
              </a:rPr>
              <a:t>Classification and Regression Trees( Decision Tree)</a:t>
            </a:r>
          </a:p>
          <a:p>
            <a:pPr marL="285750" indent="-285750" fontAlgn="base">
              <a:buFont typeface="Arial" panose="020B0604020202020204" pitchFamily="34" charset="0"/>
              <a:buChar char="•"/>
            </a:pPr>
            <a:r>
              <a:rPr lang="en-US" sz="1600" dirty="0">
                <a:solidFill>
                  <a:schemeClr val="tx2"/>
                </a:solidFill>
                <a:latin typeface="Arial" panose="020B0604020202020204" pitchFamily="34" charset="0"/>
              </a:rPr>
              <a:t>Random Forest</a:t>
            </a:r>
          </a:p>
          <a:p>
            <a:pPr marL="285750" indent="-285750" fontAlgn="base">
              <a:buFont typeface="Arial" panose="020B0604020202020204" pitchFamily="34" charset="0"/>
              <a:buChar char="•"/>
            </a:pPr>
            <a:r>
              <a:rPr lang="en-US" sz="1600" dirty="0">
                <a:solidFill>
                  <a:schemeClr val="tx2"/>
                </a:solidFill>
                <a:latin typeface="Arial" panose="020B0604020202020204" pitchFamily="34" charset="0"/>
              </a:rPr>
              <a:t>Time Series Analysis( ARIMA Model)</a:t>
            </a:r>
          </a:p>
        </p:txBody>
      </p:sp>
      <p:pic>
        <p:nvPicPr>
          <p:cNvPr id="6" name="Picture 5"/>
          <p:cNvPicPr>
            <a:picLocks noChangeAspect="1"/>
          </p:cNvPicPr>
          <p:nvPr/>
        </p:nvPicPr>
        <p:blipFill>
          <a:blip r:embed="rId6"/>
          <a:stretch>
            <a:fillRect/>
          </a:stretch>
        </p:blipFill>
        <p:spPr>
          <a:xfrm>
            <a:off x="8405625" y="3156371"/>
            <a:ext cx="3427617" cy="1186204"/>
          </a:xfrm>
          <a:prstGeom prst="rect">
            <a:avLst/>
          </a:prstGeom>
        </p:spPr>
      </p:pic>
      <p:sp>
        <p:nvSpPr>
          <p:cNvPr id="7" name="TextBox 6"/>
          <p:cNvSpPr txBox="1"/>
          <p:nvPr/>
        </p:nvSpPr>
        <p:spPr>
          <a:xfrm>
            <a:off x="9916617" y="4342575"/>
            <a:ext cx="851866" cy="261610"/>
          </a:xfrm>
          <a:prstGeom prst="rect">
            <a:avLst/>
          </a:prstGeom>
          <a:noFill/>
        </p:spPr>
        <p:txBody>
          <a:bodyPr wrap="square" rtlCol="0">
            <a:spAutoFit/>
          </a:bodyPr>
          <a:lstStyle/>
          <a:p>
            <a:r>
              <a:rPr lang="en-US" sz="1100" dirty="0"/>
              <a:t>Example</a:t>
            </a:r>
          </a:p>
        </p:txBody>
      </p:sp>
    </p:spTree>
    <p:extLst>
      <p:ext uri="{BB962C8B-B14F-4D97-AF65-F5344CB8AC3E}">
        <p14:creationId xmlns:p14="http://schemas.microsoft.com/office/powerpoint/2010/main" val="41796805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09601" y="229198"/>
            <a:ext cx="8399463" cy="503236"/>
          </a:xfrm>
        </p:spPr>
        <p:txBody>
          <a:bodyPr/>
          <a:lstStyle/>
          <a:p>
            <a:pPr defTabSz="914400">
              <a:defRPr/>
            </a:pPr>
            <a:r>
              <a:rPr lang="en-US" altLang="en-US" sz="2400" b="1" dirty="0">
                <a:ea typeface="MS PGothic" panose="020B0600070205080204" pitchFamily="34" charset="-128"/>
                <a:cs typeface="+mn-cs"/>
              </a:rPr>
              <a:t>Unsupervised learning process:</a:t>
            </a:r>
          </a:p>
        </p:txBody>
      </p:sp>
      <p:sp>
        <p:nvSpPr>
          <p:cNvPr id="15366" name="Text Box 6"/>
          <p:cNvSpPr txBox="1">
            <a:spLocks noChangeArrowheads="1"/>
          </p:cNvSpPr>
          <p:nvPr/>
        </p:nvSpPr>
        <p:spPr bwMode="auto">
          <a:xfrm>
            <a:off x="1385095" y="1006477"/>
            <a:ext cx="838835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10000"/>
              </a:spcBef>
            </a:pPr>
            <a:r>
              <a:rPr lang="en-US" altLang="en-US" sz="1600" dirty="0">
                <a:solidFill>
                  <a:srgbClr val="FF0000"/>
                </a:solidFill>
              </a:rPr>
              <a:t>Learning: </a:t>
            </a:r>
            <a:r>
              <a:rPr lang="en-US" altLang="en-US" sz="1600" dirty="0">
                <a:solidFill>
                  <a:schemeClr val="tx2"/>
                </a:solidFill>
              </a:rPr>
              <a:t>Learn a model using the whole dataset</a:t>
            </a:r>
          </a:p>
          <a:p>
            <a:pPr eaLnBrk="1" hangingPunct="1">
              <a:spcBef>
                <a:spcPct val="10000"/>
              </a:spcBef>
            </a:pPr>
            <a:r>
              <a:rPr lang="en-US" altLang="en-US" sz="1600" dirty="0">
                <a:solidFill>
                  <a:srgbClr val="FF0000"/>
                </a:solidFill>
              </a:rPr>
              <a:t>Testing: </a:t>
            </a:r>
            <a:r>
              <a:rPr lang="en-US" altLang="en-US" sz="1600" dirty="0">
                <a:solidFill>
                  <a:schemeClr val="tx2"/>
                </a:solidFill>
              </a:rPr>
              <a:t>We don’t have data with labels to test</a:t>
            </a:r>
          </a:p>
          <a:p>
            <a:pPr eaLnBrk="1" hangingPunct="1">
              <a:spcBef>
                <a:spcPct val="10000"/>
              </a:spcBef>
            </a:pPr>
            <a:r>
              <a:rPr lang="en-US" altLang="en-US" sz="1600" dirty="0">
                <a:solidFill>
                  <a:schemeClr val="tx2"/>
                </a:solidFill>
              </a:rPr>
              <a:t>Can be used to cluster the input data in classes on the basis of their statistical properties.</a:t>
            </a:r>
          </a:p>
        </p:txBody>
      </p:sp>
      <p:sp>
        <p:nvSpPr>
          <p:cNvPr id="15367" name="Rectangle 11"/>
          <p:cNvSpPr>
            <a:spLocks noChangeArrowheads="1"/>
          </p:cNvSpPr>
          <p:nvPr/>
        </p:nvSpPr>
        <p:spPr bwMode="auto">
          <a:xfrm>
            <a:off x="1524000" y="-276999"/>
            <a:ext cx="3706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sp>
        <p:nvSpPr>
          <p:cNvPr id="2" name="Rectangle 1"/>
          <p:cNvSpPr/>
          <p:nvPr/>
        </p:nvSpPr>
        <p:spPr>
          <a:xfrm>
            <a:off x="932920" y="4925197"/>
            <a:ext cx="7572375" cy="338554"/>
          </a:xfrm>
          <a:prstGeom prst="rect">
            <a:avLst/>
          </a:prstGeom>
        </p:spPr>
        <p:txBody>
          <a:bodyPr wrap="square">
            <a:spAutoFit/>
          </a:bodyPr>
          <a:lstStyle/>
          <a:p>
            <a:pPr>
              <a:spcBef>
                <a:spcPct val="10000"/>
              </a:spcBef>
              <a:buClr>
                <a:schemeClr val="accent1"/>
              </a:buClr>
              <a:buSzPct val="65000"/>
            </a:pPr>
            <a:r>
              <a:rPr lang="en-US" sz="1600" dirty="0">
                <a:solidFill>
                  <a:schemeClr val="tx2"/>
                </a:solidFill>
                <a:latin typeface="Arial" panose="020B0604020202020204" pitchFamily="34" charset="0"/>
              </a:rPr>
              <a:t>Some popular examples of unsupervised machine learning algorithms are:</a:t>
            </a:r>
          </a:p>
        </p:txBody>
      </p:sp>
      <p:sp>
        <p:nvSpPr>
          <p:cNvPr id="3" name="Rectangle 2"/>
          <p:cNvSpPr/>
          <p:nvPr/>
        </p:nvSpPr>
        <p:spPr>
          <a:xfrm>
            <a:off x="1326291" y="5329991"/>
            <a:ext cx="9364936" cy="1077218"/>
          </a:xfrm>
          <a:prstGeom prst="rect">
            <a:avLst/>
          </a:prstGeom>
        </p:spPr>
        <p:txBody>
          <a:bodyPr wrap="none">
            <a:spAutoFit/>
          </a:bodyPr>
          <a:lstStyle/>
          <a:p>
            <a:pPr fontAlgn="base"/>
            <a:r>
              <a:rPr lang="en-US" sz="1600" b="1" dirty="0">
                <a:solidFill>
                  <a:schemeClr val="tx2"/>
                </a:solidFill>
              </a:rPr>
              <a:t>Clustering</a:t>
            </a:r>
            <a:r>
              <a:rPr lang="en-US" sz="1600" dirty="0">
                <a:solidFill>
                  <a:schemeClr val="tx2"/>
                </a:solidFill>
              </a:rPr>
              <a:t>: A clustering problem is where you want to discover the inherent groupings in the data, </a:t>
            </a:r>
          </a:p>
          <a:p>
            <a:pPr fontAlgn="base"/>
            <a:r>
              <a:rPr lang="en-US" sz="1600" dirty="0">
                <a:solidFill>
                  <a:schemeClr val="tx2"/>
                </a:solidFill>
              </a:rPr>
              <a:t>such as grouping customers by purchasing behavior.</a:t>
            </a:r>
          </a:p>
          <a:p>
            <a:pPr fontAlgn="base"/>
            <a:r>
              <a:rPr lang="en-US" sz="1600" b="1" dirty="0">
                <a:solidFill>
                  <a:schemeClr val="tx2"/>
                </a:solidFill>
              </a:rPr>
              <a:t>Association</a:t>
            </a:r>
            <a:r>
              <a:rPr lang="en-US" sz="1600" dirty="0">
                <a:solidFill>
                  <a:schemeClr val="tx2"/>
                </a:solidFill>
              </a:rPr>
              <a:t>:  An association rule learning problem is where you want to discover rules that describe </a:t>
            </a:r>
          </a:p>
          <a:p>
            <a:pPr fontAlgn="base"/>
            <a:r>
              <a:rPr lang="en-US" sz="1600" dirty="0">
                <a:solidFill>
                  <a:schemeClr val="tx2"/>
                </a:solidFill>
              </a:rPr>
              <a:t>large portions of your data, such as people that buy X also tend to buy Y.</a:t>
            </a:r>
          </a:p>
        </p:txBody>
      </p:sp>
      <p:pic>
        <p:nvPicPr>
          <p:cNvPr id="7170" name="Picture 2" descr="Image result for unsupervised learning algorith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846" y="2132939"/>
            <a:ext cx="6292922" cy="24834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023654" y="2669767"/>
            <a:ext cx="3954162" cy="1223079"/>
          </a:xfrm>
          <a:prstGeom prst="rect">
            <a:avLst/>
          </a:prstGeom>
        </p:spPr>
      </p:pic>
      <p:sp>
        <p:nvSpPr>
          <p:cNvPr id="10" name="TextBox 9"/>
          <p:cNvSpPr txBox="1"/>
          <p:nvPr/>
        </p:nvSpPr>
        <p:spPr>
          <a:xfrm>
            <a:off x="9839361" y="3869074"/>
            <a:ext cx="851866" cy="261610"/>
          </a:xfrm>
          <a:prstGeom prst="rect">
            <a:avLst/>
          </a:prstGeom>
          <a:noFill/>
        </p:spPr>
        <p:txBody>
          <a:bodyPr wrap="square" rtlCol="0">
            <a:spAutoFit/>
          </a:bodyPr>
          <a:lstStyle/>
          <a:p>
            <a:r>
              <a:rPr lang="en-US" sz="1100" dirty="0"/>
              <a:t>Example</a:t>
            </a:r>
          </a:p>
        </p:txBody>
      </p:sp>
    </p:spTree>
    <p:extLst>
      <p:ext uri="{BB962C8B-B14F-4D97-AF65-F5344CB8AC3E}">
        <p14:creationId xmlns:p14="http://schemas.microsoft.com/office/powerpoint/2010/main" val="35711065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2900" y="190798"/>
            <a:ext cx="10363200" cy="684133"/>
          </a:xfrm>
          <a:noFill/>
          <a:ln/>
        </p:spPr>
        <p:txBody>
          <a:bodyPr/>
          <a:lstStyle/>
          <a:p>
            <a:pPr algn="l"/>
            <a:r>
              <a:rPr lang="en-US" sz="2800" dirty="0" smtClean="0">
                <a:solidFill>
                  <a:srgbClr val="0000FF"/>
                </a:solidFill>
              </a:rPr>
              <a:t>Variable Identification</a:t>
            </a:r>
            <a:endParaRPr lang="en-US" sz="2800" dirty="0">
              <a:solidFill>
                <a:srgbClr val="0000FF"/>
              </a:solidFill>
            </a:endParaRPr>
          </a:p>
        </p:txBody>
      </p:sp>
      <p:sp>
        <p:nvSpPr>
          <p:cNvPr id="2" name="Rectangle 1"/>
          <p:cNvSpPr/>
          <p:nvPr/>
        </p:nvSpPr>
        <p:spPr>
          <a:xfrm>
            <a:off x="428625" y="1024235"/>
            <a:ext cx="11830050" cy="369332"/>
          </a:xfrm>
          <a:prstGeom prst="rect">
            <a:avLst/>
          </a:prstGeom>
        </p:spPr>
        <p:txBody>
          <a:bodyPr wrap="square">
            <a:spAutoFit/>
          </a:bodyPr>
          <a:lstStyle/>
          <a:p>
            <a:r>
              <a:rPr lang="en-US" dirty="0" smtClean="0">
                <a:solidFill>
                  <a:srgbClr val="080E14"/>
                </a:solidFill>
              </a:rPr>
              <a:t>First, identify </a:t>
            </a:r>
            <a:r>
              <a:rPr lang="en-US" b="1" dirty="0" smtClean="0">
                <a:solidFill>
                  <a:srgbClr val="333333"/>
                </a:solidFill>
              </a:rPr>
              <a:t>Predictor</a:t>
            </a:r>
            <a:r>
              <a:rPr lang="en-US" dirty="0" smtClean="0">
                <a:solidFill>
                  <a:srgbClr val="080E14"/>
                </a:solidFill>
              </a:rPr>
              <a:t> (Input) and </a:t>
            </a:r>
            <a:r>
              <a:rPr lang="en-US" b="1" dirty="0" smtClean="0">
                <a:solidFill>
                  <a:srgbClr val="333333"/>
                </a:solidFill>
              </a:rPr>
              <a:t>Target</a:t>
            </a:r>
            <a:r>
              <a:rPr lang="en-US" dirty="0" smtClean="0">
                <a:solidFill>
                  <a:srgbClr val="080E14"/>
                </a:solidFill>
              </a:rPr>
              <a:t> (output) variables. Next, identify the data type and category of the variables</a:t>
            </a:r>
            <a:endParaRPr lang="en-US" dirty="0">
              <a:solidFill>
                <a:srgbClr val="6A6E74"/>
              </a:solidFill>
            </a:endParaRPr>
          </a:p>
        </p:txBody>
      </p:sp>
      <p:sp>
        <p:nvSpPr>
          <p:cNvPr id="3" name="Rectangle 2"/>
          <p:cNvSpPr/>
          <p:nvPr/>
        </p:nvSpPr>
        <p:spPr>
          <a:xfrm>
            <a:off x="428625" y="1765726"/>
            <a:ext cx="11830050" cy="923330"/>
          </a:xfrm>
          <a:prstGeom prst="rect">
            <a:avLst/>
          </a:prstGeom>
        </p:spPr>
        <p:txBody>
          <a:bodyPr wrap="square">
            <a:spAutoFit/>
          </a:bodyPr>
          <a:lstStyle/>
          <a:p>
            <a:pPr algn="just"/>
            <a:r>
              <a:rPr lang="en-US" dirty="0" smtClean="0">
                <a:solidFill>
                  <a:srgbClr val="080E14"/>
                </a:solidFill>
              </a:rPr>
              <a:t>Let’s understand this step more clearly by taking an example.</a:t>
            </a:r>
          </a:p>
          <a:p>
            <a:pPr algn="just"/>
            <a:r>
              <a:rPr lang="en-US" dirty="0" smtClean="0">
                <a:solidFill>
                  <a:srgbClr val="080E14"/>
                </a:solidFill>
              </a:rPr>
              <a:t>Example:- Suppose, we want to predict, whether the students will play cricket or not (refer below data set). Here you need to identify predictor variables, target variable, data type of variables and category of variables</a:t>
            </a:r>
            <a:endParaRPr lang="en-US" dirty="0">
              <a:solidFill>
                <a:srgbClr val="080E14"/>
              </a:solidFill>
            </a:endParaRPr>
          </a:p>
        </p:txBody>
      </p:sp>
      <p:pic>
        <p:nvPicPr>
          <p:cNvPr id="49" name="Picture 48"/>
          <p:cNvPicPr>
            <a:picLocks noChangeAspect="1"/>
          </p:cNvPicPr>
          <p:nvPr/>
        </p:nvPicPr>
        <p:blipFill>
          <a:blip r:embed="rId2"/>
          <a:stretch>
            <a:fillRect/>
          </a:stretch>
        </p:blipFill>
        <p:spPr>
          <a:xfrm>
            <a:off x="3362325" y="2819400"/>
            <a:ext cx="5467350" cy="1038225"/>
          </a:xfrm>
          <a:prstGeom prst="rect">
            <a:avLst/>
          </a:prstGeom>
        </p:spPr>
      </p:pic>
      <p:sp>
        <p:nvSpPr>
          <p:cNvPr id="50" name="Rectangle 49"/>
          <p:cNvSpPr/>
          <p:nvPr/>
        </p:nvSpPr>
        <p:spPr>
          <a:xfrm>
            <a:off x="428625" y="3857625"/>
            <a:ext cx="9715500" cy="923330"/>
          </a:xfrm>
          <a:prstGeom prst="rect">
            <a:avLst/>
          </a:prstGeom>
        </p:spPr>
        <p:txBody>
          <a:bodyPr wrap="square">
            <a:spAutoFit/>
          </a:bodyPr>
          <a:lstStyle/>
          <a:p>
            <a:pPr algn="just"/>
            <a:r>
              <a:rPr lang="en-US" dirty="0" smtClean="0">
                <a:solidFill>
                  <a:srgbClr val="080E14"/>
                </a:solidFill>
              </a:rPr>
              <a:t>Below, the variables have been defined in different category:</a:t>
            </a:r>
          </a:p>
          <a:p>
            <a:r>
              <a:rPr lang="en-US" dirty="0" smtClean="0">
                <a:solidFill>
                  <a:srgbClr val="0000FF"/>
                </a:solidFill>
                <a:latin typeface="Raleway"/>
                <a:hlinkClick r:id="rId3"/>
              </a:rPr>
              <a:t/>
            </a:r>
            <a:br>
              <a:rPr lang="en-US" dirty="0" smtClean="0">
                <a:solidFill>
                  <a:srgbClr val="0000FF"/>
                </a:solidFill>
                <a:latin typeface="Raleway"/>
                <a:hlinkClick r:id="rId3"/>
              </a:rPr>
            </a:br>
            <a:endParaRPr lang="en-US" dirty="0">
              <a:solidFill>
                <a:srgbClr val="6A6E74"/>
              </a:solidFill>
            </a:endParaRPr>
          </a:p>
        </p:txBody>
      </p:sp>
      <p:pic>
        <p:nvPicPr>
          <p:cNvPr id="25604" name="Picture 4" descr="https://www.analyticsvidhya.com/wp-content/uploads/2015/02/Data_exploration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0" y="4292679"/>
            <a:ext cx="4448175" cy="23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661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15611" y="238683"/>
            <a:ext cx="10363200" cy="677305"/>
          </a:xfrm>
          <a:noFill/>
          <a:ln/>
        </p:spPr>
        <p:txBody>
          <a:bodyPr/>
          <a:lstStyle/>
          <a:p>
            <a:pPr algn="l"/>
            <a:r>
              <a:rPr lang="en-US" sz="2800" dirty="0" smtClean="0">
                <a:solidFill>
                  <a:srgbClr val="0000FF"/>
                </a:solidFill>
              </a:rPr>
              <a:t>Types of Variable</a:t>
            </a:r>
            <a:endParaRPr lang="en-US" sz="2800" dirty="0">
              <a:solidFill>
                <a:srgbClr val="0000FF"/>
              </a:solidFill>
            </a:endParaRPr>
          </a:p>
        </p:txBody>
      </p:sp>
      <p:sp>
        <p:nvSpPr>
          <p:cNvPr id="28" name="Rounded Rectangle 27"/>
          <p:cNvSpPr/>
          <p:nvPr/>
        </p:nvSpPr>
        <p:spPr>
          <a:xfrm>
            <a:off x="4806950" y="1112838"/>
            <a:ext cx="2087563" cy="935037"/>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sk-SK" kern="0" dirty="0">
                <a:solidFill>
                  <a:prstClr val="white"/>
                </a:solidFill>
                <a:latin typeface="Perpetua"/>
              </a:rPr>
              <a:t>Variables</a:t>
            </a:r>
          </a:p>
        </p:txBody>
      </p:sp>
      <p:sp>
        <p:nvSpPr>
          <p:cNvPr id="29" name="Rounded Rectangle 28"/>
          <p:cNvSpPr/>
          <p:nvPr/>
        </p:nvSpPr>
        <p:spPr>
          <a:xfrm>
            <a:off x="6607175" y="2336800"/>
            <a:ext cx="2159000"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sk-SK" kern="0" dirty="0">
                <a:solidFill>
                  <a:prstClr val="white"/>
                </a:solidFill>
                <a:latin typeface="Perpetua"/>
              </a:rPr>
              <a:t>Quantitative</a:t>
            </a:r>
          </a:p>
        </p:txBody>
      </p:sp>
      <p:sp>
        <p:nvSpPr>
          <p:cNvPr id="30" name="Rounded Rectangle 29"/>
          <p:cNvSpPr/>
          <p:nvPr/>
        </p:nvSpPr>
        <p:spPr>
          <a:xfrm>
            <a:off x="3006725" y="2336800"/>
            <a:ext cx="2159000"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sk-SK" kern="0" dirty="0">
                <a:solidFill>
                  <a:prstClr val="white"/>
                </a:solidFill>
                <a:latin typeface="Perpetua"/>
              </a:rPr>
              <a:t>Qualitative</a:t>
            </a:r>
          </a:p>
        </p:txBody>
      </p:sp>
      <p:sp>
        <p:nvSpPr>
          <p:cNvPr id="31" name="Rounded Rectangle 30"/>
          <p:cNvSpPr/>
          <p:nvPr/>
        </p:nvSpPr>
        <p:spPr>
          <a:xfrm>
            <a:off x="1314450" y="3705225"/>
            <a:ext cx="2160588"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en-US" kern="0" dirty="0" smtClean="0">
                <a:solidFill>
                  <a:prstClr val="white"/>
                </a:solidFill>
                <a:latin typeface="Perpetua"/>
              </a:rPr>
              <a:t>Nominal</a:t>
            </a:r>
            <a:endParaRPr lang="sk-SK" kern="0" dirty="0">
              <a:solidFill>
                <a:prstClr val="white"/>
              </a:solidFill>
              <a:latin typeface="Perpetua"/>
            </a:endParaRPr>
          </a:p>
        </p:txBody>
      </p:sp>
      <p:sp>
        <p:nvSpPr>
          <p:cNvPr id="32" name="Rounded Rectangle 31"/>
          <p:cNvSpPr/>
          <p:nvPr/>
        </p:nvSpPr>
        <p:spPr>
          <a:xfrm>
            <a:off x="3654425" y="3705225"/>
            <a:ext cx="2160588"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en-US" kern="0" dirty="0" smtClean="0">
                <a:solidFill>
                  <a:prstClr val="white"/>
                </a:solidFill>
                <a:latin typeface="Perpetua"/>
              </a:rPr>
              <a:t>Ordinal</a:t>
            </a:r>
            <a:endParaRPr lang="sk-SK" kern="0" dirty="0">
              <a:solidFill>
                <a:prstClr val="white"/>
              </a:solidFill>
              <a:latin typeface="Perpetua"/>
            </a:endParaRPr>
          </a:p>
        </p:txBody>
      </p:sp>
      <p:sp>
        <p:nvSpPr>
          <p:cNvPr id="33" name="Rounded Rectangle 32"/>
          <p:cNvSpPr/>
          <p:nvPr/>
        </p:nvSpPr>
        <p:spPr>
          <a:xfrm>
            <a:off x="5957888" y="3705225"/>
            <a:ext cx="2160587"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sk-SK" kern="0" dirty="0">
                <a:solidFill>
                  <a:prstClr val="white"/>
                </a:solidFill>
                <a:latin typeface="Perpetua"/>
              </a:rPr>
              <a:t>Discrete</a:t>
            </a:r>
          </a:p>
        </p:txBody>
      </p:sp>
      <p:sp>
        <p:nvSpPr>
          <p:cNvPr id="34" name="Rounded Rectangle 33"/>
          <p:cNvSpPr/>
          <p:nvPr/>
        </p:nvSpPr>
        <p:spPr>
          <a:xfrm>
            <a:off x="8297863" y="3705225"/>
            <a:ext cx="2160587"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sk-SK" kern="0" dirty="0">
                <a:solidFill>
                  <a:prstClr val="white"/>
                </a:solidFill>
                <a:latin typeface="Perpetua"/>
              </a:rPr>
              <a:t>Continuous</a:t>
            </a:r>
          </a:p>
        </p:txBody>
      </p:sp>
      <p:sp>
        <p:nvSpPr>
          <p:cNvPr id="35" name="Rounded Rectangle 34"/>
          <p:cNvSpPr/>
          <p:nvPr/>
        </p:nvSpPr>
        <p:spPr>
          <a:xfrm>
            <a:off x="1314450" y="5000625"/>
            <a:ext cx="2160588" cy="936625"/>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sk-SK" kern="0" dirty="0">
                <a:solidFill>
                  <a:prstClr val="white"/>
                </a:solidFill>
                <a:latin typeface="Perpetua"/>
              </a:rPr>
              <a:t>Gender, marital </a:t>
            </a:r>
            <a:r>
              <a:rPr lang="sk-SK" kern="0" dirty="0" smtClean="0">
                <a:solidFill>
                  <a:prstClr val="white"/>
                </a:solidFill>
                <a:latin typeface="Perpetua"/>
              </a:rPr>
              <a:t>status</a:t>
            </a:r>
            <a:r>
              <a:rPr lang="en-US" kern="0" dirty="0" smtClean="0">
                <a:solidFill>
                  <a:prstClr val="white"/>
                </a:solidFill>
                <a:latin typeface="Perpetua"/>
              </a:rPr>
              <a:t>, hair color</a:t>
            </a:r>
            <a:endParaRPr lang="sk-SK" kern="0" dirty="0">
              <a:solidFill>
                <a:prstClr val="white"/>
              </a:solidFill>
              <a:latin typeface="Perpetua"/>
            </a:endParaRPr>
          </a:p>
        </p:txBody>
      </p:sp>
      <p:sp>
        <p:nvSpPr>
          <p:cNvPr id="36" name="Rounded Rectangle 35"/>
          <p:cNvSpPr/>
          <p:nvPr/>
        </p:nvSpPr>
        <p:spPr>
          <a:xfrm>
            <a:off x="3654425" y="5000625"/>
            <a:ext cx="2160588" cy="936625"/>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en-US" kern="0" dirty="0" smtClean="0">
                <a:solidFill>
                  <a:prstClr val="white"/>
                </a:solidFill>
                <a:latin typeface="Perpetua"/>
              </a:rPr>
              <a:t>Student Rank(1,2 or 3), Any other order</a:t>
            </a:r>
            <a:endParaRPr lang="sk-SK" kern="0" dirty="0">
              <a:solidFill>
                <a:prstClr val="white"/>
              </a:solidFill>
              <a:latin typeface="Perpetua"/>
            </a:endParaRPr>
          </a:p>
        </p:txBody>
      </p:sp>
      <p:sp>
        <p:nvSpPr>
          <p:cNvPr id="37" name="Rounded Rectangle 36"/>
          <p:cNvSpPr/>
          <p:nvPr/>
        </p:nvSpPr>
        <p:spPr>
          <a:xfrm>
            <a:off x="5957888" y="5000625"/>
            <a:ext cx="2160587" cy="936625"/>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sk-SK" kern="0" dirty="0">
                <a:solidFill>
                  <a:prstClr val="white"/>
                </a:solidFill>
                <a:latin typeface="Perpetua"/>
              </a:rPr>
              <a:t>Children in family, Strokes on a golf hole</a:t>
            </a:r>
          </a:p>
        </p:txBody>
      </p:sp>
      <p:sp>
        <p:nvSpPr>
          <p:cNvPr id="38" name="Rounded Rectangle 37"/>
          <p:cNvSpPr/>
          <p:nvPr/>
        </p:nvSpPr>
        <p:spPr>
          <a:xfrm>
            <a:off x="8297863" y="5000625"/>
            <a:ext cx="2160587" cy="936625"/>
          </a:xfrm>
          <a:prstGeom prst="roundRect">
            <a:avLst/>
          </a:prstGeom>
          <a:solidFill>
            <a:srgbClr val="D34817"/>
          </a:solidFill>
          <a:ln w="12700" cap="flat" cmpd="sng" algn="ctr">
            <a:solidFill>
              <a:srgbClr val="D34817">
                <a:shade val="50000"/>
              </a:srgbClr>
            </a:solidFill>
            <a:prstDash val="solid"/>
          </a:ln>
          <a:effectLst/>
        </p:spPr>
        <p:txBody>
          <a:bodyPr anchor="ctr"/>
          <a:lstStyle/>
          <a:p>
            <a:pPr algn="ctr">
              <a:defRPr/>
            </a:pPr>
            <a:r>
              <a:rPr lang="sk-SK" kern="0" dirty="0">
                <a:solidFill>
                  <a:prstClr val="white"/>
                </a:solidFill>
                <a:latin typeface="Perpetua"/>
              </a:rPr>
              <a:t>Amount of income tax paid, weight of a student</a:t>
            </a:r>
          </a:p>
        </p:txBody>
      </p:sp>
      <p:cxnSp>
        <p:nvCxnSpPr>
          <p:cNvPr id="39" name="Straight Connector 38"/>
          <p:cNvCxnSpPr>
            <a:stCxn id="28" idx="2"/>
            <a:endCxn id="30" idx="0"/>
          </p:cNvCxnSpPr>
          <p:nvPr/>
        </p:nvCxnSpPr>
        <p:spPr>
          <a:xfrm flipH="1">
            <a:off x="4086225" y="2047875"/>
            <a:ext cx="1763713" cy="288925"/>
          </a:xfrm>
          <a:prstGeom prst="line">
            <a:avLst/>
          </a:prstGeom>
          <a:noFill/>
          <a:ln w="9525" cap="flat" cmpd="sng" algn="ctr">
            <a:solidFill>
              <a:sysClr val="windowText" lastClr="000000"/>
            </a:solidFill>
            <a:prstDash val="solid"/>
          </a:ln>
          <a:effectLst/>
        </p:spPr>
      </p:cxnSp>
      <p:cxnSp>
        <p:nvCxnSpPr>
          <p:cNvPr id="40" name="Straight Connector 39"/>
          <p:cNvCxnSpPr>
            <a:stCxn id="28" idx="2"/>
            <a:endCxn id="29" idx="0"/>
          </p:cNvCxnSpPr>
          <p:nvPr/>
        </p:nvCxnSpPr>
        <p:spPr>
          <a:xfrm>
            <a:off x="5849938" y="2047875"/>
            <a:ext cx="1836737" cy="288925"/>
          </a:xfrm>
          <a:prstGeom prst="line">
            <a:avLst/>
          </a:prstGeom>
          <a:noFill/>
          <a:ln w="9525" cap="flat" cmpd="sng" algn="ctr">
            <a:solidFill>
              <a:sysClr val="windowText" lastClr="000000"/>
            </a:solidFill>
            <a:prstDash val="solid"/>
          </a:ln>
          <a:effectLst/>
        </p:spPr>
      </p:cxnSp>
      <p:cxnSp>
        <p:nvCxnSpPr>
          <p:cNvPr id="41" name="Straight Connector 40"/>
          <p:cNvCxnSpPr>
            <a:stCxn id="30" idx="2"/>
            <a:endCxn id="32" idx="0"/>
          </p:cNvCxnSpPr>
          <p:nvPr/>
        </p:nvCxnSpPr>
        <p:spPr>
          <a:xfrm>
            <a:off x="4086225" y="3271838"/>
            <a:ext cx="647700" cy="433387"/>
          </a:xfrm>
          <a:prstGeom prst="line">
            <a:avLst/>
          </a:prstGeom>
          <a:noFill/>
          <a:ln w="9525" cap="flat" cmpd="sng" algn="ctr">
            <a:solidFill>
              <a:sysClr val="windowText" lastClr="000000"/>
            </a:solidFill>
            <a:prstDash val="solid"/>
          </a:ln>
          <a:effectLst/>
        </p:spPr>
      </p:cxnSp>
      <p:cxnSp>
        <p:nvCxnSpPr>
          <p:cNvPr id="42" name="Straight Connector 41"/>
          <p:cNvCxnSpPr>
            <a:stCxn id="30" idx="2"/>
            <a:endCxn id="31" idx="0"/>
          </p:cNvCxnSpPr>
          <p:nvPr/>
        </p:nvCxnSpPr>
        <p:spPr>
          <a:xfrm flipH="1">
            <a:off x="2393950" y="3271838"/>
            <a:ext cx="1692275" cy="433387"/>
          </a:xfrm>
          <a:prstGeom prst="line">
            <a:avLst/>
          </a:prstGeom>
          <a:noFill/>
          <a:ln w="9525" cap="flat" cmpd="sng" algn="ctr">
            <a:solidFill>
              <a:sysClr val="windowText" lastClr="000000"/>
            </a:solidFill>
            <a:prstDash val="solid"/>
          </a:ln>
          <a:effectLst/>
        </p:spPr>
      </p:cxnSp>
      <p:cxnSp>
        <p:nvCxnSpPr>
          <p:cNvPr id="43" name="Straight Connector 42"/>
          <p:cNvCxnSpPr>
            <a:stCxn id="29" idx="2"/>
            <a:endCxn id="33" idx="0"/>
          </p:cNvCxnSpPr>
          <p:nvPr/>
        </p:nvCxnSpPr>
        <p:spPr>
          <a:xfrm flipH="1">
            <a:off x="7038975" y="3271838"/>
            <a:ext cx="647700" cy="433387"/>
          </a:xfrm>
          <a:prstGeom prst="line">
            <a:avLst/>
          </a:prstGeom>
          <a:noFill/>
          <a:ln w="9525" cap="flat" cmpd="sng" algn="ctr">
            <a:solidFill>
              <a:sysClr val="windowText" lastClr="000000"/>
            </a:solidFill>
            <a:prstDash val="solid"/>
          </a:ln>
          <a:effectLst/>
        </p:spPr>
      </p:cxnSp>
      <p:cxnSp>
        <p:nvCxnSpPr>
          <p:cNvPr id="44" name="Straight Connector 43"/>
          <p:cNvCxnSpPr>
            <a:stCxn id="29" idx="2"/>
            <a:endCxn id="34" idx="0"/>
          </p:cNvCxnSpPr>
          <p:nvPr/>
        </p:nvCxnSpPr>
        <p:spPr>
          <a:xfrm>
            <a:off x="7686675" y="3271838"/>
            <a:ext cx="1692275" cy="433387"/>
          </a:xfrm>
          <a:prstGeom prst="line">
            <a:avLst/>
          </a:prstGeom>
          <a:noFill/>
          <a:ln w="9525" cap="flat" cmpd="sng" algn="ctr">
            <a:solidFill>
              <a:sysClr val="windowText" lastClr="000000"/>
            </a:solidFill>
            <a:prstDash val="solid"/>
          </a:ln>
          <a:effectLst/>
        </p:spPr>
      </p:cxnSp>
      <p:cxnSp>
        <p:nvCxnSpPr>
          <p:cNvPr id="45" name="Straight Arrow Connector 44"/>
          <p:cNvCxnSpPr>
            <a:stCxn id="31" idx="2"/>
            <a:endCxn id="35" idx="0"/>
          </p:cNvCxnSpPr>
          <p:nvPr/>
        </p:nvCxnSpPr>
        <p:spPr>
          <a:xfrm>
            <a:off x="2393950" y="4640263"/>
            <a:ext cx="0" cy="360362"/>
          </a:xfrm>
          <a:prstGeom prst="straightConnector1">
            <a:avLst/>
          </a:prstGeom>
          <a:noFill/>
          <a:ln w="9525" cap="flat" cmpd="sng" algn="ctr">
            <a:solidFill>
              <a:sysClr val="windowText" lastClr="000000"/>
            </a:solidFill>
            <a:prstDash val="solid"/>
            <a:tailEnd type="arrow"/>
          </a:ln>
          <a:effectLst/>
        </p:spPr>
      </p:cxnSp>
      <p:cxnSp>
        <p:nvCxnSpPr>
          <p:cNvPr id="46" name="Straight Arrow Connector 45"/>
          <p:cNvCxnSpPr>
            <a:stCxn id="32" idx="2"/>
            <a:endCxn id="36" idx="0"/>
          </p:cNvCxnSpPr>
          <p:nvPr/>
        </p:nvCxnSpPr>
        <p:spPr>
          <a:xfrm>
            <a:off x="4733925" y="4640263"/>
            <a:ext cx="0" cy="360362"/>
          </a:xfrm>
          <a:prstGeom prst="straightConnector1">
            <a:avLst/>
          </a:prstGeom>
          <a:noFill/>
          <a:ln w="9525" cap="flat" cmpd="sng" algn="ctr">
            <a:solidFill>
              <a:sysClr val="windowText" lastClr="000000"/>
            </a:solidFill>
            <a:prstDash val="solid"/>
            <a:tailEnd type="arrow"/>
          </a:ln>
          <a:effectLst/>
        </p:spPr>
      </p:cxnSp>
      <p:cxnSp>
        <p:nvCxnSpPr>
          <p:cNvPr id="47" name="Straight Arrow Connector 46"/>
          <p:cNvCxnSpPr>
            <a:stCxn id="33" idx="2"/>
            <a:endCxn id="37" idx="0"/>
          </p:cNvCxnSpPr>
          <p:nvPr/>
        </p:nvCxnSpPr>
        <p:spPr>
          <a:xfrm>
            <a:off x="7038975" y="4640263"/>
            <a:ext cx="0" cy="360362"/>
          </a:xfrm>
          <a:prstGeom prst="straightConnector1">
            <a:avLst/>
          </a:prstGeom>
          <a:noFill/>
          <a:ln w="9525" cap="flat" cmpd="sng" algn="ctr">
            <a:solidFill>
              <a:sysClr val="windowText" lastClr="000000"/>
            </a:solidFill>
            <a:prstDash val="solid"/>
            <a:tailEnd type="arrow"/>
          </a:ln>
          <a:effectLst/>
        </p:spPr>
      </p:cxnSp>
      <p:cxnSp>
        <p:nvCxnSpPr>
          <p:cNvPr id="48" name="Straight Arrow Connector 47"/>
          <p:cNvCxnSpPr>
            <a:stCxn id="34" idx="2"/>
            <a:endCxn id="38" idx="0"/>
          </p:cNvCxnSpPr>
          <p:nvPr/>
        </p:nvCxnSpPr>
        <p:spPr>
          <a:xfrm>
            <a:off x="9378950" y="4640263"/>
            <a:ext cx="0" cy="360362"/>
          </a:xfrm>
          <a:prstGeom prst="straightConnector1">
            <a:avLst/>
          </a:prstGeom>
          <a:noFill/>
          <a:ln w="9525" cap="flat" cmpd="sng" algn="ctr">
            <a:solidFill>
              <a:sysClr val="windowText" lastClr="000000"/>
            </a:solidFill>
            <a:prstDash val="solid"/>
            <a:tailEnd type="arrow"/>
          </a:ln>
          <a:effectLst/>
        </p:spPr>
      </p:cxnSp>
    </p:spTree>
    <p:extLst>
      <p:ext uri="{BB962C8B-B14F-4D97-AF65-F5344CB8AC3E}">
        <p14:creationId xmlns:p14="http://schemas.microsoft.com/office/powerpoint/2010/main" val="1232232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66724" y="438150"/>
            <a:ext cx="11325225" cy="5867400"/>
          </a:xfrm>
          <a:noFill/>
          <a:ln/>
        </p:spPr>
        <p:txBody>
          <a:bodyPr/>
          <a:lstStyle/>
          <a:p>
            <a:pPr marL="0" indent="0">
              <a:buNone/>
            </a:pPr>
            <a:r>
              <a:rPr lang="en-US" b="1" dirty="0">
                <a:solidFill>
                  <a:srgbClr val="0000FF"/>
                </a:solidFill>
              </a:rPr>
              <a:t>Nominal Variable</a:t>
            </a:r>
            <a:r>
              <a:rPr lang="en-US" dirty="0">
                <a:solidFill>
                  <a:srgbClr val="0000FF"/>
                </a:solidFill>
              </a:rPr>
              <a:t>: </a:t>
            </a:r>
            <a:r>
              <a:rPr lang="en-US" dirty="0">
                <a:solidFill>
                  <a:schemeClr val="tx2"/>
                </a:solidFill>
              </a:rPr>
              <a:t>A qualitative variable that categorizes (or describes, or names) an element of a population.</a:t>
            </a:r>
          </a:p>
          <a:p>
            <a:pPr marL="0" indent="0">
              <a:buNone/>
            </a:pPr>
            <a:endParaRPr lang="en-US" b="1" dirty="0">
              <a:solidFill>
                <a:schemeClr val="tx2"/>
              </a:solidFill>
            </a:endParaRPr>
          </a:p>
          <a:p>
            <a:pPr marL="0" indent="0">
              <a:buNone/>
            </a:pPr>
            <a:r>
              <a:rPr lang="en-US" b="1" dirty="0">
                <a:solidFill>
                  <a:srgbClr val="0000FF"/>
                </a:solidFill>
              </a:rPr>
              <a:t>Ordinal Variable</a:t>
            </a:r>
            <a:r>
              <a:rPr lang="en-US" dirty="0">
                <a:solidFill>
                  <a:srgbClr val="0000FF"/>
                </a:solidFill>
              </a:rPr>
              <a:t>: </a:t>
            </a:r>
            <a:r>
              <a:rPr lang="en-US" dirty="0">
                <a:solidFill>
                  <a:schemeClr val="tx2"/>
                </a:solidFill>
              </a:rPr>
              <a:t>A qualitative variable that incorporates an ordered position, or ranking.</a:t>
            </a:r>
          </a:p>
          <a:p>
            <a:pPr marL="0" indent="0">
              <a:buNone/>
            </a:pPr>
            <a:endParaRPr lang="en-US" dirty="0">
              <a:solidFill>
                <a:schemeClr val="tx2"/>
              </a:solidFill>
            </a:endParaRPr>
          </a:p>
          <a:p>
            <a:pPr marL="0" indent="0">
              <a:buNone/>
            </a:pPr>
            <a:r>
              <a:rPr lang="en-US" b="1" dirty="0">
                <a:solidFill>
                  <a:srgbClr val="0000FF"/>
                </a:solidFill>
              </a:rPr>
              <a:t>Discrete Variable</a:t>
            </a:r>
            <a:r>
              <a:rPr lang="en-US" dirty="0">
                <a:solidFill>
                  <a:srgbClr val="0000FF"/>
                </a:solidFill>
              </a:rPr>
              <a:t>: </a:t>
            </a:r>
            <a:r>
              <a:rPr lang="en-US" dirty="0">
                <a:solidFill>
                  <a:schemeClr val="tx2"/>
                </a:solidFill>
              </a:rPr>
              <a:t>A quantitative variable that can assume a countable number of values.  Intuitively, a discrete variable can assume values corresponding to isolated points along a line interval.  That is, there is a gap between any two values.</a:t>
            </a:r>
          </a:p>
          <a:p>
            <a:pPr marL="0" indent="0">
              <a:buNone/>
            </a:pPr>
            <a:endParaRPr lang="en-US" dirty="0">
              <a:solidFill>
                <a:schemeClr val="tx2"/>
              </a:solidFill>
            </a:endParaRPr>
          </a:p>
          <a:p>
            <a:pPr marL="0" indent="0">
              <a:buNone/>
            </a:pPr>
            <a:r>
              <a:rPr lang="en-US" b="1" dirty="0">
                <a:solidFill>
                  <a:srgbClr val="0000FF"/>
                </a:solidFill>
              </a:rPr>
              <a:t>Continuous Variable</a:t>
            </a:r>
            <a:r>
              <a:rPr lang="en-US" dirty="0">
                <a:solidFill>
                  <a:srgbClr val="0000FF"/>
                </a:solidFill>
              </a:rPr>
              <a:t>: </a:t>
            </a:r>
            <a:r>
              <a:rPr lang="en-US" dirty="0">
                <a:solidFill>
                  <a:schemeClr val="tx2"/>
                </a:solidFill>
              </a:rPr>
              <a:t>A quantitative variable that can assume an uncountable number of values.  Intuitively, a continuous variable can assume any value along a line interval, including every possible value between any two values.</a:t>
            </a:r>
          </a:p>
        </p:txBody>
      </p:sp>
    </p:spTree>
    <p:extLst>
      <p:ext uri="{BB962C8B-B14F-4D97-AF65-F5344CB8AC3E}">
        <p14:creationId xmlns:p14="http://schemas.microsoft.com/office/powerpoint/2010/main" val="2169410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824" y="196166"/>
            <a:ext cx="10363200" cy="544770"/>
          </a:xfrm>
          <a:noFill/>
          <a:ln/>
        </p:spPr>
        <p:txBody>
          <a:bodyPr/>
          <a:lstStyle/>
          <a:p>
            <a:pPr algn="l"/>
            <a:r>
              <a:rPr lang="en-US" sz="2800" dirty="0" smtClean="0">
                <a:solidFill>
                  <a:srgbClr val="0000FF"/>
                </a:solidFill>
              </a:rPr>
              <a:t>Descriptive Statistics</a:t>
            </a:r>
            <a:endParaRPr lang="en-US" sz="2800" dirty="0">
              <a:solidFill>
                <a:srgbClr val="0000FF"/>
              </a:solidFill>
            </a:endParaRPr>
          </a:p>
        </p:txBody>
      </p:sp>
      <p:sp>
        <p:nvSpPr>
          <p:cNvPr id="2" name="Rectangle 1"/>
          <p:cNvSpPr/>
          <p:nvPr/>
        </p:nvSpPr>
        <p:spPr>
          <a:xfrm>
            <a:off x="407824" y="840859"/>
            <a:ext cx="11729739" cy="1200329"/>
          </a:xfrm>
          <a:prstGeom prst="rect">
            <a:avLst/>
          </a:prstGeom>
        </p:spPr>
        <p:txBody>
          <a:bodyPr wrap="square">
            <a:spAutoFit/>
          </a:bodyPr>
          <a:lstStyle/>
          <a:p>
            <a:r>
              <a:rPr lang="en-US" dirty="0">
                <a:solidFill>
                  <a:srgbClr val="000000"/>
                </a:solidFill>
              </a:rPr>
              <a:t>Descriptive Statistics are used to present quantitative descriptions in a manageable form. In a research study we may have lots of measures. Or we may measure a large number of people on any measure. Descriptive statistics help us to simplify large amounts of data in a sensible way. Each descriptive statistic reduces lots of data into a simpler summary. </a:t>
            </a:r>
            <a:endParaRPr lang="en-US" dirty="0">
              <a:solidFill>
                <a:srgbClr val="6A6E74"/>
              </a:solidFill>
            </a:endParaRPr>
          </a:p>
        </p:txBody>
      </p:sp>
      <p:sp>
        <p:nvSpPr>
          <p:cNvPr id="3" name="Rectangle 2"/>
          <p:cNvSpPr/>
          <p:nvPr/>
        </p:nvSpPr>
        <p:spPr>
          <a:xfrm>
            <a:off x="601361" y="2501384"/>
            <a:ext cx="2608406" cy="369332"/>
          </a:xfrm>
          <a:prstGeom prst="rect">
            <a:avLst/>
          </a:prstGeom>
          <a:solidFill>
            <a:schemeClr val="tx2">
              <a:lumMod val="10000"/>
              <a:lumOff val="90000"/>
            </a:schemeClr>
          </a:solidFill>
        </p:spPr>
        <p:txBody>
          <a:bodyPr wrap="square">
            <a:spAutoFit/>
          </a:bodyPr>
          <a:lstStyle/>
          <a:p>
            <a:r>
              <a:rPr lang="en-US" dirty="0" smtClean="0">
                <a:solidFill>
                  <a:srgbClr val="333333"/>
                </a:solidFill>
              </a:rPr>
              <a:t>Measures of Frequency</a:t>
            </a:r>
            <a:endParaRPr lang="en-US" dirty="0">
              <a:solidFill>
                <a:srgbClr val="333333"/>
              </a:solidFill>
            </a:endParaRPr>
          </a:p>
        </p:txBody>
      </p:sp>
      <p:sp>
        <p:nvSpPr>
          <p:cNvPr id="4" name="Rectangle 3"/>
          <p:cNvSpPr/>
          <p:nvPr/>
        </p:nvSpPr>
        <p:spPr>
          <a:xfrm>
            <a:off x="3367659" y="2488168"/>
            <a:ext cx="3309624" cy="369332"/>
          </a:xfrm>
          <a:prstGeom prst="rect">
            <a:avLst/>
          </a:prstGeom>
          <a:solidFill>
            <a:schemeClr val="accent1">
              <a:lumMod val="20000"/>
              <a:lumOff val="80000"/>
            </a:schemeClr>
          </a:solidFill>
        </p:spPr>
        <p:txBody>
          <a:bodyPr wrap="square">
            <a:spAutoFit/>
          </a:bodyPr>
          <a:lstStyle/>
          <a:p>
            <a:r>
              <a:rPr lang="en-US" dirty="0" smtClean="0">
                <a:solidFill>
                  <a:srgbClr val="333333"/>
                </a:solidFill>
              </a:rPr>
              <a:t>Measures of Central Tendency</a:t>
            </a:r>
            <a:endParaRPr lang="en-US" dirty="0">
              <a:solidFill>
                <a:srgbClr val="333333"/>
              </a:solidFill>
            </a:endParaRPr>
          </a:p>
        </p:txBody>
      </p:sp>
      <p:sp>
        <p:nvSpPr>
          <p:cNvPr id="5" name="Rectangle 4"/>
          <p:cNvSpPr/>
          <p:nvPr/>
        </p:nvSpPr>
        <p:spPr>
          <a:xfrm>
            <a:off x="6835175" y="2478643"/>
            <a:ext cx="2608406" cy="369332"/>
          </a:xfrm>
          <a:prstGeom prst="rect">
            <a:avLst/>
          </a:prstGeom>
          <a:solidFill>
            <a:srgbClr val="FFD5D5"/>
          </a:solidFill>
        </p:spPr>
        <p:txBody>
          <a:bodyPr wrap="none">
            <a:spAutoFit/>
          </a:bodyPr>
          <a:lstStyle/>
          <a:p>
            <a:r>
              <a:rPr lang="en-US" dirty="0" smtClean="0">
                <a:solidFill>
                  <a:srgbClr val="333333"/>
                </a:solidFill>
                <a:latin typeface="Helvetica Neue"/>
              </a:rPr>
              <a:t>Measures of Dispersion</a:t>
            </a:r>
            <a:endParaRPr lang="en-US" dirty="0">
              <a:solidFill>
                <a:srgbClr val="333333"/>
              </a:solidFill>
              <a:latin typeface="Helvetica Neue"/>
            </a:endParaRPr>
          </a:p>
        </p:txBody>
      </p:sp>
      <p:sp>
        <p:nvSpPr>
          <p:cNvPr id="6" name="Rectangle 5"/>
          <p:cNvSpPr/>
          <p:nvPr/>
        </p:nvSpPr>
        <p:spPr>
          <a:xfrm>
            <a:off x="9601473" y="2465427"/>
            <a:ext cx="2339102" cy="369332"/>
          </a:xfrm>
          <a:prstGeom prst="rect">
            <a:avLst/>
          </a:prstGeom>
          <a:solidFill>
            <a:srgbClr val="DDDDFF"/>
          </a:solidFill>
        </p:spPr>
        <p:txBody>
          <a:bodyPr wrap="none">
            <a:spAutoFit/>
          </a:bodyPr>
          <a:lstStyle/>
          <a:p>
            <a:r>
              <a:rPr lang="en-US" dirty="0" smtClean="0">
                <a:solidFill>
                  <a:srgbClr val="333333"/>
                </a:solidFill>
                <a:latin typeface="Helvetica Neue"/>
              </a:rPr>
              <a:t>Measures of Position</a:t>
            </a:r>
            <a:endParaRPr lang="en-US" dirty="0">
              <a:solidFill>
                <a:srgbClr val="333333"/>
              </a:solidFill>
              <a:latin typeface="Helvetica Neue"/>
            </a:endParaRPr>
          </a:p>
        </p:txBody>
      </p:sp>
      <p:sp>
        <p:nvSpPr>
          <p:cNvPr id="7" name="TextBox 6"/>
          <p:cNvSpPr txBox="1"/>
          <p:nvPr/>
        </p:nvSpPr>
        <p:spPr>
          <a:xfrm>
            <a:off x="601361" y="3065760"/>
            <a:ext cx="21055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2A2C2E"/>
                </a:solidFill>
              </a:rPr>
              <a:t>Count</a:t>
            </a:r>
          </a:p>
          <a:p>
            <a:pPr marL="285750" indent="-285750">
              <a:buFont typeface="Arial" panose="020B0604020202020204" pitchFamily="34" charset="0"/>
              <a:buChar char="•"/>
            </a:pPr>
            <a:r>
              <a:rPr lang="en-US" sz="1600" dirty="0" smtClean="0">
                <a:solidFill>
                  <a:srgbClr val="2A2C2E"/>
                </a:solidFill>
              </a:rPr>
              <a:t>Percent</a:t>
            </a:r>
            <a:endParaRPr lang="en-US" sz="1600" dirty="0">
              <a:solidFill>
                <a:srgbClr val="2A2C2E"/>
              </a:solidFill>
            </a:endParaRPr>
          </a:p>
        </p:txBody>
      </p:sp>
      <p:sp>
        <p:nvSpPr>
          <p:cNvPr id="49" name="TextBox 48"/>
          <p:cNvSpPr txBox="1"/>
          <p:nvPr/>
        </p:nvSpPr>
        <p:spPr>
          <a:xfrm>
            <a:off x="3367659" y="3065760"/>
            <a:ext cx="210556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2A2C2E"/>
                </a:solidFill>
              </a:rPr>
              <a:t>Mean</a:t>
            </a:r>
          </a:p>
          <a:p>
            <a:pPr marL="285750" indent="-285750">
              <a:buFont typeface="Arial" panose="020B0604020202020204" pitchFamily="34" charset="0"/>
              <a:buChar char="•"/>
            </a:pPr>
            <a:r>
              <a:rPr lang="en-US" sz="1600" dirty="0" smtClean="0">
                <a:solidFill>
                  <a:srgbClr val="2A2C2E"/>
                </a:solidFill>
              </a:rPr>
              <a:t>Median</a:t>
            </a:r>
          </a:p>
          <a:p>
            <a:pPr marL="285750" indent="-285750">
              <a:buFont typeface="Arial" panose="020B0604020202020204" pitchFamily="34" charset="0"/>
              <a:buChar char="•"/>
            </a:pPr>
            <a:r>
              <a:rPr lang="en-US" sz="1600" dirty="0" smtClean="0">
                <a:solidFill>
                  <a:srgbClr val="2A2C2E"/>
                </a:solidFill>
              </a:rPr>
              <a:t>Mode</a:t>
            </a:r>
          </a:p>
          <a:p>
            <a:pPr marL="285750" indent="-285750">
              <a:buFont typeface="Arial" panose="020B0604020202020204" pitchFamily="34" charset="0"/>
              <a:buChar char="•"/>
            </a:pPr>
            <a:endParaRPr lang="en-US" sz="1600" dirty="0">
              <a:solidFill>
                <a:srgbClr val="2A2C2E"/>
              </a:solidFill>
            </a:endParaRPr>
          </a:p>
        </p:txBody>
      </p:sp>
      <p:sp>
        <p:nvSpPr>
          <p:cNvPr id="50" name="TextBox 49"/>
          <p:cNvSpPr txBox="1"/>
          <p:nvPr/>
        </p:nvSpPr>
        <p:spPr>
          <a:xfrm>
            <a:off x="6835175" y="3064470"/>
            <a:ext cx="23755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2A2C2E"/>
                </a:solidFill>
              </a:rPr>
              <a:t>V</a:t>
            </a:r>
            <a:r>
              <a:rPr lang="en-US" sz="1600" dirty="0" smtClean="0">
                <a:solidFill>
                  <a:srgbClr val="2A2C2E"/>
                </a:solidFill>
              </a:rPr>
              <a:t>ariance</a:t>
            </a:r>
          </a:p>
          <a:p>
            <a:pPr marL="285750" indent="-285750">
              <a:buFont typeface="Arial" panose="020B0604020202020204" pitchFamily="34" charset="0"/>
              <a:buChar char="•"/>
            </a:pPr>
            <a:r>
              <a:rPr lang="en-US" sz="1600" dirty="0" smtClean="0">
                <a:solidFill>
                  <a:srgbClr val="2A2C2E"/>
                </a:solidFill>
              </a:rPr>
              <a:t>Standard Deviation</a:t>
            </a:r>
          </a:p>
          <a:p>
            <a:pPr marL="285750" indent="-285750">
              <a:buFont typeface="Arial" panose="020B0604020202020204" pitchFamily="34" charset="0"/>
              <a:buChar char="•"/>
            </a:pPr>
            <a:r>
              <a:rPr lang="en-US" sz="1600" dirty="0" smtClean="0">
                <a:solidFill>
                  <a:srgbClr val="2A2C2E"/>
                </a:solidFill>
              </a:rPr>
              <a:t>Range</a:t>
            </a:r>
          </a:p>
          <a:p>
            <a:pPr marL="285750" indent="-285750">
              <a:buFont typeface="Arial" panose="020B0604020202020204" pitchFamily="34" charset="0"/>
              <a:buChar char="•"/>
            </a:pPr>
            <a:endParaRPr lang="en-US" sz="1600" dirty="0">
              <a:solidFill>
                <a:srgbClr val="2A2C2E"/>
              </a:solidFill>
            </a:endParaRPr>
          </a:p>
        </p:txBody>
      </p:sp>
      <p:sp>
        <p:nvSpPr>
          <p:cNvPr id="51" name="TextBox 50"/>
          <p:cNvSpPr txBox="1"/>
          <p:nvPr/>
        </p:nvSpPr>
        <p:spPr>
          <a:xfrm>
            <a:off x="9601473" y="3064470"/>
            <a:ext cx="210556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2A2C2E"/>
                </a:solidFill>
              </a:rPr>
              <a:t>Quartile</a:t>
            </a:r>
          </a:p>
          <a:p>
            <a:pPr marL="285750" indent="-285750">
              <a:buFont typeface="Arial" panose="020B0604020202020204" pitchFamily="34" charset="0"/>
              <a:buChar char="•"/>
            </a:pPr>
            <a:r>
              <a:rPr lang="en-US" sz="1600" dirty="0" smtClean="0">
                <a:solidFill>
                  <a:srgbClr val="2A2C2E"/>
                </a:solidFill>
              </a:rPr>
              <a:t>Percentile</a:t>
            </a:r>
          </a:p>
          <a:p>
            <a:pPr marL="285750" indent="-285750">
              <a:buFont typeface="Arial" panose="020B0604020202020204" pitchFamily="34" charset="0"/>
              <a:buChar char="•"/>
            </a:pPr>
            <a:endParaRPr lang="en-US" sz="1600" dirty="0">
              <a:solidFill>
                <a:srgbClr val="2A2C2E"/>
              </a:solidFill>
            </a:endParaRPr>
          </a:p>
        </p:txBody>
      </p:sp>
      <p:pic>
        <p:nvPicPr>
          <p:cNvPr id="9" name="Picture 8"/>
          <p:cNvPicPr>
            <a:picLocks noChangeAspect="1"/>
          </p:cNvPicPr>
          <p:nvPr/>
        </p:nvPicPr>
        <p:blipFill>
          <a:blip r:embed="rId2"/>
          <a:stretch>
            <a:fillRect/>
          </a:stretch>
        </p:blipFill>
        <p:spPr>
          <a:xfrm>
            <a:off x="3255677" y="4257675"/>
            <a:ext cx="6233814" cy="21383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7913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1811" y="164187"/>
            <a:ext cx="10363200" cy="1050579"/>
          </a:xfrm>
          <a:noFill/>
          <a:ln/>
        </p:spPr>
        <p:txBody>
          <a:bodyPr/>
          <a:lstStyle/>
          <a:p>
            <a:pPr algn="l"/>
            <a:r>
              <a:rPr lang="en-US" sz="2800" dirty="0" smtClean="0">
                <a:solidFill>
                  <a:srgbClr val="0000FF"/>
                </a:solidFill>
              </a:rPr>
              <a:t>Frequency Statistics</a:t>
            </a:r>
            <a:endParaRPr lang="en-US" sz="2800" dirty="0">
              <a:solidFill>
                <a:srgbClr val="0000FF"/>
              </a:solidFill>
            </a:endParaRPr>
          </a:p>
        </p:txBody>
      </p:sp>
      <p:sp>
        <p:nvSpPr>
          <p:cNvPr id="2" name="Rectangle 1"/>
          <p:cNvSpPr/>
          <p:nvPr/>
        </p:nvSpPr>
        <p:spPr>
          <a:xfrm>
            <a:off x="391811" y="1065967"/>
            <a:ext cx="11609689" cy="1200329"/>
          </a:xfrm>
          <a:prstGeom prst="rect">
            <a:avLst/>
          </a:prstGeom>
        </p:spPr>
        <p:txBody>
          <a:bodyPr wrap="square">
            <a:spAutoFit/>
          </a:bodyPr>
          <a:lstStyle/>
          <a:p>
            <a:r>
              <a:rPr lang="en-US" dirty="0">
                <a:solidFill>
                  <a:srgbClr val="2A2C2E"/>
                </a:solidFill>
              </a:rPr>
              <a:t>Frequency statistics should be reported whenever the data is discrete, meaning that there are separate categories that the participant can tick. For example, marital status can have categories of single, married, divorced, widowed, and separated. Educational qualifications can have categories of secondary school, diploma, degree, post-graduate diploma, masters, and doctorate.</a:t>
            </a:r>
          </a:p>
        </p:txBody>
      </p:sp>
      <p:sp>
        <p:nvSpPr>
          <p:cNvPr id="3" name="Rectangle 2"/>
          <p:cNvSpPr/>
          <p:nvPr/>
        </p:nvSpPr>
        <p:spPr>
          <a:xfrm>
            <a:off x="391811" y="3771822"/>
            <a:ext cx="3008614" cy="369332"/>
          </a:xfrm>
          <a:prstGeom prst="rect">
            <a:avLst/>
          </a:prstGeom>
          <a:solidFill>
            <a:schemeClr val="tx1">
              <a:lumMod val="20000"/>
              <a:lumOff val="80000"/>
            </a:schemeClr>
          </a:solidFill>
        </p:spPr>
        <p:txBody>
          <a:bodyPr wrap="square">
            <a:spAutoFit/>
          </a:bodyPr>
          <a:lstStyle/>
          <a:p>
            <a:r>
              <a:rPr lang="en-US" b="1" dirty="0" smtClean="0">
                <a:solidFill>
                  <a:srgbClr val="333333"/>
                </a:solidFill>
              </a:rPr>
              <a:t>Measures of Frequency</a:t>
            </a:r>
            <a:endParaRPr lang="en-US" b="1" dirty="0">
              <a:solidFill>
                <a:srgbClr val="333333"/>
              </a:solidFill>
            </a:endParaRPr>
          </a:p>
        </p:txBody>
      </p:sp>
      <p:sp>
        <p:nvSpPr>
          <p:cNvPr id="7" name="TextBox 6"/>
          <p:cNvSpPr txBox="1"/>
          <p:nvPr/>
        </p:nvSpPr>
        <p:spPr>
          <a:xfrm>
            <a:off x="751938" y="4356318"/>
            <a:ext cx="21055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2A2C2E"/>
                </a:solidFill>
              </a:rPr>
              <a:t>Count</a:t>
            </a:r>
          </a:p>
          <a:p>
            <a:pPr marL="285750" indent="-285750">
              <a:buFont typeface="Arial" panose="020B0604020202020204" pitchFamily="34" charset="0"/>
              <a:buChar char="•"/>
            </a:pPr>
            <a:r>
              <a:rPr lang="en-US" sz="1600" dirty="0" smtClean="0">
                <a:solidFill>
                  <a:srgbClr val="2A2C2E"/>
                </a:solidFill>
              </a:rPr>
              <a:t>Percent</a:t>
            </a:r>
            <a:endParaRPr lang="en-US" sz="1600" dirty="0">
              <a:solidFill>
                <a:srgbClr val="2A2C2E"/>
              </a:solidFill>
            </a:endParaRPr>
          </a:p>
        </p:txBody>
      </p:sp>
      <p:sp>
        <p:nvSpPr>
          <p:cNvPr id="8" name="Rectangle 7"/>
          <p:cNvSpPr/>
          <p:nvPr/>
        </p:nvSpPr>
        <p:spPr>
          <a:xfrm>
            <a:off x="391811" y="2561182"/>
            <a:ext cx="11533489" cy="923330"/>
          </a:xfrm>
          <a:prstGeom prst="rect">
            <a:avLst/>
          </a:prstGeom>
        </p:spPr>
        <p:txBody>
          <a:bodyPr wrap="square">
            <a:spAutoFit/>
          </a:bodyPr>
          <a:lstStyle/>
          <a:p>
            <a:r>
              <a:rPr lang="en-US" dirty="0">
                <a:solidFill>
                  <a:srgbClr val="2A2C2E"/>
                </a:solidFill>
              </a:rPr>
              <a:t> </a:t>
            </a:r>
            <a:r>
              <a:rPr lang="en-US" dirty="0" smtClean="0">
                <a:solidFill>
                  <a:srgbClr val="2A2C2E"/>
                </a:solidFill>
              </a:rPr>
              <a:t>A frequency/count </a:t>
            </a:r>
            <a:r>
              <a:rPr lang="en-US" dirty="0">
                <a:solidFill>
                  <a:srgbClr val="2A2C2E"/>
                </a:solidFill>
              </a:rPr>
              <a:t>is simply the number of participants who indicated that category (aka "Male"). However, it is oftentimes difficult to interpret frequency distributions because the frequency by itself is meaningless unless there is a reference point to interpret the number. </a:t>
            </a:r>
          </a:p>
        </p:txBody>
      </p:sp>
      <p:pic>
        <p:nvPicPr>
          <p:cNvPr id="12" name="Picture 11"/>
          <p:cNvPicPr>
            <a:picLocks noChangeAspect="1"/>
          </p:cNvPicPr>
          <p:nvPr/>
        </p:nvPicPr>
        <p:blipFill>
          <a:blip r:embed="rId2"/>
          <a:stretch>
            <a:fillRect/>
          </a:stretch>
        </p:blipFill>
        <p:spPr>
          <a:xfrm>
            <a:off x="3852862" y="3938587"/>
            <a:ext cx="3681413" cy="2005013"/>
          </a:xfrm>
          <a:prstGeom prst="rect">
            <a:avLst/>
          </a:prstGeom>
        </p:spPr>
      </p:pic>
    </p:spTree>
    <p:extLst>
      <p:ext uri="{BB962C8B-B14F-4D97-AF65-F5344CB8AC3E}">
        <p14:creationId xmlns:p14="http://schemas.microsoft.com/office/powerpoint/2010/main" val="2106870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9436" y="242009"/>
            <a:ext cx="10363200" cy="721563"/>
          </a:xfrm>
          <a:noFill/>
          <a:ln/>
        </p:spPr>
        <p:txBody>
          <a:bodyPr/>
          <a:lstStyle/>
          <a:p>
            <a:pPr algn="l"/>
            <a:r>
              <a:rPr lang="en-US" sz="2800" dirty="0" smtClean="0">
                <a:solidFill>
                  <a:srgbClr val="0000FF"/>
                </a:solidFill>
              </a:rPr>
              <a:t>Central Tendency </a:t>
            </a:r>
            <a:r>
              <a:rPr lang="en-US" sz="2800" dirty="0">
                <a:solidFill>
                  <a:srgbClr val="0000FF"/>
                </a:solidFill>
              </a:rPr>
              <a:t>S</a:t>
            </a:r>
            <a:r>
              <a:rPr lang="en-US" sz="2800" dirty="0" smtClean="0">
                <a:solidFill>
                  <a:srgbClr val="0000FF"/>
                </a:solidFill>
              </a:rPr>
              <a:t>tatistics</a:t>
            </a:r>
            <a:endParaRPr lang="en-US" sz="2800" dirty="0">
              <a:solidFill>
                <a:srgbClr val="0000FF"/>
              </a:solidFill>
            </a:endParaRPr>
          </a:p>
        </p:txBody>
      </p:sp>
      <p:sp>
        <p:nvSpPr>
          <p:cNvPr id="2" name="Rectangle 1"/>
          <p:cNvSpPr/>
          <p:nvPr/>
        </p:nvSpPr>
        <p:spPr>
          <a:xfrm>
            <a:off x="439436" y="1155858"/>
            <a:ext cx="10953750" cy="646331"/>
          </a:xfrm>
          <a:prstGeom prst="rect">
            <a:avLst/>
          </a:prstGeom>
        </p:spPr>
        <p:txBody>
          <a:bodyPr wrap="square">
            <a:spAutoFit/>
          </a:bodyPr>
          <a:lstStyle/>
          <a:p>
            <a:r>
              <a:rPr lang="en-US" dirty="0">
                <a:solidFill>
                  <a:srgbClr val="2A2C2E"/>
                </a:solidFill>
              </a:rPr>
              <a:t>Mean, median, and mode are different measures of center in a numerical data set. They each try to summarize a dataset with a single number to represent a "typical" data point from the dataset.</a:t>
            </a:r>
          </a:p>
        </p:txBody>
      </p:sp>
      <p:sp>
        <p:nvSpPr>
          <p:cNvPr id="3" name="Rectangle 2"/>
          <p:cNvSpPr/>
          <p:nvPr/>
        </p:nvSpPr>
        <p:spPr>
          <a:xfrm>
            <a:off x="439436" y="1994475"/>
            <a:ext cx="1124026" cy="369332"/>
          </a:xfrm>
          <a:prstGeom prst="rect">
            <a:avLst/>
          </a:prstGeom>
          <a:solidFill>
            <a:schemeClr val="tx2">
              <a:lumMod val="10000"/>
              <a:lumOff val="90000"/>
            </a:schemeClr>
          </a:solidFill>
        </p:spPr>
        <p:txBody>
          <a:bodyPr wrap="none">
            <a:spAutoFit/>
          </a:bodyPr>
          <a:lstStyle/>
          <a:p>
            <a:r>
              <a:rPr lang="en-US" b="1" dirty="0" smtClean="0">
                <a:solidFill>
                  <a:srgbClr val="2A2C2E"/>
                </a:solidFill>
              </a:rPr>
              <a:t>Mean (</a:t>
            </a:r>
            <a:r>
              <a:rPr lang="el-GR" b="1" dirty="0" smtClean="0">
                <a:solidFill>
                  <a:srgbClr val="2A2C2E"/>
                </a:solidFill>
                <a:latin typeface="Times New Roman" panose="02020603050405020304" pitchFamily="18" charset="0"/>
                <a:cs typeface="Times New Roman" panose="02020603050405020304" pitchFamily="18" charset="0"/>
              </a:rPr>
              <a:t>μ</a:t>
            </a:r>
            <a:r>
              <a:rPr lang="en-US" b="1" dirty="0" smtClean="0">
                <a:solidFill>
                  <a:srgbClr val="2A2C2E"/>
                </a:solidFill>
              </a:rPr>
              <a:t>)</a:t>
            </a:r>
            <a:endParaRPr lang="en-US" b="1" dirty="0">
              <a:solidFill>
                <a:srgbClr val="2A2C2E"/>
              </a:solidFill>
            </a:endParaRPr>
          </a:p>
        </p:txBody>
      </p:sp>
      <p:sp>
        <p:nvSpPr>
          <p:cNvPr id="4" name="TextBox 3"/>
          <p:cNvSpPr txBox="1"/>
          <p:nvPr/>
        </p:nvSpPr>
        <p:spPr>
          <a:xfrm>
            <a:off x="1542623" y="1975692"/>
            <a:ext cx="7286625" cy="646331"/>
          </a:xfrm>
          <a:prstGeom prst="rect">
            <a:avLst/>
          </a:prstGeom>
          <a:noFill/>
        </p:spPr>
        <p:txBody>
          <a:bodyPr wrap="square" rtlCol="0">
            <a:spAutoFit/>
          </a:bodyPr>
          <a:lstStyle/>
          <a:p>
            <a:r>
              <a:rPr lang="en-US" dirty="0" smtClean="0">
                <a:solidFill>
                  <a:srgbClr val="2A2C2E"/>
                </a:solidFill>
              </a:rPr>
              <a:t>The </a:t>
            </a:r>
            <a:r>
              <a:rPr lang="en-US" dirty="0">
                <a:solidFill>
                  <a:srgbClr val="2A2C2E"/>
                </a:solidFill>
              </a:rPr>
              <a:t>"average" </a:t>
            </a:r>
            <a:r>
              <a:rPr lang="en-US" dirty="0" smtClean="0">
                <a:solidFill>
                  <a:srgbClr val="2A2C2E"/>
                </a:solidFill>
              </a:rPr>
              <a:t>number </a:t>
            </a:r>
            <a:r>
              <a:rPr lang="en-US" dirty="0">
                <a:solidFill>
                  <a:srgbClr val="2A2C2E"/>
                </a:solidFill>
              </a:rPr>
              <a:t>found by adding all data points and dividing by the number of data points.</a:t>
            </a:r>
          </a:p>
        </p:txBody>
      </p:sp>
      <p:pic>
        <p:nvPicPr>
          <p:cNvPr id="9" name="Picture 8"/>
          <p:cNvPicPr>
            <a:picLocks noChangeAspect="1"/>
          </p:cNvPicPr>
          <p:nvPr/>
        </p:nvPicPr>
        <p:blipFill>
          <a:blip r:embed="rId2"/>
          <a:stretch>
            <a:fillRect/>
          </a:stretch>
        </p:blipFill>
        <p:spPr>
          <a:xfrm>
            <a:off x="3747660" y="2632412"/>
            <a:ext cx="2876550" cy="933450"/>
          </a:xfrm>
          <a:prstGeom prst="rect">
            <a:avLst/>
          </a:prstGeom>
        </p:spPr>
      </p:pic>
      <p:sp>
        <p:nvSpPr>
          <p:cNvPr id="11" name="Rectangle 10"/>
          <p:cNvSpPr/>
          <p:nvPr/>
        </p:nvSpPr>
        <p:spPr>
          <a:xfrm>
            <a:off x="439436" y="3500527"/>
            <a:ext cx="4586512" cy="369332"/>
          </a:xfrm>
          <a:prstGeom prst="rect">
            <a:avLst/>
          </a:prstGeom>
        </p:spPr>
        <p:txBody>
          <a:bodyPr wrap="none">
            <a:spAutoFit/>
          </a:bodyPr>
          <a:lstStyle/>
          <a:p>
            <a:r>
              <a:rPr lang="en-US" dirty="0" smtClean="0">
                <a:solidFill>
                  <a:srgbClr val="21242C"/>
                </a:solidFill>
              </a:rPr>
              <a:t>Here's the same formula written more formally:</a:t>
            </a:r>
            <a:endParaRPr lang="en-US" dirty="0">
              <a:solidFill>
                <a:srgbClr val="6A6E74"/>
              </a:solidFill>
            </a:endParaRPr>
          </a:p>
        </p:txBody>
      </p:sp>
      <p:pic>
        <p:nvPicPr>
          <p:cNvPr id="13" name="Picture 12"/>
          <p:cNvPicPr>
            <a:picLocks noChangeAspect="1"/>
          </p:cNvPicPr>
          <p:nvPr/>
        </p:nvPicPr>
        <p:blipFill>
          <a:blip r:embed="rId3"/>
          <a:stretch>
            <a:fillRect/>
          </a:stretch>
        </p:blipFill>
        <p:spPr>
          <a:xfrm>
            <a:off x="5621036" y="3430084"/>
            <a:ext cx="2066925" cy="885825"/>
          </a:xfrm>
          <a:prstGeom prst="rect">
            <a:avLst/>
          </a:prstGeom>
        </p:spPr>
      </p:pic>
      <p:sp>
        <p:nvSpPr>
          <p:cNvPr id="14" name="Rectangle 13"/>
          <p:cNvSpPr/>
          <p:nvPr/>
        </p:nvSpPr>
        <p:spPr>
          <a:xfrm>
            <a:off x="686441" y="4406041"/>
            <a:ext cx="11323940" cy="2031325"/>
          </a:xfrm>
          <a:prstGeom prst="rect">
            <a:avLst/>
          </a:prstGeom>
        </p:spPr>
        <p:txBody>
          <a:bodyPr wrap="square">
            <a:spAutoFit/>
          </a:bodyPr>
          <a:lstStyle/>
          <a:p>
            <a:pPr fontAlgn="base"/>
            <a:r>
              <a:rPr lang="en-US" b="1" dirty="0" smtClean="0">
                <a:solidFill>
                  <a:srgbClr val="111111"/>
                </a:solidFill>
              </a:rPr>
              <a:t>Example</a:t>
            </a:r>
          </a:p>
          <a:p>
            <a:pPr fontAlgn="base"/>
            <a:r>
              <a:rPr lang="en-US" b="1" dirty="0" smtClean="0">
                <a:solidFill>
                  <a:srgbClr val="21242C"/>
                </a:solidFill>
                <a:latin typeface="inherit"/>
              </a:rPr>
              <a:t>Find the mean of this data: </a:t>
            </a:r>
            <a:r>
              <a:rPr lang="en-US" dirty="0" smtClean="0">
                <a:solidFill>
                  <a:srgbClr val="21242C"/>
                </a:solidFill>
                <a:latin typeface="inherit"/>
              </a:rPr>
              <a:t>1, 2, 4, 5</a:t>
            </a:r>
          </a:p>
          <a:p>
            <a:pPr fontAlgn="base"/>
            <a:r>
              <a:rPr lang="en-US" dirty="0" smtClean="0">
                <a:solidFill>
                  <a:srgbClr val="21242C"/>
                </a:solidFill>
                <a:latin typeface="inherit"/>
              </a:rPr>
              <a:t>Start by adding the data:1+2+4+5=12</a:t>
            </a:r>
          </a:p>
          <a:p>
            <a:pPr fontAlgn="base"/>
            <a:r>
              <a:rPr lang="en-US" dirty="0" smtClean="0">
                <a:solidFill>
                  <a:srgbClr val="21242C"/>
                </a:solidFill>
                <a:latin typeface="inherit"/>
              </a:rPr>
              <a:t>There are 4 data points.</a:t>
            </a:r>
          </a:p>
          <a:p>
            <a:pPr fontAlgn="base"/>
            <a:endParaRPr lang="en-US" dirty="0">
              <a:solidFill>
                <a:srgbClr val="21242C"/>
              </a:solidFill>
              <a:latin typeface="inherit"/>
            </a:endParaRPr>
          </a:p>
          <a:p>
            <a:pPr fontAlgn="base"/>
            <a:endParaRPr lang="en-US" dirty="0" smtClean="0">
              <a:solidFill>
                <a:srgbClr val="21242C"/>
              </a:solidFill>
              <a:latin typeface="inherit"/>
            </a:endParaRPr>
          </a:p>
          <a:p>
            <a:pPr fontAlgn="base"/>
            <a:r>
              <a:rPr lang="en-US" b="1" dirty="0" smtClean="0">
                <a:solidFill>
                  <a:srgbClr val="21242C"/>
                </a:solidFill>
                <a:latin typeface="inherit"/>
              </a:rPr>
              <a:t>The mean is </a:t>
            </a:r>
            <a:r>
              <a:rPr lang="en-US" dirty="0" smtClean="0">
                <a:solidFill>
                  <a:srgbClr val="21242C"/>
                </a:solidFill>
                <a:latin typeface="inherit"/>
              </a:rPr>
              <a:t>3</a:t>
            </a:r>
            <a:r>
              <a:rPr lang="en-US" b="1" dirty="0" smtClean="0">
                <a:solidFill>
                  <a:srgbClr val="21242C"/>
                </a:solidFill>
                <a:latin typeface="inherit"/>
              </a:rPr>
              <a:t>.</a:t>
            </a:r>
            <a:endParaRPr lang="en-US" dirty="0">
              <a:solidFill>
                <a:srgbClr val="21242C"/>
              </a:solidFill>
              <a:latin typeface="inherit"/>
            </a:endParaRPr>
          </a:p>
        </p:txBody>
      </p:sp>
      <p:pic>
        <p:nvPicPr>
          <p:cNvPr id="15" name="Picture 14"/>
          <p:cNvPicPr>
            <a:picLocks noChangeAspect="1"/>
          </p:cNvPicPr>
          <p:nvPr/>
        </p:nvPicPr>
        <p:blipFill>
          <a:blip r:embed="rId4"/>
          <a:stretch>
            <a:fillRect/>
          </a:stretch>
        </p:blipFill>
        <p:spPr>
          <a:xfrm>
            <a:off x="3649361" y="5437226"/>
            <a:ext cx="1971675" cy="885825"/>
          </a:xfrm>
          <a:prstGeom prst="rect">
            <a:avLst/>
          </a:prstGeom>
        </p:spPr>
      </p:pic>
    </p:spTree>
    <p:extLst>
      <p:ext uri="{BB962C8B-B14F-4D97-AF65-F5344CB8AC3E}">
        <p14:creationId xmlns:p14="http://schemas.microsoft.com/office/powerpoint/2010/main" val="398211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2286" y="226338"/>
            <a:ext cx="10363200" cy="1143000"/>
          </a:xfrm>
          <a:noFill/>
          <a:ln/>
        </p:spPr>
        <p:txBody>
          <a:bodyPr/>
          <a:lstStyle/>
          <a:p>
            <a:pPr algn="l"/>
            <a:r>
              <a:rPr lang="en-US" sz="2800" dirty="0" smtClean="0">
                <a:solidFill>
                  <a:srgbClr val="0000FF"/>
                </a:solidFill>
              </a:rPr>
              <a:t>Central Tendency Statistics Contd..</a:t>
            </a:r>
            <a:endParaRPr lang="en-US" sz="2800" dirty="0">
              <a:solidFill>
                <a:srgbClr val="0000FF"/>
              </a:solidFill>
            </a:endParaRPr>
          </a:p>
        </p:txBody>
      </p:sp>
      <p:sp>
        <p:nvSpPr>
          <p:cNvPr id="3" name="Rectangle 2"/>
          <p:cNvSpPr/>
          <p:nvPr/>
        </p:nvSpPr>
        <p:spPr>
          <a:xfrm>
            <a:off x="458486" y="1184672"/>
            <a:ext cx="1043876" cy="369332"/>
          </a:xfrm>
          <a:prstGeom prst="rect">
            <a:avLst/>
          </a:prstGeom>
          <a:solidFill>
            <a:schemeClr val="tx2">
              <a:lumMod val="10000"/>
              <a:lumOff val="90000"/>
            </a:schemeClr>
          </a:solidFill>
        </p:spPr>
        <p:txBody>
          <a:bodyPr wrap="none">
            <a:spAutoFit/>
          </a:bodyPr>
          <a:lstStyle/>
          <a:p>
            <a:r>
              <a:rPr lang="en-US" b="1" dirty="0" smtClean="0">
                <a:solidFill>
                  <a:srgbClr val="2A2C2E"/>
                </a:solidFill>
              </a:rPr>
              <a:t>Median</a:t>
            </a:r>
            <a:r>
              <a:rPr lang="en-US" dirty="0" smtClean="0">
                <a:solidFill>
                  <a:srgbClr val="2A2C2E"/>
                </a:solidFill>
              </a:rPr>
              <a:t> </a:t>
            </a:r>
            <a:endParaRPr lang="en-US" dirty="0">
              <a:solidFill>
                <a:srgbClr val="2A2C2E"/>
              </a:solidFill>
            </a:endParaRPr>
          </a:p>
        </p:txBody>
      </p:sp>
      <p:sp>
        <p:nvSpPr>
          <p:cNvPr id="4" name="TextBox 3"/>
          <p:cNvSpPr txBox="1"/>
          <p:nvPr/>
        </p:nvSpPr>
        <p:spPr>
          <a:xfrm>
            <a:off x="1463889" y="1123028"/>
            <a:ext cx="10287000" cy="646331"/>
          </a:xfrm>
          <a:prstGeom prst="rect">
            <a:avLst/>
          </a:prstGeom>
          <a:noFill/>
        </p:spPr>
        <p:txBody>
          <a:bodyPr wrap="square" rtlCol="0">
            <a:spAutoFit/>
          </a:bodyPr>
          <a:lstStyle/>
          <a:p>
            <a:r>
              <a:rPr lang="en-US" dirty="0">
                <a:solidFill>
                  <a:srgbClr val="2A2C2E"/>
                </a:solidFill>
              </a:rPr>
              <a:t>The middle number; found by ordering all data points and picking out the one in the middle (or if there are two middle numbers, taking the mean of those two numbers).</a:t>
            </a:r>
          </a:p>
        </p:txBody>
      </p:sp>
      <p:sp>
        <p:nvSpPr>
          <p:cNvPr id="5" name="Rectangle 4"/>
          <p:cNvSpPr/>
          <p:nvPr/>
        </p:nvSpPr>
        <p:spPr>
          <a:xfrm>
            <a:off x="458486" y="2239923"/>
            <a:ext cx="10857214" cy="1477328"/>
          </a:xfrm>
          <a:prstGeom prst="rect">
            <a:avLst/>
          </a:prstGeom>
        </p:spPr>
        <p:txBody>
          <a:bodyPr wrap="square">
            <a:spAutoFit/>
          </a:bodyPr>
          <a:lstStyle/>
          <a:p>
            <a:pPr fontAlgn="base"/>
            <a:r>
              <a:rPr lang="en-US" dirty="0" smtClean="0">
                <a:solidFill>
                  <a:srgbClr val="21242C"/>
                </a:solidFill>
              </a:rPr>
              <a:t>To find the median:</a:t>
            </a:r>
          </a:p>
          <a:p>
            <a:pPr fontAlgn="base"/>
            <a:endParaRPr lang="en-US" dirty="0" smtClean="0">
              <a:solidFill>
                <a:srgbClr val="21242C"/>
              </a:solidFill>
            </a:endParaRPr>
          </a:p>
          <a:p>
            <a:pPr marL="285750" indent="-285750" fontAlgn="base">
              <a:buFont typeface="Arial" panose="020B0604020202020204" pitchFamily="34" charset="0"/>
              <a:buChar char="•"/>
            </a:pPr>
            <a:r>
              <a:rPr lang="en-US" dirty="0" smtClean="0">
                <a:solidFill>
                  <a:srgbClr val="21242C"/>
                </a:solidFill>
              </a:rPr>
              <a:t>Arrange the data points from smallest to largest.</a:t>
            </a:r>
          </a:p>
          <a:p>
            <a:pPr marL="285750" indent="-285750" fontAlgn="base">
              <a:buFont typeface="Arial" panose="020B0604020202020204" pitchFamily="34" charset="0"/>
              <a:buChar char="•"/>
            </a:pPr>
            <a:r>
              <a:rPr lang="en-US" dirty="0" smtClean="0">
                <a:solidFill>
                  <a:srgbClr val="21242C"/>
                </a:solidFill>
              </a:rPr>
              <a:t>If the number of data points is odd, the median is the middle data point in the list.</a:t>
            </a:r>
          </a:p>
          <a:p>
            <a:pPr marL="285750" indent="-285750" fontAlgn="base">
              <a:buFont typeface="Arial" panose="020B0604020202020204" pitchFamily="34" charset="0"/>
              <a:buChar char="•"/>
            </a:pPr>
            <a:r>
              <a:rPr lang="en-US" dirty="0" smtClean="0">
                <a:solidFill>
                  <a:srgbClr val="21242C"/>
                </a:solidFill>
              </a:rPr>
              <a:t>If the number of data points is even, the median is the average of the two middle data points in the list.</a:t>
            </a:r>
            <a:endParaRPr lang="en-US" dirty="0">
              <a:solidFill>
                <a:srgbClr val="21242C"/>
              </a:solidFill>
            </a:endParaRPr>
          </a:p>
        </p:txBody>
      </p:sp>
      <p:sp>
        <p:nvSpPr>
          <p:cNvPr id="12" name="Rectangle 11"/>
          <p:cNvSpPr/>
          <p:nvPr/>
        </p:nvSpPr>
        <p:spPr>
          <a:xfrm>
            <a:off x="458486" y="3831520"/>
            <a:ext cx="4494514" cy="2031325"/>
          </a:xfrm>
          <a:prstGeom prst="rect">
            <a:avLst/>
          </a:prstGeom>
        </p:spPr>
        <p:txBody>
          <a:bodyPr wrap="square">
            <a:spAutoFit/>
          </a:bodyPr>
          <a:lstStyle/>
          <a:p>
            <a:pPr fontAlgn="base"/>
            <a:r>
              <a:rPr lang="en-US" b="1" dirty="0" smtClean="0">
                <a:solidFill>
                  <a:srgbClr val="111111"/>
                </a:solidFill>
              </a:rPr>
              <a:t>Example 1</a:t>
            </a:r>
          </a:p>
          <a:p>
            <a:pPr fontAlgn="base"/>
            <a:r>
              <a:rPr lang="en-US" b="1" dirty="0" smtClean="0">
                <a:solidFill>
                  <a:srgbClr val="21242C"/>
                </a:solidFill>
                <a:latin typeface="inherit"/>
              </a:rPr>
              <a:t>Find the median of this data: </a:t>
            </a:r>
            <a:r>
              <a:rPr lang="en-US" dirty="0" smtClean="0">
                <a:solidFill>
                  <a:srgbClr val="21242C"/>
                </a:solidFill>
                <a:latin typeface="inherit"/>
              </a:rPr>
              <a:t>1, 4, 2, 5,0</a:t>
            </a:r>
          </a:p>
          <a:p>
            <a:pPr fontAlgn="base"/>
            <a:r>
              <a:rPr lang="en-US" dirty="0" smtClean="0">
                <a:solidFill>
                  <a:srgbClr val="2A2C2E"/>
                </a:solidFill>
                <a:latin typeface="inherit"/>
              </a:rPr>
              <a:t>Put the data in order first:0,1,2,4,5</a:t>
            </a:r>
          </a:p>
          <a:p>
            <a:pPr fontAlgn="base"/>
            <a:r>
              <a:rPr lang="en-US" dirty="0" smtClean="0">
                <a:solidFill>
                  <a:srgbClr val="2A2C2E"/>
                </a:solidFill>
              </a:rPr>
              <a:t>There </a:t>
            </a:r>
            <a:r>
              <a:rPr lang="en-US" dirty="0">
                <a:solidFill>
                  <a:srgbClr val="2A2C2E"/>
                </a:solidFill>
              </a:rPr>
              <a:t>is an odd number of data points, so the median is the middle data point.</a:t>
            </a:r>
            <a:endParaRPr lang="en-US" dirty="0">
              <a:solidFill>
                <a:srgbClr val="2A2C2E"/>
              </a:solidFill>
              <a:latin typeface="inherit"/>
            </a:endParaRPr>
          </a:p>
          <a:p>
            <a:pPr fontAlgn="base"/>
            <a:endParaRPr lang="en-US" dirty="0" smtClean="0">
              <a:solidFill>
                <a:srgbClr val="21242C"/>
              </a:solidFill>
              <a:latin typeface="inherit"/>
            </a:endParaRPr>
          </a:p>
          <a:p>
            <a:pPr fontAlgn="base"/>
            <a:r>
              <a:rPr lang="en-US" b="1" dirty="0" smtClean="0">
                <a:solidFill>
                  <a:srgbClr val="21242C"/>
                </a:solidFill>
                <a:latin typeface="inherit"/>
              </a:rPr>
              <a:t>The median is </a:t>
            </a:r>
            <a:r>
              <a:rPr lang="en-US" dirty="0">
                <a:solidFill>
                  <a:srgbClr val="21242C"/>
                </a:solidFill>
                <a:latin typeface="inherit"/>
              </a:rPr>
              <a:t>2</a:t>
            </a:r>
            <a:r>
              <a:rPr lang="en-US" b="1" dirty="0" smtClean="0">
                <a:solidFill>
                  <a:srgbClr val="21242C"/>
                </a:solidFill>
                <a:latin typeface="inherit"/>
              </a:rPr>
              <a:t>.</a:t>
            </a:r>
            <a:endParaRPr lang="en-US" dirty="0">
              <a:solidFill>
                <a:srgbClr val="21242C"/>
              </a:solidFill>
              <a:latin typeface="inherit"/>
            </a:endParaRPr>
          </a:p>
        </p:txBody>
      </p:sp>
      <p:sp>
        <p:nvSpPr>
          <p:cNvPr id="16" name="Rectangle 15"/>
          <p:cNvSpPr/>
          <p:nvPr/>
        </p:nvSpPr>
        <p:spPr>
          <a:xfrm>
            <a:off x="5440061" y="3831520"/>
            <a:ext cx="6189964" cy="2585323"/>
          </a:xfrm>
          <a:prstGeom prst="rect">
            <a:avLst/>
          </a:prstGeom>
        </p:spPr>
        <p:txBody>
          <a:bodyPr wrap="square">
            <a:spAutoFit/>
          </a:bodyPr>
          <a:lstStyle/>
          <a:p>
            <a:pPr fontAlgn="base"/>
            <a:r>
              <a:rPr lang="en-US" b="1" dirty="0" smtClean="0">
                <a:solidFill>
                  <a:srgbClr val="111111"/>
                </a:solidFill>
              </a:rPr>
              <a:t>Example 2</a:t>
            </a:r>
          </a:p>
          <a:p>
            <a:pPr fontAlgn="base"/>
            <a:r>
              <a:rPr lang="en-US" b="1" dirty="0" smtClean="0">
                <a:solidFill>
                  <a:srgbClr val="21242C"/>
                </a:solidFill>
                <a:latin typeface="inherit"/>
              </a:rPr>
              <a:t>Find the median of this data: </a:t>
            </a:r>
            <a:r>
              <a:rPr lang="en-US" dirty="0" smtClean="0">
                <a:solidFill>
                  <a:srgbClr val="21242C"/>
                </a:solidFill>
                <a:latin typeface="inherit"/>
              </a:rPr>
              <a:t>10, 40, 20, 50</a:t>
            </a:r>
          </a:p>
          <a:p>
            <a:pPr fontAlgn="base"/>
            <a:r>
              <a:rPr lang="en-US" dirty="0" smtClean="0">
                <a:solidFill>
                  <a:srgbClr val="2A2C2E"/>
                </a:solidFill>
                <a:latin typeface="inherit"/>
              </a:rPr>
              <a:t>Put the data in order first:10,20,40,50</a:t>
            </a:r>
          </a:p>
          <a:p>
            <a:pPr fontAlgn="base"/>
            <a:r>
              <a:rPr lang="en-US" dirty="0">
                <a:solidFill>
                  <a:srgbClr val="2A2C2E"/>
                </a:solidFill>
              </a:rPr>
              <a:t>There is an even number of data points, so the median is the average of the middle two data points</a:t>
            </a:r>
            <a:r>
              <a:rPr lang="en-US" dirty="0" smtClean="0">
                <a:solidFill>
                  <a:srgbClr val="2A2C2E"/>
                </a:solidFill>
              </a:rPr>
              <a:t>.</a:t>
            </a:r>
          </a:p>
          <a:p>
            <a:pPr fontAlgn="base"/>
            <a:endParaRPr lang="en-US" dirty="0" smtClean="0">
              <a:solidFill>
                <a:srgbClr val="21242C"/>
              </a:solidFill>
              <a:latin typeface="inherit"/>
            </a:endParaRPr>
          </a:p>
          <a:p>
            <a:pPr fontAlgn="base"/>
            <a:endParaRPr lang="en-US" dirty="0">
              <a:solidFill>
                <a:srgbClr val="21242C"/>
              </a:solidFill>
              <a:latin typeface="inherit"/>
            </a:endParaRPr>
          </a:p>
          <a:p>
            <a:pPr fontAlgn="base"/>
            <a:endParaRPr lang="en-US" dirty="0" smtClean="0">
              <a:solidFill>
                <a:srgbClr val="21242C"/>
              </a:solidFill>
              <a:latin typeface="inherit"/>
            </a:endParaRPr>
          </a:p>
          <a:p>
            <a:pPr fontAlgn="base"/>
            <a:r>
              <a:rPr lang="en-US" b="1" dirty="0" smtClean="0">
                <a:solidFill>
                  <a:srgbClr val="21242C"/>
                </a:solidFill>
                <a:latin typeface="inherit"/>
              </a:rPr>
              <a:t>The median is </a:t>
            </a:r>
            <a:r>
              <a:rPr lang="en-US" dirty="0" smtClean="0">
                <a:solidFill>
                  <a:srgbClr val="21242C"/>
                </a:solidFill>
                <a:latin typeface="inherit"/>
              </a:rPr>
              <a:t>30</a:t>
            </a:r>
            <a:r>
              <a:rPr lang="en-US" b="1" dirty="0" smtClean="0">
                <a:solidFill>
                  <a:srgbClr val="21242C"/>
                </a:solidFill>
                <a:latin typeface="inherit"/>
              </a:rPr>
              <a:t>.</a:t>
            </a:r>
            <a:endParaRPr lang="en-US" dirty="0">
              <a:solidFill>
                <a:srgbClr val="21242C"/>
              </a:solidFill>
              <a:latin typeface="inherit"/>
            </a:endParaRPr>
          </a:p>
        </p:txBody>
      </p:sp>
      <p:pic>
        <p:nvPicPr>
          <p:cNvPr id="6" name="Picture 5"/>
          <p:cNvPicPr>
            <a:picLocks noChangeAspect="1"/>
          </p:cNvPicPr>
          <p:nvPr/>
        </p:nvPicPr>
        <p:blipFill>
          <a:blip r:embed="rId2"/>
          <a:stretch>
            <a:fillRect/>
          </a:stretch>
        </p:blipFill>
        <p:spPr>
          <a:xfrm>
            <a:off x="6853237" y="5348288"/>
            <a:ext cx="3457575" cy="642938"/>
          </a:xfrm>
          <a:prstGeom prst="rect">
            <a:avLst/>
          </a:prstGeom>
        </p:spPr>
      </p:pic>
    </p:spTree>
    <p:extLst>
      <p:ext uri="{BB962C8B-B14F-4D97-AF65-F5344CB8AC3E}">
        <p14:creationId xmlns:p14="http://schemas.microsoft.com/office/powerpoint/2010/main" val="699691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49275" y="495300"/>
            <a:ext cx="10972800" cy="5743575"/>
          </a:xfrm>
        </p:spPr>
        <p:txBody>
          <a:bodyPr/>
          <a:lstStyle/>
          <a:p>
            <a:pPr marL="457200" indent="-457200">
              <a:buFont typeface="+mj-lt"/>
              <a:buAutoNum type="arabicPeriod"/>
            </a:pPr>
            <a:endParaRPr lang="en-US" sz="1400" dirty="0"/>
          </a:p>
          <a:p>
            <a:pPr marL="457200" indent="-457200">
              <a:buSzPct val="80000"/>
              <a:buFont typeface="+mj-lt"/>
              <a:buAutoNum type="arabicPeriod"/>
            </a:pPr>
            <a:r>
              <a:rPr lang="en-US" sz="1400" dirty="0"/>
              <a:t>What is Analytics?</a:t>
            </a:r>
          </a:p>
          <a:p>
            <a:pPr marL="1142983" lvl="1" indent="-457200">
              <a:buFont typeface="Arial" panose="020B0604020202020204" pitchFamily="34" charset="0"/>
              <a:buChar char="•"/>
            </a:pPr>
            <a:r>
              <a:rPr lang="en-US" sz="1200" dirty="0"/>
              <a:t>Top 10 Strategic Technology Trends</a:t>
            </a:r>
          </a:p>
          <a:p>
            <a:pPr marL="1142983" lvl="1" indent="-457200">
              <a:buFont typeface="Arial" panose="020B0604020202020204" pitchFamily="34" charset="0"/>
              <a:buChar char="•"/>
            </a:pPr>
            <a:r>
              <a:rPr lang="en-US" sz="1200" dirty="0"/>
              <a:t>Key Areas of Analytics Application</a:t>
            </a:r>
          </a:p>
          <a:p>
            <a:pPr marL="457200" indent="-457200">
              <a:buSzPct val="80000"/>
              <a:buFont typeface="+mj-lt"/>
              <a:buAutoNum type="arabicPeriod"/>
            </a:pPr>
            <a:r>
              <a:rPr lang="en-US" sz="1400" dirty="0"/>
              <a:t>Value of Business Analytics</a:t>
            </a:r>
          </a:p>
          <a:p>
            <a:pPr marL="1142983" lvl="1" indent="-457200">
              <a:buFont typeface="Arial" panose="020B0604020202020204" pitchFamily="34" charset="0"/>
              <a:buChar char="•"/>
            </a:pPr>
            <a:r>
              <a:rPr lang="en-US" sz="1200" dirty="0"/>
              <a:t>Business Intelligence</a:t>
            </a:r>
          </a:p>
          <a:p>
            <a:pPr marL="1142983" lvl="1" indent="-457200">
              <a:buFont typeface="Arial" panose="020B0604020202020204" pitchFamily="34" charset="0"/>
              <a:buChar char="•"/>
            </a:pPr>
            <a:r>
              <a:rPr lang="en-US" sz="1200" dirty="0"/>
              <a:t>Advance Analytics</a:t>
            </a:r>
          </a:p>
          <a:p>
            <a:pPr marL="457200" indent="-457200">
              <a:buSzPct val="80000"/>
              <a:buFont typeface="+mj-lt"/>
              <a:buAutoNum type="arabicPeriod"/>
            </a:pPr>
            <a:r>
              <a:rPr lang="en-US" sz="1400" dirty="0"/>
              <a:t>Descriptive Analytics</a:t>
            </a:r>
          </a:p>
          <a:p>
            <a:pPr marL="457200" indent="-457200">
              <a:buSzPct val="80000"/>
              <a:buFont typeface="+mj-lt"/>
              <a:buAutoNum type="arabicPeriod"/>
            </a:pPr>
            <a:r>
              <a:rPr lang="en-US" sz="1400" dirty="0"/>
              <a:t>Predictive Analytics</a:t>
            </a:r>
          </a:p>
          <a:p>
            <a:pPr marL="457200" indent="-457200">
              <a:buSzPct val="80000"/>
              <a:buFont typeface="+mj-lt"/>
              <a:buAutoNum type="arabicPeriod"/>
            </a:pPr>
            <a:r>
              <a:rPr lang="en-US" sz="1400" dirty="0"/>
              <a:t>Prescriptive Analytics</a:t>
            </a:r>
          </a:p>
          <a:p>
            <a:pPr marL="457200" indent="-457200">
              <a:buSzPct val="80000"/>
              <a:buFont typeface="+mj-lt"/>
              <a:buAutoNum type="arabicPeriod"/>
            </a:pPr>
            <a:r>
              <a:rPr lang="en-US" sz="1400" dirty="0"/>
              <a:t>Analytics Architecture</a:t>
            </a:r>
          </a:p>
          <a:p>
            <a:pPr marL="1142983" lvl="1" indent="-457200">
              <a:buFont typeface="Arial" panose="020B0604020202020204" pitchFamily="34" charset="0"/>
              <a:buChar char="•"/>
            </a:pPr>
            <a:r>
              <a:rPr lang="en-US" sz="1200" dirty="0"/>
              <a:t>Acquire</a:t>
            </a:r>
          </a:p>
          <a:p>
            <a:pPr marL="1142983" lvl="1" indent="-457200">
              <a:buFont typeface="Arial" panose="020B0604020202020204" pitchFamily="34" charset="0"/>
              <a:buChar char="•"/>
            </a:pPr>
            <a:r>
              <a:rPr lang="en-US" sz="1200" dirty="0"/>
              <a:t>Analyze</a:t>
            </a:r>
          </a:p>
          <a:p>
            <a:pPr marL="1142983" lvl="1" indent="-457200">
              <a:buFont typeface="Arial" panose="020B0604020202020204" pitchFamily="34" charset="0"/>
              <a:buChar char="•"/>
            </a:pPr>
            <a:r>
              <a:rPr lang="en-US" sz="1200" dirty="0"/>
              <a:t>Organize</a:t>
            </a:r>
          </a:p>
          <a:p>
            <a:pPr marL="1142983" lvl="1" indent="-457200">
              <a:buFont typeface="Arial" panose="020B0604020202020204" pitchFamily="34" charset="0"/>
              <a:buChar char="•"/>
            </a:pPr>
            <a:r>
              <a:rPr lang="en-US" sz="1200" dirty="0"/>
              <a:t>Deliver</a:t>
            </a:r>
            <a:endParaRPr lang="en-US" sz="1400" dirty="0"/>
          </a:p>
          <a:p>
            <a:pPr marL="457200" lvl="1" indent="-457200">
              <a:spcBef>
                <a:spcPts val="1000"/>
              </a:spcBef>
              <a:buClr>
                <a:schemeClr val="accent1"/>
              </a:buClr>
              <a:buSzPct val="80000"/>
              <a:buFont typeface="+mj-lt"/>
              <a:buAutoNum type="arabicPeriod" startAt="7"/>
            </a:pPr>
            <a:r>
              <a:rPr lang="en-US" sz="1400" dirty="0"/>
              <a:t>Analytics Lifecycle</a:t>
            </a:r>
          </a:p>
          <a:p>
            <a:pPr marL="457200" lvl="1" indent="-457200">
              <a:spcBef>
                <a:spcPts val="1000"/>
              </a:spcBef>
              <a:buClr>
                <a:schemeClr val="accent1"/>
              </a:buClr>
              <a:buSzPct val="80000"/>
              <a:buFont typeface="+mj-lt"/>
              <a:buAutoNum type="arabicPeriod" startAt="7"/>
            </a:pPr>
            <a:r>
              <a:rPr lang="en-US" sz="1400" dirty="0"/>
              <a:t>Types of Machine Learning</a:t>
            </a:r>
          </a:p>
          <a:p>
            <a:pPr marL="1142983" lvl="1" indent="-457200">
              <a:buFont typeface="Arial" panose="020B0604020202020204" pitchFamily="34" charset="0"/>
              <a:buChar char="•"/>
            </a:pPr>
            <a:r>
              <a:rPr lang="en-US" sz="1200" dirty="0"/>
              <a:t>Supervised Learning</a:t>
            </a:r>
          </a:p>
          <a:p>
            <a:pPr marL="1142983" lvl="1" indent="-457200">
              <a:buFont typeface="Arial" panose="020B0604020202020204" pitchFamily="34" charset="0"/>
              <a:buChar char="•"/>
            </a:pPr>
            <a:r>
              <a:rPr lang="en-US" sz="1200" dirty="0"/>
              <a:t>Unsupervised Learning</a:t>
            </a:r>
          </a:p>
          <a:p>
            <a:pPr marL="457200" lvl="1" indent="-457200">
              <a:spcBef>
                <a:spcPts val="1000"/>
              </a:spcBef>
              <a:buClr>
                <a:schemeClr val="accent1"/>
              </a:buClr>
              <a:buSzPct val="80000"/>
              <a:buFont typeface="+mj-lt"/>
              <a:buAutoNum type="arabicPeriod" startAt="9"/>
            </a:pPr>
            <a:r>
              <a:rPr lang="en-US" sz="1400" dirty="0" smtClean="0"/>
              <a:t>Basic Terminologies</a:t>
            </a:r>
            <a:endParaRPr lang="en-US" sz="1400" dirty="0"/>
          </a:p>
          <a:p>
            <a:pPr marL="457200" lvl="1" indent="-457200">
              <a:spcBef>
                <a:spcPts val="1000"/>
              </a:spcBef>
              <a:buClr>
                <a:schemeClr val="accent1"/>
              </a:buClr>
              <a:buSzPct val="80000"/>
              <a:buFont typeface="+mj-lt"/>
              <a:buAutoNum type="arabicPeriod" startAt="9"/>
            </a:pPr>
            <a:r>
              <a:rPr lang="en-US" sz="1400" dirty="0"/>
              <a:t>Analytics Jobs Market Study</a:t>
            </a:r>
          </a:p>
          <a:p>
            <a:pPr marL="457200" lvl="1" indent="-457200">
              <a:spcBef>
                <a:spcPts val="1000"/>
              </a:spcBef>
              <a:buClr>
                <a:schemeClr val="accent1"/>
              </a:buClr>
              <a:buSzPct val="75000"/>
              <a:buFont typeface="+mj-lt"/>
              <a:buAutoNum type="arabicPeriod" startAt="9"/>
            </a:pPr>
            <a:endParaRPr lang="en-US" sz="1600" dirty="0"/>
          </a:p>
          <a:p>
            <a:pPr marL="1142983" lvl="1" indent="-457200">
              <a:buFont typeface="Arial" panose="020B0604020202020204" pitchFamily="34" charset="0"/>
              <a:buChar char="•"/>
            </a:pPr>
            <a:endParaRPr lang="en-US" sz="1400" dirty="0"/>
          </a:p>
        </p:txBody>
      </p:sp>
      <p:pic>
        <p:nvPicPr>
          <p:cNvPr id="8194" name="Picture 2" descr="Image result for Stages of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70" y="2332252"/>
            <a:ext cx="64770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3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9436" y="268380"/>
            <a:ext cx="10363200" cy="550770"/>
          </a:xfrm>
          <a:noFill/>
          <a:ln/>
        </p:spPr>
        <p:txBody>
          <a:bodyPr/>
          <a:lstStyle/>
          <a:p>
            <a:pPr algn="l"/>
            <a:r>
              <a:rPr lang="en-US" sz="2800" dirty="0" smtClean="0">
                <a:solidFill>
                  <a:srgbClr val="0000FF"/>
                </a:solidFill>
              </a:rPr>
              <a:t>Central Tendency Statistics Contd..</a:t>
            </a:r>
            <a:endParaRPr lang="en-US" sz="2800" dirty="0">
              <a:solidFill>
                <a:srgbClr val="0000FF"/>
              </a:solidFill>
            </a:endParaRPr>
          </a:p>
        </p:txBody>
      </p:sp>
      <p:sp>
        <p:nvSpPr>
          <p:cNvPr id="3" name="Rectangle 2"/>
          <p:cNvSpPr/>
          <p:nvPr/>
        </p:nvSpPr>
        <p:spPr>
          <a:xfrm>
            <a:off x="506111" y="1139308"/>
            <a:ext cx="787395" cy="369332"/>
          </a:xfrm>
          <a:prstGeom prst="rect">
            <a:avLst/>
          </a:prstGeom>
          <a:solidFill>
            <a:schemeClr val="tx2">
              <a:lumMod val="10000"/>
              <a:lumOff val="90000"/>
            </a:schemeClr>
          </a:solidFill>
        </p:spPr>
        <p:txBody>
          <a:bodyPr wrap="none">
            <a:spAutoFit/>
          </a:bodyPr>
          <a:lstStyle/>
          <a:p>
            <a:r>
              <a:rPr lang="en-US" b="1" dirty="0" smtClean="0">
                <a:solidFill>
                  <a:srgbClr val="2A2C2E"/>
                </a:solidFill>
              </a:rPr>
              <a:t>Mode</a:t>
            </a:r>
            <a:endParaRPr lang="en-US" b="1" dirty="0">
              <a:solidFill>
                <a:srgbClr val="2A2C2E"/>
              </a:solidFill>
            </a:endParaRPr>
          </a:p>
        </p:txBody>
      </p:sp>
      <p:sp>
        <p:nvSpPr>
          <p:cNvPr id="4" name="TextBox 3"/>
          <p:cNvSpPr txBox="1"/>
          <p:nvPr/>
        </p:nvSpPr>
        <p:spPr>
          <a:xfrm>
            <a:off x="1400175" y="1139308"/>
            <a:ext cx="10458450" cy="369332"/>
          </a:xfrm>
          <a:prstGeom prst="rect">
            <a:avLst/>
          </a:prstGeom>
          <a:noFill/>
        </p:spPr>
        <p:txBody>
          <a:bodyPr wrap="square" rtlCol="0">
            <a:spAutoFit/>
          </a:bodyPr>
          <a:lstStyle/>
          <a:p>
            <a:r>
              <a:rPr lang="en-US" dirty="0">
                <a:solidFill>
                  <a:srgbClr val="2A2C2E"/>
                </a:solidFill>
              </a:rPr>
              <a:t>The most frequent number—that is, the number that occurs the highest number of times.</a:t>
            </a:r>
          </a:p>
        </p:txBody>
      </p:sp>
      <p:sp>
        <p:nvSpPr>
          <p:cNvPr id="12" name="Rectangle 11"/>
          <p:cNvSpPr/>
          <p:nvPr/>
        </p:nvSpPr>
        <p:spPr>
          <a:xfrm>
            <a:off x="601361" y="1974146"/>
            <a:ext cx="4838700" cy="2308324"/>
          </a:xfrm>
          <a:prstGeom prst="rect">
            <a:avLst/>
          </a:prstGeom>
        </p:spPr>
        <p:txBody>
          <a:bodyPr wrap="square">
            <a:spAutoFit/>
          </a:bodyPr>
          <a:lstStyle/>
          <a:p>
            <a:pPr fontAlgn="base"/>
            <a:r>
              <a:rPr lang="en-US" b="1" dirty="0" smtClean="0">
                <a:solidFill>
                  <a:srgbClr val="111111"/>
                </a:solidFill>
              </a:rPr>
              <a:t>Example 1</a:t>
            </a:r>
          </a:p>
          <a:p>
            <a:pPr fontAlgn="base"/>
            <a:r>
              <a:rPr lang="en-US" dirty="0">
                <a:solidFill>
                  <a:srgbClr val="2A2C2E"/>
                </a:solidFill>
              </a:rPr>
              <a:t>Ms. Norris asked students in her class how many siblings they each </a:t>
            </a:r>
            <a:r>
              <a:rPr lang="en-US" dirty="0" smtClean="0">
                <a:solidFill>
                  <a:srgbClr val="2A2C2E"/>
                </a:solidFill>
              </a:rPr>
              <a:t>have.</a:t>
            </a:r>
            <a:endParaRPr lang="en-US" b="1" dirty="0" smtClean="0">
              <a:solidFill>
                <a:srgbClr val="2A2C2E"/>
              </a:solidFill>
            </a:endParaRPr>
          </a:p>
          <a:p>
            <a:pPr fontAlgn="base"/>
            <a:r>
              <a:rPr lang="en-US" b="1" dirty="0" smtClean="0">
                <a:solidFill>
                  <a:srgbClr val="21242C"/>
                </a:solidFill>
              </a:rPr>
              <a:t>Find the mode of the data: </a:t>
            </a:r>
            <a:r>
              <a:rPr lang="en-US" dirty="0" smtClean="0">
                <a:solidFill>
                  <a:srgbClr val="2A2C2E"/>
                </a:solidFill>
              </a:rPr>
              <a:t>0,0,1,1,1,1,1,1,2,2,3,4,4</a:t>
            </a:r>
          </a:p>
          <a:p>
            <a:pPr fontAlgn="base"/>
            <a:r>
              <a:rPr lang="en-US" dirty="0">
                <a:solidFill>
                  <a:srgbClr val="2A2C2E"/>
                </a:solidFill>
              </a:rPr>
              <a:t>Look for the value that occurs the </a:t>
            </a:r>
            <a:r>
              <a:rPr lang="en-US" dirty="0" smtClean="0">
                <a:solidFill>
                  <a:srgbClr val="2A2C2E"/>
                </a:solidFill>
              </a:rPr>
              <a:t>most:1</a:t>
            </a:r>
          </a:p>
          <a:p>
            <a:pPr fontAlgn="base"/>
            <a:endParaRPr lang="en-US" dirty="0" smtClean="0">
              <a:solidFill>
                <a:srgbClr val="21242C"/>
              </a:solidFill>
            </a:endParaRPr>
          </a:p>
          <a:p>
            <a:pPr fontAlgn="base"/>
            <a:r>
              <a:rPr lang="en-US" b="1" dirty="0" smtClean="0">
                <a:solidFill>
                  <a:srgbClr val="21242C"/>
                </a:solidFill>
              </a:rPr>
              <a:t>The mode is </a:t>
            </a:r>
            <a:r>
              <a:rPr lang="en-US" dirty="0" smtClean="0">
                <a:solidFill>
                  <a:srgbClr val="21242C"/>
                </a:solidFill>
              </a:rPr>
              <a:t>1</a:t>
            </a:r>
            <a:r>
              <a:rPr lang="en-US" b="1" dirty="0" smtClean="0">
                <a:solidFill>
                  <a:srgbClr val="21242C"/>
                </a:solidFill>
              </a:rPr>
              <a:t>.</a:t>
            </a:r>
            <a:endParaRPr lang="en-US" dirty="0">
              <a:solidFill>
                <a:srgbClr val="21242C"/>
              </a:solidFill>
            </a:endParaRPr>
          </a:p>
        </p:txBody>
      </p:sp>
      <p:sp>
        <p:nvSpPr>
          <p:cNvPr id="16" name="Rectangle 15"/>
          <p:cNvSpPr/>
          <p:nvPr/>
        </p:nvSpPr>
        <p:spPr>
          <a:xfrm>
            <a:off x="5803297" y="1974146"/>
            <a:ext cx="5161264" cy="2862322"/>
          </a:xfrm>
          <a:prstGeom prst="rect">
            <a:avLst/>
          </a:prstGeom>
        </p:spPr>
        <p:txBody>
          <a:bodyPr wrap="square">
            <a:spAutoFit/>
          </a:bodyPr>
          <a:lstStyle/>
          <a:p>
            <a:pPr fontAlgn="base"/>
            <a:r>
              <a:rPr lang="en-US" b="1" dirty="0" smtClean="0">
                <a:solidFill>
                  <a:srgbClr val="2A2C2E"/>
                </a:solidFill>
              </a:rPr>
              <a:t>Example 2</a:t>
            </a:r>
          </a:p>
          <a:p>
            <a:pPr fontAlgn="base"/>
            <a:r>
              <a:rPr lang="en-US" dirty="0">
                <a:solidFill>
                  <a:srgbClr val="2A2C2E"/>
                </a:solidFill>
              </a:rPr>
              <a:t>Ms. Rubin asked students in her class how many siblings they each </a:t>
            </a:r>
            <a:r>
              <a:rPr lang="en-US" dirty="0" smtClean="0">
                <a:solidFill>
                  <a:srgbClr val="2A2C2E"/>
                </a:solidFill>
              </a:rPr>
              <a:t>have.</a:t>
            </a:r>
            <a:endParaRPr lang="en-US" b="1" dirty="0" smtClean="0">
              <a:solidFill>
                <a:srgbClr val="2A2C2E"/>
              </a:solidFill>
            </a:endParaRPr>
          </a:p>
          <a:p>
            <a:pPr fontAlgn="base"/>
            <a:r>
              <a:rPr lang="en-US" b="1" dirty="0" smtClean="0">
                <a:solidFill>
                  <a:srgbClr val="2A2C2E"/>
                </a:solidFill>
              </a:rPr>
              <a:t>Find the mode of the data: </a:t>
            </a:r>
            <a:r>
              <a:rPr lang="en-US" dirty="0" smtClean="0">
                <a:solidFill>
                  <a:srgbClr val="2A2C2E"/>
                </a:solidFill>
              </a:rPr>
              <a:t>0,0,0,1,1,1,1,2,2,2,2,4</a:t>
            </a:r>
          </a:p>
          <a:p>
            <a:pPr fontAlgn="base"/>
            <a:r>
              <a:rPr lang="en-US" dirty="0">
                <a:solidFill>
                  <a:srgbClr val="2A2C2E"/>
                </a:solidFill>
              </a:rPr>
              <a:t>Look for the value that occurs the </a:t>
            </a:r>
            <a:r>
              <a:rPr lang="en-US" dirty="0" smtClean="0">
                <a:solidFill>
                  <a:srgbClr val="2A2C2E"/>
                </a:solidFill>
              </a:rPr>
              <a:t>most:1 and 2</a:t>
            </a:r>
          </a:p>
          <a:p>
            <a:pPr fontAlgn="base"/>
            <a:r>
              <a:rPr lang="en-US" dirty="0">
                <a:solidFill>
                  <a:srgbClr val="2A2C2E"/>
                </a:solidFill>
              </a:rPr>
              <a:t>There is a tie for the value that occurs the most often.</a:t>
            </a:r>
            <a:endParaRPr lang="en-US" dirty="0" smtClean="0">
              <a:solidFill>
                <a:srgbClr val="2A2C2E"/>
              </a:solidFill>
            </a:endParaRPr>
          </a:p>
          <a:p>
            <a:pPr fontAlgn="base"/>
            <a:endParaRPr lang="en-US" dirty="0" smtClean="0">
              <a:solidFill>
                <a:srgbClr val="21242C"/>
              </a:solidFill>
              <a:latin typeface="inherit"/>
            </a:endParaRPr>
          </a:p>
          <a:p>
            <a:pPr fontAlgn="base"/>
            <a:r>
              <a:rPr lang="en-US" b="1" dirty="0" smtClean="0">
                <a:solidFill>
                  <a:srgbClr val="21242C"/>
                </a:solidFill>
              </a:rPr>
              <a:t>The modes are </a:t>
            </a:r>
            <a:r>
              <a:rPr lang="en-US" dirty="0" smtClean="0">
                <a:solidFill>
                  <a:srgbClr val="21242C"/>
                </a:solidFill>
              </a:rPr>
              <a:t>1 and 2.</a:t>
            </a:r>
            <a:endParaRPr lang="en-US" dirty="0">
              <a:solidFill>
                <a:srgbClr val="21242C"/>
              </a:solidFill>
            </a:endParaRPr>
          </a:p>
        </p:txBody>
      </p:sp>
    </p:spTree>
    <p:extLst>
      <p:ext uri="{BB962C8B-B14F-4D97-AF65-F5344CB8AC3E}">
        <p14:creationId xmlns:p14="http://schemas.microsoft.com/office/powerpoint/2010/main" val="4218712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0861" y="220619"/>
            <a:ext cx="10363200" cy="1143000"/>
          </a:xfrm>
          <a:noFill/>
          <a:ln/>
        </p:spPr>
        <p:txBody>
          <a:bodyPr/>
          <a:lstStyle/>
          <a:p>
            <a:pPr algn="l"/>
            <a:r>
              <a:rPr lang="en-US" sz="2800" dirty="0" smtClean="0">
                <a:solidFill>
                  <a:srgbClr val="0000FF"/>
                </a:solidFill>
              </a:rPr>
              <a:t>Measures of Dispersion</a:t>
            </a:r>
            <a:endParaRPr lang="en-US" sz="2800" dirty="0">
              <a:solidFill>
                <a:srgbClr val="0000FF"/>
              </a:solidFill>
            </a:endParaRPr>
          </a:p>
        </p:txBody>
      </p:sp>
      <p:sp>
        <p:nvSpPr>
          <p:cNvPr id="4" name="TextBox 3"/>
          <p:cNvSpPr txBox="1"/>
          <p:nvPr/>
        </p:nvSpPr>
        <p:spPr>
          <a:xfrm>
            <a:off x="410861" y="920604"/>
            <a:ext cx="11428714" cy="1200329"/>
          </a:xfrm>
          <a:prstGeom prst="rect">
            <a:avLst/>
          </a:prstGeom>
          <a:noFill/>
        </p:spPr>
        <p:txBody>
          <a:bodyPr wrap="square" rtlCol="0">
            <a:spAutoFit/>
          </a:bodyPr>
          <a:lstStyle/>
          <a:p>
            <a:r>
              <a:rPr lang="en-US" dirty="0">
                <a:solidFill>
                  <a:srgbClr val="2A2C2E"/>
                </a:solidFill>
              </a:rPr>
              <a:t>Measures of central </a:t>
            </a:r>
            <a:r>
              <a:rPr lang="en-US" dirty="0" smtClean="0">
                <a:solidFill>
                  <a:srgbClr val="2A2C2E"/>
                </a:solidFill>
              </a:rPr>
              <a:t>tendency- </a:t>
            </a:r>
            <a:r>
              <a:rPr lang="en-US" dirty="0">
                <a:solidFill>
                  <a:srgbClr val="2A2C2E"/>
                </a:solidFill>
              </a:rPr>
              <a:t>Mean, Median, Mode, etc</a:t>
            </a:r>
            <a:r>
              <a:rPr lang="en-US" dirty="0" smtClean="0">
                <a:solidFill>
                  <a:srgbClr val="2A2C2E"/>
                </a:solidFill>
              </a:rPr>
              <a:t>. </a:t>
            </a:r>
            <a:r>
              <a:rPr lang="en-US" dirty="0">
                <a:solidFill>
                  <a:srgbClr val="2A2C2E"/>
                </a:solidFill>
              </a:rPr>
              <a:t>indicate the central position of a series. They indicate the general magnitude of the data but fail to reveal all the peculiarities and characteristics of </a:t>
            </a:r>
            <a:r>
              <a:rPr lang="en-US" dirty="0" smtClean="0">
                <a:solidFill>
                  <a:srgbClr val="2A2C2E"/>
                </a:solidFill>
              </a:rPr>
              <a:t>the series</a:t>
            </a:r>
            <a:r>
              <a:rPr lang="en-US" dirty="0">
                <a:solidFill>
                  <a:srgbClr val="2A2C2E"/>
                </a:solidFill>
              </a:rPr>
              <a:t>. In other words, they fail to reveal the degree of the spread out or the extent of the variability </a:t>
            </a:r>
            <a:r>
              <a:rPr lang="en-US" dirty="0" smtClean="0">
                <a:solidFill>
                  <a:srgbClr val="2A2C2E"/>
                </a:solidFill>
              </a:rPr>
              <a:t>in individual </a:t>
            </a:r>
            <a:r>
              <a:rPr lang="en-US" dirty="0">
                <a:solidFill>
                  <a:srgbClr val="2A2C2E"/>
                </a:solidFill>
              </a:rPr>
              <a:t>items of the distribution. This can be explained by certain other measures, known as ‘Measures </a:t>
            </a:r>
            <a:r>
              <a:rPr lang="en-US" dirty="0" smtClean="0">
                <a:solidFill>
                  <a:srgbClr val="2A2C2E"/>
                </a:solidFill>
              </a:rPr>
              <a:t>of Dispersion</a:t>
            </a:r>
            <a:r>
              <a:rPr lang="en-US" dirty="0">
                <a:solidFill>
                  <a:srgbClr val="2A2C2E"/>
                </a:solidFill>
              </a:rPr>
              <a:t>’ or </a:t>
            </a:r>
            <a:r>
              <a:rPr lang="en-US" dirty="0" smtClean="0">
                <a:solidFill>
                  <a:srgbClr val="2A2C2E"/>
                </a:solidFill>
              </a:rPr>
              <a:t>Variation.</a:t>
            </a:r>
            <a:endParaRPr lang="en-US" dirty="0">
              <a:solidFill>
                <a:srgbClr val="2A2C2E"/>
              </a:solidFill>
            </a:endParaRPr>
          </a:p>
        </p:txBody>
      </p:sp>
      <p:sp>
        <p:nvSpPr>
          <p:cNvPr id="5" name="Rectangle 4"/>
          <p:cNvSpPr/>
          <p:nvPr/>
        </p:nvSpPr>
        <p:spPr>
          <a:xfrm>
            <a:off x="410861" y="2545757"/>
            <a:ext cx="889987" cy="369332"/>
          </a:xfrm>
          <a:prstGeom prst="rect">
            <a:avLst/>
          </a:prstGeom>
          <a:solidFill>
            <a:schemeClr val="tx2">
              <a:lumMod val="10000"/>
              <a:lumOff val="90000"/>
            </a:schemeClr>
          </a:solidFill>
        </p:spPr>
        <p:txBody>
          <a:bodyPr wrap="none">
            <a:spAutoFit/>
          </a:bodyPr>
          <a:lstStyle/>
          <a:p>
            <a:r>
              <a:rPr lang="en-US" b="1" dirty="0" smtClean="0">
                <a:solidFill>
                  <a:srgbClr val="333333"/>
                </a:solidFill>
              </a:rPr>
              <a:t>Range</a:t>
            </a:r>
            <a:endParaRPr lang="en-US" b="1" dirty="0">
              <a:solidFill>
                <a:srgbClr val="333333"/>
              </a:solidFill>
            </a:endParaRPr>
          </a:p>
        </p:txBody>
      </p:sp>
      <p:sp>
        <p:nvSpPr>
          <p:cNvPr id="6" name="Rectangle 5"/>
          <p:cNvSpPr/>
          <p:nvPr/>
        </p:nvSpPr>
        <p:spPr>
          <a:xfrm>
            <a:off x="410861" y="3432246"/>
            <a:ext cx="4838700" cy="1754326"/>
          </a:xfrm>
          <a:prstGeom prst="rect">
            <a:avLst/>
          </a:prstGeom>
        </p:spPr>
        <p:txBody>
          <a:bodyPr wrap="square">
            <a:spAutoFit/>
          </a:bodyPr>
          <a:lstStyle/>
          <a:p>
            <a:pPr fontAlgn="base"/>
            <a:r>
              <a:rPr lang="en-US" b="1" dirty="0" smtClean="0">
                <a:solidFill>
                  <a:srgbClr val="2A2C2E"/>
                </a:solidFill>
              </a:rPr>
              <a:t>Example 1</a:t>
            </a:r>
          </a:p>
          <a:p>
            <a:pPr fontAlgn="base"/>
            <a:r>
              <a:rPr lang="en-US" b="1" dirty="0" smtClean="0">
                <a:solidFill>
                  <a:srgbClr val="2A2C2E"/>
                </a:solidFill>
              </a:rPr>
              <a:t>Find the Range of the data: </a:t>
            </a:r>
            <a:r>
              <a:rPr lang="en-US" dirty="0" smtClean="0">
                <a:solidFill>
                  <a:srgbClr val="2A2C2E"/>
                </a:solidFill>
              </a:rPr>
              <a:t>4,6,7,8,9</a:t>
            </a:r>
          </a:p>
          <a:p>
            <a:pPr fontAlgn="base"/>
            <a:r>
              <a:rPr lang="en-US" dirty="0" smtClean="0">
                <a:solidFill>
                  <a:srgbClr val="2A2C2E"/>
                </a:solidFill>
              </a:rPr>
              <a:t>The lowest value is 4 and highest value in 9</a:t>
            </a:r>
          </a:p>
          <a:p>
            <a:pPr fontAlgn="base"/>
            <a:r>
              <a:rPr lang="en-US" dirty="0" smtClean="0">
                <a:solidFill>
                  <a:srgbClr val="2A2C2E"/>
                </a:solidFill>
              </a:rPr>
              <a:t>So the range is 9-4 = 5</a:t>
            </a:r>
          </a:p>
          <a:p>
            <a:pPr fontAlgn="base"/>
            <a:endParaRPr lang="en-US" dirty="0" smtClean="0">
              <a:solidFill>
                <a:srgbClr val="21242C"/>
              </a:solidFill>
            </a:endParaRPr>
          </a:p>
          <a:p>
            <a:pPr fontAlgn="base"/>
            <a:r>
              <a:rPr lang="en-US" b="1" dirty="0" smtClean="0">
                <a:solidFill>
                  <a:srgbClr val="21242C"/>
                </a:solidFill>
              </a:rPr>
              <a:t>The Range is </a:t>
            </a:r>
            <a:r>
              <a:rPr lang="en-US" dirty="0">
                <a:solidFill>
                  <a:srgbClr val="21242C"/>
                </a:solidFill>
              </a:rPr>
              <a:t>5</a:t>
            </a:r>
            <a:r>
              <a:rPr lang="en-US" b="1" dirty="0" smtClean="0">
                <a:solidFill>
                  <a:srgbClr val="21242C"/>
                </a:solidFill>
              </a:rPr>
              <a:t>.</a:t>
            </a:r>
            <a:endParaRPr lang="en-US" dirty="0">
              <a:solidFill>
                <a:srgbClr val="21242C"/>
              </a:solidFill>
            </a:endParaRPr>
          </a:p>
        </p:txBody>
      </p:sp>
      <p:sp>
        <p:nvSpPr>
          <p:cNvPr id="7" name="Rectangle 6"/>
          <p:cNvSpPr/>
          <p:nvPr/>
        </p:nvSpPr>
        <p:spPr>
          <a:xfrm>
            <a:off x="5803296" y="3432246"/>
            <a:ext cx="5912453" cy="2585323"/>
          </a:xfrm>
          <a:prstGeom prst="rect">
            <a:avLst/>
          </a:prstGeom>
        </p:spPr>
        <p:txBody>
          <a:bodyPr wrap="square">
            <a:spAutoFit/>
          </a:bodyPr>
          <a:lstStyle/>
          <a:p>
            <a:pPr fontAlgn="base"/>
            <a:r>
              <a:rPr lang="en-US" b="1" dirty="0" smtClean="0">
                <a:solidFill>
                  <a:srgbClr val="111111"/>
                </a:solidFill>
              </a:rPr>
              <a:t>Example 2</a:t>
            </a:r>
          </a:p>
          <a:p>
            <a:pPr fontAlgn="base"/>
            <a:r>
              <a:rPr lang="en-US" dirty="0" smtClean="0">
                <a:solidFill>
                  <a:srgbClr val="2A2C2E"/>
                </a:solidFill>
              </a:rPr>
              <a:t>Range can sometimes be misleading when there are extremely high and low values.</a:t>
            </a:r>
            <a:endParaRPr lang="en-US" b="1" dirty="0" smtClean="0">
              <a:solidFill>
                <a:srgbClr val="2A2C2E"/>
              </a:solidFill>
            </a:endParaRPr>
          </a:p>
          <a:p>
            <a:pPr fontAlgn="base"/>
            <a:r>
              <a:rPr lang="en-US" b="1" dirty="0" smtClean="0">
                <a:solidFill>
                  <a:srgbClr val="2A2C2E"/>
                </a:solidFill>
              </a:rPr>
              <a:t>Find the Range of the data: </a:t>
            </a:r>
            <a:r>
              <a:rPr lang="en-US" dirty="0" smtClean="0">
                <a:solidFill>
                  <a:srgbClr val="2A2C2E"/>
                </a:solidFill>
              </a:rPr>
              <a:t>8,11,5,9,7,6,3616</a:t>
            </a:r>
          </a:p>
          <a:p>
            <a:pPr fontAlgn="base"/>
            <a:r>
              <a:rPr lang="en-US" dirty="0">
                <a:solidFill>
                  <a:srgbClr val="2A2C2E"/>
                </a:solidFill>
              </a:rPr>
              <a:t>The lowest value is </a:t>
            </a:r>
            <a:r>
              <a:rPr lang="en-US" dirty="0" smtClean="0">
                <a:solidFill>
                  <a:srgbClr val="2A2C2E"/>
                </a:solidFill>
              </a:rPr>
              <a:t>8 </a:t>
            </a:r>
            <a:r>
              <a:rPr lang="en-US" dirty="0">
                <a:solidFill>
                  <a:srgbClr val="2A2C2E"/>
                </a:solidFill>
              </a:rPr>
              <a:t>and highest value in </a:t>
            </a:r>
            <a:r>
              <a:rPr lang="en-US" dirty="0" smtClean="0">
                <a:solidFill>
                  <a:srgbClr val="2A2C2E"/>
                </a:solidFill>
              </a:rPr>
              <a:t>3616</a:t>
            </a:r>
            <a:endParaRPr lang="en-US" dirty="0">
              <a:solidFill>
                <a:srgbClr val="2A2C2E"/>
              </a:solidFill>
            </a:endParaRPr>
          </a:p>
          <a:p>
            <a:pPr fontAlgn="base"/>
            <a:r>
              <a:rPr lang="en-US" dirty="0" smtClean="0">
                <a:solidFill>
                  <a:srgbClr val="2A2C2E"/>
                </a:solidFill>
              </a:rPr>
              <a:t>So the Range is 3616-8 = 3608</a:t>
            </a:r>
          </a:p>
          <a:p>
            <a:pPr fontAlgn="base"/>
            <a:endParaRPr lang="en-US" dirty="0" smtClean="0">
              <a:solidFill>
                <a:srgbClr val="2A2C2E"/>
              </a:solidFill>
            </a:endParaRPr>
          </a:p>
          <a:p>
            <a:pPr fontAlgn="base"/>
            <a:r>
              <a:rPr lang="en-US" dirty="0" smtClean="0">
                <a:solidFill>
                  <a:srgbClr val="2A2C2E"/>
                </a:solidFill>
              </a:rPr>
              <a:t>The single value of 3616 makes the range large but most values are around 10.</a:t>
            </a:r>
            <a:endParaRPr lang="en-US" dirty="0">
              <a:solidFill>
                <a:srgbClr val="2A2C2E"/>
              </a:solidFill>
            </a:endParaRPr>
          </a:p>
        </p:txBody>
      </p:sp>
      <p:sp>
        <p:nvSpPr>
          <p:cNvPr id="8" name="TextBox 7"/>
          <p:cNvSpPr txBox="1"/>
          <p:nvPr/>
        </p:nvSpPr>
        <p:spPr>
          <a:xfrm>
            <a:off x="1185432" y="2555576"/>
            <a:ext cx="10458450" cy="369332"/>
          </a:xfrm>
          <a:prstGeom prst="rect">
            <a:avLst/>
          </a:prstGeom>
          <a:noFill/>
        </p:spPr>
        <p:txBody>
          <a:bodyPr wrap="square" rtlCol="0">
            <a:spAutoFit/>
          </a:bodyPr>
          <a:lstStyle/>
          <a:p>
            <a:r>
              <a:rPr lang="en-US" dirty="0" smtClean="0">
                <a:solidFill>
                  <a:srgbClr val="2A2C2E"/>
                </a:solidFill>
              </a:rPr>
              <a:t>The Range is the difference between the lowest and highest values.</a:t>
            </a:r>
            <a:endParaRPr lang="en-US" dirty="0">
              <a:solidFill>
                <a:srgbClr val="2A2C2E"/>
              </a:solidFill>
            </a:endParaRPr>
          </a:p>
        </p:txBody>
      </p:sp>
    </p:spTree>
    <p:extLst>
      <p:ext uri="{BB962C8B-B14F-4D97-AF65-F5344CB8AC3E}">
        <p14:creationId xmlns:p14="http://schemas.microsoft.com/office/powerpoint/2010/main" val="170997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8486" y="174403"/>
            <a:ext cx="10363200" cy="597122"/>
          </a:xfrm>
          <a:noFill/>
          <a:ln/>
        </p:spPr>
        <p:txBody>
          <a:bodyPr/>
          <a:lstStyle/>
          <a:p>
            <a:pPr algn="l"/>
            <a:r>
              <a:rPr lang="en-US" sz="2800" dirty="0" smtClean="0">
                <a:solidFill>
                  <a:srgbClr val="0000FF"/>
                </a:solidFill>
              </a:rPr>
              <a:t>Measures of Dispersion Contd..</a:t>
            </a:r>
            <a:endParaRPr lang="en-US" sz="2800" dirty="0">
              <a:solidFill>
                <a:srgbClr val="0000FF"/>
              </a:solidFill>
            </a:endParaRPr>
          </a:p>
        </p:txBody>
      </p:sp>
      <p:sp>
        <p:nvSpPr>
          <p:cNvPr id="5" name="Rectangle 4"/>
          <p:cNvSpPr/>
          <p:nvPr/>
        </p:nvSpPr>
        <p:spPr>
          <a:xfrm>
            <a:off x="458486" y="1019765"/>
            <a:ext cx="1133708" cy="369332"/>
          </a:xfrm>
          <a:prstGeom prst="rect">
            <a:avLst/>
          </a:prstGeom>
          <a:solidFill>
            <a:schemeClr val="tx2">
              <a:lumMod val="10000"/>
              <a:lumOff val="90000"/>
            </a:schemeClr>
          </a:solidFill>
        </p:spPr>
        <p:txBody>
          <a:bodyPr wrap="none">
            <a:spAutoFit/>
          </a:bodyPr>
          <a:lstStyle/>
          <a:p>
            <a:r>
              <a:rPr lang="en-US" b="1" dirty="0" smtClean="0">
                <a:solidFill>
                  <a:srgbClr val="2A2C2E"/>
                </a:solidFill>
              </a:rPr>
              <a:t>Variance</a:t>
            </a:r>
            <a:endParaRPr lang="en-US" b="1" dirty="0">
              <a:solidFill>
                <a:srgbClr val="2A2C2E"/>
              </a:solidFill>
            </a:endParaRPr>
          </a:p>
        </p:txBody>
      </p:sp>
      <p:sp>
        <p:nvSpPr>
          <p:cNvPr id="6" name="Rectangle 5"/>
          <p:cNvSpPr/>
          <p:nvPr/>
        </p:nvSpPr>
        <p:spPr>
          <a:xfrm>
            <a:off x="782336" y="1447931"/>
            <a:ext cx="4720283" cy="2308324"/>
          </a:xfrm>
          <a:prstGeom prst="rect">
            <a:avLst/>
          </a:prstGeom>
        </p:spPr>
        <p:txBody>
          <a:bodyPr wrap="square">
            <a:spAutoFit/>
          </a:bodyPr>
          <a:lstStyle/>
          <a:p>
            <a:pPr fontAlgn="base"/>
            <a:r>
              <a:rPr lang="en-US" dirty="0">
                <a:solidFill>
                  <a:srgbClr val="2A2C2E"/>
                </a:solidFill>
              </a:rPr>
              <a:t>To calculate the variance follow these steps</a:t>
            </a:r>
            <a:r>
              <a:rPr lang="en-US" dirty="0" smtClean="0">
                <a:solidFill>
                  <a:srgbClr val="2A2C2E"/>
                </a:solidFill>
              </a:rPr>
              <a:t>:</a:t>
            </a:r>
          </a:p>
          <a:p>
            <a:pPr marL="285750" indent="-285750" fontAlgn="base">
              <a:buFont typeface="Arial" panose="020B0604020202020204" pitchFamily="34" charset="0"/>
              <a:buChar char="•"/>
            </a:pPr>
            <a:r>
              <a:rPr lang="en-US" dirty="0" smtClean="0">
                <a:solidFill>
                  <a:srgbClr val="2A2C2E"/>
                </a:solidFill>
              </a:rPr>
              <a:t>Work out the Mean( the simple average of the numbers).</a:t>
            </a:r>
          </a:p>
          <a:p>
            <a:pPr marL="285750" indent="-285750" fontAlgn="base">
              <a:buFont typeface="Arial" panose="020B0604020202020204" pitchFamily="34" charset="0"/>
              <a:buChar char="•"/>
            </a:pPr>
            <a:r>
              <a:rPr lang="en-US" dirty="0" smtClean="0">
                <a:solidFill>
                  <a:srgbClr val="2A2C2E"/>
                </a:solidFill>
              </a:rPr>
              <a:t>Then for each number: Subtract the mean and square the result(the squared difference)</a:t>
            </a:r>
          </a:p>
          <a:p>
            <a:pPr marL="285750" indent="-285750" fontAlgn="base">
              <a:buFont typeface="Arial" panose="020B0604020202020204" pitchFamily="34" charset="0"/>
              <a:buChar char="•"/>
            </a:pPr>
            <a:r>
              <a:rPr lang="en-US" dirty="0" smtClean="0">
                <a:solidFill>
                  <a:srgbClr val="2A2C2E"/>
                </a:solidFill>
              </a:rPr>
              <a:t>Then work out the average of those differences.</a:t>
            </a:r>
            <a:endParaRPr lang="en-US" dirty="0">
              <a:solidFill>
                <a:srgbClr val="2A2C2E"/>
              </a:solidFill>
            </a:endParaRPr>
          </a:p>
        </p:txBody>
      </p:sp>
      <p:sp>
        <p:nvSpPr>
          <p:cNvPr id="7" name="Rectangle 6"/>
          <p:cNvSpPr/>
          <p:nvPr/>
        </p:nvSpPr>
        <p:spPr>
          <a:xfrm>
            <a:off x="458486" y="3778710"/>
            <a:ext cx="10991337" cy="2585323"/>
          </a:xfrm>
          <a:prstGeom prst="rect">
            <a:avLst/>
          </a:prstGeom>
        </p:spPr>
        <p:txBody>
          <a:bodyPr wrap="square">
            <a:spAutoFit/>
          </a:bodyPr>
          <a:lstStyle/>
          <a:p>
            <a:pPr fontAlgn="base"/>
            <a:r>
              <a:rPr lang="en-US" b="1" dirty="0" smtClean="0">
                <a:solidFill>
                  <a:srgbClr val="2A2C2E"/>
                </a:solidFill>
              </a:rPr>
              <a:t>Example</a:t>
            </a:r>
          </a:p>
          <a:p>
            <a:pPr fontAlgn="base"/>
            <a:r>
              <a:rPr lang="en-US" dirty="0">
                <a:solidFill>
                  <a:srgbClr val="2A2C2E"/>
                </a:solidFill>
              </a:rPr>
              <a:t>suppose you want to find the variance of scores on a test. </a:t>
            </a:r>
            <a:r>
              <a:rPr lang="en-US" b="1" dirty="0">
                <a:solidFill>
                  <a:srgbClr val="2A2C2E"/>
                </a:solidFill>
              </a:rPr>
              <a:t>Suppose the scores are 67, 72, 85, 93 and 98</a:t>
            </a:r>
            <a:r>
              <a:rPr lang="en-US" b="1" dirty="0" smtClean="0">
                <a:solidFill>
                  <a:srgbClr val="2A2C2E"/>
                </a:solidFill>
              </a:rPr>
              <a:t>.</a:t>
            </a:r>
            <a:endParaRPr lang="en-US" b="1" dirty="0">
              <a:solidFill>
                <a:srgbClr val="2A2C2E"/>
              </a:solidFill>
            </a:endParaRPr>
          </a:p>
          <a:p>
            <a:pPr fontAlgn="base"/>
            <a:r>
              <a:rPr lang="en-US" dirty="0">
                <a:solidFill>
                  <a:srgbClr val="2A2C2E"/>
                </a:solidFill>
              </a:rPr>
              <a:t>Calculate the mean (µ) for the five scores: 67 + 72 + 85 + 93 + 98 / 5, so </a:t>
            </a:r>
            <a:r>
              <a:rPr lang="en-US" b="1" dirty="0">
                <a:solidFill>
                  <a:srgbClr val="2A2C2E"/>
                </a:solidFill>
              </a:rPr>
              <a:t>µ = 83</a:t>
            </a:r>
            <a:r>
              <a:rPr lang="en-US" b="1" dirty="0" smtClean="0">
                <a:solidFill>
                  <a:srgbClr val="2A2C2E"/>
                </a:solidFill>
              </a:rPr>
              <a:t>.</a:t>
            </a:r>
          </a:p>
          <a:p>
            <a:pPr fontAlgn="base"/>
            <a:r>
              <a:rPr lang="en-US" dirty="0">
                <a:solidFill>
                  <a:srgbClr val="2A2C2E"/>
                </a:solidFill>
              </a:rPr>
              <a:t>Now, </a:t>
            </a:r>
            <a:r>
              <a:rPr lang="en-US" b="1" dirty="0">
                <a:solidFill>
                  <a:srgbClr val="2A2C2E"/>
                </a:solidFill>
              </a:rPr>
              <a:t>compare each score</a:t>
            </a:r>
            <a:r>
              <a:rPr lang="en-US" dirty="0">
                <a:solidFill>
                  <a:srgbClr val="2A2C2E"/>
                </a:solidFill>
              </a:rPr>
              <a:t> (x = 67, 72, 85, 93, 98) </a:t>
            </a:r>
            <a:r>
              <a:rPr lang="en-US" b="1" dirty="0">
                <a:solidFill>
                  <a:srgbClr val="2A2C2E"/>
                </a:solidFill>
              </a:rPr>
              <a:t>to the mean</a:t>
            </a:r>
            <a:r>
              <a:rPr lang="en-US" dirty="0">
                <a:solidFill>
                  <a:srgbClr val="2A2C2E"/>
                </a:solidFill>
              </a:rPr>
              <a:t> (µ = 83</a:t>
            </a:r>
            <a:r>
              <a:rPr lang="en-US" dirty="0" smtClean="0">
                <a:solidFill>
                  <a:srgbClr val="2A2C2E"/>
                </a:solidFill>
              </a:rPr>
              <a:t>)</a:t>
            </a:r>
          </a:p>
          <a:p>
            <a:pPr fontAlgn="base"/>
            <a:r>
              <a:rPr lang="el-GR" dirty="0">
                <a:solidFill>
                  <a:srgbClr val="2A2C2E"/>
                </a:solidFill>
              </a:rPr>
              <a:t>σ</a:t>
            </a:r>
            <a:r>
              <a:rPr lang="el-GR" baseline="30000" dirty="0">
                <a:solidFill>
                  <a:srgbClr val="2A2C2E"/>
                </a:solidFill>
              </a:rPr>
              <a:t>2</a:t>
            </a:r>
            <a:r>
              <a:rPr lang="el-GR" dirty="0">
                <a:solidFill>
                  <a:srgbClr val="2A2C2E"/>
                </a:solidFill>
              </a:rPr>
              <a:t> = [ (</a:t>
            </a:r>
            <a:r>
              <a:rPr lang="el-GR" b="1" dirty="0">
                <a:solidFill>
                  <a:srgbClr val="2A2C2E"/>
                </a:solidFill>
              </a:rPr>
              <a:t>67 </a:t>
            </a:r>
            <a:r>
              <a:rPr lang="el-GR" dirty="0">
                <a:solidFill>
                  <a:srgbClr val="2A2C2E"/>
                </a:solidFill>
              </a:rPr>
              <a:t>- 83)</a:t>
            </a:r>
            <a:r>
              <a:rPr lang="el-GR" baseline="30000" dirty="0">
                <a:solidFill>
                  <a:srgbClr val="2A2C2E"/>
                </a:solidFill>
              </a:rPr>
              <a:t>2</a:t>
            </a:r>
            <a:r>
              <a:rPr lang="el-GR" dirty="0">
                <a:solidFill>
                  <a:srgbClr val="2A2C2E"/>
                </a:solidFill>
              </a:rPr>
              <a:t>+(</a:t>
            </a:r>
            <a:r>
              <a:rPr lang="el-GR" b="1" dirty="0">
                <a:solidFill>
                  <a:srgbClr val="2A2C2E"/>
                </a:solidFill>
              </a:rPr>
              <a:t>72 </a:t>
            </a:r>
            <a:r>
              <a:rPr lang="el-GR" dirty="0">
                <a:solidFill>
                  <a:srgbClr val="2A2C2E"/>
                </a:solidFill>
              </a:rPr>
              <a:t>- 83)</a:t>
            </a:r>
            <a:r>
              <a:rPr lang="el-GR" baseline="30000" dirty="0">
                <a:solidFill>
                  <a:srgbClr val="2A2C2E"/>
                </a:solidFill>
              </a:rPr>
              <a:t>2</a:t>
            </a:r>
            <a:r>
              <a:rPr lang="el-GR" dirty="0">
                <a:solidFill>
                  <a:srgbClr val="2A2C2E"/>
                </a:solidFill>
              </a:rPr>
              <a:t>+(</a:t>
            </a:r>
            <a:r>
              <a:rPr lang="el-GR" b="1" dirty="0">
                <a:solidFill>
                  <a:srgbClr val="2A2C2E"/>
                </a:solidFill>
              </a:rPr>
              <a:t>85 </a:t>
            </a:r>
            <a:r>
              <a:rPr lang="el-GR" dirty="0">
                <a:solidFill>
                  <a:srgbClr val="2A2C2E"/>
                </a:solidFill>
              </a:rPr>
              <a:t>- 83)</a:t>
            </a:r>
            <a:r>
              <a:rPr lang="el-GR" baseline="30000" dirty="0">
                <a:solidFill>
                  <a:srgbClr val="2A2C2E"/>
                </a:solidFill>
              </a:rPr>
              <a:t>2</a:t>
            </a:r>
            <a:r>
              <a:rPr lang="el-GR" dirty="0">
                <a:solidFill>
                  <a:srgbClr val="2A2C2E"/>
                </a:solidFill>
              </a:rPr>
              <a:t>+(</a:t>
            </a:r>
            <a:r>
              <a:rPr lang="el-GR" b="1" dirty="0">
                <a:solidFill>
                  <a:srgbClr val="2A2C2E"/>
                </a:solidFill>
              </a:rPr>
              <a:t>93 </a:t>
            </a:r>
            <a:r>
              <a:rPr lang="el-GR" dirty="0">
                <a:solidFill>
                  <a:srgbClr val="2A2C2E"/>
                </a:solidFill>
              </a:rPr>
              <a:t>- 83)</a:t>
            </a:r>
            <a:r>
              <a:rPr lang="el-GR" baseline="30000" dirty="0">
                <a:solidFill>
                  <a:srgbClr val="2A2C2E"/>
                </a:solidFill>
              </a:rPr>
              <a:t>2</a:t>
            </a:r>
            <a:r>
              <a:rPr lang="el-GR" dirty="0">
                <a:solidFill>
                  <a:srgbClr val="2A2C2E"/>
                </a:solidFill>
              </a:rPr>
              <a:t>+(</a:t>
            </a:r>
            <a:r>
              <a:rPr lang="el-GR" b="1" dirty="0">
                <a:solidFill>
                  <a:srgbClr val="2A2C2E"/>
                </a:solidFill>
              </a:rPr>
              <a:t>98 </a:t>
            </a:r>
            <a:r>
              <a:rPr lang="el-GR" dirty="0">
                <a:solidFill>
                  <a:srgbClr val="2A2C2E"/>
                </a:solidFill>
              </a:rPr>
              <a:t>- 83)</a:t>
            </a:r>
            <a:r>
              <a:rPr lang="el-GR" baseline="30000" dirty="0">
                <a:solidFill>
                  <a:srgbClr val="2A2C2E"/>
                </a:solidFill>
              </a:rPr>
              <a:t>2</a:t>
            </a:r>
            <a:r>
              <a:rPr lang="el-GR" dirty="0">
                <a:solidFill>
                  <a:srgbClr val="2A2C2E"/>
                </a:solidFill>
              </a:rPr>
              <a:t> ] / </a:t>
            </a:r>
            <a:r>
              <a:rPr lang="el-GR" dirty="0" smtClean="0">
                <a:solidFill>
                  <a:srgbClr val="2A2C2E"/>
                </a:solidFill>
              </a:rPr>
              <a:t>5</a:t>
            </a:r>
            <a:endParaRPr lang="en-US" dirty="0" smtClean="0">
              <a:solidFill>
                <a:srgbClr val="2A2C2E"/>
              </a:solidFill>
            </a:endParaRPr>
          </a:p>
          <a:p>
            <a:pPr fontAlgn="base"/>
            <a:r>
              <a:rPr lang="en-US" dirty="0">
                <a:solidFill>
                  <a:srgbClr val="2A2C2E"/>
                </a:solidFill>
              </a:rPr>
              <a:t>σ</a:t>
            </a:r>
            <a:r>
              <a:rPr lang="en-US" baseline="30000" dirty="0">
                <a:solidFill>
                  <a:srgbClr val="2A2C2E"/>
                </a:solidFill>
              </a:rPr>
              <a:t>2</a:t>
            </a:r>
            <a:r>
              <a:rPr lang="en-US" dirty="0">
                <a:solidFill>
                  <a:srgbClr val="2A2C2E"/>
                </a:solidFill>
              </a:rPr>
              <a:t> = [</a:t>
            </a:r>
            <a:r>
              <a:rPr lang="en-US" b="1" dirty="0">
                <a:solidFill>
                  <a:srgbClr val="2A2C2E"/>
                </a:solidFill>
              </a:rPr>
              <a:t>256 + 121 + 4 + 100 + 225</a:t>
            </a:r>
            <a:r>
              <a:rPr lang="en-US" dirty="0">
                <a:solidFill>
                  <a:srgbClr val="2A2C2E"/>
                </a:solidFill>
              </a:rPr>
              <a:t>] / </a:t>
            </a:r>
            <a:r>
              <a:rPr lang="en-US" dirty="0" smtClean="0">
                <a:solidFill>
                  <a:srgbClr val="2A2C2E"/>
                </a:solidFill>
              </a:rPr>
              <a:t>5</a:t>
            </a:r>
          </a:p>
          <a:p>
            <a:pPr fontAlgn="base"/>
            <a:r>
              <a:rPr lang="en-US" b="1" dirty="0" smtClean="0">
                <a:solidFill>
                  <a:srgbClr val="2A2C2E"/>
                </a:solidFill>
              </a:rPr>
              <a:t>Then </a:t>
            </a:r>
            <a:r>
              <a:rPr lang="en-US" b="1" dirty="0">
                <a:solidFill>
                  <a:srgbClr val="2A2C2E"/>
                </a:solidFill>
              </a:rPr>
              <a:t>summarize the numbers inside the brackets:</a:t>
            </a:r>
            <a:endParaRPr lang="en-US" dirty="0">
              <a:solidFill>
                <a:srgbClr val="2A2C2E"/>
              </a:solidFill>
            </a:endParaRPr>
          </a:p>
          <a:p>
            <a:pPr fontAlgn="base"/>
            <a:r>
              <a:rPr lang="en-US" dirty="0" smtClean="0">
                <a:solidFill>
                  <a:srgbClr val="2A2C2E"/>
                </a:solidFill>
              </a:rPr>
              <a:t>σ</a:t>
            </a:r>
            <a:r>
              <a:rPr lang="en-US" baseline="30000" dirty="0" smtClean="0">
                <a:solidFill>
                  <a:srgbClr val="2A2C2E"/>
                </a:solidFill>
              </a:rPr>
              <a:t>2</a:t>
            </a:r>
            <a:r>
              <a:rPr lang="en-US" dirty="0" smtClean="0">
                <a:solidFill>
                  <a:srgbClr val="2A2C2E"/>
                </a:solidFill>
              </a:rPr>
              <a:t> =</a:t>
            </a:r>
            <a:r>
              <a:rPr lang="en-US" dirty="0">
                <a:solidFill>
                  <a:srgbClr val="2A2C2E"/>
                </a:solidFill>
              </a:rPr>
              <a:t> </a:t>
            </a:r>
            <a:r>
              <a:rPr lang="en-US" b="1" dirty="0">
                <a:solidFill>
                  <a:srgbClr val="2A2C2E"/>
                </a:solidFill>
              </a:rPr>
              <a:t>706</a:t>
            </a:r>
            <a:r>
              <a:rPr lang="en-US" dirty="0">
                <a:solidFill>
                  <a:srgbClr val="2A2C2E"/>
                </a:solidFill>
              </a:rPr>
              <a:t> / </a:t>
            </a:r>
            <a:r>
              <a:rPr lang="en-US" dirty="0" smtClean="0">
                <a:solidFill>
                  <a:srgbClr val="2A2C2E"/>
                </a:solidFill>
              </a:rPr>
              <a:t>5</a:t>
            </a:r>
          </a:p>
          <a:p>
            <a:pPr fontAlgn="base"/>
            <a:r>
              <a:rPr lang="en-US" dirty="0">
                <a:solidFill>
                  <a:srgbClr val="2A2C2E"/>
                </a:solidFill>
              </a:rPr>
              <a:t>σ</a:t>
            </a:r>
            <a:r>
              <a:rPr lang="en-US" baseline="30000" dirty="0">
                <a:solidFill>
                  <a:srgbClr val="2A2C2E"/>
                </a:solidFill>
              </a:rPr>
              <a:t>2</a:t>
            </a:r>
            <a:r>
              <a:rPr lang="en-US" dirty="0">
                <a:solidFill>
                  <a:srgbClr val="2A2C2E"/>
                </a:solidFill>
              </a:rPr>
              <a:t> </a:t>
            </a:r>
            <a:r>
              <a:rPr lang="en-US" dirty="0" smtClean="0">
                <a:solidFill>
                  <a:srgbClr val="2A2C2E"/>
                </a:solidFill>
              </a:rPr>
              <a:t>= 141.2</a:t>
            </a:r>
            <a:endParaRPr lang="en-US" dirty="0">
              <a:solidFill>
                <a:srgbClr val="2A2C2E"/>
              </a:solidFill>
            </a:endParaRPr>
          </a:p>
        </p:txBody>
      </p:sp>
      <p:sp>
        <p:nvSpPr>
          <p:cNvPr id="8" name="TextBox 7"/>
          <p:cNvSpPr txBox="1"/>
          <p:nvPr/>
        </p:nvSpPr>
        <p:spPr>
          <a:xfrm>
            <a:off x="1536538" y="1009983"/>
            <a:ext cx="10458450" cy="369332"/>
          </a:xfrm>
          <a:prstGeom prst="rect">
            <a:avLst/>
          </a:prstGeom>
          <a:noFill/>
        </p:spPr>
        <p:txBody>
          <a:bodyPr wrap="square" rtlCol="0">
            <a:spAutoFit/>
          </a:bodyPr>
          <a:lstStyle/>
          <a:p>
            <a:r>
              <a:rPr lang="en-US" dirty="0" smtClean="0">
                <a:solidFill>
                  <a:srgbClr val="2A2C2E"/>
                </a:solidFill>
              </a:rPr>
              <a:t>The average of squared differences from the mean. </a:t>
            </a:r>
            <a:endParaRPr lang="en-US" dirty="0">
              <a:solidFill>
                <a:srgbClr val="2A2C2E"/>
              </a:solidFill>
            </a:endParaRPr>
          </a:p>
        </p:txBody>
      </p:sp>
      <p:pic>
        <p:nvPicPr>
          <p:cNvPr id="9" name="Picture 8"/>
          <p:cNvPicPr>
            <a:picLocks noChangeAspect="1"/>
          </p:cNvPicPr>
          <p:nvPr/>
        </p:nvPicPr>
        <p:blipFill>
          <a:blip r:embed="rId2"/>
          <a:stretch>
            <a:fillRect/>
          </a:stretch>
        </p:blipFill>
        <p:spPr>
          <a:xfrm>
            <a:off x="5793774" y="2047940"/>
            <a:ext cx="1638300" cy="752475"/>
          </a:xfrm>
          <a:prstGeom prst="rect">
            <a:avLst/>
          </a:prstGeom>
        </p:spPr>
      </p:pic>
      <p:pic>
        <p:nvPicPr>
          <p:cNvPr id="10" name="Picture 9"/>
          <p:cNvPicPr>
            <a:picLocks noChangeAspect="1"/>
          </p:cNvPicPr>
          <p:nvPr/>
        </p:nvPicPr>
        <p:blipFill>
          <a:blip r:embed="rId3"/>
          <a:stretch>
            <a:fillRect/>
          </a:stretch>
        </p:blipFill>
        <p:spPr>
          <a:xfrm>
            <a:off x="7847057" y="1443103"/>
            <a:ext cx="3733800" cy="1962150"/>
          </a:xfrm>
          <a:prstGeom prst="rect">
            <a:avLst/>
          </a:prstGeom>
        </p:spPr>
      </p:pic>
    </p:spTree>
    <p:extLst>
      <p:ext uri="{BB962C8B-B14F-4D97-AF65-F5344CB8AC3E}">
        <p14:creationId xmlns:p14="http://schemas.microsoft.com/office/powerpoint/2010/main" val="959407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8961" y="219206"/>
            <a:ext cx="10363200" cy="452142"/>
          </a:xfrm>
          <a:noFill/>
          <a:ln/>
        </p:spPr>
        <p:txBody>
          <a:bodyPr/>
          <a:lstStyle/>
          <a:p>
            <a:pPr algn="l"/>
            <a:r>
              <a:rPr lang="en-US" sz="2800" dirty="0" smtClean="0">
                <a:solidFill>
                  <a:srgbClr val="0000FF"/>
                </a:solidFill>
              </a:rPr>
              <a:t>Measures of Dispersion Contd..</a:t>
            </a:r>
            <a:endParaRPr lang="en-US" sz="2800" dirty="0">
              <a:solidFill>
                <a:srgbClr val="0000FF"/>
              </a:solidFill>
            </a:endParaRPr>
          </a:p>
        </p:txBody>
      </p:sp>
      <p:sp>
        <p:nvSpPr>
          <p:cNvPr id="5" name="Rectangle 4"/>
          <p:cNvSpPr/>
          <p:nvPr/>
        </p:nvSpPr>
        <p:spPr>
          <a:xfrm>
            <a:off x="525161" y="1091336"/>
            <a:ext cx="2284714" cy="369332"/>
          </a:xfrm>
          <a:prstGeom prst="rect">
            <a:avLst/>
          </a:prstGeom>
          <a:solidFill>
            <a:schemeClr val="tx2">
              <a:lumMod val="10000"/>
              <a:lumOff val="90000"/>
            </a:schemeClr>
          </a:solidFill>
        </p:spPr>
        <p:txBody>
          <a:bodyPr wrap="square">
            <a:spAutoFit/>
          </a:bodyPr>
          <a:lstStyle/>
          <a:p>
            <a:r>
              <a:rPr lang="en-US" b="1" dirty="0" smtClean="0">
                <a:solidFill>
                  <a:srgbClr val="333333"/>
                </a:solidFill>
              </a:rPr>
              <a:t>Standard Deviation</a:t>
            </a:r>
            <a:endParaRPr lang="en-US" b="1" dirty="0">
              <a:solidFill>
                <a:srgbClr val="333333"/>
              </a:solidFill>
            </a:endParaRPr>
          </a:p>
        </p:txBody>
      </p:sp>
      <p:sp>
        <p:nvSpPr>
          <p:cNvPr id="6" name="Rectangle 5"/>
          <p:cNvSpPr/>
          <p:nvPr/>
        </p:nvSpPr>
        <p:spPr>
          <a:xfrm>
            <a:off x="601361" y="2062972"/>
            <a:ext cx="6294389" cy="1754326"/>
          </a:xfrm>
          <a:prstGeom prst="rect">
            <a:avLst/>
          </a:prstGeom>
        </p:spPr>
        <p:txBody>
          <a:bodyPr wrap="square">
            <a:spAutoFit/>
          </a:bodyPr>
          <a:lstStyle/>
          <a:p>
            <a:pPr fontAlgn="base"/>
            <a:r>
              <a:rPr lang="en-US" dirty="0">
                <a:solidFill>
                  <a:srgbClr val="2A2C2E"/>
                </a:solidFill>
              </a:rPr>
              <a:t>To calculate the </a:t>
            </a:r>
            <a:r>
              <a:rPr lang="en-US" dirty="0" smtClean="0">
                <a:solidFill>
                  <a:srgbClr val="2A2C2E"/>
                </a:solidFill>
              </a:rPr>
              <a:t>Standard Deviation </a:t>
            </a:r>
            <a:r>
              <a:rPr lang="en-US" dirty="0">
                <a:solidFill>
                  <a:srgbClr val="2A2C2E"/>
                </a:solidFill>
              </a:rPr>
              <a:t>follow these steps</a:t>
            </a:r>
            <a:r>
              <a:rPr lang="en-US" dirty="0" smtClean="0">
                <a:solidFill>
                  <a:srgbClr val="2A2C2E"/>
                </a:solidFill>
              </a:rPr>
              <a:t>:</a:t>
            </a:r>
          </a:p>
          <a:p>
            <a:pPr marL="285750" indent="-285750" fontAlgn="base">
              <a:buFont typeface="Arial" panose="020B0604020202020204" pitchFamily="34" charset="0"/>
              <a:buChar char="•"/>
            </a:pPr>
            <a:r>
              <a:rPr lang="en-US" dirty="0" smtClean="0">
                <a:solidFill>
                  <a:srgbClr val="2A2C2E"/>
                </a:solidFill>
              </a:rPr>
              <a:t>Work out the Mean( the simple average of the numbers).</a:t>
            </a:r>
          </a:p>
          <a:p>
            <a:pPr marL="285750" indent="-285750" fontAlgn="base">
              <a:buFont typeface="Arial" panose="020B0604020202020204" pitchFamily="34" charset="0"/>
              <a:buChar char="•"/>
            </a:pPr>
            <a:r>
              <a:rPr lang="en-US" dirty="0" smtClean="0">
                <a:solidFill>
                  <a:srgbClr val="2A2C2E"/>
                </a:solidFill>
              </a:rPr>
              <a:t>Then for each number: Subtract the mean and square the result(the squared difference)</a:t>
            </a:r>
          </a:p>
          <a:p>
            <a:pPr marL="285750" indent="-285750" fontAlgn="base">
              <a:buFont typeface="Arial" panose="020B0604020202020204" pitchFamily="34" charset="0"/>
              <a:buChar char="•"/>
            </a:pPr>
            <a:r>
              <a:rPr lang="en-US" dirty="0" smtClean="0">
                <a:solidFill>
                  <a:srgbClr val="2A2C2E"/>
                </a:solidFill>
              </a:rPr>
              <a:t>Then work out the average of those differences.</a:t>
            </a:r>
          </a:p>
          <a:p>
            <a:pPr marL="285750" indent="-285750" fontAlgn="base">
              <a:buFont typeface="Arial" panose="020B0604020202020204" pitchFamily="34" charset="0"/>
              <a:buChar char="•"/>
            </a:pPr>
            <a:r>
              <a:rPr lang="en-US" dirty="0" smtClean="0">
                <a:solidFill>
                  <a:srgbClr val="2A2C2E"/>
                </a:solidFill>
              </a:rPr>
              <a:t>Take square root of the result obtained in above pointer</a:t>
            </a:r>
            <a:endParaRPr lang="en-US" dirty="0">
              <a:solidFill>
                <a:srgbClr val="2A2C2E"/>
              </a:solidFill>
            </a:endParaRPr>
          </a:p>
        </p:txBody>
      </p:sp>
      <p:sp>
        <p:nvSpPr>
          <p:cNvPr id="8" name="TextBox 7"/>
          <p:cNvSpPr txBox="1"/>
          <p:nvPr/>
        </p:nvSpPr>
        <p:spPr>
          <a:xfrm>
            <a:off x="2809875" y="1020059"/>
            <a:ext cx="9052163" cy="1200329"/>
          </a:xfrm>
          <a:prstGeom prst="rect">
            <a:avLst/>
          </a:prstGeom>
          <a:noFill/>
        </p:spPr>
        <p:txBody>
          <a:bodyPr wrap="square" rtlCol="0">
            <a:spAutoFit/>
          </a:bodyPr>
          <a:lstStyle/>
          <a:p>
            <a:r>
              <a:rPr lang="en-US" dirty="0">
                <a:solidFill>
                  <a:srgbClr val="2A2C2E"/>
                </a:solidFill>
              </a:rPr>
              <a:t>The Standard Deviation is a measure of how spread out numbers are</a:t>
            </a:r>
            <a:r>
              <a:rPr lang="en-US" dirty="0" smtClean="0">
                <a:solidFill>
                  <a:srgbClr val="2A2C2E"/>
                </a:solidFill>
              </a:rPr>
              <a:t>.</a:t>
            </a:r>
          </a:p>
          <a:p>
            <a:r>
              <a:rPr lang="en-US" dirty="0">
                <a:solidFill>
                  <a:srgbClr val="2A2C2E"/>
                </a:solidFill>
              </a:rPr>
              <a:t>Its symbol is </a:t>
            </a:r>
            <a:r>
              <a:rPr lang="en-US" b="1" dirty="0">
                <a:solidFill>
                  <a:srgbClr val="2A2C2E"/>
                </a:solidFill>
              </a:rPr>
              <a:t>σ</a:t>
            </a:r>
            <a:r>
              <a:rPr lang="en-US" dirty="0">
                <a:solidFill>
                  <a:srgbClr val="2A2C2E"/>
                </a:solidFill>
              </a:rPr>
              <a:t> (the greek letter sigma)</a:t>
            </a:r>
          </a:p>
          <a:p>
            <a:r>
              <a:rPr lang="en-US" dirty="0">
                <a:solidFill>
                  <a:srgbClr val="2A2C2E"/>
                </a:solidFill>
              </a:rPr>
              <a:t>The formula is easy: it is the</a:t>
            </a:r>
            <a:r>
              <a:rPr lang="en-US" b="1" dirty="0">
                <a:solidFill>
                  <a:srgbClr val="2A2C2E"/>
                </a:solidFill>
              </a:rPr>
              <a:t> square root</a:t>
            </a:r>
            <a:r>
              <a:rPr lang="en-US" dirty="0">
                <a:solidFill>
                  <a:srgbClr val="2A2C2E"/>
                </a:solidFill>
              </a:rPr>
              <a:t> of the </a:t>
            </a:r>
            <a:r>
              <a:rPr lang="en-US" b="1" dirty="0">
                <a:solidFill>
                  <a:srgbClr val="2A2C2E"/>
                </a:solidFill>
              </a:rPr>
              <a:t>Variance.</a:t>
            </a:r>
            <a:endParaRPr lang="en-US" dirty="0">
              <a:solidFill>
                <a:srgbClr val="2A2C2E"/>
              </a:solidFill>
            </a:endParaRPr>
          </a:p>
          <a:p>
            <a:endParaRPr lang="en-US" dirty="0">
              <a:solidFill>
                <a:srgbClr val="6A6E74"/>
              </a:solidFill>
            </a:endParaRPr>
          </a:p>
        </p:txBody>
      </p:sp>
      <p:pic>
        <p:nvPicPr>
          <p:cNvPr id="2" name="Picture 1"/>
          <p:cNvPicPr>
            <a:picLocks noChangeAspect="1"/>
          </p:cNvPicPr>
          <p:nvPr/>
        </p:nvPicPr>
        <p:blipFill>
          <a:blip r:embed="rId2"/>
          <a:stretch>
            <a:fillRect/>
          </a:stretch>
        </p:blipFill>
        <p:spPr>
          <a:xfrm>
            <a:off x="7915392" y="2489741"/>
            <a:ext cx="2193342" cy="900787"/>
          </a:xfrm>
          <a:prstGeom prst="rect">
            <a:avLst/>
          </a:prstGeom>
        </p:spPr>
      </p:pic>
      <p:pic>
        <p:nvPicPr>
          <p:cNvPr id="3087" name="Picture 15" descr="Measurment of Uncertain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9795" y="3817298"/>
            <a:ext cx="3543300" cy="2552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1361" y="4086651"/>
            <a:ext cx="6628114" cy="2862322"/>
          </a:xfrm>
          <a:prstGeom prst="rect">
            <a:avLst/>
          </a:prstGeom>
        </p:spPr>
        <p:txBody>
          <a:bodyPr wrap="square">
            <a:spAutoFit/>
          </a:bodyPr>
          <a:lstStyle/>
          <a:p>
            <a:r>
              <a:rPr lang="en-US" dirty="0">
                <a:solidFill>
                  <a:srgbClr val="000000"/>
                </a:solidFill>
              </a:rPr>
              <a:t>For example, the data points 50, 51, 52, 55, 56, 57, 59 and 60 have a mean at 55 (Blue).</a:t>
            </a:r>
          </a:p>
          <a:p>
            <a:r>
              <a:rPr lang="en-US" dirty="0">
                <a:solidFill>
                  <a:srgbClr val="000000"/>
                </a:solidFill>
              </a:rPr>
              <a:t>Another data set of 12, 32, 43, 48, 64, 71, 83 and 87. This set too has a mean of 55 (Pink</a:t>
            </a:r>
            <a:r>
              <a:rPr lang="en-US" dirty="0" smtClean="0">
                <a:solidFill>
                  <a:srgbClr val="000000"/>
                </a:solidFill>
              </a:rPr>
              <a:t>).</a:t>
            </a:r>
          </a:p>
          <a:p>
            <a:endParaRPr lang="en-US" dirty="0">
              <a:solidFill>
                <a:srgbClr val="000000"/>
              </a:solidFill>
            </a:endParaRPr>
          </a:p>
          <a:p>
            <a:r>
              <a:rPr lang="en-US" dirty="0" smtClean="0">
                <a:solidFill>
                  <a:srgbClr val="000000"/>
                </a:solidFill>
              </a:rPr>
              <a:t>Standard Deviation for Blue dots: 3.46</a:t>
            </a:r>
          </a:p>
          <a:p>
            <a:r>
              <a:rPr lang="en-US" dirty="0">
                <a:solidFill>
                  <a:srgbClr val="000000"/>
                </a:solidFill>
              </a:rPr>
              <a:t>Standard Deviation for </a:t>
            </a:r>
            <a:r>
              <a:rPr lang="en-US" dirty="0" smtClean="0">
                <a:solidFill>
                  <a:srgbClr val="000000"/>
                </a:solidFill>
              </a:rPr>
              <a:t>Pink dots</a:t>
            </a:r>
            <a:r>
              <a:rPr lang="en-US" dirty="0">
                <a:solidFill>
                  <a:srgbClr val="000000"/>
                </a:solidFill>
              </a:rPr>
              <a:t>: </a:t>
            </a:r>
            <a:r>
              <a:rPr lang="en-US" dirty="0" smtClean="0">
                <a:solidFill>
                  <a:srgbClr val="000000"/>
                </a:solidFill>
              </a:rPr>
              <a:t>24.27</a:t>
            </a:r>
          </a:p>
          <a:p>
            <a:endParaRPr lang="en-US" dirty="0">
              <a:solidFill>
                <a:srgbClr val="000000"/>
              </a:solidFill>
            </a:endParaRPr>
          </a:p>
          <a:p>
            <a:r>
              <a:rPr lang="en-US" dirty="0">
                <a:solidFill>
                  <a:srgbClr val="000000"/>
                </a:solidFill>
              </a:rPr>
              <a:t>URL: </a:t>
            </a:r>
            <a:r>
              <a:rPr lang="en-US" dirty="0">
                <a:solidFill>
                  <a:srgbClr val="000000"/>
                </a:solidFill>
                <a:hlinkClick r:id="rId4"/>
              </a:rPr>
              <a:t>http://</a:t>
            </a:r>
            <a:r>
              <a:rPr lang="en-US" dirty="0" smtClean="0">
                <a:solidFill>
                  <a:srgbClr val="000000"/>
                </a:solidFill>
                <a:hlinkClick r:id="rId4"/>
              </a:rPr>
              <a:t>www.mathsisfun.com/data/standard-deviation.html</a:t>
            </a:r>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57258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8961" y="168919"/>
            <a:ext cx="10363200" cy="530571"/>
          </a:xfrm>
          <a:noFill/>
          <a:ln/>
        </p:spPr>
        <p:txBody>
          <a:bodyPr/>
          <a:lstStyle/>
          <a:p>
            <a:pPr algn="l"/>
            <a:r>
              <a:rPr lang="en-US" sz="2800" dirty="0" smtClean="0">
                <a:solidFill>
                  <a:srgbClr val="0000FF"/>
                </a:solidFill>
              </a:rPr>
              <a:t>Measures of Position</a:t>
            </a:r>
            <a:endParaRPr lang="en-US" sz="2800" dirty="0">
              <a:solidFill>
                <a:srgbClr val="0000FF"/>
              </a:solidFill>
            </a:endParaRPr>
          </a:p>
        </p:txBody>
      </p:sp>
      <p:sp>
        <p:nvSpPr>
          <p:cNvPr id="5" name="Rectangle 4"/>
          <p:cNvSpPr/>
          <p:nvPr/>
        </p:nvSpPr>
        <p:spPr>
          <a:xfrm>
            <a:off x="558683" y="1935027"/>
            <a:ext cx="1056700" cy="369332"/>
          </a:xfrm>
          <a:prstGeom prst="rect">
            <a:avLst/>
          </a:prstGeom>
          <a:solidFill>
            <a:schemeClr val="tx2">
              <a:lumMod val="10000"/>
              <a:lumOff val="90000"/>
            </a:schemeClr>
          </a:solidFill>
        </p:spPr>
        <p:txBody>
          <a:bodyPr wrap="none">
            <a:spAutoFit/>
          </a:bodyPr>
          <a:lstStyle/>
          <a:p>
            <a:r>
              <a:rPr lang="en-US" b="1" dirty="0" smtClean="0">
                <a:solidFill>
                  <a:srgbClr val="333333"/>
                </a:solidFill>
              </a:rPr>
              <a:t>Quartile</a:t>
            </a:r>
            <a:endParaRPr lang="en-US" b="1" dirty="0">
              <a:solidFill>
                <a:srgbClr val="333333"/>
              </a:solidFill>
            </a:endParaRPr>
          </a:p>
        </p:txBody>
      </p:sp>
      <p:sp>
        <p:nvSpPr>
          <p:cNvPr id="8" name="TextBox 7"/>
          <p:cNvSpPr txBox="1"/>
          <p:nvPr/>
        </p:nvSpPr>
        <p:spPr>
          <a:xfrm>
            <a:off x="448961" y="777571"/>
            <a:ext cx="10458450" cy="923330"/>
          </a:xfrm>
          <a:prstGeom prst="rect">
            <a:avLst/>
          </a:prstGeom>
          <a:noFill/>
        </p:spPr>
        <p:txBody>
          <a:bodyPr wrap="square" rtlCol="0">
            <a:spAutoFit/>
          </a:bodyPr>
          <a:lstStyle/>
          <a:p>
            <a:r>
              <a:rPr lang="en-US" dirty="0">
                <a:solidFill>
                  <a:srgbClr val="2A2C2E"/>
                </a:solidFill>
              </a:rPr>
              <a:t>Measures of position are techniques that divide a set of data into equal groups</a:t>
            </a:r>
            <a:r>
              <a:rPr lang="en-US" dirty="0" smtClean="0">
                <a:solidFill>
                  <a:srgbClr val="2A2C2E"/>
                </a:solidFill>
              </a:rPr>
              <a:t>.</a:t>
            </a:r>
          </a:p>
          <a:p>
            <a:r>
              <a:rPr lang="en-US" dirty="0">
                <a:solidFill>
                  <a:srgbClr val="2A2C2E"/>
                </a:solidFill>
              </a:rPr>
              <a:t>To determine the measurement of position, the data must be sorted from lowest to highest. The different measures of position are:</a:t>
            </a:r>
          </a:p>
        </p:txBody>
      </p:sp>
      <p:sp>
        <p:nvSpPr>
          <p:cNvPr id="2" name="Rectangle 1"/>
          <p:cNvSpPr/>
          <p:nvPr/>
        </p:nvSpPr>
        <p:spPr>
          <a:xfrm>
            <a:off x="1542644" y="1866682"/>
            <a:ext cx="10361032" cy="923330"/>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The quartiles are the three values of the variable that divide an ordered data set into four equal parts.</a:t>
            </a:r>
          </a:p>
          <a:p>
            <a:r>
              <a:rPr lang="en-US" dirty="0">
                <a:solidFill>
                  <a:srgbClr val="000000"/>
                </a:solidFill>
                <a:latin typeface="Times New Roman" panose="02020603050405020304" pitchFamily="18" charset="0"/>
                <a:cs typeface="Times New Roman" panose="02020603050405020304" pitchFamily="18" charset="0"/>
              </a:rPr>
              <a:t>Q</a:t>
            </a:r>
            <a:r>
              <a:rPr lang="en-US" baseline="-25000" dirty="0">
                <a:solidFill>
                  <a:srgbClr val="0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Q</a:t>
            </a:r>
            <a:r>
              <a:rPr lang="en-US" baseline="-25000" dirty="0">
                <a:solidFill>
                  <a:srgbClr val="000000"/>
                </a:solidFill>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 and Q</a:t>
            </a:r>
            <a:r>
              <a:rPr lang="en-US" baseline="-25000" dirty="0">
                <a:solidFill>
                  <a:srgbClr val="000000"/>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 determine the values for 25%, 50% and 75% of the data.</a:t>
            </a:r>
          </a:p>
          <a:p>
            <a:r>
              <a:rPr lang="en-US" dirty="0">
                <a:solidFill>
                  <a:srgbClr val="000000"/>
                </a:solidFill>
                <a:latin typeface="Times New Roman" panose="02020603050405020304" pitchFamily="18" charset="0"/>
                <a:cs typeface="Times New Roman" panose="02020603050405020304" pitchFamily="18" charset="0"/>
              </a:rPr>
              <a:t>Q</a:t>
            </a:r>
            <a:r>
              <a:rPr lang="en-US" baseline="-25000" dirty="0">
                <a:solidFill>
                  <a:srgbClr val="000000"/>
                </a:solidFill>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 coincides with the median.</a:t>
            </a:r>
          </a:p>
        </p:txBody>
      </p:sp>
      <p:sp>
        <p:nvSpPr>
          <p:cNvPr id="11" name="Rectangle 10"/>
          <p:cNvSpPr/>
          <p:nvPr/>
        </p:nvSpPr>
        <p:spPr>
          <a:xfrm>
            <a:off x="558683" y="3028851"/>
            <a:ext cx="1287532" cy="369332"/>
          </a:xfrm>
          <a:prstGeom prst="rect">
            <a:avLst/>
          </a:prstGeom>
          <a:solidFill>
            <a:schemeClr val="tx2">
              <a:lumMod val="10000"/>
              <a:lumOff val="90000"/>
            </a:schemeClr>
          </a:solidFill>
        </p:spPr>
        <p:txBody>
          <a:bodyPr wrap="none">
            <a:spAutoFit/>
          </a:bodyPr>
          <a:lstStyle/>
          <a:p>
            <a:r>
              <a:rPr lang="en-US" b="1" dirty="0" smtClean="0">
                <a:solidFill>
                  <a:srgbClr val="333333"/>
                </a:solidFill>
              </a:rPr>
              <a:t>Percentile</a:t>
            </a:r>
            <a:endParaRPr lang="en-US" b="1" dirty="0">
              <a:solidFill>
                <a:srgbClr val="333333"/>
              </a:solidFill>
            </a:endParaRPr>
          </a:p>
        </p:txBody>
      </p:sp>
      <p:sp>
        <p:nvSpPr>
          <p:cNvPr id="12" name="Rectangle 11"/>
          <p:cNvSpPr/>
          <p:nvPr/>
        </p:nvSpPr>
        <p:spPr>
          <a:xfrm>
            <a:off x="1830968" y="2948241"/>
            <a:ext cx="10361032" cy="923330"/>
          </a:xfrm>
          <a:prstGeom prst="rect">
            <a:avLst/>
          </a:prstGeom>
        </p:spPr>
        <p:txBody>
          <a:bodyPr wrap="square">
            <a:spAutoFit/>
          </a:bodyPr>
          <a:lstStyle/>
          <a:p>
            <a:r>
              <a:rPr lang="en-US" dirty="0">
                <a:solidFill>
                  <a:srgbClr val="2A2C2E"/>
                </a:solidFill>
              </a:rPr>
              <a:t>The percentiles are the 99 values of the variable that divide an ordered data set into 100 equal parts.</a:t>
            </a:r>
          </a:p>
          <a:p>
            <a:r>
              <a:rPr lang="en-US" dirty="0">
                <a:solidFill>
                  <a:srgbClr val="2A2C2E"/>
                </a:solidFill>
              </a:rPr>
              <a:t>The percentiles determine the values for 1%, 2%... and 99% of the data.</a:t>
            </a:r>
          </a:p>
          <a:p>
            <a:r>
              <a:rPr lang="en-US" dirty="0">
                <a:solidFill>
                  <a:srgbClr val="2A2C2E"/>
                </a:solidFill>
              </a:rPr>
              <a:t>P</a:t>
            </a:r>
            <a:r>
              <a:rPr lang="en-US" baseline="-25000" dirty="0">
                <a:solidFill>
                  <a:srgbClr val="2A2C2E"/>
                </a:solidFill>
              </a:rPr>
              <a:t>50</a:t>
            </a:r>
            <a:r>
              <a:rPr lang="en-US" dirty="0">
                <a:solidFill>
                  <a:srgbClr val="2A2C2E"/>
                </a:solidFill>
              </a:rPr>
              <a:t> coincides with the median.</a:t>
            </a:r>
          </a:p>
        </p:txBody>
      </p:sp>
      <p:sp>
        <p:nvSpPr>
          <p:cNvPr id="3" name="Rectangle 2"/>
          <p:cNvSpPr/>
          <p:nvPr/>
        </p:nvSpPr>
        <p:spPr>
          <a:xfrm>
            <a:off x="558683" y="3871571"/>
            <a:ext cx="11482876" cy="2585323"/>
          </a:xfrm>
          <a:prstGeom prst="rect">
            <a:avLst/>
          </a:prstGeom>
        </p:spPr>
        <p:txBody>
          <a:bodyPr wrap="square">
            <a:spAutoFit/>
          </a:bodyPr>
          <a:lstStyle/>
          <a:p>
            <a:r>
              <a:rPr lang="en-US" b="1" u="sng" dirty="0">
                <a:solidFill>
                  <a:srgbClr val="232323"/>
                </a:solidFill>
                <a:latin typeface="Times New Roman" panose="02020603050405020304" pitchFamily="18" charset="0"/>
                <a:cs typeface="Times New Roman" panose="02020603050405020304" pitchFamily="18" charset="0"/>
              </a:rPr>
              <a:t>Practice </a:t>
            </a:r>
            <a:r>
              <a:rPr lang="en-US" b="1" u="sng" dirty="0" smtClean="0">
                <a:solidFill>
                  <a:srgbClr val="232323"/>
                </a:solidFill>
                <a:latin typeface="Times New Roman" panose="02020603050405020304" pitchFamily="18" charset="0"/>
                <a:cs typeface="Times New Roman" panose="02020603050405020304" pitchFamily="18" charset="0"/>
              </a:rPr>
              <a:t>Problem 1:</a:t>
            </a:r>
            <a:r>
              <a:rPr lang="en-US" dirty="0">
                <a:solidFill>
                  <a:srgbClr val="232323"/>
                </a:solidFill>
                <a:latin typeface="Times New Roman" panose="02020603050405020304" pitchFamily="18" charset="0"/>
                <a:cs typeface="Times New Roman" panose="02020603050405020304" pitchFamily="18" charset="0"/>
              </a:rPr>
              <a:t> </a:t>
            </a:r>
            <a:r>
              <a:rPr lang="en-US" dirty="0">
                <a:solidFill>
                  <a:srgbClr val="2A2C2E"/>
                </a:solidFill>
                <a:cs typeface="Times New Roman" panose="02020603050405020304" pitchFamily="18" charset="0"/>
              </a:rPr>
              <a:t>For the data set below, which value is in the 75th percentile</a:t>
            </a:r>
            <a:r>
              <a:rPr lang="en-US" dirty="0" smtClean="0">
                <a:solidFill>
                  <a:srgbClr val="2A2C2E"/>
                </a:solidFill>
                <a:cs typeface="Times New Roman" panose="02020603050405020304" pitchFamily="18" charset="0"/>
              </a:rPr>
              <a:t>?</a:t>
            </a:r>
          </a:p>
          <a:p>
            <a:r>
              <a:rPr lang="en-US" dirty="0" smtClean="0">
                <a:solidFill>
                  <a:srgbClr val="2A2C2E"/>
                </a:solidFill>
              </a:rPr>
              <a:t>		{</a:t>
            </a:r>
            <a:r>
              <a:rPr lang="en-US" dirty="0">
                <a:solidFill>
                  <a:srgbClr val="2A2C2E"/>
                </a:solidFill>
              </a:rPr>
              <a:t>1, 3, 3, 4, 6, 7, 7, 7, 8, 9, 9, 10, 12, 15, 16, 17</a:t>
            </a:r>
            <a:r>
              <a:rPr lang="en-US" dirty="0" smtClean="0">
                <a:solidFill>
                  <a:srgbClr val="2A2C2E"/>
                </a:solidFill>
              </a:rPr>
              <a:t>}</a:t>
            </a:r>
          </a:p>
          <a:p>
            <a:r>
              <a:rPr lang="en-US" u="sng" dirty="0">
                <a:solidFill>
                  <a:srgbClr val="2A2C2E"/>
                </a:solidFill>
              </a:rPr>
              <a:t>Solution</a:t>
            </a:r>
            <a:r>
              <a:rPr lang="en-US" u="sng" dirty="0" smtClean="0">
                <a:solidFill>
                  <a:srgbClr val="2A2C2E"/>
                </a:solidFill>
              </a:rPr>
              <a:t>: </a:t>
            </a:r>
            <a:r>
              <a:rPr lang="en-US" dirty="0" smtClean="0">
                <a:solidFill>
                  <a:srgbClr val="2A2C2E"/>
                </a:solidFill>
              </a:rPr>
              <a:t>There </a:t>
            </a:r>
            <a:r>
              <a:rPr lang="en-US" dirty="0">
                <a:solidFill>
                  <a:srgbClr val="2A2C2E"/>
                </a:solidFill>
              </a:rPr>
              <a:t>are a total of 16 values in the </a:t>
            </a:r>
            <a:r>
              <a:rPr lang="en-US" dirty="0" smtClean="0">
                <a:solidFill>
                  <a:srgbClr val="2A2C2E"/>
                </a:solidFill>
              </a:rPr>
              <a:t>set. Thus </a:t>
            </a:r>
            <a:r>
              <a:rPr lang="en-US" dirty="0">
                <a:solidFill>
                  <a:srgbClr val="2A2C2E"/>
                </a:solidFill>
              </a:rPr>
              <a:t>75% of the data set is 12 values. Because the data set is ordered, we need simply find the 12th data </a:t>
            </a:r>
            <a:r>
              <a:rPr lang="en-US" dirty="0" smtClean="0">
                <a:solidFill>
                  <a:srgbClr val="2A2C2E"/>
                </a:solidFill>
              </a:rPr>
              <a:t>value. </a:t>
            </a:r>
            <a:r>
              <a:rPr lang="en-US" dirty="0">
                <a:solidFill>
                  <a:srgbClr val="2A2C2E"/>
                </a:solidFill>
              </a:rPr>
              <a:t>The number 10 is the 75th percentile: 75% of the values in the set are less than or equal to 10</a:t>
            </a:r>
            <a:r>
              <a:rPr lang="en-US" dirty="0" smtClean="0">
                <a:solidFill>
                  <a:srgbClr val="2A2C2E"/>
                </a:solidFill>
              </a:rPr>
              <a:t>.</a:t>
            </a:r>
          </a:p>
          <a:p>
            <a:endParaRPr lang="en-US" dirty="0">
              <a:solidFill>
                <a:srgbClr val="2A2C2E"/>
              </a:solidFill>
              <a:cs typeface="Times New Roman" panose="02020603050405020304" pitchFamily="18" charset="0"/>
            </a:endParaRPr>
          </a:p>
          <a:p>
            <a:r>
              <a:rPr lang="en-US" b="1" u="sng" dirty="0">
                <a:solidFill>
                  <a:srgbClr val="2A2C2E"/>
                </a:solidFill>
              </a:rPr>
              <a:t>Practice </a:t>
            </a:r>
            <a:r>
              <a:rPr lang="en-US" b="1" u="sng" dirty="0" smtClean="0">
                <a:solidFill>
                  <a:srgbClr val="2A2C2E"/>
                </a:solidFill>
              </a:rPr>
              <a:t>Problem 2</a:t>
            </a:r>
            <a:r>
              <a:rPr lang="en-US" u="sng" dirty="0" smtClean="0">
                <a:solidFill>
                  <a:srgbClr val="2A2C2E"/>
                </a:solidFill>
              </a:rPr>
              <a:t>:</a:t>
            </a:r>
            <a:r>
              <a:rPr lang="en-US" dirty="0">
                <a:solidFill>
                  <a:srgbClr val="2A2C2E"/>
                </a:solidFill>
              </a:rPr>
              <a:t> What is Q3 for the following data set</a:t>
            </a:r>
            <a:r>
              <a:rPr lang="en-US" dirty="0" smtClean="0">
                <a:solidFill>
                  <a:srgbClr val="2A2C2E"/>
                </a:solidFill>
              </a:rPr>
              <a:t>? {</a:t>
            </a:r>
            <a:r>
              <a:rPr lang="en-US" dirty="0">
                <a:solidFill>
                  <a:srgbClr val="2A2C2E"/>
                </a:solidFill>
              </a:rPr>
              <a:t>20, 40, 50, 65, 70, 75, 80, 100</a:t>
            </a:r>
            <a:r>
              <a:rPr lang="en-US" dirty="0" smtClean="0">
                <a:solidFill>
                  <a:srgbClr val="2A2C2E"/>
                </a:solidFill>
              </a:rPr>
              <a:t>}</a:t>
            </a:r>
          </a:p>
          <a:p>
            <a:r>
              <a:rPr lang="en-US" u="sng" dirty="0">
                <a:solidFill>
                  <a:srgbClr val="2A2C2E"/>
                </a:solidFill>
              </a:rPr>
              <a:t>Solution:</a:t>
            </a:r>
            <a:r>
              <a:rPr lang="en-US" dirty="0" smtClean="0">
                <a:solidFill>
                  <a:srgbClr val="2A2C2E"/>
                </a:solidFill>
              </a:rPr>
              <a:t>Q3 </a:t>
            </a:r>
            <a:r>
              <a:rPr lang="en-US" dirty="0">
                <a:solidFill>
                  <a:srgbClr val="2A2C2E"/>
                </a:solidFill>
              </a:rPr>
              <a:t>is the value </a:t>
            </a:r>
            <a:r>
              <a:rPr lang="en-US" i="1" dirty="0">
                <a:solidFill>
                  <a:srgbClr val="2A2C2E"/>
                </a:solidFill>
              </a:rPr>
              <a:t>x</a:t>
            </a:r>
            <a:r>
              <a:rPr lang="en-US" dirty="0">
                <a:solidFill>
                  <a:srgbClr val="2A2C2E"/>
                </a:solidFill>
              </a:rPr>
              <a:t> for which 75% (three out of four) of the data values are at most </a:t>
            </a:r>
            <a:r>
              <a:rPr lang="en-US" i="1" dirty="0">
                <a:solidFill>
                  <a:srgbClr val="2A2C2E"/>
                </a:solidFill>
              </a:rPr>
              <a:t>x</a:t>
            </a:r>
            <a:r>
              <a:rPr lang="en-US" dirty="0">
                <a:solidFill>
                  <a:srgbClr val="2A2C2E"/>
                </a:solidFill>
              </a:rPr>
              <a:t>. Since there are eight members in the data set, the sixth value is Q3-75. This value is also the 75th percentile.</a:t>
            </a:r>
            <a:endParaRPr lang="en-US" dirty="0">
              <a:solidFill>
                <a:srgbClr val="2A2C2E"/>
              </a:solidFill>
              <a:cs typeface="Times New Roman" panose="02020603050405020304" pitchFamily="18" charset="0"/>
            </a:endParaRPr>
          </a:p>
        </p:txBody>
      </p:sp>
    </p:spTree>
    <p:extLst>
      <p:ext uri="{BB962C8B-B14F-4D97-AF65-F5344CB8AC3E}">
        <p14:creationId xmlns:p14="http://schemas.microsoft.com/office/powerpoint/2010/main" val="525938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119312" y="694819"/>
            <a:ext cx="7515225" cy="3981450"/>
          </a:xfrm>
          <a:prstGeom prst="rect">
            <a:avLst/>
          </a:prstGeom>
        </p:spPr>
      </p:pic>
      <p:sp>
        <p:nvSpPr>
          <p:cNvPr id="7" name="TextBox 6"/>
          <p:cNvSpPr txBox="1"/>
          <p:nvPr/>
        </p:nvSpPr>
        <p:spPr>
          <a:xfrm>
            <a:off x="1552575" y="4895850"/>
            <a:ext cx="958215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The number of new analytics jobs advertised per month increased by almost 76% from April 2017 to April 2018</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r>
              <a:rPr lang="en-US" sz="1600" dirty="0">
                <a:solidFill>
                  <a:schemeClr val="tx2"/>
                </a:solidFill>
              </a:rPr>
              <a:t>The number of new analytics jobs increased by 52% from April 2015 to April 2016, and by 40% from April 2014 to April 2015. It had almost doubled from April 2016 to April 2017.</a:t>
            </a:r>
          </a:p>
        </p:txBody>
      </p:sp>
      <p:sp>
        <p:nvSpPr>
          <p:cNvPr id="8" name="Rectangle 2"/>
          <p:cNvSpPr>
            <a:spLocks noGrp="1" noChangeArrowheads="1"/>
          </p:cNvSpPr>
          <p:nvPr>
            <p:ph type="title"/>
          </p:nvPr>
        </p:nvSpPr>
        <p:spPr>
          <a:xfrm>
            <a:off x="450454" y="123825"/>
            <a:ext cx="10363200" cy="446663"/>
          </a:xfrm>
        </p:spPr>
        <p:txBody>
          <a:bodyPr/>
          <a:lstStyle/>
          <a:p>
            <a:r>
              <a:rPr lang="en-US" sz="2400" b="1" dirty="0"/>
              <a:t>Recent Study on Analytics Job Market</a:t>
            </a:r>
          </a:p>
        </p:txBody>
      </p:sp>
    </p:spTree>
    <p:extLst>
      <p:ext uri="{BB962C8B-B14F-4D97-AF65-F5344CB8AC3E}">
        <p14:creationId xmlns:p14="http://schemas.microsoft.com/office/powerpoint/2010/main" val="350866948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AAA8BB6-7B0F-42C4-A608-8FA9CCCE97F4}" type="slidenum">
              <a:rPr lang="en-US" altLang="en-US" smtClean="0"/>
              <a:pPr>
                <a:defRPr/>
              </a:pPr>
              <a:t>26</a:t>
            </a:fld>
            <a:endParaRPr lang="en-US" altLang="en-US"/>
          </a:p>
        </p:txBody>
      </p:sp>
      <p:sp>
        <p:nvSpPr>
          <p:cNvPr id="7" name="TextBox 6"/>
          <p:cNvSpPr txBox="1"/>
          <p:nvPr/>
        </p:nvSpPr>
        <p:spPr>
          <a:xfrm>
            <a:off x="1533525" y="5105400"/>
            <a:ext cx="9258300" cy="584775"/>
          </a:xfrm>
          <a:prstGeom prst="rect">
            <a:avLst/>
          </a:prstGeom>
          <a:noFill/>
        </p:spPr>
        <p:txBody>
          <a:bodyPr wrap="square" rtlCol="0">
            <a:spAutoFit/>
          </a:bodyPr>
          <a:lstStyle/>
          <a:p>
            <a:r>
              <a:rPr lang="en-US" sz="1600" dirty="0">
                <a:solidFill>
                  <a:schemeClr val="tx2"/>
                </a:solidFill>
              </a:rPr>
              <a:t>Banking &amp; financial sector continues to be the biggest influencer in analytics job market. 41% of all jobs posted for analytics were from the banking sector. This is a decrease from 46% a year ago.</a:t>
            </a:r>
          </a:p>
        </p:txBody>
      </p:sp>
      <p:sp>
        <p:nvSpPr>
          <p:cNvPr id="8" name="Rectangle 2"/>
          <p:cNvSpPr>
            <a:spLocks noGrp="1" noChangeArrowheads="1"/>
          </p:cNvSpPr>
          <p:nvPr>
            <p:ph type="title"/>
          </p:nvPr>
        </p:nvSpPr>
        <p:spPr>
          <a:xfrm>
            <a:off x="428625" y="179962"/>
            <a:ext cx="10363200" cy="504825"/>
          </a:xfrm>
        </p:spPr>
        <p:txBody>
          <a:bodyPr/>
          <a:lstStyle/>
          <a:p>
            <a:r>
              <a:rPr lang="en-US" sz="2400" b="1" dirty="0"/>
              <a:t>Analytics Jobs by Industry</a:t>
            </a:r>
          </a:p>
        </p:txBody>
      </p:sp>
      <p:pic>
        <p:nvPicPr>
          <p:cNvPr id="9" name="Picture 8"/>
          <p:cNvPicPr>
            <a:picLocks noChangeAspect="1"/>
          </p:cNvPicPr>
          <p:nvPr/>
        </p:nvPicPr>
        <p:blipFill>
          <a:blip r:embed="rId2"/>
          <a:stretch>
            <a:fillRect/>
          </a:stretch>
        </p:blipFill>
        <p:spPr>
          <a:xfrm>
            <a:off x="1828800" y="771525"/>
            <a:ext cx="8601074" cy="4171950"/>
          </a:xfrm>
          <a:prstGeom prst="rect">
            <a:avLst/>
          </a:prstGeom>
        </p:spPr>
      </p:pic>
    </p:spTree>
    <p:extLst>
      <p:ext uri="{BB962C8B-B14F-4D97-AF65-F5344CB8AC3E}">
        <p14:creationId xmlns:p14="http://schemas.microsoft.com/office/powerpoint/2010/main" val="2973856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47925" y="847725"/>
            <a:ext cx="7296150" cy="4581525"/>
          </a:xfrm>
          <a:prstGeom prst="rect">
            <a:avLst/>
          </a:prstGeom>
        </p:spPr>
      </p:pic>
      <p:sp>
        <p:nvSpPr>
          <p:cNvPr id="7" name="Rectangle 2"/>
          <p:cNvSpPr>
            <a:spLocks noGrp="1" noChangeArrowheads="1"/>
          </p:cNvSpPr>
          <p:nvPr>
            <p:ph type="title"/>
          </p:nvPr>
        </p:nvSpPr>
        <p:spPr>
          <a:xfrm>
            <a:off x="488554" y="121503"/>
            <a:ext cx="10363200" cy="590550"/>
          </a:xfrm>
        </p:spPr>
        <p:txBody>
          <a:bodyPr/>
          <a:lstStyle/>
          <a:p>
            <a:r>
              <a:rPr lang="en-US" sz="2400" b="1" dirty="0"/>
              <a:t>Experience in Analytics Jobs</a:t>
            </a:r>
          </a:p>
        </p:txBody>
      </p:sp>
      <p:sp>
        <p:nvSpPr>
          <p:cNvPr id="8" name="TextBox 7"/>
          <p:cNvSpPr txBox="1"/>
          <p:nvPr/>
        </p:nvSpPr>
        <p:spPr>
          <a:xfrm>
            <a:off x="1552575" y="5295900"/>
            <a:ext cx="842962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Around 62% of analytics requirements are looking for candidates with less than 5 years of experience</a:t>
            </a:r>
          </a:p>
          <a:p>
            <a:pPr marL="285750" indent="-285750">
              <a:buFont typeface="Arial" panose="020B0604020202020204" pitchFamily="34" charset="0"/>
              <a:buChar char="•"/>
            </a:pPr>
            <a:r>
              <a:rPr lang="en-US" sz="1600" dirty="0">
                <a:solidFill>
                  <a:schemeClr val="tx2"/>
                </a:solidFill>
              </a:rPr>
              <a:t>17% analytics jobs are for freshers.</a:t>
            </a:r>
          </a:p>
        </p:txBody>
      </p:sp>
    </p:spTree>
    <p:extLst>
      <p:ext uri="{BB962C8B-B14F-4D97-AF65-F5344CB8AC3E}">
        <p14:creationId xmlns:p14="http://schemas.microsoft.com/office/powerpoint/2010/main" val="55484165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88554" y="121503"/>
            <a:ext cx="10363200" cy="590550"/>
          </a:xfrm>
        </p:spPr>
        <p:txBody>
          <a:bodyPr/>
          <a:lstStyle/>
          <a:p>
            <a:r>
              <a:rPr lang="en-US" sz="2400" b="1" dirty="0"/>
              <a:t>Requirement of Tools</a:t>
            </a:r>
          </a:p>
        </p:txBody>
      </p:sp>
      <p:sp>
        <p:nvSpPr>
          <p:cNvPr id="8" name="TextBox 7"/>
          <p:cNvSpPr txBox="1"/>
          <p:nvPr/>
        </p:nvSpPr>
        <p:spPr>
          <a:xfrm>
            <a:off x="1562100" y="5217261"/>
            <a:ext cx="973455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Python also saw the biggest jump in analytics requirements this year, replacing R as the most in-demand</a:t>
            </a:r>
          </a:p>
          <a:p>
            <a:pPr marL="285750" indent="-285750">
              <a:buFont typeface="Arial" panose="020B0604020202020204" pitchFamily="34" charset="0"/>
              <a:buChar char="•"/>
            </a:pPr>
            <a:r>
              <a:rPr lang="en-US" sz="1600" dirty="0">
                <a:solidFill>
                  <a:schemeClr val="tx2"/>
                </a:solidFill>
              </a:rPr>
              <a:t>R skills comes second, at 25% of all analytics jobs looking for R professionals. This is decrease from last year of 36%.</a:t>
            </a:r>
          </a:p>
          <a:p>
            <a:pPr marL="285750" indent="-285750">
              <a:buFont typeface="Arial" panose="020B0604020202020204" pitchFamily="34" charset="0"/>
              <a:buChar char="•"/>
            </a:pPr>
            <a:r>
              <a:rPr lang="en-US" sz="1600" dirty="0">
                <a:solidFill>
                  <a:schemeClr val="tx2"/>
                </a:solidFill>
              </a:rPr>
              <a:t>Among visualization tools, Tableau skills are most in-demand.</a:t>
            </a:r>
          </a:p>
        </p:txBody>
      </p:sp>
      <p:pic>
        <p:nvPicPr>
          <p:cNvPr id="2" name="Picture 1"/>
          <p:cNvPicPr>
            <a:picLocks noChangeAspect="1"/>
          </p:cNvPicPr>
          <p:nvPr/>
        </p:nvPicPr>
        <p:blipFill>
          <a:blip r:embed="rId2"/>
          <a:stretch>
            <a:fillRect/>
          </a:stretch>
        </p:blipFill>
        <p:spPr>
          <a:xfrm>
            <a:off x="2419350" y="957263"/>
            <a:ext cx="7353300" cy="4014788"/>
          </a:xfrm>
          <a:prstGeom prst="rect">
            <a:avLst/>
          </a:prstGeom>
        </p:spPr>
      </p:pic>
    </p:spTree>
    <p:extLst>
      <p:ext uri="{BB962C8B-B14F-4D97-AF65-F5344CB8AC3E}">
        <p14:creationId xmlns:p14="http://schemas.microsoft.com/office/powerpoint/2010/main" val="19267647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88554" y="121503"/>
            <a:ext cx="10363200" cy="590550"/>
          </a:xfrm>
        </p:spPr>
        <p:txBody>
          <a:bodyPr/>
          <a:lstStyle/>
          <a:p>
            <a:r>
              <a:rPr lang="en-US" sz="2400" b="1" dirty="0"/>
              <a:t>Analytics Jobs by Salaries</a:t>
            </a:r>
          </a:p>
        </p:txBody>
      </p:sp>
      <p:sp>
        <p:nvSpPr>
          <p:cNvPr id="8" name="TextBox 7"/>
          <p:cNvSpPr txBox="1"/>
          <p:nvPr/>
        </p:nvSpPr>
        <p:spPr>
          <a:xfrm>
            <a:off x="1562100" y="5217261"/>
            <a:ext cx="842962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The median salaries being offered by advertised analytics jobs in India is INR 10.8 Lakh per annum</a:t>
            </a:r>
          </a:p>
          <a:p>
            <a:pPr marL="285750" indent="-285750">
              <a:buFont typeface="Arial" panose="020B0604020202020204" pitchFamily="34" charset="0"/>
              <a:buChar char="•"/>
            </a:pPr>
            <a:r>
              <a:rPr lang="en-US" sz="1600" dirty="0">
                <a:solidFill>
                  <a:schemeClr val="tx2"/>
                </a:solidFill>
              </a:rPr>
              <a:t>27% of all analytics jobs offer a salary range of 6-10 Lakh, followed by 23% for 3-6 Lakh.</a:t>
            </a:r>
          </a:p>
        </p:txBody>
      </p:sp>
      <p:pic>
        <p:nvPicPr>
          <p:cNvPr id="3" name="Picture 2"/>
          <p:cNvPicPr>
            <a:picLocks noChangeAspect="1"/>
          </p:cNvPicPr>
          <p:nvPr/>
        </p:nvPicPr>
        <p:blipFill>
          <a:blip r:embed="rId2"/>
          <a:stretch>
            <a:fillRect/>
          </a:stretch>
        </p:blipFill>
        <p:spPr>
          <a:xfrm>
            <a:off x="2581275" y="842963"/>
            <a:ext cx="7029450" cy="4052888"/>
          </a:xfrm>
          <a:prstGeom prst="rect">
            <a:avLst/>
          </a:prstGeom>
        </p:spPr>
      </p:pic>
    </p:spTree>
    <p:extLst>
      <p:ext uri="{BB962C8B-B14F-4D97-AF65-F5344CB8AC3E}">
        <p14:creationId xmlns:p14="http://schemas.microsoft.com/office/powerpoint/2010/main" val="26312872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446564" y="231742"/>
            <a:ext cx="6697564" cy="381684"/>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dirty="0"/>
              <a:t>What is Analytics?</a:t>
            </a:r>
            <a:r>
              <a:rPr lang="en-US" sz="2800" dirty="0"/>
              <a:t/>
            </a:r>
            <a:br>
              <a:rPr lang="en-US" sz="2800" dirty="0"/>
            </a:br>
            <a:endParaRPr lang="en-US" sz="2400" dirty="0"/>
          </a:p>
        </p:txBody>
      </p:sp>
      <p:sp>
        <p:nvSpPr>
          <p:cNvPr id="6" name="Rectangle 5"/>
          <p:cNvSpPr/>
          <p:nvPr/>
        </p:nvSpPr>
        <p:spPr>
          <a:xfrm>
            <a:off x="685461" y="695236"/>
            <a:ext cx="10519719" cy="2800767"/>
          </a:xfrm>
          <a:prstGeom prst="rect">
            <a:avLst/>
          </a:prstGeom>
        </p:spPr>
        <p:txBody>
          <a:bodyPr wrap="square">
            <a:spAutoFit/>
          </a:bodyPr>
          <a:lstStyle/>
          <a:p>
            <a:r>
              <a:rPr lang="en-US" sz="1600" dirty="0">
                <a:solidFill>
                  <a:schemeClr val="tx2"/>
                </a:solidFill>
                <a:latin typeface="avenir-light"/>
              </a:rPr>
              <a:t>Analytics is an encompassing and multidimensional field that uses mathematics, statistics, predictive modeling and machine-learning techniques to find meaningful patterns and knowledge in recorded data</a:t>
            </a:r>
            <a:r>
              <a:rPr lang="en-US" sz="1600" dirty="0">
                <a:solidFill>
                  <a:schemeClr val="tx2"/>
                </a:solidFill>
                <a:latin typeface="Arial" panose="020B0604020202020204" pitchFamily="34" charset="0"/>
              </a:rPr>
              <a:t>.</a:t>
            </a:r>
          </a:p>
          <a:p>
            <a:endParaRPr lang="en-US" sz="1600" dirty="0">
              <a:solidFill>
                <a:schemeClr val="tx2"/>
              </a:solidFill>
              <a:latin typeface="Arial" panose="020B0604020202020204" pitchFamily="34" charset="0"/>
            </a:endParaRPr>
          </a:p>
          <a:p>
            <a:r>
              <a:rPr lang="en-US" sz="1600" dirty="0">
                <a:solidFill>
                  <a:schemeClr val="tx2"/>
                </a:solidFill>
                <a:latin typeface="Arial" panose="020B0604020202020204" pitchFamily="34" charset="0"/>
              </a:rPr>
              <a:t>Analytics can </a:t>
            </a:r>
            <a:r>
              <a:rPr lang="en-US" sz="1600" dirty="0">
                <a:solidFill>
                  <a:schemeClr val="tx2"/>
                </a:solidFill>
              </a:rPr>
              <a:t>help answer the following types of questions:</a:t>
            </a:r>
          </a:p>
          <a:p>
            <a:endParaRPr lang="en-US" sz="1600" dirty="0">
              <a:solidFill>
                <a:schemeClr val="tx2"/>
              </a:solidFill>
            </a:endParaRPr>
          </a:p>
          <a:p>
            <a:pPr marL="285750" indent="-285750">
              <a:buFont typeface="Arial" panose="020B0604020202020204" pitchFamily="34" charset="0"/>
              <a:buChar char="•"/>
            </a:pPr>
            <a:r>
              <a:rPr lang="en-US" sz="1600" dirty="0">
                <a:solidFill>
                  <a:schemeClr val="tx2"/>
                </a:solidFill>
              </a:rPr>
              <a:t>What happened?</a:t>
            </a:r>
          </a:p>
          <a:p>
            <a:pPr marL="285750" indent="-285750">
              <a:buFont typeface="Arial" panose="020B0604020202020204" pitchFamily="34" charset="0"/>
              <a:buChar char="•"/>
            </a:pPr>
            <a:r>
              <a:rPr lang="en-US" sz="1600" dirty="0">
                <a:solidFill>
                  <a:schemeClr val="tx2"/>
                </a:solidFill>
              </a:rPr>
              <a:t>How or why did it happen?</a:t>
            </a:r>
          </a:p>
          <a:p>
            <a:pPr marL="285750" indent="-285750">
              <a:buFont typeface="Arial" panose="020B0604020202020204" pitchFamily="34" charset="0"/>
              <a:buChar char="•"/>
            </a:pPr>
            <a:r>
              <a:rPr lang="en-US" sz="1600" dirty="0">
                <a:solidFill>
                  <a:schemeClr val="tx2"/>
                </a:solidFill>
              </a:rPr>
              <a:t>What’s happening now?</a:t>
            </a:r>
          </a:p>
          <a:p>
            <a:pPr marL="285750" indent="-285750">
              <a:buFont typeface="Arial" panose="020B0604020202020204" pitchFamily="34" charset="0"/>
              <a:buChar char="•"/>
            </a:pPr>
            <a:r>
              <a:rPr lang="en-US" sz="1600" dirty="0">
                <a:solidFill>
                  <a:schemeClr val="tx2"/>
                </a:solidFill>
              </a:rPr>
              <a:t>What is likely to happen next?</a:t>
            </a:r>
          </a:p>
          <a:p>
            <a:pPr marL="285750" indent="-285750">
              <a:buFont typeface="Arial" panose="020B0604020202020204" pitchFamily="34" charset="0"/>
              <a:buChar char="•"/>
            </a:pPr>
            <a:r>
              <a:rPr lang="en-US" sz="1600" dirty="0">
                <a:solidFill>
                  <a:schemeClr val="tx2"/>
                </a:solidFill>
              </a:rPr>
              <a:t>What should we do ?</a:t>
            </a:r>
          </a:p>
          <a:p>
            <a:endParaRPr lang="en-US" sz="1600" dirty="0"/>
          </a:p>
        </p:txBody>
      </p:sp>
      <p:pic>
        <p:nvPicPr>
          <p:cNvPr id="3074" name="Picture 2" descr="https://blogs.gartner.com/smarterwithgartner/files/2017/09/PR_312654_SWGInfographic_Top-10-Strategic-Tech-Trends_rd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2330" y="1746420"/>
            <a:ext cx="3692850" cy="441548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685461" y="3496003"/>
            <a:ext cx="3695242" cy="338554"/>
          </a:xfrm>
          <a:prstGeom prst="rect">
            <a:avLst/>
          </a:prstGeom>
        </p:spPr>
        <p:txBody>
          <a:bodyPr wrap="none">
            <a:spAutoFit/>
          </a:bodyPr>
          <a:lstStyle/>
          <a:p>
            <a:r>
              <a:rPr lang="en-US" sz="1600" dirty="0">
                <a:solidFill>
                  <a:srgbClr val="333333"/>
                </a:solidFill>
                <a:latin typeface="avenir-light"/>
              </a:rPr>
              <a:t>Few key areas of analytics application:</a:t>
            </a:r>
            <a:endParaRPr lang="en-US" sz="1600" b="0" i="0" dirty="0">
              <a:solidFill>
                <a:srgbClr val="333333"/>
              </a:solidFill>
              <a:effectLst/>
              <a:latin typeface="avenir-light"/>
            </a:endParaRPr>
          </a:p>
        </p:txBody>
      </p:sp>
      <p:pic>
        <p:nvPicPr>
          <p:cNvPr id="3076" name="Picture 4" descr="http://www.digitalvidya.com/wp-content/uploads/2017/05/Data-Analytics-Applica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31" y="3847069"/>
            <a:ext cx="5217189" cy="251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65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88554" y="121503"/>
            <a:ext cx="10363200" cy="590550"/>
          </a:xfrm>
        </p:spPr>
        <p:txBody>
          <a:bodyPr/>
          <a:lstStyle/>
          <a:p>
            <a:r>
              <a:rPr lang="en-US" sz="2400" b="1" dirty="0"/>
              <a:t>Analytics Jobs Across Company Type</a:t>
            </a:r>
          </a:p>
        </p:txBody>
      </p:sp>
      <p:sp>
        <p:nvSpPr>
          <p:cNvPr id="8" name="TextBox 7"/>
          <p:cNvSpPr txBox="1"/>
          <p:nvPr/>
        </p:nvSpPr>
        <p:spPr>
          <a:xfrm>
            <a:off x="1562100" y="5217261"/>
            <a:ext cx="958215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Almost 41% of all analytics demand is with Captive centers in India. These are organizations that mostly utilize analytics for internal consumption (for primarily their global businesses).</a:t>
            </a:r>
          </a:p>
          <a:p>
            <a:pPr marL="285750" indent="-285750">
              <a:buFont typeface="Arial" panose="020B0604020202020204" pitchFamily="34" charset="0"/>
              <a:buChar char="•"/>
            </a:pPr>
            <a:r>
              <a:rPr lang="en-US" sz="1600" dirty="0">
                <a:solidFill>
                  <a:schemeClr val="tx2"/>
                </a:solidFill>
              </a:rPr>
              <a:t>21% of all analytics jobs advertised are by Domestic IT &amp; KPO service providers, up from 15% a year ago.</a:t>
            </a:r>
          </a:p>
        </p:txBody>
      </p:sp>
      <p:pic>
        <p:nvPicPr>
          <p:cNvPr id="2" name="Picture 1"/>
          <p:cNvPicPr>
            <a:picLocks noChangeAspect="1"/>
          </p:cNvPicPr>
          <p:nvPr/>
        </p:nvPicPr>
        <p:blipFill>
          <a:blip r:embed="rId2"/>
          <a:stretch>
            <a:fillRect/>
          </a:stretch>
        </p:blipFill>
        <p:spPr>
          <a:xfrm>
            <a:off x="2643187" y="712053"/>
            <a:ext cx="6562725" cy="4171950"/>
          </a:xfrm>
          <a:prstGeom prst="rect">
            <a:avLst/>
          </a:prstGeom>
        </p:spPr>
      </p:pic>
    </p:spTree>
    <p:extLst>
      <p:ext uri="{BB962C8B-B14F-4D97-AF65-F5344CB8AC3E}">
        <p14:creationId xmlns:p14="http://schemas.microsoft.com/office/powerpoint/2010/main" val="13269002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66" y="214176"/>
            <a:ext cx="10363200" cy="387178"/>
          </a:xfrm>
        </p:spPr>
        <p:txBody>
          <a:bodyPr/>
          <a:lstStyle/>
          <a:p>
            <a:r>
              <a:rPr lang="en-US" sz="2400" b="1" dirty="0"/>
              <a:t>Glossary</a:t>
            </a:r>
          </a:p>
        </p:txBody>
      </p:sp>
      <p:sp>
        <p:nvSpPr>
          <p:cNvPr id="5" name="Rectangle 4"/>
          <p:cNvSpPr/>
          <p:nvPr/>
        </p:nvSpPr>
        <p:spPr>
          <a:xfrm>
            <a:off x="852425" y="889486"/>
            <a:ext cx="10917968" cy="5539978"/>
          </a:xfrm>
          <a:prstGeom prst="rect">
            <a:avLst/>
          </a:prstGeom>
        </p:spPr>
        <p:txBody>
          <a:bodyPr wrap="square">
            <a:spAutoFit/>
          </a:bodyPr>
          <a:lstStyle/>
          <a:p>
            <a:r>
              <a:rPr lang="en-US" sz="1600" dirty="0">
                <a:solidFill>
                  <a:schemeClr val="tx2"/>
                </a:solidFill>
              </a:rPr>
              <a:t>Examples of AI: </a:t>
            </a:r>
            <a:r>
              <a:rPr lang="en-US" sz="1600" dirty="0">
                <a:hlinkClick r:id="rId2"/>
              </a:rPr>
              <a:t>https://www.techemergence.com/everyday-examples-of-ai/</a:t>
            </a:r>
            <a:endParaRPr lang="en-US" sz="1600" dirty="0"/>
          </a:p>
          <a:p>
            <a:endParaRPr lang="en-US" sz="1600" dirty="0"/>
          </a:p>
          <a:p>
            <a:r>
              <a:rPr lang="en-US" sz="1600" dirty="0">
                <a:solidFill>
                  <a:schemeClr val="tx2"/>
                </a:solidFill>
              </a:rPr>
              <a:t>Analytics Market Study: </a:t>
            </a:r>
            <a:r>
              <a:rPr lang="en-US" sz="1600" dirty="0">
                <a:hlinkClick r:id="rId3"/>
              </a:rPr>
              <a:t>https://analyticsindiamag.com/wp-content/uploads/2018/06/Jobs-Study-2018-Final.pdf</a:t>
            </a:r>
            <a:endParaRPr lang="en-US" sz="1600" dirty="0"/>
          </a:p>
          <a:p>
            <a:endParaRPr lang="en-US" sz="1600" dirty="0"/>
          </a:p>
          <a:p>
            <a:r>
              <a:rPr lang="en-US" sz="1600" dirty="0">
                <a:solidFill>
                  <a:schemeClr val="tx2"/>
                </a:solidFill>
              </a:rPr>
              <a:t>Gartner’s Top 10 Technologies: </a:t>
            </a:r>
            <a:r>
              <a:rPr lang="en-US" sz="1600" dirty="0">
                <a:hlinkClick r:id="rId4"/>
              </a:rPr>
              <a:t>https://www.gartner.com/smarterwithgartner/gartner-top-10-strategic-technology-trends-for-2018/?utm_source=social&amp;utm_campaign=sm-swg&amp;utm_medium=social</a:t>
            </a:r>
            <a:endParaRPr lang="en-US" sz="1600" dirty="0"/>
          </a:p>
          <a:p>
            <a:endParaRPr lang="en-US" sz="1600" dirty="0"/>
          </a:p>
          <a:p>
            <a:r>
              <a:rPr lang="en-US" sz="1600" dirty="0">
                <a:solidFill>
                  <a:schemeClr val="tx2"/>
                </a:solidFill>
              </a:rPr>
              <a:t>Analytics Application: </a:t>
            </a:r>
            <a:r>
              <a:rPr lang="en-US" sz="1600" dirty="0">
                <a:hlinkClick r:id="rId5"/>
              </a:rPr>
              <a:t>https://www.digitalvidya.com/blog/data-analytics-applications/</a:t>
            </a:r>
            <a:endParaRPr lang="en-US" sz="1600" dirty="0"/>
          </a:p>
          <a:p>
            <a:endParaRPr lang="en-US" sz="1600" dirty="0"/>
          </a:p>
          <a:p>
            <a:r>
              <a:rPr lang="en-US" sz="1600" dirty="0">
                <a:solidFill>
                  <a:schemeClr val="tx2"/>
                </a:solidFill>
              </a:rPr>
              <a:t>Analytics Architecture: </a:t>
            </a:r>
            <a:r>
              <a:rPr lang="en-US" sz="1600" dirty="0">
                <a:hlinkClick r:id="rId6"/>
              </a:rPr>
              <a:t>https://www.gartner.com/binaries/content/assets/events/keywords/catalyst/catus8/2017_planning_guide_for_data_analytics.pdf</a:t>
            </a:r>
            <a:endParaRPr lang="en-US" sz="1600" dirty="0"/>
          </a:p>
          <a:p>
            <a:endParaRPr lang="en-US" sz="1600" dirty="0"/>
          </a:p>
          <a:p>
            <a:r>
              <a:rPr lang="en-US" sz="1600" dirty="0">
                <a:solidFill>
                  <a:schemeClr val="tx2"/>
                </a:solidFill>
              </a:rPr>
              <a:t>Analytics Lifecycle: </a:t>
            </a:r>
            <a:r>
              <a:rPr lang="en-US" sz="1600" dirty="0">
                <a:solidFill>
                  <a:schemeClr val="tx2"/>
                </a:solidFill>
                <a:hlinkClick r:id="rId7"/>
              </a:rPr>
              <a:t>https://www.sas.com/en_in/insights/analytics/what-is-analytics.html</a:t>
            </a:r>
            <a:endParaRPr lang="en-US" sz="1600" dirty="0">
              <a:solidFill>
                <a:schemeClr val="tx2"/>
              </a:solidFill>
            </a:endParaRPr>
          </a:p>
          <a:p>
            <a:endParaRPr lang="en-US" sz="1600" dirty="0">
              <a:solidFill>
                <a:schemeClr val="tx2"/>
              </a:solidFill>
            </a:endParaRPr>
          </a:p>
          <a:p>
            <a:r>
              <a:rPr lang="en-US" sz="1600" dirty="0">
                <a:solidFill>
                  <a:schemeClr val="tx2"/>
                </a:solidFill>
              </a:rPr>
              <a:t>Companies want to specialize their Employees: </a:t>
            </a:r>
            <a:r>
              <a:rPr lang="en-US" sz="1600" dirty="0">
                <a:solidFill>
                  <a:schemeClr val="tx2"/>
                </a:solidFill>
                <a:hlinkClick r:id="rId8"/>
              </a:rPr>
              <a:t>https://timesofindia.indiatimes.com/business/india-business/accenture-says-india-employees-have-to-specialise-or-go/articleshow/65144526.cms</a:t>
            </a:r>
            <a:endParaRPr lang="en-US" sz="1600" dirty="0">
              <a:solidFill>
                <a:schemeClr val="tx2"/>
              </a:solidFill>
            </a:endParaRPr>
          </a:p>
          <a:p>
            <a:endParaRPr lang="en-US" sz="1600" dirty="0">
              <a:solidFill>
                <a:schemeClr val="tx2"/>
              </a:solidFill>
            </a:endParaRPr>
          </a:p>
          <a:p>
            <a:r>
              <a:rPr lang="en-US" sz="1600" dirty="0">
                <a:solidFill>
                  <a:schemeClr val="tx2"/>
                </a:solidFill>
              </a:rPr>
              <a:t>Key Areas of Application : </a:t>
            </a:r>
            <a:r>
              <a:rPr lang="en-US" sz="1600" u="sng" dirty="0">
                <a:solidFill>
                  <a:schemeClr val="accent2"/>
                </a:solidFill>
              </a:rPr>
              <a:t>https://www.digitalvidya.com/blog/data-analytics-applications/</a:t>
            </a:r>
          </a:p>
          <a:p>
            <a:endParaRPr lang="en-US" sz="1600" dirty="0">
              <a:solidFill>
                <a:schemeClr val="tx2"/>
              </a:solidFill>
            </a:endParaRPr>
          </a:p>
          <a:p>
            <a:r>
              <a:rPr lang="en-US" sz="1600" dirty="0">
                <a:solidFill>
                  <a:schemeClr val="tx2"/>
                </a:solidFill>
              </a:rPr>
              <a:t>Intelligent Things: </a:t>
            </a:r>
            <a:r>
              <a:rPr lang="en-US" sz="1600" u="sng" dirty="0">
                <a:solidFill>
                  <a:schemeClr val="accent2"/>
                </a:solidFill>
              </a:rPr>
              <a:t>https://simplicable.com/new/intelligent-things</a:t>
            </a:r>
          </a:p>
          <a:p>
            <a:endParaRPr lang="en-US" dirty="0"/>
          </a:p>
        </p:txBody>
      </p:sp>
    </p:spTree>
    <p:extLst>
      <p:ext uri="{BB962C8B-B14F-4D97-AF65-F5344CB8AC3E}">
        <p14:creationId xmlns:p14="http://schemas.microsoft.com/office/powerpoint/2010/main" val="2458284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2286906" y="2014667"/>
            <a:ext cx="7776815" cy="1537692"/>
          </a:xfrm>
        </p:spPr>
        <p:txBody>
          <a:bodyPr/>
          <a:lstStyle/>
          <a:p>
            <a:pPr algn="ctr"/>
            <a:r>
              <a:rPr lang="en-US" sz="5400" i="1" dirty="0">
                <a:solidFill>
                  <a:schemeClr val="accent2">
                    <a:lumMod val="75000"/>
                  </a:schemeClr>
                </a:solidFill>
              </a:rPr>
              <a:t>Thank You</a:t>
            </a:r>
          </a:p>
        </p:txBody>
      </p:sp>
    </p:spTree>
    <p:extLst>
      <p:ext uri="{BB962C8B-B14F-4D97-AF65-F5344CB8AC3E}">
        <p14:creationId xmlns:p14="http://schemas.microsoft.com/office/powerpoint/2010/main" val="298243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446564" y="231742"/>
            <a:ext cx="7878286" cy="381684"/>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dirty="0"/>
              <a:t>Examples of AI, Intelligent Apps and Intelligent Things</a:t>
            </a:r>
            <a:r>
              <a:rPr lang="en-US" sz="2800" dirty="0"/>
              <a:t/>
            </a:r>
            <a:br>
              <a:rPr lang="en-US" sz="2800" dirty="0"/>
            </a:br>
            <a:endParaRPr lang="en-US" sz="2400" dirty="0"/>
          </a:p>
        </p:txBody>
      </p:sp>
      <p:sp>
        <p:nvSpPr>
          <p:cNvPr id="6" name="Rectangle 5"/>
          <p:cNvSpPr/>
          <p:nvPr/>
        </p:nvSpPr>
        <p:spPr>
          <a:xfrm>
            <a:off x="685461" y="695236"/>
            <a:ext cx="10519719" cy="5509200"/>
          </a:xfrm>
          <a:prstGeom prst="rect">
            <a:avLst/>
          </a:prstGeom>
        </p:spPr>
        <p:txBody>
          <a:bodyPr wrap="square">
            <a:spAutoFit/>
          </a:bodyPr>
          <a:lstStyle/>
          <a:p>
            <a:pPr marL="285750" indent="-285750">
              <a:buFont typeface="Arial" panose="020B0604020202020204" pitchFamily="34" charset="0"/>
              <a:buChar char="•"/>
            </a:pPr>
            <a:endParaRPr lang="en-US" sz="1600" b="1" dirty="0">
              <a:solidFill>
                <a:schemeClr val="tx2"/>
              </a:solidFill>
              <a:latin typeface="avenir-light"/>
            </a:endParaRPr>
          </a:p>
          <a:p>
            <a:endParaRPr lang="en-US" sz="1600" dirty="0">
              <a:solidFill>
                <a:schemeClr val="tx2"/>
              </a:solidFill>
            </a:endParaRPr>
          </a:p>
          <a:p>
            <a:pPr marL="285750" indent="-285750">
              <a:buFont typeface="Arial" panose="020B0604020202020204" pitchFamily="34" charset="0"/>
              <a:buChar char="•"/>
            </a:pPr>
            <a:r>
              <a:rPr lang="en-US" sz="1600" b="1" dirty="0">
                <a:solidFill>
                  <a:schemeClr val="tx2"/>
                </a:solidFill>
              </a:rPr>
              <a:t>Commercial Flights Use an AI Autopilot:  </a:t>
            </a:r>
            <a:r>
              <a:rPr lang="en-US" sz="1600" dirty="0">
                <a:solidFill>
                  <a:schemeClr val="tx2"/>
                </a:solidFill>
              </a:rPr>
              <a:t>The New York Times reports that the average flight of a Boeing plane involves only seven minutes of human-steered flight, which is typically reserved only for takeoff and landing.</a:t>
            </a:r>
          </a:p>
          <a:p>
            <a:endParaRPr lang="en-US" sz="1600" b="1" dirty="0">
              <a:solidFill>
                <a:schemeClr val="tx2"/>
              </a:solidFill>
            </a:endParaRPr>
          </a:p>
          <a:p>
            <a:pPr marL="285750" indent="-285750">
              <a:buFont typeface="Arial" panose="020B0604020202020204" pitchFamily="34" charset="0"/>
              <a:buChar char="•"/>
            </a:pPr>
            <a:r>
              <a:rPr lang="en-US" sz="1600" b="1" dirty="0">
                <a:solidFill>
                  <a:schemeClr val="tx2"/>
                </a:solidFill>
              </a:rPr>
              <a:t>Facebook Facial Recognition Software: </a:t>
            </a:r>
            <a:r>
              <a:rPr lang="en-US" sz="1600" dirty="0">
                <a:solidFill>
                  <a:schemeClr val="tx2"/>
                </a:solidFill>
              </a:rPr>
              <a:t>When you upload photos to Facebook, the service automatically highlights faces and suggests friends to tag. </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r>
              <a:rPr lang="en-US" sz="1600" b="1" dirty="0">
                <a:solidFill>
                  <a:schemeClr val="tx2"/>
                </a:solidFill>
              </a:rPr>
              <a:t>Intelligent App:  </a:t>
            </a:r>
            <a:r>
              <a:rPr lang="en-US" sz="1600" dirty="0">
                <a:solidFill>
                  <a:schemeClr val="tx2"/>
                </a:solidFill>
              </a:rPr>
              <a:t>An intelligent app with a predictive analytics engine collecting data from industrial machines on a customer’s premise can automatically alert a field technician that a part approaching end of life needs to be replaced, and prevent downtime.</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r>
              <a:rPr lang="en-US" sz="1600" b="1" dirty="0">
                <a:solidFill>
                  <a:schemeClr val="tx2"/>
                </a:solidFill>
              </a:rPr>
              <a:t>Home Automation: </a:t>
            </a:r>
            <a:r>
              <a:rPr lang="en-US" sz="1600" dirty="0">
                <a:solidFill>
                  <a:schemeClr val="tx2"/>
                </a:solidFill>
              </a:rPr>
              <a:t>A secured door that automatically opens when you arrive home based on factors such as your face, manner of walking and an electronic card in your pocket.</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r>
              <a:rPr lang="en-US" sz="1600" b="1" dirty="0">
                <a:solidFill>
                  <a:schemeClr val="tx2"/>
                </a:solidFill>
              </a:rPr>
              <a:t>Architecture: </a:t>
            </a:r>
            <a:r>
              <a:rPr lang="en-US" sz="1600" dirty="0">
                <a:solidFill>
                  <a:schemeClr val="tx2"/>
                </a:solidFill>
              </a:rPr>
              <a:t>A building that prepares itself for an earthquake seconds before it arrives. For example, smart windows that go into a safety mode to prevent shattering.</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endParaRPr lang="en-US" sz="1600" b="1" dirty="0">
              <a:solidFill>
                <a:schemeClr val="tx2"/>
              </a:solidFill>
              <a:latin typeface="Arial" panose="020B0604020202020204" pitchFamily="34" charset="0"/>
            </a:endParaRPr>
          </a:p>
          <a:p>
            <a:endParaRPr lang="en-US" sz="1600" dirty="0">
              <a:solidFill>
                <a:schemeClr val="tx2"/>
              </a:solidFill>
              <a:latin typeface="Arial" panose="020B0604020202020204" pitchFamily="34" charset="0"/>
            </a:endParaRPr>
          </a:p>
          <a:p>
            <a:endParaRPr lang="en-US" sz="1600" dirty="0"/>
          </a:p>
        </p:txBody>
      </p:sp>
    </p:spTree>
    <p:extLst>
      <p:ext uri="{BB962C8B-B14F-4D97-AF65-F5344CB8AC3E}">
        <p14:creationId xmlns:p14="http://schemas.microsoft.com/office/powerpoint/2010/main" val="364404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27325" y="670340"/>
            <a:ext cx="10184371" cy="4898437"/>
          </a:xfrm>
          <a:prstGeom prst="rect">
            <a:avLst/>
          </a:prstGeom>
          <a:solidFill>
            <a:schemeClr val="bg2"/>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
          <p:cNvSpPr>
            <a:spLocks noGrp="1"/>
          </p:cNvSpPr>
          <p:nvPr>
            <p:ph type="title"/>
          </p:nvPr>
        </p:nvSpPr>
        <p:spPr>
          <a:xfrm>
            <a:off x="557769" y="132049"/>
            <a:ext cx="6697564" cy="381684"/>
          </a:xfrm>
          <a:noFill/>
          <a:ln w="9525">
            <a:noFill/>
            <a:miter lim="800000"/>
            <a:headEnd/>
            <a:tailEnd/>
          </a:ln>
          <a:effectLst/>
        </p:spPr>
        <p:txBody>
          <a:bodyPr vert="horz" wrap="square" lIns="0" tIns="36000" rIns="0" bIns="0" numCol="1" anchor="t" anchorCtr="0" compatLnSpc="1">
            <a:prstTxWarp prst="textNoShape">
              <a:avLst/>
            </a:prstTxWarp>
          </a:bodyPr>
          <a:lstStyle/>
          <a:p>
            <a:r>
              <a:rPr lang="en-US" sz="2400" b="1" dirty="0"/>
              <a:t>Value of Business</a:t>
            </a:r>
            <a:r>
              <a:rPr lang="en-GB" sz="2400" b="1" dirty="0"/>
              <a:t> Analytics</a:t>
            </a:r>
            <a:r>
              <a:rPr lang="en-US" sz="2800" dirty="0"/>
              <a:t/>
            </a:r>
            <a:br>
              <a:rPr lang="en-US" sz="2800" dirty="0"/>
            </a:br>
            <a:endParaRPr lang="en-US" sz="2400" dirty="0"/>
          </a:p>
        </p:txBody>
      </p:sp>
      <p:sp>
        <p:nvSpPr>
          <p:cNvPr id="9" name="Rectangle 7"/>
          <p:cNvSpPr>
            <a:spLocks noGrp="1" noChangeArrowheads="1"/>
          </p:cNvSpPr>
          <p:nvPr>
            <p:ph idx="4294967295"/>
          </p:nvPr>
        </p:nvSpPr>
        <p:spPr>
          <a:xfrm>
            <a:off x="1027326" y="5801637"/>
            <a:ext cx="10184370" cy="535531"/>
          </a:xfrm>
          <a:prstGeom prst="rect">
            <a:avLst/>
          </a:prstGeom>
          <a:solidFill>
            <a:schemeClr val="accent2"/>
          </a:solidFill>
        </p:spPr>
        <p:txBody>
          <a:bodyPr wrap="square">
            <a:spAutoFit/>
          </a:bodyPr>
          <a:lstStyle/>
          <a:p>
            <a:pPr algn="ctr"/>
            <a:r>
              <a:rPr lang="en-GB" sz="1600" b="1" dirty="0">
                <a:solidFill>
                  <a:schemeClr val="bg1"/>
                </a:solidFill>
              </a:rPr>
              <a:t>The goal of all organizations with access to large data collections should be to harness the most relevant data and use it for better decision making</a:t>
            </a:r>
          </a:p>
        </p:txBody>
      </p:sp>
      <p:sp>
        <p:nvSpPr>
          <p:cNvPr id="10" name="Rectangle 7"/>
          <p:cNvSpPr txBox="1">
            <a:spLocks noChangeArrowheads="1"/>
          </p:cNvSpPr>
          <p:nvPr/>
        </p:nvSpPr>
        <p:spPr bwMode="auto">
          <a:xfrm>
            <a:off x="2720970" y="3739977"/>
            <a:ext cx="7411571" cy="1219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indent="-360363" fontAlgn="base">
              <a:buClr>
                <a:schemeClr val="accent2"/>
              </a:buClr>
              <a:buSzPct val="70000"/>
              <a:defRPr/>
            </a:pPr>
            <a:r>
              <a:rPr lang="en-US" b="1" kern="0" dirty="0"/>
              <a:t>Descriptive analytics</a:t>
            </a:r>
          </a:p>
          <a:p>
            <a:pPr>
              <a:buClr>
                <a:schemeClr val="accent2"/>
              </a:buClr>
              <a:buSzPct val="70000"/>
              <a:defRPr/>
            </a:pPr>
            <a:r>
              <a:rPr lang="en-US" sz="1400" kern="0" dirty="0"/>
              <a:t>Mine past data to report, visualize and understand </a:t>
            </a:r>
            <a:r>
              <a:rPr lang="en-US" sz="1400" b="1" kern="0" dirty="0"/>
              <a:t>what </a:t>
            </a:r>
            <a:r>
              <a:rPr lang="en-US" sz="1400" kern="0" dirty="0"/>
              <a:t>has already happened – after the fact or in real time.</a:t>
            </a:r>
          </a:p>
          <a:p>
            <a:pPr>
              <a:buClr>
                <a:schemeClr val="accent2"/>
              </a:buClr>
              <a:buSzPct val="70000"/>
              <a:defRPr/>
            </a:pPr>
            <a:r>
              <a:rPr lang="en-US" sz="1400" dirty="0"/>
              <a:t>There are still plenty of descriptive analytics in use today – everything from how many clicks a page receives to how many units are produced vs. how many are sold.</a:t>
            </a:r>
          </a:p>
          <a:p>
            <a:pPr>
              <a:buClr>
                <a:schemeClr val="accent2"/>
              </a:buClr>
              <a:buSzPct val="70000"/>
              <a:defRPr/>
            </a:pPr>
            <a:endParaRPr lang="en-US" sz="1400" kern="0" dirty="0"/>
          </a:p>
          <a:p>
            <a:pPr marL="0" lvl="1" indent="-355600" fontAlgn="base">
              <a:buClr>
                <a:schemeClr val="accent2"/>
              </a:buClr>
              <a:buSzPct val="70000"/>
              <a:defRPr/>
            </a:pPr>
            <a:endParaRPr lang="en-US" u="sng" kern="0" dirty="0"/>
          </a:p>
        </p:txBody>
      </p:sp>
      <p:sp>
        <p:nvSpPr>
          <p:cNvPr id="11" name="Right Arrow 10"/>
          <p:cNvSpPr/>
          <p:nvPr/>
        </p:nvSpPr>
        <p:spPr>
          <a:xfrm>
            <a:off x="1221683" y="4959177"/>
            <a:ext cx="9478535" cy="609600"/>
          </a:xfrm>
          <a:prstGeom prst="rightArrow">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chemeClr val="bg2"/>
                </a:solidFill>
              </a:rPr>
              <a:t>Computational complexity</a:t>
            </a:r>
          </a:p>
        </p:txBody>
      </p:sp>
      <p:sp>
        <p:nvSpPr>
          <p:cNvPr id="12" name="Rectangle 7"/>
          <p:cNvSpPr txBox="1">
            <a:spLocks noChangeArrowheads="1"/>
          </p:cNvSpPr>
          <p:nvPr/>
        </p:nvSpPr>
        <p:spPr bwMode="auto">
          <a:xfrm>
            <a:off x="3523425" y="2287917"/>
            <a:ext cx="7012769" cy="1219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indent="-360363" fontAlgn="base">
              <a:buClr>
                <a:schemeClr val="accent2"/>
              </a:buClr>
              <a:buSzPct val="70000"/>
              <a:defRPr/>
            </a:pPr>
            <a:r>
              <a:rPr lang="en-US" b="1" kern="0" dirty="0"/>
              <a:t>Predictive analytics</a:t>
            </a:r>
            <a:endParaRPr lang="en-US" sz="1400" b="1" kern="0" dirty="0"/>
          </a:p>
          <a:p>
            <a:pPr indent="-360363">
              <a:buClr>
                <a:schemeClr val="accent2"/>
              </a:buClr>
              <a:buSzPct val="70000"/>
              <a:defRPr/>
            </a:pPr>
            <a:r>
              <a:rPr lang="en-US" sz="1400" kern="0" dirty="0"/>
              <a:t>Leverage past data to understand </a:t>
            </a:r>
            <a:r>
              <a:rPr lang="en-US" sz="1400" b="1" kern="0" dirty="0"/>
              <a:t>why</a:t>
            </a:r>
            <a:r>
              <a:rPr lang="en-US" sz="1400" kern="0" dirty="0"/>
              <a:t> something happened or to predict </a:t>
            </a:r>
            <a:r>
              <a:rPr lang="en-US" sz="1400" b="1" kern="0" dirty="0"/>
              <a:t>what</a:t>
            </a:r>
            <a:r>
              <a:rPr lang="en-US" sz="1400" kern="0" dirty="0"/>
              <a:t> will happen in the future across various scenarios.</a:t>
            </a:r>
          </a:p>
          <a:p>
            <a:pPr indent="-360363">
              <a:buClr>
                <a:schemeClr val="accent2"/>
              </a:buClr>
              <a:buSzPct val="70000"/>
              <a:defRPr/>
            </a:pPr>
            <a:r>
              <a:rPr lang="en-US" sz="1400" dirty="0">
                <a:solidFill>
                  <a:schemeClr val="tx2"/>
                </a:solidFill>
                <a:latin typeface="Arial" panose="020B0604020202020204" pitchFamily="34" charset="0"/>
              </a:rPr>
              <a:t>Predictive analytics </a:t>
            </a:r>
            <a:r>
              <a:rPr lang="en-US" sz="1400" dirty="0">
                <a:solidFill>
                  <a:srgbClr val="333333"/>
                </a:solidFill>
                <a:latin typeface="Arial" panose="020B0604020202020204" pitchFamily="34" charset="0"/>
              </a:rPr>
              <a:t>has surged in popularity. The desire to predict customer behavior has been a main driver.</a:t>
            </a:r>
            <a:endParaRPr lang="en-US" sz="1400" dirty="0"/>
          </a:p>
          <a:p>
            <a:pPr indent="-360363">
              <a:buClr>
                <a:schemeClr val="accent2"/>
              </a:buClr>
              <a:buSzPct val="70000"/>
              <a:defRPr/>
            </a:pPr>
            <a:endParaRPr lang="en-US" sz="1400" kern="0" dirty="0"/>
          </a:p>
        </p:txBody>
      </p:sp>
      <p:sp>
        <p:nvSpPr>
          <p:cNvPr id="13" name="Rectangle 7"/>
          <p:cNvSpPr txBox="1">
            <a:spLocks noChangeArrowheads="1"/>
          </p:cNvSpPr>
          <p:nvPr/>
        </p:nvSpPr>
        <p:spPr bwMode="auto">
          <a:xfrm>
            <a:off x="4269683" y="797589"/>
            <a:ext cx="6357128" cy="1219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indent="-360363" fontAlgn="base">
              <a:buClr>
                <a:schemeClr val="accent2"/>
              </a:buClr>
              <a:buSzPct val="70000"/>
              <a:defRPr/>
            </a:pPr>
            <a:r>
              <a:rPr lang="en-US" b="1" kern="0" dirty="0"/>
              <a:t>Prescriptive analytics</a:t>
            </a:r>
          </a:p>
          <a:p>
            <a:pPr indent="-360363">
              <a:buClr>
                <a:schemeClr val="accent2"/>
              </a:buClr>
              <a:buSzPct val="70000"/>
              <a:defRPr/>
            </a:pPr>
            <a:r>
              <a:rPr lang="en-US" sz="1400" dirty="0"/>
              <a:t>Prescriptive analytics is the newest kid on the block. Knowing what will happen and knowing what to do are two different things. </a:t>
            </a:r>
          </a:p>
          <a:p>
            <a:pPr indent="-360363">
              <a:buClr>
                <a:schemeClr val="accent2"/>
              </a:buClr>
              <a:buSzPct val="70000"/>
              <a:defRPr/>
            </a:pPr>
            <a:r>
              <a:rPr lang="en-US" sz="1400" kern="0" dirty="0"/>
              <a:t>To determine </a:t>
            </a:r>
            <a:r>
              <a:rPr lang="en-US" sz="1400" b="1" kern="0" dirty="0"/>
              <a:t>which</a:t>
            </a:r>
            <a:r>
              <a:rPr lang="en-US" sz="1400" kern="0" dirty="0"/>
              <a:t> decision and/or action will produce the most effective result against a specific set of objectives and constraints.</a:t>
            </a:r>
          </a:p>
          <a:p>
            <a:pPr indent="-360363">
              <a:buClr>
                <a:schemeClr val="accent2"/>
              </a:buClr>
              <a:buSzPct val="70000"/>
              <a:defRPr/>
            </a:pPr>
            <a:endParaRPr lang="en-US" sz="1400" kern="0" dirty="0"/>
          </a:p>
          <a:p>
            <a:pPr marL="0" lvl="1" indent="-355600" fontAlgn="base">
              <a:buClr>
                <a:schemeClr val="accent2"/>
              </a:buClr>
              <a:buSzPct val="70000"/>
              <a:defRPr/>
            </a:pPr>
            <a:endParaRPr lang="en-US" sz="1600" u="sng" kern="0" dirty="0"/>
          </a:p>
        </p:txBody>
      </p:sp>
      <p:sp>
        <p:nvSpPr>
          <p:cNvPr id="14" name="Rectangle 13"/>
          <p:cNvSpPr/>
          <p:nvPr/>
        </p:nvSpPr>
        <p:spPr>
          <a:xfrm>
            <a:off x="1221683" y="785079"/>
            <a:ext cx="1295400" cy="4174098"/>
          </a:xfrm>
          <a:prstGeom prst="rect">
            <a:avLst/>
          </a:prstGeom>
          <a:solidFill>
            <a:schemeClr val="accent2"/>
          </a:solid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5" name="TextBox 14"/>
          <p:cNvSpPr txBox="1"/>
          <p:nvPr/>
        </p:nvSpPr>
        <p:spPr>
          <a:xfrm>
            <a:off x="1285055" y="1798466"/>
            <a:ext cx="1039066" cy="523220"/>
          </a:xfrm>
          <a:prstGeom prst="rect">
            <a:avLst/>
          </a:prstGeom>
          <a:noFill/>
        </p:spPr>
        <p:txBody>
          <a:bodyPr wrap="none" rtlCol="0">
            <a:spAutoFit/>
          </a:bodyPr>
          <a:lstStyle/>
          <a:p>
            <a:pPr algn="ctr"/>
            <a:r>
              <a:rPr lang="en-US" sz="1400" b="1" dirty="0">
                <a:solidFill>
                  <a:schemeClr val="bg1"/>
                </a:solidFill>
              </a:rPr>
              <a:t>Advanced</a:t>
            </a:r>
          </a:p>
          <a:p>
            <a:pPr algn="ctr"/>
            <a:r>
              <a:rPr lang="en-US" sz="1400" b="1" dirty="0">
                <a:solidFill>
                  <a:schemeClr val="bg1"/>
                </a:solidFill>
              </a:rPr>
              <a:t>analytics</a:t>
            </a:r>
          </a:p>
        </p:txBody>
      </p:sp>
      <p:sp>
        <p:nvSpPr>
          <p:cNvPr id="16" name="TextBox 15"/>
          <p:cNvSpPr txBox="1"/>
          <p:nvPr/>
        </p:nvSpPr>
        <p:spPr>
          <a:xfrm>
            <a:off x="1208784" y="3973031"/>
            <a:ext cx="1167307" cy="523220"/>
          </a:xfrm>
          <a:prstGeom prst="rect">
            <a:avLst/>
          </a:prstGeom>
          <a:noFill/>
        </p:spPr>
        <p:txBody>
          <a:bodyPr wrap="none" rtlCol="0">
            <a:spAutoFit/>
          </a:bodyPr>
          <a:lstStyle/>
          <a:p>
            <a:pPr algn="ctr"/>
            <a:r>
              <a:rPr lang="en-US" sz="1400" b="1" dirty="0">
                <a:solidFill>
                  <a:schemeClr val="bg1">
                    <a:lumMod val="60000"/>
                    <a:lumOff val="40000"/>
                  </a:schemeClr>
                </a:solidFill>
              </a:rPr>
              <a:t>Business</a:t>
            </a:r>
          </a:p>
          <a:p>
            <a:pPr algn="ctr"/>
            <a:r>
              <a:rPr lang="en-US" sz="1400" b="1" dirty="0">
                <a:solidFill>
                  <a:schemeClr val="bg1">
                    <a:lumMod val="60000"/>
                    <a:lumOff val="40000"/>
                  </a:schemeClr>
                </a:solidFill>
              </a:rPr>
              <a:t>intelligence</a:t>
            </a:r>
          </a:p>
        </p:txBody>
      </p:sp>
    </p:spTree>
    <p:extLst>
      <p:ext uri="{BB962C8B-B14F-4D97-AF65-F5344CB8AC3E}">
        <p14:creationId xmlns:p14="http://schemas.microsoft.com/office/powerpoint/2010/main" val="377825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p:cNvSpPr txBox="1">
            <a:spLocks noChangeArrowheads="1"/>
          </p:cNvSpPr>
          <p:nvPr/>
        </p:nvSpPr>
        <p:spPr bwMode="auto">
          <a:xfrm>
            <a:off x="582827" y="199550"/>
            <a:ext cx="731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defRPr/>
            </a:pPr>
            <a:r>
              <a:rPr lang="en-US" altLang="en-US" sz="2400" b="1" dirty="0">
                <a:solidFill>
                  <a:schemeClr val="accent1"/>
                </a:solidFill>
                <a:latin typeface="+mj-lt"/>
                <a:ea typeface="MS PGothic" panose="020B0600070205080204" pitchFamily="34" charset="-128"/>
              </a:rPr>
              <a:t>Descriptive Analytics</a:t>
            </a:r>
          </a:p>
        </p:txBody>
      </p:sp>
      <p:pic>
        <p:nvPicPr>
          <p:cNvPr id="31747" name="Picture 2" descr="dashboard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55026" y="1943099"/>
            <a:ext cx="3311611"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4" descr="Olap report.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1027" y="2176511"/>
            <a:ext cx="3628768"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Box 5"/>
          <p:cNvSpPr txBox="1">
            <a:spLocks noChangeArrowheads="1"/>
          </p:cNvSpPr>
          <p:nvPr/>
        </p:nvSpPr>
        <p:spPr bwMode="auto">
          <a:xfrm>
            <a:off x="6113508" y="4129216"/>
            <a:ext cx="586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dirty="0">
                <a:solidFill>
                  <a:schemeClr val="accent1"/>
                </a:solidFill>
                <a:ea typeface="MS PGothic" panose="020B0600070205080204" pitchFamily="34" charset="-128"/>
              </a:rPr>
              <a:t>What has occurred? </a:t>
            </a:r>
          </a:p>
        </p:txBody>
      </p:sp>
      <p:sp>
        <p:nvSpPr>
          <p:cNvPr id="31751" name="TextBox 1"/>
          <p:cNvSpPr txBox="1">
            <a:spLocks noChangeArrowheads="1"/>
          </p:cNvSpPr>
          <p:nvPr/>
        </p:nvSpPr>
        <p:spPr bwMode="auto">
          <a:xfrm>
            <a:off x="6113508" y="4529326"/>
            <a:ext cx="5600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dirty="0">
                <a:solidFill>
                  <a:schemeClr val="accent1"/>
                </a:solidFill>
                <a:ea typeface="MS PGothic" panose="020B0600070205080204" pitchFamily="34" charset="-128"/>
              </a:rPr>
              <a:t>Descriptive analytics, such as data visualization, is important in helping users to understand the data properly.</a:t>
            </a:r>
            <a:endParaRPr lang="en-US" altLang="en-US" sz="1600" dirty="0">
              <a:solidFill>
                <a:schemeClr val="accent1"/>
              </a:solidFill>
            </a:endParaRPr>
          </a:p>
        </p:txBody>
      </p:sp>
      <p:sp>
        <p:nvSpPr>
          <p:cNvPr id="31752" name="Rectangle 2"/>
          <p:cNvSpPr>
            <a:spLocks noChangeArrowheads="1"/>
          </p:cNvSpPr>
          <p:nvPr/>
        </p:nvSpPr>
        <p:spPr bwMode="auto">
          <a:xfrm>
            <a:off x="916458" y="889315"/>
            <a:ext cx="93387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1600" dirty="0">
                <a:solidFill>
                  <a:schemeClr val="accent1"/>
                </a:solidFill>
                <a:ea typeface="MS PGothic" panose="020B0600070205080204" pitchFamily="34" charset="-128"/>
              </a:rPr>
              <a:t>Descriptive analytics, such as reporting, dashboards, and data visualization have been widely used for some time.  </a:t>
            </a:r>
          </a:p>
          <a:p>
            <a:pPr>
              <a:buFont typeface="Arial" panose="020B0604020202020204" pitchFamily="34" charset="0"/>
              <a:buChar char="•"/>
            </a:pPr>
            <a:r>
              <a:rPr lang="en-US" altLang="en-US" sz="1600" dirty="0">
                <a:solidFill>
                  <a:schemeClr val="accent1"/>
                </a:solidFill>
                <a:ea typeface="MS PGothic" panose="020B0600070205080204" pitchFamily="34" charset="-128"/>
              </a:rPr>
              <a:t>They are the core of traditional BI.  </a:t>
            </a:r>
          </a:p>
        </p:txBody>
      </p:sp>
      <p:sp>
        <p:nvSpPr>
          <p:cNvPr id="9" name="TextBox 1"/>
          <p:cNvSpPr txBox="1">
            <a:spLocks noChangeArrowheads="1"/>
          </p:cNvSpPr>
          <p:nvPr/>
        </p:nvSpPr>
        <p:spPr bwMode="auto">
          <a:xfrm>
            <a:off x="916458" y="4329271"/>
            <a:ext cx="479750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b="1" dirty="0">
                <a:solidFill>
                  <a:schemeClr val="accent1"/>
                </a:solidFill>
                <a:ea typeface="MS PGothic" panose="020B0600070205080204" pitchFamily="34" charset="-128"/>
              </a:rPr>
              <a:t>Key task: </a:t>
            </a:r>
            <a:r>
              <a:rPr lang="en-US" altLang="en-US" sz="1600" dirty="0">
                <a:solidFill>
                  <a:schemeClr val="accent1"/>
                </a:solidFill>
                <a:ea typeface="MS PGothic" panose="020B0600070205080204" pitchFamily="34" charset="-128"/>
              </a:rPr>
              <a:t>Data access / shaping – SQL Query does this</a:t>
            </a:r>
          </a:p>
          <a:p>
            <a:r>
              <a:rPr lang="en-US" altLang="en-US" sz="1600" b="1" dirty="0">
                <a:solidFill>
                  <a:schemeClr val="accent1"/>
                </a:solidFill>
                <a:ea typeface="MS PGothic" panose="020B0600070205080204" pitchFamily="34" charset="-128"/>
              </a:rPr>
              <a:t>Formulas: </a:t>
            </a:r>
            <a:r>
              <a:rPr lang="en-US" altLang="en-US" sz="1600" dirty="0">
                <a:solidFill>
                  <a:schemeClr val="accent1"/>
                </a:solidFill>
                <a:ea typeface="MS PGothic" panose="020B0600070205080204" pitchFamily="34" charset="-128"/>
              </a:rPr>
              <a:t>Sum, Count, Average, Min, Max, Var, StdDev etc.</a:t>
            </a:r>
          </a:p>
          <a:p>
            <a:endParaRPr lang="en-US" altLang="en-US" sz="1600" dirty="0">
              <a:solidFill>
                <a:srgbClr val="993300"/>
              </a:solidFill>
              <a:ea typeface="MS PGothic" panose="020B0600070205080204" pitchFamily="34" charset="-128"/>
            </a:endParaRPr>
          </a:p>
        </p:txBody>
      </p:sp>
    </p:spTree>
    <p:extLst>
      <p:ext uri="{BB962C8B-B14F-4D97-AF65-F5344CB8AC3E}">
        <p14:creationId xmlns:p14="http://schemas.microsoft.com/office/powerpoint/2010/main" val="37604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
          <p:cNvSpPr txBox="1">
            <a:spLocks noChangeArrowheads="1"/>
          </p:cNvSpPr>
          <p:nvPr/>
        </p:nvSpPr>
        <p:spPr bwMode="auto">
          <a:xfrm>
            <a:off x="620670" y="131595"/>
            <a:ext cx="685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None/>
              <a:defRPr/>
            </a:pPr>
            <a:r>
              <a:rPr lang="en-US" altLang="en-US" sz="2400" b="1" dirty="0">
                <a:solidFill>
                  <a:schemeClr val="accent1"/>
                </a:solidFill>
                <a:latin typeface="+mj-lt"/>
                <a:ea typeface="MS PGothic" panose="020B0600070205080204" pitchFamily="34" charset="-128"/>
              </a:rPr>
              <a:t>Predictive Analytics</a:t>
            </a:r>
          </a:p>
        </p:txBody>
      </p:sp>
      <p:pic>
        <p:nvPicPr>
          <p:cNvPr id="33796" name="Picture 3" descr="regression lin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9467" y="2150233"/>
            <a:ext cx="2871959"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4"/>
          <p:cNvSpPr txBox="1">
            <a:spLocks noChangeArrowheads="1"/>
          </p:cNvSpPr>
          <p:nvPr/>
        </p:nvSpPr>
        <p:spPr bwMode="auto">
          <a:xfrm>
            <a:off x="914357" y="3974725"/>
            <a:ext cx="419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dirty="0">
                <a:solidFill>
                  <a:schemeClr val="accent1"/>
                </a:solidFill>
                <a:ea typeface="MS PGothic" panose="020B0600070205080204" pitchFamily="34" charset="-128"/>
              </a:rPr>
              <a:t>What will occur? </a:t>
            </a:r>
          </a:p>
        </p:txBody>
      </p:sp>
      <p:sp>
        <p:nvSpPr>
          <p:cNvPr id="33798" name="TextBox 2"/>
          <p:cNvSpPr txBox="1">
            <a:spLocks noChangeArrowheads="1"/>
          </p:cNvSpPr>
          <p:nvPr/>
        </p:nvSpPr>
        <p:spPr bwMode="auto">
          <a:xfrm>
            <a:off x="1054444" y="4294498"/>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108585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1600" b="1" dirty="0">
                <a:solidFill>
                  <a:schemeClr val="accent1"/>
                </a:solidFill>
                <a:ea typeface="MS PGothic" panose="020B0600070205080204" pitchFamily="34" charset="-128"/>
              </a:rPr>
              <a:t>Marketing is the target for many predictive analytics applications.  </a:t>
            </a:r>
          </a:p>
          <a:p>
            <a:pPr>
              <a:buFont typeface="Arial" panose="020B0604020202020204" pitchFamily="34" charset="0"/>
              <a:buChar char="•"/>
            </a:pPr>
            <a:r>
              <a:rPr lang="en-US" altLang="en-US" sz="1600" dirty="0">
                <a:solidFill>
                  <a:schemeClr val="accent1"/>
                </a:solidFill>
                <a:ea typeface="MS PGothic" panose="020B0600070205080204" pitchFamily="34" charset="-128"/>
              </a:rPr>
              <a:t>Descriptive analytics, such as data visualization, is important in helping users interpret the output from predictive and prescriptive analytics.  </a:t>
            </a:r>
          </a:p>
        </p:txBody>
      </p:sp>
      <p:sp>
        <p:nvSpPr>
          <p:cNvPr id="34823" name="Rectangle 1"/>
          <p:cNvSpPr>
            <a:spLocks noChangeArrowheads="1"/>
          </p:cNvSpPr>
          <p:nvPr/>
        </p:nvSpPr>
        <p:spPr bwMode="auto">
          <a:xfrm>
            <a:off x="914357" y="818846"/>
            <a:ext cx="99060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buFont typeface="Arial" panose="020B0604020202020204" pitchFamily="34" charset="0"/>
              <a:buChar char="•"/>
              <a:defRPr/>
            </a:pPr>
            <a:r>
              <a:rPr lang="en-US" altLang="en-US" sz="1600" dirty="0">
                <a:solidFill>
                  <a:schemeClr val="accent1"/>
                </a:solidFill>
                <a:ea typeface="MS PGothic" panose="020B0600070205080204" pitchFamily="34" charset="-128"/>
              </a:rPr>
              <a:t>Algorithms for predictive analytics, such as </a:t>
            </a:r>
            <a:r>
              <a:rPr lang="en-US" altLang="en-US" sz="1600" b="1" dirty="0">
                <a:solidFill>
                  <a:schemeClr val="accent1"/>
                </a:solidFill>
                <a:ea typeface="MS PGothic" panose="020B0600070205080204" pitchFamily="34" charset="-128"/>
              </a:rPr>
              <a:t>regression analysis, decision trees, and association analysis, </a:t>
            </a:r>
            <a:r>
              <a:rPr lang="en-US" altLang="en-US" sz="1600" dirty="0">
                <a:solidFill>
                  <a:schemeClr val="accent1"/>
                </a:solidFill>
                <a:ea typeface="MS PGothic" panose="020B0600070205080204" pitchFamily="34" charset="-128"/>
              </a:rPr>
              <a:t>have also been around for some time. </a:t>
            </a:r>
          </a:p>
          <a:p>
            <a:pPr>
              <a:defRPr/>
            </a:pPr>
            <a:endParaRPr lang="en-US" altLang="en-US" sz="2000" dirty="0"/>
          </a:p>
        </p:txBody>
      </p:sp>
      <p:sp>
        <p:nvSpPr>
          <p:cNvPr id="3" name="Rectangle 2"/>
          <p:cNvSpPr/>
          <p:nvPr/>
        </p:nvSpPr>
        <p:spPr>
          <a:xfrm>
            <a:off x="988541" y="5178383"/>
            <a:ext cx="6919783" cy="830997"/>
          </a:xfrm>
          <a:prstGeom prst="rect">
            <a:avLst/>
          </a:prstGeom>
        </p:spPr>
        <p:txBody>
          <a:bodyPr wrap="square">
            <a:spAutoFit/>
          </a:bodyPr>
          <a:lstStyle/>
          <a:p>
            <a:pPr lvl="1"/>
            <a:r>
              <a:rPr lang="en-US" sz="1600" b="1" dirty="0">
                <a:solidFill>
                  <a:schemeClr val="tx2"/>
                </a:solidFill>
              </a:rPr>
              <a:t>Predict</a:t>
            </a:r>
            <a:r>
              <a:rPr lang="en-US" sz="1600" dirty="0">
                <a:solidFill>
                  <a:schemeClr val="tx2"/>
                </a:solidFill>
              </a:rPr>
              <a:t>: ex. Good/Poor credit risk, Likely/Unlikely to churn</a:t>
            </a:r>
          </a:p>
          <a:p>
            <a:pPr lvl="1"/>
            <a:r>
              <a:rPr lang="en-US" sz="1600" b="1" dirty="0">
                <a:solidFill>
                  <a:schemeClr val="tx2"/>
                </a:solidFill>
              </a:rPr>
              <a:t>Forecast</a:t>
            </a:r>
            <a:r>
              <a:rPr lang="en-US" sz="1600" dirty="0">
                <a:solidFill>
                  <a:schemeClr val="tx2"/>
                </a:solidFill>
              </a:rPr>
              <a:t> a </a:t>
            </a:r>
            <a:r>
              <a:rPr lang="en-US" sz="1600" i="1" dirty="0">
                <a:solidFill>
                  <a:schemeClr val="tx2"/>
                </a:solidFill>
              </a:rPr>
              <a:t>time series</a:t>
            </a:r>
            <a:r>
              <a:rPr lang="en-US" sz="1600" dirty="0">
                <a:solidFill>
                  <a:schemeClr val="tx2"/>
                </a:solidFill>
              </a:rPr>
              <a:t>: ex. next sales from past sales history</a:t>
            </a:r>
          </a:p>
          <a:p>
            <a:pPr lvl="1"/>
            <a:r>
              <a:rPr lang="en-US" sz="1600" b="1" dirty="0">
                <a:solidFill>
                  <a:schemeClr val="tx2"/>
                </a:solidFill>
              </a:rPr>
              <a:t>Associate</a:t>
            </a:r>
            <a:r>
              <a:rPr lang="en-US" sz="1600" dirty="0">
                <a:solidFill>
                  <a:schemeClr val="tx2"/>
                </a:solidFill>
              </a:rPr>
              <a:t>: ex. People who bought this item also bought...</a:t>
            </a:r>
          </a:p>
        </p:txBody>
      </p:sp>
      <p:pic>
        <p:nvPicPr>
          <p:cNvPr id="2050" name="Picture 2" descr="Image result for decision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705" y="1832645"/>
            <a:ext cx="5429679" cy="2183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6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2"/>
          <p:cNvSpPr txBox="1">
            <a:spLocks noChangeArrowheads="1"/>
          </p:cNvSpPr>
          <p:nvPr/>
        </p:nvSpPr>
        <p:spPr bwMode="auto">
          <a:xfrm>
            <a:off x="509779" y="147531"/>
            <a:ext cx="685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None/>
              <a:defRPr/>
            </a:pPr>
            <a:r>
              <a:rPr lang="en-US" altLang="en-US" sz="2400" b="1" dirty="0">
                <a:solidFill>
                  <a:schemeClr val="accent1"/>
                </a:solidFill>
                <a:latin typeface="+mj-lt"/>
                <a:ea typeface="MS PGothic" panose="020B0600070205080204" pitchFamily="34" charset="-128"/>
              </a:rPr>
              <a:t>Prescriptive Analytics</a:t>
            </a:r>
          </a:p>
        </p:txBody>
      </p:sp>
      <p:sp>
        <p:nvSpPr>
          <p:cNvPr id="35846" name="TextBox 1"/>
          <p:cNvSpPr txBox="1">
            <a:spLocks noChangeArrowheads="1"/>
          </p:cNvSpPr>
          <p:nvPr/>
        </p:nvSpPr>
        <p:spPr bwMode="auto">
          <a:xfrm>
            <a:off x="682369" y="5061869"/>
            <a:ext cx="1150963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1600" dirty="0">
                <a:solidFill>
                  <a:schemeClr val="accent1"/>
                </a:solidFill>
                <a:ea typeface="MS PGothic" panose="020B0600070205080204" pitchFamily="34" charset="-128"/>
              </a:rPr>
              <a:t>For example, </a:t>
            </a:r>
            <a:r>
              <a:rPr lang="en-US" sz="1600" dirty="0">
                <a:solidFill>
                  <a:schemeClr val="accent1"/>
                </a:solidFill>
                <a:ea typeface="MS PGothic" panose="020B0600070205080204" pitchFamily="34" charset="-128"/>
              </a:rPr>
              <a:t>Using anonymized location data from smartphones, Google Maps (Maps) can analyze the speed of movement of traffic at any given time. Access to vast amounts of data being fed to its proprietary algorithms means Maps can reduce  commutes by suggesting the fastest routes to and from work.</a:t>
            </a:r>
            <a:endParaRPr lang="en-US" altLang="en-US" sz="1600" dirty="0">
              <a:solidFill>
                <a:schemeClr val="accent1"/>
              </a:solidFill>
              <a:ea typeface="MS PGothic" panose="020B0600070205080204" pitchFamily="34" charset="-128"/>
            </a:endParaRPr>
          </a:p>
          <a:p>
            <a:pPr>
              <a:buFont typeface="Arial" panose="020B0604020202020204" pitchFamily="34" charset="0"/>
              <a:buChar char="•"/>
            </a:pPr>
            <a:r>
              <a:rPr lang="en-US" altLang="en-US" sz="1600" dirty="0">
                <a:solidFill>
                  <a:schemeClr val="accent1"/>
                </a:solidFill>
                <a:ea typeface="MS PGothic" panose="020B0600070205080204" pitchFamily="34" charset="-128"/>
              </a:rPr>
              <a:t>Airline industry has been using analytics for airfare pricing for some time.</a:t>
            </a:r>
          </a:p>
          <a:p>
            <a:pPr>
              <a:buFont typeface="Arial" panose="020B0604020202020204" pitchFamily="34" charset="0"/>
              <a:buChar char="•"/>
            </a:pPr>
            <a:endParaRPr lang="en-US" altLang="en-US" sz="2000" dirty="0">
              <a:solidFill>
                <a:srgbClr val="993300"/>
              </a:solidFill>
            </a:endParaRPr>
          </a:p>
        </p:txBody>
      </p:sp>
      <p:sp>
        <p:nvSpPr>
          <p:cNvPr id="35847" name="Rectangle 2"/>
          <p:cNvSpPr>
            <a:spLocks noChangeArrowheads="1"/>
          </p:cNvSpPr>
          <p:nvPr/>
        </p:nvSpPr>
        <p:spPr bwMode="auto">
          <a:xfrm>
            <a:off x="682369" y="745113"/>
            <a:ext cx="115096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1600" dirty="0">
                <a:solidFill>
                  <a:schemeClr val="accent1"/>
                </a:solidFill>
                <a:ea typeface="MS PGothic" panose="020B0600070205080204" pitchFamily="34" charset="-128"/>
              </a:rPr>
              <a:t>Prescriptive analytics are often referred to as advanced analytics.</a:t>
            </a:r>
          </a:p>
          <a:p>
            <a:pPr>
              <a:buFont typeface="Arial" panose="020B0604020202020204" pitchFamily="34" charset="0"/>
              <a:buChar char="•"/>
            </a:pPr>
            <a:r>
              <a:rPr lang="en-US" altLang="en-US" sz="1600" dirty="0">
                <a:solidFill>
                  <a:schemeClr val="accent1"/>
                </a:solidFill>
                <a:ea typeface="MS PGothic" panose="020B0600070205080204" pitchFamily="34" charset="-128"/>
              </a:rPr>
              <a:t>Regression analysis, machine learning, neural networks etc.</a:t>
            </a:r>
          </a:p>
          <a:p>
            <a:pPr>
              <a:buFont typeface="Arial" panose="020B0604020202020204" pitchFamily="34" charset="0"/>
              <a:buChar char="•"/>
            </a:pPr>
            <a:r>
              <a:rPr lang="en-US" sz="1600" dirty="0">
                <a:solidFill>
                  <a:schemeClr val="accent1"/>
                </a:solidFill>
                <a:ea typeface="MS PGothic" panose="020B0600070205080204" pitchFamily="34" charset="-128"/>
              </a:rPr>
              <a:t>Prescriptive analytics answers the question of what to do by providing information on optimal decisions based on the predicted future scenarios. The key to prescriptive analytics is being able to use big data, contextual data and lots of computing power to produce answers in real time.</a:t>
            </a:r>
            <a:endParaRPr lang="en-US" altLang="en-US" sz="1600" dirty="0">
              <a:solidFill>
                <a:schemeClr val="accent1"/>
              </a:solidFill>
              <a:ea typeface="MS PGothic" panose="020B0600070205080204" pitchFamily="34" charset="-128"/>
            </a:endParaRPr>
          </a:p>
        </p:txBody>
      </p:sp>
      <p:pic>
        <p:nvPicPr>
          <p:cNvPr id="4098" name="Picture 2" descr="Google Ma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85325" y="2105855"/>
            <a:ext cx="2695575" cy="2114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47831" y="4295011"/>
            <a:ext cx="2290948" cy="307777"/>
          </a:xfrm>
          <a:prstGeom prst="rect">
            <a:avLst/>
          </a:prstGeom>
        </p:spPr>
        <p:txBody>
          <a:bodyPr wrap="none">
            <a:spAutoFit/>
          </a:bodyPr>
          <a:lstStyle/>
          <a:p>
            <a:r>
              <a:rPr lang="en-US" sz="1400" i="1" dirty="0">
                <a:solidFill>
                  <a:srgbClr val="484848"/>
                </a:solidFill>
                <a:latin typeface="medium-content-serif-font"/>
              </a:rPr>
              <a:t>Image: Dijkstra’s algorithm</a:t>
            </a:r>
            <a:endParaRPr lang="en-US" sz="1400" dirty="0"/>
          </a:p>
        </p:txBody>
      </p:sp>
      <p:pic>
        <p:nvPicPr>
          <p:cNvPr id="4102" name="Picture 6" descr="Image result for airfare pric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2962" y="2434862"/>
            <a:ext cx="3624649" cy="178554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639063" y="4295011"/>
            <a:ext cx="1849930" cy="307777"/>
          </a:xfrm>
          <a:prstGeom prst="rect">
            <a:avLst/>
          </a:prstGeom>
        </p:spPr>
        <p:txBody>
          <a:bodyPr wrap="none">
            <a:spAutoFit/>
          </a:bodyPr>
          <a:lstStyle/>
          <a:p>
            <a:r>
              <a:rPr lang="en-US" sz="1400" i="1" dirty="0">
                <a:solidFill>
                  <a:srgbClr val="484848"/>
                </a:solidFill>
                <a:latin typeface="medium-content-serif-font"/>
              </a:rPr>
              <a:t>Image: Airline pricing</a:t>
            </a:r>
            <a:endParaRPr lang="en-US" sz="1400" dirty="0"/>
          </a:p>
        </p:txBody>
      </p:sp>
    </p:spTree>
    <p:extLst>
      <p:ext uri="{BB962C8B-B14F-4D97-AF65-F5344CB8AC3E}">
        <p14:creationId xmlns:p14="http://schemas.microsoft.com/office/powerpoint/2010/main" val="407071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nalytical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24" y="583858"/>
            <a:ext cx="4126213" cy="42672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97117" y="4672310"/>
            <a:ext cx="4848225" cy="830997"/>
          </a:xfrm>
          <a:prstGeom prst="rect">
            <a:avLst/>
          </a:prstGeom>
        </p:spPr>
        <p:txBody>
          <a:bodyPr wrap="square">
            <a:spAutoFit/>
          </a:bodyPr>
          <a:lstStyle/>
          <a:p>
            <a:pPr algn="ctr"/>
            <a:r>
              <a:rPr lang="en-US" sz="1600" dirty="0">
                <a:solidFill>
                  <a:schemeClr val="accent1"/>
                </a:solidFill>
                <a:latin typeface="Arial" panose="020B0604020202020204" pitchFamily="34" charset="0"/>
                <a:ea typeface="MS PGothic" panose="020B0600070205080204" pitchFamily="34" charset="-128"/>
                <a:cs typeface="Arial" panose="020B0604020202020204" pitchFamily="34" charset="0"/>
              </a:rPr>
              <a:t>The analytical life cycle guides you through the steps needed to produce fact-based insights that ultimately lead to competitive advantage.</a:t>
            </a:r>
          </a:p>
        </p:txBody>
      </p:sp>
      <p:sp>
        <p:nvSpPr>
          <p:cNvPr id="5" name="Rectangle 4"/>
          <p:cNvSpPr/>
          <p:nvPr/>
        </p:nvSpPr>
        <p:spPr>
          <a:xfrm>
            <a:off x="471610" y="122193"/>
            <a:ext cx="2956259" cy="461665"/>
          </a:xfrm>
          <a:prstGeom prst="rect">
            <a:avLst/>
          </a:prstGeom>
        </p:spPr>
        <p:txBody>
          <a:bodyPr wrap="none">
            <a:spAutoFit/>
          </a:bodyPr>
          <a:lstStyle/>
          <a:p>
            <a:pPr>
              <a:spcBef>
                <a:spcPct val="0"/>
              </a:spcBef>
              <a:defRPr/>
            </a:pPr>
            <a:r>
              <a:rPr lang="en-US" sz="2400" b="1" dirty="0">
                <a:solidFill>
                  <a:schemeClr val="accent1"/>
                </a:solidFill>
                <a:latin typeface="+mj-lt"/>
                <a:ea typeface="MS PGothic" panose="020B0600070205080204" pitchFamily="34" charset="-128"/>
              </a:rPr>
              <a:t>Analytics Lifecycle</a:t>
            </a:r>
          </a:p>
        </p:txBody>
      </p:sp>
      <p:sp>
        <p:nvSpPr>
          <p:cNvPr id="4" name="Rectangle 3"/>
          <p:cNvSpPr/>
          <p:nvPr/>
        </p:nvSpPr>
        <p:spPr>
          <a:xfrm>
            <a:off x="456069" y="839689"/>
            <a:ext cx="6811506" cy="584775"/>
          </a:xfrm>
          <a:prstGeom prst="rect">
            <a:avLst/>
          </a:prstGeom>
        </p:spPr>
        <p:txBody>
          <a:bodyPr wrap="square">
            <a:spAutoFit/>
          </a:bodyPr>
          <a:lstStyle/>
          <a:p>
            <a:pPr marL="285750" indent="-285750">
              <a:buFont typeface="Arial" panose="020B0604020202020204" pitchFamily="34" charset="0"/>
              <a:buChar char="•"/>
            </a:pPr>
            <a:r>
              <a:rPr lang="en-US" sz="1600" b="1" dirty="0">
                <a:solidFill>
                  <a:srgbClr val="333333"/>
                </a:solidFill>
                <a:latin typeface="Arial" panose="020B0604020202020204" pitchFamily="34" charset="0"/>
              </a:rPr>
              <a:t>Identify the problem.</a:t>
            </a:r>
            <a:r>
              <a:rPr lang="en-US" sz="1600" dirty="0">
                <a:solidFill>
                  <a:srgbClr val="333333"/>
                </a:solidFill>
                <a:latin typeface="Arial" panose="020B0604020202020204" pitchFamily="34" charset="0"/>
              </a:rPr>
              <a:t> Business units specify the need/problem that they want to solve.</a:t>
            </a:r>
            <a:endParaRPr lang="en-US" sz="1600" b="0" i="0" dirty="0">
              <a:solidFill>
                <a:srgbClr val="333333"/>
              </a:solidFill>
              <a:effectLst/>
              <a:latin typeface="Arial" panose="020B0604020202020204" pitchFamily="34" charset="0"/>
            </a:endParaRPr>
          </a:p>
        </p:txBody>
      </p:sp>
      <p:sp>
        <p:nvSpPr>
          <p:cNvPr id="6" name="Rectangle 5"/>
          <p:cNvSpPr/>
          <p:nvPr/>
        </p:nvSpPr>
        <p:spPr>
          <a:xfrm>
            <a:off x="456069" y="1443843"/>
            <a:ext cx="6887706" cy="584775"/>
          </a:xfrm>
          <a:prstGeom prst="rect">
            <a:avLst/>
          </a:prstGeom>
        </p:spPr>
        <p:txBody>
          <a:bodyPr wrap="square">
            <a:spAutoFit/>
          </a:bodyPr>
          <a:lstStyle/>
          <a:p>
            <a:pPr marL="285750" indent="-285750">
              <a:buFont typeface="Arial" panose="020B0604020202020204" pitchFamily="34" charset="0"/>
              <a:buChar char="•"/>
            </a:pPr>
            <a:r>
              <a:rPr lang="en-US" sz="1600" b="1" dirty="0">
                <a:solidFill>
                  <a:srgbClr val="333333"/>
                </a:solidFill>
                <a:latin typeface="Arial" panose="020B0604020202020204" pitchFamily="34" charset="0"/>
              </a:rPr>
              <a:t>Prepare data for analysis.</a:t>
            </a:r>
            <a:r>
              <a:rPr lang="en-US" sz="1600" dirty="0">
                <a:solidFill>
                  <a:srgbClr val="333333"/>
                </a:solidFill>
                <a:latin typeface="Arial" panose="020B0604020202020204" pitchFamily="34" charset="0"/>
              </a:rPr>
              <a:t> Specialized techniques to locate, access, clean and prepare the data for optimal results.</a:t>
            </a:r>
            <a:endParaRPr lang="en-US" sz="1600" dirty="0"/>
          </a:p>
        </p:txBody>
      </p:sp>
      <p:sp>
        <p:nvSpPr>
          <p:cNvPr id="7" name="Rectangle 6"/>
          <p:cNvSpPr/>
          <p:nvPr/>
        </p:nvSpPr>
        <p:spPr>
          <a:xfrm>
            <a:off x="456069" y="2083520"/>
            <a:ext cx="6506706" cy="584775"/>
          </a:xfrm>
          <a:prstGeom prst="rect">
            <a:avLst/>
          </a:prstGeom>
        </p:spPr>
        <p:txBody>
          <a:bodyPr wrap="square">
            <a:spAutoFit/>
          </a:bodyPr>
          <a:lstStyle/>
          <a:p>
            <a:pPr marL="285750" indent="-285750">
              <a:buFont typeface="Arial" panose="020B0604020202020204" pitchFamily="34" charset="0"/>
              <a:buChar char="•"/>
            </a:pPr>
            <a:r>
              <a:rPr lang="en-US" sz="1600" b="1" dirty="0">
                <a:solidFill>
                  <a:srgbClr val="333333"/>
                </a:solidFill>
                <a:latin typeface="Arial" panose="020B0604020202020204" pitchFamily="34" charset="0"/>
              </a:rPr>
              <a:t>Explore data.</a:t>
            </a:r>
            <a:r>
              <a:rPr lang="en-US" sz="1600" dirty="0">
                <a:solidFill>
                  <a:srgbClr val="333333"/>
                </a:solidFill>
                <a:latin typeface="Arial" panose="020B0604020202020204" pitchFamily="34" charset="0"/>
              </a:rPr>
              <a:t> Explore the data in an interactive and visual fashion to quickly identify relevant variables, trends and relationships. </a:t>
            </a:r>
            <a:endParaRPr lang="en-US" sz="1600" dirty="0"/>
          </a:p>
        </p:txBody>
      </p:sp>
      <p:sp>
        <p:nvSpPr>
          <p:cNvPr id="8" name="Rectangle 7"/>
          <p:cNvSpPr/>
          <p:nvPr/>
        </p:nvSpPr>
        <p:spPr>
          <a:xfrm>
            <a:off x="456069" y="2803809"/>
            <a:ext cx="6096000" cy="830997"/>
          </a:xfrm>
          <a:prstGeom prst="rect">
            <a:avLst/>
          </a:prstGeom>
        </p:spPr>
        <p:txBody>
          <a:bodyPr>
            <a:spAutoFit/>
          </a:bodyPr>
          <a:lstStyle/>
          <a:p>
            <a:pPr marL="285750" indent="-285750">
              <a:buFont typeface="Arial" panose="020B0604020202020204" pitchFamily="34" charset="0"/>
              <a:buChar char="•"/>
            </a:pPr>
            <a:r>
              <a:rPr lang="en-US" sz="1600" b="1" dirty="0">
                <a:solidFill>
                  <a:srgbClr val="333333"/>
                </a:solidFill>
                <a:latin typeface="Arial" panose="020B0604020202020204" pitchFamily="34" charset="0"/>
              </a:rPr>
              <a:t>Transform data and create models.</a:t>
            </a:r>
            <a:r>
              <a:rPr lang="en-US" sz="1600" dirty="0">
                <a:solidFill>
                  <a:srgbClr val="333333"/>
                </a:solidFill>
                <a:latin typeface="Arial" panose="020B0604020202020204" pitchFamily="34" charset="0"/>
              </a:rPr>
              <a:t> Build the model using statistical, data mining or text mining software, including the critical capability of transforming and selecting key variables.</a:t>
            </a:r>
            <a:endParaRPr lang="en-US" sz="1600" dirty="0"/>
          </a:p>
        </p:txBody>
      </p:sp>
      <p:sp>
        <p:nvSpPr>
          <p:cNvPr id="9" name="Rectangle 8"/>
          <p:cNvSpPr/>
          <p:nvPr/>
        </p:nvSpPr>
        <p:spPr>
          <a:xfrm>
            <a:off x="456069" y="3770320"/>
            <a:ext cx="6096000" cy="584775"/>
          </a:xfrm>
          <a:prstGeom prst="rect">
            <a:avLst/>
          </a:prstGeom>
        </p:spPr>
        <p:txBody>
          <a:bodyPr>
            <a:spAutoFit/>
          </a:bodyPr>
          <a:lstStyle/>
          <a:p>
            <a:pPr marL="285750" indent="-285750">
              <a:buFont typeface="Arial" panose="020B0604020202020204" pitchFamily="34" charset="0"/>
              <a:buChar char="•"/>
            </a:pPr>
            <a:r>
              <a:rPr lang="en-US" sz="1600" b="1" dirty="0">
                <a:solidFill>
                  <a:srgbClr val="333333"/>
                </a:solidFill>
                <a:latin typeface="Arial" panose="020B0604020202020204" pitchFamily="34" charset="0"/>
              </a:rPr>
              <a:t>Test and validate models.</a:t>
            </a:r>
            <a:r>
              <a:rPr lang="en-US" sz="1600" dirty="0">
                <a:solidFill>
                  <a:srgbClr val="333333"/>
                </a:solidFill>
                <a:latin typeface="Arial" panose="020B0604020202020204" pitchFamily="34" charset="0"/>
              </a:rPr>
              <a:t> The model is tested, approved and declared ready for use against your data. </a:t>
            </a:r>
            <a:endParaRPr lang="en-US" sz="1600" dirty="0"/>
          </a:p>
        </p:txBody>
      </p:sp>
      <p:sp>
        <p:nvSpPr>
          <p:cNvPr id="10" name="Rectangle 9"/>
          <p:cNvSpPr/>
          <p:nvPr/>
        </p:nvSpPr>
        <p:spPr>
          <a:xfrm>
            <a:off x="456069" y="4493742"/>
            <a:ext cx="6096000" cy="584775"/>
          </a:xfrm>
          <a:prstGeom prst="rect">
            <a:avLst/>
          </a:prstGeom>
        </p:spPr>
        <p:txBody>
          <a:bodyPr>
            <a:spAutoFit/>
          </a:bodyPr>
          <a:lstStyle/>
          <a:p>
            <a:pPr marL="285750" indent="-285750">
              <a:buFont typeface="Arial" panose="020B0604020202020204" pitchFamily="34" charset="0"/>
              <a:buChar char="•"/>
            </a:pPr>
            <a:r>
              <a:rPr lang="en-US" sz="1600" b="1" dirty="0">
                <a:solidFill>
                  <a:srgbClr val="333333"/>
                </a:solidFill>
                <a:latin typeface="Arial" panose="020B0604020202020204" pitchFamily="34" charset="0"/>
              </a:rPr>
              <a:t>Deploy models.</a:t>
            </a:r>
            <a:r>
              <a:rPr lang="en-US" sz="1600" dirty="0">
                <a:solidFill>
                  <a:srgbClr val="333333"/>
                </a:solidFill>
                <a:latin typeface="Arial" panose="020B0604020202020204" pitchFamily="34" charset="0"/>
              </a:rPr>
              <a:t> When approved for production use, the model is applied to new data to generate predictive insights.</a:t>
            </a:r>
            <a:endParaRPr lang="en-US" sz="1600" b="0" i="0" dirty="0">
              <a:solidFill>
                <a:srgbClr val="333333"/>
              </a:solidFill>
              <a:effectLst/>
              <a:latin typeface="Arial" panose="020B0604020202020204" pitchFamily="34" charset="0"/>
            </a:endParaRPr>
          </a:p>
        </p:txBody>
      </p:sp>
      <p:sp>
        <p:nvSpPr>
          <p:cNvPr id="11" name="Rectangle 10"/>
          <p:cNvSpPr/>
          <p:nvPr/>
        </p:nvSpPr>
        <p:spPr>
          <a:xfrm>
            <a:off x="456069" y="5217164"/>
            <a:ext cx="6096000" cy="830997"/>
          </a:xfrm>
          <a:prstGeom prst="rect">
            <a:avLst/>
          </a:prstGeom>
        </p:spPr>
        <p:txBody>
          <a:bodyPr>
            <a:spAutoFit/>
          </a:bodyPr>
          <a:lstStyle/>
          <a:p>
            <a:pPr marL="285750" indent="-285750">
              <a:buFont typeface="Arial" panose="020B0604020202020204" pitchFamily="34" charset="0"/>
              <a:buChar char="•"/>
            </a:pPr>
            <a:r>
              <a:rPr lang="en-US" sz="1600" b="1" dirty="0">
                <a:solidFill>
                  <a:srgbClr val="333333"/>
                </a:solidFill>
                <a:latin typeface="Arial" panose="020B0604020202020204" pitchFamily="34" charset="0"/>
              </a:rPr>
              <a:t>Monitor and assess models.</a:t>
            </a:r>
            <a:r>
              <a:rPr lang="en-US" sz="1600" dirty="0">
                <a:solidFill>
                  <a:srgbClr val="333333"/>
                </a:solidFill>
                <a:latin typeface="Arial" panose="020B0604020202020204" pitchFamily="34" charset="0"/>
              </a:rPr>
              <a:t> The predictive performance of the model is monitored to ensure it is up to date and delivering valid results.</a:t>
            </a:r>
            <a:endParaRPr lang="en-US" sz="1600" dirty="0"/>
          </a:p>
        </p:txBody>
      </p:sp>
    </p:spTree>
    <p:extLst>
      <p:ext uri="{BB962C8B-B14F-4D97-AF65-F5344CB8AC3E}">
        <p14:creationId xmlns:p14="http://schemas.microsoft.com/office/powerpoint/2010/main" val="2497650195"/>
      </p:ext>
    </p:extLst>
  </p:cSld>
  <p:clrMapOvr>
    <a:masterClrMapping/>
  </p:clrMapOvr>
</p:sld>
</file>

<file path=ppt/theme/theme1.xml><?xml version="1.0" encoding="utf-8"?>
<a:theme xmlns:a="http://schemas.openxmlformats.org/drawingml/2006/main" name="3_Theme1">
  <a:themeElements>
    <a:clrScheme name="TELUS International June2017">
      <a:dk1>
        <a:srgbClr val="6A6E74"/>
      </a:dk1>
      <a:lt1>
        <a:srgbClr val="FFFFFF"/>
      </a:lt1>
      <a:dk2>
        <a:srgbClr val="2A2C2E"/>
      </a:dk2>
      <a:lt2>
        <a:srgbClr val="F7F7F8"/>
      </a:lt2>
      <a:accent1>
        <a:srgbClr val="4B286D"/>
      </a:accent1>
      <a:accent2>
        <a:srgbClr val="6E3BA1"/>
      </a:accent2>
      <a:accent3>
        <a:srgbClr val="66CC00"/>
      </a:accent3>
      <a:accent4>
        <a:srgbClr val="248700"/>
      </a:accent4>
      <a:accent5>
        <a:srgbClr val="177A00"/>
      </a:accent5>
      <a:accent6>
        <a:srgbClr val="D8D8D8"/>
      </a:accent6>
      <a:hlink>
        <a:srgbClr val="6E3BA1"/>
      </a:hlink>
      <a:folHlink>
        <a:srgbClr val="6A6E7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F29F3CB-0606-47FF-AC4B-31C777246FB1}" vid="{6487254C-B2CE-4513-ABBF-6AE495E690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Xavient Digital powered by TI</Template>
  <TotalTime>45539</TotalTime>
  <Words>2703</Words>
  <Application>Microsoft Office PowerPoint</Application>
  <PresentationFormat>Widescreen</PresentationFormat>
  <Paragraphs>337</Paragraphs>
  <Slides>32</Slides>
  <Notes>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6" baseType="lpstr">
      <vt:lpstr>微軟正黑體</vt:lpstr>
      <vt:lpstr>MS PGothic</vt:lpstr>
      <vt:lpstr>Arial</vt:lpstr>
      <vt:lpstr>avenir-light</vt:lpstr>
      <vt:lpstr>Calibri</vt:lpstr>
      <vt:lpstr>Helvetica Neue</vt:lpstr>
      <vt:lpstr>inherit</vt:lpstr>
      <vt:lpstr>medium-content-serif-font</vt:lpstr>
      <vt:lpstr>Perpetua</vt:lpstr>
      <vt:lpstr>Raleway</vt:lpstr>
      <vt:lpstr>Times New Roman</vt:lpstr>
      <vt:lpstr>Wingdings</vt:lpstr>
      <vt:lpstr>3_Theme1</vt:lpstr>
      <vt:lpstr>Equation</vt:lpstr>
      <vt:lpstr>PowerPoint Presentation</vt:lpstr>
      <vt:lpstr>PowerPoint Presentation</vt:lpstr>
      <vt:lpstr>PowerPoint Presentation</vt:lpstr>
      <vt:lpstr>PowerPoint Presentation</vt:lpstr>
      <vt:lpstr>Value of Business Analytics </vt:lpstr>
      <vt:lpstr>PowerPoint Presentation</vt:lpstr>
      <vt:lpstr>PowerPoint Presentation</vt:lpstr>
      <vt:lpstr>PowerPoint Presentation</vt:lpstr>
      <vt:lpstr>PowerPoint Presentation</vt:lpstr>
      <vt:lpstr>PowerPoint Presentation</vt:lpstr>
      <vt:lpstr>Supervised learning process: two steps</vt:lpstr>
      <vt:lpstr>Unsupervised learning process:</vt:lpstr>
      <vt:lpstr>Variable Identification</vt:lpstr>
      <vt:lpstr>Types of Variable</vt:lpstr>
      <vt:lpstr>PowerPoint Presentation</vt:lpstr>
      <vt:lpstr>Descriptive Statistics</vt:lpstr>
      <vt:lpstr>Frequency Statistics</vt:lpstr>
      <vt:lpstr>Central Tendency Statistics</vt:lpstr>
      <vt:lpstr>Central Tendency Statistics Contd..</vt:lpstr>
      <vt:lpstr>Central Tendency Statistics Contd..</vt:lpstr>
      <vt:lpstr>Measures of Dispersion</vt:lpstr>
      <vt:lpstr>Measures of Dispersion Contd..</vt:lpstr>
      <vt:lpstr>Measures of Dispersion Contd..</vt:lpstr>
      <vt:lpstr>Measures of Position</vt:lpstr>
      <vt:lpstr>Recent Study on Analytics Job Market</vt:lpstr>
      <vt:lpstr>Analytics Jobs by Industry</vt:lpstr>
      <vt:lpstr>Experience in Analytics Jobs</vt:lpstr>
      <vt:lpstr>Requirement of Tools</vt:lpstr>
      <vt:lpstr>Analytics Jobs by Salaries</vt:lpstr>
      <vt:lpstr>Analytics Jobs Across Company Type</vt:lpstr>
      <vt:lpstr>Glossary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Aggarwal</dc:creator>
  <cp:lastModifiedBy>Paurush Gaur</cp:lastModifiedBy>
  <cp:revision>112</cp:revision>
  <dcterms:created xsi:type="dcterms:W3CDTF">2018-02-23T07:25:27Z</dcterms:created>
  <dcterms:modified xsi:type="dcterms:W3CDTF">2018-09-07T06:03:57Z</dcterms:modified>
</cp:coreProperties>
</file>