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56" r:id="rId2"/>
    <p:sldId id="259" r:id="rId3"/>
    <p:sldId id="263"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8510B-FAAB-4CAD-BEC9-398F8E13717B}" type="datetimeFigureOut">
              <a:rPr lang="en-US" smtClean="0"/>
              <a:t>7/8/2018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A4810C-0DAE-466C-A055-8A765A463367}" type="slidenum">
              <a:rPr lang="en-US" smtClean="0"/>
              <a:t>‹#›</a:t>
            </a:fld>
            <a:endParaRPr lang="en-US"/>
          </a:p>
        </p:txBody>
      </p:sp>
    </p:spTree>
    <p:extLst>
      <p:ext uri="{BB962C8B-B14F-4D97-AF65-F5344CB8AC3E}">
        <p14:creationId xmlns:p14="http://schemas.microsoft.com/office/powerpoint/2010/main" val="9794890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8"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r>
              <a:rPr lang="en-US" dirty="0"/>
              <a:t>Click </a:t>
            </a: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10960100" cy="5300663"/>
          </a:xfrm>
          <a:prstGeom prst="rect">
            <a:avLst/>
          </a:prstGeom>
        </p:spPr>
        <p:txBody>
          <a:bodyPr/>
          <a:lstStyle>
            <a:lvl1pPr marL="0" indent="0">
              <a:buNone/>
              <a:defRPr lang="en-US" sz="2000" kern="1200" dirty="0" smtClean="0">
                <a:solidFill>
                  <a:schemeClr val="tx1"/>
                </a:solidFill>
                <a:latin typeface="+mn-lt"/>
                <a:ea typeface="+mn-ea"/>
                <a:cs typeface="+mn-cs"/>
              </a:defRPr>
            </a:lvl1pPr>
            <a:lvl2pPr marL="742939" indent="-285750">
              <a:buFont typeface="Arial" panose="020B0604020202020204" pitchFamily="34" charset="0"/>
              <a:buChar char="•"/>
              <a:defRPr/>
            </a:lvl2pPr>
            <a:lvl3pPr marL="1001696" indent="-285750">
              <a:buFont typeface="Arial" panose="020B0604020202020204" pitchFamily="34" charset="0"/>
              <a:buChar char="•"/>
              <a:defRPr/>
            </a:lvl3pPr>
            <a:lvl4pPr marL="1182665" indent="-285750">
              <a:buFont typeface="Arial" panose="020B0604020202020204" pitchFamily="34" charset="0"/>
              <a:buChar char="•"/>
              <a:defRPr/>
            </a:lvl4pPr>
            <a:lvl5pPr marL="1454121" indent="-285750">
              <a:buFont typeface="Arial" panose="020B0604020202020204" pitchFamily="34" charset="0"/>
              <a:buChar char="•"/>
              <a:defRPr/>
            </a:lvl5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6" name="TextBox 5"/>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23764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8" name="Title 1"/>
          <p:cNvSpPr txBox="1">
            <a:spLocks/>
          </p:cNvSpPr>
          <p:nvPr userDrawn="1"/>
        </p:nvSpPr>
        <p:spPr>
          <a:xfrm>
            <a:off x="0" y="0"/>
            <a:ext cx="12192000" cy="476249"/>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lang="en-US" sz="2800" b="1" dirty="0">
                <a:solidFill>
                  <a:schemeClr val="bg1"/>
                </a:solidFill>
              </a:rPr>
              <a:t>Training Plan</a:t>
            </a:r>
          </a:p>
        </p:txBody>
      </p:sp>
      <p:sp>
        <p:nvSpPr>
          <p:cNvPr id="3" name="Text Placeholder 2"/>
          <p:cNvSpPr>
            <a:spLocks noGrp="1"/>
          </p:cNvSpPr>
          <p:nvPr>
            <p:ph type="body" sz="quarter" idx="11" hasCustomPrompt="1"/>
          </p:nvPr>
        </p:nvSpPr>
        <p:spPr>
          <a:xfrm>
            <a:off x="596900" y="2324063"/>
            <a:ext cx="10972800" cy="3771938"/>
          </a:xfrm>
          <a:prstGeom prst="rect">
            <a:avLst/>
          </a:prstGeom>
        </p:spPr>
        <p:txBody>
          <a:bodyPr/>
          <a:lstStyle>
            <a:lvl1pPr>
              <a:defRPr b="1" baseline="0">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1 | Click to edit Master text styles</a:t>
            </a:r>
          </a:p>
          <a:p>
            <a:pPr lvl="0"/>
            <a:r>
              <a:rPr lang="en-US" dirty="0"/>
              <a:t>2 | Click to edit Master text styles</a:t>
            </a:r>
          </a:p>
          <a:p>
            <a:pPr lvl="0"/>
            <a:r>
              <a:rPr lang="en-US" dirty="0"/>
              <a:t>3 | Click to edit Master text styles</a:t>
            </a:r>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14496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3"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5327374" cy="5300663"/>
          </a:xfrm>
          <a:prstGeom prst="rect">
            <a:avLst/>
          </a:prstGeom>
        </p:spPr>
        <p:txBody>
          <a:bodyPr/>
          <a:lstStyle>
            <a:lvl1pPr marL="342900" indent="-342900">
              <a:buSzPct val="100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6221895" y="688974"/>
            <a:ext cx="5327374" cy="5300663"/>
          </a:xfrm>
          <a:prstGeom prst="rect">
            <a:avLst/>
          </a:prstGeom>
        </p:spPr>
        <p:txBody>
          <a:bodyPr/>
          <a:lstStyle>
            <a:lvl1pPr>
              <a:defRPr lang="en-US" sz="2000" kern="1200" dirty="0" smtClean="0">
                <a:solidFill>
                  <a:schemeClr val="tx1"/>
                </a:solidFill>
                <a:latin typeface="+mn-lt"/>
                <a:ea typeface="+mn-ea"/>
                <a:cs typeface="+mn-cs"/>
              </a:defRPr>
            </a:lvl1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8" name="TextBox 7"/>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433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31882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sp>
        <p:nvSpPr>
          <p:cNvPr id="9" name="TextBox 8"/>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219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8243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Tree>
    <p:extLst>
      <p:ext uri="{BB962C8B-B14F-4D97-AF65-F5344CB8AC3E}">
        <p14:creationId xmlns:p14="http://schemas.microsoft.com/office/powerpoint/2010/main" val="29096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3935760" y="4698405"/>
            <a:ext cx="7776815" cy="458787"/>
          </a:xfrm>
          <a:prstGeom prst="rect">
            <a:avLst/>
          </a:prstGeom>
        </p:spPr>
        <p:txBody>
          <a:bodyPr anchor="ctr">
            <a:noAutofit/>
          </a:bodyPr>
          <a:lstStyle>
            <a:lvl1pPr algn="r">
              <a:defRPr sz="4400"/>
            </a:lvl1pPr>
          </a:lstStyle>
          <a:p>
            <a:pPr lvl="0"/>
            <a:r>
              <a:rPr lang="en-US" dirty="0"/>
              <a:t>Thank You</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
        <p:nvSpPr>
          <p:cNvPr id="11" name="Rectangle 10"/>
          <p:cNvSpPr/>
          <p:nvPr userDrawn="1"/>
        </p:nvSpPr>
        <p:spPr>
          <a:xfrm>
            <a:off x="8904312" y="6093296"/>
            <a:ext cx="3287688" cy="764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8360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981200"/>
            <a:ext cx="10363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89A3CC1D-E043-4521-98F5-17C74B52A3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9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418993" y="6545626"/>
            <a:ext cx="3168352" cy="246221"/>
          </a:xfrm>
          <a:prstGeom prst="rect">
            <a:avLst/>
          </a:prstGeom>
          <a:noFill/>
        </p:spPr>
        <p:txBody>
          <a:bodyPr wrap="square" rtlCol="0">
            <a:spAutoFit/>
          </a:bodyPr>
          <a:lstStyle/>
          <a:p>
            <a:pPr algn="ctr"/>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
        <p:nvSpPr>
          <p:cNvPr id="13" name="Content Placeholder 4"/>
          <p:cNvSpPr txBox="1">
            <a:spLocks/>
          </p:cNvSpPr>
          <p:nvPr userDrawn="1"/>
        </p:nvSpPr>
        <p:spPr>
          <a:xfrm>
            <a:off x="0" y="0"/>
            <a:ext cx="12192000" cy="332657"/>
          </a:xfrm>
          <a:prstGeom prst="rect">
            <a:avLst/>
          </a:prstGeom>
        </p:spPr>
        <p:txBody>
          <a:bodyPr anchor="ctr"/>
          <a:lstStyle>
            <a:lvl1pPr marL="0" indent="0" algn="ctr" defTabSz="914377" rtl="0" eaLnBrk="1" latinLnBrk="0" hangingPunct="1">
              <a:lnSpc>
                <a:spcPct val="90000"/>
              </a:lnSpc>
              <a:spcBef>
                <a:spcPts val="1000"/>
              </a:spcBef>
              <a:buClr>
                <a:schemeClr val="accent1"/>
              </a:buClr>
              <a:buSzPct val="75000"/>
              <a:buFont typeface="Wingdings" panose="05000000000000000000" pitchFamily="2" charset="2"/>
              <a:buNone/>
              <a:defRPr sz="2000" b="1"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74174516"/>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1" r:id="rId3"/>
    <p:sldLayoutId id="2147483669" r:id="rId4"/>
    <p:sldLayoutId id="2147483672" r:id="rId5"/>
    <p:sldLayoutId id="2147483673" r:id="rId6"/>
    <p:sldLayoutId id="2147483664" r:id="rId7"/>
    <p:sldLayoutId id="2147483676" r:id="rId8"/>
    <p:sldLayoutId id="2147483677" r:id="rId9"/>
  </p:sldLayoutIdLst>
  <p:hf hdr="0" ftr="0" dt="0"/>
  <p:txStyles>
    <p:title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1000"/>
        </a:spcBef>
        <a:buClr>
          <a:schemeClr val="accent1"/>
        </a:buClr>
        <a:buSzPct val="75000"/>
        <a:buFont typeface="Wingdings" panose="05000000000000000000" pitchFamily="2" charset="2"/>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pos="483">
          <p15:clr>
            <a:srgbClr val="F26B43"/>
          </p15:clr>
        </p15:guide>
        <p15:guide id="4" orient="horz" pos="1434">
          <p15:clr>
            <a:srgbClr val="F26B43"/>
          </p15:clr>
        </p15:guide>
        <p15:guide id="5" orient="horz" pos="2886">
          <p15:clr>
            <a:srgbClr val="F26B43"/>
          </p15:clr>
        </p15:guide>
        <p15:guide id="6" orient="horz" pos="3974">
          <p15:clr>
            <a:srgbClr val="F26B43"/>
          </p15:clr>
        </p15:guide>
        <p15:guide id="7"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hyperlink" Target="http://www.mathsisfun.com/data/standard-deviation.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www.analyticsvidhya.com/wp-content/uploads/2015/02/Data_Exploration_2_11.png"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analyticsvidhya.com/wp-content/uploads/2015/02/Data_Exploration_2_11.png"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analyticsvidhya.com/wp-content/uploads/2015/02/Data_Exploration_2_11.png"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analyticsvidhya.com/wp-content/uploads/2015/02/Data_exploration_2.png" TargetMode="External"/><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152775" y="3271041"/>
            <a:ext cx="7515225" cy="1261467"/>
          </a:xfrm>
        </p:spPr>
        <p:txBody>
          <a:bodyPr/>
          <a:lstStyle/>
          <a:p>
            <a:pPr algn="ctr"/>
            <a:r>
              <a:rPr lang="en-US" b="1" dirty="0">
                <a:solidFill>
                  <a:schemeClr val="accent2">
                    <a:lumMod val="75000"/>
                  </a:schemeClr>
                </a:solidFill>
              </a:rPr>
              <a:t>Basic Statistics and Data Exploration Techniques</a:t>
            </a:r>
          </a:p>
        </p:txBody>
      </p:sp>
      <p:sp>
        <p:nvSpPr>
          <p:cNvPr id="5" name="Content Placeholder 4"/>
          <p:cNvSpPr>
            <a:spLocks noGrp="1"/>
          </p:cNvSpPr>
          <p:nvPr>
            <p:ph sz="quarter" idx="11"/>
          </p:nvPr>
        </p:nvSpPr>
        <p:spPr>
          <a:xfrm>
            <a:off x="10527957" y="5276851"/>
            <a:ext cx="1559268" cy="774228"/>
          </a:xfrm>
        </p:spPr>
        <p:txBody>
          <a:bodyPr/>
          <a:lstStyle/>
          <a:p>
            <a:pPr algn="l"/>
            <a:r>
              <a:rPr lang="en-US" sz="1400" dirty="0"/>
              <a:t>By </a:t>
            </a:r>
          </a:p>
          <a:p>
            <a:pPr algn="l"/>
            <a:r>
              <a:rPr lang="en-US" sz="1400" dirty="0"/>
              <a:t>Paurush Gaur</a:t>
            </a:r>
          </a:p>
          <a:p>
            <a:endParaRPr lang="en-US" dirty="0"/>
          </a:p>
        </p:txBody>
      </p:sp>
      <p:pic>
        <p:nvPicPr>
          <p:cNvPr id="1028" name="Picture 4" descr="Image result for analytics Image for the first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4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70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5611" y="238683"/>
            <a:ext cx="10363200" cy="677305"/>
          </a:xfrm>
          <a:noFill/>
          <a:ln/>
        </p:spPr>
        <p:txBody>
          <a:bodyPr/>
          <a:lstStyle/>
          <a:p>
            <a:pPr algn="l"/>
            <a:r>
              <a:rPr lang="en-US" sz="2800" dirty="0">
                <a:solidFill>
                  <a:srgbClr val="0000FF"/>
                </a:solidFill>
              </a:rPr>
              <a:t>Types of Variable</a:t>
            </a:r>
          </a:p>
        </p:txBody>
      </p:sp>
      <p:sp>
        <p:nvSpPr>
          <p:cNvPr id="28" name="Rounded Rectangle 27"/>
          <p:cNvSpPr/>
          <p:nvPr/>
        </p:nvSpPr>
        <p:spPr>
          <a:xfrm>
            <a:off x="4806950" y="1112838"/>
            <a:ext cx="2087563" cy="935037"/>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Variables</a:t>
            </a:r>
          </a:p>
        </p:txBody>
      </p:sp>
      <p:sp>
        <p:nvSpPr>
          <p:cNvPr id="29" name="Rounded Rectangle 28"/>
          <p:cNvSpPr/>
          <p:nvPr/>
        </p:nvSpPr>
        <p:spPr>
          <a:xfrm>
            <a:off x="6607175" y="2336800"/>
            <a:ext cx="2159000"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Quantitative</a:t>
            </a:r>
          </a:p>
        </p:txBody>
      </p:sp>
      <p:sp>
        <p:nvSpPr>
          <p:cNvPr id="30" name="Rounded Rectangle 29"/>
          <p:cNvSpPr/>
          <p:nvPr/>
        </p:nvSpPr>
        <p:spPr>
          <a:xfrm>
            <a:off x="3006725" y="2336800"/>
            <a:ext cx="2159000"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Qualitative</a:t>
            </a:r>
          </a:p>
        </p:txBody>
      </p:sp>
      <p:sp>
        <p:nvSpPr>
          <p:cNvPr id="31" name="Rounded Rectangle 30"/>
          <p:cNvSpPr/>
          <p:nvPr/>
        </p:nvSpPr>
        <p:spPr>
          <a:xfrm>
            <a:off x="1314450" y="3705225"/>
            <a:ext cx="2160588"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Perpetua"/>
              </a:rPr>
              <a:t>Nominal</a:t>
            </a:r>
            <a:endParaRPr kumimoji="0" lang="sk-SK" sz="1800" b="0" i="0" u="none" strike="noStrike" kern="0" cap="none" spc="0" normalizeH="0" baseline="0" noProof="0" dirty="0">
              <a:ln>
                <a:noFill/>
              </a:ln>
              <a:solidFill>
                <a:prstClr val="white"/>
              </a:solidFill>
              <a:effectLst/>
              <a:uLnTx/>
              <a:uFillTx/>
              <a:latin typeface="Perpetua"/>
            </a:endParaRPr>
          </a:p>
        </p:txBody>
      </p:sp>
      <p:sp>
        <p:nvSpPr>
          <p:cNvPr id="32" name="Rounded Rectangle 31"/>
          <p:cNvSpPr/>
          <p:nvPr/>
        </p:nvSpPr>
        <p:spPr>
          <a:xfrm>
            <a:off x="3654425" y="3705225"/>
            <a:ext cx="2160588"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Perpetua"/>
              </a:rPr>
              <a:t>Ordinal</a:t>
            </a:r>
            <a:endParaRPr kumimoji="0" lang="sk-SK" sz="1800" b="0" i="0" u="none" strike="noStrike" kern="0" cap="none" spc="0" normalizeH="0" baseline="0" noProof="0" dirty="0">
              <a:ln>
                <a:noFill/>
              </a:ln>
              <a:solidFill>
                <a:prstClr val="white"/>
              </a:solidFill>
              <a:effectLst/>
              <a:uLnTx/>
              <a:uFillTx/>
              <a:latin typeface="Perpetua"/>
            </a:endParaRPr>
          </a:p>
        </p:txBody>
      </p:sp>
      <p:sp>
        <p:nvSpPr>
          <p:cNvPr id="33" name="Rounded Rectangle 32"/>
          <p:cNvSpPr/>
          <p:nvPr/>
        </p:nvSpPr>
        <p:spPr>
          <a:xfrm>
            <a:off x="5957888" y="3705225"/>
            <a:ext cx="2160587"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Discrete</a:t>
            </a:r>
          </a:p>
        </p:txBody>
      </p:sp>
      <p:sp>
        <p:nvSpPr>
          <p:cNvPr id="34" name="Rounded Rectangle 33"/>
          <p:cNvSpPr/>
          <p:nvPr/>
        </p:nvSpPr>
        <p:spPr>
          <a:xfrm>
            <a:off x="8297863" y="3705225"/>
            <a:ext cx="2160587" cy="935038"/>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Continuous</a:t>
            </a:r>
          </a:p>
        </p:txBody>
      </p:sp>
      <p:sp>
        <p:nvSpPr>
          <p:cNvPr id="35" name="Rounded Rectangle 34"/>
          <p:cNvSpPr/>
          <p:nvPr/>
        </p:nvSpPr>
        <p:spPr>
          <a:xfrm>
            <a:off x="1314450" y="5000625"/>
            <a:ext cx="2160588"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Gender, marital status</a:t>
            </a:r>
            <a:r>
              <a:rPr kumimoji="0" lang="en-US" sz="1800" b="0" i="0" u="none" strike="noStrike" kern="0" cap="none" spc="0" normalizeH="0" baseline="0" noProof="0" dirty="0">
                <a:ln>
                  <a:noFill/>
                </a:ln>
                <a:solidFill>
                  <a:prstClr val="white"/>
                </a:solidFill>
                <a:effectLst/>
                <a:uLnTx/>
                <a:uFillTx/>
                <a:latin typeface="Perpetua"/>
              </a:rPr>
              <a:t>, hair color</a:t>
            </a:r>
            <a:endParaRPr kumimoji="0" lang="sk-SK" sz="1800" b="0" i="0" u="none" strike="noStrike" kern="0" cap="none" spc="0" normalizeH="0" baseline="0" noProof="0" dirty="0">
              <a:ln>
                <a:noFill/>
              </a:ln>
              <a:solidFill>
                <a:prstClr val="white"/>
              </a:solidFill>
              <a:effectLst/>
              <a:uLnTx/>
              <a:uFillTx/>
              <a:latin typeface="Perpetua"/>
            </a:endParaRPr>
          </a:p>
        </p:txBody>
      </p:sp>
      <p:sp>
        <p:nvSpPr>
          <p:cNvPr id="36" name="Rounded Rectangle 35"/>
          <p:cNvSpPr/>
          <p:nvPr/>
        </p:nvSpPr>
        <p:spPr>
          <a:xfrm>
            <a:off x="3654425" y="5000625"/>
            <a:ext cx="2160588"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Perpetua"/>
              </a:rPr>
              <a:t>Student Rank(1,2</a:t>
            </a:r>
            <a:r>
              <a:rPr kumimoji="0" lang="en-US" sz="1800" b="0" i="0" u="none" strike="noStrike" kern="0" cap="none" spc="0" normalizeH="0" noProof="0" dirty="0">
                <a:ln>
                  <a:noFill/>
                </a:ln>
                <a:solidFill>
                  <a:prstClr val="white"/>
                </a:solidFill>
                <a:effectLst/>
                <a:uLnTx/>
                <a:uFillTx/>
                <a:latin typeface="Perpetua"/>
              </a:rPr>
              <a:t> or 3), Any other order</a:t>
            </a:r>
            <a:endParaRPr kumimoji="0" lang="sk-SK" sz="1800" b="0" i="0" u="none" strike="noStrike" kern="0" cap="none" spc="0" normalizeH="0" baseline="0" noProof="0" dirty="0">
              <a:ln>
                <a:noFill/>
              </a:ln>
              <a:solidFill>
                <a:prstClr val="white"/>
              </a:solidFill>
              <a:effectLst/>
              <a:uLnTx/>
              <a:uFillTx/>
              <a:latin typeface="Perpetua"/>
            </a:endParaRPr>
          </a:p>
        </p:txBody>
      </p:sp>
      <p:sp>
        <p:nvSpPr>
          <p:cNvPr id="37" name="Rounded Rectangle 36"/>
          <p:cNvSpPr/>
          <p:nvPr/>
        </p:nvSpPr>
        <p:spPr>
          <a:xfrm>
            <a:off x="5957888" y="5000625"/>
            <a:ext cx="2160587"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Children in family, Strokes on a golf hole</a:t>
            </a:r>
          </a:p>
        </p:txBody>
      </p:sp>
      <p:sp>
        <p:nvSpPr>
          <p:cNvPr id="38" name="Rounded Rectangle 37"/>
          <p:cNvSpPr/>
          <p:nvPr/>
        </p:nvSpPr>
        <p:spPr>
          <a:xfrm>
            <a:off x="8297863" y="5000625"/>
            <a:ext cx="2160587" cy="936625"/>
          </a:xfrm>
          <a:prstGeom prst="roundRect">
            <a:avLst/>
          </a:prstGeom>
          <a:solidFill>
            <a:srgbClr val="D34817"/>
          </a:solidFill>
          <a:ln w="12700" cap="flat" cmpd="sng" algn="ctr">
            <a:solidFill>
              <a:srgbClr val="D3481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k-SK" sz="1800" b="0" i="0" u="none" strike="noStrike" kern="0" cap="none" spc="0" normalizeH="0" baseline="0" noProof="0" dirty="0">
                <a:ln>
                  <a:noFill/>
                </a:ln>
                <a:solidFill>
                  <a:prstClr val="white"/>
                </a:solidFill>
                <a:effectLst/>
                <a:uLnTx/>
                <a:uFillTx/>
                <a:latin typeface="Perpetua"/>
              </a:rPr>
              <a:t>Amount of income tax paid, weight of a student</a:t>
            </a:r>
          </a:p>
        </p:txBody>
      </p:sp>
      <p:cxnSp>
        <p:nvCxnSpPr>
          <p:cNvPr id="39" name="Straight Connector 38"/>
          <p:cNvCxnSpPr>
            <a:stCxn id="28" idx="2"/>
            <a:endCxn id="30" idx="0"/>
          </p:cNvCxnSpPr>
          <p:nvPr/>
        </p:nvCxnSpPr>
        <p:spPr>
          <a:xfrm flipH="1">
            <a:off x="4086225" y="2047875"/>
            <a:ext cx="1763713" cy="288925"/>
          </a:xfrm>
          <a:prstGeom prst="line">
            <a:avLst/>
          </a:prstGeom>
          <a:noFill/>
          <a:ln w="9525" cap="flat" cmpd="sng" algn="ctr">
            <a:solidFill>
              <a:sysClr val="windowText" lastClr="000000"/>
            </a:solidFill>
            <a:prstDash val="solid"/>
          </a:ln>
          <a:effectLst/>
        </p:spPr>
      </p:cxnSp>
      <p:cxnSp>
        <p:nvCxnSpPr>
          <p:cNvPr id="40" name="Straight Connector 39"/>
          <p:cNvCxnSpPr>
            <a:stCxn id="28" idx="2"/>
            <a:endCxn id="29" idx="0"/>
          </p:cNvCxnSpPr>
          <p:nvPr/>
        </p:nvCxnSpPr>
        <p:spPr>
          <a:xfrm>
            <a:off x="5849938" y="2047875"/>
            <a:ext cx="1836737" cy="288925"/>
          </a:xfrm>
          <a:prstGeom prst="line">
            <a:avLst/>
          </a:prstGeom>
          <a:noFill/>
          <a:ln w="9525" cap="flat" cmpd="sng" algn="ctr">
            <a:solidFill>
              <a:sysClr val="windowText" lastClr="000000"/>
            </a:solidFill>
            <a:prstDash val="solid"/>
          </a:ln>
          <a:effectLst/>
        </p:spPr>
      </p:cxnSp>
      <p:cxnSp>
        <p:nvCxnSpPr>
          <p:cNvPr id="41" name="Straight Connector 40"/>
          <p:cNvCxnSpPr>
            <a:stCxn id="30" idx="2"/>
            <a:endCxn id="32" idx="0"/>
          </p:cNvCxnSpPr>
          <p:nvPr/>
        </p:nvCxnSpPr>
        <p:spPr>
          <a:xfrm>
            <a:off x="4086225" y="3271838"/>
            <a:ext cx="647700" cy="433387"/>
          </a:xfrm>
          <a:prstGeom prst="line">
            <a:avLst/>
          </a:prstGeom>
          <a:noFill/>
          <a:ln w="9525" cap="flat" cmpd="sng" algn="ctr">
            <a:solidFill>
              <a:sysClr val="windowText" lastClr="000000"/>
            </a:solidFill>
            <a:prstDash val="solid"/>
          </a:ln>
          <a:effectLst/>
        </p:spPr>
      </p:cxnSp>
      <p:cxnSp>
        <p:nvCxnSpPr>
          <p:cNvPr id="42" name="Straight Connector 41"/>
          <p:cNvCxnSpPr>
            <a:stCxn id="30" idx="2"/>
            <a:endCxn id="31" idx="0"/>
          </p:cNvCxnSpPr>
          <p:nvPr/>
        </p:nvCxnSpPr>
        <p:spPr>
          <a:xfrm flipH="1">
            <a:off x="2393950" y="3271838"/>
            <a:ext cx="1692275" cy="433387"/>
          </a:xfrm>
          <a:prstGeom prst="line">
            <a:avLst/>
          </a:prstGeom>
          <a:noFill/>
          <a:ln w="9525" cap="flat" cmpd="sng" algn="ctr">
            <a:solidFill>
              <a:sysClr val="windowText" lastClr="000000"/>
            </a:solidFill>
            <a:prstDash val="solid"/>
          </a:ln>
          <a:effectLst/>
        </p:spPr>
      </p:cxnSp>
      <p:cxnSp>
        <p:nvCxnSpPr>
          <p:cNvPr id="43" name="Straight Connector 42"/>
          <p:cNvCxnSpPr>
            <a:stCxn id="29" idx="2"/>
            <a:endCxn id="33" idx="0"/>
          </p:cNvCxnSpPr>
          <p:nvPr/>
        </p:nvCxnSpPr>
        <p:spPr>
          <a:xfrm flipH="1">
            <a:off x="7038975" y="3271838"/>
            <a:ext cx="647700" cy="433387"/>
          </a:xfrm>
          <a:prstGeom prst="line">
            <a:avLst/>
          </a:prstGeom>
          <a:noFill/>
          <a:ln w="9525" cap="flat" cmpd="sng" algn="ctr">
            <a:solidFill>
              <a:sysClr val="windowText" lastClr="000000"/>
            </a:solidFill>
            <a:prstDash val="solid"/>
          </a:ln>
          <a:effectLst/>
        </p:spPr>
      </p:cxnSp>
      <p:cxnSp>
        <p:nvCxnSpPr>
          <p:cNvPr id="44" name="Straight Connector 43"/>
          <p:cNvCxnSpPr>
            <a:stCxn id="29" idx="2"/>
            <a:endCxn id="34" idx="0"/>
          </p:cNvCxnSpPr>
          <p:nvPr/>
        </p:nvCxnSpPr>
        <p:spPr>
          <a:xfrm>
            <a:off x="7686675" y="3271838"/>
            <a:ext cx="1692275" cy="433387"/>
          </a:xfrm>
          <a:prstGeom prst="line">
            <a:avLst/>
          </a:prstGeom>
          <a:noFill/>
          <a:ln w="9525" cap="flat" cmpd="sng" algn="ctr">
            <a:solidFill>
              <a:sysClr val="windowText" lastClr="000000"/>
            </a:solidFill>
            <a:prstDash val="solid"/>
          </a:ln>
          <a:effectLst/>
        </p:spPr>
      </p:cxnSp>
      <p:cxnSp>
        <p:nvCxnSpPr>
          <p:cNvPr id="45" name="Straight Arrow Connector 44"/>
          <p:cNvCxnSpPr>
            <a:stCxn id="31" idx="2"/>
            <a:endCxn id="35" idx="0"/>
          </p:cNvCxnSpPr>
          <p:nvPr/>
        </p:nvCxnSpPr>
        <p:spPr>
          <a:xfrm>
            <a:off x="2393950" y="4640263"/>
            <a:ext cx="0" cy="360362"/>
          </a:xfrm>
          <a:prstGeom prst="straightConnector1">
            <a:avLst/>
          </a:prstGeom>
          <a:noFill/>
          <a:ln w="9525" cap="flat" cmpd="sng" algn="ctr">
            <a:solidFill>
              <a:sysClr val="windowText" lastClr="000000"/>
            </a:solidFill>
            <a:prstDash val="solid"/>
            <a:tailEnd type="arrow"/>
          </a:ln>
          <a:effectLst/>
        </p:spPr>
      </p:cxnSp>
      <p:cxnSp>
        <p:nvCxnSpPr>
          <p:cNvPr id="46" name="Straight Arrow Connector 45"/>
          <p:cNvCxnSpPr>
            <a:stCxn id="32" idx="2"/>
            <a:endCxn id="36" idx="0"/>
          </p:cNvCxnSpPr>
          <p:nvPr/>
        </p:nvCxnSpPr>
        <p:spPr>
          <a:xfrm>
            <a:off x="4733925" y="4640263"/>
            <a:ext cx="0" cy="360362"/>
          </a:xfrm>
          <a:prstGeom prst="straightConnector1">
            <a:avLst/>
          </a:prstGeom>
          <a:noFill/>
          <a:ln w="9525" cap="flat" cmpd="sng" algn="ctr">
            <a:solidFill>
              <a:sysClr val="windowText" lastClr="000000"/>
            </a:solidFill>
            <a:prstDash val="solid"/>
            <a:tailEnd type="arrow"/>
          </a:ln>
          <a:effectLst/>
        </p:spPr>
      </p:cxnSp>
      <p:cxnSp>
        <p:nvCxnSpPr>
          <p:cNvPr id="47" name="Straight Arrow Connector 46"/>
          <p:cNvCxnSpPr>
            <a:stCxn id="33" idx="2"/>
            <a:endCxn id="37" idx="0"/>
          </p:cNvCxnSpPr>
          <p:nvPr/>
        </p:nvCxnSpPr>
        <p:spPr>
          <a:xfrm>
            <a:off x="7038975" y="4640263"/>
            <a:ext cx="0" cy="360362"/>
          </a:xfrm>
          <a:prstGeom prst="straightConnector1">
            <a:avLst/>
          </a:prstGeom>
          <a:noFill/>
          <a:ln w="9525" cap="flat" cmpd="sng" algn="ctr">
            <a:solidFill>
              <a:sysClr val="windowText" lastClr="000000"/>
            </a:solidFill>
            <a:prstDash val="solid"/>
            <a:tailEnd type="arrow"/>
          </a:ln>
          <a:effectLst/>
        </p:spPr>
      </p:cxnSp>
      <p:cxnSp>
        <p:nvCxnSpPr>
          <p:cNvPr id="48" name="Straight Arrow Connector 47"/>
          <p:cNvCxnSpPr>
            <a:stCxn id="34" idx="2"/>
            <a:endCxn id="38" idx="0"/>
          </p:cNvCxnSpPr>
          <p:nvPr/>
        </p:nvCxnSpPr>
        <p:spPr>
          <a:xfrm>
            <a:off x="9378950" y="4640263"/>
            <a:ext cx="0" cy="360362"/>
          </a:xfrm>
          <a:prstGeom prst="straightConnector1">
            <a:avLst/>
          </a:prstGeom>
          <a:noFill/>
          <a:ln w="952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241683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6724" y="438150"/>
            <a:ext cx="11325225" cy="5867400"/>
          </a:xfrm>
          <a:noFill/>
          <a:ln/>
        </p:spPr>
        <p:txBody>
          <a:bodyPr/>
          <a:lstStyle/>
          <a:p>
            <a:pPr marL="0" indent="0">
              <a:buNone/>
            </a:pPr>
            <a:r>
              <a:rPr lang="en-US" b="1" dirty="0">
                <a:solidFill>
                  <a:srgbClr val="0000FF"/>
                </a:solidFill>
              </a:rPr>
              <a:t>Nominal Variable</a:t>
            </a:r>
            <a:r>
              <a:rPr lang="en-US" dirty="0">
                <a:solidFill>
                  <a:srgbClr val="0000FF"/>
                </a:solidFill>
              </a:rPr>
              <a:t>: </a:t>
            </a:r>
            <a:r>
              <a:rPr lang="en-US" dirty="0">
                <a:solidFill>
                  <a:schemeClr val="tx2"/>
                </a:solidFill>
              </a:rPr>
              <a:t>A qualitative variable that categorizes (or describes, or names) an element of a population.</a:t>
            </a:r>
          </a:p>
          <a:p>
            <a:pPr marL="0" indent="0">
              <a:buNone/>
            </a:pPr>
            <a:endParaRPr lang="en-US" b="1" dirty="0">
              <a:solidFill>
                <a:schemeClr val="tx2"/>
              </a:solidFill>
            </a:endParaRPr>
          </a:p>
          <a:p>
            <a:pPr marL="0" indent="0">
              <a:buNone/>
            </a:pPr>
            <a:r>
              <a:rPr lang="en-US" b="1" dirty="0">
                <a:solidFill>
                  <a:srgbClr val="0000FF"/>
                </a:solidFill>
              </a:rPr>
              <a:t>Ordinal Variable</a:t>
            </a:r>
            <a:r>
              <a:rPr lang="en-US" dirty="0">
                <a:solidFill>
                  <a:srgbClr val="0000FF"/>
                </a:solidFill>
              </a:rPr>
              <a:t>: </a:t>
            </a:r>
            <a:r>
              <a:rPr lang="en-US" dirty="0">
                <a:solidFill>
                  <a:schemeClr val="tx2"/>
                </a:solidFill>
              </a:rPr>
              <a:t>A qualitative variable that incorporates an ordered position, or ranking.</a:t>
            </a:r>
          </a:p>
          <a:p>
            <a:pPr marL="0" indent="0">
              <a:buNone/>
            </a:pPr>
            <a:endParaRPr lang="en-US" dirty="0">
              <a:solidFill>
                <a:schemeClr val="tx2"/>
              </a:solidFill>
            </a:endParaRPr>
          </a:p>
          <a:p>
            <a:pPr marL="0" indent="0">
              <a:buNone/>
            </a:pPr>
            <a:r>
              <a:rPr lang="en-US" b="1" dirty="0">
                <a:solidFill>
                  <a:srgbClr val="0000FF"/>
                </a:solidFill>
              </a:rPr>
              <a:t>Discrete Variable</a:t>
            </a:r>
            <a:r>
              <a:rPr lang="en-US" dirty="0">
                <a:solidFill>
                  <a:srgbClr val="0000FF"/>
                </a:solidFill>
              </a:rPr>
              <a:t>: </a:t>
            </a:r>
            <a:r>
              <a:rPr lang="en-US" dirty="0">
                <a:solidFill>
                  <a:schemeClr val="tx2"/>
                </a:solidFill>
              </a:rPr>
              <a:t>A quantitative variable that can assume a countable number of values.  Intuitively, a discrete variable can assume values corresponding to isolated points along a line interval.  That is, there is a gap between any two values.</a:t>
            </a:r>
          </a:p>
          <a:p>
            <a:pPr marL="0" indent="0">
              <a:buNone/>
            </a:pPr>
            <a:endParaRPr lang="en-US" dirty="0">
              <a:solidFill>
                <a:schemeClr val="tx2"/>
              </a:solidFill>
            </a:endParaRPr>
          </a:p>
          <a:p>
            <a:pPr marL="0" indent="0">
              <a:buNone/>
            </a:pPr>
            <a:r>
              <a:rPr lang="en-US" b="1" dirty="0">
                <a:solidFill>
                  <a:srgbClr val="0000FF"/>
                </a:solidFill>
              </a:rPr>
              <a:t>Continuous Variable</a:t>
            </a:r>
            <a:r>
              <a:rPr lang="en-US" dirty="0">
                <a:solidFill>
                  <a:srgbClr val="0000FF"/>
                </a:solidFill>
              </a:rPr>
              <a:t>: </a:t>
            </a:r>
            <a:r>
              <a:rPr lang="en-US" dirty="0">
                <a:solidFill>
                  <a:schemeClr val="tx2"/>
                </a:solidFill>
              </a:rPr>
              <a:t>A quantitative variable that can assume an uncountable number of values.  Intuitively, a continuous variable can assume any value along a line interval, including every possible value between any two values.</a:t>
            </a:r>
          </a:p>
        </p:txBody>
      </p:sp>
    </p:spTree>
    <p:extLst>
      <p:ext uri="{BB962C8B-B14F-4D97-AF65-F5344CB8AC3E}">
        <p14:creationId xmlns:p14="http://schemas.microsoft.com/office/powerpoint/2010/main" val="296831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824" y="196166"/>
            <a:ext cx="10363200" cy="544770"/>
          </a:xfrm>
          <a:noFill/>
          <a:ln/>
        </p:spPr>
        <p:txBody>
          <a:bodyPr/>
          <a:lstStyle/>
          <a:p>
            <a:pPr algn="l"/>
            <a:r>
              <a:rPr lang="en-US" sz="2800" dirty="0">
                <a:solidFill>
                  <a:srgbClr val="0000FF"/>
                </a:solidFill>
              </a:rPr>
              <a:t>Descriptive Statistics</a:t>
            </a:r>
          </a:p>
        </p:txBody>
      </p:sp>
      <p:sp>
        <p:nvSpPr>
          <p:cNvPr id="2" name="Rectangle 1"/>
          <p:cNvSpPr/>
          <p:nvPr/>
        </p:nvSpPr>
        <p:spPr>
          <a:xfrm>
            <a:off x="407824" y="840859"/>
            <a:ext cx="11729739" cy="1200329"/>
          </a:xfrm>
          <a:prstGeom prst="rect">
            <a:avLst/>
          </a:prstGeom>
        </p:spPr>
        <p:txBody>
          <a:bodyPr wrap="square">
            <a:spAutoFit/>
          </a:bodyPr>
          <a:lstStyle/>
          <a:p>
            <a:r>
              <a:rPr lang="en-US" dirty="0">
                <a:solidFill>
                  <a:srgbClr val="000000"/>
                </a:solidFill>
              </a:rPr>
              <a:t>Descriptive Statistics are used to present quantitative descriptions in a manageable form. In a research study we may have lots of measures. Or we may measure a large number of people on any measure. Descriptive statistics help us to simplify large amounts of data in a sensible way. Each descriptive statistic reduces lots of data into a simpler summary. </a:t>
            </a:r>
            <a:endParaRPr lang="en-US" dirty="0"/>
          </a:p>
        </p:txBody>
      </p:sp>
      <p:sp>
        <p:nvSpPr>
          <p:cNvPr id="3" name="Rectangle 2"/>
          <p:cNvSpPr/>
          <p:nvPr/>
        </p:nvSpPr>
        <p:spPr>
          <a:xfrm>
            <a:off x="601361" y="2501384"/>
            <a:ext cx="2608406" cy="369332"/>
          </a:xfrm>
          <a:prstGeom prst="rect">
            <a:avLst/>
          </a:prstGeom>
          <a:solidFill>
            <a:schemeClr val="tx2">
              <a:lumMod val="10000"/>
              <a:lumOff val="90000"/>
            </a:schemeClr>
          </a:solidFill>
        </p:spPr>
        <p:txBody>
          <a:bodyPr wrap="square">
            <a:spAutoFit/>
          </a:bodyPr>
          <a:lstStyle/>
          <a:p>
            <a:r>
              <a:rPr lang="en-US" b="0" i="0" dirty="0">
                <a:solidFill>
                  <a:srgbClr val="333333"/>
                </a:solidFill>
                <a:effectLst/>
                <a:latin typeface="+mj-lt"/>
              </a:rPr>
              <a:t>Measures of Frequency</a:t>
            </a:r>
          </a:p>
        </p:txBody>
      </p:sp>
      <p:sp>
        <p:nvSpPr>
          <p:cNvPr id="4" name="Rectangle 3"/>
          <p:cNvSpPr/>
          <p:nvPr/>
        </p:nvSpPr>
        <p:spPr>
          <a:xfrm>
            <a:off x="3367659" y="2488168"/>
            <a:ext cx="3309624" cy="369332"/>
          </a:xfrm>
          <a:prstGeom prst="rect">
            <a:avLst/>
          </a:prstGeom>
          <a:solidFill>
            <a:schemeClr val="accent1">
              <a:lumMod val="20000"/>
              <a:lumOff val="80000"/>
            </a:schemeClr>
          </a:solidFill>
        </p:spPr>
        <p:txBody>
          <a:bodyPr wrap="square">
            <a:spAutoFit/>
          </a:bodyPr>
          <a:lstStyle/>
          <a:p>
            <a:r>
              <a:rPr lang="en-US" b="0" i="0" dirty="0">
                <a:solidFill>
                  <a:srgbClr val="333333"/>
                </a:solidFill>
                <a:effectLst/>
                <a:latin typeface="+mj-lt"/>
              </a:rPr>
              <a:t>Measures of Central Tendency</a:t>
            </a:r>
          </a:p>
        </p:txBody>
      </p:sp>
      <p:sp>
        <p:nvSpPr>
          <p:cNvPr id="5" name="Rectangle 4"/>
          <p:cNvSpPr/>
          <p:nvPr/>
        </p:nvSpPr>
        <p:spPr>
          <a:xfrm>
            <a:off x="6835175" y="2478643"/>
            <a:ext cx="2608406" cy="369332"/>
          </a:xfrm>
          <a:prstGeom prst="rect">
            <a:avLst/>
          </a:prstGeom>
          <a:solidFill>
            <a:srgbClr val="FFD5D5"/>
          </a:solidFill>
        </p:spPr>
        <p:txBody>
          <a:bodyPr wrap="none">
            <a:spAutoFit/>
          </a:bodyPr>
          <a:lstStyle/>
          <a:p>
            <a:r>
              <a:rPr lang="en-US" b="0" i="0" dirty="0">
                <a:solidFill>
                  <a:srgbClr val="333333"/>
                </a:solidFill>
                <a:effectLst/>
                <a:latin typeface="Helvetica Neue"/>
              </a:rPr>
              <a:t>Measures of Dispersion</a:t>
            </a:r>
          </a:p>
        </p:txBody>
      </p:sp>
      <p:sp>
        <p:nvSpPr>
          <p:cNvPr id="6" name="Rectangle 5"/>
          <p:cNvSpPr/>
          <p:nvPr/>
        </p:nvSpPr>
        <p:spPr>
          <a:xfrm>
            <a:off x="9601473" y="2465427"/>
            <a:ext cx="2339102" cy="369332"/>
          </a:xfrm>
          <a:prstGeom prst="rect">
            <a:avLst/>
          </a:prstGeom>
          <a:solidFill>
            <a:srgbClr val="DDDDFF"/>
          </a:solidFill>
        </p:spPr>
        <p:txBody>
          <a:bodyPr wrap="none">
            <a:spAutoFit/>
          </a:bodyPr>
          <a:lstStyle/>
          <a:p>
            <a:r>
              <a:rPr lang="en-US" b="0" i="0" dirty="0">
                <a:solidFill>
                  <a:srgbClr val="333333"/>
                </a:solidFill>
                <a:effectLst/>
                <a:latin typeface="Helvetica Neue"/>
              </a:rPr>
              <a:t>Measures of Position</a:t>
            </a:r>
          </a:p>
        </p:txBody>
      </p:sp>
      <p:sp>
        <p:nvSpPr>
          <p:cNvPr id="7" name="TextBox 6"/>
          <p:cNvSpPr txBox="1"/>
          <p:nvPr/>
        </p:nvSpPr>
        <p:spPr>
          <a:xfrm>
            <a:off x="601361" y="3065760"/>
            <a:ext cx="21055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Count</a:t>
            </a:r>
          </a:p>
          <a:p>
            <a:pPr marL="285750" indent="-285750">
              <a:buFont typeface="Arial" panose="020B0604020202020204" pitchFamily="34" charset="0"/>
              <a:buChar char="•"/>
            </a:pPr>
            <a:r>
              <a:rPr lang="en-US" sz="1600" dirty="0">
                <a:solidFill>
                  <a:schemeClr val="tx2"/>
                </a:solidFill>
              </a:rPr>
              <a:t>Percent</a:t>
            </a:r>
          </a:p>
        </p:txBody>
      </p:sp>
      <p:sp>
        <p:nvSpPr>
          <p:cNvPr id="49" name="TextBox 48"/>
          <p:cNvSpPr txBox="1"/>
          <p:nvPr/>
        </p:nvSpPr>
        <p:spPr>
          <a:xfrm>
            <a:off x="3367659" y="3065760"/>
            <a:ext cx="210556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Mean</a:t>
            </a:r>
          </a:p>
          <a:p>
            <a:pPr marL="285750" indent="-285750">
              <a:buFont typeface="Arial" panose="020B0604020202020204" pitchFamily="34" charset="0"/>
              <a:buChar char="•"/>
            </a:pPr>
            <a:r>
              <a:rPr lang="en-US" sz="1600" dirty="0">
                <a:solidFill>
                  <a:schemeClr val="tx2"/>
                </a:solidFill>
              </a:rPr>
              <a:t>Median</a:t>
            </a:r>
          </a:p>
          <a:p>
            <a:pPr marL="285750" indent="-285750">
              <a:buFont typeface="Arial" panose="020B0604020202020204" pitchFamily="34" charset="0"/>
              <a:buChar char="•"/>
            </a:pPr>
            <a:r>
              <a:rPr lang="en-US" sz="1600" dirty="0">
                <a:solidFill>
                  <a:schemeClr val="tx2"/>
                </a:solidFill>
              </a:rPr>
              <a:t>Mode</a:t>
            </a:r>
          </a:p>
          <a:p>
            <a:pPr marL="285750" indent="-285750">
              <a:buFont typeface="Arial" panose="020B0604020202020204" pitchFamily="34" charset="0"/>
              <a:buChar char="•"/>
            </a:pPr>
            <a:endParaRPr lang="en-US" sz="1600" dirty="0">
              <a:solidFill>
                <a:schemeClr val="tx2"/>
              </a:solidFill>
            </a:endParaRPr>
          </a:p>
        </p:txBody>
      </p:sp>
      <p:sp>
        <p:nvSpPr>
          <p:cNvPr id="50" name="TextBox 49"/>
          <p:cNvSpPr txBox="1"/>
          <p:nvPr/>
        </p:nvSpPr>
        <p:spPr>
          <a:xfrm>
            <a:off x="6835175" y="3064470"/>
            <a:ext cx="23755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Variance</a:t>
            </a:r>
          </a:p>
          <a:p>
            <a:pPr marL="285750" indent="-285750">
              <a:buFont typeface="Arial" panose="020B0604020202020204" pitchFamily="34" charset="0"/>
              <a:buChar char="•"/>
            </a:pPr>
            <a:r>
              <a:rPr lang="en-US" sz="1600" dirty="0">
                <a:solidFill>
                  <a:schemeClr val="tx2"/>
                </a:solidFill>
              </a:rPr>
              <a:t>Standard Deviation</a:t>
            </a:r>
          </a:p>
          <a:p>
            <a:pPr marL="285750" indent="-285750">
              <a:buFont typeface="Arial" panose="020B0604020202020204" pitchFamily="34" charset="0"/>
              <a:buChar char="•"/>
            </a:pPr>
            <a:r>
              <a:rPr lang="en-US" sz="1600" dirty="0">
                <a:solidFill>
                  <a:schemeClr val="tx2"/>
                </a:solidFill>
              </a:rPr>
              <a:t>Range</a:t>
            </a:r>
          </a:p>
          <a:p>
            <a:pPr marL="285750" indent="-285750">
              <a:buFont typeface="Arial" panose="020B0604020202020204" pitchFamily="34" charset="0"/>
              <a:buChar char="•"/>
            </a:pPr>
            <a:endParaRPr lang="en-US" sz="1600" dirty="0">
              <a:solidFill>
                <a:schemeClr val="tx2"/>
              </a:solidFill>
            </a:endParaRPr>
          </a:p>
        </p:txBody>
      </p:sp>
      <p:sp>
        <p:nvSpPr>
          <p:cNvPr id="51" name="TextBox 50"/>
          <p:cNvSpPr txBox="1"/>
          <p:nvPr/>
        </p:nvSpPr>
        <p:spPr>
          <a:xfrm>
            <a:off x="9601473" y="3064470"/>
            <a:ext cx="210556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Quartile</a:t>
            </a:r>
          </a:p>
          <a:p>
            <a:pPr marL="285750" indent="-285750">
              <a:buFont typeface="Arial" panose="020B0604020202020204" pitchFamily="34" charset="0"/>
              <a:buChar char="•"/>
            </a:pPr>
            <a:r>
              <a:rPr lang="en-US" sz="1600" dirty="0">
                <a:solidFill>
                  <a:schemeClr val="tx2"/>
                </a:solidFill>
              </a:rPr>
              <a:t>Percentile</a:t>
            </a:r>
          </a:p>
          <a:p>
            <a:pPr marL="285750" indent="-285750">
              <a:buFont typeface="Arial" panose="020B0604020202020204" pitchFamily="34" charset="0"/>
              <a:buChar char="•"/>
            </a:pPr>
            <a:endParaRPr lang="en-US" sz="1600" dirty="0">
              <a:solidFill>
                <a:schemeClr val="tx2"/>
              </a:solidFill>
            </a:endParaRPr>
          </a:p>
        </p:txBody>
      </p:sp>
      <p:pic>
        <p:nvPicPr>
          <p:cNvPr id="9" name="Picture 8"/>
          <p:cNvPicPr>
            <a:picLocks noChangeAspect="1"/>
          </p:cNvPicPr>
          <p:nvPr/>
        </p:nvPicPr>
        <p:blipFill>
          <a:blip r:embed="rId2"/>
          <a:stretch>
            <a:fillRect/>
          </a:stretch>
        </p:blipFill>
        <p:spPr>
          <a:xfrm>
            <a:off x="3255677" y="4257675"/>
            <a:ext cx="6233814" cy="21383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661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811" y="164187"/>
            <a:ext cx="10363200" cy="1050579"/>
          </a:xfrm>
          <a:noFill/>
          <a:ln/>
        </p:spPr>
        <p:txBody>
          <a:bodyPr/>
          <a:lstStyle/>
          <a:p>
            <a:pPr algn="l"/>
            <a:r>
              <a:rPr lang="en-US" sz="2800" dirty="0">
                <a:solidFill>
                  <a:srgbClr val="0000FF"/>
                </a:solidFill>
              </a:rPr>
              <a:t>Frequency Statistics</a:t>
            </a:r>
          </a:p>
        </p:txBody>
      </p:sp>
      <p:sp>
        <p:nvSpPr>
          <p:cNvPr id="2" name="Rectangle 1"/>
          <p:cNvSpPr/>
          <p:nvPr/>
        </p:nvSpPr>
        <p:spPr>
          <a:xfrm>
            <a:off x="391811" y="1065967"/>
            <a:ext cx="11609689" cy="1200329"/>
          </a:xfrm>
          <a:prstGeom prst="rect">
            <a:avLst/>
          </a:prstGeom>
        </p:spPr>
        <p:txBody>
          <a:bodyPr wrap="square">
            <a:spAutoFit/>
          </a:bodyPr>
          <a:lstStyle/>
          <a:p>
            <a:r>
              <a:rPr lang="en-US" dirty="0">
                <a:solidFill>
                  <a:schemeClr val="tx2"/>
                </a:solidFill>
              </a:rPr>
              <a:t>Frequency statistics should be reported whenever the data is discrete, meaning that there are separate categories that the participant can tick. For example, marital status can have categories of single, married, divorced, widowed, and separated. Educational qualifications can have categories of secondary school, diploma, degree, post-graduate diploma, masters, and doctorate.</a:t>
            </a:r>
          </a:p>
        </p:txBody>
      </p:sp>
      <p:sp>
        <p:nvSpPr>
          <p:cNvPr id="3" name="Rectangle 2"/>
          <p:cNvSpPr/>
          <p:nvPr/>
        </p:nvSpPr>
        <p:spPr>
          <a:xfrm>
            <a:off x="391811" y="3771822"/>
            <a:ext cx="3008614" cy="369332"/>
          </a:xfrm>
          <a:prstGeom prst="rect">
            <a:avLst/>
          </a:prstGeom>
          <a:solidFill>
            <a:schemeClr val="tx1">
              <a:lumMod val="20000"/>
              <a:lumOff val="80000"/>
            </a:schemeClr>
          </a:solidFill>
        </p:spPr>
        <p:txBody>
          <a:bodyPr wrap="square">
            <a:spAutoFit/>
          </a:bodyPr>
          <a:lstStyle/>
          <a:p>
            <a:r>
              <a:rPr lang="en-US" b="1" i="0" dirty="0">
                <a:solidFill>
                  <a:srgbClr val="333333"/>
                </a:solidFill>
                <a:effectLst/>
                <a:latin typeface="+mj-lt"/>
              </a:rPr>
              <a:t>Measures of Frequency</a:t>
            </a:r>
          </a:p>
        </p:txBody>
      </p:sp>
      <p:sp>
        <p:nvSpPr>
          <p:cNvPr id="7" name="TextBox 6"/>
          <p:cNvSpPr txBox="1"/>
          <p:nvPr/>
        </p:nvSpPr>
        <p:spPr>
          <a:xfrm>
            <a:off x="751938" y="4356318"/>
            <a:ext cx="21055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Count</a:t>
            </a:r>
          </a:p>
          <a:p>
            <a:pPr marL="285750" indent="-285750">
              <a:buFont typeface="Arial" panose="020B0604020202020204" pitchFamily="34" charset="0"/>
              <a:buChar char="•"/>
            </a:pPr>
            <a:r>
              <a:rPr lang="en-US" sz="1600" dirty="0">
                <a:solidFill>
                  <a:schemeClr val="tx2"/>
                </a:solidFill>
              </a:rPr>
              <a:t>Percent</a:t>
            </a:r>
          </a:p>
        </p:txBody>
      </p:sp>
      <p:sp>
        <p:nvSpPr>
          <p:cNvPr id="8" name="Rectangle 7"/>
          <p:cNvSpPr/>
          <p:nvPr/>
        </p:nvSpPr>
        <p:spPr>
          <a:xfrm>
            <a:off x="391811" y="2561182"/>
            <a:ext cx="11533489" cy="923330"/>
          </a:xfrm>
          <a:prstGeom prst="rect">
            <a:avLst/>
          </a:prstGeom>
        </p:spPr>
        <p:txBody>
          <a:bodyPr wrap="square">
            <a:spAutoFit/>
          </a:bodyPr>
          <a:lstStyle/>
          <a:p>
            <a:r>
              <a:rPr lang="en-US" dirty="0">
                <a:solidFill>
                  <a:schemeClr val="tx2"/>
                </a:solidFill>
              </a:rPr>
              <a:t> A frequency/count is simply the number of participants who indicated that category (aka "Male"). However, it is oftentimes difficult to interpret frequency distributions because the frequency by itself is meaningless unless there is a reference point to interpret the number. </a:t>
            </a:r>
          </a:p>
        </p:txBody>
      </p:sp>
      <p:pic>
        <p:nvPicPr>
          <p:cNvPr id="12" name="Picture 11"/>
          <p:cNvPicPr>
            <a:picLocks noChangeAspect="1"/>
          </p:cNvPicPr>
          <p:nvPr/>
        </p:nvPicPr>
        <p:blipFill>
          <a:blip r:embed="rId2"/>
          <a:stretch>
            <a:fillRect/>
          </a:stretch>
        </p:blipFill>
        <p:spPr>
          <a:xfrm>
            <a:off x="3852862" y="3938587"/>
            <a:ext cx="3681413" cy="2005013"/>
          </a:xfrm>
          <a:prstGeom prst="rect">
            <a:avLst/>
          </a:prstGeom>
        </p:spPr>
      </p:pic>
    </p:spTree>
    <p:extLst>
      <p:ext uri="{BB962C8B-B14F-4D97-AF65-F5344CB8AC3E}">
        <p14:creationId xmlns:p14="http://schemas.microsoft.com/office/powerpoint/2010/main" val="173659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9436" y="242009"/>
            <a:ext cx="10363200" cy="721563"/>
          </a:xfrm>
          <a:noFill/>
          <a:ln/>
        </p:spPr>
        <p:txBody>
          <a:bodyPr/>
          <a:lstStyle/>
          <a:p>
            <a:pPr algn="l"/>
            <a:r>
              <a:rPr lang="en-US" sz="2800" dirty="0">
                <a:solidFill>
                  <a:srgbClr val="0000FF"/>
                </a:solidFill>
              </a:rPr>
              <a:t>Central Tendency Statistics</a:t>
            </a:r>
          </a:p>
        </p:txBody>
      </p:sp>
      <p:sp>
        <p:nvSpPr>
          <p:cNvPr id="2" name="Rectangle 1"/>
          <p:cNvSpPr/>
          <p:nvPr/>
        </p:nvSpPr>
        <p:spPr>
          <a:xfrm>
            <a:off x="439436" y="1155858"/>
            <a:ext cx="10953750" cy="646331"/>
          </a:xfrm>
          <a:prstGeom prst="rect">
            <a:avLst/>
          </a:prstGeom>
        </p:spPr>
        <p:txBody>
          <a:bodyPr wrap="square">
            <a:spAutoFit/>
          </a:bodyPr>
          <a:lstStyle/>
          <a:p>
            <a:r>
              <a:rPr lang="en-US" dirty="0">
                <a:solidFill>
                  <a:schemeClr val="tx2"/>
                </a:solidFill>
              </a:rPr>
              <a:t>Mean, median, and mode are different measures of center in a numerical data set. They each try to summarize a dataset with a single number to represent a "typical" data point from the dataset.</a:t>
            </a:r>
          </a:p>
        </p:txBody>
      </p:sp>
      <p:sp>
        <p:nvSpPr>
          <p:cNvPr id="3" name="Rectangle 2"/>
          <p:cNvSpPr/>
          <p:nvPr/>
        </p:nvSpPr>
        <p:spPr>
          <a:xfrm>
            <a:off x="439436" y="1994475"/>
            <a:ext cx="1124026" cy="369332"/>
          </a:xfrm>
          <a:prstGeom prst="rect">
            <a:avLst/>
          </a:prstGeom>
          <a:solidFill>
            <a:schemeClr val="tx2">
              <a:lumMod val="10000"/>
              <a:lumOff val="90000"/>
            </a:schemeClr>
          </a:solidFill>
        </p:spPr>
        <p:txBody>
          <a:bodyPr wrap="none">
            <a:spAutoFit/>
          </a:bodyPr>
          <a:lstStyle/>
          <a:p>
            <a:r>
              <a:rPr lang="en-US" b="1" i="0" dirty="0">
                <a:solidFill>
                  <a:schemeClr val="tx2"/>
                </a:solidFill>
                <a:effectLst/>
                <a:latin typeface="+mj-lt"/>
              </a:rPr>
              <a:t>Mean (</a:t>
            </a:r>
            <a:r>
              <a:rPr lang="el-GR" b="1" dirty="0">
                <a:solidFill>
                  <a:schemeClr val="tx2"/>
                </a:solidFill>
                <a:latin typeface="Times New Roman" panose="02020603050405020304" pitchFamily="18" charset="0"/>
                <a:cs typeface="Times New Roman" panose="02020603050405020304" pitchFamily="18" charset="0"/>
              </a:rPr>
              <a:t>μ</a:t>
            </a:r>
            <a:r>
              <a:rPr lang="en-US" b="1" i="0" dirty="0">
                <a:solidFill>
                  <a:schemeClr val="tx2"/>
                </a:solidFill>
                <a:effectLst/>
                <a:latin typeface="+mj-lt"/>
              </a:rPr>
              <a:t>)</a:t>
            </a:r>
          </a:p>
        </p:txBody>
      </p:sp>
      <p:sp>
        <p:nvSpPr>
          <p:cNvPr id="4" name="TextBox 3"/>
          <p:cNvSpPr txBox="1"/>
          <p:nvPr/>
        </p:nvSpPr>
        <p:spPr>
          <a:xfrm>
            <a:off x="1542623" y="1975692"/>
            <a:ext cx="7286625" cy="646331"/>
          </a:xfrm>
          <a:prstGeom prst="rect">
            <a:avLst/>
          </a:prstGeom>
          <a:noFill/>
        </p:spPr>
        <p:txBody>
          <a:bodyPr wrap="square" rtlCol="0">
            <a:spAutoFit/>
          </a:bodyPr>
          <a:lstStyle/>
          <a:p>
            <a:r>
              <a:rPr lang="en-US" dirty="0">
                <a:solidFill>
                  <a:schemeClr val="tx2"/>
                </a:solidFill>
              </a:rPr>
              <a:t>The "average" number found by adding all data points and dividing by the number of data points.</a:t>
            </a:r>
          </a:p>
        </p:txBody>
      </p:sp>
      <p:pic>
        <p:nvPicPr>
          <p:cNvPr id="9" name="Picture 8"/>
          <p:cNvPicPr>
            <a:picLocks noChangeAspect="1"/>
          </p:cNvPicPr>
          <p:nvPr/>
        </p:nvPicPr>
        <p:blipFill>
          <a:blip r:embed="rId2"/>
          <a:stretch>
            <a:fillRect/>
          </a:stretch>
        </p:blipFill>
        <p:spPr>
          <a:xfrm>
            <a:off x="3747660" y="2632412"/>
            <a:ext cx="2876550" cy="933450"/>
          </a:xfrm>
          <a:prstGeom prst="rect">
            <a:avLst/>
          </a:prstGeom>
        </p:spPr>
      </p:pic>
      <p:sp>
        <p:nvSpPr>
          <p:cNvPr id="11" name="Rectangle 10"/>
          <p:cNvSpPr/>
          <p:nvPr/>
        </p:nvSpPr>
        <p:spPr>
          <a:xfrm>
            <a:off x="439436" y="3500527"/>
            <a:ext cx="4586512" cy="369332"/>
          </a:xfrm>
          <a:prstGeom prst="rect">
            <a:avLst/>
          </a:prstGeom>
        </p:spPr>
        <p:txBody>
          <a:bodyPr wrap="none">
            <a:spAutoFit/>
          </a:bodyPr>
          <a:lstStyle/>
          <a:p>
            <a:r>
              <a:rPr lang="en-US" b="0" i="0" dirty="0">
                <a:solidFill>
                  <a:srgbClr val="21242C"/>
                </a:solidFill>
                <a:effectLst/>
              </a:rPr>
              <a:t>Here's the same formula written more formally:</a:t>
            </a:r>
            <a:endParaRPr lang="en-US" dirty="0"/>
          </a:p>
        </p:txBody>
      </p:sp>
      <p:pic>
        <p:nvPicPr>
          <p:cNvPr id="13" name="Picture 12"/>
          <p:cNvPicPr>
            <a:picLocks noChangeAspect="1"/>
          </p:cNvPicPr>
          <p:nvPr/>
        </p:nvPicPr>
        <p:blipFill>
          <a:blip r:embed="rId3"/>
          <a:stretch>
            <a:fillRect/>
          </a:stretch>
        </p:blipFill>
        <p:spPr>
          <a:xfrm>
            <a:off x="5621036" y="3430084"/>
            <a:ext cx="2066925" cy="885825"/>
          </a:xfrm>
          <a:prstGeom prst="rect">
            <a:avLst/>
          </a:prstGeom>
        </p:spPr>
      </p:pic>
      <p:sp>
        <p:nvSpPr>
          <p:cNvPr id="14" name="Rectangle 13"/>
          <p:cNvSpPr/>
          <p:nvPr/>
        </p:nvSpPr>
        <p:spPr>
          <a:xfrm>
            <a:off x="686441" y="4406041"/>
            <a:ext cx="11323940" cy="2031325"/>
          </a:xfrm>
          <a:prstGeom prst="rect">
            <a:avLst/>
          </a:prstGeom>
        </p:spPr>
        <p:txBody>
          <a:bodyPr wrap="square">
            <a:spAutoFit/>
          </a:bodyPr>
          <a:lstStyle/>
          <a:p>
            <a:pPr fontAlgn="base"/>
            <a:r>
              <a:rPr lang="en-US" b="1" i="0" dirty="0">
                <a:solidFill>
                  <a:srgbClr val="111111"/>
                </a:solidFill>
                <a:effectLst/>
              </a:rPr>
              <a:t>Example</a:t>
            </a:r>
          </a:p>
          <a:p>
            <a:pPr fontAlgn="base"/>
            <a:r>
              <a:rPr lang="en-US" b="1" i="0" dirty="0">
                <a:solidFill>
                  <a:srgbClr val="21242C"/>
                </a:solidFill>
                <a:effectLst/>
                <a:latin typeface="inherit"/>
              </a:rPr>
              <a:t>Find the mean of this data: </a:t>
            </a:r>
            <a:r>
              <a:rPr lang="en-US" b="0" i="0" dirty="0">
                <a:solidFill>
                  <a:srgbClr val="21242C"/>
                </a:solidFill>
                <a:effectLst/>
                <a:latin typeface="inherit"/>
              </a:rPr>
              <a:t>1, 2, 4, 5</a:t>
            </a:r>
          </a:p>
          <a:p>
            <a:pPr fontAlgn="base"/>
            <a:r>
              <a:rPr lang="en-US" b="0" i="0" dirty="0">
                <a:solidFill>
                  <a:srgbClr val="21242C"/>
                </a:solidFill>
                <a:effectLst/>
                <a:latin typeface="inherit"/>
              </a:rPr>
              <a:t>Start by adding the data:1+2+4+5=12</a:t>
            </a:r>
          </a:p>
          <a:p>
            <a:pPr fontAlgn="base"/>
            <a:r>
              <a:rPr lang="en-US" b="0" i="0" dirty="0">
                <a:solidFill>
                  <a:srgbClr val="21242C"/>
                </a:solidFill>
                <a:effectLst/>
                <a:latin typeface="inherit"/>
              </a:rPr>
              <a:t>There are 4 data points.</a:t>
            </a:r>
          </a:p>
          <a:p>
            <a:pPr fontAlgn="base"/>
            <a:endParaRPr lang="en-US" dirty="0">
              <a:solidFill>
                <a:srgbClr val="21242C"/>
              </a:solidFill>
              <a:latin typeface="inherit"/>
            </a:endParaRPr>
          </a:p>
          <a:p>
            <a:pPr fontAlgn="base"/>
            <a:endParaRPr lang="en-US" b="0" i="0" dirty="0">
              <a:solidFill>
                <a:srgbClr val="21242C"/>
              </a:solidFill>
              <a:effectLst/>
              <a:latin typeface="inherit"/>
            </a:endParaRPr>
          </a:p>
          <a:p>
            <a:pPr fontAlgn="base"/>
            <a:r>
              <a:rPr lang="en-US" b="1" i="0" dirty="0">
                <a:solidFill>
                  <a:srgbClr val="21242C"/>
                </a:solidFill>
                <a:effectLst/>
                <a:latin typeface="inherit"/>
              </a:rPr>
              <a:t>The mean is </a:t>
            </a:r>
            <a:r>
              <a:rPr lang="en-US" b="0" i="0" dirty="0">
                <a:solidFill>
                  <a:srgbClr val="21242C"/>
                </a:solidFill>
                <a:effectLst/>
                <a:latin typeface="inherit"/>
              </a:rPr>
              <a:t>3</a:t>
            </a:r>
            <a:r>
              <a:rPr lang="en-US" b="1" i="0" dirty="0">
                <a:solidFill>
                  <a:srgbClr val="21242C"/>
                </a:solidFill>
                <a:effectLst/>
                <a:latin typeface="inherit"/>
              </a:rPr>
              <a:t>.</a:t>
            </a:r>
            <a:endParaRPr lang="en-US" b="0" i="0" dirty="0">
              <a:solidFill>
                <a:srgbClr val="21242C"/>
              </a:solidFill>
              <a:effectLst/>
              <a:latin typeface="inherit"/>
            </a:endParaRPr>
          </a:p>
        </p:txBody>
      </p:sp>
      <p:pic>
        <p:nvPicPr>
          <p:cNvPr id="15" name="Picture 14"/>
          <p:cNvPicPr>
            <a:picLocks noChangeAspect="1"/>
          </p:cNvPicPr>
          <p:nvPr/>
        </p:nvPicPr>
        <p:blipFill>
          <a:blip r:embed="rId4"/>
          <a:stretch>
            <a:fillRect/>
          </a:stretch>
        </p:blipFill>
        <p:spPr>
          <a:xfrm>
            <a:off x="3649361" y="5437226"/>
            <a:ext cx="1971675" cy="885825"/>
          </a:xfrm>
          <a:prstGeom prst="rect">
            <a:avLst/>
          </a:prstGeom>
        </p:spPr>
      </p:pic>
    </p:spTree>
    <p:extLst>
      <p:ext uri="{BB962C8B-B14F-4D97-AF65-F5344CB8AC3E}">
        <p14:creationId xmlns:p14="http://schemas.microsoft.com/office/powerpoint/2010/main" val="204113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2286" y="226338"/>
            <a:ext cx="10363200" cy="1143000"/>
          </a:xfrm>
          <a:noFill/>
          <a:ln/>
        </p:spPr>
        <p:txBody>
          <a:bodyPr/>
          <a:lstStyle/>
          <a:p>
            <a:pPr algn="l"/>
            <a:r>
              <a:rPr lang="en-US" sz="2800" dirty="0">
                <a:solidFill>
                  <a:srgbClr val="0000FF"/>
                </a:solidFill>
              </a:rPr>
              <a:t>Central Tendency Statistics Contd..</a:t>
            </a:r>
          </a:p>
        </p:txBody>
      </p:sp>
      <p:sp>
        <p:nvSpPr>
          <p:cNvPr id="3" name="Rectangle 2"/>
          <p:cNvSpPr/>
          <p:nvPr/>
        </p:nvSpPr>
        <p:spPr>
          <a:xfrm>
            <a:off x="458486" y="1184672"/>
            <a:ext cx="1043876" cy="369332"/>
          </a:xfrm>
          <a:prstGeom prst="rect">
            <a:avLst/>
          </a:prstGeom>
          <a:solidFill>
            <a:schemeClr val="tx2">
              <a:lumMod val="10000"/>
              <a:lumOff val="90000"/>
            </a:schemeClr>
          </a:solidFill>
        </p:spPr>
        <p:txBody>
          <a:bodyPr wrap="none">
            <a:spAutoFit/>
          </a:bodyPr>
          <a:lstStyle/>
          <a:p>
            <a:r>
              <a:rPr lang="en-US" b="1" i="0" dirty="0">
                <a:solidFill>
                  <a:schemeClr val="tx2"/>
                </a:solidFill>
                <a:effectLst/>
                <a:latin typeface="+mj-lt"/>
              </a:rPr>
              <a:t>Median</a:t>
            </a:r>
            <a:r>
              <a:rPr lang="en-US" b="0" i="0" dirty="0">
                <a:solidFill>
                  <a:schemeClr val="tx2"/>
                </a:solidFill>
                <a:effectLst/>
                <a:latin typeface="+mj-lt"/>
              </a:rPr>
              <a:t> </a:t>
            </a:r>
          </a:p>
        </p:txBody>
      </p:sp>
      <p:sp>
        <p:nvSpPr>
          <p:cNvPr id="4" name="TextBox 3"/>
          <p:cNvSpPr txBox="1"/>
          <p:nvPr/>
        </p:nvSpPr>
        <p:spPr>
          <a:xfrm>
            <a:off x="1463889" y="1123028"/>
            <a:ext cx="10287000" cy="646331"/>
          </a:xfrm>
          <a:prstGeom prst="rect">
            <a:avLst/>
          </a:prstGeom>
          <a:noFill/>
        </p:spPr>
        <p:txBody>
          <a:bodyPr wrap="square" rtlCol="0">
            <a:spAutoFit/>
          </a:bodyPr>
          <a:lstStyle/>
          <a:p>
            <a:r>
              <a:rPr lang="en-US" dirty="0">
                <a:solidFill>
                  <a:schemeClr val="tx2"/>
                </a:solidFill>
              </a:rPr>
              <a:t>The middle number; found by ordering all data points and picking out the one in the middle (or if there are two middle numbers, taking the mean of those two numbers).</a:t>
            </a:r>
          </a:p>
        </p:txBody>
      </p:sp>
      <p:sp>
        <p:nvSpPr>
          <p:cNvPr id="5" name="Rectangle 4"/>
          <p:cNvSpPr/>
          <p:nvPr/>
        </p:nvSpPr>
        <p:spPr>
          <a:xfrm>
            <a:off x="458486" y="2239923"/>
            <a:ext cx="10857214" cy="1477328"/>
          </a:xfrm>
          <a:prstGeom prst="rect">
            <a:avLst/>
          </a:prstGeom>
        </p:spPr>
        <p:txBody>
          <a:bodyPr wrap="square">
            <a:spAutoFit/>
          </a:bodyPr>
          <a:lstStyle/>
          <a:p>
            <a:pPr fontAlgn="base"/>
            <a:r>
              <a:rPr lang="en-US" b="0" i="0" dirty="0">
                <a:solidFill>
                  <a:srgbClr val="21242C"/>
                </a:solidFill>
                <a:effectLst/>
              </a:rPr>
              <a:t>To find the median:</a:t>
            </a:r>
          </a:p>
          <a:p>
            <a:pPr fontAlgn="base"/>
            <a:endParaRPr lang="en-US" b="0" i="0" dirty="0">
              <a:solidFill>
                <a:srgbClr val="21242C"/>
              </a:solidFill>
              <a:effectLst/>
            </a:endParaRPr>
          </a:p>
          <a:p>
            <a:pPr marL="285750" indent="-285750" fontAlgn="base">
              <a:buFont typeface="Arial" panose="020B0604020202020204" pitchFamily="34" charset="0"/>
              <a:buChar char="•"/>
            </a:pPr>
            <a:r>
              <a:rPr lang="en-US" b="0" i="0" dirty="0">
                <a:solidFill>
                  <a:srgbClr val="21242C"/>
                </a:solidFill>
                <a:effectLst/>
              </a:rPr>
              <a:t>Arrange the data points from smallest to largest.</a:t>
            </a:r>
          </a:p>
          <a:p>
            <a:pPr marL="285750" indent="-285750" fontAlgn="base">
              <a:buFont typeface="Arial" panose="020B0604020202020204" pitchFamily="34" charset="0"/>
              <a:buChar char="•"/>
            </a:pPr>
            <a:r>
              <a:rPr lang="en-US" b="0" i="0" dirty="0">
                <a:solidFill>
                  <a:srgbClr val="21242C"/>
                </a:solidFill>
                <a:effectLst/>
              </a:rPr>
              <a:t>If the number of data points is odd, the median is the middle data point in the list.</a:t>
            </a:r>
          </a:p>
          <a:p>
            <a:pPr marL="285750" indent="-285750" fontAlgn="base">
              <a:buFont typeface="Arial" panose="020B0604020202020204" pitchFamily="34" charset="0"/>
              <a:buChar char="•"/>
            </a:pPr>
            <a:r>
              <a:rPr lang="en-US" b="0" i="0" dirty="0">
                <a:solidFill>
                  <a:srgbClr val="21242C"/>
                </a:solidFill>
                <a:effectLst/>
              </a:rPr>
              <a:t>If the number of data points is even, the median is the average of the two middle data points in the list.</a:t>
            </a:r>
          </a:p>
        </p:txBody>
      </p:sp>
      <p:sp>
        <p:nvSpPr>
          <p:cNvPr id="12" name="Rectangle 11"/>
          <p:cNvSpPr/>
          <p:nvPr/>
        </p:nvSpPr>
        <p:spPr>
          <a:xfrm>
            <a:off x="458486" y="3831520"/>
            <a:ext cx="4494514" cy="2031325"/>
          </a:xfrm>
          <a:prstGeom prst="rect">
            <a:avLst/>
          </a:prstGeom>
        </p:spPr>
        <p:txBody>
          <a:bodyPr wrap="square">
            <a:spAutoFit/>
          </a:bodyPr>
          <a:lstStyle/>
          <a:p>
            <a:pPr fontAlgn="base"/>
            <a:r>
              <a:rPr lang="en-US" b="1" i="0" dirty="0">
                <a:solidFill>
                  <a:srgbClr val="111111"/>
                </a:solidFill>
                <a:effectLst/>
              </a:rPr>
              <a:t>Example 1</a:t>
            </a:r>
          </a:p>
          <a:p>
            <a:pPr fontAlgn="base"/>
            <a:r>
              <a:rPr lang="en-US" b="1" i="0" dirty="0">
                <a:solidFill>
                  <a:srgbClr val="21242C"/>
                </a:solidFill>
                <a:effectLst/>
                <a:latin typeface="inherit"/>
              </a:rPr>
              <a:t>Find the median of this data: </a:t>
            </a:r>
            <a:r>
              <a:rPr lang="en-US" b="0" i="0" dirty="0">
                <a:solidFill>
                  <a:srgbClr val="21242C"/>
                </a:solidFill>
                <a:effectLst/>
                <a:latin typeface="inherit"/>
              </a:rPr>
              <a:t>1, 4, 2, 5,0</a:t>
            </a:r>
          </a:p>
          <a:p>
            <a:pPr fontAlgn="base"/>
            <a:r>
              <a:rPr lang="en-US" dirty="0">
                <a:solidFill>
                  <a:schemeClr val="tx2"/>
                </a:solidFill>
                <a:latin typeface="inherit"/>
              </a:rPr>
              <a:t>Put the data in order first</a:t>
            </a:r>
            <a:r>
              <a:rPr lang="en-US" b="0" i="0" dirty="0">
                <a:solidFill>
                  <a:schemeClr val="tx2"/>
                </a:solidFill>
                <a:effectLst/>
                <a:latin typeface="inherit"/>
              </a:rPr>
              <a:t>:0,1,2,4,5</a:t>
            </a:r>
          </a:p>
          <a:p>
            <a:pPr fontAlgn="base"/>
            <a:r>
              <a:rPr lang="en-US" dirty="0">
                <a:solidFill>
                  <a:schemeClr val="tx2"/>
                </a:solidFill>
              </a:rPr>
              <a:t>There is an odd number of data points, so the median is the middle data point.</a:t>
            </a:r>
            <a:endParaRPr lang="en-US" dirty="0">
              <a:solidFill>
                <a:schemeClr val="tx2"/>
              </a:solidFill>
              <a:latin typeface="inherit"/>
            </a:endParaRPr>
          </a:p>
          <a:p>
            <a:pPr fontAlgn="base"/>
            <a:endParaRPr lang="en-US" b="0" i="0" dirty="0">
              <a:solidFill>
                <a:srgbClr val="21242C"/>
              </a:solidFill>
              <a:effectLst/>
              <a:latin typeface="inherit"/>
            </a:endParaRPr>
          </a:p>
          <a:p>
            <a:pPr fontAlgn="base"/>
            <a:r>
              <a:rPr lang="en-US" b="1" i="0" dirty="0">
                <a:solidFill>
                  <a:srgbClr val="21242C"/>
                </a:solidFill>
                <a:effectLst/>
                <a:latin typeface="inherit"/>
              </a:rPr>
              <a:t>The median is </a:t>
            </a:r>
            <a:r>
              <a:rPr lang="en-US" dirty="0">
                <a:solidFill>
                  <a:srgbClr val="21242C"/>
                </a:solidFill>
                <a:latin typeface="inherit"/>
              </a:rPr>
              <a:t>2</a:t>
            </a:r>
            <a:r>
              <a:rPr lang="en-US" b="1" i="0" dirty="0">
                <a:solidFill>
                  <a:srgbClr val="21242C"/>
                </a:solidFill>
                <a:effectLst/>
                <a:latin typeface="inherit"/>
              </a:rPr>
              <a:t>.</a:t>
            </a:r>
            <a:endParaRPr lang="en-US" b="0" i="0" dirty="0">
              <a:solidFill>
                <a:srgbClr val="21242C"/>
              </a:solidFill>
              <a:effectLst/>
              <a:latin typeface="inherit"/>
            </a:endParaRPr>
          </a:p>
        </p:txBody>
      </p:sp>
      <p:sp>
        <p:nvSpPr>
          <p:cNvPr id="16" name="Rectangle 15"/>
          <p:cNvSpPr/>
          <p:nvPr/>
        </p:nvSpPr>
        <p:spPr>
          <a:xfrm>
            <a:off x="5440061" y="3831520"/>
            <a:ext cx="6189964" cy="2585323"/>
          </a:xfrm>
          <a:prstGeom prst="rect">
            <a:avLst/>
          </a:prstGeom>
        </p:spPr>
        <p:txBody>
          <a:bodyPr wrap="square">
            <a:spAutoFit/>
          </a:bodyPr>
          <a:lstStyle/>
          <a:p>
            <a:pPr fontAlgn="base"/>
            <a:r>
              <a:rPr lang="en-US" b="1" i="0" dirty="0">
                <a:solidFill>
                  <a:srgbClr val="111111"/>
                </a:solidFill>
                <a:effectLst/>
              </a:rPr>
              <a:t>Example 2</a:t>
            </a:r>
          </a:p>
          <a:p>
            <a:pPr fontAlgn="base"/>
            <a:r>
              <a:rPr lang="en-US" b="1" i="0" dirty="0">
                <a:solidFill>
                  <a:srgbClr val="21242C"/>
                </a:solidFill>
                <a:effectLst/>
                <a:latin typeface="inherit"/>
              </a:rPr>
              <a:t>Find the median of this data: </a:t>
            </a:r>
            <a:r>
              <a:rPr lang="en-US" b="0" i="0" dirty="0">
                <a:solidFill>
                  <a:srgbClr val="21242C"/>
                </a:solidFill>
                <a:effectLst/>
                <a:latin typeface="inherit"/>
              </a:rPr>
              <a:t>10, 40, 20, 50</a:t>
            </a:r>
          </a:p>
          <a:p>
            <a:pPr fontAlgn="base"/>
            <a:r>
              <a:rPr lang="en-US" dirty="0">
                <a:solidFill>
                  <a:schemeClr val="tx2"/>
                </a:solidFill>
                <a:latin typeface="inherit"/>
              </a:rPr>
              <a:t>Put the data in order first</a:t>
            </a:r>
            <a:r>
              <a:rPr lang="en-US" b="0" i="0" dirty="0">
                <a:solidFill>
                  <a:schemeClr val="tx2"/>
                </a:solidFill>
                <a:effectLst/>
                <a:latin typeface="inherit"/>
              </a:rPr>
              <a:t>:10,20,40,50</a:t>
            </a:r>
          </a:p>
          <a:p>
            <a:pPr fontAlgn="base"/>
            <a:r>
              <a:rPr lang="en-US" dirty="0">
                <a:solidFill>
                  <a:schemeClr val="tx2"/>
                </a:solidFill>
              </a:rPr>
              <a:t>There is an even number of data points, so the median is the average of the middle two data points.</a:t>
            </a:r>
          </a:p>
          <a:p>
            <a:pPr fontAlgn="base"/>
            <a:endParaRPr lang="en-US" b="0" i="0" dirty="0">
              <a:solidFill>
                <a:srgbClr val="21242C"/>
              </a:solidFill>
              <a:effectLst/>
              <a:latin typeface="inherit"/>
            </a:endParaRPr>
          </a:p>
          <a:p>
            <a:pPr fontAlgn="base"/>
            <a:endParaRPr lang="en-US" dirty="0">
              <a:solidFill>
                <a:srgbClr val="21242C"/>
              </a:solidFill>
              <a:latin typeface="inherit"/>
            </a:endParaRPr>
          </a:p>
          <a:p>
            <a:pPr fontAlgn="base"/>
            <a:endParaRPr lang="en-US" b="0" i="0" dirty="0">
              <a:solidFill>
                <a:srgbClr val="21242C"/>
              </a:solidFill>
              <a:effectLst/>
              <a:latin typeface="inherit"/>
            </a:endParaRPr>
          </a:p>
          <a:p>
            <a:pPr fontAlgn="base"/>
            <a:r>
              <a:rPr lang="en-US" b="1" i="0" dirty="0">
                <a:solidFill>
                  <a:srgbClr val="21242C"/>
                </a:solidFill>
                <a:effectLst/>
                <a:latin typeface="inherit"/>
              </a:rPr>
              <a:t>The median is </a:t>
            </a:r>
            <a:r>
              <a:rPr lang="en-US" dirty="0">
                <a:solidFill>
                  <a:srgbClr val="21242C"/>
                </a:solidFill>
                <a:latin typeface="inherit"/>
              </a:rPr>
              <a:t>30</a:t>
            </a:r>
            <a:r>
              <a:rPr lang="en-US" b="1" i="0" dirty="0">
                <a:solidFill>
                  <a:srgbClr val="21242C"/>
                </a:solidFill>
                <a:effectLst/>
                <a:latin typeface="inherit"/>
              </a:rPr>
              <a:t>.</a:t>
            </a:r>
            <a:endParaRPr lang="en-US" b="0" i="0" dirty="0">
              <a:solidFill>
                <a:srgbClr val="21242C"/>
              </a:solidFill>
              <a:effectLst/>
              <a:latin typeface="inherit"/>
            </a:endParaRPr>
          </a:p>
        </p:txBody>
      </p:sp>
      <p:pic>
        <p:nvPicPr>
          <p:cNvPr id="6" name="Picture 5"/>
          <p:cNvPicPr>
            <a:picLocks noChangeAspect="1"/>
          </p:cNvPicPr>
          <p:nvPr/>
        </p:nvPicPr>
        <p:blipFill>
          <a:blip r:embed="rId2"/>
          <a:stretch>
            <a:fillRect/>
          </a:stretch>
        </p:blipFill>
        <p:spPr>
          <a:xfrm>
            <a:off x="6853237" y="5348288"/>
            <a:ext cx="3457575" cy="642938"/>
          </a:xfrm>
          <a:prstGeom prst="rect">
            <a:avLst/>
          </a:prstGeom>
        </p:spPr>
      </p:pic>
    </p:spTree>
    <p:extLst>
      <p:ext uri="{BB962C8B-B14F-4D97-AF65-F5344CB8AC3E}">
        <p14:creationId xmlns:p14="http://schemas.microsoft.com/office/powerpoint/2010/main" val="14466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9436" y="268380"/>
            <a:ext cx="10363200" cy="550770"/>
          </a:xfrm>
          <a:noFill/>
          <a:ln/>
        </p:spPr>
        <p:txBody>
          <a:bodyPr/>
          <a:lstStyle/>
          <a:p>
            <a:pPr algn="l"/>
            <a:r>
              <a:rPr lang="en-US" sz="2800" dirty="0">
                <a:solidFill>
                  <a:srgbClr val="0000FF"/>
                </a:solidFill>
              </a:rPr>
              <a:t>Central Tendency Statistics Contd..</a:t>
            </a:r>
          </a:p>
        </p:txBody>
      </p:sp>
      <p:sp>
        <p:nvSpPr>
          <p:cNvPr id="3" name="Rectangle 2"/>
          <p:cNvSpPr/>
          <p:nvPr/>
        </p:nvSpPr>
        <p:spPr>
          <a:xfrm>
            <a:off x="506111" y="1139308"/>
            <a:ext cx="787395" cy="369332"/>
          </a:xfrm>
          <a:prstGeom prst="rect">
            <a:avLst/>
          </a:prstGeom>
          <a:solidFill>
            <a:schemeClr val="tx2">
              <a:lumMod val="10000"/>
              <a:lumOff val="90000"/>
            </a:schemeClr>
          </a:solidFill>
        </p:spPr>
        <p:txBody>
          <a:bodyPr wrap="none">
            <a:spAutoFit/>
          </a:bodyPr>
          <a:lstStyle/>
          <a:p>
            <a:r>
              <a:rPr lang="en-US" b="1" i="0" dirty="0">
                <a:solidFill>
                  <a:schemeClr val="tx2"/>
                </a:solidFill>
                <a:effectLst/>
                <a:latin typeface="+mj-lt"/>
              </a:rPr>
              <a:t>Mode</a:t>
            </a:r>
          </a:p>
        </p:txBody>
      </p:sp>
      <p:sp>
        <p:nvSpPr>
          <p:cNvPr id="4" name="TextBox 3"/>
          <p:cNvSpPr txBox="1"/>
          <p:nvPr/>
        </p:nvSpPr>
        <p:spPr>
          <a:xfrm>
            <a:off x="1400175" y="1139308"/>
            <a:ext cx="10458450" cy="369332"/>
          </a:xfrm>
          <a:prstGeom prst="rect">
            <a:avLst/>
          </a:prstGeom>
          <a:noFill/>
        </p:spPr>
        <p:txBody>
          <a:bodyPr wrap="square" rtlCol="0">
            <a:spAutoFit/>
          </a:bodyPr>
          <a:lstStyle/>
          <a:p>
            <a:r>
              <a:rPr lang="en-US" dirty="0">
                <a:solidFill>
                  <a:schemeClr val="tx2"/>
                </a:solidFill>
              </a:rPr>
              <a:t>The most frequent number—that is, the number that occurs the highest number of times.</a:t>
            </a:r>
          </a:p>
        </p:txBody>
      </p:sp>
      <p:sp>
        <p:nvSpPr>
          <p:cNvPr id="12" name="Rectangle 11"/>
          <p:cNvSpPr/>
          <p:nvPr/>
        </p:nvSpPr>
        <p:spPr>
          <a:xfrm>
            <a:off x="601361" y="1974146"/>
            <a:ext cx="4838700" cy="2308324"/>
          </a:xfrm>
          <a:prstGeom prst="rect">
            <a:avLst/>
          </a:prstGeom>
        </p:spPr>
        <p:txBody>
          <a:bodyPr wrap="square">
            <a:spAutoFit/>
          </a:bodyPr>
          <a:lstStyle/>
          <a:p>
            <a:pPr fontAlgn="base"/>
            <a:r>
              <a:rPr lang="en-US" b="1" i="0" dirty="0">
                <a:solidFill>
                  <a:srgbClr val="111111"/>
                </a:solidFill>
                <a:effectLst/>
              </a:rPr>
              <a:t>Example 1</a:t>
            </a:r>
          </a:p>
          <a:p>
            <a:pPr fontAlgn="base"/>
            <a:r>
              <a:rPr lang="en-US" dirty="0">
                <a:solidFill>
                  <a:schemeClr val="tx2"/>
                </a:solidFill>
              </a:rPr>
              <a:t>Ms. Norris asked students in her class how many siblings they each have.</a:t>
            </a:r>
            <a:endParaRPr lang="en-US" b="1" i="0" dirty="0">
              <a:solidFill>
                <a:schemeClr val="tx2"/>
              </a:solidFill>
              <a:effectLst/>
            </a:endParaRPr>
          </a:p>
          <a:p>
            <a:pPr fontAlgn="base"/>
            <a:r>
              <a:rPr lang="en-US" b="1" i="0" dirty="0">
                <a:solidFill>
                  <a:srgbClr val="21242C"/>
                </a:solidFill>
                <a:effectLst/>
              </a:rPr>
              <a:t>Find the mode of the data: </a:t>
            </a:r>
            <a:r>
              <a:rPr lang="en-US" b="0" i="0" dirty="0">
                <a:solidFill>
                  <a:schemeClr val="tx2"/>
                </a:solidFill>
                <a:effectLst/>
              </a:rPr>
              <a:t>0,0,1,1,1,1,1,1,2,2,3,4,4</a:t>
            </a:r>
          </a:p>
          <a:p>
            <a:pPr fontAlgn="base"/>
            <a:r>
              <a:rPr lang="en-US" dirty="0">
                <a:solidFill>
                  <a:schemeClr val="tx2"/>
                </a:solidFill>
              </a:rPr>
              <a:t>Look for the value that occurs the most:1</a:t>
            </a:r>
          </a:p>
          <a:p>
            <a:pPr fontAlgn="base"/>
            <a:endParaRPr lang="en-US" b="0" i="0" dirty="0">
              <a:solidFill>
                <a:srgbClr val="21242C"/>
              </a:solidFill>
              <a:effectLst/>
            </a:endParaRPr>
          </a:p>
          <a:p>
            <a:pPr fontAlgn="base"/>
            <a:r>
              <a:rPr lang="en-US" b="1" i="0" dirty="0">
                <a:solidFill>
                  <a:srgbClr val="21242C"/>
                </a:solidFill>
                <a:effectLst/>
              </a:rPr>
              <a:t>The mode is </a:t>
            </a:r>
            <a:r>
              <a:rPr lang="en-US" dirty="0">
                <a:solidFill>
                  <a:srgbClr val="21242C"/>
                </a:solidFill>
              </a:rPr>
              <a:t>1</a:t>
            </a:r>
            <a:r>
              <a:rPr lang="en-US" b="1" i="0" dirty="0">
                <a:solidFill>
                  <a:srgbClr val="21242C"/>
                </a:solidFill>
                <a:effectLst/>
              </a:rPr>
              <a:t>.</a:t>
            </a:r>
            <a:endParaRPr lang="en-US" b="0" i="0" dirty="0">
              <a:solidFill>
                <a:srgbClr val="21242C"/>
              </a:solidFill>
              <a:effectLst/>
            </a:endParaRPr>
          </a:p>
        </p:txBody>
      </p:sp>
      <p:sp>
        <p:nvSpPr>
          <p:cNvPr id="16" name="Rectangle 15"/>
          <p:cNvSpPr/>
          <p:nvPr/>
        </p:nvSpPr>
        <p:spPr>
          <a:xfrm>
            <a:off x="5803297" y="1974146"/>
            <a:ext cx="5161264" cy="2862322"/>
          </a:xfrm>
          <a:prstGeom prst="rect">
            <a:avLst/>
          </a:prstGeom>
        </p:spPr>
        <p:txBody>
          <a:bodyPr wrap="square">
            <a:spAutoFit/>
          </a:bodyPr>
          <a:lstStyle/>
          <a:p>
            <a:pPr fontAlgn="base"/>
            <a:r>
              <a:rPr lang="en-US" b="1" i="0" dirty="0">
                <a:solidFill>
                  <a:schemeClr val="tx2"/>
                </a:solidFill>
                <a:effectLst/>
              </a:rPr>
              <a:t>Example 2</a:t>
            </a:r>
          </a:p>
          <a:p>
            <a:pPr fontAlgn="base"/>
            <a:r>
              <a:rPr lang="en-US" dirty="0">
                <a:solidFill>
                  <a:schemeClr val="tx2"/>
                </a:solidFill>
              </a:rPr>
              <a:t>Ms. Rubin asked students in her class how many siblings they each have.</a:t>
            </a:r>
            <a:endParaRPr lang="en-US" b="1" i="0" dirty="0">
              <a:solidFill>
                <a:schemeClr val="tx2"/>
              </a:solidFill>
              <a:effectLst/>
            </a:endParaRPr>
          </a:p>
          <a:p>
            <a:pPr fontAlgn="base"/>
            <a:r>
              <a:rPr lang="en-US" b="1" i="0" dirty="0">
                <a:solidFill>
                  <a:schemeClr val="tx2"/>
                </a:solidFill>
                <a:effectLst/>
              </a:rPr>
              <a:t>Find the mode of the data: </a:t>
            </a:r>
            <a:r>
              <a:rPr lang="en-US" b="0" i="0" dirty="0">
                <a:solidFill>
                  <a:schemeClr val="tx2"/>
                </a:solidFill>
                <a:effectLst/>
              </a:rPr>
              <a:t>0,0,0,1,1,1,1,2,2,2,2,4</a:t>
            </a:r>
          </a:p>
          <a:p>
            <a:pPr fontAlgn="base"/>
            <a:r>
              <a:rPr lang="en-US" dirty="0">
                <a:solidFill>
                  <a:schemeClr val="tx2"/>
                </a:solidFill>
              </a:rPr>
              <a:t>Look for the value that occurs the most</a:t>
            </a:r>
            <a:r>
              <a:rPr lang="en-US" b="0" i="0" dirty="0">
                <a:solidFill>
                  <a:schemeClr val="tx2"/>
                </a:solidFill>
                <a:effectLst/>
              </a:rPr>
              <a:t>:1 and 2</a:t>
            </a:r>
          </a:p>
          <a:p>
            <a:pPr fontAlgn="base"/>
            <a:r>
              <a:rPr lang="en-US" dirty="0">
                <a:solidFill>
                  <a:schemeClr val="tx2"/>
                </a:solidFill>
              </a:rPr>
              <a:t>There is a tie for the value that occurs the most often.</a:t>
            </a:r>
            <a:endParaRPr lang="en-US" b="0" i="0" dirty="0">
              <a:solidFill>
                <a:schemeClr val="tx2"/>
              </a:solidFill>
              <a:effectLst/>
            </a:endParaRPr>
          </a:p>
          <a:p>
            <a:pPr fontAlgn="base"/>
            <a:endParaRPr lang="en-US" b="0" i="0" dirty="0">
              <a:solidFill>
                <a:srgbClr val="21242C"/>
              </a:solidFill>
              <a:effectLst/>
              <a:latin typeface="inherit"/>
            </a:endParaRPr>
          </a:p>
          <a:p>
            <a:pPr fontAlgn="base"/>
            <a:r>
              <a:rPr lang="en-US" b="1" i="0" dirty="0">
                <a:solidFill>
                  <a:srgbClr val="21242C"/>
                </a:solidFill>
                <a:effectLst/>
              </a:rPr>
              <a:t>The modes are </a:t>
            </a:r>
            <a:r>
              <a:rPr lang="en-US" i="0" dirty="0">
                <a:solidFill>
                  <a:srgbClr val="21242C"/>
                </a:solidFill>
                <a:effectLst/>
              </a:rPr>
              <a:t>1 and 2.</a:t>
            </a:r>
          </a:p>
        </p:txBody>
      </p:sp>
    </p:spTree>
    <p:extLst>
      <p:ext uri="{BB962C8B-B14F-4D97-AF65-F5344CB8AC3E}">
        <p14:creationId xmlns:p14="http://schemas.microsoft.com/office/powerpoint/2010/main" val="354301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0861" y="220619"/>
            <a:ext cx="10363200" cy="1143000"/>
          </a:xfrm>
          <a:noFill/>
          <a:ln/>
        </p:spPr>
        <p:txBody>
          <a:bodyPr/>
          <a:lstStyle/>
          <a:p>
            <a:pPr algn="l"/>
            <a:r>
              <a:rPr lang="en-US" sz="2800" dirty="0">
                <a:solidFill>
                  <a:srgbClr val="0000FF"/>
                </a:solidFill>
              </a:rPr>
              <a:t>Measures of Dispersion</a:t>
            </a:r>
          </a:p>
        </p:txBody>
      </p:sp>
      <p:sp>
        <p:nvSpPr>
          <p:cNvPr id="4" name="TextBox 3"/>
          <p:cNvSpPr txBox="1"/>
          <p:nvPr/>
        </p:nvSpPr>
        <p:spPr>
          <a:xfrm>
            <a:off x="410861" y="920604"/>
            <a:ext cx="11428714" cy="1200329"/>
          </a:xfrm>
          <a:prstGeom prst="rect">
            <a:avLst/>
          </a:prstGeom>
          <a:noFill/>
        </p:spPr>
        <p:txBody>
          <a:bodyPr wrap="square" rtlCol="0">
            <a:spAutoFit/>
          </a:bodyPr>
          <a:lstStyle/>
          <a:p>
            <a:r>
              <a:rPr lang="en-US" dirty="0">
                <a:solidFill>
                  <a:schemeClr val="tx2"/>
                </a:solidFill>
              </a:rPr>
              <a:t>Measures of central tendency- Mean, Median, Mode, etc. indicate the central position of a series. They indicate the general magnitude of the data but fail to reveal all the peculiarities and characteristics of the series. In other words, they fail to reveal the degree of the spread out or the extent of the variability in individual items of the distribution. This can be explained by certain other measures, known as ‘Measures of Dispersion’ or Variation.</a:t>
            </a:r>
          </a:p>
        </p:txBody>
      </p:sp>
      <p:sp>
        <p:nvSpPr>
          <p:cNvPr id="5" name="Rectangle 4"/>
          <p:cNvSpPr/>
          <p:nvPr/>
        </p:nvSpPr>
        <p:spPr>
          <a:xfrm>
            <a:off x="410861" y="2545757"/>
            <a:ext cx="889987" cy="369332"/>
          </a:xfrm>
          <a:prstGeom prst="rect">
            <a:avLst/>
          </a:prstGeom>
          <a:solidFill>
            <a:schemeClr val="tx2">
              <a:lumMod val="10000"/>
              <a:lumOff val="90000"/>
            </a:schemeClr>
          </a:solidFill>
        </p:spPr>
        <p:txBody>
          <a:bodyPr wrap="none">
            <a:spAutoFit/>
          </a:bodyPr>
          <a:lstStyle/>
          <a:p>
            <a:r>
              <a:rPr lang="en-US" b="1" dirty="0">
                <a:solidFill>
                  <a:srgbClr val="333333"/>
                </a:solidFill>
                <a:latin typeface="+mj-lt"/>
              </a:rPr>
              <a:t>Range</a:t>
            </a:r>
            <a:endParaRPr lang="en-US" b="1" i="0" dirty="0">
              <a:solidFill>
                <a:srgbClr val="333333"/>
              </a:solidFill>
              <a:effectLst/>
              <a:latin typeface="+mj-lt"/>
            </a:endParaRPr>
          </a:p>
        </p:txBody>
      </p:sp>
      <p:sp>
        <p:nvSpPr>
          <p:cNvPr id="6" name="Rectangle 5"/>
          <p:cNvSpPr/>
          <p:nvPr/>
        </p:nvSpPr>
        <p:spPr>
          <a:xfrm>
            <a:off x="410861" y="3432246"/>
            <a:ext cx="4838700" cy="1754326"/>
          </a:xfrm>
          <a:prstGeom prst="rect">
            <a:avLst/>
          </a:prstGeom>
        </p:spPr>
        <p:txBody>
          <a:bodyPr wrap="square">
            <a:spAutoFit/>
          </a:bodyPr>
          <a:lstStyle/>
          <a:p>
            <a:pPr fontAlgn="base"/>
            <a:r>
              <a:rPr lang="en-US" b="1" i="0" dirty="0">
                <a:solidFill>
                  <a:schemeClr val="tx2"/>
                </a:solidFill>
                <a:effectLst/>
              </a:rPr>
              <a:t>Example 1</a:t>
            </a:r>
          </a:p>
          <a:p>
            <a:pPr fontAlgn="base"/>
            <a:r>
              <a:rPr lang="en-US" b="1" i="0" dirty="0">
                <a:solidFill>
                  <a:schemeClr val="tx2"/>
                </a:solidFill>
                <a:effectLst/>
              </a:rPr>
              <a:t>Find the Range of the data: </a:t>
            </a:r>
            <a:r>
              <a:rPr lang="en-US" b="0" i="0" dirty="0">
                <a:solidFill>
                  <a:schemeClr val="tx2"/>
                </a:solidFill>
                <a:effectLst/>
              </a:rPr>
              <a:t>4,6,7,8,9</a:t>
            </a:r>
          </a:p>
          <a:p>
            <a:pPr fontAlgn="base"/>
            <a:r>
              <a:rPr lang="en-US" dirty="0">
                <a:solidFill>
                  <a:schemeClr val="tx2"/>
                </a:solidFill>
              </a:rPr>
              <a:t>The lowest value is 4 and highest value in 9</a:t>
            </a:r>
            <a:endParaRPr lang="en-US" b="0" i="0" dirty="0">
              <a:solidFill>
                <a:schemeClr val="tx2"/>
              </a:solidFill>
              <a:effectLst/>
            </a:endParaRPr>
          </a:p>
          <a:p>
            <a:pPr fontAlgn="base"/>
            <a:r>
              <a:rPr lang="en-US" dirty="0">
                <a:solidFill>
                  <a:schemeClr val="tx2"/>
                </a:solidFill>
              </a:rPr>
              <a:t>So the range is 9-4 = 5</a:t>
            </a:r>
          </a:p>
          <a:p>
            <a:pPr fontAlgn="base"/>
            <a:endParaRPr lang="en-US" b="0" i="0" dirty="0">
              <a:solidFill>
                <a:srgbClr val="21242C"/>
              </a:solidFill>
              <a:effectLst/>
            </a:endParaRPr>
          </a:p>
          <a:p>
            <a:pPr fontAlgn="base"/>
            <a:r>
              <a:rPr lang="en-US" b="1" i="0" dirty="0">
                <a:solidFill>
                  <a:srgbClr val="21242C"/>
                </a:solidFill>
                <a:effectLst/>
              </a:rPr>
              <a:t>The Range is </a:t>
            </a:r>
            <a:r>
              <a:rPr lang="en-US" dirty="0">
                <a:solidFill>
                  <a:srgbClr val="21242C"/>
                </a:solidFill>
              </a:rPr>
              <a:t>5</a:t>
            </a:r>
            <a:r>
              <a:rPr lang="en-US" b="1" i="0" dirty="0">
                <a:solidFill>
                  <a:srgbClr val="21242C"/>
                </a:solidFill>
                <a:effectLst/>
              </a:rPr>
              <a:t>.</a:t>
            </a:r>
            <a:endParaRPr lang="en-US" b="0" i="0" dirty="0">
              <a:solidFill>
                <a:srgbClr val="21242C"/>
              </a:solidFill>
              <a:effectLst/>
            </a:endParaRPr>
          </a:p>
        </p:txBody>
      </p:sp>
      <p:sp>
        <p:nvSpPr>
          <p:cNvPr id="7" name="Rectangle 6"/>
          <p:cNvSpPr/>
          <p:nvPr/>
        </p:nvSpPr>
        <p:spPr>
          <a:xfrm>
            <a:off x="5803296" y="3432246"/>
            <a:ext cx="5912453" cy="2585323"/>
          </a:xfrm>
          <a:prstGeom prst="rect">
            <a:avLst/>
          </a:prstGeom>
        </p:spPr>
        <p:txBody>
          <a:bodyPr wrap="square">
            <a:spAutoFit/>
          </a:bodyPr>
          <a:lstStyle/>
          <a:p>
            <a:pPr fontAlgn="base"/>
            <a:r>
              <a:rPr lang="en-US" b="1" i="0" dirty="0">
                <a:solidFill>
                  <a:srgbClr val="111111"/>
                </a:solidFill>
                <a:effectLst/>
              </a:rPr>
              <a:t>Example 2</a:t>
            </a:r>
          </a:p>
          <a:p>
            <a:pPr fontAlgn="base"/>
            <a:r>
              <a:rPr lang="en-US" dirty="0">
                <a:solidFill>
                  <a:schemeClr val="tx2"/>
                </a:solidFill>
              </a:rPr>
              <a:t>Range can sometimes be misleading when there are extremely high and low values.</a:t>
            </a:r>
            <a:endParaRPr lang="en-US" b="1" i="0" dirty="0">
              <a:solidFill>
                <a:schemeClr val="tx2"/>
              </a:solidFill>
              <a:effectLst/>
            </a:endParaRPr>
          </a:p>
          <a:p>
            <a:pPr fontAlgn="base"/>
            <a:r>
              <a:rPr lang="en-US" b="1" i="0" dirty="0">
                <a:solidFill>
                  <a:schemeClr val="tx2"/>
                </a:solidFill>
                <a:effectLst/>
              </a:rPr>
              <a:t>Find the Range of the data: </a:t>
            </a:r>
            <a:r>
              <a:rPr lang="en-US" b="0" i="0" dirty="0">
                <a:solidFill>
                  <a:schemeClr val="tx2"/>
                </a:solidFill>
                <a:effectLst/>
              </a:rPr>
              <a:t>8,11,5,9,7,6,3616</a:t>
            </a:r>
          </a:p>
          <a:p>
            <a:pPr fontAlgn="base"/>
            <a:r>
              <a:rPr lang="en-US" dirty="0">
                <a:solidFill>
                  <a:schemeClr val="tx2"/>
                </a:solidFill>
              </a:rPr>
              <a:t>The lowest value is 8 and highest value in 3616</a:t>
            </a:r>
          </a:p>
          <a:p>
            <a:pPr fontAlgn="base"/>
            <a:r>
              <a:rPr lang="en-US" dirty="0">
                <a:solidFill>
                  <a:schemeClr val="tx2"/>
                </a:solidFill>
              </a:rPr>
              <a:t>So the Range is 3616-8 = 3608</a:t>
            </a:r>
            <a:endParaRPr lang="en-US" b="0" i="0" dirty="0">
              <a:solidFill>
                <a:schemeClr val="tx2"/>
              </a:solidFill>
              <a:effectLst/>
            </a:endParaRPr>
          </a:p>
          <a:p>
            <a:pPr fontAlgn="base"/>
            <a:endParaRPr lang="en-US" b="0" i="0" dirty="0">
              <a:solidFill>
                <a:schemeClr val="tx2"/>
              </a:solidFill>
              <a:effectLst/>
            </a:endParaRPr>
          </a:p>
          <a:p>
            <a:pPr fontAlgn="base"/>
            <a:r>
              <a:rPr lang="en-US" i="0" dirty="0">
                <a:solidFill>
                  <a:schemeClr val="tx2"/>
                </a:solidFill>
                <a:effectLst/>
              </a:rPr>
              <a:t>The single value of 3616 makes the range large but most values are around 10.</a:t>
            </a:r>
          </a:p>
        </p:txBody>
      </p:sp>
      <p:sp>
        <p:nvSpPr>
          <p:cNvPr id="8" name="TextBox 7"/>
          <p:cNvSpPr txBox="1"/>
          <p:nvPr/>
        </p:nvSpPr>
        <p:spPr>
          <a:xfrm>
            <a:off x="1185432" y="2555576"/>
            <a:ext cx="10458450" cy="369332"/>
          </a:xfrm>
          <a:prstGeom prst="rect">
            <a:avLst/>
          </a:prstGeom>
          <a:noFill/>
        </p:spPr>
        <p:txBody>
          <a:bodyPr wrap="square" rtlCol="0">
            <a:spAutoFit/>
          </a:bodyPr>
          <a:lstStyle/>
          <a:p>
            <a:r>
              <a:rPr lang="en-US" dirty="0">
                <a:solidFill>
                  <a:schemeClr val="tx2"/>
                </a:solidFill>
              </a:rPr>
              <a:t>The Range is the difference between the lowest and highest values.</a:t>
            </a:r>
          </a:p>
        </p:txBody>
      </p:sp>
    </p:spTree>
    <p:extLst>
      <p:ext uri="{BB962C8B-B14F-4D97-AF65-F5344CB8AC3E}">
        <p14:creationId xmlns:p14="http://schemas.microsoft.com/office/powerpoint/2010/main" val="185771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8486" y="174403"/>
            <a:ext cx="10363200" cy="597122"/>
          </a:xfrm>
          <a:noFill/>
          <a:ln/>
        </p:spPr>
        <p:txBody>
          <a:bodyPr/>
          <a:lstStyle/>
          <a:p>
            <a:pPr algn="l"/>
            <a:r>
              <a:rPr lang="en-US" sz="2800" dirty="0">
                <a:solidFill>
                  <a:srgbClr val="0000FF"/>
                </a:solidFill>
              </a:rPr>
              <a:t>Measures of Dispersion Contd..</a:t>
            </a:r>
          </a:p>
        </p:txBody>
      </p:sp>
      <p:sp>
        <p:nvSpPr>
          <p:cNvPr id="5" name="Rectangle 4"/>
          <p:cNvSpPr/>
          <p:nvPr/>
        </p:nvSpPr>
        <p:spPr>
          <a:xfrm>
            <a:off x="458486" y="1019765"/>
            <a:ext cx="1133708" cy="369332"/>
          </a:xfrm>
          <a:prstGeom prst="rect">
            <a:avLst/>
          </a:prstGeom>
          <a:solidFill>
            <a:schemeClr val="tx2">
              <a:lumMod val="10000"/>
              <a:lumOff val="90000"/>
            </a:schemeClr>
          </a:solidFill>
        </p:spPr>
        <p:txBody>
          <a:bodyPr wrap="none">
            <a:spAutoFit/>
          </a:bodyPr>
          <a:lstStyle/>
          <a:p>
            <a:r>
              <a:rPr lang="en-US" b="1" dirty="0">
                <a:solidFill>
                  <a:schemeClr val="tx2"/>
                </a:solidFill>
                <a:latin typeface="+mj-lt"/>
              </a:rPr>
              <a:t>Variance</a:t>
            </a:r>
            <a:endParaRPr lang="en-US" b="1" i="0" dirty="0">
              <a:solidFill>
                <a:schemeClr val="tx2"/>
              </a:solidFill>
              <a:effectLst/>
              <a:latin typeface="+mj-lt"/>
            </a:endParaRPr>
          </a:p>
        </p:txBody>
      </p:sp>
      <p:sp>
        <p:nvSpPr>
          <p:cNvPr id="6" name="Rectangle 5"/>
          <p:cNvSpPr/>
          <p:nvPr/>
        </p:nvSpPr>
        <p:spPr>
          <a:xfrm>
            <a:off x="782336" y="1447931"/>
            <a:ext cx="4720283" cy="2308324"/>
          </a:xfrm>
          <a:prstGeom prst="rect">
            <a:avLst/>
          </a:prstGeom>
        </p:spPr>
        <p:txBody>
          <a:bodyPr wrap="square">
            <a:spAutoFit/>
          </a:bodyPr>
          <a:lstStyle/>
          <a:p>
            <a:pPr fontAlgn="base"/>
            <a:r>
              <a:rPr lang="en-US" dirty="0">
                <a:solidFill>
                  <a:schemeClr val="tx2"/>
                </a:solidFill>
              </a:rPr>
              <a:t>To calculate the variance follow these steps:</a:t>
            </a:r>
          </a:p>
          <a:p>
            <a:pPr marL="285750" indent="-285750" fontAlgn="base">
              <a:buFont typeface="Arial" panose="020B0604020202020204" pitchFamily="34" charset="0"/>
              <a:buChar char="•"/>
            </a:pPr>
            <a:r>
              <a:rPr lang="en-US" b="0" i="0" dirty="0">
                <a:solidFill>
                  <a:schemeClr val="tx2"/>
                </a:solidFill>
                <a:effectLst/>
              </a:rPr>
              <a:t>Work out the Mean( the simple average of the numbers).</a:t>
            </a:r>
          </a:p>
          <a:p>
            <a:pPr marL="285750" indent="-285750" fontAlgn="base">
              <a:buFont typeface="Arial" panose="020B0604020202020204" pitchFamily="34" charset="0"/>
              <a:buChar char="•"/>
            </a:pPr>
            <a:r>
              <a:rPr lang="en-US" b="0" i="0" dirty="0">
                <a:solidFill>
                  <a:schemeClr val="tx2"/>
                </a:solidFill>
                <a:effectLst/>
              </a:rPr>
              <a:t>Then for each number: Subtract the mean and square the result(the squared difference)</a:t>
            </a:r>
          </a:p>
          <a:p>
            <a:pPr marL="285750" indent="-285750" fontAlgn="base">
              <a:buFont typeface="Arial" panose="020B0604020202020204" pitchFamily="34" charset="0"/>
              <a:buChar char="•"/>
            </a:pPr>
            <a:r>
              <a:rPr lang="en-US" dirty="0">
                <a:solidFill>
                  <a:schemeClr val="tx2"/>
                </a:solidFill>
              </a:rPr>
              <a:t>Then work out the average of those differences.</a:t>
            </a:r>
            <a:endParaRPr lang="en-US" b="0" i="0" dirty="0">
              <a:solidFill>
                <a:schemeClr val="tx2"/>
              </a:solidFill>
              <a:effectLst/>
            </a:endParaRPr>
          </a:p>
        </p:txBody>
      </p:sp>
      <p:sp>
        <p:nvSpPr>
          <p:cNvPr id="7" name="Rectangle 6"/>
          <p:cNvSpPr/>
          <p:nvPr/>
        </p:nvSpPr>
        <p:spPr>
          <a:xfrm>
            <a:off x="458486" y="3778710"/>
            <a:ext cx="10991337" cy="2585323"/>
          </a:xfrm>
          <a:prstGeom prst="rect">
            <a:avLst/>
          </a:prstGeom>
        </p:spPr>
        <p:txBody>
          <a:bodyPr wrap="square">
            <a:spAutoFit/>
          </a:bodyPr>
          <a:lstStyle/>
          <a:p>
            <a:pPr fontAlgn="base"/>
            <a:r>
              <a:rPr lang="en-US" b="1" i="0" dirty="0">
                <a:solidFill>
                  <a:schemeClr val="tx2"/>
                </a:solidFill>
                <a:effectLst/>
              </a:rPr>
              <a:t>Example</a:t>
            </a:r>
          </a:p>
          <a:p>
            <a:pPr fontAlgn="base"/>
            <a:r>
              <a:rPr lang="en-US" dirty="0">
                <a:solidFill>
                  <a:schemeClr val="tx2"/>
                </a:solidFill>
              </a:rPr>
              <a:t>suppose you want to find the variance of scores on a test. </a:t>
            </a:r>
            <a:r>
              <a:rPr lang="en-US" b="1" dirty="0">
                <a:solidFill>
                  <a:schemeClr val="tx2"/>
                </a:solidFill>
              </a:rPr>
              <a:t>Suppose the scores are 67, 72, 85, 93 and 98.</a:t>
            </a:r>
            <a:endParaRPr lang="en-US" b="1" i="0" dirty="0">
              <a:solidFill>
                <a:schemeClr val="tx2"/>
              </a:solidFill>
              <a:effectLst/>
            </a:endParaRPr>
          </a:p>
          <a:p>
            <a:pPr fontAlgn="base"/>
            <a:r>
              <a:rPr lang="en-US" dirty="0">
                <a:solidFill>
                  <a:schemeClr val="tx2"/>
                </a:solidFill>
              </a:rPr>
              <a:t>Calculate the mean (µ) for the five scores: 67 + 72 + 85 + 93 + 98 / 5, so </a:t>
            </a:r>
            <a:r>
              <a:rPr lang="en-US" b="1" dirty="0">
                <a:solidFill>
                  <a:schemeClr val="tx2"/>
                </a:solidFill>
              </a:rPr>
              <a:t>µ = 83.</a:t>
            </a:r>
          </a:p>
          <a:p>
            <a:pPr fontAlgn="base"/>
            <a:r>
              <a:rPr lang="en-US" dirty="0">
                <a:solidFill>
                  <a:schemeClr val="tx2"/>
                </a:solidFill>
              </a:rPr>
              <a:t>Now, </a:t>
            </a:r>
            <a:r>
              <a:rPr lang="en-US" b="1" dirty="0">
                <a:solidFill>
                  <a:schemeClr val="tx2"/>
                </a:solidFill>
              </a:rPr>
              <a:t>compare each score</a:t>
            </a:r>
            <a:r>
              <a:rPr lang="en-US" dirty="0">
                <a:solidFill>
                  <a:schemeClr val="tx2"/>
                </a:solidFill>
              </a:rPr>
              <a:t> (x = 67, 72, 85, 93, 98) </a:t>
            </a:r>
            <a:r>
              <a:rPr lang="en-US" b="1" dirty="0">
                <a:solidFill>
                  <a:schemeClr val="tx2"/>
                </a:solidFill>
              </a:rPr>
              <a:t>to the mean</a:t>
            </a:r>
            <a:r>
              <a:rPr lang="en-US" dirty="0">
                <a:solidFill>
                  <a:schemeClr val="tx2"/>
                </a:solidFill>
              </a:rPr>
              <a:t> (µ = 83)</a:t>
            </a:r>
          </a:p>
          <a:p>
            <a:pPr fontAlgn="base"/>
            <a:r>
              <a:rPr lang="el-GR" dirty="0">
                <a:solidFill>
                  <a:schemeClr val="tx2"/>
                </a:solidFill>
              </a:rPr>
              <a:t>σ</a:t>
            </a:r>
            <a:r>
              <a:rPr lang="el-GR" baseline="30000" dirty="0">
                <a:solidFill>
                  <a:schemeClr val="tx2"/>
                </a:solidFill>
              </a:rPr>
              <a:t>2</a:t>
            </a:r>
            <a:r>
              <a:rPr lang="el-GR" dirty="0">
                <a:solidFill>
                  <a:schemeClr val="tx2"/>
                </a:solidFill>
              </a:rPr>
              <a:t> = [ (</a:t>
            </a:r>
            <a:r>
              <a:rPr lang="el-GR" b="1" dirty="0">
                <a:solidFill>
                  <a:schemeClr val="tx2"/>
                </a:solidFill>
              </a:rPr>
              <a:t>67 </a:t>
            </a:r>
            <a:r>
              <a:rPr lang="el-GR" dirty="0">
                <a:solidFill>
                  <a:schemeClr val="tx2"/>
                </a:solidFill>
              </a:rPr>
              <a:t>- 83)</a:t>
            </a:r>
            <a:r>
              <a:rPr lang="el-GR" baseline="30000" dirty="0">
                <a:solidFill>
                  <a:schemeClr val="tx2"/>
                </a:solidFill>
              </a:rPr>
              <a:t>2</a:t>
            </a:r>
            <a:r>
              <a:rPr lang="el-GR" dirty="0">
                <a:solidFill>
                  <a:schemeClr val="tx2"/>
                </a:solidFill>
              </a:rPr>
              <a:t>+(</a:t>
            </a:r>
            <a:r>
              <a:rPr lang="el-GR" b="1" dirty="0">
                <a:solidFill>
                  <a:schemeClr val="tx2"/>
                </a:solidFill>
              </a:rPr>
              <a:t>72 </a:t>
            </a:r>
            <a:r>
              <a:rPr lang="el-GR" dirty="0">
                <a:solidFill>
                  <a:schemeClr val="tx2"/>
                </a:solidFill>
              </a:rPr>
              <a:t>- 83)</a:t>
            </a:r>
            <a:r>
              <a:rPr lang="el-GR" baseline="30000" dirty="0">
                <a:solidFill>
                  <a:schemeClr val="tx2"/>
                </a:solidFill>
              </a:rPr>
              <a:t>2</a:t>
            </a:r>
            <a:r>
              <a:rPr lang="el-GR" dirty="0">
                <a:solidFill>
                  <a:schemeClr val="tx2"/>
                </a:solidFill>
              </a:rPr>
              <a:t>+(</a:t>
            </a:r>
            <a:r>
              <a:rPr lang="el-GR" b="1" dirty="0">
                <a:solidFill>
                  <a:schemeClr val="tx2"/>
                </a:solidFill>
              </a:rPr>
              <a:t>85 </a:t>
            </a:r>
            <a:r>
              <a:rPr lang="el-GR" dirty="0">
                <a:solidFill>
                  <a:schemeClr val="tx2"/>
                </a:solidFill>
              </a:rPr>
              <a:t>- 83)</a:t>
            </a:r>
            <a:r>
              <a:rPr lang="el-GR" baseline="30000" dirty="0">
                <a:solidFill>
                  <a:schemeClr val="tx2"/>
                </a:solidFill>
              </a:rPr>
              <a:t>2</a:t>
            </a:r>
            <a:r>
              <a:rPr lang="el-GR" dirty="0">
                <a:solidFill>
                  <a:schemeClr val="tx2"/>
                </a:solidFill>
              </a:rPr>
              <a:t>+(</a:t>
            </a:r>
            <a:r>
              <a:rPr lang="el-GR" b="1" dirty="0">
                <a:solidFill>
                  <a:schemeClr val="tx2"/>
                </a:solidFill>
              </a:rPr>
              <a:t>93 </a:t>
            </a:r>
            <a:r>
              <a:rPr lang="el-GR" dirty="0">
                <a:solidFill>
                  <a:schemeClr val="tx2"/>
                </a:solidFill>
              </a:rPr>
              <a:t>- 83)</a:t>
            </a:r>
            <a:r>
              <a:rPr lang="el-GR" baseline="30000" dirty="0">
                <a:solidFill>
                  <a:schemeClr val="tx2"/>
                </a:solidFill>
              </a:rPr>
              <a:t>2</a:t>
            </a:r>
            <a:r>
              <a:rPr lang="el-GR" dirty="0">
                <a:solidFill>
                  <a:schemeClr val="tx2"/>
                </a:solidFill>
              </a:rPr>
              <a:t>+(</a:t>
            </a:r>
            <a:r>
              <a:rPr lang="el-GR" b="1" dirty="0">
                <a:solidFill>
                  <a:schemeClr val="tx2"/>
                </a:solidFill>
              </a:rPr>
              <a:t>98 </a:t>
            </a:r>
            <a:r>
              <a:rPr lang="el-GR" dirty="0">
                <a:solidFill>
                  <a:schemeClr val="tx2"/>
                </a:solidFill>
              </a:rPr>
              <a:t>- 83)</a:t>
            </a:r>
            <a:r>
              <a:rPr lang="el-GR" baseline="30000" dirty="0">
                <a:solidFill>
                  <a:schemeClr val="tx2"/>
                </a:solidFill>
              </a:rPr>
              <a:t>2</a:t>
            </a:r>
            <a:r>
              <a:rPr lang="el-GR" dirty="0">
                <a:solidFill>
                  <a:schemeClr val="tx2"/>
                </a:solidFill>
              </a:rPr>
              <a:t> ] / 5</a:t>
            </a:r>
            <a:endParaRPr lang="en-US" dirty="0">
              <a:solidFill>
                <a:schemeClr val="tx2"/>
              </a:solidFill>
            </a:endParaRPr>
          </a:p>
          <a:p>
            <a:pPr fontAlgn="base"/>
            <a:r>
              <a:rPr lang="en-US" dirty="0">
                <a:solidFill>
                  <a:schemeClr val="tx2"/>
                </a:solidFill>
              </a:rPr>
              <a:t>σ</a:t>
            </a:r>
            <a:r>
              <a:rPr lang="en-US" baseline="30000" dirty="0">
                <a:solidFill>
                  <a:schemeClr val="tx2"/>
                </a:solidFill>
              </a:rPr>
              <a:t>2</a:t>
            </a:r>
            <a:r>
              <a:rPr lang="en-US" dirty="0">
                <a:solidFill>
                  <a:schemeClr val="tx2"/>
                </a:solidFill>
              </a:rPr>
              <a:t> = [</a:t>
            </a:r>
            <a:r>
              <a:rPr lang="en-US" b="1" dirty="0">
                <a:solidFill>
                  <a:schemeClr val="tx2"/>
                </a:solidFill>
              </a:rPr>
              <a:t>256 + 121 + 4 + 100 + 225</a:t>
            </a:r>
            <a:r>
              <a:rPr lang="en-US" dirty="0">
                <a:solidFill>
                  <a:schemeClr val="tx2"/>
                </a:solidFill>
              </a:rPr>
              <a:t>] / 5</a:t>
            </a:r>
          </a:p>
          <a:p>
            <a:pPr fontAlgn="base"/>
            <a:r>
              <a:rPr lang="en-US" b="1" dirty="0">
                <a:solidFill>
                  <a:schemeClr val="tx2"/>
                </a:solidFill>
              </a:rPr>
              <a:t>Then summarize the numbers inside the brackets:</a:t>
            </a:r>
            <a:endParaRPr lang="en-US" dirty="0">
              <a:solidFill>
                <a:schemeClr val="tx2"/>
              </a:solidFill>
            </a:endParaRPr>
          </a:p>
          <a:p>
            <a:pPr fontAlgn="base"/>
            <a:r>
              <a:rPr lang="en-US" dirty="0">
                <a:solidFill>
                  <a:schemeClr val="tx2"/>
                </a:solidFill>
              </a:rPr>
              <a:t>σ</a:t>
            </a:r>
            <a:r>
              <a:rPr lang="en-US" baseline="30000" dirty="0">
                <a:solidFill>
                  <a:schemeClr val="tx2"/>
                </a:solidFill>
              </a:rPr>
              <a:t>2</a:t>
            </a:r>
            <a:r>
              <a:rPr lang="en-US" dirty="0">
                <a:solidFill>
                  <a:schemeClr val="tx2"/>
                </a:solidFill>
              </a:rPr>
              <a:t> = </a:t>
            </a:r>
            <a:r>
              <a:rPr lang="en-US" b="1" dirty="0">
                <a:solidFill>
                  <a:schemeClr val="tx2"/>
                </a:solidFill>
              </a:rPr>
              <a:t>706</a:t>
            </a:r>
            <a:r>
              <a:rPr lang="en-US" dirty="0">
                <a:solidFill>
                  <a:schemeClr val="tx2"/>
                </a:solidFill>
              </a:rPr>
              <a:t> / 5</a:t>
            </a:r>
          </a:p>
          <a:p>
            <a:pPr fontAlgn="base"/>
            <a:r>
              <a:rPr lang="en-US" dirty="0">
                <a:solidFill>
                  <a:schemeClr val="tx2"/>
                </a:solidFill>
              </a:rPr>
              <a:t>σ</a:t>
            </a:r>
            <a:r>
              <a:rPr lang="en-US" baseline="30000" dirty="0">
                <a:solidFill>
                  <a:schemeClr val="tx2"/>
                </a:solidFill>
              </a:rPr>
              <a:t>2</a:t>
            </a:r>
            <a:r>
              <a:rPr lang="en-US" dirty="0">
                <a:solidFill>
                  <a:schemeClr val="tx2"/>
                </a:solidFill>
              </a:rPr>
              <a:t> = 141.2</a:t>
            </a:r>
          </a:p>
        </p:txBody>
      </p:sp>
      <p:sp>
        <p:nvSpPr>
          <p:cNvPr id="8" name="TextBox 7"/>
          <p:cNvSpPr txBox="1"/>
          <p:nvPr/>
        </p:nvSpPr>
        <p:spPr>
          <a:xfrm>
            <a:off x="1536538" y="1009983"/>
            <a:ext cx="10458450" cy="369332"/>
          </a:xfrm>
          <a:prstGeom prst="rect">
            <a:avLst/>
          </a:prstGeom>
          <a:noFill/>
        </p:spPr>
        <p:txBody>
          <a:bodyPr wrap="square" rtlCol="0">
            <a:spAutoFit/>
          </a:bodyPr>
          <a:lstStyle/>
          <a:p>
            <a:r>
              <a:rPr lang="en-US" dirty="0">
                <a:solidFill>
                  <a:schemeClr val="tx2"/>
                </a:solidFill>
              </a:rPr>
              <a:t>The average of squared differences from the mean. </a:t>
            </a:r>
          </a:p>
        </p:txBody>
      </p:sp>
      <p:pic>
        <p:nvPicPr>
          <p:cNvPr id="9" name="Picture 8"/>
          <p:cNvPicPr>
            <a:picLocks noChangeAspect="1"/>
          </p:cNvPicPr>
          <p:nvPr/>
        </p:nvPicPr>
        <p:blipFill>
          <a:blip r:embed="rId2"/>
          <a:stretch>
            <a:fillRect/>
          </a:stretch>
        </p:blipFill>
        <p:spPr>
          <a:xfrm>
            <a:off x="5793774" y="2047940"/>
            <a:ext cx="1638300" cy="752475"/>
          </a:xfrm>
          <a:prstGeom prst="rect">
            <a:avLst/>
          </a:prstGeom>
        </p:spPr>
      </p:pic>
      <p:pic>
        <p:nvPicPr>
          <p:cNvPr id="10" name="Picture 9"/>
          <p:cNvPicPr>
            <a:picLocks noChangeAspect="1"/>
          </p:cNvPicPr>
          <p:nvPr/>
        </p:nvPicPr>
        <p:blipFill>
          <a:blip r:embed="rId3"/>
          <a:stretch>
            <a:fillRect/>
          </a:stretch>
        </p:blipFill>
        <p:spPr>
          <a:xfrm>
            <a:off x="7847057" y="1443103"/>
            <a:ext cx="3733800" cy="1962150"/>
          </a:xfrm>
          <a:prstGeom prst="rect">
            <a:avLst/>
          </a:prstGeom>
        </p:spPr>
      </p:pic>
    </p:spTree>
    <p:extLst>
      <p:ext uri="{BB962C8B-B14F-4D97-AF65-F5344CB8AC3E}">
        <p14:creationId xmlns:p14="http://schemas.microsoft.com/office/powerpoint/2010/main" val="377375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961" y="219206"/>
            <a:ext cx="10363200" cy="452142"/>
          </a:xfrm>
          <a:noFill/>
          <a:ln/>
        </p:spPr>
        <p:txBody>
          <a:bodyPr/>
          <a:lstStyle/>
          <a:p>
            <a:pPr algn="l"/>
            <a:r>
              <a:rPr lang="en-US" sz="2800" dirty="0">
                <a:solidFill>
                  <a:srgbClr val="0000FF"/>
                </a:solidFill>
              </a:rPr>
              <a:t>Measures of Dispersion Contd..</a:t>
            </a:r>
          </a:p>
        </p:txBody>
      </p:sp>
      <p:sp>
        <p:nvSpPr>
          <p:cNvPr id="5" name="Rectangle 4"/>
          <p:cNvSpPr/>
          <p:nvPr/>
        </p:nvSpPr>
        <p:spPr>
          <a:xfrm>
            <a:off x="525161" y="1091336"/>
            <a:ext cx="2284714" cy="369332"/>
          </a:xfrm>
          <a:prstGeom prst="rect">
            <a:avLst/>
          </a:prstGeom>
          <a:solidFill>
            <a:schemeClr val="tx2">
              <a:lumMod val="10000"/>
              <a:lumOff val="90000"/>
            </a:schemeClr>
          </a:solidFill>
        </p:spPr>
        <p:txBody>
          <a:bodyPr wrap="square">
            <a:spAutoFit/>
          </a:bodyPr>
          <a:lstStyle/>
          <a:p>
            <a:r>
              <a:rPr lang="en-US" b="1" dirty="0">
                <a:solidFill>
                  <a:srgbClr val="333333"/>
                </a:solidFill>
                <a:latin typeface="+mj-lt"/>
              </a:rPr>
              <a:t>Standard Deviation</a:t>
            </a:r>
            <a:endParaRPr lang="en-US" b="1" i="0" dirty="0">
              <a:solidFill>
                <a:srgbClr val="333333"/>
              </a:solidFill>
              <a:effectLst/>
              <a:latin typeface="+mj-lt"/>
            </a:endParaRPr>
          </a:p>
        </p:txBody>
      </p:sp>
      <p:sp>
        <p:nvSpPr>
          <p:cNvPr id="6" name="Rectangle 5"/>
          <p:cNvSpPr/>
          <p:nvPr/>
        </p:nvSpPr>
        <p:spPr>
          <a:xfrm>
            <a:off x="601361" y="2062972"/>
            <a:ext cx="6294389" cy="1754326"/>
          </a:xfrm>
          <a:prstGeom prst="rect">
            <a:avLst/>
          </a:prstGeom>
        </p:spPr>
        <p:txBody>
          <a:bodyPr wrap="square">
            <a:spAutoFit/>
          </a:bodyPr>
          <a:lstStyle/>
          <a:p>
            <a:pPr fontAlgn="base"/>
            <a:r>
              <a:rPr lang="en-US" dirty="0">
                <a:solidFill>
                  <a:schemeClr val="tx2"/>
                </a:solidFill>
              </a:rPr>
              <a:t>To calculate the Standard Deviation follow these steps:</a:t>
            </a:r>
          </a:p>
          <a:p>
            <a:pPr marL="285750" indent="-285750" fontAlgn="base">
              <a:buFont typeface="Arial" panose="020B0604020202020204" pitchFamily="34" charset="0"/>
              <a:buChar char="•"/>
            </a:pPr>
            <a:r>
              <a:rPr lang="en-US" b="0" i="0" dirty="0">
                <a:solidFill>
                  <a:schemeClr val="tx2"/>
                </a:solidFill>
                <a:effectLst/>
              </a:rPr>
              <a:t>Work out the Mean( the simple average of the numbers).</a:t>
            </a:r>
          </a:p>
          <a:p>
            <a:pPr marL="285750" indent="-285750" fontAlgn="base">
              <a:buFont typeface="Arial" panose="020B0604020202020204" pitchFamily="34" charset="0"/>
              <a:buChar char="•"/>
            </a:pPr>
            <a:r>
              <a:rPr lang="en-US" b="0" i="0" dirty="0">
                <a:solidFill>
                  <a:schemeClr val="tx2"/>
                </a:solidFill>
                <a:effectLst/>
              </a:rPr>
              <a:t>Then for each number: Subtract the mean and square the result(the squared difference)</a:t>
            </a:r>
          </a:p>
          <a:p>
            <a:pPr marL="285750" indent="-285750" fontAlgn="base">
              <a:buFont typeface="Arial" panose="020B0604020202020204" pitchFamily="34" charset="0"/>
              <a:buChar char="•"/>
            </a:pPr>
            <a:r>
              <a:rPr lang="en-US" dirty="0">
                <a:solidFill>
                  <a:schemeClr val="tx2"/>
                </a:solidFill>
              </a:rPr>
              <a:t>Then work out the average of those differences.</a:t>
            </a:r>
          </a:p>
          <a:p>
            <a:pPr marL="285750" indent="-285750" fontAlgn="base">
              <a:buFont typeface="Arial" panose="020B0604020202020204" pitchFamily="34" charset="0"/>
              <a:buChar char="•"/>
            </a:pPr>
            <a:r>
              <a:rPr lang="en-US" b="0" i="0" dirty="0">
                <a:solidFill>
                  <a:schemeClr val="tx2"/>
                </a:solidFill>
                <a:effectLst/>
              </a:rPr>
              <a:t>Take square root of the result obtained in above pointer</a:t>
            </a:r>
          </a:p>
        </p:txBody>
      </p:sp>
      <p:sp>
        <p:nvSpPr>
          <p:cNvPr id="8" name="TextBox 7"/>
          <p:cNvSpPr txBox="1"/>
          <p:nvPr/>
        </p:nvSpPr>
        <p:spPr>
          <a:xfrm>
            <a:off x="2809875" y="1020059"/>
            <a:ext cx="9052163" cy="1200329"/>
          </a:xfrm>
          <a:prstGeom prst="rect">
            <a:avLst/>
          </a:prstGeom>
          <a:noFill/>
        </p:spPr>
        <p:txBody>
          <a:bodyPr wrap="square" rtlCol="0">
            <a:spAutoFit/>
          </a:bodyPr>
          <a:lstStyle/>
          <a:p>
            <a:r>
              <a:rPr lang="en-US" dirty="0">
                <a:solidFill>
                  <a:schemeClr val="tx2"/>
                </a:solidFill>
              </a:rPr>
              <a:t>The Standard Deviation is a measure of how spread out numbers are.</a:t>
            </a:r>
          </a:p>
          <a:p>
            <a:r>
              <a:rPr lang="en-US" dirty="0">
                <a:solidFill>
                  <a:schemeClr val="tx2"/>
                </a:solidFill>
              </a:rPr>
              <a:t>Its symbol is </a:t>
            </a:r>
            <a:r>
              <a:rPr lang="en-US" b="1" dirty="0">
                <a:solidFill>
                  <a:schemeClr val="tx2"/>
                </a:solidFill>
              </a:rPr>
              <a:t>σ</a:t>
            </a:r>
            <a:r>
              <a:rPr lang="en-US" dirty="0">
                <a:solidFill>
                  <a:schemeClr val="tx2"/>
                </a:solidFill>
              </a:rPr>
              <a:t> (the greek letter sigma)</a:t>
            </a:r>
          </a:p>
          <a:p>
            <a:r>
              <a:rPr lang="en-US" dirty="0">
                <a:solidFill>
                  <a:schemeClr val="tx2"/>
                </a:solidFill>
              </a:rPr>
              <a:t>The formula is easy: it is the</a:t>
            </a:r>
            <a:r>
              <a:rPr lang="en-US" b="1" dirty="0">
                <a:solidFill>
                  <a:schemeClr val="tx2"/>
                </a:solidFill>
              </a:rPr>
              <a:t> square root</a:t>
            </a:r>
            <a:r>
              <a:rPr lang="en-US" dirty="0">
                <a:solidFill>
                  <a:schemeClr val="tx2"/>
                </a:solidFill>
              </a:rPr>
              <a:t> of the </a:t>
            </a:r>
            <a:r>
              <a:rPr lang="en-US" b="1" dirty="0">
                <a:solidFill>
                  <a:schemeClr val="tx2"/>
                </a:solidFill>
              </a:rPr>
              <a:t>Variance.</a:t>
            </a:r>
            <a:endParaRPr lang="en-US" dirty="0">
              <a:solidFill>
                <a:schemeClr val="tx2"/>
              </a:solidFill>
            </a:endParaRPr>
          </a:p>
          <a:p>
            <a:endParaRPr lang="en-US" dirty="0"/>
          </a:p>
        </p:txBody>
      </p:sp>
      <p:pic>
        <p:nvPicPr>
          <p:cNvPr id="2" name="Picture 1"/>
          <p:cNvPicPr>
            <a:picLocks noChangeAspect="1"/>
          </p:cNvPicPr>
          <p:nvPr/>
        </p:nvPicPr>
        <p:blipFill>
          <a:blip r:embed="rId2"/>
          <a:stretch>
            <a:fillRect/>
          </a:stretch>
        </p:blipFill>
        <p:spPr>
          <a:xfrm>
            <a:off x="7915392" y="2489741"/>
            <a:ext cx="2193342" cy="900787"/>
          </a:xfrm>
          <a:prstGeom prst="rect">
            <a:avLst/>
          </a:prstGeom>
        </p:spPr>
      </p:pic>
      <p:pic>
        <p:nvPicPr>
          <p:cNvPr id="3087" name="Picture 15" descr="Measurment of Uncertain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795" y="3817298"/>
            <a:ext cx="3543300" cy="2552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1361" y="4086651"/>
            <a:ext cx="6628114" cy="2862322"/>
          </a:xfrm>
          <a:prstGeom prst="rect">
            <a:avLst/>
          </a:prstGeom>
        </p:spPr>
        <p:txBody>
          <a:bodyPr wrap="square">
            <a:spAutoFit/>
          </a:bodyPr>
          <a:lstStyle/>
          <a:p>
            <a:r>
              <a:rPr lang="en-US" dirty="0">
                <a:solidFill>
                  <a:srgbClr val="000000"/>
                </a:solidFill>
              </a:rPr>
              <a:t>For example, the data points 50, 51, 52, 55, 56, 57, 59 and 60 have a mean at 55 (Blue).</a:t>
            </a:r>
          </a:p>
          <a:p>
            <a:r>
              <a:rPr lang="en-US" dirty="0">
                <a:solidFill>
                  <a:srgbClr val="000000"/>
                </a:solidFill>
              </a:rPr>
              <a:t>Another data set of 12, 32, 43, 48, 64, 71, 83 and 87. This set too has a mean of 55 (Pink).</a:t>
            </a:r>
          </a:p>
          <a:p>
            <a:endParaRPr lang="en-US" dirty="0">
              <a:solidFill>
                <a:srgbClr val="000000"/>
              </a:solidFill>
            </a:endParaRPr>
          </a:p>
          <a:p>
            <a:r>
              <a:rPr lang="en-US" dirty="0">
                <a:solidFill>
                  <a:srgbClr val="000000"/>
                </a:solidFill>
              </a:rPr>
              <a:t>Standard Deviation for Blue dots: 3.46</a:t>
            </a:r>
          </a:p>
          <a:p>
            <a:r>
              <a:rPr lang="en-US" dirty="0">
                <a:solidFill>
                  <a:srgbClr val="000000"/>
                </a:solidFill>
              </a:rPr>
              <a:t>Standard Deviation for Pink dots: 24.27</a:t>
            </a:r>
          </a:p>
          <a:p>
            <a:endParaRPr lang="en-US" dirty="0">
              <a:solidFill>
                <a:srgbClr val="000000"/>
              </a:solidFill>
            </a:endParaRPr>
          </a:p>
          <a:p>
            <a:r>
              <a:rPr lang="en-US" dirty="0">
                <a:solidFill>
                  <a:srgbClr val="000000"/>
                </a:solidFill>
              </a:rPr>
              <a:t>URL: </a:t>
            </a:r>
            <a:r>
              <a:rPr lang="en-US" dirty="0">
                <a:solidFill>
                  <a:srgbClr val="000000"/>
                </a:solidFill>
                <a:hlinkClick r:id="rId4"/>
              </a:rPr>
              <a:t>http://www.mathsisfun.com/data/standard-deviation.html</a:t>
            </a:r>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66703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68325" y="561975"/>
            <a:ext cx="10972800" cy="5743575"/>
          </a:xfrm>
        </p:spPr>
        <p:txBody>
          <a:bodyPr/>
          <a:lstStyle/>
          <a:p>
            <a:pPr marL="457200" indent="-457200">
              <a:buFont typeface="+mj-lt"/>
              <a:buAutoNum type="arabicPeriod"/>
            </a:pPr>
            <a:r>
              <a:rPr lang="en-US" sz="1600" dirty="0"/>
              <a:t>Statistics Overview</a:t>
            </a:r>
          </a:p>
          <a:p>
            <a:pPr marL="1142983" lvl="1" indent="-457200">
              <a:buFont typeface="Arial" panose="020B0604020202020204" pitchFamily="34" charset="0"/>
              <a:buChar char="•"/>
            </a:pPr>
            <a:r>
              <a:rPr lang="en-US" sz="1200" dirty="0"/>
              <a:t>What is Statistics?</a:t>
            </a:r>
          </a:p>
          <a:p>
            <a:pPr marL="1142983" lvl="1" indent="-457200">
              <a:buFont typeface="Arial" panose="020B0604020202020204" pitchFamily="34" charset="0"/>
              <a:buChar char="•"/>
            </a:pPr>
            <a:r>
              <a:rPr lang="en-US" sz="1200" dirty="0"/>
              <a:t>Introduction to basic terms  </a:t>
            </a:r>
          </a:p>
          <a:p>
            <a:pPr marL="457200" indent="-457200">
              <a:buFont typeface="+mj-lt"/>
              <a:buAutoNum type="arabicPeriod"/>
            </a:pPr>
            <a:r>
              <a:rPr lang="en-US" sz="1600" dirty="0"/>
              <a:t>Sampling Techniques</a:t>
            </a:r>
          </a:p>
          <a:p>
            <a:pPr marL="1142983" lvl="1" indent="-457200">
              <a:buFont typeface="Arial" panose="020B0604020202020204" pitchFamily="34" charset="0"/>
              <a:buChar char="•"/>
            </a:pPr>
            <a:r>
              <a:rPr lang="en-US" sz="1200" dirty="0"/>
              <a:t>Simple Random Sample</a:t>
            </a:r>
          </a:p>
          <a:p>
            <a:pPr marL="1142983" lvl="1" indent="-457200">
              <a:buFont typeface="Arial" panose="020B0604020202020204" pitchFamily="34" charset="0"/>
              <a:buChar char="•"/>
            </a:pPr>
            <a:r>
              <a:rPr lang="en-US" sz="1200" dirty="0"/>
              <a:t>Stratified Random Sample</a:t>
            </a:r>
          </a:p>
          <a:p>
            <a:pPr marL="1142983" lvl="1" indent="-457200">
              <a:buFont typeface="Arial" panose="020B0604020202020204" pitchFamily="34" charset="0"/>
              <a:buChar char="•"/>
            </a:pPr>
            <a:r>
              <a:rPr lang="en-US" sz="1200" dirty="0"/>
              <a:t>Systematic</a:t>
            </a:r>
          </a:p>
          <a:p>
            <a:pPr marL="457200" indent="-457200">
              <a:buFont typeface="+mj-lt"/>
              <a:buAutoNum type="arabicPeriod"/>
            </a:pPr>
            <a:r>
              <a:rPr lang="en-US" sz="1600" dirty="0"/>
              <a:t>Statistics Variable</a:t>
            </a:r>
          </a:p>
          <a:p>
            <a:pPr marL="1142983" lvl="1" indent="-457200">
              <a:buFont typeface="Arial" panose="020B0604020202020204" pitchFamily="34" charset="0"/>
              <a:buChar char="•"/>
            </a:pPr>
            <a:r>
              <a:rPr lang="en-US" sz="1200" dirty="0"/>
              <a:t>Variable Identification</a:t>
            </a:r>
          </a:p>
          <a:p>
            <a:pPr marL="1142983" lvl="1" indent="-457200">
              <a:buFont typeface="Arial" panose="020B0604020202020204" pitchFamily="34" charset="0"/>
              <a:buChar char="•"/>
            </a:pPr>
            <a:r>
              <a:rPr lang="en-US" sz="1200" dirty="0"/>
              <a:t>Types of Variable</a:t>
            </a:r>
          </a:p>
          <a:p>
            <a:pPr marL="457200" indent="-457200">
              <a:buFont typeface="+mj-lt"/>
              <a:buAutoNum type="arabicPeriod"/>
            </a:pPr>
            <a:r>
              <a:rPr lang="en-US" sz="1600" dirty="0"/>
              <a:t>Descriptive Statistics</a:t>
            </a:r>
          </a:p>
          <a:p>
            <a:pPr marL="1142983" lvl="1" indent="-457200">
              <a:buFont typeface="Arial" panose="020B0604020202020204" pitchFamily="34" charset="0"/>
              <a:buChar char="•"/>
            </a:pPr>
            <a:r>
              <a:rPr lang="en-US" sz="1200" dirty="0"/>
              <a:t>Measures of Frequency </a:t>
            </a:r>
          </a:p>
          <a:p>
            <a:pPr marL="1142983" lvl="1" indent="-457200">
              <a:buFont typeface="Arial" panose="020B0604020202020204" pitchFamily="34" charset="0"/>
              <a:buChar char="•"/>
            </a:pPr>
            <a:r>
              <a:rPr lang="en-US" sz="1200" dirty="0"/>
              <a:t>Measures of Central Tendency</a:t>
            </a:r>
          </a:p>
          <a:p>
            <a:pPr marL="1142983" lvl="1" indent="-457200">
              <a:buFont typeface="Arial" panose="020B0604020202020204" pitchFamily="34" charset="0"/>
              <a:buChar char="•"/>
            </a:pPr>
            <a:r>
              <a:rPr lang="en-US" sz="1200" dirty="0"/>
              <a:t>Measures of Dispersion</a:t>
            </a:r>
          </a:p>
          <a:p>
            <a:pPr marL="1142983" lvl="1" indent="-457200">
              <a:buFont typeface="Arial" panose="020B0604020202020204" pitchFamily="34" charset="0"/>
              <a:buChar char="•"/>
            </a:pPr>
            <a:r>
              <a:rPr lang="en-US" sz="1200" dirty="0"/>
              <a:t>Measures of Position</a:t>
            </a:r>
          </a:p>
          <a:p>
            <a:pPr marL="457200" indent="-457200">
              <a:buFont typeface="+mj-lt"/>
              <a:buAutoNum type="arabicPeriod"/>
            </a:pPr>
            <a:r>
              <a:rPr lang="en-US" sz="1600" dirty="0"/>
              <a:t>Missing Values and their Treatment</a:t>
            </a:r>
          </a:p>
          <a:p>
            <a:pPr marL="457200" indent="-457200">
              <a:buFont typeface="+mj-lt"/>
              <a:buAutoNum type="arabicPeriod"/>
            </a:pPr>
            <a:r>
              <a:rPr lang="en-US" sz="1600" dirty="0"/>
              <a:t>Outliers in Dataset</a:t>
            </a:r>
          </a:p>
          <a:p>
            <a:pPr marL="1142983" lvl="1" indent="-457200">
              <a:buFont typeface="Arial" panose="020B0604020202020204" pitchFamily="34" charset="0"/>
              <a:buChar char="•"/>
            </a:pPr>
            <a:r>
              <a:rPr lang="en-US" sz="1200" dirty="0"/>
              <a:t>Outliers Detection</a:t>
            </a:r>
          </a:p>
          <a:p>
            <a:pPr marL="1142983" lvl="1" indent="-457200">
              <a:buFont typeface="Arial" panose="020B0604020202020204" pitchFamily="34" charset="0"/>
              <a:buChar char="•"/>
            </a:pPr>
            <a:r>
              <a:rPr lang="en-US" sz="1200" dirty="0"/>
              <a:t>Impact of Outliers</a:t>
            </a:r>
          </a:p>
          <a:p>
            <a:pPr marL="1142983" lvl="1" indent="-457200">
              <a:buFont typeface="Arial" panose="020B0604020202020204" pitchFamily="34" charset="0"/>
              <a:buChar char="•"/>
            </a:pPr>
            <a:r>
              <a:rPr lang="en-US" sz="1200" dirty="0"/>
              <a:t>Box Plot</a:t>
            </a:r>
          </a:p>
          <a:p>
            <a:pPr marL="1142983" lvl="1" indent="-457200">
              <a:buFont typeface="Arial" panose="020B0604020202020204" pitchFamily="34" charset="0"/>
              <a:buChar char="•"/>
            </a:pPr>
            <a:endParaRPr lang="en-US" sz="14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0" y="1724024"/>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3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961" y="168919"/>
            <a:ext cx="10363200" cy="530571"/>
          </a:xfrm>
          <a:noFill/>
          <a:ln/>
        </p:spPr>
        <p:txBody>
          <a:bodyPr/>
          <a:lstStyle/>
          <a:p>
            <a:pPr algn="l"/>
            <a:r>
              <a:rPr lang="en-US" sz="2800" dirty="0">
                <a:solidFill>
                  <a:srgbClr val="0000FF"/>
                </a:solidFill>
              </a:rPr>
              <a:t>Measures of Position</a:t>
            </a:r>
          </a:p>
        </p:txBody>
      </p:sp>
      <p:sp>
        <p:nvSpPr>
          <p:cNvPr id="5" name="Rectangle 4"/>
          <p:cNvSpPr/>
          <p:nvPr/>
        </p:nvSpPr>
        <p:spPr>
          <a:xfrm>
            <a:off x="558683" y="1935027"/>
            <a:ext cx="1056700" cy="369332"/>
          </a:xfrm>
          <a:prstGeom prst="rect">
            <a:avLst/>
          </a:prstGeom>
          <a:solidFill>
            <a:schemeClr val="tx2">
              <a:lumMod val="10000"/>
              <a:lumOff val="90000"/>
            </a:schemeClr>
          </a:solidFill>
        </p:spPr>
        <p:txBody>
          <a:bodyPr wrap="none">
            <a:spAutoFit/>
          </a:bodyPr>
          <a:lstStyle/>
          <a:p>
            <a:r>
              <a:rPr lang="en-US" b="1" dirty="0">
                <a:solidFill>
                  <a:srgbClr val="333333"/>
                </a:solidFill>
                <a:latin typeface="+mj-lt"/>
              </a:rPr>
              <a:t>Quartile</a:t>
            </a:r>
            <a:endParaRPr lang="en-US" b="1" i="0" dirty="0">
              <a:solidFill>
                <a:srgbClr val="333333"/>
              </a:solidFill>
              <a:effectLst/>
              <a:latin typeface="+mj-lt"/>
            </a:endParaRPr>
          </a:p>
        </p:txBody>
      </p:sp>
      <p:sp>
        <p:nvSpPr>
          <p:cNvPr id="8" name="TextBox 7"/>
          <p:cNvSpPr txBox="1"/>
          <p:nvPr/>
        </p:nvSpPr>
        <p:spPr>
          <a:xfrm>
            <a:off x="448961" y="777571"/>
            <a:ext cx="10458450" cy="923330"/>
          </a:xfrm>
          <a:prstGeom prst="rect">
            <a:avLst/>
          </a:prstGeom>
          <a:noFill/>
        </p:spPr>
        <p:txBody>
          <a:bodyPr wrap="square" rtlCol="0">
            <a:spAutoFit/>
          </a:bodyPr>
          <a:lstStyle/>
          <a:p>
            <a:r>
              <a:rPr lang="en-US" dirty="0">
                <a:solidFill>
                  <a:schemeClr val="tx2"/>
                </a:solidFill>
              </a:rPr>
              <a:t>Measures of position are techniques that divide a set of data into equal groups.</a:t>
            </a:r>
          </a:p>
          <a:p>
            <a:r>
              <a:rPr lang="en-US" dirty="0">
                <a:solidFill>
                  <a:schemeClr val="tx2"/>
                </a:solidFill>
              </a:rPr>
              <a:t>To determine the measurement of position, the data must be sorted from lowest to highest. The different measures of position are:</a:t>
            </a:r>
          </a:p>
        </p:txBody>
      </p:sp>
      <p:sp>
        <p:nvSpPr>
          <p:cNvPr id="2" name="Rectangle 1"/>
          <p:cNvSpPr/>
          <p:nvPr/>
        </p:nvSpPr>
        <p:spPr>
          <a:xfrm>
            <a:off x="1542644" y="1866682"/>
            <a:ext cx="10361032" cy="923330"/>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The quartiles are the three values of the variable that divide an ordered data set into four equal parts.</a:t>
            </a:r>
          </a:p>
          <a:p>
            <a:r>
              <a:rPr lang="en-US" dirty="0">
                <a:solidFill>
                  <a:srgbClr val="000000"/>
                </a:solidFill>
                <a:latin typeface="Times New Roman" panose="02020603050405020304" pitchFamily="18" charset="0"/>
                <a:cs typeface="Times New Roman" panose="02020603050405020304" pitchFamily="18" charset="0"/>
              </a:rPr>
              <a:t>Q</a:t>
            </a:r>
            <a:r>
              <a:rPr lang="en-US" baseline="-25000"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Q</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and Q</a:t>
            </a:r>
            <a:r>
              <a:rPr lang="en-US" baseline="-25000" dirty="0">
                <a:solidFill>
                  <a:srgbClr val="0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determine the values for 25%, 50% and 75% of the data.</a:t>
            </a:r>
          </a:p>
          <a:p>
            <a:r>
              <a:rPr lang="en-US" dirty="0">
                <a:solidFill>
                  <a:srgbClr val="000000"/>
                </a:solidFill>
                <a:latin typeface="Times New Roman" panose="02020603050405020304" pitchFamily="18" charset="0"/>
                <a:cs typeface="Times New Roman" panose="02020603050405020304" pitchFamily="18" charset="0"/>
              </a:rPr>
              <a:t>Q</a:t>
            </a:r>
            <a:r>
              <a:rPr lang="en-US" baseline="-25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coincides with the median.</a:t>
            </a:r>
          </a:p>
        </p:txBody>
      </p:sp>
      <p:sp>
        <p:nvSpPr>
          <p:cNvPr id="11" name="Rectangle 10"/>
          <p:cNvSpPr/>
          <p:nvPr/>
        </p:nvSpPr>
        <p:spPr>
          <a:xfrm>
            <a:off x="558683" y="3028851"/>
            <a:ext cx="1287532" cy="369332"/>
          </a:xfrm>
          <a:prstGeom prst="rect">
            <a:avLst/>
          </a:prstGeom>
          <a:solidFill>
            <a:schemeClr val="tx2">
              <a:lumMod val="10000"/>
              <a:lumOff val="90000"/>
            </a:schemeClr>
          </a:solidFill>
        </p:spPr>
        <p:txBody>
          <a:bodyPr wrap="none">
            <a:spAutoFit/>
          </a:bodyPr>
          <a:lstStyle/>
          <a:p>
            <a:r>
              <a:rPr lang="en-US" b="1" dirty="0">
                <a:solidFill>
                  <a:srgbClr val="333333"/>
                </a:solidFill>
                <a:latin typeface="+mj-lt"/>
              </a:rPr>
              <a:t>Percentile</a:t>
            </a:r>
            <a:endParaRPr lang="en-US" b="1" i="0" dirty="0">
              <a:solidFill>
                <a:srgbClr val="333333"/>
              </a:solidFill>
              <a:effectLst/>
              <a:latin typeface="+mj-lt"/>
            </a:endParaRPr>
          </a:p>
        </p:txBody>
      </p:sp>
      <p:sp>
        <p:nvSpPr>
          <p:cNvPr id="12" name="Rectangle 11"/>
          <p:cNvSpPr/>
          <p:nvPr/>
        </p:nvSpPr>
        <p:spPr>
          <a:xfrm>
            <a:off x="1830968" y="2948241"/>
            <a:ext cx="10361032" cy="923330"/>
          </a:xfrm>
          <a:prstGeom prst="rect">
            <a:avLst/>
          </a:prstGeom>
        </p:spPr>
        <p:txBody>
          <a:bodyPr wrap="square">
            <a:spAutoFit/>
          </a:bodyPr>
          <a:lstStyle/>
          <a:p>
            <a:r>
              <a:rPr lang="en-US" dirty="0">
                <a:solidFill>
                  <a:schemeClr val="tx2"/>
                </a:solidFill>
              </a:rPr>
              <a:t>The percentiles are the 99 values of the variable that divide an ordered data set into 100 equal parts.</a:t>
            </a:r>
          </a:p>
          <a:p>
            <a:r>
              <a:rPr lang="en-US" dirty="0">
                <a:solidFill>
                  <a:schemeClr val="tx2"/>
                </a:solidFill>
              </a:rPr>
              <a:t>The percentiles determine the values for 1%, 2%... and 99% of the data.</a:t>
            </a:r>
          </a:p>
          <a:p>
            <a:r>
              <a:rPr lang="en-US" dirty="0">
                <a:solidFill>
                  <a:schemeClr val="tx2"/>
                </a:solidFill>
              </a:rPr>
              <a:t>P</a:t>
            </a:r>
            <a:r>
              <a:rPr lang="en-US" baseline="-25000" dirty="0">
                <a:solidFill>
                  <a:schemeClr val="tx2"/>
                </a:solidFill>
              </a:rPr>
              <a:t>50</a:t>
            </a:r>
            <a:r>
              <a:rPr lang="en-US" dirty="0">
                <a:solidFill>
                  <a:schemeClr val="tx2"/>
                </a:solidFill>
              </a:rPr>
              <a:t> coincides with the median.</a:t>
            </a:r>
          </a:p>
        </p:txBody>
      </p:sp>
      <p:sp>
        <p:nvSpPr>
          <p:cNvPr id="3" name="Rectangle 2"/>
          <p:cNvSpPr/>
          <p:nvPr/>
        </p:nvSpPr>
        <p:spPr>
          <a:xfrm>
            <a:off x="558683" y="3871571"/>
            <a:ext cx="11482876" cy="2585323"/>
          </a:xfrm>
          <a:prstGeom prst="rect">
            <a:avLst/>
          </a:prstGeom>
        </p:spPr>
        <p:txBody>
          <a:bodyPr wrap="square">
            <a:spAutoFit/>
          </a:bodyPr>
          <a:lstStyle/>
          <a:p>
            <a:r>
              <a:rPr lang="en-US" b="1" u="sng" dirty="0">
                <a:solidFill>
                  <a:srgbClr val="232323"/>
                </a:solidFill>
                <a:latin typeface="Times New Roman" panose="02020603050405020304" pitchFamily="18" charset="0"/>
                <a:cs typeface="Times New Roman" panose="02020603050405020304" pitchFamily="18" charset="0"/>
              </a:rPr>
              <a:t>Practice Problem 1:</a:t>
            </a:r>
            <a:r>
              <a:rPr lang="en-US" dirty="0">
                <a:solidFill>
                  <a:srgbClr val="232323"/>
                </a:solidFill>
                <a:latin typeface="Times New Roman" panose="02020603050405020304" pitchFamily="18" charset="0"/>
                <a:cs typeface="Times New Roman" panose="02020603050405020304" pitchFamily="18" charset="0"/>
              </a:rPr>
              <a:t> </a:t>
            </a:r>
            <a:r>
              <a:rPr lang="en-US" dirty="0">
                <a:solidFill>
                  <a:schemeClr val="tx2"/>
                </a:solidFill>
                <a:cs typeface="Times New Roman" panose="02020603050405020304" pitchFamily="18" charset="0"/>
              </a:rPr>
              <a:t>For the data set below, which value is in the 75th percentile?</a:t>
            </a:r>
          </a:p>
          <a:p>
            <a:r>
              <a:rPr lang="en-US" dirty="0">
                <a:solidFill>
                  <a:schemeClr val="tx2"/>
                </a:solidFill>
              </a:rPr>
              <a:t>		{1, 3, 3, 4, 6, 7, 7, 7, 8, 9, 9, 10, 12, 15, 16, 17}</a:t>
            </a:r>
          </a:p>
          <a:p>
            <a:r>
              <a:rPr lang="en-US" u="sng" dirty="0">
                <a:solidFill>
                  <a:schemeClr val="tx2"/>
                </a:solidFill>
              </a:rPr>
              <a:t>Solution: </a:t>
            </a:r>
            <a:r>
              <a:rPr lang="en-US" dirty="0">
                <a:solidFill>
                  <a:schemeClr val="tx2"/>
                </a:solidFill>
              </a:rPr>
              <a:t>There are a total of 16 values in the set. Thus 75% of the data set is 12 values. Because the data set is ordered, we need simply find the 12th data value. The number 10 is the 75th percentile: 75% of the values in the set are less than or equal to 10.</a:t>
            </a:r>
          </a:p>
          <a:p>
            <a:endParaRPr lang="en-US" dirty="0">
              <a:solidFill>
                <a:schemeClr val="tx2"/>
              </a:solidFill>
              <a:cs typeface="Times New Roman" panose="02020603050405020304" pitchFamily="18" charset="0"/>
            </a:endParaRPr>
          </a:p>
          <a:p>
            <a:r>
              <a:rPr lang="en-US" b="1" u="sng" dirty="0">
                <a:solidFill>
                  <a:schemeClr val="tx2"/>
                </a:solidFill>
              </a:rPr>
              <a:t>Practice Problem 2</a:t>
            </a:r>
            <a:r>
              <a:rPr lang="en-US" u="sng" dirty="0">
                <a:solidFill>
                  <a:schemeClr val="tx2"/>
                </a:solidFill>
              </a:rPr>
              <a:t>:</a:t>
            </a:r>
            <a:r>
              <a:rPr lang="en-US" dirty="0">
                <a:solidFill>
                  <a:schemeClr val="tx2"/>
                </a:solidFill>
              </a:rPr>
              <a:t> What is Q3 for the following data set? {20, 40, 50, 65, 70, 75, 80, 100}</a:t>
            </a:r>
          </a:p>
          <a:p>
            <a:r>
              <a:rPr lang="en-US" u="sng" dirty="0">
                <a:solidFill>
                  <a:schemeClr val="tx2"/>
                </a:solidFill>
              </a:rPr>
              <a:t>Solution:</a:t>
            </a:r>
            <a:r>
              <a:rPr lang="en-US" dirty="0">
                <a:solidFill>
                  <a:schemeClr val="tx2"/>
                </a:solidFill>
              </a:rPr>
              <a:t>Q3 is the value </a:t>
            </a:r>
            <a:r>
              <a:rPr lang="en-US" i="1" dirty="0">
                <a:solidFill>
                  <a:schemeClr val="tx2"/>
                </a:solidFill>
              </a:rPr>
              <a:t>x</a:t>
            </a:r>
            <a:r>
              <a:rPr lang="en-US" dirty="0">
                <a:solidFill>
                  <a:schemeClr val="tx2"/>
                </a:solidFill>
              </a:rPr>
              <a:t> for which 75% (three out of four) of the data values are at most </a:t>
            </a:r>
            <a:r>
              <a:rPr lang="en-US" i="1" dirty="0">
                <a:solidFill>
                  <a:schemeClr val="tx2"/>
                </a:solidFill>
              </a:rPr>
              <a:t>x</a:t>
            </a:r>
            <a:r>
              <a:rPr lang="en-US" dirty="0">
                <a:solidFill>
                  <a:schemeClr val="tx2"/>
                </a:solidFill>
              </a:rPr>
              <a:t>. Since there are eight members in the data set, the sixth value is Q3-75. This value is also the 75th percentile.</a:t>
            </a:r>
            <a:endParaRPr lang="en-US"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66390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8486" y="162734"/>
            <a:ext cx="10363200" cy="597246"/>
          </a:xfrm>
          <a:noFill/>
          <a:ln/>
        </p:spPr>
        <p:txBody>
          <a:bodyPr/>
          <a:lstStyle/>
          <a:p>
            <a:pPr algn="l"/>
            <a:r>
              <a:rPr lang="en-US" sz="2800" dirty="0">
                <a:solidFill>
                  <a:srgbClr val="0000FF"/>
                </a:solidFill>
              </a:rPr>
              <a:t>Missing Values</a:t>
            </a:r>
          </a:p>
        </p:txBody>
      </p:sp>
      <p:sp>
        <p:nvSpPr>
          <p:cNvPr id="8" name="TextBox 7"/>
          <p:cNvSpPr txBox="1"/>
          <p:nvPr/>
        </p:nvSpPr>
        <p:spPr>
          <a:xfrm>
            <a:off x="458486" y="759980"/>
            <a:ext cx="11333464" cy="923330"/>
          </a:xfrm>
          <a:prstGeom prst="rect">
            <a:avLst/>
          </a:prstGeom>
          <a:noFill/>
        </p:spPr>
        <p:txBody>
          <a:bodyPr wrap="square" rtlCol="0">
            <a:spAutoFit/>
          </a:bodyPr>
          <a:lstStyle/>
          <a:p>
            <a:r>
              <a:rPr lang="en-US" dirty="0">
                <a:solidFill>
                  <a:schemeClr val="tx2"/>
                </a:solidFill>
              </a:rPr>
              <a:t>Missing data in the data set can reduce the power / fit of a model or can lead to a biased model because we have not analyzed the behavior and relationship with other variables correctly. It can lead to wrong prediction or classification.</a:t>
            </a:r>
            <a:endParaRPr lang="en-US" dirty="0"/>
          </a:p>
        </p:txBody>
      </p:sp>
      <p:pic>
        <p:nvPicPr>
          <p:cNvPr id="4" name="Picture 3"/>
          <p:cNvPicPr>
            <a:picLocks noChangeAspect="1"/>
          </p:cNvPicPr>
          <p:nvPr/>
        </p:nvPicPr>
        <p:blipFill>
          <a:blip r:embed="rId2"/>
          <a:stretch>
            <a:fillRect/>
          </a:stretch>
        </p:blipFill>
        <p:spPr>
          <a:xfrm>
            <a:off x="2506105" y="1747411"/>
            <a:ext cx="5581650" cy="2333625"/>
          </a:xfrm>
          <a:prstGeom prst="rect">
            <a:avLst/>
          </a:prstGeom>
        </p:spPr>
      </p:pic>
      <p:sp>
        <p:nvSpPr>
          <p:cNvPr id="6" name="Rectangle 5"/>
          <p:cNvSpPr/>
          <p:nvPr/>
        </p:nvSpPr>
        <p:spPr>
          <a:xfrm>
            <a:off x="458486" y="4204861"/>
            <a:ext cx="11333464" cy="1200329"/>
          </a:xfrm>
          <a:prstGeom prst="rect">
            <a:avLst/>
          </a:prstGeom>
        </p:spPr>
        <p:txBody>
          <a:bodyPr wrap="square">
            <a:spAutoFit/>
          </a:bodyPr>
          <a:lstStyle/>
          <a:p>
            <a:r>
              <a:rPr lang="en-US" dirty="0">
                <a:solidFill>
                  <a:srgbClr val="080E14"/>
                </a:solidFill>
              </a:rPr>
              <a:t>Notice the missing values in the image shown above: In the left scenario, we have not treated missing values. The inference from this data set is that the chances of playing cricket by males is higher than females. On the other hand, if you look at the second table, which shows data after treatment of missing values (based on gender), we can see that females have higher chances of playing cricket compared to males.</a:t>
            </a:r>
            <a:endParaRPr lang="en-US" dirty="0"/>
          </a:p>
        </p:txBody>
      </p:sp>
    </p:spTree>
    <p:extLst>
      <p:ext uri="{BB962C8B-B14F-4D97-AF65-F5344CB8AC3E}">
        <p14:creationId xmlns:p14="http://schemas.microsoft.com/office/powerpoint/2010/main" val="178572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811" y="202854"/>
            <a:ext cx="10363200" cy="568671"/>
          </a:xfrm>
          <a:noFill/>
          <a:ln/>
        </p:spPr>
        <p:txBody>
          <a:bodyPr/>
          <a:lstStyle/>
          <a:p>
            <a:pPr algn="l"/>
            <a:r>
              <a:rPr lang="en-US" sz="2800" dirty="0">
                <a:solidFill>
                  <a:srgbClr val="0000FF"/>
                </a:solidFill>
              </a:rPr>
              <a:t>Missing Values Treatment</a:t>
            </a:r>
          </a:p>
        </p:txBody>
      </p:sp>
      <p:sp>
        <p:nvSpPr>
          <p:cNvPr id="8" name="TextBox 7"/>
          <p:cNvSpPr txBox="1"/>
          <p:nvPr/>
        </p:nvSpPr>
        <p:spPr>
          <a:xfrm>
            <a:off x="391810" y="771525"/>
            <a:ext cx="11457289" cy="5078313"/>
          </a:xfrm>
          <a:prstGeom prst="rect">
            <a:avLst/>
          </a:prstGeom>
          <a:noFill/>
        </p:spPr>
        <p:txBody>
          <a:bodyPr wrap="square" rtlCol="0">
            <a:spAutoFit/>
          </a:bodyPr>
          <a:lstStyle/>
          <a:p>
            <a:r>
              <a:rPr lang="en-US" dirty="0">
                <a:solidFill>
                  <a:schemeClr val="tx2"/>
                </a:solidFill>
              </a:rPr>
              <a:t>There are mainly three methods to treat the missing values</a:t>
            </a:r>
          </a:p>
          <a:p>
            <a:endParaRPr lang="en-US" dirty="0">
              <a:solidFill>
                <a:schemeClr val="tx2"/>
              </a:solidFill>
            </a:endParaRPr>
          </a:p>
          <a:p>
            <a:pPr marL="342900" indent="-342900">
              <a:buFont typeface="+mj-lt"/>
              <a:buAutoNum type="arabicPeriod"/>
            </a:pPr>
            <a:r>
              <a:rPr lang="en-US" b="1" dirty="0">
                <a:solidFill>
                  <a:schemeClr val="tx2"/>
                </a:solidFill>
              </a:rPr>
              <a:t>Deletion: </a:t>
            </a:r>
            <a:r>
              <a:rPr lang="en-US" dirty="0">
                <a:solidFill>
                  <a:schemeClr val="tx2"/>
                </a:solidFill>
              </a:rPr>
              <a:t>we delete observations where any of the variable is missing. Simplicity is one of the major advantage of this method, but this method reduces the power of model because it reduces the sample size.</a:t>
            </a:r>
          </a:p>
          <a:p>
            <a:pPr marL="342900" indent="-342900">
              <a:buFont typeface="+mj-lt"/>
              <a:buAutoNum type="arabicPeriod"/>
            </a:pPr>
            <a:endParaRPr lang="en-US" dirty="0">
              <a:solidFill>
                <a:schemeClr val="tx2"/>
              </a:solidFill>
            </a:endParaRPr>
          </a:p>
          <a:p>
            <a:pPr marL="342900" indent="-342900">
              <a:buFont typeface="+mj-lt"/>
              <a:buAutoNum type="arabicPeriod"/>
            </a:pPr>
            <a:r>
              <a:rPr lang="en-US" b="1" dirty="0">
                <a:solidFill>
                  <a:schemeClr val="tx2"/>
                </a:solidFill>
              </a:rPr>
              <a:t>Mean/ Mode/ Median Imputation: </a:t>
            </a:r>
            <a:r>
              <a:rPr lang="en-US" dirty="0">
                <a:solidFill>
                  <a:schemeClr val="tx2"/>
                </a:solidFill>
              </a:rPr>
              <a:t>Imputation is a method to fill in the missing values with estimated ones. The objective is to employ known relationships that can be identified in the valid values of the data set to assist in estimating the missing values. Mean / Mode / Median imputation is one of the most frequently used methods. It consists of replacing the missing data for a given attribute by the mean or median (quantitative attribute) or mode (qualitative attribute) of all known values of that variable. </a:t>
            </a:r>
          </a:p>
          <a:p>
            <a:pPr marL="342900" indent="-342900">
              <a:buFont typeface="+mj-lt"/>
              <a:buAutoNum type="arabicPeriod"/>
            </a:pPr>
            <a:endParaRPr lang="en-US" dirty="0">
              <a:solidFill>
                <a:schemeClr val="tx2"/>
              </a:solidFill>
              <a:hlinkClick r:id="rId2"/>
            </a:endParaRPr>
          </a:p>
          <a:p>
            <a:pPr marL="342900" indent="-342900">
              <a:buFont typeface="+mj-lt"/>
              <a:buAutoNum type="arabicPeriod"/>
            </a:pPr>
            <a:r>
              <a:rPr lang="en-US" b="1" dirty="0">
                <a:solidFill>
                  <a:schemeClr val="tx2"/>
                </a:solidFill>
              </a:rPr>
              <a:t>Prediction Model</a:t>
            </a:r>
            <a:r>
              <a:rPr lang="en-US" dirty="0">
                <a:solidFill>
                  <a:schemeClr val="tx2"/>
                </a:solidFill>
              </a:rPr>
              <a:t>:  Prediction model is one of the sophisticated method for handling missing data. Here, we create a predictive model to estimate values that will substitute the missing data. </a:t>
            </a:r>
          </a:p>
          <a:p>
            <a:pPr marL="342900" indent="-342900">
              <a:buFont typeface="+mj-lt"/>
              <a:buAutoNum type="arabicPeriod"/>
            </a:pPr>
            <a:endParaRPr lang="en-US" dirty="0">
              <a:solidFill>
                <a:schemeClr val="tx2"/>
              </a:solidFill>
              <a:hlinkClick r:id="rId2"/>
            </a:endParaRPr>
          </a:p>
          <a:p>
            <a:pPr lvl="1"/>
            <a:r>
              <a:rPr lang="en-US" dirty="0">
                <a:solidFill>
                  <a:schemeClr val="tx2"/>
                </a:solidFill>
              </a:rPr>
              <a:t>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 </a:t>
            </a:r>
            <a:br>
              <a:rPr lang="en-US" dirty="0">
                <a:solidFill>
                  <a:schemeClr val="tx2"/>
                </a:solidFill>
                <a:hlinkClick r:id="rId2"/>
              </a:rPr>
            </a:br>
            <a:endParaRPr lang="en-US" dirty="0">
              <a:solidFill>
                <a:schemeClr val="tx2"/>
              </a:solidFill>
            </a:endParaRPr>
          </a:p>
        </p:txBody>
      </p:sp>
    </p:spTree>
    <p:extLst>
      <p:ext uri="{BB962C8B-B14F-4D97-AF65-F5344CB8AC3E}">
        <p14:creationId xmlns:p14="http://schemas.microsoft.com/office/powerpoint/2010/main" val="69604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811" y="264638"/>
            <a:ext cx="10363200" cy="526918"/>
          </a:xfrm>
          <a:noFill/>
          <a:ln/>
        </p:spPr>
        <p:txBody>
          <a:bodyPr/>
          <a:lstStyle/>
          <a:p>
            <a:pPr algn="l"/>
            <a:r>
              <a:rPr lang="en-US" sz="2800" dirty="0">
                <a:solidFill>
                  <a:srgbClr val="0000FF"/>
                </a:solidFill>
              </a:rPr>
              <a:t>Outliers Detection</a:t>
            </a:r>
          </a:p>
        </p:txBody>
      </p:sp>
      <p:sp>
        <p:nvSpPr>
          <p:cNvPr id="8" name="TextBox 7"/>
          <p:cNvSpPr txBox="1"/>
          <p:nvPr/>
        </p:nvSpPr>
        <p:spPr>
          <a:xfrm>
            <a:off x="391811" y="889550"/>
            <a:ext cx="10458450" cy="923330"/>
          </a:xfrm>
          <a:prstGeom prst="rect">
            <a:avLst/>
          </a:prstGeom>
          <a:noFill/>
        </p:spPr>
        <p:txBody>
          <a:bodyPr wrap="square" rtlCol="0">
            <a:spAutoFit/>
          </a:bodyPr>
          <a:lstStyle/>
          <a:p>
            <a:r>
              <a:rPr lang="en-US" dirty="0">
                <a:solidFill>
                  <a:schemeClr val="tx2"/>
                </a:solidFill>
              </a:rPr>
              <a:t>Outliers are extreme values that deviate from other observations on data. In other words, an outlier is an observation that diverges from an overall pattern on a sample.</a:t>
            </a:r>
            <a:br>
              <a:rPr lang="en-US" dirty="0">
                <a:hlinkClick r:id="rId2"/>
              </a:rPr>
            </a:br>
            <a:endParaRPr lang="en-US" dirty="0"/>
          </a:p>
        </p:txBody>
      </p:sp>
      <p:sp>
        <p:nvSpPr>
          <p:cNvPr id="4" name="Rectangle 3"/>
          <p:cNvSpPr/>
          <p:nvPr/>
        </p:nvSpPr>
        <p:spPr>
          <a:xfrm>
            <a:off x="391811" y="1711449"/>
            <a:ext cx="2351389" cy="369332"/>
          </a:xfrm>
          <a:prstGeom prst="rect">
            <a:avLst/>
          </a:prstGeom>
          <a:solidFill>
            <a:schemeClr val="tx2">
              <a:lumMod val="10000"/>
              <a:lumOff val="90000"/>
            </a:schemeClr>
          </a:solidFill>
        </p:spPr>
        <p:txBody>
          <a:bodyPr wrap="square">
            <a:spAutoFit/>
          </a:bodyPr>
          <a:lstStyle/>
          <a:p>
            <a:r>
              <a:rPr lang="en-US" b="1" dirty="0">
                <a:solidFill>
                  <a:srgbClr val="333333"/>
                </a:solidFill>
                <a:latin typeface="+mj-lt"/>
              </a:rPr>
              <a:t>Types of Outliers</a:t>
            </a:r>
            <a:endParaRPr lang="en-US" b="1" i="0" dirty="0">
              <a:solidFill>
                <a:srgbClr val="333333"/>
              </a:solidFill>
              <a:effectLst/>
              <a:latin typeface="+mj-lt"/>
            </a:endParaRPr>
          </a:p>
        </p:txBody>
      </p:sp>
      <p:sp>
        <p:nvSpPr>
          <p:cNvPr id="5" name="TextBox 4"/>
          <p:cNvSpPr txBox="1"/>
          <p:nvPr/>
        </p:nvSpPr>
        <p:spPr>
          <a:xfrm>
            <a:off x="391811" y="2113122"/>
            <a:ext cx="11428714" cy="1477328"/>
          </a:xfrm>
          <a:prstGeom prst="rect">
            <a:avLst/>
          </a:prstGeom>
          <a:noFill/>
        </p:spPr>
        <p:txBody>
          <a:bodyPr wrap="square" rtlCol="0">
            <a:spAutoFit/>
          </a:bodyPr>
          <a:lstStyle/>
          <a:p>
            <a:endParaRPr lang="en-US" u="sng" dirty="0"/>
          </a:p>
          <a:p>
            <a:r>
              <a:rPr lang="en-US" b="1" u="sng" dirty="0">
                <a:solidFill>
                  <a:schemeClr val="tx2"/>
                </a:solidFill>
              </a:rPr>
              <a:t>Univariate: </a:t>
            </a:r>
            <a:r>
              <a:rPr lang="en-US" dirty="0">
                <a:solidFill>
                  <a:schemeClr val="tx2"/>
                </a:solidFill>
              </a:rPr>
              <a:t>Univariate outliers can be found when looking at a distribution of values in a single feature space.</a:t>
            </a:r>
          </a:p>
          <a:p>
            <a:endParaRPr lang="en-US" dirty="0">
              <a:solidFill>
                <a:schemeClr val="tx2"/>
              </a:solidFill>
            </a:endParaRPr>
          </a:p>
          <a:p>
            <a:r>
              <a:rPr lang="en-US" b="1" u="sng" dirty="0">
                <a:solidFill>
                  <a:schemeClr val="tx2"/>
                </a:solidFill>
              </a:rPr>
              <a:t>Multivariate: </a:t>
            </a:r>
            <a:r>
              <a:rPr lang="en-US" dirty="0">
                <a:solidFill>
                  <a:schemeClr val="tx2"/>
                </a:solidFill>
              </a:rPr>
              <a:t> Multivariate outliers can be found in a n-dimensional space (of n-features).</a:t>
            </a:r>
            <a:br>
              <a:rPr lang="en-US" dirty="0">
                <a:hlinkClick r:id="rId2"/>
              </a:rPr>
            </a:br>
            <a:endParaRPr lang="en-US" dirty="0"/>
          </a:p>
        </p:txBody>
      </p:sp>
      <p:sp>
        <p:nvSpPr>
          <p:cNvPr id="6" name="TextBox 5"/>
          <p:cNvSpPr txBox="1"/>
          <p:nvPr/>
        </p:nvSpPr>
        <p:spPr>
          <a:xfrm>
            <a:off x="391811" y="3370560"/>
            <a:ext cx="11428714" cy="1200329"/>
          </a:xfrm>
          <a:prstGeom prst="rect">
            <a:avLst/>
          </a:prstGeom>
          <a:noFill/>
        </p:spPr>
        <p:txBody>
          <a:bodyPr wrap="square" rtlCol="0">
            <a:spAutoFit/>
          </a:bodyPr>
          <a:lstStyle/>
          <a:p>
            <a:r>
              <a:rPr lang="en-US" dirty="0">
                <a:solidFill>
                  <a:schemeClr val="tx2"/>
                </a:solidFill>
              </a:rPr>
              <a:t>Example: Let’s take an example, we do customer profiling and find out that the average annual income of customers is $0.8 million. But, there are two customers having annual income of $4 and $4.2 million. These two customers annual income is much higher than rest of the population. These two observations will be seen as Outliers.</a:t>
            </a:r>
          </a:p>
        </p:txBody>
      </p:sp>
      <p:pic>
        <p:nvPicPr>
          <p:cNvPr id="3" name="Picture 2"/>
          <p:cNvPicPr>
            <a:picLocks noChangeAspect="1"/>
          </p:cNvPicPr>
          <p:nvPr/>
        </p:nvPicPr>
        <p:blipFill>
          <a:blip r:embed="rId3"/>
          <a:stretch>
            <a:fillRect/>
          </a:stretch>
        </p:blipFill>
        <p:spPr>
          <a:xfrm>
            <a:off x="4197177" y="4570889"/>
            <a:ext cx="3171567" cy="2119780"/>
          </a:xfrm>
          <a:prstGeom prst="rect">
            <a:avLst/>
          </a:prstGeom>
        </p:spPr>
      </p:pic>
    </p:spTree>
    <p:extLst>
      <p:ext uri="{BB962C8B-B14F-4D97-AF65-F5344CB8AC3E}">
        <p14:creationId xmlns:p14="http://schemas.microsoft.com/office/powerpoint/2010/main" val="141651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72503" y="219972"/>
            <a:ext cx="10363200" cy="587721"/>
          </a:xfrm>
          <a:noFill/>
          <a:ln/>
        </p:spPr>
        <p:txBody>
          <a:bodyPr/>
          <a:lstStyle/>
          <a:p>
            <a:pPr algn="l"/>
            <a:r>
              <a:rPr lang="en-US" sz="2800" dirty="0">
                <a:solidFill>
                  <a:srgbClr val="0000FF"/>
                </a:solidFill>
              </a:rPr>
              <a:t>Impact of Outliers</a:t>
            </a:r>
          </a:p>
        </p:txBody>
      </p:sp>
      <p:sp>
        <p:nvSpPr>
          <p:cNvPr id="8" name="TextBox 7"/>
          <p:cNvSpPr txBox="1"/>
          <p:nvPr/>
        </p:nvSpPr>
        <p:spPr>
          <a:xfrm>
            <a:off x="372503" y="923022"/>
            <a:ext cx="11486122" cy="1477328"/>
          </a:xfrm>
          <a:prstGeom prst="rect">
            <a:avLst/>
          </a:prstGeom>
          <a:noFill/>
        </p:spPr>
        <p:txBody>
          <a:bodyPr wrap="square" rtlCol="0">
            <a:spAutoFit/>
          </a:bodyPr>
          <a:lstStyle/>
          <a:p>
            <a:r>
              <a:rPr lang="en-US" dirty="0">
                <a:solidFill>
                  <a:schemeClr val="tx2"/>
                </a:solidFill>
              </a:rPr>
              <a:t>Outliers can drastically change the results of the data analysis and statistical modeling. Below are two unfavorable impacts of outliers in the dataset.</a:t>
            </a:r>
          </a:p>
          <a:p>
            <a:pPr marL="285750" indent="-285750">
              <a:buFont typeface="Arial" panose="020B0604020202020204" pitchFamily="34" charset="0"/>
              <a:buChar char="•"/>
            </a:pPr>
            <a:r>
              <a:rPr lang="en-US" dirty="0">
                <a:solidFill>
                  <a:schemeClr val="tx2"/>
                </a:solidFill>
              </a:rPr>
              <a:t>It increases the error variance and reduces the power of statistical tests.</a:t>
            </a:r>
          </a:p>
          <a:p>
            <a:pPr marL="285750" indent="-285750">
              <a:buFont typeface="Arial" panose="020B0604020202020204" pitchFamily="34" charset="0"/>
              <a:buChar char="•"/>
            </a:pPr>
            <a:r>
              <a:rPr lang="en-US" dirty="0">
                <a:solidFill>
                  <a:schemeClr val="tx2"/>
                </a:solidFill>
              </a:rPr>
              <a:t>They can bias or influence estimates that may be of substantive interest.</a:t>
            </a:r>
            <a:br>
              <a:rPr lang="en-US" dirty="0">
                <a:hlinkClick r:id="rId2"/>
              </a:rPr>
            </a:br>
            <a:endParaRPr lang="en-US" dirty="0"/>
          </a:p>
        </p:txBody>
      </p:sp>
      <p:sp>
        <p:nvSpPr>
          <p:cNvPr id="5" name="TextBox 4"/>
          <p:cNvSpPr txBox="1"/>
          <p:nvPr/>
        </p:nvSpPr>
        <p:spPr>
          <a:xfrm>
            <a:off x="372503" y="2168094"/>
            <a:ext cx="11486122" cy="923330"/>
          </a:xfrm>
          <a:prstGeom prst="rect">
            <a:avLst/>
          </a:prstGeom>
          <a:noFill/>
        </p:spPr>
        <p:txBody>
          <a:bodyPr wrap="square" rtlCol="0">
            <a:spAutoFit/>
          </a:bodyPr>
          <a:lstStyle/>
          <a:p>
            <a:r>
              <a:rPr lang="en-US" dirty="0">
                <a:solidFill>
                  <a:schemeClr val="tx2"/>
                </a:solidFill>
              </a:rPr>
              <a:t>To understand the impact deeply, let’s take an example to check what happens to a data set with and without outliers in the data set.</a:t>
            </a:r>
            <a:br>
              <a:rPr lang="en-US" dirty="0">
                <a:hlinkClick r:id="rId2"/>
              </a:rPr>
            </a:br>
            <a:endParaRPr lang="en-US" dirty="0"/>
          </a:p>
        </p:txBody>
      </p:sp>
      <p:sp>
        <p:nvSpPr>
          <p:cNvPr id="6" name="TextBox 5"/>
          <p:cNvSpPr txBox="1"/>
          <p:nvPr/>
        </p:nvSpPr>
        <p:spPr>
          <a:xfrm>
            <a:off x="372503" y="5503130"/>
            <a:ext cx="11400397" cy="923330"/>
          </a:xfrm>
          <a:prstGeom prst="rect">
            <a:avLst/>
          </a:prstGeom>
          <a:noFill/>
        </p:spPr>
        <p:txBody>
          <a:bodyPr wrap="square" rtlCol="0">
            <a:spAutoFit/>
          </a:bodyPr>
          <a:lstStyle/>
          <a:p>
            <a:r>
              <a:rPr lang="en-US" dirty="0">
                <a:solidFill>
                  <a:schemeClr val="tx2"/>
                </a:solidFill>
              </a:rPr>
              <a:t>As you can see, data set with outliers has significantly different mean and standard deviation. In the first scenario, we will say that average is 5.45. But with the outlier, average soars to 30. This would change the estimate completely.</a:t>
            </a:r>
          </a:p>
        </p:txBody>
      </p:sp>
      <p:pic>
        <p:nvPicPr>
          <p:cNvPr id="2" name="Picture 1"/>
          <p:cNvPicPr>
            <a:picLocks noChangeAspect="1"/>
          </p:cNvPicPr>
          <p:nvPr/>
        </p:nvPicPr>
        <p:blipFill>
          <a:blip r:embed="rId3"/>
          <a:stretch>
            <a:fillRect/>
          </a:stretch>
        </p:blipFill>
        <p:spPr>
          <a:xfrm>
            <a:off x="1953527" y="2859167"/>
            <a:ext cx="5584096" cy="2547684"/>
          </a:xfrm>
          <a:prstGeom prst="rect">
            <a:avLst/>
          </a:prstGeom>
        </p:spPr>
      </p:pic>
    </p:spTree>
    <p:extLst>
      <p:ext uri="{BB962C8B-B14F-4D97-AF65-F5344CB8AC3E}">
        <p14:creationId xmlns:p14="http://schemas.microsoft.com/office/powerpoint/2010/main" val="55856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811" y="204962"/>
            <a:ext cx="10363200" cy="530571"/>
          </a:xfrm>
          <a:noFill/>
          <a:ln/>
        </p:spPr>
        <p:txBody>
          <a:bodyPr/>
          <a:lstStyle/>
          <a:p>
            <a:pPr algn="l"/>
            <a:r>
              <a:rPr lang="en-US" sz="2800" dirty="0">
                <a:solidFill>
                  <a:srgbClr val="0000FF"/>
                </a:solidFill>
              </a:rPr>
              <a:t>Outliers Detection Using Box Plot</a:t>
            </a:r>
          </a:p>
        </p:txBody>
      </p:sp>
      <p:sp>
        <p:nvSpPr>
          <p:cNvPr id="8" name="TextBox 7"/>
          <p:cNvSpPr txBox="1"/>
          <p:nvPr/>
        </p:nvSpPr>
        <p:spPr>
          <a:xfrm>
            <a:off x="391811" y="894913"/>
            <a:ext cx="10458450" cy="646331"/>
          </a:xfrm>
          <a:prstGeom prst="rect">
            <a:avLst/>
          </a:prstGeom>
          <a:noFill/>
        </p:spPr>
        <p:txBody>
          <a:bodyPr wrap="square" rtlCol="0">
            <a:spAutoFit/>
          </a:bodyPr>
          <a:lstStyle/>
          <a:p>
            <a:r>
              <a:rPr lang="en-US" dirty="0">
                <a:solidFill>
                  <a:schemeClr val="tx2"/>
                </a:solidFill>
              </a:rPr>
              <a:t>A Box and Whisker Plot (or Box Plot) is a convenient way of visually displaying the data distribution through their quartiles.</a:t>
            </a:r>
            <a:endParaRPr lang="en-US" dirty="0"/>
          </a:p>
        </p:txBody>
      </p:sp>
      <p:sp>
        <p:nvSpPr>
          <p:cNvPr id="6" name="TextBox 5"/>
          <p:cNvSpPr txBox="1"/>
          <p:nvPr/>
        </p:nvSpPr>
        <p:spPr>
          <a:xfrm>
            <a:off x="601359" y="3506120"/>
            <a:ext cx="7133971" cy="3139321"/>
          </a:xfrm>
          <a:prstGeom prst="rect">
            <a:avLst/>
          </a:prstGeom>
          <a:noFill/>
        </p:spPr>
        <p:txBody>
          <a:bodyPr wrap="square" rtlCol="0">
            <a:spAutoFit/>
          </a:bodyPr>
          <a:lstStyle/>
          <a:p>
            <a:r>
              <a:rPr lang="en-US" b="1" u="sng" dirty="0">
                <a:solidFill>
                  <a:schemeClr val="tx2"/>
                </a:solidFill>
              </a:rPr>
              <a:t>Inter-quartile range: </a:t>
            </a:r>
            <a:r>
              <a:rPr lang="en-US" dirty="0">
                <a:solidFill>
                  <a:schemeClr val="tx2"/>
                </a:solidFill>
              </a:rPr>
              <a:t>The middle “box” represents the middle 50% of scores for the group. The range of scores from lower to upper quartile is referred to as the inter-quartile range. The middle 50% of scores fall within the inter-quartile range.</a:t>
            </a:r>
          </a:p>
          <a:p>
            <a:r>
              <a:rPr lang="en-US" b="1" u="sng" dirty="0">
                <a:solidFill>
                  <a:schemeClr val="tx2"/>
                </a:solidFill>
              </a:rPr>
              <a:t>Upper quartile: </a:t>
            </a:r>
            <a:r>
              <a:rPr lang="en-US" dirty="0">
                <a:solidFill>
                  <a:schemeClr val="tx2"/>
                </a:solidFill>
              </a:rPr>
              <a:t>Seventy-five percent of the scores fall below the upper quartile.</a:t>
            </a:r>
          </a:p>
          <a:p>
            <a:r>
              <a:rPr lang="en-US" b="1" u="sng" dirty="0">
                <a:solidFill>
                  <a:schemeClr val="tx2"/>
                </a:solidFill>
              </a:rPr>
              <a:t>Lower quartile: </a:t>
            </a:r>
            <a:r>
              <a:rPr lang="en-US" dirty="0">
                <a:solidFill>
                  <a:schemeClr val="tx2"/>
                </a:solidFill>
              </a:rPr>
              <a:t>Twenty-five percent of scores fall below the lower quartile.</a:t>
            </a:r>
          </a:p>
          <a:p>
            <a:r>
              <a:rPr lang="en-US" b="1" u="sng" dirty="0">
                <a:solidFill>
                  <a:schemeClr val="tx2"/>
                </a:solidFill>
              </a:rPr>
              <a:t>Whiskers: </a:t>
            </a:r>
            <a:r>
              <a:rPr lang="en-US" dirty="0">
                <a:solidFill>
                  <a:schemeClr val="tx2"/>
                </a:solidFill>
              </a:rPr>
              <a:t>The upper and lower whiskers represent scores outside the middle 50%. </a:t>
            </a:r>
          </a:p>
          <a:p>
            <a:endParaRPr lang="en-US" dirty="0"/>
          </a:p>
        </p:txBody>
      </p:sp>
      <p:pic>
        <p:nvPicPr>
          <p:cNvPr id="3" name="Picture 2"/>
          <p:cNvPicPr>
            <a:picLocks noChangeAspect="1"/>
          </p:cNvPicPr>
          <p:nvPr/>
        </p:nvPicPr>
        <p:blipFill>
          <a:blip r:embed="rId2"/>
          <a:stretch>
            <a:fillRect/>
          </a:stretch>
        </p:blipFill>
        <p:spPr>
          <a:xfrm>
            <a:off x="7944878" y="1424173"/>
            <a:ext cx="3792237" cy="4393569"/>
          </a:xfrm>
          <a:prstGeom prst="rect">
            <a:avLst/>
          </a:prstGeom>
        </p:spPr>
      </p:pic>
      <p:sp>
        <p:nvSpPr>
          <p:cNvPr id="4" name="Rectangle 3"/>
          <p:cNvSpPr/>
          <p:nvPr/>
        </p:nvSpPr>
        <p:spPr>
          <a:xfrm>
            <a:off x="391811" y="1593526"/>
            <a:ext cx="7790164" cy="1200329"/>
          </a:xfrm>
          <a:prstGeom prst="rect">
            <a:avLst/>
          </a:prstGeom>
        </p:spPr>
        <p:txBody>
          <a:bodyPr wrap="square">
            <a:spAutoFit/>
          </a:bodyPr>
          <a:lstStyle/>
          <a:p>
            <a:r>
              <a:rPr lang="en-US" dirty="0">
                <a:solidFill>
                  <a:schemeClr val="tx2"/>
                </a:solidFill>
              </a:rPr>
              <a:t>The lines extending parallel from the boxes are known as the “whiskers”, which are used to indicate variability outside the upper and lower quartiles. Outliers are sometimes plotted as individual dots that are in-line with whiskers. Box Plots can be drawn either vertically or horizontally.</a:t>
            </a:r>
          </a:p>
        </p:txBody>
      </p:sp>
      <p:sp>
        <p:nvSpPr>
          <p:cNvPr id="10" name="Rectangle 9"/>
          <p:cNvSpPr/>
          <p:nvPr/>
        </p:nvSpPr>
        <p:spPr>
          <a:xfrm>
            <a:off x="391811" y="3060588"/>
            <a:ext cx="1441623" cy="369332"/>
          </a:xfrm>
          <a:prstGeom prst="rect">
            <a:avLst/>
          </a:prstGeom>
          <a:solidFill>
            <a:schemeClr val="tx2">
              <a:lumMod val="10000"/>
              <a:lumOff val="90000"/>
            </a:schemeClr>
          </a:solidFill>
        </p:spPr>
        <p:txBody>
          <a:bodyPr wrap="square">
            <a:spAutoFit/>
          </a:bodyPr>
          <a:lstStyle/>
          <a:p>
            <a:r>
              <a:rPr lang="en-US" b="1" dirty="0">
                <a:solidFill>
                  <a:srgbClr val="333333"/>
                </a:solidFill>
                <a:latin typeface="+mj-lt"/>
              </a:rPr>
              <a:t>Definitions</a:t>
            </a:r>
            <a:endParaRPr lang="en-US" b="1" i="0" dirty="0">
              <a:solidFill>
                <a:srgbClr val="333333"/>
              </a:solidFill>
              <a:effectLst/>
              <a:latin typeface="+mj-lt"/>
            </a:endParaRPr>
          </a:p>
        </p:txBody>
      </p:sp>
    </p:spTree>
    <p:extLst>
      <p:ext uri="{BB962C8B-B14F-4D97-AF65-F5344CB8AC3E}">
        <p14:creationId xmlns:p14="http://schemas.microsoft.com/office/powerpoint/2010/main" val="4271756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72761" y="288881"/>
            <a:ext cx="10363200" cy="476854"/>
          </a:xfrm>
          <a:noFill/>
          <a:ln/>
        </p:spPr>
        <p:txBody>
          <a:bodyPr/>
          <a:lstStyle/>
          <a:p>
            <a:pPr algn="l"/>
            <a:r>
              <a:rPr lang="en-US" sz="2800" dirty="0">
                <a:solidFill>
                  <a:srgbClr val="0000FF"/>
                </a:solidFill>
              </a:rPr>
              <a:t>Box Plot Contd..</a:t>
            </a:r>
          </a:p>
        </p:txBody>
      </p:sp>
      <p:sp>
        <p:nvSpPr>
          <p:cNvPr id="8" name="TextBox 7"/>
          <p:cNvSpPr txBox="1"/>
          <p:nvPr/>
        </p:nvSpPr>
        <p:spPr>
          <a:xfrm>
            <a:off x="372761" y="899207"/>
            <a:ext cx="10458450" cy="369332"/>
          </a:xfrm>
          <a:prstGeom prst="rect">
            <a:avLst/>
          </a:prstGeom>
          <a:noFill/>
        </p:spPr>
        <p:txBody>
          <a:bodyPr wrap="square" rtlCol="0">
            <a:spAutoFit/>
          </a:bodyPr>
          <a:lstStyle/>
          <a:p>
            <a:r>
              <a:rPr lang="en-US" dirty="0">
                <a:solidFill>
                  <a:schemeClr val="tx2"/>
                </a:solidFill>
              </a:rPr>
              <a:t>Steps to identify the outliers in the dataset</a:t>
            </a:r>
          </a:p>
        </p:txBody>
      </p:sp>
      <p:sp>
        <p:nvSpPr>
          <p:cNvPr id="4" name="Rectangle 3"/>
          <p:cNvSpPr/>
          <p:nvPr/>
        </p:nvSpPr>
        <p:spPr>
          <a:xfrm>
            <a:off x="372761" y="1337050"/>
            <a:ext cx="11219938" cy="1477328"/>
          </a:xfrm>
          <a:prstGeom prst="rect">
            <a:avLst/>
          </a:prstGeom>
        </p:spPr>
        <p:txBody>
          <a:bodyPr wrap="square">
            <a:spAutoFit/>
          </a:bodyPr>
          <a:lstStyle/>
          <a:p>
            <a:r>
              <a:rPr lang="en-US" dirty="0">
                <a:solidFill>
                  <a:schemeClr val="tx2"/>
                </a:solidFill>
              </a:rPr>
              <a:t>• Inter-Quartile Range (IQR) is the distance between the first and second quartiles</a:t>
            </a:r>
            <a:br>
              <a:rPr lang="en-US" dirty="0">
                <a:solidFill>
                  <a:schemeClr val="tx2"/>
                </a:solidFill>
              </a:rPr>
            </a:br>
            <a:r>
              <a:rPr lang="en-US" dirty="0">
                <a:solidFill>
                  <a:schemeClr val="tx2"/>
                </a:solidFill>
              </a:rPr>
              <a:t>• Multiply the IQR by 1.5</a:t>
            </a:r>
            <a:br>
              <a:rPr lang="en-US" dirty="0">
                <a:solidFill>
                  <a:schemeClr val="tx2"/>
                </a:solidFill>
              </a:rPr>
            </a:br>
            <a:r>
              <a:rPr lang="en-US" dirty="0">
                <a:solidFill>
                  <a:schemeClr val="tx2"/>
                </a:solidFill>
              </a:rPr>
              <a:t>• Subtract that value from the 1st Quartile to get your lower boundary</a:t>
            </a:r>
            <a:br>
              <a:rPr lang="en-US" dirty="0">
                <a:solidFill>
                  <a:schemeClr val="tx2"/>
                </a:solidFill>
              </a:rPr>
            </a:br>
            <a:r>
              <a:rPr lang="en-US" dirty="0">
                <a:solidFill>
                  <a:schemeClr val="tx2"/>
                </a:solidFill>
              </a:rPr>
              <a:t>• Add that value to the 2nd Quartile to get your upper boundary</a:t>
            </a:r>
            <a:br>
              <a:rPr lang="en-US" dirty="0">
                <a:solidFill>
                  <a:schemeClr val="tx2"/>
                </a:solidFill>
              </a:rPr>
            </a:br>
            <a:r>
              <a:rPr lang="en-US" dirty="0">
                <a:solidFill>
                  <a:schemeClr val="tx2"/>
                </a:solidFill>
              </a:rPr>
              <a:t>• Values in the data set that fall outside of these limits are considered outliers</a:t>
            </a:r>
          </a:p>
        </p:txBody>
      </p:sp>
      <p:sp>
        <p:nvSpPr>
          <p:cNvPr id="11" name="Rectangle 10"/>
          <p:cNvSpPr/>
          <p:nvPr/>
        </p:nvSpPr>
        <p:spPr>
          <a:xfrm>
            <a:off x="372761" y="3094249"/>
            <a:ext cx="7308199" cy="2585323"/>
          </a:xfrm>
          <a:prstGeom prst="rect">
            <a:avLst/>
          </a:prstGeom>
        </p:spPr>
        <p:txBody>
          <a:bodyPr wrap="square">
            <a:spAutoFit/>
          </a:bodyPr>
          <a:lstStyle/>
          <a:p>
            <a:r>
              <a:rPr lang="en-US" dirty="0">
                <a:solidFill>
                  <a:srgbClr val="000000"/>
                </a:solidFill>
              </a:rPr>
              <a:t>For example, the data points are 4,6,10,12,30,40,50,60,120 </a:t>
            </a:r>
          </a:p>
          <a:p>
            <a:r>
              <a:rPr lang="en-US" dirty="0">
                <a:solidFill>
                  <a:srgbClr val="000000"/>
                </a:solidFill>
              </a:rPr>
              <a:t>Median for the above dataset is 30</a:t>
            </a:r>
          </a:p>
          <a:p>
            <a:r>
              <a:rPr lang="en-US" dirty="0">
                <a:solidFill>
                  <a:srgbClr val="000000"/>
                </a:solidFill>
              </a:rPr>
              <a:t>Q1 is 10 and Q3 is 50</a:t>
            </a:r>
          </a:p>
          <a:p>
            <a:r>
              <a:rPr lang="en-US" dirty="0">
                <a:solidFill>
                  <a:srgbClr val="000000"/>
                </a:solidFill>
              </a:rPr>
              <a:t>Find the inter quartile range  IQR = Q3-Q1</a:t>
            </a:r>
          </a:p>
          <a:p>
            <a:r>
              <a:rPr lang="en-US" dirty="0">
                <a:solidFill>
                  <a:srgbClr val="000000"/>
                </a:solidFill>
              </a:rPr>
              <a:t>IQR is 40</a:t>
            </a:r>
          </a:p>
          <a:p>
            <a:r>
              <a:rPr lang="en-US" dirty="0">
                <a:solidFill>
                  <a:srgbClr val="000000"/>
                </a:solidFill>
              </a:rPr>
              <a:t>Lower limit of box plot would be:  Lower Limit = Q1- 1.5*IQR</a:t>
            </a:r>
          </a:p>
          <a:p>
            <a:r>
              <a:rPr lang="en-US" dirty="0">
                <a:solidFill>
                  <a:srgbClr val="000000"/>
                </a:solidFill>
              </a:rPr>
              <a:t>Lower Limit = -50</a:t>
            </a:r>
          </a:p>
          <a:p>
            <a:r>
              <a:rPr lang="en-US" dirty="0">
                <a:solidFill>
                  <a:srgbClr val="000000"/>
                </a:solidFill>
              </a:rPr>
              <a:t>Lower limit of box plot would be:  Lower Limit = Q3+1.5*IQR</a:t>
            </a:r>
          </a:p>
          <a:p>
            <a:r>
              <a:rPr lang="en-US" dirty="0">
                <a:solidFill>
                  <a:srgbClr val="000000"/>
                </a:solidFill>
              </a:rPr>
              <a:t>Upper Limit = 110</a:t>
            </a:r>
          </a:p>
        </p:txBody>
      </p:sp>
      <p:pic>
        <p:nvPicPr>
          <p:cNvPr id="2" name="Picture 1"/>
          <p:cNvPicPr>
            <a:picLocks noChangeAspect="1"/>
          </p:cNvPicPr>
          <p:nvPr/>
        </p:nvPicPr>
        <p:blipFill rotWithShape="1">
          <a:blip r:embed="rId2"/>
          <a:srcRect l="-2882" t="13007" r="-5940" b="17945"/>
          <a:stretch/>
        </p:blipFill>
        <p:spPr>
          <a:xfrm>
            <a:off x="7680960" y="2981325"/>
            <a:ext cx="3383280" cy="2870835"/>
          </a:xfrm>
          <a:prstGeom prst="rect">
            <a:avLst/>
          </a:prstGeom>
        </p:spPr>
      </p:pic>
    </p:spTree>
    <p:extLst>
      <p:ext uri="{BB962C8B-B14F-4D97-AF65-F5344CB8AC3E}">
        <p14:creationId xmlns:p14="http://schemas.microsoft.com/office/powerpoint/2010/main" val="2329540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2286906" y="2014667"/>
            <a:ext cx="7776815" cy="1537692"/>
          </a:xfrm>
        </p:spPr>
        <p:txBody>
          <a:bodyPr/>
          <a:lstStyle/>
          <a:p>
            <a:pPr algn="ctr"/>
            <a:r>
              <a:rPr lang="en-US" sz="5400" i="1" dirty="0">
                <a:solidFill>
                  <a:schemeClr val="accent2">
                    <a:lumMod val="75000"/>
                  </a:schemeClr>
                </a:solidFill>
              </a:rPr>
              <a:t>Thank You</a:t>
            </a:r>
          </a:p>
        </p:txBody>
      </p:sp>
    </p:spTree>
    <p:extLst>
      <p:ext uri="{BB962C8B-B14F-4D97-AF65-F5344CB8AC3E}">
        <p14:creationId xmlns:p14="http://schemas.microsoft.com/office/powerpoint/2010/main" val="298243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56144"/>
            <a:ext cx="10363200" cy="1143000"/>
          </a:xfrm>
          <a:noFill/>
          <a:ln/>
        </p:spPr>
        <p:txBody>
          <a:bodyPr/>
          <a:lstStyle/>
          <a:p>
            <a:pPr algn="l"/>
            <a:r>
              <a:rPr lang="en-US" sz="2800" dirty="0">
                <a:solidFill>
                  <a:srgbClr val="0000FF"/>
                </a:solidFill>
              </a:rPr>
              <a:t>What is Statistics?</a:t>
            </a:r>
          </a:p>
        </p:txBody>
      </p:sp>
      <p:sp>
        <p:nvSpPr>
          <p:cNvPr id="5123" name="Rectangle 3"/>
          <p:cNvSpPr>
            <a:spLocks noGrp="1" noChangeArrowheads="1"/>
          </p:cNvSpPr>
          <p:nvPr>
            <p:ph type="body" idx="1"/>
          </p:nvPr>
        </p:nvSpPr>
        <p:spPr>
          <a:xfrm>
            <a:off x="752475" y="827644"/>
            <a:ext cx="10363200" cy="1890841"/>
          </a:xfrm>
          <a:noFill/>
          <a:ln/>
        </p:spPr>
        <p:txBody>
          <a:bodyPr/>
          <a:lstStyle/>
          <a:p>
            <a:pPr marL="0" indent="0">
              <a:buNone/>
            </a:pPr>
            <a:r>
              <a:rPr lang="en-US" sz="1800" b="1" dirty="0">
                <a:solidFill>
                  <a:srgbClr val="0000FF"/>
                </a:solidFill>
              </a:rPr>
              <a:t>Statistics</a:t>
            </a:r>
            <a:r>
              <a:rPr lang="en-US" sz="1800" dirty="0">
                <a:solidFill>
                  <a:srgbClr val="0000FF"/>
                </a:solidFill>
              </a:rPr>
              <a:t>: </a:t>
            </a:r>
            <a:r>
              <a:rPr lang="en-US" sz="1800" dirty="0">
                <a:solidFill>
                  <a:schemeClr val="tx2"/>
                </a:solidFill>
              </a:rPr>
              <a:t>The science of collecting, describing, and interpreting data.</a:t>
            </a:r>
          </a:p>
          <a:p>
            <a:pPr marL="0" indent="0">
              <a:buNone/>
            </a:pPr>
            <a:r>
              <a:rPr lang="en-US" sz="1800" dirty="0">
                <a:solidFill>
                  <a:schemeClr val="tx2"/>
                </a:solidFill>
              </a:rPr>
              <a:t>Two areas of statistics:</a:t>
            </a:r>
          </a:p>
          <a:p>
            <a:pPr marL="0" indent="0">
              <a:buNone/>
            </a:pPr>
            <a:r>
              <a:rPr lang="en-US" sz="1800" b="1" dirty="0">
                <a:solidFill>
                  <a:srgbClr val="0000FF"/>
                </a:solidFill>
              </a:rPr>
              <a:t>Descriptive Statistics</a:t>
            </a:r>
            <a:r>
              <a:rPr lang="en-US" sz="1800" dirty="0">
                <a:solidFill>
                  <a:srgbClr val="0000FF"/>
                </a:solidFill>
              </a:rPr>
              <a:t>: </a:t>
            </a:r>
            <a:r>
              <a:rPr lang="en-US" sz="1800" dirty="0">
                <a:solidFill>
                  <a:schemeClr val="tx2"/>
                </a:solidFill>
              </a:rPr>
              <a:t>collection, presentation, and description of sample data.</a:t>
            </a:r>
          </a:p>
          <a:p>
            <a:pPr marL="0" indent="0">
              <a:buNone/>
            </a:pPr>
            <a:r>
              <a:rPr lang="en-US" sz="1800" b="1" dirty="0">
                <a:solidFill>
                  <a:srgbClr val="0000FF"/>
                </a:solidFill>
              </a:rPr>
              <a:t>Inferential Statistics</a:t>
            </a:r>
            <a:r>
              <a:rPr lang="en-US" sz="1800" dirty="0">
                <a:solidFill>
                  <a:srgbClr val="0000FF"/>
                </a:solidFill>
              </a:rPr>
              <a:t>: </a:t>
            </a:r>
            <a:r>
              <a:rPr lang="en-US" sz="1800" dirty="0">
                <a:solidFill>
                  <a:schemeClr val="tx2"/>
                </a:solidFill>
              </a:rPr>
              <a:t>making decisions and drawing conclusions about populations.</a:t>
            </a:r>
          </a:p>
          <a:p>
            <a:pPr marL="0" indent="0">
              <a:buNone/>
            </a:pPr>
            <a:endParaRPr lang="en-US" dirty="0"/>
          </a:p>
        </p:txBody>
      </p:sp>
      <p:sp>
        <p:nvSpPr>
          <p:cNvPr id="4" name="Rectangle 2"/>
          <p:cNvSpPr txBox="1">
            <a:spLocks noChangeArrowheads="1"/>
          </p:cNvSpPr>
          <p:nvPr/>
        </p:nvSpPr>
        <p:spPr>
          <a:xfrm>
            <a:off x="752475" y="3087817"/>
            <a:ext cx="10863652" cy="3307492"/>
          </a:xfrm>
          <a:prstGeom prst="rect">
            <a:avLst/>
          </a:prstGeom>
          <a:noFill/>
          <a:ln/>
        </p:spPr>
        <p:txBody>
          <a:bodyPr/>
          <a:lstStyle>
            <a:lvl1pPr marL="0" indent="0" algn="l" defTabSz="914377" rtl="0" eaLnBrk="1" latinLnBrk="0" hangingPunct="1">
              <a:lnSpc>
                <a:spcPct val="90000"/>
              </a:lnSpc>
              <a:spcBef>
                <a:spcPts val="1000"/>
              </a:spcBef>
              <a:buClr>
                <a:schemeClr val="accent1"/>
              </a:buClr>
              <a:buSzPct val="75000"/>
              <a:buFont typeface="Wingdings" panose="05000000000000000000" pitchFamily="2" charset="2"/>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chemeClr val="tx2"/>
                </a:solidFill>
              </a:rPr>
              <a:t>A recent study examined the math and english scores of high school seniors across the country.  Which of the following statements are descriptive in nature and which are inferential.</a:t>
            </a:r>
          </a:p>
          <a:p>
            <a:pPr marL="285750" indent="-285750">
              <a:buFont typeface="Arial" panose="020B0604020202020204" pitchFamily="34" charset="0"/>
              <a:buChar char="•"/>
            </a:pPr>
            <a:r>
              <a:rPr lang="en-US" sz="1800" dirty="0">
                <a:solidFill>
                  <a:schemeClr val="tx2"/>
                </a:solidFill>
              </a:rPr>
              <a:t>The mean math score was 75.</a:t>
            </a:r>
          </a:p>
          <a:p>
            <a:pPr marL="285750" indent="-285750">
              <a:buFont typeface="Arial" panose="020B0604020202020204" pitchFamily="34" charset="0"/>
              <a:buChar char="•"/>
            </a:pPr>
            <a:r>
              <a:rPr lang="en-US" sz="1800" dirty="0">
                <a:solidFill>
                  <a:schemeClr val="tx2"/>
                </a:solidFill>
              </a:rPr>
              <a:t>The mean english score was 72.</a:t>
            </a:r>
          </a:p>
          <a:p>
            <a:pPr marL="285750" indent="-285750">
              <a:buFont typeface="Arial" panose="020B0604020202020204" pitchFamily="34" charset="0"/>
              <a:buChar char="•"/>
            </a:pPr>
            <a:r>
              <a:rPr lang="en-US" sz="1800" dirty="0">
                <a:solidFill>
                  <a:schemeClr val="tx2"/>
                </a:solidFill>
              </a:rPr>
              <a:t>Students in the Northeast always score higher marks.</a:t>
            </a:r>
          </a:p>
          <a:p>
            <a:pPr marL="285750" indent="-285750">
              <a:buFont typeface="Arial" panose="020B0604020202020204" pitchFamily="34" charset="0"/>
              <a:buChar char="•"/>
            </a:pPr>
            <a:r>
              <a:rPr lang="en-US" sz="1800" dirty="0">
                <a:solidFill>
                  <a:schemeClr val="tx2"/>
                </a:solidFill>
              </a:rPr>
              <a:t>South Indian students always score good marks in english.</a:t>
            </a:r>
          </a:p>
          <a:p>
            <a:pPr marL="285750" indent="-285750">
              <a:buFont typeface="Arial" panose="020B0604020202020204" pitchFamily="34" charset="0"/>
              <a:buChar char="•"/>
            </a:pPr>
            <a:r>
              <a:rPr lang="en-US" sz="1800" dirty="0">
                <a:solidFill>
                  <a:schemeClr val="tx2"/>
                </a:solidFill>
              </a:rPr>
              <a:t>The math scores are higher than they were 10 years ago.</a:t>
            </a:r>
          </a:p>
          <a:p>
            <a:pPr marL="285750" indent="-285750">
              <a:buFont typeface="Arial" panose="020B0604020202020204" pitchFamily="34" charset="0"/>
              <a:buChar char="•"/>
            </a:pPr>
            <a:r>
              <a:rPr lang="en-US" sz="1800" dirty="0">
                <a:solidFill>
                  <a:schemeClr val="tx2"/>
                </a:solidFill>
              </a:rPr>
              <a:t>The maximum marks scored in math was 99 </a:t>
            </a:r>
          </a:p>
        </p:txBody>
      </p:sp>
      <p:sp>
        <p:nvSpPr>
          <p:cNvPr id="5" name="Rectangle 4"/>
          <p:cNvSpPr/>
          <p:nvPr/>
        </p:nvSpPr>
        <p:spPr>
          <a:xfrm>
            <a:off x="752475" y="2718485"/>
            <a:ext cx="1181734" cy="369332"/>
          </a:xfrm>
          <a:prstGeom prst="rect">
            <a:avLst/>
          </a:prstGeom>
        </p:spPr>
        <p:txBody>
          <a:bodyPr wrap="none">
            <a:spAutoFit/>
          </a:bodyPr>
          <a:lstStyle/>
          <a:p>
            <a:r>
              <a:rPr lang="en-US" i="1" dirty="0">
                <a:solidFill>
                  <a:srgbClr val="0000FF"/>
                </a:solidFill>
              </a:rPr>
              <a:t>Example</a:t>
            </a:r>
            <a:r>
              <a:rPr lang="en-US" sz="1400" dirty="0">
                <a:solidFill>
                  <a:srgbClr val="0000FF"/>
                </a:solidFill>
              </a:rPr>
              <a:t>: </a:t>
            </a:r>
            <a:endParaRPr lang="en-US" dirty="0">
              <a:solidFill>
                <a:srgbClr val="0000FF"/>
              </a:solidFill>
            </a:endParaRPr>
          </a:p>
        </p:txBody>
      </p:sp>
    </p:spTree>
    <p:extLst>
      <p:ext uri="{BB962C8B-B14F-4D97-AF65-F5344CB8AC3E}">
        <p14:creationId xmlns:p14="http://schemas.microsoft.com/office/powerpoint/2010/main" val="142026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9437" y="216243"/>
            <a:ext cx="10363200" cy="673443"/>
          </a:xfrm>
          <a:noFill/>
          <a:ln/>
        </p:spPr>
        <p:txBody>
          <a:bodyPr/>
          <a:lstStyle/>
          <a:p>
            <a:pPr algn="l"/>
            <a:r>
              <a:rPr lang="en-US" sz="2800" dirty="0">
                <a:solidFill>
                  <a:srgbClr val="0000FF"/>
                </a:solidFill>
              </a:rPr>
              <a:t>Introduction to Basic Terms</a:t>
            </a:r>
          </a:p>
        </p:txBody>
      </p:sp>
      <p:sp>
        <p:nvSpPr>
          <p:cNvPr id="7171" name="Rectangle 3"/>
          <p:cNvSpPr>
            <a:spLocks noGrp="1" noChangeArrowheads="1"/>
          </p:cNvSpPr>
          <p:nvPr>
            <p:ph type="body" idx="1"/>
          </p:nvPr>
        </p:nvSpPr>
        <p:spPr>
          <a:xfrm>
            <a:off x="1000125" y="1023937"/>
            <a:ext cx="10363200" cy="1538031"/>
          </a:xfrm>
          <a:noFill/>
          <a:ln/>
        </p:spPr>
        <p:txBody>
          <a:bodyPr/>
          <a:lstStyle/>
          <a:p>
            <a:pPr marL="0" indent="0">
              <a:buNone/>
            </a:pPr>
            <a:r>
              <a:rPr lang="en-US" sz="1800" b="1" dirty="0">
                <a:solidFill>
                  <a:srgbClr val="0000FF"/>
                </a:solidFill>
              </a:rPr>
              <a:t>Population</a:t>
            </a:r>
            <a:r>
              <a:rPr lang="en-US" sz="1800" dirty="0">
                <a:solidFill>
                  <a:srgbClr val="0000FF"/>
                </a:solidFill>
              </a:rPr>
              <a:t>: </a:t>
            </a:r>
            <a:r>
              <a:rPr lang="en-US" sz="1800" dirty="0">
                <a:solidFill>
                  <a:schemeClr val="tx2"/>
                </a:solidFill>
              </a:rPr>
              <a:t>A collection, or set, of individuals or objects or events whose properties are to be analyzed.</a:t>
            </a:r>
          </a:p>
          <a:p>
            <a:pPr marL="0" indent="0">
              <a:buNone/>
            </a:pPr>
            <a:r>
              <a:rPr lang="en-US" sz="1800" b="1" dirty="0">
                <a:solidFill>
                  <a:srgbClr val="0000FF"/>
                </a:solidFill>
              </a:rPr>
              <a:t>Sample</a:t>
            </a:r>
            <a:r>
              <a:rPr lang="en-US" sz="1800" dirty="0">
                <a:solidFill>
                  <a:srgbClr val="0000FF"/>
                </a:solidFill>
              </a:rPr>
              <a:t>: </a:t>
            </a:r>
            <a:r>
              <a:rPr lang="en-US" sz="1800" dirty="0">
                <a:solidFill>
                  <a:schemeClr val="tx2"/>
                </a:solidFill>
              </a:rPr>
              <a:t>A subset of the population which contains almost every property of population.</a:t>
            </a:r>
          </a:p>
          <a:p>
            <a:pPr marL="0" indent="0">
              <a:buNone/>
            </a:pPr>
            <a:r>
              <a:rPr lang="en-US" sz="1800" b="1" dirty="0">
                <a:solidFill>
                  <a:srgbClr val="0000FF"/>
                </a:solidFill>
              </a:rPr>
              <a:t>Variable</a:t>
            </a:r>
            <a:r>
              <a:rPr lang="en-US" sz="1800" dirty="0">
                <a:solidFill>
                  <a:srgbClr val="0000FF"/>
                </a:solidFill>
              </a:rPr>
              <a:t>: </a:t>
            </a:r>
            <a:r>
              <a:rPr lang="en-US" sz="1800" dirty="0">
                <a:solidFill>
                  <a:schemeClr val="tx2"/>
                </a:solidFill>
              </a:rPr>
              <a:t>A characteristic about each individual element of a population or sample.</a:t>
            </a:r>
          </a:p>
        </p:txBody>
      </p:sp>
      <p:pic>
        <p:nvPicPr>
          <p:cNvPr id="3" name="Picture 2"/>
          <p:cNvPicPr>
            <a:picLocks noChangeAspect="1"/>
          </p:cNvPicPr>
          <p:nvPr/>
        </p:nvPicPr>
        <p:blipFill>
          <a:blip r:embed="rId2"/>
          <a:stretch>
            <a:fillRect/>
          </a:stretch>
        </p:blipFill>
        <p:spPr>
          <a:xfrm>
            <a:off x="3257550" y="3275826"/>
            <a:ext cx="5334000" cy="2224086"/>
          </a:xfrm>
          <a:prstGeom prst="rect">
            <a:avLst/>
          </a:prstGeom>
        </p:spPr>
      </p:pic>
    </p:spTree>
    <p:extLst>
      <p:ext uri="{BB962C8B-B14F-4D97-AF65-F5344CB8AC3E}">
        <p14:creationId xmlns:p14="http://schemas.microsoft.com/office/powerpoint/2010/main" val="393140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1336" y="154845"/>
            <a:ext cx="10363200" cy="1143000"/>
          </a:xfrm>
          <a:noFill/>
          <a:ln/>
        </p:spPr>
        <p:txBody>
          <a:bodyPr/>
          <a:lstStyle/>
          <a:p>
            <a:pPr algn="l"/>
            <a:r>
              <a:rPr lang="en-US" sz="2800" dirty="0">
                <a:solidFill>
                  <a:srgbClr val="0000FF"/>
                </a:solidFill>
              </a:rPr>
              <a:t>Sampling Techniques</a:t>
            </a:r>
          </a:p>
        </p:txBody>
      </p:sp>
      <p:sp>
        <p:nvSpPr>
          <p:cNvPr id="6" name="Rectangle 3"/>
          <p:cNvSpPr txBox="1">
            <a:spLocks noChangeArrowheads="1"/>
          </p:cNvSpPr>
          <p:nvPr/>
        </p:nvSpPr>
        <p:spPr bwMode="auto">
          <a:xfrm>
            <a:off x="799069" y="1534297"/>
            <a:ext cx="8534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2"/>
              </a:buClr>
              <a:buSzPct val="85000"/>
              <a:buFont typeface="Wingdings 2" panose="05020102010507070707" pitchFamily="18" charset="2"/>
              <a:buChar char=""/>
              <a:defRPr sz="2800" kern="1200">
                <a:solidFill>
                  <a:schemeClr val="tx1"/>
                </a:solidFill>
                <a:latin typeface="+mn-lt"/>
                <a:ea typeface="ＭＳ Ｐゴシック" panose="020B0600070205080204" pitchFamily="34" charset="-128"/>
                <a:cs typeface="+mn-cs"/>
              </a:defRPr>
            </a:lvl1pPr>
            <a:lvl2pPr marL="547688" indent="-228600" algn="l" rtl="0" fontAlgn="base">
              <a:spcBef>
                <a:spcPct val="20000"/>
              </a:spcBef>
              <a:spcAft>
                <a:spcPct val="0"/>
              </a:spcAft>
              <a:buClr>
                <a:schemeClr val="accent2"/>
              </a:buClr>
              <a:buSzPct val="85000"/>
              <a:buFont typeface="Wingdings 2" panose="05020102010507070707" pitchFamily="18" charset="2"/>
              <a:buChar char=""/>
              <a:defRPr sz="2400" kern="1200">
                <a:solidFill>
                  <a:schemeClr val="tx1"/>
                </a:solidFill>
                <a:latin typeface="+mn-lt"/>
                <a:ea typeface="ＭＳ Ｐゴシック" panose="020B0600070205080204" pitchFamily="34" charset="-128"/>
                <a:cs typeface="+mn-cs"/>
              </a:defRPr>
            </a:lvl2pPr>
            <a:lvl3pPr marL="730250" indent="-182563" algn="l" rtl="0" fontAlgn="base">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3pPr>
            <a:lvl4pPr marL="1004888" indent="-182563" algn="l" rtl="0" fontAlgn="base">
              <a:spcBef>
                <a:spcPct val="20000"/>
              </a:spcBef>
              <a:spcAft>
                <a:spcPct val="0"/>
              </a:spcAft>
              <a:buClr>
                <a:schemeClr val="accent2"/>
              </a:buClr>
              <a:buSzPct val="100000"/>
              <a:buFont typeface="Arial" panose="020B0604020202020204" pitchFamily="34" charset="0"/>
              <a:buChar char="•"/>
              <a:defRPr kern="1200">
                <a:solidFill>
                  <a:schemeClr val="tx2"/>
                </a:solidFill>
                <a:latin typeface="+mn-lt"/>
                <a:ea typeface="ＭＳ Ｐゴシック" panose="020B0600070205080204" pitchFamily="34" charset="-128"/>
                <a:cs typeface="+mn-cs"/>
              </a:defRPr>
            </a:lvl4pPr>
            <a:lvl5pPr marL="1279525" indent="-182563" algn="l" rtl="0" fontAlgn="base">
              <a:spcBef>
                <a:spcPct val="20000"/>
              </a:spcBef>
              <a:spcAft>
                <a:spcPct val="0"/>
              </a:spcAft>
              <a:buClr>
                <a:schemeClr val="accent2"/>
              </a:buClr>
              <a:buFont typeface="Arial" panose="020B0604020202020204" pitchFamily="34" charset="0"/>
              <a:buChar char="•"/>
              <a:defRPr kern="1200">
                <a:solidFill>
                  <a:schemeClr val="tx1"/>
                </a:solidFill>
                <a:latin typeface="+mn-lt"/>
                <a:ea typeface="ＭＳ Ｐゴシック" panose="020B0600070205080204" pitchFamily="34" charset="-128"/>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a:lstStyle>
          <a:p>
            <a:pPr marL="273050" marR="0" lvl="0" indent="-273050" algn="l" defTabSz="914400" rtl="0" eaLnBrk="1" fontAlgn="base" latinLnBrk="0" hangingPunct="1">
              <a:lnSpc>
                <a:spcPct val="90000"/>
              </a:lnSpc>
              <a:spcBef>
                <a:spcPct val="20000"/>
              </a:spcBef>
              <a:spcAft>
                <a:spcPct val="0"/>
              </a:spcAft>
              <a:buClr>
                <a:srgbClr val="E6632E"/>
              </a:buClr>
              <a:buSzPct val="85000"/>
              <a:buFont typeface="Wingdings" panose="05000000000000000000" pitchFamily="2" charset="2"/>
              <a:buChar char="S"/>
              <a:tabLst/>
              <a:defRPr/>
            </a:pPr>
            <a:r>
              <a:rPr kumimoji="0" lang="en-US" sz="2400" b="0" i="0" u="none" strike="noStrike" kern="1200" cap="none" spc="0" normalizeH="0" baseline="0" noProof="0" dirty="0">
                <a:ln>
                  <a:noFill/>
                </a:ln>
                <a:solidFill>
                  <a:schemeClr val="tx2"/>
                </a:solidFill>
                <a:effectLst/>
                <a:uLnTx/>
                <a:uFillTx/>
                <a:latin typeface="Arial"/>
                <a:ea typeface="ＭＳ Ｐゴシック" panose="020B0600070205080204" pitchFamily="34" charset="-128"/>
              </a:rPr>
              <a:t>Simple Random Sample</a:t>
            </a:r>
          </a:p>
          <a:p>
            <a:pPr marL="273050" marR="0" lvl="0" indent="-273050" algn="l" defTabSz="914400" rtl="0" eaLnBrk="1" fontAlgn="base" latinLnBrk="0" hangingPunct="1">
              <a:lnSpc>
                <a:spcPct val="90000"/>
              </a:lnSpc>
              <a:spcBef>
                <a:spcPct val="20000"/>
              </a:spcBef>
              <a:spcAft>
                <a:spcPct val="0"/>
              </a:spcAft>
              <a:buClr>
                <a:srgbClr val="E6632E"/>
              </a:buClr>
              <a:buSzPct val="85000"/>
              <a:buFont typeface="Wingdings" panose="05000000000000000000" pitchFamily="2" charset="2"/>
              <a:buChar char="S"/>
              <a:tabLst/>
              <a:defRPr/>
            </a:pPr>
            <a:endParaRPr kumimoji="0" lang="en-US" sz="2400" b="0" i="0" u="none" strike="noStrike" kern="1200" cap="none" spc="0" normalizeH="0" baseline="0" noProof="0" dirty="0">
              <a:ln>
                <a:noFill/>
              </a:ln>
              <a:solidFill>
                <a:schemeClr val="tx2"/>
              </a:solidFill>
              <a:effectLst/>
              <a:uLnTx/>
              <a:uFillTx/>
              <a:latin typeface="Arial"/>
              <a:ea typeface="ＭＳ Ｐゴシック" panose="020B0600070205080204" pitchFamily="34" charset="-128"/>
            </a:endParaRPr>
          </a:p>
          <a:p>
            <a:pPr marL="273050" marR="0" lvl="0" indent="-273050" algn="l" defTabSz="914400" rtl="0" eaLnBrk="1" fontAlgn="base" latinLnBrk="0" hangingPunct="1">
              <a:lnSpc>
                <a:spcPct val="90000"/>
              </a:lnSpc>
              <a:spcBef>
                <a:spcPct val="20000"/>
              </a:spcBef>
              <a:spcAft>
                <a:spcPct val="0"/>
              </a:spcAft>
              <a:buClr>
                <a:srgbClr val="E6632E"/>
              </a:buClr>
              <a:buSzPct val="85000"/>
              <a:buFont typeface="Wingdings" panose="05000000000000000000" pitchFamily="2" charset="2"/>
              <a:buChar char="S"/>
              <a:tabLst/>
              <a:defRPr/>
            </a:pPr>
            <a:r>
              <a:rPr kumimoji="0" lang="en-US" sz="2400" b="0" i="0" u="none" strike="noStrike" kern="1200" cap="none" spc="0" normalizeH="0" baseline="0" noProof="0" dirty="0">
                <a:ln>
                  <a:noFill/>
                </a:ln>
                <a:solidFill>
                  <a:schemeClr val="tx2"/>
                </a:solidFill>
                <a:effectLst/>
                <a:uLnTx/>
                <a:uFillTx/>
                <a:latin typeface="Arial"/>
                <a:ea typeface="ＭＳ Ｐゴシック" panose="020B0600070205080204" pitchFamily="34" charset="-128"/>
              </a:rPr>
              <a:t>Stratified Random Sample</a:t>
            </a:r>
          </a:p>
          <a:p>
            <a:pPr marL="0" marR="0" lvl="0" indent="0" algn="l" defTabSz="914400" rtl="0" eaLnBrk="1" fontAlgn="base" latinLnBrk="0" hangingPunct="1">
              <a:lnSpc>
                <a:spcPct val="90000"/>
              </a:lnSpc>
              <a:spcBef>
                <a:spcPct val="20000"/>
              </a:spcBef>
              <a:spcAft>
                <a:spcPct val="0"/>
              </a:spcAft>
              <a:buClr>
                <a:srgbClr val="E6632E"/>
              </a:buClr>
              <a:buSzPct val="85000"/>
              <a:buNone/>
              <a:tabLst/>
              <a:defRPr/>
            </a:pPr>
            <a:endParaRPr kumimoji="0" lang="en-US" sz="2400" b="0" i="0" u="none" strike="noStrike" kern="1200" cap="none" spc="0" normalizeH="0" baseline="0" noProof="0" dirty="0">
              <a:ln>
                <a:noFill/>
              </a:ln>
              <a:solidFill>
                <a:schemeClr val="tx2"/>
              </a:solidFill>
              <a:effectLst/>
              <a:uLnTx/>
              <a:uFillTx/>
              <a:latin typeface="Arial"/>
              <a:ea typeface="ＭＳ Ｐゴシック" panose="020B0600070205080204" pitchFamily="34" charset="-128"/>
            </a:endParaRPr>
          </a:p>
          <a:p>
            <a:pPr marL="273050" marR="0" lvl="0" indent="-273050" algn="l" defTabSz="914400" rtl="0" eaLnBrk="1" fontAlgn="base" latinLnBrk="0" hangingPunct="1">
              <a:lnSpc>
                <a:spcPct val="90000"/>
              </a:lnSpc>
              <a:spcBef>
                <a:spcPct val="20000"/>
              </a:spcBef>
              <a:spcAft>
                <a:spcPct val="0"/>
              </a:spcAft>
              <a:buClr>
                <a:srgbClr val="E6632E"/>
              </a:buClr>
              <a:buSzPct val="85000"/>
              <a:buFont typeface="Wingdings" panose="05000000000000000000" pitchFamily="2" charset="2"/>
              <a:buChar char="S"/>
              <a:tabLst/>
              <a:defRPr/>
            </a:pPr>
            <a:r>
              <a:rPr kumimoji="0" lang="en-US" sz="2400" b="0" i="0" u="none" strike="noStrike" kern="1200" cap="none" spc="0" normalizeH="0" baseline="0" noProof="0" dirty="0">
                <a:ln>
                  <a:noFill/>
                </a:ln>
                <a:solidFill>
                  <a:schemeClr val="tx2"/>
                </a:solidFill>
                <a:effectLst/>
                <a:uLnTx/>
                <a:uFillTx/>
                <a:latin typeface="Arial"/>
                <a:ea typeface="ＭＳ Ｐゴシック" panose="020B0600070205080204" pitchFamily="34" charset="-128"/>
              </a:rPr>
              <a:t>Systematic</a:t>
            </a:r>
          </a:p>
          <a:p>
            <a:pPr marL="273050" marR="0" lvl="0" indent="-273050" algn="l" defTabSz="914400" rtl="0" eaLnBrk="1" fontAlgn="base" latinLnBrk="0" hangingPunct="1">
              <a:lnSpc>
                <a:spcPct val="90000"/>
              </a:lnSpc>
              <a:spcBef>
                <a:spcPct val="20000"/>
              </a:spcBef>
              <a:spcAft>
                <a:spcPct val="0"/>
              </a:spcAft>
              <a:buClr>
                <a:srgbClr val="E6632E"/>
              </a:buClr>
              <a:buSzPct val="85000"/>
              <a:buFont typeface="Wingdings" panose="05000000000000000000" pitchFamily="2" charset="2"/>
              <a:buChar char="S"/>
              <a:tabLst/>
              <a:defRPr/>
            </a:pPr>
            <a:endParaRPr kumimoji="0" lang="en-US" sz="2800" b="0" i="0" u="none" strike="noStrike" kern="1200" cap="none" spc="0" normalizeH="0" baseline="0" noProof="0" dirty="0">
              <a:ln>
                <a:noFill/>
              </a:ln>
              <a:solidFill>
                <a:srgbClr val="595959"/>
              </a:solidFill>
              <a:effectLst/>
              <a:uLnTx/>
              <a:uFillTx/>
              <a:latin typeface="Arial"/>
              <a:ea typeface="ＭＳ Ｐゴシック" panose="020B0600070205080204" pitchFamily="34" charset="-128"/>
            </a:endParaRPr>
          </a:p>
        </p:txBody>
      </p:sp>
      <p:pic>
        <p:nvPicPr>
          <p:cNvPr id="7" name="Picture 18" descr="http://ccelearn.csus.edu/wasteclass/images/randomSamp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227" y="1061393"/>
            <a:ext cx="28765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5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http://www.nedarc.org/statisticalHelp/selectionAndSampling/images/subsetPopul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38400"/>
            <a:ext cx="35052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title"/>
          </p:nvPr>
        </p:nvSpPr>
        <p:spPr>
          <a:xfrm>
            <a:off x="296561" y="219847"/>
            <a:ext cx="10363200" cy="571500"/>
          </a:xfrm>
          <a:noFill/>
          <a:ln/>
        </p:spPr>
        <p:txBody>
          <a:bodyPr/>
          <a:lstStyle/>
          <a:p>
            <a:pPr algn="l"/>
            <a:r>
              <a:rPr lang="en-US" sz="2800" dirty="0">
                <a:solidFill>
                  <a:srgbClr val="0000FF"/>
                </a:solidFill>
              </a:rPr>
              <a:t>Simple Random Sample</a:t>
            </a:r>
          </a:p>
        </p:txBody>
      </p:sp>
      <p:sp>
        <p:nvSpPr>
          <p:cNvPr id="6" name="Rectangle 3"/>
          <p:cNvSpPr txBox="1">
            <a:spLocks noChangeArrowheads="1"/>
          </p:cNvSpPr>
          <p:nvPr/>
        </p:nvSpPr>
        <p:spPr bwMode="auto">
          <a:xfrm>
            <a:off x="391811" y="1239022"/>
            <a:ext cx="11135756" cy="55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2"/>
              </a:buClr>
              <a:buSzPct val="85000"/>
              <a:buFont typeface="Wingdings 2" panose="05020102010507070707" pitchFamily="18" charset="2"/>
              <a:buChar char=""/>
              <a:defRPr sz="2800" kern="1200">
                <a:solidFill>
                  <a:schemeClr val="tx1"/>
                </a:solidFill>
                <a:latin typeface="+mn-lt"/>
                <a:ea typeface="ＭＳ Ｐゴシック" panose="020B0600070205080204" pitchFamily="34" charset="-128"/>
                <a:cs typeface="+mn-cs"/>
              </a:defRPr>
            </a:lvl1pPr>
            <a:lvl2pPr marL="547688" indent="-228600" algn="l" rtl="0" fontAlgn="base">
              <a:spcBef>
                <a:spcPct val="20000"/>
              </a:spcBef>
              <a:spcAft>
                <a:spcPct val="0"/>
              </a:spcAft>
              <a:buClr>
                <a:schemeClr val="accent2"/>
              </a:buClr>
              <a:buSzPct val="85000"/>
              <a:buFont typeface="Wingdings 2" panose="05020102010507070707" pitchFamily="18" charset="2"/>
              <a:buChar char=""/>
              <a:defRPr sz="2400" kern="1200">
                <a:solidFill>
                  <a:schemeClr val="tx1"/>
                </a:solidFill>
                <a:latin typeface="+mn-lt"/>
                <a:ea typeface="ＭＳ Ｐゴシック" panose="020B0600070205080204" pitchFamily="34" charset="-128"/>
                <a:cs typeface="+mn-cs"/>
              </a:defRPr>
            </a:lvl2pPr>
            <a:lvl3pPr marL="730250" indent="-182563" algn="l" rtl="0" fontAlgn="base">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3pPr>
            <a:lvl4pPr marL="1004888" indent="-182563" algn="l" rtl="0" fontAlgn="base">
              <a:spcBef>
                <a:spcPct val="20000"/>
              </a:spcBef>
              <a:spcAft>
                <a:spcPct val="0"/>
              </a:spcAft>
              <a:buClr>
                <a:schemeClr val="accent2"/>
              </a:buClr>
              <a:buSzPct val="100000"/>
              <a:buFont typeface="Arial" panose="020B0604020202020204" pitchFamily="34" charset="0"/>
              <a:buChar char="•"/>
              <a:defRPr kern="1200">
                <a:solidFill>
                  <a:schemeClr val="tx2"/>
                </a:solidFill>
                <a:latin typeface="+mn-lt"/>
                <a:ea typeface="ＭＳ Ｐゴシック" panose="020B0600070205080204" pitchFamily="34" charset="-128"/>
                <a:cs typeface="+mn-cs"/>
              </a:defRPr>
            </a:lvl4pPr>
            <a:lvl5pPr marL="1279525" indent="-182563" algn="l" rtl="0" fontAlgn="base">
              <a:spcBef>
                <a:spcPct val="20000"/>
              </a:spcBef>
              <a:spcAft>
                <a:spcPct val="0"/>
              </a:spcAft>
              <a:buClr>
                <a:schemeClr val="accent2"/>
              </a:buClr>
              <a:buFont typeface="Arial" panose="020B0604020202020204" pitchFamily="34" charset="0"/>
              <a:buChar char="•"/>
              <a:defRPr kern="1200">
                <a:solidFill>
                  <a:schemeClr val="tx1"/>
                </a:solidFill>
                <a:latin typeface="+mn-lt"/>
                <a:ea typeface="ＭＳ Ｐゴシック" panose="020B0600070205080204" pitchFamily="34" charset="-128"/>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a:lstStyle>
          <a:p>
            <a:pPr marL="0" indent="0">
              <a:buNone/>
            </a:pPr>
            <a:r>
              <a:rPr lang="en-US" sz="1800" dirty="0">
                <a:solidFill>
                  <a:schemeClr val="tx2"/>
                </a:solidFill>
                <a:cs typeface="Times New Roman" panose="02020603050405020304" pitchFamily="18" charset="0"/>
              </a:rPr>
              <a:t>Every subset of a specified size n from the population has an equal chance of being selected</a:t>
            </a:r>
          </a:p>
          <a:p>
            <a:pPr marL="0" marR="0" lvl="0" indent="0" algn="l" defTabSz="914400" rtl="0" eaLnBrk="1" fontAlgn="base" latinLnBrk="0" hangingPunct="1">
              <a:lnSpc>
                <a:spcPct val="90000"/>
              </a:lnSpc>
              <a:spcBef>
                <a:spcPct val="20000"/>
              </a:spcBef>
              <a:spcAft>
                <a:spcPct val="0"/>
              </a:spcAft>
              <a:buClr>
                <a:srgbClr val="E6632E"/>
              </a:buClr>
              <a:buSzPct val="85000"/>
              <a:buNone/>
              <a:tabLst/>
              <a:defRPr/>
            </a:pPr>
            <a:endParaRPr kumimoji="0" lang="en-US" sz="2800" b="0" i="0" u="none" strike="noStrike" kern="1200" cap="none" spc="0" normalizeH="0" baseline="0" noProof="0" dirty="0">
              <a:ln>
                <a:noFill/>
              </a:ln>
              <a:solidFill>
                <a:srgbClr val="595959"/>
              </a:solidFill>
              <a:effectLst/>
              <a:uLnTx/>
              <a:uFillTx/>
              <a:latin typeface="Arial"/>
              <a:ea typeface="ＭＳ Ｐゴシック" panose="020B0600070205080204" pitchFamily="34" charset="-128"/>
            </a:endParaRPr>
          </a:p>
        </p:txBody>
      </p:sp>
    </p:spTree>
    <p:extLst>
      <p:ext uri="{BB962C8B-B14F-4D97-AF65-F5344CB8AC3E}">
        <p14:creationId xmlns:p14="http://schemas.microsoft.com/office/powerpoint/2010/main" val="31013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http://www.socialresearchmethods.net/kb/Assets/images/sampst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543175"/>
            <a:ext cx="47625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32344" y="952500"/>
            <a:ext cx="11564381"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2"/>
              </a:buClr>
              <a:buSzPct val="85000"/>
              <a:buFont typeface="Wingdings 2" panose="05020102010507070707" pitchFamily="18" charset="2"/>
              <a:buChar char=""/>
              <a:defRPr sz="2800" kern="1200">
                <a:solidFill>
                  <a:schemeClr val="tx1"/>
                </a:solidFill>
                <a:latin typeface="+mn-lt"/>
                <a:ea typeface="ＭＳ Ｐゴシック" panose="020B0600070205080204" pitchFamily="34" charset="-128"/>
                <a:cs typeface="+mn-cs"/>
              </a:defRPr>
            </a:lvl1pPr>
            <a:lvl2pPr marL="547688" indent="-228600" algn="l" rtl="0" fontAlgn="base">
              <a:spcBef>
                <a:spcPct val="20000"/>
              </a:spcBef>
              <a:spcAft>
                <a:spcPct val="0"/>
              </a:spcAft>
              <a:buClr>
                <a:schemeClr val="accent2"/>
              </a:buClr>
              <a:buSzPct val="85000"/>
              <a:buFont typeface="Wingdings 2" panose="05020102010507070707" pitchFamily="18" charset="2"/>
              <a:buChar char=""/>
              <a:defRPr sz="2400" kern="1200">
                <a:solidFill>
                  <a:schemeClr val="tx1"/>
                </a:solidFill>
                <a:latin typeface="+mn-lt"/>
                <a:ea typeface="ＭＳ Ｐゴシック" panose="020B0600070205080204" pitchFamily="34" charset="-128"/>
                <a:cs typeface="+mn-cs"/>
              </a:defRPr>
            </a:lvl2pPr>
            <a:lvl3pPr marL="730250" indent="-182563" algn="l" rtl="0" fontAlgn="base">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3pPr>
            <a:lvl4pPr marL="1004888" indent="-182563" algn="l" rtl="0" fontAlgn="base">
              <a:spcBef>
                <a:spcPct val="20000"/>
              </a:spcBef>
              <a:spcAft>
                <a:spcPct val="0"/>
              </a:spcAft>
              <a:buClr>
                <a:schemeClr val="accent2"/>
              </a:buClr>
              <a:buSzPct val="100000"/>
              <a:buFont typeface="Arial" panose="020B0604020202020204" pitchFamily="34" charset="0"/>
              <a:buChar char="•"/>
              <a:defRPr kern="1200">
                <a:solidFill>
                  <a:schemeClr val="tx2"/>
                </a:solidFill>
                <a:latin typeface="+mn-lt"/>
                <a:ea typeface="ＭＳ Ｐゴシック" panose="020B0600070205080204" pitchFamily="34" charset="-128"/>
                <a:cs typeface="+mn-cs"/>
              </a:defRPr>
            </a:lvl4pPr>
            <a:lvl5pPr marL="1279525" indent="-182563" algn="l" rtl="0" fontAlgn="base">
              <a:spcBef>
                <a:spcPct val="20000"/>
              </a:spcBef>
              <a:spcAft>
                <a:spcPct val="0"/>
              </a:spcAft>
              <a:buClr>
                <a:schemeClr val="accent2"/>
              </a:buClr>
              <a:buFont typeface="Arial" panose="020B0604020202020204" pitchFamily="34" charset="0"/>
              <a:buChar char="•"/>
              <a:defRPr kern="1200">
                <a:solidFill>
                  <a:schemeClr val="tx1"/>
                </a:solidFill>
                <a:latin typeface="+mn-lt"/>
                <a:ea typeface="ＭＳ Ｐゴシック" panose="020B0600070205080204" pitchFamily="34" charset="-128"/>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a:lstStyle>
          <a:p>
            <a:pPr marL="0" indent="0">
              <a:buNone/>
            </a:pPr>
            <a:r>
              <a:rPr lang="en-US" sz="1800" dirty="0">
                <a:solidFill>
                  <a:schemeClr val="tx2"/>
                </a:solidFill>
              </a:rPr>
              <a:t>The population is divided into two or more groups called strata, according to some criterion, such as geographic location, grade level, age, or income, and subsamples are randomly selected from each strata.</a:t>
            </a:r>
          </a:p>
          <a:p>
            <a:pPr marL="0" marR="0" lvl="0" indent="0" algn="l" defTabSz="914400" rtl="0" eaLnBrk="1" fontAlgn="base" latinLnBrk="0" hangingPunct="1">
              <a:lnSpc>
                <a:spcPct val="90000"/>
              </a:lnSpc>
              <a:spcBef>
                <a:spcPct val="20000"/>
              </a:spcBef>
              <a:spcAft>
                <a:spcPct val="0"/>
              </a:spcAft>
              <a:buClr>
                <a:srgbClr val="E6632E"/>
              </a:buClr>
              <a:buSzPct val="85000"/>
              <a:buNone/>
              <a:tabLst/>
              <a:defRPr/>
            </a:pPr>
            <a:endParaRPr kumimoji="0" lang="en-US" sz="2800" b="0" i="0" u="none" strike="noStrike" kern="1200" cap="none" spc="0" normalizeH="0" baseline="0" noProof="0" dirty="0">
              <a:ln>
                <a:noFill/>
              </a:ln>
              <a:solidFill>
                <a:srgbClr val="595959"/>
              </a:solidFill>
              <a:effectLst/>
              <a:uLnTx/>
              <a:uFillTx/>
              <a:latin typeface="Arial"/>
              <a:ea typeface="ＭＳ Ｐゴシック" panose="020B0600070205080204" pitchFamily="34" charset="-128"/>
            </a:endParaRPr>
          </a:p>
        </p:txBody>
      </p:sp>
      <p:sp>
        <p:nvSpPr>
          <p:cNvPr id="7170" name="Rectangle 2"/>
          <p:cNvSpPr>
            <a:spLocks noGrp="1" noChangeArrowheads="1"/>
          </p:cNvSpPr>
          <p:nvPr>
            <p:ph type="title"/>
          </p:nvPr>
        </p:nvSpPr>
        <p:spPr>
          <a:xfrm>
            <a:off x="332344" y="172222"/>
            <a:ext cx="10363200" cy="637403"/>
          </a:xfrm>
          <a:noFill/>
          <a:ln/>
        </p:spPr>
        <p:txBody>
          <a:bodyPr/>
          <a:lstStyle/>
          <a:p>
            <a:pPr algn="l"/>
            <a:r>
              <a:rPr lang="en-US" sz="2800" dirty="0">
                <a:solidFill>
                  <a:srgbClr val="0000FF"/>
                </a:solidFill>
              </a:rPr>
              <a:t>Stratified Random Sample</a:t>
            </a:r>
          </a:p>
        </p:txBody>
      </p:sp>
    </p:spTree>
    <p:extLst>
      <p:ext uri="{BB962C8B-B14F-4D97-AF65-F5344CB8AC3E}">
        <p14:creationId xmlns:p14="http://schemas.microsoft.com/office/powerpoint/2010/main" val="227008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39436" y="943747"/>
            <a:ext cx="11562064" cy="9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2"/>
              </a:buClr>
              <a:buSzPct val="85000"/>
              <a:buFont typeface="Wingdings 2" panose="05020102010507070707" pitchFamily="18" charset="2"/>
              <a:buChar char=""/>
              <a:defRPr sz="2800" kern="1200">
                <a:solidFill>
                  <a:schemeClr val="tx1"/>
                </a:solidFill>
                <a:latin typeface="+mn-lt"/>
                <a:ea typeface="ＭＳ Ｐゴシック" panose="020B0600070205080204" pitchFamily="34" charset="-128"/>
                <a:cs typeface="+mn-cs"/>
              </a:defRPr>
            </a:lvl1pPr>
            <a:lvl2pPr marL="547688" indent="-228600" algn="l" rtl="0" fontAlgn="base">
              <a:spcBef>
                <a:spcPct val="20000"/>
              </a:spcBef>
              <a:spcAft>
                <a:spcPct val="0"/>
              </a:spcAft>
              <a:buClr>
                <a:schemeClr val="accent2"/>
              </a:buClr>
              <a:buSzPct val="85000"/>
              <a:buFont typeface="Wingdings 2" panose="05020102010507070707" pitchFamily="18" charset="2"/>
              <a:buChar char=""/>
              <a:defRPr sz="2400" kern="1200">
                <a:solidFill>
                  <a:schemeClr val="tx1"/>
                </a:solidFill>
                <a:latin typeface="+mn-lt"/>
                <a:ea typeface="ＭＳ Ｐゴシック" panose="020B0600070205080204" pitchFamily="34" charset="-128"/>
                <a:cs typeface="+mn-cs"/>
              </a:defRPr>
            </a:lvl2pPr>
            <a:lvl3pPr marL="730250" indent="-182563" algn="l" rtl="0" fontAlgn="base">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3pPr>
            <a:lvl4pPr marL="1004888" indent="-182563" algn="l" rtl="0" fontAlgn="base">
              <a:spcBef>
                <a:spcPct val="20000"/>
              </a:spcBef>
              <a:spcAft>
                <a:spcPct val="0"/>
              </a:spcAft>
              <a:buClr>
                <a:schemeClr val="accent2"/>
              </a:buClr>
              <a:buSzPct val="100000"/>
              <a:buFont typeface="Arial" panose="020B0604020202020204" pitchFamily="34" charset="0"/>
              <a:buChar char="•"/>
              <a:defRPr kern="1200">
                <a:solidFill>
                  <a:schemeClr val="tx2"/>
                </a:solidFill>
                <a:latin typeface="+mn-lt"/>
                <a:ea typeface="ＭＳ Ｐゴシック" panose="020B0600070205080204" pitchFamily="34" charset="-128"/>
                <a:cs typeface="+mn-cs"/>
              </a:defRPr>
            </a:lvl4pPr>
            <a:lvl5pPr marL="1279525" indent="-182563" algn="l" rtl="0" fontAlgn="base">
              <a:spcBef>
                <a:spcPct val="20000"/>
              </a:spcBef>
              <a:spcAft>
                <a:spcPct val="0"/>
              </a:spcAft>
              <a:buClr>
                <a:schemeClr val="accent2"/>
              </a:buClr>
              <a:buFont typeface="Arial" panose="020B0604020202020204" pitchFamily="34" charset="0"/>
              <a:buChar char="•"/>
              <a:defRPr kern="1200">
                <a:solidFill>
                  <a:schemeClr val="tx1"/>
                </a:solidFill>
                <a:latin typeface="+mn-lt"/>
                <a:ea typeface="ＭＳ Ｐゴシック" panose="020B0600070205080204" pitchFamily="34" charset="-128"/>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a:lstStyle>
          <a:p>
            <a:pPr marL="0" indent="0">
              <a:buNone/>
            </a:pPr>
            <a:r>
              <a:rPr lang="en-US" sz="1800" dirty="0">
                <a:solidFill>
                  <a:schemeClr val="tx2"/>
                </a:solidFill>
              </a:rPr>
              <a:t>Every kth member ( for example: every 10th person) is selected from a list of all population members.  </a:t>
            </a:r>
          </a:p>
          <a:p>
            <a:pPr marL="0" marR="0" lvl="0" indent="0" algn="l" defTabSz="914400" rtl="0" eaLnBrk="1" fontAlgn="base" latinLnBrk="0" hangingPunct="1">
              <a:lnSpc>
                <a:spcPct val="90000"/>
              </a:lnSpc>
              <a:spcBef>
                <a:spcPct val="20000"/>
              </a:spcBef>
              <a:spcAft>
                <a:spcPct val="0"/>
              </a:spcAft>
              <a:buClr>
                <a:srgbClr val="E6632E"/>
              </a:buClr>
              <a:buSzPct val="85000"/>
              <a:buNone/>
              <a:tabLst/>
              <a:defRPr/>
            </a:pPr>
            <a:endParaRPr kumimoji="0" lang="en-US" sz="2800" b="0" i="0" u="none" strike="noStrike" kern="1200" cap="none" spc="0" normalizeH="0" baseline="0" noProof="0" dirty="0">
              <a:ln>
                <a:noFill/>
              </a:ln>
              <a:solidFill>
                <a:srgbClr val="595959"/>
              </a:solidFill>
              <a:effectLst/>
              <a:uLnTx/>
              <a:uFillTx/>
              <a:latin typeface="Arial"/>
              <a:ea typeface="ＭＳ Ｐゴシック" panose="020B0600070205080204" pitchFamily="34" charset="-128"/>
            </a:endParaRPr>
          </a:p>
        </p:txBody>
      </p:sp>
      <p:sp>
        <p:nvSpPr>
          <p:cNvPr id="7170" name="Rectangle 2"/>
          <p:cNvSpPr>
            <a:spLocks noGrp="1" noChangeArrowheads="1"/>
          </p:cNvSpPr>
          <p:nvPr>
            <p:ph type="title"/>
          </p:nvPr>
        </p:nvSpPr>
        <p:spPr>
          <a:xfrm>
            <a:off x="439436" y="228342"/>
            <a:ext cx="10363200" cy="572530"/>
          </a:xfrm>
          <a:noFill/>
          <a:ln/>
        </p:spPr>
        <p:txBody>
          <a:bodyPr/>
          <a:lstStyle/>
          <a:p>
            <a:pPr algn="l"/>
            <a:r>
              <a:rPr lang="en-US" sz="2800" dirty="0">
                <a:solidFill>
                  <a:srgbClr val="0000FF"/>
                </a:solidFill>
              </a:rPr>
              <a:t>Systematic Sample</a:t>
            </a:r>
          </a:p>
        </p:txBody>
      </p:sp>
      <p:pic>
        <p:nvPicPr>
          <p:cNvPr id="5" name="Picture 13" descr="http://3.bp.blogspot.com/__7AhIor5sm8/RiZBr-cfubI/AAAAAAAAABQ/aIaK0GAN9Co/s320/syst_sam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1" y="2057400"/>
            <a:ext cx="4894263"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49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190798"/>
            <a:ext cx="10363200" cy="684133"/>
          </a:xfrm>
          <a:noFill/>
          <a:ln/>
        </p:spPr>
        <p:txBody>
          <a:bodyPr/>
          <a:lstStyle/>
          <a:p>
            <a:pPr algn="l"/>
            <a:r>
              <a:rPr lang="en-US" sz="2800" dirty="0">
                <a:solidFill>
                  <a:srgbClr val="0000FF"/>
                </a:solidFill>
              </a:rPr>
              <a:t>Variable Identification</a:t>
            </a:r>
          </a:p>
        </p:txBody>
      </p:sp>
      <p:sp>
        <p:nvSpPr>
          <p:cNvPr id="2" name="Rectangle 1"/>
          <p:cNvSpPr/>
          <p:nvPr/>
        </p:nvSpPr>
        <p:spPr>
          <a:xfrm>
            <a:off x="428625" y="1024235"/>
            <a:ext cx="11830050" cy="369332"/>
          </a:xfrm>
          <a:prstGeom prst="rect">
            <a:avLst/>
          </a:prstGeom>
        </p:spPr>
        <p:txBody>
          <a:bodyPr wrap="square">
            <a:spAutoFit/>
          </a:bodyPr>
          <a:lstStyle/>
          <a:p>
            <a:r>
              <a:rPr lang="en-US" b="0" i="0" dirty="0">
                <a:solidFill>
                  <a:srgbClr val="080E14"/>
                </a:solidFill>
                <a:effectLst/>
              </a:rPr>
              <a:t>First, identify </a:t>
            </a:r>
            <a:r>
              <a:rPr lang="en-US" b="1" i="0" dirty="0">
                <a:solidFill>
                  <a:srgbClr val="333333"/>
                </a:solidFill>
                <a:effectLst/>
              </a:rPr>
              <a:t>Predictor</a:t>
            </a:r>
            <a:r>
              <a:rPr lang="en-US" b="0" i="0" dirty="0">
                <a:solidFill>
                  <a:srgbClr val="080E14"/>
                </a:solidFill>
                <a:effectLst/>
              </a:rPr>
              <a:t> (Input) and </a:t>
            </a:r>
            <a:r>
              <a:rPr lang="en-US" b="1" i="0" dirty="0">
                <a:solidFill>
                  <a:srgbClr val="333333"/>
                </a:solidFill>
                <a:effectLst/>
              </a:rPr>
              <a:t>Target</a:t>
            </a:r>
            <a:r>
              <a:rPr lang="en-US" b="0" i="0" dirty="0">
                <a:solidFill>
                  <a:srgbClr val="080E14"/>
                </a:solidFill>
                <a:effectLst/>
              </a:rPr>
              <a:t> (output) variables. Next, identify the data type and category of the variables</a:t>
            </a:r>
            <a:endParaRPr lang="en-US" dirty="0"/>
          </a:p>
        </p:txBody>
      </p:sp>
      <p:sp>
        <p:nvSpPr>
          <p:cNvPr id="3" name="Rectangle 2"/>
          <p:cNvSpPr/>
          <p:nvPr/>
        </p:nvSpPr>
        <p:spPr>
          <a:xfrm>
            <a:off x="428625" y="1765726"/>
            <a:ext cx="11830050" cy="923330"/>
          </a:xfrm>
          <a:prstGeom prst="rect">
            <a:avLst/>
          </a:prstGeom>
        </p:spPr>
        <p:txBody>
          <a:bodyPr wrap="square">
            <a:spAutoFit/>
          </a:bodyPr>
          <a:lstStyle/>
          <a:p>
            <a:pPr algn="just"/>
            <a:r>
              <a:rPr lang="en-US" b="0" i="0" dirty="0">
                <a:solidFill>
                  <a:srgbClr val="080E14"/>
                </a:solidFill>
                <a:effectLst/>
              </a:rPr>
              <a:t>Let’s understand this step more clearly by taking an example.</a:t>
            </a:r>
          </a:p>
          <a:p>
            <a:pPr algn="just"/>
            <a:r>
              <a:rPr lang="en-US" b="0" i="0" dirty="0">
                <a:solidFill>
                  <a:srgbClr val="080E14"/>
                </a:solidFill>
                <a:effectLst/>
              </a:rPr>
              <a:t>Example:- Suppose, we want to predict, whether the students will play cricket or not (refer below data set). Here you need to identify predictor variables, target variable, data type of variables and category of variables</a:t>
            </a:r>
          </a:p>
        </p:txBody>
      </p:sp>
      <p:pic>
        <p:nvPicPr>
          <p:cNvPr id="49" name="Picture 48"/>
          <p:cNvPicPr>
            <a:picLocks noChangeAspect="1"/>
          </p:cNvPicPr>
          <p:nvPr/>
        </p:nvPicPr>
        <p:blipFill>
          <a:blip r:embed="rId2"/>
          <a:stretch>
            <a:fillRect/>
          </a:stretch>
        </p:blipFill>
        <p:spPr>
          <a:xfrm>
            <a:off x="3362325" y="2819400"/>
            <a:ext cx="5467350" cy="1038225"/>
          </a:xfrm>
          <a:prstGeom prst="rect">
            <a:avLst/>
          </a:prstGeom>
        </p:spPr>
      </p:pic>
      <p:sp>
        <p:nvSpPr>
          <p:cNvPr id="50" name="Rectangle 49"/>
          <p:cNvSpPr/>
          <p:nvPr/>
        </p:nvSpPr>
        <p:spPr>
          <a:xfrm>
            <a:off x="428625" y="3857625"/>
            <a:ext cx="9715500" cy="923330"/>
          </a:xfrm>
          <a:prstGeom prst="rect">
            <a:avLst/>
          </a:prstGeom>
        </p:spPr>
        <p:txBody>
          <a:bodyPr wrap="square">
            <a:spAutoFit/>
          </a:bodyPr>
          <a:lstStyle/>
          <a:p>
            <a:pPr algn="just"/>
            <a:r>
              <a:rPr lang="en-US" b="0" i="0" dirty="0">
                <a:solidFill>
                  <a:srgbClr val="080E14"/>
                </a:solidFill>
                <a:effectLst/>
              </a:rPr>
              <a:t>Below, the variables have been defined in different category:</a:t>
            </a:r>
          </a:p>
          <a:p>
            <a:br>
              <a:rPr lang="en-US" b="0" i="0" u="none" strike="noStrike" dirty="0">
                <a:solidFill>
                  <a:srgbClr val="0000FF"/>
                </a:solidFill>
                <a:effectLst/>
                <a:latin typeface="Raleway"/>
                <a:hlinkClick r:id="rId3"/>
              </a:rPr>
            </a:br>
            <a:endParaRPr lang="en-US" dirty="0"/>
          </a:p>
        </p:txBody>
      </p:sp>
      <p:pic>
        <p:nvPicPr>
          <p:cNvPr id="25604" name="Picture 4" descr="https://www.analyticsvidhya.com/wp-content/uploads/2015/02/Data_exploration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0" y="4292679"/>
            <a:ext cx="4448175" cy="23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288601"/>
      </p:ext>
    </p:extLst>
  </p:cSld>
  <p:clrMapOvr>
    <a:masterClrMapping/>
  </p:clrMapOvr>
</p:sld>
</file>

<file path=ppt/theme/theme1.xml><?xml version="1.0" encoding="utf-8"?>
<a:theme xmlns:a="http://schemas.openxmlformats.org/drawingml/2006/main" name="3_Theme1">
  <a:themeElements>
    <a:clrScheme name="TELUS International June2017">
      <a:dk1>
        <a:srgbClr val="6A6E74"/>
      </a:dk1>
      <a:lt1>
        <a:srgbClr val="FFFFFF"/>
      </a:lt1>
      <a:dk2>
        <a:srgbClr val="2A2C2E"/>
      </a:dk2>
      <a:lt2>
        <a:srgbClr val="F7F7F8"/>
      </a:lt2>
      <a:accent1>
        <a:srgbClr val="4B286D"/>
      </a:accent1>
      <a:accent2>
        <a:srgbClr val="6E3BA1"/>
      </a:accent2>
      <a:accent3>
        <a:srgbClr val="66CC00"/>
      </a:accent3>
      <a:accent4>
        <a:srgbClr val="248700"/>
      </a:accent4>
      <a:accent5>
        <a:srgbClr val="177A00"/>
      </a:accent5>
      <a:accent6>
        <a:srgbClr val="D8D8D8"/>
      </a:accent6>
      <a:hlink>
        <a:srgbClr val="6E3BA1"/>
      </a:hlink>
      <a:folHlink>
        <a:srgbClr val="6A6E7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F29F3CB-0606-47FF-AC4B-31C777246FB1}" vid="{6487254C-B2CE-4513-ABBF-6AE495E690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Xavient Digital powered by TI</Template>
  <TotalTime>6060</TotalTime>
  <Words>2093</Words>
  <Application>Microsoft Office PowerPoint</Application>
  <PresentationFormat>Widescreen</PresentationFormat>
  <Paragraphs>264</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ＭＳ Ｐゴシック</vt:lpstr>
      <vt:lpstr>Arial</vt:lpstr>
      <vt:lpstr>Calibri</vt:lpstr>
      <vt:lpstr>Helvetica Neue</vt:lpstr>
      <vt:lpstr>inherit</vt:lpstr>
      <vt:lpstr>Perpetua</vt:lpstr>
      <vt:lpstr>Raleway</vt:lpstr>
      <vt:lpstr>Times New Roman</vt:lpstr>
      <vt:lpstr>Wingdings</vt:lpstr>
      <vt:lpstr>Wingdings 2</vt:lpstr>
      <vt:lpstr>3_Theme1</vt:lpstr>
      <vt:lpstr>PowerPoint Presentation</vt:lpstr>
      <vt:lpstr>PowerPoint Presentation</vt:lpstr>
      <vt:lpstr>What is Statistics?</vt:lpstr>
      <vt:lpstr>Introduction to Basic Terms</vt:lpstr>
      <vt:lpstr>Sampling Techniques</vt:lpstr>
      <vt:lpstr>Simple Random Sample</vt:lpstr>
      <vt:lpstr>Stratified Random Sample</vt:lpstr>
      <vt:lpstr>Systematic Sample</vt:lpstr>
      <vt:lpstr>Variable Identification</vt:lpstr>
      <vt:lpstr>Types of Variable</vt:lpstr>
      <vt:lpstr>PowerPoint Presentation</vt:lpstr>
      <vt:lpstr>Descriptive Statistics</vt:lpstr>
      <vt:lpstr>Frequency Statistics</vt:lpstr>
      <vt:lpstr>Central Tendency Statistics</vt:lpstr>
      <vt:lpstr>Central Tendency Statistics Contd..</vt:lpstr>
      <vt:lpstr>Central Tendency Statistics Contd..</vt:lpstr>
      <vt:lpstr>Measures of Dispersion</vt:lpstr>
      <vt:lpstr>Measures of Dispersion Contd..</vt:lpstr>
      <vt:lpstr>Measures of Dispersion Contd..</vt:lpstr>
      <vt:lpstr>Measures of Position</vt:lpstr>
      <vt:lpstr>Missing Values</vt:lpstr>
      <vt:lpstr>Missing Values Treatment</vt:lpstr>
      <vt:lpstr>Outliers Detection</vt:lpstr>
      <vt:lpstr>Impact of Outliers</vt:lpstr>
      <vt:lpstr>Outliers Detection Using Box Plot</vt:lpstr>
      <vt:lpstr>Box Plot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Aggarwal</dc:creator>
  <cp:lastModifiedBy>Krati Sharma</cp:lastModifiedBy>
  <cp:revision>40</cp:revision>
  <dcterms:created xsi:type="dcterms:W3CDTF">2018-02-23T07:25:27Z</dcterms:created>
  <dcterms:modified xsi:type="dcterms:W3CDTF">2018-07-08T04:43:30Z</dcterms:modified>
</cp:coreProperties>
</file>