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609" r:id="rId3"/>
    <p:sldId id="631" r:id="rId4"/>
    <p:sldId id="467" r:id="rId5"/>
    <p:sldId id="632" r:id="rId6"/>
    <p:sldId id="468" r:id="rId7"/>
    <p:sldId id="628" r:id="rId8"/>
    <p:sldId id="542" r:id="rId9"/>
    <p:sldId id="615" r:id="rId10"/>
    <p:sldId id="469" r:id="rId11"/>
    <p:sldId id="605" r:id="rId12"/>
    <p:sldId id="613" r:id="rId13"/>
    <p:sldId id="599" r:id="rId14"/>
    <p:sldId id="483" r:id="rId15"/>
    <p:sldId id="597" r:id="rId16"/>
    <p:sldId id="648" r:id="rId17"/>
    <p:sldId id="622" r:id="rId18"/>
    <p:sldId id="623" r:id="rId19"/>
    <p:sldId id="629" r:id="rId20"/>
    <p:sldId id="626" r:id="rId21"/>
    <p:sldId id="627" r:id="rId22"/>
    <p:sldId id="630" r:id="rId23"/>
    <p:sldId id="482" r:id="rId24"/>
    <p:sldId id="486" r:id="rId25"/>
    <p:sldId id="633" r:id="rId26"/>
    <p:sldId id="649" r:id="rId27"/>
    <p:sldId id="635" r:id="rId28"/>
    <p:sldId id="636" r:id="rId29"/>
    <p:sldId id="607" r:id="rId30"/>
    <p:sldId id="612" r:id="rId31"/>
    <p:sldId id="487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24" r:id="rId44"/>
    <p:sldId id="583" r:id="rId45"/>
    <p:sldId id="584" r:id="rId46"/>
    <p:sldId id="625" r:id="rId47"/>
    <p:sldId id="585" r:id="rId48"/>
    <p:sldId id="587" r:id="rId49"/>
    <p:sldId id="588" r:id="rId50"/>
    <p:sldId id="589" r:id="rId51"/>
    <p:sldId id="430" r:id="rId52"/>
  </p:sldIdLst>
  <p:sldSz cx="9144000" cy="6858000" type="screen4x3"/>
  <p:notesSz cx="6797675" cy="9928225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66FF"/>
    <a:srgbClr val="FF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147" d="100"/>
          <a:sy n="147" d="100"/>
        </p:scale>
        <p:origin x="-3384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1" d="100"/>
        <a:sy n="301" d="100"/>
      </p:scale>
      <p:origin x="0" y="16880"/>
    </p:cViewPr>
  </p:sorterViewPr>
  <p:notesViewPr>
    <p:cSldViewPr>
      <p:cViewPr varScale="1">
        <p:scale>
          <a:sx n="107" d="100"/>
          <a:sy n="107" d="100"/>
        </p:scale>
        <p:origin x="-5128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D3CAE-BD45-5741-90A2-CAD92BC85336}" type="datetime1">
              <a:rPr lang="es-ES_tradnl"/>
              <a:pPr/>
              <a:t>11/02/15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5E6314-4585-6C4F-9B66-551421912A68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63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3108EE-F2D1-F24F-B189-A1D8026E9CDF}" type="datetime1">
              <a:rPr lang="es-ES_tradnl"/>
              <a:pPr/>
              <a:t>11/02/15</a:t>
            </a:fld>
            <a:endParaRPr lang="es-ES_tradnl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7E986-6AB3-4D4E-B2FA-FD390BF40F9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8271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013B6FC-595C-7F40-88CE-1E62E766D434}" type="slidenum">
              <a:rPr lang="es-ES_tradnl"/>
              <a:pPr eaLnBrk="1" hangingPunct="1"/>
              <a:t>1</a:t>
            </a:fld>
            <a:endParaRPr lang="es-ES_tradnl"/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56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56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CF4ACF8-09ED-C044-A483-CCFFD0DC98AE}" type="slidenum">
              <a:rPr lang="es-ES_tradnl"/>
              <a:pPr eaLnBrk="1" hangingPunct="1"/>
              <a:t>51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ABFE7-BC84-C240-9DD0-07B03D918B87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478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7D13-424D-E245-8245-E1193C0A745E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32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7D79-5B60-4F4D-8E8D-F51EE791CD5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50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>
            <a:extLst/>
          </a:lstStyle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62A1-B131-4B48-98B9-5BB84A30C29F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3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1FA7-8EBF-5B4A-BC84-E6033B4E9D3E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3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8B991-2E1D-104F-A07D-7D4867AF10DC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9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A71EA-0DD6-224A-913E-7292A0E0C10F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6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58CCD-AB71-EA44-9924-85E4656E6710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3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96B9A-B5FC-AD47-A7C7-30B47577F900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06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DD205-49A4-4D4F-8F08-ACF8ECD5A0F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7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15442-04F8-E347-90DD-879D7E608802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1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fld id="{A087786C-1C98-E94C-BA36-138E5774497F}" type="slidenum">
              <a:rPr lang="es-ES_tradnl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3991" r:id="rId8"/>
    <p:sldLayoutId id="2147484001" r:id="rId9"/>
    <p:sldLayoutId id="2147483992" r:id="rId10"/>
    <p:sldLayoutId id="21474839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/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Orientada a Objetos (POO) en Python</a:t>
            </a:r>
            <a:b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Classes y Tipos de Datos Abstractos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>
                <a:ea typeface="+mn-ea"/>
              </a:rPr>
              <a:t>Tema </a:t>
            </a:r>
            <a:r>
              <a:rPr lang="es-ES_tradnl" dirty="0" smtClean="0">
                <a:ea typeface="+mn-ea"/>
              </a:rPr>
              <a:t>2</a:t>
            </a:r>
            <a:endParaRPr lang="es-ES_tradnl" dirty="0">
              <a:ea typeface="+mn-ea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786563" y="6000750"/>
            <a:ext cx="1643062" cy="365125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Petia</a:t>
            </a:r>
            <a:r>
              <a:rPr lang="es-ES_tradnl" dirty="0" smtClean="0"/>
              <a:t> </a:t>
            </a:r>
            <a:r>
              <a:rPr lang="es-ES_tradnl" dirty="0" err="1" smtClean="0"/>
              <a:t>Ivanova</a:t>
            </a:r>
            <a:r>
              <a:rPr lang="es-ES_tradnl" dirty="0" smtClean="0"/>
              <a:t> </a:t>
            </a:r>
            <a:r>
              <a:rPr lang="es-ES_tradnl" dirty="0" err="1" smtClean="0"/>
              <a:t>Radeva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B7E76FA-4961-4C44-ACAA-DAC06042D2FB}" type="slidenum">
              <a:rPr lang="es-ES_tradnl">
                <a:solidFill>
                  <a:srgbClr val="A7A399"/>
                </a:solidFill>
              </a:rPr>
              <a:pPr eaLnBrk="1" hangingPunct="1"/>
              <a:t>1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j01110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143192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4111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323850" y="1328738"/>
            <a:ext cx="8496300" cy="4187825"/>
          </a:xfrm>
        </p:spPr>
        <p:txBody>
          <a:bodyPr/>
          <a:lstStyle/>
          <a:p>
            <a:endParaRPr lang="es-ES" sz="2000" dirty="0" smtClean="0">
              <a:latin typeface="Calibri" charset="0"/>
            </a:endParaRPr>
          </a:p>
          <a:p>
            <a:r>
              <a:rPr lang="es-ES" sz="2000" dirty="0" err="1" smtClean="0">
                <a:latin typeface="Calibri" charset="0"/>
              </a:rPr>
              <a:t>Python</a:t>
            </a:r>
            <a:r>
              <a:rPr lang="es-ES" sz="2000" dirty="0" smtClean="0">
                <a:latin typeface="Calibri" charset="0"/>
              </a:rPr>
              <a:t> permite asignar </a:t>
            </a:r>
            <a:r>
              <a:rPr lang="es-ES" sz="2000" dirty="0">
                <a:latin typeface="Calibri" charset="0"/>
              </a:rPr>
              <a:t>valores y </a:t>
            </a:r>
            <a:r>
              <a:rPr lang="es-ES" sz="2000" dirty="0" smtClean="0">
                <a:latin typeface="Calibri" charset="0"/>
              </a:rPr>
              <a:t>crear </a:t>
            </a:r>
            <a:r>
              <a:rPr lang="es-ES" sz="2000" b="1" dirty="0">
                <a:latin typeface="Calibri" charset="0"/>
              </a:rPr>
              <a:t>atributos</a:t>
            </a:r>
            <a:r>
              <a:rPr lang="es-ES" sz="2000" dirty="0">
                <a:latin typeface="Calibri" charset="0"/>
              </a:rPr>
              <a:t> usando el operador “.” </a:t>
            </a:r>
            <a:r>
              <a:rPr lang="es-ES" sz="2000" dirty="0" smtClean="0">
                <a:latin typeface="Calibri" charset="0"/>
              </a:rPr>
              <a:t>:</a:t>
            </a:r>
          </a:p>
          <a:p>
            <a:endParaRPr lang="es-ES" sz="2000" dirty="0">
              <a:latin typeface="Calibri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=Point() 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# crea objeto de tipo Point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blank.x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= 3.0 # crea los datos del objeto, </a:t>
            </a:r>
          </a:p>
          <a:p>
            <a:pPr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blank.y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= 4.0</a:t>
            </a:r>
          </a:p>
          <a:p>
            <a:pPr marL="0" indent="0">
              <a:buNone/>
            </a:pPr>
            <a:endParaRPr lang="es-ES" dirty="0">
              <a:latin typeface="Calibri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Calibri" charset="0"/>
              </a:rPr>
              <a:t>Df</a:t>
            </a:r>
            <a:r>
              <a:rPr lang="es-ES" dirty="0">
                <a:latin typeface="Calibri" charset="0"/>
              </a:rPr>
              <a:t>. Diagrama del objeto – diagrama del estado que indica los valores de los atributos del objeto</a:t>
            </a:r>
            <a:r>
              <a:rPr lang="es-ES" dirty="0" smtClean="0">
                <a:latin typeface="Calibri" charset="0"/>
              </a:rPr>
              <a:t>:</a:t>
            </a:r>
            <a:endParaRPr lang="es-ES" dirty="0">
              <a:latin typeface="Calibri" charset="0"/>
            </a:endParaRPr>
          </a:p>
          <a:p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endParaRPr lang="es-ES" dirty="0">
              <a:latin typeface="Calibri" charset="0"/>
            </a:endParaRPr>
          </a:p>
          <a:p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D10B82F-8839-A94A-9B21-9137395D64F3}" type="slidenum">
              <a:rPr lang="es-ES_tradnl">
                <a:solidFill>
                  <a:srgbClr val="A7A399"/>
                </a:solidFill>
              </a:rPr>
              <a:pPr eaLnBrk="1" hangingPunct="1"/>
              <a:t>10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64986" r="22231" b="21259"/>
          <a:stretch>
            <a:fillRect/>
          </a:stretch>
        </p:blipFill>
        <p:spPr bwMode="auto">
          <a:xfrm>
            <a:off x="3131840" y="4466861"/>
            <a:ext cx="2843662" cy="13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6799" y="3501008"/>
            <a:ext cx="8209657" cy="864096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Datos y su acceso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323850" y="1328738"/>
            <a:ext cx="8496300" cy="4187825"/>
          </a:xfrm>
        </p:spPr>
        <p:txBody>
          <a:bodyPr/>
          <a:lstStyle/>
          <a:p>
            <a:r>
              <a:rPr lang="es-ES" sz="2000" dirty="0" smtClean="0">
                <a:latin typeface="Calibri" charset="0"/>
              </a:rPr>
              <a:t>Leemos </a:t>
            </a:r>
            <a:r>
              <a:rPr lang="es-ES" sz="2000" dirty="0">
                <a:latin typeface="Calibri" charset="0"/>
              </a:rPr>
              <a:t>los </a:t>
            </a:r>
            <a:r>
              <a:rPr lang="es-ES" sz="2000" dirty="0" smtClean="0">
                <a:latin typeface="Calibri" charset="0"/>
              </a:rPr>
              <a:t>valores de los datos </a:t>
            </a:r>
            <a:r>
              <a:rPr lang="es-ES" sz="2000" dirty="0">
                <a:latin typeface="Calibri" charset="0"/>
              </a:rPr>
              <a:t>usando la misma sintaxis:</a:t>
            </a: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=Point() </a:t>
            </a: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blank.y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4.0</a:t>
            </a:r>
          </a:p>
          <a:p>
            <a:pPr>
              <a:buFont typeface="Wingdings 2" charset="0"/>
              <a:buNone/>
            </a:pP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 x =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blank.x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x</a:t>
            </a: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3.0</a:t>
            </a:r>
          </a:p>
          <a:p>
            <a:pPr>
              <a:buNone/>
            </a:pP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print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’(’ +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str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blank.x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) + ’, ’ +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str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blank.y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) + ’)’ 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distanceSquared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=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blank.x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*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blank.x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+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blank.y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* </a:t>
            </a:r>
            <a:r>
              <a:rPr lang="es-ES" sz="1600" b="1" dirty="0" err="1">
                <a:solidFill>
                  <a:srgbClr val="0000FF"/>
                </a:solidFill>
                <a:latin typeface="Courier New" charset="0"/>
              </a:rPr>
              <a:t>blank.y</a:t>
            </a:r>
            <a:r>
              <a:rPr lang="es-ES" sz="1600" b="1" dirty="0">
                <a:solidFill>
                  <a:srgbClr val="0000FF"/>
                </a:solidFill>
                <a:latin typeface="Courier New" charset="0"/>
              </a:rPr>
              <a:t> </a:t>
            </a:r>
          </a:p>
          <a:p>
            <a:pPr>
              <a:buFont typeface="Wingdings 2" charset="0"/>
              <a:buNone/>
            </a:pP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endParaRPr lang="es-ES" dirty="0">
              <a:latin typeface="Calibri" charset="0"/>
            </a:endParaRPr>
          </a:p>
          <a:p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D10B82F-8839-A94A-9B21-9137395D64F3}" type="slidenum">
              <a:rPr lang="es-ES_tradnl">
                <a:solidFill>
                  <a:srgbClr val="A7A399"/>
                </a:solidFill>
              </a:rPr>
              <a:pPr eaLnBrk="1" hangingPunct="1"/>
              <a:t>11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64986" r="22231" b="21259"/>
          <a:stretch>
            <a:fillRect/>
          </a:stretch>
        </p:blipFill>
        <p:spPr bwMode="auto">
          <a:xfrm>
            <a:off x="6444208" y="3789040"/>
            <a:ext cx="18367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2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endParaRPr lang="es-ES" dirty="0" smtClean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FF0000"/>
                </a:solidFill>
                <a:latin typeface="Calibri" charset="0"/>
              </a:rPr>
              <a:t>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atributos</a:t>
            </a:r>
          </a:p>
          <a:p>
            <a:pPr lvl="1"/>
            <a:r>
              <a:rPr lang="es-ES" dirty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Objetos incrustados</a:t>
            </a:r>
          </a:p>
          <a:p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mutables y copias</a:t>
            </a:r>
          </a:p>
          <a:p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12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3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768127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(funciones)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Vamos a definir la clase Tiempo: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class Time(object):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	"""represents the time of day.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		attributes: hour, minute, second""“</a:t>
            </a:r>
          </a:p>
          <a:p>
            <a:pPr marL="265113" lvl="1" indent="-265113">
              <a:buSzPct val="8000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&gt;&gt;&gt;time = Time()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time.hour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11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time.minute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59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time.second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30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DD9EDB4-3841-8744-9244-FDF6C8DC3A07}" type="slidenum">
              <a:rPr lang="es-ES_tradnl">
                <a:solidFill>
                  <a:srgbClr val="A7A399"/>
                </a:solidFill>
              </a:rPr>
              <a:pPr eaLnBrk="1" hangingPunct="1"/>
              <a:t>13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1" t="44353" r="19331" b="40173"/>
          <a:stretch>
            <a:fillRect/>
          </a:stretch>
        </p:blipFill>
        <p:spPr bwMode="auto">
          <a:xfrm>
            <a:off x="5148263" y="3860800"/>
            <a:ext cx="29448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4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(funciones)</a:t>
            </a:r>
          </a:p>
        </p:txBody>
      </p:sp>
      <p:sp>
        <p:nvSpPr>
          <p:cNvPr id="32771" name="2 Marcador de contenido"/>
          <p:cNvSpPr>
            <a:spLocks noGrp="1"/>
          </p:cNvSpPr>
          <p:nvPr>
            <p:ph idx="1"/>
          </p:nvPr>
        </p:nvSpPr>
        <p:spPr>
          <a:xfrm>
            <a:off x="500062" y="1571625"/>
            <a:ext cx="760033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Definir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método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imprime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los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valores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objeto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class Time:</a:t>
            </a: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	"""represents the time of day.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		attributes: hour, minute,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second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"""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print_time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(time)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: #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función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global</a:t>
            </a: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	print '%.2d:%.2d:%.2d'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% (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time.hour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time.minute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time.second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)</a:t>
            </a:r>
          </a:p>
          <a:p>
            <a:pPr marL="265113" lvl="1" indent="-265113">
              <a:buSzPct val="8000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 start = Time(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) #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creamos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el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objeto</a:t>
            </a: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start.hour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9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start.minute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45</a:t>
            </a:r>
          </a:p>
          <a:p>
            <a:pPr marL="265113" lvl="1" indent="-265113">
              <a:buSzPct val="8000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start.second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00</a:t>
            </a:r>
          </a:p>
          <a:p>
            <a:pPr>
              <a:buFont typeface="Wingdings 2" charset="0"/>
              <a:buNone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&gt;&gt;&gt;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print_time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(start)</a:t>
            </a:r>
          </a:p>
          <a:p>
            <a:pPr>
              <a:buFont typeface="Wingdings 2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09:45: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00</a:t>
            </a:r>
          </a:p>
          <a:p>
            <a:pPr>
              <a:buFont typeface="Wingdings 2" charset="0"/>
              <a:buNone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¿Ha de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ser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funci</a:t>
            </a:r>
            <a:r>
              <a:rPr lang="en-US" sz="1800" dirty="0" err="1" smtClean="0">
                <a:solidFill>
                  <a:srgbClr val="000000"/>
                </a:solidFill>
                <a:latin typeface="Calibri" charset="0"/>
              </a:rPr>
              <a:t>ón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 global? </a:t>
            </a: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¿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Cómo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definir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función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?</a:t>
            </a:r>
            <a:endParaRPr lang="es-ES" sz="1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14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5"/>
            <a:ext cx="8183563" cy="432048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15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28679" name="6 CuadroTexto"/>
          <p:cNvSpPr txBox="1">
            <a:spLocks noChangeArrowheads="1"/>
          </p:cNvSpPr>
          <p:nvPr/>
        </p:nvSpPr>
        <p:spPr bwMode="auto">
          <a:xfrm>
            <a:off x="833582" y="1268760"/>
            <a:ext cx="828059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¿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Cómo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definir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una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función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una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?: </a:t>
            </a:r>
          </a:p>
          <a:p>
            <a:pPr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1400" dirty="0" err="1" smtClean="0"/>
              <a:t>Podemos</a:t>
            </a:r>
            <a:r>
              <a:rPr lang="en-US" sz="1400" dirty="0" smtClean="0"/>
              <a:t> </a:t>
            </a:r>
            <a:r>
              <a:rPr lang="en-US" sz="1400" dirty="0" err="1" smtClean="0"/>
              <a:t>definir</a:t>
            </a:r>
            <a:r>
              <a:rPr lang="en-US" sz="1400" dirty="0" smtClean="0"/>
              <a:t> </a:t>
            </a:r>
            <a:r>
              <a:rPr lang="en-US" sz="1400" dirty="0"/>
              <a:t>un </a:t>
            </a:r>
            <a:r>
              <a:rPr lang="en-US" sz="1400" dirty="0" err="1"/>
              <a:t>método</a:t>
            </a:r>
            <a:r>
              <a:rPr lang="en-US" sz="1400" dirty="0"/>
              <a:t> en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err="1"/>
              <a:t>mediante</a:t>
            </a:r>
            <a:r>
              <a:rPr lang="en-US" sz="1400" dirty="0"/>
              <a:t> la </a:t>
            </a:r>
            <a:r>
              <a:rPr lang="en-US" sz="1400" dirty="0" err="1"/>
              <a:t>inclusión</a:t>
            </a:r>
            <a:r>
              <a:rPr lang="en-US" sz="1400" dirty="0"/>
              <a:t> de la </a:t>
            </a:r>
            <a:r>
              <a:rPr lang="en-US" sz="1400" dirty="0" err="1"/>
              <a:t>definición</a:t>
            </a:r>
            <a:r>
              <a:rPr lang="en-US" sz="1400" dirty="0"/>
              <a:t> de </a:t>
            </a:r>
            <a:r>
              <a:rPr lang="en-US" sz="1400" dirty="0" err="1"/>
              <a:t>funciones</a:t>
            </a:r>
            <a:r>
              <a:rPr lang="en-US" sz="1400" dirty="0"/>
              <a:t> </a:t>
            </a:r>
            <a:r>
              <a:rPr lang="en-US" sz="1400" dirty="0" err="1"/>
              <a:t>dentro</a:t>
            </a:r>
            <a:r>
              <a:rPr lang="en-US" sz="1400" dirty="0"/>
              <a:t> del </a:t>
            </a:r>
            <a:r>
              <a:rPr lang="en-US" sz="1400" dirty="0" err="1"/>
              <a:t>ámbito</a:t>
            </a:r>
            <a:r>
              <a:rPr lang="en-US" sz="1400" dirty="0"/>
              <a:t> del </a:t>
            </a:r>
            <a:r>
              <a:rPr lang="en-US" sz="1400" dirty="0" err="1"/>
              <a:t>bloque</a:t>
            </a:r>
            <a:r>
              <a:rPr lang="en-US" sz="1400" dirty="0"/>
              <a:t> de </a:t>
            </a:r>
            <a:r>
              <a:rPr lang="en-US" sz="1400" dirty="0" err="1"/>
              <a:t>clases</a:t>
            </a:r>
            <a:r>
              <a:rPr lang="en-US" sz="1400" dirty="0"/>
              <a:t>.</a:t>
            </a:r>
            <a:endParaRPr lang="en-US" sz="14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s-ES" sz="16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Time(object):</a:t>
            </a: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print_time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 #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método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endParaRPr lang="en-U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     print '%.2d:%.2d:%.2d’ %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</a:t>
            </a:r>
            <a:r>
              <a:rPr lang="en-US" sz="1400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eaLnBrk="1" hangingPunct="1"/>
            <a:r>
              <a:rPr lang="en-US" sz="1400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</a:p>
          <a:p>
            <a:pPr eaLnBrk="1" hangingPunct="1"/>
            <a:endParaRPr lang="es-ES" sz="1400" i="1" dirty="0" smtClean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1560" y="3645024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 err="1"/>
              <a:t>Definimos</a:t>
            </a:r>
            <a:r>
              <a:rPr lang="en-US" sz="1600" dirty="0"/>
              <a:t> el </a:t>
            </a:r>
            <a:r>
              <a:rPr lang="en-US" sz="1600" dirty="0" err="1"/>
              <a:t>método</a:t>
            </a:r>
            <a:r>
              <a:rPr lang="en-US" sz="1600" dirty="0"/>
              <a:t> de la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función</a:t>
            </a:r>
            <a:r>
              <a:rPr lang="en-US" sz="1600" dirty="0"/>
              <a:t> (</a:t>
            </a:r>
            <a:r>
              <a:rPr lang="en-US" sz="1600" dirty="0" err="1"/>
              <a:t>usando</a:t>
            </a:r>
            <a:r>
              <a:rPr lang="en-US" sz="1600" dirty="0"/>
              <a:t> </a:t>
            </a:r>
            <a:r>
              <a:rPr lang="en-US" sz="1600" dirty="0" err="1"/>
              <a:t>def</a:t>
            </a:r>
            <a:r>
              <a:rPr lang="en-US" sz="1600" dirty="0"/>
              <a:t>) </a:t>
            </a:r>
            <a:r>
              <a:rPr lang="en-US" sz="1600" dirty="0" err="1"/>
              <a:t>dentro</a:t>
            </a:r>
            <a:r>
              <a:rPr lang="en-US" sz="1600" dirty="0"/>
              <a:t> de la </a:t>
            </a:r>
            <a:r>
              <a:rPr lang="en-US" sz="1600" dirty="0" err="1"/>
              <a:t>clase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¿</a:t>
            </a:r>
            <a:r>
              <a:rPr lang="en-US" sz="1400" dirty="0" err="1"/>
              <a:t>Cuál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el primer </a:t>
            </a:r>
            <a:r>
              <a:rPr lang="en-US" sz="1400" dirty="0" err="1"/>
              <a:t>argumento</a:t>
            </a:r>
            <a:r>
              <a:rPr lang="en-US" sz="1400" dirty="0"/>
              <a:t> de los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s-ES" sz="1600" dirty="0" err="1" smtClean="0"/>
              <a:t>self</a:t>
            </a:r>
            <a:r>
              <a:rPr lang="es-ES" sz="1600" dirty="0" smtClean="0"/>
              <a:t> permite distinguir los atributos de la clase de los datos globales.</a:t>
            </a:r>
          </a:p>
          <a:p>
            <a:r>
              <a:rPr lang="es-ES" sz="16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" sz="1400" dirty="0" smtClean="0"/>
              <a:t>¿Por qu</a:t>
            </a:r>
            <a:r>
              <a:rPr lang="es-ES" sz="1400" dirty="0" smtClean="0"/>
              <a:t>é es importante?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6642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5"/>
            <a:ext cx="8183563" cy="432048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28679" name="6 CuadroTexto"/>
          <p:cNvSpPr txBox="1">
            <a:spLocks noChangeArrowheads="1"/>
          </p:cNvSpPr>
          <p:nvPr/>
        </p:nvSpPr>
        <p:spPr bwMode="auto">
          <a:xfrm>
            <a:off x="467544" y="1268760"/>
            <a:ext cx="8280598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endParaRPr lang="es-ES" sz="16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Time:</a:t>
            </a: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print_time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 #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método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endParaRPr lang="en-U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     print '%.2d:%.2d:%.2d’ %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=Time()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start.hour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=9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start.minute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=45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start.second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=00</a:t>
            </a:r>
          </a:p>
          <a:p>
            <a:pPr eaLnBrk="1" hangingPunct="1"/>
            <a:endParaRPr lang="es-E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start.hour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# imprimimos el dato 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hour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de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9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start.print_time</a:t>
            </a:r>
            <a:r>
              <a:rPr lang="es-E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 #llamamos el método de la clase con el objeto (</a:t>
            </a:r>
            <a:r>
              <a:rPr lang="es-E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start</a:t>
            </a:r>
            <a:r>
              <a:rPr lang="es-E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09:45:00</a:t>
            </a:r>
          </a:p>
          <a:p>
            <a:pPr eaLnBrk="1" hangingPunct="1"/>
            <a:endParaRPr lang="es-E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&gt;&gt;&gt;start2=Time()</a:t>
            </a:r>
          </a:p>
          <a:p>
            <a:pPr eaLnBrk="1" hangingPunct="1"/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….</a:t>
            </a:r>
          </a:p>
          <a:p>
            <a:pPr eaLnBrk="1" hangingPunct="1"/>
            <a:endParaRPr lang="es-ES" sz="14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9552" y="4725144"/>
            <a:ext cx="502813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endParaRPr lang="en-US" sz="16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sz="14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Llamamos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los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métodos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datos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desde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fuera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de la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con el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nombre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del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objeto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de la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. ¿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Por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qué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88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5"/>
            <a:ext cx="8183563" cy="36004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17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28679" name="6 CuadroTexto"/>
          <p:cNvSpPr txBox="1">
            <a:spLocks noChangeArrowheads="1"/>
          </p:cNvSpPr>
          <p:nvPr/>
        </p:nvSpPr>
        <p:spPr bwMode="auto">
          <a:xfrm>
            <a:off x="539552" y="1268760"/>
            <a:ext cx="8280598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Time(object):</a:t>
            </a:r>
          </a:p>
          <a:p>
            <a:pPr eaLnBrk="1" hangingPunct="1"/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print_time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(self)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:…</a:t>
            </a:r>
            <a:endParaRPr lang="en-US" sz="13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    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increment(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, seconds): #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método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endParaRPr lang="en-US" sz="13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           seconds += 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.time_to_int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() #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llamamos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métodos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con self</a:t>
            </a:r>
          </a:p>
          <a:p>
            <a:pPr eaLnBrk="1" hangingPunct="1"/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           return </a:t>
            </a:r>
            <a:r>
              <a:rPr lang="en-US" sz="13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.int_to_time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(seconds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time_to_int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.hour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* 60 + 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</a:t>
            </a:r>
            <a:endParaRPr lang="en-US" sz="13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 eaLnBrk="1" hangingPunct="1"/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.seconds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n-U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* 60 + </a:t>
            </a:r>
            <a:r>
              <a:rPr lang="en-US" sz="13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#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recuperamos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datos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del </a:t>
            </a:r>
            <a:r>
              <a:rPr lang="en-U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objeto</a:t>
            </a: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con self</a:t>
            </a:r>
          </a:p>
          <a:p>
            <a:pPr lvl="1">
              <a:buNone/>
            </a:pPr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	return </a:t>
            </a:r>
            <a:r>
              <a:rPr lang="en-US" sz="13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.seconds</a:t>
            </a:r>
            <a:endParaRPr lang="en-US" sz="13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int_to_time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3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self,seconds</a:t>
            </a:r>
            <a:r>
              <a:rPr lang="en-U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):…</a:t>
            </a:r>
            <a:endParaRPr lang="en-US" sz="13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3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start</a:t>
            </a:r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=Time()</a:t>
            </a: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start.print_time</a:t>
            </a:r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() #llamamos el método de la clase con el objeto (</a:t>
            </a:r>
            <a:r>
              <a:rPr lang="es-E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start</a:t>
            </a:r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09:45:00</a:t>
            </a: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300" b="1" dirty="0" err="1">
                <a:solidFill>
                  <a:srgbClr val="6666FF"/>
                </a:solidFill>
                <a:latin typeface="Courier New"/>
                <a:cs typeface="Courier New"/>
              </a:rPr>
              <a:t>end</a:t>
            </a:r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 =</a:t>
            </a:r>
            <a:r>
              <a:rPr lang="es-ES" sz="13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start.increment</a:t>
            </a:r>
            <a:r>
              <a:rPr lang="es-ES" sz="1300" b="1" dirty="0">
                <a:solidFill>
                  <a:srgbClr val="FF0000"/>
                </a:solidFill>
                <a:latin typeface="Courier New"/>
                <a:cs typeface="Courier New"/>
              </a:rPr>
              <a:t>(1337)</a:t>
            </a: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300" b="1" dirty="0" err="1">
                <a:solidFill>
                  <a:srgbClr val="FF0000"/>
                </a:solidFill>
                <a:latin typeface="Courier New"/>
                <a:cs typeface="Courier New"/>
              </a:rPr>
              <a:t>end.print_time</a:t>
            </a:r>
            <a:r>
              <a:rPr lang="es-ES" sz="13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</a:p>
          <a:p>
            <a:pPr eaLnBrk="1" hangingPunct="1"/>
            <a:r>
              <a:rPr lang="es-ES" sz="1300" b="1" dirty="0">
                <a:solidFill>
                  <a:srgbClr val="6666FF"/>
                </a:solidFill>
                <a:latin typeface="Courier New"/>
                <a:cs typeface="Courier New"/>
              </a:rPr>
              <a:t>10:07:</a:t>
            </a:r>
            <a:r>
              <a:rPr lang="es-ES" sz="1300" b="1" dirty="0" smtClean="0">
                <a:solidFill>
                  <a:srgbClr val="6666FF"/>
                </a:solidFill>
                <a:latin typeface="Courier New"/>
                <a:cs typeface="Courier New"/>
              </a:rPr>
              <a:t>17</a:t>
            </a:r>
            <a:endParaRPr lang="es-ES" sz="13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39552" y="4797152"/>
            <a:ext cx="726352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endParaRPr lang="en-US" sz="1600" dirty="0" smtClean="0">
              <a:solidFill>
                <a:srgbClr val="000000"/>
              </a:solidFill>
              <a:latin typeface="Calibri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Llamamos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los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métodos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datos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desde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dentro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de 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la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Con la clave “self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!</a:t>
            </a:r>
            <a:endParaRPr lang="en-US" sz="1600" dirty="0" smtClean="0">
              <a:solidFill>
                <a:srgbClr val="000000"/>
              </a:solidFill>
              <a:latin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s-ES" dirty="0" smtClean="0">
                <a:latin typeface="Calibri" charset="0"/>
              </a:rPr>
              <a:t>Dónde se declaran los datos? Pueden declararse </a:t>
            </a:r>
            <a:r>
              <a:rPr lang="es-ES" dirty="0">
                <a:latin typeface="Calibri" charset="0"/>
              </a:rPr>
              <a:t>en </a:t>
            </a:r>
            <a:r>
              <a:rPr lang="es-ES" dirty="0" smtClean="0">
                <a:latin typeface="Calibri" charset="0"/>
              </a:rPr>
              <a:t>cualquier método?</a:t>
            </a:r>
            <a:endParaRPr lang="es-ES" dirty="0" smtClean="0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 sz="1600" dirty="0">
              <a:latin typeface="Calibri" charset="0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1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)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3795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Time (object):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# 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inside class Time: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is_after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, other):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	return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.time_to_int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() &gt;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other.time_to_int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Font typeface="Wingdings 2" charset="0"/>
              <a:buNone/>
            </a:pP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start.print_time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09:15:00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end.print_time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09:45:00</a:t>
            </a:r>
          </a:p>
          <a:p>
            <a:pPr>
              <a:buFont typeface="Wingdings 2" charset="0"/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end.is_after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(start)</a:t>
            </a:r>
          </a:p>
          <a:p>
            <a:pPr>
              <a:buFont typeface="Wingdings 2" charset="0"/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n-US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dirty="0" smtClean="0">
                <a:latin typeface="Calibri" charset="0"/>
              </a:rPr>
              <a:t>¿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qué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llamada</a:t>
            </a:r>
            <a:r>
              <a:rPr lang="en-US" dirty="0" smtClean="0">
                <a:latin typeface="Calibri" charset="0"/>
              </a:rPr>
              <a:t> de la </a:t>
            </a:r>
            <a:r>
              <a:rPr lang="en-US" dirty="0" err="1" smtClean="0">
                <a:latin typeface="Calibri" charset="0"/>
              </a:rPr>
              <a:t>función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sólo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argumento</a:t>
            </a:r>
            <a:r>
              <a:rPr lang="en-US" dirty="0">
                <a:latin typeface="Calibri" charset="0"/>
              </a:rPr>
              <a:t>?</a:t>
            </a: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F1D4F79-3912-A44D-9EA5-8ACC5F880E11}" type="slidenum">
              <a:rPr lang="es-ES_tradnl">
                <a:solidFill>
                  <a:srgbClr val="A7A399"/>
                </a:solidFill>
              </a:rPr>
              <a:pPr eaLnBrk="1" hangingPunct="1"/>
              <a:t>18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1484784"/>
            <a:ext cx="2738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Calibri" charset="0"/>
              </a:rPr>
              <a:t>Usando dos </a:t>
            </a:r>
            <a:r>
              <a:rPr lang="es-ES" sz="2400" dirty="0" smtClean="0">
                <a:latin typeface="Calibri" charset="0"/>
              </a:rPr>
              <a:t>objetos:</a:t>
            </a:r>
            <a:endParaRPr lang="ca-E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2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4111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métodos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puros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500063" y="13414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add_time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(t1, t2): #t1, t2 objetos de tipo Time</a:t>
            </a:r>
          </a:p>
          <a:p>
            <a:pPr lvl="3">
              <a:buFont typeface="Verdana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sum = Time()</a:t>
            </a:r>
          </a:p>
          <a:p>
            <a:pPr lvl="3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sum.hour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= t1.hour + t2.hour</a:t>
            </a:r>
          </a:p>
          <a:p>
            <a:pPr lvl="3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sum.minute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= t1.minute + t2.minute</a:t>
            </a:r>
          </a:p>
          <a:p>
            <a:pPr lvl="3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sum.second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= t1.second + t2.second</a:t>
            </a:r>
          </a:p>
          <a:p>
            <a:pPr lvl="3">
              <a:buFont typeface="Verdana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sum.second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&gt;= 60:</a:t>
            </a:r>
          </a:p>
          <a:p>
            <a:pPr lvl="5">
              <a:buFont typeface="Wingdings 2" charset="0"/>
              <a:buNone/>
            </a:pPr>
            <a:r>
              <a:rPr lang="en-US" sz="1500" b="1" dirty="0" err="1">
                <a:solidFill>
                  <a:srgbClr val="6666FF"/>
                </a:solidFill>
                <a:latin typeface="Courier New"/>
                <a:cs typeface="Courier New"/>
              </a:rPr>
              <a:t>sum.second</a:t>
            </a:r>
            <a:r>
              <a:rPr lang="en-US" sz="1500" b="1" dirty="0">
                <a:solidFill>
                  <a:srgbClr val="6666FF"/>
                </a:solidFill>
                <a:latin typeface="Courier New"/>
                <a:cs typeface="Courier New"/>
              </a:rPr>
              <a:t> -= 60</a:t>
            </a:r>
          </a:p>
          <a:p>
            <a:pPr lvl="5">
              <a:buFont typeface="Wingdings 2" charset="0"/>
              <a:buNone/>
            </a:pPr>
            <a:r>
              <a:rPr lang="en-US" sz="1500" b="1" dirty="0" err="1">
                <a:solidFill>
                  <a:srgbClr val="6666FF"/>
                </a:solidFill>
                <a:latin typeface="Courier New"/>
                <a:cs typeface="Courier New"/>
              </a:rPr>
              <a:t>sum.minute</a:t>
            </a:r>
            <a:r>
              <a:rPr lang="en-US" sz="1500" b="1" dirty="0">
                <a:solidFill>
                  <a:srgbClr val="6666FF"/>
                </a:solidFill>
                <a:latin typeface="Courier New"/>
                <a:cs typeface="Courier New"/>
              </a:rPr>
              <a:t> += 1</a:t>
            </a:r>
          </a:p>
          <a:p>
            <a:pPr lvl="3">
              <a:buFont typeface="Verdana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sum.minute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&gt;= 60:</a:t>
            </a:r>
          </a:p>
          <a:p>
            <a:pPr lvl="5">
              <a:buFont typeface="Wingdings 2" charset="0"/>
              <a:buNone/>
            </a:pPr>
            <a:r>
              <a:rPr lang="en-US" sz="1500" b="1" dirty="0" err="1">
                <a:solidFill>
                  <a:srgbClr val="6666FF"/>
                </a:solidFill>
                <a:latin typeface="Courier New"/>
                <a:cs typeface="Courier New"/>
              </a:rPr>
              <a:t>sum.minute</a:t>
            </a:r>
            <a:r>
              <a:rPr lang="en-US" sz="1500" b="1" dirty="0">
                <a:solidFill>
                  <a:srgbClr val="6666FF"/>
                </a:solidFill>
                <a:latin typeface="Courier New"/>
                <a:cs typeface="Courier New"/>
              </a:rPr>
              <a:t> -= 60</a:t>
            </a:r>
          </a:p>
          <a:p>
            <a:pPr lvl="5">
              <a:buFont typeface="Wingdings 2" charset="0"/>
              <a:buNone/>
            </a:pPr>
            <a:r>
              <a:rPr lang="en-US" sz="1500" b="1" dirty="0" err="1">
                <a:solidFill>
                  <a:srgbClr val="6666FF"/>
                </a:solidFill>
                <a:latin typeface="Courier New"/>
                <a:cs typeface="Courier New"/>
              </a:rPr>
              <a:t>sum.hour</a:t>
            </a:r>
            <a:r>
              <a:rPr lang="en-US" sz="1500" b="1" dirty="0">
                <a:solidFill>
                  <a:srgbClr val="6666FF"/>
                </a:solidFill>
                <a:latin typeface="Courier New"/>
                <a:cs typeface="Courier New"/>
              </a:rPr>
              <a:t> += 1</a:t>
            </a:r>
            <a:endParaRPr lang="es-ES" sz="15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3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sum</a:t>
            </a:r>
          </a:p>
          <a:p>
            <a:pPr lvl="1">
              <a:buFont typeface="Verdana" charset="0"/>
              <a:buNone/>
            </a:pPr>
            <a:endParaRPr lang="es-ES" sz="18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: Las </a:t>
            </a:r>
            <a:r>
              <a:rPr lang="es-ES" sz="2000" b="1" dirty="0">
                <a:latin typeface="Calibri" charset="0"/>
              </a:rPr>
              <a:t>funciones puras</a:t>
            </a:r>
            <a:r>
              <a:rPr lang="es-ES" sz="2000" dirty="0">
                <a:latin typeface="Calibri" charset="0"/>
              </a:rPr>
              <a:t> no modifican los valores de los objetos.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34FF2BA-EF73-1846-BBA1-98C008388004}" type="slidenum">
              <a:rPr lang="es-ES_tradnl">
                <a:solidFill>
                  <a:srgbClr val="A7A399"/>
                </a:solidFill>
              </a:rPr>
              <a:pPr eaLnBrk="1" hangingPunct="1"/>
              <a:t>19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5445224"/>
            <a:ext cx="7921625" cy="4320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6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FF0000"/>
                </a:solidFill>
                <a:latin typeface="Calibri" charset="0"/>
              </a:rPr>
              <a:t>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objetos</a:t>
            </a:r>
          </a:p>
          <a:p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atributos</a:t>
            </a:r>
          </a:p>
          <a:p>
            <a:pPr lvl="1"/>
            <a:r>
              <a:rPr lang="es-ES" dirty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endParaRPr lang="es-ES" dirty="0" smtClean="0"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Objetos </a:t>
            </a:r>
            <a:r>
              <a:rPr lang="es-ES" dirty="0" err="1" smtClean="0">
                <a:solidFill>
                  <a:srgbClr val="000000"/>
                </a:solidFill>
                <a:latin typeface="Calibri" charset="0"/>
              </a:rPr>
              <a:t>encrustados</a:t>
            </a:r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alibri" charset="0"/>
              </a:rPr>
              <a:t>Clases mutables y copias</a:t>
            </a:r>
          </a:p>
          <a:p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2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j01334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2577609" cy="23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4111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métodos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puros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Time(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object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getHour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 </a:t>
            </a: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self.hour</a:t>
            </a: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setHour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self,hour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 </a:t>
            </a:r>
          </a:p>
          <a:p>
            <a:pPr>
              <a:buFont typeface="Wingdings 2" charset="0"/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self.hour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hour</a:t>
            </a: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add_time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(t1, t2): #t1, t2 objetos de tipo Time</a:t>
            </a:r>
          </a:p>
          <a:p>
            <a:pPr lvl="2">
              <a:buFont typeface="Verdana" charset="0"/>
              <a:buNone/>
            </a:pP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sum = Time()</a:t>
            </a:r>
          </a:p>
          <a:p>
            <a:pPr lvl="2">
              <a:buFont typeface="Verdana" charset="0"/>
              <a:buNone/>
            </a:pP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</a:t>
            </a:r>
            <a:r>
              <a:rPr lang="es-E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setHour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(t1.</a:t>
            </a:r>
            <a:r>
              <a:rPr lang="es-E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getHour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+ t2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.getHour()) </a:t>
            </a:r>
            <a:endParaRPr lang="es-E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Verdana" charset="0"/>
              <a:buNone/>
            </a:pP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s</a:t>
            </a: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um.setMinute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(t1.getMinute() 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+ t2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.getMinute())</a:t>
            </a:r>
            <a:endParaRPr lang="es-E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Verdana" charset="0"/>
              <a:buNone/>
            </a:pPr>
            <a:r>
              <a:rPr lang="es-E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sum.setSecond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(t1.getSecond() 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+ t2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.getSecond())</a:t>
            </a:r>
            <a:endParaRPr lang="es-E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Verdana" charset="0"/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sum.getSecond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&gt;= 60:</a:t>
            </a:r>
          </a:p>
          <a:p>
            <a:pPr lvl="3">
              <a:buFont typeface="Wingdings 2" charset="0"/>
              <a:buNone/>
            </a:pP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sum.setSecond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sum.getSecond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3">
              <a:buFont typeface="Wingdings 2" charset="0"/>
              <a:buNone/>
            </a:pP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sum.setMinute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+ 1)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Verdana" charset="0"/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&gt;= 60:</a:t>
            </a:r>
          </a:p>
          <a:p>
            <a:pPr lvl="3">
              <a:buFont typeface="Wingdings 2" charset="0"/>
              <a:buNone/>
            </a:pP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sum.setMinute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sum.getMinute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3">
              <a:buFont typeface="Wingdings 2" charset="0"/>
              <a:buNone/>
            </a:pP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sum.setHour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sum.getHour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+ 1)</a:t>
            </a:r>
            <a:endParaRPr lang="es-E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Verdana" charset="0"/>
              <a:buNone/>
            </a:pP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sum</a:t>
            </a:r>
          </a:p>
          <a:p>
            <a:pPr>
              <a:buFont typeface="Verdana" charset="0"/>
              <a:buNone/>
            </a:pPr>
            <a:r>
              <a:rPr lang="es-ES" sz="1400" b="1" dirty="0" smtClean="0">
                <a:latin typeface="Calibri" charset="0"/>
              </a:rPr>
              <a:t>La forma correcta para acceder a los valores de las clases es a través de los métodos </a:t>
            </a:r>
            <a:r>
              <a:rPr lang="es-ES" sz="1400" b="1" dirty="0" err="1" smtClean="0">
                <a:latin typeface="Calibri" charset="0"/>
              </a:rPr>
              <a:t>getValor</a:t>
            </a:r>
            <a:r>
              <a:rPr lang="es-ES" sz="1400" b="1" dirty="0" smtClean="0">
                <a:latin typeface="Calibri" charset="0"/>
              </a:rPr>
              <a:t>(</a:t>
            </a:r>
            <a:r>
              <a:rPr lang="es-ES" sz="1400" b="1" dirty="0" smtClean="0">
                <a:latin typeface="Calibri" charset="0"/>
              </a:rPr>
              <a:t>).</a:t>
            </a:r>
            <a:endParaRPr lang="es-ES" sz="1400" b="1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16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POO</a:t>
            </a:r>
            <a:r>
              <a:rPr lang="es-ES_tradnl" sz="900" dirty="0" smtClean="0"/>
              <a:t> </a:t>
            </a:r>
            <a:r>
              <a:rPr lang="es-ES_tradnl" dirty="0" smtClean="0"/>
              <a:t>en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34FF2BA-EF73-1846-BBA1-98C008388004}" type="slidenum">
              <a:rPr lang="es-ES_tradnl">
                <a:solidFill>
                  <a:srgbClr val="A7A399"/>
                </a:solidFill>
              </a:rPr>
              <a:pPr eaLnBrk="1" hangingPunct="1"/>
              <a:t>20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5589240"/>
            <a:ext cx="7632848" cy="28768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4518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211807"/>
            <a:ext cx="8183563" cy="69691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métodos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modificadores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468313" y="980728"/>
            <a:ext cx="8183562" cy="418782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Funciones </a:t>
            </a:r>
            <a:r>
              <a:rPr lang="es-ES" sz="2000" dirty="0" smtClean="0">
                <a:latin typeface="Calibri" charset="0"/>
              </a:rPr>
              <a:t>modificadoras </a:t>
            </a:r>
            <a:r>
              <a:rPr lang="es-ES" sz="2000" dirty="0">
                <a:latin typeface="Calibri" charset="0"/>
              </a:rPr>
              <a:t>– modifican los valores de sus parámetros</a:t>
            </a:r>
          </a:p>
          <a:p>
            <a:pPr>
              <a:buFont typeface="Wingdings 2" charset="0"/>
              <a:buNone/>
            </a:pPr>
            <a:endParaRPr lang="en-U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increment(time, seconds):</a:t>
            </a:r>
          </a:p>
          <a:p>
            <a:pPr lvl="1">
              <a:buFont typeface="Verdana" charset="0"/>
              <a:buNone/>
            </a:pP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time.setSecond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seconds)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&gt;= 60:</a:t>
            </a:r>
          </a:p>
          <a:p>
            <a:pPr lvl="2">
              <a:buFont typeface="Wingdings 2" charset="0"/>
              <a:buNone/>
            </a:pP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time.setSecond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time.setMinute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+ 1)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&gt;= 60: #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sustituir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 el if con while!</a:t>
            </a:r>
          </a:p>
          <a:p>
            <a:pPr lvl="2">
              <a:buFont typeface="Wingdings 2" charset="0"/>
              <a:buNone/>
            </a:pP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time.setMinute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time.setHour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time.getHour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+ 1)</a:t>
            </a:r>
          </a:p>
          <a:p>
            <a:pPr lvl="2">
              <a:buFont typeface="Wingdings 2" charset="0"/>
              <a:buNone/>
            </a:pPr>
            <a:endParaRPr lang="en-US" sz="14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sz="2000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sz="1800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dirty="0" err="1" smtClean="0">
                <a:latin typeface="Calibri" charset="0"/>
              </a:rPr>
              <a:t>Estilo</a:t>
            </a:r>
            <a:r>
              <a:rPr lang="en-US" sz="1800" dirty="0" smtClean="0">
                <a:latin typeface="Calibri" charset="0"/>
              </a:rPr>
              <a:t> </a:t>
            </a:r>
            <a:r>
              <a:rPr lang="en-US" sz="1800" dirty="0">
                <a:latin typeface="Calibri" charset="0"/>
              </a:rPr>
              <a:t>de </a:t>
            </a:r>
            <a:r>
              <a:rPr lang="en-US" sz="1800" dirty="0" err="1">
                <a:latin typeface="Calibri" charset="0"/>
              </a:rPr>
              <a:t>programación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funcional</a:t>
            </a:r>
            <a:r>
              <a:rPr lang="en-US" sz="1800" dirty="0">
                <a:latin typeface="Calibri" charset="0"/>
              </a:rPr>
              <a:t>: </a:t>
            </a:r>
            <a:r>
              <a:rPr lang="en-US" sz="1800" dirty="0" err="1">
                <a:latin typeface="Calibri" charset="0"/>
              </a:rPr>
              <a:t>siempre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que</a:t>
            </a:r>
            <a:r>
              <a:rPr lang="en-US" sz="1800" dirty="0">
                <a:latin typeface="Calibri" charset="0"/>
              </a:rPr>
              <a:t> se </a:t>
            </a:r>
            <a:r>
              <a:rPr lang="en-US" sz="1800" dirty="0" err="1" smtClean="0">
                <a:latin typeface="Calibri" charset="0"/>
              </a:rPr>
              <a:t>pueda</a:t>
            </a:r>
            <a:r>
              <a:rPr lang="en-US" sz="1800" dirty="0" smtClean="0">
                <a:latin typeface="Calibri" charset="0"/>
              </a:rPr>
              <a:t>, </a:t>
            </a:r>
            <a:r>
              <a:rPr lang="en-US" sz="1800" dirty="0" err="1">
                <a:latin typeface="Calibri" charset="0"/>
              </a:rPr>
              <a:t>utilizar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funciones</a:t>
            </a:r>
            <a:r>
              <a:rPr lang="en-US" sz="1800" dirty="0">
                <a:latin typeface="Calibri" charset="0"/>
              </a:rPr>
              <a:t> </a:t>
            </a:r>
            <a:r>
              <a:rPr lang="en-US" sz="1800" dirty="0" err="1">
                <a:latin typeface="Calibri" charset="0"/>
              </a:rPr>
              <a:t>puras</a:t>
            </a:r>
            <a:r>
              <a:rPr lang="en-US" sz="1800" dirty="0" smtClean="0">
                <a:latin typeface="Calibri" charset="0"/>
              </a:rPr>
              <a:t>.</a:t>
            </a:r>
            <a:endParaRPr lang="en-US" sz="1400" dirty="0" smtClean="0">
              <a:latin typeface="Calibri" charset="0"/>
            </a:endParaRPr>
          </a:p>
          <a:p>
            <a:pPr lvl="1"/>
            <a:endParaRPr lang="en-US" sz="1600" dirty="0" smtClean="0">
              <a:latin typeface="Calibri" charset="0"/>
            </a:endParaRPr>
          </a:p>
          <a:p>
            <a:pPr lvl="1"/>
            <a:r>
              <a:rPr lang="en-US" sz="1600" dirty="0" err="1" smtClean="0">
                <a:latin typeface="Calibri" charset="0"/>
              </a:rPr>
              <a:t>Hace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ejecutar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más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rápido</a:t>
            </a:r>
            <a:r>
              <a:rPr lang="en-US" sz="1600" dirty="0">
                <a:latin typeface="Calibri" charset="0"/>
              </a:rPr>
              <a:t> los </a:t>
            </a:r>
            <a:r>
              <a:rPr lang="en-US" sz="1600" dirty="0" err="1" smtClean="0">
                <a:latin typeface="Calibri" charset="0"/>
              </a:rPr>
              <a:t>programas</a:t>
            </a:r>
            <a:r>
              <a:rPr lang="en-US" sz="1600" dirty="0" smtClean="0">
                <a:latin typeface="Calibri" charset="0"/>
              </a:rPr>
              <a:t>.</a:t>
            </a:r>
            <a:endParaRPr lang="en-US" sz="1800" dirty="0">
              <a:latin typeface="Calibri" charset="0"/>
            </a:endParaRPr>
          </a:p>
          <a:p>
            <a:pPr lvl="1"/>
            <a:r>
              <a:rPr lang="en-US" sz="1600" dirty="0" smtClean="0">
                <a:latin typeface="Calibri" charset="0"/>
              </a:rPr>
              <a:t>Se </a:t>
            </a:r>
            <a:r>
              <a:rPr lang="en-US" sz="1600" dirty="0" err="1">
                <a:latin typeface="Calibri" charset="0"/>
              </a:rPr>
              <a:t>obtienen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menos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errores</a:t>
            </a:r>
            <a:r>
              <a:rPr lang="en-US" sz="1600" dirty="0">
                <a:latin typeface="Calibri" charset="0"/>
              </a:rPr>
              <a:t> de la </a:t>
            </a:r>
            <a:r>
              <a:rPr lang="en-US" sz="1600" dirty="0" err="1">
                <a:latin typeface="Calibri" charset="0"/>
              </a:rPr>
              <a:t>ejecución</a:t>
            </a:r>
            <a:r>
              <a:rPr lang="en-US" sz="1600" dirty="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62D7AC-820A-6F48-BBF2-49772E795CAB}" type="slidenum">
              <a:rPr lang="es-ES_tradnl">
                <a:solidFill>
                  <a:srgbClr val="A7A399"/>
                </a:solidFill>
              </a:rPr>
              <a:pPr eaLnBrk="1" hangingPunct="1"/>
              <a:t>21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1125539"/>
            <a:ext cx="7920038" cy="43125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467544" y="4653136"/>
            <a:ext cx="8064896" cy="64807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200"/>
          </a:p>
        </p:txBody>
      </p:sp>
      <p:sp>
        <p:nvSpPr>
          <p:cNvPr id="9" name="6 Rectángulo redondeado"/>
          <p:cNvSpPr/>
          <p:nvPr/>
        </p:nvSpPr>
        <p:spPr>
          <a:xfrm>
            <a:off x="467544" y="4077072"/>
            <a:ext cx="8064896" cy="28768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Verdana" charset="0"/>
              <a:buNone/>
            </a:pPr>
            <a:r>
              <a:rPr lang="es-ES" sz="1400" dirty="0">
                <a:solidFill>
                  <a:schemeClr val="tx1"/>
                </a:solidFill>
                <a:latin typeface="Calibri" charset="0"/>
              </a:rPr>
              <a:t>La forma correcta para </a:t>
            </a:r>
            <a:r>
              <a:rPr lang="es-ES" sz="1400" dirty="0" smtClean="0">
                <a:solidFill>
                  <a:schemeClr val="tx1"/>
                </a:solidFill>
                <a:latin typeface="Calibri" charset="0"/>
              </a:rPr>
              <a:t>modificar a </a:t>
            </a:r>
            <a:r>
              <a:rPr lang="es-ES" sz="1400" dirty="0">
                <a:solidFill>
                  <a:schemeClr val="tx1"/>
                </a:solidFill>
                <a:latin typeface="Calibri" charset="0"/>
              </a:rPr>
              <a:t>los valores de las clases es a través de los </a:t>
            </a:r>
            <a:r>
              <a:rPr lang="es-ES" sz="1400" dirty="0" smtClean="0">
                <a:solidFill>
                  <a:schemeClr val="tx1"/>
                </a:solidFill>
                <a:latin typeface="Calibri" charset="0"/>
              </a:rPr>
              <a:t>métodos </a:t>
            </a:r>
            <a:r>
              <a:rPr lang="es-ES" sz="1400" dirty="0" err="1">
                <a:solidFill>
                  <a:schemeClr val="tx1"/>
                </a:solidFill>
                <a:latin typeface="Calibri" charset="0"/>
              </a:rPr>
              <a:t>setValor</a:t>
            </a:r>
            <a:r>
              <a:rPr lang="es-ES" sz="1400" dirty="0">
                <a:solidFill>
                  <a:schemeClr val="tx1"/>
                </a:solidFill>
                <a:latin typeface="Calibri" charset="0"/>
              </a:rPr>
              <a:t>().</a:t>
            </a:r>
            <a:endParaRPr lang="es-ES" sz="1400" dirty="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1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métodos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modificadores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468313" y="1052513"/>
            <a:ext cx="8183562" cy="418782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Funciones modificadores – modifican los valores de sus parámetros</a:t>
            </a:r>
          </a:p>
          <a:p>
            <a:pPr>
              <a:buFont typeface="Wingdings 2" charset="0"/>
              <a:buNone/>
            </a:pPr>
            <a:endParaRPr lang="en-U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increment(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seconds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Font typeface="Verdana" charset="0"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seconds)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&gt;= 60:</a:t>
            </a:r>
          </a:p>
          <a:p>
            <a:pPr lvl="2">
              <a:buFont typeface="Wingdings 2" charset="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.getSecond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+ 1)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if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&gt;= 60: #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sustituir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 el if con while!</a:t>
            </a:r>
          </a:p>
          <a:p>
            <a:pPr lvl="2">
              <a:buFont typeface="Wingdings 2" charset="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.setMinute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.getMinute</a:t>
            </a:r>
            <a:r>
              <a:rPr lang="en-US" sz="1600" dirty="0" smtClean="0">
                <a:solidFill>
                  <a:srgbClr val="6666FF"/>
                </a:solidFill>
                <a:latin typeface="Courier New"/>
                <a:cs typeface="Courier New"/>
              </a:rPr>
              <a:t>() – 60)</a:t>
            </a:r>
            <a:endParaRPr lang="en-US" sz="1600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.setHour</a:t>
            </a:r>
            <a:r>
              <a:rPr lang="en-US" sz="1400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self.getHour</a:t>
            </a:r>
            <a:r>
              <a:rPr lang="en-US" sz="1400" dirty="0" smtClean="0">
                <a:solidFill>
                  <a:srgbClr val="6666FF"/>
                </a:solidFill>
                <a:latin typeface="Courier New"/>
                <a:cs typeface="Courier New"/>
              </a:rPr>
              <a:t>() + 1)</a:t>
            </a:r>
          </a:p>
          <a:p>
            <a:pPr lvl="2">
              <a:buFont typeface="Wingdings 2" charset="0"/>
              <a:buNone/>
            </a:pPr>
            <a:endParaRPr lang="en-US" sz="1400" i="1" dirty="0" smtClean="0">
              <a:solidFill>
                <a:srgbClr val="6666FF"/>
              </a:solidFill>
              <a:latin typeface="Calibri" charset="0"/>
            </a:endParaRPr>
          </a:p>
          <a:p>
            <a:pPr lvl="1"/>
            <a:endParaRPr lang="en-US" sz="1600" dirty="0" smtClean="0">
              <a:latin typeface="Calibri" charset="0"/>
            </a:endParaRPr>
          </a:p>
          <a:p>
            <a:pPr lvl="1"/>
            <a:r>
              <a:rPr lang="en-US" sz="1600" dirty="0" smtClean="0">
                <a:latin typeface="Calibri" charset="0"/>
              </a:rPr>
              <a:t>Las </a:t>
            </a:r>
            <a:r>
              <a:rPr lang="en-US" sz="1600" dirty="0" err="1" smtClean="0">
                <a:latin typeface="Calibri" charset="0"/>
              </a:rPr>
              <a:t>funciones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modificadores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definirlas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como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métodos</a:t>
            </a:r>
            <a:r>
              <a:rPr lang="en-US" sz="1600" dirty="0" smtClean="0">
                <a:latin typeface="Calibri" charset="0"/>
              </a:rPr>
              <a:t> de la </a:t>
            </a:r>
            <a:r>
              <a:rPr lang="en-US" sz="1600" dirty="0" err="1" smtClean="0">
                <a:latin typeface="Calibri" charset="0"/>
              </a:rPr>
              <a:t>clase</a:t>
            </a:r>
            <a:r>
              <a:rPr lang="en-US" sz="1600" dirty="0" smtClean="0">
                <a:latin typeface="Calibri" charset="0"/>
              </a:rPr>
              <a:t>.</a:t>
            </a:r>
            <a:endParaRPr lang="en-US" sz="16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62D7AC-820A-6F48-BBF2-49772E795CAB}" type="slidenum">
              <a:rPr lang="es-ES_tradnl">
                <a:solidFill>
                  <a:srgbClr val="A7A399"/>
                </a:solidFill>
              </a:rPr>
              <a:pPr eaLnBrk="1" hangingPunct="1"/>
              <a:t>22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1125539"/>
            <a:ext cx="7920038" cy="43125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683568" y="4293096"/>
            <a:ext cx="8064896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34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174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 dirty="0" err="1">
                <a:latin typeface="Calibri" charset="0"/>
              </a:rPr>
              <a:t>Python</a:t>
            </a:r>
            <a:r>
              <a:rPr lang="es-ES" sz="2000" dirty="0">
                <a:latin typeface="Calibri" charset="0"/>
              </a:rPr>
              <a:t> – lenguaje de Programación orientada a objetos</a:t>
            </a:r>
          </a:p>
          <a:p>
            <a:pPr lvl="1"/>
            <a:endParaRPr lang="es-ES" sz="1800" dirty="0">
              <a:latin typeface="Calibri" charset="0"/>
            </a:endParaRPr>
          </a:p>
          <a:p>
            <a:pPr lvl="1"/>
            <a:r>
              <a:rPr lang="es-ES" sz="1600" dirty="0">
                <a:latin typeface="Calibri" charset="0"/>
              </a:rPr>
              <a:t>Programas compuestos por definiciones de clases y funciones donde la parte más importante de computación -&gt; las operaciones de los objetos.</a:t>
            </a:r>
          </a:p>
          <a:p>
            <a:pPr lvl="1"/>
            <a:r>
              <a:rPr lang="es-ES" sz="1600" dirty="0">
                <a:latin typeface="Calibri" charset="0"/>
              </a:rPr>
              <a:t>Cada definición de clase corresponde a un concepto del mundo real y las funciones de las clases corresponden a la interacción de los objetos</a:t>
            </a:r>
            <a:r>
              <a:rPr lang="es-ES" sz="1600" dirty="0" smtClean="0">
                <a:latin typeface="Calibri" charset="0"/>
              </a:rPr>
              <a:t>.</a:t>
            </a:r>
          </a:p>
          <a:p>
            <a:pPr lvl="1"/>
            <a:endParaRPr lang="es-ES" sz="1800" dirty="0">
              <a:latin typeface="Calibri" charset="0"/>
            </a:endParaRPr>
          </a:p>
          <a:p>
            <a:pPr marL="0" indent="0"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Un método es una función asociada con una clase (</a:t>
            </a:r>
            <a:r>
              <a:rPr lang="es-ES" sz="2000" dirty="0" err="1">
                <a:latin typeface="Calibri" charset="0"/>
              </a:rPr>
              <a:t>p.e</a:t>
            </a:r>
            <a:r>
              <a:rPr lang="es-ES" sz="2000" dirty="0">
                <a:latin typeface="Calibri" charset="0"/>
              </a:rPr>
              <a:t>. concatenación de cadenas).</a:t>
            </a:r>
          </a:p>
          <a:p>
            <a:endParaRPr lang="es-ES" sz="1800" dirty="0" smtClean="0">
              <a:latin typeface="Calibri" charset="0"/>
            </a:endParaRPr>
          </a:p>
          <a:p>
            <a:r>
              <a:rPr lang="es-ES" sz="1800" dirty="0" smtClean="0">
                <a:latin typeface="Calibri" charset="0"/>
              </a:rPr>
              <a:t>Diferencia </a:t>
            </a:r>
            <a:r>
              <a:rPr lang="es-ES" sz="1800" dirty="0">
                <a:latin typeface="Calibri" charset="0"/>
              </a:rPr>
              <a:t>entre funciones globales y métodos:</a:t>
            </a:r>
          </a:p>
          <a:p>
            <a:pPr lvl="1"/>
            <a:r>
              <a:rPr lang="es-ES" sz="1600" dirty="0">
                <a:latin typeface="Calibri" charset="0"/>
              </a:rPr>
              <a:t>Están definidos dentro de una clase para explicitar la relación entre la clase y el método.</a:t>
            </a:r>
          </a:p>
          <a:p>
            <a:pPr lvl="1"/>
            <a:r>
              <a:rPr lang="es-ES" sz="1600" dirty="0">
                <a:latin typeface="Calibri" charset="0"/>
              </a:rPr>
              <a:t>Tiene sintaxis diferente de las funciones globales.</a:t>
            </a:r>
          </a:p>
          <a:p>
            <a:pPr lvl="1"/>
            <a:endParaRPr lang="es-ES" sz="18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BDA1816-6DD7-AD41-BC2D-636D12BE1D4D}" type="slidenum">
              <a:rPr lang="es-ES_tradnl">
                <a:solidFill>
                  <a:srgbClr val="A7A399"/>
                </a:solidFill>
              </a:rPr>
              <a:pPr eaLnBrk="1" hangingPunct="1"/>
              <a:t>23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3" name="6 Rectángulo redondeado"/>
          <p:cNvSpPr/>
          <p:nvPr/>
        </p:nvSpPr>
        <p:spPr>
          <a:xfrm>
            <a:off x="611188" y="1484313"/>
            <a:ext cx="7993260" cy="5762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" name="6 Rectángulo redondeado"/>
          <p:cNvSpPr/>
          <p:nvPr/>
        </p:nvSpPr>
        <p:spPr>
          <a:xfrm>
            <a:off x="539552" y="3645024"/>
            <a:ext cx="8064896" cy="64807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ómo instanciamos un objeto?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4819" name="2 Marcador de contenido"/>
          <p:cNvSpPr>
            <a:spLocks noGrp="1"/>
          </p:cNvSpPr>
          <p:nvPr>
            <p:ph idx="1"/>
          </p:nvPr>
        </p:nvSpPr>
        <p:spPr>
          <a:xfrm>
            <a:off x="356047" y="1571625"/>
            <a:ext cx="8392417" cy="4187825"/>
          </a:xfrm>
        </p:spPr>
        <p:txBody>
          <a:bodyPr/>
          <a:lstStyle/>
          <a:p>
            <a:r>
              <a:rPr lang="es-ES" sz="1800" dirty="0">
                <a:latin typeface="Calibri" charset="0"/>
              </a:rPr>
              <a:t>Constructor: Método especial que construye e inicializa un objeto al declararlo de una clase.</a:t>
            </a:r>
          </a:p>
          <a:p>
            <a:pPr>
              <a:buFont typeface="Wingdings 2" charset="0"/>
              <a:buNone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Time(object)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(self, hour=0, minute=0, second=0): #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coincidencia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de los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nombres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self.hour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= hour   # define los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atributos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self.minute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self.second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= second</a:t>
            </a:r>
          </a:p>
          <a:p>
            <a:pPr>
              <a:buFont typeface="Wingdings 2" charset="0"/>
              <a:buNone/>
            </a:pPr>
            <a:endParaRPr lang="en-US" sz="20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n-US" sz="2000" b="1" dirty="0">
                <a:solidFill>
                  <a:srgbClr val="6666FF"/>
                </a:solidFill>
                <a:latin typeface="Courier New"/>
                <a:cs typeface="Courier New"/>
              </a:rPr>
              <a:t>&gt;&gt;t1=Time(1,2,3</a:t>
            </a:r>
            <a:r>
              <a:rPr lang="en-U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r>
              <a:rPr lang="es-ES" sz="1700" dirty="0" smtClean="0">
                <a:latin typeface="Calibri" charset="0"/>
              </a:rPr>
              <a:t>Al crear </a:t>
            </a:r>
            <a:r>
              <a:rPr lang="es-ES" sz="1700" dirty="0">
                <a:latin typeface="Calibri" charset="0"/>
              </a:rPr>
              <a:t>un objeto, donde </a:t>
            </a:r>
            <a:r>
              <a:rPr lang="es-ES" sz="1700" dirty="0" smtClean="0">
                <a:latin typeface="Calibri" charset="0"/>
              </a:rPr>
              <a:t>se llama </a:t>
            </a:r>
            <a:r>
              <a:rPr lang="es-ES" sz="1700" dirty="0">
                <a:latin typeface="Calibri" charset="0"/>
              </a:rPr>
              <a:t>el </a:t>
            </a:r>
            <a:r>
              <a:rPr lang="es-ES" sz="1700" dirty="0" smtClean="0">
                <a:latin typeface="Calibri" charset="0"/>
              </a:rPr>
              <a:t>constructor </a:t>
            </a:r>
            <a:r>
              <a:rPr lang="es-ES" sz="1700" dirty="0" err="1" smtClean="0">
                <a:latin typeface="Calibri" charset="0"/>
              </a:rPr>
              <a:t>e.d</a:t>
            </a:r>
            <a:r>
              <a:rPr lang="es-ES" sz="1700" dirty="0" smtClean="0">
                <a:latin typeface="Calibri" charset="0"/>
              </a:rPr>
              <a:t>. </a:t>
            </a:r>
            <a:r>
              <a:rPr lang="es-ES" sz="1700" dirty="0">
                <a:latin typeface="Calibri" charset="0"/>
              </a:rPr>
              <a:t>s</a:t>
            </a:r>
            <a:r>
              <a:rPr lang="es-ES" sz="1700" dirty="0" smtClean="0">
                <a:latin typeface="Calibri" charset="0"/>
              </a:rPr>
              <a:t>e usa </a:t>
            </a:r>
            <a:r>
              <a:rPr lang="es-ES" sz="1700" dirty="0" err="1">
                <a:latin typeface="Calibri" charset="0"/>
              </a:rPr>
              <a:t>explicitamente</a:t>
            </a:r>
            <a:r>
              <a:rPr lang="es-ES" sz="1700" dirty="0">
                <a:latin typeface="Calibri" charset="0"/>
              </a:rPr>
              <a:t> __</a:t>
            </a:r>
            <a:r>
              <a:rPr lang="es-ES" sz="1700" dirty="0" err="1">
                <a:latin typeface="Calibri" charset="0"/>
              </a:rPr>
              <a:t>init</a:t>
            </a:r>
            <a:r>
              <a:rPr lang="es-ES" sz="1700" dirty="0">
                <a:latin typeface="Calibri" charset="0"/>
              </a:rPr>
              <a:t>__(</a:t>
            </a:r>
            <a:r>
              <a:rPr lang="es-ES" sz="1700" dirty="0" smtClean="0">
                <a:latin typeface="Calibri" charset="0"/>
              </a:rPr>
              <a:t>)?!</a:t>
            </a:r>
            <a:endParaRPr lang="es-ES" sz="17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BE75CBA-5240-F448-B4EC-7D7DB68CFD06}" type="slidenum">
              <a:rPr lang="es-ES_tradnl">
                <a:solidFill>
                  <a:srgbClr val="A7A399"/>
                </a:solidFill>
              </a:rPr>
              <a:pPr eaLnBrk="1" hangingPunct="1"/>
              <a:t>24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188" y="1628775"/>
            <a:ext cx="7921625" cy="5762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Constructor: __init__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El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tomar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argumentos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pPr lvl="1"/>
            <a:r>
              <a:rPr lang="en-US" sz="1600" dirty="0" smtClean="0"/>
              <a:t>Al </a:t>
            </a:r>
            <a:r>
              <a:rPr lang="en-US" sz="1600" dirty="0" err="1"/>
              <a:t>igual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otras</a:t>
            </a:r>
            <a:r>
              <a:rPr lang="en-US" sz="1600" dirty="0"/>
              <a:t> </a:t>
            </a:r>
            <a:r>
              <a:rPr lang="en-US" sz="1600" dirty="0" err="1"/>
              <a:t>funciones</a:t>
            </a:r>
            <a:r>
              <a:rPr lang="en-US" sz="1600" dirty="0"/>
              <a:t> o </a:t>
            </a:r>
            <a:r>
              <a:rPr lang="en-US" sz="1600" dirty="0" err="1"/>
              <a:t>métodos</a:t>
            </a:r>
            <a:r>
              <a:rPr lang="en-US" sz="1600" dirty="0"/>
              <a:t>, los </a:t>
            </a:r>
            <a:r>
              <a:rPr lang="en-US" sz="1600" dirty="0" err="1"/>
              <a:t>argumentos</a:t>
            </a:r>
            <a:r>
              <a:rPr lang="en-US" sz="1600" dirty="0"/>
              <a:t>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definidos</a:t>
            </a:r>
            <a:r>
              <a:rPr lang="en-US" sz="1600" dirty="0"/>
              <a:t> con </a:t>
            </a:r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 smtClean="0"/>
              <a:t>defecto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2000" dirty="0"/>
          </a:p>
          <a:p>
            <a:pPr lvl="1"/>
            <a:r>
              <a:rPr lang="en-US" sz="1600" dirty="0"/>
              <a:t>Sin embargo, el primer </a:t>
            </a:r>
            <a:r>
              <a:rPr lang="en-US" sz="1600" dirty="0" err="1"/>
              <a:t>argumento</a:t>
            </a:r>
            <a:r>
              <a:rPr lang="en-US" sz="1600" dirty="0"/>
              <a:t> </a:t>
            </a:r>
            <a:r>
              <a:rPr lang="en-US" sz="1600" dirty="0" smtClean="0"/>
              <a:t>en </a:t>
            </a:r>
            <a:r>
              <a:rPr lang="en-US" sz="1600" dirty="0"/>
              <a:t>la </a:t>
            </a:r>
            <a:r>
              <a:rPr lang="en-US" sz="1600" dirty="0" err="1"/>
              <a:t>definición</a:t>
            </a:r>
            <a:r>
              <a:rPr lang="en-US" sz="1600" dirty="0"/>
              <a:t> de __</a:t>
            </a:r>
            <a:r>
              <a:rPr lang="en-US" sz="1600" dirty="0" err="1"/>
              <a:t>init</a:t>
            </a:r>
            <a:r>
              <a:rPr lang="en-US" sz="1600" dirty="0"/>
              <a:t>__ </a:t>
            </a:r>
            <a:r>
              <a:rPr lang="en-US" sz="1600" dirty="0" err="1"/>
              <a:t>es</a:t>
            </a:r>
            <a:r>
              <a:rPr lang="en-US" sz="1600" dirty="0"/>
              <a:t> especial ...</a:t>
            </a:r>
          </a:p>
          <a:p>
            <a:endParaRPr lang="en-US" sz="2000" dirty="0"/>
          </a:p>
          <a:p>
            <a:r>
              <a:rPr lang="en-US" sz="2000" dirty="0"/>
              <a:t>En __</a:t>
            </a:r>
            <a:r>
              <a:rPr lang="en-US" sz="2000" dirty="0" err="1"/>
              <a:t>init</a:t>
            </a:r>
            <a:r>
              <a:rPr lang="en-US" sz="2000" dirty="0"/>
              <a:t>__, </a:t>
            </a:r>
            <a:r>
              <a:rPr lang="en-US" sz="2000" b="1" dirty="0"/>
              <a:t>self</a:t>
            </a:r>
            <a:r>
              <a:rPr lang="en-US" sz="2000" dirty="0"/>
              <a:t> se </a:t>
            </a:r>
            <a:r>
              <a:rPr lang="en-US" sz="2000" dirty="0" err="1"/>
              <a:t>refiere</a:t>
            </a:r>
            <a:r>
              <a:rPr lang="en-US" sz="2000" dirty="0"/>
              <a:t> al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creando</a:t>
            </a:r>
            <a:r>
              <a:rPr lang="en-US" sz="2000" dirty="0"/>
              <a:t> </a:t>
            </a:r>
            <a:r>
              <a:rPr lang="en-US" sz="2000" dirty="0" err="1"/>
              <a:t>actualmente</a:t>
            </a:r>
            <a:r>
              <a:rPr lang="en-US" sz="2000" dirty="0"/>
              <a:t>; </a:t>
            </a:r>
            <a:r>
              <a:rPr lang="en-US" sz="2000" dirty="0" err="1" smtClean="0"/>
              <a:t>mientras</a:t>
            </a:r>
            <a:r>
              <a:rPr lang="en-US" sz="2000" dirty="0" smtClean="0"/>
              <a:t>, </a:t>
            </a:r>
            <a:r>
              <a:rPr lang="en-US" sz="2000" dirty="0"/>
              <a:t>en </a:t>
            </a:r>
            <a:r>
              <a:rPr lang="en-US" sz="2000" dirty="0" smtClean="0"/>
              <a:t>los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de la </a:t>
            </a:r>
            <a:r>
              <a:rPr lang="en-US" sz="2000" dirty="0" err="1"/>
              <a:t>clase</a:t>
            </a:r>
            <a:r>
              <a:rPr lang="en-US" sz="2000" dirty="0"/>
              <a:t>, se </a:t>
            </a:r>
            <a:r>
              <a:rPr lang="en-US" sz="2000" dirty="0" err="1"/>
              <a:t>refiere</a:t>
            </a:r>
            <a:r>
              <a:rPr lang="en-US" sz="2000" dirty="0"/>
              <a:t> a la </a:t>
            </a:r>
            <a:r>
              <a:rPr lang="en-US" sz="2000" dirty="0" err="1"/>
              <a:t>instancia</a:t>
            </a:r>
            <a:r>
              <a:rPr lang="en-US" sz="2000" dirty="0"/>
              <a:t> </a:t>
            </a:r>
            <a:r>
              <a:rPr lang="en-US" sz="2000" dirty="0" err="1"/>
              <a:t>cuyo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llamado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600" dirty="0"/>
              <a:t>De </a:t>
            </a:r>
            <a:r>
              <a:rPr lang="en-US" sz="1600" dirty="0" err="1"/>
              <a:t>manera</a:t>
            </a:r>
            <a:r>
              <a:rPr lang="en-US" sz="1600" dirty="0"/>
              <a:t> similar a la </a:t>
            </a:r>
            <a:r>
              <a:rPr lang="en-US" sz="1600" dirty="0" err="1"/>
              <a:t>palabra</a:t>
            </a:r>
            <a:r>
              <a:rPr lang="en-US" sz="1600" dirty="0"/>
              <a:t> clave </a:t>
            </a:r>
            <a:r>
              <a:rPr lang="en-US" sz="1600" dirty="0" smtClean="0"/>
              <a:t>’this' </a:t>
            </a:r>
            <a:r>
              <a:rPr lang="en-US" sz="1600" dirty="0"/>
              <a:t>en Java o C ++.</a:t>
            </a:r>
          </a:p>
        </p:txBody>
      </p:sp>
    </p:spTree>
    <p:extLst>
      <p:ext uri="{BB962C8B-B14F-4D97-AF65-F5344CB8AC3E}">
        <p14:creationId xmlns:p14="http://schemas.microsoft.com/office/powerpoint/2010/main" val="845397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5"/>
            <a:ext cx="8183563" cy="36004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atributos: métodos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(funciones)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26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28679" name="6 CuadroTexto"/>
          <p:cNvSpPr txBox="1">
            <a:spLocks noChangeArrowheads="1"/>
          </p:cNvSpPr>
          <p:nvPr/>
        </p:nvSpPr>
        <p:spPr bwMode="auto">
          <a:xfrm>
            <a:off x="539552" y="1052736"/>
            <a:ext cx="8280598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Time(object):</a:t>
            </a:r>
          </a:p>
          <a:p>
            <a:pPr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print_time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(self)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:…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increment(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, seconds): #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método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           seconds +=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.time_to_int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() </a:t>
            </a:r>
            <a:endParaRPr lang="en-U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#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llamamos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métodos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de la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clase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con self</a:t>
            </a:r>
          </a:p>
          <a:p>
            <a:pPr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           return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.int_to_time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(seconds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time_to_int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.hour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* 60 +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 eaLnBrk="1" hangingPunct="1"/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.seconds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.minutes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* 60 +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#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recuperamos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datos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del </a:t>
            </a:r>
            <a:r>
              <a:rPr lang="en-U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objeto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con self</a:t>
            </a:r>
          </a:p>
          <a:p>
            <a:pPr lvl="1"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	return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.seconds</a:t>
            </a:r>
            <a:endParaRPr lang="en-U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int_to_time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self,seconds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):…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start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=Time()</a:t>
            </a: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start.print_time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() #llamamos el método de la clase con el objeto (</a:t>
            </a: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start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09:45:00</a:t>
            </a: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400" b="1" dirty="0" err="1">
                <a:solidFill>
                  <a:srgbClr val="6666FF"/>
                </a:solidFill>
                <a:latin typeface="Courier New"/>
                <a:cs typeface="Courier New"/>
              </a:rPr>
              <a:t>end</a:t>
            </a:r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 =</a:t>
            </a:r>
            <a:r>
              <a:rPr lang="es-ES"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start.increment</a:t>
            </a:r>
            <a:r>
              <a:rPr lang="es-ES" sz="1400" b="1" dirty="0">
                <a:solidFill>
                  <a:srgbClr val="FF0000"/>
                </a:solidFill>
                <a:latin typeface="Courier New"/>
                <a:cs typeface="Courier New"/>
              </a:rPr>
              <a:t>(1337)</a:t>
            </a: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end.print_time</a:t>
            </a:r>
            <a:r>
              <a:rPr lang="es-ES" sz="14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</a:p>
          <a:p>
            <a:pPr eaLnBrk="1" hangingPunct="1"/>
            <a:r>
              <a:rPr lang="es-ES" sz="1400" b="1" dirty="0">
                <a:solidFill>
                  <a:srgbClr val="6666FF"/>
                </a:solidFill>
                <a:latin typeface="Courier New"/>
                <a:cs typeface="Courier New"/>
              </a:rPr>
              <a:t>10:07:</a:t>
            </a:r>
            <a:r>
              <a:rPr lang="es-E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17</a:t>
            </a:r>
            <a:endParaRPr lang="es-ES" sz="14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39552" y="4869160"/>
            <a:ext cx="726352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endParaRPr lang="en-US" sz="1600" dirty="0" smtClean="0">
              <a:solidFill>
                <a:srgbClr val="000000"/>
              </a:solidFill>
              <a:latin typeface="Calibri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Llamamos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los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métodos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y los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datos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desde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charset="0"/>
              </a:rPr>
              <a:t>dentro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 de 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la </a:t>
            </a:r>
            <a:r>
              <a:rPr lang="en-US" sz="1600" dirty="0" err="1">
                <a:solidFill>
                  <a:srgbClr val="000000"/>
                </a:solidFill>
                <a:latin typeface="Calibri" charset="0"/>
              </a:rPr>
              <a:t>clase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Con la clave “self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!</a:t>
            </a:r>
            <a:endParaRPr lang="en-US" sz="1600" dirty="0" smtClean="0">
              <a:solidFill>
                <a:srgbClr val="000000"/>
              </a:solidFill>
              <a:latin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s-ES" dirty="0" smtClean="0">
                <a:latin typeface="Calibri" charset="0"/>
              </a:rPr>
              <a:t>Dónde se declaran los datos? Pueden declararse </a:t>
            </a:r>
            <a:r>
              <a:rPr lang="es-ES" dirty="0">
                <a:latin typeface="Calibri" charset="0"/>
              </a:rPr>
              <a:t>en </a:t>
            </a:r>
            <a:r>
              <a:rPr lang="es-ES" dirty="0" smtClean="0">
                <a:latin typeface="Calibri" charset="0"/>
              </a:rPr>
              <a:t>cualquier método?</a:t>
            </a:r>
            <a:endParaRPr lang="es-ES" dirty="0" smtClean="0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 sz="1600" dirty="0">
              <a:latin typeface="Calibri" charset="0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1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</a:p>
          <a:p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/>
              <a:t>especificar</a:t>
            </a:r>
            <a:r>
              <a:rPr lang="en-US" dirty="0"/>
              <a:t> self de forma </a:t>
            </a:r>
            <a:r>
              <a:rPr lang="en-US" dirty="0" err="1"/>
              <a:t>explícita</a:t>
            </a:r>
            <a:r>
              <a:rPr lang="en-US" dirty="0"/>
              <a:t> en la </a:t>
            </a:r>
            <a:r>
              <a:rPr lang="en-US" dirty="0" err="1"/>
              <a:t>definición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,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incluirla</a:t>
            </a:r>
            <a:r>
              <a:rPr lang="en-US" dirty="0"/>
              <a:t> en la </a:t>
            </a:r>
            <a:r>
              <a:rPr lang="en-US" dirty="0" err="1"/>
              <a:t>llamada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r>
              <a:rPr lang="en-US" dirty="0"/>
              <a:t>Python lo </a:t>
            </a:r>
            <a:r>
              <a:rPr lang="en-US" dirty="0" err="1"/>
              <a:t>pasa</a:t>
            </a:r>
            <a:r>
              <a:rPr lang="en-US" dirty="0"/>
              <a:t> de forma </a:t>
            </a:r>
            <a:r>
              <a:rPr lang="en-US" dirty="0" err="1"/>
              <a:t>automática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FontTx/>
              <a:buNone/>
            </a:pPr>
            <a:r>
              <a:rPr lang="en-US" sz="2800" dirty="0" err="1" smtClean="0"/>
              <a:t>Definici</a:t>
            </a:r>
            <a:r>
              <a:rPr lang="en-US" sz="2800" dirty="0" err="1" smtClean="0"/>
              <a:t>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m</a:t>
            </a:r>
            <a:r>
              <a:rPr lang="en-US" sz="2800" dirty="0" err="1" smtClean="0"/>
              <a:t>é</a:t>
            </a:r>
            <a:r>
              <a:rPr lang="en-US" sz="2800" dirty="0" err="1" smtClean="0"/>
              <a:t>todo</a:t>
            </a:r>
            <a:r>
              <a:rPr lang="en-US" sz="2800" dirty="0" smtClean="0"/>
              <a:t>:</a:t>
            </a:r>
            <a:r>
              <a:rPr lang="en-US" sz="2800" dirty="0"/>
              <a:t>		</a:t>
            </a:r>
            <a:r>
              <a:rPr lang="en-US" sz="2800" dirty="0" err="1" smtClean="0"/>
              <a:t>Llamada</a:t>
            </a:r>
            <a:r>
              <a:rPr lang="en-US" sz="2800" dirty="0" smtClean="0"/>
              <a:t> al </a:t>
            </a:r>
            <a:r>
              <a:rPr lang="en-US" sz="2800" dirty="0" err="1" smtClean="0"/>
              <a:t>m</a:t>
            </a:r>
            <a:r>
              <a:rPr lang="en-US" sz="2800" dirty="0" err="1" smtClean="0"/>
              <a:t>é</a:t>
            </a:r>
            <a:r>
              <a:rPr lang="en-US" sz="2800" dirty="0" err="1" smtClean="0"/>
              <a:t>todo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Tx/>
              <a:buNone/>
            </a:pPr>
            <a:r>
              <a:rPr lang="en-US" sz="1600" i="1" dirty="0" smtClean="0"/>
              <a:t>(</a:t>
            </a:r>
            <a:r>
              <a:rPr lang="en-US" sz="1600" i="1" dirty="0" err="1" smtClean="0"/>
              <a:t>este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</a:t>
            </a:r>
            <a:r>
              <a:rPr lang="en-US" sz="1600" i="1" dirty="0" err="1" smtClean="0"/>
              <a:t>ódigo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dentro</a:t>
            </a:r>
            <a:r>
              <a:rPr lang="en-US" sz="1600" i="1" dirty="0" smtClean="0"/>
              <a:t> de la </a:t>
            </a:r>
            <a:r>
              <a:rPr lang="en-US" sz="1600" i="1" dirty="0" err="1" smtClean="0"/>
              <a:t>definición</a:t>
            </a:r>
            <a:r>
              <a:rPr lang="en-US" sz="1600" i="1" dirty="0" smtClean="0"/>
              <a:t> de la </a:t>
            </a:r>
            <a:r>
              <a:rPr lang="en-US" sz="1600" i="1" dirty="0" err="1" smtClean="0"/>
              <a:t>clase</a:t>
            </a:r>
            <a:r>
              <a:rPr lang="en-US" sz="1600" i="1" dirty="0" smtClean="0"/>
              <a:t>)</a:t>
            </a:r>
            <a:endParaRPr lang="en-US" sz="1050" i="1" dirty="0"/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charset="0"/>
              </a:rPr>
              <a:t>setMinute</a:t>
            </a:r>
            <a:r>
              <a:rPr lang="en-US" sz="2000" b="1" dirty="0" smtClean="0">
                <a:solidFill>
                  <a:srgbClr val="0000FF"/>
                </a:solidFill>
                <a:latin typeface="Courier New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self,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num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):	</a:t>
            </a:r>
            <a:r>
              <a:rPr lang="en-US" sz="2000" b="1" dirty="0" smtClean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&gt;&gt;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charset="0"/>
              </a:rPr>
              <a:t>x.setMinute</a:t>
            </a:r>
            <a:r>
              <a:rPr lang="en-US" sz="2000" b="1" dirty="0" smtClean="0">
                <a:solidFill>
                  <a:srgbClr val="0000FF"/>
                </a:solidFill>
                <a:latin typeface="Courier New" charset="0"/>
              </a:rPr>
              <a:t>(23)</a:t>
            </a:r>
            <a:br>
              <a:rPr lang="en-US" sz="2000" b="1" dirty="0" smtClean="0">
                <a:solidFill>
                  <a:srgbClr val="0000FF"/>
                </a:solidFill>
                <a:latin typeface="Courier New" charset="0"/>
              </a:rPr>
            </a:br>
            <a:r>
              <a:rPr lang="en-US" sz="2000" b="1" dirty="0" err="1" smtClean="0">
                <a:solidFill>
                  <a:srgbClr val="0000FF"/>
                </a:solidFill>
                <a:latin typeface="Courier New" charset="0"/>
              </a:rPr>
              <a:t>self.minutes</a:t>
            </a:r>
            <a:r>
              <a:rPr lang="en-US" sz="2000" b="1" dirty="0" smtClean="0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num</a:t>
            </a:r>
            <a:endParaRPr lang="en-US" sz="2000" b="1" dirty="0">
              <a:solidFill>
                <a:srgbClr val="0000FF"/>
              </a:solidFill>
              <a:latin typeface="Courier New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51054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078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liberar</a:t>
            </a:r>
            <a:r>
              <a:rPr lang="en-US" dirty="0" smtClean="0"/>
              <a:t> </a:t>
            </a:r>
            <a:r>
              <a:rPr lang="en-US" dirty="0" err="1" smtClean="0"/>
              <a:t>espacio</a:t>
            </a:r>
            <a:r>
              <a:rPr lang="en-US" dirty="0" smtClean="0"/>
              <a:t> (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/>
              <a:t>free</a:t>
            </a:r>
            <a:r>
              <a:rPr lang="ja-JP" altLang="en-US" dirty="0" smtClean="0">
                <a:latin typeface="Arial"/>
              </a:rPr>
              <a:t>”</a:t>
            </a:r>
            <a:r>
              <a:rPr lang="es-ES_tradnl" altLang="ja-JP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12776"/>
            <a:ext cx="8183880" cy="4187952"/>
          </a:xfrm>
        </p:spPr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 smtClean="0"/>
              <a:t>hayamos</a:t>
            </a:r>
            <a:r>
              <a:rPr lang="en-US" dirty="0" smtClean="0"/>
              <a:t> </a:t>
            </a:r>
            <a:r>
              <a:rPr lang="en-US" dirty="0" err="1" smtClean="0"/>
              <a:t>terminado</a:t>
            </a:r>
            <a:r>
              <a:rPr lang="en-US" dirty="0" smtClean="0"/>
              <a:t> con un </a:t>
            </a:r>
            <a:r>
              <a:rPr lang="en-US" dirty="0" err="1" smtClean="0"/>
              <a:t>objeto</a:t>
            </a:r>
            <a:r>
              <a:rPr lang="en-US" dirty="0" smtClean="0"/>
              <a:t>, no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o </a:t>
            </a:r>
            <a:r>
              <a:rPr lang="en-US" dirty="0" err="1" smtClean="0"/>
              <a:t>liberar</a:t>
            </a:r>
            <a:r>
              <a:rPr lang="en-US" dirty="0" smtClean="0"/>
              <a:t> </a:t>
            </a:r>
            <a:r>
              <a:rPr lang="en-US" dirty="0" err="1" smtClean="0"/>
              <a:t>explícitamente</a:t>
            </a:r>
            <a:r>
              <a:rPr lang="en-US" dirty="0" smtClean="0"/>
              <a:t> la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smtClean="0"/>
              <a:t>el garbage collection </a:t>
            </a:r>
            <a:r>
              <a:rPr lang="en-US" dirty="0" err="1" smtClean="0"/>
              <a:t>autom</a:t>
            </a:r>
            <a:r>
              <a:rPr lang="en-US" dirty="0" err="1" smtClean="0"/>
              <a:t>ático</a:t>
            </a:r>
            <a:r>
              <a:rPr lang="en-US" dirty="0" smtClean="0"/>
              <a:t> (</a:t>
            </a:r>
            <a:r>
              <a:rPr lang="en-US" dirty="0" err="1" smtClean="0"/>
              <a:t>recolección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basura</a:t>
            </a:r>
            <a:r>
              <a:rPr lang="en-US" dirty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err="1"/>
              <a:t>detectará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parte de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alcance</a:t>
            </a:r>
            <a:r>
              <a:rPr lang="en-US" dirty="0"/>
              <a:t>. </a:t>
            </a:r>
            <a:r>
              <a:rPr lang="en-US" dirty="0" smtClean="0"/>
              <a:t>Y </a:t>
            </a:r>
            <a:r>
              <a:rPr lang="en-US" dirty="0" err="1" smtClean="0"/>
              <a:t>liberar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/>
              <a:t>automáticamente</a:t>
            </a:r>
            <a:r>
              <a:rPr lang="en-US" dirty="0"/>
              <a:t> la </a:t>
            </a:r>
            <a:r>
              <a:rPr lang="en-US" dirty="0" err="1"/>
              <a:t>memoria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Trabaja</a:t>
            </a:r>
            <a:r>
              <a:rPr lang="en-US" dirty="0" smtClean="0"/>
              <a:t> </a:t>
            </a:r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pérdidas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hay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"destructor"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50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el constructor</a:t>
            </a:r>
            <a:b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4819" name="2 Marcador de contenido"/>
          <p:cNvSpPr>
            <a:spLocks noGrp="1"/>
          </p:cNvSpPr>
          <p:nvPr>
            <p:ph idx="1"/>
          </p:nvPr>
        </p:nvSpPr>
        <p:spPr>
          <a:xfrm>
            <a:off x="611560" y="1196752"/>
            <a:ext cx="8183562" cy="4187825"/>
          </a:xfrm>
        </p:spPr>
        <p:txBody>
          <a:bodyPr/>
          <a:lstStyle/>
          <a:p>
            <a:pPr>
              <a:buNone/>
            </a:pPr>
            <a:r>
              <a:rPr lang="es-ES" sz="1800" dirty="0">
                <a:latin typeface="Calibri" charset="0"/>
              </a:rPr>
              <a:t>¿Cómo definir los atributos – datos de la clase?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Time(object)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(self, hour=0, minute=0, second=0): #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coincidencia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 de los 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nombres</a:t>
            </a:r>
            <a:endParaRPr lang="en-U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self.hour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= hour   # define los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atributos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de la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clase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self.minute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self.second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= second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time_to_int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(self)</a:t>
            </a:r>
            <a:r>
              <a:rPr lang="en-US" sz="16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self.minutes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self.hour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* 60 +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self.minute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self.seconds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self.minutes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* 60 +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self.second</a:t>
            </a:r>
            <a:endParaRPr lang="en-US" sz="14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	 #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recuperamos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datos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del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objeto</a:t>
            </a: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 con self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6666FF"/>
                </a:solidFill>
                <a:latin typeface="Courier New"/>
                <a:cs typeface="Courier New"/>
              </a:rPr>
              <a:t>	return </a:t>
            </a:r>
            <a:r>
              <a:rPr lang="en-US" sz="14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self.seconds</a:t>
            </a:r>
            <a:endParaRPr lang="en-US" sz="14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print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t1</a:t>
            </a:r>
            <a:r>
              <a:rPr lang="en-U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.seconds</a:t>
            </a:r>
          </a:p>
          <a:p>
            <a:pPr>
              <a:buFont typeface="Wingdings 2" charset="0"/>
              <a:buNone/>
            </a:pPr>
            <a:r>
              <a:rPr lang="en-US" sz="1800" dirty="0" smtClean="0">
                <a:latin typeface="Calibri" charset="0"/>
              </a:rPr>
              <a:t>Al </a:t>
            </a:r>
            <a:r>
              <a:rPr lang="en-US" sz="1800" dirty="0" err="1" smtClean="0">
                <a:latin typeface="Calibri" charset="0"/>
              </a:rPr>
              <a:t>declarar</a:t>
            </a:r>
            <a:r>
              <a:rPr lang="en-US" sz="1800" dirty="0" smtClean="0">
                <a:latin typeface="Calibri" charset="0"/>
              </a:rPr>
              <a:t> un </a:t>
            </a:r>
            <a:r>
              <a:rPr lang="en-US" sz="1800" dirty="0" err="1" smtClean="0">
                <a:latin typeface="Calibri" charset="0"/>
              </a:rPr>
              <a:t>dato</a:t>
            </a:r>
            <a:r>
              <a:rPr lang="en-US" sz="1800" dirty="0" smtClean="0">
                <a:latin typeface="Calibri" charset="0"/>
              </a:rPr>
              <a:t> </a:t>
            </a:r>
            <a:r>
              <a:rPr lang="en-US" sz="1800" dirty="0" err="1" smtClean="0">
                <a:latin typeface="Calibri" charset="0"/>
              </a:rPr>
              <a:t>dentro</a:t>
            </a:r>
            <a:r>
              <a:rPr lang="en-US" sz="1800" dirty="0" smtClean="0">
                <a:latin typeface="Calibri" charset="0"/>
              </a:rPr>
              <a:t> de un </a:t>
            </a:r>
            <a:r>
              <a:rPr lang="en-US" sz="1800" dirty="0" err="1" smtClean="0">
                <a:latin typeface="Calibri" charset="0"/>
              </a:rPr>
              <a:t>método</a:t>
            </a:r>
            <a:r>
              <a:rPr lang="en-US" sz="1800" dirty="0" smtClean="0">
                <a:latin typeface="Calibri" charset="0"/>
              </a:rPr>
              <a:t> con self, </a:t>
            </a:r>
            <a:r>
              <a:rPr lang="en-US" sz="1800" dirty="0" err="1" smtClean="0">
                <a:latin typeface="Calibri" charset="0"/>
              </a:rPr>
              <a:t>automáticamente</a:t>
            </a:r>
            <a:r>
              <a:rPr lang="en-US" sz="1800" dirty="0" smtClean="0">
                <a:latin typeface="Calibri" charset="0"/>
              </a:rPr>
              <a:t> lo </a:t>
            </a:r>
            <a:r>
              <a:rPr lang="en-US" sz="1800" dirty="0" err="1" smtClean="0">
                <a:latin typeface="Calibri" charset="0"/>
              </a:rPr>
              <a:t>convertimos</a:t>
            </a:r>
            <a:r>
              <a:rPr lang="en-US" sz="1800" dirty="0" smtClean="0">
                <a:latin typeface="Calibri" charset="0"/>
              </a:rPr>
              <a:t> en </a:t>
            </a:r>
            <a:r>
              <a:rPr lang="en-US" sz="1800" dirty="0" err="1" smtClean="0">
                <a:latin typeface="Calibri" charset="0"/>
              </a:rPr>
              <a:t>atributo</a:t>
            </a:r>
            <a:r>
              <a:rPr lang="en-US" sz="1800" dirty="0" smtClean="0">
                <a:latin typeface="Calibri" charset="0"/>
              </a:rPr>
              <a:t> de la </a:t>
            </a:r>
            <a:r>
              <a:rPr lang="en-US" sz="1800" dirty="0" err="1" smtClean="0">
                <a:latin typeface="Calibri" charset="0"/>
              </a:rPr>
              <a:t>clase</a:t>
            </a:r>
            <a:r>
              <a:rPr lang="en-US" sz="1800" dirty="0" smtClean="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Se </a:t>
            </a:r>
            <a:r>
              <a:rPr lang="en-US" sz="1800" b="1" dirty="0" err="1" smtClean="0">
                <a:solidFill>
                  <a:srgbClr val="FF0000"/>
                </a:solidFill>
                <a:latin typeface="Calibri" charset="0"/>
              </a:rPr>
              <a:t>desanconseja</a:t>
            </a: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alibri" charset="0"/>
              </a:rPr>
              <a:t>inicializar</a:t>
            </a: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 los </a:t>
            </a:r>
            <a:r>
              <a:rPr lang="en-US" sz="1800" b="1" dirty="0" err="1" smtClean="0">
                <a:solidFill>
                  <a:srgbClr val="FF0000"/>
                </a:solidFill>
                <a:latin typeface="Calibri" charset="0"/>
              </a:rPr>
              <a:t>datos</a:t>
            </a: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alibri" charset="0"/>
              </a:rPr>
              <a:t>fuera</a:t>
            </a: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 de la </a:t>
            </a:r>
            <a:r>
              <a:rPr lang="en-US" sz="1800" b="1" dirty="0" err="1" smtClean="0">
                <a:solidFill>
                  <a:srgbClr val="FF0000"/>
                </a:solidFill>
                <a:latin typeface="Calibri" charset="0"/>
              </a:rPr>
              <a:t>clase</a:t>
            </a:r>
            <a:r>
              <a:rPr lang="en-US" sz="1800" b="1" dirty="0" smtClean="0">
                <a:solidFill>
                  <a:srgbClr val="FF0000"/>
                </a:solidFill>
                <a:latin typeface="Calibri" charset="0"/>
              </a:rPr>
              <a:t>!</a:t>
            </a:r>
          </a:p>
          <a:p>
            <a:pPr>
              <a:buFont typeface="Wingdings 2" charset="0"/>
              <a:buNone/>
            </a:pPr>
            <a:endParaRPr lang="en-US" sz="2000" b="1" dirty="0" smtClean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BE75CBA-5240-F448-B4EC-7D7DB68CFD06}" type="slidenum">
              <a:rPr lang="es-ES_tradnl">
                <a:solidFill>
                  <a:srgbClr val="A7A399"/>
                </a:solidFill>
              </a:rPr>
              <a:pPr eaLnBrk="1" hangingPunct="1"/>
              <a:t>29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Casi todo en </a:t>
            </a:r>
            <a:r>
              <a:rPr lang="es-ES_tradnl" dirty="0" err="1" smtClean="0"/>
              <a:t>Python</a:t>
            </a:r>
            <a:r>
              <a:rPr lang="es-ES_tradnl" dirty="0" smtClean="0"/>
              <a:t> es objeto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variable </a:t>
            </a:r>
            <a:r>
              <a:rPr lang="en-US" dirty="0"/>
              <a:t>en Python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hecho</a:t>
            </a:r>
            <a:r>
              <a:rPr lang="en-US" dirty="0" smtClean="0"/>
              <a:t> un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visto</a:t>
            </a:r>
            <a:r>
              <a:rPr lang="en-US" dirty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..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347663" lvl="1" indent="0">
              <a:buNone/>
            </a:pPr>
            <a:r>
              <a:rPr lang="es-ES_tradnl" altLang="ja-JP" b="1" dirty="0" smtClean="0">
                <a:solidFill>
                  <a:srgbClr val="0000FF"/>
                </a:solidFill>
                <a:latin typeface="Arial"/>
              </a:rPr>
              <a:t>&gt;&gt;&gt;</a:t>
            </a:r>
            <a:r>
              <a:rPr lang="ja-JP" altLang="en-US" b="1" dirty="0" smtClean="0">
                <a:solidFill>
                  <a:srgbClr val="0000FF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hello</a:t>
            </a:r>
            <a:r>
              <a:rPr lang="ja-JP" altLang="en-US" b="1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.upper()</a:t>
            </a:r>
            <a:br>
              <a:rPr lang="en-US" b="1" dirty="0">
                <a:solidFill>
                  <a:srgbClr val="0000FF"/>
                </a:solidFill>
                <a:latin typeface="Courier New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charset="0"/>
              </a:rPr>
              <a:t>&gt;&gt;&gt;list3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.append(</a:t>
            </a:r>
            <a:r>
              <a:rPr lang="ja-JP" altLang="en-US" b="1" dirty="0">
                <a:solidFill>
                  <a:srgbClr val="0000FF"/>
                </a:solidFill>
                <a:latin typeface="Arial"/>
              </a:rPr>
              <a:t>‘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a</a:t>
            </a:r>
            <a:r>
              <a:rPr lang="ja-JP" altLang="en-US" b="1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)</a:t>
            </a:r>
            <a:br>
              <a:rPr lang="en-US" b="1" dirty="0">
                <a:solidFill>
                  <a:srgbClr val="0000FF"/>
                </a:solidFill>
                <a:latin typeface="Courier New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charset="0"/>
              </a:rPr>
              <a:t>&gt;&gt;&gt;dict2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.keys(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</a:rPr>
              <a:t>)</a:t>
            </a:r>
          </a:p>
          <a:p>
            <a:endParaRPr lang="en-US" b="1" dirty="0">
              <a:latin typeface="Courier New" charset="0"/>
            </a:endParaRPr>
          </a:p>
          <a:p>
            <a:pPr lvl="1"/>
            <a:r>
              <a:rPr lang="en-US" sz="1800" dirty="0" err="1" smtClean="0"/>
              <a:t>Estos</a:t>
            </a:r>
            <a:r>
              <a:rPr lang="en-US" sz="1800" dirty="0" smtClean="0"/>
              <a:t> </a:t>
            </a:r>
            <a:r>
              <a:rPr lang="en-US" sz="1800" dirty="0" err="1" smtClean="0"/>
              <a:t>comandos</a:t>
            </a:r>
            <a:r>
              <a:rPr lang="en-US" sz="1800" dirty="0" smtClean="0"/>
              <a:t> </a:t>
            </a:r>
            <a:r>
              <a:rPr lang="en-US" sz="1800" dirty="0" err="1" smtClean="0"/>
              <a:t>parecen</a:t>
            </a:r>
            <a:r>
              <a:rPr lang="en-US" sz="1800" dirty="0" smtClean="0"/>
              <a:t> a </a:t>
            </a:r>
            <a:r>
              <a:rPr lang="en-US" sz="1800" dirty="0" err="1" smtClean="0"/>
              <a:t>llamadas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en </a:t>
            </a:r>
            <a:r>
              <a:rPr lang="en-US" sz="1800" dirty="0"/>
              <a:t>Java o C ++ 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err="1"/>
              <a:t>Además</a:t>
            </a:r>
            <a:r>
              <a:rPr lang="en-US" sz="1800" dirty="0"/>
              <a:t> de </a:t>
            </a:r>
            <a:r>
              <a:rPr lang="en-US" sz="1800" dirty="0" err="1"/>
              <a:t>estos</a:t>
            </a:r>
            <a:r>
              <a:rPr lang="en-US" sz="1800" dirty="0"/>
              <a:t> </a:t>
            </a:r>
            <a:r>
              <a:rPr lang="en-US" sz="1800" dirty="0" err="1"/>
              <a:t>tipos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 smtClean="0"/>
              <a:t>incorporados</a:t>
            </a:r>
            <a:r>
              <a:rPr lang="en-US" sz="1800" dirty="0" smtClean="0"/>
              <a:t>, </a:t>
            </a:r>
            <a:r>
              <a:rPr lang="en-US" sz="1800" dirty="0" err="1" smtClean="0"/>
              <a:t>podemos</a:t>
            </a:r>
            <a:r>
              <a:rPr lang="en-US" sz="1800" dirty="0" smtClean="0"/>
              <a:t> </a:t>
            </a:r>
            <a:r>
              <a:rPr lang="en-US" sz="1800" dirty="0" err="1" smtClean="0"/>
              <a:t>también</a:t>
            </a:r>
            <a:r>
              <a:rPr lang="en-US" sz="1800" dirty="0" smtClean="0"/>
              <a:t> </a:t>
            </a:r>
            <a:r>
              <a:rPr lang="en-US" sz="1800" dirty="0" err="1" smtClean="0"/>
              <a:t>diseñar</a:t>
            </a:r>
            <a:r>
              <a:rPr lang="en-US" sz="1800" dirty="0" smtClean="0"/>
              <a:t> </a:t>
            </a:r>
            <a:r>
              <a:rPr lang="en-US" sz="1800" dirty="0" err="1" smtClean="0"/>
              <a:t>nuestros</a:t>
            </a:r>
            <a:r>
              <a:rPr lang="en-US" sz="1800" dirty="0" smtClean="0"/>
              <a:t> </a:t>
            </a:r>
            <a:r>
              <a:rPr lang="en-US" sz="1800" dirty="0" err="1"/>
              <a:t>propios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...?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11560" y="530120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hecho</a:t>
            </a:r>
            <a:r>
              <a:rPr lang="en-US" dirty="0"/>
              <a:t>, la </a:t>
            </a:r>
            <a:r>
              <a:rPr lang="en-US" dirty="0" err="1"/>
              <a:t>programación</a:t>
            </a:r>
            <a:r>
              <a:rPr lang="en-US" dirty="0"/>
              <a:t> en Python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de forma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3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el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constructor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924944"/>
            <a:ext cx="4215982" cy="4187952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class Time(object)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pass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&gt;&gt;&gt;t1=Time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&gt;&gt;&gt;t1.hour=1 #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evitar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&gt;&gt;&gt;t1.minute=15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&gt;&gt;&gt;t1.second=20</a:t>
            </a:r>
          </a:p>
          <a:p>
            <a:pPr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Verdana" charset="0"/>
              </a:rPr>
              <a:t>NO!!!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4892555" y="2670048"/>
            <a:ext cx="4215982" cy="41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charset="0"/>
              <a:buChar char="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charset="0"/>
              <a:buChar char="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class Time(object):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init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__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(self, hour=0, minute=0, second=0): #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coincidencia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de los 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nombres</a:t>
            </a:r>
            <a:endParaRPr lang="en-US" sz="18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self.hour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= hour   		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self.minute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self.second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= second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time_to_int</a:t>
            </a: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(self)….</a:t>
            </a:r>
          </a:p>
          <a:p>
            <a:pPr>
              <a:buFont typeface="Wingdings 2" charset="0"/>
              <a:buNone/>
            </a:pPr>
            <a:endParaRPr lang="en-US" sz="1800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&gt;&gt;&gt;t1=Time(1,2,3)</a:t>
            </a:r>
            <a:endParaRPr lang="en-US" sz="1800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563888" y="3789040"/>
            <a:ext cx="720080" cy="72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CuadroTexto 8"/>
          <p:cNvSpPr txBox="1"/>
          <p:nvPr/>
        </p:nvSpPr>
        <p:spPr>
          <a:xfrm>
            <a:off x="467544" y="1628800"/>
            <a:ext cx="8280920" cy="923330"/>
          </a:xfrm>
          <a:prstGeom prst="rect">
            <a:avLst/>
          </a:prstGeom>
          <a:noFill/>
          <a:ln>
            <a:solidFill>
              <a:srgbClr val="F07F09"/>
            </a:solidFill>
          </a:ln>
        </p:spPr>
        <p:txBody>
          <a:bodyPr wrap="square" rtlCol="0">
            <a:spAutoFit/>
          </a:bodyPr>
          <a:lstStyle/>
          <a:p>
            <a:r>
              <a:rPr lang="ca-ES" dirty="0" err="1" smtClean="0"/>
              <a:t>Df</a:t>
            </a:r>
            <a:r>
              <a:rPr lang="ca-ES" dirty="0" smtClean="0"/>
              <a:t>: El </a:t>
            </a:r>
            <a:r>
              <a:rPr lang="ca-ES" dirty="0" err="1" smtClean="0"/>
              <a:t>proceso</a:t>
            </a:r>
            <a:r>
              <a:rPr lang="ca-ES" dirty="0" smtClean="0"/>
              <a:t> de separar los detalles de </a:t>
            </a:r>
            <a:r>
              <a:rPr lang="ca-ES" dirty="0" err="1" smtClean="0"/>
              <a:t>implementación</a:t>
            </a:r>
            <a:r>
              <a:rPr lang="ca-ES" dirty="0" smtClean="0"/>
              <a:t> </a:t>
            </a:r>
            <a:r>
              <a:rPr lang="ca-ES" dirty="0" err="1" smtClean="0"/>
              <a:t>y</a:t>
            </a:r>
            <a:r>
              <a:rPr lang="ca-ES" dirty="0" smtClean="0"/>
              <a:t> </a:t>
            </a:r>
            <a:r>
              <a:rPr lang="ca-ES" dirty="0" err="1" smtClean="0"/>
              <a:t>organizar</a:t>
            </a:r>
            <a:r>
              <a:rPr lang="ca-ES" dirty="0" smtClean="0"/>
              <a:t> los </a:t>
            </a:r>
            <a:r>
              <a:rPr lang="ca-ES" dirty="0" err="1" smtClean="0"/>
              <a:t>atributos</a:t>
            </a:r>
            <a:r>
              <a:rPr lang="ca-ES" dirty="0" smtClean="0"/>
              <a:t> (</a:t>
            </a:r>
            <a:r>
              <a:rPr lang="ca-ES" dirty="0" err="1" smtClean="0"/>
              <a:t>datos</a:t>
            </a:r>
            <a:r>
              <a:rPr lang="ca-ES" dirty="0" smtClean="0"/>
              <a:t> </a:t>
            </a:r>
            <a:r>
              <a:rPr lang="ca-ES" dirty="0" err="1" smtClean="0"/>
              <a:t>y</a:t>
            </a:r>
            <a:r>
              <a:rPr lang="ca-ES" dirty="0" smtClean="0"/>
              <a:t> </a:t>
            </a:r>
            <a:r>
              <a:rPr lang="ca-ES" dirty="0" err="1" smtClean="0"/>
              <a:t>métodos</a:t>
            </a:r>
            <a:r>
              <a:rPr lang="ca-ES" dirty="0" smtClean="0"/>
              <a:t>) </a:t>
            </a:r>
            <a:r>
              <a:rPr lang="ca-ES" dirty="0" err="1" smtClean="0"/>
              <a:t>dentro</a:t>
            </a:r>
            <a:r>
              <a:rPr lang="ca-ES" dirty="0" smtClean="0"/>
              <a:t> de las </a:t>
            </a:r>
            <a:r>
              <a:rPr lang="ca-ES" dirty="0" err="1" smtClean="0"/>
              <a:t>clases</a:t>
            </a:r>
            <a:r>
              <a:rPr lang="ca-ES" dirty="0" smtClean="0"/>
              <a:t> se llama </a:t>
            </a:r>
            <a:r>
              <a:rPr lang="ca-ES" dirty="0" err="1" smtClean="0">
                <a:solidFill>
                  <a:srgbClr val="FF0000"/>
                </a:solidFill>
              </a:rPr>
              <a:t>encapsulamiento</a:t>
            </a:r>
            <a:r>
              <a:rPr lang="ca-ES" dirty="0" smtClean="0"/>
              <a:t>. </a:t>
            </a:r>
            <a:endParaRPr lang="ca-ES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611560" y="4077072"/>
            <a:ext cx="187220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611560" y="4005064"/>
            <a:ext cx="194421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5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atributos: el constructor</a:t>
            </a:r>
          </a:p>
        </p:txBody>
      </p:sp>
      <p:sp>
        <p:nvSpPr>
          <p:cNvPr id="3584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None/>
            </a:pPr>
            <a:r>
              <a:rPr lang="es-ES" dirty="0">
                <a:latin typeface="Calibri" charset="0"/>
              </a:rPr>
              <a:t>Valores</a:t>
            </a:r>
            <a:r>
              <a:rPr lang="es-E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>
                <a:latin typeface="Calibri" charset="0"/>
              </a:rPr>
              <a:t>opcionales del constructor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time = Time() 	      # se llama el constructor __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,…)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time.print_time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()        # con los valores por defecto/opcionales</a:t>
            </a:r>
          </a:p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00:00: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00</a:t>
            </a:r>
          </a:p>
          <a:p>
            <a:pPr>
              <a:buFont typeface="Wingdings 2" charset="0"/>
              <a:buNone/>
            </a:pPr>
            <a:r>
              <a:rPr lang="en-U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time = Time (9) 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time.print_time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09:00:00                                # no se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aplican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los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valores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opcionales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time = Time(9, 45)       # van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por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orden</a:t>
            </a:r>
            <a:endParaRPr lang="en-U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n-U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time.print_time</a:t>
            </a: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1800" b="1" dirty="0">
                <a:solidFill>
                  <a:srgbClr val="6666FF"/>
                </a:solidFill>
                <a:latin typeface="Courier New"/>
                <a:cs typeface="Courier New"/>
              </a:rPr>
              <a:t>09:45:00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F8CB91A-AF83-4D43-957A-3C637BA72C0B}" type="slidenum">
              <a:rPr lang="es-ES_tradnl">
                <a:solidFill>
                  <a:srgbClr val="A7A399"/>
                </a:solidFill>
              </a:rPr>
              <a:pPr eaLnBrk="1" hangingPunct="1"/>
              <a:t>31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los </a:t>
            </a:r>
            <a:r>
              <a:rPr lang="en-US" dirty="0" err="1" smtClean="0"/>
              <a:t>atributos</a:t>
            </a:r>
            <a:r>
              <a:rPr lang="en-US" dirty="0" smtClean="0"/>
              <a:t> y los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34500" name="Picture 4" descr="j0138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81600"/>
            <a:ext cx="2655888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62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Definimos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/>
                <a:cs typeface="Courier New"/>
              </a:rPr>
              <a:t>class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student</a:t>
            </a:r>
            <a:r>
              <a:rPr lang="en-US" b="1" dirty="0">
                <a:latin typeface="Courier New"/>
                <a:cs typeface="Courier New"/>
              </a:rPr>
              <a:t>: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ja-JP" altLang="en-US" b="1" dirty="0">
                <a:solidFill>
                  <a:srgbClr val="008000"/>
                </a:solidFill>
                <a:latin typeface="Courier New"/>
                <a:cs typeface="Courier New"/>
              </a:rPr>
              <a:t>“““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 class representing a student.</a:t>
            </a:r>
            <a:r>
              <a:rPr lang="ja-JP" altLang="en-US" b="1" dirty="0">
                <a:solidFill>
                  <a:srgbClr val="008000"/>
                </a:solidFill>
                <a:latin typeface="Courier New"/>
                <a:cs typeface="Courier New"/>
              </a:rPr>
              <a:t>”””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err="1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init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self,n,a</a:t>
            </a:r>
            <a:r>
              <a:rPr lang="en-US" b="1" dirty="0">
                <a:latin typeface="Courier New"/>
                <a:cs typeface="Courier New"/>
              </a:rPr>
              <a:t>):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self.full_name</a:t>
            </a:r>
            <a:r>
              <a:rPr lang="en-US" b="1" dirty="0">
                <a:latin typeface="Courier New"/>
                <a:cs typeface="Courier New"/>
              </a:rPr>
              <a:t> = n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self.age</a:t>
            </a:r>
            <a:r>
              <a:rPr lang="en-US" b="1" dirty="0">
                <a:latin typeface="Courier New"/>
                <a:cs typeface="Courier New"/>
              </a:rPr>
              <a:t> = a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err="1">
                <a:solidFill>
                  <a:srgbClr val="FF9933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get_age</a:t>
            </a:r>
            <a:r>
              <a:rPr lang="en-US" b="1" dirty="0">
                <a:latin typeface="Courier New"/>
                <a:cs typeface="Courier New"/>
              </a:rPr>
              <a:t>(self):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self.age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9358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</a:t>
            </a:r>
            <a:r>
              <a:rPr lang="en-US" dirty="0" err="1" smtClean="0"/>
              <a:t>áxis</a:t>
            </a:r>
            <a:r>
              <a:rPr lang="en-US" dirty="0" smtClean="0"/>
              <a:t> </a:t>
            </a:r>
            <a:r>
              <a:rPr lang="en-US" dirty="0" err="1" smtClean="0"/>
              <a:t>tradicional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f = student (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>
                <a:latin typeface="Courier New" charset="0"/>
              </a:rPr>
              <a:t>, 23)</a:t>
            </a:r>
          </a:p>
          <a:p>
            <a:pPr>
              <a:buFontTx/>
              <a:buNone/>
            </a:pPr>
            <a:endParaRPr lang="en-US" sz="2400" b="1"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f.full_name    </a:t>
            </a:r>
            <a:r>
              <a:rPr lang="en-US" sz="2400" b="1">
                <a:solidFill>
                  <a:srgbClr val="FF3300"/>
                </a:solidFill>
                <a:latin typeface="Courier New" charset="0"/>
              </a:rPr>
              <a:t># Access an attribute.</a:t>
            </a:r>
          </a:p>
          <a:p>
            <a:pPr>
              <a:buFontTx/>
              <a:buNone/>
            </a:pPr>
            <a:r>
              <a:rPr lang="ja-JP" altLang="en-US" sz="2400" b="1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Bob Smith</a:t>
            </a:r>
            <a:r>
              <a:rPr lang="ja-JP" altLang="en-US" sz="2400" b="1">
                <a:solidFill>
                  <a:schemeClr val="accent2"/>
                </a:solidFill>
                <a:latin typeface="Arial"/>
              </a:rPr>
              <a:t>”</a:t>
            </a:r>
            <a:endParaRPr lang="en-US" sz="2400" b="1">
              <a:solidFill>
                <a:schemeClr val="accent2"/>
              </a:solidFill>
              <a:latin typeface="Courier New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f.get_age()     </a:t>
            </a:r>
            <a:r>
              <a:rPr lang="en-US" sz="2400" b="1">
                <a:solidFill>
                  <a:srgbClr val="FF3300"/>
                </a:solidFill>
                <a:latin typeface="Courier New" charset="0"/>
              </a:rPr>
              <a:t># Access a method.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06073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Accediendo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desconocidos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atributo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deseamos</a:t>
            </a:r>
            <a:r>
              <a:rPr lang="en-US" dirty="0" smtClean="0"/>
              <a:t> </a:t>
            </a:r>
            <a:r>
              <a:rPr lang="en-US" dirty="0" err="1"/>
              <a:t>acceder</a:t>
            </a:r>
            <a:r>
              <a:rPr lang="en-US" dirty="0"/>
              <a:t> hasta 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...</a:t>
            </a:r>
          </a:p>
          <a:p>
            <a:endParaRPr lang="en-US" dirty="0"/>
          </a:p>
          <a:p>
            <a:r>
              <a:rPr lang="en-US" dirty="0"/>
              <a:t>¿Hay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un </a:t>
            </a:r>
            <a:r>
              <a:rPr lang="en-US" dirty="0" err="1"/>
              <a:t>atributo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y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él</a:t>
            </a:r>
            <a:r>
              <a:rPr lang="en-US" dirty="0"/>
              <a:t> (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56315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getattr(object_instance, string)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f = student(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, 23)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full_name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Bob Smith</a:t>
            </a:r>
            <a:r>
              <a:rPr lang="ja-JP" altLang="en-US" sz="2000" b="1" dirty="0">
                <a:solidFill>
                  <a:schemeClr val="accent2"/>
                </a:solidFill>
                <a:latin typeface="Arial"/>
              </a:rPr>
              <a:t>”</a:t>
            </a:r>
            <a:endParaRPr lang="en-US" sz="20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&lt;method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get_age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of class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studentClass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at 010B3C2&gt;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)()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# We can call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23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getattr</a:t>
            </a:r>
            <a:r>
              <a:rPr lang="en-US" sz="2000" b="1" dirty="0">
                <a:latin typeface="Courier New" charset="0"/>
              </a:rPr>
              <a:t>(f, 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get_birthday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 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# Raises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AttributeError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– No method exists.</a:t>
            </a:r>
          </a:p>
        </p:txBody>
      </p:sp>
    </p:spTree>
    <p:extLst>
      <p:ext uri="{BB962C8B-B14F-4D97-AF65-F5344CB8AC3E}">
        <p14:creationId xmlns:p14="http://schemas.microsoft.com/office/powerpoint/2010/main" val="296080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hasattr(object_instance,string)</a:t>
            </a:r>
          </a:p>
        </p:txBody>
      </p:sp>
      <p:sp>
        <p:nvSpPr>
          <p:cNvPr id="239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f = student(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>
                <a:solidFill>
                  <a:srgbClr val="008000"/>
                </a:solidFill>
                <a:latin typeface="Courier New" charset="0"/>
              </a:rPr>
              <a:t>Bob Smith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>
                <a:latin typeface="Courier New" charset="0"/>
              </a:rPr>
              <a:t>, 23)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hasattr(f, 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>
                <a:solidFill>
                  <a:srgbClr val="008000"/>
                </a:solidFill>
                <a:latin typeface="Courier New" charset="0"/>
              </a:rPr>
              <a:t>full_name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hasattr(f, 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>
                <a:solidFill>
                  <a:srgbClr val="008000"/>
                </a:solidFill>
                <a:latin typeface="Courier New" charset="0"/>
              </a:rPr>
              <a:t>get_age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660066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2400" b="1">
                <a:latin typeface="Courier New" charset="0"/>
              </a:rPr>
              <a:t> hasattr(f, 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400" b="1">
                <a:solidFill>
                  <a:srgbClr val="008000"/>
                </a:solidFill>
                <a:latin typeface="Courier New" charset="0"/>
              </a:rPr>
              <a:t>get_birthday</a:t>
            </a:r>
            <a:r>
              <a:rPr lang="ja-JP" altLang="en-US" sz="2400" b="1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4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False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6091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9812" name="Picture 4" descr="BD078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2122488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2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que</a:t>
            </a:r>
            <a:r>
              <a:rPr lang="en-US" dirty="0" smtClean="0"/>
              <a:t> no son </a:t>
            </a:r>
            <a:r>
              <a:rPr lang="en-US" dirty="0" err="1" smtClean="0"/>
              <a:t>métodos</a:t>
            </a:r>
            <a:r>
              <a:rPr lang="en-US" dirty="0" smtClean="0"/>
              <a:t>)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se </a:t>
            </a:r>
            <a:r>
              <a:rPr lang="en-US" dirty="0" err="1"/>
              <a:t>denominan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. Hay dos </a:t>
            </a:r>
            <a:r>
              <a:rPr lang="en-US" dirty="0" err="1"/>
              <a:t>tipos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err="1"/>
              <a:t>Atributo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dirty="0" smtClean="0"/>
              <a:t>: </a:t>
            </a:r>
            <a:r>
              <a:rPr lang="en-US" dirty="0"/>
              <a:t>Variable </a:t>
            </a:r>
            <a:r>
              <a:rPr lang="en-US" dirty="0" err="1"/>
              <a:t>propiedad</a:t>
            </a:r>
            <a:r>
              <a:rPr lang="en-US" dirty="0"/>
              <a:t> de un </a:t>
            </a:r>
            <a:r>
              <a:rPr lang="en-US" dirty="0" err="1"/>
              <a:t>caso</a:t>
            </a:r>
            <a:r>
              <a:rPr lang="en-US" dirty="0"/>
              <a:t> particular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instancia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 valor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son el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de </a:t>
            </a:r>
            <a:r>
              <a:rPr lang="en-US" dirty="0" err="1"/>
              <a:t>atributo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Los </a:t>
            </a:r>
            <a:r>
              <a:rPr lang="en-US" b="1" dirty="0" err="1"/>
              <a:t>atributos</a:t>
            </a:r>
            <a:r>
              <a:rPr lang="en-US" b="1" dirty="0"/>
              <a:t> de </a:t>
            </a:r>
            <a:r>
              <a:rPr lang="en-US" b="1" dirty="0" err="1"/>
              <a:t>clase</a:t>
            </a:r>
            <a:r>
              <a:rPr lang="en-US" dirty="0"/>
              <a:t>: </a:t>
            </a:r>
            <a:r>
              <a:rPr lang="en-US" dirty="0" err="1"/>
              <a:t>Propiedad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en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comparten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valor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/>
              <a:t>variables "</a:t>
            </a:r>
            <a:r>
              <a:rPr lang="en-US" dirty="0" err="1"/>
              <a:t>estáticas</a:t>
            </a:r>
            <a:r>
              <a:rPr lang="en-US" dirty="0"/>
              <a:t>" en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 smtClean="0"/>
              <a:t>lenguajes</a:t>
            </a:r>
            <a:r>
              <a:rPr lang="en-US" dirty="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constantes</a:t>
            </a:r>
            <a:r>
              <a:rPr lang="en-US" dirty="0"/>
              <a:t> en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o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contador</a:t>
            </a:r>
            <a:r>
              <a:rPr lang="en-US" dirty="0"/>
              <a:t> de </a:t>
            </a:r>
            <a:r>
              <a:rPr lang="en-US" dirty="0" err="1" smtClean="0"/>
              <a:t>cu</a:t>
            </a:r>
            <a:r>
              <a:rPr lang="en-US" dirty="0" err="1" smtClean="0"/>
              <a:t>ántas</a:t>
            </a:r>
            <a:r>
              <a:rPr lang="en-US" dirty="0" smtClean="0"/>
              <a:t> </a:t>
            </a:r>
            <a:r>
              <a:rPr lang="en-US" dirty="0" err="1" smtClean="0"/>
              <a:t>instancias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objetos: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definición de nuevos tipos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lvl="1"/>
            <a:r>
              <a:rPr lang="es-ES" sz="1400" dirty="0" smtClean="0">
                <a:latin typeface="Calibri" charset="0"/>
              </a:rPr>
              <a:t>Consideremos </a:t>
            </a:r>
            <a:r>
              <a:rPr lang="es-ES" sz="1400" dirty="0" smtClean="0">
                <a:latin typeface="Calibri" charset="0"/>
              </a:rPr>
              <a:t>que hemos de representar </a:t>
            </a:r>
            <a:r>
              <a:rPr lang="es-ES" sz="1400" dirty="0">
                <a:latin typeface="Calibri" charset="0"/>
              </a:rPr>
              <a:t>un </a:t>
            </a:r>
            <a:r>
              <a:rPr lang="es-ES" sz="1400" dirty="0" smtClean="0">
                <a:latin typeface="Calibri" charset="0"/>
              </a:rPr>
              <a:t>punto: </a:t>
            </a:r>
          </a:p>
          <a:p>
            <a:pPr lvl="2"/>
            <a:r>
              <a:rPr lang="es-ES" sz="1600" i="1" dirty="0" err="1">
                <a:solidFill>
                  <a:srgbClr val="6666FF"/>
                </a:solidFill>
                <a:latin typeface="Calibri" charset="0"/>
              </a:rPr>
              <a:t>x,y</a:t>
            </a:r>
            <a:r>
              <a:rPr lang="es-ES" sz="1600" i="1" dirty="0">
                <a:solidFill>
                  <a:srgbClr val="6666FF"/>
                </a:solidFill>
                <a:latin typeface="Calibri" charset="0"/>
              </a:rPr>
              <a:t>=1,0</a:t>
            </a:r>
          </a:p>
          <a:p>
            <a:pPr lvl="1"/>
            <a:r>
              <a:rPr lang="es-ES" sz="1400" dirty="0">
                <a:latin typeface="Calibri" charset="0"/>
              </a:rPr>
              <a:t>¿Cómo representamos muchos puntos?</a:t>
            </a:r>
          </a:p>
          <a:p>
            <a:pPr lvl="2"/>
            <a:r>
              <a:rPr lang="es-ES" sz="1600" i="1" dirty="0">
                <a:solidFill>
                  <a:srgbClr val="6666FF"/>
                </a:solidFill>
                <a:latin typeface="Calibri" charset="0"/>
              </a:rPr>
              <a:t>x1,y1,x2,y2=0,0,1,1…</a:t>
            </a:r>
          </a:p>
          <a:p>
            <a:pPr lvl="2"/>
            <a:r>
              <a:rPr lang="es-ES" sz="1600" i="1" dirty="0" err="1">
                <a:solidFill>
                  <a:srgbClr val="6666FF"/>
                </a:solidFill>
                <a:latin typeface="Calibri" charset="0"/>
              </a:rPr>
              <a:t>xy</a:t>
            </a:r>
            <a:r>
              <a:rPr lang="es-ES" sz="1600" i="1" dirty="0">
                <a:solidFill>
                  <a:srgbClr val="6666FF"/>
                </a:solidFill>
                <a:latin typeface="Calibri" charset="0"/>
              </a:rPr>
              <a:t>= [[1,0],[1,1]…</a:t>
            </a:r>
            <a:r>
              <a:rPr lang="es-ES" sz="1600" i="1" dirty="0" smtClean="0">
                <a:solidFill>
                  <a:srgbClr val="6666FF"/>
                </a:solidFill>
                <a:latin typeface="Calibri" charset="0"/>
              </a:rPr>
              <a:t>]</a:t>
            </a:r>
          </a:p>
          <a:p>
            <a:pPr lvl="2"/>
            <a:endParaRPr lang="es-ES" sz="1600" i="1" dirty="0">
              <a:solidFill>
                <a:srgbClr val="6666FF"/>
              </a:solidFill>
              <a:latin typeface="Calibri" charset="0"/>
            </a:endParaRPr>
          </a:p>
          <a:p>
            <a:pPr lvl="1"/>
            <a:r>
              <a:rPr lang="es-ES" sz="1600" dirty="0">
                <a:latin typeface="Calibri" charset="0"/>
              </a:rPr>
              <a:t>Creamos un nuevo </a:t>
            </a:r>
            <a:r>
              <a:rPr lang="es-ES" sz="1600" dirty="0" smtClean="0">
                <a:latin typeface="Calibri" charset="0"/>
              </a:rPr>
              <a:t>tipo: Punto</a:t>
            </a:r>
            <a:endParaRPr lang="es-ES" sz="1800" dirty="0">
              <a:latin typeface="Calibri" charset="0"/>
            </a:endParaRPr>
          </a:p>
          <a:p>
            <a:pPr marL="603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#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Fichero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Point.py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:</a:t>
            </a:r>
          </a:p>
          <a:p>
            <a:pPr marL="603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Point: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marL="603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	“””represents a point in 2-D space”””</a:t>
            </a:r>
          </a:p>
          <a:p>
            <a:pPr marL="603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	…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.</a:t>
            </a:r>
          </a:p>
          <a:p>
            <a:pPr marL="603250" lvl="2" indent="0">
              <a:buNone/>
            </a:pPr>
            <a:r>
              <a:rPr lang="en-US" sz="1600" dirty="0" smtClean="0">
                <a:latin typeface="Calibri" charset="0"/>
              </a:rPr>
              <a:t>¿</a:t>
            </a:r>
            <a:r>
              <a:rPr lang="en-US" sz="1600" dirty="0" err="1" smtClean="0">
                <a:latin typeface="Calibri" charset="0"/>
              </a:rPr>
              <a:t>Cómo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comprobamos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si</a:t>
            </a:r>
            <a:r>
              <a:rPr lang="en-US" sz="1600" dirty="0" smtClean="0">
                <a:latin typeface="Calibri" charset="0"/>
              </a:rPr>
              <a:t> entre dos </a:t>
            </a:r>
            <a:r>
              <a:rPr lang="en-US" sz="1600" dirty="0" err="1" smtClean="0">
                <a:latin typeface="Calibri" charset="0"/>
              </a:rPr>
              <a:t>puntos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cuál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es</a:t>
            </a:r>
            <a:r>
              <a:rPr lang="en-US" sz="1600" dirty="0" smtClean="0">
                <a:latin typeface="Calibri" charset="0"/>
              </a:rPr>
              <a:t> el </a:t>
            </a:r>
            <a:r>
              <a:rPr lang="en-US" sz="1600" dirty="0" err="1" smtClean="0">
                <a:latin typeface="Calibri" charset="0"/>
              </a:rPr>
              <a:t>que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está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más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lejos</a:t>
            </a:r>
            <a:r>
              <a:rPr lang="en-US" sz="1600" dirty="0" smtClean="0">
                <a:latin typeface="Calibri" charset="0"/>
              </a:rPr>
              <a:t> del </a:t>
            </a:r>
            <a:r>
              <a:rPr lang="en-US" sz="1600" dirty="0" err="1" smtClean="0">
                <a:latin typeface="Calibri" charset="0"/>
              </a:rPr>
              <a:t>centro</a:t>
            </a:r>
            <a:r>
              <a:rPr lang="en-US" sz="1600" dirty="0" smtClean="0">
                <a:latin typeface="Calibri" charset="0"/>
              </a:rPr>
              <a:t> de </a:t>
            </a:r>
            <a:r>
              <a:rPr lang="en-US" sz="1600" dirty="0" err="1" smtClean="0">
                <a:latin typeface="Calibri" charset="0"/>
              </a:rPr>
              <a:t>coordenadas</a:t>
            </a:r>
            <a:r>
              <a:rPr lang="en-US" sz="1600" dirty="0" smtClean="0">
                <a:latin typeface="Calibri" charset="0"/>
              </a:rPr>
              <a:t>?</a:t>
            </a:r>
            <a:endParaRPr lang="en-US" sz="16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41EDD7E-C70E-5942-BD4C-8CDC3F5F0EB1}" type="slidenum">
              <a:rPr lang="es-ES_tradnl">
                <a:solidFill>
                  <a:srgbClr val="A7A399"/>
                </a:solidFill>
              </a:rPr>
              <a:pPr eaLnBrk="1" hangingPunct="1"/>
              <a:t>4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5445224"/>
            <a:ext cx="8208912" cy="57606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</a:pPr>
            <a:r>
              <a:rPr lang="es-ES" sz="2800" dirty="0" err="1">
                <a:latin typeface="Calibri" charset="0"/>
              </a:rPr>
              <a:t>Df</a:t>
            </a:r>
            <a:r>
              <a:rPr lang="es-ES" sz="2800" dirty="0">
                <a:latin typeface="Calibri" charset="0"/>
              </a:rPr>
              <a:t>: Los tipos definidos por el usuario se llaman </a:t>
            </a:r>
            <a:r>
              <a:rPr lang="es-ES" sz="2800" b="1" dirty="0">
                <a:latin typeface="Calibri" charset="0"/>
              </a:rPr>
              <a:t>clases.</a:t>
            </a:r>
            <a:endParaRPr lang="es-ES" dirty="0">
              <a:latin typeface="Calibri" charset="0"/>
            </a:endParaRPr>
          </a:p>
          <a:p>
            <a:pPr lvl="1"/>
            <a:endParaRPr lang="es-ES" sz="1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inicializan</a:t>
            </a:r>
            <a:r>
              <a:rPr lang="en-US" dirty="0" smtClean="0"/>
              <a:t> los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__ ().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Recuerde</a:t>
            </a:r>
            <a:r>
              <a:rPr lang="en-US" sz="1800" dirty="0"/>
              <a:t> </a:t>
            </a:r>
            <a:r>
              <a:rPr lang="en-US" sz="1800" dirty="0" smtClean="0"/>
              <a:t>la </a:t>
            </a:r>
            <a:r>
              <a:rPr lang="en-US" sz="1800" dirty="0" err="1" smtClean="0"/>
              <a:t>asignación</a:t>
            </a:r>
            <a:r>
              <a:rPr lang="en-US" sz="1800" dirty="0" smtClean="0"/>
              <a:t> se </a:t>
            </a:r>
            <a:r>
              <a:rPr lang="en-US" sz="1800" dirty="0" err="1" smtClean="0"/>
              <a:t>utiliza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/>
              <a:t>las</a:t>
            </a:r>
            <a:r>
              <a:rPr lang="en-US" sz="1800" dirty="0"/>
              <a:t> variables en Python; 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así</a:t>
            </a:r>
            <a:r>
              <a:rPr lang="en-US" sz="1800" dirty="0"/>
              <a:t>, la </a:t>
            </a:r>
            <a:r>
              <a:rPr lang="en-US" sz="1800" dirty="0" err="1"/>
              <a:t>asignación</a:t>
            </a:r>
            <a:r>
              <a:rPr lang="en-US" sz="1800" dirty="0"/>
              <a:t> de un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el </a:t>
            </a:r>
            <a:r>
              <a:rPr lang="en-US" sz="1800" dirty="0" err="1"/>
              <a:t>atributo</a:t>
            </a:r>
            <a:r>
              <a:rPr 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smtClean="0"/>
              <a:t>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obtienen</a:t>
            </a:r>
            <a:r>
              <a:rPr lang="en-US" dirty="0" smtClean="0"/>
              <a:t> via self: </a:t>
            </a:r>
            <a:r>
              <a:rPr lang="en-US" dirty="0" err="1" smtClean="0"/>
              <a:t>p.e.</a:t>
            </a:r>
            <a:r>
              <a:rPr lang="en-US" dirty="0" smtClean="0"/>
              <a:t>, </a:t>
            </a:r>
            <a:r>
              <a:rPr lang="en-US" sz="2000" b="1" dirty="0" err="1" smtClean="0">
                <a:latin typeface="Courier New" charset="0"/>
              </a:rPr>
              <a:t>self.full_name</a:t>
            </a:r>
            <a:endParaRPr lang="en-US" sz="20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400" b="1" dirty="0">
              <a:solidFill>
                <a:srgbClr val="FF9933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9933"/>
                </a:solidFill>
                <a:latin typeface="Courier New" charset="0"/>
              </a:rPr>
              <a:t>class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teacher</a:t>
            </a:r>
            <a:r>
              <a:rPr lang="en-US" sz="2000" b="1" dirty="0">
                <a:latin typeface="Courier New" charset="0"/>
              </a:rPr>
              <a:t>:</a:t>
            </a:r>
            <a:br>
              <a:rPr lang="en-US" sz="2000" b="1" dirty="0">
                <a:latin typeface="Courier New" charset="0"/>
              </a:rPr>
            </a:b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A class representing teachers.</a:t>
            </a:r>
            <a:r>
              <a:rPr lang="ja-JP" altLang="en-US" sz="2000" b="1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sz="2000" b="1" dirty="0">
                <a:latin typeface="Courier New" charset="0"/>
              </a:rPr>
              <a:t/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self,n</a:t>
            </a:r>
            <a:r>
              <a:rPr lang="en-US" sz="2000" b="1" dirty="0">
                <a:latin typeface="Courier New" charset="0"/>
              </a:rPr>
              <a:t>):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self.full_name</a:t>
            </a:r>
            <a:r>
              <a:rPr lang="en-US" sz="2000" b="1" dirty="0">
                <a:latin typeface="Courier New" charset="0"/>
              </a:rPr>
              <a:t> = n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</a:rPr>
              <a:t>print_name</a:t>
            </a:r>
            <a:r>
              <a:rPr lang="en-US" sz="2000" b="1" dirty="0">
                <a:latin typeface="Courier New" charset="0"/>
              </a:rPr>
              <a:t>(self):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>
                <a:solidFill>
                  <a:srgbClr val="FF9933"/>
                </a:solidFill>
                <a:latin typeface="Courier New" charset="0"/>
              </a:rPr>
              <a:t>print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self.full_name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909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instancias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comparten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copia</a:t>
            </a:r>
            <a:r>
              <a:rPr lang="en-US" sz="2000" dirty="0"/>
              <a:t> de un </a:t>
            </a:r>
            <a:r>
              <a:rPr lang="en-US" sz="2000" dirty="0" err="1"/>
              <a:t>atributo</a:t>
            </a:r>
            <a:r>
              <a:rPr lang="en-US" sz="2000" dirty="0"/>
              <a:t> de </a:t>
            </a:r>
            <a:r>
              <a:rPr lang="en-US" sz="2000" dirty="0" err="1"/>
              <a:t>clase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cualquiera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instancias</a:t>
            </a:r>
            <a:r>
              <a:rPr lang="en-US" sz="2000" dirty="0"/>
              <a:t> </a:t>
            </a:r>
            <a:r>
              <a:rPr lang="en-US" sz="2000" dirty="0" smtClean="0"/>
              <a:t>lo cambia, </a:t>
            </a:r>
            <a:r>
              <a:rPr lang="en-US" sz="2000" dirty="0" err="1"/>
              <a:t>entonces</a:t>
            </a:r>
            <a:r>
              <a:rPr lang="en-US" sz="2000" dirty="0"/>
              <a:t> el valor se cambia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ellos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Definimos</a:t>
            </a:r>
            <a:r>
              <a:rPr lang="en-US" sz="2000" dirty="0"/>
              <a:t> los </a:t>
            </a:r>
            <a:r>
              <a:rPr lang="en-US" sz="2000" dirty="0" err="1"/>
              <a:t>atributos</a:t>
            </a:r>
            <a:r>
              <a:rPr lang="en-US" sz="2000" dirty="0"/>
              <a:t> de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fuera</a:t>
            </a:r>
            <a:r>
              <a:rPr lang="en-US" sz="2000" dirty="0"/>
              <a:t> de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Puesto</a:t>
            </a:r>
            <a:r>
              <a:rPr lang="en-US" sz="2000" dirty="0" smtClean="0"/>
              <a:t> </a:t>
            </a:r>
            <a:r>
              <a:rPr lang="en-US" sz="2000" dirty="0" err="1"/>
              <a:t>que</a:t>
            </a:r>
            <a:r>
              <a:rPr lang="en-US" sz="2000" dirty="0"/>
              <a:t> no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de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atributos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y no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notación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 smtClean="0"/>
              <a:t>: </a:t>
            </a:r>
            <a:r>
              <a:rPr lang="en-US" sz="2000" dirty="0" err="1" smtClean="0"/>
              <a:t>accedemos</a:t>
            </a:r>
            <a:r>
              <a:rPr lang="en-US" sz="2000" dirty="0" smtClean="0"/>
              <a:t> a </a:t>
            </a:r>
            <a:r>
              <a:rPr lang="en-US" sz="2000" dirty="0" err="1" smtClean="0"/>
              <a:t>trav</a:t>
            </a:r>
            <a:r>
              <a:rPr lang="en-US" sz="2000" dirty="0" err="1" smtClean="0"/>
              <a:t>és</a:t>
            </a:r>
            <a:r>
              <a:rPr lang="en-US" sz="2000" dirty="0" smtClean="0"/>
              <a:t> del </a:t>
            </a:r>
            <a:r>
              <a:rPr lang="en-US" sz="2000" dirty="0" err="1" smtClean="0"/>
              <a:t>nomber</a:t>
            </a:r>
            <a:r>
              <a:rPr lang="en-US" sz="2000" dirty="0" smtClean="0"/>
              <a:t> de la </a:t>
            </a:r>
            <a:r>
              <a:rPr lang="en-US" sz="2000" dirty="0" err="1" smtClean="0"/>
              <a:t>clase</a:t>
            </a:r>
            <a:r>
              <a:rPr lang="en-US" sz="1800" dirty="0" smtClean="0"/>
              <a:t>: </a:t>
            </a:r>
            <a:r>
              <a:rPr lang="en-US" sz="1800" b="1" dirty="0" err="1">
                <a:latin typeface="Courier New" charset="0"/>
              </a:rPr>
              <a:t>self.__class__.</a:t>
            </a:r>
            <a:r>
              <a:rPr lang="en-US" sz="1800" b="1" dirty="0" err="1" smtClean="0">
                <a:latin typeface="Courier New" charset="0"/>
              </a:rPr>
              <a:t>name</a:t>
            </a:r>
            <a:r>
              <a:rPr lang="en-US" sz="1800" dirty="0" smtClean="0"/>
              <a:t>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67544" y="4581128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FF9933"/>
                </a:solidFill>
                <a:latin typeface="Courier New" charset="0"/>
              </a:rPr>
              <a:t>class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sample</a:t>
            </a:r>
            <a:r>
              <a:rPr lang="en-US" b="1" dirty="0">
                <a:latin typeface="Courier New" charset="0"/>
              </a:rPr>
              <a:t>:				&gt;&gt;&gt; a = sample()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  x </a:t>
            </a:r>
            <a:r>
              <a:rPr lang="en-US" b="1" dirty="0">
                <a:latin typeface="Courier New" charset="0"/>
              </a:rPr>
              <a:t>= 23 				</a:t>
            </a:r>
            <a:r>
              <a:rPr lang="en-US" b="1" dirty="0" smtClean="0">
                <a:latin typeface="Courier New" charset="0"/>
              </a:rPr>
              <a:t>&gt;</a:t>
            </a:r>
            <a:r>
              <a:rPr lang="en-US" b="1" dirty="0">
                <a:latin typeface="Courier New" charset="0"/>
              </a:rPr>
              <a:t>&gt;&gt; </a:t>
            </a:r>
            <a:r>
              <a:rPr lang="en-US" b="1" dirty="0" err="1">
                <a:latin typeface="Courier New" charset="0"/>
              </a:rPr>
              <a:t>a.increment</a:t>
            </a:r>
            <a:r>
              <a:rPr lang="en-US" b="1" dirty="0">
                <a:latin typeface="Courier New" charset="0"/>
              </a:rPr>
              <a:t>()</a:t>
            </a:r>
            <a:br>
              <a:rPr lang="en-US" b="1" dirty="0">
                <a:latin typeface="Courier New" charset="0"/>
              </a:rPr>
            </a:br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 err="1" smtClean="0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increment</a:t>
            </a:r>
            <a:r>
              <a:rPr lang="en-US" b="1" dirty="0">
                <a:latin typeface="Courier New" charset="0"/>
              </a:rPr>
              <a:t>(self): 		&gt;&gt;&gt; </a:t>
            </a:r>
            <a:r>
              <a:rPr lang="en-US" b="1" dirty="0" err="1">
                <a:latin typeface="Courier New" charset="0"/>
              </a:rPr>
              <a:t>a.__class__.x</a:t>
            </a:r>
            <a:r>
              <a:rPr lang="en-US" b="1" dirty="0">
                <a:latin typeface="Courier New" charset="0"/>
              </a:rPr>
              <a:t/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self.__class__.x</a:t>
            </a:r>
            <a:r>
              <a:rPr lang="en-US" b="1" dirty="0">
                <a:latin typeface="Courier New" charset="0"/>
              </a:rPr>
              <a:t> += 1		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24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4572000" y="450912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895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vs. </a:t>
            </a:r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848"/>
            <a:ext cx="533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rgbClr val="FF9933"/>
                </a:solidFill>
                <a:latin typeface="Courier New" charset="0"/>
              </a:rPr>
              <a:t>class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counter</a:t>
            </a:r>
            <a:r>
              <a:rPr lang="en-US" sz="1800" b="1" dirty="0">
                <a:latin typeface="Courier New" charset="0"/>
              </a:rPr>
              <a:t>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latin typeface="Courier New" charset="0"/>
              </a:rPr>
              <a:t>overall_total</a:t>
            </a:r>
            <a:r>
              <a:rPr lang="en-US" sz="1800" b="1" dirty="0">
                <a:latin typeface="Courier New" charset="0"/>
              </a:rPr>
              <a:t> = 0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# class attribute</a:t>
            </a:r>
            <a:r>
              <a:rPr lang="en-US" sz="1800" b="1" dirty="0">
                <a:latin typeface="Courier New" charset="0"/>
              </a:rPr>
              <a:t>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__</a:t>
            </a:r>
            <a:r>
              <a:rPr lang="en-US" sz="1800" b="1" dirty="0">
                <a:latin typeface="Courier New" charset="0"/>
              </a:rPr>
              <a:t>(self):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= 0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# data attribute</a:t>
            </a:r>
            <a:r>
              <a:rPr lang="en-US" sz="1800" b="1" dirty="0">
                <a:latin typeface="Courier New" charset="0"/>
              </a:rPr>
              <a:t/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 err="1">
                <a:solidFill>
                  <a:srgbClr val="FF9933"/>
                </a:solidFill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increment</a:t>
            </a:r>
            <a:r>
              <a:rPr lang="en-US" sz="1800" b="1" dirty="0">
                <a:latin typeface="Courier New" charset="0"/>
              </a:rPr>
              <a:t>(self):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counter.overall_total</a:t>
            </a:r>
            <a:r>
              <a:rPr lang="en-US" sz="1800" b="1" dirty="0">
                <a:latin typeface="Courier New" charset="0"/>
              </a:rPr>
              <a:t> = \  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counter.overall_total</a:t>
            </a:r>
            <a:r>
              <a:rPr lang="en-US" sz="1800" b="1" dirty="0">
                <a:latin typeface="Courier New" charset="0"/>
              </a:rPr>
              <a:t> + 1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= \   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 err="1">
                <a:latin typeface="Courier New" charset="0"/>
              </a:rPr>
              <a:t>self.my_total</a:t>
            </a:r>
            <a:r>
              <a:rPr lang="en-US" sz="1800" b="1" dirty="0">
                <a:latin typeface="Courier New" charset="0"/>
              </a:rPr>
              <a:t> + 1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4904928" y="2060848"/>
            <a:ext cx="4419600" cy="35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a = counter()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b = counter()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a.increment()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b.increment()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b.increment()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a.my_total</a:t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chemeClr val="accent2"/>
                </a:solidFill>
                <a:latin typeface="Courier New" charset="0"/>
              </a:rPr>
              <a:t>1</a:t>
            </a:r>
            <a:r>
              <a:rPr lang="en-US" b="1">
                <a:latin typeface="Courier New" charset="0"/>
              </a:rPr>
              <a:t/>
            </a:r>
            <a:br>
              <a:rPr lang="en-US" b="1">
                <a:latin typeface="Courier New" charset="0"/>
              </a:rPr>
            </a:br>
            <a:r>
              <a:rPr lang="en-US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b="1">
                <a:latin typeface="Courier New" charset="0"/>
              </a:rPr>
              <a:t> </a:t>
            </a:r>
            <a:r>
              <a:rPr lang="en-US" sz="1600" b="1">
                <a:latin typeface="Courier New" charset="0"/>
              </a:rPr>
              <a:t>a.__class__.overall_total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3</a:t>
            </a:r>
            <a:r>
              <a:rPr lang="en-US" sz="1600" b="1">
                <a:latin typeface="Courier New" charset="0"/>
              </a:rPr>
              <a:t/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>
                <a:latin typeface="Courier New" charset="0"/>
              </a:rPr>
              <a:t> b.my_total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2</a:t>
            </a:r>
            <a:r>
              <a:rPr lang="en-US" sz="1600" b="1">
                <a:latin typeface="Courier New" charset="0"/>
              </a:rPr>
              <a:t/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solidFill>
                  <a:srgbClr val="660066"/>
                </a:solidFill>
                <a:latin typeface="Courier New" charset="0"/>
              </a:rPr>
              <a:t>&gt;&gt;&gt;</a:t>
            </a:r>
            <a:r>
              <a:rPr lang="en-US" sz="1600" b="1">
                <a:latin typeface="Courier New" charset="0"/>
              </a:rPr>
              <a:t> b.__class__.overall_total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3</a:t>
            </a:r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4904928" y="2060848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1576294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	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endParaRPr lang="es-ES" dirty="0" smtClean="0"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atributos</a:t>
            </a:r>
          </a:p>
          <a:p>
            <a:pPr lvl="1"/>
            <a:r>
              <a:rPr lang="es-ES" dirty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endParaRPr lang="es-ES" dirty="0" smtClean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Objetos </a:t>
            </a:r>
            <a:r>
              <a:rPr lang="es-ES" dirty="0" err="1" smtClean="0">
                <a:solidFill>
                  <a:srgbClr val="FF0000"/>
                </a:solidFill>
                <a:latin typeface="Calibri" charset="0"/>
              </a:rPr>
              <a:t>encrustados</a:t>
            </a:r>
            <a:endParaRPr lang="es-ES" dirty="0" smtClean="0">
              <a:solidFill>
                <a:srgbClr val="FF0000"/>
              </a:solidFill>
              <a:latin typeface="Calibri" charset="0"/>
            </a:endParaRPr>
          </a:p>
          <a:p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mutables y copias</a:t>
            </a:r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43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j01406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92696"/>
            <a:ext cx="342276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1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</a:t>
            </a:r>
            <a:r>
              <a:rPr lang="es-E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encrustados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183562" cy="4187825"/>
          </a:xfrm>
        </p:spPr>
        <p:txBody>
          <a:bodyPr/>
          <a:lstStyle/>
          <a:p>
            <a:r>
              <a:rPr lang="es-ES" sz="2000" dirty="0">
                <a:latin typeface="Calibri" charset="0"/>
              </a:rPr>
              <a:t>¿Cómo definir la </a:t>
            </a:r>
            <a:r>
              <a:rPr lang="es-ES" sz="2000" dirty="0" smtClean="0">
                <a:latin typeface="Calibri" charset="0"/>
              </a:rPr>
              <a:t>clase Rectángulo?</a:t>
            </a:r>
            <a:endParaRPr lang="es-ES" sz="2000" dirty="0">
              <a:latin typeface="Calibri" charset="0"/>
            </a:endParaRPr>
          </a:p>
          <a:p>
            <a:pPr lvl="1"/>
            <a:r>
              <a:rPr lang="es-ES" sz="1800" dirty="0">
                <a:latin typeface="Calibri" charset="0"/>
              </a:rPr>
              <a:t>A través de un punto, anchura y </a:t>
            </a:r>
            <a:r>
              <a:rPr lang="es-ES" sz="1800" dirty="0" smtClean="0">
                <a:latin typeface="Calibri" charset="0"/>
              </a:rPr>
              <a:t>altura</a:t>
            </a:r>
          </a:p>
          <a:p>
            <a:pPr lvl="1">
              <a:buNone/>
            </a:pPr>
            <a:endParaRPr lang="es-ES" sz="16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Point(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object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__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self,x,y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self.x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self,y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=x,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y</a:t>
            </a:r>
          </a:p>
          <a:p>
            <a:pPr lvl="1">
              <a:buNone/>
            </a:pP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object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"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""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represent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a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.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attr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: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corner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"””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  </a:t>
            </a:r>
            <a:endParaRPr lang="es-ES" sz="16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init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__(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cornerx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cornery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 lvl="1"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      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width</a:t>
            </a: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6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height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</a:t>
            </a:r>
            <a:r>
              <a:rPr lang="es-E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self.corner</a:t>
            </a:r>
            <a:r>
              <a:rPr lang="es-ES" sz="1600" b="1" dirty="0">
                <a:solidFill>
                  <a:srgbClr val="FF0000"/>
                </a:solidFill>
                <a:latin typeface="Courier New"/>
                <a:cs typeface="Courier New"/>
              </a:rPr>
              <a:t>=Point(</a:t>
            </a:r>
            <a:r>
              <a:rPr lang="es-E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cornerx,cornery</a:t>
            </a:r>
            <a:r>
              <a:rPr lang="es-ES" sz="16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s-ES" sz="1600" i="1" dirty="0">
                <a:solidFill>
                  <a:srgbClr val="6666FF"/>
                </a:solidFill>
                <a:latin typeface="Calibri" charset="0"/>
              </a:rPr>
              <a:t>    </a:t>
            </a:r>
            <a:endParaRPr lang="es-ES" sz="16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endParaRPr lang="es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 dirty="0" err="1">
                <a:latin typeface="Calibri" charset="0"/>
              </a:rPr>
              <a:t>Df</a:t>
            </a:r>
            <a:r>
              <a:rPr lang="es-ES" sz="1800" dirty="0">
                <a:latin typeface="Calibri" charset="0"/>
              </a:rPr>
              <a:t>. Un objeto que es un atributo de otro objeto se llama </a:t>
            </a:r>
            <a:r>
              <a:rPr lang="es-ES" sz="1800" b="1" dirty="0" err="1">
                <a:latin typeface="Calibri" charset="0"/>
              </a:rPr>
              <a:t>encrustado</a:t>
            </a:r>
            <a:r>
              <a:rPr lang="es-ES" sz="1800" b="1" dirty="0">
                <a:latin typeface="Calibri" charset="0"/>
              </a:rPr>
              <a:t> (</a:t>
            </a:r>
            <a:r>
              <a:rPr lang="es-ES" sz="1800" b="1" dirty="0" err="1">
                <a:latin typeface="Calibri" charset="0"/>
              </a:rPr>
              <a:t>embedded</a:t>
            </a:r>
            <a:r>
              <a:rPr lang="es-ES" sz="1800" b="1" dirty="0">
                <a:latin typeface="Calibri" charset="0"/>
              </a:rPr>
              <a:t>).</a:t>
            </a:r>
            <a:endParaRPr lang="es-ES" sz="2000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395288" y="6021388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54EFCE-901D-2E44-8FF7-B5BF88880EF4}" type="slidenum">
              <a:rPr lang="es-ES_tradnl">
                <a:solidFill>
                  <a:srgbClr val="A7A399"/>
                </a:solidFill>
              </a:rPr>
              <a:pPr eaLnBrk="1" hangingPunct="1"/>
              <a:t>44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9" t="33093" r="17265" b="50172"/>
          <a:stretch>
            <a:fillRect/>
          </a:stretch>
        </p:blipFill>
        <p:spPr bwMode="auto">
          <a:xfrm>
            <a:off x="5076056" y="2204864"/>
            <a:ext cx="34575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8064" y="5301208"/>
            <a:ext cx="8136384" cy="504701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3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incrustados:</a:t>
            </a:r>
            <a:b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Instancias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 objetos como valores de retorno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# En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la clase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: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find_center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      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return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urier New"/>
                <a:cs typeface="Courier New"/>
              </a:rPr>
              <a:t>Point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self.corner.x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+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/2.0,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self.corner.y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+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			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/2.0)</a:t>
            </a:r>
          </a:p>
          <a:p>
            <a:pPr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=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(100,200,0,0)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=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mibox.find_center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center </a:t>
            </a:r>
            <a:endParaRPr lang="es-ES" sz="18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50.0, 100.0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&gt;&gt;&gt;a=[]</a:t>
            </a: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a.append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(Point(10,4))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ECB48F0-D3F6-3840-89E9-4F855299628E}" type="slidenum">
              <a:rPr lang="es-ES_tradnl">
                <a:solidFill>
                  <a:srgbClr val="A7A399"/>
                </a:solidFill>
              </a:rPr>
              <a:pPr eaLnBrk="1" hangingPunct="1"/>
              <a:t>45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7544" y="4509120"/>
            <a:ext cx="768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¿</a:t>
            </a:r>
            <a:r>
              <a:rPr lang="ca-ES" dirty="0" err="1" smtClean="0"/>
              <a:t>Qué</a:t>
            </a:r>
            <a:r>
              <a:rPr lang="ca-ES" dirty="0" smtClean="0"/>
              <a:t> </a:t>
            </a:r>
            <a:r>
              <a:rPr lang="ca-ES" dirty="0" err="1" smtClean="0"/>
              <a:t>sucede</a:t>
            </a:r>
            <a:r>
              <a:rPr lang="ca-ES" dirty="0" smtClean="0"/>
              <a:t> con el </a:t>
            </a:r>
            <a:r>
              <a:rPr lang="ca-ES" dirty="0" err="1" smtClean="0"/>
              <a:t>objeto</a:t>
            </a:r>
            <a:r>
              <a:rPr lang="ca-ES" dirty="0" smtClean="0"/>
              <a:t> que retorna la </a:t>
            </a:r>
            <a:r>
              <a:rPr lang="ca-ES" dirty="0" err="1" smtClean="0"/>
              <a:t>función</a:t>
            </a:r>
            <a:r>
              <a:rPr lang="ca-ES" dirty="0" smtClean="0"/>
              <a:t> </a:t>
            </a:r>
            <a:r>
              <a:rPr lang="ca-ES" dirty="0" err="1"/>
              <a:t>f</a:t>
            </a:r>
            <a:r>
              <a:rPr lang="ca-ES" dirty="0" err="1" smtClean="0"/>
              <a:t>ind_center</a:t>
            </a:r>
            <a:r>
              <a:rPr lang="ca-ES" dirty="0" smtClean="0"/>
              <a:t>()?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4910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	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</a:p>
          <a:p>
            <a:endParaRPr lang="es-ES" dirty="0"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atributos</a:t>
            </a:r>
          </a:p>
          <a:p>
            <a:pPr lvl="1"/>
            <a:r>
              <a:rPr lang="es-ES" dirty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endParaRPr lang="es-ES" dirty="0" smtClean="0"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Objetos </a:t>
            </a:r>
            <a:r>
              <a:rPr lang="es-ES" dirty="0" err="1" smtClean="0">
                <a:latin typeface="Calibri" charset="0"/>
              </a:rPr>
              <a:t>encrustados</a:t>
            </a:r>
            <a:endParaRPr lang="es-ES" dirty="0" smtClean="0">
              <a:latin typeface="Calibri" charset="0"/>
            </a:endParaRPr>
          </a:p>
          <a:p>
            <a:endParaRPr lang="es-ES" dirty="0" smtClean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FF0000"/>
                </a:solidFill>
                <a:latin typeface="Calibri" charset="0"/>
              </a:rPr>
              <a:t>mutables y copias</a:t>
            </a:r>
          </a:p>
          <a:p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46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4" descr="AN0362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2522538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99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552103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</a:t>
            </a:r>
            <a:r>
              <a:rPr lang="es-E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os 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 son mutables!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68313" y="11969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class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Rectangle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object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	  ….</a:t>
            </a:r>
          </a:p>
          <a:p>
            <a:pPr lvl="1">
              <a:buFont typeface="Verdana" charset="0"/>
              <a:buNone/>
            </a:pP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def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grow_rectangle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dwidth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,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dheight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) :</a:t>
            </a:r>
          </a:p>
          <a:p>
            <a:pPr lvl="2">
              <a:buFont typeface="Wingdings 2" charset="0"/>
              <a:buNone/>
            </a:pP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self.width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+=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dwidth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self.height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+=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dheight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2">
              <a:buFont typeface="Wingdings 2" charset="0"/>
              <a:buNone/>
            </a:pP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100 200</a:t>
            </a: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&gt;&gt;&gt;mibox2=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 </a:t>
            </a:r>
            <a:r>
              <a:rPr lang="es-ES" sz="1800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mibox2.grow_rectangle(50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, 100)</a:t>
            </a:r>
          </a:p>
          <a:p>
            <a:pPr lvl="1">
              <a:buFont typeface="Verdana" charset="0"/>
              <a:buNone/>
            </a:pP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8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8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8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18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Font typeface="Verdana" charset="0"/>
              <a:buNone/>
            </a:pPr>
            <a:endParaRPr lang="es-ES" sz="18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¿Habrán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cambiado </a:t>
            </a: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los valores </a:t>
            </a:r>
            <a:r>
              <a:rPr lang="es-ES" dirty="0">
                <a:solidFill>
                  <a:srgbClr val="000000"/>
                </a:solidFill>
                <a:latin typeface="Calibri" charset="0"/>
              </a:rPr>
              <a:t>de los </a:t>
            </a:r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atributos? 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7C1A9F3-D63C-1E45-A2A0-E2AF01D186A3}" type="slidenum">
              <a:rPr lang="es-ES_tradnl">
                <a:solidFill>
                  <a:srgbClr val="A7A399"/>
                </a:solidFill>
              </a:rPr>
              <a:pPr eaLnBrk="1" hangingPunct="1"/>
              <a:t>47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7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24111"/>
          </a:xfrm>
        </p:spPr>
        <p:txBody>
          <a:bodyPr/>
          <a:lstStyle/>
          <a:p>
            <a:r>
              <a:rPr lang="es-E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mutables y copias: los objetos son mutables!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Utilizar el </a:t>
            </a:r>
            <a:r>
              <a:rPr lang="es-ES" dirty="0" err="1">
                <a:latin typeface="Calibri" charset="0"/>
              </a:rPr>
              <a:t>aliasing</a:t>
            </a:r>
            <a:r>
              <a:rPr lang="es-ES" dirty="0">
                <a:latin typeface="Calibri" charset="0"/>
              </a:rPr>
              <a:t> puede ser confuso, no darnos cuenta de los cambios de valores de los objetos. </a:t>
            </a:r>
          </a:p>
          <a:p>
            <a:r>
              <a:rPr lang="es-ES" dirty="0" smtClean="0">
                <a:latin typeface="Calibri" charset="0"/>
              </a:rPr>
              <a:t>¿Cuál sería la alternativa?</a:t>
            </a:r>
            <a:endParaRPr lang="es-ES" dirty="0">
              <a:latin typeface="Calibri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mibox2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mibox2 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2000" b="1" dirty="0" smtClean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2000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2000" b="1" dirty="0">
                <a:solidFill>
                  <a:srgbClr val="6666FF"/>
                </a:solidFill>
                <a:latin typeface="Courier New"/>
                <a:cs typeface="Courier New"/>
              </a:rPr>
              <a:t>mibox2==</a:t>
            </a:r>
            <a:r>
              <a:rPr lang="es-ES" sz="2000" b="1" dirty="0" err="1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20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</a:p>
          <a:p>
            <a:pPr>
              <a:buNone/>
            </a:pPr>
            <a:r>
              <a:rPr lang="es-ES" sz="2000" b="1" dirty="0" smtClean="0">
                <a:solidFill>
                  <a:srgbClr val="000000"/>
                </a:solidFill>
                <a:latin typeface="Calibri" charset="0"/>
              </a:rPr>
              <a:t>¿Comprueba </a:t>
            </a:r>
            <a:r>
              <a:rPr lang="es-ES" sz="2000" b="1" dirty="0">
                <a:solidFill>
                  <a:srgbClr val="000000"/>
                </a:solidFill>
                <a:latin typeface="Calibri" charset="0"/>
              </a:rPr>
              <a:t>la </a:t>
            </a:r>
            <a:r>
              <a:rPr lang="es-ES" sz="2000" b="1" dirty="0" smtClean="0">
                <a:solidFill>
                  <a:srgbClr val="000000"/>
                </a:solidFill>
                <a:latin typeface="Calibri" charset="0"/>
              </a:rPr>
              <a:t>identidad o la equivalencia</a:t>
            </a:r>
            <a:r>
              <a:rPr lang="es-ES" sz="2000" b="1" dirty="0">
                <a:solidFill>
                  <a:srgbClr val="000000"/>
                </a:solidFill>
                <a:latin typeface="Calibri" charset="0"/>
              </a:rPr>
              <a:t>?</a:t>
            </a:r>
            <a:endParaRPr lang="es-ES" sz="2000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56F3708-A63F-D54B-92D8-4E85C61336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48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36096" y="4365104"/>
            <a:ext cx="3275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&gt;&gt;&gt; mibox2 =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copy.copy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mibox2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>
              <a:buNone/>
            </a:pP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print</a:t>
            </a:r>
            <a:r>
              <a:rPr lang="es-ES" sz="1600" b="1" dirty="0">
                <a:solidFill>
                  <a:srgbClr val="6666FF"/>
                </a:solidFill>
                <a:latin typeface="Courier New"/>
                <a:cs typeface="Courier New"/>
              </a:rPr>
              <a:t> mibox2==</a:t>
            </a:r>
            <a:r>
              <a:rPr lang="es-ES" sz="1600" b="1" dirty="0" err="1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s-ES" sz="1600" b="1" dirty="0" smtClean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  <a:endParaRPr lang="es-ES" sz="1600" b="1" dirty="0">
              <a:solidFill>
                <a:srgbClr val="66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39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los objetos son mutables!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 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copy.copy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.corner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mibox.corner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True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b="1" dirty="0" err="1" smtClean="0">
                <a:latin typeface="Calibri" charset="0"/>
              </a:rPr>
              <a:t>copy.copy</a:t>
            </a:r>
            <a:r>
              <a:rPr lang="es-ES" b="1" dirty="0" smtClean="0">
                <a:latin typeface="Calibri" charset="0"/>
              </a:rPr>
              <a:t> </a:t>
            </a:r>
            <a:r>
              <a:rPr lang="es-ES" b="1" dirty="0">
                <a:latin typeface="Calibri" charset="0"/>
              </a:rPr>
              <a:t>copia los valores simples pero no los atributos </a:t>
            </a:r>
            <a:r>
              <a:rPr lang="es-ES" b="1" dirty="0" err="1">
                <a:latin typeface="Calibri" charset="0"/>
              </a:rPr>
              <a:t>encrustados</a:t>
            </a:r>
            <a:r>
              <a:rPr lang="es-ES" b="1" dirty="0">
                <a:latin typeface="Calibri" charset="0"/>
              </a:rPr>
              <a:t>! Copia débil (</a:t>
            </a:r>
            <a:r>
              <a:rPr lang="es-ES" b="1" dirty="0" err="1">
                <a:latin typeface="Calibri" charset="0"/>
              </a:rPr>
              <a:t>shallow</a:t>
            </a:r>
            <a:r>
              <a:rPr lang="es-ES" b="1" dirty="0">
                <a:latin typeface="Calibri" charset="0"/>
              </a:rPr>
              <a:t> </a:t>
            </a:r>
            <a:r>
              <a:rPr lang="es-ES" b="1" dirty="0" err="1">
                <a:latin typeface="Calibri" charset="0"/>
              </a:rPr>
              <a:t>copy</a:t>
            </a:r>
            <a:r>
              <a:rPr lang="es-ES" b="1" dirty="0" smtClean="0">
                <a:latin typeface="Calibri" charset="0"/>
              </a:rPr>
              <a:t>)</a:t>
            </a:r>
            <a:endParaRPr lang="es-ES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EC0EEC2-139F-0E4F-B4F9-5CEA81DDCC8F}" type="slidenum">
              <a:rPr lang="es-ES_tradnl">
                <a:solidFill>
                  <a:srgbClr val="A7A399"/>
                </a:solidFill>
              </a:rPr>
              <a:pPr eaLnBrk="1" hangingPunct="1"/>
              <a:t>49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16711" b="53125"/>
          <a:stretch>
            <a:fillRect/>
          </a:stretch>
        </p:blipFill>
        <p:spPr bwMode="auto">
          <a:xfrm>
            <a:off x="4067944" y="3212976"/>
            <a:ext cx="4105151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7544" y="5013176"/>
            <a:ext cx="8280400" cy="72072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especial </a:t>
            </a:r>
            <a:r>
              <a:rPr lang="en-US" dirty="0" err="1"/>
              <a:t>que</a:t>
            </a:r>
            <a:r>
              <a:rPr lang="en-US" dirty="0"/>
              <a:t> define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un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objeto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La "</a:t>
            </a:r>
            <a:r>
              <a:rPr lang="en-US" dirty="0" err="1"/>
              <a:t>clase</a:t>
            </a:r>
            <a:r>
              <a:rPr lang="en-US" dirty="0"/>
              <a:t>"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almacena</a:t>
            </a:r>
            <a:r>
              <a:rPr lang="en-US" dirty="0"/>
              <a:t> parte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son </a:t>
            </a:r>
            <a:r>
              <a:rPr lang="en-US" dirty="0" err="1"/>
              <a:t>compartidos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"</a:t>
            </a:r>
            <a:r>
              <a:rPr lang="en-US" dirty="0" err="1"/>
              <a:t>Instancias</a:t>
            </a:r>
            <a:r>
              <a:rPr lang="en-US" dirty="0"/>
              <a:t>" son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siguen</a:t>
            </a:r>
            <a:r>
              <a:rPr lang="en-US" dirty="0"/>
              <a:t> la </a:t>
            </a:r>
            <a:r>
              <a:rPr lang="en-US" dirty="0" err="1"/>
              <a:t>definición</a:t>
            </a:r>
            <a:r>
              <a:rPr lang="en-US" dirty="0"/>
              <a:t> dada en el interior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Python </a:t>
            </a:r>
            <a:r>
              <a:rPr lang="en-US" dirty="0"/>
              <a:t>no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definiciones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.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y </a:t>
            </a:r>
            <a:r>
              <a:rPr lang="en-US" dirty="0" err="1" smtClean="0"/>
              <a:t>ya</a:t>
            </a:r>
            <a:r>
              <a:rPr lang="en-US" dirty="0" smtClean="0"/>
              <a:t> la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mutables y copias: los objetos son mutables!</a:t>
            </a: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 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= </a:t>
            </a:r>
            <a:r>
              <a:rPr lang="es-ES" b="1" dirty="0" err="1">
                <a:solidFill>
                  <a:srgbClr val="FF0000"/>
                </a:solidFill>
                <a:latin typeface="Courier New"/>
                <a:cs typeface="Courier New"/>
              </a:rPr>
              <a:t>copy.deepcopy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(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&gt;&gt;&gt; </a:t>
            </a:r>
            <a:r>
              <a:rPr lang="es-ES" b="1" dirty="0" smtClean="0">
                <a:solidFill>
                  <a:srgbClr val="6666FF"/>
                </a:solidFill>
                <a:latin typeface="Courier New"/>
                <a:cs typeface="Courier New"/>
              </a:rPr>
              <a:t>mibox2.corner </a:t>
            </a:r>
            <a:r>
              <a:rPr lang="es-ES" b="1" dirty="0" err="1">
                <a:solidFill>
                  <a:srgbClr val="6666FF"/>
                </a:solidFill>
                <a:latin typeface="Courier New"/>
                <a:cs typeface="Courier New"/>
              </a:rPr>
              <a:t>is</a:t>
            </a: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 </a:t>
            </a:r>
            <a:r>
              <a:rPr lang="es-ES" b="1" dirty="0" err="1" smtClean="0">
                <a:solidFill>
                  <a:srgbClr val="6666FF"/>
                </a:solidFill>
                <a:latin typeface="Courier New"/>
                <a:cs typeface="Courier New"/>
              </a:rPr>
              <a:t>mibox.corner</a:t>
            </a:r>
            <a:endParaRPr lang="es-ES" b="1" dirty="0">
              <a:solidFill>
                <a:srgbClr val="6666FF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s-ES" b="1" dirty="0">
                <a:solidFill>
                  <a:srgbClr val="6666FF"/>
                </a:solidFill>
                <a:latin typeface="Courier New"/>
                <a:cs typeface="Courier New"/>
              </a:rPr>
              <a:t>False</a:t>
            </a:r>
          </a:p>
          <a:p>
            <a:pPr>
              <a:buFont typeface="Wingdings 2" charset="0"/>
              <a:buNone/>
            </a:pPr>
            <a:endParaRPr lang="es-ES" sz="2000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smtClean="0">
                <a:latin typeface="Calibri" charset="0"/>
              </a:rPr>
              <a:t>¿Se puede decir que mibox2 y </a:t>
            </a:r>
            <a:r>
              <a:rPr lang="es-ES" sz="2000" dirty="0" err="1" smtClean="0">
                <a:latin typeface="Calibri" charset="0"/>
              </a:rPr>
              <a:t>mibox</a:t>
            </a:r>
            <a:r>
              <a:rPr lang="es-ES" sz="2000" dirty="0" smtClean="0">
                <a:latin typeface="Calibri" charset="0"/>
              </a:rPr>
              <a:t> son completamente objetos diferentes?</a:t>
            </a: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La copia profunda </a:t>
            </a:r>
            <a:r>
              <a:rPr lang="es-ES" sz="2000" dirty="0" smtClean="0">
                <a:latin typeface="Calibri" charset="0"/>
              </a:rPr>
              <a:t>(</a:t>
            </a:r>
            <a:r>
              <a:rPr lang="es-ES" sz="2000" dirty="0" err="1" smtClean="0">
                <a:latin typeface="Calibri" charset="0"/>
              </a:rPr>
              <a:t>deep</a:t>
            </a:r>
            <a:r>
              <a:rPr lang="es-ES" sz="2000" dirty="0" smtClean="0">
                <a:latin typeface="Calibri" charset="0"/>
              </a:rPr>
              <a:t> </a:t>
            </a:r>
            <a:r>
              <a:rPr lang="es-ES" sz="2000" dirty="0" err="1" smtClean="0">
                <a:latin typeface="Calibri" charset="0"/>
              </a:rPr>
              <a:t>copy</a:t>
            </a:r>
            <a:r>
              <a:rPr lang="es-ES" sz="2000" dirty="0" smtClean="0">
                <a:latin typeface="Calibri" charset="0"/>
              </a:rPr>
              <a:t>) copia </a:t>
            </a:r>
            <a:r>
              <a:rPr lang="es-ES" sz="2000" dirty="0">
                <a:latin typeface="Calibri" charset="0"/>
              </a:rPr>
              <a:t>recursivamente todos los atributos </a:t>
            </a:r>
            <a:r>
              <a:rPr lang="es-ES" sz="2000" dirty="0" err="1">
                <a:latin typeface="Calibri" charset="0"/>
              </a:rPr>
              <a:t>encrustados</a:t>
            </a:r>
            <a:r>
              <a:rPr lang="es-ES" sz="2000" dirty="0">
                <a:latin typeface="Calibri" charset="0"/>
              </a:rPr>
              <a:t>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66138E1-F316-D94D-B95F-E1E35FCC5157}" type="slidenum">
              <a:rPr lang="es-ES_tradnl">
                <a:solidFill>
                  <a:srgbClr val="A7A399"/>
                </a:solidFill>
              </a:rPr>
              <a:pPr eaLnBrk="1" hangingPunct="1"/>
              <a:t>50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4509120"/>
            <a:ext cx="7921625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30741" b="53125"/>
          <a:stretch/>
        </p:blipFill>
        <p:spPr bwMode="auto">
          <a:xfrm>
            <a:off x="6156176" y="1268760"/>
            <a:ext cx="2399096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5" t="34077" r="16711" b="53125"/>
          <a:stretch/>
        </p:blipFill>
        <p:spPr bwMode="auto">
          <a:xfrm>
            <a:off x="6175074" y="2348880"/>
            <a:ext cx="2430069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Conclusiones</a:t>
            </a:r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183562" cy="4187825"/>
          </a:xfrm>
        </p:spPr>
        <p:txBody>
          <a:bodyPr/>
          <a:lstStyle/>
          <a:p>
            <a:r>
              <a:rPr lang="en-US" sz="1600" dirty="0">
                <a:latin typeface="Calibri" charset="0"/>
              </a:rPr>
              <a:t>Python </a:t>
            </a:r>
            <a:r>
              <a:rPr lang="en-US" sz="1600" dirty="0" err="1">
                <a:latin typeface="Calibri" charset="0"/>
              </a:rPr>
              <a:t>es</a:t>
            </a:r>
            <a:r>
              <a:rPr lang="en-US" sz="1600" dirty="0">
                <a:latin typeface="Calibri" charset="0"/>
              </a:rPr>
              <a:t> un </a:t>
            </a:r>
            <a:r>
              <a:rPr lang="en-US" sz="1600" dirty="0" err="1">
                <a:latin typeface="Calibri" charset="0"/>
              </a:rPr>
              <a:t>lenguaje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orientado</a:t>
            </a:r>
            <a:r>
              <a:rPr lang="en-US" sz="1600" dirty="0">
                <a:latin typeface="Calibri" charset="0"/>
              </a:rPr>
              <a:t> a </a:t>
            </a:r>
            <a:r>
              <a:rPr lang="en-US" sz="1600" dirty="0" err="1">
                <a:latin typeface="Calibri" charset="0"/>
              </a:rPr>
              <a:t>objetos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potente</a:t>
            </a:r>
            <a:r>
              <a:rPr lang="en-US" sz="1600" dirty="0">
                <a:latin typeface="Calibri" charset="0"/>
              </a:rPr>
              <a:t> y </a:t>
            </a:r>
            <a:r>
              <a:rPr lang="en-US" sz="1600" dirty="0" err="1">
                <a:latin typeface="Calibri" charset="0"/>
              </a:rPr>
              <a:t>fácil</a:t>
            </a:r>
            <a:r>
              <a:rPr lang="en-US" sz="1600" dirty="0">
                <a:latin typeface="Calibri" charset="0"/>
              </a:rPr>
              <a:t> de </a:t>
            </a:r>
            <a:r>
              <a:rPr lang="en-US" sz="1600" dirty="0" err="1">
                <a:latin typeface="Calibri" charset="0"/>
              </a:rPr>
              <a:t>programar</a:t>
            </a:r>
            <a:r>
              <a:rPr lang="en-US" sz="1600" dirty="0">
                <a:latin typeface="Calibri" charset="0"/>
              </a:rPr>
              <a:t>.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Las classes </a:t>
            </a:r>
            <a:r>
              <a:rPr lang="en-US" sz="1600" dirty="0" err="1">
                <a:latin typeface="Calibri" charset="0"/>
              </a:rPr>
              <a:t>permiten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implementar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tipos</a:t>
            </a:r>
            <a:r>
              <a:rPr lang="en-US" sz="1600" dirty="0">
                <a:latin typeface="Calibri" charset="0"/>
              </a:rPr>
              <a:t> de </a:t>
            </a:r>
            <a:r>
              <a:rPr lang="en-US" sz="1600" dirty="0" err="1">
                <a:latin typeface="Calibri" charset="0"/>
              </a:rPr>
              <a:t>datos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abstractos</a:t>
            </a:r>
            <a:r>
              <a:rPr lang="en-US" sz="1600" dirty="0">
                <a:latin typeface="Calibri" charset="0"/>
              </a:rPr>
              <a:t>.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 smtClean="0">
                <a:latin typeface="Calibri" charset="0"/>
              </a:rPr>
              <a:t>El </a:t>
            </a:r>
            <a:r>
              <a:rPr lang="en-US" sz="1600" dirty="0" err="1" smtClean="0">
                <a:latin typeface="Calibri" charset="0"/>
              </a:rPr>
              <a:t>encapsulamiento</a:t>
            </a:r>
            <a:r>
              <a:rPr lang="en-US" sz="1600" dirty="0" smtClean="0">
                <a:latin typeface="Calibri" charset="0"/>
              </a:rPr>
              <a:t> de </a:t>
            </a:r>
            <a:r>
              <a:rPr lang="en-US" sz="1600" dirty="0">
                <a:latin typeface="Calibri" charset="0"/>
              </a:rPr>
              <a:t>los </a:t>
            </a:r>
            <a:r>
              <a:rPr lang="en-US" sz="1600" dirty="0" err="1">
                <a:latin typeface="Calibri" charset="0"/>
              </a:rPr>
              <a:t>datos</a:t>
            </a:r>
            <a:r>
              <a:rPr lang="en-US" sz="1600" dirty="0">
                <a:latin typeface="Calibri" charset="0"/>
              </a:rPr>
              <a:t> y los </a:t>
            </a:r>
            <a:r>
              <a:rPr lang="en-US" sz="1600" dirty="0" err="1">
                <a:latin typeface="Calibri" charset="0"/>
              </a:rPr>
              <a:t>métodos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es</a:t>
            </a:r>
            <a:r>
              <a:rPr lang="en-US" sz="1600" dirty="0">
                <a:latin typeface="Calibri" charset="0"/>
              </a:rPr>
              <a:t> un </a:t>
            </a:r>
            <a:r>
              <a:rPr lang="en-US" sz="1600" dirty="0" err="1">
                <a:latin typeface="Calibri" charset="0"/>
              </a:rPr>
              <a:t>proceso</a:t>
            </a:r>
            <a:r>
              <a:rPr lang="en-US" sz="1600" dirty="0">
                <a:latin typeface="Calibri" charset="0"/>
              </a:rPr>
              <a:t> de </a:t>
            </a:r>
            <a:r>
              <a:rPr lang="en-US" sz="1600" dirty="0" err="1">
                <a:latin typeface="Calibri" charset="0"/>
              </a:rPr>
              <a:t>organizarlos</a:t>
            </a:r>
            <a:r>
              <a:rPr lang="en-US" sz="1600" dirty="0">
                <a:latin typeface="Calibri" charset="0"/>
              </a:rPr>
              <a:t> en </a:t>
            </a:r>
            <a:r>
              <a:rPr lang="en-US" sz="1600" dirty="0" err="1">
                <a:latin typeface="Calibri" charset="0"/>
              </a:rPr>
              <a:t>clases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donde</a:t>
            </a:r>
            <a:r>
              <a:rPr lang="en-US" sz="1600" dirty="0">
                <a:latin typeface="Calibri" charset="0"/>
              </a:rPr>
              <a:t> se </a:t>
            </a:r>
            <a:r>
              <a:rPr lang="en-US" sz="1600" dirty="0" err="1">
                <a:latin typeface="Calibri" charset="0"/>
              </a:rPr>
              <a:t>separa</a:t>
            </a:r>
            <a:r>
              <a:rPr lang="en-US" sz="1600" dirty="0">
                <a:latin typeface="Calibri" charset="0"/>
              </a:rPr>
              <a:t> la </a:t>
            </a:r>
            <a:r>
              <a:rPr lang="en-US" sz="1600" dirty="0" err="1">
                <a:latin typeface="Calibri" charset="0"/>
              </a:rPr>
              <a:t>interfaz</a:t>
            </a:r>
            <a:r>
              <a:rPr lang="en-US" sz="1600" dirty="0">
                <a:latin typeface="Calibri" charset="0"/>
              </a:rPr>
              <a:t> de la </a:t>
            </a:r>
            <a:r>
              <a:rPr lang="en-US" sz="1600" dirty="0" err="1">
                <a:latin typeface="Calibri" charset="0"/>
              </a:rPr>
              <a:t>clase</a:t>
            </a:r>
            <a:r>
              <a:rPr lang="en-US" sz="1600" dirty="0">
                <a:latin typeface="Calibri" charset="0"/>
              </a:rPr>
              <a:t> de la </a:t>
            </a:r>
            <a:r>
              <a:rPr lang="en-US" sz="1600" dirty="0" err="1">
                <a:latin typeface="Calibri" charset="0"/>
              </a:rPr>
              <a:t>implementación</a:t>
            </a:r>
            <a:r>
              <a:rPr lang="en-US" sz="1600" dirty="0">
                <a:latin typeface="Calibri" charset="0"/>
              </a:rPr>
              <a:t> de </a:t>
            </a:r>
            <a:r>
              <a:rPr lang="en-US" sz="1600" dirty="0" err="1">
                <a:latin typeface="Calibri" charset="0"/>
              </a:rPr>
              <a:t>sus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 smtClean="0">
                <a:latin typeface="Calibri" charset="0"/>
              </a:rPr>
              <a:t>métodos</a:t>
            </a:r>
            <a:r>
              <a:rPr lang="en-US" sz="1600" dirty="0" smtClean="0">
                <a:latin typeface="Calibri" charset="0"/>
              </a:rPr>
              <a:t>.</a:t>
            </a:r>
            <a:endParaRPr lang="en-US" sz="1600" dirty="0">
              <a:latin typeface="Calibri" charset="0"/>
            </a:endParaRPr>
          </a:p>
          <a:p>
            <a:endParaRPr lang="es-ES" sz="1600" dirty="0">
              <a:latin typeface="Calibri" charset="0"/>
            </a:endParaRPr>
          </a:p>
          <a:p>
            <a:r>
              <a:rPr lang="es-ES" sz="1600" dirty="0" smtClean="0">
                <a:latin typeface="Calibri" charset="0"/>
              </a:rPr>
              <a:t>Los constructores son métodos de las clases que tienen el objetivo de crear los objetos e inicializar sus valores.</a:t>
            </a:r>
            <a:endParaRPr lang="es-ES" sz="1600" dirty="0">
              <a:latin typeface="Calibri" charset="0"/>
            </a:endParaRPr>
          </a:p>
          <a:p>
            <a:pPr lvl="1"/>
            <a:r>
              <a:rPr lang="es-ES" sz="1200" dirty="0" smtClean="0">
                <a:latin typeface="Calibri" charset="0"/>
              </a:rPr>
              <a:t>Se ha de evitar inicializar los datos de la clase fuera de los constructores.</a:t>
            </a:r>
          </a:p>
          <a:p>
            <a:pPr lvl="1"/>
            <a:endParaRPr lang="es-ES" sz="1200" dirty="0">
              <a:latin typeface="Calibri" charset="0"/>
            </a:endParaRPr>
          </a:p>
          <a:p>
            <a:r>
              <a:rPr lang="es-ES" sz="1600" dirty="0">
                <a:latin typeface="Calibri" charset="0"/>
              </a:rPr>
              <a:t>La forma correcta para acceder a los valores de las clases es a través de funciones </a:t>
            </a:r>
            <a:r>
              <a:rPr lang="es-ES" sz="1600" dirty="0" err="1">
                <a:latin typeface="Calibri" charset="0"/>
              </a:rPr>
              <a:t>getValor</a:t>
            </a:r>
            <a:r>
              <a:rPr lang="es-ES" sz="1600" dirty="0">
                <a:latin typeface="Calibri" charset="0"/>
              </a:rPr>
              <a:t>() y </a:t>
            </a:r>
            <a:r>
              <a:rPr lang="es-ES" sz="1600" dirty="0" err="1">
                <a:latin typeface="Calibri" charset="0"/>
              </a:rPr>
              <a:t>setValor</a:t>
            </a:r>
            <a:r>
              <a:rPr lang="es-ES" sz="1600" dirty="0">
                <a:latin typeface="Calibri" charset="0"/>
              </a:rPr>
              <a:t>()</a:t>
            </a:r>
            <a:r>
              <a:rPr lang="es-ES" sz="1600" dirty="0" smtClean="0">
                <a:latin typeface="Calibri" charset="0"/>
              </a:rPr>
              <a:t>.</a:t>
            </a:r>
          </a:p>
          <a:p>
            <a:pPr lvl="1"/>
            <a:r>
              <a:rPr lang="es-ES" sz="1200" dirty="0" smtClean="0">
                <a:latin typeface="Calibri" charset="0"/>
              </a:rPr>
              <a:t>Por defecto, intentar definir los métodos como métodos puros.</a:t>
            </a:r>
            <a:endParaRPr lang="es-ES" sz="1200" dirty="0">
              <a:latin typeface="Calibri" charset="0"/>
            </a:endParaRPr>
          </a:p>
          <a:p>
            <a:pPr lvl="1"/>
            <a:endParaRPr lang="es-ES" sz="1200" dirty="0" smtClean="0">
              <a:latin typeface="Calibri" charset="0"/>
            </a:endParaRPr>
          </a:p>
          <a:p>
            <a:r>
              <a:rPr lang="es-ES" sz="1600" dirty="0" smtClean="0">
                <a:latin typeface="Calibri" charset="0"/>
              </a:rPr>
              <a:t>Se pueden incrustar objetos dentro de objetos.</a:t>
            </a:r>
          </a:p>
          <a:p>
            <a:endParaRPr lang="es-ES" sz="1600" dirty="0">
              <a:latin typeface="Calibri" charset="0"/>
            </a:endParaRPr>
          </a:p>
          <a:p>
            <a:r>
              <a:rPr lang="es-ES" sz="1600" dirty="0" smtClean="0">
                <a:latin typeface="Calibri" charset="0"/>
              </a:rPr>
              <a:t>Las clases son tipos de datos mutables </a:t>
            </a:r>
          </a:p>
          <a:p>
            <a:pPr lvl="1"/>
            <a:r>
              <a:rPr lang="es-ES" sz="1200" dirty="0" smtClean="0">
                <a:latin typeface="Calibri" charset="0"/>
              </a:rPr>
              <a:t>Una solución es copiar los objetos usando la copia simple o la copia profunda.</a:t>
            </a:r>
            <a:endParaRPr lang="es-ES" sz="1200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FE3F7EE-4A48-F040-B115-5AA0192A09EE}" type="slidenum">
              <a:rPr lang="es-ES_tradnl">
                <a:solidFill>
                  <a:srgbClr val="A7A399"/>
                </a:solidFill>
              </a:rPr>
              <a:pPr eaLnBrk="1" hangingPunct="1"/>
              <a:t>51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11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objetos: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Instanciación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class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Point:</a:t>
            </a:r>
            <a:endParaRPr lang="en-US" sz="2000" b="1" dirty="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	“””represents a point in 2-D space”””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	….</a:t>
            </a:r>
          </a:p>
          <a:p>
            <a:pPr>
              <a:buFont typeface="Wingdings 2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&gt;&gt;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pnt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=Point() #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creamos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 un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objeto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 de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</a:rPr>
              <a:t>tipo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Point</a:t>
            </a:r>
          </a:p>
          <a:p>
            <a:pPr>
              <a:buFont typeface="Wingdings 2" charset="0"/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dirty="0" err="1">
                <a:latin typeface="Calibri" charset="0"/>
              </a:rPr>
              <a:t>Df</a:t>
            </a:r>
            <a:r>
              <a:rPr lang="en-US" sz="2000" dirty="0">
                <a:latin typeface="Calibri" charset="0"/>
              </a:rPr>
              <a:t>: </a:t>
            </a:r>
            <a:r>
              <a:rPr lang="en-US" sz="2000" dirty="0" err="1">
                <a:latin typeface="Calibri" charset="0"/>
              </a:rPr>
              <a:t>Una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err="1">
                <a:latin typeface="Calibri" charset="0"/>
              </a:rPr>
              <a:t>instancia</a:t>
            </a:r>
            <a:r>
              <a:rPr lang="en-US" sz="2000" dirty="0">
                <a:latin typeface="Calibri" charset="0"/>
              </a:rPr>
              <a:t> de </a:t>
            </a:r>
            <a:r>
              <a:rPr lang="en-US" sz="2000" dirty="0" err="1" smtClean="0">
                <a:latin typeface="Calibri" charset="0"/>
              </a:rPr>
              <a:t>una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 err="1">
                <a:latin typeface="Calibri" charset="0"/>
              </a:rPr>
              <a:t>clase</a:t>
            </a:r>
            <a:r>
              <a:rPr lang="en-US" sz="2000" dirty="0">
                <a:latin typeface="Calibri" charset="0"/>
              </a:rPr>
              <a:t> se llama </a:t>
            </a:r>
            <a:r>
              <a:rPr lang="en-US" sz="2000" dirty="0" err="1">
                <a:latin typeface="Calibri" charset="0"/>
              </a:rPr>
              <a:t>objeto</a:t>
            </a:r>
            <a:r>
              <a:rPr lang="en-US" sz="2000" dirty="0">
                <a:latin typeface="Calibri" charset="0"/>
              </a:rPr>
              <a:t>. El </a:t>
            </a:r>
            <a:r>
              <a:rPr lang="en-US" sz="2000" dirty="0" err="1">
                <a:latin typeface="Calibri" charset="0"/>
              </a:rPr>
              <a:t>proceso</a:t>
            </a:r>
            <a:r>
              <a:rPr lang="en-US" sz="2000" dirty="0">
                <a:latin typeface="Calibri" charset="0"/>
              </a:rPr>
              <a:t> se llama </a:t>
            </a:r>
            <a:r>
              <a:rPr lang="en-US" sz="2000" dirty="0" err="1">
                <a:latin typeface="Calibri" charset="0"/>
              </a:rPr>
              <a:t>instanciación</a:t>
            </a:r>
            <a:r>
              <a:rPr lang="en-US" sz="2000" dirty="0">
                <a:latin typeface="Calibri" charset="0"/>
              </a:rPr>
              <a:t>.</a:t>
            </a:r>
          </a:p>
          <a:p>
            <a:pPr lvl="1">
              <a:buFont typeface="Wingdings 2" charset="0"/>
              <a:buNone/>
            </a:pPr>
            <a:endParaRPr lang="en-US" sz="1600" i="1" dirty="0" smtClean="0">
              <a:latin typeface="Calibri" charset="0"/>
            </a:endParaRPr>
          </a:p>
          <a:p>
            <a:pPr lvl="1">
              <a:buFont typeface="Wingdings 2" charset="0"/>
              <a:buNone/>
            </a:pPr>
            <a:r>
              <a:rPr lang="en-US" sz="1600" i="1" dirty="0" err="1" smtClean="0">
                <a:latin typeface="Calibri" charset="0"/>
              </a:rPr>
              <a:t>Ejemplo</a:t>
            </a:r>
            <a:r>
              <a:rPr lang="en-US" sz="1600" i="1" dirty="0">
                <a:latin typeface="Calibri" charset="0"/>
              </a:rPr>
              <a:t>: </a:t>
            </a:r>
            <a:r>
              <a:rPr lang="en-US" sz="1600" i="1" dirty="0" err="1">
                <a:latin typeface="Calibri" charset="0"/>
              </a:rPr>
              <a:t>Lassy</a:t>
            </a:r>
            <a:r>
              <a:rPr lang="en-US" sz="1600" i="1" dirty="0">
                <a:latin typeface="Calibri" charset="0"/>
              </a:rPr>
              <a:t> vs. </a:t>
            </a:r>
            <a:r>
              <a:rPr lang="en-US" sz="1600" i="1" dirty="0" err="1">
                <a:latin typeface="Calibri" charset="0"/>
              </a:rPr>
              <a:t>perro</a:t>
            </a:r>
            <a:r>
              <a:rPr lang="en-US" sz="1600" i="1" dirty="0">
                <a:latin typeface="Calibri" charset="0"/>
              </a:rPr>
              <a:t>, class </a:t>
            </a:r>
            <a:r>
              <a:rPr lang="en-US" sz="1600" i="1" dirty="0" smtClean="0">
                <a:latin typeface="Calibri" charset="0"/>
              </a:rPr>
              <a:t>Point, </a:t>
            </a:r>
            <a:r>
              <a:rPr lang="en-US" sz="1600" i="1" dirty="0" err="1" smtClean="0">
                <a:latin typeface="Calibri" charset="0"/>
              </a:rPr>
              <a:t>pnt</a:t>
            </a:r>
            <a:r>
              <a:rPr lang="en-US" sz="1600" i="1" dirty="0" smtClean="0">
                <a:latin typeface="Calibri" charset="0"/>
              </a:rPr>
              <a:t>=Point(</a:t>
            </a:r>
            <a:r>
              <a:rPr lang="en-US" sz="1600" i="1" dirty="0" smtClean="0">
                <a:latin typeface="Calibri" charset="0"/>
              </a:rPr>
              <a:t>)</a:t>
            </a:r>
          </a:p>
          <a:p>
            <a:pPr lvl="1">
              <a:buFont typeface="Wingdings 2" charset="0"/>
              <a:buNone/>
            </a:pPr>
            <a:endParaRPr lang="en-US" sz="1600" i="1" dirty="0">
              <a:latin typeface="Calibri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 p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nt2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=Point()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&gt;&gt;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&gt;pnt3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=Point()  #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creamos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tantos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objetos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como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</a:rPr>
              <a:t>necesitamos</a:t>
            </a:r>
            <a:endParaRPr lang="es-ES" sz="1600" b="1" dirty="0">
              <a:solidFill>
                <a:srgbClr val="0000FF"/>
              </a:solidFill>
              <a:latin typeface="Courier New" charset="0"/>
            </a:endParaRPr>
          </a:p>
          <a:p>
            <a:endParaRPr lang="es-ES" sz="2000" i="1" u="sng" dirty="0" smtClean="0">
              <a:solidFill>
                <a:srgbClr val="6666FF"/>
              </a:solidFill>
              <a:latin typeface="Calibri" charset="0"/>
            </a:endParaRPr>
          </a:p>
          <a:p>
            <a:pPr marL="0" lvl="0" indent="0">
              <a:buNone/>
            </a:pPr>
            <a:r>
              <a:rPr lang="es-ES_tradnl" sz="1800" dirty="0" smtClean="0"/>
              <a:t>Lo</a:t>
            </a:r>
            <a:r>
              <a:rPr lang="en" sz="1800" dirty="0" smtClean="0"/>
              <a:t>s obje</a:t>
            </a:r>
            <a:r>
              <a:rPr lang="es-ES_tradnl" sz="1800" dirty="0" err="1" smtClean="0"/>
              <a:t>to</a:t>
            </a:r>
            <a:r>
              <a:rPr lang="en" sz="1800" dirty="0" smtClean="0"/>
              <a:t>s est</a:t>
            </a:r>
            <a:r>
              <a:rPr lang="es-ES_tradnl" sz="1800" dirty="0" smtClean="0"/>
              <a:t>á</a:t>
            </a:r>
            <a:r>
              <a:rPr lang="en" sz="1800" dirty="0" smtClean="0"/>
              <a:t>n referencia</a:t>
            </a:r>
            <a:r>
              <a:rPr lang="es-ES_tradnl" sz="1800" dirty="0" smtClean="0"/>
              <a:t>do</a:t>
            </a:r>
            <a:r>
              <a:rPr lang="en" sz="1800" dirty="0" smtClean="0"/>
              <a:t>s p</a:t>
            </a:r>
            <a:r>
              <a:rPr lang="es-ES_tradnl" sz="1800" dirty="0" smtClean="0"/>
              <a:t>o</a:t>
            </a:r>
            <a:r>
              <a:rPr lang="en" sz="1800" dirty="0" smtClean="0"/>
              <a:t>r </a:t>
            </a:r>
            <a:r>
              <a:rPr lang="en" sz="1800" dirty="0"/>
              <a:t>variables de </a:t>
            </a:r>
            <a:r>
              <a:rPr lang="en" sz="1800" dirty="0" smtClean="0">
                <a:solidFill>
                  <a:srgbClr val="FF0000"/>
                </a:solidFill>
              </a:rPr>
              <a:t>tip</a:t>
            </a:r>
            <a:r>
              <a:rPr lang="es-ES_tradnl" sz="1800" dirty="0" smtClean="0">
                <a:solidFill>
                  <a:srgbClr val="FF0000"/>
                </a:solidFill>
              </a:rPr>
              <a:t>o</a:t>
            </a:r>
            <a:r>
              <a:rPr lang="en" sz="1800" dirty="0" smtClean="0">
                <a:solidFill>
                  <a:srgbClr val="FF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igual al </a:t>
            </a:r>
            <a:r>
              <a:rPr lang="en" sz="1800" dirty="0" smtClean="0">
                <a:solidFill>
                  <a:srgbClr val="000000"/>
                </a:solidFill>
              </a:rPr>
              <a:t>nom</a:t>
            </a:r>
            <a:r>
              <a:rPr lang="es-ES_tradnl" sz="1800" dirty="0" err="1" smtClean="0">
                <a:solidFill>
                  <a:srgbClr val="000000"/>
                </a:solidFill>
              </a:rPr>
              <a:t>bre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de la </a:t>
            </a:r>
            <a:r>
              <a:rPr lang="en" sz="1800" dirty="0">
                <a:solidFill>
                  <a:srgbClr val="FF0000"/>
                </a:solidFill>
              </a:rPr>
              <a:t>classe</a:t>
            </a:r>
            <a:r>
              <a:rPr lang="en" sz="1800" dirty="0">
                <a:solidFill>
                  <a:srgbClr val="000000"/>
                </a:solidFill>
              </a:rPr>
              <a:t>.</a:t>
            </a:r>
          </a:p>
          <a:p>
            <a:endParaRPr lang="es-ES" sz="2000" i="1" u="sng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742E0F9-6F88-7643-A258-43AA1B22B8BA}" type="slidenum">
              <a:rPr lang="es-ES_tradnl">
                <a:solidFill>
                  <a:srgbClr val="A7A399"/>
                </a:solidFill>
              </a:rPr>
              <a:pPr eaLnBrk="1" hangingPunct="1"/>
              <a:t>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2996952"/>
            <a:ext cx="7920038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objetos:  </a:t>
            </a:r>
            <a:endParaRPr lang="ca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8" name="Rectángulo redondeado 7"/>
          <p:cNvSpPr/>
          <p:nvPr/>
        </p:nvSpPr>
        <p:spPr>
          <a:xfrm>
            <a:off x="755576" y="3212976"/>
            <a:ext cx="2232248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 err="1" smtClean="0">
                <a:solidFill>
                  <a:srgbClr val="000000"/>
                </a:solidFill>
              </a:rPr>
              <a:t>Definición</a:t>
            </a:r>
            <a:r>
              <a:rPr lang="ca-ES" sz="1400" dirty="0" smtClean="0">
                <a:solidFill>
                  <a:srgbClr val="000000"/>
                </a:solidFill>
              </a:rPr>
              <a:t> de la </a:t>
            </a:r>
            <a:r>
              <a:rPr lang="ca-ES" sz="1400" dirty="0" err="1" smtClean="0">
                <a:solidFill>
                  <a:srgbClr val="000000"/>
                </a:solidFill>
              </a:rPr>
              <a:t>clase</a:t>
            </a:r>
            <a:r>
              <a:rPr lang="ca-ES" sz="1400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endParaRPr lang="ca-ES" sz="1400" dirty="0">
              <a:solidFill>
                <a:srgbClr val="000000"/>
              </a:solidFill>
            </a:endParaRPr>
          </a:p>
          <a:p>
            <a:pPr algn="ctr"/>
            <a:r>
              <a:rPr lang="ca-ES" sz="1400" dirty="0" err="1">
                <a:solidFill>
                  <a:srgbClr val="000000"/>
                </a:solidFill>
              </a:rPr>
              <a:t>c</a:t>
            </a:r>
            <a:r>
              <a:rPr lang="ca-ES" sz="1400" dirty="0" err="1" smtClean="0">
                <a:solidFill>
                  <a:srgbClr val="000000"/>
                </a:solidFill>
              </a:rPr>
              <a:t>lass</a:t>
            </a:r>
            <a:r>
              <a:rPr lang="ca-ES" sz="1400" dirty="0" smtClean="0">
                <a:solidFill>
                  <a:srgbClr val="000000"/>
                </a:solidFill>
              </a:rPr>
              <a:t> </a:t>
            </a:r>
            <a:r>
              <a:rPr lang="ca-ES" sz="1400" dirty="0" err="1" smtClean="0">
                <a:solidFill>
                  <a:srgbClr val="000000"/>
                </a:solidFill>
              </a:rPr>
              <a:t>Point</a:t>
            </a:r>
            <a:r>
              <a:rPr lang="ca-ES" sz="1400" dirty="0" smtClean="0">
                <a:solidFill>
                  <a:srgbClr val="000000"/>
                </a:solidFill>
              </a:rPr>
              <a:t>:</a:t>
            </a:r>
            <a:endParaRPr lang="ca-ES" sz="1400" dirty="0" smtClean="0">
              <a:solidFill>
                <a:srgbClr val="000000"/>
              </a:solidFill>
            </a:endParaRPr>
          </a:p>
          <a:p>
            <a:pPr algn="ctr"/>
            <a:r>
              <a:rPr lang="ca-ES" sz="1400" dirty="0" smtClean="0">
                <a:solidFill>
                  <a:srgbClr val="000000"/>
                </a:solidFill>
              </a:rPr>
              <a:t>#</a:t>
            </a:r>
            <a:r>
              <a:rPr lang="ca-ES" sz="1400" dirty="0" err="1" smtClean="0">
                <a:solidFill>
                  <a:srgbClr val="000000"/>
                </a:solidFill>
              </a:rPr>
              <a:t>código</a:t>
            </a:r>
            <a:r>
              <a:rPr lang="ca-ES" sz="1400" dirty="0" smtClean="0">
                <a:solidFill>
                  <a:srgbClr val="000000"/>
                </a:solidFill>
              </a:rPr>
              <a:t>...</a:t>
            </a:r>
            <a:endParaRPr lang="ca-ES" sz="1400" dirty="0">
              <a:solidFill>
                <a:srgbClr val="00000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19639661">
            <a:off x="3563888" y="2312593"/>
            <a:ext cx="1656184" cy="648072"/>
          </a:xfrm>
          <a:prstGeom prst="rightArrow">
            <a:avLst/>
          </a:prstGeom>
          <a:solidFill>
            <a:srgbClr val="99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b="1" dirty="0">
                <a:solidFill>
                  <a:srgbClr val="000000"/>
                </a:solidFill>
              </a:rPr>
              <a:t>a</a:t>
            </a:r>
            <a:r>
              <a:rPr lang="ca-ES" sz="1400" b="1" dirty="0" smtClean="0">
                <a:solidFill>
                  <a:srgbClr val="000000"/>
                </a:solidFill>
              </a:rPr>
              <a:t>=</a:t>
            </a:r>
            <a:r>
              <a:rPr lang="ca-ES" sz="1400" b="1" dirty="0" err="1" smtClean="0">
                <a:solidFill>
                  <a:srgbClr val="000000"/>
                </a:solidFill>
              </a:rPr>
              <a:t>Point</a:t>
            </a:r>
            <a:r>
              <a:rPr lang="ca-ES" sz="1400" b="1" dirty="0" smtClean="0">
                <a:solidFill>
                  <a:srgbClr val="000000"/>
                </a:solidFill>
              </a:rPr>
              <a:t>()</a:t>
            </a:r>
            <a:endParaRPr lang="ca-ES" sz="1400" b="1" dirty="0">
              <a:solidFill>
                <a:srgbClr val="000000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851920" y="3284984"/>
            <a:ext cx="1656184" cy="6480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b="1" dirty="0" smtClean="0">
                <a:solidFill>
                  <a:srgbClr val="000000"/>
                </a:solidFill>
              </a:rPr>
              <a:t>b=</a:t>
            </a:r>
            <a:r>
              <a:rPr lang="ca-ES" sz="1400" b="1" dirty="0" err="1" smtClean="0">
                <a:solidFill>
                  <a:srgbClr val="000000"/>
                </a:solidFill>
              </a:rPr>
              <a:t>Point</a:t>
            </a:r>
            <a:r>
              <a:rPr lang="ca-ES" sz="1400" b="1" dirty="0" smtClean="0">
                <a:solidFill>
                  <a:srgbClr val="000000"/>
                </a:solidFill>
              </a:rPr>
              <a:t>()</a:t>
            </a:r>
            <a:endParaRPr lang="ca-ES" sz="1400" b="1" dirty="0">
              <a:solidFill>
                <a:srgbClr val="000000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 rot="2129096">
            <a:off x="3563888" y="4160613"/>
            <a:ext cx="1656184" cy="6480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b="1" dirty="0" smtClean="0">
                <a:solidFill>
                  <a:srgbClr val="000000"/>
                </a:solidFill>
              </a:rPr>
              <a:t>c=</a:t>
            </a:r>
            <a:r>
              <a:rPr lang="ca-ES" sz="1400" b="1" dirty="0" err="1" smtClean="0">
                <a:solidFill>
                  <a:srgbClr val="000000"/>
                </a:solidFill>
              </a:rPr>
              <a:t>Point</a:t>
            </a:r>
            <a:r>
              <a:rPr lang="ca-ES" sz="1400" b="1" dirty="0" smtClean="0">
                <a:solidFill>
                  <a:srgbClr val="000000"/>
                </a:solidFill>
              </a:rPr>
              <a:t>()</a:t>
            </a:r>
            <a:endParaRPr lang="ca-ES" sz="1400" b="1" dirty="0">
              <a:solidFill>
                <a:srgbClr val="00000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444208" y="1340768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000000"/>
                </a:solidFill>
              </a:rPr>
              <a:t>La variable ‘a’ </a:t>
            </a:r>
            <a:r>
              <a:rPr lang="ca-ES" sz="1200" dirty="0" err="1" smtClean="0">
                <a:solidFill>
                  <a:srgbClr val="000000"/>
                </a:solidFill>
              </a:rPr>
              <a:t>contiene</a:t>
            </a:r>
            <a:r>
              <a:rPr lang="ca-ES" sz="1200" dirty="0" smtClean="0">
                <a:solidFill>
                  <a:srgbClr val="000000"/>
                </a:solidFill>
              </a:rPr>
              <a:t> referencia que apunta a:</a:t>
            </a:r>
          </a:p>
          <a:p>
            <a:pPr algn="ctr"/>
            <a:endParaRPr lang="ca-ES" sz="1200" dirty="0" smtClean="0">
              <a:solidFill>
                <a:srgbClr val="0000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516216" y="1988840"/>
            <a:ext cx="1872208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err="1">
                <a:solidFill>
                  <a:srgbClr val="000000"/>
                </a:solidFill>
              </a:rPr>
              <a:t>Objeto</a:t>
            </a:r>
            <a:r>
              <a:rPr lang="ca-ES" sz="900" dirty="0">
                <a:solidFill>
                  <a:srgbClr val="000000"/>
                </a:solidFill>
              </a:rPr>
              <a:t> de </a:t>
            </a:r>
            <a:r>
              <a:rPr lang="ca-ES" sz="900" dirty="0" err="1">
                <a:solidFill>
                  <a:srgbClr val="000000"/>
                </a:solidFill>
              </a:rPr>
              <a:t>tipo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 smtClean="0">
                <a:solidFill>
                  <a:srgbClr val="000000"/>
                </a:solidFill>
              </a:rPr>
              <a:t>e.d</a:t>
            </a:r>
            <a:r>
              <a:rPr lang="ca-ES" sz="900" dirty="0" smtClean="0">
                <a:solidFill>
                  <a:srgbClr val="000000"/>
                </a:solidFill>
              </a:rPr>
              <a:t>. </a:t>
            </a:r>
          </a:p>
          <a:p>
            <a:pPr algn="ctr"/>
            <a:r>
              <a:rPr lang="ca-ES" sz="900" dirty="0" smtClean="0">
                <a:solidFill>
                  <a:srgbClr val="000000"/>
                </a:solidFill>
              </a:rPr>
              <a:t>instancia </a:t>
            </a:r>
            <a:r>
              <a:rPr lang="ca-ES" sz="900" dirty="0">
                <a:solidFill>
                  <a:srgbClr val="000000"/>
                </a:solidFill>
              </a:rPr>
              <a:t>de la </a:t>
            </a:r>
            <a:r>
              <a:rPr lang="ca-ES" sz="900" dirty="0" err="1">
                <a:solidFill>
                  <a:srgbClr val="000000"/>
                </a:solidFill>
              </a:rPr>
              <a:t>clase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en </a:t>
            </a:r>
            <a:r>
              <a:rPr lang="ca-ES" sz="900" dirty="0" err="1">
                <a:solidFill>
                  <a:srgbClr val="000000"/>
                </a:solidFill>
              </a:rPr>
              <a:t>dirección</a:t>
            </a:r>
            <a:r>
              <a:rPr lang="ca-ES" sz="900" dirty="0">
                <a:solidFill>
                  <a:srgbClr val="000000"/>
                </a:solidFill>
              </a:rPr>
              <a:t> 0x0F45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6444208" y="2636912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000000"/>
                </a:solidFill>
              </a:rPr>
              <a:t>La variable ‘b’ </a:t>
            </a:r>
            <a:r>
              <a:rPr lang="ca-ES" sz="1200" dirty="0" err="1" smtClean="0">
                <a:solidFill>
                  <a:srgbClr val="000000"/>
                </a:solidFill>
              </a:rPr>
              <a:t>contiene</a:t>
            </a:r>
            <a:r>
              <a:rPr lang="ca-ES" sz="1200" dirty="0" smtClean="0">
                <a:solidFill>
                  <a:srgbClr val="000000"/>
                </a:solidFill>
              </a:rPr>
              <a:t> referencia que apunta a:</a:t>
            </a:r>
          </a:p>
          <a:p>
            <a:pPr algn="ctr"/>
            <a:endParaRPr lang="ca-ES" sz="1200" dirty="0" smtClean="0">
              <a:solidFill>
                <a:srgbClr val="00000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6516216" y="3284984"/>
            <a:ext cx="1872208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err="1">
                <a:solidFill>
                  <a:srgbClr val="000000"/>
                </a:solidFill>
              </a:rPr>
              <a:t>Objeto</a:t>
            </a:r>
            <a:r>
              <a:rPr lang="ca-ES" sz="900" dirty="0">
                <a:solidFill>
                  <a:srgbClr val="000000"/>
                </a:solidFill>
              </a:rPr>
              <a:t> de </a:t>
            </a:r>
            <a:r>
              <a:rPr lang="ca-ES" sz="900" dirty="0" err="1">
                <a:solidFill>
                  <a:srgbClr val="000000"/>
                </a:solidFill>
              </a:rPr>
              <a:t>tipo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 smtClean="0">
                <a:solidFill>
                  <a:srgbClr val="000000"/>
                </a:solidFill>
              </a:rPr>
              <a:t>e.d</a:t>
            </a:r>
            <a:r>
              <a:rPr lang="ca-ES" sz="900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ca-ES" sz="900" dirty="0" smtClean="0">
                <a:solidFill>
                  <a:srgbClr val="000000"/>
                </a:solidFill>
              </a:rPr>
              <a:t> </a:t>
            </a:r>
            <a:r>
              <a:rPr lang="ca-ES" sz="900" dirty="0">
                <a:solidFill>
                  <a:srgbClr val="000000"/>
                </a:solidFill>
              </a:rPr>
              <a:t>instancia de la </a:t>
            </a:r>
            <a:r>
              <a:rPr lang="ca-ES" sz="900" dirty="0" err="1">
                <a:solidFill>
                  <a:srgbClr val="000000"/>
                </a:solidFill>
              </a:rPr>
              <a:t>clase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en </a:t>
            </a:r>
            <a:r>
              <a:rPr lang="ca-ES" sz="900" dirty="0" err="1">
                <a:solidFill>
                  <a:srgbClr val="000000"/>
                </a:solidFill>
              </a:rPr>
              <a:t>dirección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smtClean="0">
                <a:solidFill>
                  <a:srgbClr val="000000"/>
                </a:solidFill>
              </a:rPr>
              <a:t>0x6F48</a:t>
            </a:r>
            <a:endParaRPr lang="ca-ES" sz="900" dirty="0">
              <a:solidFill>
                <a:srgbClr val="0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444208" y="4149080"/>
            <a:ext cx="201622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000000"/>
                </a:solidFill>
              </a:rPr>
              <a:t>La variable ‘c’ </a:t>
            </a:r>
            <a:r>
              <a:rPr lang="ca-ES" sz="1200" dirty="0" err="1" smtClean="0">
                <a:solidFill>
                  <a:srgbClr val="000000"/>
                </a:solidFill>
              </a:rPr>
              <a:t>contiene</a:t>
            </a:r>
            <a:r>
              <a:rPr lang="ca-ES" sz="1200" dirty="0" smtClean="0">
                <a:solidFill>
                  <a:srgbClr val="000000"/>
                </a:solidFill>
              </a:rPr>
              <a:t> referencia que apunta a:</a:t>
            </a:r>
          </a:p>
          <a:p>
            <a:pPr algn="ctr"/>
            <a:endParaRPr lang="ca-ES" sz="1200" dirty="0" smtClean="0">
              <a:solidFill>
                <a:srgbClr val="00000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516216" y="4797151"/>
            <a:ext cx="1872208" cy="4320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err="1">
                <a:solidFill>
                  <a:srgbClr val="000000"/>
                </a:solidFill>
              </a:rPr>
              <a:t>Objeto</a:t>
            </a:r>
            <a:r>
              <a:rPr lang="ca-ES" sz="900" dirty="0">
                <a:solidFill>
                  <a:srgbClr val="000000"/>
                </a:solidFill>
              </a:rPr>
              <a:t> de </a:t>
            </a:r>
            <a:r>
              <a:rPr lang="ca-ES" sz="900" dirty="0" err="1">
                <a:solidFill>
                  <a:srgbClr val="000000"/>
                </a:solidFill>
              </a:rPr>
              <a:t>tipo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 smtClean="0">
                <a:solidFill>
                  <a:srgbClr val="000000"/>
                </a:solidFill>
              </a:rPr>
              <a:t>e.d</a:t>
            </a:r>
            <a:r>
              <a:rPr lang="ca-ES" sz="900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ca-ES" sz="900" dirty="0" smtClean="0">
                <a:solidFill>
                  <a:srgbClr val="000000"/>
                </a:solidFill>
              </a:rPr>
              <a:t> </a:t>
            </a:r>
            <a:r>
              <a:rPr lang="ca-ES" sz="900" dirty="0">
                <a:solidFill>
                  <a:srgbClr val="000000"/>
                </a:solidFill>
              </a:rPr>
              <a:t>instancia de la </a:t>
            </a:r>
            <a:r>
              <a:rPr lang="ca-ES" sz="900" dirty="0" err="1">
                <a:solidFill>
                  <a:srgbClr val="000000"/>
                </a:solidFill>
              </a:rPr>
              <a:t>clase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err="1">
                <a:solidFill>
                  <a:srgbClr val="000000"/>
                </a:solidFill>
              </a:rPr>
              <a:t>Point</a:t>
            </a:r>
            <a:r>
              <a:rPr lang="ca-ES" sz="900" dirty="0">
                <a:solidFill>
                  <a:srgbClr val="000000"/>
                </a:solidFill>
              </a:rPr>
              <a:t> en </a:t>
            </a:r>
            <a:r>
              <a:rPr lang="ca-ES" sz="900" dirty="0" err="1">
                <a:solidFill>
                  <a:srgbClr val="000000"/>
                </a:solidFill>
              </a:rPr>
              <a:t>dirección</a:t>
            </a:r>
            <a:r>
              <a:rPr lang="ca-ES" sz="900" dirty="0">
                <a:solidFill>
                  <a:srgbClr val="000000"/>
                </a:solidFill>
              </a:rPr>
              <a:t> </a:t>
            </a:r>
            <a:r>
              <a:rPr lang="ca-ES" sz="900" dirty="0" smtClean="0">
                <a:solidFill>
                  <a:srgbClr val="000000"/>
                </a:solidFill>
              </a:rPr>
              <a:t>0xFF25</a:t>
            </a:r>
            <a:endParaRPr lang="ca-E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0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1"/>
            <a:ext cx="8183562" cy="769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objetos: </a:t>
            </a:r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Tipo de Datos Abstracto (clase)</a:t>
            </a:r>
            <a:endParaRPr lang="ca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539552" y="1412776"/>
            <a:ext cx="8183562" cy="4187825"/>
          </a:xfrm>
        </p:spPr>
        <p:txBody>
          <a:bodyPr/>
          <a:lstStyle/>
          <a:p>
            <a:r>
              <a:rPr lang="es-ES" sz="2000" dirty="0">
                <a:latin typeface="Calibri" charset="0"/>
              </a:rPr>
              <a:t>Tipo de Datos Abstracto (TDA) – descripción lógica sobre:</a:t>
            </a:r>
          </a:p>
          <a:p>
            <a:pPr lvl="1"/>
            <a:r>
              <a:rPr lang="es-ES" sz="1800" dirty="0">
                <a:latin typeface="Calibri" charset="0"/>
              </a:rPr>
              <a:t>El estado del objeto (sus datos)</a:t>
            </a:r>
          </a:p>
          <a:p>
            <a:pPr lvl="1"/>
            <a:r>
              <a:rPr lang="es-ES" sz="1800" dirty="0">
                <a:latin typeface="Calibri" charset="0"/>
              </a:rPr>
              <a:t>Los métodos del objeto (qué puede hacer).</a:t>
            </a:r>
          </a:p>
          <a:p>
            <a:pPr lvl="1"/>
            <a:r>
              <a:rPr lang="es-ES" sz="1800" dirty="0">
                <a:latin typeface="Calibri" charset="0"/>
              </a:rPr>
              <a:t>Se implementa a través de las clases.</a:t>
            </a:r>
          </a:p>
          <a:p>
            <a:pPr lvl="1"/>
            <a:endParaRPr lang="es-ES" sz="1800" dirty="0" smtClean="0">
              <a:latin typeface="Calibri" charset="0"/>
            </a:endParaRPr>
          </a:p>
          <a:p>
            <a:pPr lvl="1"/>
            <a:endParaRPr lang="es-ES" sz="1800" dirty="0">
              <a:latin typeface="Calibri" charset="0"/>
            </a:endParaRPr>
          </a:p>
          <a:p>
            <a:pPr lvl="1"/>
            <a:endParaRPr lang="es-ES" sz="1800" dirty="0" smtClean="0">
              <a:latin typeface="Calibri" charset="0"/>
            </a:endParaRPr>
          </a:p>
          <a:p>
            <a:pPr lvl="1"/>
            <a:endParaRPr lang="es-ES" sz="18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smtClean="0">
                <a:latin typeface="Calibri" charset="0"/>
              </a:rPr>
              <a:t>Una clase es </a:t>
            </a:r>
            <a:r>
              <a:rPr lang="es-ES" sz="2000" i="1" dirty="0">
                <a:latin typeface="Calibri" charset="0"/>
              </a:rPr>
              <a:t>un tipo de datos abstracto que contiene algo y define qué se puede operar con este “algo”</a:t>
            </a:r>
            <a:r>
              <a:rPr lang="es-ES" sz="2000" dirty="0" smtClean="0">
                <a:latin typeface="Calibri" charset="0"/>
              </a:rPr>
              <a:t>.</a:t>
            </a:r>
            <a:endParaRPr lang="es-ES" sz="2000" dirty="0">
              <a:latin typeface="Calibri" charset="0"/>
            </a:endParaRPr>
          </a:p>
          <a:p>
            <a:pPr lvl="1">
              <a:buFont typeface="Wingdings 2" charset="0"/>
              <a:buNone/>
            </a:pPr>
            <a:r>
              <a:rPr lang="es-ES" sz="1600" b="1" dirty="0">
                <a:latin typeface="Calibri" charset="0"/>
              </a:rPr>
              <a:t>1. Una colección de información relevante.</a:t>
            </a:r>
          </a:p>
          <a:p>
            <a:pPr lvl="1">
              <a:buFont typeface="Wingdings 2" charset="0"/>
              <a:buNone/>
            </a:pPr>
            <a:r>
              <a:rPr lang="es-ES" sz="1600" b="1" dirty="0">
                <a:latin typeface="Calibri" charset="0"/>
              </a:rPr>
              <a:t>2. Un conjunto de operaciones para manipular esta información.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>
                <a:latin typeface="Calibri" charset="0"/>
              </a:rPr>
              <a:t>La información está guardada en variables objetos (instancias de las clases).</a:t>
            </a:r>
          </a:p>
          <a:p>
            <a:endParaRPr lang="ca-ES" sz="2000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63688" y="28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ca-ES" dirty="0" err="1">
                <a:solidFill>
                  <a:srgbClr val="6666FF"/>
                </a:solidFill>
              </a:rPr>
              <a:t>Definimos</a:t>
            </a:r>
            <a:r>
              <a:rPr lang="ca-ES" dirty="0">
                <a:solidFill>
                  <a:srgbClr val="6666FF"/>
                </a:solidFill>
              </a:rPr>
              <a:t> la </a:t>
            </a:r>
            <a:r>
              <a:rPr lang="ca-ES" dirty="0" err="1">
                <a:solidFill>
                  <a:srgbClr val="6666FF"/>
                </a:solidFill>
              </a:rPr>
              <a:t>clase</a:t>
            </a:r>
            <a:r>
              <a:rPr lang="ca-ES" dirty="0">
                <a:solidFill>
                  <a:srgbClr val="6666FF"/>
                </a:solidFill>
              </a:rPr>
              <a:t> como:</a:t>
            </a:r>
          </a:p>
          <a:p>
            <a:pPr lvl="1"/>
            <a:r>
              <a:rPr lang="ca-ES" dirty="0" err="1">
                <a:solidFill>
                  <a:srgbClr val="FF0000"/>
                </a:solidFill>
              </a:rPr>
              <a:t>class</a:t>
            </a:r>
            <a:r>
              <a:rPr lang="ca-ES" dirty="0">
                <a:solidFill>
                  <a:srgbClr val="FF0000"/>
                </a:solidFill>
              </a:rPr>
              <a:t> &lt;</a:t>
            </a:r>
            <a:r>
              <a:rPr lang="ca-ES" dirty="0" err="1">
                <a:solidFill>
                  <a:srgbClr val="FF0000"/>
                </a:solidFill>
              </a:rPr>
              <a:t>class-name</a:t>
            </a:r>
            <a:r>
              <a:rPr lang="ca-ES" dirty="0">
                <a:solidFill>
                  <a:srgbClr val="FF0000"/>
                </a:solidFill>
              </a:rPr>
              <a:t>&gt;: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	&lt;</a:t>
            </a:r>
            <a:r>
              <a:rPr lang="ca-ES" dirty="0" err="1">
                <a:solidFill>
                  <a:srgbClr val="FF0000"/>
                </a:solidFill>
              </a:rPr>
              <a:t>method-definitions</a:t>
            </a:r>
            <a:r>
              <a:rPr lang="ca-ES" dirty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</a:p>
          <a:p>
            <a:endParaRPr lang="es-ES" dirty="0">
              <a:latin typeface="Calibri" charset="0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FF0000"/>
                </a:solidFill>
                <a:latin typeface="Calibri" charset="0"/>
              </a:rPr>
              <a:t>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atributos</a:t>
            </a:r>
          </a:p>
          <a:p>
            <a:pPr lvl="1"/>
            <a:r>
              <a:rPr lang="es-ES" dirty="0">
                <a:solidFill>
                  <a:srgbClr val="FF0000"/>
                </a:solidFill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endParaRPr lang="es-ES" dirty="0" smtClean="0"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Objetos </a:t>
            </a:r>
            <a:r>
              <a:rPr lang="es-ES" dirty="0" err="1" smtClean="0">
                <a:solidFill>
                  <a:srgbClr val="000000"/>
                </a:solidFill>
                <a:latin typeface="Calibri" charset="0"/>
              </a:rPr>
              <a:t>encrustados</a:t>
            </a:r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endParaRPr lang="es-ES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alibri" charset="0"/>
              </a:rPr>
              <a:t>Clases mutables y copias</a:t>
            </a:r>
          </a:p>
          <a:p>
            <a:endParaRPr lang="es-E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9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7" name="Picture 1028" descr="j01263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2586038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4380</TotalTime>
  <Words>3150</Words>
  <Application>Microsoft Macintosh PowerPoint</Application>
  <PresentationFormat>Presentación en pantalla (4:3)</PresentationFormat>
  <Paragraphs>725</Paragraphs>
  <Slides>51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Aspecto</vt:lpstr>
      <vt:lpstr>Programación Orientada a Objetos (POO) en Python  Classes y Tipos de Datos Abstractos</vt:lpstr>
      <vt:lpstr>Índice</vt:lpstr>
      <vt:lpstr>Casi todo en Python es objeto…</vt:lpstr>
      <vt:lpstr>Clases y objetos: definición de nuevos tipos</vt:lpstr>
      <vt:lpstr>Definición de una clase</vt:lpstr>
      <vt:lpstr>Clases y objetos: Instanciación</vt:lpstr>
      <vt:lpstr>Clases y objetos:  </vt:lpstr>
      <vt:lpstr>Clases y objetos:  Tipo de Datos Abstracto (clase)</vt:lpstr>
      <vt:lpstr>Índice</vt:lpstr>
      <vt:lpstr>Clases y atributos: Datos</vt:lpstr>
      <vt:lpstr>Clases y atributos:  Datos y su acceso</vt:lpstr>
      <vt:lpstr>Índice</vt:lpstr>
      <vt:lpstr>Clases y atributos: métodos (funciones)</vt:lpstr>
      <vt:lpstr>Clases y atributos: métodos (funciones)</vt:lpstr>
      <vt:lpstr>Clases y atributos: métodos (funciones)</vt:lpstr>
      <vt:lpstr>Clases y atributos: métodos (funciones)</vt:lpstr>
      <vt:lpstr>Clases y atributos: métodos (funciones)</vt:lpstr>
      <vt:lpstr>Clases y atributos: métodos (funciones)</vt:lpstr>
      <vt:lpstr>Clases y atributos: métodos puros</vt:lpstr>
      <vt:lpstr>Clases y atributos: métodos puros</vt:lpstr>
      <vt:lpstr>Clases y atributos: métodos modificadores</vt:lpstr>
      <vt:lpstr>Clases y atributos: métodos modificadores</vt:lpstr>
      <vt:lpstr>Clases y atributos</vt:lpstr>
      <vt:lpstr>Clases y atributos: cómo instanciamos un objeto?</vt:lpstr>
      <vt:lpstr>Constructor: __init__</vt:lpstr>
      <vt:lpstr>Clases y atributos: métodos (funciones)</vt:lpstr>
      <vt:lpstr>Self</vt:lpstr>
      <vt:lpstr>No hace falta liberar espacio (“free”)</vt:lpstr>
      <vt:lpstr>Clases y atributos: el constructor </vt:lpstr>
      <vt:lpstr>Clases y atributos: el constructor</vt:lpstr>
      <vt:lpstr>Clases y atributos: el constructor</vt:lpstr>
      <vt:lpstr>Acceso a los atributos y los métodos</vt:lpstr>
      <vt:lpstr>Definimos la clase student</vt:lpstr>
      <vt:lpstr>Sintáxis tradicional de acceso</vt:lpstr>
      <vt:lpstr>Accediendo atributos desconocidos</vt:lpstr>
      <vt:lpstr>getattr(object_instance, string)</vt:lpstr>
      <vt:lpstr>hasattr(object_instance,string)</vt:lpstr>
      <vt:lpstr>Atributos</vt:lpstr>
      <vt:lpstr>Dos tipos de atributos</vt:lpstr>
      <vt:lpstr>Atributos de datos</vt:lpstr>
      <vt:lpstr>Atributos de la clase</vt:lpstr>
      <vt:lpstr>Datos vs. atributos de la clase</vt:lpstr>
      <vt:lpstr>Índice </vt:lpstr>
      <vt:lpstr>Objetos encrustados</vt:lpstr>
      <vt:lpstr>Objetos incrustados: Instancias de objetos como valores de retorno</vt:lpstr>
      <vt:lpstr>Índice </vt:lpstr>
      <vt:lpstr>Clases mutables y copias: los objetos son mutables!</vt:lpstr>
      <vt:lpstr>Clases mutables y copias: los objetos son mutables!</vt:lpstr>
      <vt:lpstr>Clases mutables y copias: los objetos son mutables!</vt:lpstr>
      <vt:lpstr>Clases mutables y copias: los objetos son mutables!</vt:lpstr>
      <vt:lpstr>Conclusiones</vt:lpstr>
    </vt:vector>
  </TitlesOfParts>
  <Company>CVC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 Radeva</cp:lastModifiedBy>
  <cp:revision>303</cp:revision>
  <dcterms:created xsi:type="dcterms:W3CDTF">2005-02-06T13:04:10Z</dcterms:created>
  <dcterms:modified xsi:type="dcterms:W3CDTF">2015-02-12T01:59:36Z</dcterms:modified>
</cp:coreProperties>
</file>