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609" r:id="rId3"/>
    <p:sldId id="638" r:id="rId4"/>
    <p:sldId id="725" r:id="rId5"/>
    <p:sldId id="640" r:id="rId6"/>
    <p:sldId id="641" r:id="rId7"/>
    <p:sldId id="642" r:id="rId8"/>
    <p:sldId id="718" r:id="rId9"/>
    <p:sldId id="644" r:id="rId10"/>
    <p:sldId id="645" r:id="rId11"/>
    <p:sldId id="646" r:id="rId12"/>
    <p:sldId id="647" r:id="rId13"/>
    <p:sldId id="723" r:id="rId14"/>
    <p:sldId id="583" r:id="rId15"/>
    <p:sldId id="584" r:id="rId16"/>
    <p:sldId id="726" r:id="rId17"/>
    <p:sldId id="722" r:id="rId18"/>
    <p:sldId id="585" r:id="rId19"/>
    <p:sldId id="587" r:id="rId20"/>
    <p:sldId id="588" r:id="rId21"/>
    <p:sldId id="727" r:id="rId22"/>
    <p:sldId id="589" r:id="rId23"/>
    <p:sldId id="719" r:id="rId24"/>
    <p:sldId id="649" r:id="rId25"/>
    <p:sldId id="650" r:id="rId26"/>
    <p:sldId id="651" r:id="rId27"/>
    <p:sldId id="652" r:id="rId28"/>
    <p:sldId id="714" r:id="rId29"/>
    <p:sldId id="715" r:id="rId30"/>
    <p:sldId id="745" r:id="rId31"/>
    <p:sldId id="716" r:id="rId32"/>
    <p:sldId id="717" r:id="rId33"/>
    <p:sldId id="720" r:id="rId34"/>
    <p:sldId id="654" r:id="rId35"/>
    <p:sldId id="746" r:id="rId36"/>
    <p:sldId id="655" r:id="rId37"/>
    <p:sldId id="734" r:id="rId38"/>
    <p:sldId id="735" r:id="rId39"/>
    <p:sldId id="656" r:id="rId40"/>
    <p:sldId id="658" r:id="rId41"/>
    <p:sldId id="659" r:id="rId42"/>
    <p:sldId id="660" r:id="rId43"/>
    <p:sldId id="747" r:id="rId44"/>
    <p:sldId id="728" r:id="rId45"/>
    <p:sldId id="729" r:id="rId46"/>
    <p:sldId id="731" r:id="rId47"/>
    <p:sldId id="748" r:id="rId48"/>
    <p:sldId id="721" r:id="rId49"/>
    <p:sldId id="736" r:id="rId50"/>
    <p:sldId id="741" r:id="rId51"/>
    <p:sldId id="737" r:id="rId52"/>
    <p:sldId id="738" r:id="rId53"/>
    <p:sldId id="739" r:id="rId54"/>
    <p:sldId id="740" r:id="rId55"/>
    <p:sldId id="757" r:id="rId56"/>
    <p:sldId id="756" r:id="rId57"/>
    <p:sldId id="753" r:id="rId58"/>
    <p:sldId id="755" r:id="rId59"/>
    <p:sldId id="742" r:id="rId60"/>
    <p:sldId id="744" r:id="rId61"/>
    <p:sldId id="662" r:id="rId62"/>
    <p:sldId id="663" r:id="rId63"/>
    <p:sldId id="664" r:id="rId64"/>
    <p:sldId id="665" r:id="rId65"/>
    <p:sldId id="666" r:id="rId66"/>
    <p:sldId id="667" r:id="rId67"/>
    <p:sldId id="668" r:id="rId68"/>
    <p:sldId id="669" r:id="rId69"/>
    <p:sldId id="671" r:id="rId70"/>
    <p:sldId id="672" r:id="rId71"/>
    <p:sldId id="673" r:id="rId72"/>
    <p:sldId id="674" r:id="rId73"/>
    <p:sldId id="675" r:id="rId74"/>
    <p:sldId id="676" r:id="rId75"/>
    <p:sldId id="677" r:id="rId76"/>
    <p:sldId id="686" r:id="rId77"/>
    <p:sldId id="687" r:id="rId78"/>
    <p:sldId id="688" r:id="rId79"/>
    <p:sldId id="689" r:id="rId80"/>
    <p:sldId id="690" r:id="rId81"/>
    <p:sldId id="691" r:id="rId82"/>
    <p:sldId id="692" r:id="rId83"/>
    <p:sldId id="693" r:id="rId84"/>
    <p:sldId id="694" r:id="rId85"/>
    <p:sldId id="695" r:id="rId86"/>
    <p:sldId id="696" r:id="rId87"/>
    <p:sldId id="697" r:id="rId88"/>
    <p:sldId id="698" r:id="rId89"/>
    <p:sldId id="699" r:id="rId90"/>
    <p:sldId id="700" r:id="rId91"/>
    <p:sldId id="701" r:id="rId92"/>
    <p:sldId id="702" r:id="rId93"/>
    <p:sldId id="703" r:id="rId94"/>
    <p:sldId id="704" r:id="rId95"/>
    <p:sldId id="705" r:id="rId96"/>
    <p:sldId id="706" r:id="rId97"/>
    <p:sldId id="707" r:id="rId98"/>
    <p:sldId id="708" r:id="rId99"/>
    <p:sldId id="709" r:id="rId100"/>
    <p:sldId id="710" r:id="rId101"/>
    <p:sldId id="711" r:id="rId102"/>
    <p:sldId id="712" r:id="rId103"/>
    <p:sldId id="713" r:id="rId104"/>
  </p:sldIdLst>
  <p:sldSz cx="9144000" cy="6858000" type="screen4x3"/>
  <p:notesSz cx="6799263" cy="9929813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6666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1" d="100"/>
        <a:sy n="301" d="100"/>
      </p:scale>
      <p:origin x="0" y="36784"/>
    </p:cViewPr>
  </p:sorterViewPr>
  <p:notesViewPr>
    <p:cSldViewPr>
      <p:cViewPr varScale="1">
        <p:scale>
          <a:sx n="107" d="100"/>
          <a:sy n="107" d="100"/>
        </p:scale>
        <p:origin x="-5128" y="-10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7" tIns="45724" rIns="91447" bIns="4572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588" y="1"/>
            <a:ext cx="294708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7" tIns="45724" rIns="91447" bIns="4572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FD3CAE-BD45-5741-90A2-CAD92BC85336}" type="datetime1">
              <a:rPr lang="es-ES_tradnl"/>
              <a:pPr/>
              <a:t>19/02/2015</a:t>
            </a:fld>
            <a:endParaRPr lang="es-ES_tradnl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9"/>
            <a:ext cx="294708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7" tIns="45724" rIns="91447" bIns="4572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7" tIns="45724" rIns="91447" bIns="4572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5E6314-4585-6C4F-9B66-551421912A68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3639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7" tIns="45724" rIns="91447" bIns="4572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588" y="1"/>
            <a:ext cx="294708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7" tIns="45724" rIns="91447" bIns="4572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3108EE-F2D1-F24F-B189-A1D8026E9CDF}" type="datetime1">
              <a:rPr lang="es-ES_tradnl"/>
              <a:pPr/>
              <a:t>19/02/2015</a:t>
            </a:fld>
            <a:endParaRPr lang="es-ES_tradnl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9" y="4717218"/>
            <a:ext cx="5440046" cy="446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7" tIns="45724" rIns="91447" bIns="45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9"/>
            <a:ext cx="294708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7" tIns="45724" rIns="91447" bIns="4572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7" tIns="45724" rIns="91447" bIns="4572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87E986-6AB3-4D4E-B2FA-FD390BF40F9B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782714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3008" indent="-285772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89" indent="-228617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325" indent="-228617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561" indent="-228617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797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2032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268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504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/>
              <a:t>POO en Python</a:t>
            </a:r>
          </a:p>
        </p:txBody>
      </p:sp>
      <p:sp>
        <p:nvSpPr>
          <p:cNvPr id="1095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3008" indent="-285772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89" indent="-228617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325" indent="-228617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561" indent="-228617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797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2032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268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504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013B6FC-595C-7F40-88CE-1E62E766D434}" type="slidenum">
              <a:rPr lang="es-ES_tradnl"/>
              <a:pPr eaLnBrk="1" hangingPunct="1"/>
              <a:t>1</a:t>
            </a:fld>
            <a:endParaRPr lang="es-ES_tradnl"/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1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092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33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98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16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7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57700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57701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ACB0634-6FD5-514C-A658-7879BA4406BA}" type="slidenum">
              <a:rPr lang="es-ES_tradnl" sz="1200"/>
              <a:pPr algn="r" eaLnBrk="1" hangingPunct="1"/>
              <a:t>24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253456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1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61796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1797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2DCCBDD6-185B-DF4F-8758-275B628B123F}" type="slidenum">
              <a:rPr lang="es-ES_tradnl" sz="1200"/>
              <a:pPr algn="r" eaLnBrk="1" hangingPunct="1"/>
              <a:t>25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3532339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8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58724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58725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6FE12A1-7D9E-F34C-BD85-7A3B615EF097}" type="slidenum">
              <a:rPr lang="es-ES_tradnl" sz="1200"/>
              <a:pPr algn="r" eaLnBrk="1" hangingPunct="1"/>
              <a:t>26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2325441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9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59748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59749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BD9F0CC4-B111-E243-A559-BB0107F9719F}" type="slidenum">
              <a:rPr lang="es-ES_tradnl" sz="1200"/>
              <a:pPr algn="r" eaLnBrk="1" hangingPunct="1"/>
              <a:t>27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3425155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16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2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2820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2821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DA4C495-4E06-B746-AED4-D017AEF3797E}" type="slidenum">
              <a:rPr lang="es-ES_tradnl" sz="1200"/>
              <a:pPr algn="r" eaLnBrk="1" hangingPunct="1"/>
              <a:t>34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30666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16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3844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3845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B06F7DC-7800-7442-A550-822552B7EF72}" type="slidenum">
              <a:rPr lang="es-ES_tradnl" sz="1200"/>
              <a:pPr algn="r" eaLnBrk="1" hangingPunct="1"/>
              <a:t>36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3357539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4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4868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4869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28895939-222A-E947-8B58-3CBB841B1E7F}" type="slidenum">
              <a:rPr lang="es-ES_tradnl" sz="1200"/>
              <a:pPr algn="r" eaLnBrk="1" hangingPunct="1"/>
              <a:t>39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1693541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6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6916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6917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C59E5C1-02E4-9247-B64B-3E420338D8C8}" type="slidenum">
              <a:rPr lang="es-ES_tradnl" sz="1200"/>
              <a:pPr algn="r" eaLnBrk="1" hangingPunct="1"/>
              <a:t>40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908089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7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7940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7941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BB301714-B69E-444A-B3A9-9A601D730F14}" type="slidenum">
              <a:rPr lang="es-ES_tradnl" sz="1200"/>
              <a:pPr algn="r" eaLnBrk="1" hangingPunct="1"/>
              <a:t>41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3451464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8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8964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8965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76F850A7-63E3-C347-99D6-E220CB36AF11}" type="slidenum">
              <a:rPr lang="es-ES_tradnl" sz="1200"/>
              <a:pPr algn="r" eaLnBrk="1" hangingPunct="1"/>
              <a:t>42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2834801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16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56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  <p:sp>
        <p:nvSpPr>
          <p:cNvPr id="155652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55653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A70AA26-B0FB-524C-845E-B7D9DECF1F91}" type="slidenum">
              <a:rPr lang="es-ES_tradnl" sz="1200"/>
              <a:pPr algn="r" eaLnBrk="1" hangingPunct="1"/>
              <a:t>50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3522604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6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5667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3008" indent="-285772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89" indent="-228617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325" indent="-228617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561" indent="-228617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797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2032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268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504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/>
              <a:t>POO en Python</a:t>
            </a:r>
          </a:p>
        </p:txBody>
      </p:sp>
      <p:sp>
        <p:nvSpPr>
          <p:cNvPr id="15667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3008" indent="-285772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89" indent="-228617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325" indent="-228617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561" indent="-228617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797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2032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268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504" indent="-2286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CF4ACF8-09ED-C044-A483-CCFFD0DC98AE}" type="slidenum">
              <a:rPr lang="es-ES_tradnl"/>
              <a:pPr eaLnBrk="1" hangingPunct="1"/>
              <a:t>59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284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13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6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161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71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43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83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63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627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65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07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376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38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2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161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939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343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511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16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73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802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0228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0229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BD822C2-2A17-A74F-9389-541DD69AD9C1}" type="slidenum">
              <a:rPr lang="es-ES_tradnl" sz="1200"/>
              <a:pPr algn="r" eaLnBrk="1" hangingPunct="1"/>
              <a:t>80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27003553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81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1252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1253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3517F7ED-4BAE-D74C-9B09-87AA9BB86FF6}" type="slidenum">
              <a:rPr lang="es-ES_tradnl" sz="1200"/>
              <a:pPr algn="r" eaLnBrk="1" hangingPunct="1"/>
              <a:t>81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18115226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82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2276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2277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2AA4FAF-E7D8-E043-9E62-B46DC0FC9B73}" type="slidenum">
              <a:rPr lang="es-ES_tradnl" sz="1200"/>
              <a:pPr algn="r" eaLnBrk="1" hangingPunct="1"/>
              <a:t>82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9881766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83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3300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3301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DEF4F193-1D8B-7C43-8C99-29263AA65824}" type="slidenum">
              <a:rPr lang="es-ES_tradnl" sz="1200"/>
              <a:pPr algn="r" eaLnBrk="1" hangingPunct="1"/>
              <a:t>83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41874954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843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4324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4325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1FD2823-4FFB-C043-90E1-E3B5EE52CE67}" type="slidenum">
              <a:rPr lang="es-ES_tradnl" sz="1200"/>
              <a:pPr algn="r" eaLnBrk="1" hangingPunct="1"/>
              <a:t>84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337077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200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853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5348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5349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2AE632F7-661B-8240-BE66-9E428A85C30D}" type="slidenum">
              <a:rPr lang="es-ES_tradnl" sz="1200"/>
              <a:pPr algn="r" eaLnBrk="1" hangingPunct="1"/>
              <a:t>85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427727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863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6372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6373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B6E8BB1-C1DD-8D41-AF85-2A09E68F8F09}" type="slidenum">
              <a:rPr lang="es-ES_tradnl" sz="1200"/>
              <a:pPr algn="r" eaLnBrk="1" hangingPunct="1"/>
              <a:t>86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35521635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87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7396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7397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9F3F758-164C-954E-A16F-5F94645F05C2}" type="slidenum">
              <a:rPr lang="es-ES_tradnl" sz="1200"/>
              <a:pPr algn="r" eaLnBrk="1" hangingPunct="1"/>
              <a:t>87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11963419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649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894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9444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9445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C206014-56C0-794D-BA92-D952773D9C0E}" type="slidenum">
              <a:rPr lang="es-ES_tradnl" sz="1200"/>
              <a:pPr algn="r" eaLnBrk="1" hangingPunct="1"/>
              <a:t>89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6166141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04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0468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0469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D151148-3973-9A46-8652-4195BBC20EEA}" type="slidenum">
              <a:rPr lang="es-ES_tradnl" sz="1200"/>
              <a:pPr algn="r" eaLnBrk="1" hangingPunct="1"/>
              <a:t>90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23877331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14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1492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1493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8583C86-3916-8B48-B6B7-043786A38E32}" type="slidenum">
              <a:rPr lang="es-ES_tradnl" sz="1200"/>
              <a:pPr algn="r" eaLnBrk="1" hangingPunct="1"/>
              <a:t>91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14117361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25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2516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2517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8E05CAA-42ED-7F41-B197-F872DB165F96}" type="slidenum">
              <a:rPr lang="es-ES_tradnl" sz="1200"/>
              <a:pPr algn="r" eaLnBrk="1" hangingPunct="1"/>
              <a:t>92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912772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35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3540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3541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48EC86F-B546-E443-ABA9-9C668F4F93D2}" type="slidenum">
              <a:rPr lang="es-ES_tradnl" sz="1200"/>
              <a:pPr algn="r" eaLnBrk="1" hangingPunct="1"/>
              <a:t>93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20915624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45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4564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4565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E173186D-58B2-0742-B8CD-5EB52A6990B1}" type="slidenum">
              <a:rPr lang="es-ES_tradnl" sz="1200"/>
              <a:pPr algn="r" eaLnBrk="1" hangingPunct="1"/>
              <a:t>94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88123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93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55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5588" name="3 Marcador de encabezado"/>
          <p:cNvSpPr txBox="1">
            <a:spLocks noGrp="1"/>
          </p:cNvSpPr>
          <p:nvPr/>
        </p:nvSpPr>
        <p:spPr bwMode="auto">
          <a:xfrm>
            <a:off x="0" y="1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5589" name="4 Marcador de número de diapositiva"/>
          <p:cNvSpPr txBox="1">
            <a:spLocks noGrp="1"/>
          </p:cNvSpPr>
          <p:nvPr/>
        </p:nvSpPr>
        <p:spPr bwMode="auto">
          <a:xfrm>
            <a:off x="3850588" y="9431259"/>
            <a:ext cx="2947088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7" tIns="45724" rIns="91447" bIns="4572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8C2C6FD-5C34-5343-B261-B508560E44DB}" type="slidenum">
              <a:rPr lang="es-ES_tradnl" sz="1200"/>
              <a:pPr algn="r" eaLnBrk="1" hangingPunct="1"/>
              <a:t>95</a:t>
            </a:fld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15520528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379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993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27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594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172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075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402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6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93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16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1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10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ABFE7-BC84-C240-9DD0-07B03D918B87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478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37D13-424D-E245-8245-E1193C0A745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329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77D79-5B60-4F4D-8E8D-F51EE791CD5B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509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 txBox="1">
            <a:spLocks/>
          </p:cNvSpPr>
          <p:nvPr userDrawn="1"/>
        </p:nvSpPr>
        <p:spPr>
          <a:xfrm>
            <a:off x="6072188" y="6000750"/>
            <a:ext cx="2286000" cy="365125"/>
          </a:xfrm>
          <a:prstGeom prst="rect">
            <a:avLst/>
          </a:prstGeom>
        </p:spPr>
        <p:txBody>
          <a:bodyPr anchor="b"/>
          <a:lstStyle>
            <a:extLst/>
          </a:lstStyle>
          <a:p>
            <a:pPr>
              <a:defRPr/>
            </a:pP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Petia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Ivanova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Radeva</a:t>
            </a:r>
            <a:endParaRPr lang="es-ES_tradnl" sz="1000" dirty="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428604"/>
            <a:ext cx="8183880" cy="1051560"/>
          </a:xfrm>
        </p:spPr>
        <p:txBody>
          <a:bodyPr/>
          <a:lstStyle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28625" y="6000750"/>
            <a:ext cx="22860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14625" y="6000750"/>
            <a:ext cx="22860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762A1-B131-4B48-98B9-5BB84A30C29F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632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51FA7-8EBF-5B4A-BC84-E6033B4E9D3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635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8B991-2E1D-104F-A07D-7D4867AF10DC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098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A71EA-0DD6-224A-913E-7292A0E0C10F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602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4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58CCD-AB71-EA44-9924-85E4656E6710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83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96B9A-B5FC-AD47-A7C7-30B47577F900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06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DD205-49A4-4D4F-8F08-ACF8ECD5A0FB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726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10 Redondear rectángulo de esquina sencilla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15442-04F8-E347-90DD-879D7E608802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211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31" name="3 Marcador de texto"/>
          <p:cNvSpPr>
            <a:spLocks noGrp="1"/>
          </p:cNvSpPr>
          <p:nvPr>
            <p:ph type="body" idx="1"/>
          </p:nvPr>
        </p:nvSpPr>
        <p:spPr bwMode="auto">
          <a:xfrm>
            <a:off x="500063" y="1643063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defRPr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defRPr>
            </a:lvl1pPr>
            <a:extLst/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</a:defRPr>
            </a:lvl1pPr>
          </a:lstStyle>
          <a:p>
            <a:fld id="{A087786C-1C98-E94C-BA36-138E5774497F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3991" r:id="rId8"/>
    <p:sldLayoutId id="2147484001" r:id="rId9"/>
    <p:sldLayoutId id="2147483992" r:id="rId10"/>
    <p:sldLayoutId id="21474839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n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charset="0"/>
        <a:buChar char="◦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charset="0"/>
        <a:buChar char="◦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charset="0"/>
        <a:buChar char="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wikipedia.org/wiki/Poke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eaLnBrk="1" hangingPunct="1"/>
            <a:r>
              <a:rPr lang="es-ES_tradnl" sz="4000" dirty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Programación Orientada a Objetos (POO) en </a:t>
            </a:r>
            <a:r>
              <a:rPr lang="es-ES_tradnl" sz="4000" dirty="0" err="1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Python</a:t>
            </a:r>
            <a:r>
              <a:rPr lang="es-ES_tradnl" sz="4000" dirty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/>
            </a:r>
            <a:br>
              <a:rPr lang="es-ES_tradnl" sz="4000" dirty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_tradnl" sz="4000" dirty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/>
            </a:r>
            <a:br>
              <a:rPr lang="es-ES_tradnl" sz="4000" dirty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_tradnl" sz="4000" dirty="0" smtClean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Polimorfismo, encapsulamiento y herencia</a:t>
            </a:r>
            <a:endParaRPr lang="es-ES_tradnl" sz="4000" dirty="0">
              <a:solidFill>
                <a:srgbClr val="FF8D3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>
                <a:ea typeface="+mn-ea"/>
              </a:rPr>
              <a:t>Tema 3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300192" y="5877272"/>
            <a:ext cx="3209553" cy="365125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Petia Ivanova </a:t>
            </a:r>
            <a:r>
              <a:rPr lang="es-ES_tradnl" dirty="0" err="1" smtClean="0"/>
              <a:t>Radeva</a:t>
            </a:r>
            <a:endParaRPr lang="es-ES_tradnl" dirty="0" smtClean="0"/>
          </a:p>
          <a:p>
            <a:pPr>
              <a:defRPr/>
            </a:pPr>
            <a:r>
              <a:rPr lang="es-ES_tradnl" dirty="0" smtClean="0"/>
              <a:t>Última corrección: 19/02/2015</a:t>
            </a:r>
            <a:endParaRPr lang="es-ES_tradnl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B7E76FA-4961-4C44-ACAA-DAC06042D2FB}" type="slidenum">
              <a:rPr lang="es-ES_tradnl">
                <a:solidFill>
                  <a:srgbClr val="A7A399"/>
                </a:solidFill>
              </a:rPr>
              <a:pPr eaLnBrk="1" hangingPunct="1"/>
              <a:t>1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7" name="Picture 4" descr="j011107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1431925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627784" y="580526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Pictures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and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some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slides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from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: </a:t>
            </a:r>
            <a:endParaRPr lang="es-ES_tradnl" sz="1000" dirty="0" smtClean="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  <a:p>
            <a:pPr>
              <a:defRPr/>
            </a:pPr>
            <a:r>
              <a:rPr lang="en-US" sz="1000" dirty="0" smtClean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Matt </a:t>
            </a:r>
            <a:r>
              <a:rPr lang="en-US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Huenerfauth</a:t>
            </a:r>
          </a:p>
          <a:p>
            <a:pPr>
              <a:defRPr/>
            </a:pP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University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of Pennsylvania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crean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 smtClean="0"/>
              <a:t>inicializan</a:t>
            </a:r>
            <a:r>
              <a:rPr lang="en-US" dirty="0" smtClean="0"/>
              <a:t> los </a:t>
            </a:r>
            <a:r>
              <a:rPr lang="en-US" dirty="0" err="1"/>
              <a:t>atributo</a:t>
            </a:r>
            <a:r>
              <a:rPr lang="en-US" dirty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/>
              <a:t>del </a:t>
            </a:r>
            <a:r>
              <a:rPr lang="en-US" dirty="0" err="1"/>
              <a:t>método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 __ ().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Recuerde</a:t>
            </a:r>
            <a:r>
              <a:rPr lang="en-US" sz="1800" dirty="0"/>
              <a:t> </a:t>
            </a:r>
            <a:r>
              <a:rPr lang="en-US" sz="1800" dirty="0" smtClean="0"/>
              <a:t>la </a:t>
            </a:r>
            <a:r>
              <a:rPr lang="en-US" sz="1800" dirty="0" err="1" smtClean="0"/>
              <a:t>asignación</a:t>
            </a:r>
            <a:r>
              <a:rPr lang="en-US" sz="1800" dirty="0" smtClean="0"/>
              <a:t> se </a:t>
            </a:r>
            <a:r>
              <a:rPr lang="en-US" sz="1800" dirty="0" err="1" smtClean="0"/>
              <a:t>utiliza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crear</a:t>
            </a:r>
            <a:r>
              <a:rPr lang="en-US" sz="1800" dirty="0" smtClean="0"/>
              <a:t> </a:t>
            </a:r>
            <a:r>
              <a:rPr lang="en-US" sz="1800" dirty="0" err="1"/>
              <a:t>las</a:t>
            </a:r>
            <a:r>
              <a:rPr lang="en-US" sz="1800" dirty="0"/>
              <a:t> variables en Python; 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err="1" smtClean="0"/>
              <a:t>así</a:t>
            </a:r>
            <a:r>
              <a:rPr lang="en-US" sz="1800" dirty="0"/>
              <a:t>, la </a:t>
            </a:r>
            <a:r>
              <a:rPr lang="en-US" sz="1800" dirty="0" err="1"/>
              <a:t>asignación</a:t>
            </a:r>
            <a:r>
              <a:rPr lang="en-US" sz="1800" dirty="0"/>
              <a:t> de un </a:t>
            </a:r>
            <a:r>
              <a:rPr lang="en-US" sz="1800" dirty="0" err="1"/>
              <a:t>nombre</a:t>
            </a:r>
            <a:r>
              <a:rPr lang="en-US" sz="1800" dirty="0"/>
              <a:t> </a:t>
            </a:r>
            <a:r>
              <a:rPr lang="en-US" sz="1800" dirty="0" err="1"/>
              <a:t>crea</a:t>
            </a:r>
            <a:r>
              <a:rPr lang="en-US" sz="1800" dirty="0"/>
              <a:t> el </a:t>
            </a:r>
            <a:r>
              <a:rPr lang="en-US" sz="1800" dirty="0" err="1"/>
              <a:t>atributo</a:t>
            </a:r>
            <a:r>
              <a:rPr lang="en-US" sz="1800" dirty="0" smtClean="0"/>
              <a:t>. (p=Student(..))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dirty="0" err="1"/>
              <a:t>Dentro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smtClean="0"/>
              <a:t>los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objetos</a:t>
            </a:r>
            <a:r>
              <a:rPr lang="en-US" dirty="0" smtClean="0"/>
              <a:t> se </a:t>
            </a:r>
            <a:r>
              <a:rPr lang="en-US" dirty="0" err="1" smtClean="0"/>
              <a:t>obtienen</a:t>
            </a:r>
            <a:r>
              <a:rPr lang="en-US" dirty="0" smtClean="0"/>
              <a:t> via self: </a:t>
            </a:r>
            <a:r>
              <a:rPr lang="en-US" dirty="0" err="1" smtClean="0"/>
              <a:t>p.e.</a:t>
            </a:r>
            <a:r>
              <a:rPr lang="en-US" dirty="0" smtClean="0"/>
              <a:t>, </a:t>
            </a:r>
            <a:r>
              <a:rPr lang="en-US" sz="2000" b="1" dirty="0" err="1" smtClean="0">
                <a:latin typeface="Courier New" charset="0"/>
              </a:rPr>
              <a:t>self.full_name</a:t>
            </a:r>
            <a:endParaRPr lang="en-US" sz="2000" b="1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400" b="1" dirty="0">
              <a:solidFill>
                <a:srgbClr val="FF9933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9933"/>
                </a:solidFill>
                <a:latin typeface="Courier New" charset="0"/>
              </a:rPr>
              <a:t>class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T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</a:rPr>
              <a:t>eacher</a:t>
            </a:r>
            <a:r>
              <a:rPr lang="en-US" sz="2000" b="1" dirty="0">
                <a:latin typeface="Courier New" charset="0"/>
              </a:rPr>
              <a:t>:</a:t>
            </a:r>
            <a:br>
              <a:rPr lang="en-US" sz="2000" b="1" dirty="0">
                <a:latin typeface="Courier New" charset="0"/>
              </a:rPr>
            </a:b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A class representing teachers.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000" b="1" dirty="0">
                <a:latin typeface="Courier New" charset="0"/>
              </a:rPr>
              <a:t/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 err="1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</a:rPr>
              <a:t>init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self,n</a:t>
            </a:r>
            <a:r>
              <a:rPr lang="en-US" sz="2000" b="1" dirty="0">
                <a:latin typeface="Courier New" charset="0"/>
              </a:rPr>
              <a:t>):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self.full_name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 = n</a:t>
            </a:r>
            <a:br>
              <a:rPr lang="en-US" sz="20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sz="2000" b="1" dirty="0" err="1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</a:rPr>
              <a:t>print_name</a:t>
            </a:r>
            <a:r>
              <a:rPr lang="en-US" sz="2000" b="1" dirty="0">
                <a:latin typeface="Courier New" charset="0"/>
              </a:rPr>
              <a:t>(self):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>
                <a:solidFill>
                  <a:srgbClr val="FF9933"/>
                </a:solidFill>
                <a:latin typeface="Courier New" charset="0"/>
              </a:rPr>
              <a:t>print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self.full_name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DieView y sus métodos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Constructor</a:t>
            </a:r>
          </a:p>
          <a:p>
            <a:endParaRPr lang="es-ES">
              <a:latin typeface="Calibri" charset="0"/>
            </a:endParaRPr>
          </a:p>
          <a:p>
            <a:r>
              <a:rPr lang="es-ES">
                <a:latin typeface="Calibri" charset="0"/>
              </a:rPr>
              <a:t>setValue()</a:t>
            </a:r>
          </a:p>
          <a:p>
            <a:endParaRPr lang="es-ES">
              <a:latin typeface="Calibri" charset="0"/>
            </a:endParaRPr>
          </a:p>
          <a:p>
            <a:r>
              <a:rPr lang="es-ES">
                <a:latin typeface="Calibri" charset="0"/>
              </a:rPr>
              <a:t>__makePip(self, x, y) – dibujar un punto</a:t>
            </a:r>
          </a:p>
          <a:p>
            <a:pPr lvl="1"/>
            <a:r>
              <a:rPr lang="es-ES">
                <a:latin typeface="Calibri" charset="0"/>
              </a:rPr>
              <a:t>Función privada!</a:t>
            </a:r>
          </a:p>
          <a:p>
            <a:pPr lvl="1"/>
            <a:endParaRPr lang="es-ES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La encapsulación de los datos y los métodos es un proceso de organizarlos en clases donde se separa la interfaz de la clase de la implementación de sus métodos</a:t>
            </a:r>
          </a:p>
          <a:p>
            <a:pPr lvl="1"/>
            <a:endParaRPr lang="es-ES">
              <a:latin typeface="Calibri" charset="0"/>
            </a:endParaRP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6770688" y="620713"/>
            <a:ext cx="1628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DieView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643063"/>
            <a:ext cx="4216400" cy="41878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class DieView: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""" DieView is a widget that displays a graphical representation of a standard six-sided die.""“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es-ES" sz="1400"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def __init__(self, win, center, size):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"""Create a view of a die, e.g.: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d1 = GDie(myWin, Point(40,50), 20)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creates a die centered at (40,50) having sides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of length 20."""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# first define some standard values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self.win = win # save this for drawing pips later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self.background = "white" # color of die face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self.foreground = "black" # color of the pips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self.psize = 0.1 * size # radius of each pip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hsize = size / 2.0 # half the size of the die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offset = 0.6 * hsize # distance from center to outer pips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572000" y="1700213"/>
            <a:ext cx="39243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400">
                <a:latin typeface="Calibri" charset="0"/>
              </a:rPr>
              <a:t># create a square for the face</a:t>
            </a:r>
          </a:p>
          <a:p>
            <a:r>
              <a:rPr lang="es-ES" sz="1400">
                <a:latin typeface="Calibri" charset="0"/>
              </a:rPr>
              <a:t>        cx, cy = center.getX(), center.getY()</a:t>
            </a:r>
          </a:p>
          <a:p>
            <a:r>
              <a:rPr lang="es-ES" sz="1400">
                <a:latin typeface="Calibri" charset="0"/>
              </a:rPr>
              <a:t>        p1 = Point(cx-hsize, cy-hsize)</a:t>
            </a:r>
          </a:p>
          <a:p>
            <a:r>
              <a:rPr lang="es-ES" sz="1400">
                <a:latin typeface="Calibri" charset="0"/>
              </a:rPr>
              <a:t>        p2 = Point(cx+hsize, cy+hsize)</a:t>
            </a:r>
          </a:p>
          <a:p>
            <a:r>
              <a:rPr lang="es-ES" sz="1400">
                <a:latin typeface="Calibri" charset="0"/>
              </a:rPr>
              <a:t>        rect = Rectangle(p1,p2)</a:t>
            </a:r>
          </a:p>
          <a:p>
            <a:r>
              <a:rPr lang="es-ES" sz="1400">
                <a:latin typeface="Calibri" charset="0"/>
              </a:rPr>
              <a:t>        rect.draw(win)</a:t>
            </a:r>
          </a:p>
          <a:p>
            <a:r>
              <a:rPr lang="es-ES" sz="1400">
                <a:latin typeface="Calibri" charset="0"/>
              </a:rPr>
              <a:t>        rect.setFill(self.background)</a:t>
            </a:r>
          </a:p>
          <a:p>
            <a:r>
              <a:rPr lang="es-ES" sz="1400">
                <a:latin typeface="Calibri" charset="0"/>
              </a:rPr>
              <a:t>        </a:t>
            </a:r>
          </a:p>
          <a:p>
            <a:r>
              <a:rPr lang="es-ES" sz="1400">
                <a:latin typeface="Calibri" charset="0"/>
              </a:rPr>
              <a:t>        # Create 7 circles for standard pip locations</a:t>
            </a:r>
          </a:p>
          <a:p>
            <a:r>
              <a:rPr lang="es-ES" sz="1400">
                <a:latin typeface="Calibri" charset="0"/>
              </a:rPr>
              <a:t>        self.pip1 = self.__makePip(cx-offset, cy-offset)</a:t>
            </a:r>
          </a:p>
          <a:p>
            <a:r>
              <a:rPr lang="es-ES" sz="1400">
                <a:latin typeface="Calibri" charset="0"/>
              </a:rPr>
              <a:t>        self.pip2 = self.__makePip(cx-offset, cy)</a:t>
            </a:r>
          </a:p>
          <a:p>
            <a:r>
              <a:rPr lang="es-ES" sz="1400">
                <a:latin typeface="Calibri" charset="0"/>
              </a:rPr>
              <a:t>        self.pip3 = self.__makePip(cx-offset, cy+offset)</a:t>
            </a:r>
          </a:p>
          <a:p>
            <a:r>
              <a:rPr lang="es-ES" sz="1400">
                <a:latin typeface="Calibri" charset="0"/>
              </a:rPr>
              <a:t>        self.pip4 = self.__makePip(cx, cy)</a:t>
            </a:r>
          </a:p>
          <a:p>
            <a:r>
              <a:rPr lang="es-ES" sz="1400">
                <a:latin typeface="Calibri" charset="0"/>
              </a:rPr>
              <a:t>        self.pip5 = self.__makePip(cx+offset, cy-offset)</a:t>
            </a:r>
          </a:p>
          <a:p>
            <a:r>
              <a:rPr lang="es-ES" sz="1400">
                <a:latin typeface="Calibri" charset="0"/>
              </a:rPr>
              <a:t>        self.pip6 = self.__makePip(cx+offset, cy)</a:t>
            </a:r>
          </a:p>
          <a:p>
            <a:r>
              <a:rPr lang="es-ES" sz="1400">
                <a:latin typeface="Calibri" charset="0"/>
              </a:rPr>
              <a:t>        self.pip7 = self.__makePip(cx+offset, cy+offset)</a:t>
            </a:r>
          </a:p>
          <a:p>
            <a:r>
              <a:rPr lang="es-ES" sz="1400">
                <a:latin typeface="Calibri" charset="0"/>
              </a:rPr>
              <a:t>        </a:t>
            </a:r>
          </a:p>
          <a:p>
            <a:r>
              <a:rPr lang="es-ES" sz="1400">
                <a:latin typeface="Calibri" charset="0"/>
              </a:rPr>
              <a:t>        # Draw an initial value</a:t>
            </a:r>
          </a:p>
          <a:p>
            <a:r>
              <a:rPr lang="es-ES" sz="1400">
                <a:latin typeface="Calibri" charset="0"/>
              </a:rPr>
              <a:t>        self.setValue(1)</a:t>
            </a:r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7524750" y="549275"/>
            <a:ext cx="10429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8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714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función __makePip()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9750" y="1285875"/>
            <a:ext cx="4572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200">
                <a:solidFill>
                  <a:srgbClr val="FF0000"/>
                </a:solidFill>
              </a:rPr>
              <a:t>def __makePip(self, x, y):</a:t>
            </a:r>
          </a:p>
          <a:p>
            <a:r>
              <a:rPr lang="es-ES" sz="1200"/>
              <a:t>        "Internal helper method to draw a pip at (x,y)"</a:t>
            </a:r>
          </a:p>
          <a:p>
            <a:r>
              <a:rPr lang="es-ES" sz="1200"/>
              <a:t>        pip = Circle(Point(x,y), self.psize)</a:t>
            </a:r>
          </a:p>
          <a:p>
            <a:r>
              <a:rPr lang="es-ES" sz="1200"/>
              <a:t>        pip.setFill(self.background)</a:t>
            </a:r>
          </a:p>
          <a:p>
            <a:r>
              <a:rPr lang="es-ES" sz="1200"/>
              <a:t>        pip.setOutline(self.background)</a:t>
            </a:r>
          </a:p>
          <a:p>
            <a:r>
              <a:rPr lang="es-ES" sz="1200"/>
              <a:t>        pip.draw(self.win)</a:t>
            </a:r>
          </a:p>
          <a:p>
            <a:r>
              <a:rPr lang="es-ES" sz="1200"/>
              <a:t>        return pip</a:t>
            </a:r>
          </a:p>
          <a:p>
            <a:endParaRPr lang="es-ES" sz="1200"/>
          </a:p>
          <a:p>
            <a:r>
              <a:rPr lang="es-ES" sz="1200">
                <a:solidFill>
                  <a:srgbClr val="FF0000"/>
                </a:solidFill>
              </a:rPr>
              <a:t>def setValue(self, value):</a:t>
            </a:r>
          </a:p>
          <a:p>
            <a:r>
              <a:rPr lang="es-ES" sz="1200"/>
              <a:t>        "Set this die to display value."</a:t>
            </a:r>
          </a:p>
          <a:p>
            <a:r>
              <a:rPr lang="es-ES" sz="1200"/>
              <a:t>        # turn all pips off</a:t>
            </a:r>
          </a:p>
          <a:p>
            <a:r>
              <a:rPr lang="es-ES" sz="1200"/>
              <a:t>        self.pip1.setFill(self.background)</a:t>
            </a:r>
          </a:p>
          <a:p>
            <a:r>
              <a:rPr lang="es-ES" sz="1200"/>
              <a:t>        self.pip2.setFill(self.background)</a:t>
            </a:r>
          </a:p>
          <a:p>
            <a:r>
              <a:rPr lang="es-ES" sz="1200"/>
              <a:t>        self.pip3.setFill(self.background)</a:t>
            </a:r>
          </a:p>
          <a:p>
            <a:r>
              <a:rPr lang="es-ES" sz="1200"/>
              <a:t>        self.pip4.setFill(self.background)</a:t>
            </a:r>
          </a:p>
          <a:p>
            <a:r>
              <a:rPr lang="es-ES" sz="1200"/>
              <a:t>        self.pip5.setFill(self.background)</a:t>
            </a:r>
          </a:p>
          <a:p>
            <a:r>
              <a:rPr lang="es-ES" sz="1200"/>
              <a:t>        self.pip6.setFill(self.background)</a:t>
            </a:r>
          </a:p>
          <a:p>
            <a:r>
              <a:rPr lang="es-ES" sz="1200"/>
              <a:t>        self.pip7.setFill(self.background)</a:t>
            </a:r>
          </a:p>
          <a:p>
            <a:r>
              <a:rPr lang="es-ES" sz="1200"/>
              <a:t>        # turn correct pips on</a:t>
            </a:r>
          </a:p>
          <a:p>
            <a:r>
              <a:rPr lang="es-ES" sz="1200"/>
              <a:t>        if value == 1:</a:t>
            </a:r>
          </a:p>
          <a:p>
            <a:r>
              <a:rPr lang="es-ES" sz="1200"/>
              <a:t>          self.pip4.setFill(self.foreground)</a:t>
            </a:r>
          </a:p>
          <a:p>
            <a:r>
              <a:rPr lang="es-ES" sz="1200"/>
              <a:t>        elif value == 2: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self.pip7.setFill(self.foreground)</a:t>
            </a:r>
          </a:p>
          <a:p>
            <a:r>
              <a:rPr lang="es-ES" sz="1200"/>
              <a:t>        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787900" y="1768475"/>
            <a:ext cx="4572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200"/>
              <a:t>elif value == 3: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self.pip7.setFill(self.foreground)</a:t>
            </a:r>
          </a:p>
          <a:p>
            <a:r>
              <a:rPr lang="es-ES" sz="1200"/>
              <a:t>            self.pip4.setFill(self.foreground)</a:t>
            </a:r>
          </a:p>
          <a:p>
            <a:r>
              <a:rPr lang="es-ES" sz="1200"/>
              <a:t>        elif value == 4: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self.pip3.setFill(self.foreground)</a:t>
            </a:r>
          </a:p>
          <a:p>
            <a:r>
              <a:rPr lang="es-ES" sz="1200"/>
              <a:t>            self.pip5.setFill(self.foreground)</a:t>
            </a:r>
          </a:p>
          <a:p>
            <a:r>
              <a:rPr lang="es-ES" sz="1200"/>
              <a:t>            self.pip7.setFill(self.foreground)</a:t>
            </a:r>
          </a:p>
          <a:p>
            <a:r>
              <a:rPr lang="es-ES" sz="1200"/>
              <a:t>        elif value == 5: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self.pip3.setFill(self.foreground)</a:t>
            </a:r>
          </a:p>
          <a:p>
            <a:r>
              <a:rPr lang="es-ES" sz="1200"/>
              <a:t>            self.pip4.setFill(self.foreground)</a:t>
            </a:r>
          </a:p>
          <a:p>
            <a:r>
              <a:rPr lang="es-ES" sz="1200"/>
              <a:t>            self.pip5.setFill(self.foreground)</a:t>
            </a:r>
          </a:p>
          <a:p>
            <a:r>
              <a:rPr lang="es-ES" sz="1200"/>
              <a:t>            self.pip7.setFill(self.foreground)</a:t>
            </a:r>
          </a:p>
          <a:p>
            <a:r>
              <a:rPr lang="es-ES" sz="1200"/>
              <a:t>        else: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self.pip2.setFill(self.foreground)</a:t>
            </a:r>
          </a:p>
          <a:p>
            <a:r>
              <a:rPr lang="es-ES" sz="1200"/>
              <a:t>            self.pip3.setFill(self.foreground)</a:t>
            </a:r>
          </a:p>
          <a:p>
            <a:r>
              <a:rPr lang="es-ES" sz="1200"/>
              <a:t>            self.pip5.setFill(self.foreground)</a:t>
            </a:r>
          </a:p>
          <a:p>
            <a:r>
              <a:rPr lang="es-ES" sz="1200"/>
              <a:t>            self.pip6.setFill(self.foreground)</a:t>
            </a:r>
          </a:p>
          <a:p>
            <a:r>
              <a:rPr lang="es-ES" sz="1200"/>
              <a:t>            self.pip7.setFill(self.foreground)</a:t>
            </a:r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7524750" y="549275"/>
            <a:ext cx="10429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4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5000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aplicación final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4294967295"/>
          </p:nvPr>
        </p:nvSpPr>
        <p:spPr>
          <a:xfrm>
            <a:off x="428625" y="1000125"/>
            <a:ext cx="4286250" cy="41878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roller.py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Graphics program to roll a pair of dice. Uses custom widgets Button and DieView.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random import randrange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graphics import GraphWin, Point, Rectangle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button import Button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dieview import DieView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es-ES" sz="1400"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def main():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create the application window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win = GraphWin("Dice Roller")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win.setCoords(0, 0, 10, 10)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win.setBackground("green2")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Draw the interface widgets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die1 = DieView(win, Point(3,7), 2)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die2 = DieView(win, Point(7,7), 2)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rollButton = Button(win, Point(5,4.5), 6, 1, "Roll Dice")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rollButton.activate()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quitButton = Button(win, Point(5,1), 2, 1, "Quit")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# Event loop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pt = win.getMouse()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286375" y="2714625"/>
            <a:ext cx="27114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400">
                <a:latin typeface="Calibri" charset="0"/>
              </a:rPr>
              <a:t>while not quitButton.clicked(pt):</a:t>
            </a:r>
          </a:p>
          <a:p>
            <a:r>
              <a:rPr lang="es-ES" sz="1400">
                <a:latin typeface="Calibri" charset="0"/>
              </a:rPr>
              <a:t>        if rollButton.clicked(pt):</a:t>
            </a:r>
          </a:p>
          <a:p>
            <a:r>
              <a:rPr lang="es-ES" sz="1400">
                <a:latin typeface="Calibri" charset="0"/>
              </a:rPr>
              <a:t>            value1 = randrange(1,7)</a:t>
            </a:r>
          </a:p>
          <a:p>
            <a:r>
              <a:rPr lang="es-ES" sz="1400">
                <a:latin typeface="Calibri" charset="0"/>
              </a:rPr>
              <a:t>            die1.setValue(value1)</a:t>
            </a:r>
          </a:p>
          <a:p>
            <a:r>
              <a:rPr lang="es-ES" sz="1400">
                <a:latin typeface="Calibri" charset="0"/>
              </a:rPr>
              <a:t>            value2 = randrange(1,7)</a:t>
            </a:r>
          </a:p>
          <a:p>
            <a:r>
              <a:rPr lang="es-ES" sz="1400">
                <a:latin typeface="Calibri" charset="0"/>
              </a:rPr>
              <a:t>            die2.setValue(value2)</a:t>
            </a:r>
          </a:p>
          <a:p>
            <a:r>
              <a:rPr lang="es-ES" sz="1400">
                <a:latin typeface="Calibri" charset="0"/>
              </a:rPr>
              <a:t>            quitButton.activate()</a:t>
            </a:r>
          </a:p>
          <a:p>
            <a:r>
              <a:rPr lang="es-ES" sz="1400">
                <a:latin typeface="Calibri" charset="0"/>
              </a:rPr>
              <a:t>        pt = win.getMouse()</a:t>
            </a:r>
          </a:p>
          <a:p>
            <a:r>
              <a:rPr lang="es-ES" sz="1400">
                <a:latin typeface="Calibri" charset="0"/>
              </a:rPr>
              <a:t>    # close up shop</a:t>
            </a:r>
          </a:p>
          <a:p>
            <a:r>
              <a:rPr lang="es-ES" sz="1400">
                <a:latin typeface="Calibri" charset="0"/>
              </a:rPr>
              <a:t>    win.close()</a:t>
            </a:r>
          </a:p>
          <a:p>
            <a:r>
              <a:rPr lang="es-ES" sz="1400">
                <a:latin typeface="Calibri" charset="0"/>
              </a:rPr>
              <a:t>    </a:t>
            </a:r>
          </a:p>
          <a:p>
            <a:r>
              <a:rPr lang="es-ES" sz="1400">
                <a:latin typeface="Calibri" charset="0"/>
              </a:rPr>
              <a:t>main()</a:t>
            </a:r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6572250" y="571500"/>
            <a:ext cx="1785938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5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183880" cy="696140"/>
          </a:xfrm>
        </p:spPr>
        <p:txBody>
          <a:bodyPr/>
          <a:lstStyle/>
          <a:p>
            <a:r>
              <a:rPr lang="en-US" dirty="0" err="1" smtClean="0"/>
              <a:t>Atributos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err="1"/>
              <a:t>Todas</a:t>
            </a:r>
            <a:r>
              <a:rPr lang="en-US" sz="2000" dirty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instancias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comparten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copia</a:t>
            </a:r>
            <a:r>
              <a:rPr lang="en-US" sz="2000" dirty="0"/>
              <a:t> de un </a:t>
            </a:r>
            <a:r>
              <a:rPr lang="en-US" sz="2000" dirty="0" err="1"/>
              <a:t>atributo</a:t>
            </a:r>
            <a:r>
              <a:rPr lang="en-US" sz="2000" dirty="0"/>
              <a:t> de </a:t>
            </a:r>
            <a:r>
              <a:rPr lang="en-US" sz="2000" dirty="0" err="1"/>
              <a:t>clase</a:t>
            </a:r>
            <a:r>
              <a:rPr lang="en-US" sz="2000" dirty="0"/>
              <a:t>, </a:t>
            </a:r>
            <a:r>
              <a:rPr lang="en-US" sz="2000" dirty="0" err="1"/>
              <a:t>por</a:t>
            </a:r>
            <a:r>
              <a:rPr lang="en-US" sz="2000" dirty="0"/>
              <a:t> lo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cualquiera</a:t>
            </a:r>
            <a:r>
              <a:rPr lang="en-US" sz="2000" dirty="0"/>
              <a:t> de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instancias</a:t>
            </a:r>
            <a:r>
              <a:rPr lang="en-US" sz="2000" dirty="0"/>
              <a:t> </a:t>
            </a:r>
            <a:r>
              <a:rPr lang="en-US" sz="2000" dirty="0" smtClean="0"/>
              <a:t>lo cambia, </a:t>
            </a:r>
            <a:r>
              <a:rPr lang="en-US" sz="2000" dirty="0" err="1"/>
              <a:t>entonces</a:t>
            </a:r>
            <a:r>
              <a:rPr lang="en-US" sz="2000" dirty="0"/>
              <a:t> el valor se cambia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ellos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Definimos</a:t>
            </a:r>
            <a:r>
              <a:rPr lang="en-US" sz="2000" dirty="0"/>
              <a:t> los </a:t>
            </a:r>
            <a:r>
              <a:rPr lang="en-US" sz="2000" dirty="0" err="1"/>
              <a:t>atributos</a:t>
            </a:r>
            <a:r>
              <a:rPr lang="en-US" sz="2000" dirty="0"/>
              <a:t> de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fuera</a:t>
            </a:r>
            <a:r>
              <a:rPr lang="en-US" sz="2000" dirty="0"/>
              <a:t> de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método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err="1" smtClean="0"/>
              <a:t>Puesto</a:t>
            </a:r>
            <a:r>
              <a:rPr lang="en-US" sz="2000" dirty="0" smtClean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un </a:t>
            </a:r>
            <a:r>
              <a:rPr lang="en-US" sz="2000" dirty="0" err="1" smtClean="0"/>
              <a:t>atributo</a:t>
            </a:r>
            <a:r>
              <a:rPr lang="en-US" sz="2000" dirty="0" smtClean="0"/>
              <a:t> para </a:t>
            </a:r>
            <a:r>
              <a:rPr lang="en-US" sz="2000" dirty="0" err="1" smtClean="0"/>
              <a:t>toda</a:t>
            </a:r>
            <a:r>
              <a:rPr lang="en-US" sz="2000" dirty="0" smtClean="0"/>
              <a:t> la </a:t>
            </a:r>
            <a:r>
              <a:rPr lang="en-US" sz="2000" dirty="0" err="1" smtClean="0"/>
              <a:t>clase</a:t>
            </a:r>
            <a:r>
              <a:rPr lang="en-US" sz="2000" dirty="0" smtClean="0"/>
              <a:t> y no de un </a:t>
            </a:r>
            <a:r>
              <a:rPr lang="en-US" sz="2000" dirty="0" err="1" smtClean="0"/>
              <a:t>objeto</a:t>
            </a:r>
            <a:r>
              <a:rPr lang="en-US" sz="2000" dirty="0" smtClean="0"/>
              <a:t>: </a:t>
            </a:r>
            <a:r>
              <a:rPr lang="en-US" sz="2000" dirty="0" err="1" smtClean="0"/>
              <a:t>accedemos</a:t>
            </a:r>
            <a:r>
              <a:rPr lang="en-US" sz="2000" dirty="0" smtClean="0"/>
              <a:t> a </a:t>
            </a:r>
            <a:r>
              <a:rPr lang="en-US" sz="2000" dirty="0" err="1" smtClean="0"/>
              <a:t>través</a:t>
            </a:r>
            <a:r>
              <a:rPr lang="en-US" sz="2000" dirty="0" smtClean="0"/>
              <a:t> de</a:t>
            </a:r>
            <a:r>
              <a:rPr lang="en-US" sz="1800" dirty="0" smtClean="0"/>
              <a:t>: </a:t>
            </a:r>
            <a:r>
              <a:rPr lang="en-US" sz="1800" b="1" dirty="0" err="1">
                <a:latin typeface="Courier New" charset="0"/>
              </a:rPr>
              <a:t>self.__class__.</a:t>
            </a:r>
            <a:r>
              <a:rPr lang="en-US" sz="1800" b="1" dirty="0" err="1" smtClean="0">
                <a:latin typeface="Courier New" charset="0"/>
              </a:rPr>
              <a:t>name</a:t>
            </a:r>
            <a:r>
              <a:rPr lang="en-US" sz="1800" b="1" dirty="0" smtClean="0">
                <a:latin typeface="Courier New" charset="0"/>
              </a:rPr>
              <a:t> o a </a:t>
            </a:r>
            <a:r>
              <a:rPr lang="en-US" sz="1800" b="1" dirty="0" err="1" smtClean="0">
                <a:latin typeface="Courier New" charset="0"/>
              </a:rPr>
              <a:t>través</a:t>
            </a:r>
            <a:r>
              <a:rPr lang="en-US" sz="1800" b="1" dirty="0" smtClean="0">
                <a:latin typeface="Courier New" charset="0"/>
              </a:rPr>
              <a:t> del </a:t>
            </a:r>
            <a:r>
              <a:rPr lang="en-US" sz="1800" b="1" dirty="0" err="1" smtClean="0">
                <a:latin typeface="Courier New" charset="0"/>
              </a:rPr>
              <a:t>nombre</a:t>
            </a:r>
            <a:r>
              <a:rPr lang="en-US" sz="1800" b="1" dirty="0" smtClean="0">
                <a:latin typeface="Courier New" charset="0"/>
              </a:rPr>
              <a:t> de la </a:t>
            </a:r>
            <a:r>
              <a:rPr lang="en-US" sz="1800" b="1" dirty="0" err="1" smtClean="0">
                <a:latin typeface="Courier New" charset="0"/>
              </a:rPr>
              <a:t>clase</a:t>
            </a:r>
            <a:r>
              <a:rPr lang="en-US" sz="1800" dirty="0" smtClean="0"/>
              <a:t>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467544" y="4077072"/>
            <a:ext cx="8915400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FF9933"/>
                </a:solidFill>
                <a:latin typeface="Courier New" charset="0"/>
              </a:rPr>
              <a:t>c</a:t>
            </a:r>
            <a:r>
              <a:rPr lang="en-US" b="1" dirty="0" smtClean="0">
                <a:solidFill>
                  <a:srgbClr val="FF9933"/>
                </a:solidFill>
                <a:latin typeface="Courier New" charset="0"/>
              </a:rPr>
              <a:t>lass</a:t>
            </a:r>
            <a:r>
              <a:rPr lang="en-US" b="1" dirty="0" smtClean="0">
                <a:latin typeface="Courier New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S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ample</a:t>
            </a:r>
            <a:r>
              <a:rPr lang="en-US" b="1" dirty="0">
                <a:latin typeface="Courier New" charset="0"/>
              </a:rPr>
              <a:t>:				&gt;&gt;&gt; a = </a:t>
            </a:r>
            <a:r>
              <a:rPr lang="en-US" b="1" dirty="0" smtClean="0">
                <a:latin typeface="Courier New" charset="0"/>
              </a:rPr>
              <a:t>Sample</a:t>
            </a:r>
            <a:r>
              <a:rPr lang="en-US" b="1" dirty="0">
                <a:latin typeface="Courier New" charset="0"/>
              </a:rPr>
              <a:t>()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 </a:t>
            </a:r>
            <a:r>
              <a:rPr lang="en-US" b="1" dirty="0" smtClean="0">
                <a:latin typeface="Courier New" charset="0"/>
              </a:rPr>
              <a:t>  x </a:t>
            </a:r>
            <a:r>
              <a:rPr lang="en-US" b="1" dirty="0">
                <a:latin typeface="Courier New" charset="0"/>
              </a:rPr>
              <a:t>= 23 				</a:t>
            </a:r>
            <a:r>
              <a:rPr lang="en-US" b="1" dirty="0" smtClean="0">
                <a:latin typeface="Courier New" charset="0"/>
              </a:rPr>
              <a:t>&gt;</a:t>
            </a:r>
            <a:r>
              <a:rPr lang="en-US" b="1" dirty="0">
                <a:latin typeface="Courier New" charset="0"/>
              </a:rPr>
              <a:t>&gt;&gt; </a:t>
            </a:r>
            <a:r>
              <a:rPr lang="en-US" b="1" dirty="0" err="1">
                <a:latin typeface="Courier New" charset="0"/>
              </a:rPr>
              <a:t>a.increment</a:t>
            </a:r>
            <a:r>
              <a:rPr lang="en-US" b="1" dirty="0">
                <a:latin typeface="Courier New" charset="0"/>
              </a:rPr>
              <a:t>()</a:t>
            </a:r>
            <a:br>
              <a:rPr lang="en-US" b="1" dirty="0">
                <a:latin typeface="Courier New" charset="0"/>
              </a:rPr>
            </a:br>
            <a:r>
              <a:rPr lang="en-US" b="1" dirty="0" smtClean="0">
                <a:latin typeface="Courier New" charset="0"/>
              </a:rPr>
              <a:t>   </a:t>
            </a:r>
            <a:r>
              <a:rPr lang="en-US" b="1" dirty="0" err="1" smtClean="0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b="1" dirty="0" smtClean="0">
                <a:latin typeface="Courier New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increment</a:t>
            </a:r>
            <a:r>
              <a:rPr lang="en-US" b="1" dirty="0">
                <a:latin typeface="Courier New" charset="0"/>
              </a:rPr>
              <a:t>(self): 		&gt;&gt;&gt; print </a:t>
            </a:r>
            <a:r>
              <a:rPr lang="en-US" b="1" dirty="0" err="1">
                <a:latin typeface="Courier New" charset="0"/>
              </a:rPr>
              <a:t>a.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__class__</a:t>
            </a:r>
            <a:r>
              <a:rPr lang="en-US" b="1" dirty="0" err="1">
                <a:latin typeface="Courier New" charset="0"/>
              </a:rPr>
              <a:t>.</a:t>
            </a:r>
            <a:r>
              <a:rPr lang="en-US" b="1" dirty="0" err="1" smtClean="0">
                <a:latin typeface="Courier New" charset="0"/>
              </a:rPr>
              <a:t>x</a:t>
            </a:r>
            <a:endParaRPr lang="en-US" b="1" dirty="0" smtClean="0">
              <a:latin typeface="Courier New" charset="0"/>
            </a:endParaRPr>
          </a:p>
          <a:p>
            <a:pPr>
              <a:spcBef>
                <a:spcPct val="20000"/>
              </a:spcBef>
            </a:pP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 err="1" smtClean="0">
                <a:latin typeface="Courier New" charset="0"/>
              </a:rPr>
              <a:t>self</a:t>
            </a:r>
            <a:r>
              <a:rPr lang="en-US" b="1" dirty="0" err="1">
                <a:latin typeface="Courier New" charset="0"/>
              </a:rPr>
              <a:t>.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__class__</a:t>
            </a:r>
            <a:r>
              <a:rPr lang="en-US" b="1" dirty="0" err="1">
                <a:latin typeface="Courier New" charset="0"/>
              </a:rPr>
              <a:t>.x</a:t>
            </a:r>
            <a:r>
              <a:rPr lang="en-US" b="1" dirty="0">
                <a:latin typeface="Courier New" charset="0"/>
              </a:rPr>
              <a:t> += </a:t>
            </a:r>
            <a:r>
              <a:rPr lang="en-US" b="1" dirty="0" smtClean="0">
                <a:latin typeface="Courier New" charset="0"/>
              </a:rPr>
              <a:t>1	</a:t>
            </a: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24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Sample.</a:t>
            </a:r>
            <a:r>
              <a:rPr lang="en-US" b="1" dirty="0" err="1">
                <a:latin typeface="Courier New" charset="0"/>
              </a:rPr>
              <a:t>x</a:t>
            </a:r>
            <a:r>
              <a:rPr lang="en-US" b="1" dirty="0">
                <a:latin typeface="Courier New" charset="0"/>
              </a:rPr>
              <a:t>+=</a:t>
            </a:r>
            <a:r>
              <a:rPr lang="en-US" b="1" dirty="0" smtClean="0">
                <a:latin typeface="Courier New" charset="0"/>
              </a:rPr>
              <a:t>1               </a:t>
            </a:r>
            <a:r>
              <a:rPr lang="en-US" b="1" dirty="0">
                <a:latin typeface="Courier New" charset="0"/>
              </a:rPr>
              <a:t>&gt;&gt;&gt; print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</a:rPr>
              <a:t>Sample.x</a:t>
            </a:r>
            <a:endParaRPr lang="en-US" b="1" dirty="0" smtClean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					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24</a:t>
            </a:r>
            <a:r>
              <a:rPr lang="en-US" b="1" dirty="0">
                <a:latin typeface="Courier New" charset="0"/>
              </a:rPr>
              <a:t/>
            </a:r>
            <a:br>
              <a:rPr lang="en-US" b="1" dirty="0">
                <a:latin typeface="Courier New" charset="0"/>
              </a:rPr>
            </a:br>
            <a:endParaRPr lang="en-US" b="1" dirty="0">
              <a:latin typeface="Courier New" charset="0"/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4644008" y="4293096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8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183880" cy="696140"/>
          </a:xfrm>
        </p:spPr>
        <p:txBody>
          <a:bodyPr/>
          <a:lstStyle/>
          <a:p>
            <a:r>
              <a:rPr lang="en-US" dirty="0" err="1" smtClean="0"/>
              <a:t>Atributos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endParaRPr 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5334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rgbClr val="FF9933"/>
                </a:solidFill>
                <a:latin typeface="Courier New" charset="0"/>
              </a:rPr>
              <a:t>c</a:t>
            </a:r>
            <a:r>
              <a:rPr lang="en-US" sz="1800" b="1" dirty="0" smtClean="0">
                <a:solidFill>
                  <a:srgbClr val="FF9933"/>
                </a:solidFill>
                <a:latin typeface="Courier New" charset="0"/>
              </a:rPr>
              <a:t>lass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C</a:t>
            </a:r>
            <a:r>
              <a:rPr lang="en-US" sz="1800" b="1" dirty="0" smtClean="0">
                <a:solidFill>
                  <a:schemeClr val="accent2"/>
                </a:solidFill>
                <a:latin typeface="Courier New" charset="0"/>
              </a:rPr>
              <a:t>ounter</a:t>
            </a:r>
            <a:r>
              <a:rPr lang="en-US" sz="1800" b="1" dirty="0">
                <a:latin typeface="Courier New" charset="0"/>
              </a:rPr>
              <a:t>: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 err="1">
                <a:latin typeface="Courier New" charset="0"/>
              </a:rPr>
              <a:t>overall_total</a:t>
            </a:r>
            <a:r>
              <a:rPr lang="en-US" sz="1800" b="1" dirty="0">
                <a:latin typeface="Courier New" charset="0"/>
              </a:rPr>
              <a:t> = 0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 </a:t>
            </a:r>
            <a:r>
              <a:rPr lang="en-US" sz="1800" b="1" dirty="0" smtClean="0">
                <a:latin typeface="Courier New" charset="0"/>
              </a:rPr>
              <a:t>	</a:t>
            </a:r>
            <a:r>
              <a:rPr lang="en-US" sz="1800" b="1" dirty="0" smtClean="0">
                <a:solidFill>
                  <a:srgbClr val="FF3300"/>
                </a:solidFill>
                <a:latin typeface="Courier New" charset="0"/>
              </a:rPr>
              <a:t># 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class attribute</a:t>
            </a:r>
            <a:r>
              <a:rPr lang="en-US" sz="1800" b="1" dirty="0">
                <a:latin typeface="Courier New" charset="0"/>
              </a:rPr>
              <a:t>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 err="1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</a:rPr>
              <a:t>init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1800" b="1" dirty="0">
                <a:latin typeface="Courier New" charset="0"/>
              </a:rPr>
              <a:t>(self):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self.my_total</a:t>
            </a:r>
            <a:r>
              <a:rPr lang="en-US" sz="1800" b="1" dirty="0">
                <a:latin typeface="Courier New" charset="0"/>
              </a:rPr>
              <a:t> = 0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  </a:t>
            </a:r>
            <a:r>
              <a:rPr lang="en-US" sz="1800" b="1" dirty="0" smtClean="0">
                <a:latin typeface="Courier New" charset="0"/>
              </a:rPr>
              <a:t>	</a:t>
            </a:r>
            <a:r>
              <a:rPr lang="en-US" sz="1800" b="1" dirty="0" smtClean="0">
                <a:solidFill>
                  <a:srgbClr val="FF3300"/>
                </a:solidFill>
                <a:latin typeface="Courier New" charset="0"/>
              </a:rPr>
              <a:t># 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data attribute</a:t>
            </a:r>
            <a:r>
              <a:rPr lang="en-US" sz="1800" b="1" dirty="0">
                <a:latin typeface="Courier New" charset="0"/>
              </a:rPr>
              <a:t/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 err="1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increment</a:t>
            </a:r>
            <a:r>
              <a:rPr lang="en-US" sz="1800" b="1" dirty="0">
                <a:latin typeface="Courier New" charset="0"/>
              </a:rPr>
              <a:t>(self):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</a:rPr>
              <a:t>ounter</a:t>
            </a:r>
            <a:r>
              <a:rPr lang="en-US" sz="1800" b="1" dirty="0" err="1" smtClean="0">
                <a:latin typeface="Courier New" charset="0"/>
              </a:rPr>
              <a:t>.overall_total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>
                <a:latin typeface="Courier New" charset="0"/>
              </a:rPr>
              <a:t>= \  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</a:rPr>
              <a:t>ounter</a:t>
            </a:r>
            <a:r>
              <a:rPr lang="en-US" sz="1800" b="1" dirty="0" err="1" smtClean="0">
                <a:latin typeface="Courier New" charset="0"/>
              </a:rPr>
              <a:t>.overall_total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>
                <a:latin typeface="Courier New" charset="0"/>
              </a:rPr>
              <a:t>+ 1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</a:t>
            </a:r>
            <a:r>
              <a:rPr lang="en-US" sz="1800" b="1" dirty="0" err="1">
                <a:latin typeface="Courier New" charset="0"/>
              </a:rPr>
              <a:t>self.my_total</a:t>
            </a:r>
            <a:r>
              <a:rPr lang="en-US" sz="1800" b="1" dirty="0">
                <a:latin typeface="Courier New" charset="0"/>
              </a:rPr>
              <a:t> = \  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</a:t>
            </a:r>
            <a:r>
              <a:rPr lang="en-US" sz="1800" b="1" dirty="0" err="1">
                <a:latin typeface="Courier New" charset="0"/>
              </a:rPr>
              <a:t>self.my_total</a:t>
            </a:r>
            <a:r>
              <a:rPr lang="en-US" sz="1800" b="1" dirty="0">
                <a:latin typeface="Courier New" charset="0"/>
              </a:rPr>
              <a:t> + 1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4716016" y="1196752"/>
            <a:ext cx="4608512" cy="437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 dirty="0">
                <a:latin typeface="Courier New" charset="0"/>
              </a:rPr>
              <a:t> a = </a:t>
            </a:r>
            <a:r>
              <a:rPr lang="en-US" b="1" dirty="0" smtClean="0">
                <a:latin typeface="Courier New" charset="0"/>
              </a:rPr>
              <a:t>Counter</a:t>
            </a:r>
            <a:r>
              <a:rPr lang="en-US" b="1" dirty="0">
                <a:latin typeface="Courier New" charset="0"/>
              </a:rPr>
              <a:t>()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 dirty="0">
                <a:latin typeface="Courier New" charset="0"/>
              </a:rPr>
              <a:t> b = </a:t>
            </a:r>
            <a:r>
              <a:rPr lang="en-US" b="1" dirty="0" smtClean="0">
                <a:latin typeface="Courier New" charset="0"/>
              </a:rPr>
              <a:t>Counter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smtClean="0">
                <a:latin typeface="Courier New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 dirty="0" smtClean="0"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Counter.overall_total</a:t>
            </a:r>
            <a:r>
              <a:rPr lang="en-US" b="1" dirty="0">
                <a:latin typeface="Courier New" charset="0"/>
              </a:rPr>
              <a:t/>
            </a:r>
            <a:br>
              <a:rPr lang="en-US" b="1" dirty="0">
                <a:latin typeface="Courier New" charset="0"/>
              </a:rPr>
            </a:br>
            <a:r>
              <a:rPr lang="en-US" sz="1600" b="1" dirty="0">
                <a:solidFill>
                  <a:schemeClr val="accent2"/>
                </a:solidFill>
                <a:latin typeface="Courier New" charset="0"/>
              </a:rPr>
              <a:t>0</a:t>
            </a:r>
            <a:endParaRPr lang="en-US" sz="1600" b="1" dirty="0">
              <a:solidFill>
                <a:schemeClr val="accent2"/>
              </a:solidFill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660066"/>
                </a:solidFill>
                <a:latin typeface="Courier New" charset="0"/>
              </a:rPr>
              <a:t>&gt;</a:t>
            </a:r>
            <a:r>
              <a:rPr lang="en-US" b="1" dirty="0">
                <a:solidFill>
                  <a:srgbClr val="660066"/>
                </a:solidFill>
                <a:latin typeface="Courier New" charset="0"/>
              </a:rPr>
              <a:t>&gt;&gt;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a.increment</a:t>
            </a:r>
            <a:r>
              <a:rPr lang="en-US" b="1" dirty="0">
                <a:latin typeface="Courier New" charset="0"/>
              </a:rPr>
              <a:t>()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b.increment</a:t>
            </a:r>
            <a:r>
              <a:rPr lang="en-US" b="1" dirty="0">
                <a:latin typeface="Courier New" charset="0"/>
              </a:rPr>
              <a:t>()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b.increment</a:t>
            </a:r>
            <a:r>
              <a:rPr lang="en-US" b="1" dirty="0">
                <a:latin typeface="Courier New" charset="0"/>
              </a:rPr>
              <a:t>()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a.my_total</a:t>
            </a:r>
            <a:r>
              <a:rPr lang="en-US" b="1" dirty="0">
                <a:latin typeface="Courier New" charset="0"/>
              </a:rPr>
              <a:t/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1</a:t>
            </a:r>
            <a:r>
              <a:rPr lang="en-US" b="1" dirty="0">
                <a:latin typeface="Courier New" charset="0"/>
              </a:rPr>
              <a:t/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 dirty="0">
                <a:latin typeface="Courier New" charset="0"/>
              </a:rPr>
              <a:t> </a:t>
            </a:r>
            <a:r>
              <a:rPr lang="en-US" sz="1600" b="1" dirty="0">
                <a:latin typeface="Courier New" charset="0"/>
              </a:rPr>
              <a:t>a.__class__.</a:t>
            </a:r>
            <a:r>
              <a:rPr lang="en-US" sz="1600" b="1" dirty="0" err="1">
                <a:latin typeface="Courier New" charset="0"/>
              </a:rPr>
              <a:t>overall_total</a:t>
            </a:r>
            <a:r>
              <a:rPr lang="en-US" sz="1600" b="1" dirty="0">
                <a:latin typeface="Courier New" charset="0"/>
              </a:rPr>
              <a:t/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solidFill>
                  <a:schemeClr val="accent2"/>
                </a:solidFill>
                <a:latin typeface="Courier New" charset="0"/>
              </a:rPr>
              <a:t>3</a:t>
            </a:r>
            <a:r>
              <a:rPr lang="en-US" sz="1600" b="1" dirty="0">
                <a:latin typeface="Courier New" charset="0"/>
              </a:rPr>
              <a:t/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b.my_total</a:t>
            </a:r>
            <a:r>
              <a:rPr lang="en-US" sz="1600" b="1" dirty="0">
                <a:latin typeface="Courier New" charset="0"/>
              </a:rPr>
              <a:t/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solidFill>
                  <a:schemeClr val="accent2"/>
                </a:solidFill>
                <a:latin typeface="Courier New" charset="0"/>
              </a:rPr>
              <a:t>2</a:t>
            </a:r>
            <a:r>
              <a:rPr lang="en-US" sz="1600" b="1" dirty="0">
                <a:latin typeface="Courier New" charset="0"/>
              </a:rPr>
              <a:t/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1600" b="1" dirty="0">
                <a:latin typeface="Courier New" charset="0"/>
              </a:rPr>
              <a:t> b.__class__.</a:t>
            </a:r>
            <a:r>
              <a:rPr lang="en-US" sz="1600" b="1" dirty="0" err="1">
                <a:latin typeface="Courier New" charset="0"/>
              </a:rPr>
              <a:t>overall_total</a:t>
            </a:r>
            <a:r>
              <a:rPr lang="en-US" sz="1600" b="1" dirty="0">
                <a:latin typeface="Courier New" charset="0"/>
              </a:rPr>
              <a:t/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solidFill>
                  <a:schemeClr val="accent2"/>
                </a:solidFill>
                <a:latin typeface="Courier New" charset="0"/>
              </a:rPr>
              <a:t>3</a:t>
            </a:r>
          </a:p>
        </p:txBody>
      </p:sp>
      <p:sp>
        <p:nvSpPr>
          <p:cNvPr id="240645" name="Line 5"/>
          <p:cNvSpPr>
            <a:spLocks noChangeShapeType="1"/>
          </p:cNvSpPr>
          <p:nvPr/>
        </p:nvSpPr>
        <p:spPr bwMode="auto">
          <a:xfrm>
            <a:off x="4644008" y="1772816"/>
            <a:ext cx="0" cy="3456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600"/>
          </a:p>
        </p:txBody>
      </p:sp>
      <p:sp>
        <p:nvSpPr>
          <p:cNvPr id="2" name="Rectángulo 1"/>
          <p:cNvSpPr/>
          <p:nvPr/>
        </p:nvSpPr>
        <p:spPr>
          <a:xfrm>
            <a:off x="539552" y="5425740"/>
            <a:ext cx="7920880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400" dirty="0" err="1"/>
              <a:t>Útil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constantes</a:t>
            </a:r>
            <a:r>
              <a:rPr lang="en-US" sz="1400" dirty="0"/>
              <a:t> en </a:t>
            </a:r>
            <a:r>
              <a:rPr lang="en-US" sz="1400" dirty="0" err="1"/>
              <a:t>toda</a:t>
            </a:r>
            <a:r>
              <a:rPr lang="en-US" sz="1400" dirty="0"/>
              <a:t> la </a:t>
            </a:r>
            <a:r>
              <a:rPr lang="en-US" sz="1400" dirty="0" err="1"/>
              <a:t>clase</a:t>
            </a:r>
            <a:r>
              <a:rPr lang="en-US" sz="1400" dirty="0"/>
              <a:t> o </a:t>
            </a:r>
            <a:r>
              <a:rPr lang="en-US" sz="1400" dirty="0" err="1"/>
              <a:t>para</a:t>
            </a:r>
            <a:r>
              <a:rPr lang="en-US" sz="1400" dirty="0"/>
              <a:t> la </a:t>
            </a:r>
            <a:r>
              <a:rPr lang="en-US" sz="1400" dirty="0" err="1"/>
              <a:t>construcción</a:t>
            </a:r>
            <a:r>
              <a:rPr lang="en-US" sz="1400" dirty="0"/>
              <a:t> de </a:t>
            </a:r>
            <a:r>
              <a:rPr lang="en-US" sz="1400" dirty="0" err="1"/>
              <a:t>contador</a:t>
            </a:r>
            <a:r>
              <a:rPr lang="en-US" sz="1400" dirty="0"/>
              <a:t> de </a:t>
            </a:r>
            <a:r>
              <a:rPr lang="en-US" sz="1400" dirty="0" err="1"/>
              <a:t>cuántas</a:t>
            </a:r>
            <a:r>
              <a:rPr lang="en-US" sz="1400" dirty="0"/>
              <a:t> </a:t>
            </a:r>
            <a:r>
              <a:rPr lang="en-US" sz="1400" dirty="0" err="1"/>
              <a:t>instancias</a:t>
            </a:r>
            <a:r>
              <a:rPr lang="en-US" sz="1400" dirty="0"/>
              <a:t> de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clase</a:t>
            </a:r>
            <a:r>
              <a:rPr lang="en-US" sz="1400" dirty="0"/>
              <a:t> se </a:t>
            </a:r>
            <a:r>
              <a:rPr lang="en-US" sz="1400" dirty="0" err="1"/>
              <a:t>han</a:t>
            </a:r>
            <a:r>
              <a:rPr lang="en-US" sz="1400" dirty="0"/>
              <a:t> </a:t>
            </a:r>
            <a:r>
              <a:rPr lang="en-US" sz="1400" dirty="0" err="1"/>
              <a:t>hecho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2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562" cy="4187825"/>
          </a:xfrm>
        </p:spPr>
        <p:txBody>
          <a:bodyPr/>
          <a:lstStyle/>
          <a:p>
            <a:r>
              <a:rPr lang="en-US" sz="2000" dirty="0" err="1">
                <a:latin typeface="Calibri" charset="0"/>
              </a:rPr>
              <a:t>Acceso</a:t>
            </a:r>
            <a:r>
              <a:rPr lang="en-US" sz="2000" dirty="0">
                <a:latin typeface="Calibri" charset="0"/>
              </a:rPr>
              <a:t> a los </a:t>
            </a:r>
            <a:r>
              <a:rPr lang="en-US" sz="2000" dirty="0" err="1">
                <a:latin typeface="Calibri" charset="0"/>
              </a:rPr>
              <a:t>atributos</a:t>
            </a:r>
            <a:r>
              <a:rPr lang="en-US" sz="2000" dirty="0">
                <a:latin typeface="Calibri" charset="0"/>
              </a:rPr>
              <a:t> y los </a:t>
            </a:r>
            <a:r>
              <a:rPr lang="en-US" sz="2000" dirty="0" err="1">
                <a:latin typeface="Calibri" charset="0"/>
              </a:rPr>
              <a:t>métodos</a:t>
            </a:r>
            <a:endParaRPr lang="en-US" sz="2000" dirty="0">
              <a:latin typeface="Calibri" charset="0"/>
            </a:endParaRPr>
          </a:p>
          <a:p>
            <a:endParaRPr lang="es-ES" sz="2000" dirty="0">
              <a:solidFill>
                <a:srgbClr val="FF0000"/>
              </a:solidFill>
              <a:latin typeface="Calibri" charset="0"/>
            </a:endParaRPr>
          </a:p>
          <a:p>
            <a:r>
              <a:rPr lang="es-ES" sz="2000" dirty="0" smtClean="0">
                <a:latin typeface="Calibri" charset="0"/>
              </a:rPr>
              <a:t>Tipos de atributos</a:t>
            </a:r>
          </a:p>
          <a:p>
            <a:pPr lvl="1"/>
            <a:endParaRPr lang="es-ES" sz="1800" dirty="0" smtClean="0">
              <a:latin typeface="Calibri" charset="0"/>
            </a:endParaRPr>
          </a:p>
          <a:p>
            <a:r>
              <a:rPr lang="es-ES" sz="2000" dirty="0">
                <a:solidFill>
                  <a:srgbClr val="FF0000"/>
                </a:solidFill>
              </a:rPr>
              <a:t>Objetos incrustados</a:t>
            </a:r>
          </a:p>
          <a:p>
            <a:endParaRPr lang="es-ES" sz="20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Clases mutables y </a:t>
            </a:r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copias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Encapsulamiento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Polimorfismo y sobrecarga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Herencia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13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9" name="Picture 4" descr="j01406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6992"/>
            <a:ext cx="342276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913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Objetos i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ncrustados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>
          <a:xfrm>
            <a:off x="323528" y="1052736"/>
            <a:ext cx="8183562" cy="4187825"/>
          </a:xfrm>
        </p:spPr>
        <p:txBody>
          <a:bodyPr/>
          <a:lstStyle/>
          <a:p>
            <a:r>
              <a:rPr lang="es-ES" sz="2000" dirty="0">
                <a:latin typeface="Calibri" charset="0"/>
              </a:rPr>
              <a:t>¿Cómo definir la </a:t>
            </a:r>
            <a:r>
              <a:rPr lang="es-ES" sz="2000" dirty="0" smtClean="0">
                <a:latin typeface="Calibri" charset="0"/>
              </a:rPr>
              <a:t>clase Rectángulo?</a:t>
            </a:r>
            <a:endParaRPr lang="es-ES" sz="2000" dirty="0">
              <a:latin typeface="Calibri" charset="0"/>
            </a:endParaRPr>
          </a:p>
          <a:p>
            <a:pPr lvl="1"/>
            <a:r>
              <a:rPr lang="es-ES" sz="1800" dirty="0">
                <a:latin typeface="Calibri" charset="0"/>
              </a:rPr>
              <a:t>A través de un punto, anchura y </a:t>
            </a:r>
            <a:r>
              <a:rPr lang="es-ES" sz="1800" dirty="0" smtClean="0">
                <a:latin typeface="Calibri" charset="0"/>
              </a:rPr>
              <a:t>altura</a:t>
            </a:r>
          </a:p>
          <a:p>
            <a:pPr lvl="1">
              <a:buNone/>
            </a:pPr>
            <a:endParaRPr lang="es-ES" sz="1600" i="1" dirty="0" smtClean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class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Point:</a:t>
            </a:r>
          </a:p>
          <a:p>
            <a:pPr lvl="1"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		"""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represents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a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point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in a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plane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"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”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”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 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init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__(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self,x,y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	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self.x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self.y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=x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y</a:t>
            </a:r>
          </a:p>
          <a:p>
            <a:pPr lvl="1">
              <a:buNone/>
            </a:pPr>
            <a:endParaRPr lang="es-ES" sz="16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class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Rectangle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:    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"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""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represents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a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rectangle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.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attr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: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width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height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corner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"””</a:t>
            </a: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   </a:t>
            </a:r>
            <a:endParaRPr lang="es-ES" sz="16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init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__(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width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height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cornerx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cornery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 lvl="1"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      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self.width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self.height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=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width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height</a:t>
            </a: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		</a:t>
            </a:r>
            <a:r>
              <a:rPr lang="es-E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self.corner</a:t>
            </a:r>
            <a:r>
              <a:rPr lang="es-ES" sz="1600" b="1" dirty="0">
                <a:solidFill>
                  <a:srgbClr val="FF0000"/>
                </a:solidFill>
                <a:latin typeface="Courier New"/>
                <a:cs typeface="Courier New"/>
              </a:rPr>
              <a:t>=Point(</a:t>
            </a:r>
            <a:r>
              <a:rPr lang="es-E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cornerx,</a:t>
            </a:r>
            <a:r>
              <a:rPr lang="es-E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cornery</a:t>
            </a:r>
            <a:r>
              <a:rPr lang="es-E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s-ES" sz="1600" i="1" dirty="0" smtClean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endParaRPr lang="es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1800" dirty="0" err="1">
                <a:latin typeface="Calibri" charset="0"/>
              </a:rPr>
              <a:t>Df</a:t>
            </a:r>
            <a:r>
              <a:rPr lang="es-ES" sz="1800" dirty="0">
                <a:latin typeface="Calibri" charset="0"/>
              </a:rPr>
              <a:t>. Un objeto que es un atributo de otro objeto se llama </a:t>
            </a:r>
            <a:r>
              <a:rPr lang="es-ES" sz="1800" dirty="0" smtClean="0">
                <a:latin typeface="Calibri" charset="0"/>
              </a:rPr>
              <a:t>i</a:t>
            </a:r>
            <a:r>
              <a:rPr lang="es-ES" sz="1800" b="1" dirty="0" smtClean="0">
                <a:latin typeface="Calibri" charset="0"/>
              </a:rPr>
              <a:t>ncrustado </a:t>
            </a:r>
            <a:r>
              <a:rPr lang="es-ES" sz="1800" b="1" dirty="0">
                <a:latin typeface="Calibri" charset="0"/>
              </a:rPr>
              <a:t>(</a:t>
            </a:r>
            <a:r>
              <a:rPr lang="es-ES" sz="1800" b="1" dirty="0" err="1">
                <a:latin typeface="Calibri" charset="0"/>
              </a:rPr>
              <a:t>embedded</a:t>
            </a:r>
            <a:r>
              <a:rPr lang="es-ES" sz="1800" b="1" dirty="0">
                <a:latin typeface="Calibri" charset="0"/>
              </a:rPr>
              <a:t>).</a:t>
            </a:r>
            <a:endParaRPr lang="es-ES" sz="2000" b="1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>
          <a:xfrm>
            <a:off x="395288" y="6021388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954EFCE-901D-2E44-8FF7-B5BF88880EF4}" type="slidenum">
              <a:rPr lang="es-ES_tradnl">
                <a:solidFill>
                  <a:srgbClr val="A7A399"/>
                </a:solidFill>
              </a:rPr>
              <a:pPr eaLnBrk="1" hangingPunct="1"/>
              <a:t>14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9" t="33093" r="17265" b="50172"/>
          <a:stretch>
            <a:fillRect/>
          </a:stretch>
        </p:blipFill>
        <p:spPr bwMode="auto">
          <a:xfrm>
            <a:off x="5868144" y="764704"/>
            <a:ext cx="2449463" cy="86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467544" y="5444579"/>
            <a:ext cx="8136384" cy="504701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3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Objetos incrustados:</a:t>
            </a:r>
            <a:b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Instancias 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de objetos como valores de retorno</a:t>
            </a: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539552" y="1988840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# En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la clase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Rectangle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find_center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</a:p>
          <a:p>
            <a:pPr>
              <a:buNone/>
            </a:pP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      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>
                <a:solidFill>
                  <a:srgbClr val="FF0000"/>
                </a:solidFill>
                <a:latin typeface="Courier New"/>
                <a:cs typeface="Courier New"/>
              </a:rPr>
              <a:t>Point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self.corner.x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+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self.width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/2.0,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		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self.corner.y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+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self.height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/2.0)</a:t>
            </a:r>
          </a:p>
          <a:p>
            <a:pPr>
              <a:buNone/>
            </a:pPr>
            <a:endParaRPr lang="es-ES" sz="18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box 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=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Rectangle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(100,200,0,0)</a:t>
            </a: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center=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box.find_center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center </a:t>
            </a:r>
            <a:endParaRPr lang="es-ES" sz="18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50.0, 100.0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s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ECB48F0-D3F6-3840-89E9-4F855299628E}" type="slidenum">
              <a:rPr lang="es-ES_tradnl">
                <a:solidFill>
                  <a:srgbClr val="A7A399"/>
                </a:solidFill>
              </a:rPr>
              <a:pPr eaLnBrk="1" hangingPunct="1"/>
              <a:t>15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Objetos incrustados:</a:t>
            </a:r>
            <a:b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Instancias 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de objetos como valores de retorno</a:t>
            </a: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# En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la clase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Rectangle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find_center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      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>
                <a:solidFill>
                  <a:srgbClr val="FF0000"/>
                </a:solidFill>
                <a:latin typeface="Courier New"/>
                <a:cs typeface="Courier New"/>
              </a:rPr>
              <a:t>Point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self.corner.x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+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self.width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/2.0,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		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self.corner.y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+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self.height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/2.0)</a:t>
            </a:r>
          </a:p>
          <a:p>
            <a:pPr>
              <a:buNone/>
            </a:pP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endParaRPr lang="es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endParaRPr lang="es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&gt;&gt;&gt;a=[]</a:t>
            </a:r>
          </a:p>
          <a:p>
            <a:pPr>
              <a:buNone/>
            </a:pP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a.append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(Point(10,4))</a:t>
            </a:r>
          </a:p>
          <a:p>
            <a:pPr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a.append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(center)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ECB48F0-D3F6-3840-89E9-4F855299628E}" type="slidenum">
              <a:rPr lang="es-ES_tradnl">
                <a:solidFill>
                  <a:srgbClr val="A7A399"/>
                </a:solidFill>
              </a:rPr>
              <a:pPr eaLnBrk="1" hangingPunct="1"/>
              <a:t>16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7544" y="3789040"/>
            <a:ext cx="768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¿</a:t>
            </a:r>
            <a:r>
              <a:rPr lang="ca-ES" dirty="0" err="1" smtClean="0"/>
              <a:t>Qué</a:t>
            </a:r>
            <a:r>
              <a:rPr lang="ca-ES" dirty="0" smtClean="0"/>
              <a:t> </a:t>
            </a:r>
            <a:r>
              <a:rPr lang="ca-ES" dirty="0" err="1" smtClean="0"/>
              <a:t>sucede</a:t>
            </a:r>
            <a:r>
              <a:rPr lang="ca-ES" dirty="0" smtClean="0"/>
              <a:t> con el </a:t>
            </a:r>
            <a:r>
              <a:rPr lang="ca-ES" dirty="0" err="1" smtClean="0"/>
              <a:t>objeto</a:t>
            </a:r>
            <a:r>
              <a:rPr lang="ca-ES" dirty="0" smtClean="0"/>
              <a:t> que retorna la </a:t>
            </a:r>
            <a:r>
              <a:rPr lang="ca-ES" dirty="0" err="1" smtClean="0"/>
              <a:t>función</a:t>
            </a:r>
            <a:r>
              <a:rPr lang="ca-ES" dirty="0" smtClean="0"/>
              <a:t> </a:t>
            </a:r>
            <a:r>
              <a:rPr lang="ca-ES" dirty="0" err="1"/>
              <a:t>f</a:t>
            </a:r>
            <a:r>
              <a:rPr lang="ca-ES" dirty="0" err="1" smtClean="0"/>
              <a:t>ind_center</a:t>
            </a:r>
            <a:r>
              <a:rPr lang="ca-ES" dirty="0" smtClean="0"/>
              <a:t>()?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563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562" cy="4187825"/>
          </a:xfrm>
        </p:spPr>
        <p:txBody>
          <a:bodyPr/>
          <a:lstStyle/>
          <a:p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Acceso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a los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atributos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y los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métodos</a:t>
            </a: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 smtClean="0">
                <a:latin typeface="Calibri" charset="0"/>
              </a:rPr>
              <a:t>Tipos de atributos</a:t>
            </a:r>
          </a:p>
          <a:p>
            <a:pPr lvl="1"/>
            <a:endParaRPr lang="es-ES" sz="1800" dirty="0" smtClean="0">
              <a:latin typeface="Calibri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Objetos incrustados</a:t>
            </a:r>
          </a:p>
          <a:p>
            <a:endParaRPr lang="es-ES" sz="20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FF0000"/>
                </a:solidFill>
              </a:rPr>
              <a:t>Clases mutables y copias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Encapsulamiento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Polimorfismo y sobrecarga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Herencia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17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9" name="Picture 4" descr="AN03627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522538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552103"/>
          </a:xfrm>
        </p:spPr>
        <p:txBody>
          <a:bodyPr/>
          <a:lstStyle/>
          <a:p>
            <a:r>
              <a:rPr lang="es-E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mutables y copias: l</a:t>
            </a:r>
            <a:r>
              <a:rPr lang="es-E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os </a:t>
            </a:r>
            <a:r>
              <a:rPr lang="es-E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objetos son mutables!</a:t>
            </a: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539552" y="1124744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¿Qué </a:t>
            </a:r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significa </a:t>
            </a:r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que un objeto es mutable?</a:t>
            </a:r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Ejemplos</a:t>
            </a:r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?!</a:t>
            </a:r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sz="20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class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Rectangle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grow_rectangle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width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height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): </a:t>
            </a:r>
          </a:p>
          <a:p>
            <a:pPr lvl="1">
              <a:buFont typeface="Verdana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		#función pura o modificadora?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2">
              <a:buFont typeface="Wingdings 2" charset="0"/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	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self.width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+=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width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2">
              <a:buFont typeface="Wingdings 2" charset="0"/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	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self.height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+=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height</a:t>
            </a:r>
            <a:endParaRPr lang="es-ES" sz="18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box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100 200</a:t>
            </a:r>
          </a:p>
          <a:p>
            <a:pPr lvl="1">
              <a:buFont typeface="Verdana" charset="0"/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box2=box</a:t>
            </a:r>
            <a:endParaRPr lang="es-E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 </a:t>
            </a:r>
            <a:r>
              <a:rPr lang="es-E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box2.grow_rectangle(50</a:t>
            </a:r>
            <a:r>
              <a:rPr lang="es-ES" sz="1800" b="1" dirty="0">
                <a:solidFill>
                  <a:srgbClr val="FF0000"/>
                </a:solidFill>
                <a:latin typeface="Courier New"/>
                <a:cs typeface="Courier New"/>
              </a:rPr>
              <a:t>, 100)</a:t>
            </a:r>
          </a:p>
          <a:p>
            <a:pPr lvl="1">
              <a:buFont typeface="Verdana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lang="es-ES" sz="18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s-E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box</a:t>
            </a:r>
            <a:endParaRPr lang="es-E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endParaRPr lang="es-ES" sz="1800" i="1" dirty="0" smtClean="0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¿Habrán </a:t>
            </a:r>
            <a:r>
              <a:rPr lang="es-ES" dirty="0">
                <a:solidFill>
                  <a:srgbClr val="000000"/>
                </a:solidFill>
                <a:latin typeface="Calibri" charset="0"/>
              </a:rPr>
              <a:t>cambiado </a:t>
            </a:r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los valores </a:t>
            </a:r>
            <a:r>
              <a:rPr lang="es-ES" dirty="0">
                <a:solidFill>
                  <a:srgbClr val="000000"/>
                </a:solidFill>
                <a:latin typeface="Calibri" charset="0"/>
              </a:rPr>
              <a:t>de los </a:t>
            </a:r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atributos del objeto box? </a:t>
            </a:r>
            <a:endParaRPr lang="es-E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7C1A9F3-D63C-1E45-A2A0-E2AF01D186A3}" type="slidenum">
              <a:rPr lang="es-ES_tradnl">
                <a:solidFill>
                  <a:srgbClr val="A7A399"/>
                </a:solidFill>
              </a:rPr>
              <a:pPr eaLnBrk="1" hangingPunct="1"/>
              <a:t>18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624111"/>
          </a:xfrm>
        </p:spPr>
        <p:txBody>
          <a:bodyPr/>
          <a:lstStyle/>
          <a:p>
            <a:r>
              <a:rPr lang="es-E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</a:t>
            </a:r>
            <a:r>
              <a:rPr lang="es-E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mutables y copias: los objetos son mutables!</a:t>
            </a:r>
          </a:p>
        </p:txBody>
      </p:sp>
      <p:sp>
        <p:nvSpPr>
          <p:cNvPr id="20483" name="2 Marcador de contenido"/>
          <p:cNvSpPr>
            <a:spLocks noGrp="1"/>
          </p:cNvSpPr>
          <p:nvPr>
            <p:ph idx="4294967295"/>
          </p:nvPr>
        </p:nvSpPr>
        <p:spPr>
          <a:xfrm>
            <a:off x="467544" y="1412776"/>
            <a:ext cx="8183562" cy="4187825"/>
          </a:xfrm>
        </p:spPr>
        <p:txBody>
          <a:bodyPr/>
          <a:lstStyle/>
          <a:p>
            <a:r>
              <a:rPr lang="es-ES" sz="2000" dirty="0">
                <a:latin typeface="Calibri" charset="0"/>
              </a:rPr>
              <a:t>Utilizar el </a:t>
            </a:r>
            <a:r>
              <a:rPr lang="es-ES" sz="2000" dirty="0" err="1">
                <a:latin typeface="Calibri" charset="0"/>
              </a:rPr>
              <a:t>aliasing</a:t>
            </a:r>
            <a:r>
              <a:rPr lang="es-ES" sz="2000" dirty="0">
                <a:latin typeface="Calibri" charset="0"/>
              </a:rPr>
              <a:t> </a:t>
            </a:r>
            <a:r>
              <a:rPr lang="es-ES" sz="2000" dirty="0" smtClean="0">
                <a:latin typeface="Calibri" charset="0"/>
              </a:rPr>
              <a:t>puede </a:t>
            </a:r>
            <a:r>
              <a:rPr lang="es-ES" sz="2000" dirty="0">
                <a:latin typeface="Calibri" charset="0"/>
              </a:rPr>
              <a:t>ser confuso, no darnos cuenta de los cambios de valores de los objetos. </a:t>
            </a:r>
          </a:p>
          <a:p>
            <a:r>
              <a:rPr lang="es-ES" sz="2000" dirty="0" smtClean="0">
                <a:latin typeface="Calibri" charset="0"/>
              </a:rPr>
              <a:t>¿Cuál sería la alternativa?</a:t>
            </a:r>
          </a:p>
          <a:p>
            <a:endParaRPr lang="es-ES" sz="2000" dirty="0">
              <a:latin typeface="Calibri" charset="0"/>
            </a:endParaRP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box2 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=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box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box2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is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box</a:t>
            </a: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True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box2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=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=box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True</a:t>
            </a:r>
          </a:p>
          <a:p>
            <a:pPr>
              <a:buNone/>
            </a:pPr>
            <a:r>
              <a:rPr lang="es-ES" sz="1800" b="1" dirty="0" smtClean="0">
                <a:solidFill>
                  <a:srgbClr val="000000"/>
                </a:solidFill>
                <a:latin typeface="Calibri" charset="0"/>
              </a:rPr>
              <a:t>¿Comprueba </a:t>
            </a:r>
            <a:r>
              <a:rPr lang="es-ES" sz="1800" b="1" dirty="0">
                <a:solidFill>
                  <a:srgbClr val="000000"/>
                </a:solidFill>
                <a:latin typeface="Calibri" charset="0"/>
              </a:rPr>
              <a:t>la </a:t>
            </a:r>
            <a:r>
              <a:rPr lang="es-ES" sz="1800" b="1" dirty="0" smtClean="0">
                <a:solidFill>
                  <a:srgbClr val="000000"/>
                </a:solidFill>
                <a:latin typeface="Calibri" charset="0"/>
              </a:rPr>
              <a:t>identidad o la equivalencia</a:t>
            </a:r>
            <a:r>
              <a:rPr lang="es-ES" sz="1800" b="1" dirty="0" smtClean="0">
                <a:solidFill>
                  <a:srgbClr val="000000"/>
                </a:solidFill>
                <a:latin typeface="Calibri" charset="0"/>
              </a:rPr>
              <a:t>?</a:t>
            </a:r>
            <a:endParaRPr lang="es-ES" sz="1800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 dirty="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056F3708-A63F-D54B-92D8-4E85C613361D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19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436096" y="4365104"/>
            <a:ext cx="3275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import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copy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endParaRPr lang="es-ES" sz="16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box2 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=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copy.copy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(box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box2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is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box</a:t>
            </a: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False</a:t>
            </a:r>
          </a:p>
          <a:p>
            <a:pPr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box2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=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=box</a:t>
            </a: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False</a:t>
            </a: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5394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562" cy="4187825"/>
          </a:xfrm>
        </p:spPr>
        <p:txBody>
          <a:bodyPr/>
          <a:lstStyle/>
          <a:p>
            <a:r>
              <a:rPr lang="en-US" sz="2000" dirty="0" err="1">
                <a:solidFill>
                  <a:srgbClr val="FF0000"/>
                </a:solidFill>
              </a:rPr>
              <a:t>Acceso</a:t>
            </a:r>
            <a:r>
              <a:rPr lang="en-US" sz="2000" dirty="0">
                <a:solidFill>
                  <a:srgbClr val="FF0000"/>
                </a:solidFill>
              </a:rPr>
              <a:t> a los </a:t>
            </a:r>
            <a:r>
              <a:rPr lang="en-US" sz="2000" dirty="0" err="1">
                <a:solidFill>
                  <a:srgbClr val="FF0000"/>
                </a:solidFill>
              </a:rPr>
              <a:t>atributos</a:t>
            </a:r>
            <a:r>
              <a:rPr lang="en-US" sz="2000" dirty="0">
                <a:solidFill>
                  <a:srgbClr val="FF0000"/>
                </a:solidFill>
              </a:rPr>
              <a:t> y los </a:t>
            </a:r>
            <a:r>
              <a:rPr lang="en-US" sz="2000" dirty="0" err="1" smtClean="0">
                <a:solidFill>
                  <a:srgbClr val="FF0000"/>
                </a:solidFill>
              </a:rPr>
              <a:t>métodos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s-ES" sz="2000" dirty="0">
              <a:solidFill>
                <a:srgbClr val="FF0000"/>
              </a:solidFill>
              <a:latin typeface="Calibri" charset="0"/>
            </a:endParaRPr>
          </a:p>
          <a:p>
            <a:r>
              <a:rPr lang="es-ES" sz="2000" dirty="0" smtClean="0">
                <a:latin typeface="Calibri" charset="0"/>
              </a:rPr>
              <a:t>Tipos de atributos</a:t>
            </a:r>
          </a:p>
          <a:p>
            <a:pPr lvl="1"/>
            <a:endParaRPr lang="es-ES" sz="1800" dirty="0" smtClean="0">
              <a:latin typeface="Calibri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Objetos incrustados</a:t>
            </a:r>
          </a:p>
          <a:p>
            <a:endParaRPr lang="es-ES" sz="20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Clases mutables y </a:t>
            </a:r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copias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Encapsulamiento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Polimorfismo y sobrecarga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Herencia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2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7" name="Picture 4" descr="j013345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08720"/>
            <a:ext cx="2577609" cy="234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mutables y copias: los objetos son mutables!</a:t>
            </a:r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183562" cy="4187825"/>
          </a:xfrm>
        </p:spPr>
        <p:txBody>
          <a:bodyPr/>
          <a:lstStyle/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box2 = </a:t>
            </a:r>
            <a:r>
              <a:rPr lang="es-ES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copy.copy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(box)</a:t>
            </a:r>
          </a:p>
          <a:p>
            <a:pPr lvl="1">
              <a:buNone/>
            </a:pP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box2 </a:t>
            </a:r>
            <a:r>
              <a:rPr lang="es-ES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is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 box</a:t>
            </a:r>
          </a:p>
          <a:p>
            <a:pPr lvl="1">
              <a:buNone/>
            </a:pP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False</a:t>
            </a:r>
            <a:endParaRPr lang="es-ES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box2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.corner </a:t>
            </a:r>
            <a:r>
              <a:rPr lang="es-ES" b="1" dirty="0" err="1">
                <a:solidFill>
                  <a:srgbClr val="6666FF"/>
                </a:solidFill>
                <a:latin typeface="Courier New"/>
                <a:cs typeface="Courier New"/>
              </a:rPr>
              <a:t>is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box.corner</a:t>
            </a:r>
            <a:endParaRPr lang="es-ES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True</a:t>
            </a:r>
          </a:p>
          <a:p>
            <a:pPr>
              <a:buFont typeface="Wingdings 2" charset="0"/>
              <a:buNone/>
            </a:pPr>
            <a:endParaRPr lang="es-ES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b="1" dirty="0" smtClean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b="1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b="1" dirty="0" smtClean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b="1" dirty="0" err="1" smtClean="0">
                <a:latin typeface="Calibri" charset="0"/>
              </a:rPr>
              <a:t>copy.copy</a:t>
            </a:r>
            <a:r>
              <a:rPr lang="es-ES" b="1" dirty="0" smtClean="0">
                <a:latin typeface="Calibri" charset="0"/>
              </a:rPr>
              <a:t> </a:t>
            </a:r>
            <a:r>
              <a:rPr lang="es-ES" b="1" dirty="0">
                <a:latin typeface="Calibri" charset="0"/>
              </a:rPr>
              <a:t>copia los valores </a:t>
            </a:r>
            <a:r>
              <a:rPr lang="es-ES" b="1" dirty="0" smtClean="0">
                <a:latin typeface="Calibri" charset="0"/>
              </a:rPr>
              <a:t>simples, </a:t>
            </a:r>
            <a:r>
              <a:rPr lang="es-ES" b="1" dirty="0">
                <a:latin typeface="Calibri" charset="0"/>
              </a:rPr>
              <a:t>pero no los atributos </a:t>
            </a:r>
            <a:r>
              <a:rPr lang="es-ES" b="1" dirty="0" smtClean="0">
                <a:latin typeface="Calibri" charset="0"/>
              </a:rPr>
              <a:t>incrustados</a:t>
            </a:r>
            <a:r>
              <a:rPr lang="es-ES" b="1" dirty="0">
                <a:latin typeface="Calibri" charset="0"/>
              </a:rPr>
              <a:t>! Copia débil (</a:t>
            </a:r>
            <a:r>
              <a:rPr lang="es-ES" b="1" dirty="0" err="1">
                <a:latin typeface="Calibri" charset="0"/>
              </a:rPr>
              <a:t>shallow</a:t>
            </a:r>
            <a:r>
              <a:rPr lang="es-ES" b="1" dirty="0">
                <a:latin typeface="Calibri" charset="0"/>
              </a:rPr>
              <a:t> </a:t>
            </a:r>
            <a:r>
              <a:rPr lang="es-ES" b="1" dirty="0" err="1">
                <a:latin typeface="Calibri" charset="0"/>
              </a:rPr>
              <a:t>copy</a:t>
            </a:r>
            <a:r>
              <a:rPr lang="es-ES" b="1" dirty="0" smtClean="0">
                <a:latin typeface="Calibri" charset="0"/>
              </a:rPr>
              <a:t>)</a:t>
            </a:r>
            <a:endParaRPr lang="es-ES" b="1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2EC0EEC2-139F-0E4F-B4F9-5CEA81DDCC8F}" type="slidenum">
              <a:rPr lang="es-ES_tradnl">
                <a:solidFill>
                  <a:srgbClr val="A7A399"/>
                </a:solidFill>
              </a:rPr>
              <a:pPr eaLnBrk="1" hangingPunct="1"/>
              <a:t>20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9" t="34077" r="16711" b="53125"/>
          <a:stretch>
            <a:fillRect/>
          </a:stretch>
        </p:blipFill>
        <p:spPr bwMode="auto">
          <a:xfrm>
            <a:off x="4067944" y="3212976"/>
            <a:ext cx="4105151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468064" y="5013176"/>
            <a:ext cx="8280400" cy="720725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3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319868" cy="768148"/>
          </a:xfrm>
        </p:spPr>
        <p:txBody>
          <a:bodyPr/>
          <a:lstStyle/>
          <a:p>
            <a:r>
              <a:rPr lang="en-AU" sz="2900" dirty="0" smtClean="0"/>
              <a:t>¿</a:t>
            </a:r>
            <a:r>
              <a:rPr lang="en-AU" sz="2900" dirty="0" err="1" smtClean="0"/>
              <a:t>Qué</a:t>
            </a:r>
            <a:r>
              <a:rPr lang="en-AU" sz="2900" dirty="0" smtClean="0"/>
              <a:t> </a:t>
            </a:r>
            <a:r>
              <a:rPr lang="en-AU" sz="2900" dirty="0" err="1" smtClean="0"/>
              <a:t>ocurre</a:t>
            </a:r>
            <a:r>
              <a:rPr lang="en-AU" sz="2900" dirty="0" smtClean="0"/>
              <a:t> </a:t>
            </a:r>
            <a:r>
              <a:rPr lang="en-AU" sz="2900" dirty="0" err="1" smtClean="0"/>
              <a:t>cuando</a:t>
            </a:r>
            <a:r>
              <a:rPr lang="en-AU" sz="2900" dirty="0" smtClean="0"/>
              <a:t> </a:t>
            </a:r>
            <a:r>
              <a:rPr lang="en-AU" sz="2900" dirty="0" err="1" smtClean="0"/>
              <a:t>hacemos</a:t>
            </a:r>
            <a:r>
              <a:rPr lang="en-AU" sz="2900" dirty="0" smtClean="0"/>
              <a:t> box2=</a:t>
            </a:r>
            <a:r>
              <a:rPr lang="en-AU" sz="2900" dirty="0" err="1" smtClean="0"/>
              <a:t>copy.copy</a:t>
            </a:r>
            <a:r>
              <a:rPr lang="en-AU" sz="2900" dirty="0" smtClean="0"/>
              <a:t>(box)?</a:t>
            </a:r>
            <a:endParaRPr lang="en-AU" sz="29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21</a:t>
            </a:fld>
            <a:endParaRPr lang="es-ES_tradn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9" t="34077" r="16711" b="53125"/>
          <a:stretch>
            <a:fillRect/>
          </a:stretch>
        </p:blipFill>
        <p:spPr bwMode="auto">
          <a:xfrm>
            <a:off x="2123728" y="1772816"/>
            <a:ext cx="53744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9" t="34077" r="30741" b="53125"/>
          <a:stretch/>
        </p:blipFill>
        <p:spPr bwMode="auto">
          <a:xfrm>
            <a:off x="1197164" y="4077072"/>
            <a:ext cx="3138122" cy="12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5" t="34077" r="16711" b="53125"/>
          <a:stretch/>
        </p:blipFill>
        <p:spPr bwMode="auto">
          <a:xfrm>
            <a:off x="4788024" y="4077072"/>
            <a:ext cx="3178636" cy="12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28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mutables y copias: los objetos son mutables!</a:t>
            </a:r>
          </a:p>
        </p:txBody>
      </p:sp>
      <p:sp>
        <p:nvSpPr>
          <p:cNvPr id="22531" name="2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183562" cy="4187825"/>
          </a:xfrm>
        </p:spPr>
        <p:txBody>
          <a:bodyPr/>
          <a:lstStyle/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 box2 = </a:t>
            </a:r>
            <a:r>
              <a:rPr lang="es-ES" b="1" dirty="0" err="1">
                <a:solidFill>
                  <a:srgbClr val="6666FF"/>
                </a:solidFill>
                <a:latin typeface="Courier New"/>
                <a:cs typeface="Courier New"/>
              </a:rPr>
              <a:t>copy.deepcopy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(box)</a:t>
            </a: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box2 </a:t>
            </a:r>
            <a:r>
              <a:rPr lang="es-ES" b="1" dirty="0" err="1">
                <a:solidFill>
                  <a:srgbClr val="6666FF"/>
                </a:solidFill>
                <a:latin typeface="Courier New"/>
                <a:cs typeface="Courier New"/>
              </a:rPr>
              <a:t>is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box</a:t>
            </a:r>
            <a:endParaRPr lang="es-ES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False</a:t>
            </a: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box2.corner </a:t>
            </a:r>
            <a:r>
              <a:rPr lang="es-ES" b="1" dirty="0" err="1">
                <a:solidFill>
                  <a:srgbClr val="6666FF"/>
                </a:solidFill>
                <a:latin typeface="Courier New"/>
                <a:cs typeface="Courier New"/>
              </a:rPr>
              <a:t>is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box.corner</a:t>
            </a:r>
            <a:endParaRPr lang="es-ES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False</a:t>
            </a:r>
          </a:p>
          <a:p>
            <a:pPr>
              <a:buFont typeface="Wingdings 2" charset="0"/>
              <a:buNone/>
            </a:pPr>
            <a:endParaRPr lang="es-ES" sz="2000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sz="2000" dirty="0" smtClean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dirty="0" smtClean="0">
                <a:latin typeface="Calibri" charset="0"/>
              </a:rPr>
              <a:t>¿Se puede decir que box2 y box son completamente objetos diferentes?</a:t>
            </a:r>
            <a:endParaRPr lang="es-ES" sz="2000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sz="2000" dirty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dirty="0" err="1">
                <a:latin typeface="Calibri" charset="0"/>
              </a:rPr>
              <a:t>Df</a:t>
            </a:r>
            <a:r>
              <a:rPr lang="es-ES" sz="2000" dirty="0">
                <a:latin typeface="Calibri" charset="0"/>
              </a:rPr>
              <a:t>. La copia profunda </a:t>
            </a:r>
            <a:r>
              <a:rPr lang="es-ES" sz="2000" dirty="0" smtClean="0">
                <a:latin typeface="Calibri" charset="0"/>
              </a:rPr>
              <a:t>(</a:t>
            </a:r>
            <a:r>
              <a:rPr lang="es-ES" sz="2000" dirty="0" err="1" smtClean="0">
                <a:latin typeface="Calibri" charset="0"/>
              </a:rPr>
              <a:t>deep</a:t>
            </a:r>
            <a:r>
              <a:rPr lang="es-ES" sz="2000" dirty="0" smtClean="0">
                <a:latin typeface="Calibri" charset="0"/>
              </a:rPr>
              <a:t> </a:t>
            </a:r>
            <a:r>
              <a:rPr lang="es-ES" sz="2000" dirty="0" err="1" smtClean="0">
                <a:latin typeface="Calibri" charset="0"/>
              </a:rPr>
              <a:t>copy</a:t>
            </a:r>
            <a:r>
              <a:rPr lang="es-ES" sz="2000" dirty="0" smtClean="0">
                <a:latin typeface="Calibri" charset="0"/>
              </a:rPr>
              <a:t>) copia </a:t>
            </a:r>
            <a:r>
              <a:rPr lang="es-ES" sz="2000" dirty="0">
                <a:latin typeface="Calibri" charset="0"/>
              </a:rPr>
              <a:t>recursivamente todos los atributos </a:t>
            </a:r>
            <a:r>
              <a:rPr lang="es-ES" sz="2000" dirty="0" smtClean="0">
                <a:latin typeface="Calibri" charset="0"/>
              </a:rPr>
              <a:t>incrustados</a:t>
            </a:r>
            <a:r>
              <a:rPr lang="es-ES" sz="2000" dirty="0">
                <a:latin typeface="Calibri" charset="0"/>
              </a:rPr>
              <a:t>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C66138E1-F316-D94D-B95F-E1E35FCC5157}" type="slidenum">
              <a:rPr lang="es-ES_tradnl">
                <a:solidFill>
                  <a:srgbClr val="A7A399"/>
                </a:solidFill>
              </a:rPr>
              <a:pPr eaLnBrk="1" hangingPunct="1"/>
              <a:t>22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11560" y="4941168"/>
            <a:ext cx="7921625" cy="79216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81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562" cy="4187825"/>
          </a:xfrm>
        </p:spPr>
        <p:txBody>
          <a:bodyPr/>
          <a:lstStyle/>
          <a:p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Acceso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a los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atributos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y los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métodos</a:t>
            </a: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 smtClean="0">
                <a:latin typeface="Calibri" charset="0"/>
              </a:rPr>
              <a:t>Tipos de atributos</a:t>
            </a:r>
          </a:p>
          <a:p>
            <a:pPr lvl="1"/>
            <a:endParaRPr lang="es-ES" sz="1800" dirty="0" smtClean="0">
              <a:latin typeface="Calibri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Objetos incrustados</a:t>
            </a:r>
          </a:p>
          <a:p>
            <a:endParaRPr lang="es-ES" sz="20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Clases mutables y </a:t>
            </a:r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copias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FF0000"/>
                </a:solidFill>
              </a:rPr>
              <a:t>Encapsulamiento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Polimorfismo y sobrecarga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Herencia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23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8" name="Picture 4" descr="BD07897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356992"/>
            <a:ext cx="2122488" cy="24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696119"/>
          </a:xfrm>
        </p:spPr>
        <p:txBody>
          <a:bodyPr/>
          <a:lstStyle/>
          <a:p>
            <a:pPr eaLnBrk="1" hangingPunct="1"/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Datos públicos y privados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61443" name="2 Marcador de contenido"/>
          <p:cNvSpPr>
            <a:spLocks noGrp="1"/>
          </p:cNvSpPr>
          <p:nvPr>
            <p:ph idx="4294967295"/>
          </p:nvPr>
        </p:nvSpPr>
        <p:spPr>
          <a:xfrm>
            <a:off x="467544" y="1196752"/>
            <a:ext cx="8183562" cy="4187825"/>
          </a:xfrm>
        </p:spPr>
        <p:txBody>
          <a:bodyPr/>
          <a:lstStyle/>
          <a:p>
            <a:pPr lvl="1">
              <a:buNone/>
            </a:pPr>
            <a:r>
              <a:rPr lang="en-US" b="1" dirty="0">
                <a:solidFill>
                  <a:srgbClr val="6666FF"/>
                </a:solidFill>
                <a:latin typeface="Courier New"/>
                <a:cs typeface="Courier New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 dirty="0">
                <a:latin typeface="Calibri" charset="0"/>
              </a:rPr>
              <a:t>	….</a:t>
            </a:r>
          </a:p>
          <a:p>
            <a:pPr marL="742950" lvl="1" indent="-285750">
              <a:buFont typeface="Verdana" charset="0"/>
              <a:buNone/>
            </a:pPr>
            <a:endParaRPr lang="es-ES" dirty="0">
              <a:latin typeface="Calibri" charset="0"/>
            </a:endParaRPr>
          </a:p>
          <a:p>
            <a:pPr>
              <a:buFont typeface="Verdana" charset="0"/>
              <a:buNone/>
            </a:pPr>
            <a:r>
              <a:rPr lang="es-ES" sz="2000" dirty="0">
                <a:latin typeface="Calibri" charset="0"/>
              </a:rPr>
              <a:t>Construimos el objeto:</a:t>
            </a: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b="1" dirty="0" err="1">
                <a:solidFill>
                  <a:srgbClr val="6666FF"/>
                </a:solidFill>
                <a:latin typeface="Courier New"/>
                <a:cs typeface="Courier New"/>
              </a:rPr>
              <a:t>myfraction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=</a:t>
            </a:r>
            <a:r>
              <a:rPr lang="es-ES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(3,5) </a:t>
            </a:r>
          </a:p>
          <a:p>
            <a:pPr lvl="1">
              <a:buNone/>
            </a:pPr>
            <a:endParaRPr lang="es-ES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 myfraction.den</a:t>
            </a: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	# llamamos un dato de la clase </a:t>
            </a: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		N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o recomendable! La forma correcta será:</a:t>
            </a:r>
            <a:endParaRPr lang="es-ES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s-ES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myfraction.imprimir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() </a:t>
            </a:r>
            <a:endParaRPr lang="es-ES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	# llamamos un método de la clase</a:t>
            </a:r>
          </a:p>
          <a:p>
            <a:pPr>
              <a:buFont typeface="Verdana" charset="0"/>
              <a:buNone/>
            </a:pPr>
            <a:endParaRPr lang="es-ES" sz="2000" dirty="0">
              <a:solidFill>
                <a:srgbClr val="000099"/>
              </a:solidFill>
              <a:latin typeface="Calibri" charset="0"/>
            </a:endParaRPr>
          </a:p>
          <a:p>
            <a:pPr>
              <a:buFont typeface="Verdana" charset="0"/>
              <a:buNone/>
            </a:pPr>
            <a:endParaRPr lang="es-ES" sz="2000" dirty="0">
              <a:solidFill>
                <a:srgbClr val="000099"/>
              </a:solidFill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777D1946-F8E7-FA42-9A01-ADB732687E62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24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6144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6"/>
            <a:ext cx="2725489" cy="17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9552" y="5517232"/>
            <a:ext cx="530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Calibri" charset="0"/>
              </a:rPr>
              <a:t>¿Y cómo podemos “prohibir el acceso” a los atributos?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5255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hangingPunct="1"/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Datos públicos y privados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6553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 b="1" dirty="0">
                <a:solidFill>
                  <a:srgbClr val="6666FF"/>
                </a:solidFill>
                <a:latin typeface="Courier New"/>
                <a:cs typeface="Courier New"/>
              </a:rPr>
              <a:t>class </a:t>
            </a:r>
            <a:r>
              <a:rPr lang="en-U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Fraction:</a:t>
            </a:r>
            <a:endParaRPr lang="en-U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__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init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__(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self,top,bottom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): # el constructor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__</a:t>
            </a:r>
            <a:r>
              <a:rPr lang="es-ES" sz="20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num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= top 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#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.__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– dato del objeto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__den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= 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bottom</a:t>
            </a:r>
            <a:endParaRPr lang="es-ES" sz="20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2000" b="1" dirty="0" smtClean="0">
                <a:latin typeface="Calibri" charset="0"/>
              </a:rPr>
              <a:t>Datos privados: </a:t>
            </a:r>
            <a:r>
              <a:rPr lang="es-ES" sz="2000" dirty="0" smtClean="0">
                <a:latin typeface="Calibri" charset="0"/>
              </a:rPr>
              <a:t>de uso sólo por los atributos de la clase (empiezan con el prefijo: “__”).</a:t>
            </a:r>
            <a:endParaRPr lang="es-ES" sz="1800" dirty="0">
              <a:latin typeface="Calibri" charset="0"/>
            </a:endParaRPr>
          </a:p>
          <a:p>
            <a:pPr lvl="1"/>
            <a:endParaRPr lang="es-ES" sz="1800" dirty="0">
              <a:latin typeface="Calibri" charset="0"/>
            </a:endParaRPr>
          </a:p>
          <a:p>
            <a:r>
              <a:rPr lang="es-ES" sz="2000" dirty="0">
                <a:latin typeface="Calibri" charset="0"/>
              </a:rPr>
              <a:t>Al llamar desde fuera: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&gt;&gt;&gt; f=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(3,4) 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#se llama al constructor de la clase.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 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f.__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init__(2,2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) 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#llamada 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equivalent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e</a:t>
            </a: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endParaRPr lang="es-ES" sz="1800" dirty="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77FF102A-10AE-7246-BBD4-EBA42E30D6D3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25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6554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71500"/>
            <a:ext cx="1643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510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hangingPunct="1"/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Datos públicos y privados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4294967295"/>
          </p:nvPr>
        </p:nvSpPr>
        <p:spPr>
          <a:xfrm>
            <a:off x="539552" y="1484784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 b="1" dirty="0">
                <a:solidFill>
                  <a:srgbClr val="6666FF"/>
                </a:solidFill>
                <a:latin typeface="Courier New"/>
                <a:cs typeface="Courier New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n-US" sz="2000" b="1" dirty="0">
                <a:solidFill>
                  <a:srgbClr val="6666FF"/>
                </a:solidFill>
                <a:latin typeface="Courier New"/>
                <a:cs typeface="Courier New"/>
              </a:rPr>
              <a:t>….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imprimir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): #método de la clase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__</a:t>
            </a:r>
            <a:r>
              <a:rPr lang="es-ES" sz="20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num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# datos de la clase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__den</a:t>
            </a:r>
            <a:endParaRPr lang="es-ES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__auxiliar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() #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It’s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OK</a:t>
            </a:r>
          </a:p>
          <a:p>
            <a:pPr>
              <a:buFont typeface="Wingdings 2" charset="0"/>
              <a:buNone/>
            </a:pP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__auxiliar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“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This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is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an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auxiliar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function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”</a:t>
            </a:r>
          </a:p>
          <a:p>
            <a:pPr>
              <a:buFont typeface="Wingdings 2" charset="0"/>
              <a:buNone/>
            </a:pP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 f=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(1,2)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>
                <a:solidFill>
                  <a:srgbClr val="FF0000"/>
                </a:solidFill>
                <a:latin typeface="Courier New"/>
                <a:cs typeface="Courier New"/>
              </a:rPr>
              <a:t> f.</a:t>
            </a:r>
            <a:r>
              <a:rPr lang="es-E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__</a:t>
            </a:r>
            <a:r>
              <a:rPr lang="es-ES" sz="20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num</a:t>
            </a:r>
            <a:r>
              <a:rPr lang="es-E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-&gt; Error!</a:t>
            </a:r>
          </a:p>
          <a:p>
            <a:pPr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f.</a:t>
            </a:r>
            <a:r>
              <a:rPr lang="es-ES" sz="20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__auxiliar</a:t>
            </a:r>
            <a:r>
              <a:rPr lang="es-ES" sz="2000" b="1" dirty="0">
                <a:solidFill>
                  <a:srgbClr val="FF0000"/>
                </a:solidFill>
                <a:latin typeface="Courier New"/>
                <a:cs typeface="Courier New"/>
              </a:rPr>
              <a:t>() 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-&gt; Error!</a:t>
            </a:r>
          </a:p>
          <a:p>
            <a:pPr marL="742950" lvl="1" indent="-285750">
              <a:buFont typeface="Verdana" charset="0"/>
              <a:buNone/>
            </a:pPr>
            <a:endParaRPr lang="es-ES" sz="1600" dirty="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149B8839-F38A-A44A-B922-2628941C2FF4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26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6247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642938"/>
            <a:ext cx="21574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104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214313"/>
            <a:ext cx="8183563" cy="1050925"/>
          </a:xfrm>
        </p:spPr>
        <p:txBody>
          <a:bodyPr/>
          <a:lstStyle/>
          <a:p>
            <a:pPr eaLnBrk="1" hangingPunct="1"/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Datos públicos y privados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63491" name="2 Marcador de contenido"/>
          <p:cNvSpPr>
            <a:spLocks noGrp="1"/>
          </p:cNvSpPr>
          <p:nvPr>
            <p:ph idx="4294967295"/>
          </p:nvPr>
        </p:nvSpPr>
        <p:spPr>
          <a:xfrm>
            <a:off x="357188" y="1071563"/>
            <a:ext cx="8391276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 b="1" dirty="0">
                <a:solidFill>
                  <a:srgbClr val="6666FF"/>
                </a:solidFill>
                <a:latin typeface="Courier New"/>
                <a:cs typeface="Courier New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__show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.__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# self.num – 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	# dato del objeto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test(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=0 #variable de la clase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x=100 #variable local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.__show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>
              <a:buFont typeface="Wingdings 2" charset="0"/>
              <a:buNone/>
            </a:pPr>
            <a:r>
              <a:rPr lang="es-ES" sz="2000" dirty="0" smtClean="0">
                <a:latin typeface="+mj-lt"/>
                <a:cs typeface="Courier New"/>
              </a:rPr>
              <a:t>¿Qué líneas darán error?</a:t>
            </a:r>
          </a:p>
          <a:p>
            <a:pPr>
              <a:buFont typeface="Wingdings 2" charset="0"/>
              <a:buNone/>
            </a:pP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=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()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f.test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) </a:t>
            </a:r>
            <a:endParaRPr lang="es-ES" sz="20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f.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__den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x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marL="742950" lvl="1" indent="-285750">
              <a:buFont typeface="Verdana" charset="0"/>
              <a:buNone/>
            </a:pPr>
            <a:endParaRPr lang="es-ES" dirty="0"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endParaRPr lang="es-ES" dirty="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5848F52E-0FA8-E041-860F-DBCEC2280EC6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27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6349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642938"/>
            <a:ext cx="21574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592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Encapsulamiento</a:t>
            </a:r>
            <a:endParaRPr lang="en-AU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71600" y="1988840"/>
            <a:ext cx="7200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dirty="0" smtClean="0"/>
          </a:p>
          <a:p>
            <a:endParaRPr lang="en-AU" dirty="0"/>
          </a:p>
          <a:p>
            <a:r>
              <a:rPr lang="en-AU" dirty="0"/>
              <a:t>– </a:t>
            </a:r>
            <a:r>
              <a:rPr lang="en-AU" dirty="0" err="1"/>
              <a:t>Significa</a:t>
            </a:r>
            <a:r>
              <a:rPr lang="en-AU" dirty="0"/>
              <a:t> </a:t>
            </a:r>
            <a:r>
              <a:rPr lang="en-AU" dirty="0" err="1" smtClean="0"/>
              <a:t>tratar</a:t>
            </a:r>
            <a:r>
              <a:rPr lang="en-AU" dirty="0" smtClean="0"/>
              <a:t> los </a:t>
            </a:r>
            <a:r>
              <a:rPr lang="en-AU" dirty="0" err="1"/>
              <a:t>datos</a:t>
            </a:r>
            <a:r>
              <a:rPr lang="en-AU" dirty="0"/>
              <a:t> </a:t>
            </a:r>
            <a:r>
              <a:rPr lang="en-AU" dirty="0" err="1" smtClean="0"/>
              <a:t>que</a:t>
            </a:r>
            <a:r>
              <a:rPr lang="en-AU" dirty="0" smtClean="0"/>
              <a:t> </a:t>
            </a:r>
            <a:r>
              <a:rPr lang="en-AU" dirty="0" err="1" smtClean="0"/>
              <a:t>pertenecen</a:t>
            </a:r>
            <a:r>
              <a:rPr lang="en-AU" dirty="0" smtClean="0"/>
              <a:t> </a:t>
            </a:r>
            <a:r>
              <a:rPr lang="en-AU" dirty="0"/>
              <a:t>a un </a:t>
            </a:r>
            <a:r>
              <a:rPr lang="en-AU" dirty="0" err="1"/>
              <a:t>objeto</a:t>
            </a:r>
            <a:r>
              <a:rPr lang="en-AU" dirty="0"/>
              <a:t> </a:t>
            </a:r>
            <a:r>
              <a:rPr lang="en-AU" dirty="0" smtClean="0"/>
              <a:t>de forma </a:t>
            </a:r>
            <a:r>
              <a:rPr lang="en-AU" dirty="0" err="1" smtClean="0"/>
              <a:t>prediseñada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/>
              <a:t>– </a:t>
            </a:r>
            <a:r>
              <a:rPr lang="en-AU" dirty="0" err="1"/>
              <a:t>Podemos</a:t>
            </a:r>
            <a:r>
              <a:rPr lang="en-AU" dirty="0"/>
              <a:t> </a:t>
            </a:r>
            <a:r>
              <a:rPr lang="en-AU" dirty="0" err="1"/>
              <a:t>ir</a:t>
            </a:r>
            <a:r>
              <a:rPr lang="en-AU" dirty="0"/>
              <a:t> </a:t>
            </a:r>
            <a:r>
              <a:rPr lang="en-AU" dirty="0" err="1"/>
              <a:t>más</a:t>
            </a:r>
            <a:r>
              <a:rPr lang="en-AU" dirty="0"/>
              <a:t> </a:t>
            </a:r>
            <a:r>
              <a:rPr lang="en-AU" dirty="0" err="1"/>
              <a:t>allá</a:t>
            </a:r>
            <a:r>
              <a:rPr lang="en-AU" dirty="0"/>
              <a:t> y </a:t>
            </a:r>
            <a:r>
              <a:rPr lang="en-AU" dirty="0" err="1"/>
              <a:t>ocultar</a:t>
            </a:r>
            <a:r>
              <a:rPr lang="en-AU" dirty="0"/>
              <a:t> los </a:t>
            </a:r>
            <a:r>
              <a:rPr lang="en-AU" dirty="0" err="1"/>
              <a:t>datos</a:t>
            </a:r>
            <a:r>
              <a:rPr lang="en-AU" dirty="0"/>
              <a:t> de un </a:t>
            </a:r>
            <a:r>
              <a:rPr lang="en-AU" dirty="0" err="1"/>
              <a:t>objeto</a:t>
            </a:r>
            <a:r>
              <a:rPr lang="en-AU" dirty="0"/>
              <a:t> a </a:t>
            </a:r>
            <a:r>
              <a:rPr lang="en-AU" dirty="0" err="1"/>
              <a:t>cualquier</a:t>
            </a:r>
            <a:r>
              <a:rPr lang="en-AU" dirty="0"/>
              <a:t> </a:t>
            </a:r>
            <a:r>
              <a:rPr lang="en-AU" dirty="0" err="1"/>
              <a:t>otro</a:t>
            </a:r>
            <a:r>
              <a:rPr lang="en-AU" dirty="0"/>
              <a:t> </a:t>
            </a:r>
            <a:r>
              <a:rPr lang="en-AU" dirty="0" err="1"/>
              <a:t>objeto</a:t>
            </a:r>
            <a:r>
              <a:rPr lang="en-AU" dirty="0"/>
              <a:t> </a:t>
            </a:r>
            <a:r>
              <a:rPr lang="en-AU" dirty="0" smtClean="0"/>
              <a:t>o </a:t>
            </a:r>
            <a:r>
              <a:rPr lang="en-AU" dirty="0" err="1" smtClean="0"/>
              <a:t>código</a:t>
            </a:r>
            <a:r>
              <a:rPr lang="en-AU" dirty="0" smtClean="0"/>
              <a:t> </a:t>
            </a:r>
            <a:r>
              <a:rPr lang="en-AU" dirty="0" err="1"/>
              <a:t>que</a:t>
            </a:r>
            <a:r>
              <a:rPr lang="en-AU" dirty="0"/>
              <a:t> </a:t>
            </a:r>
            <a:r>
              <a:rPr lang="en-AU" dirty="0" err="1"/>
              <a:t>trate</a:t>
            </a:r>
            <a:r>
              <a:rPr lang="en-AU" dirty="0"/>
              <a:t> de </a:t>
            </a:r>
            <a:r>
              <a:rPr lang="en-AU" dirty="0" err="1"/>
              <a:t>hacer</a:t>
            </a:r>
            <a:r>
              <a:rPr lang="en-AU" dirty="0"/>
              <a:t> </a:t>
            </a:r>
            <a:r>
              <a:rPr lang="en-AU" dirty="0" err="1"/>
              <a:t>uso</a:t>
            </a:r>
            <a:r>
              <a:rPr lang="en-AU" dirty="0"/>
              <a:t> de </a:t>
            </a:r>
            <a:r>
              <a:rPr lang="en-AU" dirty="0" err="1"/>
              <a:t>ellos</a:t>
            </a:r>
            <a:r>
              <a:rPr lang="en-AU" dirty="0"/>
              <a:t>. </a:t>
            </a:r>
            <a:endParaRPr lang="en-AU" dirty="0" smtClean="0"/>
          </a:p>
          <a:p>
            <a:endParaRPr lang="en-AU" dirty="0"/>
          </a:p>
          <a:p>
            <a:pPr marL="285750" indent="-285750">
              <a:buFont typeface="Arial"/>
              <a:buChar char="•"/>
            </a:pPr>
            <a:r>
              <a:rPr lang="en-AU" dirty="0" err="1" smtClean="0"/>
              <a:t>Serían</a:t>
            </a:r>
            <a:r>
              <a:rPr lang="en-AU" dirty="0" smtClean="0"/>
              <a:t> </a:t>
            </a:r>
            <a:r>
              <a:rPr lang="en-AU" dirty="0" err="1"/>
              <a:t>sólo</a:t>
            </a:r>
            <a:r>
              <a:rPr lang="en-AU" dirty="0"/>
              <a:t> </a:t>
            </a:r>
            <a:r>
              <a:rPr lang="en-AU" dirty="0" err="1"/>
              <a:t>accesibles</a:t>
            </a:r>
            <a:r>
              <a:rPr lang="en-AU" dirty="0"/>
              <a:t> al </a:t>
            </a:r>
            <a:r>
              <a:rPr lang="en-AU" dirty="0" err="1"/>
              <a:t>propio</a:t>
            </a:r>
            <a:r>
              <a:rPr lang="en-AU" dirty="0"/>
              <a:t> </a:t>
            </a:r>
            <a:r>
              <a:rPr lang="en-AU" dirty="0" err="1" smtClean="0"/>
              <a:t>objeto</a:t>
            </a:r>
            <a:r>
              <a:rPr lang="en-AU" dirty="0" smtClean="0"/>
              <a:t> y</a:t>
            </a:r>
            <a:r>
              <a:rPr lang="en-AU" dirty="0"/>
              <a:t>, en </a:t>
            </a:r>
            <a:r>
              <a:rPr lang="en-AU" dirty="0" err="1"/>
              <a:t>algunos</a:t>
            </a:r>
            <a:r>
              <a:rPr lang="en-AU" dirty="0"/>
              <a:t> </a:t>
            </a:r>
            <a:r>
              <a:rPr lang="en-AU" dirty="0" err="1"/>
              <a:t>casos</a:t>
            </a:r>
            <a:r>
              <a:rPr lang="en-AU" dirty="0"/>
              <a:t>, a </a:t>
            </a:r>
            <a:r>
              <a:rPr lang="en-AU" dirty="0" err="1"/>
              <a:t>objetos</a:t>
            </a:r>
            <a:r>
              <a:rPr lang="en-AU" dirty="0"/>
              <a:t> de </a:t>
            </a:r>
            <a:r>
              <a:rPr lang="en-AU" dirty="0" err="1"/>
              <a:t>sus</a:t>
            </a:r>
            <a:r>
              <a:rPr lang="en-AU" dirty="0"/>
              <a:t> </a:t>
            </a:r>
            <a:r>
              <a:rPr lang="en-AU" dirty="0" err="1"/>
              <a:t>clases</a:t>
            </a:r>
            <a:r>
              <a:rPr lang="en-AU" dirty="0"/>
              <a:t> </a:t>
            </a:r>
            <a:r>
              <a:rPr lang="en-AU" dirty="0" err="1"/>
              <a:t>descendientes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642938"/>
            <a:ext cx="21574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6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183880" cy="1051560"/>
          </a:xfrm>
        </p:spPr>
        <p:txBody>
          <a:bodyPr/>
          <a:lstStyle/>
          <a:p>
            <a:r>
              <a:rPr lang="en-AU" dirty="0" err="1" smtClean="0"/>
              <a:t>Encapsulamiento</a:t>
            </a:r>
            <a:endParaRPr lang="en-AU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29</a:t>
            </a:fld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539552" y="1196752"/>
            <a:ext cx="7992888" cy="4924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AU" dirty="0"/>
              <a:t>Hay </a:t>
            </a:r>
            <a:r>
              <a:rPr lang="en-AU" dirty="0" err="1"/>
              <a:t>muchos</a:t>
            </a:r>
            <a:r>
              <a:rPr lang="en-AU" dirty="0"/>
              <a:t> </a:t>
            </a:r>
            <a:r>
              <a:rPr lang="en-AU" dirty="0" err="1"/>
              <a:t>datos</a:t>
            </a:r>
            <a:r>
              <a:rPr lang="en-AU" dirty="0"/>
              <a:t> </a:t>
            </a:r>
            <a:r>
              <a:rPr lang="en-AU" dirty="0" err="1"/>
              <a:t>que</a:t>
            </a:r>
            <a:r>
              <a:rPr lang="en-AU" dirty="0"/>
              <a:t> no </a:t>
            </a:r>
            <a:r>
              <a:rPr lang="en-AU" dirty="0" err="1"/>
              <a:t>tiene</a:t>
            </a:r>
            <a:r>
              <a:rPr lang="en-AU" dirty="0"/>
              <a:t> </a:t>
            </a:r>
            <a:r>
              <a:rPr lang="en-AU" dirty="0" err="1"/>
              <a:t>porque</a:t>
            </a:r>
            <a:r>
              <a:rPr lang="en-AU" dirty="0"/>
              <a:t> </a:t>
            </a:r>
            <a:r>
              <a:rPr lang="en-AU" dirty="0" err="1"/>
              <a:t>conocerlo</a:t>
            </a:r>
            <a:r>
              <a:rPr lang="en-AU" dirty="0"/>
              <a:t> </a:t>
            </a:r>
            <a:r>
              <a:rPr lang="en-AU" dirty="0" err="1"/>
              <a:t>aquel</a:t>
            </a:r>
            <a:r>
              <a:rPr lang="en-AU" dirty="0"/>
              <a:t> </a:t>
            </a:r>
            <a:r>
              <a:rPr lang="en-AU" dirty="0" err="1"/>
              <a:t>que</a:t>
            </a:r>
            <a:r>
              <a:rPr lang="en-AU" dirty="0"/>
              <a:t> </a:t>
            </a:r>
            <a:r>
              <a:rPr lang="en-AU" dirty="0" err="1" smtClean="0"/>
              <a:t>esté</a:t>
            </a:r>
            <a:r>
              <a:rPr lang="en-AU" dirty="0" smtClean="0"/>
              <a:t> </a:t>
            </a:r>
            <a:r>
              <a:rPr lang="en-AU" dirty="0" err="1"/>
              <a:t>usando</a:t>
            </a:r>
            <a:r>
              <a:rPr lang="en-AU" dirty="0"/>
              <a:t> la </a:t>
            </a:r>
            <a:r>
              <a:rPr lang="en-AU" dirty="0" err="1" smtClean="0"/>
              <a:t>clase</a:t>
            </a:r>
            <a:r>
              <a:rPr lang="en-AU" dirty="0" smtClean="0"/>
              <a:t>; </a:t>
            </a:r>
            <a:r>
              <a:rPr lang="en-AU" dirty="0" err="1"/>
              <a:t>ya</a:t>
            </a:r>
            <a:r>
              <a:rPr lang="en-AU" dirty="0"/>
              <a:t> </a:t>
            </a:r>
            <a:r>
              <a:rPr lang="en-AU" dirty="0" err="1"/>
              <a:t>que</a:t>
            </a:r>
            <a:r>
              <a:rPr lang="en-AU" dirty="0"/>
              <a:t> son </a:t>
            </a:r>
            <a:r>
              <a:rPr lang="en-AU" dirty="0" err="1"/>
              <a:t>inherentes</a:t>
            </a:r>
            <a:r>
              <a:rPr lang="en-AU" dirty="0"/>
              <a:t> al </a:t>
            </a:r>
            <a:r>
              <a:rPr lang="en-AU" dirty="0" err="1"/>
              <a:t>objeto</a:t>
            </a:r>
            <a:r>
              <a:rPr lang="en-AU" dirty="0"/>
              <a:t> y </a:t>
            </a:r>
            <a:r>
              <a:rPr lang="en-AU" dirty="0" err="1" smtClean="0"/>
              <a:t>sólo</a:t>
            </a:r>
            <a:r>
              <a:rPr lang="en-AU" dirty="0" smtClean="0"/>
              <a:t> </a:t>
            </a:r>
            <a:r>
              <a:rPr lang="en-AU" dirty="0" err="1"/>
              <a:t>controlan</a:t>
            </a:r>
            <a:r>
              <a:rPr lang="en-AU" dirty="0"/>
              <a:t> </a:t>
            </a:r>
            <a:r>
              <a:rPr lang="en-AU" dirty="0" err="1"/>
              <a:t>su</a:t>
            </a:r>
            <a:r>
              <a:rPr lang="en-AU" dirty="0"/>
              <a:t> </a:t>
            </a:r>
            <a:r>
              <a:rPr lang="en-AU" dirty="0" err="1"/>
              <a:t>funcionamiento</a:t>
            </a:r>
            <a:r>
              <a:rPr lang="en-AU" dirty="0"/>
              <a:t> </a:t>
            </a:r>
            <a:r>
              <a:rPr lang="en-AU" dirty="0" err="1" smtClean="0"/>
              <a:t>interno</a:t>
            </a:r>
            <a:endParaRPr lang="en-AU" dirty="0" smtClean="0"/>
          </a:p>
          <a:p>
            <a:pPr marL="285750" indent="-285750">
              <a:buFont typeface="Arial"/>
              <a:buChar char="•"/>
            </a:pPr>
            <a:endParaRPr lang="en-AU" dirty="0" smtClean="0"/>
          </a:p>
          <a:p>
            <a:pPr marL="742950" lvl="1" indent="-285750">
              <a:buFont typeface="Arial"/>
              <a:buChar char="•"/>
            </a:pPr>
            <a:r>
              <a:rPr lang="en-AU" sz="1400" dirty="0" err="1" smtClean="0"/>
              <a:t>cuando</a:t>
            </a:r>
            <a:r>
              <a:rPr lang="en-AU" sz="1400" dirty="0" smtClean="0"/>
              <a:t> </a:t>
            </a:r>
            <a:r>
              <a:rPr lang="en-AU" sz="1400" dirty="0" err="1" smtClean="0"/>
              <a:t>alguien</a:t>
            </a:r>
            <a:r>
              <a:rPr lang="en-AU" sz="1400" dirty="0" smtClean="0"/>
              <a:t> nos </a:t>
            </a:r>
            <a:r>
              <a:rPr lang="en-AU" sz="1400" dirty="0" err="1"/>
              <a:t>ve</a:t>
            </a:r>
            <a:r>
              <a:rPr lang="en-AU" sz="1400" dirty="0"/>
              <a:t> </a:t>
            </a:r>
            <a:r>
              <a:rPr lang="en-AU" sz="1400" dirty="0" err="1"/>
              <a:t>puede</a:t>
            </a:r>
            <a:r>
              <a:rPr lang="en-AU" sz="1400" dirty="0"/>
              <a:t> </a:t>
            </a:r>
            <a:r>
              <a:rPr lang="en-AU" sz="1400" dirty="0" err="1"/>
              <a:t>saber</a:t>
            </a:r>
            <a:r>
              <a:rPr lang="en-AU" sz="1400" dirty="0"/>
              <a:t> </a:t>
            </a:r>
            <a:r>
              <a:rPr lang="en-AU" sz="1400" dirty="0" err="1"/>
              <a:t>inmediatamente</a:t>
            </a:r>
            <a:r>
              <a:rPr lang="en-AU" sz="1400" dirty="0"/>
              <a:t> </a:t>
            </a:r>
            <a:r>
              <a:rPr lang="en-AU" sz="1400" dirty="0" err="1"/>
              <a:t>si</a:t>
            </a:r>
            <a:r>
              <a:rPr lang="en-AU" sz="1400" dirty="0"/>
              <a:t> </a:t>
            </a:r>
            <a:r>
              <a:rPr lang="en-AU" sz="1400" dirty="0" err="1"/>
              <a:t>eres</a:t>
            </a:r>
            <a:r>
              <a:rPr lang="en-AU" sz="1400" dirty="0"/>
              <a:t> hombre o </a:t>
            </a:r>
            <a:r>
              <a:rPr lang="en-AU" sz="1400" dirty="0" err="1"/>
              <a:t>mujer</a:t>
            </a:r>
            <a:r>
              <a:rPr lang="en-AU" sz="1400" dirty="0"/>
              <a:t> (</a:t>
            </a:r>
            <a:r>
              <a:rPr lang="en-AU" sz="1400" dirty="0" err="1"/>
              <a:t>propiedad</a:t>
            </a:r>
            <a:r>
              <a:rPr lang="en-AU" sz="1400" dirty="0"/>
              <a:t>) o </a:t>
            </a:r>
            <a:r>
              <a:rPr lang="en-AU" sz="1400" dirty="0" err="1"/>
              <a:t>puede</a:t>
            </a:r>
            <a:r>
              <a:rPr lang="en-AU" sz="1400" dirty="0"/>
              <a:t> </a:t>
            </a:r>
            <a:r>
              <a:rPr lang="en-AU" sz="1400" dirty="0" err="1"/>
              <a:t>hablarte</a:t>
            </a:r>
            <a:r>
              <a:rPr lang="en-AU" sz="1400" dirty="0"/>
              <a:t> y </a:t>
            </a:r>
            <a:r>
              <a:rPr lang="en-AU" sz="1400" dirty="0" err="1"/>
              <a:t>obtener</a:t>
            </a:r>
            <a:r>
              <a:rPr lang="en-AU" sz="1400" dirty="0"/>
              <a:t> </a:t>
            </a:r>
            <a:r>
              <a:rPr lang="en-AU" sz="1400" dirty="0" err="1"/>
              <a:t>una</a:t>
            </a:r>
            <a:r>
              <a:rPr lang="en-AU" sz="1400" dirty="0"/>
              <a:t> </a:t>
            </a:r>
            <a:r>
              <a:rPr lang="en-AU" sz="1400" dirty="0" err="1"/>
              <a:t>respuesta</a:t>
            </a:r>
            <a:r>
              <a:rPr lang="en-AU" sz="1400" dirty="0"/>
              <a:t> </a:t>
            </a:r>
            <a:r>
              <a:rPr lang="en-AU" sz="1400" dirty="0" err="1"/>
              <a:t>procesada</a:t>
            </a:r>
            <a:r>
              <a:rPr lang="en-AU" sz="1400" dirty="0"/>
              <a:t> (</a:t>
            </a:r>
            <a:r>
              <a:rPr lang="en-AU" sz="1400" dirty="0" err="1"/>
              <a:t>metodo</a:t>
            </a:r>
            <a:r>
              <a:rPr lang="en-AU" sz="1400" dirty="0"/>
              <a:t>)</a:t>
            </a:r>
            <a:r>
              <a:rPr lang="en-AU" sz="1400" dirty="0" smtClean="0"/>
              <a:t>; </a:t>
            </a:r>
            <a:r>
              <a:rPr lang="en-AU" sz="1400" dirty="0" err="1" smtClean="0"/>
              <a:t>tambien</a:t>
            </a:r>
            <a:r>
              <a:rPr lang="en-AU" sz="1400" dirty="0" smtClean="0"/>
              <a:t> </a:t>
            </a:r>
            <a:r>
              <a:rPr lang="en-AU" sz="1400" dirty="0" err="1"/>
              <a:t>puede</a:t>
            </a:r>
            <a:r>
              <a:rPr lang="en-AU" sz="1400" dirty="0"/>
              <a:t> </a:t>
            </a:r>
            <a:r>
              <a:rPr lang="en-AU" sz="1400" dirty="0" err="1"/>
              <a:t>conocer</a:t>
            </a:r>
            <a:r>
              <a:rPr lang="en-AU" sz="1400" dirty="0"/>
              <a:t> el </a:t>
            </a:r>
            <a:r>
              <a:rPr lang="en-AU" sz="1400" dirty="0" err="1"/>
              <a:t>color</a:t>
            </a:r>
            <a:r>
              <a:rPr lang="en-AU" sz="1400" dirty="0"/>
              <a:t> de </a:t>
            </a:r>
            <a:r>
              <a:rPr lang="en-AU" sz="1400" dirty="0" err="1"/>
              <a:t>tu</a:t>
            </a:r>
            <a:r>
              <a:rPr lang="en-AU" sz="1400" dirty="0"/>
              <a:t> </a:t>
            </a:r>
            <a:r>
              <a:rPr lang="en-AU" sz="1400" dirty="0" err="1"/>
              <a:t>cabello</a:t>
            </a:r>
            <a:r>
              <a:rPr lang="en-AU" sz="1400" dirty="0"/>
              <a:t> y </a:t>
            </a:r>
            <a:r>
              <a:rPr lang="en-AU" sz="1400" dirty="0" err="1"/>
              <a:t>ojos</a:t>
            </a:r>
            <a:r>
              <a:rPr lang="en-AU" sz="1400" dirty="0"/>
              <a:t>. </a:t>
            </a:r>
          </a:p>
          <a:p>
            <a:pPr marL="742950" lvl="1" indent="-285750">
              <a:buFont typeface="Arial"/>
              <a:buChar char="•"/>
            </a:pPr>
            <a:r>
              <a:rPr lang="en-AU" sz="1400" dirty="0" err="1" smtClean="0"/>
              <a:t>pero</a:t>
            </a:r>
            <a:r>
              <a:rPr lang="en-AU" sz="1400" dirty="0" smtClean="0"/>
              <a:t> </a:t>
            </a:r>
            <a:r>
              <a:rPr lang="en-AU" sz="1400" dirty="0" err="1" smtClean="0"/>
              <a:t>jamás</a:t>
            </a:r>
            <a:r>
              <a:rPr lang="en-AU" sz="1400" dirty="0" smtClean="0"/>
              <a:t> </a:t>
            </a:r>
            <a:r>
              <a:rPr lang="en-AU" sz="1400" dirty="0"/>
              <a:t>sabra </a:t>
            </a:r>
            <a:r>
              <a:rPr lang="en-AU" sz="1400" dirty="0" err="1" smtClean="0"/>
              <a:t>qué</a:t>
            </a:r>
            <a:r>
              <a:rPr lang="en-AU" sz="1400" dirty="0" smtClean="0"/>
              <a:t> </a:t>
            </a:r>
            <a:r>
              <a:rPr lang="en-AU" sz="1400" dirty="0" err="1"/>
              <a:t>cantidad</a:t>
            </a:r>
            <a:r>
              <a:rPr lang="en-AU" sz="1400" dirty="0"/>
              <a:t> de </a:t>
            </a:r>
            <a:r>
              <a:rPr lang="en-AU" sz="1400" dirty="0" err="1" smtClean="0"/>
              <a:t>energía</a:t>
            </a:r>
            <a:r>
              <a:rPr lang="en-AU" sz="1400" dirty="0" smtClean="0"/>
              <a:t> </a:t>
            </a:r>
            <a:r>
              <a:rPr lang="en-AU" sz="1400" dirty="0"/>
              <a:t>exacta </a:t>
            </a:r>
            <a:r>
              <a:rPr lang="en-AU" sz="1400" dirty="0" err="1" smtClean="0"/>
              <a:t>tienes</a:t>
            </a:r>
            <a:r>
              <a:rPr lang="en-AU" sz="1400" dirty="0" smtClean="0"/>
              <a:t>, o </a:t>
            </a:r>
            <a:r>
              <a:rPr lang="en-AU" sz="1400" dirty="0" err="1" smtClean="0"/>
              <a:t>cuántas</a:t>
            </a:r>
            <a:r>
              <a:rPr lang="en-AU" sz="1400" dirty="0" smtClean="0"/>
              <a:t> </a:t>
            </a:r>
            <a:r>
              <a:rPr lang="en-AU" sz="1400" dirty="0" err="1"/>
              <a:t>neuronas</a:t>
            </a:r>
            <a:r>
              <a:rPr lang="en-AU" sz="1400" dirty="0"/>
              <a:t> </a:t>
            </a:r>
            <a:r>
              <a:rPr lang="en-AU" sz="1400" dirty="0" err="1"/>
              <a:t>te</a:t>
            </a:r>
            <a:r>
              <a:rPr lang="en-AU" sz="1400" dirty="0"/>
              <a:t> </a:t>
            </a:r>
            <a:r>
              <a:rPr lang="en-AU" sz="1400" dirty="0" err="1"/>
              <a:t>quedan</a:t>
            </a:r>
            <a:r>
              <a:rPr lang="en-AU" sz="1400" dirty="0"/>
              <a:t>, </a:t>
            </a:r>
            <a:r>
              <a:rPr lang="en-AU" sz="1400" dirty="0" err="1"/>
              <a:t>ni</a:t>
            </a:r>
            <a:r>
              <a:rPr lang="en-AU" sz="1400" dirty="0"/>
              <a:t> </a:t>
            </a:r>
            <a:r>
              <a:rPr lang="en-AU" sz="1400" dirty="0" err="1"/>
              <a:t>siquiera</a:t>
            </a:r>
            <a:r>
              <a:rPr lang="en-AU" sz="1400" dirty="0"/>
              <a:t> </a:t>
            </a:r>
            <a:r>
              <a:rPr lang="en-AU" sz="1400" dirty="0" err="1" smtClean="0"/>
              <a:t>preguntándote</a:t>
            </a:r>
            <a:r>
              <a:rPr lang="en-AU" sz="1400" dirty="0" smtClean="0"/>
              <a:t> </a:t>
            </a:r>
            <a:r>
              <a:rPr lang="en-AU" sz="1400" dirty="0" err="1"/>
              <a:t>ya</a:t>
            </a:r>
            <a:r>
              <a:rPr lang="en-AU" sz="1400" dirty="0"/>
              <a:t> </a:t>
            </a:r>
            <a:r>
              <a:rPr lang="en-AU" sz="1400" dirty="0" err="1"/>
              <a:t>que</a:t>
            </a:r>
            <a:r>
              <a:rPr lang="en-AU" sz="1400" dirty="0"/>
              <a:t> </a:t>
            </a:r>
            <a:r>
              <a:rPr lang="en-AU" sz="1400" dirty="0" err="1"/>
              <a:t>ninguna</a:t>
            </a:r>
            <a:r>
              <a:rPr lang="en-AU" sz="1400" dirty="0"/>
              <a:t> de </a:t>
            </a:r>
            <a:r>
              <a:rPr lang="en-AU" sz="1400" dirty="0" err="1"/>
              <a:t>tus</a:t>
            </a:r>
            <a:r>
              <a:rPr lang="en-AU" sz="1400" dirty="0"/>
              <a:t> </a:t>
            </a:r>
            <a:r>
              <a:rPr lang="en-AU" sz="1400" dirty="0" err="1"/>
              <a:t>propiedades</a:t>
            </a:r>
            <a:r>
              <a:rPr lang="en-AU" sz="1400" dirty="0"/>
              <a:t> </a:t>
            </a:r>
            <a:r>
              <a:rPr lang="en-AU" sz="1400" dirty="0" err="1"/>
              <a:t>externas</a:t>
            </a:r>
            <a:r>
              <a:rPr lang="en-AU" sz="1400" dirty="0"/>
              <a:t> </a:t>
            </a:r>
            <a:r>
              <a:rPr lang="en-AU" sz="1400" dirty="0" err="1"/>
              <a:t>visibles</a:t>
            </a:r>
            <a:r>
              <a:rPr lang="en-AU" sz="1400" dirty="0"/>
              <a:t> o </a:t>
            </a:r>
            <a:r>
              <a:rPr lang="en-AU" sz="1400" dirty="0" err="1"/>
              <a:t>funciones</a:t>
            </a:r>
            <a:r>
              <a:rPr lang="en-AU" sz="1400" dirty="0"/>
              <a:t> d</a:t>
            </a:r>
            <a:r>
              <a:rPr lang="en-AU" sz="1400" dirty="0" smtClean="0"/>
              <a:t>e </a:t>
            </a:r>
            <a:r>
              <a:rPr lang="en-AU" sz="1400" dirty="0" err="1" smtClean="0"/>
              <a:t>comunicación</a:t>
            </a:r>
            <a:r>
              <a:rPr lang="en-AU" sz="1400" dirty="0" smtClean="0"/>
              <a:t> al </a:t>
            </a:r>
            <a:r>
              <a:rPr lang="en-AU" sz="1400" dirty="0" err="1" smtClean="0"/>
              <a:t>publico</a:t>
            </a:r>
            <a:r>
              <a:rPr lang="en-AU" sz="1400" dirty="0" smtClean="0"/>
              <a:t> </a:t>
            </a:r>
            <a:r>
              <a:rPr lang="en-AU" sz="1400" dirty="0" err="1" smtClean="0"/>
              <a:t>tienen</a:t>
            </a:r>
            <a:r>
              <a:rPr lang="en-AU" sz="1400" dirty="0" smtClean="0"/>
              <a:t> </a:t>
            </a:r>
            <a:r>
              <a:rPr lang="en-AU" sz="1400" dirty="0" err="1" smtClean="0"/>
              <a:t>acceso</a:t>
            </a:r>
            <a:r>
              <a:rPr lang="en-AU" sz="1400" dirty="0" smtClean="0"/>
              <a:t> a </a:t>
            </a:r>
            <a:r>
              <a:rPr lang="en-AU" sz="1400" dirty="0" err="1" smtClean="0"/>
              <a:t>esos</a:t>
            </a:r>
            <a:r>
              <a:rPr lang="en-AU" sz="1400" dirty="0" smtClean="0"/>
              <a:t> </a:t>
            </a:r>
            <a:r>
              <a:rPr lang="en-AU" sz="1400" dirty="0" err="1" smtClean="0"/>
              <a:t>datos</a:t>
            </a:r>
            <a:r>
              <a:rPr lang="en-AU" sz="1400" dirty="0" smtClean="0"/>
              <a:t>.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El </a:t>
            </a:r>
            <a:r>
              <a:rPr lang="en-AU" b="1" dirty="0" err="1" smtClean="0"/>
              <a:t>encapsulamiento</a:t>
            </a:r>
            <a:r>
              <a:rPr lang="en-AU" b="1" dirty="0" smtClean="0"/>
              <a:t> </a:t>
            </a:r>
            <a:r>
              <a:rPr lang="en-AU" dirty="0"/>
              <a:t>u</a:t>
            </a:r>
            <a:r>
              <a:rPr lang="en-AU" b="1" dirty="0"/>
              <a:t> </a:t>
            </a:r>
            <a:r>
              <a:rPr lang="en-AU" b="1" dirty="0" err="1" smtClean="0"/>
              <a:t>ocultación</a:t>
            </a:r>
            <a:r>
              <a:rPr lang="en-AU" dirty="0" smtClean="0"/>
              <a:t>: </a:t>
            </a:r>
            <a:r>
              <a:rPr lang="en-AU" dirty="0" err="1"/>
              <a:t>hacer</a:t>
            </a:r>
            <a:r>
              <a:rPr lang="en-AU" dirty="0"/>
              <a:t> </a:t>
            </a:r>
            <a:r>
              <a:rPr lang="en-AU" dirty="0" err="1" smtClean="0"/>
              <a:t>privadas</a:t>
            </a:r>
            <a:r>
              <a:rPr lang="en-AU" dirty="0" smtClean="0"/>
              <a:t> (</a:t>
            </a:r>
            <a:r>
              <a:rPr lang="en-AU" dirty="0" err="1" smtClean="0"/>
              <a:t>ocultas</a:t>
            </a:r>
            <a:r>
              <a:rPr lang="en-AU" dirty="0" smtClean="0"/>
              <a:t>) </a:t>
            </a:r>
            <a:r>
              <a:rPr lang="en-AU" dirty="0" err="1" smtClean="0"/>
              <a:t>las</a:t>
            </a:r>
            <a:r>
              <a:rPr lang="en-AU" dirty="0" smtClean="0"/>
              <a:t> </a:t>
            </a:r>
            <a:r>
              <a:rPr lang="en-AU" dirty="0"/>
              <a:t>variables </a:t>
            </a:r>
            <a:r>
              <a:rPr lang="en-AU" dirty="0" err="1"/>
              <a:t>que</a:t>
            </a:r>
            <a:r>
              <a:rPr lang="en-AU" dirty="0"/>
              <a:t> son </a:t>
            </a:r>
            <a:r>
              <a:rPr lang="en-AU" dirty="0" err="1"/>
              <a:t>innecesarias</a:t>
            </a:r>
            <a:r>
              <a:rPr lang="en-AU" dirty="0"/>
              <a:t> </a:t>
            </a:r>
            <a:r>
              <a:rPr lang="en-AU" dirty="0" err="1"/>
              <a:t>para</a:t>
            </a:r>
            <a:r>
              <a:rPr lang="en-AU" dirty="0"/>
              <a:t> el </a:t>
            </a:r>
            <a:r>
              <a:rPr lang="en-AU" dirty="0" err="1"/>
              <a:t>tratamiento</a:t>
            </a:r>
            <a:r>
              <a:rPr lang="en-AU" dirty="0"/>
              <a:t> del </a:t>
            </a:r>
            <a:r>
              <a:rPr lang="en-AU" dirty="0" err="1"/>
              <a:t>objeto</a:t>
            </a:r>
            <a:r>
              <a:rPr lang="en-AU" dirty="0"/>
              <a:t> </a:t>
            </a:r>
            <a:r>
              <a:rPr lang="en-AU" dirty="0" err="1"/>
              <a:t>pero</a:t>
            </a:r>
            <a:r>
              <a:rPr lang="en-AU" dirty="0"/>
              <a:t> </a:t>
            </a:r>
            <a:r>
              <a:rPr lang="en-AU" dirty="0" err="1"/>
              <a:t>necesarias</a:t>
            </a:r>
            <a:r>
              <a:rPr lang="en-AU" dirty="0"/>
              <a:t> </a:t>
            </a:r>
            <a:r>
              <a:rPr lang="en-AU" dirty="0" err="1"/>
              <a:t>para</a:t>
            </a:r>
            <a:r>
              <a:rPr lang="en-AU" dirty="0"/>
              <a:t> </a:t>
            </a:r>
            <a:r>
              <a:rPr lang="en-AU" dirty="0" err="1"/>
              <a:t>su</a:t>
            </a:r>
            <a:r>
              <a:rPr lang="en-AU" dirty="0"/>
              <a:t> </a:t>
            </a:r>
            <a:r>
              <a:rPr lang="en-AU" dirty="0" err="1"/>
              <a:t>funcionamiento</a:t>
            </a:r>
            <a:r>
              <a:rPr lang="en-AU" dirty="0"/>
              <a:t> </a:t>
            </a:r>
            <a:r>
              <a:rPr lang="en-AU" dirty="0" err="1" smtClean="0"/>
              <a:t>privado</a:t>
            </a:r>
            <a:endParaRPr lang="en-AU" dirty="0"/>
          </a:p>
          <a:p>
            <a:r>
              <a:rPr lang="en-AU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AU" sz="1600" dirty="0" err="1" smtClean="0"/>
              <a:t>asi</a:t>
            </a:r>
            <a:r>
              <a:rPr lang="en-AU" sz="1600" dirty="0" smtClean="0"/>
              <a:t> </a:t>
            </a:r>
            <a:r>
              <a:rPr lang="en-AU" sz="1600" dirty="0" err="1"/>
              <a:t>como</a:t>
            </a:r>
            <a:r>
              <a:rPr lang="en-AU" sz="1600" dirty="0"/>
              <a:t> </a:t>
            </a:r>
            <a:r>
              <a:rPr lang="en-AU" sz="1600" dirty="0" err="1"/>
              <a:t>las</a:t>
            </a:r>
            <a:r>
              <a:rPr lang="en-AU" sz="1600" dirty="0"/>
              <a:t> </a:t>
            </a:r>
            <a:r>
              <a:rPr lang="en-AU" sz="1600" dirty="0" err="1"/>
              <a:t>funciones</a:t>
            </a:r>
            <a:r>
              <a:rPr lang="en-AU" sz="1600" dirty="0"/>
              <a:t> </a:t>
            </a:r>
            <a:r>
              <a:rPr lang="en-AU" sz="1600" dirty="0" err="1"/>
              <a:t>que</a:t>
            </a:r>
            <a:r>
              <a:rPr lang="en-AU" sz="1600" dirty="0"/>
              <a:t> no </a:t>
            </a:r>
            <a:r>
              <a:rPr lang="en-AU" sz="1600" dirty="0" err="1"/>
              <a:t>necesitan</a:t>
            </a:r>
            <a:r>
              <a:rPr lang="en-AU" sz="1600" dirty="0"/>
              <a:t> </a:t>
            </a:r>
            <a:r>
              <a:rPr lang="en-AU" sz="1600" dirty="0" err="1"/>
              <a:t>interacción</a:t>
            </a:r>
            <a:r>
              <a:rPr lang="en-AU" sz="1600" dirty="0"/>
              <a:t> del </a:t>
            </a:r>
            <a:r>
              <a:rPr lang="en-AU" sz="1600" dirty="0" err="1"/>
              <a:t>usuario</a:t>
            </a:r>
            <a:r>
              <a:rPr lang="en-AU" sz="1600" dirty="0"/>
              <a:t> o </a:t>
            </a:r>
            <a:r>
              <a:rPr lang="en-AU" sz="1600" dirty="0" err="1"/>
              <a:t>que</a:t>
            </a:r>
            <a:r>
              <a:rPr lang="en-AU" sz="1600" dirty="0"/>
              <a:t> </a:t>
            </a:r>
            <a:r>
              <a:rPr lang="en-AU" sz="1600" dirty="0" err="1" smtClean="0"/>
              <a:t>sólo</a:t>
            </a:r>
            <a:r>
              <a:rPr lang="en-AU" sz="1600" dirty="0" smtClean="0"/>
              <a:t> </a:t>
            </a:r>
            <a:r>
              <a:rPr lang="en-AU" sz="1600" dirty="0" err="1"/>
              <a:t>pueden</a:t>
            </a:r>
            <a:r>
              <a:rPr lang="en-AU" sz="1600" dirty="0"/>
              <a:t> </a:t>
            </a:r>
            <a:r>
              <a:rPr lang="en-AU" sz="1600" dirty="0" err="1"/>
              <a:t>ser</a:t>
            </a:r>
            <a:r>
              <a:rPr lang="en-AU" sz="1600" dirty="0"/>
              <a:t> </a:t>
            </a:r>
            <a:r>
              <a:rPr lang="en-AU" sz="1600" dirty="0" err="1"/>
              <a:t>llamadas</a:t>
            </a:r>
            <a:r>
              <a:rPr lang="en-AU" sz="1600" dirty="0"/>
              <a:t> </a:t>
            </a:r>
            <a:r>
              <a:rPr lang="en-AU" sz="1600" dirty="0" err="1"/>
              <a:t>por</a:t>
            </a:r>
            <a:r>
              <a:rPr lang="en-AU" sz="1600" dirty="0"/>
              <a:t> </a:t>
            </a:r>
            <a:r>
              <a:rPr lang="en-AU" sz="1600" dirty="0" err="1"/>
              <a:t>otras</a:t>
            </a:r>
            <a:r>
              <a:rPr lang="en-AU" sz="1600" dirty="0"/>
              <a:t> </a:t>
            </a:r>
            <a:r>
              <a:rPr lang="en-AU" sz="1600" dirty="0" err="1"/>
              <a:t>funciones</a:t>
            </a:r>
            <a:r>
              <a:rPr lang="en-AU" sz="1600" dirty="0"/>
              <a:t> </a:t>
            </a:r>
            <a:r>
              <a:rPr lang="en-AU" sz="1600" dirty="0" smtClean="0"/>
              <a:t>del </a:t>
            </a:r>
            <a:r>
              <a:rPr lang="en-AU" sz="1600" dirty="0" err="1" smtClean="0"/>
              <a:t>mismo</a:t>
            </a:r>
            <a:r>
              <a:rPr lang="en-AU" sz="1600" dirty="0" smtClean="0"/>
              <a:t> </a:t>
            </a:r>
            <a:r>
              <a:rPr lang="en-AU" sz="1600" dirty="0" err="1" smtClean="0"/>
              <a:t>objeto</a:t>
            </a:r>
            <a:r>
              <a:rPr lang="en-AU" sz="1600" dirty="0" smtClean="0"/>
              <a:t>.</a:t>
            </a:r>
            <a:endParaRPr lang="en-AU" sz="1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63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183880" cy="624132"/>
          </a:xfrm>
        </p:spPr>
        <p:txBody>
          <a:bodyPr/>
          <a:lstStyle/>
          <a:p>
            <a:r>
              <a:rPr lang="en-US" dirty="0" err="1" smtClean="0"/>
              <a:t>Consideremos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endParaRPr lang="en-US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501008"/>
            <a:ext cx="3927950" cy="247458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rgbClr val="FF9933"/>
                </a:solidFill>
                <a:latin typeface="Courier New"/>
                <a:cs typeface="Courier New"/>
              </a:rPr>
              <a:t>c</a:t>
            </a:r>
            <a:r>
              <a:rPr lang="en-US" sz="1800" b="1" dirty="0" smtClean="0">
                <a:solidFill>
                  <a:srgbClr val="FF9933"/>
                </a:solidFill>
                <a:latin typeface="Courier New"/>
                <a:cs typeface="Courier New"/>
              </a:rPr>
              <a:t>lass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/>
                <a:cs typeface="Courier New"/>
              </a:rPr>
              <a:t>S</a:t>
            </a:r>
            <a:r>
              <a:rPr lang="en-US" sz="1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tudent</a:t>
            </a:r>
            <a:r>
              <a:rPr lang="en-US" sz="1800" b="1" dirty="0">
                <a:latin typeface="Courier New"/>
                <a:cs typeface="Courier New"/>
              </a:rPr>
              <a:t>: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ja-JP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“““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A class representing a student.</a:t>
            </a:r>
            <a:r>
              <a:rPr lang="ja-JP" alt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”””</a:t>
            </a:r>
            <a:r>
              <a:rPr lang="en-US" sz="1800" b="1" dirty="0">
                <a:latin typeface="Courier New"/>
                <a:cs typeface="Courier New"/>
              </a:rPr>
              <a:t/>
            </a:r>
            <a:br>
              <a:rPr lang="en-US" sz="1800" b="1" dirty="0">
                <a:latin typeface="Courier New"/>
                <a:cs typeface="Courier New"/>
              </a:rPr>
            </a:br>
            <a:endParaRPr lang="en-US" sz="1800" b="1" dirty="0" smtClean="0"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en-US" sz="1800" b="1" dirty="0">
                <a:solidFill>
                  <a:srgbClr val="FF9933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FF9933"/>
                </a:solidFill>
                <a:latin typeface="Courier New"/>
                <a:cs typeface="Courier New"/>
              </a:rPr>
              <a:t>  </a:t>
            </a:r>
            <a:r>
              <a:rPr lang="en-US" sz="1800" b="1" dirty="0" err="1" smtClean="0">
                <a:solidFill>
                  <a:srgbClr val="FF9933"/>
                </a:solidFill>
                <a:latin typeface="Courier New"/>
                <a:cs typeface="Courier New"/>
              </a:rPr>
              <a:t>def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/>
                <a:cs typeface="Courier New"/>
              </a:rPr>
              <a:t>__</a:t>
            </a:r>
            <a:r>
              <a:rPr lang="en-US" sz="1800" b="1" dirty="0" err="1">
                <a:solidFill>
                  <a:schemeClr val="accent2"/>
                </a:solidFill>
                <a:latin typeface="Courier New"/>
                <a:cs typeface="Courier New"/>
              </a:rPr>
              <a:t>init</a:t>
            </a:r>
            <a:r>
              <a:rPr lang="en-US" sz="1800" b="1" dirty="0">
                <a:solidFill>
                  <a:schemeClr val="accent2"/>
                </a:solidFill>
                <a:latin typeface="Courier New"/>
                <a:cs typeface="Courier New"/>
              </a:rPr>
              <a:t>__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self,n,a</a:t>
            </a:r>
            <a:r>
              <a:rPr lang="en-US" sz="1800" b="1" dirty="0">
                <a:latin typeface="Courier New"/>
                <a:cs typeface="Courier New"/>
              </a:rPr>
              <a:t>):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latin typeface="Courier New"/>
                <a:cs typeface="Courier New"/>
              </a:rPr>
              <a:t>self.full_name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= n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latin typeface="Courier New"/>
                <a:cs typeface="Courier New"/>
              </a:rPr>
              <a:t>self.age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= a</a:t>
            </a:r>
            <a:br>
              <a:rPr lang="en-US" sz="1800" b="1" dirty="0">
                <a:latin typeface="Courier New"/>
                <a:cs typeface="Courier New"/>
              </a:rPr>
            </a:b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1268760"/>
            <a:ext cx="8183880" cy="247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charset="0"/>
              <a:buChar char="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charset="0"/>
              <a:buChar char="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s-ES_tradnl" b="1" dirty="0" err="1">
                <a:solidFill>
                  <a:srgbClr val="FF9933"/>
                </a:solidFill>
                <a:latin typeface="Courier New"/>
                <a:cs typeface="Courier New"/>
              </a:rPr>
              <a:t>s</a:t>
            </a:r>
            <a:r>
              <a:rPr lang="es-ES_tradnl" b="1" dirty="0" err="1" smtClean="0">
                <a:solidFill>
                  <a:srgbClr val="FF9933"/>
                </a:solidFill>
                <a:latin typeface="Courier New"/>
                <a:cs typeface="Courier New"/>
              </a:rPr>
              <a:t>tudents</a:t>
            </a:r>
            <a:r>
              <a:rPr lang="es-ES_tradnl" b="1" dirty="0" smtClean="0">
                <a:solidFill>
                  <a:srgbClr val="FF9933"/>
                </a:solidFill>
                <a:latin typeface="Courier New"/>
                <a:cs typeface="Courier New"/>
              </a:rPr>
              <a:t>=[[</a:t>
            </a:r>
            <a:r>
              <a:rPr lang="ja-JP" altLang="en-US" b="1" dirty="0" smtClean="0">
                <a:solidFill>
                  <a:srgbClr val="008000"/>
                </a:solidFill>
                <a:latin typeface="Arial"/>
              </a:rPr>
              <a:t>“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Bob Smith</a:t>
            </a:r>
            <a:r>
              <a:rPr lang="ja-JP" altLang="en-US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, 23],[“</a:t>
            </a:r>
            <a:r>
              <a:rPr lang="en-AU" b="1" dirty="0">
                <a:solidFill>
                  <a:srgbClr val="008000"/>
                </a:solidFill>
                <a:latin typeface="Courier New" charset="0"/>
              </a:rPr>
              <a:t>Anna </a:t>
            </a:r>
            <a:r>
              <a:rPr lang="en-AU" b="1" dirty="0" err="1">
                <a:solidFill>
                  <a:srgbClr val="008000"/>
                </a:solidFill>
                <a:latin typeface="Courier New" charset="0"/>
              </a:rPr>
              <a:t>Kournikova</a:t>
            </a:r>
            <a:r>
              <a:rPr lang="en-AU" b="1" dirty="0">
                <a:solidFill>
                  <a:srgbClr val="008000"/>
                </a:solidFill>
                <a:latin typeface="Courier New" charset="0"/>
              </a:rPr>
              <a:t>”, 25], [“Andy Roddick”, 28]]</a:t>
            </a:r>
          </a:p>
          <a:p>
            <a:pPr>
              <a:buNone/>
            </a:pPr>
            <a:endParaRPr lang="en-AU" dirty="0"/>
          </a:p>
          <a:p>
            <a:pPr>
              <a:buNone/>
            </a:pPr>
            <a:r>
              <a:rPr lang="en-AU" dirty="0" smtClean="0"/>
              <a:t>¿</a:t>
            </a:r>
            <a:r>
              <a:rPr lang="en-AU" dirty="0" err="1" smtClean="0"/>
              <a:t>Cómo</a:t>
            </a:r>
            <a:r>
              <a:rPr lang="en-AU" dirty="0" smtClean="0"/>
              <a:t> </a:t>
            </a:r>
            <a:r>
              <a:rPr lang="en-AU" dirty="0" err="1" smtClean="0"/>
              <a:t>convertirla</a:t>
            </a:r>
            <a:r>
              <a:rPr lang="en-AU" dirty="0" smtClean="0"/>
              <a:t> en </a:t>
            </a:r>
            <a:r>
              <a:rPr lang="en-AU" dirty="0" err="1" smtClean="0"/>
              <a:t>una</a:t>
            </a:r>
            <a:r>
              <a:rPr lang="en-AU" dirty="0" smtClean="0"/>
              <a:t> </a:t>
            </a:r>
            <a:r>
              <a:rPr lang="en-AU" dirty="0" err="1" smtClean="0"/>
              <a:t>lista</a:t>
            </a:r>
            <a:r>
              <a:rPr lang="en-AU" dirty="0" smtClean="0"/>
              <a:t> de </a:t>
            </a:r>
            <a:r>
              <a:rPr lang="en-AU" dirty="0" err="1" smtClean="0"/>
              <a:t>objetos</a:t>
            </a:r>
            <a:r>
              <a:rPr lang="en-AU" dirty="0" smtClean="0"/>
              <a:t>?</a:t>
            </a:r>
            <a:endParaRPr lang="en-AU" dirty="0"/>
          </a:p>
          <a:p>
            <a:pPr>
              <a:buNone/>
            </a:pPr>
            <a:endParaRPr lang="en-AU" dirty="0"/>
          </a:p>
          <a:p>
            <a:pPr>
              <a:buFontTx/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60032" y="3645024"/>
            <a:ext cx="39959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1600" b="1" dirty="0">
                <a:latin typeface="Courier New" charset="0"/>
              </a:rPr>
              <a:t>f = Student(</a:t>
            </a:r>
            <a:r>
              <a:rPr lang="ja-JP" altLang="en-US" sz="16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</a:rPr>
              <a:t>Bob Smith</a:t>
            </a:r>
            <a:r>
              <a:rPr lang="ja-JP" altLang="en-US" sz="16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1600" b="1" dirty="0">
                <a:latin typeface="Courier New" charset="0"/>
              </a:rPr>
              <a:t>, 23)</a:t>
            </a: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 </a:t>
            </a:r>
            <a:r>
              <a:rPr lang="en-US" sz="1600" b="1" dirty="0" smtClean="0">
                <a:solidFill>
                  <a:srgbClr val="FF3300"/>
                </a:solidFill>
                <a:latin typeface="Courier New" charset="0"/>
              </a:rPr>
              <a:t>	# </a:t>
            </a:r>
            <a:r>
              <a:rPr lang="en-US" sz="1600" b="1" dirty="0" err="1">
                <a:solidFill>
                  <a:srgbClr val="FF3300"/>
                </a:solidFill>
                <a:latin typeface="Courier New" charset="0"/>
              </a:rPr>
              <a:t>Crea</a:t>
            </a: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 el </a:t>
            </a:r>
            <a:r>
              <a:rPr lang="en-US" sz="1600" b="1" dirty="0" err="1">
                <a:solidFill>
                  <a:srgbClr val="FF3300"/>
                </a:solidFill>
                <a:latin typeface="Courier New" charset="0"/>
              </a:rPr>
              <a:t>objeto</a:t>
            </a:r>
            <a:endParaRPr lang="en-US" sz="1600" b="1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				</a:t>
            </a:r>
            <a:endParaRPr lang="en-US" sz="1600" b="1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1600" b="1" dirty="0">
                <a:latin typeface="Courier New" charset="0"/>
              </a:rPr>
              <a:t>print </a:t>
            </a:r>
            <a:r>
              <a:rPr lang="en-US" sz="1600" b="1" dirty="0" err="1">
                <a:latin typeface="Courier New" charset="0"/>
              </a:rPr>
              <a:t>f.full_name</a:t>
            </a:r>
            <a:r>
              <a:rPr lang="en-US" sz="1600" b="1" dirty="0">
                <a:latin typeface="Courier New" charset="0"/>
              </a:rPr>
              <a:t>    	</a:t>
            </a:r>
            <a:endParaRPr lang="en-US" sz="1600" b="1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	</a:t>
            </a:r>
            <a:r>
              <a:rPr lang="en-US" sz="1600" b="1" dirty="0" smtClean="0">
                <a:solidFill>
                  <a:srgbClr val="FF3300"/>
                </a:solidFill>
                <a:latin typeface="Courier New" charset="0"/>
              </a:rPr>
              <a:t># </a:t>
            </a:r>
            <a:r>
              <a:rPr lang="en-US" sz="1600" b="1" dirty="0" err="1">
                <a:solidFill>
                  <a:srgbClr val="FF3300"/>
                </a:solidFill>
                <a:latin typeface="Courier New" charset="0"/>
              </a:rPr>
              <a:t>Acceso</a:t>
            </a: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 a un </a:t>
            </a:r>
            <a:r>
              <a:rPr lang="en-US" sz="1600" b="1" dirty="0" err="1">
                <a:solidFill>
                  <a:srgbClr val="FF3300"/>
                </a:solidFill>
                <a:latin typeface="Courier New" charset="0"/>
              </a:rPr>
              <a:t>atributo</a:t>
            </a: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.</a:t>
            </a:r>
          </a:p>
          <a:p>
            <a:pPr>
              <a:buFontTx/>
              <a:buNone/>
            </a:pPr>
            <a:r>
              <a:rPr lang="ja-JP" altLang="en-US" sz="1600" b="1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</a:rPr>
              <a:t>Bob Smith</a:t>
            </a:r>
            <a:r>
              <a:rPr lang="ja-JP" altLang="en-US" sz="1600" b="1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es-ES_tradnl" altLang="ja-JP" sz="1600" b="1" dirty="0">
                <a:solidFill>
                  <a:schemeClr val="accent2"/>
                </a:solidFill>
                <a:latin typeface="Arial"/>
              </a:rPr>
              <a:t>				</a:t>
            </a:r>
            <a:r>
              <a:rPr lang="es-ES_tradnl" altLang="ja-JP" sz="1600" b="1" dirty="0">
                <a:solidFill>
                  <a:srgbClr val="FF3300"/>
                </a:solidFill>
                <a:latin typeface="Courier New" charset="0"/>
              </a:rPr>
              <a:t># No recomendable! ?</a:t>
            </a:r>
            <a:endParaRPr lang="en-US" sz="1600" b="1" dirty="0">
              <a:solidFill>
                <a:srgbClr val="FF3300"/>
              </a:solidFill>
              <a:latin typeface="Courier New" charset="0"/>
            </a:endParaRPr>
          </a:p>
          <a:p>
            <a:pPr>
              <a:buFontTx/>
              <a:buNone/>
            </a:pPr>
            <a:endParaRPr lang="en-US" sz="1600" b="1" dirty="0">
              <a:solidFill>
                <a:schemeClr val="accent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5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Encapsulamiento</a:t>
            </a:r>
            <a:endParaRPr lang="en-AU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Para </a:t>
            </a:r>
            <a:r>
              <a:rPr lang="en-AU" sz="2000" dirty="0" err="1" smtClean="0"/>
              <a:t>proteger</a:t>
            </a:r>
            <a:r>
              <a:rPr lang="en-AU" sz="2000" dirty="0" smtClean="0"/>
              <a:t> a </a:t>
            </a:r>
            <a:r>
              <a:rPr lang="en-AU" sz="2000" dirty="0" err="1" smtClean="0"/>
              <a:t>las</a:t>
            </a:r>
            <a:r>
              <a:rPr lang="en-AU" sz="2000" dirty="0" smtClean="0"/>
              <a:t> variables de </a:t>
            </a:r>
            <a:r>
              <a:rPr lang="en-AU" sz="2000" dirty="0" err="1" smtClean="0"/>
              <a:t>modificaciones</a:t>
            </a:r>
            <a:r>
              <a:rPr lang="en-AU" sz="2000" dirty="0" smtClean="0"/>
              <a:t> no </a:t>
            </a:r>
            <a:r>
              <a:rPr lang="en-AU" sz="2000" dirty="0" err="1" smtClean="0"/>
              <a:t>deseadas</a:t>
            </a:r>
            <a:r>
              <a:rPr lang="en-AU" sz="2000" dirty="0" smtClean="0"/>
              <a:t> se introduce el </a:t>
            </a:r>
            <a:r>
              <a:rPr lang="en-AU" sz="2000" dirty="0" err="1" smtClean="0"/>
              <a:t>concepto</a:t>
            </a:r>
            <a:r>
              <a:rPr lang="en-AU" sz="2000" dirty="0" smtClean="0"/>
              <a:t> del </a:t>
            </a:r>
            <a:r>
              <a:rPr lang="en-AU" sz="2000" dirty="0" err="1" smtClean="0"/>
              <a:t>encapsulamiento</a:t>
            </a:r>
            <a:r>
              <a:rPr lang="en-AU" sz="2000" dirty="0" smtClean="0"/>
              <a:t>.</a:t>
            </a:r>
          </a:p>
          <a:p>
            <a:endParaRPr lang="en-AU" sz="2000" dirty="0" smtClean="0"/>
          </a:p>
          <a:p>
            <a:r>
              <a:rPr lang="en-AU" sz="2000" dirty="0" smtClean="0"/>
              <a:t>Los </a:t>
            </a:r>
            <a:r>
              <a:rPr lang="en-AU" sz="2000" dirty="0" err="1" smtClean="0"/>
              <a:t>miembros</a:t>
            </a:r>
            <a:r>
              <a:rPr lang="en-AU" sz="2000" dirty="0" smtClean="0"/>
              <a:t> de </a:t>
            </a:r>
            <a:r>
              <a:rPr lang="en-AU" sz="2000" dirty="0" err="1" smtClean="0"/>
              <a:t>una</a:t>
            </a:r>
            <a:r>
              <a:rPr lang="en-AU" sz="2000" dirty="0" smtClean="0"/>
              <a:t> </a:t>
            </a:r>
            <a:r>
              <a:rPr lang="en-AU" sz="2000" dirty="0" err="1" smtClean="0"/>
              <a:t>clase</a:t>
            </a:r>
            <a:r>
              <a:rPr lang="en-AU" sz="2000" dirty="0" smtClean="0"/>
              <a:t> se </a:t>
            </a:r>
            <a:r>
              <a:rPr lang="en-AU" sz="2000" dirty="0" err="1" smtClean="0"/>
              <a:t>pueden</a:t>
            </a:r>
            <a:r>
              <a:rPr lang="en-AU" sz="2000" dirty="0" smtClean="0"/>
              <a:t> </a:t>
            </a:r>
            <a:r>
              <a:rPr lang="en-AU" sz="2000" dirty="0" err="1" smtClean="0"/>
              <a:t>dividir</a:t>
            </a:r>
            <a:r>
              <a:rPr lang="en-AU" sz="2000" dirty="0" smtClean="0"/>
              <a:t> en </a:t>
            </a:r>
            <a:r>
              <a:rPr lang="en-AU" sz="2000" b="1" dirty="0" err="1" smtClean="0"/>
              <a:t>públicos</a:t>
            </a:r>
            <a:r>
              <a:rPr lang="en-AU" sz="2000" dirty="0" smtClean="0"/>
              <a:t> y </a:t>
            </a:r>
            <a:r>
              <a:rPr lang="en-AU" sz="2000" b="1" dirty="0" err="1" smtClean="0"/>
              <a:t>privados</a:t>
            </a:r>
            <a:r>
              <a:rPr lang="en-AU" sz="2000" dirty="0" smtClean="0"/>
              <a:t>. </a:t>
            </a:r>
          </a:p>
          <a:p>
            <a:pPr lvl="1"/>
            <a:r>
              <a:rPr lang="en-AU" sz="1800" dirty="0" smtClean="0"/>
              <a:t>Los </a:t>
            </a:r>
            <a:r>
              <a:rPr lang="en-AU" sz="1800" dirty="0" err="1" smtClean="0"/>
              <a:t>miembros</a:t>
            </a:r>
            <a:r>
              <a:rPr lang="en-AU" sz="1800" dirty="0" smtClean="0"/>
              <a:t> </a:t>
            </a:r>
            <a:r>
              <a:rPr lang="en-AU" sz="1800" dirty="0" err="1" smtClean="0"/>
              <a:t>públicos</a:t>
            </a:r>
            <a:r>
              <a:rPr lang="en-AU" sz="1800" dirty="0" smtClean="0"/>
              <a:t> se </a:t>
            </a:r>
            <a:r>
              <a:rPr lang="en-AU" sz="1800" dirty="0" err="1" smtClean="0"/>
              <a:t>pueden</a:t>
            </a:r>
            <a:r>
              <a:rPr lang="en-AU" sz="1800" dirty="0" smtClean="0"/>
              <a:t> </a:t>
            </a:r>
            <a:r>
              <a:rPr lang="en-AU" sz="1800" dirty="0" err="1" smtClean="0"/>
              <a:t>acceder</a:t>
            </a:r>
            <a:r>
              <a:rPr lang="en-AU" sz="1800" dirty="0" smtClean="0"/>
              <a:t> </a:t>
            </a:r>
            <a:r>
              <a:rPr lang="en-AU" sz="1800" dirty="0" err="1" smtClean="0"/>
              <a:t>libremente</a:t>
            </a:r>
            <a:r>
              <a:rPr lang="en-AU" sz="1800" dirty="0" smtClean="0"/>
              <a:t> </a:t>
            </a:r>
            <a:r>
              <a:rPr lang="en-AU" sz="1800" dirty="0" err="1" smtClean="0"/>
              <a:t>desde</a:t>
            </a:r>
            <a:r>
              <a:rPr lang="en-AU" sz="1800" dirty="0" smtClean="0"/>
              <a:t> </a:t>
            </a:r>
            <a:r>
              <a:rPr lang="en-AU" sz="1800" dirty="0" err="1" smtClean="0"/>
              <a:t>fuera</a:t>
            </a:r>
            <a:r>
              <a:rPr lang="en-AU" sz="1800" dirty="0" smtClean="0"/>
              <a:t> de la </a:t>
            </a:r>
            <a:r>
              <a:rPr lang="en-AU" sz="1800" dirty="0" err="1" smtClean="0"/>
              <a:t>clase</a:t>
            </a:r>
            <a:r>
              <a:rPr lang="en-AU" sz="1800" dirty="0" smtClean="0"/>
              <a:t>.</a:t>
            </a:r>
          </a:p>
          <a:p>
            <a:pPr lvl="1"/>
            <a:r>
              <a:rPr lang="en-AU" sz="1800" dirty="0" smtClean="0"/>
              <a:t>Los </a:t>
            </a:r>
            <a:r>
              <a:rPr lang="en-AU" sz="1800" dirty="0" err="1" smtClean="0"/>
              <a:t>miembros</a:t>
            </a:r>
            <a:r>
              <a:rPr lang="en-AU" sz="1800" dirty="0" smtClean="0"/>
              <a:t> </a:t>
            </a:r>
            <a:r>
              <a:rPr lang="en-AU" sz="1800" dirty="0" err="1" smtClean="0"/>
              <a:t>privados</a:t>
            </a:r>
            <a:r>
              <a:rPr lang="en-AU" sz="1800" dirty="0" smtClean="0"/>
              <a:t> </a:t>
            </a:r>
            <a:r>
              <a:rPr lang="en-AU" sz="1800" dirty="0" err="1" smtClean="0"/>
              <a:t>solamente</a:t>
            </a:r>
            <a:r>
              <a:rPr lang="en-AU" sz="1800" dirty="0" smtClean="0"/>
              <a:t> </a:t>
            </a:r>
            <a:r>
              <a:rPr lang="en-AU" sz="1800" dirty="0" err="1" smtClean="0"/>
              <a:t>pueden</a:t>
            </a:r>
            <a:r>
              <a:rPr lang="en-AU" sz="1800" dirty="0" smtClean="0"/>
              <a:t> </a:t>
            </a:r>
            <a:r>
              <a:rPr lang="en-AU" sz="1800" dirty="0" err="1" smtClean="0"/>
              <a:t>ser</a:t>
            </a:r>
            <a:r>
              <a:rPr lang="en-AU" sz="1800" dirty="0" smtClean="0"/>
              <a:t> </a:t>
            </a:r>
            <a:r>
              <a:rPr lang="en-AU" sz="1800" dirty="0" err="1" smtClean="0"/>
              <a:t>accedidos</a:t>
            </a:r>
            <a:r>
              <a:rPr lang="en-AU" sz="1800" dirty="0" smtClean="0"/>
              <a:t> </a:t>
            </a:r>
            <a:r>
              <a:rPr lang="en-AU" sz="1800" dirty="0" err="1" smtClean="0"/>
              <a:t>por</a:t>
            </a:r>
            <a:r>
              <a:rPr lang="en-AU" sz="1800" dirty="0" smtClean="0"/>
              <a:t> los </a:t>
            </a:r>
            <a:r>
              <a:rPr lang="en-AU" sz="1800" dirty="0" err="1" smtClean="0"/>
              <a:t>métodos</a:t>
            </a:r>
            <a:r>
              <a:rPr lang="en-AU" sz="1800" dirty="0" smtClean="0"/>
              <a:t> de la </a:t>
            </a:r>
            <a:r>
              <a:rPr lang="en-AU" sz="1800" dirty="0" err="1" smtClean="0"/>
              <a:t>propia</a:t>
            </a:r>
            <a:r>
              <a:rPr lang="en-AU" sz="1800" dirty="0" smtClean="0"/>
              <a:t> </a:t>
            </a:r>
            <a:r>
              <a:rPr lang="en-AU" sz="1800" dirty="0" err="1" smtClean="0"/>
              <a:t>clase</a:t>
            </a:r>
            <a:r>
              <a:rPr lang="en-AU" sz="1800" dirty="0" smtClean="0"/>
              <a:t>.</a:t>
            </a:r>
          </a:p>
          <a:p>
            <a:endParaRPr lang="en-AU" sz="2000" dirty="0" smtClean="0"/>
          </a:p>
          <a:p>
            <a:r>
              <a:rPr lang="en-AU" sz="2000" dirty="0" smtClean="0"/>
              <a:t>El </a:t>
            </a:r>
            <a:r>
              <a:rPr lang="en-AU" sz="2000" dirty="0" err="1" smtClean="0"/>
              <a:t>acceso</a:t>
            </a:r>
            <a:r>
              <a:rPr lang="en-AU" sz="2000" dirty="0" smtClean="0"/>
              <a:t> a un </a:t>
            </a:r>
            <a:r>
              <a:rPr lang="en-AU" sz="2000" dirty="0" err="1" smtClean="0"/>
              <a:t>atributo</a:t>
            </a:r>
            <a:r>
              <a:rPr lang="en-AU" sz="2000" dirty="0" smtClean="0"/>
              <a:t> o a los </a:t>
            </a:r>
            <a:r>
              <a:rPr lang="en-AU" sz="2000" dirty="0" err="1" smtClean="0"/>
              <a:t>métodos</a:t>
            </a:r>
            <a:r>
              <a:rPr lang="en-AU" sz="2000" dirty="0" smtClean="0"/>
              <a:t> </a:t>
            </a:r>
            <a:r>
              <a:rPr lang="en-AU" sz="2000" dirty="0" err="1" smtClean="0"/>
              <a:t>viene</a:t>
            </a:r>
            <a:r>
              <a:rPr lang="en-AU" sz="2000" dirty="0" smtClean="0"/>
              <a:t> </a:t>
            </a:r>
            <a:r>
              <a:rPr lang="en-AU" sz="2000" dirty="0" err="1" smtClean="0"/>
              <a:t>determinado</a:t>
            </a:r>
            <a:r>
              <a:rPr lang="en-AU" sz="2000" dirty="0" smtClean="0"/>
              <a:t> </a:t>
            </a:r>
            <a:r>
              <a:rPr lang="en-AU" sz="2000" dirty="0" err="1" smtClean="0"/>
              <a:t>por</a:t>
            </a:r>
            <a:r>
              <a:rPr lang="en-AU" sz="2000" dirty="0" smtClean="0"/>
              <a:t> </a:t>
            </a:r>
            <a:r>
              <a:rPr lang="en-AU" sz="2000" dirty="0" err="1" smtClean="0"/>
              <a:t>su</a:t>
            </a:r>
            <a:r>
              <a:rPr lang="en-AU" sz="2000" dirty="0" smtClean="0"/>
              <a:t> </a:t>
            </a:r>
            <a:r>
              <a:rPr lang="en-AU" sz="2000" dirty="0" err="1" smtClean="0"/>
              <a:t>nombre</a:t>
            </a:r>
            <a:r>
              <a:rPr lang="en-AU" sz="2000" dirty="0" smtClean="0"/>
              <a:t>.</a:t>
            </a:r>
          </a:p>
          <a:p>
            <a:pPr lvl="1"/>
            <a:r>
              <a:rPr lang="en-AU" sz="1800" dirty="0" smtClean="0"/>
              <a:t>Si el </a:t>
            </a:r>
            <a:r>
              <a:rPr lang="en-AU" sz="1800" dirty="0" err="1" smtClean="0"/>
              <a:t>nombre</a:t>
            </a:r>
            <a:r>
              <a:rPr lang="en-AU" sz="1800" dirty="0" smtClean="0"/>
              <a:t> </a:t>
            </a:r>
            <a:r>
              <a:rPr lang="en-AU" sz="1800" dirty="0" err="1" smtClean="0"/>
              <a:t>comienza</a:t>
            </a:r>
            <a:r>
              <a:rPr lang="en-AU" sz="1800" dirty="0" smtClean="0"/>
              <a:t> con dos </a:t>
            </a:r>
            <a:r>
              <a:rPr lang="en-AU" sz="1800" dirty="0" err="1" smtClean="0"/>
              <a:t>guiones</a:t>
            </a:r>
            <a:r>
              <a:rPr lang="en-AU" sz="1800" dirty="0" smtClean="0"/>
              <a:t> </a:t>
            </a:r>
            <a:r>
              <a:rPr lang="en-AU" sz="1800" dirty="0" err="1" smtClean="0"/>
              <a:t>bajos</a:t>
            </a:r>
            <a:r>
              <a:rPr lang="en-AU" sz="1800" dirty="0" smtClean="0"/>
              <a:t> </a:t>
            </a:r>
            <a:r>
              <a:rPr lang="en-AU" sz="1800" dirty="0" err="1" smtClean="0"/>
              <a:t>p.e.</a:t>
            </a:r>
            <a:r>
              <a:rPr lang="en-AU" sz="1800" dirty="0" smtClean="0"/>
              <a:t> self.__</a:t>
            </a:r>
            <a:r>
              <a:rPr lang="en-AU" sz="1800" dirty="0" err="1" smtClean="0"/>
              <a:t>denum</a:t>
            </a:r>
            <a:r>
              <a:rPr lang="en-AU" sz="1800" dirty="0" smtClean="0"/>
              <a:t> (y no </a:t>
            </a:r>
            <a:r>
              <a:rPr lang="en-AU" sz="1800" dirty="0" err="1" smtClean="0"/>
              <a:t>termina</a:t>
            </a:r>
            <a:r>
              <a:rPr lang="en-AU" sz="1800" dirty="0" smtClean="0"/>
              <a:t> con dos </a:t>
            </a:r>
            <a:r>
              <a:rPr lang="en-AU" sz="1800" dirty="0" err="1" smtClean="0"/>
              <a:t>guiones</a:t>
            </a:r>
            <a:r>
              <a:rPr lang="en-AU" sz="1800" dirty="0" smtClean="0"/>
              <a:t> </a:t>
            </a:r>
            <a:r>
              <a:rPr lang="en-AU" sz="1800" dirty="0" err="1" smtClean="0"/>
              <a:t>bajos</a:t>
            </a:r>
            <a:r>
              <a:rPr lang="en-AU" sz="1800" dirty="0" smtClean="0"/>
              <a:t>, </a:t>
            </a:r>
            <a:r>
              <a:rPr lang="en-AU" sz="1800" dirty="0" err="1" smtClean="0"/>
              <a:t>p.e.</a:t>
            </a:r>
            <a:r>
              <a:rPr lang="en-AU" sz="1800" dirty="0" smtClean="0"/>
              <a:t> __</a:t>
            </a:r>
            <a:r>
              <a:rPr lang="en-AU" sz="1800" dirty="0" err="1" smtClean="0"/>
              <a:t>init</a:t>
            </a:r>
            <a:r>
              <a:rPr lang="en-AU" sz="1800" dirty="0" smtClean="0"/>
              <a:t>__) </a:t>
            </a:r>
            <a:r>
              <a:rPr lang="en-AU" sz="1800" dirty="0" err="1" smtClean="0"/>
              <a:t>es</a:t>
            </a:r>
            <a:r>
              <a:rPr lang="en-AU" sz="1800" dirty="0" smtClean="0"/>
              <a:t> un </a:t>
            </a:r>
            <a:r>
              <a:rPr lang="en-AU" sz="1800" dirty="0" err="1" smtClean="0"/>
              <a:t>atributo</a:t>
            </a:r>
            <a:r>
              <a:rPr lang="en-AU" sz="1800" dirty="0" smtClean="0"/>
              <a:t> o </a:t>
            </a:r>
            <a:r>
              <a:rPr lang="en-AU" sz="1800" dirty="0" err="1" smtClean="0"/>
              <a:t>método</a:t>
            </a:r>
            <a:r>
              <a:rPr lang="en-AU" sz="1800" dirty="0" smtClean="0"/>
              <a:t> </a:t>
            </a:r>
            <a:r>
              <a:rPr lang="en-AU" sz="1800" dirty="0" err="1" smtClean="0"/>
              <a:t>privado</a:t>
            </a:r>
            <a:r>
              <a:rPr lang="en-AU" sz="1800" dirty="0" smtClean="0"/>
              <a:t>.</a:t>
            </a:r>
          </a:p>
          <a:p>
            <a:pPr lvl="1"/>
            <a:r>
              <a:rPr lang="en-AU" sz="1800" dirty="0" smtClean="0"/>
              <a:t>En </a:t>
            </a:r>
            <a:r>
              <a:rPr lang="en-AU" sz="1800" dirty="0" err="1" smtClean="0"/>
              <a:t>cualquier</a:t>
            </a:r>
            <a:r>
              <a:rPr lang="en-AU" sz="1800" dirty="0" smtClean="0"/>
              <a:t> </a:t>
            </a:r>
            <a:r>
              <a:rPr lang="en-AU" sz="1800" dirty="0" err="1" smtClean="0"/>
              <a:t>otro</a:t>
            </a:r>
            <a:r>
              <a:rPr lang="en-AU" sz="1800" dirty="0" smtClean="0"/>
              <a:t> </a:t>
            </a:r>
            <a:r>
              <a:rPr lang="en-AU" sz="1800" dirty="0" err="1" smtClean="0"/>
              <a:t>caso</a:t>
            </a:r>
            <a:r>
              <a:rPr lang="en-AU" sz="1800" dirty="0" smtClean="0"/>
              <a:t>, </a:t>
            </a:r>
            <a:r>
              <a:rPr lang="en-AU" sz="1800" dirty="0" err="1" smtClean="0"/>
              <a:t>es</a:t>
            </a:r>
            <a:r>
              <a:rPr lang="en-AU" sz="1800" dirty="0" smtClean="0"/>
              <a:t> </a:t>
            </a:r>
            <a:r>
              <a:rPr lang="en-AU" sz="1800" dirty="0" err="1" smtClean="0"/>
              <a:t>público</a:t>
            </a:r>
            <a:r>
              <a:rPr lang="en-AU" sz="1800" dirty="0" smtClean="0"/>
              <a:t>.</a:t>
            </a:r>
            <a:endParaRPr lang="en-AU" sz="18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	Tema 2</a:t>
            </a:r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5421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183880" cy="624132"/>
          </a:xfrm>
        </p:spPr>
        <p:txBody>
          <a:bodyPr/>
          <a:lstStyle/>
          <a:p>
            <a:r>
              <a:rPr lang="en-AU" dirty="0" err="1"/>
              <a:t>Encapsulamiento</a:t>
            </a:r>
            <a:endParaRPr lang="en-AU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31</a:t>
            </a:fld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539552" y="1412776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smtClean="0"/>
              <a:t>El </a:t>
            </a:r>
            <a:r>
              <a:rPr lang="en-AU" sz="1600" dirty="0" err="1" smtClean="0"/>
              <a:t>encapsulamiento</a:t>
            </a:r>
            <a:r>
              <a:rPr lang="en-AU" sz="1600" dirty="0" smtClean="0"/>
              <a:t> </a:t>
            </a:r>
            <a:r>
              <a:rPr lang="en-AU" sz="1600" dirty="0" err="1" smtClean="0"/>
              <a:t>es</a:t>
            </a:r>
            <a:r>
              <a:rPr lang="en-AU" sz="1600" dirty="0" smtClean="0"/>
              <a:t> </a:t>
            </a:r>
            <a:r>
              <a:rPr lang="en-AU" sz="1600" dirty="0" err="1"/>
              <a:t>muy</a:t>
            </a:r>
            <a:r>
              <a:rPr lang="en-AU" sz="1600" dirty="0"/>
              <a:t> </a:t>
            </a:r>
            <a:r>
              <a:rPr lang="en-AU" sz="1600" dirty="0" err="1"/>
              <a:t>conveniente</a:t>
            </a:r>
            <a:r>
              <a:rPr lang="en-AU" sz="1600" dirty="0"/>
              <a:t> y nos </a:t>
            </a:r>
            <a:r>
              <a:rPr lang="en-AU" sz="1600" dirty="0" err="1"/>
              <a:t>permite</a:t>
            </a:r>
            <a:r>
              <a:rPr lang="en-AU" sz="1600" dirty="0"/>
              <a:t> </a:t>
            </a:r>
            <a:r>
              <a:rPr lang="en-AU" sz="1600" dirty="0" err="1" smtClean="0"/>
              <a:t>colocar</a:t>
            </a:r>
            <a:r>
              <a:rPr lang="en-AU" sz="1600" dirty="0" smtClean="0"/>
              <a:t> </a:t>
            </a:r>
            <a:r>
              <a:rPr lang="en-AU" sz="1600" dirty="0" err="1"/>
              <a:t>nuestro</a:t>
            </a:r>
            <a:r>
              <a:rPr lang="en-AU" sz="1600" dirty="0"/>
              <a:t> </a:t>
            </a:r>
            <a:r>
              <a:rPr lang="en-AU" sz="1600" dirty="0" err="1"/>
              <a:t>objeto</a:t>
            </a:r>
            <a:r>
              <a:rPr lang="en-AU" sz="1600" dirty="0"/>
              <a:t> en </a:t>
            </a:r>
            <a:r>
              <a:rPr lang="en-AU" sz="1600" dirty="0" err="1"/>
              <a:t>funcionamiento</a:t>
            </a:r>
            <a:r>
              <a:rPr lang="en-AU" sz="1600" dirty="0"/>
              <a:t> </a:t>
            </a:r>
            <a:r>
              <a:rPr lang="en-AU" sz="1600" dirty="0" smtClean="0"/>
              <a:t>en </a:t>
            </a:r>
            <a:r>
              <a:rPr lang="en-AU" sz="1600" dirty="0" err="1"/>
              <a:t>cualquier</a:t>
            </a:r>
            <a:r>
              <a:rPr lang="en-AU" sz="1600" dirty="0"/>
              <a:t> </a:t>
            </a:r>
            <a:r>
              <a:rPr lang="en-AU" sz="1600" dirty="0" err="1"/>
              <a:t>tipo</a:t>
            </a:r>
            <a:r>
              <a:rPr lang="en-AU" sz="1600" dirty="0"/>
              <a:t> de </a:t>
            </a:r>
            <a:r>
              <a:rPr lang="en-AU" sz="1600" dirty="0" err="1"/>
              <a:t>sistema</a:t>
            </a:r>
            <a:r>
              <a:rPr lang="en-AU" sz="1600" dirty="0"/>
              <a:t>, de </a:t>
            </a:r>
            <a:r>
              <a:rPr lang="en-AU" sz="1600" dirty="0" err="1"/>
              <a:t>una</a:t>
            </a:r>
            <a:r>
              <a:rPr lang="en-AU" sz="1600" dirty="0"/>
              <a:t> </a:t>
            </a:r>
            <a:r>
              <a:rPr lang="en-AU" sz="1600" dirty="0" err="1"/>
              <a:t>manera</a:t>
            </a:r>
            <a:r>
              <a:rPr lang="en-AU" sz="1600" dirty="0"/>
              <a:t> modular y </a:t>
            </a:r>
            <a:r>
              <a:rPr lang="en-AU" sz="1600" dirty="0" err="1"/>
              <a:t>escalable</a:t>
            </a:r>
            <a:r>
              <a:rPr lang="en-AU" sz="1600" dirty="0"/>
              <a:t> (</a:t>
            </a:r>
            <a:r>
              <a:rPr lang="en-AU" sz="1600" dirty="0" err="1"/>
              <a:t>algunas</a:t>
            </a:r>
            <a:r>
              <a:rPr lang="en-AU" sz="1600" dirty="0"/>
              <a:t> de </a:t>
            </a:r>
            <a:r>
              <a:rPr lang="en-AU" sz="1600" dirty="0" err="1"/>
              <a:t>las</a:t>
            </a:r>
            <a:r>
              <a:rPr lang="en-AU" sz="1600" dirty="0"/>
              <a:t> </a:t>
            </a:r>
            <a:r>
              <a:rPr lang="en-AU" sz="1600" dirty="0" err="1"/>
              <a:t>reglas</a:t>
            </a:r>
            <a:r>
              <a:rPr lang="en-AU" sz="1600" dirty="0"/>
              <a:t> de la </a:t>
            </a:r>
            <a:r>
              <a:rPr lang="en-AU" sz="1600" dirty="0" err="1"/>
              <a:t>ingenieria</a:t>
            </a:r>
            <a:r>
              <a:rPr lang="en-AU" sz="1600" dirty="0"/>
              <a:t> del software).</a:t>
            </a:r>
          </a:p>
          <a:p>
            <a:endParaRPr lang="en-AU" sz="1600" dirty="0" smtClean="0"/>
          </a:p>
          <a:p>
            <a:endParaRPr lang="en-AU" sz="1600" dirty="0"/>
          </a:p>
          <a:p>
            <a:r>
              <a:rPr lang="en-AU" sz="1600" dirty="0" err="1"/>
              <a:t>Formas</a:t>
            </a:r>
            <a:r>
              <a:rPr lang="en-AU" sz="1600" dirty="0"/>
              <a:t> de </a:t>
            </a:r>
            <a:r>
              <a:rPr lang="en-AU" sz="1600" dirty="0" err="1" smtClean="0"/>
              <a:t>encapsular</a:t>
            </a:r>
            <a:r>
              <a:rPr lang="en-AU" sz="1600" dirty="0" smtClean="0"/>
              <a:t> </a:t>
            </a:r>
            <a:r>
              <a:rPr lang="en-AU" sz="1600" dirty="0" err="1" smtClean="0"/>
              <a:t>definiendo</a:t>
            </a:r>
            <a:r>
              <a:rPr lang="en-AU" sz="1600" dirty="0" smtClean="0"/>
              <a:t> los </a:t>
            </a:r>
            <a:r>
              <a:rPr lang="en-AU" sz="1600" dirty="0" err="1" smtClean="0"/>
              <a:t>atributos</a:t>
            </a:r>
            <a:r>
              <a:rPr lang="en-AU" sz="1600" dirty="0" smtClean="0"/>
              <a:t> </a:t>
            </a:r>
            <a:r>
              <a:rPr lang="en-AU" sz="1600" dirty="0" err="1" smtClean="0"/>
              <a:t>como</a:t>
            </a:r>
            <a:r>
              <a:rPr lang="en-AU" sz="1600" dirty="0" smtClean="0"/>
              <a:t>:</a:t>
            </a:r>
          </a:p>
          <a:p>
            <a:endParaRPr lang="en-AU" sz="1600" dirty="0"/>
          </a:p>
          <a:p>
            <a:r>
              <a:rPr lang="en-AU" sz="1600" dirty="0"/>
              <a:t>1</a:t>
            </a:r>
            <a:r>
              <a:rPr lang="en-AU" sz="1600" dirty="0" smtClean="0"/>
              <a:t>. </a:t>
            </a:r>
            <a:r>
              <a:rPr lang="en-AU" sz="1600" b="1" dirty="0" err="1" smtClean="0"/>
              <a:t>Públicos</a:t>
            </a:r>
            <a:r>
              <a:rPr lang="en-AU" sz="1600" dirty="0" smtClean="0"/>
              <a:t>: </a:t>
            </a:r>
            <a:r>
              <a:rPr lang="en-AU" sz="1600" dirty="0" err="1"/>
              <a:t>Hace</a:t>
            </a:r>
            <a:r>
              <a:rPr lang="en-AU" sz="1600" dirty="0"/>
              <a:t> </a:t>
            </a:r>
            <a:r>
              <a:rPr lang="en-AU" sz="1600" dirty="0" err="1"/>
              <a:t>que</a:t>
            </a:r>
            <a:r>
              <a:rPr lang="en-AU" sz="1600" dirty="0"/>
              <a:t> el </a:t>
            </a:r>
            <a:r>
              <a:rPr lang="en-AU" sz="1600" dirty="0" err="1"/>
              <a:t>miembro</a:t>
            </a:r>
            <a:r>
              <a:rPr lang="en-AU" sz="1600" dirty="0"/>
              <a:t> de la </a:t>
            </a:r>
            <a:r>
              <a:rPr lang="en-AU" sz="1600" dirty="0" err="1"/>
              <a:t>clase</a:t>
            </a:r>
            <a:r>
              <a:rPr lang="en-AU" sz="1600" dirty="0"/>
              <a:t> </a:t>
            </a:r>
            <a:r>
              <a:rPr lang="en-AU" sz="1600" dirty="0" err="1"/>
              <a:t>pueda</a:t>
            </a:r>
            <a:r>
              <a:rPr lang="en-AU" sz="1600" dirty="0"/>
              <a:t> </a:t>
            </a:r>
            <a:r>
              <a:rPr lang="en-AU" sz="1600" dirty="0" err="1"/>
              <a:t>ser</a:t>
            </a:r>
            <a:r>
              <a:rPr lang="en-AU" sz="1600" dirty="0"/>
              <a:t> </a:t>
            </a:r>
            <a:r>
              <a:rPr lang="en-AU" sz="1600" dirty="0" err="1"/>
              <a:t>accedido</a:t>
            </a:r>
            <a:r>
              <a:rPr lang="en-AU" sz="1600" dirty="0"/>
              <a:t> </a:t>
            </a:r>
            <a:r>
              <a:rPr lang="en-AU" sz="1600" dirty="0" err="1"/>
              <a:t>desde</a:t>
            </a:r>
            <a:r>
              <a:rPr lang="en-AU" sz="1600" dirty="0"/>
              <a:t> el exterior de la </a:t>
            </a:r>
            <a:r>
              <a:rPr lang="en-AU" sz="1600" dirty="0" err="1"/>
              <a:t>Clase</a:t>
            </a:r>
            <a:r>
              <a:rPr lang="en-AU" sz="1600" dirty="0"/>
              <a:t> y </a:t>
            </a:r>
            <a:r>
              <a:rPr lang="en-AU" sz="1600" dirty="0" err="1" smtClean="0"/>
              <a:t>cualquier</a:t>
            </a:r>
            <a:r>
              <a:rPr lang="en-AU" sz="1600" dirty="0" smtClean="0"/>
              <a:t> </a:t>
            </a:r>
            <a:r>
              <a:rPr lang="en-AU" sz="1600" dirty="0"/>
              <a:t>parte del </a:t>
            </a:r>
            <a:r>
              <a:rPr lang="en-AU" sz="1600" dirty="0" err="1"/>
              <a:t>programa</a:t>
            </a:r>
            <a:r>
              <a:rPr lang="en-AU" sz="1600" dirty="0" smtClean="0"/>
              <a:t>.</a:t>
            </a:r>
          </a:p>
          <a:p>
            <a:endParaRPr lang="en-AU" sz="1600" dirty="0"/>
          </a:p>
          <a:p>
            <a:r>
              <a:rPr lang="en-AU" sz="1600" dirty="0"/>
              <a:t>2</a:t>
            </a:r>
            <a:r>
              <a:rPr lang="en-AU" sz="1600" dirty="0" smtClean="0"/>
              <a:t>. </a:t>
            </a:r>
            <a:r>
              <a:rPr lang="en-AU" sz="1600" b="1" dirty="0" err="1" smtClean="0"/>
              <a:t>Privados</a:t>
            </a:r>
            <a:r>
              <a:rPr lang="en-AU" sz="1600" dirty="0" smtClean="0"/>
              <a:t>: </a:t>
            </a:r>
            <a:r>
              <a:rPr lang="en-AU" sz="1600" dirty="0" err="1" smtClean="0"/>
              <a:t>Sólo</a:t>
            </a:r>
            <a:r>
              <a:rPr lang="en-AU" sz="1600" dirty="0" smtClean="0"/>
              <a:t> </a:t>
            </a:r>
            <a:r>
              <a:rPr lang="en-AU" sz="1600" dirty="0" err="1"/>
              <a:t>es</a:t>
            </a:r>
            <a:r>
              <a:rPr lang="en-AU" sz="1600" dirty="0"/>
              <a:t> </a:t>
            </a:r>
            <a:r>
              <a:rPr lang="en-AU" sz="1600" dirty="0" err="1"/>
              <a:t>accesible</a:t>
            </a:r>
            <a:r>
              <a:rPr lang="en-AU" sz="1600" dirty="0"/>
              <a:t> </a:t>
            </a:r>
            <a:r>
              <a:rPr lang="en-AU" sz="1600" dirty="0" err="1"/>
              <a:t>desde</a:t>
            </a:r>
            <a:r>
              <a:rPr lang="en-AU" sz="1600" dirty="0"/>
              <a:t> </a:t>
            </a:r>
            <a:r>
              <a:rPr lang="en-AU" sz="1600" dirty="0" smtClean="0"/>
              <a:t>los </a:t>
            </a:r>
            <a:r>
              <a:rPr lang="en-AU" sz="1600" dirty="0" err="1" smtClean="0"/>
              <a:t>métodos</a:t>
            </a:r>
            <a:r>
              <a:rPr lang="en-AU" sz="1600" dirty="0" smtClean="0"/>
              <a:t> de la </a:t>
            </a:r>
            <a:r>
              <a:rPr lang="en-AU" sz="1600" dirty="0" err="1" smtClean="0"/>
              <a:t>misma</a:t>
            </a:r>
            <a:r>
              <a:rPr lang="en-AU" sz="1600" dirty="0" smtClean="0"/>
              <a:t> </a:t>
            </a:r>
            <a:r>
              <a:rPr lang="en-AU" sz="1600" dirty="0" err="1"/>
              <a:t>C</a:t>
            </a:r>
            <a:r>
              <a:rPr lang="en-AU" sz="1600" dirty="0" err="1" smtClean="0"/>
              <a:t>lase</a:t>
            </a:r>
            <a:r>
              <a:rPr lang="en-AU" sz="1600" dirty="0" smtClean="0"/>
              <a:t>.</a:t>
            </a:r>
            <a:endParaRPr lang="en-AU" sz="1600" dirty="0"/>
          </a:p>
          <a:p>
            <a:endParaRPr lang="en-AU" sz="1600" dirty="0" smtClean="0"/>
          </a:p>
          <a:p>
            <a:endParaRPr lang="en-AU" sz="1600" dirty="0" smtClean="0"/>
          </a:p>
          <a:p>
            <a:r>
              <a:rPr lang="en-AU" sz="1600" dirty="0" smtClean="0"/>
              <a:t>En </a:t>
            </a:r>
            <a:r>
              <a:rPr lang="en-AU" sz="1600" dirty="0"/>
              <a:t>el </a:t>
            </a:r>
            <a:r>
              <a:rPr lang="en-AU" sz="1600" dirty="0" err="1"/>
              <a:t>encapsulamiento</a:t>
            </a:r>
            <a:r>
              <a:rPr lang="en-AU" sz="1600" dirty="0"/>
              <a:t> hay </a:t>
            </a:r>
            <a:r>
              <a:rPr lang="en-AU" sz="1600" dirty="0" err="1"/>
              <a:t>analizadores</a:t>
            </a:r>
            <a:r>
              <a:rPr lang="en-AU" sz="1600" dirty="0"/>
              <a:t> </a:t>
            </a:r>
            <a:r>
              <a:rPr lang="en-AU" sz="1600" dirty="0" err="1"/>
              <a:t>que</a:t>
            </a:r>
            <a:r>
              <a:rPr lang="en-AU" sz="1600" dirty="0"/>
              <a:t> </a:t>
            </a:r>
            <a:r>
              <a:rPr lang="en-AU" sz="1600" dirty="0" err="1"/>
              <a:t>pueden</a:t>
            </a:r>
            <a:r>
              <a:rPr lang="en-AU" sz="1600" dirty="0"/>
              <a:t> </a:t>
            </a:r>
            <a:r>
              <a:rPr lang="en-AU" sz="1600" dirty="0" err="1"/>
              <a:t>ser</a:t>
            </a:r>
            <a:r>
              <a:rPr lang="en-AU" sz="1600" dirty="0"/>
              <a:t> </a:t>
            </a:r>
            <a:r>
              <a:rPr lang="en-AU" sz="1600" dirty="0" err="1"/>
              <a:t>semánticos</a:t>
            </a:r>
            <a:r>
              <a:rPr lang="en-AU" sz="1600" dirty="0"/>
              <a:t> y </a:t>
            </a:r>
            <a:r>
              <a:rPr lang="en-AU" sz="1600" dirty="0" err="1"/>
              <a:t>sintácticos</a:t>
            </a:r>
            <a:r>
              <a:rPr lang="en-AU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7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Encapsulamiento</a:t>
            </a:r>
            <a:endParaRPr lang="en-AU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32</a:t>
            </a:fld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827584" y="185934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err="1"/>
              <a:t>Porción</a:t>
            </a:r>
            <a:r>
              <a:rPr lang="en-AU" b="1" dirty="0"/>
              <a:t> visible</a:t>
            </a:r>
            <a:r>
              <a:rPr lang="en-AU" dirty="0"/>
              <a:t>: </a:t>
            </a:r>
            <a:r>
              <a:rPr lang="en-AU" u="sng" dirty="0" err="1"/>
              <a:t>interfaz</a:t>
            </a:r>
            <a:r>
              <a:rPr lang="en-AU" u="sng" dirty="0"/>
              <a:t> (</a:t>
            </a:r>
            <a:r>
              <a:rPr lang="en-AU" u="sng" dirty="0" err="1"/>
              <a:t>protocolo</a:t>
            </a:r>
            <a:r>
              <a:rPr lang="en-AU" u="sng" dirty="0" smtClean="0"/>
              <a:t>)</a:t>
            </a:r>
          </a:p>
          <a:p>
            <a:endParaRPr lang="en-AU" dirty="0"/>
          </a:p>
          <a:p>
            <a:r>
              <a:rPr lang="en-AU" dirty="0"/>
              <a:t>– </a:t>
            </a:r>
            <a:r>
              <a:rPr lang="en-AU" dirty="0" err="1"/>
              <a:t>Contrato</a:t>
            </a:r>
            <a:r>
              <a:rPr lang="en-AU" dirty="0"/>
              <a:t> </a:t>
            </a:r>
            <a:r>
              <a:rPr lang="en-AU" dirty="0" err="1"/>
              <a:t>público</a:t>
            </a:r>
            <a:r>
              <a:rPr lang="en-AU" dirty="0"/>
              <a:t> de </a:t>
            </a:r>
            <a:r>
              <a:rPr lang="en-AU" dirty="0" err="1" smtClean="0"/>
              <a:t>comportamiento</a:t>
            </a:r>
            <a:r>
              <a:rPr lang="en-AU" dirty="0" smtClean="0"/>
              <a:t>.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– </a:t>
            </a:r>
            <a:r>
              <a:rPr lang="en-AU" dirty="0" err="1"/>
              <a:t>Descripción</a:t>
            </a:r>
            <a:r>
              <a:rPr lang="en-AU" dirty="0"/>
              <a:t> de </a:t>
            </a:r>
            <a:r>
              <a:rPr lang="en-AU" dirty="0" err="1"/>
              <a:t>operaciones</a:t>
            </a:r>
            <a:r>
              <a:rPr lang="en-AU" dirty="0"/>
              <a:t>: </a:t>
            </a:r>
            <a:r>
              <a:rPr lang="en-AU" dirty="0" err="1"/>
              <a:t>información</a:t>
            </a:r>
            <a:r>
              <a:rPr lang="en-AU" dirty="0"/>
              <a:t> de </a:t>
            </a:r>
            <a:r>
              <a:rPr lang="en-AU" dirty="0" err="1"/>
              <a:t>entrada</a:t>
            </a:r>
            <a:r>
              <a:rPr lang="en-AU" dirty="0"/>
              <a:t> y de </a:t>
            </a:r>
            <a:r>
              <a:rPr lang="en-AU" dirty="0" err="1" smtClean="0"/>
              <a:t>salida</a:t>
            </a:r>
            <a:r>
              <a:rPr lang="en-AU" dirty="0" smtClean="0"/>
              <a:t>.</a:t>
            </a:r>
            <a:endParaRPr lang="en-AU" dirty="0"/>
          </a:p>
          <a:p>
            <a:endParaRPr lang="en-AU" dirty="0"/>
          </a:p>
          <a:p>
            <a:endParaRPr lang="en-AU" u="sng" dirty="0" smtClean="0"/>
          </a:p>
          <a:p>
            <a:r>
              <a:rPr lang="en-AU" b="1" u="sng" dirty="0" err="1" smtClean="0"/>
              <a:t>Porción</a:t>
            </a:r>
            <a:r>
              <a:rPr lang="en-AU" b="1" u="sng" dirty="0" smtClean="0"/>
              <a:t> </a:t>
            </a:r>
            <a:r>
              <a:rPr lang="en-AU" b="1" u="sng" dirty="0" err="1"/>
              <a:t>oculta</a:t>
            </a:r>
            <a:r>
              <a:rPr lang="en-AU" u="sng" dirty="0"/>
              <a:t>: </a:t>
            </a:r>
            <a:r>
              <a:rPr lang="en-AU" u="sng" dirty="0" err="1"/>
              <a:t>i</a:t>
            </a:r>
            <a:r>
              <a:rPr lang="en-AU" dirty="0" err="1"/>
              <a:t>mplementación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– </a:t>
            </a:r>
            <a:r>
              <a:rPr lang="en-AU" dirty="0" err="1"/>
              <a:t>Estructura</a:t>
            </a:r>
            <a:r>
              <a:rPr lang="en-AU" dirty="0"/>
              <a:t> de </a:t>
            </a:r>
            <a:r>
              <a:rPr lang="en-AU" dirty="0" err="1"/>
              <a:t>datos</a:t>
            </a:r>
            <a:r>
              <a:rPr lang="en-AU" dirty="0"/>
              <a:t> </a:t>
            </a:r>
            <a:r>
              <a:rPr lang="en-AU" dirty="0" err="1"/>
              <a:t>para</a:t>
            </a:r>
            <a:r>
              <a:rPr lang="en-AU" dirty="0"/>
              <a:t> </a:t>
            </a:r>
            <a:r>
              <a:rPr lang="en-AU" dirty="0" err="1"/>
              <a:t>almacenar</a:t>
            </a:r>
            <a:r>
              <a:rPr lang="en-AU" dirty="0"/>
              <a:t> la </a:t>
            </a:r>
            <a:r>
              <a:rPr lang="en-AU" dirty="0" err="1" smtClean="0"/>
              <a:t>información</a:t>
            </a:r>
            <a:r>
              <a:rPr lang="en-AU" dirty="0" smtClean="0"/>
              <a:t>.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– </a:t>
            </a:r>
            <a:r>
              <a:rPr lang="en-AU" dirty="0" err="1"/>
              <a:t>Código</a:t>
            </a:r>
            <a:r>
              <a:rPr lang="en-AU" dirty="0"/>
              <a:t> </a:t>
            </a:r>
            <a:r>
              <a:rPr lang="en-AU" dirty="0" err="1"/>
              <a:t>que</a:t>
            </a:r>
            <a:r>
              <a:rPr lang="en-AU" dirty="0"/>
              <a:t> se </a:t>
            </a:r>
            <a:r>
              <a:rPr lang="en-AU" dirty="0" err="1"/>
              <a:t>ejecuta</a:t>
            </a:r>
            <a:r>
              <a:rPr lang="en-AU" dirty="0"/>
              <a:t> </a:t>
            </a:r>
            <a:r>
              <a:rPr lang="en-AU" dirty="0" err="1"/>
              <a:t>para</a:t>
            </a:r>
            <a:r>
              <a:rPr lang="en-AU" dirty="0"/>
              <a:t> </a:t>
            </a:r>
            <a:r>
              <a:rPr lang="en-AU" dirty="0" err="1"/>
              <a:t>realizar</a:t>
            </a:r>
            <a:r>
              <a:rPr lang="en-AU" dirty="0"/>
              <a:t> </a:t>
            </a:r>
            <a:r>
              <a:rPr lang="en-AU" dirty="0" err="1"/>
              <a:t>las</a:t>
            </a:r>
            <a:r>
              <a:rPr lang="en-AU" dirty="0"/>
              <a:t> </a:t>
            </a:r>
            <a:r>
              <a:rPr lang="en-AU" dirty="0" err="1" smtClean="0"/>
              <a:t>operaciones</a:t>
            </a:r>
            <a:r>
              <a:rPr lang="en-AU" dirty="0" smtClean="0"/>
              <a:t>.</a:t>
            </a:r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642938"/>
            <a:ext cx="21574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5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562" cy="4187825"/>
          </a:xfrm>
        </p:spPr>
        <p:txBody>
          <a:bodyPr/>
          <a:lstStyle/>
          <a:p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Acceso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a los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atributos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y los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métodos</a:t>
            </a: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 smtClean="0">
                <a:latin typeface="Calibri" charset="0"/>
              </a:rPr>
              <a:t>Tipos de atributos</a:t>
            </a:r>
          </a:p>
          <a:p>
            <a:pPr lvl="1"/>
            <a:endParaRPr lang="es-ES" sz="1800" dirty="0" smtClean="0">
              <a:latin typeface="Calibri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Objetos incrustados</a:t>
            </a:r>
          </a:p>
          <a:p>
            <a:endParaRPr lang="es-ES" sz="20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Clases mutables y </a:t>
            </a:r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copias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Encapsulamiento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FF0000"/>
                </a:solidFill>
              </a:rPr>
              <a:t>Polimorfismo y sobrecarga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Herencia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33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8" name="Picture 4" descr="j009117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941168"/>
            <a:ext cx="467201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6357938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Implementación del comportamiento de la clase</a:t>
            </a:r>
          </a:p>
        </p:txBody>
      </p:sp>
      <p:sp>
        <p:nvSpPr>
          <p:cNvPr id="66563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myf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=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(3,5)</a:t>
            </a:r>
          </a:p>
          <a:p>
            <a:pPr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myf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#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espera una cadena para imprimir</a:t>
            </a:r>
          </a:p>
          <a:p>
            <a:pPr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&lt;__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main__.Fraction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instance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at 0x409b1acc&gt;</a:t>
            </a:r>
          </a:p>
          <a:p>
            <a:pPr>
              <a:buFont typeface="Wingdings 2" charset="0"/>
              <a:buNone/>
            </a:pPr>
            <a:endParaRPr lang="es-ES" dirty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dirty="0">
                <a:latin typeface="Calibri" charset="0"/>
              </a:rPr>
              <a:t>Solución a)</a:t>
            </a:r>
            <a:r>
              <a:rPr lang="es-ES" dirty="0" smtClean="0">
                <a:latin typeface="Calibri" charset="0"/>
              </a:rPr>
              <a:t>:</a:t>
            </a:r>
          </a:p>
          <a:p>
            <a:pPr>
              <a:buFont typeface="Wingdings 2" charset="0"/>
              <a:buNone/>
            </a:pPr>
            <a:endParaRPr lang="es-ES" dirty="0">
              <a:latin typeface="Calibri" charset="0"/>
            </a:endParaRPr>
          </a:p>
          <a:p>
            <a:pPr>
              <a:buFont typeface="Wingdings 2" charset="0"/>
              <a:buNone/>
              <a:defRPr/>
            </a:pP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class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</a:p>
          <a:p>
            <a:pPr>
              <a:buFont typeface="Wingdings 2" charset="0"/>
              <a:buNone/>
              <a:defRPr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…….</a:t>
            </a:r>
          </a:p>
          <a:p>
            <a:pPr>
              <a:buFont typeface="Wingdings 2" charset="0"/>
              <a:buNone/>
              <a:defRPr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show(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>
              <a:buFont typeface="Wingdings 2" charset="0"/>
              <a:buNone/>
              <a:defRPr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,"/"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,</a:t>
            </a:r>
          </a:p>
          <a:p>
            <a:pPr>
              <a:buFont typeface="Wingdings 2" charset="0"/>
              <a:buNone/>
              <a:defRPr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.__den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endParaRPr lang="es-ES" dirty="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04FAC528-0010-2F4E-AC56-75EA9C2EF5A4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34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17415" name="7 CuadroTexto"/>
          <p:cNvSpPr txBox="1">
            <a:spLocks noChangeArrowheads="1"/>
          </p:cNvSpPr>
          <p:nvPr/>
        </p:nvSpPr>
        <p:spPr bwMode="auto">
          <a:xfrm>
            <a:off x="5220072" y="2924944"/>
            <a:ext cx="3571875" cy="2929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myf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=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(3,5)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myf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&lt;__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main__.Fraction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instance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at 0x409b1acc&gt;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myf.show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3/5</a:t>
            </a:r>
          </a:p>
          <a:p>
            <a:pPr>
              <a:defRPr/>
            </a:pPr>
            <a:endParaRPr lang="es-ES" dirty="0">
              <a:latin typeface="Verdana" pitchFamily="34" charset="0"/>
              <a:ea typeface="+mn-ea"/>
            </a:endParaRPr>
          </a:p>
          <a:p>
            <a:pPr>
              <a:defRPr/>
            </a:pPr>
            <a:endParaRPr lang="es-ES" dirty="0">
              <a:latin typeface="Verdana" pitchFamily="34" charset="0"/>
              <a:ea typeface="+mn-ea"/>
            </a:endParaRPr>
          </a:p>
        </p:txBody>
      </p:sp>
      <p:pic>
        <p:nvPicPr>
          <p:cNvPr id="6656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71500"/>
            <a:ext cx="1643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594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183880" cy="552124"/>
          </a:xfrm>
        </p:spPr>
        <p:txBody>
          <a:bodyPr/>
          <a:lstStyle/>
          <a:p>
            <a:r>
              <a:rPr lang="en-AU" dirty="0" err="1" smtClean="0"/>
              <a:t>Sobrecarga</a:t>
            </a:r>
            <a:r>
              <a:rPr lang="en-AU" dirty="0" smtClean="0"/>
              <a:t> al </a:t>
            </a:r>
            <a:r>
              <a:rPr lang="en-AU" dirty="0" err="1" smtClean="0"/>
              <a:t>imprimir</a:t>
            </a:r>
            <a:r>
              <a:rPr lang="en-AU" dirty="0" smtClean="0"/>
              <a:t> </a:t>
            </a:r>
            <a:r>
              <a:rPr lang="en-AU" dirty="0" err="1" smtClean="0"/>
              <a:t>objetos</a:t>
            </a:r>
            <a:endParaRPr lang="en-AU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124744"/>
            <a:ext cx="8183880" cy="4187952"/>
          </a:xfrm>
        </p:spPr>
        <p:txBody>
          <a:bodyPr/>
          <a:lstStyle/>
          <a:p>
            <a:r>
              <a:rPr lang="en-AU" dirty="0" err="1" smtClean="0"/>
              <a:t>Cuando</a:t>
            </a:r>
            <a:r>
              <a:rPr lang="en-AU" dirty="0" smtClean="0"/>
              <a:t> se </a:t>
            </a:r>
            <a:r>
              <a:rPr lang="en-AU" dirty="0" err="1" smtClean="0"/>
              <a:t>hace</a:t>
            </a:r>
            <a:r>
              <a:rPr lang="en-AU" dirty="0" smtClean="0"/>
              <a:t> un print &lt;</a:t>
            </a:r>
            <a:r>
              <a:rPr lang="en-AU" dirty="0" err="1" smtClean="0"/>
              <a:t>algo</a:t>
            </a:r>
            <a:r>
              <a:rPr lang="en-AU" dirty="0" smtClean="0"/>
              <a:t>&gt;, no </a:t>
            </a:r>
            <a:r>
              <a:rPr lang="en-AU" dirty="0" err="1" smtClean="0"/>
              <a:t>queremos</a:t>
            </a:r>
            <a:r>
              <a:rPr lang="en-AU" dirty="0" smtClean="0"/>
              <a:t> </a:t>
            </a:r>
            <a:r>
              <a:rPr lang="en-AU" dirty="0" err="1" smtClean="0"/>
              <a:t>imprimir</a:t>
            </a:r>
            <a:r>
              <a:rPr lang="en-AU" dirty="0" smtClean="0"/>
              <a:t> la </a:t>
            </a:r>
            <a:r>
              <a:rPr lang="en-AU" dirty="0" err="1" smtClean="0"/>
              <a:t>referencia</a:t>
            </a:r>
            <a:r>
              <a:rPr lang="en-AU" dirty="0" smtClean="0"/>
              <a:t> del </a:t>
            </a:r>
            <a:r>
              <a:rPr lang="en-AU" dirty="0" err="1"/>
              <a:t>o</a:t>
            </a:r>
            <a:r>
              <a:rPr lang="en-AU" dirty="0" err="1" smtClean="0"/>
              <a:t>bjeto</a:t>
            </a:r>
            <a:r>
              <a:rPr lang="en-AU" dirty="0" smtClean="0"/>
              <a:t>, </a:t>
            </a:r>
            <a:r>
              <a:rPr lang="en-AU" dirty="0" err="1" smtClean="0"/>
              <a:t>sino</a:t>
            </a:r>
            <a:r>
              <a:rPr lang="en-AU" dirty="0" smtClean="0"/>
              <a:t> </a:t>
            </a:r>
            <a:r>
              <a:rPr lang="en-AU" dirty="0" err="1" smtClean="0"/>
              <a:t>su</a:t>
            </a:r>
            <a:r>
              <a:rPr lang="en-AU" dirty="0" smtClean="0"/>
              <a:t> </a:t>
            </a:r>
            <a:r>
              <a:rPr lang="en-AU" dirty="0" err="1" smtClean="0"/>
              <a:t>contenido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AU" dirty="0" err="1" smtClean="0"/>
              <a:t>Esto</a:t>
            </a:r>
            <a:r>
              <a:rPr lang="en-AU" dirty="0" smtClean="0"/>
              <a:t> se </a:t>
            </a:r>
            <a:r>
              <a:rPr lang="en-AU" dirty="0" err="1" smtClean="0"/>
              <a:t>puede</a:t>
            </a:r>
            <a:r>
              <a:rPr lang="en-AU" dirty="0" smtClean="0"/>
              <a:t> </a:t>
            </a:r>
            <a:r>
              <a:rPr lang="en-AU" dirty="0" err="1" smtClean="0"/>
              <a:t>hacer</a:t>
            </a:r>
            <a:r>
              <a:rPr lang="en-AU" dirty="0" smtClean="0"/>
              <a:t> </a:t>
            </a:r>
            <a:r>
              <a:rPr lang="en-AU" dirty="0" err="1" smtClean="0"/>
              <a:t>redifiendo</a:t>
            </a:r>
            <a:r>
              <a:rPr lang="en-AU" dirty="0" smtClean="0"/>
              <a:t> el </a:t>
            </a:r>
            <a:r>
              <a:rPr lang="en-AU" dirty="0" err="1" smtClean="0"/>
              <a:t>método</a:t>
            </a:r>
            <a:r>
              <a:rPr lang="en-AU" dirty="0" smtClean="0"/>
              <a:t> </a:t>
            </a:r>
            <a:r>
              <a:rPr lang="en-AU" dirty="0" err="1" smtClean="0"/>
              <a:t>str</a:t>
            </a:r>
            <a:r>
              <a:rPr lang="en-AU" dirty="0" smtClean="0"/>
              <a:t> </a:t>
            </a:r>
            <a:r>
              <a:rPr lang="en-AU" dirty="0" err="1" smtClean="0"/>
              <a:t>dentro</a:t>
            </a:r>
            <a:r>
              <a:rPr lang="en-AU" dirty="0" smtClean="0"/>
              <a:t> de la </a:t>
            </a:r>
            <a:r>
              <a:rPr lang="en-AU" dirty="0" err="1" smtClean="0"/>
              <a:t>nueva</a:t>
            </a:r>
            <a:r>
              <a:rPr lang="en-AU" dirty="0" smtClean="0"/>
              <a:t> </a:t>
            </a:r>
            <a:r>
              <a:rPr lang="en-AU" dirty="0" err="1" smtClean="0"/>
              <a:t>clase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AU" dirty="0" err="1" smtClean="0"/>
              <a:t>Recordamos</a:t>
            </a:r>
            <a:r>
              <a:rPr lang="en-AU" dirty="0" smtClean="0"/>
              <a:t> </a:t>
            </a:r>
            <a:r>
              <a:rPr lang="en-AU" dirty="0" err="1" smtClean="0"/>
              <a:t>que</a:t>
            </a:r>
            <a:r>
              <a:rPr lang="en-AU" dirty="0" smtClean="0"/>
              <a:t> </a:t>
            </a:r>
            <a:r>
              <a:rPr lang="en-AU" dirty="0" err="1" smtClean="0"/>
              <a:t>str</a:t>
            </a:r>
            <a:r>
              <a:rPr lang="en-AU" dirty="0" smtClean="0"/>
              <a:t> </a:t>
            </a:r>
            <a:r>
              <a:rPr lang="en-AU" dirty="0" err="1" smtClean="0"/>
              <a:t>convierte</a:t>
            </a:r>
            <a:r>
              <a:rPr lang="en-AU" dirty="0" smtClean="0"/>
              <a:t> a </a:t>
            </a:r>
            <a:r>
              <a:rPr lang="en-AU" dirty="0" err="1" smtClean="0"/>
              <a:t>una</a:t>
            </a:r>
            <a:r>
              <a:rPr lang="en-AU" dirty="0" smtClean="0"/>
              <a:t> </a:t>
            </a:r>
            <a:r>
              <a:rPr lang="en-AU" dirty="0" err="1" smtClean="0"/>
              <a:t>representación</a:t>
            </a:r>
            <a:r>
              <a:rPr lang="en-AU" dirty="0" smtClean="0"/>
              <a:t> el forma de </a:t>
            </a:r>
            <a:r>
              <a:rPr lang="en-AU" dirty="0" err="1" smtClean="0"/>
              <a:t>cadena</a:t>
            </a:r>
            <a:r>
              <a:rPr lang="en-AU" dirty="0" smtClean="0"/>
              <a:t> </a:t>
            </a:r>
            <a:r>
              <a:rPr lang="en-AU" dirty="0" err="1" smtClean="0"/>
              <a:t>cualquier</a:t>
            </a:r>
            <a:r>
              <a:rPr lang="en-AU" dirty="0" smtClean="0"/>
              <a:t> </a:t>
            </a:r>
            <a:r>
              <a:rPr lang="en-AU" dirty="0" err="1" smtClean="0"/>
              <a:t>tipo</a:t>
            </a:r>
            <a:r>
              <a:rPr lang="en-AU" dirty="0" smtClean="0"/>
              <a:t> de </a:t>
            </a:r>
            <a:r>
              <a:rPr lang="en-AU" dirty="0" err="1" smtClean="0"/>
              <a:t>objeto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AU" dirty="0" smtClean="0"/>
              <a:t>Si </a:t>
            </a:r>
            <a:r>
              <a:rPr lang="en-AU" dirty="0" err="1" smtClean="0"/>
              <a:t>una</a:t>
            </a:r>
            <a:r>
              <a:rPr lang="en-AU" dirty="0" smtClean="0"/>
              <a:t> </a:t>
            </a:r>
            <a:r>
              <a:rPr lang="en-AU" dirty="0" err="1" smtClean="0"/>
              <a:t>clase</a:t>
            </a:r>
            <a:r>
              <a:rPr lang="en-AU" dirty="0" smtClean="0"/>
              <a:t> </a:t>
            </a:r>
            <a:r>
              <a:rPr lang="en-AU" dirty="0" err="1" smtClean="0"/>
              <a:t>ofrece</a:t>
            </a:r>
            <a:r>
              <a:rPr lang="en-AU" dirty="0" smtClean="0"/>
              <a:t> un </a:t>
            </a:r>
            <a:r>
              <a:rPr lang="en-AU" dirty="0" err="1" smtClean="0"/>
              <a:t>método</a:t>
            </a:r>
            <a:r>
              <a:rPr lang="en-AU" dirty="0" smtClean="0"/>
              <a:t> </a:t>
            </a:r>
            <a:r>
              <a:rPr lang="en-AU" dirty="0" err="1" smtClean="0"/>
              <a:t>llamado</a:t>
            </a:r>
            <a:r>
              <a:rPr lang="en-AU" dirty="0" smtClean="0"/>
              <a:t> __</a:t>
            </a:r>
            <a:r>
              <a:rPr lang="en-AU" dirty="0" err="1" smtClean="0"/>
              <a:t>str</a:t>
            </a:r>
            <a:r>
              <a:rPr lang="en-AU" dirty="0" smtClean="0"/>
              <a:t>__, </a:t>
            </a:r>
            <a:r>
              <a:rPr lang="en-AU" dirty="0" err="1" smtClean="0"/>
              <a:t>éste</a:t>
            </a:r>
            <a:r>
              <a:rPr lang="en-AU" dirty="0" smtClean="0"/>
              <a:t> se </a:t>
            </a:r>
            <a:r>
              <a:rPr lang="en-AU" dirty="0" err="1" smtClean="0"/>
              <a:t>impone</a:t>
            </a:r>
            <a:r>
              <a:rPr lang="en-AU" dirty="0" smtClean="0"/>
              <a:t> al </a:t>
            </a:r>
            <a:r>
              <a:rPr lang="en-AU" dirty="0" err="1" smtClean="0"/>
              <a:t>comportamiento</a:t>
            </a:r>
            <a:r>
              <a:rPr lang="en-AU" dirty="0" smtClean="0"/>
              <a:t> de la </a:t>
            </a:r>
            <a:r>
              <a:rPr lang="en-AU" dirty="0" err="1" smtClean="0"/>
              <a:t>función</a:t>
            </a:r>
            <a:r>
              <a:rPr lang="en-AU" dirty="0" smtClean="0"/>
              <a:t> </a:t>
            </a:r>
            <a:r>
              <a:rPr lang="en-AU" dirty="0" err="1" smtClean="0"/>
              <a:t>interna</a:t>
            </a:r>
            <a:r>
              <a:rPr lang="en-AU" dirty="0" smtClean="0"/>
              <a:t> </a:t>
            </a:r>
            <a:r>
              <a:rPr lang="en-AU" dirty="0" err="1" smtClean="0"/>
              <a:t>str</a:t>
            </a:r>
            <a:r>
              <a:rPr lang="en-AU" dirty="0" smtClean="0"/>
              <a:t> de Python.</a:t>
            </a:r>
            <a:endParaRPr lang="en-AU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35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562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552103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Métodos </a:t>
            </a:r>
            <a:r>
              <a:rPr lang="es-E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estandard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 en Python</a:t>
            </a:r>
          </a:p>
        </p:txBody>
      </p:sp>
      <p:sp>
        <p:nvSpPr>
          <p:cNvPr id="67587" name="2 Marcador de contenido"/>
          <p:cNvSpPr>
            <a:spLocks noGrp="1"/>
          </p:cNvSpPr>
          <p:nvPr>
            <p:ph idx="4294967295"/>
          </p:nvPr>
        </p:nvSpPr>
        <p:spPr>
          <a:xfrm>
            <a:off x="461843" y="980728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class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</a:p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__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str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__(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): # por defecto convierte en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			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string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el objeto</a:t>
            </a:r>
          </a:p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		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str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)+"/"+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str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.__den)</a:t>
            </a:r>
          </a:p>
          <a:p>
            <a:pPr>
              <a:buFont typeface="Wingdings 2" charset="0"/>
              <a:buNone/>
            </a:pP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myf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=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(3,5)</a:t>
            </a:r>
          </a:p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myf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3/5</a:t>
            </a:r>
          </a:p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“I ate ”,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myf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, “ of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the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pizza”</a:t>
            </a:r>
          </a:p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I ate 3/5 of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the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pizza</a:t>
            </a:r>
          </a:p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myf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800" b="1" dirty="0">
                <a:solidFill>
                  <a:srgbClr val="FF0000"/>
                </a:solidFill>
                <a:latin typeface="Courier New"/>
                <a:cs typeface="Courier New"/>
              </a:rPr>
              <a:t>__</a:t>
            </a:r>
            <a:r>
              <a:rPr lang="es-ES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str</a:t>
            </a:r>
            <a:r>
              <a:rPr lang="es-E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__()</a:t>
            </a:r>
            <a:endParaRPr lang="es-E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‘3/5’</a:t>
            </a:r>
          </a:p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str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myf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‘3/5’</a:t>
            </a:r>
          </a:p>
          <a:p>
            <a:pPr lvl="1"/>
            <a:endParaRPr lang="es-ES" sz="1800" dirty="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E39AA28F-BE1F-664A-A25A-2C3F1D178DBB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36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84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Polimorfismo</a:t>
            </a:r>
            <a:endParaRPr lang="en-AU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 err="1" smtClean="0"/>
              <a:t>Definición</a:t>
            </a:r>
            <a:r>
              <a:rPr lang="en-AU" sz="1800" dirty="0" smtClean="0"/>
              <a:t>: El </a:t>
            </a:r>
            <a:r>
              <a:rPr lang="en-AU" sz="1800" dirty="0" err="1"/>
              <a:t>concepto</a:t>
            </a:r>
            <a:r>
              <a:rPr lang="en-AU" sz="1800" dirty="0"/>
              <a:t> de </a:t>
            </a:r>
            <a:r>
              <a:rPr lang="en-AU" sz="1800" b="1" dirty="0" err="1"/>
              <a:t>polimorfismo</a:t>
            </a:r>
            <a:r>
              <a:rPr lang="en-AU" sz="1800" dirty="0"/>
              <a:t> (del </a:t>
            </a:r>
            <a:r>
              <a:rPr lang="en-AU" sz="1800" dirty="0" err="1"/>
              <a:t>griego</a:t>
            </a:r>
            <a:r>
              <a:rPr lang="en-AU" sz="1800" dirty="0"/>
              <a:t> </a:t>
            </a:r>
            <a:r>
              <a:rPr lang="en-AU" sz="1800" dirty="0" err="1"/>
              <a:t>muchas</a:t>
            </a:r>
            <a:r>
              <a:rPr lang="en-AU" sz="1800" dirty="0"/>
              <a:t> </a:t>
            </a:r>
            <a:r>
              <a:rPr lang="en-AU" sz="1800" dirty="0" err="1"/>
              <a:t>formas</a:t>
            </a:r>
            <a:r>
              <a:rPr lang="en-AU" sz="1800" dirty="0"/>
              <a:t>) </a:t>
            </a:r>
            <a:r>
              <a:rPr lang="en-AU" sz="1800" dirty="0" err="1"/>
              <a:t>implica</a:t>
            </a:r>
            <a:r>
              <a:rPr lang="en-AU" sz="1800" dirty="0"/>
              <a:t> </a:t>
            </a:r>
            <a:r>
              <a:rPr lang="en-AU" sz="1800" dirty="0" err="1"/>
              <a:t>que</a:t>
            </a:r>
            <a:r>
              <a:rPr lang="en-AU" sz="1800" dirty="0"/>
              <a:t> </a:t>
            </a:r>
            <a:r>
              <a:rPr lang="en-AU" sz="1800" dirty="0" err="1"/>
              <a:t>si</a:t>
            </a:r>
            <a:r>
              <a:rPr lang="en-AU" sz="1800" dirty="0"/>
              <a:t> en </a:t>
            </a:r>
            <a:r>
              <a:rPr lang="en-AU" sz="1800" dirty="0" err="1"/>
              <a:t>una</a:t>
            </a:r>
            <a:r>
              <a:rPr lang="en-AU" sz="1800" dirty="0"/>
              <a:t> </a:t>
            </a:r>
            <a:r>
              <a:rPr lang="en-AU" sz="1800" dirty="0" err="1"/>
              <a:t>porción</a:t>
            </a:r>
            <a:r>
              <a:rPr lang="en-AU" sz="1800" dirty="0"/>
              <a:t> de </a:t>
            </a:r>
            <a:r>
              <a:rPr lang="en-AU" sz="1800" dirty="0" err="1"/>
              <a:t>código</a:t>
            </a:r>
            <a:r>
              <a:rPr lang="en-AU" sz="1800" dirty="0"/>
              <a:t> se </a:t>
            </a:r>
            <a:r>
              <a:rPr lang="en-AU" sz="1800" dirty="0" err="1"/>
              <a:t>invoca</a:t>
            </a:r>
            <a:r>
              <a:rPr lang="en-AU" sz="1800" dirty="0"/>
              <a:t> un </a:t>
            </a:r>
            <a:r>
              <a:rPr lang="en-AU" sz="1800" dirty="0" err="1"/>
              <a:t>determinado</a:t>
            </a:r>
            <a:r>
              <a:rPr lang="en-AU" sz="1800" dirty="0"/>
              <a:t> </a:t>
            </a:r>
            <a:r>
              <a:rPr lang="en-AU" sz="1800" dirty="0" err="1"/>
              <a:t>método</a:t>
            </a:r>
            <a:r>
              <a:rPr lang="en-AU" sz="1800" dirty="0"/>
              <a:t> de un </a:t>
            </a:r>
            <a:r>
              <a:rPr lang="en-AU" sz="1800" dirty="0" err="1"/>
              <a:t>objeto</a:t>
            </a:r>
            <a:r>
              <a:rPr lang="en-AU" sz="1800" dirty="0"/>
              <a:t>, </a:t>
            </a:r>
            <a:r>
              <a:rPr lang="en-AU" sz="1800" dirty="0" err="1"/>
              <a:t>podrán</a:t>
            </a:r>
            <a:r>
              <a:rPr lang="en-AU" sz="1800" dirty="0"/>
              <a:t> </a:t>
            </a:r>
            <a:r>
              <a:rPr lang="en-AU" sz="1800" dirty="0" err="1"/>
              <a:t>obtenerse</a:t>
            </a:r>
            <a:r>
              <a:rPr lang="en-AU" sz="1800" dirty="0"/>
              <a:t> </a:t>
            </a:r>
            <a:r>
              <a:rPr lang="en-AU" sz="1800" dirty="0" err="1"/>
              <a:t>distintos</a:t>
            </a:r>
            <a:r>
              <a:rPr lang="en-AU" sz="1800" dirty="0"/>
              <a:t> </a:t>
            </a:r>
            <a:r>
              <a:rPr lang="en-AU" sz="1800" dirty="0" err="1"/>
              <a:t>resultados</a:t>
            </a:r>
            <a:r>
              <a:rPr lang="en-AU" sz="1800" dirty="0"/>
              <a:t> </a:t>
            </a:r>
            <a:r>
              <a:rPr lang="en-AU" sz="1800" dirty="0" err="1"/>
              <a:t>según</a:t>
            </a:r>
            <a:r>
              <a:rPr lang="en-AU" sz="1800" dirty="0"/>
              <a:t> la </a:t>
            </a:r>
            <a:r>
              <a:rPr lang="en-AU" sz="1800" dirty="0" err="1"/>
              <a:t>clase</a:t>
            </a:r>
            <a:r>
              <a:rPr lang="en-AU" sz="1800" dirty="0"/>
              <a:t> del </a:t>
            </a:r>
            <a:r>
              <a:rPr lang="en-AU" sz="1800" dirty="0" err="1"/>
              <a:t>objeto</a:t>
            </a:r>
            <a:r>
              <a:rPr lang="en-AU" sz="1800" dirty="0" smtClean="0"/>
              <a:t>.</a:t>
            </a:r>
          </a:p>
          <a:p>
            <a:endParaRPr lang="en-AU" sz="1800" dirty="0"/>
          </a:p>
          <a:p>
            <a:pPr lvl="1"/>
            <a:r>
              <a:rPr lang="en-AU" sz="1600" dirty="0" smtClean="0"/>
              <a:t> </a:t>
            </a:r>
            <a:r>
              <a:rPr lang="en-AU" sz="1600" dirty="0" err="1"/>
              <a:t>Esto</a:t>
            </a:r>
            <a:r>
              <a:rPr lang="en-AU" sz="1600" dirty="0"/>
              <a:t> se </a:t>
            </a:r>
            <a:r>
              <a:rPr lang="en-AU" sz="1600" dirty="0" err="1"/>
              <a:t>debe</a:t>
            </a:r>
            <a:r>
              <a:rPr lang="en-AU" sz="1600" dirty="0"/>
              <a:t> a </a:t>
            </a:r>
            <a:r>
              <a:rPr lang="en-AU" sz="1600" dirty="0" err="1"/>
              <a:t>que</a:t>
            </a:r>
            <a:r>
              <a:rPr lang="en-AU" sz="1600" dirty="0"/>
              <a:t> </a:t>
            </a:r>
            <a:r>
              <a:rPr lang="en-AU" sz="1600" dirty="0" err="1"/>
              <a:t>distintos</a:t>
            </a:r>
            <a:r>
              <a:rPr lang="en-AU" sz="1600" dirty="0"/>
              <a:t> </a:t>
            </a:r>
            <a:r>
              <a:rPr lang="en-AU" sz="1600" dirty="0" err="1"/>
              <a:t>objetos</a:t>
            </a:r>
            <a:r>
              <a:rPr lang="en-AU" sz="1600" dirty="0"/>
              <a:t> </a:t>
            </a:r>
            <a:r>
              <a:rPr lang="en-AU" sz="1600" dirty="0" err="1"/>
              <a:t>pueden</a:t>
            </a:r>
            <a:r>
              <a:rPr lang="en-AU" sz="1600" dirty="0"/>
              <a:t> </a:t>
            </a:r>
            <a:r>
              <a:rPr lang="en-AU" sz="1600" dirty="0" err="1"/>
              <a:t>tener</a:t>
            </a:r>
            <a:r>
              <a:rPr lang="en-AU" sz="1600" dirty="0"/>
              <a:t> un </a:t>
            </a:r>
            <a:r>
              <a:rPr lang="en-AU" sz="1600" dirty="0" err="1"/>
              <a:t>método</a:t>
            </a:r>
            <a:r>
              <a:rPr lang="en-AU" sz="1600" dirty="0"/>
              <a:t> con un </a:t>
            </a:r>
            <a:r>
              <a:rPr lang="en-AU" sz="1600" dirty="0" err="1"/>
              <a:t>mismo</a:t>
            </a:r>
            <a:r>
              <a:rPr lang="en-AU" sz="1600" dirty="0"/>
              <a:t> </a:t>
            </a:r>
            <a:r>
              <a:rPr lang="en-AU" sz="1600" dirty="0" err="1"/>
              <a:t>nombre</a:t>
            </a:r>
            <a:r>
              <a:rPr lang="en-AU" sz="1600" dirty="0"/>
              <a:t>, </a:t>
            </a:r>
            <a:r>
              <a:rPr lang="en-AU" sz="1600" dirty="0" err="1"/>
              <a:t>pero</a:t>
            </a:r>
            <a:r>
              <a:rPr lang="en-AU" sz="1600" dirty="0"/>
              <a:t> </a:t>
            </a:r>
            <a:r>
              <a:rPr lang="en-AU" sz="1600" dirty="0" err="1"/>
              <a:t>que</a:t>
            </a:r>
            <a:r>
              <a:rPr lang="en-AU" sz="1600" dirty="0"/>
              <a:t> </a:t>
            </a:r>
            <a:r>
              <a:rPr lang="en-AU" sz="1600" dirty="0" err="1"/>
              <a:t>realice</a:t>
            </a:r>
            <a:r>
              <a:rPr lang="en-AU" sz="1600" dirty="0"/>
              <a:t> </a:t>
            </a:r>
            <a:r>
              <a:rPr lang="en-AU" sz="1600" dirty="0" err="1"/>
              <a:t>distintas</a:t>
            </a:r>
            <a:r>
              <a:rPr lang="en-AU" sz="1600" dirty="0"/>
              <a:t> </a:t>
            </a:r>
            <a:r>
              <a:rPr lang="en-AU" sz="1600" dirty="0" err="1"/>
              <a:t>operaciones</a:t>
            </a:r>
            <a:r>
              <a:rPr lang="en-AU" sz="1600" dirty="0"/>
              <a:t> </a:t>
            </a:r>
            <a:r>
              <a:rPr lang="en-AU" sz="1600" dirty="0" err="1"/>
              <a:t>según</a:t>
            </a:r>
            <a:r>
              <a:rPr lang="en-AU" sz="1600" dirty="0"/>
              <a:t> el </a:t>
            </a:r>
            <a:r>
              <a:rPr lang="en-AU" sz="1600" dirty="0" err="1"/>
              <a:t>tipo</a:t>
            </a:r>
            <a:r>
              <a:rPr lang="en-AU" sz="1600" dirty="0"/>
              <a:t> del </a:t>
            </a:r>
            <a:r>
              <a:rPr lang="en-AU" sz="1600" dirty="0" err="1"/>
              <a:t>objeto</a:t>
            </a:r>
            <a:r>
              <a:rPr lang="en-AU" sz="1600" dirty="0"/>
              <a:t> (</a:t>
            </a:r>
            <a:r>
              <a:rPr lang="en-AU" sz="1600" dirty="0" err="1"/>
              <a:t>p.e.</a:t>
            </a:r>
            <a:r>
              <a:rPr lang="en-AU" sz="1600" dirty="0"/>
              <a:t> la </a:t>
            </a:r>
            <a:r>
              <a:rPr lang="en-AU" sz="1600" dirty="0" err="1"/>
              <a:t>suma</a:t>
            </a:r>
            <a:r>
              <a:rPr lang="en-AU" sz="1600" dirty="0"/>
              <a:t> de los </a:t>
            </a:r>
            <a:r>
              <a:rPr lang="en-AU" sz="1600" dirty="0" err="1"/>
              <a:t>flotantes</a:t>
            </a:r>
            <a:r>
              <a:rPr lang="en-AU" sz="1600" dirty="0"/>
              <a:t> vs. la </a:t>
            </a:r>
            <a:r>
              <a:rPr lang="en-AU" sz="1600" dirty="0" err="1"/>
              <a:t>suma</a:t>
            </a:r>
            <a:r>
              <a:rPr lang="en-AU" sz="1600" dirty="0"/>
              <a:t> de </a:t>
            </a:r>
            <a:r>
              <a:rPr lang="en-AU" sz="1600" dirty="0" err="1"/>
              <a:t>las</a:t>
            </a:r>
            <a:r>
              <a:rPr lang="en-AU" sz="1600" dirty="0"/>
              <a:t> </a:t>
            </a:r>
            <a:r>
              <a:rPr lang="en-AU" sz="1600" dirty="0" err="1"/>
              <a:t>fracciones</a:t>
            </a:r>
            <a:r>
              <a:rPr lang="en-AU" sz="1600" dirty="0"/>
              <a:t>).</a:t>
            </a:r>
          </a:p>
          <a:p>
            <a:pPr lvl="1"/>
            <a:endParaRPr lang="en-AU" sz="1600" dirty="0"/>
          </a:p>
          <a:p>
            <a:r>
              <a:rPr lang="en-AU" sz="1800" dirty="0" err="1"/>
              <a:t>Llamamos</a:t>
            </a:r>
            <a:r>
              <a:rPr lang="en-AU" sz="1800" dirty="0"/>
              <a:t> </a:t>
            </a:r>
            <a:r>
              <a:rPr lang="en-AU" sz="1800" b="1" dirty="0" err="1"/>
              <a:t>redefinición</a:t>
            </a:r>
            <a:r>
              <a:rPr lang="en-AU" sz="1800" dirty="0"/>
              <a:t> a la </a:t>
            </a:r>
            <a:r>
              <a:rPr lang="en-AU" sz="1800" dirty="0" err="1"/>
              <a:t>acción</a:t>
            </a:r>
            <a:r>
              <a:rPr lang="en-AU" sz="1800" dirty="0"/>
              <a:t> de </a:t>
            </a:r>
            <a:r>
              <a:rPr lang="en-AU" sz="1800" dirty="0" err="1"/>
              <a:t>definir</a:t>
            </a:r>
            <a:r>
              <a:rPr lang="en-AU" sz="1800" dirty="0"/>
              <a:t> un </a:t>
            </a:r>
            <a:r>
              <a:rPr lang="en-AU" sz="1800" dirty="0" err="1"/>
              <a:t>método</a:t>
            </a:r>
            <a:r>
              <a:rPr lang="en-AU" sz="1800" dirty="0"/>
              <a:t> con el </a:t>
            </a:r>
            <a:r>
              <a:rPr lang="en-AU" sz="1800" dirty="0" err="1"/>
              <a:t>mismo</a:t>
            </a:r>
            <a:r>
              <a:rPr lang="en-AU" sz="1800" dirty="0"/>
              <a:t> </a:t>
            </a:r>
            <a:r>
              <a:rPr lang="en-AU" sz="1800" dirty="0" err="1"/>
              <a:t>nombre</a:t>
            </a:r>
            <a:r>
              <a:rPr lang="en-AU" sz="1800" dirty="0"/>
              <a:t> en </a:t>
            </a:r>
            <a:r>
              <a:rPr lang="en-AU" sz="1800" dirty="0" err="1"/>
              <a:t>distintas</a:t>
            </a:r>
            <a:r>
              <a:rPr lang="en-AU" sz="1800" dirty="0"/>
              <a:t> </a:t>
            </a:r>
            <a:r>
              <a:rPr lang="en-AU" sz="1800" dirty="0" err="1"/>
              <a:t>clases</a:t>
            </a:r>
            <a:r>
              <a:rPr lang="en-AU" sz="1800" dirty="0"/>
              <a:t>, de forma </a:t>
            </a:r>
            <a:r>
              <a:rPr lang="en-AU" sz="1800" dirty="0" err="1"/>
              <a:t>tal</a:t>
            </a:r>
            <a:r>
              <a:rPr lang="en-AU" sz="1800" dirty="0"/>
              <a:t> </a:t>
            </a:r>
            <a:r>
              <a:rPr lang="en-AU" sz="1800" dirty="0" err="1"/>
              <a:t>que</a:t>
            </a:r>
            <a:r>
              <a:rPr lang="en-AU" sz="1800" dirty="0"/>
              <a:t> </a:t>
            </a:r>
            <a:r>
              <a:rPr lang="en-AU" sz="1800" dirty="0" err="1"/>
              <a:t>provea</a:t>
            </a:r>
            <a:r>
              <a:rPr lang="en-AU" sz="1800" dirty="0"/>
              <a:t> </a:t>
            </a:r>
            <a:r>
              <a:rPr lang="en-AU" sz="1800" dirty="0" err="1"/>
              <a:t>una</a:t>
            </a:r>
            <a:r>
              <a:rPr lang="en-AU" sz="1800" dirty="0"/>
              <a:t> </a:t>
            </a:r>
            <a:r>
              <a:rPr lang="en-AU" sz="1800" dirty="0" err="1" smtClean="0"/>
              <a:t>interfaz</a:t>
            </a:r>
            <a:r>
              <a:rPr lang="en-AU" sz="1800" dirty="0" smtClean="0"/>
              <a:t>.</a:t>
            </a:r>
          </a:p>
          <a:p>
            <a:pPr lvl="2"/>
            <a:endParaRPr lang="en-AU" sz="1600" dirty="0" smtClean="0"/>
          </a:p>
          <a:p>
            <a:pPr lvl="2"/>
            <a:r>
              <a:rPr lang="en-AU" sz="1600" dirty="0" smtClean="0"/>
              <a:t>Un </a:t>
            </a:r>
            <a:r>
              <a:rPr lang="en-AU" sz="1600" dirty="0" err="1"/>
              <a:t>bloque</a:t>
            </a:r>
            <a:r>
              <a:rPr lang="en-AU" sz="1600" dirty="0"/>
              <a:t> de </a:t>
            </a:r>
            <a:r>
              <a:rPr lang="en-AU" sz="1600" dirty="0" err="1"/>
              <a:t>código</a:t>
            </a:r>
            <a:r>
              <a:rPr lang="en-AU" sz="1600" dirty="0"/>
              <a:t> </a:t>
            </a:r>
            <a:r>
              <a:rPr lang="en-AU" sz="1600" dirty="0" err="1"/>
              <a:t>será</a:t>
            </a:r>
            <a:r>
              <a:rPr lang="en-AU" sz="1600" dirty="0"/>
              <a:t> </a:t>
            </a:r>
            <a:r>
              <a:rPr lang="en-AU" sz="1600" dirty="0" err="1"/>
              <a:t>polimórfico</a:t>
            </a:r>
            <a:r>
              <a:rPr lang="en-AU" sz="1600" dirty="0"/>
              <a:t> </a:t>
            </a:r>
            <a:r>
              <a:rPr lang="en-AU" sz="1600" dirty="0" err="1"/>
              <a:t>cuando</a:t>
            </a:r>
            <a:r>
              <a:rPr lang="en-AU" sz="1600" dirty="0"/>
              <a:t> </a:t>
            </a:r>
            <a:r>
              <a:rPr lang="en-AU" sz="1600" dirty="0" err="1"/>
              <a:t>dentro</a:t>
            </a:r>
            <a:r>
              <a:rPr lang="en-AU" sz="1600" dirty="0"/>
              <a:t> de </a:t>
            </a:r>
            <a:r>
              <a:rPr lang="en-AU" sz="1600" dirty="0" err="1"/>
              <a:t>ese</a:t>
            </a:r>
            <a:r>
              <a:rPr lang="en-AU" sz="1600" dirty="0"/>
              <a:t> </a:t>
            </a:r>
            <a:r>
              <a:rPr lang="en-AU" sz="1600" dirty="0" err="1"/>
              <a:t>código</a:t>
            </a:r>
            <a:r>
              <a:rPr lang="en-AU" sz="1600" dirty="0"/>
              <a:t> se </a:t>
            </a:r>
            <a:r>
              <a:rPr lang="en-AU" sz="1600" dirty="0" err="1"/>
              <a:t>realicen</a:t>
            </a:r>
            <a:r>
              <a:rPr lang="en-AU" sz="1600" dirty="0"/>
              <a:t> </a:t>
            </a:r>
            <a:r>
              <a:rPr lang="en-AU" sz="1600" dirty="0" err="1"/>
              <a:t>llamadas</a:t>
            </a:r>
            <a:r>
              <a:rPr lang="en-AU" sz="1600" dirty="0"/>
              <a:t> a </a:t>
            </a:r>
            <a:r>
              <a:rPr lang="en-AU" sz="1600" dirty="0" err="1"/>
              <a:t>métodos</a:t>
            </a:r>
            <a:r>
              <a:rPr lang="en-AU" sz="1600" dirty="0"/>
              <a:t> </a:t>
            </a:r>
            <a:r>
              <a:rPr lang="en-AU" sz="1600" dirty="0" err="1"/>
              <a:t>que</a:t>
            </a:r>
            <a:r>
              <a:rPr lang="en-AU" sz="1600" dirty="0"/>
              <a:t> </a:t>
            </a:r>
            <a:r>
              <a:rPr lang="en-AU" sz="1600" dirty="0" err="1"/>
              <a:t>puedan</a:t>
            </a:r>
            <a:r>
              <a:rPr lang="en-AU" sz="1600" dirty="0"/>
              <a:t> </a:t>
            </a:r>
            <a:r>
              <a:rPr lang="en-AU" sz="1600" dirty="0" err="1"/>
              <a:t>estar</a:t>
            </a:r>
            <a:r>
              <a:rPr lang="en-AU" sz="1600" dirty="0"/>
              <a:t> </a:t>
            </a:r>
            <a:r>
              <a:rPr lang="en-AU" sz="1600" dirty="0" err="1"/>
              <a:t>redefinidos</a:t>
            </a:r>
            <a:r>
              <a:rPr lang="en-AU" sz="1600" dirty="0"/>
              <a:t> en </a:t>
            </a:r>
            <a:r>
              <a:rPr lang="en-AU" sz="1600" dirty="0" err="1"/>
              <a:t>distintas</a:t>
            </a:r>
            <a:r>
              <a:rPr lang="en-AU" sz="1600" dirty="0"/>
              <a:t> </a:t>
            </a:r>
            <a:r>
              <a:rPr lang="en-AU" sz="1600" dirty="0" err="1" smtClean="0"/>
              <a:t>clases</a:t>
            </a:r>
            <a:r>
              <a:rPr lang="en-AU" sz="1600" dirty="0" smtClean="0"/>
              <a:t> (</a:t>
            </a:r>
            <a:r>
              <a:rPr lang="en-AU" sz="1600" dirty="0" err="1" smtClean="0"/>
              <a:t>p.e.</a:t>
            </a:r>
            <a:r>
              <a:rPr lang="en-AU" sz="1600" dirty="0" smtClean="0"/>
              <a:t> __</a:t>
            </a:r>
            <a:r>
              <a:rPr lang="en-AU" sz="1600" dirty="0" err="1" smtClean="0"/>
              <a:t>str</a:t>
            </a:r>
            <a:r>
              <a:rPr lang="en-AU" sz="1600" dirty="0" smtClean="0"/>
              <a:t>__).</a:t>
            </a:r>
          </a:p>
          <a:p>
            <a:pPr lvl="2"/>
            <a:endParaRPr lang="en-AU" sz="1600" dirty="0" smtClean="0"/>
          </a:p>
          <a:p>
            <a:pPr lvl="2"/>
            <a:endParaRPr lang="en-AU" sz="1600" dirty="0"/>
          </a:p>
          <a:p>
            <a:endParaRPr lang="en-AU" sz="18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Tema 2</a:t>
            </a:r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37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19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Polimorfismo</a:t>
            </a:r>
            <a:r>
              <a:rPr lang="en-AU" dirty="0" smtClean="0"/>
              <a:t> y </a:t>
            </a:r>
            <a:r>
              <a:rPr lang="en-AU" dirty="0" err="1" smtClean="0"/>
              <a:t>sobrecarga</a:t>
            </a:r>
            <a:endParaRPr lang="en-AU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AU" sz="1600" dirty="0" smtClean="0"/>
          </a:p>
          <a:p>
            <a:r>
              <a:rPr lang="en-AU" sz="1800" dirty="0"/>
              <a:t>El </a:t>
            </a:r>
            <a:r>
              <a:rPr lang="en-AU" sz="1800" dirty="0" err="1"/>
              <a:t>término</a:t>
            </a:r>
            <a:r>
              <a:rPr lang="en-AU" sz="1800" dirty="0"/>
              <a:t> </a:t>
            </a:r>
            <a:r>
              <a:rPr lang="en-AU" sz="1800" b="1" dirty="0" err="1"/>
              <a:t>sobrecarga</a:t>
            </a:r>
            <a:r>
              <a:rPr lang="en-AU" sz="1800" dirty="0"/>
              <a:t> </a:t>
            </a:r>
            <a:r>
              <a:rPr lang="en-AU" sz="1800" dirty="0" err="1"/>
              <a:t>viene</a:t>
            </a:r>
            <a:r>
              <a:rPr lang="en-AU" sz="1800" dirty="0"/>
              <a:t> de un </a:t>
            </a:r>
            <a:r>
              <a:rPr lang="en-AU" sz="1800" dirty="0" err="1"/>
              <a:t>posible</a:t>
            </a:r>
            <a:r>
              <a:rPr lang="en-AU" sz="1800" dirty="0"/>
              <a:t> </a:t>
            </a:r>
            <a:r>
              <a:rPr lang="en-AU" sz="1800" dirty="0" err="1"/>
              <a:t>uso</a:t>
            </a:r>
            <a:r>
              <a:rPr lang="en-AU" sz="1800" dirty="0"/>
              <a:t> de </a:t>
            </a:r>
            <a:r>
              <a:rPr lang="en-AU" sz="1800" dirty="0" err="1" smtClean="0"/>
              <a:t>polimorfismo</a:t>
            </a:r>
            <a:r>
              <a:rPr lang="en-AU" sz="1800" dirty="0" smtClean="0"/>
              <a:t>: </a:t>
            </a:r>
          </a:p>
          <a:p>
            <a:endParaRPr lang="en-AU" sz="1800" dirty="0" smtClean="0"/>
          </a:p>
          <a:p>
            <a:pPr lvl="1"/>
            <a:r>
              <a:rPr lang="en-AU" sz="1600" dirty="0" smtClean="0"/>
              <a:t>En </a:t>
            </a:r>
            <a:r>
              <a:rPr lang="en-AU" sz="1600" dirty="0" err="1" smtClean="0"/>
              <a:t>ciertos</a:t>
            </a:r>
            <a:r>
              <a:rPr lang="en-AU" sz="1600" dirty="0" smtClean="0"/>
              <a:t> </a:t>
            </a:r>
            <a:r>
              <a:rPr lang="en-AU" sz="1600" dirty="0" err="1" smtClean="0"/>
              <a:t>lenguajes</a:t>
            </a:r>
            <a:r>
              <a:rPr lang="en-AU" sz="1600" dirty="0" smtClean="0"/>
              <a:t> de POO, </a:t>
            </a:r>
            <a:r>
              <a:rPr lang="en-AU" sz="1600" dirty="0" err="1" smtClean="0"/>
              <a:t>existe</a:t>
            </a:r>
            <a:r>
              <a:rPr lang="en-AU" sz="1600" dirty="0" smtClean="0"/>
              <a:t> la </a:t>
            </a:r>
            <a:r>
              <a:rPr lang="en-AU" sz="1600" dirty="0" err="1"/>
              <a:t>posibilidad</a:t>
            </a:r>
            <a:r>
              <a:rPr lang="en-AU" sz="1600" dirty="0"/>
              <a:t> de </a:t>
            </a:r>
            <a:r>
              <a:rPr lang="en-AU" sz="1600" dirty="0" err="1"/>
              <a:t>tener</a:t>
            </a:r>
            <a:r>
              <a:rPr lang="en-AU" sz="1600" dirty="0"/>
              <a:t>, </a:t>
            </a:r>
            <a:r>
              <a:rPr lang="en-AU" sz="1600" dirty="0" err="1"/>
              <a:t>dentro</a:t>
            </a:r>
            <a:r>
              <a:rPr lang="en-AU" sz="1600" dirty="0"/>
              <a:t> de </a:t>
            </a:r>
            <a:r>
              <a:rPr lang="en-AU" sz="1600" dirty="0" err="1"/>
              <a:t>una</a:t>
            </a:r>
            <a:r>
              <a:rPr lang="en-AU" sz="1600" dirty="0"/>
              <a:t> </a:t>
            </a:r>
            <a:r>
              <a:rPr lang="en-AU" sz="1600" dirty="0" err="1"/>
              <a:t>misma</a:t>
            </a:r>
            <a:r>
              <a:rPr lang="en-AU" sz="1600" dirty="0"/>
              <a:t> </a:t>
            </a:r>
            <a:r>
              <a:rPr lang="en-AU" sz="1600" dirty="0" err="1"/>
              <a:t>clase</a:t>
            </a:r>
            <a:r>
              <a:rPr lang="en-AU" sz="1600" dirty="0"/>
              <a:t>, dos </a:t>
            </a:r>
            <a:r>
              <a:rPr lang="en-AU" sz="1600" dirty="0" err="1"/>
              <a:t>métodos</a:t>
            </a:r>
            <a:r>
              <a:rPr lang="en-AU" sz="1600" dirty="0"/>
              <a:t> </a:t>
            </a:r>
            <a:r>
              <a:rPr lang="en-AU" sz="1600" dirty="0" err="1"/>
              <a:t>que</a:t>
            </a:r>
            <a:r>
              <a:rPr lang="en-AU" sz="1600" dirty="0"/>
              <a:t> se </a:t>
            </a:r>
            <a:r>
              <a:rPr lang="en-AU" sz="1600" dirty="0" err="1"/>
              <a:t>llamen</a:t>
            </a:r>
            <a:r>
              <a:rPr lang="en-AU" sz="1600" dirty="0"/>
              <a:t> </a:t>
            </a:r>
            <a:r>
              <a:rPr lang="en-AU" sz="1600" dirty="0" err="1"/>
              <a:t>igual</a:t>
            </a:r>
            <a:r>
              <a:rPr lang="en-AU" sz="1600" dirty="0"/>
              <a:t> </a:t>
            </a:r>
            <a:r>
              <a:rPr lang="en-AU" sz="1600" dirty="0" err="1"/>
              <a:t>pero</a:t>
            </a:r>
            <a:r>
              <a:rPr lang="en-AU" sz="1600" dirty="0"/>
              <a:t> </a:t>
            </a:r>
            <a:r>
              <a:rPr lang="en-AU" sz="1600" dirty="0" err="1"/>
              <a:t>reciban</a:t>
            </a:r>
            <a:r>
              <a:rPr lang="en-AU" sz="1600" dirty="0"/>
              <a:t> </a:t>
            </a:r>
            <a:r>
              <a:rPr lang="en-AU" sz="1600" dirty="0" err="1"/>
              <a:t>parámetros</a:t>
            </a:r>
            <a:r>
              <a:rPr lang="en-AU" sz="1600" dirty="0"/>
              <a:t> de </a:t>
            </a:r>
            <a:r>
              <a:rPr lang="en-AU" sz="1600" dirty="0" err="1"/>
              <a:t>distintos</a:t>
            </a:r>
            <a:r>
              <a:rPr lang="en-AU" sz="1600" dirty="0"/>
              <a:t> </a:t>
            </a:r>
            <a:r>
              <a:rPr lang="en-AU" sz="1600" dirty="0" err="1" smtClean="0"/>
              <a:t>tipos</a:t>
            </a:r>
            <a:r>
              <a:rPr lang="en-AU" sz="1600" dirty="0" smtClean="0"/>
              <a:t>.</a:t>
            </a:r>
          </a:p>
          <a:p>
            <a:pPr lvl="1"/>
            <a:endParaRPr lang="en-AU" sz="1600" dirty="0" smtClean="0"/>
          </a:p>
          <a:p>
            <a:pPr lvl="1"/>
            <a:r>
              <a:rPr lang="en-AU" sz="1600" dirty="0" smtClean="0"/>
              <a:t>En </a:t>
            </a:r>
            <a:r>
              <a:rPr lang="en-AU" sz="1600" dirty="0"/>
              <a:t>Python al no </a:t>
            </a:r>
            <a:r>
              <a:rPr lang="en-AU" sz="1600" dirty="0" err="1"/>
              <a:t>ser</a:t>
            </a:r>
            <a:r>
              <a:rPr lang="en-AU" sz="1600" dirty="0"/>
              <a:t> </a:t>
            </a:r>
            <a:r>
              <a:rPr lang="en-AU" sz="1600" dirty="0" err="1"/>
              <a:t>necesario</a:t>
            </a:r>
            <a:r>
              <a:rPr lang="en-AU" sz="1600" dirty="0"/>
              <a:t> </a:t>
            </a:r>
            <a:r>
              <a:rPr lang="en-AU" sz="1600" dirty="0" err="1"/>
              <a:t>especificar</a:t>
            </a:r>
            <a:r>
              <a:rPr lang="en-AU" sz="1600" dirty="0"/>
              <a:t> </a:t>
            </a:r>
            <a:r>
              <a:rPr lang="en-AU" sz="1600" dirty="0" err="1"/>
              <a:t>explícitamente</a:t>
            </a:r>
            <a:r>
              <a:rPr lang="en-AU" sz="1600" dirty="0"/>
              <a:t> el </a:t>
            </a:r>
            <a:r>
              <a:rPr lang="en-AU" sz="1600" dirty="0" err="1"/>
              <a:t>tipo</a:t>
            </a:r>
            <a:r>
              <a:rPr lang="en-AU" sz="1600" dirty="0"/>
              <a:t> de los </a:t>
            </a:r>
            <a:r>
              <a:rPr lang="en-AU" sz="1600" dirty="0" err="1"/>
              <a:t>parámetros</a:t>
            </a:r>
            <a:r>
              <a:rPr lang="en-AU" sz="1600" dirty="0"/>
              <a:t> </a:t>
            </a:r>
            <a:r>
              <a:rPr lang="en-AU" sz="1600" dirty="0" err="1"/>
              <a:t>que</a:t>
            </a:r>
            <a:r>
              <a:rPr lang="en-AU" sz="1600" dirty="0"/>
              <a:t> </a:t>
            </a:r>
            <a:r>
              <a:rPr lang="en-AU" sz="1600" dirty="0" err="1"/>
              <a:t>recibe</a:t>
            </a:r>
            <a:r>
              <a:rPr lang="en-AU" sz="1600" dirty="0"/>
              <a:t> </a:t>
            </a:r>
            <a:r>
              <a:rPr lang="en-AU" sz="1600" dirty="0" err="1"/>
              <a:t>una</a:t>
            </a:r>
            <a:r>
              <a:rPr lang="en-AU" sz="1600" dirty="0"/>
              <a:t> </a:t>
            </a:r>
            <a:r>
              <a:rPr lang="en-AU" sz="1600" dirty="0" err="1"/>
              <a:t>función</a:t>
            </a:r>
            <a:r>
              <a:rPr lang="en-AU" sz="1600" dirty="0"/>
              <a:t>, </a:t>
            </a:r>
            <a:r>
              <a:rPr lang="en-AU" sz="1600" dirty="0" err="1"/>
              <a:t>las</a:t>
            </a:r>
            <a:r>
              <a:rPr lang="en-AU" sz="1600" dirty="0"/>
              <a:t> </a:t>
            </a:r>
            <a:r>
              <a:rPr lang="en-AU" sz="1600" dirty="0" err="1"/>
              <a:t>funciones</a:t>
            </a:r>
            <a:r>
              <a:rPr lang="en-AU" sz="1600" dirty="0"/>
              <a:t> son </a:t>
            </a:r>
            <a:r>
              <a:rPr lang="en-AU" sz="1600" dirty="0" err="1"/>
              <a:t>naturalmente</a:t>
            </a:r>
            <a:r>
              <a:rPr lang="en-AU" sz="1600" dirty="0"/>
              <a:t> </a:t>
            </a:r>
            <a:r>
              <a:rPr lang="en-AU" sz="1600" dirty="0" err="1"/>
              <a:t>polimórficas</a:t>
            </a:r>
            <a:r>
              <a:rPr lang="en-AU" sz="1600" dirty="0"/>
              <a:t>.</a:t>
            </a:r>
          </a:p>
          <a:p>
            <a:pPr lvl="2"/>
            <a:endParaRPr lang="en-AU" sz="1600" dirty="0" smtClean="0"/>
          </a:p>
          <a:p>
            <a:pPr lvl="2"/>
            <a:r>
              <a:rPr lang="en-AU" sz="1600" dirty="0" smtClean="0"/>
              <a:t>Python, al </a:t>
            </a:r>
            <a:r>
              <a:rPr lang="en-AU" sz="1600" dirty="0" err="1"/>
              <a:t>encontrar</a:t>
            </a:r>
            <a:r>
              <a:rPr lang="en-AU" sz="1600" dirty="0"/>
              <a:t> un </a:t>
            </a:r>
            <a:r>
              <a:rPr lang="en-AU" sz="1600" dirty="0" err="1"/>
              <a:t>operador</a:t>
            </a:r>
            <a:r>
              <a:rPr lang="en-AU" sz="1600" dirty="0"/>
              <a:t>, </a:t>
            </a:r>
            <a:r>
              <a:rPr lang="en-AU" sz="1600" dirty="0" err="1" smtClean="0"/>
              <a:t>llamará</a:t>
            </a:r>
            <a:r>
              <a:rPr lang="en-AU" sz="1600" dirty="0" smtClean="0"/>
              <a:t> </a:t>
            </a:r>
            <a:r>
              <a:rPr lang="en-AU" sz="1600" dirty="0"/>
              <a:t>a </a:t>
            </a:r>
            <a:r>
              <a:rPr lang="en-AU" sz="1600" dirty="0" err="1"/>
              <a:t>distintos</a:t>
            </a:r>
            <a:r>
              <a:rPr lang="en-AU" sz="1600" dirty="0"/>
              <a:t> </a:t>
            </a:r>
            <a:r>
              <a:rPr lang="en-AU" sz="1600" dirty="0" err="1"/>
              <a:t>métodos</a:t>
            </a:r>
            <a:r>
              <a:rPr lang="en-AU" sz="1600" dirty="0"/>
              <a:t> </a:t>
            </a:r>
            <a:r>
              <a:rPr lang="en-AU" sz="1600" dirty="0" err="1"/>
              <a:t>según</a:t>
            </a:r>
            <a:r>
              <a:rPr lang="en-AU" sz="1600" dirty="0"/>
              <a:t> el </a:t>
            </a:r>
            <a:r>
              <a:rPr lang="en-AU" sz="1600" dirty="0" err="1"/>
              <a:t>tipo</a:t>
            </a:r>
            <a:r>
              <a:rPr lang="en-AU" sz="1600" dirty="0"/>
              <a:t> de </a:t>
            </a:r>
            <a:r>
              <a:rPr lang="en-AU" sz="1600" dirty="0" err="1"/>
              <a:t>las</a:t>
            </a:r>
            <a:r>
              <a:rPr lang="en-AU" sz="1600" dirty="0"/>
              <a:t> variables </a:t>
            </a:r>
            <a:r>
              <a:rPr lang="en-AU" sz="1600" dirty="0" err="1"/>
              <a:t>que</a:t>
            </a:r>
            <a:r>
              <a:rPr lang="en-AU" sz="1600" dirty="0"/>
              <a:t> se </a:t>
            </a:r>
            <a:r>
              <a:rPr lang="en-AU" sz="1600" dirty="0" err="1" smtClean="0"/>
              <a:t>quieran</a:t>
            </a:r>
            <a:r>
              <a:rPr lang="en-AU" sz="1600" dirty="0" smtClean="0"/>
              <a:t> manipular (</a:t>
            </a:r>
            <a:r>
              <a:rPr lang="en-AU" sz="1600" dirty="0" err="1" smtClean="0"/>
              <a:t>sumar</a:t>
            </a:r>
            <a:r>
              <a:rPr lang="en-AU" sz="1600" dirty="0"/>
              <a:t>, </a:t>
            </a:r>
            <a:r>
              <a:rPr lang="en-AU" sz="1600" dirty="0" err="1"/>
              <a:t>restar</a:t>
            </a:r>
            <a:r>
              <a:rPr lang="en-AU" sz="1600" dirty="0"/>
              <a:t>, </a:t>
            </a:r>
            <a:r>
              <a:rPr lang="en-AU" sz="1600" dirty="0" err="1"/>
              <a:t>multiplicar</a:t>
            </a:r>
            <a:r>
              <a:rPr lang="en-AU" sz="1600" dirty="0"/>
              <a:t>, etc</a:t>
            </a:r>
            <a:r>
              <a:rPr lang="en-AU" sz="1600" dirty="0" smtClean="0"/>
              <a:t>.).</a:t>
            </a:r>
            <a:endParaRPr lang="en-AU" sz="1600" dirty="0"/>
          </a:p>
          <a:p>
            <a:pPr lvl="1"/>
            <a:endParaRPr lang="en-AU" sz="1400" dirty="0" smtClean="0"/>
          </a:p>
          <a:p>
            <a:pPr lvl="1"/>
            <a:endParaRPr lang="en-AU" sz="2000" dirty="0" smtClean="0"/>
          </a:p>
          <a:p>
            <a:pPr lvl="2"/>
            <a:endParaRPr lang="en-AU" sz="1600" dirty="0"/>
          </a:p>
          <a:p>
            <a:endParaRPr lang="en-AU" sz="18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Tema 2</a:t>
            </a:r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38</a:t>
            </a:fld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2286000" y="19978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AU" dirty="0"/>
          </a:p>
        </p:txBody>
      </p:sp>
      <p:sp>
        <p:nvSpPr>
          <p:cNvPr id="9" name="Rectángulo 8"/>
          <p:cNvSpPr/>
          <p:nvPr/>
        </p:nvSpPr>
        <p:spPr>
          <a:xfrm>
            <a:off x="2286000" y="18593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AU" dirty="0"/>
          </a:p>
        </p:txBody>
      </p:sp>
      <p:sp>
        <p:nvSpPr>
          <p:cNvPr id="11" name="Rectángulo 10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AU" dirty="0"/>
          </a:p>
        </p:txBody>
      </p:sp>
      <p:sp>
        <p:nvSpPr>
          <p:cNvPr id="12" name="Rectángulo 11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93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Sobrecarga de métodos</a:t>
            </a:r>
          </a:p>
        </p:txBody>
      </p:sp>
      <p:sp>
        <p:nvSpPr>
          <p:cNvPr id="6861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428750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&gt;&gt;f1=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(1,4)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&gt;&gt;f2=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(1,2)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s-ES" sz="2000" b="1" dirty="0">
                <a:solidFill>
                  <a:srgbClr val="FF0000"/>
                </a:solidFill>
                <a:latin typeface="Courier New"/>
                <a:cs typeface="Courier New"/>
              </a:rPr>
              <a:t>f1+f2</a:t>
            </a:r>
          </a:p>
          <a:p>
            <a:pPr>
              <a:buFont typeface="Wingdings 2" charset="0"/>
              <a:buNone/>
            </a:pP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Traceback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most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recent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call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last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): …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TypeError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: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unsupported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operand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…</a:t>
            </a:r>
          </a:p>
          <a:p>
            <a:pPr>
              <a:buFont typeface="Wingdings 2" charset="0"/>
              <a:buNone/>
            </a:pP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Courier New"/>
                <a:cs typeface="Courier New"/>
              </a:rPr>
              <a:t>__</a:t>
            </a:r>
            <a:r>
              <a:rPr lang="es-E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add</a:t>
            </a:r>
            <a:r>
              <a:rPr lang="es-ES" sz="2000" b="1" dirty="0">
                <a:solidFill>
                  <a:srgbClr val="FF0000"/>
                </a:solidFill>
                <a:latin typeface="Courier New"/>
                <a:cs typeface="Courier New"/>
              </a:rPr>
              <a:t>__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self,otherfraction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newnum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=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*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otherfraction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 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+ \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*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otherfraction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newden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=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 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*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otherfraction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n-US" sz="2000" b="1" dirty="0">
                <a:solidFill>
                  <a:srgbClr val="6666FF"/>
                </a:solidFill>
                <a:latin typeface="Courier New"/>
                <a:cs typeface="Courier New"/>
              </a:rPr>
              <a:t>		return Fraction(</a:t>
            </a:r>
            <a:r>
              <a:rPr lang="en-U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newnum,newden</a:t>
            </a:r>
            <a:r>
              <a:rPr lang="en-US" sz="2000" b="1" dirty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>
              <a:buFont typeface="Wingdings 2" charset="0"/>
              <a:buNone/>
            </a:pPr>
            <a:r>
              <a:rPr lang="en-U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f3=f1+f2 #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equivalente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 a: f3=f1.__add__(f2)</a:t>
            </a:r>
          </a:p>
          <a:p>
            <a:pPr>
              <a:buFont typeface="Wingdings 2" charset="0"/>
              <a:buNone/>
            </a:pPr>
            <a:r>
              <a:rPr lang="en-U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&gt;&gt;print f3</a:t>
            </a:r>
          </a:p>
          <a:p>
            <a:pPr>
              <a:buFont typeface="Wingdings 2" charset="0"/>
              <a:buNone/>
            </a:pPr>
            <a:r>
              <a:rPr lang="en-US" sz="2000" b="1" dirty="0">
                <a:solidFill>
                  <a:srgbClr val="6666FF"/>
                </a:solidFill>
                <a:latin typeface="Courier New"/>
                <a:cs typeface="Courier New"/>
              </a:rPr>
              <a:t>6/8</a:t>
            </a:r>
          </a:p>
          <a:p>
            <a:pPr>
              <a:buFont typeface="Wingdings 2" charset="0"/>
              <a:buNone/>
            </a:pP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9E03CC0-057D-464D-B71D-0E15EAA2E784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39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48680"/>
            <a:ext cx="2402607" cy="15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093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183880" cy="624132"/>
          </a:xfrm>
        </p:spPr>
        <p:txBody>
          <a:bodyPr/>
          <a:lstStyle/>
          <a:p>
            <a:r>
              <a:rPr lang="en-US" dirty="0" err="1" smtClean="0"/>
              <a:t>Consideremos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endParaRPr lang="en-US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4248472" cy="2474580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solidFill>
                  <a:srgbClr val="FF9933"/>
                </a:solidFill>
                <a:latin typeface="Courier New"/>
                <a:cs typeface="Courier New"/>
              </a:rPr>
              <a:t>c</a:t>
            </a:r>
            <a:r>
              <a:rPr lang="en-US" sz="1800" b="1" dirty="0" smtClean="0">
                <a:solidFill>
                  <a:srgbClr val="FF9933"/>
                </a:solidFill>
                <a:latin typeface="Courier New"/>
                <a:cs typeface="Courier New"/>
              </a:rPr>
              <a:t>lass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/>
                <a:cs typeface="Courier New"/>
              </a:rPr>
              <a:t>S</a:t>
            </a:r>
            <a:r>
              <a:rPr lang="en-US" sz="1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tudent</a:t>
            </a:r>
            <a:r>
              <a:rPr lang="en-US" sz="1800" b="1" dirty="0">
                <a:latin typeface="Courier New"/>
                <a:cs typeface="Courier New"/>
              </a:rPr>
              <a:t>: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ja-JP" alt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“““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A class representing a student.</a:t>
            </a:r>
            <a:r>
              <a:rPr lang="ja-JP" alt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”””</a:t>
            </a:r>
            <a:r>
              <a:rPr lang="en-US" sz="1800" b="1" dirty="0">
                <a:latin typeface="Courier New"/>
                <a:cs typeface="Courier New"/>
              </a:rPr>
              <a:t/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9933"/>
                </a:solidFill>
                <a:latin typeface="Courier New"/>
                <a:cs typeface="Courier New"/>
              </a:rPr>
              <a:t>def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/>
                <a:cs typeface="Courier New"/>
              </a:rPr>
              <a:t>__</a:t>
            </a:r>
            <a:r>
              <a:rPr lang="en-US" sz="1800" b="1" dirty="0" err="1">
                <a:solidFill>
                  <a:schemeClr val="accent2"/>
                </a:solidFill>
                <a:latin typeface="Courier New"/>
                <a:cs typeface="Courier New"/>
              </a:rPr>
              <a:t>init</a:t>
            </a:r>
            <a:r>
              <a:rPr lang="en-US" sz="1800" b="1" dirty="0">
                <a:solidFill>
                  <a:schemeClr val="accent2"/>
                </a:solidFill>
                <a:latin typeface="Courier New"/>
                <a:cs typeface="Courier New"/>
              </a:rPr>
              <a:t>__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self,n,a</a:t>
            </a:r>
            <a:r>
              <a:rPr lang="en-US" sz="1800" b="1" dirty="0">
                <a:latin typeface="Courier New"/>
                <a:cs typeface="Courier New"/>
              </a:rPr>
              <a:t>):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latin typeface="Courier New"/>
                <a:cs typeface="Courier New"/>
              </a:rPr>
              <a:t>self.full_name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= n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latin typeface="Courier New"/>
                <a:cs typeface="Courier New"/>
              </a:rPr>
              <a:t>self.age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= a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9933"/>
                </a:solidFill>
                <a:latin typeface="Courier New"/>
                <a:cs typeface="Courier New"/>
              </a:rPr>
              <a:t>def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get_name</a:t>
            </a:r>
            <a:r>
              <a:rPr lang="en-US" sz="1800" b="1" dirty="0" smtClean="0">
                <a:latin typeface="Courier New"/>
                <a:cs typeface="Courier New"/>
              </a:rPr>
              <a:t>(</a:t>
            </a:r>
            <a:r>
              <a:rPr lang="en-US" sz="1800" b="1" dirty="0">
                <a:latin typeface="Courier New"/>
                <a:cs typeface="Courier New"/>
              </a:rPr>
              <a:t>self):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    	</a:t>
            </a:r>
            <a:r>
              <a:rPr lang="en-US" sz="1800" b="1" dirty="0">
                <a:solidFill>
                  <a:srgbClr val="FF9933"/>
                </a:solidFill>
                <a:latin typeface="Courier New"/>
                <a:cs typeface="Courier New"/>
              </a:rPr>
              <a:t>return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self.full_name</a:t>
            </a:r>
            <a:endParaRPr lang="en-US" sz="1800" b="1" dirty="0"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FF9933"/>
                </a:solidFill>
                <a:latin typeface="Courier New"/>
                <a:cs typeface="Courier New"/>
              </a:rPr>
              <a:t>  </a:t>
            </a:r>
            <a:r>
              <a:rPr lang="en-US" sz="1800" b="1" dirty="0" err="1" smtClean="0">
                <a:solidFill>
                  <a:srgbClr val="FF9933"/>
                </a:solidFill>
                <a:latin typeface="Courier New"/>
                <a:cs typeface="Courier New"/>
              </a:rPr>
              <a:t>def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/>
                <a:cs typeface="Courier New"/>
              </a:rPr>
              <a:t>get_age</a:t>
            </a:r>
            <a:r>
              <a:rPr lang="en-US" sz="1800" b="1" dirty="0">
                <a:latin typeface="Courier New"/>
                <a:cs typeface="Courier New"/>
              </a:rPr>
              <a:t>(self):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smtClean="0">
                <a:solidFill>
                  <a:srgbClr val="FF9933"/>
                </a:solidFill>
                <a:latin typeface="Courier New"/>
                <a:cs typeface="Courier New"/>
              </a:rPr>
              <a:t>return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self.age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60032" y="1412776"/>
            <a:ext cx="3995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1600" b="1" dirty="0">
                <a:latin typeface="Courier New" charset="0"/>
              </a:rPr>
              <a:t>f = Student(</a:t>
            </a:r>
            <a:r>
              <a:rPr lang="ja-JP" altLang="en-US" sz="16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</a:rPr>
              <a:t>Bob Smith</a:t>
            </a:r>
            <a:r>
              <a:rPr lang="ja-JP" altLang="en-US" sz="16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1600" b="1" dirty="0">
                <a:latin typeface="Courier New" charset="0"/>
              </a:rPr>
              <a:t>, 23)</a:t>
            </a: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 # </a:t>
            </a:r>
            <a:r>
              <a:rPr lang="en-US" sz="1600" b="1" dirty="0" err="1">
                <a:solidFill>
                  <a:srgbClr val="FF3300"/>
                </a:solidFill>
                <a:latin typeface="Courier New" charset="0"/>
              </a:rPr>
              <a:t>Crea</a:t>
            </a: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 el </a:t>
            </a:r>
            <a:r>
              <a:rPr lang="en-US" sz="1600" b="1" dirty="0" err="1">
                <a:solidFill>
                  <a:srgbClr val="FF3300"/>
                </a:solidFill>
                <a:latin typeface="Courier New" charset="0"/>
              </a:rPr>
              <a:t>objeto</a:t>
            </a:r>
            <a:endParaRPr lang="en-US" sz="1600" b="1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				</a:t>
            </a:r>
            <a:endParaRPr lang="en-US" sz="1600" b="1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1600" b="1" dirty="0">
                <a:latin typeface="Courier New" charset="0"/>
              </a:rPr>
              <a:t>print </a:t>
            </a:r>
            <a:r>
              <a:rPr lang="en-US" sz="1600" b="1" dirty="0" err="1">
                <a:latin typeface="Courier New" charset="0"/>
              </a:rPr>
              <a:t>f.full_name</a:t>
            </a:r>
            <a:r>
              <a:rPr lang="en-US" sz="1600" b="1" dirty="0">
                <a:latin typeface="Courier New" charset="0"/>
              </a:rPr>
              <a:t>    	</a:t>
            </a:r>
            <a:endParaRPr lang="en-US" sz="1600" b="1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	 </a:t>
            </a:r>
            <a:r>
              <a:rPr lang="en-US" sz="1600" b="1" dirty="0" smtClean="0">
                <a:solidFill>
                  <a:srgbClr val="FF3300"/>
                </a:solidFill>
                <a:latin typeface="Courier New" charset="0"/>
              </a:rPr>
              <a:t>    </a:t>
            </a:r>
            <a:r>
              <a:rPr lang="en-US" sz="1200" b="1" dirty="0" smtClean="0">
                <a:solidFill>
                  <a:srgbClr val="FF3300"/>
                </a:solidFill>
                <a:latin typeface="Courier New" charset="0"/>
              </a:rPr>
              <a:t># </a:t>
            </a:r>
            <a:r>
              <a:rPr lang="en-US" sz="1200" b="1" dirty="0" err="1">
                <a:solidFill>
                  <a:srgbClr val="FF3300"/>
                </a:solidFill>
                <a:latin typeface="Courier New" charset="0"/>
              </a:rPr>
              <a:t>Acceso</a:t>
            </a:r>
            <a:r>
              <a:rPr lang="en-US" sz="1200" b="1" dirty="0">
                <a:solidFill>
                  <a:srgbClr val="FF3300"/>
                </a:solidFill>
                <a:latin typeface="Courier New" charset="0"/>
              </a:rPr>
              <a:t> a un </a:t>
            </a:r>
            <a:r>
              <a:rPr lang="en-US" sz="1200" b="1" dirty="0" err="1">
                <a:solidFill>
                  <a:srgbClr val="FF3300"/>
                </a:solidFill>
                <a:latin typeface="Courier New" charset="0"/>
              </a:rPr>
              <a:t>atributo</a:t>
            </a:r>
            <a:r>
              <a:rPr lang="en-US" sz="1200" b="1" dirty="0">
                <a:solidFill>
                  <a:srgbClr val="FF3300"/>
                </a:solidFill>
                <a:latin typeface="Courier New" charset="0"/>
              </a:rPr>
              <a:t>.</a:t>
            </a:r>
          </a:p>
          <a:p>
            <a:pPr>
              <a:buFontTx/>
              <a:buNone/>
            </a:pPr>
            <a:r>
              <a:rPr lang="ja-JP" altLang="en-US" sz="1600" b="1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</a:rPr>
              <a:t>Bob Smith</a:t>
            </a:r>
            <a:r>
              <a:rPr lang="ja-JP" altLang="en-US" sz="1600" b="1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es-ES_tradnl" altLang="ja-JP" sz="1600" b="1" dirty="0">
                <a:solidFill>
                  <a:schemeClr val="accent2"/>
                </a:solidFill>
                <a:latin typeface="Arial"/>
              </a:rPr>
              <a:t>				</a:t>
            </a:r>
            <a:endParaRPr lang="en-US" sz="1600" b="1" dirty="0">
              <a:solidFill>
                <a:schemeClr val="accent2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1600" b="1" dirty="0" err="1" smtClean="0">
                <a:latin typeface="Courier New" charset="0"/>
              </a:rPr>
              <a:t>f.get_name</a:t>
            </a:r>
            <a:r>
              <a:rPr lang="en-US" sz="1600" b="1" dirty="0" smtClean="0">
                <a:latin typeface="Courier New" charset="0"/>
              </a:rPr>
              <a:t>(</a:t>
            </a:r>
            <a:r>
              <a:rPr lang="en-US" sz="1600" b="1" dirty="0">
                <a:latin typeface="Courier New" charset="0"/>
              </a:rPr>
              <a:t>) </a:t>
            </a:r>
            <a:r>
              <a:rPr lang="en-US" sz="1200" b="1" dirty="0">
                <a:solidFill>
                  <a:srgbClr val="FF3300"/>
                </a:solidFill>
                <a:latin typeface="Courier New" charset="0"/>
              </a:rPr>
              <a:t># </a:t>
            </a:r>
            <a:r>
              <a:rPr lang="en-US" sz="1200" b="1" dirty="0" err="1">
                <a:solidFill>
                  <a:srgbClr val="FF3300"/>
                </a:solidFill>
                <a:latin typeface="Courier New" charset="0"/>
              </a:rPr>
              <a:t>Acceso</a:t>
            </a:r>
            <a:r>
              <a:rPr lang="en-US" sz="1200" b="1" dirty="0">
                <a:solidFill>
                  <a:srgbClr val="FF3300"/>
                </a:solidFill>
                <a:latin typeface="Courier New" charset="0"/>
              </a:rPr>
              <a:t> a </a:t>
            </a:r>
            <a:r>
              <a:rPr lang="en-US" sz="1200" b="1" dirty="0" err="1">
                <a:solidFill>
                  <a:srgbClr val="FF3300"/>
                </a:solidFill>
                <a:latin typeface="Courier New" charset="0"/>
              </a:rPr>
              <a:t>método</a:t>
            </a:r>
            <a:r>
              <a:rPr lang="en-US" sz="1200" b="1" dirty="0">
                <a:solidFill>
                  <a:srgbClr val="FF3300"/>
                </a:solidFill>
                <a:latin typeface="Courier New" charset="0"/>
              </a:rPr>
              <a:t>.</a:t>
            </a:r>
            <a:endParaRPr lang="en-US" sz="1600" b="1" dirty="0">
              <a:solidFill>
                <a:srgbClr val="FF3300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charset="0"/>
              </a:rPr>
              <a:t>‘Bob Smith’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1600" b="1" dirty="0" err="1">
                <a:latin typeface="Courier New" charset="0"/>
              </a:rPr>
              <a:t>f.get_age</a:t>
            </a:r>
            <a:r>
              <a:rPr lang="en-US" sz="1600" b="1" dirty="0">
                <a:latin typeface="Courier New" charset="0"/>
              </a:rPr>
              <a:t>() </a:t>
            </a:r>
            <a:r>
              <a:rPr lang="en-US" sz="1200" b="1" dirty="0">
                <a:solidFill>
                  <a:srgbClr val="FF3300"/>
                </a:solidFill>
                <a:latin typeface="Courier New" charset="0"/>
              </a:rPr>
              <a:t># </a:t>
            </a:r>
            <a:r>
              <a:rPr lang="en-US" sz="1200" b="1" dirty="0" err="1">
                <a:solidFill>
                  <a:srgbClr val="FF3300"/>
                </a:solidFill>
                <a:latin typeface="Courier New" charset="0"/>
              </a:rPr>
              <a:t>Acceso</a:t>
            </a:r>
            <a:r>
              <a:rPr lang="en-US" sz="1200" b="1" dirty="0">
                <a:solidFill>
                  <a:srgbClr val="FF3300"/>
                </a:solidFill>
                <a:latin typeface="Courier New" charset="0"/>
              </a:rPr>
              <a:t> a </a:t>
            </a:r>
            <a:r>
              <a:rPr lang="en-US" sz="1200" b="1" dirty="0" err="1">
                <a:solidFill>
                  <a:srgbClr val="FF3300"/>
                </a:solidFill>
                <a:latin typeface="Courier New" charset="0"/>
              </a:rPr>
              <a:t>método</a:t>
            </a:r>
            <a:r>
              <a:rPr lang="en-US" sz="1200" b="1" dirty="0">
                <a:solidFill>
                  <a:srgbClr val="FF3300"/>
                </a:solidFill>
                <a:latin typeface="Courier New" charset="0"/>
              </a:rPr>
              <a:t>.</a:t>
            </a:r>
            <a:endParaRPr lang="en-US" sz="1600" b="1" dirty="0">
              <a:solidFill>
                <a:srgbClr val="FF3300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charset="0"/>
              </a:rPr>
              <a:t>23</a:t>
            </a:r>
          </a:p>
          <a:p>
            <a:pPr>
              <a:buFontTx/>
              <a:buNone/>
            </a:pPr>
            <a:endParaRPr lang="en-US" sz="1600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3568" y="4581128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&gt;&gt;&gt; </a:t>
            </a:r>
            <a:r>
              <a:rPr lang="en-US" b="1" dirty="0" err="1">
                <a:latin typeface="Courier New" charset="0"/>
              </a:rPr>
              <a:t>lista</a:t>
            </a:r>
            <a:r>
              <a:rPr lang="en-US" b="1" dirty="0">
                <a:latin typeface="Courier New" charset="0"/>
              </a:rPr>
              <a:t>=[]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&gt;&gt;&gt; </a:t>
            </a:r>
            <a:r>
              <a:rPr lang="en-US" b="1" dirty="0" err="1">
                <a:latin typeface="Courier New" charset="0"/>
              </a:rPr>
              <a:t>lista.append</a:t>
            </a:r>
            <a:r>
              <a:rPr lang="en-US" b="1" dirty="0">
                <a:latin typeface="Courier New" charset="0"/>
              </a:rPr>
              <a:t>(Student(</a:t>
            </a:r>
            <a:r>
              <a:rPr lang="ja-JP" altLang="en-US" b="1" dirty="0">
                <a:latin typeface="Courier New" charset="0"/>
              </a:rPr>
              <a:t>“</a:t>
            </a:r>
            <a:r>
              <a:rPr lang="en-US" b="1" dirty="0">
                <a:latin typeface="Courier New" charset="0"/>
              </a:rPr>
              <a:t>Bob Smith</a:t>
            </a:r>
            <a:r>
              <a:rPr lang="ja-JP" altLang="en-US" b="1" dirty="0">
                <a:latin typeface="Courier New" charset="0"/>
              </a:rPr>
              <a:t>”</a:t>
            </a:r>
            <a:r>
              <a:rPr lang="en-US" b="1" dirty="0">
                <a:latin typeface="Courier New" charset="0"/>
              </a:rPr>
              <a:t>, 23))</a:t>
            </a:r>
          </a:p>
          <a:p>
            <a:pPr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&gt;&gt;&gt; </a:t>
            </a:r>
            <a:r>
              <a:rPr lang="en-US" b="1" dirty="0" err="1">
                <a:latin typeface="Courier New" charset="0"/>
              </a:rPr>
              <a:t>lista.append</a:t>
            </a:r>
            <a:r>
              <a:rPr lang="en-US" b="1" dirty="0">
                <a:latin typeface="Courier New" charset="0"/>
              </a:rPr>
              <a:t>(Student(“</a:t>
            </a:r>
            <a:r>
              <a:rPr lang="en-AU" b="1" dirty="0">
                <a:latin typeface="Courier New" charset="0"/>
              </a:rPr>
              <a:t>Anna </a:t>
            </a:r>
            <a:r>
              <a:rPr lang="en-AU" b="1" dirty="0" err="1">
                <a:latin typeface="Courier New" charset="0"/>
              </a:rPr>
              <a:t>Kournikova</a:t>
            </a:r>
            <a:r>
              <a:rPr lang="en-AU" b="1" dirty="0">
                <a:latin typeface="Courier New" charset="0"/>
              </a:rPr>
              <a:t>”, 25</a:t>
            </a:r>
            <a:r>
              <a:rPr lang="en-US" b="1" dirty="0">
                <a:latin typeface="Courier New" charset="0"/>
              </a:rPr>
              <a:t>))</a:t>
            </a:r>
          </a:p>
          <a:p>
            <a:pPr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362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71437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Comparación de dos objetos</a:t>
            </a:r>
          </a:p>
        </p:txBody>
      </p:sp>
      <p:sp>
        <p:nvSpPr>
          <p:cNvPr id="7065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28587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&gt;&gt;f1=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(1,2)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&gt;&gt;f2=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(1,2)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&gt;&gt;f1==f2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False  #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the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“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sameness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”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problem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endParaRPr lang="es-ES" sz="2000" dirty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dirty="0">
                <a:latin typeface="Calibri" charset="0"/>
              </a:rPr>
              <a:t>Es lo mismo decir?:</a:t>
            </a:r>
          </a:p>
          <a:p>
            <a:pPr>
              <a:buFont typeface="Wingdings 2" charset="0"/>
              <a:buNone/>
            </a:pPr>
            <a:endParaRPr lang="es-ES" sz="2000" dirty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dirty="0">
                <a:latin typeface="Calibri" charset="0"/>
              </a:rPr>
              <a:t>“Mi actor favorito y su actor favorito son el mismo”</a:t>
            </a:r>
          </a:p>
          <a:p>
            <a:pPr>
              <a:buFont typeface="Wingdings 2" charset="0"/>
              <a:buNone/>
            </a:pPr>
            <a:r>
              <a:rPr lang="es-ES" sz="2000" dirty="0">
                <a:latin typeface="Calibri" charset="0"/>
              </a:rPr>
              <a:t>“Mi pizza y la suya son la misma”</a:t>
            </a:r>
          </a:p>
          <a:p>
            <a:pPr>
              <a:buFont typeface="Wingdings 2" charset="0"/>
              <a:buNone/>
            </a:pPr>
            <a:endParaRPr lang="es-ES" sz="2000" dirty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u="sng" dirty="0" smtClean="0">
                <a:latin typeface="Calibri" charset="0"/>
              </a:rPr>
              <a:t>Recordatorio</a:t>
            </a:r>
            <a:r>
              <a:rPr lang="es-ES" sz="2000" dirty="0" smtClean="0">
                <a:latin typeface="Calibri" charset="0"/>
              </a:rPr>
              <a:t>: Los </a:t>
            </a:r>
            <a:r>
              <a:rPr lang="es-ES" sz="2000" dirty="0">
                <a:latin typeface="Calibri" charset="0"/>
              </a:rPr>
              <a:t>objetos de las clases definidas por el usuario son </a:t>
            </a:r>
            <a:r>
              <a:rPr lang="es-ES" sz="2000" dirty="0">
                <a:solidFill>
                  <a:srgbClr val="FF0000"/>
                </a:solidFill>
                <a:latin typeface="Calibri" charset="0"/>
              </a:rPr>
              <a:t>mutables!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93BD3D39-A87E-A448-A348-A8870635C2DA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40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7066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500063"/>
            <a:ext cx="25685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556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71437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Comparación de dos objetos</a:t>
            </a:r>
          </a:p>
        </p:txBody>
      </p:sp>
      <p:sp>
        <p:nvSpPr>
          <p:cNvPr id="71683" name="2 Marcador de contenido"/>
          <p:cNvSpPr>
            <a:spLocks noGrp="1"/>
          </p:cNvSpPr>
          <p:nvPr>
            <p:ph idx="4294967295"/>
          </p:nvPr>
        </p:nvSpPr>
        <p:spPr>
          <a:xfrm>
            <a:off x="467544" y="1124744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&gt;&gt;f1=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(1,2)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&gt;&gt;f2=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Fraction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(1,2)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&gt;&gt;f3=f1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&gt;&gt;f3==f1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True</a:t>
            </a:r>
          </a:p>
          <a:p>
            <a:pPr>
              <a:buFont typeface="Wingdings 2" charset="0"/>
              <a:buNone/>
            </a:pPr>
            <a:endParaRPr lang="es-ES" sz="2000" dirty="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1DA141F-CB7B-E440-8962-CE53C1C924E0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41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21512" name="8 Rectángulo"/>
          <p:cNvSpPr>
            <a:spLocks noChangeArrowheads="1"/>
          </p:cNvSpPr>
          <p:nvPr/>
        </p:nvSpPr>
        <p:spPr bwMode="auto">
          <a:xfrm>
            <a:off x="899592" y="2996952"/>
            <a:ext cx="5112568" cy="293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__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cmp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__(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self,otherfraction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 num1 =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*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otherfraction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</a:t>
            </a: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 num2 =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*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otherfraction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600" b="1" dirty="0">
                <a:solidFill>
                  <a:srgbClr val="6666FF"/>
                </a:solidFill>
                <a:latin typeface="Courier New"/>
                <a:cs typeface="Courier New"/>
              </a:rPr>
              <a:t>  </a:t>
            </a:r>
            <a:r>
              <a:rPr lang="pt-BR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if</a:t>
            </a:r>
            <a:r>
              <a:rPr lang="pt-BR" sz="1600" b="1" dirty="0">
                <a:solidFill>
                  <a:srgbClr val="6666FF"/>
                </a:solidFill>
                <a:latin typeface="Courier New"/>
                <a:cs typeface="Courier New"/>
              </a:rPr>
              <a:t> num1 &lt; num2: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600" b="1" dirty="0">
                <a:solidFill>
                  <a:srgbClr val="6666FF"/>
                </a:solidFill>
                <a:latin typeface="Courier New"/>
                <a:cs typeface="Courier New"/>
              </a:rPr>
              <a:t>     </a:t>
            </a:r>
            <a:r>
              <a:rPr lang="pt-BR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pt-BR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pt-BR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pt-BR" sz="1600" b="1" dirty="0">
                <a:solidFill>
                  <a:srgbClr val="6666FF"/>
                </a:solidFill>
                <a:latin typeface="Courier New"/>
                <a:cs typeface="Courier New"/>
              </a:rPr>
              <a:t>-1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600" b="1" dirty="0">
                <a:solidFill>
                  <a:srgbClr val="6666FF"/>
                </a:solidFill>
                <a:latin typeface="Courier New"/>
                <a:cs typeface="Courier New"/>
              </a:rPr>
              <a:t>  </a:t>
            </a:r>
            <a:r>
              <a:rPr lang="pt-BR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else</a:t>
            </a:r>
            <a:r>
              <a:rPr lang="pt-BR" sz="1600" b="1" dirty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600" b="1" dirty="0">
                <a:solidFill>
                  <a:srgbClr val="6666FF"/>
                </a:solidFill>
                <a:latin typeface="Courier New"/>
                <a:cs typeface="Courier New"/>
              </a:rPr>
              <a:t>        </a:t>
            </a:r>
            <a:r>
              <a:rPr lang="pt-BR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if</a:t>
            </a:r>
            <a:r>
              <a:rPr lang="pt-BR" sz="1600" b="1" dirty="0">
                <a:solidFill>
                  <a:srgbClr val="6666FF"/>
                </a:solidFill>
                <a:latin typeface="Courier New"/>
                <a:cs typeface="Courier New"/>
              </a:rPr>
              <a:t> num1 == num2: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600" b="1" dirty="0">
                <a:solidFill>
                  <a:srgbClr val="6666FF"/>
                </a:solidFill>
                <a:latin typeface="Courier New"/>
                <a:cs typeface="Courier New"/>
              </a:rPr>
              <a:t>           </a:t>
            </a:r>
            <a:r>
              <a:rPr lang="pt-BR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pt-BR" sz="1600" b="1" dirty="0">
                <a:solidFill>
                  <a:srgbClr val="6666FF"/>
                </a:solidFill>
                <a:latin typeface="Courier New"/>
                <a:cs typeface="Courier New"/>
              </a:rPr>
              <a:t> 0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600" b="1" dirty="0">
                <a:solidFill>
                  <a:srgbClr val="6666FF"/>
                </a:solidFill>
                <a:latin typeface="Courier New"/>
                <a:cs typeface="Courier New"/>
              </a:rPr>
              <a:t>        </a:t>
            </a:r>
            <a:r>
              <a:rPr lang="pt-BR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else</a:t>
            </a:r>
            <a:r>
              <a:rPr lang="pt-BR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  <a:endParaRPr lang="pt-BR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600" b="1" dirty="0">
                <a:solidFill>
                  <a:srgbClr val="6666FF"/>
                </a:solidFill>
                <a:latin typeface="Courier New"/>
                <a:cs typeface="Courier New"/>
              </a:rPr>
              <a:t>           </a:t>
            </a:r>
            <a:r>
              <a:rPr lang="pt-BR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pt-BR" sz="1600" b="1" dirty="0">
                <a:solidFill>
                  <a:srgbClr val="6666FF"/>
                </a:solidFill>
                <a:latin typeface="Courier New"/>
                <a:cs typeface="Courier New"/>
              </a:rPr>
              <a:t> 1</a:t>
            </a:r>
          </a:p>
        </p:txBody>
      </p:sp>
      <p:pic>
        <p:nvPicPr>
          <p:cNvPr id="7168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81" y="476672"/>
            <a:ext cx="25685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2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completa Fraction</a:t>
            </a:r>
          </a:p>
        </p:txBody>
      </p:sp>
      <p:sp>
        <p:nvSpPr>
          <p:cNvPr id="72707" name="2 Marcador de contenido"/>
          <p:cNvSpPr>
            <a:spLocks noGrp="1"/>
          </p:cNvSpPr>
          <p:nvPr>
            <p:ph idx="4294967295"/>
          </p:nvPr>
        </p:nvSpPr>
        <p:spPr>
          <a:xfrm>
            <a:off x="323528" y="1756843"/>
            <a:ext cx="4032448" cy="2752278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1200" b="1" dirty="0">
                <a:solidFill>
                  <a:srgbClr val="6666FF"/>
                </a:solidFill>
                <a:latin typeface="Courier New"/>
                <a:cs typeface="Courier New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n-US" sz="1200" b="1" dirty="0">
                <a:solidFill>
                  <a:srgbClr val="6666FF"/>
                </a:solidFill>
                <a:latin typeface="Courier New"/>
                <a:cs typeface="Courier New"/>
              </a:rPr>
              <a:t>	def __init__(</a:t>
            </a:r>
            <a:r>
              <a:rPr lang="en-U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self,top,bottom</a:t>
            </a:r>
            <a:r>
              <a:rPr lang="en-US" sz="12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2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= top</a:t>
            </a:r>
          </a:p>
          <a:p>
            <a:pPr>
              <a:buFont typeface="Wingdings 2" charset="0"/>
              <a:buNone/>
            </a:pP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 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= 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bottom</a:t>
            </a:r>
            <a:endParaRPr lang="es-ES" sz="12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endParaRPr lang="es-ES" sz="12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da-DK" sz="1200" b="1" dirty="0">
                <a:solidFill>
                  <a:srgbClr val="6666FF"/>
                </a:solidFill>
                <a:latin typeface="Courier New"/>
                <a:cs typeface="Courier New"/>
              </a:rPr>
              <a:t>	def __str__(self):</a:t>
            </a:r>
          </a:p>
          <a:p>
            <a:pPr>
              <a:buNone/>
            </a:pP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str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2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) </a:t>
            </a:r>
            <a:endParaRPr lang="es-ES" sz="12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			+"/"+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str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>
              <a:buFont typeface="Wingdings 2" charset="0"/>
              <a:buNone/>
            </a:pPr>
            <a:endParaRPr lang="es-ES" sz="12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 show(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2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,"/",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</a:t>
            </a:r>
            <a:endParaRPr lang="es-ES" sz="12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n-US" sz="12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endParaRPr lang="es-ES" sz="1200" b="1" dirty="0">
              <a:solidFill>
                <a:srgbClr val="6666FF"/>
              </a:solidFill>
              <a:latin typeface="Courier New"/>
              <a:cs typeface="Courier New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4E6EDBA-6A73-FA4E-934B-832569DC74CD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42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355976" y="1877388"/>
            <a:ext cx="4572000" cy="3495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200" b="1" dirty="0">
                <a:solidFill>
                  <a:srgbClr val="6666FF"/>
                </a:solidFill>
                <a:latin typeface="Courier New"/>
                <a:cs typeface="Courier New"/>
              </a:rPr>
              <a:t>def __add__(</a:t>
            </a:r>
            <a:r>
              <a:rPr lang="en-U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self,otherfraction</a:t>
            </a:r>
            <a:r>
              <a:rPr lang="en-US" sz="12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   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newnum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 =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2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*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otherfraction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 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+ \ 	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*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otherfraction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2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endParaRPr lang="es-ES" sz="12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   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newden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 = 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*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otherfraction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</a:t>
            </a:r>
            <a:endParaRPr lang="es-ES" sz="12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   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com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 = 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gcd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newnum,newden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200" b="1" dirty="0">
                <a:solidFill>
                  <a:srgbClr val="6666FF"/>
                </a:solidFill>
                <a:latin typeface="Courier New"/>
                <a:cs typeface="Courier New"/>
              </a:rPr>
              <a:t>   return Fraction(</a:t>
            </a:r>
            <a:r>
              <a:rPr lang="en-U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newnum</a:t>
            </a:r>
            <a:r>
              <a:rPr lang="en-US" sz="1200" b="1" dirty="0">
                <a:solidFill>
                  <a:srgbClr val="66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com,newden</a:t>
            </a:r>
            <a:r>
              <a:rPr lang="en-US" sz="1200" b="1" dirty="0">
                <a:solidFill>
                  <a:srgbClr val="6666FF"/>
                </a:solidFill>
                <a:latin typeface="Courier New"/>
                <a:cs typeface="Courier New"/>
              </a:rPr>
              <a:t>/com)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en-US" sz="12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200" b="1" dirty="0">
                <a:solidFill>
                  <a:srgbClr val="6666FF"/>
                </a:solidFill>
                <a:latin typeface="Courier New"/>
                <a:cs typeface="Courier New"/>
              </a:rPr>
              <a:t>def __</a:t>
            </a:r>
            <a:r>
              <a:rPr lang="en-U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cmp</a:t>
            </a:r>
            <a:r>
              <a:rPr lang="en-US" sz="1200" b="1" dirty="0">
                <a:solidFill>
                  <a:srgbClr val="6666FF"/>
                </a:solidFill>
                <a:latin typeface="Courier New"/>
                <a:cs typeface="Courier New"/>
              </a:rPr>
              <a:t>__(</a:t>
            </a:r>
            <a:r>
              <a:rPr lang="en-U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self,otherfraction</a:t>
            </a:r>
            <a:r>
              <a:rPr lang="en-US" sz="12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   num1 = 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2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*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otherfraction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</a:t>
            </a:r>
            <a:endParaRPr lang="es-ES" sz="12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   num2 = 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__den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*</a:t>
            </a:r>
            <a:r>
              <a:rPr lang="es-ES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otherfraction</a:t>
            </a:r>
            <a:r>
              <a:rPr lang="es-ES" sz="1200" b="1" dirty="0">
                <a:solidFill>
                  <a:srgbClr val="6666FF"/>
                </a:solidFill>
                <a:latin typeface="Courier New"/>
                <a:cs typeface="Courier New"/>
              </a:rPr>
              <a:t>.</a:t>
            </a:r>
            <a:r>
              <a:rPr lang="es-ES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2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num</a:t>
            </a:r>
            <a:endParaRPr lang="es-ES" sz="12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200" b="1" dirty="0">
                <a:solidFill>
                  <a:srgbClr val="6666FF"/>
                </a:solidFill>
                <a:latin typeface="Courier New"/>
                <a:cs typeface="Courier New"/>
              </a:rPr>
              <a:t>   </a:t>
            </a:r>
            <a:r>
              <a:rPr lang="pt-BR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if</a:t>
            </a:r>
            <a:r>
              <a:rPr lang="pt-BR" sz="1200" b="1" dirty="0">
                <a:solidFill>
                  <a:srgbClr val="6666FF"/>
                </a:solidFill>
                <a:latin typeface="Courier New"/>
                <a:cs typeface="Courier New"/>
              </a:rPr>
              <a:t> num1 &lt; num2: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2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pt-BR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pt-BR" sz="12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pt-BR" sz="12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pt-BR" sz="1200" b="1" dirty="0">
                <a:solidFill>
                  <a:srgbClr val="6666FF"/>
                </a:solidFill>
                <a:latin typeface="Courier New"/>
                <a:cs typeface="Courier New"/>
              </a:rPr>
              <a:t>-1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200" b="1" dirty="0">
                <a:solidFill>
                  <a:srgbClr val="6666FF"/>
                </a:solidFill>
                <a:latin typeface="Courier New"/>
                <a:cs typeface="Courier New"/>
              </a:rPr>
              <a:t>   </a:t>
            </a:r>
            <a:r>
              <a:rPr lang="pt-BR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else</a:t>
            </a:r>
            <a:r>
              <a:rPr lang="pt-BR" sz="1200" b="1" dirty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200" b="1" dirty="0">
                <a:solidFill>
                  <a:srgbClr val="6666FF"/>
                </a:solidFill>
                <a:latin typeface="Courier New"/>
                <a:cs typeface="Courier New"/>
              </a:rPr>
              <a:t>   	</a:t>
            </a:r>
            <a:r>
              <a:rPr lang="pt-BR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if</a:t>
            </a:r>
            <a:r>
              <a:rPr lang="pt-BR" sz="1200" b="1" dirty="0">
                <a:solidFill>
                  <a:srgbClr val="6666FF"/>
                </a:solidFill>
                <a:latin typeface="Courier New"/>
                <a:cs typeface="Courier New"/>
              </a:rPr>
              <a:t> num1 == num2: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200" b="1" dirty="0">
                <a:solidFill>
                  <a:srgbClr val="6666FF"/>
                </a:solidFill>
                <a:latin typeface="Courier New"/>
                <a:cs typeface="Courier New"/>
              </a:rPr>
              <a:t>      		</a:t>
            </a:r>
            <a:r>
              <a:rPr lang="pt-BR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pt-BR" sz="1200" b="1" dirty="0">
                <a:solidFill>
                  <a:srgbClr val="6666FF"/>
                </a:solidFill>
                <a:latin typeface="Courier New"/>
                <a:cs typeface="Courier New"/>
              </a:rPr>
              <a:t> 0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200" b="1" dirty="0">
                <a:solidFill>
                  <a:srgbClr val="6666FF"/>
                </a:solidFill>
                <a:latin typeface="Courier New"/>
                <a:cs typeface="Courier New"/>
              </a:rPr>
              <a:t>   	</a:t>
            </a:r>
            <a:r>
              <a:rPr lang="pt-BR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else</a:t>
            </a:r>
            <a:r>
              <a:rPr lang="pt-BR" sz="1200" b="1" dirty="0">
                <a:solidFill>
                  <a:srgbClr val="6666FF"/>
                </a:solidFill>
                <a:latin typeface="Courier New"/>
                <a:cs typeface="Courier New"/>
              </a:rPr>
              <a:t>: </a:t>
            </a:r>
            <a:r>
              <a:rPr lang="pt-BR" sz="1200" b="1" dirty="0" err="1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pt-BR" sz="1200" b="1" dirty="0">
                <a:solidFill>
                  <a:srgbClr val="6666FF"/>
                </a:solidFill>
                <a:latin typeface="Courier New"/>
                <a:cs typeface="Courier New"/>
              </a:rPr>
              <a:t> 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3528" y="5589240"/>
            <a:ext cx="8545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¿En </a:t>
            </a:r>
            <a:r>
              <a:rPr lang="en-AU" sz="1400" b="1" dirty="0" err="1" smtClean="0"/>
              <a:t>qué</a:t>
            </a:r>
            <a:r>
              <a:rPr lang="en-AU" sz="1400" b="1" dirty="0" smtClean="0"/>
              <a:t> se </a:t>
            </a:r>
            <a:r>
              <a:rPr lang="en-AU" sz="1400" b="1" dirty="0" err="1" smtClean="0"/>
              <a:t>expresa</a:t>
            </a:r>
            <a:r>
              <a:rPr lang="en-AU" sz="1400" b="1" dirty="0" smtClean="0"/>
              <a:t> el </a:t>
            </a:r>
            <a:r>
              <a:rPr lang="en-AU" sz="1400" b="1" dirty="0" err="1" smtClean="0"/>
              <a:t>polimorfismo</a:t>
            </a:r>
            <a:r>
              <a:rPr lang="en-AU" sz="1400" b="1" dirty="0" smtClean="0"/>
              <a:t> y el </a:t>
            </a:r>
            <a:r>
              <a:rPr lang="en-AU" sz="1400" b="1" dirty="0" err="1" smtClean="0"/>
              <a:t>encapsulamiento</a:t>
            </a:r>
            <a:r>
              <a:rPr lang="en-AU" sz="1400" b="1" dirty="0" smtClean="0"/>
              <a:t> en </a:t>
            </a:r>
            <a:r>
              <a:rPr lang="en-AU" sz="1400" b="1" dirty="0" err="1" smtClean="0"/>
              <a:t>esta</a:t>
            </a:r>
            <a:r>
              <a:rPr lang="en-AU" sz="1400" b="1" dirty="0" smtClean="0"/>
              <a:t> </a:t>
            </a:r>
            <a:r>
              <a:rPr lang="en-AU" sz="1400" b="1" dirty="0" err="1" smtClean="0"/>
              <a:t>implementación</a:t>
            </a:r>
            <a:r>
              <a:rPr lang="en-AU" sz="1400" b="1" dirty="0" smtClean="0"/>
              <a:t>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387847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Sobrecarga</a:t>
            </a:r>
            <a:r>
              <a:rPr lang="en-AU" dirty="0" smtClean="0"/>
              <a:t> de </a:t>
            </a:r>
            <a:r>
              <a:rPr lang="en-AU" dirty="0" err="1" smtClean="0"/>
              <a:t>operadores</a:t>
            </a:r>
            <a:endParaRPr lang="en-AU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La </a:t>
            </a:r>
            <a:r>
              <a:rPr lang="en-AU" dirty="0" err="1" smtClean="0"/>
              <a:t>sobrecarga</a:t>
            </a:r>
            <a:r>
              <a:rPr lang="en-AU" dirty="0" smtClean="0"/>
              <a:t> de </a:t>
            </a:r>
            <a:r>
              <a:rPr lang="en-AU" dirty="0" err="1" smtClean="0"/>
              <a:t>operadores</a:t>
            </a:r>
            <a:r>
              <a:rPr lang="en-AU" dirty="0" smtClean="0"/>
              <a:t> </a:t>
            </a:r>
            <a:r>
              <a:rPr lang="en-AU" dirty="0" err="1" smtClean="0"/>
              <a:t>permite</a:t>
            </a:r>
            <a:r>
              <a:rPr lang="en-AU" dirty="0" smtClean="0"/>
              <a:t> </a:t>
            </a:r>
            <a:r>
              <a:rPr lang="en-AU" dirty="0" err="1" smtClean="0"/>
              <a:t>redefinir</a:t>
            </a:r>
            <a:r>
              <a:rPr lang="en-AU" dirty="0" smtClean="0"/>
              <a:t> </a:t>
            </a:r>
            <a:r>
              <a:rPr lang="en-AU" dirty="0" err="1" smtClean="0"/>
              <a:t>ciertos</a:t>
            </a:r>
            <a:r>
              <a:rPr lang="en-AU" dirty="0" smtClean="0"/>
              <a:t> </a:t>
            </a:r>
            <a:r>
              <a:rPr lang="en-AU" dirty="0" err="1" smtClean="0"/>
              <a:t>operadores</a:t>
            </a:r>
            <a:r>
              <a:rPr lang="en-AU" dirty="0" smtClean="0"/>
              <a:t>, </a:t>
            </a:r>
            <a:r>
              <a:rPr lang="en-AU" dirty="0" err="1" smtClean="0"/>
              <a:t>como</a:t>
            </a:r>
            <a:r>
              <a:rPr lang="en-AU" dirty="0" smtClean="0"/>
              <a:t> “+” o “-”, </a:t>
            </a:r>
            <a:r>
              <a:rPr lang="en-AU" dirty="0" err="1" smtClean="0"/>
              <a:t>para</a:t>
            </a:r>
            <a:r>
              <a:rPr lang="en-AU" dirty="0" smtClean="0"/>
              <a:t> </a:t>
            </a:r>
            <a:r>
              <a:rPr lang="en-AU" dirty="0" err="1" smtClean="0"/>
              <a:t>usarlos</a:t>
            </a:r>
            <a:r>
              <a:rPr lang="en-AU" dirty="0" smtClean="0"/>
              <a:t> con </a:t>
            </a:r>
            <a:r>
              <a:rPr lang="en-AU" dirty="0" err="1" smtClean="0"/>
              <a:t>las</a:t>
            </a:r>
            <a:r>
              <a:rPr lang="en-AU" dirty="0" smtClean="0"/>
              <a:t> </a:t>
            </a:r>
            <a:r>
              <a:rPr lang="en-AU" dirty="0" err="1" smtClean="0"/>
              <a:t>clases</a:t>
            </a:r>
            <a:r>
              <a:rPr lang="en-AU" dirty="0" smtClean="0"/>
              <a:t> </a:t>
            </a:r>
            <a:r>
              <a:rPr lang="en-AU" dirty="0" err="1" smtClean="0"/>
              <a:t>que</a:t>
            </a:r>
            <a:r>
              <a:rPr lang="en-AU" dirty="0" smtClean="0"/>
              <a:t> </a:t>
            </a:r>
            <a:r>
              <a:rPr lang="en-AU" dirty="0" err="1" smtClean="0"/>
              <a:t>hemos</a:t>
            </a:r>
            <a:r>
              <a:rPr lang="en-AU" dirty="0" smtClean="0"/>
              <a:t> </a:t>
            </a:r>
            <a:r>
              <a:rPr lang="en-AU" dirty="0" err="1" smtClean="0"/>
              <a:t>definido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smtClean="0"/>
              <a:t>Se llama </a:t>
            </a:r>
            <a:r>
              <a:rPr lang="en-AU" dirty="0" err="1" smtClean="0"/>
              <a:t>sobrecarga</a:t>
            </a:r>
            <a:r>
              <a:rPr lang="en-AU" dirty="0" smtClean="0"/>
              <a:t> de </a:t>
            </a:r>
            <a:r>
              <a:rPr lang="en-AU" dirty="0" err="1" smtClean="0"/>
              <a:t>operadores</a:t>
            </a:r>
            <a:r>
              <a:rPr lang="en-AU" dirty="0" smtClean="0"/>
              <a:t> </a:t>
            </a:r>
            <a:r>
              <a:rPr lang="en-AU" dirty="0" err="1" smtClean="0"/>
              <a:t>porque</a:t>
            </a:r>
            <a:r>
              <a:rPr lang="en-AU" dirty="0" smtClean="0"/>
              <a:t> </a:t>
            </a:r>
            <a:r>
              <a:rPr lang="en-AU" dirty="0" err="1" smtClean="0"/>
              <a:t>estamos</a:t>
            </a:r>
            <a:r>
              <a:rPr lang="en-AU" dirty="0" smtClean="0"/>
              <a:t> </a:t>
            </a:r>
            <a:r>
              <a:rPr lang="en-AU" dirty="0" err="1" smtClean="0"/>
              <a:t>reutilizando</a:t>
            </a:r>
            <a:r>
              <a:rPr lang="en-AU" dirty="0" smtClean="0"/>
              <a:t> el </a:t>
            </a:r>
            <a:r>
              <a:rPr lang="en-AU" dirty="0" err="1" smtClean="0"/>
              <a:t>mismo</a:t>
            </a:r>
            <a:r>
              <a:rPr lang="en-AU" dirty="0" smtClean="0"/>
              <a:t> </a:t>
            </a:r>
            <a:r>
              <a:rPr lang="en-AU" dirty="0" err="1" smtClean="0"/>
              <a:t>oeprador</a:t>
            </a:r>
            <a:r>
              <a:rPr lang="en-AU" dirty="0" smtClean="0"/>
              <a:t> con un </a:t>
            </a:r>
            <a:r>
              <a:rPr lang="en-AU" dirty="0" err="1" smtClean="0"/>
              <a:t>número</a:t>
            </a:r>
            <a:r>
              <a:rPr lang="en-AU" dirty="0" smtClean="0"/>
              <a:t> de </a:t>
            </a:r>
            <a:r>
              <a:rPr lang="en-AU" dirty="0" err="1" smtClean="0"/>
              <a:t>usos</a:t>
            </a:r>
            <a:r>
              <a:rPr lang="en-AU" dirty="0" smtClean="0"/>
              <a:t> </a:t>
            </a:r>
            <a:r>
              <a:rPr lang="en-AU" dirty="0" err="1" smtClean="0"/>
              <a:t>diferentes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smtClean="0"/>
              <a:t>El </a:t>
            </a:r>
            <a:r>
              <a:rPr lang="en-AU" dirty="0" err="1" smtClean="0"/>
              <a:t>compilador</a:t>
            </a:r>
            <a:r>
              <a:rPr lang="en-AU" dirty="0" smtClean="0"/>
              <a:t> decide </a:t>
            </a:r>
            <a:r>
              <a:rPr lang="en-AU" dirty="0" err="1" smtClean="0"/>
              <a:t>cómo</a:t>
            </a:r>
            <a:r>
              <a:rPr lang="en-AU" dirty="0" smtClean="0"/>
              <a:t> </a:t>
            </a:r>
            <a:r>
              <a:rPr lang="en-AU" dirty="0" err="1" smtClean="0"/>
              <a:t>usar</a:t>
            </a:r>
            <a:r>
              <a:rPr lang="en-AU" dirty="0" smtClean="0"/>
              <a:t> </a:t>
            </a:r>
            <a:r>
              <a:rPr lang="en-AU" dirty="0" err="1" smtClean="0"/>
              <a:t>este</a:t>
            </a:r>
            <a:r>
              <a:rPr lang="en-AU" dirty="0" smtClean="0"/>
              <a:t> </a:t>
            </a:r>
            <a:r>
              <a:rPr lang="en-AU" dirty="0" err="1" smtClean="0"/>
              <a:t>operador</a:t>
            </a:r>
            <a:r>
              <a:rPr lang="en-AU" dirty="0" smtClean="0"/>
              <a:t> </a:t>
            </a:r>
            <a:r>
              <a:rPr lang="en-AU" dirty="0" err="1" smtClean="0"/>
              <a:t>dependiendo</a:t>
            </a:r>
            <a:r>
              <a:rPr lang="en-AU" dirty="0" smtClean="0"/>
              <a:t> </a:t>
            </a:r>
            <a:r>
              <a:rPr lang="en-AU" dirty="0" err="1" smtClean="0"/>
              <a:t>sobre</a:t>
            </a:r>
            <a:r>
              <a:rPr lang="en-AU" dirty="0" smtClean="0"/>
              <a:t> </a:t>
            </a:r>
            <a:r>
              <a:rPr lang="en-AU" dirty="0" err="1" smtClean="0"/>
              <a:t>qué</a:t>
            </a:r>
            <a:r>
              <a:rPr lang="en-AU" dirty="0" smtClean="0"/>
              <a:t> </a:t>
            </a:r>
            <a:r>
              <a:rPr lang="en-AU" dirty="0" err="1" smtClean="0"/>
              <a:t>objetos</a:t>
            </a:r>
            <a:r>
              <a:rPr lang="en-AU" dirty="0" smtClean="0"/>
              <a:t> opera.</a:t>
            </a:r>
            <a:endParaRPr lang="en-AU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43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8624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sobrecargar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Las </a:t>
            </a:r>
            <a:r>
              <a:rPr lang="en-US" sz="2000" dirty="0" err="1"/>
              <a:t>clases</a:t>
            </a:r>
            <a:r>
              <a:rPr lang="en-US" sz="2000" dirty="0"/>
              <a:t> </a:t>
            </a:r>
            <a:r>
              <a:rPr lang="en-US" sz="2000" dirty="0" err="1"/>
              <a:t>contienen</a:t>
            </a:r>
            <a:r>
              <a:rPr lang="en-US" sz="2000" dirty="0"/>
              <a:t> </a:t>
            </a:r>
            <a:r>
              <a:rPr lang="en-US" sz="2000" dirty="0" err="1"/>
              <a:t>muchos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y </a:t>
            </a:r>
            <a:r>
              <a:rPr lang="en-US" sz="2000" dirty="0" err="1"/>
              <a:t>atributos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se </a:t>
            </a:r>
            <a:r>
              <a:rPr lang="en-US" sz="2000" dirty="0" err="1"/>
              <a:t>incluyen</a:t>
            </a:r>
            <a:r>
              <a:rPr lang="en-US" sz="2000" dirty="0"/>
              <a:t> de Python </a:t>
            </a:r>
            <a:r>
              <a:rPr lang="en-US" sz="2000" dirty="0" err="1"/>
              <a:t>incluso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no se </a:t>
            </a:r>
            <a:r>
              <a:rPr lang="en-US" sz="2000" dirty="0" err="1" smtClean="0"/>
              <a:t>definen</a:t>
            </a:r>
            <a:r>
              <a:rPr lang="en-US" sz="2000" dirty="0" smtClean="0"/>
              <a:t> </a:t>
            </a:r>
            <a:r>
              <a:rPr lang="en-US" sz="2000" dirty="0" err="1"/>
              <a:t>explícitamente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mayoría</a:t>
            </a:r>
            <a:r>
              <a:rPr lang="en-US" sz="2000" dirty="0"/>
              <a:t> de </a:t>
            </a: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</a:t>
            </a:r>
            <a:r>
              <a:rPr lang="en-US" sz="2000" dirty="0" err="1" smtClean="0"/>
              <a:t>definen</a:t>
            </a:r>
            <a:r>
              <a:rPr lang="en-US" sz="2000" dirty="0" smtClean="0"/>
              <a:t> </a:t>
            </a:r>
            <a:r>
              <a:rPr lang="en-US" sz="2000" dirty="0"/>
              <a:t>la </a:t>
            </a:r>
            <a:r>
              <a:rPr lang="en-US" sz="2000" dirty="0" err="1"/>
              <a:t>funcionalidad</a:t>
            </a:r>
            <a:r>
              <a:rPr lang="en-US" sz="2000" dirty="0"/>
              <a:t> </a:t>
            </a:r>
            <a:r>
              <a:rPr lang="en-US" sz="2000" dirty="0" err="1"/>
              <a:t>automática</a:t>
            </a:r>
            <a:r>
              <a:rPr lang="en-US" sz="2000" dirty="0"/>
              <a:t> </a:t>
            </a:r>
            <a:r>
              <a:rPr lang="en-US" sz="2000" dirty="0" err="1"/>
              <a:t>provocada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smtClean="0"/>
              <a:t>los </a:t>
            </a:r>
            <a:r>
              <a:rPr lang="en-US" sz="2000" dirty="0" err="1" smtClean="0"/>
              <a:t>operadores</a:t>
            </a:r>
            <a:r>
              <a:rPr lang="en-US" sz="2000" dirty="0" smtClean="0"/>
              <a:t> </a:t>
            </a:r>
            <a:r>
              <a:rPr lang="en-US" sz="2000" dirty="0"/>
              <a:t>o </a:t>
            </a:r>
            <a:r>
              <a:rPr lang="en-US" sz="2000" dirty="0" smtClean="0"/>
              <a:t>el </a:t>
            </a:r>
            <a:r>
              <a:rPr lang="en-US" sz="2000" dirty="0" err="1" smtClean="0"/>
              <a:t>uso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smtClean="0"/>
              <a:t>la </a:t>
            </a:r>
            <a:r>
              <a:rPr lang="en-US" sz="2000" dirty="0" err="1"/>
              <a:t>clase</a:t>
            </a:r>
            <a:r>
              <a:rPr lang="en-US" sz="2000" dirty="0"/>
              <a:t> especial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Los </a:t>
            </a:r>
            <a:r>
              <a:rPr lang="en-US" sz="2000" dirty="0" err="1"/>
              <a:t>atributos</a:t>
            </a:r>
            <a:r>
              <a:rPr lang="en-US" sz="2000" dirty="0"/>
              <a:t> </a:t>
            </a:r>
            <a:r>
              <a:rPr lang="en-US" sz="2000" dirty="0" err="1"/>
              <a:t>incorporados</a:t>
            </a:r>
            <a:r>
              <a:rPr lang="en-US" sz="2000" dirty="0"/>
              <a:t> </a:t>
            </a:r>
            <a:r>
              <a:rPr lang="en-US" sz="2000" dirty="0" err="1"/>
              <a:t>definen</a:t>
            </a:r>
            <a:r>
              <a:rPr lang="en-US" sz="2000" dirty="0"/>
              <a:t> la </a:t>
            </a:r>
            <a:r>
              <a:rPr lang="en-US" sz="2000" dirty="0" err="1"/>
              <a:t>información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almacenados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clases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miembros</a:t>
            </a:r>
            <a:r>
              <a:rPr lang="en-US" sz="2000" dirty="0"/>
              <a:t> </a:t>
            </a:r>
            <a:r>
              <a:rPr lang="en-US" sz="2000" dirty="0" err="1"/>
              <a:t>integrados</a:t>
            </a:r>
            <a:r>
              <a:rPr lang="en-US" sz="2000" dirty="0"/>
              <a:t> </a:t>
            </a:r>
            <a:r>
              <a:rPr lang="en-US" sz="2000" dirty="0" err="1"/>
              <a:t>tienen</a:t>
            </a:r>
            <a:r>
              <a:rPr lang="en-US" sz="2000" dirty="0"/>
              <a:t> </a:t>
            </a:r>
            <a:r>
              <a:rPr lang="en-US" sz="2000" dirty="0" err="1"/>
              <a:t>dobles</a:t>
            </a:r>
            <a:r>
              <a:rPr lang="en-US" sz="2000" dirty="0"/>
              <a:t> </a:t>
            </a:r>
            <a:r>
              <a:rPr lang="en-US" sz="2000" dirty="0" err="1"/>
              <a:t>guiones</a:t>
            </a:r>
            <a:r>
              <a:rPr lang="en-US" sz="2000" dirty="0"/>
              <a:t> </a:t>
            </a:r>
            <a:r>
              <a:rPr lang="en-US" sz="2000" dirty="0" err="1"/>
              <a:t>bajos</a:t>
            </a:r>
            <a:r>
              <a:rPr lang="en-US" sz="2000" dirty="0"/>
              <a:t> </a:t>
            </a:r>
            <a:r>
              <a:rPr lang="en-US" sz="2000" dirty="0" err="1"/>
              <a:t>alrededor</a:t>
            </a:r>
            <a:r>
              <a:rPr lang="en-US" sz="2000" dirty="0"/>
              <a:t> de </a:t>
            </a:r>
            <a:r>
              <a:rPr lang="en-US" sz="2000" dirty="0" err="1"/>
              <a:t>sus</a:t>
            </a:r>
            <a:r>
              <a:rPr lang="en-US" sz="2000" dirty="0"/>
              <a:t> </a:t>
            </a:r>
            <a:r>
              <a:rPr lang="en-US" sz="2000" dirty="0" err="1"/>
              <a:t>nombres</a:t>
            </a:r>
            <a:r>
              <a:rPr lang="en-US" sz="2000" dirty="0"/>
              <a:t>:</a:t>
            </a:r>
            <a:r>
              <a:rPr lang="en-US" sz="2000" b="1" dirty="0" smtClean="0">
                <a:latin typeface="Courier New" charset="0"/>
              </a:rPr>
              <a:t>__</a:t>
            </a:r>
            <a:r>
              <a:rPr lang="en-US" sz="2000" b="1" dirty="0" err="1" smtClean="0">
                <a:latin typeface="Courier New" charset="0"/>
              </a:rPr>
              <a:t>init</a:t>
            </a:r>
            <a:r>
              <a:rPr lang="en-US" sz="2000" b="1" dirty="0" smtClean="0">
                <a:latin typeface="Courier New" charset="0"/>
              </a:rPr>
              <a:t>__  </a:t>
            </a:r>
            <a:r>
              <a:rPr lang="en-US" sz="2000" b="1" dirty="0">
                <a:latin typeface="Courier New" charset="0"/>
              </a:rPr>
              <a:t>__doc__</a:t>
            </a:r>
          </a:p>
        </p:txBody>
      </p:sp>
    </p:spTree>
    <p:extLst>
      <p:ext uri="{BB962C8B-B14F-4D97-AF65-F5344CB8AC3E}">
        <p14:creationId xmlns:p14="http://schemas.microsoft.com/office/powerpoint/2010/main" val="10224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183880" cy="624132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endParaRPr lang="en-US" dirty="0"/>
          </a:p>
        </p:txBody>
      </p:sp>
      <p:sp>
        <p:nvSpPr>
          <p:cNvPr id="135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7772400" cy="4343400"/>
          </a:xfrm>
        </p:spPr>
        <p:txBody>
          <a:bodyPr/>
          <a:lstStyle/>
          <a:p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ejemplo</a:t>
            </a:r>
            <a:r>
              <a:rPr lang="en-US" sz="2000" dirty="0"/>
              <a:t>, </a:t>
            </a:r>
            <a:r>
              <a:rPr lang="en-US" sz="2000" dirty="0" err="1"/>
              <a:t>existe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__</a:t>
            </a:r>
            <a:r>
              <a:rPr lang="en-US" sz="2000" dirty="0" err="1"/>
              <a:t>repr</a:t>
            </a:r>
            <a:r>
              <a:rPr lang="en-US" sz="2000" dirty="0"/>
              <a:t>__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clases</a:t>
            </a:r>
            <a:r>
              <a:rPr lang="en-US" sz="2000" dirty="0"/>
              <a:t>, y </a:t>
            </a:r>
            <a:r>
              <a:rPr lang="en-US" sz="2000" dirty="0" err="1"/>
              <a:t>siempre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 smtClean="0"/>
              <a:t>redefinir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1600" dirty="0"/>
              <a:t>La </a:t>
            </a:r>
            <a:r>
              <a:rPr lang="en-US" sz="1600" dirty="0" err="1"/>
              <a:t>definición</a:t>
            </a:r>
            <a:r>
              <a:rPr lang="en-US" sz="1600" dirty="0"/>
              <a:t> de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método</a:t>
            </a:r>
            <a:r>
              <a:rPr lang="en-US" sz="1600" dirty="0"/>
              <a:t> </a:t>
            </a:r>
            <a:r>
              <a:rPr lang="en-US" sz="1600" dirty="0" err="1"/>
              <a:t>especifica</a:t>
            </a:r>
            <a:r>
              <a:rPr lang="en-US" sz="1600" dirty="0"/>
              <a:t> </a:t>
            </a:r>
            <a:r>
              <a:rPr lang="en-US" sz="1600" dirty="0" err="1"/>
              <a:t>cómo</a:t>
            </a:r>
            <a:r>
              <a:rPr lang="en-US" sz="1600" dirty="0"/>
              <a:t> </a:t>
            </a:r>
            <a:r>
              <a:rPr lang="en-US" sz="1600" dirty="0" err="1"/>
              <a:t>convertir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instancia</a:t>
            </a:r>
            <a:r>
              <a:rPr lang="en-US" sz="1600" dirty="0"/>
              <a:t> de la </a:t>
            </a:r>
            <a:r>
              <a:rPr lang="en-US" sz="1600" dirty="0" err="1"/>
              <a:t>clase</a:t>
            </a:r>
            <a:r>
              <a:rPr lang="en-US" sz="1600" dirty="0"/>
              <a:t> en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cadena</a:t>
            </a:r>
            <a:r>
              <a:rPr lang="en-US" sz="1600" dirty="0"/>
              <a:t>.</a:t>
            </a:r>
          </a:p>
          <a:p>
            <a:r>
              <a:rPr lang="en-US" sz="2000" dirty="0" smtClean="0"/>
              <a:t>Si </a:t>
            </a:r>
            <a:r>
              <a:rPr lang="en-US" sz="2000" dirty="0" err="1" smtClean="0"/>
              <a:t>escribimos</a:t>
            </a:r>
            <a:r>
              <a:rPr lang="en-US" sz="2000" dirty="0" smtClean="0"/>
              <a:t> </a:t>
            </a:r>
            <a:r>
              <a:rPr lang="en-US" sz="2000" dirty="0"/>
              <a:t>f en </a:t>
            </a:r>
            <a:r>
              <a:rPr lang="en-US" sz="2000" dirty="0" smtClean="0"/>
              <a:t>la </a:t>
            </a:r>
            <a:r>
              <a:rPr lang="en-US" sz="2000" dirty="0" err="1" smtClean="0"/>
              <a:t>línea</a:t>
            </a:r>
            <a:r>
              <a:rPr lang="en-US" sz="2000" dirty="0" smtClean="0"/>
              <a:t> de </a:t>
            </a:r>
            <a:r>
              <a:rPr lang="en-US" sz="2000" dirty="0" err="1" smtClean="0"/>
              <a:t>comandos</a:t>
            </a:r>
            <a:r>
              <a:rPr lang="en-US" sz="2000" dirty="0" smtClean="0"/>
              <a:t>, </a:t>
            </a:r>
            <a:r>
              <a:rPr lang="en-US" sz="2000" dirty="0" err="1" smtClean="0"/>
              <a:t>estamos</a:t>
            </a:r>
            <a:r>
              <a:rPr lang="en-US" sz="2000" dirty="0" smtClean="0"/>
              <a:t> </a:t>
            </a:r>
            <a:r>
              <a:rPr lang="en-US" sz="2000" dirty="0" err="1"/>
              <a:t>llamando</a:t>
            </a:r>
            <a:r>
              <a:rPr lang="en-US" sz="2000" dirty="0"/>
              <a:t> </a:t>
            </a:r>
            <a:r>
              <a:rPr lang="en-US" sz="2000" dirty="0" smtClean="0"/>
              <a:t>__</a:t>
            </a:r>
            <a:r>
              <a:rPr lang="en-US" sz="2000" dirty="0" err="1" smtClean="0"/>
              <a:t>repr</a:t>
            </a:r>
            <a:r>
              <a:rPr lang="en-US" sz="2000" dirty="0" smtClean="0"/>
              <a:t>__.</a:t>
            </a:r>
            <a:endParaRPr lang="en-US" sz="1800" dirty="0"/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755576" y="3321496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charset="0"/>
              <a:buChar char="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charset="0"/>
              <a:buChar char="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Tx/>
              <a:buNone/>
            </a:pPr>
            <a:r>
              <a:rPr lang="en-US" sz="1800" b="1" dirty="0">
                <a:solidFill>
                  <a:srgbClr val="FF9933"/>
                </a:solidFill>
                <a:latin typeface="Courier New" charset="0"/>
              </a:rPr>
              <a:t>c</a:t>
            </a:r>
            <a:r>
              <a:rPr lang="en-US" sz="1800" b="1" dirty="0" smtClean="0">
                <a:solidFill>
                  <a:srgbClr val="FF9933"/>
                </a:solidFill>
                <a:latin typeface="Courier New" charset="0"/>
              </a:rPr>
              <a:t>lass</a:t>
            </a:r>
            <a:r>
              <a:rPr lang="en-US" sz="1800" b="1" dirty="0" smtClean="0">
                <a:latin typeface="Courier New" charset="0"/>
              </a:rPr>
              <a:t> Student:</a:t>
            </a:r>
            <a:br>
              <a:rPr lang="en-US" sz="1800" b="1" dirty="0" smtClean="0">
                <a:latin typeface="Courier New" charset="0"/>
              </a:rPr>
            </a:br>
            <a:r>
              <a:rPr lang="en-US" sz="1800" b="1" dirty="0" smtClean="0">
                <a:latin typeface="Courier New" charset="0"/>
              </a:rPr>
              <a:t> ... </a:t>
            </a:r>
            <a:br>
              <a:rPr lang="en-US" sz="1800" b="1" dirty="0" smtClean="0">
                <a:latin typeface="Courier New" charset="0"/>
              </a:rPr>
            </a:br>
            <a:r>
              <a:rPr lang="en-US" sz="1800" b="1" dirty="0" smtClean="0">
                <a:latin typeface="Courier New" charset="0"/>
              </a:rPr>
              <a:t>  </a:t>
            </a:r>
            <a:r>
              <a:rPr lang="en-US" sz="1800" b="1" dirty="0" err="1" smtClean="0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charset="0"/>
              </a:rPr>
              <a:t>repr</a:t>
            </a:r>
            <a:r>
              <a:rPr lang="en-US" sz="1800" b="1" dirty="0" smtClean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1800" b="1" dirty="0" smtClean="0">
                <a:latin typeface="Courier New" charset="0"/>
              </a:rPr>
              <a:t>(self):</a:t>
            </a:r>
            <a:br>
              <a:rPr lang="en-US" sz="1800" b="1" dirty="0" smtClean="0">
                <a:latin typeface="Courier New" charset="0"/>
              </a:rPr>
            </a:br>
            <a:r>
              <a:rPr lang="en-US" sz="1800" b="1" dirty="0" smtClean="0">
                <a:latin typeface="Courier New" charset="0"/>
              </a:rPr>
              <a:t>    		</a:t>
            </a:r>
            <a:r>
              <a:rPr lang="en-US" sz="1800" b="1" dirty="0" smtClean="0">
                <a:solidFill>
                  <a:srgbClr val="FF9933"/>
                </a:solidFill>
                <a:latin typeface="Courier New" charset="0"/>
              </a:rPr>
              <a:t>return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ja-JP" altLang="en-US" sz="1800" b="1" dirty="0" smtClean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1800" b="1" dirty="0" smtClean="0">
                <a:solidFill>
                  <a:srgbClr val="008000"/>
                </a:solidFill>
                <a:latin typeface="Courier New" charset="0"/>
              </a:rPr>
              <a:t>I</a:t>
            </a:r>
            <a:r>
              <a:rPr lang="ja-JP" altLang="en-US" sz="1800" b="1" dirty="0" smtClean="0">
                <a:solidFill>
                  <a:srgbClr val="008000"/>
                </a:solidFill>
                <a:latin typeface="Arial"/>
              </a:rPr>
              <a:t>’</a:t>
            </a:r>
            <a:r>
              <a:rPr lang="en-US" sz="1800" b="1" dirty="0" smtClean="0">
                <a:solidFill>
                  <a:srgbClr val="008000"/>
                </a:solidFill>
                <a:latin typeface="Courier New" charset="0"/>
              </a:rPr>
              <a:t>m named </a:t>
            </a:r>
            <a:r>
              <a:rPr lang="ja-JP" altLang="en-US" sz="1800" b="1" dirty="0" smtClean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1800" b="1" dirty="0" smtClean="0">
                <a:latin typeface="Courier New" charset="0"/>
              </a:rPr>
              <a:t> + self.__</a:t>
            </a:r>
            <a:r>
              <a:rPr lang="en-US" sz="1800" b="1" dirty="0" err="1" smtClean="0">
                <a:latin typeface="Courier New" charset="0"/>
              </a:rPr>
              <a:t>full_name</a:t>
            </a:r>
            <a:endParaRPr lang="en-US" sz="1800" b="1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smtClean="0">
                <a:latin typeface="Courier New" charset="0"/>
              </a:rPr>
              <a:t>	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# Note: we changed the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full_name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to __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full_name</a:t>
            </a:r>
            <a:r>
              <a:rPr lang="en-US" sz="1800" b="1" dirty="0" smtClean="0">
                <a:latin typeface="Courier New" charset="0"/>
              </a:rPr>
              <a:t/>
            </a:r>
            <a:br>
              <a:rPr lang="en-US" sz="1800" b="1" dirty="0" smtClean="0">
                <a:latin typeface="Courier New" charset="0"/>
              </a:rPr>
            </a:br>
            <a:r>
              <a:rPr lang="en-US" sz="1800" b="1" dirty="0" smtClean="0">
                <a:latin typeface="Courier New" charset="0"/>
              </a:rPr>
              <a:t> …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1800" b="1" dirty="0" smtClean="0">
                <a:latin typeface="Courier New" charset="0"/>
              </a:rPr>
              <a:t> f = Student(</a:t>
            </a:r>
            <a:r>
              <a:rPr lang="ja-JP" altLang="en-US" sz="1800" b="1" dirty="0" smtClean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1800" b="1" dirty="0" smtClean="0">
                <a:solidFill>
                  <a:srgbClr val="008000"/>
                </a:solidFill>
                <a:latin typeface="Courier New" charset="0"/>
              </a:rPr>
              <a:t>Bob Smith</a:t>
            </a:r>
            <a:r>
              <a:rPr lang="ja-JP" altLang="en-US" sz="1800" b="1" dirty="0" smtClean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1800" b="1" dirty="0" smtClean="0">
                <a:latin typeface="Courier New" charset="0"/>
              </a:rPr>
              <a:t>, 23)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1800" b="1" dirty="0" smtClean="0">
                <a:latin typeface="Courier New" charset="0"/>
              </a:rPr>
              <a:t> f</a:t>
            </a:r>
            <a:br>
              <a:rPr lang="en-US" sz="1800" b="1" dirty="0" smtClean="0">
                <a:latin typeface="Courier New" charset="0"/>
              </a:rPr>
            </a:br>
            <a:r>
              <a:rPr lang="ja-JP" altLang="en-US" sz="1800" b="1" dirty="0" smtClean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sz="1800" b="1" dirty="0" smtClean="0">
                <a:solidFill>
                  <a:schemeClr val="accent2"/>
                </a:solidFill>
                <a:latin typeface="Courier New" charset="0"/>
              </a:rPr>
              <a:t>I</a:t>
            </a:r>
            <a:r>
              <a:rPr lang="ja-JP" altLang="en-US" sz="1800" b="1" dirty="0" smtClean="0">
                <a:solidFill>
                  <a:schemeClr val="accent2"/>
                </a:solidFill>
                <a:latin typeface="Arial"/>
              </a:rPr>
              <a:t>’</a:t>
            </a:r>
            <a:r>
              <a:rPr lang="en-US" sz="1800" b="1" dirty="0" smtClean="0">
                <a:solidFill>
                  <a:schemeClr val="accent2"/>
                </a:solidFill>
                <a:latin typeface="Courier New" charset="0"/>
              </a:rPr>
              <a:t>m named Bob Smith</a:t>
            </a:r>
            <a:r>
              <a:rPr lang="ja-JP" altLang="en-US" sz="1800" b="1" dirty="0" smtClean="0">
                <a:solidFill>
                  <a:schemeClr val="accent2"/>
                </a:solidFill>
                <a:latin typeface="Arial"/>
              </a:rPr>
              <a:t>”</a:t>
            </a:r>
            <a:endParaRPr lang="en-US" sz="1800" b="1" dirty="0">
              <a:solidFill>
                <a:schemeClr val="accent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183880" cy="840156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7772400" cy="4343400"/>
          </a:xfrm>
        </p:spPr>
        <p:txBody>
          <a:bodyPr/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sobrecargar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Tx/>
              <a:buNone/>
            </a:pPr>
            <a:r>
              <a:rPr lang="en-US" b="1" dirty="0">
                <a:latin typeface="Courier New" charset="0"/>
              </a:rPr>
              <a:t>__</a:t>
            </a:r>
            <a:r>
              <a:rPr lang="en-US" b="1" dirty="0" err="1">
                <a:latin typeface="Courier New" charset="0"/>
              </a:rPr>
              <a:t>init</a:t>
            </a:r>
            <a:r>
              <a:rPr lang="en-US" b="1" dirty="0">
                <a:latin typeface="Courier New" charset="0"/>
              </a:rPr>
              <a:t>__</a:t>
            </a:r>
            <a:r>
              <a:rPr lang="en-US" dirty="0">
                <a:latin typeface="Courier New" charset="0"/>
              </a:rPr>
              <a:t> :</a:t>
            </a:r>
            <a:r>
              <a:rPr lang="en-US" dirty="0"/>
              <a:t> </a:t>
            </a:r>
            <a:r>
              <a:rPr lang="en-US" dirty="0" smtClean="0"/>
              <a:t>El constructor de la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Tx/>
              <a:buNone/>
            </a:pPr>
            <a:r>
              <a:rPr lang="en-US" b="1" dirty="0">
                <a:latin typeface="Courier New" charset="0"/>
              </a:rPr>
              <a:t>__</a:t>
            </a:r>
            <a:r>
              <a:rPr lang="en-US" b="1" dirty="0" err="1">
                <a:latin typeface="Courier New" charset="0"/>
              </a:rPr>
              <a:t>cmp</a:t>
            </a:r>
            <a:r>
              <a:rPr lang="en-US" b="1" dirty="0">
                <a:latin typeface="Courier New" charset="0"/>
              </a:rPr>
              <a:t>__</a:t>
            </a:r>
            <a:r>
              <a:rPr lang="en-US" dirty="0">
                <a:latin typeface="Courier New" charset="0"/>
              </a:rPr>
              <a:t>  :</a:t>
            </a:r>
            <a:r>
              <a:rPr lang="en-US" dirty="0"/>
              <a:t> Define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</a:t>
            </a:r>
            <a:r>
              <a:rPr lang="en-US" b="1" dirty="0" smtClean="0">
                <a:latin typeface="Courier New" charset="0"/>
              </a:rPr>
              <a:t>=</a:t>
            </a:r>
            <a:r>
              <a:rPr lang="en-US" b="1" dirty="0">
                <a:latin typeface="Courier New" charset="0"/>
              </a:rPr>
              <a:t>=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Tx/>
              <a:buNone/>
            </a:pPr>
            <a:r>
              <a:rPr lang="en-US" b="1" dirty="0">
                <a:latin typeface="Courier New" charset="0"/>
              </a:rPr>
              <a:t>__</a:t>
            </a:r>
            <a:r>
              <a:rPr lang="en-US" b="1" dirty="0" err="1">
                <a:latin typeface="Courier New" charset="0"/>
              </a:rPr>
              <a:t>len</a:t>
            </a:r>
            <a:r>
              <a:rPr lang="en-US" b="1" dirty="0">
                <a:latin typeface="Courier New" charset="0"/>
              </a:rPr>
              <a:t>__</a:t>
            </a:r>
            <a:r>
              <a:rPr lang="en-US" dirty="0">
                <a:latin typeface="Courier New" charset="0"/>
              </a:rPr>
              <a:t>  :</a:t>
            </a:r>
            <a:r>
              <a:rPr lang="en-US" dirty="0"/>
              <a:t> Define </a:t>
            </a:r>
            <a:r>
              <a:rPr lang="en-US" b="1" dirty="0" err="1" smtClean="0">
                <a:latin typeface="Courier New" charset="0"/>
              </a:rPr>
              <a:t>len</a:t>
            </a:r>
            <a:r>
              <a:rPr lang="en-US" b="1" dirty="0">
                <a:latin typeface="Courier New" charset="0"/>
              </a:rPr>
              <a:t>(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b="1" dirty="0" smtClean="0">
                <a:latin typeface="Courier New" charset="0"/>
              </a:rPr>
              <a:t>)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Tx/>
              <a:buNone/>
            </a:pPr>
            <a:r>
              <a:rPr lang="en-US" b="1" dirty="0">
                <a:latin typeface="Courier New" charset="0"/>
              </a:rPr>
              <a:t>__copy__</a:t>
            </a:r>
            <a:r>
              <a:rPr lang="en-US" dirty="0">
                <a:latin typeface="Courier New" charset="0"/>
              </a:rPr>
              <a:t> :</a:t>
            </a:r>
            <a:r>
              <a:rPr lang="en-US" dirty="0"/>
              <a:t> Define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copiar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</a:p>
          <a:p>
            <a:pPr lvl="1">
              <a:buFontTx/>
              <a:buNone/>
            </a:pPr>
            <a:r>
              <a:rPr lang="en-US" dirty="0" smtClean="0"/>
              <a:t>__</a:t>
            </a:r>
            <a:r>
              <a:rPr lang="en-US" dirty="0" err="1" smtClean="0"/>
              <a:t>getitem</a:t>
            </a:r>
            <a:r>
              <a:rPr lang="en-US" dirty="0" smtClean="0"/>
              <a:t>__  : Define el </a:t>
            </a:r>
            <a:r>
              <a:rPr lang="en-US" dirty="0" err="1" smtClean="0"/>
              <a:t>operador</a:t>
            </a:r>
            <a:r>
              <a:rPr lang="en-US" dirty="0" smtClean="0"/>
              <a:t> [].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charset="0"/>
              </a:rPr>
              <a:t>__doc__</a:t>
            </a:r>
            <a:r>
              <a:rPr lang="en-US" dirty="0"/>
              <a:t> </a:t>
            </a:r>
            <a:r>
              <a:rPr lang="en-US" dirty="0" smtClean="0"/>
              <a:t>     : </a:t>
            </a:r>
            <a:r>
              <a:rPr lang="en-US" dirty="0"/>
              <a:t>Variable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guarda</a:t>
            </a:r>
            <a:r>
              <a:rPr lang="en-US" dirty="0" smtClean="0"/>
              <a:t> la </a:t>
            </a:r>
            <a:r>
              <a:rPr lang="en-US" dirty="0" err="1" smtClean="0"/>
              <a:t>documentación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115616" y="4149080"/>
            <a:ext cx="6120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 dirty="0">
                <a:latin typeface="Courier New" charset="0"/>
              </a:rPr>
              <a:t> f = </a:t>
            </a:r>
            <a:r>
              <a:rPr lang="en-US" b="1" dirty="0" smtClean="0">
                <a:latin typeface="Courier New" charset="0"/>
              </a:rPr>
              <a:t>Student</a:t>
            </a:r>
            <a:r>
              <a:rPr lang="en-US" b="1" dirty="0">
                <a:latin typeface="Courier New" charset="0"/>
              </a:rPr>
              <a:t>(</a:t>
            </a:r>
            <a:r>
              <a:rPr lang="ja-JP" altLang="en-US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Bob Smith</a:t>
            </a:r>
            <a:r>
              <a:rPr lang="ja-JP" altLang="en-US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b="1" dirty="0">
                <a:latin typeface="Courier New" charset="0"/>
              </a:rPr>
              <a:t>, 23)</a:t>
            </a:r>
          </a:p>
          <a:p>
            <a:pPr>
              <a:buFontTx/>
              <a:buNone/>
            </a:pPr>
            <a:endParaRPr lang="en-US" b="1" dirty="0">
              <a:solidFill>
                <a:srgbClr val="66006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solidFill>
                  <a:srgbClr val="FF9933"/>
                </a:solidFill>
                <a:latin typeface="Courier New" charset="0"/>
              </a:rPr>
              <a:t>print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f.__doc</a:t>
            </a:r>
            <a:r>
              <a:rPr lang="en-US" b="1" dirty="0">
                <a:latin typeface="Courier New" charset="0"/>
              </a:rPr>
              <a:t>__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A class representing a student.</a:t>
            </a:r>
          </a:p>
          <a:p>
            <a:pPr>
              <a:buFontTx/>
              <a:buNone/>
            </a:pPr>
            <a:endParaRPr lang="en-US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259632" y="5589240"/>
            <a:ext cx="63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Consultar</a:t>
            </a:r>
            <a:r>
              <a:rPr lang="en-AU" dirty="0" smtClean="0"/>
              <a:t> </a:t>
            </a:r>
            <a:r>
              <a:rPr lang="en-AU" dirty="0" err="1" smtClean="0"/>
              <a:t>qué</a:t>
            </a:r>
            <a:r>
              <a:rPr lang="en-AU" dirty="0" smtClean="0"/>
              <a:t> </a:t>
            </a:r>
            <a:r>
              <a:rPr lang="en-AU" dirty="0" err="1" smtClean="0"/>
              <a:t>otros</a:t>
            </a:r>
            <a:r>
              <a:rPr lang="en-AU" dirty="0" smtClean="0"/>
              <a:t> </a:t>
            </a:r>
            <a:r>
              <a:rPr lang="en-AU" dirty="0" err="1" smtClean="0"/>
              <a:t>métodos</a:t>
            </a:r>
            <a:r>
              <a:rPr lang="en-AU" dirty="0" smtClean="0"/>
              <a:t> se </a:t>
            </a:r>
            <a:r>
              <a:rPr lang="en-AU" dirty="0" err="1" smtClean="0"/>
              <a:t>pueden</a:t>
            </a:r>
            <a:r>
              <a:rPr lang="en-AU" dirty="0" smtClean="0"/>
              <a:t> </a:t>
            </a:r>
            <a:r>
              <a:rPr lang="en-AU" dirty="0" err="1" smtClean="0"/>
              <a:t>sobrecargar</a:t>
            </a:r>
            <a:r>
              <a:rPr lang="en-AU" dirty="0" smtClean="0"/>
              <a:t>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59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dirty="0"/>
              <a:t/>
            </a:r>
            <a:br>
              <a:rPr lang="en-AU" b="0" dirty="0"/>
            </a:br>
            <a:r>
              <a:rPr lang="fr-FR" dirty="0" err="1" smtClean="0"/>
              <a:t>Sobrecarga</a:t>
            </a:r>
            <a:r>
              <a:rPr lang="fr-FR" dirty="0" smtClean="0"/>
              <a:t> de los </a:t>
            </a:r>
            <a:r>
              <a:rPr lang="fr-FR" dirty="0" err="1" smtClean="0"/>
              <a:t>métodos</a:t>
            </a:r>
            <a:r>
              <a:rPr lang="fr-FR" dirty="0" smtClean="0"/>
              <a:t> de los </a:t>
            </a:r>
            <a:r>
              <a:rPr lang="fr-FR" dirty="0" err="1" smtClean="0"/>
              <a:t>operadores</a:t>
            </a:r>
            <a:r>
              <a:rPr lang="fr-FR" dirty="0" smtClean="0"/>
              <a:t> </a:t>
            </a:r>
            <a:endParaRPr lang="en-AU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__</a:t>
            </a:r>
            <a:r>
              <a:rPr lang="es-ES_tradnl" dirty="0" err="1"/>
              <a:t>add</a:t>
            </a:r>
            <a:r>
              <a:rPr lang="es-ES_tradnl" dirty="0"/>
              <a:t>__(</a:t>
            </a:r>
            <a:r>
              <a:rPr lang="es-ES_tradnl" dirty="0" err="1"/>
              <a:t>self</a:t>
            </a:r>
            <a:r>
              <a:rPr lang="es-ES_tradnl" dirty="0"/>
              <a:t>, </a:t>
            </a:r>
            <a:r>
              <a:rPr lang="es-ES_tradnl" dirty="0" err="1"/>
              <a:t>other</a:t>
            </a:r>
            <a:r>
              <a:rPr lang="es-ES_tradnl" dirty="0"/>
              <a:t>) # operación de suma </a:t>
            </a:r>
          </a:p>
          <a:p>
            <a:r>
              <a:rPr lang="es-ES_tradnl" dirty="0"/>
              <a:t>__sub__(</a:t>
            </a:r>
            <a:r>
              <a:rPr lang="es-ES_tradnl" dirty="0" err="1"/>
              <a:t>self</a:t>
            </a:r>
            <a:r>
              <a:rPr lang="es-ES_tradnl" dirty="0"/>
              <a:t>, </a:t>
            </a:r>
            <a:r>
              <a:rPr lang="es-ES_tradnl" dirty="0" err="1"/>
              <a:t>other</a:t>
            </a:r>
            <a:r>
              <a:rPr lang="es-ES_tradnl" dirty="0"/>
              <a:t>) # operación de resta </a:t>
            </a:r>
          </a:p>
          <a:p>
            <a:r>
              <a:rPr lang="es-ES_tradnl" dirty="0"/>
              <a:t>__</a:t>
            </a:r>
            <a:r>
              <a:rPr lang="es-ES_tradnl" dirty="0" err="1"/>
              <a:t>mul</a:t>
            </a:r>
            <a:r>
              <a:rPr lang="es-ES_tradnl" dirty="0"/>
              <a:t>__(</a:t>
            </a:r>
            <a:r>
              <a:rPr lang="es-ES_tradnl" dirty="0" err="1"/>
              <a:t>self</a:t>
            </a:r>
            <a:r>
              <a:rPr lang="es-ES_tradnl" dirty="0"/>
              <a:t>, </a:t>
            </a:r>
            <a:r>
              <a:rPr lang="es-ES_tradnl" dirty="0" err="1"/>
              <a:t>other</a:t>
            </a:r>
            <a:r>
              <a:rPr lang="es-ES_tradnl" dirty="0"/>
              <a:t>) # operación de multiplicación </a:t>
            </a:r>
          </a:p>
          <a:p>
            <a:r>
              <a:rPr lang="es-ES_tradnl" dirty="0"/>
              <a:t>__</a:t>
            </a:r>
            <a:r>
              <a:rPr lang="es-ES_tradnl" dirty="0" err="1"/>
              <a:t>floordiv</a:t>
            </a:r>
            <a:r>
              <a:rPr lang="es-ES_tradnl" dirty="0"/>
              <a:t>__(</a:t>
            </a:r>
            <a:r>
              <a:rPr lang="es-ES_tradnl" dirty="0" err="1"/>
              <a:t>self</a:t>
            </a:r>
            <a:r>
              <a:rPr lang="es-ES_tradnl" dirty="0"/>
              <a:t>, </a:t>
            </a:r>
            <a:r>
              <a:rPr lang="es-ES_tradnl" dirty="0" err="1"/>
              <a:t>other</a:t>
            </a:r>
            <a:r>
              <a:rPr lang="es-ES_tradnl" dirty="0"/>
              <a:t>) # operación de división redondeo </a:t>
            </a:r>
          </a:p>
          <a:p>
            <a:r>
              <a:rPr lang="es-ES_tradnl" dirty="0"/>
              <a:t>__</a:t>
            </a:r>
            <a:r>
              <a:rPr lang="es-ES_tradnl" dirty="0" err="1"/>
              <a:t>mod</a:t>
            </a:r>
            <a:r>
              <a:rPr lang="es-ES_tradnl" dirty="0"/>
              <a:t>__(</a:t>
            </a:r>
            <a:r>
              <a:rPr lang="es-ES_tradnl" dirty="0" err="1"/>
              <a:t>self</a:t>
            </a:r>
            <a:r>
              <a:rPr lang="es-ES_tradnl" dirty="0"/>
              <a:t>, </a:t>
            </a:r>
            <a:r>
              <a:rPr lang="es-ES_tradnl" dirty="0" err="1"/>
              <a:t>other</a:t>
            </a:r>
            <a:r>
              <a:rPr lang="es-ES_tradnl" dirty="0"/>
              <a:t>) # operación de modulo </a:t>
            </a:r>
          </a:p>
          <a:p>
            <a:r>
              <a:rPr lang="es-ES_tradnl" dirty="0"/>
              <a:t>__</a:t>
            </a:r>
            <a:r>
              <a:rPr lang="es-ES_tradnl" dirty="0" err="1"/>
              <a:t>divmod</a:t>
            </a:r>
            <a:r>
              <a:rPr lang="es-ES_tradnl" dirty="0"/>
              <a:t>__(</a:t>
            </a:r>
            <a:r>
              <a:rPr lang="es-ES_tradnl" dirty="0" err="1"/>
              <a:t>self</a:t>
            </a:r>
            <a:r>
              <a:rPr lang="es-ES_tradnl" dirty="0"/>
              <a:t>, </a:t>
            </a:r>
            <a:r>
              <a:rPr lang="es-ES_tradnl" dirty="0" err="1"/>
              <a:t>other</a:t>
            </a:r>
            <a:r>
              <a:rPr lang="es-ES_tradnl" dirty="0"/>
              <a:t>) # operación de división </a:t>
            </a:r>
          </a:p>
          <a:p>
            <a:r>
              <a:rPr lang="es-ES_tradnl" dirty="0"/>
              <a:t>__</a:t>
            </a:r>
            <a:r>
              <a:rPr lang="es-ES_tradnl" dirty="0" err="1"/>
              <a:t>pow</a:t>
            </a:r>
            <a:r>
              <a:rPr lang="es-ES_tradnl" dirty="0"/>
              <a:t>__(</a:t>
            </a:r>
            <a:r>
              <a:rPr lang="es-ES_tradnl" dirty="0" err="1"/>
              <a:t>self</a:t>
            </a:r>
            <a:r>
              <a:rPr lang="es-ES_tradnl" dirty="0"/>
              <a:t>, </a:t>
            </a:r>
            <a:r>
              <a:rPr lang="es-ES_tradnl" dirty="0" err="1"/>
              <a:t>other</a:t>
            </a:r>
            <a:r>
              <a:rPr lang="es-ES_tradnl" dirty="0"/>
              <a:t>) # operación de potencia </a:t>
            </a:r>
          </a:p>
          <a:p>
            <a:r>
              <a:rPr lang="es-ES_tradnl" dirty="0"/>
              <a:t>__and__(</a:t>
            </a:r>
            <a:r>
              <a:rPr lang="es-ES_tradnl" dirty="0" err="1"/>
              <a:t>self</a:t>
            </a:r>
            <a:r>
              <a:rPr lang="es-ES_tradnl" dirty="0"/>
              <a:t>, </a:t>
            </a:r>
            <a:r>
              <a:rPr lang="es-ES_tradnl" dirty="0" err="1"/>
              <a:t>other</a:t>
            </a:r>
            <a:r>
              <a:rPr lang="es-ES_tradnl" dirty="0"/>
              <a:t>) # operación de and </a:t>
            </a:r>
          </a:p>
          <a:p>
            <a:r>
              <a:rPr lang="es-ES_tradnl" dirty="0"/>
              <a:t>__</a:t>
            </a:r>
            <a:r>
              <a:rPr lang="es-ES_tradnl" dirty="0" err="1"/>
              <a:t>or</a:t>
            </a:r>
            <a:r>
              <a:rPr lang="es-ES_tradnl" dirty="0"/>
              <a:t>__(</a:t>
            </a:r>
            <a:r>
              <a:rPr lang="es-ES_tradnl" dirty="0" err="1"/>
              <a:t>self</a:t>
            </a:r>
            <a:r>
              <a:rPr lang="es-ES_tradnl" dirty="0"/>
              <a:t>, </a:t>
            </a:r>
            <a:r>
              <a:rPr lang="es-ES_tradnl" dirty="0" err="1"/>
              <a:t>other</a:t>
            </a:r>
            <a:r>
              <a:rPr lang="es-ES_tradnl" dirty="0"/>
              <a:t>) # operación de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</a:p>
          <a:p>
            <a:r>
              <a:rPr lang="es-ES_tradnl" dirty="0"/>
              <a:t>__</a:t>
            </a:r>
            <a:r>
              <a:rPr lang="es-ES_tradnl" dirty="0" err="1"/>
              <a:t>xor</a:t>
            </a:r>
            <a:r>
              <a:rPr lang="es-ES_tradnl" dirty="0"/>
              <a:t>__(</a:t>
            </a:r>
            <a:r>
              <a:rPr lang="es-ES_tradnl" dirty="0" err="1"/>
              <a:t>self</a:t>
            </a:r>
            <a:r>
              <a:rPr lang="es-ES_tradnl" dirty="0"/>
              <a:t>, </a:t>
            </a:r>
            <a:r>
              <a:rPr lang="es-ES_tradnl" dirty="0" err="1"/>
              <a:t>other</a:t>
            </a:r>
            <a:r>
              <a:rPr lang="es-ES_tradnl" dirty="0"/>
              <a:t>) # operación de </a:t>
            </a:r>
            <a:r>
              <a:rPr lang="es-ES_tradnl" dirty="0" err="1"/>
              <a:t>xor</a:t>
            </a:r>
            <a:r>
              <a:rPr lang="es-ES_tradnl" dirty="0"/>
              <a:t>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47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899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562" cy="4187825"/>
          </a:xfrm>
        </p:spPr>
        <p:txBody>
          <a:bodyPr/>
          <a:lstStyle/>
          <a:p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Acceso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a los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atributos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y los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métodos</a:t>
            </a: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 smtClean="0">
                <a:latin typeface="Calibri" charset="0"/>
              </a:rPr>
              <a:t>Tipos de atributos</a:t>
            </a:r>
          </a:p>
          <a:p>
            <a:pPr lvl="1"/>
            <a:endParaRPr lang="es-ES" sz="1800" dirty="0" smtClean="0">
              <a:latin typeface="Calibri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Objetos incrustados</a:t>
            </a:r>
          </a:p>
          <a:p>
            <a:endParaRPr lang="es-ES" sz="20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Clases mutables y </a:t>
            </a:r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copias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Encapsulamiento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Polimorfismo y sobrecarga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FF0000"/>
                </a:solidFill>
              </a:rPr>
              <a:t>Herencia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48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73016"/>
            <a:ext cx="3268244" cy="19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9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Subclases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extender la </a:t>
            </a:r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con el fin de </a:t>
            </a:r>
            <a:r>
              <a:rPr lang="en-US" dirty="0" err="1"/>
              <a:t>utilizar</a:t>
            </a:r>
            <a:r>
              <a:rPr lang="en-US" dirty="0"/>
              <a:t> (o </a:t>
            </a:r>
            <a:r>
              <a:rPr lang="en-US" dirty="0" err="1" smtClean="0"/>
              <a:t>reaprovechar</a:t>
            </a:r>
            <a:r>
              <a:rPr lang="en-US" dirty="0" smtClean="0"/>
              <a:t>) </a:t>
            </a:r>
            <a:r>
              <a:rPr lang="en-US" dirty="0" err="1"/>
              <a:t>métodos</a:t>
            </a:r>
            <a:r>
              <a:rPr lang="en-US" dirty="0"/>
              <a:t> y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/>
              <a:t>en la anterior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Llamamos</a:t>
            </a:r>
            <a:r>
              <a:rPr lang="en-US" sz="2400" dirty="0" smtClean="0"/>
              <a:t> la </a:t>
            </a:r>
            <a:r>
              <a:rPr lang="en-US" sz="2400" dirty="0" err="1" smtClean="0"/>
              <a:t>nueva</a:t>
            </a:r>
            <a:r>
              <a:rPr lang="en-US" sz="2400" dirty="0" smtClean="0"/>
              <a:t> </a:t>
            </a:r>
            <a:r>
              <a:rPr lang="en-US" sz="2400" dirty="0" err="1"/>
              <a:t>clase</a:t>
            </a:r>
            <a:r>
              <a:rPr lang="en-US" sz="2400" dirty="0"/>
              <a:t>: "</a:t>
            </a:r>
            <a:r>
              <a:rPr lang="en-US" sz="2400" dirty="0" err="1" smtClean="0"/>
              <a:t>subclase</a:t>
            </a:r>
            <a:r>
              <a:rPr lang="en-US" sz="2400" dirty="0" smtClean="0"/>
              <a:t>” o “</a:t>
            </a:r>
            <a:r>
              <a:rPr lang="en-US" sz="2400" dirty="0" err="1" smtClean="0"/>
              <a:t>clase</a:t>
            </a:r>
            <a:r>
              <a:rPr lang="en-US" sz="2400" dirty="0" smtClean="0"/>
              <a:t> </a:t>
            </a:r>
            <a:r>
              <a:rPr lang="en-US" sz="2400" dirty="0" err="1" smtClean="0"/>
              <a:t>derivada</a:t>
            </a:r>
            <a:r>
              <a:rPr lang="en-US" sz="2400" dirty="0" smtClean="0"/>
              <a:t>”.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La </a:t>
            </a:r>
            <a:r>
              <a:rPr lang="en-US" sz="2400" dirty="0" err="1" smtClean="0"/>
              <a:t>clase</a:t>
            </a:r>
            <a:r>
              <a:rPr lang="en-US" sz="2400" dirty="0" smtClean="0"/>
              <a:t> original </a:t>
            </a:r>
            <a:r>
              <a:rPr lang="en-US" sz="2400" dirty="0" err="1" smtClean="0"/>
              <a:t>es</a:t>
            </a:r>
            <a:r>
              <a:rPr lang="en-US" sz="2400" dirty="0" smtClean="0"/>
              <a:t>: ”</a:t>
            </a:r>
            <a:r>
              <a:rPr lang="en-US" sz="2400" dirty="0" err="1" smtClean="0"/>
              <a:t>clase</a:t>
            </a:r>
            <a:r>
              <a:rPr lang="en-US" sz="2400" dirty="0" smtClean="0"/>
              <a:t> base" </a:t>
            </a:r>
            <a:r>
              <a:rPr lang="en-US" sz="2400" dirty="0"/>
              <a:t>o "</a:t>
            </a:r>
            <a:r>
              <a:rPr lang="en-US" sz="2400" dirty="0" err="1"/>
              <a:t>ancestro</a:t>
            </a:r>
            <a:r>
              <a:rPr lang="en-US" sz="2400" dirty="0"/>
              <a:t>".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Al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subclase</a:t>
            </a:r>
            <a:r>
              <a:rPr lang="en-US" dirty="0"/>
              <a:t>, se pone el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smtClean="0"/>
              <a:t>de la </a:t>
            </a:r>
            <a:r>
              <a:rPr lang="en-US" dirty="0" err="1" smtClean="0"/>
              <a:t>clase</a:t>
            </a:r>
            <a:r>
              <a:rPr lang="en-US" dirty="0" smtClean="0"/>
              <a:t> base </a:t>
            </a:r>
            <a:r>
              <a:rPr lang="en-US" dirty="0"/>
              <a:t>en </a:t>
            </a:r>
            <a:r>
              <a:rPr lang="en-US" dirty="0" err="1"/>
              <a:t>paréntesis</a:t>
            </a:r>
            <a:r>
              <a:rPr lang="en-US" dirty="0"/>
              <a:t> </a:t>
            </a:r>
            <a:r>
              <a:rPr lang="en-US" dirty="0" err="1"/>
              <a:t>después</a:t>
            </a:r>
            <a:r>
              <a:rPr lang="en-US" dirty="0"/>
              <a:t> del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subclase</a:t>
            </a:r>
            <a:r>
              <a:rPr lang="en-US" dirty="0"/>
              <a:t> en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de la </a:t>
            </a:r>
            <a:r>
              <a:rPr lang="en-US" dirty="0" err="1"/>
              <a:t>definición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Courier New" charset="0"/>
              </a:rPr>
              <a:t>   </a:t>
            </a:r>
            <a:r>
              <a:rPr lang="en-US" b="1" dirty="0">
                <a:solidFill>
                  <a:srgbClr val="FF9933"/>
                </a:solidFill>
                <a:latin typeface="Courier New" charset="0"/>
              </a:rPr>
              <a:t>class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AI_Student</a:t>
            </a:r>
            <a:r>
              <a:rPr lang="en-US" b="1" dirty="0" smtClean="0">
                <a:latin typeface="Courier New" charset="0"/>
              </a:rPr>
              <a:t>(Student</a:t>
            </a:r>
            <a:r>
              <a:rPr lang="en-US" b="1" dirty="0">
                <a:latin typeface="Courier New" charset="0"/>
              </a:rPr>
              <a:t>)</a:t>
            </a:r>
            <a:r>
              <a:rPr lang="en-US" b="1" dirty="0" smtClean="0">
                <a:latin typeface="Courier New" charset="0"/>
              </a:rPr>
              <a:t>:</a:t>
            </a:r>
            <a:endParaRPr lang="en-US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Accediendo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desconocidos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8183880" cy="4187952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atributo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deseamos</a:t>
            </a:r>
            <a:r>
              <a:rPr lang="en-US" dirty="0" smtClean="0"/>
              <a:t> </a:t>
            </a:r>
            <a:r>
              <a:rPr lang="en-US" dirty="0" err="1"/>
              <a:t>acceder</a:t>
            </a:r>
            <a:r>
              <a:rPr lang="en-US" dirty="0"/>
              <a:t> hasta el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 </a:t>
            </a:r>
            <a:r>
              <a:rPr lang="en-US" dirty="0" smtClean="0"/>
              <a:t>?...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¿Hay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de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de un </a:t>
            </a:r>
            <a:r>
              <a:rPr lang="en-US" dirty="0" err="1"/>
              <a:t>atributo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y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a </a:t>
            </a:r>
            <a:r>
              <a:rPr lang="en-US" dirty="0" err="1"/>
              <a:t>él</a:t>
            </a:r>
            <a:r>
              <a:rPr lang="en-US" dirty="0"/>
              <a:t> (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56315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4500563" y="980729"/>
            <a:ext cx="3815853" cy="3376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dirty="0" err="1" smtClean="0"/>
              <a:t>Derivative</a:t>
            </a:r>
            <a:endParaRPr lang="ca-ES" dirty="0"/>
          </a:p>
          <a:p>
            <a:pPr algn="ctr">
              <a:defRPr/>
            </a:pPr>
            <a:endParaRPr lang="ca-ES" dirty="0"/>
          </a:p>
          <a:p>
            <a:pPr algn="ctr">
              <a:defRPr/>
            </a:pPr>
            <a:endParaRPr lang="ca-ES" dirty="0"/>
          </a:p>
          <a:p>
            <a:pPr algn="ctr">
              <a:defRPr/>
            </a:pPr>
            <a:endParaRPr lang="ca-ES" dirty="0" smtClean="0"/>
          </a:p>
          <a:p>
            <a:pPr algn="ctr">
              <a:defRPr/>
            </a:pPr>
            <a:endParaRPr lang="ca-ES" dirty="0" smtClean="0"/>
          </a:p>
          <a:p>
            <a:pPr algn="ctr">
              <a:defRPr/>
            </a:pPr>
            <a:endParaRPr lang="ca-ES" dirty="0"/>
          </a:p>
          <a:p>
            <a:pPr algn="ctr">
              <a:defRPr/>
            </a:pPr>
            <a:r>
              <a:rPr lang="ca-ES" dirty="0" smtClean="0"/>
              <a:t>__</a:t>
            </a:r>
            <a:r>
              <a:rPr lang="ca-ES" dirty="0" err="1" smtClean="0"/>
              <a:t>qq</a:t>
            </a:r>
            <a:endParaRPr lang="ca-ES" dirty="0"/>
          </a:p>
          <a:p>
            <a:pPr algn="ctr">
              <a:defRPr/>
            </a:pPr>
            <a:r>
              <a:rPr lang="ca-ES" dirty="0"/>
              <a:t>f2</a:t>
            </a:r>
            <a:r>
              <a:rPr lang="ca-ES" dirty="0" smtClean="0"/>
              <a:t>()</a:t>
            </a:r>
          </a:p>
          <a:p>
            <a:pPr algn="ctr">
              <a:defRPr/>
            </a:pPr>
            <a:r>
              <a:rPr lang="ca-ES" dirty="0" err="1" smtClean="0"/>
              <a:t>getqq</a:t>
            </a:r>
            <a:r>
              <a:rPr lang="ca-ES" dirty="0" smtClean="0"/>
              <a:t>()</a:t>
            </a:r>
            <a:endParaRPr lang="ca-ES" dirty="0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 bwMode="auto">
          <a:xfrm>
            <a:off x="428625" y="428625"/>
            <a:ext cx="8183563" cy="552103"/>
          </a:xfrm>
        </p:spPr>
        <p:txBody>
          <a:bodyPr/>
          <a:lstStyle/>
          <a:p>
            <a:r>
              <a:rPr lang="ca-ES" sz="27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Ejercicio</a:t>
            </a:r>
            <a:endParaRPr lang="ca-ES" sz="2700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58372" name="2 Marcador de contenido"/>
          <p:cNvSpPr>
            <a:spLocks noGrp="1"/>
          </p:cNvSpPr>
          <p:nvPr>
            <p:ph idx="4294967295"/>
          </p:nvPr>
        </p:nvSpPr>
        <p:spPr>
          <a:xfrm>
            <a:off x="467544" y="836712"/>
            <a:ext cx="424847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class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Main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:</a:t>
            </a:r>
          </a:p>
          <a:p>
            <a:pPr>
              <a:buFont typeface="Wingdings 2" charset="0"/>
              <a:buNone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	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 __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init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__(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self,p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		self</a:t>
            </a:r>
            <a:r>
              <a:rPr lang="ca-ES" sz="1600" b="1" dirty="0" smtClean="0">
                <a:solidFill>
                  <a:srgbClr val="0000FF"/>
                </a:solidFill>
                <a:latin typeface="Courier New" charset="0"/>
              </a:rPr>
              <a:t>._</a:t>
            </a:r>
            <a:r>
              <a:rPr lang="ca-ES" sz="1600" b="1" dirty="0" err="1" smtClean="0">
                <a:solidFill>
                  <a:srgbClr val="0000FF"/>
                </a:solidFill>
                <a:latin typeface="Courier New" charset="0"/>
              </a:rPr>
              <a:t>pp</a:t>
            </a:r>
            <a:r>
              <a:rPr lang="ca-ES" sz="1600" b="1" dirty="0" smtClean="0">
                <a:solidFill>
                  <a:srgbClr val="0000FF"/>
                </a:solidFill>
                <a:latin typeface="Courier New" charset="0"/>
              </a:rPr>
              <a:t>=p</a:t>
            </a:r>
            <a:endParaRPr lang="ca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Font typeface="Wingdings 2" charset="0"/>
              <a:buNone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	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f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(self):</a:t>
            </a:r>
          </a:p>
          <a:p>
            <a:pPr>
              <a:buFont typeface="Wingdings 2" charset="0"/>
              <a:buNone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		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print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 self</a:t>
            </a:r>
            <a:r>
              <a:rPr lang="ca-ES" sz="1600" b="1" dirty="0" smtClean="0">
                <a:solidFill>
                  <a:srgbClr val="0000FF"/>
                </a:solidFill>
                <a:latin typeface="Courier New" charset="0"/>
              </a:rPr>
              <a:t>._</a:t>
            </a:r>
            <a:r>
              <a:rPr lang="ca-ES" sz="1600" b="1" dirty="0" err="1" smtClean="0">
                <a:solidFill>
                  <a:srgbClr val="0000FF"/>
                </a:solidFill>
                <a:latin typeface="Courier New" charset="0"/>
              </a:rPr>
              <a:t>pp</a:t>
            </a:r>
            <a:endParaRPr lang="ca-ES" sz="1600" b="1" dirty="0" smtClean="0">
              <a:solidFill>
                <a:srgbClr val="0000FF"/>
              </a:solidFill>
              <a:latin typeface="Courier New" charset="0"/>
            </a:endParaRPr>
          </a:p>
          <a:p>
            <a:pPr>
              <a:buNone/>
            </a:pPr>
            <a:r>
              <a:rPr lang="ca-ES" sz="1600" b="1" dirty="0" smtClean="0">
                <a:solidFill>
                  <a:srgbClr val="0000FF"/>
                </a:solidFill>
                <a:latin typeface="Courier New" charset="0"/>
              </a:rPr>
              <a:t>	</a:t>
            </a:r>
            <a:r>
              <a:rPr lang="ca-ES" sz="1600" b="1" dirty="0" err="1" smtClean="0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ca-ES" sz="1600" b="1" dirty="0" smtClean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getpp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(self):</a:t>
            </a:r>
          </a:p>
          <a:p>
            <a:pPr>
              <a:buNone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		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 self</a:t>
            </a:r>
            <a:r>
              <a:rPr lang="ca-ES" sz="1600" b="1" dirty="0" smtClean="0">
                <a:solidFill>
                  <a:srgbClr val="0000FF"/>
                </a:solidFill>
                <a:latin typeface="Courier New" charset="0"/>
              </a:rPr>
              <a:t>._</a:t>
            </a:r>
            <a:r>
              <a:rPr lang="ca-ES" sz="1600" b="1" dirty="0" err="1" smtClean="0">
                <a:solidFill>
                  <a:srgbClr val="0000FF"/>
                </a:solidFill>
                <a:latin typeface="Courier New" charset="0"/>
              </a:rPr>
              <a:t>pp</a:t>
            </a:r>
            <a:endParaRPr lang="ca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Font typeface="Wingdings 2" charset="0"/>
              <a:buNone/>
            </a:pPr>
            <a:endParaRPr lang="ca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Font typeface="Wingdings 2" charset="0"/>
              <a:buNone/>
            </a:pPr>
            <a:endParaRPr lang="ca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Font typeface="Wingdings 2" charset="0"/>
              <a:buNone/>
            </a:pP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class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Derivative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 (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Main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	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 __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init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__(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self,p,q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		</a:t>
            </a:r>
            <a:r>
              <a:rPr lang="ca-ES" sz="1600" b="1" dirty="0" err="1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ca-ES" sz="1600" b="1" dirty="0">
                <a:solidFill>
                  <a:srgbClr val="FF0000"/>
                </a:solidFill>
                <a:latin typeface="Courier New" charset="0"/>
              </a:rPr>
              <a:t>.__</a:t>
            </a:r>
            <a:r>
              <a:rPr lang="ca-ES" sz="1600" b="1" dirty="0" err="1">
                <a:solidFill>
                  <a:srgbClr val="FF0000"/>
                </a:solidFill>
                <a:latin typeface="Courier New" charset="0"/>
              </a:rPr>
              <a:t>init</a:t>
            </a:r>
            <a:r>
              <a:rPr lang="ca-ES" sz="1600" b="1" dirty="0">
                <a:solidFill>
                  <a:srgbClr val="FF0000"/>
                </a:solidFill>
                <a:latin typeface="Courier New" charset="0"/>
              </a:rPr>
              <a:t>__(</a:t>
            </a:r>
            <a:r>
              <a:rPr lang="ca-ES" sz="1600" b="1" dirty="0" err="1">
                <a:solidFill>
                  <a:srgbClr val="FF0000"/>
                </a:solidFill>
                <a:latin typeface="Courier New" charset="0"/>
              </a:rPr>
              <a:t>self,p</a:t>
            </a:r>
            <a:r>
              <a:rPr lang="ca-ES" sz="1600" b="1" dirty="0">
                <a:solidFill>
                  <a:srgbClr val="FF0000"/>
                </a:solidFill>
                <a:latin typeface="Courier New" charset="0"/>
              </a:rPr>
              <a:t>)</a:t>
            </a:r>
          </a:p>
          <a:p>
            <a:pPr>
              <a:buFont typeface="Wingdings 2" charset="0"/>
              <a:buNone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		self.</a:t>
            </a:r>
            <a:r>
              <a:rPr lang="ca-ES" sz="1600" b="1" dirty="0" smtClean="0">
                <a:solidFill>
                  <a:srgbClr val="0000FF"/>
                </a:solidFill>
                <a:latin typeface="Courier New" charset="0"/>
              </a:rPr>
              <a:t>__</a:t>
            </a:r>
            <a:r>
              <a:rPr lang="ca-ES" sz="1600" b="1" dirty="0" err="1" smtClean="0">
                <a:solidFill>
                  <a:srgbClr val="0000FF"/>
                </a:solidFill>
                <a:latin typeface="Courier New" charset="0"/>
              </a:rPr>
              <a:t>qq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=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q</a:t>
            </a:r>
            <a:endParaRPr lang="ca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Font typeface="Wingdings 2" charset="0"/>
              <a:buNone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	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 f2(self):</a:t>
            </a:r>
          </a:p>
          <a:p>
            <a:pPr>
              <a:buFont typeface="Wingdings 2" charset="0"/>
              <a:buNone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		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print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 self</a:t>
            </a:r>
            <a:r>
              <a:rPr lang="ca-ES" sz="1600" b="1" dirty="0" smtClean="0">
                <a:solidFill>
                  <a:srgbClr val="0000FF"/>
                </a:solidFill>
                <a:latin typeface="Courier New" charset="0"/>
              </a:rPr>
              <a:t>.__qq,self</a:t>
            </a:r>
            <a:r>
              <a:rPr lang="ca-ES" sz="1600" b="1" dirty="0" smtClean="0">
                <a:solidFill>
                  <a:srgbClr val="0000FF"/>
                </a:solidFill>
                <a:latin typeface="Courier New" charset="0"/>
              </a:rPr>
              <a:t>._</a:t>
            </a:r>
            <a:r>
              <a:rPr lang="ca-ES" sz="1600" b="1" dirty="0" err="1" smtClean="0">
                <a:solidFill>
                  <a:srgbClr val="0000FF"/>
                </a:solidFill>
                <a:latin typeface="Courier New" charset="0"/>
              </a:rPr>
              <a:t>pp</a:t>
            </a:r>
            <a:endParaRPr lang="ca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None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	</a:t>
            </a:r>
            <a:r>
              <a:rPr lang="ca-ES" sz="1600" b="1" dirty="0" err="1" smtClean="0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ca-ES" sz="1600" b="1" dirty="0" smtClean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getqq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(self):</a:t>
            </a:r>
          </a:p>
          <a:p>
            <a:pPr>
              <a:buNone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		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 self.</a:t>
            </a:r>
            <a:r>
              <a:rPr lang="ca-ES" sz="1600" b="1" dirty="0" smtClean="0">
                <a:solidFill>
                  <a:srgbClr val="0000FF"/>
                </a:solidFill>
                <a:latin typeface="Courier New" charset="0"/>
              </a:rPr>
              <a:t>__</a:t>
            </a:r>
            <a:r>
              <a:rPr lang="ca-ES" sz="1600" b="1" dirty="0" err="1" smtClean="0">
                <a:solidFill>
                  <a:srgbClr val="0000FF"/>
                </a:solidFill>
                <a:latin typeface="Courier New" charset="0"/>
              </a:rPr>
              <a:t>qq</a:t>
            </a:r>
            <a:endParaRPr lang="ca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None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	</a:t>
            </a:r>
          </a:p>
          <a:p>
            <a:pPr>
              <a:buNone/>
            </a:pPr>
            <a:endParaRPr lang="ca-ES" sz="1800" i="1" dirty="0" err="1" smtClean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4813B19-9375-3349-9BB3-FD5BB4F46493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50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076056" y="1700808"/>
            <a:ext cx="2643187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dirty="0" err="1"/>
              <a:t>Main</a:t>
            </a:r>
            <a:endParaRPr lang="ca-ES" dirty="0"/>
          </a:p>
          <a:p>
            <a:pPr algn="ctr">
              <a:defRPr/>
            </a:pPr>
            <a:r>
              <a:rPr lang="ca-ES" dirty="0" smtClean="0"/>
              <a:t>_</a:t>
            </a:r>
            <a:r>
              <a:rPr lang="ca-ES" dirty="0" err="1" smtClean="0"/>
              <a:t>pp</a:t>
            </a:r>
            <a:endParaRPr lang="ca-ES" dirty="0"/>
          </a:p>
          <a:p>
            <a:pPr algn="ctr">
              <a:defRPr/>
            </a:pPr>
            <a:r>
              <a:rPr lang="ca-ES" dirty="0"/>
              <a:t>f</a:t>
            </a:r>
            <a:r>
              <a:rPr lang="ca-ES" dirty="0" smtClean="0"/>
              <a:t>()</a:t>
            </a:r>
          </a:p>
          <a:p>
            <a:pPr algn="ctr">
              <a:defRPr/>
            </a:pPr>
            <a:r>
              <a:rPr lang="ca-ES" dirty="0" err="1"/>
              <a:t>getpp</a:t>
            </a:r>
            <a:r>
              <a:rPr lang="ca-ES" dirty="0"/>
              <a:t>(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58377" name="2 Marcador de contenido"/>
          <p:cNvSpPr txBox="1">
            <a:spLocks/>
          </p:cNvSpPr>
          <p:nvPr/>
        </p:nvSpPr>
        <p:spPr bwMode="auto">
          <a:xfrm>
            <a:off x="4500563" y="4357688"/>
            <a:ext cx="39290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/>
          <a:lstStyle>
            <a:lvl1pPr marL="265113" indent="-265113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&gt;&gt;</a:t>
            </a:r>
            <a:r>
              <a:rPr lang="ca-ES" sz="1600" b="1" dirty="0" smtClean="0">
                <a:solidFill>
                  <a:srgbClr val="0000FF"/>
                </a:solidFill>
                <a:latin typeface="Courier New" charset="0"/>
              </a:rPr>
              <a:t>&gt;o1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=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Main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(3)</a:t>
            </a:r>
          </a:p>
          <a:p>
            <a:pPr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&gt;&gt;&gt;o2=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Derivative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(</a:t>
            </a:r>
            <a:r>
              <a:rPr lang="ca-ES" sz="1600" b="1" dirty="0" smtClean="0">
                <a:solidFill>
                  <a:srgbClr val="0000FF"/>
                </a:solidFill>
                <a:latin typeface="Courier New" charset="0"/>
              </a:rPr>
              <a:t>5,4)</a:t>
            </a:r>
            <a:endParaRPr lang="ca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&gt;&gt;&gt;</a:t>
            </a:r>
            <a:r>
              <a:rPr lang="ca-ES" sz="1600" b="1" dirty="0" err="1">
                <a:solidFill>
                  <a:srgbClr val="0000FF"/>
                </a:solidFill>
                <a:latin typeface="Courier New" charset="0"/>
              </a:rPr>
              <a:t>print</a:t>
            </a: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 o2.getpp(),o2.getqq()</a:t>
            </a:r>
          </a:p>
          <a:p>
            <a:pPr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&gt;&gt;&gt;o2.f()</a:t>
            </a:r>
          </a:p>
          <a:p>
            <a:pPr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ca-ES" sz="1600" b="1" dirty="0">
                <a:solidFill>
                  <a:srgbClr val="0000FF"/>
                </a:solidFill>
                <a:latin typeface="Courier New" charset="0"/>
              </a:rPr>
              <a:t>&gt;&gt;&gt;o2.f2()</a:t>
            </a:r>
          </a:p>
        </p:txBody>
      </p:sp>
    </p:spTree>
    <p:extLst>
      <p:ext uri="{BB962C8B-B14F-4D97-AF65-F5344CB8AC3E}">
        <p14:creationId xmlns:p14="http://schemas.microsoft.com/office/powerpoint/2010/main" val="4550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60648"/>
            <a:ext cx="8183880" cy="648072"/>
          </a:xfrm>
        </p:spPr>
        <p:txBody>
          <a:bodyPr/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Student</a:t>
            </a:r>
            <a:endParaRPr lang="en-US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183880" cy="418795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FF9933"/>
                </a:solidFill>
                <a:latin typeface="Courier New" charset="0"/>
              </a:rPr>
              <a:t>c</a:t>
            </a:r>
            <a:r>
              <a:rPr lang="en-US" sz="1800" b="1" dirty="0" smtClean="0">
                <a:solidFill>
                  <a:srgbClr val="FF9933"/>
                </a:solidFill>
                <a:latin typeface="Courier New" charset="0"/>
              </a:rPr>
              <a:t>lass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charset="0"/>
              </a:rPr>
              <a:t>Student</a:t>
            </a:r>
            <a:r>
              <a:rPr lang="en-US" sz="1800" b="1" dirty="0">
                <a:latin typeface="Courier New" charset="0"/>
              </a:rPr>
              <a:t>: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 smtClean="0">
                <a:latin typeface="Courier New" charset="0"/>
              </a:rPr>
              <a:t>	</a:t>
            </a:r>
            <a:r>
              <a:rPr lang="es-ES_tradnl" sz="1800" b="1" dirty="0" smtClean="0">
                <a:solidFill>
                  <a:srgbClr val="008000"/>
                </a:solidFill>
                <a:latin typeface="Arial"/>
              </a:rPr>
              <a:t>“””</a:t>
            </a:r>
            <a:r>
              <a:rPr lang="en-US" sz="1800" b="1" dirty="0" smtClean="0">
                <a:solidFill>
                  <a:srgbClr val="008000"/>
                </a:solidFill>
                <a:latin typeface="Courier New" charset="0"/>
              </a:rPr>
              <a:t>A </a:t>
            </a:r>
            <a:r>
              <a:rPr lang="en-US" sz="1800" b="1" dirty="0">
                <a:solidFill>
                  <a:srgbClr val="008000"/>
                </a:solidFill>
                <a:latin typeface="Courier New" charset="0"/>
              </a:rPr>
              <a:t>class representing a student</a:t>
            </a:r>
            <a:r>
              <a:rPr lang="en-US" sz="1800" b="1" dirty="0" smtClean="0">
                <a:solidFill>
                  <a:srgbClr val="008000"/>
                </a:solidFill>
                <a:latin typeface="Courier New" charset="0"/>
              </a:rPr>
              <a:t>.</a:t>
            </a:r>
            <a:r>
              <a:rPr lang="es-ES_tradnl" sz="1800" b="1" dirty="0" smtClean="0">
                <a:solidFill>
                  <a:srgbClr val="008000"/>
                </a:solidFill>
                <a:latin typeface="Arial"/>
              </a:rPr>
              <a:t>”””</a:t>
            </a:r>
            <a:endParaRPr lang="en-US" sz="18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>
              <a:solidFill>
                <a:srgbClr val="FF9933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FF9933"/>
                </a:solidFill>
                <a:latin typeface="Courier New" charset="0"/>
              </a:rPr>
              <a:t>	</a:t>
            </a:r>
            <a:r>
              <a:rPr lang="en-US" sz="1800" b="1" dirty="0" smtClean="0">
                <a:solidFill>
                  <a:srgbClr val="FF9933"/>
                </a:solidFill>
                <a:latin typeface="Courier New" charset="0"/>
              </a:rPr>
              <a:t>	</a:t>
            </a:r>
            <a:r>
              <a:rPr lang="en-US" sz="1800" b="1" dirty="0" err="1" smtClean="0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</a:rPr>
              <a:t>init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self,n,a</a:t>
            </a:r>
            <a:r>
              <a:rPr lang="en-US" sz="1800" b="1" dirty="0">
                <a:latin typeface="Courier New" charset="0"/>
              </a:rPr>
              <a:t>):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smtClean="0">
                <a:latin typeface="Courier New" charset="0"/>
              </a:rPr>
              <a:t>		self.__</a:t>
            </a:r>
            <a:r>
              <a:rPr lang="en-US" sz="1800" b="1" dirty="0" err="1" smtClean="0">
                <a:latin typeface="Courier New" charset="0"/>
              </a:rPr>
              <a:t>full_name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>
                <a:latin typeface="Courier New" charset="0"/>
              </a:rPr>
              <a:t>= n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smtClean="0">
                <a:latin typeface="Courier New" charset="0"/>
              </a:rPr>
              <a:t>		</a:t>
            </a:r>
            <a:r>
              <a:rPr lang="en-US" sz="1800" b="1" dirty="0" err="1" smtClean="0">
                <a:latin typeface="Courier New" charset="0"/>
              </a:rPr>
              <a:t>self.__age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>
                <a:latin typeface="Courier New" charset="0"/>
              </a:rPr>
              <a:t>= a</a:t>
            </a:r>
            <a:br>
              <a:rPr lang="en-US" sz="1800" b="1" dirty="0">
                <a:latin typeface="Courier New" charset="0"/>
              </a:rPr>
            </a:br>
            <a:endParaRPr lang="en-US" sz="18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FF9933"/>
                </a:solidFill>
                <a:latin typeface="Courier New" charset="0"/>
              </a:rPr>
              <a:t>	</a:t>
            </a:r>
            <a:r>
              <a:rPr lang="en-US" sz="1800" b="1" dirty="0" smtClean="0">
                <a:solidFill>
                  <a:srgbClr val="FF9933"/>
                </a:solidFill>
                <a:latin typeface="Courier New" charset="0"/>
              </a:rPr>
              <a:t>	</a:t>
            </a:r>
            <a:r>
              <a:rPr lang="en-US" sz="1800" b="1" dirty="0" err="1" smtClean="0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1800" b="1" dirty="0" smtClean="0">
                <a:solidFill>
                  <a:srgbClr val="FF9933"/>
                </a:solidFill>
                <a:latin typeface="Courier New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</a:rPr>
              <a:t>get_age</a:t>
            </a:r>
            <a:r>
              <a:rPr lang="en-US" sz="1800" b="1" dirty="0">
                <a:latin typeface="Courier New" charset="0"/>
              </a:rPr>
              <a:t>(self):	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			print "Student age: "+</a:t>
            </a:r>
            <a:r>
              <a:rPr lang="en-US" sz="1800" b="1" dirty="0" err="1">
                <a:latin typeface="Courier New" charset="0"/>
              </a:rPr>
              <a:t>str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self</a:t>
            </a:r>
            <a:r>
              <a:rPr lang="en-US" sz="1800" b="1" dirty="0" err="1" smtClean="0">
                <a:latin typeface="Courier New" charset="0"/>
              </a:rPr>
              <a:t>.__age</a:t>
            </a:r>
            <a:r>
              <a:rPr lang="en-US" sz="18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	  		return </a:t>
            </a:r>
            <a:r>
              <a:rPr lang="en-US" sz="1800" b="1" dirty="0" err="1">
                <a:latin typeface="Courier New" charset="0"/>
              </a:rPr>
              <a:t>self</a:t>
            </a:r>
            <a:r>
              <a:rPr lang="en-US" sz="1800" b="1" dirty="0" err="1" smtClean="0">
                <a:latin typeface="Courier New" charset="0"/>
              </a:rPr>
              <a:t>.__age</a:t>
            </a:r>
            <a:r>
              <a:rPr lang="en-US" sz="1800" b="1" dirty="0" smtClean="0">
                <a:latin typeface="Courier New" charset="0"/>
              </a:rPr>
              <a:t>        </a:t>
            </a:r>
            <a:endParaRPr lang="en-US" sz="1800" b="1" dirty="0">
              <a:latin typeface="Courier New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9933"/>
                </a:solidFill>
                <a:latin typeface="Courier New" charset="0"/>
              </a:rPr>
              <a:t>	</a:t>
            </a:r>
            <a:r>
              <a:rPr lang="en-US" sz="1800" b="1" dirty="0" smtClean="0">
                <a:solidFill>
                  <a:srgbClr val="FF9933"/>
                </a:solidFill>
                <a:latin typeface="Courier New" charset="0"/>
              </a:rPr>
              <a:t>	</a:t>
            </a:r>
            <a:r>
              <a:rPr lang="en-US" sz="1800" b="1" dirty="0" err="1" smtClean="0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1800" b="1" dirty="0" smtClean="0">
                <a:solidFill>
                  <a:srgbClr val="FF9933"/>
                </a:solidFill>
                <a:latin typeface="Courier New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</a:rPr>
              <a:t>get_name</a:t>
            </a:r>
            <a:r>
              <a:rPr lang="en-US" sz="1800" b="1" dirty="0">
                <a:latin typeface="Courier New" charset="0"/>
              </a:rPr>
              <a:t>(self):		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 charset="0"/>
              </a:rPr>
              <a:t>			return self</a:t>
            </a:r>
            <a:r>
              <a:rPr lang="en-US" sz="1800" b="1" dirty="0" smtClean="0">
                <a:latin typeface="Courier New" charset="0"/>
              </a:rPr>
              <a:t>.__</a:t>
            </a:r>
            <a:r>
              <a:rPr lang="en-US" sz="1800" b="1" dirty="0" err="1" smtClean="0">
                <a:latin typeface="Courier New" charset="0"/>
              </a:rPr>
              <a:t>full_name</a:t>
            </a:r>
            <a:endParaRPr lang="en-US" sz="18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&gt;&gt;&gt;p=Student("John", 24</a:t>
            </a:r>
            <a:r>
              <a:rPr lang="en-US" sz="1800" b="1" dirty="0" smtClean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charset="0"/>
              </a:rPr>
              <a:t>&gt;&gt;&gt;print </a:t>
            </a:r>
            <a:r>
              <a:rPr lang="en-US" sz="1800" b="1" dirty="0" err="1">
                <a:latin typeface="Courier New" charset="0"/>
              </a:rPr>
              <a:t>p.get_name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smtClean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 charset="0"/>
              </a:rPr>
              <a:t>John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charset="0"/>
              </a:rPr>
              <a:t>&gt;&gt;&gt;</a:t>
            </a:r>
            <a:r>
              <a:rPr lang="en-US" sz="1800" b="1" dirty="0" err="1" smtClean="0">
                <a:latin typeface="Courier New" charset="0"/>
              </a:rPr>
              <a:t>p.get_age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smtClean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Student age: 24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65088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183880" cy="624132"/>
          </a:xfrm>
        </p:spPr>
        <p:txBody>
          <a:bodyPr/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AI_Student</a:t>
            </a: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183880" cy="4187952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rgbClr val="FF9933"/>
                </a:solidFill>
                <a:latin typeface="Courier New" charset="0"/>
              </a:rPr>
              <a:t>c</a:t>
            </a:r>
            <a:r>
              <a:rPr lang="en-US" sz="1800" b="1" dirty="0" smtClean="0">
                <a:solidFill>
                  <a:srgbClr val="FF9933"/>
                </a:solidFill>
                <a:latin typeface="Courier New" charset="0"/>
              </a:rPr>
              <a:t>lass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charset="0"/>
              </a:rPr>
              <a:t>AI_Student</a:t>
            </a:r>
            <a:r>
              <a:rPr lang="en-US" sz="1800" b="1" dirty="0" smtClean="0">
                <a:solidFill>
                  <a:schemeClr val="accent2"/>
                </a:solidFill>
                <a:latin typeface="Courier New" charset="0"/>
              </a:rPr>
              <a:t> (Student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)</a:t>
            </a:r>
            <a:r>
              <a:rPr lang="en-US" sz="1800" b="1" dirty="0">
                <a:latin typeface="Courier New" charset="0"/>
              </a:rPr>
              <a:t>:</a:t>
            </a:r>
            <a:br>
              <a:rPr lang="en-US" sz="1800" b="1" dirty="0">
                <a:latin typeface="Courier New" charset="0"/>
              </a:rPr>
            </a:br>
            <a:r>
              <a:rPr lang="es-ES_tradnl" sz="1800" b="1" dirty="0" smtClean="0">
                <a:solidFill>
                  <a:srgbClr val="008000"/>
                </a:solidFill>
                <a:latin typeface="Arial"/>
              </a:rPr>
              <a:t>‘’’</a:t>
            </a:r>
            <a:r>
              <a:rPr lang="en-US" sz="1800" b="1" dirty="0" smtClean="0">
                <a:solidFill>
                  <a:srgbClr val="008000"/>
                </a:solidFill>
                <a:latin typeface="Courier New" charset="0"/>
              </a:rPr>
              <a:t>A </a:t>
            </a:r>
            <a:r>
              <a:rPr lang="en-US" sz="1800" b="1" dirty="0">
                <a:solidFill>
                  <a:srgbClr val="008000"/>
                </a:solidFill>
                <a:latin typeface="Courier New" charset="0"/>
              </a:rPr>
              <a:t>class extending student</a:t>
            </a:r>
            <a:r>
              <a:rPr lang="en-US" sz="1800" b="1" dirty="0" smtClean="0">
                <a:solidFill>
                  <a:srgbClr val="008000"/>
                </a:solidFill>
                <a:latin typeface="Courier New" charset="0"/>
              </a:rPr>
              <a:t>.</a:t>
            </a:r>
            <a:r>
              <a:rPr lang="es-ES_tradnl" sz="1800" b="1" dirty="0" smtClean="0">
                <a:solidFill>
                  <a:srgbClr val="008000"/>
                </a:solidFill>
                <a:latin typeface="Arial"/>
              </a:rPr>
              <a:t>’’’</a:t>
            </a:r>
            <a:r>
              <a:rPr lang="en-US" sz="1800" b="1" dirty="0">
                <a:latin typeface="Courier New" charset="0"/>
              </a:rPr>
              <a:t/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/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 err="1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</a:rPr>
              <a:t>init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self,n,a,s</a:t>
            </a:r>
            <a:r>
              <a:rPr lang="en-US" sz="1800" b="1" dirty="0">
                <a:latin typeface="Courier New" charset="0"/>
              </a:rPr>
              <a:t>):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</a:rPr>
              <a:t>Student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.__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init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__(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self,n,a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)</a:t>
            </a:r>
            <a:r>
              <a:rPr lang="en-US" sz="1800" b="1" dirty="0">
                <a:latin typeface="Courier New" charset="0"/>
              </a:rPr>
              <a:t/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self</a:t>
            </a:r>
            <a:r>
              <a:rPr lang="en-US" sz="1800" b="1" dirty="0" smtClean="0">
                <a:latin typeface="Courier New" charset="0"/>
              </a:rPr>
              <a:t>.__</a:t>
            </a:r>
            <a:r>
              <a:rPr lang="en-US" sz="1800" b="1" dirty="0" err="1" smtClean="0">
                <a:latin typeface="Courier New" charset="0"/>
              </a:rPr>
              <a:t>section_num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>
                <a:latin typeface="Courier New" charset="0"/>
              </a:rPr>
              <a:t>= s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/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 err="1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charset="0"/>
              </a:rPr>
              <a:t>get_age</a:t>
            </a:r>
            <a:r>
              <a:rPr lang="en-US" sz="1800" b="1" dirty="0" smtClean="0">
                <a:latin typeface="Courier New" charset="0"/>
              </a:rPr>
              <a:t>(self): </a:t>
            </a:r>
            <a:r>
              <a:rPr lang="en-US" sz="1800" b="1" dirty="0" smtClean="0">
                <a:latin typeface="Courier New" charset="0"/>
              </a:rPr>
              <a:t># </a:t>
            </a:r>
            <a:r>
              <a:rPr lang="en-US" sz="1800" b="1" dirty="0" err="1" smtClean="0">
                <a:latin typeface="Courier New" charset="0"/>
              </a:rPr>
              <a:t>es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</a:rPr>
              <a:t>obligatoria</a:t>
            </a:r>
            <a:r>
              <a:rPr lang="en-US" sz="1800" b="1" dirty="0" smtClean="0">
                <a:latin typeface="Courier New" charset="0"/>
              </a:rPr>
              <a:t>?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charset="0"/>
              </a:rPr>
              <a:t>    	</a:t>
            </a:r>
            <a:r>
              <a:rPr lang="en-US" sz="1800" b="1" dirty="0" smtClean="0">
                <a:solidFill>
                  <a:srgbClr val="FF9933"/>
                </a:solidFill>
                <a:latin typeface="Courier New" charset="0"/>
              </a:rPr>
              <a:t>print </a:t>
            </a:r>
            <a:r>
              <a:rPr lang="ja-JP" altLang="en-US" sz="1800" b="1" dirty="0" smtClean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1800" b="1" dirty="0" smtClean="0">
                <a:solidFill>
                  <a:srgbClr val="008000"/>
                </a:solidFill>
                <a:latin typeface="Courier New" charset="0"/>
              </a:rPr>
              <a:t>AI Student age:</a:t>
            </a:r>
            <a:r>
              <a:rPr lang="ja-JP" altLang="en-US" sz="1800" b="1" dirty="0" smtClean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1800" b="1" dirty="0" smtClean="0">
                <a:latin typeface="Courier New" charset="0"/>
              </a:rPr>
              <a:t>+</a:t>
            </a:r>
            <a:r>
              <a:rPr lang="en-US" sz="1800" b="1" dirty="0" err="1" smtClean="0">
                <a:latin typeface="Courier New" charset="0"/>
              </a:rPr>
              <a:t>str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self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</a:rPr>
              <a:t>.__age</a:t>
            </a:r>
            <a:r>
              <a:rPr lang="en-US" sz="1800" b="1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smtClean="0">
                <a:latin typeface="Courier New" charset="0"/>
              </a:rPr>
              <a:t>   	return </a:t>
            </a:r>
            <a:r>
              <a:rPr lang="en-US" sz="1800" b="1" dirty="0" err="1" smtClean="0">
                <a:latin typeface="Courier New" charset="0"/>
              </a:rPr>
              <a:t>self.__age</a:t>
            </a:r>
            <a:endParaRPr lang="en-US" sz="1800" b="1" dirty="0" smtClean="0">
              <a:latin typeface="Courier New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charset="0"/>
              </a:rPr>
              <a:t>&gt;&gt;&gt;s</a:t>
            </a:r>
            <a:r>
              <a:rPr lang="en-US" sz="1800" b="1" dirty="0">
                <a:latin typeface="Courier New" charset="0"/>
              </a:rPr>
              <a:t>=</a:t>
            </a:r>
            <a:r>
              <a:rPr lang="en-US" sz="1800" b="1" dirty="0" err="1">
                <a:latin typeface="Courier New" charset="0"/>
              </a:rPr>
              <a:t>AI_Student</a:t>
            </a:r>
            <a:r>
              <a:rPr lang="en-US" sz="1800" b="1" dirty="0">
                <a:latin typeface="Courier New" charset="0"/>
              </a:rPr>
              <a:t>("Ann", 34, 23</a:t>
            </a:r>
            <a:r>
              <a:rPr lang="en-US" sz="1800" b="1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charset="0"/>
              </a:rPr>
              <a:t>&gt;&gt;&gt;print </a:t>
            </a:r>
            <a:r>
              <a:rPr lang="en-US" sz="1800" b="1" dirty="0" err="1">
                <a:latin typeface="Courier New" charset="0"/>
              </a:rPr>
              <a:t>s.get_name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charset="0"/>
              </a:rPr>
              <a:t>Ann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charset="0"/>
              </a:rPr>
              <a:t>&gt;&gt;&gt;</a:t>
            </a:r>
            <a:r>
              <a:rPr lang="en-US" sz="1800" b="1" dirty="0" err="1" smtClean="0">
                <a:latin typeface="Courier New" charset="0"/>
              </a:rPr>
              <a:t>s.get_age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charset="0"/>
              </a:rPr>
              <a:t>AI Student age: 34</a:t>
            </a:r>
          </a:p>
          <a:p>
            <a:pPr>
              <a:buFontTx/>
              <a:buNone/>
            </a:pPr>
            <a:endParaRPr lang="en-US" sz="1800" b="1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FF9933"/>
                </a:solidFill>
                <a:latin typeface="Courier New" charset="0"/>
              </a:rPr>
              <a:t>  </a:t>
            </a:r>
            <a:endParaRPr lang="en-US" sz="1800" b="1" dirty="0">
              <a:latin typeface="Courier New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944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Redefinición</a:t>
            </a:r>
            <a:r>
              <a:rPr lang="en-US" dirty="0" smtClean="0"/>
              <a:t> de los </a:t>
            </a:r>
            <a:r>
              <a:rPr lang="en-US" dirty="0" err="1" smtClean="0"/>
              <a:t>métodos</a:t>
            </a: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800" dirty="0" err="1"/>
              <a:t>Cuando</a:t>
            </a:r>
            <a:r>
              <a:rPr lang="cs-CZ" sz="1800" dirty="0"/>
              <a:t> </a:t>
            </a:r>
            <a:r>
              <a:rPr lang="cs-CZ" sz="1800" dirty="0" err="1"/>
              <a:t>creamos</a:t>
            </a:r>
            <a:r>
              <a:rPr lang="cs-CZ" sz="1800" dirty="0"/>
              <a:t> una </a:t>
            </a:r>
            <a:r>
              <a:rPr lang="cs-CZ" sz="1800" dirty="0" err="1"/>
              <a:t>clase</a:t>
            </a:r>
            <a:r>
              <a:rPr lang="cs-CZ" sz="1800" dirty="0"/>
              <a:t> </a:t>
            </a:r>
            <a:r>
              <a:rPr lang="cs-CZ" sz="1800" dirty="0" err="1"/>
              <a:t>derivada</a:t>
            </a:r>
            <a:r>
              <a:rPr lang="cs-CZ" sz="1800" dirty="0"/>
              <a:t> a </a:t>
            </a:r>
            <a:r>
              <a:rPr lang="cs-CZ" sz="1800" dirty="0" err="1"/>
              <a:t>partir</a:t>
            </a:r>
            <a:r>
              <a:rPr lang="cs-CZ" sz="1800" dirty="0"/>
              <a:t> de una </a:t>
            </a:r>
            <a:r>
              <a:rPr lang="cs-CZ" sz="1800" dirty="0" err="1"/>
              <a:t>clase</a:t>
            </a:r>
            <a:r>
              <a:rPr lang="cs-CZ" sz="1800" dirty="0"/>
              <a:t> base </a:t>
            </a:r>
            <a:r>
              <a:rPr lang="cs-CZ" sz="1800" dirty="0" err="1"/>
              <a:t>y</a:t>
            </a:r>
            <a:r>
              <a:rPr lang="cs-CZ" sz="1800" dirty="0"/>
              <a:t> </a:t>
            </a:r>
            <a:r>
              <a:rPr lang="cs-CZ" sz="1800" dirty="0" err="1"/>
              <a:t>tenemos</a:t>
            </a:r>
            <a:r>
              <a:rPr lang="cs-CZ" sz="1800" dirty="0"/>
              <a:t> </a:t>
            </a:r>
            <a:r>
              <a:rPr lang="cs-CZ" sz="1800" dirty="0" err="1"/>
              <a:t>que</a:t>
            </a:r>
            <a:r>
              <a:rPr lang="cs-CZ" sz="1800" dirty="0"/>
              <a:t> la </a:t>
            </a:r>
            <a:r>
              <a:rPr lang="cs-CZ" sz="1800" dirty="0" err="1"/>
              <a:t>clase</a:t>
            </a:r>
            <a:r>
              <a:rPr lang="cs-CZ" sz="1800" dirty="0"/>
              <a:t> </a:t>
            </a:r>
            <a:r>
              <a:rPr lang="cs-CZ" sz="1800" dirty="0" err="1"/>
              <a:t>derivada</a:t>
            </a:r>
            <a:r>
              <a:rPr lang="cs-CZ" sz="1800" dirty="0"/>
              <a:t> </a:t>
            </a:r>
            <a:r>
              <a:rPr lang="cs-CZ" sz="1800" dirty="0" err="1"/>
              <a:t>proporciona</a:t>
            </a:r>
            <a:r>
              <a:rPr lang="cs-CZ" sz="1800" dirty="0"/>
              <a:t> o </a:t>
            </a:r>
            <a:r>
              <a:rPr lang="cs-CZ" sz="1800" dirty="0" err="1"/>
              <a:t>requiere</a:t>
            </a:r>
            <a:r>
              <a:rPr lang="cs-CZ" sz="1800" dirty="0"/>
              <a:t> </a:t>
            </a:r>
            <a:r>
              <a:rPr lang="cs-CZ" sz="1800" dirty="0" err="1"/>
              <a:t>su</a:t>
            </a:r>
            <a:r>
              <a:rPr lang="cs-CZ" sz="1800" dirty="0"/>
              <a:t> </a:t>
            </a:r>
            <a:r>
              <a:rPr lang="cs-CZ" sz="1800" dirty="0" err="1"/>
              <a:t>propio</a:t>
            </a:r>
            <a:r>
              <a:rPr lang="cs-CZ" sz="1800" dirty="0"/>
              <a:t> </a:t>
            </a:r>
            <a:r>
              <a:rPr lang="cs-CZ" sz="1800" dirty="0" err="1"/>
              <a:t>método</a:t>
            </a:r>
            <a:r>
              <a:rPr lang="cs-CZ" sz="1800" dirty="0"/>
              <a:t> __</a:t>
            </a:r>
            <a:r>
              <a:rPr lang="cs-CZ" sz="1800" dirty="0" err="1"/>
              <a:t>init</a:t>
            </a:r>
            <a:r>
              <a:rPr lang="cs-CZ" sz="1800" dirty="0"/>
              <a:t>__, </a:t>
            </a:r>
            <a:r>
              <a:rPr lang="cs-CZ" sz="1800" dirty="0" err="1"/>
              <a:t>este</a:t>
            </a:r>
            <a:r>
              <a:rPr lang="cs-CZ" sz="1800" dirty="0"/>
              <a:t> </a:t>
            </a:r>
            <a:r>
              <a:rPr lang="cs-CZ" sz="1800" dirty="0" err="1"/>
              <a:t>método</a:t>
            </a:r>
            <a:r>
              <a:rPr lang="cs-CZ" sz="1800" dirty="0"/>
              <a:t> de la </a:t>
            </a:r>
            <a:r>
              <a:rPr lang="cs-CZ" sz="1800" dirty="0" err="1"/>
              <a:t>clase</a:t>
            </a:r>
            <a:r>
              <a:rPr lang="cs-CZ" sz="1800" dirty="0"/>
              <a:t> </a:t>
            </a:r>
            <a:r>
              <a:rPr lang="cs-CZ" sz="1800" dirty="0" err="1"/>
              <a:t>derivada</a:t>
            </a:r>
            <a:r>
              <a:rPr lang="cs-CZ" sz="1800" dirty="0"/>
              <a:t> </a:t>
            </a:r>
            <a:r>
              <a:rPr lang="cs-CZ" sz="1800" dirty="0" err="1"/>
              <a:t>debe</a:t>
            </a:r>
            <a:r>
              <a:rPr lang="cs-CZ" sz="1800" dirty="0"/>
              <a:t> </a:t>
            </a:r>
            <a:r>
              <a:rPr lang="cs-CZ" sz="1800" dirty="0" err="1"/>
              <a:t>llamar</a:t>
            </a:r>
            <a:r>
              <a:rPr lang="cs-CZ" sz="1800" dirty="0"/>
              <a:t> </a:t>
            </a:r>
            <a:r>
              <a:rPr lang="cs-CZ" sz="1800" dirty="0" err="1"/>
              <a:t>explícitamente</a:t>
            </a:r>
            <a:r>
              <a:rPr lang="cs-CZ" sz="1800" dirty="0"/>
              <a:t> el </a:t>
            </a:r>
            <a:r>
              <a:rPr lang="cs-CZ" sz="1800" dirty="0" err="1"/>
              <a:t>método</a:t>
            </a:r>
            <a:r>
              <a:rPr lang="cs-CZ" sz="1800" dirty="0"/>
              <a:t> __</a:t>
            </a:r>
            <a:r>
              <a:rPr lang="cs-CZ" sz="1800" dirty="0" err="1"/>
              <a:t>init</a:t>
            </a:r>
            <a:r>
              <a:rPr lang="cs-CZ" sz="1800" dirty="0"/>
              <a:t>__ de la </a:t>
            </a:r>
            <a:r>
              <a:rPr lang="cs-CZ" sz="1800" dirty="0" err="1"/>
              <a:t>clase</a:t>
            </a:r>
            <a:r>
              <a:rPr lang="cs-CZ" sz="1800" dirty="0"/>
              <a:t> base </a:t>
            </a:r>
          </a:p>
          <a:p>
            <a:endParaRPr lang="cs-CZ" sz="1800" dirty="0" smtClean="0"/>
          </a:p>
          <a:p>
            <a:r>
              <a:rPr lang="cs-CZ" sz="1800" dirty="0" err="1" smtClean="0"/>
              <a:t>Lo</a:t>
            </a:r>
            <a:r>
              <a:rPr lang="cs-CZ" sz="1800" dirty="0" smtClean="0"/>
              <a:t> </a:t>
            </a:r>
            <a:r>
              <a:rPr lang="cs-CZ" sz="1800" dirty="0" err="1"/>
              <a:t>interesante</a:t>
            </a:r>
            <a:r>
              <a:rPr lang="cs-CZ" sz="1800" dirty="0"/>
              <a:t> de la </a:t>
            </a:r>
            <a:r>
              <a:rPr lang="cs-CZ" sz="1800" dirty="0" err="1"/>
              <a:t>herencia</a:t>
            </a:r>
            <a:r>
              <a:rPr lang="cs-CZ" sz="1800" dirty="0"/>
              <a:t> es </a:t>
            </a:r>
            <a:r>
              <a:rPr lang="cs-CZ" sz="1800" dirty="0" err="1"/>
              <a:t>que</a:t>
            </a:r>
            <a:r>
              <a:rPr lang="cs-CZ" sz="1800" dirty="0"/>
              <a:t> las </a:t>
            </a:r>
            <a:r>
              <a:rPr lang="cs-CZ" sz="1800" dirty="0" err="1"/>
              <a:t>clases</a:t>
            </a:r>
            <a:r>
              <a:rPr lang="cs-CZ" sz="1800" dirty="0"/>
              <a:t> </a:t>
            </a:r>
            <a:r>
              <a:rPr lang="cs-CZ" sz="1800" dirty="0" err="1"/>
              <a:t>derivadas</a:t>
            </a:r>
            <a:r>
              <a:rPr lang="cs-CZ" sz="1800" dirty="0"/>
              <a:t> </a:t>
            </a:r>
            <a:r>
              <a:rPr lang="cs-CZ" sz="1800" dirty="0" err="1"/>
              <a:t>pueden</a:t>
            </a:r>
            <a:r>
              <a:rPr lang="cs-CZ" sz="1800" dirty="0"/>
              <a:t> </a:t>
            </a:r>
            <a:r>
              <a:rPr lang="cs-CZ" sz="1800" dirty="0" err="1"/>
              <a:t>definir</a:t>
            </a:r>
            <a:r>
              <a:rPr lang="cs-CZ" sz="1800" dirty="0"/>
              <a:t> </a:t>
            </a:r>
            <a:r>
              <a:rPr lang="cs-CZ" sz="1800" dirty="0" err="1"/>
              <a:t>métodos</a:t>
            </a:r>
            <a:r>
              <a:rPr lang="cs-CZ" sz="1800" dirty="0"/>
              <a:t> </a:t>
            </a:r>
            <a:r>
              <a:rPr lang="cs-CZ" sz="1800" dirty="0" err="1"/>
              <a:t>propios</a:t>
            </a:r>
            <a:r>
              <a:rPr lang="cs-CZ" sz="1800" dirty="0"/>
              <a:t>, </a:t>
            </a:r>
            <a:r>
              <a:rPr lang="cs-CZ" sz="1800" dirty="0" err="1"/>
              <a:t>y</a:t>
            </a:r>
            <a:r>
              <a:rPr lang="cs-CZ" sz="1800" dirty="0"/>
              <a:t> </a:t>
            </a:r>
            <a:r>
              <a:rPr lang="cs-CZ" sz="1800" dirty="0" err="1"/>
              <a:t>también</a:t>
            </a:r>
            <a:r>
              <a:rPr lang="cs-CZ" sz="1800" dirty="0"/>
              <a:t> </a:t>
            </a:r>
            <a:r>
              <a:rPr lang="cs-CZ" sz="1800" dirty="0" err="1"/>
              <a:t>redefinir</a:t>
            </a:r>
            <a:r>
              <a:rPr lang="cs-CZ" sz="1800" dirty="0"/>
              <a:t> </a:t>
            </a:r>
            <a:r>
              <a:rPr lang="cs-CZ" sz="1800" dirty="0" err="1"/>
              <a:t>métodos</a:t>
            </a:r>
            <a:r>
              <a:rPr lang="cs-CZ" sz="1800" dirty="0"/>
              <a:t> </a:t>
            </a:r>
            <a:r>
              <a:rPr lang="cs-CZ" sz="1800" dirty="0" err="1"/>
              <a:t>que</a:t>
            </a:r>
            <a:r>
              <a:rPr lang="cs-CZ" sz="1800" dirty="0"/>
              <a:t> </a:t>
            </a:r>
            <a:r>
              <a:rPr lang="cs-CZ" sz="1800" dirty="0" err="1"/>
              <a:t>sí</a:t>
            </a:r>
            <a:r>
              <a:rPr lang="cs-CZ" sz="1800" dirty="0"/>
              <a:t> </a:t>
            </a:r>
            <a:r>
              <a:rPr lang="cs-CZ" sz="1800" dirty="0" err="1"/>
              <a:t>existen</a:t>
            </a:r>
            <a:r>
              <a:rPr lang="cs-CZ" sz="1800" dirty="0"/>
              <a:t> en la </a:t>
            </a:r>
            <a:r>
              <a:rPr lang="cs-CZ" sz="1800" dirty="0" err="1"/>
              <a:t>clase</a:t>
            </a:r>
            <a:r>
              <a:rPr lang="cs-CZ" sz="1800" dirty="0"/>
              <a:t> base 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400" dirty="0" smtClean="0"/>
              <a:t>Si </a:t>
            </a:r>
            <a:r>
              <a:rPr lang="en-US" sz="1400" dirty="0" err="1" smtClean="0"/>
              <a:t>quieremos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la </a:t>
            </a:r>
            <a:r>
              <a:rPr lang="en-US" sz="1400" dirty="0" err="1" smtClean="0"/>
              <a:t>clase</a:t>
            </a:r>
            <a:r>
              <a:rPr lang="en-US" sz="1400" dirty="0" smtClean="0"/>
              <a:t> </a:t>
            </a:r>
            <a:r>
              <a:rPr lang="en-US" sz="1400" dirty="0" err="1" smtClean="0"/>
              <a:t>derivada</a:t>
            </a:r>
            <a:r>
              <a:rPr lang="en-US" sz="1400" dirty="0" smtClean="0"/>
              <a:t> </a:t>
            </a:r>
            <a:r>
              <a:rPr lang="en-US" sz="1400" dirty="0" err="1" smtClean="0"/>
              <a:t>redefina</a:t>
            </a:r>
            <a:r>
              <a:rPr lang="en-US" sz="1400" dirty="0" smtClean="0"/>
              <a:t> </a:t>
            </a:r>
            <a:r>
              <a:rPr lang="en-US" sz="1400" dirty="0"/>
              <a:t>un </a:t>
            </a:r>
            <a:r>
              <a:rPr lang="en-US" sz="1400" dirty="0" err="1"/>
              <a:t>método</a:t>
            </a:r>
            <a:r>
              <a:rPr lang="en-US" sz="1400" dirty="0"/>
              <a:t> de la </a:t>
            </a:r>
            <a:r>
              <a:rPr lang="en-US" sz="1400" dirty="0" err="1"/>
              <a:t>clase</a:t>
            </a:r>
            <a:r>
              <a:rPr lang="en-US" sz="1400" dirty="0"/>
              <a:t> </a:t>
            </a:r>
            <a:r>
              <a:rPr lang="en-US" sz="1400" dirty="0" smtClean="0"/>
              <a:t>base (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haga</a:t>
            </a:r>
            <a:r>
              <a:rPr lang="en-US" sz="1400" dirty="0"/>
              <a:t> </a:t>
            </a:r>
            <a:r>
              <a:rPr lang="en-US" sz="1400" dirty="0" err="1"/>
              <a:t>algo</a:t>
            </a:r>
            <a:r>
              <a:rPr lang="en-US" sz="1400" dirty="0"/>
              <a:t> </a:t>
            </a:r>
            <a:r>
              <a:rPr lang="en-US" sz="1400" dirty="0" err="1"/>
              <a:t>diferente</a:t>
            </a:r>
            <a:r>
              <a:rPr lang="en-US" sz="1400" dirty="0"/>
              <a:t>), </a:t>
            </a:r>
            <a:r>
              <a:rPr lang="en-US" sz="1400" dirty="0" err="1" smtClean="0"/>
              <a:t>podemos</a:t>
            </a:r>
            <a:r>
              <a:rPr lang="en-US" sz="1400" dirty="0" smtClean="0"/>
              <a:t> </a:t>
            </a:r>
            <a:r>
              <a:rPr lang="en-US" sz="1400" dirty="0" err="1" smtClean="0"/>
              <a:t>simplemente</a:t>
            </a:r>
            <a:r>
              <a:rPr lang="en-US" sz="1400" dirty="0" smtClean="0"/>
              <a:t> </a:t>
            </a:r>
            <a:r>
              <a:rPr lang="en-US" sz="1400" dirty="0" err="1"/>
              <a:t>escribir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nueva</a:t>
            </a:r>
            <a:r>
              <a:rPr lang="en-US" sz="1400" dirty="0"/>
              <a:t> </a:t>
            </a:r>
            <a:r>
              <a:rPr lang="en-US" sz="1400" dirty="0" err="1"/>
              <a:t>definición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el </a:t>
            </a:r>
            <a:r>
              <a:rPr lang="en-US" sz="1400" dirty="0" err="1"/>
              <a:t>nombre</a:t>
            </a:r>
            <a:r>
              <a:rPr lang="en-US" sz="1400" dirty="0"/>
              <a:t> de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método</a:t>
            </a:r>
            <a:r>
              <a:rPr lang="en-US" sz="1400" dirty="0"/>
              <a:t> en la </a:t>
            </a:r>
            <a:r>
              <a:rPr lang="en-US" sz="1400" dirty="0" err="1"/>
              <a:t>subclase</a:t>
            </a:r>
            <a:r>
              <a:rPr lang="en-US" sz="1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El </a:t>
            </a:r>
            <a:r>
              <a:rPr lang="en-US" sz="1400" dirty="0" err="1"/>
              <a:t>código</a:t>
            </a:r>
            <a:r>
              <a:rPr lang="en-US" sz="1400" dirty="0"/>
              <a:t> anterior no </a:t>
            </a:r>
            <a:r>
              <a:rPr lang="en-US" sz="1400" dirty="0" err="1"/>
              <a:t>quede</a:t>
            </a:r>
            <a:r>
              <a:rPr lang="en-US" sz="1400" dirty="0"/>
              <a:t> </a:t>
            </a:r>
            <a:r>
              <a:rPr lang="en-US" sz="1400" dirty="0" err="1" smtClean="0"/>
              <a:t>ejecutado</a:t>
            </a:r>
            <a:r>
              <a:rPr lang="en-US" sz="14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Si </a:t>
            </a:r>
            <a:r>
              <a:rPr lang="en-US" sz="1400" dirty="0" err="1" smtClean="0"/>
              <a:t>deseamos</a:t>
            </a:r>
            <a:r>
              <a:rPr lang="en-US" sz="1400" dirty="0" smtClean="0"/>
              <a:t> </a:t>
            </a:r>
            <a:r>
              <a:rPr lang="en-US" sz="1400" dirty="0" err="1"/>
              <a:t>que</a:t>
            </a:r>
            <a:r>
              <a:rPr lang="en-US" sz="1400" dirty="0"/>
              <a:t> el </a:t>
            </a:r>
            <a:r>
              <a:rPr lang="en-US" sz="1400" dirty="0" err="1"/>
              <a:t>viejo</a:t>
            </a:r>
            <a:r>
              <a:rPr lang="en-US" sz="1400" dirty="0"/>
              <a:t> </a:t>
            </a:r>
            <a:r>
              <a:rPr lang="en-US" sz="1400" dirty="0" err="1"/>
              <a:t>código</a:t>
            </a:r>
            <a:r>
              <a:rPr lang="en-US" sz="1400" dirty="0"/>
              <a:t> </a:t>
            </a:r>
            <a:r>
              <a:rPr lang="en-US" sz="1400" dirty="0" smtClean="0"/>
              <a:t>se </a:t>
            </a:r>
            <a:r>
              <a:rPr lang="en-US" sz="1400" dirty="0" err="1" smtClean="0"/>
              <a:t>ejecutara</a:t>
            </a:r>
            <a:r>
              <a:rPr lang="en-US" sz="1400" dirty="0" smtClean="0"/>
              <a:t>, </a:t>
            </a:r>
            <a:r>
              <a:rPr lang="en-US" sz="1400" dirty="0" err="1"/>
              <a:t>además</a:t>
            </a:r>
            <a:r>
              <a:rPr lang="en-US" sz="1400" dirty="0"/>
              <a:t> </a:t>
            </a:r>
            <a:r>
              <a:rPr lang="en-US" sz="1400" dirty="0" smtClean="0"/>
              <a:t>del </a:t>
            </a:r>
            <a:r>
              <a:rPr lang="en-US" sz="1400" dirty="0" err="1"/>
              <a:t>nuevo</a:t>
            </a:r>
            <a:r>
              <a:rPr lang="en-US" sz="1400" dirty="0"/>
              <a:t> </a:t>
            </a:r>
            <a:r>
              <a:rPr lang="en-US" sz="1400" dirty="0" err="1"/>
              <a:t>código</a:t>
            </a:r>
            <a:r>
              <a:rPr lang="en-US" sz="1400" dirty="0"/>
              <a:t> </a:t>
            </a:r>
            <a:r>
              <a:rPr lang="en-US" sz="1400" dirty="0" smtClean="0"/>
              <a:t>del </a:t>
            </a:r>
            <a:r>
              <a:rPr lang="en-US" sz="1400" dirty="0" err="1"/>
              <a:t>método</a:t>
            </a:r>
            <a:r>
              <a:rPr lang="en-US" sz="1400" dirty="0"/>
              <a:t>, </a:t>
            </a:r>
            <a:r>
              <a:rPr lang="en-US" sz="1400" dirty="0" err="1" smtClean="0"/>
              <a:t>debemos</a:t>
            </a:r>
            <a:r>
              <a:rPr lang="en-US" sz="1400" dirty="0" smtClean="0"/>
              <a:t> </a:t>
            </a:r>
            <a:r>
              <a:rPr lang="en-US" sz="1400" dirty="0" err="1" smtClean="0"/>
              <a:t>llamarlo</a:t>
            </a:r>
            <a:r>
              <a:rPr lang="en-US" sz="1400" dirty="0" smtClean="0"/>
              <a:t> </a:t>
            </a:r>
            <a:r>
              <a:rPr lang="en-US" sz="1400" dirty="0" err="1" smtClean="0"/>
              <a:t>explícitamente</a:t>
            </a:r>
            <a:r>
              <a:rPr lang="en-US" sz="1400" dirty="0" smtClean="0"/>
              <a:t> con el </a:t>
            </a:r>
            <a:r>
              <a:rPr lang="en-US" sz="1400" dirty="0" err="1" smtClean="0"/>
              <a:t>nombre</a:t>
            </a:r>
            <a:r>
              <a:rPr lang="en-US" sz="1400" dirty="0" smtClean="0"/>
              <a:t> de la </a:t>
            </a:r>
            <a:r>
              <a:rPr lang="en-US" sz="1400" dirty="0" err="1" smtClean="0"/>
              <a:t>clase</a:t>
            </a:r>
            <a:r>
              <a:rPr lang="en-US" sz="1400" dirty="0" smtClean="0"/>
              <a:t> base:</a:t>
            </a:r>
          </a:p>
          <a:p>
            <a:pPr>
              <a:lnSpc>
                <a:spcPct val="90000"/>
              </a:lnSpc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347663" lvl="1" indent="0">
              <a:lnSpc>
                <a:spcPct val="90000"/>
              </a:lnSpc>
              <a:buNone/>
            </a:pPr>
            <a:r>
              <a:rPr lang="en-US" sz="1400" b="1" dirty="0" err="1" smtClean="0">
                <a:solidFill>
                  <a:srgbClr val="0000FF"/>
                </a:solidFill>
                <a:latin typeface="Courier New" charset="0"/>
              </a:rPr>
              <a:t>parentClass.methodName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</a:rPr>
              <a:t>(self, a, b, c)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3300"/>
                </a:solidFill>
              </a:rPr>
              <a:t/>
            </a:r>
            <a:br>
              <a:rPr lang="en-US" sz="1600" b="1" dirty="0">
                <a:solidFill>
                  <a:srgbClr val="FF3300"/>
                </a:solidFill>
              </a:rPr>
            </a:br>
            <a:r>
              <a:rPr lang="en-US" sz="1600" b="1" dirty="0">
                <a:solidFill>
                  <a:srgbClr val="FF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4836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467544" y="4725144"/>
            <a:ext cx="8208912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Propiedades</a:t>
            </a:r>
            <a:r>
              <a:rPr lang="en-AU" dirty="0" smtClean="0"/>
              <a:t> de la </a:t>
            </a:r>
            <a:r>
              <a:rPr lang="en-AU" dirty="0" err="1" smtClean="0"/>
              <a:t>herencia</a:t>
            </a:r>
            <a:endParaRPr lang="en-AU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Evita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repeticiones</a:t>
            </a:r>
            <a:r>
              <a:rPr lang="en-US" dirty="0">
                <a:latin typeface="Calibri" charset="0"/>
              </a:rPr>
              <a:t> de </a:t>
            </a:r>
            <a:r>
              <a:rPr lang="en-US" dirty="0" err="1">
                <a:latin typeface="Calibri" charset="0"/>
              </a:rPr>
              <a:t>código</a:t>
            </a:r>
            <a:r>
              <a:rPr lang="en-US" dirty="0">
                <a:latin typeface="Calibri" charset="0"/>
              </a:rPr>
              <a:t>.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Facilita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el </a:t>
            </a:r>
            <a:r>
              <a:rPr lang="en-US" dirty="0" err="1">
                <a:latin typeface="Calibri" charset="0"/>
              </a:rPr>
              <a:t>reuso</a:t>
            </a:r>
            <a:r>
              <a:rPr lang="en-US" dirty="0">
                <a:latin typeface="Calibri" charset="0"/>
              </a:rPr>
              <a:t> de </a:t>
            </a:r>
            <a:r>
              <a:rPr lang="en-US" dirty="0" err="1">
                <a:latin typeface="Calibri" charset="0"/>
              </a:rPr>
              <a:t>código</a:t>
            </a:r>
            <a:r>
              <a:rPr lang="en-US" dirty="0">
                <a:latin typeface="Calibri" charset="0"/>
              </a:rPr>
              <a:t>.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Código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compacto</a:t>
            </a:r>
            <a:r>
              <a:rPr lang="en-US" dirty="0">
                <a:latin typeface="Calibri" charset="0"/>
              </a:rPr>
              <a:t> y </a:t>
            </a:r>
            <a:r>
              <a:rPr lang="en-US" dirty="0" err="1">
                <a:latin typeface="Calibri" charset="0"/>
              </a:rPr>
              <a:t>claro</a:t>
            </a:r>
            <a:r>
              <a:rPr lang="en-US" dirty="0">
                <a:latin typeface="Calibri" charset="0"/>
              </a:rPr>
              <a:t>.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 </a:t>
            </a:r>
            <a:r>
              <a:rPr lang="en-US" dirty="0" err="1">
                <a:latin typeface="Calibri" charset="0"/>
              </a:rPr>
              <a:t>veces</a:t>
            </a:r>
            <a:r>
              <a:rPr lang="en-US" dirty="0">
                <a:latin typeface="Calibri" charset="0"/>
              </a:rPr>
              <a:t> los </a:t>
            </a:r>
            <a:r>
              <a:rPr lang="en-US" dirty="0" err="1">
                <a:latin typeface="Calibri" charset="0"/>
              </a:rPr>
              <a:t>datos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pueden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quedar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demasiado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escondidos</a:t>
            </a:r>
            <a:r>
              <a:rPr lang="en-US" dirty="0">
                <a:latin typeface="Calibri" charset="0"/>
              </a:rPr>
              <a:t>.</a:t>
            </a:r>
          </a:p>
          <a:p>
            <a:endParaRPr lang="en-AU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54</a:t>
            </a:fld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683568" y="4437112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s-ES" dirty="0">
              <a:latin typeface="Calibri" charset="0"/>
            </a:endParaRPr>
          </a:p>
          <a:p>
            <a:r>
              <a:rPr lang="es-ES" sz="2400" dirty="0">
                <a:latin typeface="Calibri" charset="0"/>
              </a:rPr>
              <a:t>La herencia es la posibilidad de definir una clase como especificación de otra (relación </a:t>
            </a:r>
            <a:r>
              <a:rPr lang="es-ES" sz="2400" dirty="0" err="1">
                <a:solidFill>
                  <a:srgbClr val="FF0000"/>
                </a:solidFill>
                <a:latin typeface="Calibri" charset="0"/>
              </a:rPr>
              <a:t>is_a</a:t>
            </a:r>
            <a:r>
              <a:rPr lang="es-ES" sz="2400" dirty="0" smtClean="0">
                <a:latin typeface="Calibri" charset="0"/>
              </a:rPr>
              <a:t>).</a:t>
            </a:r>
          </a:p>
          <a:p>
            <a:pPr marL="800100" lvl="1" indent="-342900">
              <a:buFont typeface="Arial"/>
              <a:buChar char="•"/>
            </a:pPr>
            <a:r>
              <a:rPr lang="es-ES" sz="2400" dirty="0" smtClean="0">
                <a:latin typeface="Calibri" charset="0"/>
              </a:rPr>
              <a:t>¿Cómo implementar la relación </a:t>
            </a:r>
            <a:r>
              <a:rPr lang="es-ES" sz="2400" dirty="0" err="1" smtClean="0">
                <a:solidFill>
                  <a:srgbClr val="FF0000"/>
                </a:solidFill>
                <a:latin typeface="Calibri" charset="0"/>
              </a:rPr>
              <a:t>has_a</a:t>
            </a:r>
            <a:r>
              <a:rPr lang="es-ES" sz="2400" dirty="0">
                <a:latin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827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 err="1" smtClean="0"/>
              <a:t>Herencia</a:t>
            </a:r>
            <a:endParaRPr lang="en-AU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 dirty="0" smtClean="0"/>
              <a:t>La </a:t>
            </a:r>
            <a:r>
              <a:rPr lang="es-ES_tradnl" sz="2000" b="1" dirty="0" smtClean="0"/>
              <a:t>herencia</a:t>
            </a:r>
            <a:r>
              <a:rPr lang="es-ES_tradnl" sz="2000" dirty="0"/>
              <a:t> </a:t>
            </a:r>
            <a:r>
              <a:rPr lang="es-ES_tradnl" sz="1800" dirty="0" smtClean="0"/>
              <a:t>nos </a:t>
            </a:r>
            <a:r>
              <a:rPr lang="es-ES_tradnl" sz="1800" dirty="0"/>
              <a:t>permite crear nuevas clases a partir de clases ya existentes, </a:t>
            </a:r>
            <a:r>
              <a:rPr lang="es-ES_tradnl" sz="1800" dirty="0" err="1"/>
              <a:t>convervando</a:t>
            </a:r>
            <a:r>
              <a:rPr lang="es-ES_tradnl" sz="1800" dirty="0"/>
              <a:t> las propiedades de la clase original y añadiendo otras nuevas. </a:t>
            </a:r>
            <a:endParaRPr lang="es-ES_tradnl" sz="1800" dirty="0" smtClean="0"/>
          </a:p>
          <a:p>
            <a:endParaRPr lang="es-ES_tradnl" sz="1800" dirty="0" smtClean="0"/>
          </a:p>
          <a:p>
            <a:endParaRPr lang="es-ES_tradnl" sz="2000" dirty="0"/>
          </a:p>
          <a:p>
            <a:r>
              <a:rPr lang="hu-HU" sz="2000" dirty="0" smtClean="0"/>
              <a:t>Además</a:t>
            </a:r>
            <a:r>
              <a:rPr lang="hu-HU" sz="2000" dirty="0"/>
              <a:t>, las clases derivadas pueden ser base de otras clases derivadas. </a:t>
            </a:r>
            <a:endParaRPr lang="hu-HU" sz="2000" dirty="0" smtClean="0"/>
          </a:p>
          <a:p>
            <a:endParaRPr lang="hu-HU" sz="2000" dirty="0" smtClean="0"/>
          </a:p>
          <a:p>
            <a:pPr lvl="1"/>
            <a:r>
              <a:rPr lang="hu-HU" sz="1600" dirty="0" smtClean="0"/>
              <a:t>Se pueden montar jerarquías de clases.</a:t>
            </a:r>
            <a:endParaRPr lang="hu-HU" sz="1600" dirty="0"/>
          </a:p>
          <a:p>
            <a:endParaRPr lang="fr-FR" sz="2000" dirty="0" smtClean="0">
              <a:latin typeface="Wingdings 2"/>
            </a:endParaRPr>
          </a:p>
          <a:p>
            <a:r>
              <a:rPr lang="fr-FR" sz="2000" dirty="0" smtClean="0"/>
              <a:t>En </a:t>
            </a:r>
            <a:r>
              <a:rPr lang="fr-FR" sz="2000" dirty="0"/>
              <a:t>la </a:t>
            </a:r>
            <a:r>
              <a:rPr lang="fr-FR" sz="2000" dirty="0" err="1"/>
              <a:t>herencia</a:t>
            </a:r>
            <a:r>
              <a:rPr lang="fr-FR" sz="2000" dirty="0"/>
              <a:t>, las clases </a:t>
            </a:r>
            <a:r>
              <a:rPr lang="fr-FR" sz="2000" dirty="0" err="1"/>
              <a:t>derivadas</a:t>
            </a:r>
            <a:r>
              <a:rPr lang="fr-FR" sz="2000" dirty="0"/>
              <a:t> </a:t>
            </a:r>
            <a:r>
              <a:rPr lang="fr-FR" sz="2000" dirty="0" err="1"/>
              <a:t>heredan</a:t>
            </a:r>
            <a:r>
              <a:rPr lang="fr-FR" sz="2000" dirty="0"/>
              <a:t> </a:t>
            </a:r>
            <a:r>
              <a:rPr lang="fr-FR" sz="2000" dirty="0" err="1"/>
              <a:t>todos</a:t>
            </a:r>
            <a:r>
              <a:rPr lang="fr-FR" sz="2000" dirty="0"/>
              <a:t> los </a:t>
            </a:r>
            <a:r>
              <a:rPr lang="fr-FR" sz="2000" dirty="0" err="1"/>
              <a:t>métodos</a:t>
            </a:r>
            <a:r>
              <a:rPr lang="fr-FR" sz="2000" dirty="0"/>
              <a:t> y </a:t>
            </a:r>
            <a:r>
              <a:rPr lang="fr-FR" sz="2000" dirty="0" err="1"/>
              <a:t>atributos</a:t>
            </a:r>
            <a:r>
              <a:rPr lang="fr-FR" sz="2000" dirty="0"/>
              <a:t> de la clase base. </a:t>
            </a:r>
            <a:endParaRPr lang="fr-FR" sz="2000" dirty="0" smtClean="0"/>
          </a:p>
          <a:p>
            <a:endParaRPr lang="fr-FR" sz="2000" dirty="0" smtClean="0"/>
          </a:p>
          <a:p>
            <a:pPr lvl="1"/>
            <a:r>
              <a:rPr lang="fr-FR" sz="1600" dirty="0" smtClean="0"/>
              <a:t>La </a:t>
            </a:r>
            <a:r>
              <a:rPr lang="fr-FR" sz="1600" dirty="0" err="1" smtClean="0"/>
              <a:t>visibilidad</a:t>
            </a:r>
            <a:r>
              <a:rPr lang="fr-FR" sz="1600" dirty="0" smtClean="0"/>
              <a:t> de los </a:t>
            </a:r>
            <a:r>
              <a:rPr lang="fr-FR" sz="1600" dirty="0" err="1" smtClean="0"/>
              <a:t>métodos</a:t>
            </a:r>
            <a:r>
              <a:rPr lang="fr-FR" sz="1600" dirty="0" smtClean="0"/>
              <a:t> de las clases bases </a:t>
            </a:r>
            <a:r>
              <a:rPr lang="fr-FR" sz="1600" dirty="0" err="1" smtClean="0"/>
              <a:t>depende</a:t>
            </a:r>
            <a:r>
              <a:rPr lang="fr-FR" sz="1600" dirty="0" smtClean="0"/>
              <a:t> de la </a:t>
            </a:r>
            <a:r>
              <a:rPr lang="fr-FR" sz="1600" dirty="0" err="1" smtClean="0"/>
              <a:t>repetición</a:t>
            </a:r>
            <a:r>
              <a:rPr lang="fr-FR" sz="1600" dirty="0" smtClean="0"/>
              <a:t> de los nombres.</a:t>
            </a:r>
            <a:endParaRPr lang="fr-FR" sz="1600" dirty="0"/>
          </a:p>
          <a:p>
            <a:endParaRPr lang="en-AU" sz="20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55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4701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Definimos</a:t>
            </a:r>
            <a:r>
              <a:rPr lang="en-AU" dirty="0" smtClean="0"/>
              <a:t> </a:t>
            </a:r>
            <a:r>
              <a:rPr lang="en-AU" dirty="0" err="1" smtClean="0"/>
              <a:t>una</a:t>
            </a:r>
            <a:r>
              <a:rPr lang="en-AU" dirty="0" smtClean="0"/>
              <a:t> </a:t>
            </a:r>
            <a:r>
              <a:rPr lang="en-AU" dirty="0" err="1" smtClean="0"/>
              <a:t>herencia</a:t>
            </a:r>
            <a:r>
              <a:rPr lang="en-AU" dirty="0" smtClean="0"/>
              <a:t> simple</a:t>
            </a:r>
            <a:endParaRPr lang="en-AU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AU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Instrumento</a:t>
            </a: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: </a:t>
            </a:r>
            <a:endParaRPr lang="en-AU" sz="2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			#</a:t>
            </a:r>
            <a:r>
              <a:rPr lang="en-AU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Clase</a:t>
            </a: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 Base </a:t>
            </a: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	pass </a:t>
            </a:r>
            <a:endParaRPr lang="en-AU" sz="20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AU" sz="2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AU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Guitarra</a:t>
            </a: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AU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Instrumento</a:t>
            </a: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): </a:t>
            </a:r>
            <a:endParaRPr lang="en-AU" sz="2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			#</a:t>
            </a:r>
            <a:r>
              <a:rPr lang="en-AU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Clase</a:t>
            </a: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Derivada</a:t>
            </a: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	pass </a:t>
            </a:r>
            <a:endParaRPr lang="en-AU" sz="20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AU" sz="2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AU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Bajo</a:t>
            </a: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AU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Instrumento</a:t>
            </a: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): </a:t>
            </a:r>
            <a:endParaRPr lang="en-AU" sz="2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			#</a:t>
            </a:r>
            <a:r>
              <a:rPr lang="en-AU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Clase</a:t>
            </a: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Derivada</a:t>
            </a:r>
            <a:r>
              <a:rPr lang="en-AU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	pass </a:t>
            </a:r>
            <a:endParaRPr lang="en-AU" sz="20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AU" sz="20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56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8914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183880" cy="624132"/>
          </a:xfrm>
        </p:spPr>
        <p:txBody>
          <a:bodyPr/>
          <a:lstStyle/>
          <a:p>
            <a:r>
              <a:rPr lang="en-AU" dirty="0" err="1" smtClean="0"/>
              <a:t>Ejemplo</a:t>
            </a:r>
            <a:endParaRPr lang="en-AU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268760"/>
            <a:ext cx="5400600" cy="4187952"/>
          </a:xfrm>
        </p:spPr>
        <p:txBody>
          <a:bodyPr/>
          <a:lstStyle/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Instrumento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: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init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__(self, 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precio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): </a:t>
            </a:r>
          </a:p>
          <a:p>
            <a:pPr marL="0" indent="0">
              <a:buNone/>
            </a:pP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		self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.__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precio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precio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tocar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(self): 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AU" sz="1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	print 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Estamos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tocando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musica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”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romper (self):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	print 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Esto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lo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pagas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tu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	print 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Son”,self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AU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precio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,”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	 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euros ”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Guitarra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(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Instrumento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):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init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__ (self, 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cuerdas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precio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): </a:t>
            </a:r>
          </a:p>
          <a:p>
            <a:pPr marL="0" indent="0">
              <a:buNone/>
            </a:pP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		</a:t>
            </a:r>
            <a:r>
              <a:rPr lang="en-AU" sz="1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Instrumento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.__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init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__(self, 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precio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) </a:t>
            </a:r>
          </a:p>
          <a:p>
            <a:pPr marL="0" indent="0">
              <a:buNone/>
            </a:pP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		self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.__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cuerdas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cuerdas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tocar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(self):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	print 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Estamos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tocando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la </a:t>
            </a:r>
            <a:endParaRPr lang="en-AU" sz="14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guitarra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de ", self.__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cuerdas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endParaRPr lang="en-AU" sz="14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"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cuerdas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57</a:t>
            </a:fld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6084168" y="393828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AU" sz="12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AU" sz="1200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 main(): </a:t>
            </a:r>
          </a:p>
          <a:p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n-AU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instru</a:t>
            </a:r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lang="en-AU" sz="1200" dirty="0" err="1">
                <a:solidFill>
                  <a:srgbClr val="0000FF"/>
                </a:solidFill>
                <a:latin typeface="Courier New"/>
                <a:cs typeface="Courier New"/>
              </a:rPr>
              <a:t>Instrumento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(20) </a:t>
            </a:r>
          </a:p>
          <a:p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  guitar 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lang="en-AU" sz="1200" dirty="0" err="1">
                <a:solidFill>
                  <a:srgbClr val="0000FF"/>
                </a:solidFill>
                <a:latin typeface="Courier New"/>
                <a:cs typeface="Courier New"/>
              </a:rPr>
              <a:t>Guitarra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(5, 100) </a:t>
            </a:r>
          </a:p>
          <a:p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n-AU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instru.romper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() </a:t>
            </a:r>
          </a:p>
          <a:p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n-AU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guitar.romper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() </a:t>
            </a:r>
          </a:p>
          <a:p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n-AU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instru.tocar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() </a:t>
            </a:r>
          </a:p>
          <a:p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n-AU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guitar.tocar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() </a:t>
            </a:r>
          </a:p>
          <a:p>
            <a:endParaRPr lang="fr-FR" sz="12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fr-FR" sz="1200" dirty="0">
                <a:solidFill>
                  <a:srgbClr val="0000FF"/>
                </a:solidFill>
                <a:latin typeface="Courier New"/>
                <a:cs typeface="Courier New"/>
              </a:rPr>
              <a:t>() </a:t>
            </a:r>
            <a:endParaRPr lang="en-AU" sz="12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6244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183880" cy="624132"/>
          </a:xfrm>
        </p:spPr>
        <p:txBody>
          <a:bodyPr/>
          <a:lstStyle/>
          <a:p>
            <a:r>
              <a:rPr lang="en-AU" dirty="0" err="1" smtClean="0"/>
              <a:t>Ejemplo</a:t>
            </a:r>
            <a:r>
              <a:rPr lang="en-AU" dirty="0" smtClean="0"/>
              <a:t> – </a:t>
            </a:r>
            <a:r>
              <a:rPr lang="en-AU" dirty="0" err="1" smtClean="0"/>
              <a:t>redifinición</a:t>
            </a:r>
            <a:r>
              <a:rPr lang="en-AU" dirty="0" smtClean="0"/>
              <a:t> de </a:t>
            </a:r>
            <a:r>
              <a:rPr lang="en-AU" dirty="0" err="1" smtClean="0"/>
              <a:t>métodos</a:t>
            </a:r>
            <a:endParaRPr lang="en-AU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268760"/>
            <a:ext cx="5400600" cy="4187952"/>
          </a:xfrm>
        </p:spPr>
        <p:txBody>
          <a:bodyPr/>
          <a:lstStyle/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Instrumento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: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init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__(self,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precio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):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	self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.__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precio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precio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tocar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 (self): </a:t>
            </a: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AU" sz="1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		print 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Estamos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tocando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musica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” </a:t>
            </a:r>
            <a:endParaRPr lang="en-AU" sz="1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romper (self):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	print 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Esto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lo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pagas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tu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	print 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Son”,self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AU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precio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,”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	 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euros ”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Guitarra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(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Instrumento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):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init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__ (self,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cuerdas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precio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):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	</a:t>
            </a:r>
            <a:r>
              <a:rPr lang="en-AU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Instrumento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.__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init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__(self,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precio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)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		self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.__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cuerdas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AU" sz="1400" dirty="0" err="1">
                <a:solidFill>
                  <a:srgbClr val="0000FF"/>
                </a:solidFill>
                <a:latin typeface="Courier New"/>
                <a:cs typeface="Courier New"/>
              </a:rPr>
              <a:t>cuerdas</a:t>
            </a:r>
            <a:r>
              <a:rPr lang="en-AU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tocar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(self): </a:t>
            </a:r>
            <a:endParaRPr lang="en-AU" sz="1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		print 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Estamos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tocando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 la </a:t>
            </a:r>
            <a:endParaRPr lang="en-AU" sz="14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guitarra</a:t>
            </a: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de ", self.__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cuerdas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endParaRPr lang="en-AU" sz="14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AU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	" </a:t>
            </a:r>
            <a:r>
              <a:rPr lang="en-AU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cuerdas</a:t>
            </a:r>
            <a:r>
              <a:rPr lang="en-AU" sz="1400" b="1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endParaRPr lang="en-AU" sz="1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58</a:t>
            </a:fld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6084168" y="393828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AU" sz="12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AU" sz="1200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 main(): </a:t>
            </a:r>
          </a:p>
          <a:p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n-AU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instru</a:t>
            </a:r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lang="en-AU" sz="1200" dirty="0" err="1">
                <a:solidFill>
                  <a:srgbClr val="0000FF"/>
                </a:solidFill>
                <a:latin typeface="Courier New"/>
                <a:cs typeface="Courier New"/>
              </a:rPr>
              <a:t>Instrumento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(20) </a:t>
            </a:r>
          </a:p>
          <a:p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  guitar 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lang="en-AU" sz="1200" dirty="0" err="1">
                <a:solidFill>
                  <a:srgbClr val="0000FF"/>
                </a:solidFill>
                <a:latin typeface="Courier New"/>
                <a:cs typeface="Courier New"/>
              </a:rPr>
              <a:t>Guitarra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(5, 100) </a:t>
            </a:r>
          </a:p>
          <a:p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n-AU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instru.romper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() </a:t>
            </a:r>
          </a:p>
          <a:p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n-AU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guitar.romper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() </a:t>
            </a:r>
          </a:p>
          <a:p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n-AU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instru.tocar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() </a:t>
            </a:r>
          </a:p>
          <a:p>
            <a:r>
              <a:rPr lang="en-AU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lang="en-AU" sz="12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guitar.tocar</a:t>
            </a:r>
            <a:r>
              <a:rPr lang="en-AU" sz="1200" dirty="0">
                <a:solidFill>
                  <a:srgbClr val="0000FF"/>
                </a:solidFill>
                <a:latin typeface="Courier New"/>
                <a:cs typeface="Courier New"/>
              </a:rPr>
              <a:t>() </a:t>
            </a:r>
          </a:p>
          <a:p>
            <a:endParaRPr lang="fr-FR" sz="12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fr-FR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fr-FR" sz="1200" dirty="0">
                <a:solidFill>
                  <a:srgbClr val="0000FF"/>
                </a:solidFill>
                <a:latin typeface="Courier New"/>
                <a:cs typeface="Courier New"/>
              </a:rPr>
              <a:t>() </a:t>
            </a:r>
            <a:endParaRPr lang="en-AU" sz="12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9070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42938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Conclusiones</a:t>
            </a:r>
          </a:p>
        </p:txBody>
      </p:sp>
      <p:sp>
        <p:nvSpPr>
          <p:cNvPr id="59395" name="2 Marcador de contenido"/>
          <p:cNvSpPr>
            <a:spLocks noGrp="1"/>
          </p:cNvSpPr>
          <p:nvPr>
            <p:ph idx="1"/>
          </p:nvPr>
        </p:nvSpPr>
        <p:spPr>
          <a:xfrm>
            <a:off x="500063" y="884238"/>
            <a:ext cx="8183562" cy="4187825"/>
          </a:xfrm>
        </p:spPr>
        <p:txBody>
          <a:bodyPr/>
          <a:lstStyle/>
          <a:p>
            <a:endParaRPr lang="en-US" sz="1400" dirty="0">
              <a:latin typeface="Calibri" charset="0"/>
            </a:endParaRPr>
          </a:p>
          <a:p>
            <a:r>
              <a:rPr lang="es-ES" sz="1400" dirty="0">
                <a:latin typeface="Calibri" charset="0"/>
              </a:rPr>
              <a:t>La forma correcta para acceder a los valores de las clases es a través de funciones </a:t>
            </a:r>
            <a:r>
              <a:rPr lang="es-ES" sz="1400" dirty="0" err="1">
                <a:latin typeface="Calibri" charset="0"/>
              </a:rPr>
              <a:t>getValor</a:t>
            </a:r>
            <a:r>
              <a:rPr lang="es-ES" sz="1400" dirty="0">
                <a:latin typeface="Calibri" charset="0"/>
              </a:rPr>
              <a:t>() y </a:t>
            </a:r>
            <a:r>
              <a:rPr lang="es-ES" sz="1400" dirty="0" err="1">
                <a:latin typeface="Calibri" charset="0"/>
              </a:rPr>
              <a:t>setValor</a:t>
            </a:r>
            <a:r>
              <a:rPr lang="es-ES" sz="1400" dirty="0">
                <a:latin typeface="Calibri" charset="0"/>
              </a:rPr>
              <a:t>().</a:t>
            </a:r>
          </a:p>
          <a:p>
            <a:pPr lvl="1"/>
            <a:r>
              <a:rPr lang="es-ES" sz="1100" dirty="0">
                <a:latin typeface="Calibri" charset="0"/>
              </a:rPr>
              <a:t>Por defecto, intentar definir los métodos como métodos puros.</a:t>
            </a:r>
          </a:p>
          <a:p>
            <a:pPr lvl="1"/>
            <a:endParaRPr lang="es-ES" sz="1100" dirty="0">
              <a:latin typeface="Calibri" charset="0"/>
            </a:endParaRPr>
          </a:p>
          <a:p>
            <a:r>
              <a:rPr lang="es-ES" sz="1400" dirty="0">
                <a:latin typeface="Calibri" charset="0"/>
              </a:rPr>
              <a:t>Se pueden incrustar objetos dentro de objetos.</a:t>
            </a:r>
          </a:p>
          <a:p>
            <a:endParaRPr lang="es-ES" sz="1400" dirty="0">
              <a:latin typeface="Calibri" charset="0"/>
            </a:endParaRPr>
          </a:p>
          <a:p>
            <a:r>
              <a:rPr lang="es-ES" sz="1400" dirty="0">
                <a:latin typeface="Calibri" charset="0"/>
              </a:rPr>
              <a:t>Las clases son tipos de datos mutables </a:t>
            </a:r>
          </a:p>
          <a:p>
            <a:pPr lvl="1"/>
            <a:r>
              <a:rPr lang="es-ES" sz="1100" dirty="0">
                <a:latin typeface="Calibri" charset="0"/>
              </a:rPr>
              <a:t>Una solución es copiar los objetos usando la copia simple o la copia profunda.</a:t>
            </a:r>
          </a:p>
          <a:p>
            <a:endParaRPr lang="en-US" sz="1400" dirty="0" smtClean="0">
              <a:latin typeface="Calibri" charset="0"/>
            </a:endParaRPr>
          </a:p>
          <a:p>
            <a:r>
              <a:rPr lang="en-US" sz="1400" dirty="0" smtClean="0">
                <a:latin typeface="Calibri" charset="0"/>
              </a:rPr>
              <a:t>La </a:t>
            </a:r>
            <a:r>
              <a:rPr lang="en-US" sz="1400" dirty="0" err="1">
                <a:latin typeface="Calibri" charset="0"/>
              </a:rPr>
              <a:t>encapsulación</a:t>
            </a:r>
            <a:r>
              <a:rPr lang="en-US" sz="1400" dirty="0">
                <a:latin typeface="Calibri" charset="0"/>
              </a:rPr>
              <a:t> de los </a:t>
            </a:r>
            <a:r>
              <a:rPr lang="en-US" sz="1400" dirty="0" err="1">
                <a:latin typeface="Calibri" charset="0"/>
              </a:rPr>
              <a:t>datos</a:t>
            </a:r>
            <a:r>
              <a:rPr lang="en-US" sz="1400" dirty="0">
                <a:latin typeface="Calibri" charset="0"/>
              </a:rPr>
              <a:t> y los </a:t>
            </a:r>
            <a:r>
              <a:rPr lang="en-US" sz="1400" dirty="0" err="1">
                <a:latin typeface="Calibri" charset="0"/>
              </a:rPr>
              <a:t>métodos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es</a:t>
            </a:r>
            <a:r>
              <a:rPr lang="en-US" sz="1400" dirty="0">
                <a:latin typeface="Calibri" charset="0"/>
              </a:rPr>
              <a:t> un </a:t>
            </a:r>
            <a:r>
              <a:rPr lang="en-US" sz="1400" dirty="0" err="1">
                <a:latin typeface="Calibri" charset="0"/>
              </a:rPr>
              <a:t>proceso</a:t>
            </a:r>
            <a:r>
              <a:rPr lang="en-US" sz="1400" dirty="0">
                <a:latin typeface="Calibri" charset="0"/>
              </a:rPr>
              <a:t> de </a:t>
            </a:r>
            <a:r>
              <a:rPr lang="en-US" sz="1400" dirty="0" err="1">
                <a:latin typeface="Calibri" charset="0"/>
              </a:rPr>
              <a:t>organizarlos</a:t>
            </a:r>
            <a:r>
              <a:rPr lang="en-US" sz="1400" dirty="0">
                <a:latin typeface="Calibri" charset="0"/>
              </a:rPr>
              <a:t> en </a:t>
            </a:r>
            <a:r>
              <a:rPr lang="en-US" sz="1400" dirty="0" err="1">
                <a:latin typeface="Calibri" charset="0"/>
              </a:rPr>
              <a:t>clases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donde</a:t>
            </a:r>
            <a:r>
              <a:rPr lang="en-US" sz="1400" dirty="0">
                <a:latin typeface="Calibri" charset="0"/>
              </a:rPr>
              <a:t> se </a:t>
            </a:r>
            <a:r>
              <a:rPr lang="en-US" sz="1400" dirty="0" err="1">
                <a:latin typeface="Calibri" charset="0"/>
              </a:rPr>
              <a:t>separa</a:t>
            </a:r>
            <a:r>
              <a:rPr lang="en-US" sz="1400" dirty="0">
                <a:latin typeface="Calibri" charset="0"/>
              </a:rPr>
              <a:t> la </a:t>
            </a:r>
            <a:r>
              <a:rPr lang="en-US" sz="1400" dirty="0" err="1">
                <a:latin typeface="Calibri" charset="0"/>
              </a:rPr>
              <a:t>interfaz</a:t>
            </a:r>
            <a:r>
              <a:rPr lang="en-US" sz="1400" dirty="0">
                <a:latin typeface="Calibri" charset="0"/>
              </a:rPr>
              <a:t> de la </a:t>
            </a:r>
            <a:r>
              <a:rPr lang="en-US" sz="1400" dirty="0" err="1">
                <a:latin typeface="Calibri" charset="0"/>
              </a:rPr>
              <a:t>clase</a:t>
            </a:r>
            <a:r>
              <a:rPr lang="en-US" sz="1400" dirty="0">
                <a:latin typeface="Calibri" charset="0"/>
              </a:rPr>
              <a:t> de la </a:t>
            </a:r>
            <a:r>
              <a:rPr lang="en-US" sz="1400" dirty="0" err="1">
                <a:latin typeface="Calibri" charset="0"/>
              </a:rPr>
              <a:t>implementación</a:t>
            </a:r>
            <a:r>
              <a:rPr lang="en-US" sz="1400" dirty="0">
                <a:latin typeface="Calibri" charset="0"/>
              </a:rPr>
              <a:t> de </a:t>
            </a:r>
            <a:r>
              <a:rPr lang="en-US" sz="1400" dirty="0" err="1">
                <a:latin typeface="Calibri" charset="0"/>
              </a:rPr>
              <a:t>sus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métodos</a:t>
            </a:r>
            <a:endParaRPr lang="en-US" sz="1400" dirty="0">
              <a:latin typeface="Calibri" charset="0"/>
            </a:endParaRPr>
          </a:p>
          <a:p>
            <a:endParaRPr lang="es-ES" sz="1400" dirty="0">
              <a:latin typeface="Calibri" charset="0"/>
            </a:endParaRPr>
          </a:p>
          <a:p>
            <a:r>
              <a:rPr lang="es-ES" sz="1400" dirty="0">
                <a:latin typeface="Calibri" charset="0"/>
              </a:rPr>
              <a:t>Se pueden sobrecargar métodos implementados.</a:t>
            </a:r>
          </a:p>
          <a:p>
            <a:endParaRPr lang="es-ES" sz="1400" dirty="0">
              <a:latin typeface="Calibri" charset="0"/>
            </a:endParaRPr>
          </a:p>
          <a:p>
            <a:r>
              <a:rPr lang="es-ES" sz="1400" dirty="0">
                <a:latin typeface="Calibri" charset="0"/>
              </a:rPr>
              <a:t>El polimorfismo es la capacidad de definir operaciones básicas de los tipos (métodos de las clases) que tiene el mismo objetivo aunque puedan tener diferente implementación.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Las </a:t>
            </a:r>
            <a:r>
              <a:rPr lang="en-US" sz="1400" dirty="0" err="1">
                <a:latin typeface="Calibri" charset="0"/>
              </a:rPr>
              <a:t>clases</a:t>
            </a:r>
            <a:r>
              <a:rPr lang="en-US" sz="1400" dirty="0">
                <a:latin typeface="Calibri" charset="0"/>
              </a:rPr>
              <a:t> se </a:t>
            </a:r>
            <a:r>
              <a:rPr lang="en-US" sz="1400" dirty="0" err="1">
                <a:latin typeface="Calibri" charset="0"/>
              </a:rPr>
              <a:t>pueden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organizar</a:t>
            </a:r>
            <a:r>
              <a:rPr lang="en-US" sz="1400" dirty="0">
                <a:latin typeface="Calibri" charset="0"/>
              </a:rPr>
              <a:t> en </a:t>
            </a:r>
            <a:r>
              <a:rPr lang="en-US" sz="1400" dirty="0" err="1">
                <a:latin typeface="Calibri" charset="0"/>
              </a:rPr>
              <a:t>jerarquías</a:t>
            </a:r>
            <a:r>
              <a:rPr lang="en-US" sz="1400" dirty="0">
                <a:latin typeface="Calibri" charset="0"/>
              </a:rPr>
              <a:t>. Las </a:t>
            </a:r>
            <a:r>
              <a:rPr lang="en-US" sz="1400" dirty="0" err="1">
                <a:latin typeface="Calibri" charset="0"/>
              </a:rPr>
              <a:t>jerarquias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permiten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realizar</a:t>
            </a:r>
            <a:r>
              <a:rPr lang="en-US" sz="1400" dirty="0">
                <a:latin typeface="Calibri" charset="0"/>
              </a:rPr>
              <a:t>  </a:t>
            </a:r>
            <a:r>
              <a:rPr lang="en-US" sz="1400" dirty="0" err="1">
                <a:latin typeface="Calibri" charset="0"/>
              </a:rPr>
              <a:t>herencia</a:t>
            </a:r>
            <a:r>
              <a:rPr lang="en-US" sz="1400" dirty="0">
                <a:latin typeface="Calibri" charset="0"/>
              </a:rPr>
              <a:t> de </a:t>
            </a:r>
            <a:r>
              <a:rPr lang="en-US" sz="1400" dirty="0" err="1">
                <a:latin typeface="Calibri" charset="0"/>
              </a:rPr>
              <a:t>métodos</a:t>
            </a:r>
            <a:r>
              <a:rPr lang="en-US" sz="1400" dirty="0">
                <a:latin typeface="Calibri" charset="0"/>
              </a:rPr>
              <a:t> y </a:t>
            </a:r>
            <a:r>
              <a:rPr lang="en-US" sz="1400" dirty="0" err="1">
                <a:latin typeface="Calibri" charset="0"/>
              </a:rPr>
              <a:t>datos</a:t>
            </a:r>
            <a:r>
              <a:rPr lang="en-US" sz="1400" dirty="0">
                <a:latin typeface="Calibri" charset="0"/>
              </a:rPr>
              <a:t> de </a:t>
            </a:r>
            <a:r>
              <a:rPr lang="en-US" sz="1400" dirty="0" err="1">
                <a:latin typeface="Calibri" charset="0"/>
              </a:rPr>
              <a:t>las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clases</a:t>
            </a:r>
            <a:r>
              <a:rPr lang="en-US" sz="1400" dirty="0">
                <a:latin typeface="Calibri" charset="0"/>
              </a:rPr>
              <a:t> bases </a:t>
            </a:r>
            <a:r>
              <a:rPr lang="en-US" sz="1400" dirty="0" err="1">
                <a:latin typeface="Calibri" charset="0"/>
              </a:rPr>
              <a:t>por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las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clases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derivadas</a:t>
            </a:r>
            <a:r>
              <a:rPr lang="en-US" sz="1400" dirty="0">
                <a:latin typeface="Calibri" charset="0"/>
              </a:rPr>
              <a:t> </a:t>
            </a:r>
          </a:p>
          <a:p>
            <a:pPr marL="742950" lvl="1" indent="-285750"/>
            <a:r>
              <a:rPr lang="es-ES_tradnl" sz="1200" dirty="0" smtClean="0">
                <a:latin typeface="Calibri" charset="0"/>
              </a:rPr>
              <a:t>Es una forma muy eficiente de reaprovechar el código, escribir de forma compacta y concisa y minimizar los errores.</a:t>
            </a:r>
            <a:endParaRPr lang="es-ES" sz="1200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sz="1400" dirty="0">
              <a:latin typeface="Calibri" charset="0"/>
            </a:endParaRPr>
          </a:p>
          <a:p>
            <a:endParaRPr lang="es-ES" sz="1400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FE3F7EE-4A48-F040-B115-5AA0192A09EE}" type="slidenum">
              <a:rPr lang="es-ES_tradnl">
                <a:solidFill>
                  <a:srgbClr val="A7A399"/>
                </a:solidFill>
              </a:rPr>
              <a:pPr eaLnBrk="1" hangingPunct="1"/>
              <a:t>59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getattr(object_instance, string)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6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000" b="1" dirty="0">
                <a:latin typeface="Courier New" charset="0"/>
              </a:rPr>
              <a:t> f = </a:t>
            </a:r>
            <a:r>
              <a:rPr lang="en-US" sz="2000" b="1" dirty="0" smtClean="0">
                <a:latin typeface="Courier New" charset="0"/>
              </a:rPr>
              <a:t>Student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Bob Smith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000" b="1" dirty="0">
                <a:latin typeface="Courier New" charset="0"/>
              </a:rPr>
              <a:t>, 23)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getattr</a:t>
            </a:r>
            <a:r>
              <a:rPr lang="en-US" sz="2000" b="1" dirty="0">
                <a:latin typeface="Courier New" charset="0"/>
              </a:rPr>
              <a:t>(f, 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full_name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ja-JP" altLang="en-US" sz="2000" b="1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Bob Smith</a:t>
            </a:r>
            <a:r>
              <a:rPr lang="ja-JP" altLang="en-US" sz="2000" b="1" dirty="0">
                <a:solidFill>
                  <a:schemeClr val="accent2"/>
                </a:solidFill>
                <a:latin typeface="Arial"/>
              </a:rPr>
              <a:t>”</a:t>
            </a:r>
            <a:endParaRPr lang="en-US" sz="2000" b="1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getattr</a:t>
            </a:r>
            <a:r>
              <a:rPr lang="en-US" sz="2000" b="1" dirty="0">
                <a:latin typeface="Courier New" charset="0"/>
              </a:rPr>
              <a:t>(f, 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get_age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 &lt;method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</a:rPr>
              <a:t>get_age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 of class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</a:rPr>
              <a:t>studentClass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 at 010B3C2&gt;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getattr</a:t>
            </a:r>
            <a:r>
              <a:rPr lang="en-US" sz="2000" b="1" dirty="0">
                <a:latin typeface="Courier New" charset="0"/>
              </a:rPr>
              <a:t>(f, 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get_age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000" b="1" dirty="0">
                <a:latin typeface="Courier New" charset="0"/>
              </a:rPr>
              <a:t>)()   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# We can call this.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23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getattr</a:t>
            </a:r>
            <a:r>
              <a:rPr lang="en-US" sz="2000" b="1" dirty="0">
                <a:latin typeface="Courier New" charset="0"/>
              </a:rPr>
              <a:t>(f, 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get_birthday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     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 # Raises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</a:rPr>
              <a:t>AttributeError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 – No method exists.</a:t>
            </a:r>
          </a:p>
        </p:txBody>
      </p:sp>
    </p:spTree>
    <p:extLst>
      <p:ext uri="{BB962C8B-B14F-4D97-AF65-F5344CB8AC3E}">
        <p14:creationId xmlns:p14="http://schemas.microsoft.com/office/powerpoint/2010/main" val="29608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Material adicional</a:t>
            </a:r>
          </a:p>
        </p:txBody>
      </p:sp>
      <p:sp>
        <p:nvSpPr>
          <p:cNvPr id="60419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BD229C0E-7B23-8447-A801-7EF2526A8046}" type="slidenum">
              <a:rPr lang="es-ES_tradnl">
                <a:solidFill>
                  <a:srgbClr val="A7A399"/>
                </a:solidFill>
              </a:rPr>
              <a:pPr eaLnBrk="1" hangingPunct="1"/>
              <a:t>60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488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23888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Ejemplo 1: </a:t>
            </a:r>
            <a:r>
              <a:rPr lang="es-ES" dirty="0">
                <a:latin typeface="Calibri" charset="0"/>
                <a:hlinkClick r:id="rId3" action="ppaction://hlinkfile"/>
              </a:rPr>
              <a:t>Juego </a:t>
            </a:r>
            <a:r>
              <a:rPr lang="es-ES" dirty="0" smtClean="0">
                <a:latin typeface="Calibri" charset="0"/>
                <a:hlinkClick r:id="rId3" action="ppaction://hlinkfile"/>
              </a:rPr>
              <a:t>de Poker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43011" name="2 Marcador de contenido"/>
          <p:cNvSpPr>
            <a:spLocks noGrp="1"/>
          </p:cNvSpPr>
          <p:nvPr>
            <p:ph idx="1"/>
          </p:nvPr>
        </p:nvSpPr>
        <p:spPr>
          <a:xfrm>
            <a:off x="500063" y="1052513"/>
            <a:ext cx="7456313" cy="4187825"/>
          </a:xfrm>
        </p:spPr>
        <p:txBody>
          <a:bodyPr/>
          <a:lstStyle/>
          <a:p>
            <a:pPr lvl="1"/>
            <a:r>
              <a:rPr lang="es-ES" dirty="0" smtClean="0">
                <a:latin typeface="Calibri" charset="0"/>
              </a:rPr>
              <a:t>Tenemos</a:t>
            </a:r>
            <a:r>
              <a:rPr lang="es-ES" dirty="0">
                <a:latin typeface="Calibri" charset="0"/>
              </a:rPr>
              <a:t>: </a:t>
            </a:r>
            <a:r>
              <a:rPr lang="es-ES" dirty="0" err="1">
                <a:latin typeface="Calibri" charset="0"/>
              </a:rPr>
              <a:t>Suit</a:t>
            </a:r>
            <a:r>
              <a:rPr lang="es-ES" dirty="0">
                <a:latin typeface="Calibri" charset="0"/>
              </a:rPr>
              <a:t> (palo): Es</a:t>
            </a:r>
            <a:r>
              <a:rPr lang="en-US" dirty="0" err="1">
                <a:latin typeface="Calibri" charset="0"/>
              </a:rPr>
              <a:t>padas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Corazones</a:t>
            </a:r>
            <a:r>
              <a:rPr lang="en-US" dirty="0">
                <a:latin typeface="Calibri" charset="0"/>
              </a:rPr>
              <a:t>, Diamantes, y </a:t>
            </a:r>
            <a:r>
              <a:rPr lang="en-US" dirty="0" err="1">
                <a:latin typeface="Calibri" charset="0"/>
              </a:rPr>
              <a:t>Tréboles</a:t>
            </a:r>
            <a:r>
              <a:rPr lang="en-US" dirty="0">
                <a:latin typeface="Calibri" charset="0"/>
              </a:rPr>
              <a:t>, </a:t>
            </a:r>
          </a:p>
          <a:p>
            <a:pPr lvl="1"/>
            <a:r>
              <a:rPr lang="en-US" dirty="0">
                <a:latin typeface="Calibri" charset="0"/>
              </a:rPr>
              <a:t>Rank (</a:t>
            </a:r>
            <a:r>
              <a:rPr lang="en-US" dirty="0" err="1">
                <a:latin typeface="Calibri" charset="0"/>
              </a:rPr>
              <a:t>número</a:t>
            </a:r>
            <a:r>
              <a:rPr lang="en-US" dirty="0">
                <a:latin typeface="Calibri" charset="0"/>
              </a:rPr>
              <a:t>): As, 2, 3, 4, 5, 6, 7, 8, 9, 10, </a:t>
            </a:r>
            <a:r>
              <a:rPr lang="en-US" dirty="0" err="1">
                <a:latin typeface="Calibri" charset="0"/>
              </a:rPr>
              <a:t>comodí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reina</a:t>
            </a:r>
            <a:r>
              <a:rPr lang="en-US" dirty="0">
                <a:latin typeface="Calibri" charset="0"/>
              </a:rPr>
              <a:t>, y el </a:t>
            </a:r>
            <a:r>
              <a:rPr lang="en-US" dirty="0" err="1">
                <a:latin typeface="Calibri" charset="0"/>
              </a:rPr>
              <a:t>rey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err="1">
                <a:latin typeface="Calibri" charset="0"/>
              </a:rPr>
              <a:t>Consideramos</a:t>
            </a:r>
            <a:r>
              <a:rPr lang="en-US" dirty="0">
                <a:latin typeface="Calibri" charset="0"/>
              </a:rPr>
              <a:t> : </a:t>
            </a:r>
          </a:p>
          <a:p>
            <a:pPr lvl="2"/>
            <a:r>
              <a:rPr lang="en-US" sz="1800" dirty="0">
                <a:latin typeface="Calibri" charset="0"/>
              </a:rPr>
              <a:t>Spades → 3</a:t>
            </a:r>
          </a:p>
          <a:p>
            <a:pPr lvl="2"/>
            <a:r>
              <a:rPr lang="en-US" sz="1800" dirty="0">
                <a:latin typeface="Calibri" charset="0"/>
              </a:rPr>
              <a:t>Hearts → 2</a:t>
            </a:r>
          </a:p>
          <a:p>
            <a:pPr lvl="2"/>
            <a:r>
              <a:rPr lang="en-US" sz="1800" dirty="0">
                <a:latin typeface="Calibri" charset="0"/>
              </a:rPr>
              <a:t>Diamonds → 1</a:t>
            </a:r>
          </a:p>
          <a:p>
            <a:pPr lvl="2"/>
            <a:r>
              <a:rPr lang="en-US" sz="1800" dirty="0">
                <a:latin typeface="Calibri" charset="0"/>
              </a:rPr>
              <a:t>Clubs → </a:t>
            </a:r>
            <a:r>
              <a:rPr lang="en-US" sz="1800" dirty="0" smtClean="0">
                <a:latin typeface="Calibri" charset="0"/>
              </a:rPr>
              <a:t>0</a:t>
            </a:r>
            <a:endParaRPr lang="en-US" sz="1800" dirty="0">
              <a:latin typeface="Calibri" charset="0"/>
            </a:endParaRP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class 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Card: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		"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""represents a standard playing card."""</a:t>
            </a: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__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__(self, suit=0, rank=2):</a:t>
            </a: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	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self._suit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= suit</a:t>
            </a: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	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self._rank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= rank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326E0B7-23E0-594D-BEB9-2518C0F199C9}" type="slidenum">
              <a:rPr lang="es-ES_tradnl">
                <a:solidFill>
                  <a:srgbClr val="A7A399"/>
                </a:solidFill>
              </a:rPr>
              <a:pPr eaLnBrk="1" hangingPunct="1"/>
              <a:t>61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43015" name="6 Rectángulo"/>
          <p:cNvSpPr>
            <a:spLocks noChangeArrowheads="1"/>
          </p:cNvSpPr>
          <p:nvPr/>
        </p:nvSpPr>
        <p:spPr bwMode="auto">
          <a:xfrm>
            <a:off x="4572000" y="3141663"/>
            <a:ext cx="4572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Jack 7→ 11</a:t>
            </a:r>
          </a:p>
          <a:p>
            <a:r>
              <a:rPr lang="en-US" sz="1600" dirty="0"/>
              <a:t>Queen 7→ 12</a:t>
            </a:r>
          </a:p>
          <a:p>
            <a:r>
              <a:rPr lang="en-US" sz="1600" dirty="0"/>
              <a:t>King 7→ 13</a:t>
            </a:r>
            <a:endParaRPr lang="es-ES" sz="1600" dirty="0"/>
          </a:p>
        </p:txBody>
      </p:sp>
      <p:sp>
        <p:nvSpPr>
          <p:cNvPr id="129026" name="AutoShape 2" descr="data:image/jpeg;base64,/9j/4AAQSkZJRgABAQAAAQABAAD/2wCEAAkGBhQSEBUSEhQVFRUVFxsXGBQXFRweHBcgGR0XGSAYFhcYHCceGBsjHRgcHy8gIyctLCwtGR8xNTAqNScrLSoBCQoKDgwOGg8PGjQlHyItKTAsMC0tNTApMDQsLCwxMi8vKS8pLDQtLjAtLCwsKiwpLC8sLCwqNDAsLSwqLywsLP/AABEIARcAtQMBIgACEQEDEQH/xAAcAAACAgMBAQAAAAAAAAAAAAAABQYHAQQIAwL/xABVEAACAQMCBAIGBAgGDgkFAAABAgMABBESIQUGEzEiQQcyQlFhgRQjccEVM1JicpGh0hYkVHSUswg0NUNTc4KSk7G0wtHUFyVVY4Oio7LTRGSE8PH/xAAaAQEAAwEBAQAAAAAAAAAAAAAAAwQFAgEG/8QANREAAQMCBAMGBQMEAwAAAAAAAQACEQMhBBIxQVFhcRMigZGh8AUyscHRFOHxI1JicjOCwv/aAAwDAQACEQMRAD8AvBVwMDsKzRWve8QjhXXNIka5xqdgo+zLECiLYopV/Cyz/ldt/p4/3qa0RFFFFERRRRREUUUURFFFFERRRRREUUUURFFFFERRRRREUUUURL+IXBjYFceLuPs8/wBv7BRXlxz2Pn91FETWlPM3K8F/B0LlS0eoPgMV3XONx9ppo8gAySAPeTWQaIuffRv6ObK74hxKGdGZLWXTEBIwwOpMu5XBOyCug6qL0Of3W41/jz/W3FWJJzC2t1itbiURvoLoYQuQFJx1ZlJxqx299ETmikn4fn/7Puv8+0/5mj8Pz/8AZ93/AJ9p/wAzRE7opJ+H5/8As+6/0lp/zNLOOekA2aCS4sbtELaQwNuwBPYNonOnPYE+eB3NJhetaXGBqpdRVY3Hp+s0AL292M/mxEfrE1fX/TtbeVrcn3bw7/8Aq1x2jImVZGDxBcWhhkaiCrMoqqh/ZB22GP0W5whw34rbH/ib/KvWD0927qGW1uSD23i/+She0alctwtZ5hrCd9D0+qtCiqri/sgbZtWm1uTp7/iv2fWb9vKvq39P1s41Ja3JGcZzEP2GSvS9o1K8bhqzoysJnSx218t1aVFVYn9kBbFygtbnUO+8W3z6mKlPBudJbqFZ4bCcxvnSWlgXOCVyAZM4yDg+fftXocDoVw6k9glzSNtNxqFKqKjl3zPNFG0kllIiIMszT24AA8yepS+19IjO6IbG5j1nCtK0aKxPZcl9mPkDgnt3rlz2tIBNzpzXABKmdFJpOOSoUMlq6qzpGWEkZ0mRggJGrJGphnG/wpzXa8RRRRREr42fU+f3VijjnsfP7qKIoZ6frJpODlgM9KaNz8B4kz+tx+unnIHMlu/CbaQTRhYreNJCXA6ZjRVYPk+Hceflg+dSe5tlkRo5FDo4KsrDIYHYgg9waqfjPoG4YjiRriaCN3VAmtCNTnCojOpO523zRF5+gybrXvFblAenLMCre/U874/Uw/WKszgPe4/nD/6kr65d5cgsbdbe2QJGu/vLE92YndmPv+wdgBXjy7Llrofk3Lj/AMkTf71ETmqi9OvpDe1WK0tZCkzFZZHQ4KKpyq/5TDJHuXfZqsTm3miLh9o9zMdlGFXO7sfVRfif2AE+Vci8e43JeXMlzMcvKxY+4eQUfAAAD4AURdY8hc3JxKxjuVwH9WVB7DrjUPsOQw+DCnd9YpNG0Uqh0cFWU9iDXL3oj5+PDbwCQ/xafCyj8k+zKP0c7/mk+YFdTg53FEXOXPnI7WMxjbLwSZ6Uh8x30Of8Iv7QNQ8wIXDFPHlF0lR2ZvIe7vXWPMHAYry3eCcZRvMbFSOzofJgdwfuzXMn8AJZXbNwGXURG2CdYOkI2kkBAxmg+wS59kiqNRjaZkkAHj9l9BS+KZmNzgl7bSDEjgTBSyzZIlYSSISxJOD7/LFaH1I2E0mPILnH7alsXIlsrZLSOgwxOoDK5D5wBkEwuGxnvFJ8tyDlK2XCmMZ2Ukljv44Gxk42l6b/AAEg8qi7Wm2TJ8ly/HOc1rBTbDdJJJ85Ch9nxKGNdK6++ckV4I0QJ0TOmTnGDj9ldEcJ5S4VBw+3lurW31PGh8UOp2Zxr0KoBeRhk7AE4Hwpdd8Bsn3Xl6Yxkga8RRNucZEZlVx88H34q2KA1k3Vc/FKhDWljYbpqI8iFV3IPLQvLlLaN9Ws65pB3VB6x+BOdI/OcGuoba2WNFjQBVRQqqOwAGAB8ABUW5J5OtrCe7W2jKKzR9yWx4M6QzEnALE9/a+ypdUjGZZ5qpicUa+W0BogAaevHdIOdRi2WQ/i4pY5Jf0FOSx+CHEhPuQ1AJlyFtlj6c7xNETr1G8kfQUuUxnKppaQud03HYAmwOeiPoE2QD6nrZ0g9RMGQAHMYOCw81DCq+4iWSGQRqI3iUyG3Zj9SVB/jFpIozhe+kDB9UiMkg5HxB4ZWbOjoB8Dtw1udNLgwlES08lZXMX4lP5xbf7RDTQUq5hP1CZ/w9tv/wDkQ01FbaqLNFFFES3i8edPz+6ivvig9X5/dRRFv1zT6b+ffpl4LaFvqLViMg7PJ2Zh8F9UH9I+dW76ZeZ3suFO0RKyTOIFcd01hiWHx0owB8iQfKuVaIuqvRNz8OJWYEjD6TCAsq+beQlA9zefubPwp1y5IFe+YkAC6YknsAIoNya5W5M5mksL2K5jJ8LAOo9tDjUh+0fqIB8qvj0h37W/CuKtGcGS5VM/CVLYN9mVJHzoiqL0pekJ+J3R0ki2iJWFPf5GRvzm/YMD3kwmishTjPl76IsV0N6CPSD9Ih/B87fWwrmJj7cY9n9JP/bj8kmuesU75I4k9vxG1lTOVmQbeYZgrL81JHzoi6f9IHG+jb9Jcl58rhT4tAwH0+5m1LEp8nmSqxXvp9YnY6DgNq1A6PdkSyFPd9JtPyadc5cSEl9IXbSiMsSnPYDYlfz8m5Ixvrhg8wKjguQcjSwYYDxaWRgXUtoCuAy5+sRdtunanyFYmLealQgaBXKQDR1XoW9ZlKklshj6p31A/BC8qt8I7px7Bx9cF4Z15EhGrEhEYzsdLAxlj7m6KOW/PtPzq8DdJK/TV43bA8IIwSzFRsDsjvKR+heEf3up36MOHhne4JyANEZbu2oIzPj9DpZ9ztP+VXlBhc/L59F090CVOeIpIIWFuI+qFxH1M6Afjp3A+yq/n4NxB7q1gvHzaPJmYI4AkkVJZR4wwk0akTACou2NI2qzK+JIwcZAOCCMjOCOxHxrcVFKrQCC6kQgBbgiSM9hqSNI2j+3TGrj3jX+RTioVf8AMvUgEcscizMpkiZemcSIcqI4xIZX0thCdGk7gkAmplETpGoYOBkA5wfMZ86L1Jed1BsJlIzqCqFzgMWdFCOfKNiQrfmltj2qBX0WqHQEGI2jOiXBa0OpcSqd+pEuNWB3AZQSPAs954GeHzj3qBpHeTLKOiCNwZPxeRuNefKq/v5A8JO8qxuFViR1bdwwGi5yfHEGA1nJyoJIcDXWB8U/56XX7jn+DwJu028P8rlYvNH4hP5za/7TBTgUl5s/EJ/OrT/arenQrfVTZFFFFF4tHiXs/P7qzWOJez8/urNEWpzXytDxC1a2uAdLEEMpwyMOzKTtkZPf3mqM5+9FwsIYYbOG4u5XfqySiBmCqmVWPwKQNRYkjOTpHwrouiiKoOU/QTa9WK8d5mjIWVbWSMKVJAYJKc5bSdiMDON8jvM5+BR30fE7SXOiScLkd1P0e0cMM+YbBqWUk5f/ALYv/wCdL/stnRFzVxz0R8St5jGLaSZc+GSFS6sPftuv2NivbmHlKTh3CUF0uie7uA4jyCVSBHHix2Jabt5bfZXVVVH6TPRXf8Uveqs1ukKKEiRmkzjuzMBHgEsfInYD3URRDivoxk4jw+04hw8B3aCOOaHIBLQgRF0JwCfBuDvtkZzWlyZyE9pexzcQjZegVlEKtHqJ1YRpGaRY41LDYFtTaThcZNWByPcJwCCa24je2pXX1I0jd2kUkYYGPRkA4BHxz76jvFfSHaXF5JImoxNIjo0sBZC4haFkZFJfGnDK2NiWyMd6+JqPp0y5gkqakzO6Fscf4qstzJJCjKhlJ8SnUjaXDpMqkNE2BNIpUsyq7MyrlCNWS4IkV+iFQITsDlNckVyAsYDMsaiEE7agbgME8SqdaxmW4kkTqhwQrMqQzqQuqNCqIWEjIiIhKx4LEKzFgumvK/u44tC3cqqskozFJrZ2DRli8yt4xCtzhsSZaRVTORGuccnO6YvrF9+HE6/dWi0ssVtTXimOJRGoWIBdUetlgUQ3CNOvURSM6lYxoG/F7+IrksizyhLdYuq7zOsiMrStJJvF02QalWJ9iwbR0w2sLkrWnNzFbWp1K0G4TSiOrh3UlupIIIwkcYYRE4XWwgjGnvUi5L9K9tZgQzyo8W31oVuqrNuxkUAiRGYlsq7MpJBH5NjD4bOZggDS/vTxHiFE94Cuqoxzjy1LdqV68ogC5NtBpjecjPhedjsp7aQAO+T2xv8AD+cLOddUV1A4+Eq5H2gnI+YrF5znYxZ6l5bLjyMyZ/VnNbCqKM+jLg80MlwkscUCQBYYoIizhFbM/jmYku/12/bvnGCtT+oVy5ztaTXM7xTYhlMYRpFZFllUFHMTOAG8IiXGc5U7eZkXMF80cOmM4lmYRRfpPnxY8wihpD8ENeAyvSlfOd+hhKRt1J43SRYEBZmKENoKoGKalyAxAAJBzgVAeJy46ccgnQKwPTZVgdo5ptUkbMz5uifEiogzlsk5IapVzfx9bBIrG2MCtMGXxzaGQe1KxyPEdzrZwS2/iOa0UW4u4Uj0TTiSNmR7ieBUUH8VP/FjqkIGljlThiCCCM1XqYdr3h8n83mDbjwhSNeQIUv5t/tdP51af7Vb06FRnid91uH28v8AhJbFt8e1cWx8tvPy+VSYVZUSKKKKItHiXs/P7qzWOJez8/urNEW7RRRREUi4HIFm4gzEAC5BJJwABa2m5J7CntUF6QZZpuL3FosmI3uIvq2JCa2gt1DMFBLHIUDOQO4A3qOpUFNuYqzhsOa78oMWknkFMubvThb2wYWsZuSuxkDaYx5ZVsEyb/kjH51QX0j8zX5u5rSS6OgRo6CAGJWDoG3AYswyceJiNu1RzmXgcsGuGZQGKawVbUCMtgg7Huh7gUx5xn6o4Xed+vZiFz73gJVs/HJFVmV+2pFzfCFrnB0KGJogHMx9pPGSNOVlmXiHDYeH2kscReQSQ9bCMNenEkiSuw0uCy5CkncKRsK8OfZVa4WaO2kgR4lkBdAnVKNuwVSceBwN9+23bO5wjmQtw9uHC2eVlZ1VogHKJqDmVovWBUSeE4wxGMgg188ype3dtHf3KxCFcBRGxGElOlpGjYEnWTGR4xpA9XckZTGllQF9ruAzPkmbiBzOx0jdQUD2VYNO1jbTY+ShHFuIOH0aVAG4yAc/Hf7q2XeEoWePGDg5XBJxnYDeswHqBldFboacktjYssevcYxqK539oVsX10qDTMjLq1DBAPqsUIOknBDKfj2PmK0i1wAAb5LXZVpOqVHPqgzoHjTWxmBY8NUptooJCcgpjGPH3z8CKzc8PhQ6TI2fcADj7cV72rWy5w2ckEagdse44r4u4YHcMJFXJ8QwcH/hXeY5twFXNBnYTFNz54gb8iBw/leh5fQAkudu+w2+2vHg/AxcyiON8ZY5Z8hUQd3kYA6QSQB8SKLto8BYlLrrDNjPc7aQe+TiptwLhsENu8shaK4jy8pGtHhzsqjQBNCfEFyUkjJI94rh1V7GySb6W+yqY0YcHJSY0RwJPkbae4hbt9O/D7f6PGWRpFxEpQFWBIDPIRqgmQL7YVJCxXUCCaj3K3pClsrhWjcukQZESYs6YbTrKnOYySo3XbbtuRSrmPjJeRn0hGl9gdkQdl2AGo92IAyxY+dK4YkmOlVKOd8KCynAJOw3X9o2rnD0iwF51OpHvThrx3XLmsYBSMF2pB9Gg2g7m42GyujjHPUV/HJc9Q20lvEwWHUgeVHXMpilZGVmLJGAFAYCNvV17evDr+1v5zFB9CczkRZjt3jfpqC8spjOynDHBckalXCnNUiGeHYgFD5HBVviP+Iqbei7miCyu1lkEjxhXxGDkwmTQrSqvt5WMKd84952q6Kka+aqPwmYkU5katOvhxHry3XQXNa4t0A8rmz/ANqt6dio1xnisVzZRTQOskb3NmQyn/7q32PmCOxB3HnUlFSrPRRRRRFo8S9n5/dWaxxL2fn91Zoi3aKKKIiuc/SZfiPjd149DrJC6nbYrDAQfEMdx510ZVH88cx2cHEb2K44bFdsXV+qzhGVRb2w0qwQt3ye471FVY17Ycr2BrPpVczG5rEEcioVxDjEty4klkEhVdAIVQcZJ3KYB7ny869bSIzcEuIhvJw25WdPf05fCwHwDDWadcW4RwMTmCUXHDLhcZKSCaLxAMPEpc4wQd9PcUy5V9Hc0Fz1oZ4uIWV0jW07xMNQSQadTLkg6TpJwScA7VFRw/ZWGnSFZxePp16TWtZlLTIvIvr6wo5yNxqSG8CwRJIbtAo1uVClMvqJCnI052AycbUwh4THBFdWvFrxmC4kiiWRlBDBm1xKca217dPBCkZxuDUQn4c9tNLayZ6trLtglSQpyCrDdcjsR21CphFcx2Vpa8VkeWeaWQsyPNq1a0kTC6s4aJcDV37g4yMZGIpZHmNXQLfMSLt7x0EAjRTYw9oW1xo4TyB0cOd7+KgVtJplR28SuDDNp8WxGksMdyBhx8VFe3GbhZojqZeoPrfdlto5e4BJk0RzDb8sd9qkvPvD3k6d8+hEvQoWMZ1RkKGjZ221MR62BtsMnvUFE0o26u47qzHb4HUMVp4av2jAR/HETGxsoKtFlSKhJk6xGvQka/NrueCXV9RpqIA7k4rfM8nfVEf9H/wzW5wOx+kzLA+EZzu+geFRv4I1wzsTtgb4qyXkCff0VY0GDUnxETymTqnnJ3AZF/jOFeGNjo1aQjN2LFnRoxgbASFM5yGBFbfN/MGSYxpEMWMrGx0SPgEKqlmEYQkgqjFNQyM4FMeJ3X0JelDLlnUrGUkBMAUrks4CTqApwIpAy5I32wa24jdhiFTZE2Ue/wCPzrPpt7epnOnv118Z4BW2OFJprO2s0c/w38DitaaYsxZu5qyPQ3qzcdEwCfC4MoYnTvnSFIyudOd/yarVVJOBuT5VKvRzwA3N3qMpgSBeo8qvpYb4AVvZJz38gDU+PY12GeCYEcJ05b8IWbTeTUzG5Ke8S5QvZeKpBcdEfTGIV0T6olVJ7ABlbYZJ8W+fFUNv+GmOR+mfFG5VgO6FSQftGR3q2uK+kSBuKcPggYSJHco0ko3XLBogFb2sCQksNu3feo9PyzbniPEYpXniuEuJHjZI2eLQ51L1FRCQPEMkkDcY3FVsNVeMK2rVbB4AbaC23voroqtz9m4y3Y7joftp0N0s9H3M8gu4IA5VZrm2EiY8MmmeJg2PZcFR4h3GfsHU4rlnlzgLRcZstSgfxiIkDOk5cFZEPmhxt7sEEA5A6mFaVItLZbooMbn7Tv6xqN+fXY8xe8ooooqVU1o8S9n5/dWa8ONN6nz+6iiJpRRRREVzf6V4yOMXDkeAvGAfeDBArD5FkPzrpCqe9J/AOtBezgb294NX+LltbJGPyOh/sU1HVbmaVdwNXsq7T75esFaFhwayuoIuI3iQIRGkMk1zcHSzwDpllt4iC7HSNmcE7eHfdCvElne+k4cHiktIRJFcW6CGN0jI1q8SINipJUSFm8PfypPydwKG6u8TxtK+gkRdTQheIZfqaQZG8IyEQZb3gb1KIeeoZIVgsbU3MmC3SkiWG0tsbF2hVir4765XP6Q7V6x2ZoKjxNLsarmbbdDp6KDcY5iub4i+kiDNCFinljGNYOdLSoPVOARqxpOANsbybhIgg4ha2SRkSzpGz3QY60kuUSRdCZ0GJNQBRwQ2+fKk3B5puDXiPMmq3uF0sQp0SJtqKBwCdBPmNx8GBMn49yslvd23F7dmktUkhkkVSWKIhTDRZOTGFUDT7OB5erTqYhtOv2dUQHfKdj/iefDj1XoL3UsoNgZj7o4ysMPFLfhNxCtyraIpJWLAx9fGgWoLHopEGXHctjc9qzxDgVpacVt+EyQLcLOFWW5cYmLTZVGjIOIwmF2HffNRrm3nGCfjyX8RforJA+SuGxHo1YU+fhNbfM/Pttccft7+PqdGIw6tS4b6sknCgmroaBoFBndESnU3BbS14tDwX6NHLFIoR7hwOuWlGoSLIB4NGwCjbvWpzo9vw+8XhbQq9t0wZpWUNO7yjPWV8ZV0wNKjbuCN9tHjHPttJzFHxEB2t0MfdfEdKaSQufJvefKl3pA5ut73iT3cQcr00VFdQPEowSdzsKOMCYXVJudwY50Df39Es4lfPJs7BW0Kp9YrGigKsQ7kDHvPvOTmk0nDHAyAGHvQ5H7N6lHIFlFdNcRSFvpEnTEDK5GGaRY2JUbMAH1kEdkPatyDlZrie++jEPFZthZWOmSQlyiqrRrhnYg4GADt76gDHs+Vabq2FrgNfLYsOAHPW+5sL7r09GPL4H8fdQ7K/Ttoc+vKd9Tfkqo8WfIBm9ndItx+CuJyB44rgRMylWQYIOCGQHV027Y743FML7hd1YXAMiyRTDOlxhXI7Eqy+CZfIgfMUj5jumm0SFU8CCNnQEFyCx1zBiT1Dq3PmaqtY51Z3aHuuERw935kngAo62ELKYfTuBeR+L+hIG91bV3PbcQ4ZLeSWvR0Ru0chCh8oDhkddyNQA32J2xRLxmWZrXiVtJFEl+iw3kjqp6M0COcgsQFJUMFDbbKcHIpdwbiNtxCwjgnuY7aGNFRrdZVWR+mANUjyAYTI1BVB8iWzsGM3CrLhsHSkZ34ffMscqFg3SZlLJcxMBtjRv39k76cHLwppsL8HVkZicoIJA4XOp34KF+YxUbtqmERjnms2AZunOrwzs2WkVZ7eNyx81dpSwA2wiEADAFuCqAfh99a8W4XBKyvaK8cdvNH6kyakbLHJ8ZCISM48II23N/itnA4Y4elkPEn39+ar1qmd0rNFFFXlClXHPY+f3UUcc9j5/dRRE1ooooiKoPnn0jTWHGL63KLPaTaOrAwxnXbwoxVxupKgDfI+HnV+VT/ADAIbjjFxYPHnXKlxNkbOkdvbiNMjcjqHJHuU/lVXxNfsKZqESBr0XbG5zCqPhXF9EqywsVZHBVmxlWU+B2A8mGFbH2edWJdc/WcNurxxJNeTMXWyjjKxQyMSNUw7zyhs4Jz5aQgOTXnMvJU8V3cLb287Qxu2HEbkBfW9bG+Btn4V7cl8eSO5SSQN20SMmOqU8zC53STGxK4YqWAIOCOKVRpGdh7pv0laNRxxQDSO+3T/Lj4785PIKTWvKrJwq5F9MFUyCUs3j+jy/kR75kuZPVZAcKN2OoYCPk3nebhpENzG7W0q69DDcK+fHEG2Kt5jsfhU0g5JluLmJpbhLy2JL2MCtiN87kyxj8TFFtrHcnCDdsUsurr6TxG4tPDd2UWOo2gBmkwqaoXXcSvKRGgB0aQoxpWpa9BldhZUEgrOa4sMhKOYIYocTWkkRs5clCIInMb7kxOXQuDvlQ2+Mj2d1g42WTInAVfdDEuPhtGDWpxfkuRLqa2tibjoFFkZBsJHITprv4yHJUY3OljjANbVlcWKW1xHLZXJkBXxGVQyFTgjPTHS88gq3uOO9QFj6TAMxdoNp13mPE+i0MPXZ8ppNNid547HTw0Xpa8yyMdK3Uu3YeEdvd4K+E5ofVgXlyM+YmYD9mB91fXK/E+HpPqeymkGltmmWQA4806SA+7JO2e2cVpWfFrQXKt9AyofPSM7HbPqkEYP2Hb31yS7M4d6wnUflTtxLcjT2LLngb6W9VvRc0vDdRTdZ5ZYmOnqyMyrrUod2yFxkHb3VKODXcvCuGypPF0pY5usSXB6sjLptx4diilZJu5/Eg+1UQ45x+2e5kccPRdTeqZZB89MZUDV32293vK9LuWKUMI3eCGRZhBIWZAMgKJNOB2AQnbtj4VPRccozTJ4x9iqWLJqPc4MDQLQBYdeasCKyax4a4v5WmR1SZ7V2OFkfU0UKnOVkbaWQrpKomN9YNRxuSrr6FDcSLk3AcoigmXpoAerIgG8ePa7jK/lCmQvF4rLbSdVS0cgeezcYaZ3cFmhwcShwFiCkjQqrnwgtT/AIpzfez3En4OKBoMPc3WpRCgTOm2jd/D0V3z5yNqbYYqVzQ7VRUa76J7um42PvzGyp9oOnIBINsgnHYjPcHzyKvbjPBI+LpG5kaOzQkxlRpaVvV1jWMIgwVXIyTqOwxmBekS2hM6+GOGSVQWhXPgcjJlCEfUxyHtGx1YwxC6sCDKzxODuCjZAPbKkH7P/wC1n4rCuxDmlrsr2zBideXH6eRU8NY3OwSw+YPA/Y7+YV2gPw284fw+GR5La4nRjHMQ5iaOWNswsACmfMbjv5mrsFUVw/me04hxG2n1EPHLbxwRH1tbyK8rkDuqqAgJ2yG/Nq9hUnw91U0AK05hrPn9DHVVqwbn7uiKKKKvqFKuOex8/uoo457Hz+6iiJrRRRREVUXHOESjjV3fWum4lhVEksg2mRozDCRJGSCG8WdsD1cZycVbtUbzpy5PJx9ri3uPo7KwGsDdBFBA5PfDBuppIO2O+RtVfEml2RFb5SDPlyXdMOzd3VffLvNsvFp5IGh6EEQ+tUsS8mTpEROF0KcHUAMkKVzuaqjnLQOIXDQDTH1W0FRhdjg6MbYyDjFWrw/moPaycYhtwZwqLfwKdOrGQl1Fsdj4gRjyO/gJOzwnjbcXtpNUYt7MZR2ZgzvgAsEyumIAHdyCfdg7jCLXfDazntZ/SgDXztckzYclbntWi/eVX8D5nuIYpTDJ0jOhidwBgj4nGY339Ye/34xLeVJ2gsR+D41ku4jreFyA7OyupmjQH61IkIVAPOSRiO1V9wJYzdhGlaKF2K9TRq2wdOpNtWTgH7Tin/E+XLi1IDxlMIJfDlljBJAZinitzkEe7IOCcVtGr2T8h30H49+StNbRxbZJh+52PX82P+xUlHAWs+DzyzNJHMAsjMGw/wBInxojJ7gxwtqbz/jD9sZqM8TjaHovcznXcwJcMzIXOXLKASGHsKhyc5JNeHE+Mzz24gllcxCUzeLDhmIIJMw8R2PtfdTDnLmmO8tCOkVlNwrIUdXRY1iESxAjDZ8IPq9ye1S52VBBUP6fFYR2dnmOHTUeISheIQjtOB9ls3/yV9fhK3G5nYn821+8zivLl3hMT31pbSLr6k0ay7kbMwGgYI8j3qU898oWttx20tII9MMnQ1oWYg65CpGSS26gedeNp03CYXdXG4ui7Ialx6cuo3UZPF4P8NJ/RV/5mtnhnNUdtKJ45ZJGAKmJrdVSVGxqR267YGBkeE7gVIOZOUraLmWCzSILA7Qhostg6u/nnf7a0ua+WLeHmOO0jjAgaa3XpZOMP0wwyTnByfPzr04emQQW6qu/H4moMrnkhbvMvIcVzbjiHCuxBZoF7/ndMD1WHmn+b5A+PK3MkzcMeC0RfpFuQ6wqm7g51XQG5mnQlQAdkHiAJHhZ8Xvjwnj7WtlF9RL0V+j6zgtIF8Ss58LZPcnG+Dt2S8/WMaSJxOxYBHcpKg2McmDqV1ByusBgyn87uGFUaDquHqdhVu0/K7/y7nwO/VRODXjM3xH3Uk5f4VZWNr9JuSstzMpEs90paOEsPHFHGG1XM4yQwXsc6mj3Bh/NPL4t5AofqwyIrRz4/GRv6kvwZWyrfP4VKeB8GtZbVOIXz/SmZcap2MNrb7H6pQo1Ssu+I4lK/o96j/HuMwTpFBZxzyxWysHl0FY0jbJbRF4mVC2GLyuW8PlV+q2RO4U+Br9nUyn5XWPD3x5SN0+5Z9HyarDitpJhFuYUuLdzlon6qRNoYesupgQG3CkHJroUVzv6NeOlNdmxP1lxaOv6cN1bq3zaMo3/AIZrogV0x2YSoMTS7GoWcEUUUV2q6Vcc9j5/dRRxz2Pn91FETWiiiiIqqeO3kL8UvLSXUHYoyAEAShoIQ8IY7BmVMdxkMcHba1q5m9Ml4Y+OTnfTphyB7+mhBB8iMZBqpjKHb0iyYOysYYtFTvae9eXvkpZJxHoX8F7LcW7RXGLKS1iOpek5bHjzh9BOSdKgdh331or+xtI5uDXjvEIpHXVlwJUdmkQl49xlGUEHAOPOoLx3mrrWeiWCKV9tN6AFlGCDiTC5ZsbZyAc5xnerJfg0F1xeG6m0sz8Pt50Q9nY5UuQfW0hRsfygfKsupSa3AntpGQyMuttI8977lWHsdTrZdz5H3ysqx525egtmjnsXleFzs7RuFVhuNExULJncjGcae5ptzrzxqtUgicNLcok11IvvYAiAb7KowMe4DzZs+vpmurtpkWWPRbqT0mB1Bz5sx8mx7J7DPfvVbVawlMYijSq1LkXFwekkATFvEcQq9R2RzmtXpDcMhyrEfYae8IgaVkLFA7tpRmAUDOAZJG/JUb5/4ilPD7PW2+yLux+FWTy7YSQRG6QaZRnV9YR0ogBhGCauk2RqbrRFMadxirGJqBthr7t72V7CufRpdoSYPyjad3Ry259Cl1jb2lvc291I0sElsdTQPE2u6ZGykkR3X6w41AthcbEjet/jfN1ld3tvxKZ2hltwNdoqs5kaFiydOUDQFYnBJxgCodzDxwXcmpgE7CMaQoA7mRxGApdu2QBnA22FLUyBhZ1wPLLj/dqdr3QJF/e6rCgHXJ9RPiCR11/awb7nezub6HirtJHcRqM2mnKs6HCETYwsZzlsjPh2G9bsV3FxHiaXyRyG8iRXe0Awhki0hH6xICw505HrbYGc1Weh/KSNvgSv++KkXKXGpbaVSJBDq0xSyMobTGzDEoHYshB33HvzUVaq8MJpxO0+5UrcGC02NrzFo3Gpvv0BUl4xxOK4vo+IlZJrmBFkaGBMq7RYKNLhi1tpOzowPqeEnOaiPD+HpNdiKWdoo7w/jF9USMdSmRPaTURtkEagc7HM2tuIW9hNLBw0C6a6jQACdCVk1SKvi7Mvj1EDcYydjkQrivA5IQ1tKjo6BXQMVJII7qyHBGoMBjtsDuDVeliy91xAtE6kbnLtBXWHwzagfTjvESOo28RKmF9yHPaWq2l/EzwxXBmjvIiWjRWXDpKFR5I1JVD6nfO/nTL/AKS7EslkrP8AR5WETi1hW2hVX8JYltUz4B39TIrQ4jz9fRwWXErWc4nX6PcRv4o+tDhdRU7IXTDeHB2Na789WczB+IcK0TA5+k2TFGyN9WARv8SxrRLgDBKotovc3M1pIGqUcFsTFxe2if1kvIVP6UM6xN+sb/KupBXO/DW4TLeW80F3etcG8gdYbhQdRaeLWWkVDk4LHdvL9fRArmm3KIUuLriu4OjYT139ZRRRRUiqJZxn2fn91FfXFx6vz+6iiJjRRRREVR/pL5FlvLq8uYl6gieJWjUeMAQRNrT8vvgoN9ts1eFR7gJIvuIA9upCw+cEa/7lcubmEKWlVNJ2Yeuh5Lk4xSQHsGVtverD3Ee/9u1NJeMzTyW7LO6tbqIozvqjQE+oRguACcDvjarU9O/DYImieOONZZVlkkbJxKI9A0lAPE5Lg69sBDknyps8N1xiSIMqliuCDgsACQj9mIBBx33qFwI189vELSY5lVuVgkf2k94f6O36eh1U95+45GeGpEb43ckjq2BHEukLnJdQmuM+WCQ258s1V8cZYhRuTsK3Xuydpl1b49zD/K7+7uDTbgHBTJKqQgmSXIQHTqVQMs+CwBIGcDO+3vqvQY3CUi3qZsB6AC29lx+mbWqZs3dGv9wHjudBfXWE25Y4OgxJIwWCKRQzalGuXGpVBdWjAXAJ6mlTsM96++feLZLRxzFwBqk1Z8JYkiNNZcrnuelJ0yD2FNuOcaXh8RhWIbBkhLEawDnPUwI5k76ikiujnODioJY241NIiMwUeDPtHsTjy+G1RUwSe1d4aX/f3spmg4qrlFgLRewAO28b8TzKVTzl2LN3P/7gV507k4w4m0ldtho2z28iO5rYv+IqgI0ZIx3XbcZ7++rnauEDL6ro4Ci8PqGtoSDLTM357wea+OXrpWRo5BlVBJ8z03wsmkebL4ZV93Tb3198VtulMjkKBJqilC40h0OiTTjbB8EoxtiQAdqxaSwyIWKKuPW2xjO3ceRr5kkikYwkv3yPESCQAu2SfIAfEAfCvDWmWlpXrPhzqZZVp1WmSI2nlpyIv0U84Tc3VzwowWkAWW2lUtMzjLurdTVECN5DkEliBgkb5wNLm22HQs76S5aaedVVhldAUqWPTRVGhVcgH4tvvWhyZazTz/Ro7iSASqeqyN36WVYBPNmyu+RgA980wh4Rw4W19G1wq3EWpNaOYw6xhdAEedMmp4wWAz49xjwmsYhtOqb7zDWkmHWMkzAzXtw0UbicPWluxBEnhcemq0uXYOtZcTsPNUF7CPcYiNYX4lDj5Vr8BtDdSxRq6oZQcMwJGQrNjY7Z0kZ3+ytnkK9C8WsnPqz6oHHvEqlcf5zD9VKrWFrd3j1FXtppE1qxUqUJXIYHI7mtKuC6iCNdPfitLCA08XWo0jGYSD5EehT6z4U0HFLeGXQWS6tt1JIOp4W2JUHs2O3lXS1c/wDAuWb2aWLiE+oRJNbHXMMNIBNGBoUKGYbjxt3AGNXl0BU+Ea5tOH6/ssr4rWFWq0zJAgkaTJ4co0RRRRVpZK0eJ+z8/uoo4l7Pz+6s0RbtFFFERSDg5/j99/4H9Waf1HeEqRxO+z2Mdsw3+Ey5x/k/sFEUb4wktzI0ypd6J5BAphWAq0MetySJW1Msg6m5AXxLhW2JSWRSS7Nk5zb3kxdomtpUZjERlypXQjM6mNjHpAWJmOCchnNZxfS5IJDgpK6CS41tbgTgTRxwqBoSREwN2QgnbUGGN7lvhVvaTGaSfXcKDGsNuzSL08LpCwrqk3wHIYkBtRGATkvVEOd/Q4rXCx2HjJUyvFI34tQQAFmO41nKqrZzpY6gFpTBy+1nbyG50RSk63WSNcqsecRxib6q5THi+rdG1HYkgCrx4HaMOpNIpWSdtRUkEooGlIyRkbKMkAkanfBPetfnGENbAsAyrNCxjIyJMSJ4MeZJIx+cF8s1Wq4cPFjCs/q6hblcZ+vK/JcwXUl9xBy8cE8wICLpSWQIoOdKFixAJOd2PfGa95uBcTiTU1jOqAd/o74AHv8Ad866zVcDA2rNSdkyIhKWMr0vkcQuL/wy4YnQmrsTpIP2E5zX2/FDL4Gi1b9lJzkfr+NdJekCzsznLmK5wGPSiaQuN8LcRIjB0bcAuMg50nuDW0U6RxLLlt3XrMr6GY7ZhLkqdETSRJ0wyBiJjto2r1jTpxDZPL376XVlmOxTgWl9jrIBHqFBeHOJW+jpBIWP97VNR29477eZNfM3LJRuo/hRmOkqUKkjuoeNmUEe7vjfFTtbpp1d4mJDosYyMtcaZDIqMSxkaMCeKDDEM5YasKjisXs76HcsqmNhpbKSglBLErlmiwwBklA8BeQxnGhI9VVBVcCQ208/29/Sw7Gmpl7VocG6Wj6fwojw6aBLpHuFEkKSKzj1tnUoSQO+GAbHnjzqX8v8fsUvbr6HZvcLKECLDCWOQPENDfi42Zu+PZO2MU1PAIpJ4Q0Rm+uhCtNbxr1T1dLopjRVnhMAaXPiChVOrcgWbzNwdvwdNHYH6PIELR9EKviXxadhjxY0n7aUqFPFsJcTGkSQNjPXn4KvjMUX1M4Eeu5+1vBVHyp6HuIO0MkvTs+lKJVLHWww2oARqcY/SYHbtVp8G9GlpBM9y6de4kcyNLKAfGx1FkjHgTfsQMj31RvJHNHE+IX8Fob64Cu2XIkIIRfE2CNwcAgfEiukvwzB1Ol1oup26fUXV9mnOa1g0DRUalZ9QguOgA8Al3On9qH/ABtv/Xw09pFzr/aZ/wAbb/18NPa6USKKQcM59sLiVYYbqKSRs6UU7nAJOBjyAJ+VP6ItHiXs/P7qzRxL2fn91FEW7RRRREUhsAfwnd7bG3tSPj4rsfdT6klp/dO4/mtr/WX1EUM4/aBuI3LuI1iUoryGMzPGRCjaugRgI2VBdcsRGARjdG/o3GnqqiqkTRQTGNANCSyh9YTGwBVY20+WrPtbrOOri/uXIMWGQC6BBwelEenMmd4dwQTgAs3qHDlz6PgytdxsqR4lV+mm4y6DMqnAwrsp8PcMr571iUKmbHObwnx0sb7crjcDe28RSB6KY1Eee/40i2EMxSR5F6hiTW8SqGkDbbRHUqYZiPhuRUuqMrweA3TQ3ESSZdriB3UH1tPUXcesrAHf2WTHqHG2qoSH0eWd+QrNGbS1yHImkae5uTgDVI7nTEDgHZQdsAedWJSzhKpAEtASWSINkrgMMlSRjYHPl5ahTOiFVHz9y5IJrmaSOaSMLNKhQKULGOIK0hZvAY+mV0sCrKRjJytRqGSKO4UyaldlWPqL1MnTNPH01kjVpEcqYwrDcoqpqGsZsz0mcX0RJbqQGch2J7KqMukt8OoVYjzSKX3VWUPfPjXGwA9ZQAVIB83Cw6R/3lpF/hKyMU0AkAnnfjw+vsK3SJharOjMkhL4y51SufEOm4h+lNnLD66InUcfXuD4Bt9ssQd3h9VV1DHSB2W4Zo2ktAEIdIWQqCSol2IIK1uBBsdOQdtCn1s5XQnwZZDCp/JubQ+Vb3B+GfSp4rcHUHI1MBtowzu4x2DLNKw+F/D7jUbHEuAHRdOgCUt9NvFI7KWO0sYYrYyRa5ZIkCOyuxAjDKAVXwEkDvt7t4DyXzzccOuFljdimfrIiTpkHnkdtXubuD86sT+yP4Awnt70DwMnQb4MpZ1z9oY/5hql621SlTW24/Hb3XFJ7eTTrSVbYg4OJZkGUPkRGSfkfdUM1nOc798180UXivLkPnuS84PdQXDF5LURMsjbsyF1xqJ7spXv33XzGa1vSp6YbyDiD2tm4hSAhWbQrGRsAnOsEBRnAA9xPuxq+izgDLwbiN2wIEiqqbdxCdTEfAsdP+Sa9vT9yG6THiUQzHJpWYD2GGFV/wBFgAPgR+dReqEcG5/a1uri9ijT6RMuFJXwRtIQ0jque5IIA7AOfdg3T6GfSTNxJZoroKZYdLCRRjWrZG6jYEEdx3BG22/NFdOehLkZrCyM0wxNc6WK+aIAdCn3N4ix+0DyoisC6QHGaK9JEzWKLxelFFFERSO224pP7jaW/wD5Zbv96nlIoT/1rL/NIv624ovQopxqcC+uH1MnjjjEx3iOI0+plXPhGpiQ+BvIQGzszX0dxaGu06QixIngLaiBoA8BH94yDoG2D1BpXGAm5kj6F/N4/FPiQ6stCVKrEI7hcEQE6CFk7NuDqxppz6OkAa6ARk0yIumRtTrhAdCnJ+pBYlPLxPsMVhYcOHxCpO4P25/n/robTz/RCmdJubVxatIv4yIh4j59QHCj7GLaCPNXYedOahfpX5rWxscga5XdOlHv4ijK5JxvpAG595UedbqqgEmAtHmrgM97xAPrW3js49jrUtOXYOVOlh01+qXd87PnHucclTIgeAXb3kgJeRtTSJEdh0xLuqn80kE7kKo2FQ3HpY4bPN17zg6NMcan1htWBjLKygHYAb57VJbT+yHsY0CJZzIijAVBGFHwADAAUQ2XhzrxFp7yXTjZ+kue3gLQgHyx1Oqp/Nu/hSZWxGDvggYAGWxgMPtcRxqR/wB5Z/nbxS69IKvqJiYl9RbxgbuoDH1fy1Rx9hrxfne4dtUcKjxahsxwdaS/AYDK3ykYVmPovcSSN1bYZ7rbqdyL3yO2xCfDWpEfyEuj/GWfuFWH6NOC6YmunC6pcqmnsEDElk/Nd9RX/u1hHs1zxLxG+lGkv01wBgYXt0sdvF/eY/8AMFXh6Iue+rElhcsonjXETdhMijsPz0A3HmAD+VjrDUmsddwJUtbD1xTzlhDeYU75i4BFe20ltOuUkGPip7hlPkwOCPsrkXmrlqWwu5LWYeJDsw7Op3V1+BH6tx5V2ZVeemT0ffhC060S/wAZtwWTA3kXu0fxPmvx29o1orOXL9SPkPkuTid2sEfhQeKWTGyKO5+LHsB5n4A1H44izBVBLEgAAbknYADzNdZ+jPkheGWKxkDrSYedh5t+SD+So2HzPnRF68y8KjtuC3EEK6Y4rV1UfAKdyfMnuT5kk1Ib2ySaJ4pVDo6lWU9mB2INKuef7mXn83l/9hrd47xqO0tpbmYkRxKWbHc+4D4kkAfEiiKkuUPQuycakWdS1pbESIzDabVvGuezY9se9cdmq/KpS39InHr1GurKyjFsCdIK6iwBwQCzqZDkEeBe4IqcejP0iDikL606VxCQsse+N84Zc7gEqRg7gj7DReqZ0UUUXiKKKKIio9G//W7j32cZ/VNN/wAakNLeJ8t29w4eaJWcLpDZIOM505Ug4zviiKF8yxiO9c3KI8TSdQRysFjmUwpHjU3gZ42Vj022w2rvimHINq3UklH4oRJEpBJViryuFjcgGRIlcRh/M58waey8m2bLpe2iZfcy6gftDZzX2OU7QDAgjx7sVUbhstTPNpJjmdb/AG/aJDUlsJpJIFBZiAAMknYADzJ8hXM3pD5yN3cvcDOj8XbofyAThiPexOs/ao8q6Dk5Os2BDW0TA9wVBB+0HvWsfR7w7+Q2v+hT/hU9Rme2ysYXEjDuLwJdEA8J368Fy/ItwqaiUbAyQV3/ANXlX2Lpeh1dK5x20j1u3+v9ldQryLw8drK1/wBAn7tZ/gLw/wDkNr/R4/3ah/Tzr6CFpD4wWk5QTII7zs0HY3HouWYxcFdSrGMjIGN6+jxEtbFwcMBg/A5A+/NdTDkqwH/0Vr/R4/3ax/Aiw/kNp/Rov3afpwdfovB8YcwENm7SLum50IsIhcrjg+tAxdy5AIJOwPetnhfEWJAJZJoyCGBwwK9nUjsRXUH8CbD+RWn9Hj/drH8CLD+Q2n9Gi/doaBIuenJeN+KspuBZTgRDhMh3W2vNJ/Rxz6L+Ixy4W6iA6ijYOOwlQe49iPZO3YgmZaqTfwJsP5Faf0aL92s/wMsf5Fa/0eP92rIkC6x6ha5xLBA4a+qh1p6I4o+OniA0dDHVWLzWYnuBjGgeuPcxHkKsfqj3j9dLU5UswMC0tgPcII/3a+v4MWn8lt/9Cn7teqNaHPF2h4beDWmfo8vtD8hvjSb03N/1Hc/ExD/1Y6k68rWgIItbfI3B6Cbf+Wov6cP7h3H6UX9bHRepx6OEA4RZYGP4vGfmVBP7TUW5C5Ou7XjfELmWPRbzmQxsHQ6tUodfArFh4c9wKk/o0fPB7L/EIP1DH3VJqIbIoooovEUVhTkZrNERRRRREUUUURFFFFERRRRREUUUURFFFFERRRRREUUUURFVV6W/wpcrLY29j1LZxGROG8WVKuRgsB6y47VatFEVceie44lGqWd5ZiCCGHCS53ZgygKRqI3DMdh7NWPRRREUVjNZoi1LKYgKj+tpyD+UPuNbdFFERRRRREUUUURFFFFERRRRREUUUURFFFFERRRRREUUUURFFFFERXzJIFBJ7CiiiLRKNN4gxRfZx3b3k+4e6iiiiL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9028" name="AutoShape 4" descr="data:image/jpeg;base64,/9j/4AAQSkZJRgABAQAAAQABAAD/2wCEAAkGBhQSEBUSEhQVFRUVFxsXGBQXFRweHBcgGR0XGSAYFhcYHCceGBsjHRgcHy8gIyctLCwtGR8xNTAqNScrLSoBCQoKDgwOGg8PGjQlHyItKTAsMC0tNTApMDQsLCwxMi8vKS8pLDQtLjAtLCwsKiwpLC8sLCwqNDAsLSwqLywsLP/AABEIARcAtQMBIgACEQEDEQH/xAAcAAACAgMBAQAAAAAAAAAAAAAABQYHAQQIAwL/xABVEAACAQMCBAIGBAgGDgkFAAABAgMABBESIQUGEzEiQQcyQlFhgRQjccEVM1JicpGh0hYkVHSUswg0NUNTc4KSk7G0wtHUFyVVY4Oio7LTRGSE8PH/xAAaAQEAAwEBAQAAAAAAAAAAAAAAAwQFAgEG/8QANREAAQMCBAMGBQMEAwAAAAAAAQACEQMhBBIxQVFhcRMigZGh8AUyscHRFOHxI1JicjOCwv/aAAwDAQACEQMRAD8AvBVwMDsKzRWve8QjhXXNIka5xqdgo+zLECiLYopV/Cyz/ldt/p4/3qa0RFFFFERRRRREUUUURFFFFERRRRREUUUURFFFFERRRRREUUUURL+IXBjYFceLuPs8/wBv7BRXlxz2Pn91FETWlPM3K8F/B0LlS0eoPgMV3XONx9ppo8gAySAPeTWQaIuffRv6ObK74hxKGdGZLWXTEBIwwOpMu5XBOyCug6qL0Of3W41/jz/W3FWJJzC2t1itbiURvoLoYQuQFJx1ZlJxqx299ETmikn4fn/7Puv8+0/5mj8Pz/8AZ93/AJ9p/wAzRE7opJ+H5/8As+6/0lp/zNLOOekA2aCS4sbtELaQwNuwBPYNonOnPYE+eB3NJhetaXGBqpdRVY3Hp+s0AL292M/mxEfrE1fX/TtbeVrcn3bw7/8Aq1x2jImVZGDxBcWhhkaiCrMoqqh/ZB22GP0W5whw34rbH/ib/KvWD0927qGW1uSD23i/+She0alctwtZ5hrCd9D0+qtCiqri/sgbZtWm1uTp7/iv2fWb9vKvq39P1s41Ja3JGcZzEP2GSvS9o1K8bhqzoysJnSx218t1aVFVYn9kBbFygtbnUO+8W3z6mKlPBudJbqFZ4bCcxvnSWlgXOCVyAZM4yDg+fftXocDoVw6k9glzSNtNxqFKqKjl3zPNFG0kllIiIMszT24AA8yepS+19IjO6IbG5j1nCtK0aKxPZcl9mPkDgnt3rlz2tIBNzpzXABKmdFJpOOSoUMlq6qzpGWEkZ0mRggJGrJGphnG/wpzXa8RRRRREr42fU+f3VijjnsfP7qKIoZ6frJpODlgM9KaNz8B4kz+tx+unnIHMlu/CbaQTRhYreNJCXA6ZjRVYPk+Hceflg+dSe5tlkRo5FDo4KsrDIYHYgg9waqfjPoG4YjiRriaCN3VAmtCNTnCojOpO523zRF5+gybrXvFblAenLMCre/U874/Uw/WKszgPe4/nD/6kr65d5cgsbdbe2QJGu/vLE92YndmPv+wdgBXjy7Llrofk3Lj/AMkTf71ETmqi9OvpDe1WK0tZCkzFZZHQ4KKpyq/5TDJHuXfZqsTm3miLh9o9zMdlGFXO7sfVRfif2AE+Vci8e43JeXMlzMcvKxY+4eQUfAAAD4AURdY8hc3JxKxjuVwH9WVB7DrjUPsOQw+DCnd9YpNG0Uqh0cFWU9iDXL3oj5+PDbwCQ/xafCyj8k+zKP0c7/mk+YFdTg53FEXOXPnI7WMxjbLwSZ6Uh8x30Of8Iv7QNQ8wIXDFPHlF0lR2ZvIe7vXWPMHAYry3eCcZRvMbFSOzofJgdwfuzXMn8AJZXbNwGXURG2CdYOkI2kkBAxmg+wS59kiqNRjaZkkAHj9l9BS+KZmNzgl7bSDEjgTBSyzZIlYSSISxJOD7/LFaH1I2E0mPILnH7alsXIlsrZLSOgwxOoDK5D5wBkEwuGxnvFJ8tyDlK2XCmMZ2Ukljv44Gxk42l6b/AAEg8qi7Wm2TJ8ly/HOc1rBTbDdJJJ85Ch9nxKGNdK6++ckV4I0QJ0TOmTnGDj9ldEcJ5S4VBw+3lurW31PGh8UOp2Zxr0KoBeRhk7AE4Hwpdd8Bsn3Xl6Yxkga8RRNucZEZlVx88H34q2KA1k3Vc/FKhDWljYbpqI8iFV3IPLQvLlLaN9Ws65pB3VB6x+BOdI/OcGuoba2WNFjQBVRQqqOwAGAB8ABUW5J5OtrCe7W2jKKzR9yWx4M6QzEnALE9/a+ypdUjGZZ5qpicUa+W0BogAaevHdIOdRi2WQ/i4pY5Jf0FOSx+CHEhPuQ1AJlyFtlj6c7xNETr1G8kfQUuUxnKppaQud03HYAmwOeiPoE2QD6nrZ0g9RMGQAHMYOCw81DCq+4iWSGQRqI3iUyG3Zj9SVB/jFpIozhe+kDB9UiMkg5HxB4ZWbOjoB8Dtw1udNLgwlES08lZXMX4lP5xbf7RDTQUq5hP1CZ/w9tv/wDkQ01FbaqLNFFFES3i8edPz+6ivvig9X5/dRRFv1zT6b+ffpl4LaFvqLViMg7PJ2Zh8F9UH9I+dW76ZeZ3suFO0RKyTOIFcd01hiWHx0owB8iQfKuVaIuqvRNz8OJWYEjD6TCAsq+beQlA9zefubPwp1y5IFe+YkAC6YknsAIoNya5W5M5mksL2K5jJ8LAOo9tDjUh+0fqIB8qvj0h37W/CuKtGcGS5VM/CVLYN9mVJHzoiqL0pekJ+J3R0ki2iJWFPf5GRvzm/YMD3kwmishTjPl76IsV0N6CPSD9Ih/B87fWwrmJj7cY9n9JP/bj8kmuesU75I4k9vxG1lTOVmQbeYZgrL81JHzoi6f9IHG+jb9Jcl58rhT4tAwH0+5m1LEp8nmSqxXvp9YnY6DgNq1A6PdkSyFPd9JtPyadc5cSEl9IXbSiMsSnPYDYlfz8m5Ixvrhg8wKjguQcjSwYYDxaWRgXUtoCuAy5+sRdtunanyFYmLealQgaBXKQDR1XoW9ZlKklshj6p31A/BC8qt8I7px7Bx9cF4Z15EhGrEhEYzsdLAxlj7m6KOW/PtPzq8DdJK/TV43bA8IIwSzFRsDsjvKR+heEf3up36MOHhne4JyANEZbu2oIzPj9DpZ9ztP+VXlBhc/L59F090CVOeIpIIWFuI+qFxH1M6Afjp3A+yq/n4NxB7q1gvHzaPJmYI4AkkVJZR4wwk0akTACou2NI2qzK+JIwcZAOCCMjOCOxHxrcVFKrQCC6kQgBbgiSM9hqSNI2j+3TGrj3jX+RTioVf8AMvUgEcscizMpkiZemcSIcqI4xIZX0thCdGk7gkAmplETpGoYOBkA5wfMZ86L1Jed1BsJlIzqCqFzgMWdFCOfKNiQrfmltj2qBX0WqHQEGI2jOiXBa0OpcSqd+pEuNWB3AZQSPAs954GeHzj3qBpHeTLKOiCNwZPxeRuNefKq/v5A8JO8qxuFViR1bdwwGi5yfHEGA1nJyoJIcDXWB8U/56XX7jn+DwJu028P8rlYvNH4hP5za/7TBTgUl5s/EJ/OrT/arenQrfVTZFFFFF4tHiXs/P7qzWOJez8/urNEWpzXytDxC1a2uAdLEEMpwyMOzKTtkZPf3mqM5+9FwsIYYbOG4u5XfqySiBmCqmVWPwKQNRYkjOTpHwrouiiKoOU/QTa9WK8d5mjIWVbWSMKVJAYJKc5bSdiMDON8jvM5+BR30fE7SXOiScLkd1P0e0cMM+YbBqWUk5f/ALYv/wCdL/stnRFzVxz0R8St5jGLaSZc+GSFS6sPftuv2NivbmHlKTh3CUF0uie7uA4jyCVSBHHix2Jabt5bfZXVVVH6TPRXf8Uveqs1ukKKEiRmkzjuzMBHgEsfInYD3URRDivoxk4jw+04hw8B3aCOOaHIBLQgRF0JwCfBuDvtkZzWlyZyE9pexzcQjZegVlEKtHqJ1YRpGaRY41LDYFtTaThcZNWByPcJwCCa24je2pXX1I0jd2kUkYYGPRkA4BHxz76jvFfSHaXF5JImoxNIjo0sBZC4haFkZFJfGnDK2NiWyMd6+JqPp0y5gkqakzO6Fscf4qstzJJCjKhlJ8SnUjaXDpMqkNE2BNIpUsyq7MyrlCNWS4IkV+iFQITsDlNckVyAsYDMsaiEE7agbgME8SqdaxmW4kkTqhwQrMqQzqQuqNCqIWEjIiIhKx4LEKzFgumvK/u44tC3cqqskozFJrZ2DRli8yt4xCtzhsSZaRVTORGuccnO6YvrF9+HE6/dWi0ssVtTXimOJRGoWIBdUetlgUQ3CNOvURSM6lYxoG/F7+IrksizyhLdYuq7zOsiMrStJJvF02QalWJ9iwbR0w2sLkrWnNzFbWp1K0G4TSiOrh3UlupIIIwkcYYRE4XWwgjGnvUi5L9K9tZgQzyo8W31oVuqrNuxkUAiRGYlsq7MpJBH5NjD4bOZggDS/vTxHiFE94Cuqoxzjy1LdqV68ogC5NtBpjecjPhedjsp7aQAO+T2xv8AD+cLOddUV1A4+Eq5H2gnI+YrF5znYxZ6l5bLjyMyZ/VnNbCqKM+jLg80MlwkscUCQBYYoIizhFbM/jmYku/12/bvnGCtT+oVy5ztaTXM7xTYhlMYRpFZFllUFHMTOAG8IiXGc5U7eZkXMF80cOmM4lmYRRfpPnxY8wihpD8ENeAyvSlfOd+hhKRt1J43SRYEBZmKENoKoGKalyAxAAJBzgVAeJy46ccgnQKwPTZVgdo5ptUkbMz5uifEiogzlsk5IapVzfx9bBIrG2MCtMGXxzaGQe1KxyPEdzrZwS2/iOa0UW4u4Uj0TTiSNmR7ieBUUH8VP/FjqkIGljlThiCCCM1XqYdr3h8n83mDbjwhSNeQIUv5t/tdP51af7Vb06FRnid91uH28v8AhJbFt8e1cWx8tvPy+VSYVZUSKKKKItHiXs/P7qzWOJez8/urNEW7RRRREUi4HIFm4gzEAC5BJJwABa2m5J7CntUF6QZZpuL3FosmI3uIvq2JCa2gt1DMFBLHIUDOQO4A3qOpUFNuYqzhsOa78oMWknkFMubvThb2wYWsZuSuxkDaYx5ZVsEyb/kjH51QX0j8zX5u5rSS6OgRo6CAGJWDoG3AYswyceJiNu1RzmXgcsGuGZQGKawVbUCMtgg7Huh7gUx5xn6o4Xed+vZiFz73gJVs/HJFVmV+2pFzfCFrnB0KGJogHMx9pPGSNOVlmXiHDYeH2kscReQSQ9bCMNenEkiSuw0uCy5CkncKRsK8OfZVa4WaO2kgR4lkBdAnVKNuwVSceBwN9+23bO5wjmQtw9uHC2eVlZ1VogHKJqDmVovWBUSeE4wxGMgg188ype3dtHf3KxCFcBRGxGElOlpGjYEnWTGR4xpA9XckZTGllQF9ruAzPkmbiBzOx0jdQUD2VYNO1jbTY+ShHFuIOH0aVAG4yAc/Hf7q2XeEoWePGDg5XBJxnYDeswHqBldFboacktjYssevcYxqK539oVsX10qDTMjLq1DBAPqsUIOknBDKfj2PmK0i1wAAb5LXZVpOqVHPqgzoHjTWxmBY8NUptooJCcgpjGPH3z8CKzc8PhQ6TI2fcADj7cV72rWy5w2ckEagdse44r4u4YHcMJFXJ8QwcH/hXeY5twFXNBnYTFNz54gb8iBw/leh5fQAkudu+w2+2vHg/AxcyiON8ZY5Z8hUQd3kYA6QSQB8SKLto8BYlLrrDNjPc7aQe+TiptwLhsENu8shaK4jy8pGtHhzsqjQBNCfEFyUkjJI94rh1V7GySb6W+yqY0YcHJSY0RwJPkbae4hbt9O/D7f6PGWRpFxEpQFWBIDPIRqgmQL7YVJCxXUCCaj3K3pClsrhWjcukQZESYs6YbTrKnOYySo3XbbtuRSrmPjJeRn0hGl9gdkQdl2AGo92IAyxY+dK4YkmOlVKOd8KCynAJOw3X9o2rnD0iwF51OpHvThrx3XLmsYBSMF2pB9Gg2g7m42GyujjHPUV/HJc9Q20lvEwWHUgeVHXMpilZGVmLJGAFAYCNvV17evDr+1v5zFB9CczkRZjt3jfpqC8spjOynDHBckalXCnNUiGeHYgFD5HBVviP+Iqbei7miCyu1lkEjxhXxGDkwmTQrSqvt5WMKd84952q6Kka+aqPwmYkU5katOvhxHry3XQXNa4t0A8rmz/ANqt6dio1xnisVzZRTQOskb3NmQyn/7q32PmCOxB3HnUlFSrPRRRRRFo8S9n5/dWaxxL2fn91Zoi3aKKKIiuc/SZfiPjd149DrJC6nbYrDAQfEMdx510ZVH88cx2cHEb2K44bFdsXV+qzhGVRb2w0qwQt3ye471FVY17Ycr2BrPpVczG5rEEcioVxDjEty4klkEhVdAIVQcZJ3KYB7ny869bSIzcEuIhvJw25WdPf05fCwHwDDWadcW4RwMTmCUXHDLhcZKSCaLxAMPEpc4wQd9PcUy5V9Hc0Fz1oZ4uIWV0jW07xMNQSQadTLkg6TpJwScA7VFRw/ZWGnSFZxePp16TWtZlLTIvIvr6wo5yNxqSG8CwRJIbtAo1uVClMvqJCnI052AycbUwh4THBFdWvFrxmC4kiiWRlBDBm1xKca217dPBCkZxuDUQn4c9tNLayZ6trLtglSQpyCrDdcjsR21CphFcx2Vpa8VkeWeaWQsyPNq1a0kTC6s4aJcDV37g4yMZGIpZHmNXQLfMSLt7x0EAjRTYw9oW1xo4TyB0cOd7+KgVtJplR28SuDDNp8WxGksMdyBhx8VFe3GbhZojqZeoPrfdlto5e4BJk0RzDb8sd9qkvPvD3k6d8+hEvQoWMZ1RkKGjZ221MR62BtsMnvUFE0o26u47qzHb4HUMVp4av2jAR/HETGxsoKtFlSKhJk6xGvQka/NrueCXV9RpqIA7k4rfM8nfVEf9H/wzW5wOx+kzLA+EZzu+geFRv4I1wzsTtgb4qyXkCff0VY0GDUnxETymTqnnJ3AZF/jOFeGNjo1aQjN2LFnRoxgbASFM5yGBFbfN/MGSYxpEMWMrGx0SPgEKqlmEYQkgqjFNQyM4FMeJ3X0JelDLlnUrGUkBMAUrks4CTqApwIpAy5I32wa24jdhiFTZE2Ue/wCPzrPpt7epnOnv118Z4BW2OFJprO2s0c/w38DitaaYsxZu5qyPQ3qzcdEwCfC4MoYnTvnSFIyudOd/yarVVJOBuT5VKvRzwA3N3qMpgSBeo8qvpYb4AVvZJz38gDU+PY12GeCYEcJ05b8IWbTeTUzG5Ke8S5QvZeKpBcdEfTGIV0T6olVJ7ABlbYZJ8W+fFUNv+GmOR+mfFG5VgO6FSQftGR3q2uK+kSBuKcPggYSJHco0ko3XLBogFb2sCQksNu3feo9PyzbniPEYpXniuEuJHjZI2eLQ51L1FRCQPEMkkDcY3FVsNVeMK2rVbB4AbaC23voroqtz9m4y3Y7joftp0N0s9H3M8gu4IA5VZrm2EiY8MmmeJg2PZcFR4h3GfsHU4rlnlzgLRcZstSgfxiIkDOk5cFZEPmhxt7sEEA5A6mFaVItLZbooMbn7Tv6xqN+fXY8xe8ooooqVU1o8S9n5/dWa8ONN6nz+6iiJpRRRREVzf6V4yOMXDkeAvGAfeDBArD5FkPzrpCqe9J/AOtBezgb294NX+LltbJGPyOh/sU1HVbmaVdwNXsq7T75esFaFhwayuoIuI3iQIRGkMk1zcHSzwDpllt4iC7HSNmcE7eHfdCvElne+k4cHiktIRJFcW6CGN0jI1q8SINipJUSFm8PfypPydwKG6u8TxtK+gkRdTQheIZfqaQZG8IyEQZb3gb1KIeeoZIVgsbU3MmC3SkiWG0tsbF2hVir4765XP6Q7V6x2ZoKjxNLsarmbbdDp6KDcY5iub4i+kiDNCFinljGNYOdLSoPVOARqxpOANsbybhIgg4ha2SRkSzpGz3QY60kuUSRdCZ0GJNQBRwQ2+fKk3B5puDXiPMmq3uF0sQp0SJtqKBwCdBPmNx8GBMn49yslvd23F7dmktUkhkkVSWKIhTDRZOTGFUDT7OB5erTqYhtOv2dUQHfKdj/iefDj1XoL3UsoNgZj7o4ysMPFLfhNxCtyraIpJWLAx9fGgWoLHopEGXHctjc9qzxDgVpacVt+EyQLcLOFWW5cYmLTZVGjIOIwmF2HffNRrm3nGCfjyX8RforJA+SuGxHo1YU+fhNbfM/Pttccft7+PqdGIw6tS4b6sknCgmroaBoFBndESnU3BbS14tDwX6NHLFIoR7hwOuWlGoSLIB4NGwCjbvWpzo9vw+8XhbQq9t0wZpWUNO7yjPWV8ZV0wNKjbuCN9tHjHPttJzFHxEB2t0MfdfEdKaSQufJvefKl3pA5ut73iT3cQcr00VFdQPEowSdzsKOMCYXVJudwY50Df39Es4lfPJs7BW0Kp9YrGigKsQ7kDHvPvOTmk0nDHAyAGHvQ5H7N6lHIFlFdNcRSFvpEnTEDK5GGaRY2JUbMAH1kEdkPatyDlZrie++jEPFZthZWOmSQlyiqrRrhnYg4GADt76gDHs+Vabq2FrgNfLYsOAHPW+5sL7r09GPL4H8fdQ7K/Ttoc+vKd9Tfkqo8WfIBm9ndItx+CuJyB44rgRMylWQYIOCGQHV027Y743FML7hd1YXAMiyRTDOlxhXI7Eqy+CZfIgfMUj5jumm0SFU8CCNnQEFyCx1zBiT1Dq3PmaqtY51Z3aHuuERw935kngAo62ELKYfTuBeR+L+hIG91bV3PbcQ4ZLeSWvR0Ru0chCh8oDhkddyNQA32J2xRLxmWZrXiVtJFEl+iw3kjqp6M0COcgsQFJUMFDbbKcHIpdwbiNtxCwjgnuY7aGNFRrdZVWR+mANUjyAYTI1BVB8iWzsGM3CrLhsHSkZ34ffMscqFg3SZlLJcxMBtjRv39k76cHLwppsL8HVkZicoIJA4XOp34KF+YxUbtqmERjnms2AZunOrwzs2WkVZ7eNyx81dpSwA2wiEADAFuCqAfh99a8W4XBKyvaK8cdvNH6kyakbLHJ8ZCISM48II23N/itnA4Y4elkPEn39+ar1qmd0rNFFFXlClXHPY+f3UUcc9j5/dRRE1ooooiKoPnn0jTWHGL63KLPaTaOrAwxnXbwoxVxupKgDfI+HnV+VT/ADAIbjjFxYPHnXKlxNkbOkdvbiNMjcjqHJHuU/lVXxNfsKZqESBr0XbG5zCqPhXF9EqywsVZHBVmxlWU+B2A8mGFbH2edWJdc/WcNurxxJNeTMXWyjjKxQyMSNUw7zyhs4Jz5aQgOTXnMvJU8V3cLb287Qxu2HEbkBfW9bG+Btn4V7cl8eSO5SSQN20SMmOqU8zC53STGxK4YqWAIOCOKVRpGdh7pv0laNRxxQDSO+3T/Lj4785PIKTWvKrJwq5F9MFUyCUs3j+jy/kR75kuZPVZAcKN2OoYCPk3nebhpENzG7W0q69DDcK+fHEG2Kt5jsfhU0g5JluLmJpbhLy2JL2MCtiN87kyxj8TFFtrHcnCDdsUsurr6TxG4tPDd2UWOo2gBmkwqaoXXcSvKRGgB0aQoxpWpa9BldhZUEgrOa4sMhKOYIYocTWkkRs5clCIInMb7kxOXQuDvlQ2+Mj2d1g42WTInAVfdDEuPhtGDWpxfkuRLqa2tibjoFFkZBsJHITprv4yHJUY3OljjANbVlcWKW1xHLZXJkBXxGVQyFTgjPTHS88gq3uOO9QFj6TAMxdoNp13mPE+i0MPXZ8ppNNid547HTw0Xpa8yyMdK3Uu3YeEdvd4K+E5ofVgXlyM+YmYD9mB91fXK/E+HpPqeymkGltmmWQA4806SA+7JO2e2cVpWfFrQXKt9AyofPSM7HbPqkEYP2Hb31yS7M4d6wnUflTtxLcjT2LLngb6W9VvRc0vDdRTdZ5ZYmOnqyMyrrUod2yFxkHb3VKODXcvCuGypPF0pY5usSXB6sjLptx4diilZJu5/Eg+1UQ45x+2e5kccPRdTeqZZB89MZUDV32293vK9LuWKUMI3eCGRZhBIWZAMgKJNOB2AQnbtj4VPRccozTJ4x9iqWLJqPc4MDQLQBYdeasCKyax4a4v5WmR1SZ7V2OFkfU0UKnOVkbaWQrpKomN9YNRxuSrr6FDcSLk3AcoigmXpoAerIgG8ePa7jK/lCmQvF4rLbSdVS0cgeezcYaZ3cFmhwcShwFiCkjQqrnwgtT/AIpzfez3En4OKBoMPc3WpRCgTOm2jd/D0V3z5yNqbYYqVzQ7VRUa76J7um42PvzGyp9oOnIBINsgnHYjPcHzyKvbjPBI+LpG5kaOzQkxlRpaVvV1jWMIgwVXIyTqOwxmBekS2hM6+GOGSVQWhXPgcjJlCEfUxyHtGx1YwxC6sCDKzxODuCjZAPbKkH7P/wC1n4rCuxDmlrsr2zBideXH6eRU8NY3OwSw+YPA/Y7+YV2gPw284fw+GR5La4nRjHMQ5iaOWNswsACmfMbjv5mrsFUVw/me04hxG2n1EPHLbxwRH1tbyK8rkDuqqAgJ2yG/Nq9hUnw91U0AK05hrPn9DHVVqwbn7uiKKKKvqFKuOex8/uoo457Hz+6iiJrRRRREVUXHOESjjV3fWum4lhVEksg2mRozDCRJGSCG8WdsD1cZycVbtUbzpy5PJx9ri3uPo7KwGsDdBFBA5PfDBuppIO2O+RtVfEml2RFb5SDPlyXdMOzd3VffLvNsvFp5IGh6EEQ+tUsS8mTpEROF0KcHUAMkKVzuaqjnLQOIXDQDTH1W0FRhdjg6MbYyDjFWrw/moPaycYhtwZwqLfwKdOrGQl1Fsdj4gRjyO/gJOzwnjbcXtpNUYt7MZR2ZgzvgAsEyumIAHdyCfdg7jCLXfDazntZ/SgDXztckzYclbntWi/eVX8D5nuIYpTDJ0jOhidwBgj4nGY339Ye/34xLeVJ2gsR+D41ku4jreFyA7OyupmjQH61IkIVAPOSRiO1V9wJYzdhGlaKF2K9TRq2wdOpNtWTgH7Tin/E+XLi1IDxlMIJfDlljBJAZinitzkEe7IOCcVtGr2T8h30H49+StNbRxbZJh+52PX82P+xUlHAWs+DzyzNJHMAsjMGw/wBInxojJ7gxwtqbz/jD9sZqM8TjaHovcznXcwJcMzIXOXLKASGHsKhyc5JNeHE+Mzz24gllcxCUzeLDhmIIJMw8R2PtfdTDnLmmO8tCOkVlNwrIUdXRY1iESxAjDZ8IPq9ye1S52VBBUP6fFYR2dnmOHTUeISheIQjtOB9ls3/yV9fhK3G5nYn821+8zivLl3hMT31pbSLr6k0ay7kbMwGgYI8j3qU898oWttx20tII9MMnQ1oWYg65CpGSS26gedeNp03CYXdXG4ui7Ialx6cuo3UZPF4P8NJ/RV/5mtnhnNUdtKJ45ZJGAKmJrdVSVGxqR267YGBkeE7gVIOZOUraLmWCzSILA7Qhostg6u/nnf7a0ua+WLeHmOO0jjAgaa3XpZOMP0wwyTnByfPzr04emQQW6qu/H4moMrnkhbvMvIcVzbjiHCuxBZoF7/ndMD1WHmn+b5A+PK3MkzcMeC0RfpFuQ6wqm7g51XQG5mnQlQAdkHiAJHhZ8Xvjwnj7WtlF9RL0V+j6zgtIF8Ss58LZPcnG+Dt2S8/WMaSJxOxYBHcpKg2McmDqV1ByusBgyn87uGFUaDquHqdhVu0/K7/y7nwO/VRODXjM3xH3Uk5f4VZWNr9JuSstzMpEs90paOEsPHFHGG1XM4yQwXsc6mj3Bh/NPL4t5AofqwyIrRz4/GRv6kvwZWyrfP4VKeB8GtZbVOIXz/SmZcap2MNrb7H6pQo1Ssu+I4lK/o96j/HuMwTpFBZxzyxWysHl0FY0jbJbRF4mVC2GLyuW8PlV+q2RO4U+Br9nUyn5XWPD3x5SN0+5Z9HyarDitpJhFuYUuLdzlon6qRNoYesupgQG3CkHJroUVzv6NeOlNdmxP1lxaOv6cN1bq3zaMo3/AIZrogV0x2YSoMTS7GoWcEUUUV2q6Vcc9j5/dRRxz2Pn91FETWiiiiIqqeO3kL8UvLSXUHYoyAEAShoIQ8IY7BmVMdxkMcHba1q5m9Ml4Y+OTnfTphyB7+mhBB8iMZBqpjKHb0iyYOysYYtFTvae9eXvkpZJxHoX8F7LcW7RXGLKS1iOpek5bHjzh9BOSdKgdh331or+xtI5uDXjvEIpHXVlwJUdmkQl49xlGUEHAOPOoLx3mrrWeiWCKV9tN6AFlGCDiTC5ZsbZyAc5xnerJfg0F1xeG6m0sz8Pt50Q9nY5UuQfW0hRsfygfKsupSa3AntpGQyMuttI8977lWHsdTrZdz5H3ysqx525egtmjnsXleFzs7RuFVhuNExULJncjGcae5ptzrzxqtUgicNLcok11IvvYAiAb7KowMe4DzZs+vpmurtpkWWPRbqT0mB1Bz5sx8mx7J7DPfvVbVawlMYijSq1LkXFwekkATFvEcQq9R2RzmtXpDcMhyrEfYae8IgaVkLFA7tpRmAUDOAZJG/JUb5/4ilPD7PW2+yLux+FWTy7YSQRG6QaZRnV9YR0ogBhGCauk2RqbrRFMadxirGJqBthr7t72V7CufRpdoSYPyjad3Ry259Cl1jb2lvc291I0sElsdTQPE2u6ZGykkR3X6w41AthcbEjet/jfN1ld3tvxKZ2hltwNdoqs5kaFiydOUDQFYnBJxgCodzDxwXcmpgE7CMaQoA7mRxGApdu2QBnA22FLUyBhZ1wPLLj/dqdr3QJF/e6rCgHXJ9RPiCR11/awb7nezub6HirtJHcRqM2mnKs6HCETYwsZzlsjPh2G9bsV3FxHiaXyRyG8iRXe0Awhki0hH6xICw505HrbYGc1Weh/KSNvgSv++KkXKXGpbaVSJBDq0xSyMobTGzDEoHYshB33HvzUVaq8MJpxO0+5UrcGC02NrzFo3Gpvv0BUl4xxOK4vo+IlZJrmBFkaGBMq7RYKNLhi1tpOzowPqeEnOaiPD+HpNdiKWdoo7w/jF9USMdSmRPaTURtkEagc7HM2tuIW9hNLBw0C6a6jQACdCVk1SKvi7Mvj1EDcYydjkQrivA5IQ1tKjo6BXQMVJII7qyHBGoMBjtsDuDVeliy91xAtE6kbnLtBXWHwzagfTjvESOo28RKmF9yHPaWq2l/EzwxXBmjvIiWjRWXDpKFR5I1JVD6nfO/nTL/AKS7EslkrP8AR5WETi1hW2hVX8JYltUz4B39TIrQ4jz9fRwWXErWc4nX6PcRv4o+tDhdRU7IXTDeHB2Na789WczB+IcK0TA5+k2TFGyN9WARv8SxrRLgDBKotovc3M1pIGqUcFsTFxe2if1kvIVP6UM6xN+sb/KupBXO/DW4TLeW80F3etcG8gdYbhQdRaeLWWkVDk4LHdvL9fRArmm3KIUuLriu4OjYT139ZRRRRUiqJZxn2fn91FfXFx6vz+6iiJjRRRREVR/pL5FlvLq8uYl6gieJWjUeMAQRNrT8vvgoN9ts1eFR7gJIvuIA9upCw+cEa/7lcubmEKWlVNJ2Yeuh5Lk4xSQHsGVtverD3Ee/9u1NJeMzTyW7LO6tbqIozvqjQE+oRguACcDvjarU9O/DYImieOONZZVlkkbJxKI9A0lAPE5Lg69sBDknyps8N1xiSIMqliuCDgsACQj9mIBBx33qFwI189vELSY5lVuVgkf2k94f6O36eh1U95+45GeGpEb43ckjq2BHEukLnJdQmuM+WCQ258s1V8cZYhRuTsK3Xuydpl1b49zD/K7+7uDTbgHBTJKqQgmSXIQHTqVQMs+CwBIGcDO+3vqvQY3CUi3qZsB6AC29lx+mbWqZs3dGv9wHjudBfXWE25Y4OgxJIwWCKRQzalGuXGpVBdWjAXAJ6mlTsM96++feLZLRxzFwBqk1Z8JYkiNNZcrnuelJ0yD2FNuOcaXh8RhWIbBkhLEawDnPUwI5k76ikiujnODioJY241NIiMwUeDPtHsTjy+G1RUwSe1d4aX/f3spmg4qrlFgLRewAO28b8TzKVTzl2LN3P/7gV507k4w4m0ldtho2z28iO5rYv+IqgI0ZIx3XbcZ7++rnauEDL6ro4Ci8PqGtoSDLTM357wea+OXrpWRo5BlVBJ8z03wsmkebL4ZV93Tb3198VtulMjkKBJqilC40h0OiTTjbB8EoxtiQAdqxaSwyIWKKuPW2xjO3ceRr5kkikYwkv3yPESCQAu2SfIAfEAfCvDWmWlpXrPhzqZZVp1WmSI2nlpyIv0U84Tc3VzwowWkAWW2lUtMzjLurdTVECN5DkEliBgkb5wNLm22HQs76S5aaedVVhldAUqWPTRVGhVcgH4tvvWhyZazTz/Ro7iSASqeqyN36WVYBPNmyu+RgA980wh4Rw4W19G1wq3EWpNaOYw6xhdAEedMmp4wWAz49xjwmsYhtOqb7zDWkmHWMkzAzXtw0UbicPWluxBEnhcemq0uXYOtZcTsPNUF7CPcYiNYX4lDj5Vr8BtDdSxRq6oZQcMwJGQrNjY7Z0kZ3+ytnkK9C8WsnPqz6oHHvEqlcf5zD9VKrWFrd3j1FXtppE1qxUqUJXIYHI7mtKuC6iCNdPfitLCA08XWo0jGYSD5EehT6z4U0HFLeGXQWS6tt1JIOp4W2JUHs2O3lXS1c/wDAuWb2aWLiE+oRJNbHXMMNIBNGBoUKGYbjxt3AGNXl0BU+Ea5tOH6/ssr4rWFWq0zJAgkaTJ4co0RRRRVpZK0eJ+z8/uoo4l7Pz+6s0RbtFFFERSDg5/j99/4H9Waf1HeEqRxO+z2Mdsw3+Ey5x/k/sFEUb4wktzI0ypd6J5BAphWAq0MetySJW1Msg6m5AXxLhW2JSWRSS7Nk5zb3kxdomtpUZjERlypXQjM6mNjHpAWJmOCchnNZxfS5IJDgpK6CS41tbgTgTRxwqBoSREwN2QgnbUGGN7lvhVvaTGaSfXcKDGsNuzSL08LpCwrqk3wHIYkBtRGATkvVEOd/Q4rXCx2HjJUyvFI34tQQAFmO41nKqrZzpY6gFpTBy+1nbyG50RSk63WSNcqsecRxib6q5THi+rdG1HYkgCrx4HaMOpNIpWSdtRUkEooGlIyRkbKMkAkanfBPetfnGENbAsAyrNCxjIyJMSJ4MeZJIx+cF8s1Wq4cPFjCs/q6hblcZ+vK/JcwXUl9xBy8cE8wICLpSWQIoOdKFixAJOd2PfGa95uBcTiTU1jOqAd/o74AHv8Ad866zVcDA2rNSdkyIhKWMr0vkcQuL/wy4YnQmrsTpIP2E5zX2/FDL4Gi1b9lJzkfr+NdJekCzsznLmK5wGPSiaQuN8LcRIjB0bcAuMg50nuDW0U6RxLLlt3XrMr6GY7ZhLkqdETSRJ0wyBiJjto2r1jTpxDZPL376XVlmOxTgWl9jrIBHqFBeHOJW+jpBIWP97VNR29477eZNfM3LJRuo/hRmOkqUKkjuoeNmUEe7vjfFTtbpp1d4mJDosYyMtcaZDIqMSxkaMCeKDDEM5YasKjisXs76HcsqmNhpbKSglBLErlmiwwBklA8BeQxnGhI9VVBVcCQ208/29/Sw7Gmpl7VocG6Wj6fwojw6aBLpHuFEkKSKzj1tnUoSQO+GAbHnjzqX8v8fsUvbr6HZvcLKECLDCWOQPENDfi42Zu+PZO2MU1PAIpJ4Q0Rm+uhCtNbxr1T1dLopjRVnhMAaXPiChVOrcgWbzNwdvwdNHYH6PIELR9EKviXxadhjxY0n7aUqFPFsJcTGkSQNjPXn4KvjMUX1M4Eeu5+1vBVHyp6HuIO0MkvTs+lKJVLHWww2oARqcY/SYHbtVp8G9GlpBM9y6de4kcyNLKAfGx1FkjHgTfsQMj31RvJHNHE+IX8Fob64Cu2XIkIIRfE2CNwcAgfEiukvwzB1Ol1oup26fUXV9mnOa1g0DRUalZ9QguOgA8Al3On9qH/ABtv/Xw09pFzr/aZ/wAbb/18NPa6USKKQcM59sLiVYYbqKSRs6UU7nAJOBjyAJ+VP6ItHiXs/P7qzRxL2fn91FEW7RRRREUhsAfwnd7bG3tSPj4rsfdT6klp/dO4/mtr/WX1EUM4/aBuI3LuI1iUoryGMzPGRCjaugRgI2VBdcsRGARjdG/o3GnqqiqkTRQTGNANCSyh9YTGwBVY20+WrPtbrOOri/uXIMWGQC6BBwelEenMmd4dwQTgAs3qHDlz6PgytdxsqR4lV+mm4y6DMqnAwrsp8PcMr571iUKmbHObwnx0sb7crjcDe28RSB6KY1Eee/40i2EMxSR5F6hiTW8SqGkDbbRHUqYZiPhuRUuqMrweA3TQ3ESSZdriB3UH1tPUXcesrAHf2WTHqHG2qoSH0eWd+QrNGbS1yHImkae5uTgDVI7nTEDgHZQdsAedWJSzhKpAEtASWSINkrgMMlSRjYHPl5ahTOiFVHz9y5IJrmaSOaSMLNKhQKULGOIK0hZvAY+mV0sCrKRjJytRqGSKO4UyaldlWPqL1MnTNPH01kjVpEcqYwrDcoqpqGsZsz0mcX0RJbqQGch2J7KqMukt8OoVYjzSKX3VWUPfPjXGwA9ZQAVIB83Cw6R/3lpF/hKyMU0AkAnnfjw+vsK3SJharOjMkhL4y51SufEOm4h+lNnLD66InUcfXuD4Bt9ssQd3h9VV1DHSB2W4Zo2ktAEIdIWQqCSol2IIK1uBBsdOQdtCn1s5XQnwZZDCp/JubQ+Vb3B+GfSp4rcHUHI1MBtowzu4x2DLNKw+F/D7jUbHEuAHRdOgCUt9NvFI7KWO0sYYrYyRa5ZIkCOyuxAjDKAVXwEkDvt7t4DyXzzccOuFljdimfrIiTpkHnkdtXubuD86sT+yP4Awnt70DwMnQb4MpZ1z9oY/5hql621SlTW24/Hb3XFJ7eTTrSVbYg4OJZkGUPkRGSfkfdUM1nOc798180UXivLkPnuS84PdQXDF5LURMsjbsyF1xqJ7spXv33XzGa1vSp6YbyDiD2tm4hSAhWbQrGRsAnOsEBRnAA9xPuxq+izgDLwbiN2wIEiqqbdxCdTEfAsdP+Sa9vT9yG6THiUQzHJpWYD2GGFV/wBFgAPgR+dReqEcG5/a1uri9ijT6RMuFJXwRtIQ0jque5IIA7AOfdg3T6GfSTNxJZoroKZYdLCRRjWrZG6jYEEdx3BG22/NFdOehLkZrCyM0wxNc6WK+aIAdCn3N4ix+0DyoisC6QHGaK9JEzWKLxelFFFERSO224pP7jaW/wD5Zbv96nlIoT/1rL/NIv624ovQopxqcC+uH1MnjjjEx3iOI0+plXPhGpiQ+BvIQGzszX0dxaGu06QixIngLaiBoA8BH94yDoG2D1BpXGAm5kj6F/N4/FPiQ6stCVKrEI7hcEQE6CFk7NuDqxppz6OkAa6ARk0yIumRtTrhAdCnJ+pBYlPLxPsMVhYcOHxCpO4P25/n/robTz/RCmdJubVxatIv4yIh4j59QHCj7GLaCPNXYedOahfpX5rWxscga5XdOlHv4ijK5JxvpAG595UedbqqgEmAtHmrgM97xAPrW3js49jrUtOXYOVOlh01+qXd87PnHucclTIgeAXb3kgJeRtTSJEdh0xLuqn80kE7kKo2FQ3HpY4bPN17zg6NMcan1htWBjLKygHYAb57VJbT+yHsY0CJZzIijAVBGFHwADAAUQ2XhzrxFp7yXTjZ+kue3gLQgHyx1Oqp/Nu/hSZWxGDvggYAGWxgMPtcRxqR/wB5Z/nbxS69IKvqJiYl9RbxgbuoDH1fy1Rx9hrxfne4dtUcKjxahsxwdaS/AYDK3ykYVmPovcSSN1bYZ7rbqdyL3yO2xCfDWpEfyEuj/GWfuFWH6NOC6YmunC6pcqmnsEDElk/Nd9RX/u1hHs1zxLxG+lGkv01wBgYXt0sdvF/eY/8AMFXh6Iue+rElhcsonjXETdhMijsPz0A3HmAD+VjrDUmsddwJUtbD1xTzlhDeYU75i4BFe20ltOuUkGPip7hlPkwOCPsrkXmrlqWwu5LWYeJDsw7Op3V1+BH6tx5V2ZVeemT0ffhC060S/wAZtwWTA3kXu0fxPmvx29o1orOXL9SPkPkuTid2sEfhQeKWTGyKO5+LHsB5n4A1H44izBVBLEgAAbknYADzNdZ+jPkheGWKxkDrSYedh5t+SD+So2HzPnRF68y8KjtuC3EEK6Y4rV1UfAKdyfMnuT5kk1Ib2ySaJ4pVDo6lWU9mB2INKuef7mXn83l/9hrd47xqO0tpbmYkRxKWbHc+4D4kkAfEiiKkuUPQuycakWdS1pbESIzDabVvGuezY9se9cdmq/KpS39InHr1GurKyjFsCdIK6iwBwQCzqZDkEeBe4IqcejP0iDikL606VxCQsse+N84Zc7gEqRg7gj7DReqZ0UUUXiKKKKIio9G//W7j32cZ/VNN/wAakNLeJ8t29w4eaJWcLpDZIOM505Ug4zviiKF8yxiO9c3KI8TSdQRysFjmUwpHjU3gZ42Vj022w2rvimHINq3UklH4oRJEpBJViryuFjcgGRIlcRh/M58waey8m2bLpe2iZfcy6gftDZzX2OU7QDAgjx7sVUbhstTPNpJjmdb/AG/aJDUlsJpJIFBZiAAMknYADzJ8hXM3pD5yN3cvcDOj8XbofyAThiPexOs/ao8q6Dk5Os2BDW0TA9wVBB+0HvWsfR7w7+Q2v+hT/hU9Rme2ysYXEjDuLwJdEA8J368Fy/ItwqaiUbAyQV3/ANXlX2Lpeh1dK5x20j1u3+v9ldQryLw8drK1/wBAn7tZ/gLw/wDkNr/R4/3ah/Tzr6CFpD4wWk5QTII7zs0HY3HouWYxcFdSrGMjIGN6+jxEtbFwcMBg/A5A+/NdTDkqwH/0Vr/R4/3ax/Aiw/kNp/Rov3afpwdfovB8YcwENm7SLum50IsIhcrjg+tAxdy5AIJOwPetnhfEWJAJZJoyCGBwwK9nUjsRXUH8CbD+RWn9Hj/drH8CLD+Q2n9Gi/doaBIuenJeN+KspuBZTgRDhMh3W2vNJ/Rxz6L+Ixy4W6iA6ijYOOwlQe49iPZO3YgmZaqTfwJsP5Faf0aL92s/wMsf5Fa/0eP92rIkC6x6ha5xLBA4a+qh1p6I4o+OniA0dDHVWLzWYnuBjGgeuPcxHkKsfqj3j9dLU5UswMC0tgPcII/3a+v4MWn8lt/9Cn7teqNaHPF2h4beDWmfo8vtD8hvjSb03N/1Hc/ExD/1Y6k68rWgIItbfI3B6Cbf+Wov6cP7h3H6UX9bHRepx6OEA4RZYGP4vGfmVBP7TUW5C5Ou7XjfELmWPRbzmQxsHQ6tUodfArFh4c9wKk/o0fPB7L/EIP1DH3VJqIbIoooovEUVhTkZrNERRRRREUUUURFFFFERRRRREUUUURFFFFERRRRREUUUURFVV6W/wpcrLY29j1LZxGROG8WVKuRgsB6y47VatFEVceie44lGqWd5ZiCCGHCS53ZgygKRqI3DMdh7NWPRRREUVjNZoi1LKYgKj+tpyD+UPuNbdFFERRRRREUUUURFFFFERRRRREUUUURFFFFERRRRREUUUURFFFFERXzJIFBJ7CiiiLRKNN4gxRfZx3b3k+4e6iiiiL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29030" name="Picture 6" descr="http://2.bp.blogspot.com/_dtArdiGu7xE/TLKiY_cCVRI/AAAAAAAAAL0/IC7dsTFxtIE/s1600/jack-spad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3861048"/>
            <a:ext cx="1231219" cy="1894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88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Atributos de la clase</a:t>
            </a:r>
          </a:p>
        </p:txBody>
      </p:sp>
      <p:sp>
        <p:nvSpPr>
          <p:cNvPr id="44035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#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inside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Card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>
              <a:buFont typeface="Wingdings 2" charset="0"/>
              <a:buNone/>
            </a:pP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_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suit_names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= ['Clubs', '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Diamonds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', '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Hearts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', '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Spades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']</a:t>
            </a:r>
          </a:p>
          <a:p>
            <a:pPr>
              <a:buFont typeface="Wingdings 2" charset="0"/>
              <a:buNone/>
            </a:pP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_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rank_names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= [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None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, '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Ace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', '2', '3', '4', '5', '6', 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'7‘,'8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', '9', '10', 'Jack', '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Queen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', 'King']</a:t>
            </a:r>
          </a:p>
          <a:p>
            <a:pPr>
              <a:buFont typeface="Wingdings 2" charset="0"/>
              <a:buNone/>
            </a:pP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i="1" dirty="0" err="1" smtClean="0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__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 '%s of %s' % (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Card</a:t>
            </a:r>
            <a:r>
              <a:rPr lang="es-ES" sz="2000" i="1" dirty="0" err="1" smtClean="0">
                <a:solidFill>
                  <a:srgbClr val="6666FF"/>
                </a:solidFill>
                <a:latin typeface="Calibri" charset="0"/>
              </a:rPr>
              <a:t>._rank_names</a:t>
            </a: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[</a:t>
            </a:r>
            <a:r>
              <a:rPr lang="es-ES" sz="2000" i="1" dirty="0" err="1" smtClean="0">
                <a:solidFill>
                  <a:srgbClr val="6666FF"/>
                </a:solidFill>
                <a:latin typeface="Calibri" charset="0"/>
              </a:rPr>
              <a:t>self._rank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],</a:t>
            </a:r>
          </a:p>
          <a:p>
            <a:pPr>
              <a:buFont typeface="Wingdings 2" charset="0"/>
              <a:buNone/>
            </a:pP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			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Card</a:t>
            </a:r>
            <a:r>
              <a:rPr lang="es-ES" sz="2000" i="1" dirty="0" err="1" smtClean="0">
                <a:solidFill>
                  <a:srgbClr val="6666FF"/>
                </a:solidFill>
                <a:latin typeface="Calibri" charset="0"/>
              </a:rPr>
              <a:t>._suit_names</a:t>
            </a: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[</a:t>
            </a:r>
            <a:r>
              <a:rPr lang="es-ES" sz="2000" i="1" dirty="0" err="1" smtClean="0">
                <a:solidFill>
                  <a:srgbClr val="6666FF"/>
                </a:solidFill>
                <a:latin typeface="Calibri" charset="0"/>
              </a:rPr>
              <a:t>self._suit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])</a:t>
            </a:r>
          </a:p>
          <a:p>
            <a:pPr>
              <a:buFont typeface="Wingdings 2" charset="0"/>
              <a:buNone/>
            </a:pPr>
            <a:endParaRPr lang="en-U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&gt;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&gt;&gt; card1 = Card(2, 11)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&gt;&gt;&gt; print card1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Jack of Hearts</a:t>
            </a:r>
            <a:endParaRPr lang="es-ES" sz="20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94297BE8-2C48-5D4B-A9A7-EA9355C925C2}" type="slidenum">
              <a:rPr lang="es-ES_tradnl">
                <a:solidFill>
                  <a:srgbClr val="A7A399"/>
                </a:solidFill>
              </a:rPr>
              <a:pPr eaLnBrk="1" hangingPunct="1"/>
              <a:t>62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Comparar las cartas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9024B02-617E-0B4E-92DE-B24696C7F6A5}" type="slidenum">
              <a:rPr lang="es-ES_tradnl">
                <a:solidFill>
                  <a:srgbClr val="A7A399"/>
                </a:solidFill>
              </a:rPr>
              <a:pPr eaLnBrk="1" hangingPunct="1"/>
              <a:t>63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450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4" t="42632" r="17398" b="22980"/>
          <a:stretch>
            <a:fillRect/>
          </a:stretch>
        </p:blipFill>
        <p:spPr>
          <a:xfrm>
            <a:off x="6156325" y="3716338"/>
            <a:ext cx="1800225" cy="1439862"/>
          </a:xfrm>
          <a:noFill/>
        </p:spPr>
      </p:pic>
      <p:sp>
        <p:nvSpPr>
          <p:cNvPr id="45063" name="7 CuadroTexto"/>
          <p:cNvSpPr txBox="1">
            <a:spLocks noChangeArrowheads="1"/>
          </p:cNvSpPr>
          <p:nvPr/>
        </p:nvSpPr>
        <p:spPr bwMode="auto">
          <a:xfrm>
            <a:off x="5003800" y="5157788"/>
            <a:ext cx="3541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"/>
              <a:t>La clase Card y una instancia</a:t>
            </a:r>
          </a:p>
        </p:txBody>
      </p:sp>
      <p:sp>
        <p:nvSpPr>
          <p:cNvPr id="45064" name="8 CuadroTexto"/>
          <p:cNvSpPr txBox="1">
            <a:spLocks noChangeArrowheads="1"/>
          </p:cNvSpPr>
          <p:nvPr/>
        </p:nvSpPr>
        <p:spPr bwMode="auto">
          <a:xfrm>
            <a:off x="684213" y="1484313"/>
            <a:ext cx="6985000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600" dirty="0"/>
              <a:t>Podemos sobrecargar el operador __</a:t>
            </a:r>
            <a:r>
              <a:rPr lang="es-ES" sz="1600" dirty="0" err="1"/>
              <a:t>comp</a:t>
            </a:r>
            <a:r>
              <a:rPr lang="es-ES" sz="1600" dirty="0"/>
              <a:t>__() para comparar las cartas: toma dos parámetros – </a:t>
            </a:r>
            <a:r>
              <a:rPr lang="es-ES" sz="1600" dirty="0" err="1"/>
              <a:t>self</a:t>
            </a:r>
            <a:r>
              <a:rPr lang="es-ES" sz="1600" dirty="0"/>
              <a:t> y uno más y retorna -1, 0, o 1 si el primero es más pequeño, igual o más grande que el segundo.</a:t>
            </a:r>
          </a:p>
          <a:p>
            <a:pPr eaLnBrk="1" hangingPunct="1"/>
            <a:endParaRPr lang="es-ES" sz="1600" dirty="0"/>
          </a:p>
          <a:p>
            <a:pPr eaLnBrk="1" hangingPunct="1"/>
            <a:r>
              <a:rPr lang="es-ES" sz="1600" dirty="0"/>
              <a:t>Consideremos un ranking de los palos (</a:t>
            </a:r>
            <a:r>
              <a:rPr lang="es-ES" sz="1600" dirty="0" err="1"/>
              <a:t>p.e.</a:t>
            </a:r>
            <a:r>
              <a:rPr lang="es-ES" sz="1600" dirty="0"/>
              <a:t> Es</a:t>
            </a:r>
            <a:r>
              <a:rPr lang="en-US" sz="1600" dirty="0" err="1"/>
              <a:t>padas</a:t>
            </a:r>
            <a:r>
              <a:rPr lang="en-US" sz="1600" dirty="0"/>
              <a:t>, </a:t>
            </a:r>
            <a:r>
              <a:rPr lang="en-US" sz="1600" dirty="0" err="1"/>
              <a:t>Corazones</a:t>
            </a:r>
            <a:r>
              <a:rPr lang="en-US" sz="1600" dirty="0"/>
              <a:t>, Diamantes, y </a:t>
            </a:r>
            <a:r>
              <a:rPr lang="en-US" sz="1600" dirty="0" err="1"/>
              <a:t>Tréboles</a:t>
            </a:r>
            <a:r>
              <a:rPr lang="es-ES" sz="1600" dirty="0"/>
              <a:t>):  </a:t>
            </a:r>
          </a:p>
          <a:p>
            <a:pPr eaLnBrk="1" hangingPunct="1"/>
            <a:endParaRPr lang="es-ES" sz="1600" dirty="0"/>
          </a:p>
          <a:p>
            <a:pPr eaLnBrk="1" hangingPunct="1"/>
            <a:r>
              <a:rPr lang="en-US" sz="1400" i="1" dirty="0">
                <a:solidFill>
                  <a:srgbClr val="6666FF"/>
                </a:solidFill>
              </a:rPr>
              <a:t># inside class Card:</a:t>
            </a:r>
          </a:p>
          <a:p>
            <a:pPr eaLnBrk="1" hangingPunct="1"/>
            <a:r>
              <a:rPr lang="en-US" sz="1400" i="1" dirty="0">
                <a:solidFill>
                  <a:srgbClr val="6666FF"/>
                </a:solidFill>
              </a:rPr>
              <a:t>def __</a:t>
            </a:r>
            <a:r>
              <a:rPr lang="en-US" sz="1400" i="1" dirty="0" err="1">
                <a:solidFill>
                  <a:srgbClr val="6666FF"/>
                </a:solidFill>
              </a:rPr>
              <a:t>cmp</a:t>
            </a:r>
            <a:r>
              <a:rPr lang="en-US" sz="1400" i="1" dirty="0">
                <a:solidFill>
                  <a:srgbClr val="6666FF"/>
                </a:solidFill>
              </a:rPr>
              <a:t>__(self, other):</a:t>
            </a:r>
          </a:p>
          <a:p>
            <a:pPr lvl="1" eaLnBrk="1" hangingPunct="1"/>
            <a:r>
              <a:rPr lang="en-US" sz="1400" i="1" dirty="0" smtClean="0">
                <a:solidFill>
                  <a:srgbClr val="6666FF"/>
                </a:solidFill>
              </a:rPr>
              <a:t>	# </a:t>
            </a:r>
            <a:r>
              <a:rPr lang="en-US" sz="1400" i="1" dirty="0">
                <a:solidFill>
                  <a:srgbClr val="6666FF"/>
                </a:solidFill>
              </a:rPr>
              <a:t>check the suits</a:t>
            </a:r>
          </a:p>
          <a:p>
            <a:pPr lvl="1" eaLnBrk="1" hangingPunct="1"/>
            <a:r>
              <a:rPr lang="en-US" sz="1400" i="1" dirty="0">
                <a:solidFill>
                  <a:srgbClr val="6666FF"/>
                </a:solidFill>
              </a:rPr>
              <a:t>if </a:t>
            </a:r>
            <a:r>
              <a:rPr lang="en-US" sz="1400" i="1" dirty="0" err="1">
                <a:solidFill>
                  <a:srgbClr val="6666FF"/>
                </a:solidFill>
              </a:rPr>
              <a:t>self</a:t>
            </a:r>
            <a:r>
              <a:rPr lang="en-US" sz="1400" i="1" dirty="0" err="1" smtClean="0">
                <a:solidFill>
                  <a:srgbClr val="6666FF"/>
                </a:solidFill>
              </a:rPr>
              <a:t>._suit</a:t>
            </a:r>
            <a:r>
              <a:rPr lang="en-US" sz="1400" i="1" dirty="0" smtClean="0">
                <a:solidFill>
                  <a:srgbClr val="6666FF"/>
                </a:solidFill>
              </a:rPr>
              <a:t> </a:t>
            </a:r>
            <a:r>
              <a:rPr lang="en-US" sz="1400" i="1" dirty="0">
                <a:solidFill>
                  <a:srgbClr val="6666FF"/>
                </a:solidFill>
              </a:rPr>
              <a:t>&gt; </a:t>
            </a:r>
            <a:r>
              <a:rPr lang="en-US" sz="1400" i="1" dirty="0" err="1" smtClean="0">
                <a:solidFill>
                  <a:srgbClr val="6666FF"/>
                </a:solidFill>
              </a:rPr>
              <a:t>other.getSuit</a:t>
            </a:r>
            <a:r>
              <a:rPr lang="en-US" sz="1400" i="1" dirty="0" smtClean="0">
                <a:solidFill>
                  <a:srgbClr val="6666FF"/>
                </a:solidFill>
              </a:rPr>
              <a:t>(): </a:t>
            </a:r>
            <a:r>
              <a:rPr lang="en-US" sz="1400" i="1" dirty="0">
                <a:solidFill>
                  <a:srgbClr val="6666FF"/>
                </a:solidFill>
              </a:rPr>
              <a:t>return 1</a:t>
            </a:r>
          </a:p>
          <a:p>
            <a:pPr lvl="1" eaLnBrk="1" hangingPunct="1"/>
            <a:r>
              <a:rPr lang="en-US" sz="1400" i="1" dirty="0">
                <a:solidFill>
                  <a:srgbClr val="6666FF"/>
                </a:solidFill>
              </a:rPr>
              <a:t>if </a:t>
            </a:r>
            <a:r>
              <a:rPr lang="en-US" sz="1400" i="1" dirty="0" err="1">
                <a:solidFill>
                  <a:srgbClr val="6666FF"/>
                </a:solidFill>
              </a:rPr>
              <a:t>self</a:t>
            </a:r>
            <a:r>
              <a:rPr lang="en-US" sz="1400" i="1" dirty="0" err="1" smtClean="0">
                <a:solidFill>
                  <a:srgbClr val="6666FF"/>
                </a:solidFill>
              </a:rPr>
              <a:t>._suit</a:t>
            </a:r>
            <a:r>
              <a:rPr lang="en-US" sz="1400" i="1" dirty="0" smtClean="0">
                <a:solidFill>
                  <a:srgbClr val="6666FF"/>
                </a:solidFill>
              </a:rPr>
              <a:t> </a:t>
            </a:r>
            <a:r>
              <a:rPr lang="en-US" sz="1400" i="1" dirty="0">
                <a:solidFill>
                  <a:srgbClr val="6666FF"/>
                </a:solidFill>
              </a:rPr>
              <a:t>&lt; </a:t>
            </a:r>
            <a:r>
              <a:rPr lang="en-US" sz="1400" i="1" dirty="0" err="1" smtClean="0">
                <a:solidFill>
                  <a:srgbClr val="6666FF"/>
                </a:solidFill>
              </a:rPr>
              <a:t>other.getSuit</a:t>
            </a:r>
            <a:r>
              <a:rPr lang="en-US" sz="1400" i="1" dirty="0" smtClean="0">
                <a:solidFill>
                  <a:srgbClr val="6666FF"/>
                </a:solidFill>
              </a:rPr>
              <a:t>(): </a:t>
            </a:r>
            <a:r>
              <a:rPr lang="en-US" sz="1400" i="1" dirty="0">
                <a:solidFill>
                  <a:srgbClr val="6666FF"/>
                </a:solidFill>
              </a:rPr>
              <a:t>return -1</a:t>
            </a:r>
          </a:p>
          <a:p>
            <a:pPr lvl="1" eaLnBrk="1" hangingPunct="1"/>
            <a:r>
              <a:rPr lang="en-US" sz="1400" i="1" dirty="0" smtClean="0">
                <a:solidFill>
                  <a:srgbClr val="6666FF"/>
                </a:solidFill>
              </a:rPr>
              <a:t>	# </a:t>
            </a:r>
            <a:r>
              <a:rPr lang="en-US" sz="1400" i="1" dirty="0">
                <a:solidFill>
                  <a:srgbClr val="6666FF"/>
                </a:solidFill>
              </a:rPr>
              <a:t>suits are the same... check ranks</a:t>
            </a:r>
          </a:p>
          <a:p>
            <a:pPr lvl="1" eaLnBrk="1" hangingPunct="1"/>
            <a:r>
              <a:rPr lang="en-US" sz="1400" i="1" dirty="0">
                <a:solidFill>
                  <a:srgbClr val="6666FF"/>
                </a:solidFill>
              </a:rPr>
              <a:t>if </a:t>
            </a:r>
            <a:r>
              <a:rPr lang="en-US" sz="1400" i="1" dirty="0" err="1">
                <a:solidFill>
                  <a:srgbClr val="6666FF"/>
                </a:solidFill>
              </a:rPr>
              <a:t>self</a:t>
            </a:r>
            <a:r>
              <a:rPr lang="en-US" sz="1400" i="1" dirty="0" err="1" smtClean="0">
                <a:solidFill>
                  <a:srgbClr val="6666FF"/>
                </a:solidFill>
              </a:rPr>
              <a:t>._rank</a:t>
            </a:r>
            <a:r>
              <a:rPr lang="en-US" sz="1400" i="1" dirty="0" smtClean="0">
                <a:solidFill>
                  <a:srgbClr val="6666FF"/>
                </a:solidFill>
              </a:rPr>
              <a:t> </a:t>
            </a:r>
            <a:r>
              <a:rPr lang="en-US" sz="1400" i="1" dirty="0">
                <a:solidFill>
                  <a:srgbClr val="6666FF"/>
                </a:solidFill>
              </a:rPr>
              <a:t>&gt; </a:t>
            </a:r>
            <a:r>
              <a:rPr lang="en-US" sz="1400" i="1" dirty="0" err="1" smtClean="0">
                <a:solidFill>
                  <a:srgbClr val="6666FF"/>
                </a:solidFill>
              </a:rPr>
              <a:t>other.getRank</a:t>
            </a:r>
            <a:r>
              <a:rPr lang="en-US" sz="1400" i="1" dirty="0" smtClean="0">
                <a:solidFill>
                  <a:srgbClr val="6666FF"/>
                </a:solidFill>
              </a:rPr>
              <a:t>(): </a:t>
            </a:r>
            <a:r>
              <a:rPr lang="en-US" sz="1400" i="1" dirty="0">
                <a:solidFill>
                  <a:srgbClr val="6666FF"/>
                </a:solidFill>
              </a:rPr>
              <a:t>return 1</a:t>
            </a:r>
          </a:p>
          <a:p>
            <a:pPr lvl="1" eaLnBrk="1" hangingPunct="1"/>
            <a:r>
              <a:rPr lang="en-US" sz="1400" i="1" dirty="0">
                <a:solidFill>
                  <a:srgbClr val="6666FF"/>
                </a:solidFill>
              </a:rPr>
              <a:t>if </a:t>
            </a:r>
            <a:r>
              <a:rPr lang="en-US" sz="1400" i="1" dirty="0" err="1">
                <a:solidFill>
                  <a:srgbClr val="6666FF"/>
                </a:solidFill>
              </a:rPr>
              <a:t>self</a:t>
            </a:r>
            <a:r>
              <a:rPr lang="en-US" sz="1400" i="1" dirty="0" err="1" smtClean="0">
                <a:solidFill>
                  <a:srgbClr val="6666FF"/>
                </a:solidFill>
              </a:rPr>
              <a:t>._rank</a:t>
            </a:r>
            <a:r>
              <a:rPr lang="en-US" sz="1400" i="1" dirty="0" smtClean="0">
                <a:solidFill>
                  <a:srgbClr val="6666FF"/>
                </a:solidFill>
              </a:rPr>
              <a:t> </a:t>
            </a:r>
            <a:r>
              <a:rPr lang="en-US" sz="1400" i="1" dirty="0">
                <a:solidFill>
                  <a:srgbClr val="6666FF"/>
                </a:solidFill>
              </a:rPr>
              <a:t>&lt; </a:t>
            </a:r>
            <a:r>
              <a:rPr lang="en-US" sz="1400" i="1" dirty="0" err="1" smtClean="0">
                <a:solidFill>
                  <a:srgbClr val="6666FF"/>
                </a:solidFill>
              </a:rPr>
              <a:t>other.getRank</a:t>
            </a:r>
            <a:r>
              <a:rPr lang="en-US" sz="1400" i="1" dirty="0" smtClean="0">
                <a:solidFill>
                  <a:srgbClr val="6666FF"/>
                </a:solidFill>
              </a:rPr>
              <a:t>(): </a:t>
            </a:r>
            <a:r>
              <a:rPr lang="en-US" sz="1400" i="1" dirty="0">
                <a:solidFill>
                  <a:srgbClr val="6666FF"/>
                </a:solidFill>
              </a:rPr>
              <a:t>return -1</a:t>
            </a:r>
          </a:p>
          <a:p>
            <a:pPr lvl="1" eaLnBrk="1" hangingPunct="1"/>
            <a:r>
              <a:rPr lang="en-US" sz="1400" i="1" dirty="0" smtClean="0">
                <a:solidFill>
                  <a:srgbClr val="6666FF"/>
                </a:solidFill>
              </a:rPr>
              <a:t>	# </a:t>
            </a:r>
            <a:r>
              <a:rPr lang="en-US" sz="1400" i="1" dirty="0">
                <a:solidFill>
                  <a:srgbClr val="6666FF"/>
                </a:solidFill>
              </a:rPr>
              <a:t>ranks are the same... it's a tie</a:t>
            </a:r>
          </a:p>
          <a:p>
            <a:pPr lvl="1" eaLnBrk="1" hangingPunct="1"/>
            <a:r>
              <a:rPr lang="en-US" sz="1400" i="1" dirty="0">
                <a:solidFill>
                  <a:srgbClr val="6666FF"/>
                </a:solidFill>
              </a:rPr>
              <a:t>return 0</a:t>
            </a:r>
            <a:endParaRPr lang="es-ES" sz="1400" i="1" dirty="0">
              <a:solidFill>
                <a:srgbClr val="6666FF"/>
              </a:solidFill>
            </a:endParaRPr>
          </a:p>
          <a:p>
            <a:pPr eaLnBrk="1" hangingPunct="1"/>
            <a:endParaRPr lang="es-ES" sz="1400" i="1" dirty="0">
              <a:solidFill>
                <a:srgbClr val="66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El juego de cartas</a:t>
            </a:r>
          </a:p>
        </p:txBody>
      </p:sp>
      <p:sp>
        <p:nvSpPr>
          <p:cNvPr id="4608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# inside class Card:</a:t>
            </a: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# 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implementación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compacta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def __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cmp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__(self, other):</a:t>
            </a: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	t1 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._suit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._rank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	t2 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other.getSuit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(), 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other.getRank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()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	return 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cmp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(t1, t2)</a:t>
            </a:r>
          </a:p>
          <a:p>
            <a:pPr>
              <a:buFont typeface="Wingdings 2" charset="0"/>
              <a:buNone/>
            </a:pPr>
            <a:endParaRPr lang="en-US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dirty="0" err="1">
                <a:latin typeface="Calibri" charset="0"/>
              </a:rPr>
              <a:t>Utilizamos</a:t>
            </a:r>
            <a:r>
              <a:rPr lang="en-US" dirty="0">
                <a:latin typeface="Calibri" charset="0"/>
              </a:rPr>
              <a:t> la </a:t>
            </a:r>
            <a:r>
              <a:rPr lang="en-US" dirty="0" err="1">
                <a:latin typeface="Calibri" charset="0"/>
              </a:rPr>
              <a:t>definición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preimplementada</a:t>
            </a:r>
            <a:r>
              <a:rPr lang="en-US" dirty="0">
                <a:latin typeface="Calibri" charset="0"/>
              </a:rPr>
              <a:t> del </a:t>
            </a:r>
            <a:r>
              <a:rPr lang="en-US" dirty="0" err="1">
                <a:latin typeface="Calibri" charset="0"/>
              </a:rPr>
              <a:t>operador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cmp</a:t>
            </a:r>
            <a:r>
              <a:rPr lang="en-US" dirty="0" smtClean="0">
                <a:latin typeface="Calibri" charset="0"/>
              </a:rPr>
              <a:t>!</a:t>
            </a:r>
            <a:endParaRPr lang="es-ES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E4F1628-C3C3-204B-89EB-CFFD782CB366}" type="slidenum">
              <a:rPr lang="es-ES_tradnl">
                <a:solidFill>
                  <a:srgbClr val="A7A399"/>
                </a:solidFill>
              </a:rPr>
              <a:pPr eaLnBrk="1" hangingPunct="1"/>
              <a:t>64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Baraja</a:t>
            </a:r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class Deck(object):</a:t>
            </a: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def __init__(self):</a:t>
            </a: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._cards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= []</a:t>
            </a: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for suit in range(4):</a:t>
            </a: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	for rank in range(1, 14):</a:t>
            </a: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		card = Card(suit, rank)</a:t>
            </a: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		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._cards.append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(card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)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4609208-68D5-0F44-AD78-2744E05DAA3B}" type="slidenum">
              <a:rPr lang="es-ES_tradnl">
                <a:solidFill>
                  <a:srgbClr val="A7A399"/>
                </a:solidFill>
              </a:rPr>
              <a:pPr eaLnBrk="1" hangingPunct="1"/>
              <a:t>65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Imprimiendo la baraja</a:t>
            </a:r>
          </a:p>
        </p:txBody>
      </p:sp>
      <p:sp>
        <p:nvSpPr>
          <p:cNvPr id="48131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#inside class Deck:</a:t>
            </a: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def __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__(self):</a:t>
            </a: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res = []</a:t>
            </a: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for card in 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._cards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res.append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(card))</a:t>
            </a:r>
          </a:p>
          <a:p>
            <a:pPr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return '\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n'.join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(res)</a:t>
            </a:r>
          </a:p>
          <a:p>
            <a:pPr>
              <a:buFont typeface="Wingdings 2" charset="0"/>
              <a:buNone/>
            </a:pPr>
            <a:endParaRPr lang="es-ES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3AB2D62-63DC-CA4B-B593-AB5B19C78DF8}" type="slidenum">
              <a:rPr lang="es-ES_tradnl">
                <a:solidFill>
                  <a:srgbClr val="A7A399"/>
                </a:solidFill>
              </a:rPr>
              <a:pPr eaLnBrk="1" hangingPunct="1"/>
              <a:t>66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48135" name="6 Rectángulo"/>
          <p:cNvSpPr>
            <a:spLocks noChangeArrowheads="1"/>
          </p:cNvSpPr>
          <p:nvPr/>
        </p:nvSpPr>
        <p:spPr bwMode="auto">
          <a:xfrm>
            <a:off x="5003800" y="2852738"/>
            <a:ext cx="45720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i="1">
                <a:solidFill>
                  <a:srgbClr val="6666FF"/>
                </a:solidFill>
              </a:rPr>
              <a:t>&gt;&gt;&gt; deck = Deck()</a:t>
            </a:r>
          </a:p>
          <a:p>
            <a:r>
              <a:rPr lang="en-US" i="1">
                <a:solidFill>
                  <a:srgbClr val="6666FF"/>
                </a:solidFill>
              </a:rPr>
              <a:t>&gt;&gt;&gt; print deck</a:t>
            </a:r>
          </a:p>
          <a:p>
            <a:r>
              <a:rPr lang="en-US" i="1">
                <a:solidFill>
                  <a:srgbClr val="6666FF"/>
                </a:solidFill>
              </a:rPr>
              <a:t>Ace of Clubs</a:t>
            </a:r>
          </a:p>
          <a:p>
            <a:r>
              <a:rPr lang="en-US" i="1">
                <a:solidFill>
                  <a:srgbClr val="6666FF"/>
                </a:solidFill>
              </a:rPr>
              <a:t>2 of Clubs</a:t>
            </a:r>
          </a:p>
          <a:p>
            <a:r>
              <a:rPr lang="en-US" i="1">
                <a:solidFill>
                  <a:srgbClr val="6666FF"/>
                </a:solidFill>
              </a:rPr>
              <a:t>3 of Clubs</a:t>
            </a:r>
          </a:p>
          <a:p>
            <a:r>
              <a:rPr lang="en-US" i="1">
                <a:solidFill>
                  <a:srgbClr val="6666FF"/>
                </a:solidFill>
              </a:rPr>
              <a:t>...</a:t>
            </a:r>
          </a:p>
          <a:p>
            <a:r>
              <a:rPr lang="en-US" i="1">
                <a:solidFill>
                  <a:srgbClr val="6666FF"/>
                </a:solidFill>
              </a:rPr>
              <a:t>10 of Spades</a:t>
            </a:r>
          </a:p>
          <a:p>
            <a:r>
              <a:rPr lang="en-US" i="1">
                <a:solidFill>
                  <a:srgbClr val="6666FF"/>
                </a:solidFill>
              </a:rPr>
              <a:t>Jack of Spades</a:t>
            </a:r>
          </a:p>
          <a:p>
            <a:r>
              <a:rPr lang="en-US" i="1">
                <a:solidFill>
                  <a:srgbClr val="6666FF"/>
                </a:solidFill>
              </a:rPr>
              <a:t>Queen of Spades</a:t>
            </a:r>
          </a:p>
          <a:p>
            <a:r>
              <a:rPr lang="en-US" i="1">
                <a:solidFill>
                  <a:srgbClr val="6666FF"/>
                </a:solidFill>
              </a:rPr>
              <a:t>King of Spades</a:t>
            </a:r>
            <a:endParaRPr lang="es-ES" i="1">
              <a:solidFill>
                <a:srgbClr val="66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Jugando con las cartas</a:t>
            </a:r>
          </a:p>
        </p:txBody>
      </p:sp>
      <p:sp>
        <p:nvSpPr>
          <p:cNvPr id="49155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>
                <a:latin typeface="Calibri" charset="0"/>
              </a:rPr>
              <a:t>Necesitamos  una función para sacar y añadir carta a la barraja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#inside class Deck: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def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pop_card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(self):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		return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._cards.pop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 marL="742950" lvl="1" indent="-285750">
              <a:buFont typeface="Verdana" charset="0"/>
              <a:buNone/>
            </a:pP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#inside class Deck: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def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add_card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(self, card):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sz="1800" b="1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n-US" sz="1800" b="1" i="1" dirty="0" err="1" smtClean="0">
                <a:solidFill>
                  <a:srgbClr val="6666FF"/>
                </a:solidFill>
                <a:latin typeface="Calibri" charset="0"/>
              </a:rPr>
              <a:t>._cards.append</a:t>
            </a:r>
            <a:r>
              <a:rPr lang="en-US" sz="1800" b="1" i="1" dirty="0" smtClean="0">
                <a:solidFill>
                  <a:srgbClr val="6666FF"/>
                </a:solidFill>
                <a:latin typeface="Calibri" charset="0"/>
              </a:rPr>
              <a:t>(card</a:t>
            </a:r>
            <a:r>
              <a:rPr lang="en-US" sz="1800" b="1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742950" lvl="1" indent="-285750">
              <a:buFont typeface="Verdana" charset="0"/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#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inside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Deck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marL="742950" lvl="1" indent="-285750">
              <a:buFont typeface="Verdana" charset="0"/>
              <a:buNone/>
            </a:pP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shuffle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742950" lvl="1" indent="-285750">
              <a:buFont typeface="Verdana" charset="0"/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random.shuffle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._cards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22A095C-6FC3-2A4D-8272-0D769EC9E5FA}" type="slidenum">
              <a:rPr lang="es-ES_tradnl">
                <a:solidFill>
                  <a:srgbClr val="A7A399"/>
                </a:solidFill>
              </a:rPr>
              <a:pPr eaLnBrk="1" hangingPunct="1"/>
              <a:t>67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913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herencia en el caso de las cartas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50179" name="2 Marcador de contenido"/>
          <p:cNvSpPr>
            <a:spLocks noGrp="1"/>
          </p:cNvSpPr>
          <p:nvPr>
            <p:ph idx="1"/>
          </p:nvPr>
        </p:nvSpPr>
        <p:spPr>
          <a:xfrm>
            <a:off x="468313" y="1052513"/>
            <a:ext cx="8183562" cy="4187825"/>
          </a:xfrm>
        </p:spPr>
        <p:txBody>
          <a:bodyPr/>
          <a:lstStyle/>
          <a:p>
            <a:pPr lvl="1"/>
            <a:r>
              <a:rPr lang="es-ES" dirty="0">
                <a:latin typeface="Calibri" charset="0"/>
              </a:rPr>
              <a:t>Las cartas de un jugador tienen mucho en común con la baraja entera: basados en un conjunto de cartas que se pueden manipular: sacar, añadir cartas.</a:t>
            </a:r>
          </a:p>
          <a:p>
            <a:pPr lvl="1"/>
            <a:r>
              <a:rPr lang="es-ES" dirty="0">
                <a:latin typeface="Calibri" charset="0"/>
              </a:rPr>
              <a:t>Además puede tener sus propias operaciones – comparar, calcular la puntuación, etc</a:t>
            </a:r>
            <a:r>
              <a:rPr lang="es-ES" dirty="0" smtClean="0">
                <a:latin typeface="Calibri" charset="0"/>
              </a:rPr>
              <a:t>.</a:t>
            </a:r>
          </a:p>
          <a:p>
            <a:pPr lvl="1"/>
            <a:endParaRPr lang="es-ES" dirty="0">
              <a:latin typeface="Calibri" charset="0"/>
            </a:endParaRPr>
          </a:p>
          <a:p>
            <a:r>
              <a:rPr lang="es-ES" dirty="0" smtClean="0">
                <a:latin typeface="Calibri" charset="0"/>
              </a:rPr>
              <a:t>La herencia </a:t>
            </a:r>
            <a:r>
              <a:rPr lang="es-ES" dirty="0">
                <a:latin typeface="Calibri" charset="0"/>
              </a:rPr>
              <a:t>es la posibilidad de definir una clase como especificación de otra (relación </a:t>
            </a:r>
            <a:r>
              <a:rPr lang="es-ES" dirty="0" err="1">
                <a:solidFill>
                  <a:srgbClr val="FF0000"/>
                </a:solidFill>
                <a:latin typeface="Calibri" charset="0"/>
              </a:rPr>
              <a:t>is_a</a:t>
            </a:r>
            <a:r>
              <a:rPr lang="es-ES" dirty="0">
                <a:latin typeface="Calibri" charset="0"/>
              </a:rPr>
              <a:t>):</a:t>
            </a:r>
          </a:p>
          <a:p>
            <a:pPr lvl="1"/>
            <a:r>
              <a:rPr lang="es-ES" dirty="0">
                <a:latin typeface="Calibri" charset="0"/>
              </a:rPr>
              <a:t>Clase </a:t>
            </a:r>
            <a:r>
              <a:rPr lang="es-ES" dirty="0" smtClean="0">
                <a:latin typeface="Calibri" charset="0"/>
              </a:rPr>
              <a:t>base</a:t>
            </a:r>
            <a:endParaRPr lang="es-ES" dirty="0">
              <a:latin typeface="Calibri" charset="0"/>
            </a:endParaRPr>
          </a:p>
          <a:p>
            <a:pPr lvl="1"/>
            <a:r>
              <a:rPr lang="es-ES" dirty="0">
                <a:latin typeface="Calibri" charset="0"/>
              </a:rPr>
              <a:t>Clase </a:t>
            </a:r>
            <a:r>
              <a:rPr lang="es-ES" dirty="0" smtClean="0">
                <a:latin typeface="Calibri" charset="0"/>
              </a:rPr>
              <a:t>derivada</a:t>
            </a:r>
            <a:endParaRPr lang="es-ES" dirty="0">
              <a:latin typeface="Calibri" charset="0"/>
            </a:endParaRPr>
          </a:p>
          <a:p>
            <a:pPr marL="347663" lvl="1" indent="0">
              <a:buNone/>
            </a:pPr>
            <a:endParaRPr lang="es-ES" dirty="0"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class Hand 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(Deck)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marL="1143000" lvl="2" indent="-228600">
              <a:buFont typeface="Wingdings 2" charset="0"/>
              <a:buNone/>
            </a:pP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__(self, label=''):</a:t>
            </a:r>
          </a:p>
          <a:p>
            <a:pPr marL="1143000" lvl="2" indent="-228600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self._cards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self._label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= [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], label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DB17290-2238-9548-978D-D94DE3EFEE17}" type="slidenum">
              <a:rPr lang="es-ES_tradnl">
                <a:solidFill>
                  <a:srgbClr val="A7A399"/>
                </a:solidFill>
              </a:rPr>
              <a:pPr eaLnBrk="1" hangingPunct="1"/>
              <a:t>68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3365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ca-ES" sz="2800">
                <a:effectLst/>
                <a:latin typeface="Calibri" charset="0"/>
              </a:rPr>
              <a:t>Las clases (casi)completas</a:t>
            </a:r>
          </a:p>
        </p:txBody>
      </p:sp>
      <p:sp>
        <p:nvSpPr>
          <p:cNvPr id="214019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981075"/>
            <a:ext cx="8208143" cy="41878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Card(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):	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"""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represents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a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standard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playing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card.""“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__(self,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=0,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=2):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rank</a:t>
            </a: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names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 ['Clubs', '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Diamonds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Hearts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', '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Spades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']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names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 [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None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, '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Ace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', '2', '3', '4', '5', '6', '7‘,'8', '9', '10',\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	 'Jack', 'Queen', 'King']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__(self):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'%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of %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 %\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	(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names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[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],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names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[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])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cmp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__(self,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other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t1 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rank</a:t>
            </a:r>
            <a:endParaRPr lang="ca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		t2 =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other.getSuit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(),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other.getRank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cmp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(t1, t2)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endParaRPr lang="ca-ES" sz="2000" i="1" dirty="0">
              <a:solidFill>
                <a:srgbClr val="6666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hasattr(object_instance,string)</a:t>
            </a:r>
          </a:p>
        </p:txBody>
      </p:sp>
      <p:sp>
        <p:nvSpPr>
          <p:cNvPr id="2396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400" b="1" dirty="0">
                <a:latin typeface="Courier New" charset="0"/>
              </a:rPr>
              <a:t> f = </a:t>
            </a:r>
            <a:r>
              <a:rPr lang="en-US" sz="2400" b="1" dirty="0" smtClean="0">
                <a:latin typeface="Courier New" charset="0"/>
              </a:rPr>
              <a:t>Student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ja-JP" altLang="en-US" sz="24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Bob Smith</a:t>
            </a:r>
            <a:r>
              <a:rPr lang="ja-JP" altLang="en-US" sz="24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400" b="1" dirty="0">
                <a:latin typeface="Courier New" charset="0"/>
              </a:rPr>
              <a:t>, 23)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660066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hasattr</a:t>
            </a:r>
            <a:r>
              <a:rPr lang="en-US" sz="2400" b="1" dirty="0">
                <a:latin typeface="Courier New" charset="0"/>
              </a:rPr>
              <a:t>(f, </a:t>
            </a:r>
            <a:r>
              <a:rPr lang="ja-JP" altLang="en-US" sz="24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400" b="1" dirty="0" err="1">
                <a:solidFill>
                  <a:srgbClr val="008000"/>
                </a:solidFill>
                <a:latin typeface="Courier New" charset="0"/>
              </a:rPr>
              <a:t>full_name</a:t>
            </a:r>
            <a:r>
              <a:rPr lang="ja-JP" altLang="en-US" sz="24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4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True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660066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hasattr</a:t>
            </a:r>
            <a:r>
              <a:rPr lang="en-US" sz="2400" b="1" dirty="0">
                <a:latin typeface="Courier New" charset="0"/>
              </a:rPr>
              <a:t>(f, </a:t>
            </a:r>
            <a:r>
              <a:rPr lang="ja-JP" altLang="en-US" sz="24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400" b="1" dirty="0" err="1">
                <a:solidFill>
                  <a:srgbClr val="008000"/>
                </a:solidFill>
                <a:latin typeface="Courier New" charset="0"/>
              </a:rPr>
              <a:t>get_age</a:t>
            </a:r>
            <a:r>
              <a:rPr lang="ja-JP" altLang="en-US" sz="24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4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True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660066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hasattr</a:t>
            </a:r>
            <a:r>
              <a:rPr lang="en-US" sz="2400" b="1" dirty="0">
                <a:latin typeface="Courier New" charset="0"/>
              </a:rPr>
              <a:t>(f, </a:t>
            </a:r>
            <a:r>
              <a:rPr lang="ja-JP" altLang="en-US" sz="24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400" b="1" dirty="0" err="1">
                <a:solidFill>
                  <a:srgbClr val="008000"/>
                </a:solidFill>
                <a:latin typeface="Courier New" charset="0"/>
              </a:rPr>
              <a:t>get_birthday</a:t>
            </a:r>
            <a:r>
              <a:rPr lang="ja-JP" altLang="en-US" sz="24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4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False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60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3365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ca-ES" sz="2800">
                <a:effectLst/>
                <a:latin typeface="Calibri" charset="0"/>
              </a:rPr>
              <a:t>Las clases (casi)completas</a:t>
            </a:r>
          </a:p>
        </p:txBody>
      </p:sp>
      <p:sp>
        <p:nvSpPr>
          <p:cNvPr id="214021" name="Rectangle 5"/>
          <p:cNvSpPr>
            <a:spLocks/>
          </p:cNvSpPr>
          <p:nvPr/>
        </p:nvSpPr>
        <p:spPr bwMode="auto">
          <a:xfrm>
            <a:off x="395288" y="836712"/>
            <a:ext cx="45370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Deck(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._cards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for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range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(4):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range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(1, 14):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card = 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res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card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._cards: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'\n'.join(res)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pop_card(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cards.pop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add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card):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random.shuffle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._cards)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._cards)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1600" i="1" dirty="0">
              <a:solidFill>
                <a:srgbClr val="000099"/>
              </a:solidFill>
              <a:latin typeface="Calibri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572000" y="1196975"/>
            <a:ext cx="41433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Hand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label=''):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._cards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._label = label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res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card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._cards: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'\n'.join(res)	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pop_card(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cards.pop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add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card):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._cards)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000099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000099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000099"/>
                </a:solidFill>
                <a:latin typeface="Calibri" charset="0"/>
              </a:rPr>
              <a:t>	</a:t>
            </a: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2000" i="1" dirty="0">
                <a:solidFill>
                  <a:srgbClr val="000099"/>
                </a:solidFill>
                <a:latin typeface="+mn-lt"/>
                <a:ea typeface="+mn-ea"/>
              </a:rPr>
              <a:t>	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3492500" y="3141663"/>
            <a:ext cx="1295400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V="1">
            <a:off x="3708400" y="4221163"/>
            <a:ext cx="1223963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3708400" y="5013325"/>
            <a:ext cx="11509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3365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ca-ES" sz="2800">
                <a:effectLst/>
                <a:latin typeface="Calibri" charset="0"/>
              </a:rPr>
              <a:t>Las clases (casi)completas</a:t>
            </a:r>
          </a:p>
        </p:txBody>
      </p:sp>
      <p:sp>
        <p:nvSpPr>
          <p:cNvPr id="214021" name="Rectangle 5"/>
          <p:cNvSpPr>
            <a:spLocks/>
          </p:cNvSpPr>
          <p:nvPr/>
        </p:nvSpPr>
        <p:spPr bwMode="auto">
          <a:xfrm>
            <a:off x="395288" y="981075"/>
            <a:ext cx="45370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Deck(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._cards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for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range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(4):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range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(1, 14):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card = 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res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card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._cards: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'\n'.join(res)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pop_card(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cards.pop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add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card):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random.shuffle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._cards)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._cards)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000099"/>
              </a:solidFill>
              <a:latin typeface="Calibri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572000" y="1196975"/>
            <a:ext cx="41433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Hand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(Deck):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label=''):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FF0000"/>
                </a:solidFill>
                <a:latin typeface="Calibri" charset="0"/>
              </a:rPr>
              <a:t>._cards = []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._label = label</a:t>
            </a: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1600" b="1" i="1" dirty="0">
              <a:solidFill>
                <a:srgbClr val="000099"/>
              </a:solidFill>
              <a:latin typeface="Calibri" pitchFamily="34" charset="0"/>
              <a:ea typeface="+mn-ea"/>
            </a:endParaRP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2000" i="1" dirty="0">
              <a:solidFill>
                <a:srgbClr val="000099"/>
              </a:solidFill>
              <a:latin typeface="+mn-lt"/>
              <a:ea typeface="+mn-ea"/>
            </a:endParaRP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2000" i="1" dirty="0">
                <a:solidFill>
                  <a:srgbClr val="000099"/>
                </a:solidFill>
                <a:latin typeface="+mn-lt"/>
                <a:ea typeface="+mn-ea"/>
              </a:rPr>
              <a:t>	</a:t>
            </a:r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5003800" y="3573463"/>
            <a:ext cx="3095625" cy="1728787"/>
            <a:chOff x="5004048" y="3573016"/>
            <a:chExt cx="3095625" cy="1728788"/>
          </a:xfrm>
        </p:grpSpPr>
        <p:pic>
          <p:nvPicPr>
            <p:cNvPr id="5325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34" t="51230" r="21265" b="28137"/>
            <a:stretch>
              <a:fillRect/>
            </a:stretch>
          </p:blipFill>
          <p:spPr bwMode="auto">
            <a:xfrm>
              <a:off x="5075485" y="3573016"/>
              <a:ext cx="3024188" cy="172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7 CuadroTexto"/>
            <p:cNvSpPr txBox="1">
              <a:spLocks noChangeArrowheads="1"/>
            </p:cNvSpPr>
            <p:nvPr/>
          </p:nvSpPr>
          <p:spPr bwMode="auto">
            <a:xfrm>
              <a:off x="5004048" y="4293741"/>
              <a:ext cx="6953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s-ES"/>
                <a:t>IS-A</a:t>
              </a:r>
            </a:p>
          </p:txBody>
        </p:sp>
        <p:sp>
          <p:nvSpPr>
            <p:cNvPr id="53256" name="8 CuadroTexto"/>
            <p:cNvSpPr txBox="1">
              <a:spLocks noChangeArrowheads="1"/>
            </p:cNvSpPr>
            <p:nvPr/>
          </p:nvSpPr>
          <p:spPr bwMode="auto">
            <a:xfrm>
              <a:off x="6084416" y="4148633"/>
              <a:ext cx="9255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s-ES"/>
                <a:t>HAS-A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7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3365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ca-ES" sz="2800">
                <a:effectLst/>
                <a:latin typeface="Calibri" charset="0"/>
              </a:rPr>
              <a:t>Las clases (casi)completas</a:t>
            </a:r>
          </a:p>
        </p:txBody>
      </p:sp>
      <p:sp>
        <p:nvSpPr>
          <p:cNvPr id="214019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981075"/>
            <a:ext cx="4679950" cy="4187825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"""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represents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a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standard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playing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card.""“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=0,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=2):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__(self):	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cmp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other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):...</a:t>
            </a:r>
          </a:p>
          <a:p>
            <a:pPr>
              <a:lnSpc>
                <a:spcPct val="80000"/>
              </a:lnSpc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Deck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__(self):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._cards = ...	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__(self):...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pop_card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(self):....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add_card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(self, card):	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(self):	...</a:t>
            </a:r>
          </a:p>
          <a:p>
            <a:pPr>
              <a:lnSpc>
                <a:spcPct val="80000"/>
              </a:lnSpc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Hand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Deck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__(self, label=''):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._cards = 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._label = ...</a:t>
            </a:r>
          </a:p>
          <a:p>
            <a:pPr>
              <a:lnSpc>
                <a:spcPct val="80000"/>
              </a:lnSpc>
              <a:buNone/>
              <a:defRPr/>
            </a:pPr>
            <a:endParaRPr lang="ca-ES" sz="1600" i="1" dirty="0">
              <a:solidFill>
                <a:srgbClr val="000099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ca-ES" sz="1600" i="1" dirty="0">
              <a:solidFill>
                <a:srgbClr val="000099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000099"/>
                </a:solidFill>
                <a:latin typeface="Calibri" charset="0"/>
              </a:rPr>
              <a:t>	</a:t>
            </a:r>
          </a:p>
        </p:txBody>
      </p:sp>
      <p:sp>
        <p:nvSpPr>
          <p:cNvPr id="214021" name="Rectangle 5"/>
          <p:cNvSpPr>
            <a:spLocks/>
          </p:cNvSpPr>
          <p:nvPr/>
        </p:nvSpPr>
        <p:spPr bwMode="auto">
          <a:xfrm>
            <a:off x="4787900" y="1052513"/>
            <a:ext cx="45370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b="1" i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ea typeface="+mn-ea"/>
            </a:endParaRP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b="1" i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ea typeface="+mn-ea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292080" y="764704"/>
            <a:ext cx="3384376" cy="5281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&gt;&gt;&gt;h=Hand()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deck = Deck()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c1=Card()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card1 = Card(2, 11)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print card1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Jack of Hearts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en-U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hand = Hand('new hand')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print </a:t>
            </a:r>
            <a:r>
              <a:rPr lang="en-US" sz="1600" i="1" dirty="0" err="1">
                <a:solidFill>
                  <a:srgbClr val="6666FF"/>
                </a:solidFill>
                <a:latin typeface="Calibri" charset="0"/>
              </a:rPr>
              <a:t>hand.cards</a:t>
            </a:r>
            <a:endParaRPr lang="en-U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print </a:t>
            </a:r>
            <a:r>
              <a:rPr lang="en-US" sz="1600" i="1" dirty="0" err="1">
                <a:solidFill>
                  <a:srgbClr val="6666FF"/>
                </a:solidFill>
                <a:latin typeface="Calibri" charset="0"/>
              </a:rPr>
              <a:t>hand.label</a:t>
            </a:r>
            <a:endParaRPr lang="en-U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new hand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deck = Deck()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en-U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dirty="0">
                <a:latin typeface="Calibri" charset="0"/>
              </a:rPr>
              <a:t>Los </a:t>
            </a:r>
            <a:r>
              <a:rPr lang="en-US" sz="1600" dirty="0" err="1">
                <a:latin typeface="Calibri" charset="0"/>
              </a:rPr>
              <a:t>otros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métodos</a:t>
            </a:r>
            <a:r>
              <a:rPr lang="en-US" sz="1600" dirty="0">
                <a:latin typeface="Calibri" charset="0"/>
              </a:rPr>
              <a:t> se </a:t>
            </a:r>
            <a:r>
              <a:rPr lang="en-US" sz="1600" dirty="0" err="1">
                <a:latin typeface="Calibri" charset="0"/>
              </a:rPr>
              <a:t>heredan</a:t>
            </a:r>
            <a:r>
              <a:rPr lang="en-US" sz="1600" dirty="0">
                <a:latin typeface="Calibri" charset="0"/>
              </a:rPr>
              <a:t> de la </a:t>
            </a:r>
            <a:r>
              <a:rPr lang="en-US" sz="1600" dirty="0" err="1">
                <a:latin typeface="Calibri" charset="0"/>
              </a:rPr>
              <a:t>clase</a:t>
            </a:r>
            <a:r>
              <a:rPr lang="en-US" sz="1600" dirty="0">
                <a:latin typeface="Calibri" charset="0"/>
              </a:rPr>
              <a:t> Deck </a:t>
            </a:r>
            <a:r>
              <a:rPr lang="en-US" sz="1600" dirty="0" err="1">
                <a:latin typeface="Calibri" charset="0"/>
              </a:rPr>
              <a:t>así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que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podemos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utilizar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pop_card</a:t>
            </a:r>
            <a:r>
              <a:rPr lang="en-US" sz="1600" dirty="0">
                <a:latin typeface="Calibri" charset="0"/>
              </a:rPr>
              <a:t> y </a:t>
            </a:r>
            <a:r>
              <a:rPr lang="en-US" sz="1600" dirty="0" err="1">
                <a:latin typeface="Calibri" charset="0"/>
              </a:rPr>
              <a:t>add_card</a:t>
            </a: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en-U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card = </a:t>
            </a:r>
            <a:r>
              <a:rPr lang="en-US" sz="1600" i="1" dirty="0" err="1">
                <a:solidFill>
                  <a:srgbClr val="6666FF"/>
                </a:solidFill>
                <a:latin typeface="Calibri" charset="0"/>
              </a:rPr>
              <a:t>deck.pop_card</a:t>
            </a: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n-US" sz="1600" i="1" dirty="0" err="1">
                <a:solidFill>
                  <a:srgbClr val="6666FF"/>
                </a:solidFill>
                <a:latin typeface="Calibri" charset="0"/>
              </a:rPr>
              <a:t>hand.add_card</a:t>
            </a: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print hand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King of Spades</a:t>
            </a:r>
          </a:p>
          <a:p>
            <a:endParaRPr lang="en-US" sz="1600" i="1" dirty="0">
              <a:solidFill>
                <a:srgbClr val="00009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Jugar</a:t>
            </a:r>
          </a:p>
        </p:txBody>
      </p:sp>
      <p:sp>
        <p:nvSpPr>
          <p:cNvPr id="55299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dirty="0">
                <a:latin typeface="Calibri" charset="0"/>
              </a:rPr>
              <a:t>¿En qué clase pondrías el siguiente </a:t>
            </a:r>
          </a:p>
          <a:p>
            <a:pPr>
              <a:buFont typeface="Wingdings 2" charset="0"/>
              <a:buNone/>
            </a:pPr>
            <a:r>
              <a:rPr lang="es-ES" dirty="0">
                <a:latin typeface="Calibri" charset="0"/>
              </a:rPr>
              <a:t>método?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def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move_cards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(self, hand, num):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for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i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in range(num):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hand.add_card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self.pop_card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())</a:t>
            </a:r>
          </a:p>
          <a:p>
            <a:pPr>
              <a:buFont typeface="Wingdings 2" charset="0"/>
              <a:buNone/>
            </a:pPr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037A16E-2717-C840-AED1-6718EFFFB7CF}" type="slidenum">
              <a:rPr lang="es-ES_tradnl">
                <a:solidFill>
                  <a:srgbClr val="A7A399"/>
                </a:solidFill>
              </a:rPr>
              <a:pPr eaLnBrk="1" hangingPunct="1"/>
              <a:t>73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4" t="51230" r="21265" b="28137"/>
          <a:stretch>
            <a:fillRect/>
          </a:stretch>
        </p:blipFill>
        <p:spPr bwMode="auto">
          <a:xfrm>
            <a:off x="4427984" y="3429000"/>
            <a:ext cx="4176464" cy="238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7 CuadroTexto"/>
          <p:cNvSpPr txBox="1">
            <a:spLocks noChangeArrowheads="1"/>
          </p:cNvSpPr>
          <p:nvPr/>
        </p:nvSpPr>
        <p:spPr bwMode="auto">
          <a:xfrm>
            <a:off x="4499992" y="4437112"/>
            <a:ext cx="695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" dirty="0"/>
              <a:t>IS-A</a:t>
            </a:r>
          </a:p>
        </p:txBody>
      </p:sp>
      <p:sp>
        <p:nvSpPr>
          <p:cNvPr id="55305" name="8 CuadroTexto"/>
          <p:cNvSpPr txBox="1">
            <a:spLocks noChangeArrowheads="1"/>
          </p:cNvSpPr>
          <p:nvPr/>
        </p:nvSpPr>
        <p:spPr bwMode="auto">
          <a:xfrm>
            <a:off x="6012160" y="4005064"/>
            <a:ext cx="925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" dirty="0"/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18334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El juego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Implementar un juego que: 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  <a:p>
            <a:pPr>
              <a:buFont typeface="Calibri" charset="0"/>
              <a:buAutoNum type="arabicPeriod"/>
            </a:pPr>
            <a:r>
              <a:rPr lang="es-ES">
                <a:latin typeface="Calibri" charset="0"/>
              </a:rPr>
              <a:t>Mezcla las cartas y las reparte entre 2 jugadores. </a:t>
            </a:r>
          </a:p>
          <a:p>
            <a:pPr>
              <a:buFont typeface="Calibri" charset="0"/>
              <a:buAutoNum type="arabicPeriod"/>
            </a:pPr>
            <a:r>
              <a:rPr lang="es-ES">
                <a:latin typeface="Calibri" charset="0"/>
              </a:rPr>
              <a:t>Se juega hasta que alguno de los jugadores se quede sin cartas.</a:t>
            </a:r>
          </a:p>
          <a:p>
            <a:pPr>
              <a:buFont typeface="Calibri" charset="0"/>
              <a:buAutoNum type="arabicPeriod"/>
            </a:pPr>
            <a:r>
              <a:rPr lang="es-ES">
                <a:latin typeface="Calibri" charset="0"/>
              </a:rPr>
              <a:t>A cada iteración, cada uno saca una carta. </a:t>
            </a:r>
          </a:p>
          <a:p>
            <a:pPr marL="739775" lvl="1" indent="-457200"/>
            <a:r>
              <a:rPr lang="es-ES">
                <a:latin typeface="Calibri" charset="0"/>
              </a:rPr>
              <a:t>Si la carta del primero es más grande, el segundo se lleva las dos cartas y viceversa.</a:t>
            </a:r>
          </a:p>
          <a:p>
            <a:pPr>
              <a:buFont typeface="Calibri" charset="0"/>
              <a:buAutoNum type="arabicPeriod"/>
            </a:pPr>
            <a:r>
              <a:rPr lang="es-ES">
                <a:latin typeface="Calibri" charset="0"/>
              </a:rPr>
              <a:t>El ganador es el que primero se quede sin cartas.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2C632117-90A1-264B-852A-FD272CDF1300}" type="slidenum">
              <a:rPr lang="es-ES_tradnl">
                <a:solidFill>
                  <a:srgbClr val="A7A399"/>
                </a:solidFill>
              </a:rPr>
              <a:pPr eaLnBrk="1" hangingPunct="1"/>
              <a:t>74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El juego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4071937" cy="4187825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#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Crear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la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baraja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y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mezclar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las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cartas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deck=Deck()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deck.shuffle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>
              <a:buFont typeface="Wingdings 2" pitchFamily="18" charset="2"/>
              <a:buNone/>
              <a:defRPr/>
            </a:pP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Declarar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los dos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jugadores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hand1=Hand()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hand2=Hand()</a:t>
            </a:r>
          </a:p>
          <a:p>
            <a:pPr>
              <a:buFont typeface="Wingdings 2" pitchFamily="18" charset="2"/>
              <a:buNone/>
              <a:defRPr/>
            </a:pP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repartir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todas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las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cartas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for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i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in range(26):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	hand1.add_card(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deck.pop_card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())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	hand2.add_card(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deck.pop_card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())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print deck.len()</a:t>
            </a:r>
          </a:p>
          <a:p>
            <a:pPr>
              <a:buFont typeface="Wingdings 2" pitchFamily="18" charset="2"/>
              <a:buNone/>
              <a:defRPr/>
            </a:pPr>
            <a:endParaRPr lang="en-US" sz="2000" i="1" dirty="0" smtClean="0">
              <a:solidFill>
                <a:schemeClr val="accent3">
                  <a:lumMod val="75000"/>
                </a:schemeClr>
              </a:solidFill>
              <a:ea typeface="+mn-ea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50B1190-C1CD-5C4F-BB74-BE29CD3F9503}" type="slidenum">
              <a:rPr lang="es-ES_tradnl">
                <a:solidFill>
                  <a:srgbClr val="A7A399"/>
                </a:solidFill>
              </a:rPr>
              <a:pPr eaLnBrk="1" hangingPunct="1"/>
              <a:t>75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147252" y="332656"/>
            <a:ext cx="5113380" cy="562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jugar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while(hand1.len()&gt;0 and hand2.len()&gt;0):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card1=hand1.pop_card()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card2=hand2.pop_card()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if card1&lt;card2: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hand1.add_card(card1)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hand1.add_card(card2)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else: 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hand2.add_card(card1)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hand2.add_card(card2)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print hand1.len()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print hand2.len()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print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determinar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 el 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ganador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if (hand1.len()&gt;0):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print "The winner is: Hand1"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else: print "The winner is: Hand2"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0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z="2800" dirty="0">
                <a:effectLst/>
                <a:latin typeface="Calibri" charset="0"/>
              </a:rPr>
              <a:t>Ejemplo </a:t>
            </a:r>
            <a:r>
              <a:rPr lang="es-ES" sz="2800" dirty="0" smtClean="0">
                <a:effectLst/>
                <a:latin typeface="Calibri" charset="0"/>
              </a:rPr>
              <a:t>2: </a:t>
            </a:r>
            <a:r>
              <a:rPr lang="es-ES" sz="2800" dirty="0">
                <a:effectLst/>
                <a:latin typeface="Calibri" charset="0"/>
              </a:rPr>
              <a:t>Implementar un juego para tirar dados</a:t>
            </a:r>
            <a:br>
              <a:rPr lang="es-ES" sz="2800" dirty="0">
                <a:effectLst/>
                <a:latin typeface="Calibri" charset="0"/>
              </a:rPr>
            </a:br>
            <a:r>
              <a:rPr lang="es-ES" sz="2800" dirty="0">
                <a:effectLst/>
                <a:latin typeface="Calibri" charset="0"/>
              </a:rPr>
              <a:t>(Material adicional)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643063"/>
            <a:ext cx="4432300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Implementar un juego que consiste en tirar dos dados: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Definimos la clase MSDie: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1. ¿Cuántas caras tiene?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2. ¿Cuál es su valor actual?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¿Dónde han de estar estos valores y cuándo se han de crear?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611188" y="4759325"/>
            <a:ext cx="45720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Definiremos los métodos:</a:t>
            </a:r>
          </a:p>
          <a:p>
            <a:r>
              <a:rPr lang="es-ES" sz="1600"/>
              <a:t>a) roll()</a:t>
            </a:r>
          </a:p>
          <a:p>
            <a:r>
              <a:rPr lang="es-ES" sz="1600"/>
              <a:t>b) setValue(), </a:t>
            </a:r>
          </a:p>
          <a:p>
            <a:r>
              <a:rPr lang="es-ES" sz="1600"/>
              <a:t>c) getValue().</a:t>
            </a:r>
          </a:p>
        </p:txBody>
      </p:sp>
    </p:spTree>
    <p:extLst>
      <p:ext uri="{BB962C8B-B14F-4D97-AF65-F5344CB8AC3E}">
        <p14:creationId xmlns:p14="http://schemas.microsoft.com/office/powerpoint/2010/main" val="308155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13619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Ejemplo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484313"/>
            <a:ext cx="8183562" cy="45942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die1 = MSDie(6)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		#definimos un dado de  6 puntos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die1.getValue()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1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die1.roll()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die1.getValue()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4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 = MSDie(13)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		#definimos un dado de  13 puntos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1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die2.roll()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12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die2.setValue(8) </a:t>
            </a:r>
            <a:endParaRPr lang="ca-ES" sz="180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8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9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6429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¿Cómo implementamos la clase MSDie?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143000"/>
            <a:ext cx="8183562" cy="4665663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2000">
                <a:latin typeface="Calibri" charset="0"/>
              </a:rPr>
              <a:t># msdie.py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2000">
                <a:latin typeface="Calibri" charset="0"/>
              </a:rPr>
              <a:t># Class definition for an n-sided die.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2000">
                <a:latin typeface="Calibri" charset="0"/>
              </a:rPr>
              <a:t>from random import randrange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ca-ES" sz="2000"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2000">
                <a:latin typeface="Calibri" charset="0"/>
              </a:rPr>
              <a:t>class MSDie: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def __init__(</a:t>
            </a:r>
            <a:r>
              <a:rPr lang="ca-ES" sz="18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ca-ES" sz="1800">
                <a:latin typeface="Calibri" charset="0"/>
              </a:rPr>
              <a:t>, sides):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self.sides = sides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self.value = 1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endParaRPr lang="ca-ES" sz="1800">
              <a:latin typeface="Calibri" charset="0"/>
            </a:endParaRP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def roll(self):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self.value = randrange(1,self.sides+1)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endParaRPr lang="ca-ES" sz="1800">
              <a:latin typeface="Calibri" charset="0"/>
            </a:endParaRP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def getValue(</a:t>
            </a:r>
            <a:r>
              <a:rPr lang="ca-ES" sz="18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ca-ES" sz="1800">
                <a:latin typeface="Calibri" charset="0"/>
              </a:rPr>
              <a:t>):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	return self.value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endParaRPr lang="ca-ES" sz="1800">
              <a:latin typeface="Calibri" charset="0"/>
            </a:endParaRP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def setValue(</a:t>
            </a:r>
            <a:r>
              <a:rPr lang="ca-ES" sz="18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ca-ES" sz="1800">
                <a:latin typeface="Calibri" charset="0"/>
              </a:rPr>
              <a:t>, value):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	self.value = value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4356100" y="49418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endParaRPr lang="ca-ES">
              <a:solidFill>
                <a:srgbClr val="FF0000"/>
              </a:solidFill>
            </a:endParaRP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429250" y="1857375"/>
            <a:ext cx="2976563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3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¿Cómo implementamos la clase MSDie?</a:t>
            </a:r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28587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endParaRPr lang="ca-ES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class MSDie: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...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	def setValue(self,value):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		self.value = value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def main():</a:t>
            </a:r>
          </a:p>
          <a:p>
            <a:pPr lvl="1">
              <a:buFont typeface="Verdana" charset="0"/>
              <a:buNone/>
            </a:pPr>
            <a:r>
              <a:rPr lang="ca-ES">
                <a:latin typeface="Calibri" charset="0"/>
              </a:rPr>
              <a:t>die1 = MSDie(12)</a:t>
            </a:r>
          </a:p>
          <a:p>
            <a:pPr lvl="1">
              <a:buFont typeface="Verdana" charset="0"/>
              <a:buNone/>
            </a:pPr>
            <a:r>
              <a:rPr lang="ca-ES">
                <a:latin typeface="Calibri" charset="0"/>
              </a:rPr>
              <a:t>die1.setValue(8)</a:t>
            </a:r>
          </a:p>
          <a:p>
            <a:pPr lvl="1">
              <a:buFont typeface="Verdana" charset="0"/>
              <a:buNone/>
            </a:pPr>
            <a:r>
              <a:rPr lang="ca-ES">
                <a:latin typeface="Calibri" charset="0"/>
              </a:rPr>
              <a:t>print die1.getValue()</a:t>
            </a:r>
          </a:p>
          <a:p>
            <a:pPr lvl="1">
              <a:buFont typeface="Verdana" charset="0"/>
              <a:buNone/>
            </a:pPr>
            <a:endParaRPr lang="ca-ES"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ca-ES">
                <a:latin typeface="Calibri" charset="0"/>
              </a:rPr>
              <a:t>&lt;self=die1; self.value=8&gt;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522913" y="2205038"/>
            <a:ext cx="233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3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562" cy="4187825"/>
          </a:xfrm>
        </p:spPr>
        <p:txBody>
          <a:bodyPr/>
          <a:lstStyle/>
          <a:p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Acceso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a los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atributos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y los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métodos</a:t>
            </a: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endParaRPr lang="es-ES" sz="2000" dirty="0">
              <a:solidFill>
                <a:srgbClr val="FF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FF0000"/>
                </a:solidFill>
              </a:rPr>
              <a:t>Tipos de atributos</a:t>
            </a:r>
          </a:p>
          <a:p>
            <a:pPr lvl="1"/>
            <a:endParaRPr lang="es-ES" sz="1800" dirty="0" smtClean="0">
              <a:latin typeface="Calibri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Objetos incrustados</a:t>
            </a:r>
          </a:p>
          <a:p>
            <a:endParaRPr lang="es-ES" sz="20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Clases mutables y </a:t>
            </a:r>
            <a:r>
              <a:rPr lang="es-ES" sz="2000" dirty="0" smtClean="0">
                <a:solidFill>
                  <a:srgbClr val="000000"/>
                </a:solidFill>
                <a:latin typeface="Calibri" charset="0"/>
              </a:rPr>
              <a:t>copias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Encapsulamiento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Polimorfismo y sobrecarga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alibri" charset="0"/>
              </a:rPr>
              <a:t>Herencia</a:t>
            </a: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  <a:p>
            <a:endParaRPr lang="es-ES" sz="2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8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8" name="Picture 4" descr="j013856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09120"/>
            <a:ext cx="2655888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Definir los objetos gráficos necesarios para dibujar la interfaz del juego</a:t>
            </a:r>
          </a:p>
        </p:txBody>
      </p:sp>
      <p:sp>
        <p:nvSpPr>
          <p:cNvPr id="8397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sz="2000">
                <a:latin typeface="Calibri" charset="0"/>
              </a:rPr>
              <a:t>Puntos</a:t>
            </a:r>
          </a:p>
          <a:p>
            <a:r>
              <a:rPr lang="es-ES" sz="2000">
                <a:latin typeface="Calibri" charset="0"/>
              </a:rPr>
              <a:t>Rectángulos (dados, botones)</a:t>
            </a:r>
          </a:p>
          <a:p>
            <a:r>
              <a:rPr lang="es-ES" sz="2000">
                <a:latin typeface="Calibri" charset="0"/>
              </a:rPr>
              <a:t>….</a:t>
            </a:r>
          </a:p>
          <a:p>
            <a:r>
              <a:rPr lang="es-ES" sz="2000">
                <a:latin typeface="Calibri" charset="0"/>
              </a:rPr>
              <a:t>Cuadrados, rombos, romboides</a:t>
            </a:r>
          </a:p>
          <a:p>
            <a:r>
              <a:rPr lang="es-ES" sz="2000">
                <a:latin typeface="Calibri" charset="0"/>
              </a:rPr>
              <a:t>Polígonos</a:t>
            </a:r>
          </a:p>
          <a:p>
            <a:r>
              <a:rPr lang="es-ES" sz="2000">
                <a:latin typeface="Calibri" charset="0"/>
              </a:rPr>
              <a:t>Círculos</a:t>
            </a:r>
          </a:p>
          <a:p>
            <a:r>
              <a:rPr lang="es-ES" sz="2000">
                <a:latin typeface="Calibri" charset="0"/>
              </a:rPr>
              <a:t>Formas ovales</a:t>
            </a:r>
          </a:p>
          <a:p>
            <a:r>
              <a:rPr lang="es-ES" sz="2000">
                <a:latin typeface="Calibri" charset="0"/>
              </a:rPr>
              <a:t>Lineas</a:t>
            </a:r>
          </a:p>
          <a:p>
            <a:r>
              <a:rPr lang="es-ES" sz="2000">
                <a:latin typeface="Calibri" charset="0"/>
              </a:rPr>
              <a:t>…</a:t>
            </a:r>
          </a:p>
          <a:p>
            <a:r>
              <a:rPr lang="es-ES" sz="2000">
                <a:latin typeface="Calibri" charset="0"/>
              </a:rPr>
              <a:t>Textos</a:t>
            </a:r>
          </a:p>
          <a:p>
            <a:r>
              <a:rPr lang="es-ES" sz="2000">
                <a:latin typeface="Calibri" charset="0"/>
              </a:rPr>
              <a:t>Imágenes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41593CB4-12E0-5046-9057-B904D820E4E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80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8397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929313" y="2919413"/>
            <a:ext cx="233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2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71437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Jerarquía de los objetos/clases gráficos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FB689D6-D97E-BD49-BDF6-58B377A3A2D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81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71500" y="3643313"/>
            <a:ext cx="928688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Punto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785813" y="4786313"/>
            <a:ext cx="92868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>
                <a:solidFill>
                  <a:srgbClr val="FFFFFF"/>
                </a:solidFill>
                <a:latin typeface="Calibri" charset="0"/>
                <a:ea typeface="ＭＳ Ｐゴシック" charset="0"/>
              </a:rPr>
              <a:t>Línea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2714625" y="5072063"/>
            <a:ext cx="128587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>
                <a:solidFill>
                  <a:srgbClr val="FFFFFF"/>
                </a:solidFill>
                <a:latin typeface="Calibri" charset="0"/>
                <a:ea typeface="ＭＳ Ｐゴシック" charset="0"/>
              </a:rPr>
              <a:t>Rectángulo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4572000" y="4429125"/>
            <a:ext cx="928688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Forma Oval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5857875" y="5214938"/>
            <a:ext cx="928688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>
                <a:solidFill>
                  <a:srgbClr val="FFFFFF"/>
                </a:solidFill>
                <a:latin typeface="Calibri" charset="0"/>
                <a:ea typeface="ＭＳ Ｐゴシック" charset="0"/>
              </a:rPr>
              <a:t>Círculo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500438" y="2928938"/>
            <a:ext cx="11430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 err="1"/>
              <a:t>BoundingBox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6215063" y="4143375"/>
            <a:ext cx="92868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Texto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6643688" y="3000375"/>
            <a:ext cx="107156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Imagen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3786188" y="1643063"/>
            <a:ext cx="92868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>
                <a:solidFill>
                  <a:srgbClr val="FFFFFF"/>
                </a:solidFill>
                <a:latin typeface="Calibri" charset="0"/>
                <a:ea typeface="ＭＳ Ｐゴシック" charset="0"/>
              </a:rPr>
              <a:t>ObjetoGráfico</a:t>
            </a:r>
          </a:p>
        </p:txBody>
      </p:sp>
      <p:cxnSp>
        <p:nvCxnSpPr>
          <p:cNvPr id="18" name="17 Forma"/>
          <p:cNvCxnSpPr>
            <a:endCxn id="7" idx="0"/>
          </p:cNvCxnSpPr>
          <p:nvPr/>
        </p:nvCxnSpPr>
        <p:spPr>
          <a:xfrm rot="10800000" flipV="1">
            <a:off x="1035050" y="1857375"/>
            <a:ext cx="2679700" cy="17859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6" idx="2"/>
            <a:endCxn id="13" idx="0"/>
          </p:cNvCxnSpPr>
          <p:nvPr/>
        </p:nvCxnSpPr>
        <p:spPr>
          <a:xfrm rot="5400000">
            <a:off x="3803650" y="2482851"/>
            <a:ext cx="714375" cy="177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>
            <a:stCxn id="13" idx="2"/>
            <a:endCxn id="9" idx="0"/>
          </p:cNvCxnSpPr>
          <p:nvPr/>
        </p:nvCxnSpPr>
        <p:spPr>
          <a:xfrm rot="5400000">
            <a:off x="2928938" y="3929063"/>
            <a:ext cx="1571625" cy="7143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curvado"/>
          <p:cNvCxnSpPr>
            <a:stCxn id="13" idx="2"/>
            <a:endCxn id="11" idx="0"/>
          </p:cNvCxnSpPr>
          <p:nvPr/>
        </p:nvCxnSpPr>
        <p:spPr>
          <a:xfrm rot="16200000" flipH="1">
            <a:off x="4090194" y="3482182"/>
            <a:ext cx="928687" cy="965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Forma"/>
          <p:cNvCxnSpPr>
            <a:stCxn id="11" idx="2"/>
            <a:endCxn id="12" idx="1"/>
          </p:cNvCxnSpPr>
          <p:nvPr/>
        </p:nvCxnSpPr>
        <p:spPr>
          <a:xfrm rot="16200000" flipH="1">
            <a:off x="5197475" y="4840288"/>
            <a:ext cx="500063" cy="8207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curvado"/>
          <p:cNvCxnSpPr>
            <a:stCxn id="13" idx="2"/>
            <a:endCxn id="8" idx="0"/>
          </p:cNvCxnSpPr>
          <p:nvPr/>
        </p:nvCxnSpPr>
        <p:spPr>
          <a:xfrm rot="5400000">
            <a:off x="2017713" y="2732088"/>
            <a:ext cx="1285875" cy="28225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Forma"/>
          <p:cNvCxnSpPr>
            <a:stCxn id="16" idx="3"/>
            <a:endCxn id="15" idx="0"/>
          </p:cNvCxnSpPr>
          <p:nvPr/>
        </p:nvCxnSpPr>
        <p:spPr>
          <a:xfrm>
            <a:off x="4714875" y="1928813"/>
            <a:ext cx="2465388" cy="10715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curvado"/>
          <p:cNvCxnSpPr>
            <a:stCxn id="16" idx="2"/>
            <a:endCxn id="14" idx="0"/>
          </p:cNvCxnSpPr>
          <p:nvPr/>
        </p:nvCxnSpPr>
        <p:spPr>
          <a:xfrm rot="16200000" flipH="1">
            <a:off x="4500563" y="1963738"/>
            <a:ext cx="1928812" cy="24304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15" name="49 Rectángulo"/>
          <p:cNvSpPr>
            <a:spLocks noChangeArrowheads="1"/>
          </p:cNvSpPr>
          <p:nvPr/>
        </p:nvSpPr>
        <p:spPr bwMode="auto">
          <a:xfrm>
            <a:off x="428625" y="5854700"/>
            <a:ext cx="8429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Herencia – la posibilidad de una clase de recibir sus métodos y datos de otras clases </a:t>
            </a:r>
          </a:p>
        </p:txBody>
      </p:sp>
    </p:spTree>
    <p:extLst>
      <p:ext uri="{BB962C8B-B14F-4D97-AF65-F5344CB8AC3E}">
        <p14:creationId xmlns:p14="http://schemas.microsoft.com/office/powerpoint/2010/main" val="331093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571500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genérica GraphicsObject</a:t>
            </a:r>
          </a:p>
        </p:txBody>
      </p:sp>
      <p:sp>
        <p:nvSpPr>
          <p:cNvPr id="86019" name="2 Marcador de contenido"/>
          <p:cNvSpPr>
            <a:spLocks noGrp="1"/>
          </p:cNvSpPr>
          <p:nvPr>
            <p:ph idx="4294967295"/>
          </p:nvPr>
        </p:nvSpPr>
        <p:spPr>
          <a:xfrm>
            <a:off x="285750" y="1027113"/>
            <a:ext cx="4786313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class GraphicsObject: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"""Generic base class for all of the drawable objects"""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def __init__(self, options):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# options is a list of strings indicating which 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	# options are legal for this object.</a:t>
            </a:r>
          </a:p>
          <a:p>
            <a:pPr>
              <a:buFont typeface="Wingdings 2" charset="0"/>
              <a:buNone/>
            </a:pPr>
            <a:endParaRPr lang="en-US" sz="14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def setFill(self, color):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"""Set interior color to color"""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def setOutline(self, color):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"""Set outline color to color""“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	def setWidth(self, width):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"""Set line weight to width"""</a:t>
            </a:r>
          </a:p>
          <a:p>
            <a:pPr>
              <a:buFont typeface="Wingdings 2" charset="0"/>
              <a:buNone/>
            </a:pPr>
            <a:endParaRPr lang="en-US" sz="14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def draw(self, graphwin):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"""Draw the object in graphwin, which should be a GraphWin object """</a:t>
            </a:r>
          </a:p>
          <a:p>
            <a:pPr>
              <a:buFont typeface="Wingdings 2" charset="0"/>
              <a:buNone/>
            </a:pPr>
            <a:endParaRPr lang="es-ES" sz="14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A1A178A-9FFA-7F45-A657-0E123B63751D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82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86023" name="6 Rectángulo"/>
          <p:cNvSpPr>
            <a:spLocks noChangeArrowheads="1"/>
          </p:cNvSpPr>
          <p:nvPr/>
        </p:nvSpPr>
        <p:spPr bwMode="auto">
          <a:xfrm>
            <a:off x="4214813" y="1785938"/>
            <a:ext cx="4572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200"/>
          </a:p>
          <a:p>
            <a:r>
              <a:rPr lang="en-US" sz="1200"/>
              <a:t>    def undraw(self):</a:t>
            </a:r>
          </a:p>
          <a:p>
            <a:r>
              <a:rPr lang="en-US" sz="1200"/>
              <a:t>        """Undraw the object (i.e. hide it). Returns silently                  </a:t>
            </a:r>
          </a:p>
          <a:p>
            <a:r>
              <a:rPr lang="en-US" sz="1200"/>
              <a:t>                 if the  object is not currently drawn."""</a:t>
            </a:r>
          </a:p>
          <a:p>
            <a:r>
              <a:rPr lang="en-US" sz="1200"/>
              <a:t>        </a:t>
            </a:r>
          </a:p>
          <a:p>
            <a:r>
              <a:rPr lang="en-US" sz="1200"/>
              <a:t>    def move(self, dx, dy):</a:t>
            </a:r>
          </a:p>
          <a:p>
            <a:r>
              <a:rPr lang="en-US" sz="1200"/>
              <a:t>        """move object dx units in x direction and dy </a:t>
            </a:r>
          </a:p>
          <a:p>
            <a:r>
              <a:rPr lang="en-US" sz="1200"/>
              <a:t>	units in y direction"""</a:t>
            </a:r>
          </a:p>
          <a:p>
            <a:r>
              <a:rPr lang="en-US" sz="1200"/>
              <a:t>        </a:t>
            </a:r>
          </a:p>
          <a:p>
            <a:r>
              <a:rPr lang="en-US" sz="1200"/>
              <a:t>    def _draw(self, canvas, options):</a:t>
            </a:r>
          </a:p>
          <a:p>
            <a:r>
              <a:rPr lang="en-US" sz="1200"/>
              <a:t>        """draws appropriate figure on canvas with options </a:t>
            </a:r>
          </a:p>
          <a:p>
            <a:r>
              <a:rPr lang="en-US" sz="1200"/>
              <a:t>	provided Returns Tk id of item drawn"""</a:t>
            </a:r>
          </a:p>
          <a:p>
            <a:r>
              <a:rPr lang="en-US" sz="1200"/>
              <a:t>        # must override in subclass</a:t>
            </a:r>
          </a:p>
          <a:p>
            <a:endParaRPr lang="en-US" sz="1200"/>
          </a:p>
          <a:p>
            <a:r>
              <a:rPr lang="en-US" sz="1200"/>
              <a:t>    def _move(self, dx, dy):</a:t>
            </a:r>
          </a:p>
          <a:p>
            <a:r>
              <a:rPr lang="en-US" sz="1200"/>
              <a:t>        """updates internal state of object to move it dx,dy </a:t>
            </a:r>
          </a:p>
          <a:p>
            <a:r>
              <a:rPr lang="en-US" sz="1200"/>
              <a:t>	units"""</a:t>
            </a:r>
          </a:p>
          <a:p>
            <a:r>
              <a:rPr lang="en-US" sz="1200"/>
              <a:t>        # must override in subclass</a:t>
            </a:r>
          </a:p>
          <a:p>
            <a:r>
              <a:rPr lang="en-US" sz="1200"/>
              <a:t> </a:t>
            </a:r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26357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Punto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D66E6615-088F-674E-A765-AE14703CF0BE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83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87046" name="6 Rectángulo"/>
          <p:cNvSpPr>
            <a:spLocks noChangeArrowheads="1"/>
          </p:cNvSpPr>
          <p:nvPr/>
        </p:nvSpPr>
        <p:spPr bwMode="auto">
          <a:xfrm>
            <a:off x="500063" y="1500188"/>
            <a:ext cx="48577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/>
              <a:t>class Point(GraphicsObject):</a:t>
            </a:r>
          </a:p>
          <a:p>
            <a:r>
              <a:rPr lang="en-US" sz="1400"/>
              <a:t>    def __init__(self, x, y):</a:t>
            </a:r>
          </a:p>
          <a:p>
            <a:r>
              <a:rPr lang="en-US" sz="1400"/>
              <a:t>        </a:t>
            </a:r>
            <a:r>
              <a:rPr lang="en-US" sz="1400">
                <a:solidFill>
                  <a:srgbClr val="FF0000"/>
                </a:solidFill>
              </a:rPr>
              <a:t>GraphicsObject.__init__(self, ["outline", "fill"])</a:t>
            </a:r>
          </a:p>
          <a:p>
            <a:r>
              <a:rPr lang="en-US" sz="1400"/>
              <a:t>        self.setFill = self.setOutline</a:t>
            </a:r>
          </a:p>
          <a:p>
            <a:r>
              <a:rPr lang="en-US" sz="1400"/>
              <a:t>        self.x = x</a:t>
            </a:r>
          </a:p>
          <a:p>
            <a:r>
              <a:rPr lang="en-US" sz="1400"/>
              <a:t>        self.y = y</a:t>
            </a:r>
          </a:p>
          <a:p>
            <a:r>
              <a:rPr lang="en-US" sz="1400"/>
              <a:t>        </a:t>
            </a:r>
          </a:p>
          <a:p>
            <a:r>
              <a:rPr lang="en-US" sz="1400"/>
              <a:t>    def _draw(self, canvas, options):</a:t>
            </a:r>
          </a:p>
          <a:p>
            <a:r>
              <a:rPr lang="en-US" sz="1400"/>
              <a:t>        x,y = canvas.toScreen(self.x,self.y)</a:t>
            </a:r>
          </a:p>
          <a:p>
            <a:r>
              <a:rPr lang="en-US" sz="1400"/>
              <a:t>        return \</a:t>
            </a:r>
          </a:p>
          <a:p>
            <a:r>
              <a:rPr lang="en-US" sz="1400"/>
              <a:t>        canvas.create_rectangle(x,y,x+1,y+1,options)</a:t>
            </a:r>
          </a:p>
          <a:p>
            <a:r>
              <a:rPr lang="en-US" sz="1400"/>
              <a:t>        </a:t>
            </a:r>
          </a:p>
        </p:txBody>
      </p:sp>
      <p:sp>
        <p:nvSpPr>
          <p:cNvPr id="87047" name="7 Rectángulo"/>
          <p:cNvSpPr>
            <a:spLocks noChangeArrowheads="1"/>
          </p:cNvSpPr>
          <p:nvPr/>
        </p:nvSpPr>
        <p:spPr bwMode="auto">
          <a:xfrm>
            <a:off x="5143500" y="3252788"/>
            <a:ext cx="357187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/>
              <a:t>    def _move(self, dx, dy):</a:t>
            </a:r>
          </a:p>
          <a:p>
            <a:r>
              <a:rPr lang="en-US" sz="1400"/>
              <a:t>        self.x = self.x + dx</a:t>
            </a:r>
          </a:p>
          <a:p>
            <a:r>
              <a:rPr lang="en-US" sz="1400"/>
              <a:t>        self.y = self.y + dy</a:t>
            </a:r>
          </a:p>
          <a:p>
            <a:r>
              <a:rPr lang="en-US" sz="1400"/>
              <a:t>        </a:t>
            </a:r>
          </a:p>
          <a:p>
            <a:r>
              <a:rPr lang="en-US" sz="1400"/>
              <a:t>    def clone(self):</a:t>
            </a:r>
          </a:p>
          <a:p>
            <a:r>
              <a:rPr lang="en-US" sz="1400"/>
              <a:t>        other = Point(self.x,self.y)</a:t>
            </a:r>
          </a:p>
          <a:p>
            <a:r>
              <a:rPr lang="en-US" sz="1400"/>
              <a:t>        other.config = self.config.copy()</a:t>
            </a:r>
          </a:p>
          <a:p>
            <a:r>
              <a:rPr lang="en-US" sz="1400"/>
              <a:t>        return other</a:t>
            </a:r>
          </a:p>
          <a:p>
            <a:r>
              <a:rPr lang="en-US" sz="1400"/>
              <a:t>                </a:t>
            </a:r>
          </a:p>
          <a:p>
            <a:r>
              <a:rPr lang="en-US" sz="1400"/>
              <a:t>    def getX(self): return self.x</a:t>
            </a:r>
          </a:p>
          <a:p>
            <a:r>
              <a:rPr lang="en-US" sz="1400"/>
              <a:t>    def getY(self): return self.y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42920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BoundingBox</a:t>
            </a:r>
          </a:p>
        </p:txBody>
      </p:sp>
      <p:sp>
        <p:nvSpPr>
          <p:cNvPr id="88067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428750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class _BBox(GraphicsObject):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# Internal base class for objects represented by bounding box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# (opposite corners) Line segment is a degenerate case.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__init__(self, p1, p2, options=["outline","width","fill"]):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_move(self, dx, dy):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        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getP1(self):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getP2(self):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getCenter(self):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DAAD5BDA-2982-8C41-9EB6-7DEE0BACA586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84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Rectángulo</a:t>
            </a:r>
          </a:p>
        </p:txBody>
      </p:sp>
      <p:sp>
        <p:nvSpPr>
          <p:cNvPr id="8909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Rectangle(_BBox):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__init__(self, p1, p2):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4D9592C-8DAB-174B-AC33-8CBACAF94C7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85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Figura Oval</a:t>
            </a:r>
          </a:p>
        </p:txBody>
      </p:sp>
      <p:sp>
        <p:nvSpPr>
          <p:cNvPr id="90115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Oval(_BBox):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__init__(self, p1, p2):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6281BC1-3DF7-9240-B97C-002279926250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86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Círculo</a:t>
            </a:r>
          </a:p>
        </p:txBody>
      </p:sp>
      <p:sp>
        <p:nvSpPr>
          <p:cNvPr id="9113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Circle(Oval):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__init__(self, center, radius):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getRadius(self):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40B821F-B295-5149-8104-5E8DD05ABD4D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87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2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Constructor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myCircle = Circle(Point(0,0), 20) # se llama al constructor</a:t>
            </a:r>
          </a:p>
          <a:p>
            <a:pPr>
              <a:buFont typeface="Wingdings 2" charset="0"/>
              <a:buNone/>
            </a:pPr>
            <a:endParaRPr lang="ca-ES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class Circle(Oval):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def __init__(self, center, radius):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p1 = Point(center.x-radius, center.y-radius)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p2 = Point(center.x+radius, center.y+radius)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Oval.__init__(self, p1, p2)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self.radius = radius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endParaRPr lang="ca-ES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ca-E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Línea</a:t>
            </a:r>
          </a:p>
        </p:txBody>
      </p:sp>
      <p:sp>
        <p:nvSpPr>
          <p:cNvPr id="93187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Line(_BBox):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__init__(self, p1, p2):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	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setArrow(self, option):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536E8AF8-7363-5D47-B8F5-B973CDB14912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89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Los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que</a:t>
            </a:r>
            <a:r>
              <a:rPr lang="en-US" sz="2000" dirty="0" smtClean="0"/>
              <a:t> no son </a:t>
            </a:r>
            <a:r>
              <a:rPr lang="en-US" sz="2000" dirty="0" err="1" smtClean="0"/>
              <a:t>métodos</a:t>
            </a:r>
            <a:r>
              <a:rPr lang="en-US" sz="2000" dirty="0" smtClean="0"/>
              <a:t>) </a:t>
            </a:r>
            <a:r>
              <a:rPr lang="en-US" sz="2000" dirty="0" err="1" smtClean="0"/>
              <a:t>almacenados</a:t>
            </a:r>
            <a:r>
              <a:rPr lang="en-US" sz="2000" dirty="0" smtClean="0"/>
              <a:t> en los </a:t>
            </a:r>
            <a:r>
              <a:rPr lang="en-US" sz="2000" dirty="0" err="1" smtClean="0"/>
              <a:t>objetos</a:t>
            </a:r>
            <a:r>
              <a:rPr lang="en-US" sz="2000" dirty="0" smtClean="0"/>
              <a:t> </a:t>
            </a:r>
            <a:r>
              <a:rPr lang="en-US" sz="2000" dirty="0"/>
              <a:t>se </a:t>
            </a:r>
            <a:r>
              <a:rPr lang="en-US" sz="2000" dirty="0" err="1"/>
              <a:t>denominan</a:t>
            </a:r>
            <a:r>
              <a:rPr lang="en-US" sz="2000" dirty="0"/>
              <a:t> </a:t>
            </a:r>
            <a:r>
              <a:rPr lang="en-US" sz="2000" b="1" dirty="0" err="1"/>
              <a:t>atributos</a:t>
            </a:r>
            <a:r>
              <a:rPr lang="en-US" sz="2000" dirty="0"/>
              <a:t>. Hay dos </a:t>
            </a:r>
            <a:r>
              <a:rPr lang="en-US" sz="2000" dirty="0" err="1"/>
              <a:t>tipos</a:t>
            </a:r>
            <a:r>
              <a:rPr lang="en-US" sz="2000" dirty="0" smtClean="0"/>
              <a:t>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 err="1" smtClean="0"/>
              <a:t>Atributos</a:t>
            </a:r>
            <a:r>
              <a:rPr lang="en-US" sz="2000" b="1" dirty="0" smtClean="0"/>
              <a:t> </a:t>
            </a:r>
            <a:r>
              <a:rPr lang="en-US" sz="2000" b="1" dirty="0"/>
              <a:t>de </a:t>
            </a:r>
            <a:r>
              <a:rPr lang="en-US" sz="2000" b="1" dirty="0" err="1" smtClean="0"/>
              <a:t>objetos</a:t>
            </a:r>
            <a:r>
              <a:rPr lang="en-US" sz="2000" dirty="0" smtClean="0"/>
              <a:t>: </a:t>
            </a:r>
            <a:r>
              <a:rPr lang="en-US" sz="2000" dirty="0"/>
              <a:t>Variable </a:t>
            </a:r>
            <a:r>
              <a:rPr lang="en-US" sz="2000" u="sng" dirty="0" err="1"/>
              <a:t>propiedad</a:t>
            </a:r>
            <a:r>
              <a:rPr lang="en-US" sz="2000" u="sng" dirty="0"/>
              <a:t> de un </a:t>
            </a:r>
            <a:r>
              <a:rPr lang="en-US" sz="2000" u="sng" dirty="0" err="1" smtClean="0"/>
              <a:t>objeto</a:t>
            </a:r>
            <a:r>
              <a:rPr lang="en-US" sz="2000" u="sng" dirty="0" smtClean="0"/>
              <a:t> particular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800" dirty="0" err="1" smtClean="0"/>
              <a:t>Cada</a:t>
            </a:r>
            <a:r>
              <a:rPr lang="en-US" sz="1800" dirty="0" smtClean="0"/>
              <a:t> </a:t>
            </a:r>
            <a:r>
              <a:rPr lang="en-US" sz="1800" dirty="0" err="1"/>
              <a:t>instancia</a:t>
            </a:r>
            <a:r>
              <a:rPr lang="en-US" sz="1800" dirty="0"/>
              <a:t>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tener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propio</a:t>
            </a:r>
            <a:r>
              <a:rPr lang="en-US" sz="1800" dirty="0"/>
              <a:t> valor </a:t>
            </a:r>
            <a:r>
              <a:rPr lang="en-US" sz="1800" dirty="0" err="1"/>
              <a:t>diferente</a:t>
            </a:r>
            <a:r>
              <a:rPr lang="en-US" sz="1800" dirty="0"/>
              <a:t> para </a:t>
            </a:r>
            <a:r>
              <a:rPr lang="en-US" sz="1800" dirty="0" err="1" smtClean="0"/>
              <a:t>ella</a:t>
            </a:r>
            <a:r>
              <a:rPr lang="en-US" sz="1800" dirty="0" smtClean="0"/>
              <a:t>, el </a:t>
            </a:r>
            <a:r>
              <a:rPr lang="en-US" sz="1800" dirty="0" err="1"/>
              <a:t>tipo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común</a:t>
            </a:r>
            <a:r>
              <a:rPr lang="en-US" sz="1800" dirty="0"/>
              <a:t> de </a:t>
            </a:r>
            <a:r>
              <a:rPr lang="en-US" sz="1800" dirty="0" err="1"/>
              <a:t>atributo</a:t>
            </a:r>
            <a:r>
              <a:rPr lang="en-US" sz="1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 err="1" smtClean="0"/>
              <a:t>Ejemplo</a:t>
            </a:r>
            <a:r>
              <a:rPr lang="en-US" sz="1800" dirty="0" smtClean="0"/>
              <a:t>: Student name -&gt; “Barry Bonds”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b="1" dirty="0" err="1" smtClean="0"/>
              <a:t>Atributos</a:t>
            </a:r>
            <a:r>
              <a:rPr lang="en-US" sz="2000" b="1" dirty="0" smtClean="0"/>
              <a:t> </a:t>
            </a:r>
            <a:r>
              <a:rPr lang="en-US" sz="2000" b="1" dirty="0"/>
              <a:t>de </a:t>
            </a:r>
            <a:r>
              <a:rPr lang="en-US" sz="2000" b="1" dirty="0" err="1" smtClean="0"/>
              <a:t>clases</a:t>
            </a:r>
            <a:r>
              <a:rPr lang="en-US" sz="2000" dirty="0" smtClean="0"/>
              <a:t>: </a:t>
            </a:r>
            <a:r>
              <a:rPr lang="en-US" sz="2000" u="sng" dirty="0" err="1"/>
              <a:t>Propiedad</a:t>
            </a:r>
            <a:r>
              <a:rPr lang="en-US" sz="2000" u="sng" dirty="0"/>
              <a:t> de la </a:t>
            </a:r>
            <a:r>
              <a:rPr lang="en-US" sz="2000" u="sng" dirty="0" err="1"/>
              <a:t>clase</a:t>
            </a:r>
            <a:r>
              <a:rPr lang="en-US" sz="2000" u="sng" dirty="0"/>
              <a:t> </a:t>
            </a:r>
            <a:r>
              <a:rPr lang="en-US" sz="2000" dirty="0"/>
              <a:t>en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conjunto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800" dirty="0" err="1" smtClean="0"/>
              <a:t>Todas</a:t>
            </a:r>
            <a:r>
              <a:rPr lang="en-US" sz="1800" dirty="0" smtClean="0"/>
              <a:t> </a:t>
            </a:r>
            <a:r>
              <a:rPr lang="en-US" sz="1800" dirty="0" err="1"/>
              <a:t>las</a:t>
            </a:r>
            <a:r>
              <a:rPr lang="en-US" sz="1800" dirty="0"/>
              <a:t> </a:t>
            </a:r>
            <a:r>
              <a:rPr lang="en-US" sz="1800" dirty="0" err="1"/>
              <a:t>instancias</a:t>
            </a:r>
            <a:r>
              <a:rPr lang="en-US" sz="1800" dirty="0"/>
              <a:t> de la </a:t>
            </a:r>
            <a:r>
              <a:rPr lang="en-US" sz="1800" dirty="0" err="1"/>
              <a:t>clase</a:t>
            </a:r>
            <a:r>
              <a:rPr lang="en-US" sz="1800" dirty="0"/>
              <a:t> </a:t>
            </a:r>
            <a:r>
              <a:rPr lang="en-US" sz="1800" dirty="0" err="1"/>
              <a:t>comparten</a:t>
            </a:r>
            <a:r>
              <a:rPr lang="en-US" sz="1800" dirty="0"/>
              <a:t> el </a:t>
            </a:r>
            <a:r>
              <a:rPr lang="en-US" sz="1800" dirty="0" err="1"/>
              <a:t>mismo</a:t>
            </a:r>
            <a:r>
              <a:rPr lang="en-US" sz="1800" dirty="0"/>
              <a:t> valor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él</a:t>
            </a:r>
            <a:r>
              <a:rPr lang="en-US" sz="1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 err="1" smtClean="0"/>
              <a:t>Llamado</a:t>
            </a:r>
            <a:r>
              <a:rPr lang="en-US" sz="1800" dirty="0" smtClean="0"/>
              <a:t> </a:t>
            </a:r>
            <a:r>
              <a:rPr lang="en-US" sz="1800" dirty="0"/>
              <a:t>variables "</a:t>
            </a:r>
            <a:r>
              <a:rPr lang="en-US" sz="1800" dirty="0" err="1"/>
              <a:t>estáticas</a:t>
            </a:r>
            <a:r>
              <a:rPr lang="en-US" sz="1800" dirty="0"/>
              <a:t>" en </a:t>
            </a:r>
            <a:r>
              <a:rPr lang="en-US" sz="1800" dirty="0" err="1"/>
              <a:t>algunos</a:t>
            </a:r>
            <a:r>
              <a:rPr lang="en-US" sz="1800" dirty="0"/>
              <a:t> </a:t>
            </a:r>
            <a:r>
              <a:rPr lang="en-US" sz="1800" dirty="0" err="1" smtClean="0"/>
              <a:t>lenguajes</a:t>
            </a:r>
            <a:r>
              <a:rPr lang="en-US" sz="1800" dirty="0"/>
              <a:t>.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err="1" smtClean="0"/>
              <a:t>Útil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/>
              <a:t>constantes</a:t>
            </a:r>
            <a:r>
              <a:rPr lang="en-US" sz="1800" dirty="0"/>
              <a:t> en </a:t>
            </a:r>
            <a:r>
              <a:rPr lang="en-US" sz="1800" dirty="0" err="1"/>
              <a:t>toda</a:t>
            </a:r>
            <a:r>
              <a:rPr lang="en-US" sz="1800" dirty="0"/>
              <a:t> la </a:t>
            </a:r>
            <a:r>
              <a:rPr lang="en-US" sz="1800" dirty="0" err="1"/>
              <a:t>clase</a:t>
            </a:r>
            <a:r>
              <a:rPr lang="en-US" sz="1800" dirty="0"/>
              <a:t> o </a:t>
            </a:r>
            <a:r>
              <a:rPr lang="en-US" sz="1800" dirty="0" err="1"/>
              <a:t>para</a:t>
            </a:r>
            <a:r>
              <a:rPr lang="en-US" sz="1800" dirty="0"/>
              <a:t> la </a:t>
            </a:r>
            <a:r>
              <a:rPr lang="en-US" sz="1800" dirty="0" err="1"/>
              <a:t>construcción</a:t>
            </a:r>
            <a:r>
              <a:rPr lang="en-US" sz="1800" dirty="0"/>
              <a:t> de </a:t>
            </a:r>
            <a:r>
              <a:rPr lang="en-US" sz="1800" dirty="0" err="1"/>
              <a:t>contador</a:t>
            </a:r>
            <a:r>
              <a:rPr lang="en-US" sz="1800" dirty="0"/>
              <a:t> de </a:t>
            </a:r>
            <a:r>
              <a:rPr lang="en-US" sz="1800" dirty="0" err="1" smtClean="0"/>
              <a:t>cuántas</a:t>
            </a:r>
            <a:r>
              <a:rPr lang="en-US" sz="1800" dirty="0" smtClean="0"/>
              <a:t> </a:t>
            </a:r>
            <a:r>
              <a:rPr lang="en-US" sz="1800" dirty="0" err="1" smtClean="0"/>
              <a:t>instancias</a:t>
            </a:r>
            <a:r>
              <a:rPr lang="en-US" sz="1800" dirty="0" smtClean="0"/>
              <a:t> </a:t>
            </a:r>
            <a:r>
              <a:rPr lang="en-US" sz="1800" dirty="0"/>
              <a:t>de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clase</a:t>
            </a:r>
            <a:r>
              <a:rPr lang="en-US" sz="1800" dirty="0" smtClean="0"/>
              <a:t> se </a:t>
            </a:r>
            <a:r>
              <a:rPr lang="en-US" sz="1800" dirty="0" err="1" smtClean="0"/>
              <a:t>han</a:t>
            </a:r>
            <a:r>
              <a:rPr lang="en-US" sz="1800" dirty="0" smtClean="0"/>
              <a:t> </a:t>
            </a:r>
            <a:r>
              <a:rPr lang="en-US" sz="1800" dirty="0" err="1" smtClean="0"/>
              <a:t>hecho</a:t>
            </a:r>
            <a:r>
              <a:rPr lang="en-US" sz="1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 err="1" smtClean="0"/>
              <a:t>Ejemplo</a:t>
            </a:r>
            <a:r>
              <a:rPr lang="en-US" sz="1800" dirty="0" smtClean="0"/>
              <a:t>: Student </a:t>
            </a:r>
            <a:r>
              <a:rPr lang="en-US" sz="1800" dirty="0" err="1" smtClean="0"/>
              <a:t>edad</a:t>
            </a:r>
            <a:r>
              <a:rPr lang="en-US" sz="1800" dirty="0" smtClean="0"/>
              <a:t> de </a:t>
            </a:r>
            <a:r>
              <a:rPr lang="en-US" sz="1800" dirty="0" err="1" smtClean="0"/>
              <a:t>selectividad</a:t>
            </a:r>
            <a:r>
              <a:rPr lang="en-US" sz="1800" dirty="0" smtClean="0"/>
              <a:t> -&gt; 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5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Polígono</a:t>
            </a:r>
          </a:p>
        </p:txBody>
      </p:sp>
      <p:sp>
        <p:nvSpPr>
          <p:cNvPr id="9421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class Polygon(GraphicsObject):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__init__(self, *points):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    # if points passed as a list, extract it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    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getPoints(self):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_move(self, dx, dy):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</a:t>
            </a:r>
            <a:endParaRPr lang="es-ES" sz="20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7584A93-C5D7-BD45-A050-A3FA8D1D2CD8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90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Imagen</a:t>
            </a:r>
          </a:p>
        </p:txBody>
      </p:sp>
      <p:sp>
        <p:nvSpPr>
          <p:cNvPr id="95235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357313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class Image(GraphicsObject):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__init__(self, p, pixmap):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_move(self, dx, dy):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undraw(self):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getAnchor(self):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B6802B98-A2C6-9249-A691-60158175BA30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91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Texto</a:t>
            </a:r>
          </a:p>
        </p:txBody>
      </p:sp>
      <p:sp>
        <p:nvSpPr>
          <p:cNvPr id="9625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5000625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class Text(GraphicsObject):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__init__(self, p, text):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_draw(self, canvas, options):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_move(self, dx, dy):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clone(self):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setText(self,text):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451FC9EA-EE34-9241-8755-BD9B887BC84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92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96263" name="6 Rectángulo"/>
          <p:cNvSpPr>
            <a:spLocks noChangeArrowheads="1"/>
          </p:cNvSpPr>
          <p:nvPr/>
        </p:nvSpPr>
        <p:spPr bwMode="auto">
          <a:xfrm>
            <a:off x="4429125" y="2379663"/>
            <a:ext cx="45720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600"/>
              <a:t>        def getText(self):</a:t>
            </a:r>
          </a:p>
          <a:p>
            <a:r>
              <a:rPr lang="es-ES" sz="1600"/>
              <a:t>    	    	</a:t>
            </a:r>
          </a:p>
          <a:p>
            <a:r>
              <a:rPr lang="es-ES" sz="1600"/>
              <a:t>        def getAnchor(self):</a:t>
            </a:r>
          </a:p>
          <a:p>
            <a:endParaRPr lang="es-ES" sz="1600"/>
          </a:p>
          <a:p>
            <a:r>
              <a:rPr lang="es-ES" sz="1600"/>
              <a:t>        def setFace(self, face):</a:t>
            </a:r>
          </a:p>
          <a:p>
            <a:endParaRPr lang="es-ES" sz="1600"/>
          </a:p>
          <a:p>
            <a:r>
              <a:rPr lang="es-ES" sz="1600"/>
              <a:t>        def setSize(self, size):</a:t>
            </a:r>
          </a:p>
          <a:p>
            <a:endParaRPr lang="es-ES" sz="1600"/>
          </a:p>
          <a:p>
            <a:r>
              <a:rPr lang="es-ES" sz="1600"/>
              <a:t>        def setStyle(self, style):</a:t>
            </a:r>
          </a:p>
          <a:p>
            <a:endParaRPr lang="es-ES" sz="1600"/>
          </a:p>
          <a:p>
            <a:r>
              <a:rPr lang="es-ES" sz="1600"/>
              <a:t>        def setTextColor(self, color):</a:t>
            </a:r>
          </a:p>
          <a:p>
            <a:endParaRPr lang="es-ES" sz="1600"/>
          </a:p>
          <a:p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9191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50006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Uso</a:t>
            </a:r>
          </a:p>
        </p:txBody>
      </p:sp>
      <p:sp>
        <p:nvSpPr>
          <p:cNvPr id="97283" name="2 Marcador de contenido"/>
          <p:cNvSpPr>
            <a:spLocks noGrp="1"/>
          </p:cNvSpPr>
          <p:nvPr>
            <p:ph idx="4294967295"/>
          </p:nvPr>
        </p:nvSpPr>
        <p:spPr>
          <a:xfrm>
            <a:off x="357188" y="785813"/>
            <a:ext cx="39290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from graphics import *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 = GraphWin()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win.setCoords(0,0,10,10)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p=Point(3,4)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p.draw(win)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 = GraphWin()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win.setCoords(0,0,10,10)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t = Text(Point(5,5), "Centered Text")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t.draw(win)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 = Polygon(Point(1,1), Point(5,3), Point(2,7))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p.draw(win)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e = Entry(Point(5,6), 10)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e.draw(win)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win.getMouse()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p.setFill("red")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p.setOutline("blue")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p.setWidth(2)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s = "“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for pt in p.getPoints():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 = s + "(%0.1f,%0.1f) " % (pt.getX(), pt.getY())</a:t>
            </a:r>
          </a:p>
          <a:p>
            <a:pPr>
              <a:buFont typeface="Wingdings 2" charset="0"/>
              <a:buNone/>
            </a:pPr>
            <a:endParaRPr lang="es-ES" sz="14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E2080B90-49F6-654B-9C6A-BCEAF04DD62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93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972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t="21562" r="73633" b="49374"/>
          <a:stretch>
            <a:fillRect/>
          </a:stretch>
        </p:blipFill>
        <p:spPr bwMode="auto">
          <a:xfrm>
            <a:off x="5857875" y="642938"/>
            <a:ext cx="1928813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21875" r="73438" b="49062"/>
          <a:stretch>
            <a:fillRect/>
          </a:stretch>
        </p:blipFill>
        <p:spPr bwMode="auto">
          <a:xfrm>
            <a:off x="5786438" y="3071813"/>
            <a:ext cx="20002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5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Métodos públicos y privados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00EA65F-07A1-DE4F-B984-73F04720F9B1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94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98310" name="6 Rectángulo"/>
          <p:cNvSpPr>
            <a:spLocks noChangeArrowheads="1"/>
          </p:cNvSpPr>
          <p:nvPr/>
        </p:nvSpPr>
        <p:spPr bwMode="auto">
          <a:xfrm>
            <a:off x="5429250" y="571500"/>
            <a:ext cx="4572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200"/>
              <a:t>    t.setText(e.getText())</a:t>
            </a:r>
          </a:p>
          <a:p>
            <a:r>
              <a:rPr lang="es-ES" sz="1200"/>
              <a:t>    e.setFill("green")</a:t>
            </a:r>
          </a:p>
          <a:p>
            <a:r>
              <a:rPr lang="es-ES" sz="1200"/>
              <a:t>    e.setText("Spam!")</a:t>
            </a:r>
          </a:p>
          <a:p>
            <a:r>
              <a:rPr lang="es-ES" sz="1200"/>
              <a:t>    e.move(2,0)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p.move(2,3)</a:t>
            </a:r>
          </a:p>
          <a:p>
            <a:r>
              <a:rPr lang="es-ES" sz="1200"/>
              <a:t>    s = ""</a:t>
            </a:r>
          </a:p>
          <a:p>
            <a:r>
              <a:rPr lang="es-ES" sz="1200"/>
              <a:t>    for pt in p.getPoints():</a:t>
            </a:r>
          </a:p>
          <a:p>
            <a:r>
              <a:rPr lang="es-ES" sz="1200"/>
              <a:t>        s = s + "(%0.1f,%0.1f) " %\    </a:t>
            </a:r>
          </a:p>
          <a:p>
            <a:r>
              <a:rPr lang="es-ES" sz="1200"/>
              <a:t>           (pt.getX(), pt.getY())</a:t>
            </a:r>
          </a:p>
          <a:p>
            <a:r>
              <a:rPr lang="es-ES" sz="1200"/>
              <a:t>    t.setText(s)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p.undraw()</a:t>
            </a:r>
          </a:p>
          <a:p>
            <a:r>
              <a:rPr lang="es-ES" sz="1200"/>
              <a:t>    e.undraw()</a:t>
            </a:r>
          </a:p>
          <a:p>
            <a:r>
              <a:rPr lang="es-ES" sz="1200"/>
              <a:t>    t.setStyle("bold")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t.setStyle("normal")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t.setStyle("italic")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t.setStyle("bold italic")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t.setSize(14)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t.setFace("arial")</a:t>
            </a:r>
          </a:p>
          <a:p>
            <a:r>
              <a:rPr lang="es-ES" sz="1200"/>
              <a:t>    t.setSize(20)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win.close()</a:t>
            </a:r>
          </a:p>
        </p:txBody>
      </p:sp>
      <p:pic>
        <p:nvPicPr>
          <p:cNvPr id="983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6563" r="80078" b="63437"/>
          <a:stretch>
            <a:fillRect/>
          </a:stretch>
        </p:blipFill>
        <p:spPr bwMode="auto">
          <a:xfrm>
            <a:off x="928688" y="2000250"/>
            <a:ext cx="2000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6876" r="80469" b="63126"/>
          <a:stretch>
            <a:fillRect/>
          </a:stretch>
        </p:blipFill>
        <p:spPr bwMode="auto">
          <a:xfrm>
            <a:off x="3357563" y="3500438"/>
            <a:ext cx="19288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7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Ejercicio sobre POO en Python:</a:t>
            </a:r>
            <a:b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" sz="240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Implementar  la aplicación “Dice Roller” según las normas:</a:t>
            </a:r>
          </a:p>
        </p:txBody>
      </p:sp>
      <p:sp>
        <p:nvSpPr>
          <p:cNvPr id="99331" name="2 Marcador de contenido"/>
          <p:cNvSpPr>
            <a:spLocks noGrp="1"/>
          </p:cNvSpPr>
          <p:nvPr>
            <p:ph idx="4294967295"/>
          </p:nvPr>
        </p:nvSpPr>
        <p:spPr>
          <a:xfrm>
            <a:off x="428625" y="1571625"/>
            <a:ext cx="4500563" cy="4187825"/>
          </a:xfrm>
        </p:spPr>
        <p:txBody>
          <a:bodyPr/>
          <a:lstStyle/>
          <a:p>
            <a:r>
              <a:rPr lang="es-ES" sz="2200">
                <a:latin typeface="Calibri" charset="0"/>
              </a:rPr>
              <a:t>Al iniciar la roleta se tiran los dados y se visualiza la puntuación obtenida</a:t>
            </a:r>
          </a:p>
          <a:p>
            <a:endParaRPr lang="es-ES" sz="2200">
              <a:latin typeface="Calibri" charset="0"/>
            </a:endParaRPr>
          </a:p>
          <a:p>
            <a:r>
              <a:rPr lang="es-ES" sz="2200">
                <a:latin typeface="Calibri" charset="0"/>
              </a:rPr>
              <a:t>Cada vez que se haga un “click” sobre el botón “Roll Dice” se vuelven a tirar los dados y se actualiza la visualización de los dados</a:t>
            </a:r>
          </a:p>
          <a:p>
            <a:endParaRPr lang="es-ES" sz="2200">
              <a:latin typeface="Calibri" charset="0"/>
            </a:endParaRPr>
          </a:p>
          <a:p>
            <a:r>
              <a:rPr lang="es-ES" sz="2200">
                <a:latin typeface="Calibri" charset="0"/>
              </a:rPr>
              <a:t>Al apretar el botón “Quit” se cierra la aplicación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199A5611-8ED0-1C48-A8DA-DC3D6D7824CA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95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9933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9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Usando widgets</a:t>
            </a:r>
          </a:p>
        </p:txBody>
      </p:sp>
      <p:sp>
        <p:nvSpPr>
          <p:cNvPr id="1443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La clase botón</a:t>
            </a:r>
          </a:p>
          <a:p>
            <a:r>
              <a:rPr lang="es-ES">
                <a:latin typeface="Calibri" charset="0"/>
              </a:rPr>
              <a:t>Métodos de la clase botón</a:t>
            </a:r>
          </a:p>
          <a:p>
            <a:pPr lvl="1"/>
            <a:r>
              <a:rPr lang="es-ES" b="1">
                <a:latin typeface="Calibri" charset="0"/>
              </a:rPr>
              <a:t>constructor </a:t>
            </a:r>
          </a:p>
          <a:p>
            <a:pPr lvl="1"/>
            <a:r>
              <a:rPr lang="es-ES" b="1">
                <a:latin typeface="Calibri" charset="0"/>
              </a:rPr>
              <a:t>activate </a:t>
            </a:r>
          </a:p>
          <a:p>
            <a:pPr lvl="1"/>
            <a:r>
              <a:rPr lang="es-ES" b="1">
                <a:latin typeface="Calibri" charset="0"/>
              </a:rPr>
              <a:t>deactivate</a:t>
            </a:r>
            <a:endParaRPr lang="es-ES">
              <a:latin typeface="Calibri" charset="0"/>
            </a:endParaRPr>
          </a:p>
          <a:p>
            <a:pPr lvl="1"/>
            <a:r>
              <a:rPr lang="es-ES" b="1">
                <a:latin typeface="Calibri" charset="0"/>
              </a:rPr>
              <a:t>clicked </a:t>
            </a:r>
          </a:p>
          <a:p>
            <a:pPr lvl="1"/>
            <a:r>
              <a:rPr lang="es-ES" b="1">
                <a:latin typeface="Calibri" charset="0"/>
              </a:rPr>
              <a:t>getLabel</a:t>
            </a:r>
            <a:endParaRPr lang="es-ES">
              <a:latin typeface="Calibri" charset="0"/>
            </a:endParaRP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755650" y="4437063"/>
            <a:ext cx="4572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def activate(self):</a:t>
            </a:r>
          </a:p>
          <a:p>
            <a:pPr lvl="1"/>
            <a:r>
              <a:rPr lang="es-ES"/>
              <a:t>"Sets this button to ’active’."</a:t>
            </a:r>
          </a:p>
          <a:p>
            <a:pPr lvl="1"/>
            <a:r>
              <a:rPr lang="es-ES"/>
              <a:t>self.label.setFill(’black’)</a:t>
            </a:r>
          </a:p>
          <a:p>
            <a:pPr lvl="1"/>
            <a:r>
              <a:rPr lang="es-ES"/>
              <a:t>self.rect.setWidth(2)</a:t>
            </a:r>
          </a:p>
          <a:p>
            <a:pPr lvl="1"/>
            <a:r>
              <a:rPr lang="es-ES"/>
              <a:t>self.active = 1</a:t>
            </a:r>
          </a:p>
        </p:txBody>
      </p:sp>
    </p:spTree>
    <p:extLst>
      <p:ext uri="{BB962C8B-B14F-4D97-AF65-F5344CB8AC3E}">
        <p14:creationId xmlns:p14="http://schemas.microsoft.com/office/powerpoint/2010/main" val="22812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  <p:bldP spid="14438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botón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def deactivate(self):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"Sets this button to ’inactive’."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self.label.setFill(’darkgrey’)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self.rect.setWidth(1)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self.active = 0</a:t>
            </a:r>
          </a:p>
          <a:p>
            <a:pPr lvl="1">
              <a:buFont typeface="Verdana" charset="0"/>
              <a:buNone/>
            </a:pPr>
            <a:endParaRPr lang="es-ES">
              <a:latin typeface="Calibri" charset="0"/>
            </a:endParaRP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6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botón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3860800"/>
            <a:ext cx="8183562" cy="1970088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def clicked(self, p):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"RETURNS true if button is active and p is inside"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return self.active and \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self.xmin &lt;= p.getX() &lt;= self.xmax and \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self.ymin &lt;= p.getY() &lt;= self.ymax</a:t>
            </a: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715000" y="1285875"/>
            <a:ext cx="2214563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611188" y="1700213"/>
            <a:ext cx="45720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pt = win.getMouse()</a:t>
            </a:r>
          </a:p>
          <a:p>
            <a:r>
              <a:rPr lang="es-ES"/>
              <a:t>if button1.clicked(pt):</a:t>
            </a:r>
          </a:p>
          <a:p>
            <a:r>
              <a:rPr lang="es-ES"/>
              <a:t># Do button1 stuff</a:t>
            </a:r>
          </a:p>
          <a:p>
            <a:r>
              <a:rPr lang="es-ES"/>
              <a:t>elif button2.clicked(pt):</a:t>
            </a:r>
          </a:p>
          <a:p>
            <a:r>
              <a:rPr lang="es-ES"/>
              <a:t># Do button2 stuff</a:t>
            </a:r>
          </a:p>
          <a:p>
            <a:r>
              <a:rPr lang="es-ES"/>
              <a:t>elif button3.clicked(pt)</a:t>
            </a:r>
          </a:p>
          <a:p>
            <a:r>
              <a:rPr lang="es-ES"/>
              <a:t># Do button3 stuff</a:t>
            </a:r>
          </a:p>
          <a:p>
            <a:r>
              <a:rPr lang="es-E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0783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  <p:bldP spid="14848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674813" y="428625"/>
            <a:ext cx="8183562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botón</a:t>
            </a:r>
          </a:p>
        </p:txBody>
      </p:sp>
      <p:sp>
        <p:nvSpPr>
          <p:cNvPr id="103427" name="Rectangle 3"/>
          <p:cNvSpPr>
            <a:spLocks noGrp="1"/>
          </p:cNvSpPr>
          <p:nvPr>
            <p:ph type="body" idx="4294967295"/>
          </p:nvPr>
        </p:nvSpPr>
        <p:spPr>
          <a:xfrm>
            <a:off x="285750" y="857250"/>
            <a:ext cx="4681538" cy="41878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Button.py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graphics import *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class Button: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"""A button is a labeled rectangle in a window.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It is activated or deactivated with the activate()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and deactivate() methods. The clicked(p) method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returns true if the button is active and p is inside it."""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	def __init__(self, win, center, width, height, label):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200">
                <a:latin typeface="Calibri" charset="0"/>
              </a:rPr>
              <a:t>        </a:t>
            </a:r>
            <a:r>
              <a:rPr lang="es-ES" sz="1400">
                <a:latin typeface="Calibri" charset="0"/>
              </a:rPr>
              <a:t>""" Creates a rectangular button, eg: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qb = Button(myWin, Point(30,25), 20, 10, 'Quit') """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w,h = width/2.0, height/2.0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x,y = center.getX(), center.getY()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self.xmax, self.xmin = x+w, x-w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self.ymax, self.ymin = y+h, y-h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p1 = Point(self.xmin, self.ymin)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p2 = Point(self.xmax, self.ymax)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self.rect = Rectangle(p1,p2)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self.rect.setFill('lightgray')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self.rect.draw(win)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self.label = Text(center, label)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self.label.draw(win)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self.deactivate()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4857750" y="1357313"/>
            <a:ext cx="3887788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def clicked(self, p):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"RETURNS true if button active and p is inside"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return self.active and \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self.xmin &lt;= p.getX() &lt;= self.xmax and \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self.ymin &lt;= p.getY() &lt;= self.ymax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def getLabel(self):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"""RETURNS the label string of this button."""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return self.label.getText()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def activate(self):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"""Sets this button to 'active'."""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self.label.setFill('black')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self.rect.setWidth(2)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self.active = 1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def deactivate(self):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"""Sets this button to 'inactive'."""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self.label.setFill('darkgrey')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self.rect.setWidth(1)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self.active = 0</a:t>
            </a:r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7812088" y="620713"/>
            <a:ext cx="58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4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5017</TotalTime>
  <Words>6385</Words>
  <Application>Microsoft Office PowerPoint</Application>
  <PresentationFormat>Presentación en pantalla (4:3)</PresentationFormat>
  <Paragraphs>1851</Paragraphs>
  <Slides>103</Slides>
  <Notes>68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103</vt:i4>
      </vt:variant>
    </vt:vector>
  </HeadingPairs>
  <TitlesOfParts>
    <vt:vector size="110" baseType="lpstr">
      <vt:lpstr>ＭＳ Ｐゴシック</vt:lpstr>
      <vt:lpstr>Arial</vt:lpstr>
      <vt:lpstr>Calibri</vt:lpstr>
      <vt:lpstr>Courier New</vt:lpstr>
      <vt:lpstr>Verdana</vt:lpstr>
      <vt:lpstr>Wingdings 2</vt:lpstr>
      <vt:lpstr>Aspecto</vt:lpstr>
      <vt:lpstr>Programación Orientada a Objetos (POO) en Python  Polimorfismo, encapsulamiento y herencia</vt:lpstr>
      <vt:lpstr>Índice</vt:lpstr>
      <vt:lpstr>Consideremos la siguiente lista de estudiantes</vt:lpstr>
      <vt:lpstr>Consideremos la siguiente lista de estudiantes</vt:lpstr>
      <vt:lpstr>Accediendo atributos desconocidos</vt:lpstr>
      <vt:lpstr>getattr(object_instance, string)</vt:lpstr>
      <vt:lpstr>hasattr(object_instance,string)</vt:lpstr>
      <vt:lpstr>Índice</vt:lpstr>
      <vt:lpstr>Dos tipos de atributos</vt:lpstr>
      <vt:lpstr>Atributos de datos</vt:lpstr>
      <vt:lpstr>Atributos de la clase</vt:lpstr>
      <vt:lpstr>Atributos de objetos vs de la clase</vt:lpstr>
      <vt:lpstr>Índice</vt:lpstr>
      <vt:lpstr>Objetos incrustados</vt:lpstr>
      <vt:lpstr>Objetos incrustados: Instancias de objetos como valores de retorno</vt:lpstr>
      <vt:lpstr>Objetos incrustados: Instancias de objetos como valores de retorno</vt:lpstr>
      <vt:lpstr>Índice</vt:lpstr>
      <vt:lpstr>Clases mutables y copias: los objetos son mutables!</vt:lpstr>
      <vt:lpstr>Clases mutables y copias: los objetos son mutables!</vt:lpstr>
      <vt:lpstr>Clases mutables y copias: los objetos son mutables!</vt:lpstr>
      <vt:lpstr>¿Qué ocurre cuando hacemos box2=copy.copy(box)?</vt:lpstr>
      <vt:lpstr>Clases mutables y copias: los objetos son mutables!</vt:lpstr>
      <vt:lpstr>Índice</vt:lpstr>
      <vt:lpstr>Datos públicos y privados</vt:lpstr>
      <vt:lpstr>Datos públicos y privados</vt:lpstr>
      <vt:lpstr>Datos públicos y privados</vt:lpstr>
      <vt:lpstr>Datos públicos y privados</vt:lpstr>
      <vt:lpstr>Encapsulamiento</vt:lpstr>
      <vt:lpstr>Encapsulamiento</vt:lpstr>
      <vt:lpstr>Encapsulamiento</vt:lpstr>
      <vt:lpstr>Encapsulamiento</vt:lpstr>
      <vt:lpstr>Encapsulamiento</vt:lpstr>
      <vt:lpstr>Índice</vt:lpstr>
      <vt:lpstr>Implementación del comportamiento de la clase</vt:lpstr>
      <vt:lpstr>Sobrecarga al imprimir objetos</vt:lpstr>
      <vt:lpstr>Métodos estandard en Python</vt:lpstr>
      <vt:lpstr>Polimorfismo</vt:lpstr>
      <vt:lpstr>Polimorfismo y sobrecarga</vt:lpstr>
      <vt:lpstr>Sobrecarga de métodos</vt:lpstr>
      <vt:lpstr>Comparación de dos objetos</vt:lpstr>
      <vt:lpstr>Comparación de dos objetos</vt:lpstr>
      <vt:lpstr>La clase completa Fraction</vt:lpstr>
      <vt:lpstr>Sobrecarga de operadores</vt:lpstr>
      <vt:lpstr>¿Qué operadores sobrecargar?</vt:lpstr>
      <vt:lpstr>Métodos especiales</vt:lpstr>
      <vt:lpstr>Métodos especiales</vt:lpstr>
      <vt:lpstr> Sobrecarga de los métodos de los operadores </vt:lpstr>
      <vt:lpstr>Índice</vt:lpstr>
      <vt:lpstr>Subclases</vt:lpstr>
      <vt:lpstr>Ejercicio</vt:lpstr>
      <vt:lpstr>Definición de la clase Student</vt:lpstr>
      <vt:lpstr>Definición de la clase AI_Student</vt:lpstr>
      <vt:lpstr>Redefinición de los métodos</vt:lpstr>
      <vt:lpstr>Propiedades de la herencia</vt:lpstr>
      <vt:lpstr>Herencia</vt:lpstr>
      <vt:lpstr>Definimos una herencia simple</vt:lpstr>
      <vt:lpstr>Ejemplo</vt:lpstr>
      <vt:lpstr>Ejemplo – redifinición de métodos</vt:lpstr>
      <vt:lpstr>Conclusiones</vt:lpstr>
      <vt:lpstr>Material adicional</vt:lpstr>
      <vt:lpstr>Ejemplo 1: Juego de Poker</vt:lpstr>
      <vt:lpstr>Atributos de la clase</vt:lpstr>
      <vt:lpstr>Comparar las cartas</vt:lpstr>
      <vt:lpstr>El juego de cartas</vt:lpstr>
      <vt:lpstr>Baraja</vt:lpstr>
      <vt:lpstr>Imprimiendo la baraja</vt:lpstr>
      <vt:lpstr>Jugando con las cartas</vt:lpstr>
      <vt:lpstr>La herencia en el caso de las cartas</vt:lpstr>
      <vt:lpstr>Las clases (casi)completas</vt:lpstr>
      <vt:lpstr>Las clases (casi)completas</vt:lpstr>
      <vt:lpstr>Las clases (casi)completas</vt:lpstr>
      <vt:lpstr>Las clases (casi)completas</vt:lpstr>
      <vt:lpstr>Jugar</vt:lpstr>
      <vt:lpstr>El juego</vt:lpstr>
      <vt:lpstr>El juego</vt:lpstr>
      <vt:lpstr>Ejemplo 2: Implementar un juego para tirar dados (Material adicional)</vt:lpstr>
      <vt:lpstr>Ejemplo</vt:lpstr>
      <vt:lpstr>¿Cómo implementamos la clase MSDie?</vt:lpstr>
      <vt:lpstr>¿Cómo implementamos la clase MSDie?</vt:lpstr>
      <vt:lpstr>Definir los objetos gráficos necesarios para dibujar la interfaz del juego</vt:lpstr>
      <vt:lpstr>Jerarquía de los objetos/clases gráficos</vt:lpstr>
      <vt:lpstr>La clase genérica GraphicsObject</vt:lpstr>
      <vt:lpstr>La clase Punto</vt:lpstr>
      <vt:lpstr>La clase BoundingBox</vt:lpstr>
      <vt:lpstr>La clase Rectángulo</vt:lpstr>
      <vt:lpstr>La clase Figura Oval</vt:lpstr>
      <vt:lpstr>La clase Círculo</vt:lpstr>
      <vt:lpstr>Constructor</vt:lpstr>
      <vt:lpstr>La clase Línea</vt:lpstr>
      <vt:lpstr>La clase Polígono</vt:lpstr>
      <vt:lpstr>La clase Imagen</vt:lpstr>
      <vt:lpstr>La clase Texto</vt:lpstr>
      <vt:lpstr>Uso</vt:lpstr>
      <vt:lpstr>Métodos públicos y privados</vt:lpstr>
      <vt:lpstr>Ejercicio sobre POO en Python: Implementar  la aplicación “Dice Roller” según las normas:</vt:lpstr>
      <vt:lpstr>Usando widgets</vt:lpstr>
      <vt:lpstr>La clase botón</vt:lpstr>
      <vt:lpstr>La clase botón</vt:lpstr>
      <vt:lpstr>La clase botón</vt:lpstr>
      <vt:lpstr>La clase DieView y sus métodos</vt:lpstr>
      <vt:lpstr>La clase DieView</vt:lpstr>
      <vt:lpstr>La función __makePip()</vt:lpstr>
      <vt:lpstr>La aplicación final</vt:lpstr>
    </vt:vector>
  </TitlesOfParts>
  <Company>CVC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2: Abstracción de Datos</dc:title>
  <dc:creator>CVC115</dc:creator>
  <cp:lastModifiedBy>Petia Ivanova</cp:lastModifiedBy>
  <cp:revision>359</cp:revision>
  <cp:lastPrinted>2015-02-18T16:38:01Z</cp:lastPrinted>
  <dcterms:created xsi:type="dcterms:W3CDTF">2005-02-06T13:04:10Z</dcterms:created>
  <dcterms:modified xsi:type="dcterms:W3CDTF">2015-02-19T15:39:18Z</dcterms:modified>
</cp:coreProperties>
</file>