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5" r:id="rId6"/>
    <p:sldId id="278" r:id="rId7"/>
    <p:sldId id="289" r:id="rId8"/>
    <p:sldId id="290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EE"/>
    <a:srgbClr val="292F2A"/>
    <a:srgbClr val="A5A5A5"/>
    <a:srgbClr val="BEB9AA"/>
    <a:srgbClr val="C0C9C2"/>
    <a:srgbClr val="AA9D92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3595" autoAdjust="0"/>
  </p:normalViewPr>
  <p:slideViewPr>
    <p:cSldViewPr snapToGrid="0">
      <p:cViewPr>
        <p:scale>
          <a:sx n="100" d="100"/>
          <a:sy n="100" d="100"/>
        </p:scale>
        <p:origin x="990" y="39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299"/>
            <a:ext cx="5181487" cy="2242441"/>
          </a:xfrm>
        </p:spPr>
        <p:txBody>
          <a:bodyPr>
            <a:noAutofit/>
          </a:bodyPr>
          <a:lstStyle/>
          <a:p>
            <a:r>
              <a:rPr lang="en-US" sz="4400" dirty="0"/>
              <a:t>Geomorphic Grade Line Tool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Paula Soto</a:t>
            </a:r>
          </a:p>
          <a:p>
            <a:r>
              <a:rPr lang="en-US" dirty="0"/>
              <a:t>Paula.Soto@dfo-mpo.gc.ca</a:t>
            </a:r>
          </a:p>
          <a:p>
            <a:r>
              <a:rPr lang="en-US" dirty="0"/>
              <a:t>April 2024</a:t>
            </a:r>
          </a:p>
          <a:p>
            <a:r>
              <a:rPr lang="en-US" dirty="0"/>
              <a:t>DFO - RCOE</a:t>
            </a:r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CF87A38-5D3D-44B6-C42B-B9C7A14D596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t="4204" b="4204"/>
          <a:stretch/>
        </p:blipFill>
        <p:spPr bwMode="auto">
          <a:xfrm>
            <a:off x="6489264" y="876299"/>
            <a:ext cx="4674036" cy="5415757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29" y="1186559"/>
            <a:ext cx="4831666" cy="2242441"/>
          </a:xfrm>
        </p:spPr>
        <p:txBody>
          <a:bodyPr>
            <a:noAutofit/>
          </a:bodyPr>
          <a:lstStyle/>
          <a:p>
            <a:r>
              <a:rPr lang="en-US" sz="4000" dirty="0"/>
              <a:t>What is the Geomorphic Grade Line tool?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8516" y="1047136"/>
            <a:ext cx="5476456" cy="5439846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Geomorphic Grade Line (GGL) is a tool designed for use in Stage 0 restoration. It is aimed at restoring unconfined depositional valleys to their natural pre-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disturbed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involves identifying key geomorphic features and developing the GGL based on the valley's elevation data. The GGL represents the historic valley surface, crucial for restoration design.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method enables the creation of a relative elevation model (REM) to aid in evaluation and design. The REM then guides the final grading plan for valley modification, ensuring alignment with natural features for restoration.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355" y="465137"/>
            <a:ext cx="3636992" cy="1340615"/>
          </a:xfrm>
        </p:spPr>
        <p:txBody>
          <a:bodyPr/>
          <a:lstStyle/>
          <a:p>
            <a:r>
              <a:rPr lang="en-US" dirty="0"/>
              <a:t>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9871" y="5943600"/>
            <a:ext cx="10692581" cy="78013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92F2A"/>
                </a:solidFill>
              </a:rPr>
              <a:t>Run the “Create a Centerline Feature Class” tool and draw a centerline on the DEM. 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1D78EEB-9DFE-772C-6F29-5A491B99D3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645" b="3645"/>
          <a:stretch>
            <a:fillRect/>
          </a:stretch>
        </p:blipFill>
        <p:spPr>
          <a:xfrm>
            <a:off x="2876550" y="1409775"/>
            <a:ext cx="6829921" cy="42621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355" y="465137"/>
            <a:ext cx="3636992" cy="1340615"/>
          </a:xfrm>
        </p:spPr>
        <p:txBody>
          <a:bodyPr/>
          <a:lstStyle/>
          <a:p>
            <a:r>
              <a:rPr lang="en-US" dirty="0"/>
              <a:t>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4376" y="5869857"/>
            <a:ext cx="10316128" cy="91991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92F2A"/>
                </a:solidFill>
              </a:rPr>
              <a:t>Run the “Create Cross Sections and Routed Centerline” tool to produce cross sections across centerline (purple polylines)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0980D5D-5D3E-15EE-F0D9-D381651408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906" b="2906"/>
          <a:stretch>
            <a:fillRect/>
          </a:stretch>
        </p:blipFill>
        <p:spPr>
          <a:xfrm>
            <a:off x="2876550" y="1198204"/>
            <a:ext cx="7149549" cy="44615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336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355" y="465137"/>
            <a:ext cx="3636992" cy="1340615"/>
          </a:xfrm>
        </p:spPr>
        <p:txBody>
          <a:bodyPr/>
          <a:lstStyle/>
          <a:p>
            <a:r>
              <a:rPr lang="en-US" dirty="0"/>
              <a:t>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92F2A"/>
                </a:solidFill>
              </a:rPr>
              <a:t>Run the “Create GGL Table and Centerline Stations” tool to cut polylines to DEM, produce GGL Table with elevation data, and produce shapefile with the polyline’s </a:t>
            </a:r>
            <a:r>
              <a:rPr lang="en-US" sz="1800" dirty="0" err="1">
                <a:solidFill>
                  <a:srgbClr val="292F2A"/>
                </a:solidFill>
              </a:rPr>
              <a:t>centre</a:t>
            </a:r>
            <a:r>
              <a:rPr lang="en-US" sz="1800" dirty="0">
                <a:solidFill>
                  <a:srgbClr val="292F2A"/>
                </a:solidFill>
              </a:rPr>
              <a:t> stations (green poly lines and points).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0616E4-E2B0-7D43-1EC1-F1936F34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677" y="1135444"/>
            <a:ext cx="6763695" cy="49935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658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355" y="465137"/>
            <a:ext cx="3636992" cy="1340615"/>
          </a:xfrm>
        </p:spPr>
        <p:txBody>
          <a:bodyPr/>
          <a:lstStyle/>
          <a:p>
            <a:r>
              <a:rPr lang="en-US" dirty="0"/>
              <a:t>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92F2A"/>
                </a:solidFill>
              </a:rPr>
              <a:t>Decide on model used to construct REM based off of the GGL Table output and then run “Create Relative Elevation Model(s)” tool. Output is in grey monochromatic </a:t>
            </a:r>
            <a:r>
              <a:rPr lang="en-US" sz="1800" dirty="0" err="1">
                <a:solidFill>
                  <a:srgbClr val="292F2A"/>
                </a:solidFill>
              </a:rPr>
              <a:t>colour</a:t>
            </a:r>
            <a:r>
              <a:rPr lang="en-US" sz="1800" dirty="0">
                <a:solidFill>
                  <a:srgbClr val="292F2A"/>
                </a:solidFill>
              </a:rPr>
              <a:t> scheme. 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9335C-7691-7F73-6BC9-D52DA856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347" y="814989"/>
            <a:ext cx="6912079" cy="5248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578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7DFBC-4718-2467-1195-110438A626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BD91F3-E41B-7F7D-A202-DF34D47DC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047" y="2227006"/>
            <a:ext cx="3924300" cy="299392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92F2A"/>
                </a:solidFill>
              </a:rPr>
              <a:t>Set the REM’s symbology to meaningful values and </a:t>
            </a:r>
            <a:r>
              <a:rPr lang="en-US" sz="1800" dirty="0" err="1">
                <a:solidFill>
                  <a:srgbClr val="292F2A"/>
                </a:solidFill>
              </a:rPr>
              <a:t>colours</a:t>
            </a:r>
            <a:r>
              <a:rPr lang="en-US" sz="1800" dirty="0">
                <a:solidFill>
                  <a:srgbClr val="292F2A"/>
                </a:solidFill>
              </a:rPr>
              <a:t> and then export as a georeferenced tiff for use in the field.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0FD0F-6993-4C38-4F9A-0F9F06B6A9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C81873-7D47-483D-BCB4-50DD9806C720}" type="datetime1">
              <a:rPr lang="en-US" smtClean="0"/>
              <a:t>4/22/2024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67B065-BC4A-1C6E-0257-FC5B8CC81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5D1F151-A750-EC0D-6520-DB88C0A8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5137"/>
            <a:ext cx="3592747" cy="1340615"/>
          </a:xfrm>
        </p:spPr>
        <p:txBody>
          <a:bodyPr/>
          <a:lstStyle/>
          <a:p>
            <a:r>
              <a:rPr lang="en-US" dirty="0"/>
              <a:t>Step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B0F918-BBAE-6123-E086-32E9593A5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19"/>
          <a:stretch/>
        </p:blipFill>
        <p:spPr>
          <a:xfrm>
            <a:off x="4492652" y="530966"/>
            <a:ext cx="4592353" cy="3638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63CEE4-7BDD-3BEB-9C72-9AB276B06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2" t="886" b="-1"/>
          <a:stretch/>
        </p:blipFill>
        <p:spPr bwMode="auto">
          <a:xfrm>
            <a:off x="8598309" y="2560540"/>
            <a:ext cx="3049475" cy="3926442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9903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38FC1-82AD-2A41-F085-3D2709CC00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72F255-C532-E937-B7A9-9C0EDDB1C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1" y="1949003"/>
            <a:ext cx="4541520" cy="43910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92F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Iteratively refine the model as necessary.</a:t>
            </a:r>
          </a:p>
          <a:p>
            <a:r>
              <a:rPr lang="en-US" sz="2000" dirty="0">
                <a:solidFill>
                  <a:srgbClr val="292F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the complexity of many models, it's unlikely to achieve optimal results in a single iteration. Relying on historical insights, field verification, and a deep understanding of the current system, iterate on the model to progressively enhance the accuracy of the resulting REM. </a:t>
            </a:r>
          </a:p>
          <a:p>
            <a:endParaRPr lang="en-US" sz="1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97BA3-7F7C-6B2C-0CD9-CD8CE2C794E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C81873-7D47-483D-BCB4-50DD9806C720}" type="datetime1">
              <a:rPr lang="en-US" smtClean="0"/>
              <a:t>4/23/2024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125FBC-C705-FA7C-74AA-1031B3E4A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C7FA396-FE34-FE37-67C7-544E2DC7F400}"/>
              </a:ext>
            </a:extLst>
          </p:cNvPr>
          <p:cNvSpPr txBox="1">
            <a:spLocks/>
          </p:cNvSpPr>
          <p:nvPr/>
        </p:nvSpPr>
        <p:spPr>
          <a:xfrm>
            <a:off x="6191250" y="517972"/>
            <a:ext cx="2802340" cy="1333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8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08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3B542EC4-6A18-7D68-C225-04EA7A9D527C}"/>
              </a:ext>
            </a:extLst>
          </p:cNvPr>
          <p:cNvSpPr txBox="1">
            <a:spLocks/>
          </p:cNvSpPr>
          <p:nvPr/>
        </p:nvSpPr>
        <p:spPr>
          <a:xfrm>
            <a:off x="1420761" y="617537"/>
            <a:ext cx="3695986" cy="1340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Step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0387656-F5D4-6F61-4F42-38D56BA1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341" y="517972"/>
            <a:ext cx="3695986" cy="1340615"/>
          </a:xfrm>
        </p:spPr>
        <p:txBody>
          <a:bodyPr/>
          <a:lstStyle/>
          <a:p>
            <a:r>
              <a:rPr lang="en-US" dirty="0"/>
              <a:t>Final Step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4B6FA0D-3671-B3DD-993F-D707ADD05ABA}"/>
              </a:ext>
            </a:extLst>
          </p:cNvPr>
          <p:cNvSpPr txBox="1">
            <a:spLocks/>
          </p:cNvSpPr>
          <p:nvPr/>
        </p:nvSpPr>
        <p:spPr>
          <a:xfrm>
            <a:off x="6391274" y="1954530"/>
            <a:ext cx="4665345" cy="439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rgbClr val="292F2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indent="0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Develop grading plan for construction.</a:t>
            </a:r>
          </a:p>
          <a:p>
            <a:r>
              <a:rPr lang="en-US" dirty="0"/>
              <a:t>Validated REM can then be used to develop volumes and maps to preserve natural surfaces and modify high and low surfaces.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47386-3CBE-7279-69AA-EDEFF9168CB5}"/>
              </a:ext>
            </a:extLst>
          </p:cNvPr>
          <p:cNvCxnSpPr/>
          <p:nvPr/>
        </p:nvCxnSpPr>
        <p:spPr>
          <a:xfrm>
            <a:off x="5876925" y="1400175"/>
            <a:ext cx="0" cy="48577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16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1167</TotalTime>
  <Words>385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Biome Light</vt:lpstr>
      <vt:lpstr>Calibri</vt:lpstr>
      <vt:lpstr>Office Theme</vt:lpstr>
      <vt:lpstr>Geomorphic Grade Line Tool</vt:lpstr>
      <vt:lpstr>What is the Geomorphic Grade Line tool?</vt:lpstr>
      <vt:lpstr>Step</vt:lpstr>
      <vt:lpstr>Step</vt:lpstr>
      <vt:lpstr>Step</vt:lpstr>
      <vt:lpstr>Step</vt:lpstr>
      <vt:lpstr>Step</vt:lpstr>
      <vt:lpstr>Final Step</vt:lpstr>
    </vt:vector>
  </TitlesOfParts>
  <Company>DFO 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Geomorphic Grade Line Tool</dc:title>
  <dc:creator>Soto, Paula (DFO/MPO)</dc:creator>
  <cp:lastModifiedBy>Soto, Paula (DFO/MPO)</cp:lastModifiedBy>
  <cp:revision>3</cp:revision>
  <dcterms:created xsi:type="dcterms:W3CDTF">2024-04-22T17:03:51Z</dcterms:created>
  <dcterms:modified xsi:type="dcterms:W3CDTF">2024-04-23T15:59:04Z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