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86" r:id="rId3"/>
    <p:sldId id="387" r:id="rId4"/>
    <p:sldId id="388" r:id="rId5"/>
    <p:sldId id="346" r:id="rId6"/>
    <p:sldId id="347" r:id="rId7"/>
    <p:sldId id="294" r:id="rId8"/>
    <p:sldId id="322" r:id="rId9"/>
    <p:sldId id="317" r:id="rId10"/>
    <p:sldId id="324" r:id="rId11"/>
    <p:sldId id="336" r:id="rId12"/>
    <p:sldId id="325" r:id="rId13"/>
    <p:sldId id="382" r:id="rId14"/>
    <p:sldId id="383" r:id="rId15"/>
    <p:sldId id="321" r:id="rId16"/>
    <p:sldId id="384" r:id="rId17"/>
    <p:sldId id="385" r:id="rId18"/>
    <p:sldId id="299" r:id="rId19"/>
    <p:sldId id="300" r:id="rId20"/>
    <p:sldId id="304" r:id="rId21"/>
    <p:sldId id="305" r:id="rId22"/>
    <p:sldId id="323" r:id="rId23"/>
    <p:sldId id="349" r:id="rId24"/>
    <p:sldId id="306" r:id="rId25"/>
    <p:sldId id="307" r:id="rId26"/>
    <p:sldId id="355" r:id="rId27"/>
    <p:sldId id="370" r:id="rId28"/>
    <p:sldId id="371" r:id="rId29"/>
    <p:sldId id="373" r:id="rId30"/>
    <p:sldId id="372" r:id="rId31"/>
    <p:sldId id="374" r:id="rId32"/>
    <p:sldId id="377" r:id="rId33"/>
    <p:sldId id="376" r:id="rId34"/>
    <p:sldId id="378" r:id="rId35"/>
    <p:sldId id="379" r:id="rId36"/>
    <p:sldId id="381" r:id="rId37"/>
    <p:sldId id="380" r:id="rId38"/>
    <p:sldId id="37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73A1-DF0E-45DE-A7F7-CDBBFE2B4F4A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5A86E-FA96-4F45-BD57-E90F5C480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58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regresión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2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Pendiente es la media del cambio en una unidad de una variable sobre Y</a:t>
            </a:r>
          </a:p>
          <a:p>
            <a:r>
              <a:rPr lang="es-ES" dirty="0"/>
              <a:t>Quizás este cambio no es homogéneo en la población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8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Ecuación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B_0: Un gobierno que sin mayoría parlamentaría de derechas = 6 consejerías</a:t>
            </a:r>
          </a:p>
          <a:p>
            <a:r>
              <a:rPr lang="es-ES" dirty="0"/>
              <a:t>B_1: Un gobierno que tiene mayoría parlamentaría de derechas = 7 consejerías</a:t>
            </a:r>
          </a:p>
          <a:p>
            <a:r>
              <a:rPr lang="es-ES" dirty="0"/>
              <a:t>B_2: Un gobierno de izquierdas sin mayoría parlamentaria = 8 consejerías</a:t>
            </a:r>
          </a:p>
          <a:p>
            <a:r>
              <a:rPr lang="es-ES" dirty="0"/>
              <a:t>B_3: Un gobierno de izquierdas con mayoría parlamentaria = 10 consejerías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90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87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8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33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2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02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2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2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74E9-345B-4851-9FDC-E1FA12D81AE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82C3-EC0B-4280-8BA1-C273D44F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Talleres de Análisis Político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41371-2079-495B-8C60-E8EBA892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3255963"/>
          </a:xfrm>
        </p:spPr>
        <p:txBody>
          <a:bodyPr anchor="ctr">
            <a:normAutofit/>
          </a:bodyPr>
          <a:lstStyle/>
          <a:p>
            <a:r>
              <a:rPr lang="es-ES" dirty="0"/>
              <a:t>Sesión 6</a:t>
            </a:r>
          </a:p>
          <a:p>
            <a:r>
              <a:rPr lang="es-ES" dirty="0"/>
              <a:t>9-10/12/2024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Pau Vall-Prat</a:t>
            </a:r>
          </a:p>
          <a:p>
            <a:r>
              <a:rPr lang="es-ES" dirty="0"/>
              <a:t>pau.vall@uc3m.es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E30624-F78E-4F44-9BB6-DFFA577B0560}"/>
              </a:ext>
            </a:extLst>
          </p:cNvPr>
          <p:cNvSpPr txBox="1"/>
          <p:nvPr/>
        </p:nvSpPr>
        <p:spPr>
          <a:xfrm>
            <a:off x="4572000" y="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0" i="0" u="none" strike="noStrik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 descr="Departamento de Ciencias Sociales de la Universidad Carlos III de Madrid |  UC3M">
            <a:extLst>
              <a:ext uri="{FF2B5EF4-FFF2-40B4-BE49-F238E27FC236}">
                <a16:creationId xmlns:a16="http://schemas.microsoft.com/office/drawing/2014/main" id="{D8C9F2FF-A24E-48EC-9A4C-97829F80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 b="29789"/>
          <a:stretch/>
        </p:blipFill>
        <p:spPr bwMode="auto">
          <a:xfrm>
            <a:off x="0" y="0"/>
            <a:ext cx="2998381" cy="12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E0B5-410C-4E39-81DC-F22F317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04A6-4C1E-4FAF-9714-F9534F38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059" y="2226469"/>
            <a:ext cx="1995941" cy="377428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ES" sz="2400" dirty="0"/>
              <a:t>Una tabla de medias condicionales también sería informativa, pero menos parsimoniosa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8F9E0-0D69-4DEC-B082-31B7A973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9" t="17637" r="23095" b="3606"/>
          <a:stretch/>
        </p:blipFill>
        <p:spPr>
          <a:xfrm>
            <a:off x="0" y="857250"/>
            <a:ext cx="71480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BDF84-D67E-4415-AFD8-DEF2D53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6" y="154703"/>
            <a:ext cx="7886700" cy="60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Regresiones con VI dicotómica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94E0C38C-0324-D8DE-8A9A-E5B4206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2654860"/>
            <a:ext cx="6606099" cy="4203140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76C7AFE7-8574-1639-BE90-28EA3F8B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760590"/>
            <a:ext cx="3764062" cy="173956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E5F4965-6579-2086-8FB0-CE4188FC7E72}"/>
              </a:ext>
            </a:extLst>
          </p:cNvPr>
          <p:cNvSpPr txBox="1">
            <a:spLocks/>
          </p:cNvSpPr>
          <p:nvPr/>
        </p:nvSpPr>
        <p:spPr>
          <a:xfrm>
            <a:off x="7371319" y="760590"/>
            <a:ext cx="1744690" cy="507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peace</a:t>
            </a:r>
            <a:r>
              <a:rPr lang="es-ES" sz="1800" dirty="0"/>
              <a:t>: indicador de “</a:t>
            </a:r>
            <a:r>
              <a:rPr lang="es-ES" sz="1800" dirty="0" err="1"/>
              <a:t>pacificidad</a:t>
            </a:r>
            <a:r>
              <a:rPr lang="es-ES" sz="1800" dirty="0"/>
              <a:t>” (presencia de conflicto en un país, en escala 1-5)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colony</a:t>
            </a:r>
            <a:r>
              <a:rPr lang="es-ES" sz="1800" dirty="0"/>
              <a:t>: indica si el país fue o es una colonia (variable dicotómica: 0 no, 1 sí)</a:t>
            </a:r>
          </a:p>
        </p:txBody>
      </p:sp>
    </p:spTree>
    <p:extLst>
      <p:ext uri="{BB962C8B-B14F-4D97-AF65-F5344CB8AC3E}">
        <p14:creationId xmlns:p14="http://schemas.microsoft.com/office/powerpoint/2010/main" val="1439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E7F-0078-4081-91F7-285C9B65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Interpretar una tabla de regresión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BC0933-98B4-43A9-85C4-4B355AC9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7" t="26191" r="68263" b="35384"/>
          <a:stretch/>
        </p:blipFill>
        <p:spPr>
          <a:xfrm>
            <a:off x="2419894" y="2125266"/>
            <a:ext cx="4350748" cy="37775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A0E934-0D30-4810-A191-6F8570EB04B1}"/>
              </a:ext>
            </a:extLst>
          </p:cNvPr>
          <p:cNvSpPr txBox="1"/>
          <p:nvPr/>
        </p:nvSpPr>
        <p:spPr>
          <a:xfrm>
            <a:off x="6860683" y="5723751"/>
            <a:ext cx="20696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>
                <a:solidFill>
                  <a:schemeClr val="accent2"/>
                </a:solidFill>
              </a:rPr>
              <a:t>Datos en bruto de la ESS10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4D7433-09E6-4D79-9A72-C4661DFE3D21}"/>
              </a:ext>
            </a:extLst>
          </p:cNvPr>
          <p:cNvSpPr/>
          <p:nvPr/>
        </p:nvSpPr>
        <p:spPr>
          <a:xfrm>
            <a:off x="7369084" y="2125266"/>
            <a:ext cx="1146266" cy="323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353744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5 -0.00694 L -0.21172 -0.01273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261D38C-4F68-EE5A-056D-63F1C9F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Los modelos de regresión multivariante modelizan una relación lineal entre</a:t>
                </a:r>
              </a:p>
              <a:p>
                <a:pPr lvl="1"/>
                <a:r>
                  <a:rPr lang="es-ES" dirty="0"/>
                  <a:t>Una variable dependiente</a:t>
                </a:r>
              </a:p>
              <a:p>
                <a:pPr lvl="1"/>
                <a:r>
                  <a:rPr lang="es-ES" dirty="0"/>
                  <a:t>Dos o más variables independientes</a:t>
                </a:r>
              </a:p>
              <a:p>
                <a:pPr lvl="1"/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Recordad, 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72AA2-1CC6-4A7E-BCB3-29FAD793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/>
                  <a:t>Al añadir más elementos en los modelos de regresión la interpretación de los coeficientes cambia ligeramente</a:t>
                </a:r>
              </a:p>
              <a:p>
                <a:r>
                  <a:rPr lang="es-ES" dirty="0"/>
                  <a:t>Constante: Valor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son iguales a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* se mantenga constante = cláusula </a:t>
                </a:r>
                <a:r>
                  <a:rPr lang="es-ES" i="1" dirty="0" err="1"/>
                  <a:t>ceteris</a:t>
                </a:r>
                <a:r>
                  <a:rPr lang="es-ES" i="1" dirty="0"/>
                  <a:t> </a:t>
                </a:r>
                <a:r>
                  <a:rPr lang="es-ES" i="1" dirty="0" err="1"/>
                  <a:t>paribus</a:t>
                </a:r>
                <a:endParaRPr lang="es-ES" i="1" dirty="0"/>
              </a:p>
              <a:p>
                <a:r>
                  <a:rPr lang="es-ES" dirty="0"/>
                  <a:t>Hay que cuidar el lenguaje y distinguir la interpretación de coeficientes en función de regresiones </a:t>
                </a:r>
                <a:r>
                  <a:rPr lang="es-ES" dirty="0" err="1"/>
                  <a:t>bivariadas</a:t>
                </a:r>
                <a:r>
                  <a:rPr lang="es-ES" dirty="0"/>
                  <a:t> o multivariantes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  <a:blipFill>
                <a:blip r:embed="rId2"/>
                <a:stretch>
                  <a:fillRect l="-1074" t="-37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12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BFB713-C035-493C-A929-4CA2FDDFE1B8}"/>
              </a:ext>
            </a:extLst>
          </p:cNvPr>
          <p:cNvSpPr txBox="1"/>
          <p:nvPr/>
        </p:nvSpPr>
        <p:spPr>
          <a:xfrm>
            <a:off x="0" y="5774353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/>
              <a:t>Fuente: https://www.nickchk.com/causalgraphs.html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9F91E-3B9A-4EF2-B93D-27D81EE4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75059"/>
            <a:ext cx="4016828" cy="994172"/>
          </a:xfrm>
        </p:spPr>
        <p:txBody>
          <a:bodyPr anchor="b"/>
          <a:lstStyle/>
          <a:p>
            <a:r>
              <a:rPr lang="es-ES" dirty="0"/>
              <a:t>Visualmente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443B42-FE84-4B07-A52F-4AB7213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230"/>
            <a:ext cx="4341098" cy="430512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B17E4B-6400-49AD-85EF-1D8ED17B92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48" y="766469"/>
            <a:ext cx="5217953" cy="52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85A3-B56C-4BC9-B788-D43DAC9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A1CA6C-7084-45A9-B034-BBEF8C4B97F3}"/>
              </a:ext>
            </a:extLst>
          </p:cNvPr>
          <p:cNvSpPr txBox="1"/>
          <p:nvPr/>
        </p:nvSpPr>
        <p:spPr>
          <a:xfrm>
            <a:off x="5469291" y="5726906"/>
            <a:ext cx="3380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Fuente de los datos: Vall-Prat &amp; </a:t>
            </a:r>
            <a:r>
              <a:rPr lang="es-ES" sz="1350" dirty="0" err="1"/>
              <a:t>Rodon</a:t>
            </a:r>
            <a:r>
              <a:rPr lang="es-ES" sz="1350" dirty="0"/>
              <a:t> (2017)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078FC-E0D5-4639-8765-655D16E588D6}"/>
              </a:ext>
            </a:extLst>
          </p:cNvPr>
          <p:cNvSpPr txBox="1"/>
          <p:nvPr/>
        </p:nvSpPr>
        <p:spPr>
          <a:xfrm>
            <a:off x="93945" y="2354274"/>
            <a:ext cx="28338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Queremos entender por qué hay variación en el número de consejerías de las CCAA</a:t>
            </a:r>
          </a:p>
          <a:p>
            <a:endParaRPr lang="es-ES" sz="1500" dirty="0"/>
          </a:p>
          <a:p>
            <a:r>
              <a:rPr lang="es-ES" sz="1500" b="1" dirty="0"/>
              <a:t>H1</a:t>
            </a:r>
            <a:r>
              <a:rPr lang="es-ES" sz="1500" dirty="0"/>
              <a:t>: A mayor número de partidos, más consejerías </a:t>
            </a:r>
          </a:p>
          <a:p>
            <a:r>
              <a:rPr lang="es-ES" sz="1500" i="1" dirty="0"/>
              <a:t>Para acomodar cargos para todos los partidos</a:t>
            </a:r>
          </a:p>
          <a:p>
            <a:endParaRPr lang="es-ES" sz="1500" dirty="0"/>
          </a:p>
          <a:p>
            <a:r>
              <a:rPr lang="es-ES" sz="1500" dirty="0"/>
              <a:t>Sabemos que los gobiernos de izquierdas tendrán más consejerías porque </a:t>
            </a:r>
            <a:r>
              <a:rPr lang="es-ES" sz="1500" i="1" dirty="0"/>
              <a:t>tienden a gastar más</a:t>
            </a:r>
          </a:p>
        </p:txBody>
      </p:sp>
      <p:pic>
        <p:nvPicPr>
          <p:cNvPr id="10" name="Contenidor de contingut 9">
            <a:extLst>
              <a:ext uri="{FF2B5EF4-FFF2-40B4-BE49-F238E27FC236}">
                <a16:creationId xmlns:a16="http://schemas.microsoft.com/office/drawing/2014/main" id="{8FC71878-4150-106C-37F7-0A9A2D16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062" y="1791478"/>
            <a:ext cx="6299938" cy="37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059F8BF-850B-B928-2F8B-7FC0939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Ejercicios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A5615B3-DB97-F309-3ADB-BB72978E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Haced</a:t>
            </a:r>
            <a:r>
              <a:rPr lang="ca-ES" dirty="0"/>
              <a:t> </a:t>
            </a:r>
            <a:r>
              <a:rPr lang="ca-ES" dirty="0" err="1"/>
              <a:t>regresiones</a:t>
            </a:r>
            <a:r>
              <a:rPr lang="ca-ES" dirty="0"/>
              <a:t> con la base de </a:t>
            </a:r>
            <a:r>
              <a:rPr lang="ca-ES" dirty="0" err="1"/>
              <a:t>datos</a:t>
            </a:r>
            <a:r>
              <a:rPr lang="ca-ES" dirty="0"/>
              <a:t> de </a:t>
            </a:r>
            <a:r>
              <a:rPr lang="ca-ES" dirty="0" err="1"/>
              <a:t>resultados</a:t>
            </a:r>
            <a:r>
              <a:rPr lang="ca-ES" dirty="0"/>
              <a:t> </a:t>
            </a:r>
            <a:r>
              <a:rPr lang="ca-ES" dirty="0" err="1"/>
              <a:t>electorales</a:t>
            </a:r>
            <a:r>
              <a:rPr lang="ca-ES" dirty="0"/>
              <a:t> (2023, 2019N o </a:t>
            </a:r>
            <a:r>
              <a:rPr lang="ca-ES" dirty="0" err="1"/>
              <a:t>ambas</a:t>
            </a:r>
            <a:r>
              <a:rPr lang="ca-ES" dirty="0"/>
              <a:t>) combinada con </a:t>
            </a:r>
            <a:r>
              <a:rPr lang="ca-ES" dirty="0" err="1"/>
              <a:t>datos</a:t>
            </a:r>
            <a:r>
              <a:rPr lang="ca-ES" dirty="0"/>
              <a:t> </a:t>
            </a:r>
            <a:r>
              <a:rPr lang="ca-ES" dirty="0" err="1"/>
              <a:t>sociodemográficos</a:t>
            </a:r>
            <a:endParaRPr lang="ca-ES" dirty="0"/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simple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múltiple</a:t>
            </a:r>
          </a:p>
          <a:p>
            <a:pPr lvl="2"/>
            <a:r>
              <a:rPr lang="ca-ES" dirty="0" err="1"/>
              <a:t>Argumentad</a:t>
            </a:r>
            <a:r>
              <a:rPr lang="ca-ES" dirty="0"/>
              <a:t> </a:t>
            </a:r>
            <a:r>
              <a:rPr lang="ca-ES" dirty="0" err="1"/>
              <a:t>bien</a:t>
            </a:r>
            <a:r>
              <a:rPr lang="ca-ES" dirty="0"/>
              <a:t> por </a:t>
            </a:r>
            <a:r>
              <a:rPr lang="ca-ES" dirty="0" err="1"/>
              <a:t>qué</a:t>
            </a:r>
            <a:r>
              <a:rPr lang="ca-ES" dirty="0"/>
              <a:t> la variable de control elegida es </a:t>
            </a:r>
            <a:r>
              <a:rPr lang="ca-ES" dirty="0" err="1"/>
              <a:t>adecuada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90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7BE3A3-5A20-4A64-9AE4-54E44AA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D18BA8-2EFE-4FE7-92A6-408F023A0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1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AC38-BD78-4D58-A49E-11290BE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Estimar el impacto de una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Hasta ahora interpretábamos siempre los coeficientes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/>
                  <a:t> como la pendiente en la relación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.</a:t>
                </a:r>
              </a:p>
              <a:p>
                <a:r>
                  <a:rPr lang="es-ES" dirty="0"/>
                  <a:t>Las variables de control, modifican el pendiente de una variable</a:t>
                </a:r>
              </a:p>
              <a:p>
                <a:pPr lvl="1"/>
                <a:r>
                  <a:rPr lang="es-ES" dirty="0"/>
                  <a:t>Ajustan por la variación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que no se debe a la influencia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El impacto de una variable siempre es constante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ES" dirty="0"/>
              </a:p>
              <a:p>
                <a:r>
                  <a:rPr lang="es-ES" dirty="0"/>
                  <a:t>Hay veces que nos puede interesar distinguir un efecto diferencial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entre diferentes grupos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81F06F88-ECB6-8E6A-3213-A210E76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Combinar bases de datos +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899AD7A2-B5F2-B0D7-CB36-F8F905CC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35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BFA3-1E41-4111-9D3B-9301BAB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Flexibilizar la asociación entre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ES" dirty="0"/>
                  <a:t>Quedaría definido de este modo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  <a:p>
                <a:pPr lvl="1"/>
                <a:r>
                  <a:rPr lang="es-ES" dirty="0"/>
                  <a:t>Recordad, en la práctica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  <a:p>
                <a:endParaRPr lang="es-ES" dirty="0"/>
              </a:p>
              <a:p>
                <a:r>
                  <a:rPr lang="es-ES" dirty="0"/>
                  <a:t>En este escenario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Diferencia en el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dirty="0"/>
                  <a:t> por cada punto de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: Variación en el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para cada punto que aumenta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  <a:blipFill>
                <a:blip r:embed="rId3"/>
                <a:stretch>
                  <a:fillRect l="-696" t="-2908" r="-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74185-1F77-421A-A3B0-4210879B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D6170-0E1A-4095-A7BF-EDA0B8CE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el concepto para referirse a un efecto diferente para una misma variable para distintos valores de una tercera variable</a:t>
            </a:r>
          </a:p>
          <a:p>
            <a:r>
              <a:rPr lang="es-ES" dirty="0"/>
              <a:t>A veces es más informativo que, simplemente, controlar por una tercera variable</a:t>
            </a:r>
          </a:p>
          <a:p>
            <a:r>
              <a:rPr lang="es-ES" dirty="0"/>
              <a:t>La influencia de esta tercera variable debe estar justificada teóricamente</a:t>
            </a:r>
          </a:p>
          <a:p>
            <a:endParaRPr lang="es-ES" dirty="0"/>
          </a:p>
          <a:p>
            <a:r>
              <a:rPr lang="es-ES" dirty="0"/>
              <a:t>Las variables no necesariamente deben ser dicotómicas…</a:t>
            </a:r>
          </a:p>
        </p:txBody>
      </p:sp>
    </p:spTree>
    <p:extLst>
      <p:ext uri="{BB962C8B-B14F-4D97-AF65-F5344CB8AC3E}">
        <p14:creationId xmlns:p14="http://schemas.microsoft.com/office/powerpoint/2010/main" val="174240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031E-D632-4D33-B453-C41BE200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VD: N.º de consejerías en un gobierno</a:t>
                </a:r>
              </a:p>
              <a:p>
                <a:r>
                  <a:rPr lang="es-ES" dirty="0"/>
                  <a:t>Tenemos dos variables independientes binarias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tener mayoría parlamentaria (1) o no, ergo, minoría (0)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gobierno de izquierdas (1) de derechas (0)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=6+1·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67CEC0-C9AD-4DBD-AE76-69E797FBDDBF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562475"/>
          <a:ext cx="609600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51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7376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925902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Derechas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Izquierdas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593882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Minoría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4891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Mayoría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49599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EFAC872-910E-4D87-BC2C-9AC426637335}"/>
              </a:ext>
            </a:extLst>
          </p:cNvPr>
          <p:cNvGraphicFramePr>
            <a:graphicFrameLocks noGrp="1"/>
          </p:cNvGraphicFramePr>
          <p:nvPr/>
        </p:nvGraphicFramePr>
        <p:xfrm>
          <a:off x="3556000" y="4912519"/>
          <a:ext cx="40640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348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059022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675667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23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AA248-996A-4ECD-9233-797423FB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(1)</a:t>
            </a:r>
          </a:p>
        </p:txBody>
      </p:sp>
      <p:pic>
        <p:nvPicPr>
          <p:cNvPr id="8" name="Contenidor de contingut 7">
            <a:extLst>
              <a:ext uri="{FF2B5EF4-FFF2-40B4-BE49-F238E27FC236}">
                <a16:creationId xmlns:a16="http://schemas.microsoft.com/office/drawing/2014/main" id="{5BB0D1AB-690D-4DDC-ACF3-E2444FC8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74" r="52011" b="6077"/>
          <a:stretch/>
        </p:blipFill>
        <p:spPr>
          <a:xfrm>
            <a:off x="628650" y="1567543"/>
            <a:ext cx="7899250" cy="4693297"/>
          </a:xfrm>
        </p:spPr>
      </p:pic>
    </p:spTree>
    <p:extLst>
      <p:ext uri="{BB962C8B-B14F-4D97-AF65-F5344CB8AC3E}">
        <p14:creationId xmlns:p14="http://schemas.microsoft.com/office/powerpoint/2010/main" val="101305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07404-4953-4B00-B49C-92D111F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3159578" cy="858440"/>
          </a:xfrm>
        </p:spPr>
        <p:txBody>
          <a:bodyPr/>
          <a:lstStyle/>
          <a:p>
            <a:r>
              <a:rPr lang="es-ES" dirty="0"/>
              <a:t>Ejemplo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4B6D-5515-4545-B5A8-8A138CE6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070"/>
            <a:ext cx="3442607" cy="3263504"/>
          </a:xfrm>
        </p:spPr>
        <p:txBody>
          <a:bodyPr/>
          <a:lstStyle/>
          <a:p>
            <a:r>
              <a:rPr lang="es-ES" dirty="0"/>
              <a:t>Calcula la posición ideológica estimada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2838C2-1B8D-4D08-841A-44255FB16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5" t="23678" r="50000" b="5440"/>
          <a:stretch/>
        </p:blipFill>
        <p:spPr>
          <a:xfrm>
            <a:off x="4071256" y="857250"/>
            <a:ext cx="4768472" cy="5143500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776F590-D606-4769-AD42-B4C9E0E3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30813"/>
              </p:ext>
            </p:extLst>
          </p:nvPr>
        </p:nvGraphicFramePr>
        <p:xfrm>
          <a:off x="628649" y="2888344"/>
          <a:ext cx="3159579" cy="303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590439297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123165477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151938686"/>
                    </a:ext>
                  </a:extLst>
                </a:gridCol>
              </a:tblGrid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Sexo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Edad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Ideología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066196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903786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7085364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903494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9054811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194148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968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8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2BCE-4353-4EA2-B407-07A1DF6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CC953-D5BD-4D66-830D-2FA9FE3F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77B3B-CADD-4720-8114-4BB9415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t="13022" r="25595" b="1484"/>
          <a:stretch/>
        </p:blipFill>
        <p:spPr>
          <a:xfrm>
            <a:off x="949073" y="857250"/>
            <a:ext cx="724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D00D60F-131A-9CFC-7E87-D508DF2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B4E32BD-4085-BC05-1405-3B6F4C42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los datos municipales (elecciones y sociodemográficos)</a:t>
            </a:r>
          </a:p>
          <a:p>
            <a:r>
              <a:rPr lang="es-ES" dirty="0"/>
              <a:t>Crea variables de participación, paro y viviendas turísticas</a:t>
            </a:r>
          </a:p>
          <a:p>
            <a:pPr lvl="1"/>
            <a:r>
              <a:rPr lang="es-ES" dirty="0"/>
              <a:t>Variables continuas (%) y dicotómicas</a:t>
            </a:r>
          </a:p>
          <a:p>
            <a:r>
              <a:rPr lang="es-ES" dirty="0"/>
              <a:t>Investiga el impacto del paro y de las viviendas turísticas en la participación en las elecciones de 2019</a:t>
            </a:r>
          </a:p>
          <a:p>
            <a:r>
              <a:rPr lang="es-ES" dirty="0"/>
              <a:t>¿Estos factores se moderan entre si?</a:t>
            </a:r>
          </a:p>
        </p:txBody>
      </p:sp>
    </p:spTree>
    <p:extLst>
      <p:ext uri="{BB962C8B-B14F-4D97-AF65-F5344CB8AC3E}">
        <p14:creationId xmlns:p14="http://schemas.microsoft.com/office/powerpoint/2010/main" val="294276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E631F6B4-5F92-8F54-C3BB-B53E2845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Fijos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1595DEFD-E215-8061-5615-FA6DD94B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97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qué estamos hablando?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E216B65-46C6-0697-D9B1-87D238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técnica que nos ayuda a modelar mejor la relación entre dos variables</a:t>
            </a:r>
          </a:p>
          <a:p>
            <a:r>
              <a:rPr lang="es-ES" dirty="0"/>
              <a:t>“Controlan” por variación en otras características no observadas, que podrían sesgar los resultados</a:t>
            </a:r>
          </a:p>
          <a:p>
            <a:r>
              <a:rPr lang="es-ES" dirty="0"/>
              <a:t>En datos observacionales, nos ayudan a acercarnos más a la posibilidad de establecer relaciones de “causalidad”</a:t>
            </a:r>
          </a:p>
        </p:txBody>
      </p:sp>
    </p:spTree>
    <p:extLst>
      <p:ext uri="{BB962C8B-B14F-4D97-AF65-F5344CB8AC3E}">
        <p14:creationId xmlns:p14="http://schemas.microsoft.com/office/powerpoint/2010/main" val="4363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E88B-B897-4B4D-9923-C367D2F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Tipologías más habituales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6DA7D-F1E2-4DD0-BA0F-A6F6D63F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Efectos Fijos de Unidad</a:t>
            </a:r>
          </a:p>
          <a:p>
            <a:pPr lvl="1"/>
            <a:r>
              <a:rPr lang="es-ES" dirty="0"/>
              <a:t>País, municipio, individuo…</a:t>
            </a:r>
          </a:p>
          <a:p>
            <a:r>
              <a:rPr lang="es-ES" dirty="0"/>
              <a:t>Efectos Fijos de Tiempo</a:t>
            </a:r>
          </a:p>
          <a:p>
            <a:pPr lvl="1"/>
            <a:r>
              <a:rPr lang="es-ES" dirty="0"/>
              <a:t>Año, Oleada…</a:t>
            </a:r>
          </a:p>
          <a:p>
            <a:endParaRPr lang="es-ES" dirty="0"/>
          </a:p>
          <a:p>
            <a:r>
              <a:rPr lang="es-ES" dirty="0"/>
              <a:t>Se pueden aplicar ambos tipos a la vez</a:t>
            </a:r>
          </a:p>
        </p:txBody>
      </p:sp>
    </p:spTree>
    <p:extLst>
      <p:ext uri="{BB962C8B-B14F-4D97-AF65-F5344CB8AC3E}">
        <p14:creationId xmlns:p14="http://schemas.microsoft.com/office/powerpoint/2010/main" val="15161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71FB9-614E-E3BD-B043-570DC02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Ampliar bases de datos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115BFE3-8DC5-D2FF-2E4E-33EC224B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9091"/>
          </a:xfrm>
        </p:spPr>
        <p:txBody>
          <a:bodyPr/>
          <a:lstStyle/>
          <a:p>
            <a:r>
              <a:rPr lang="es-ES" dirty="0"/>
              <a:t>Si queremos aumentar el número de variables</a:t>
            </a:r>
          </a:p>
          <a:p>
            <a:pPr lvl="1"/>
            <a:r>
              <a:rPr lang="es-ES" dirty="0"/>
              <a:t>…_</a:t>
            </a:r>
            <a:r>
              <a:rPr lang="es-ES" dirty="0" err="1"/>
              <a:t>join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A partir de una variable clave</a:t>
            </a:r>
          </a:p>
          <a:p>
            <a:r>
              <a:rPr lang="es-ES" dirty="0"/>
              <a:t>Si queremos aumentar el número de observaciones</a:t>
            </a:r>
          </a:p>
          <a:p>
            <a:pPr lvl="1"/>
            <a:r>
              <a:rPr lang="es-ES" dirty="0" err="1"/>
              <a:t>bind_rows</a:t>
            </a:r>
            <a:r>
              <a:rPr lang="es-ES" dirty="0"/>
              <a:t>()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Importante:</a:t>
            </a:r>
          </a:p>
          <a:p>
            <a:pPr lvl="1"/>
            <a:r>
              <a:rPr lang="es-ES" dirty="0"/>
              <a:t>Los nombres de las variables sean los mismos</a:t>
            </a:r>
          </a:p>
          <a:p>
            <a:pPr lvl="1"/>
            <a:r>
              <a:rPr lang="es-ES" dirty="0"/>
              <a:t>Identificar cada observación según el origen de los datos</a:t>
            </a:r>
          </a:p>
          <a:p>
            <a:pPr lvl="1"/>
            <a:r>
              <a:rPr lang="es-ES" dirty="0"/>
              <a:t>Año de los datos / Oleada de encuesta…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Conceptualmente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E216B65-46C6-0697-D9B1-87D238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permiten analizar la variación dentro de las unidades</a:t>
            </a:r>
          </a:p>
          <a:p>
            <a:r>
              <a:rPr lang="es-ES" dirty="0"/>
              <a:t>Un efecto fijo de país implica que todas las unidades de ese país analizadas tienen unas características comunes que las distinguen de unidades de otro país</a:t>
            </a:r>
          </a:p>
          <a:p>
            <a:r>
              <a:rPr lang="es-ES" dirty="0"/>
              <a:t>Un efecto fijo de año implica que en ese momento concreto todas las unidades estaban sujetas a un contexto que las hace diferentes de las unidades en otro momento</a:t>
            </a:r>
          </a:p>
        </p:txBody>
      </p:sp>
    </p:spTree>
    <p:extLst>
      <p:ext uri="{BB962C8B-B14F-4D97-AF65-F5344CB8AC3E}">
        <p14:creationId xmlns:p14="http://schemas.microsoft.com/office/powerpoint/2010/main" val="677513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6E216B65-46C6-0697-D9B1-87D23811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Efectos fijos de unidad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Efectos fijos de tiempo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Efectos fijos de unidad y tiempo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/>
                  <a:t>En el fondo actúan como una variable de control</a:t>
                </a:r>
              </a:p>
            </p:txBody>
          </p:sp>
        </mc:Choice>
        <mc:Fallback xmlns="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6E216B65-46C6-0697-D9B1-87D23811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8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27B05-8AEF-4FE1-8379-46C93441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E3156-B47F-41F7-B470-E0E3B278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ABAAA4-9A9F-4F32-885B-BCD8A538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0" y="-14941"/>
            <a:ext cx="6835060" cy="68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853CD-FF66-48E6-801B-A6BC1ED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0787D-5BA3-4DB4-9E9D-5313F4E9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E832-6EC7-4805-B02C-7453E9602B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0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8F24-B324-4B4A-AC64-75A9F75C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6D8E8-F6F6-41D2-919B-F9C9B739A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s-ES" dirty="0"/>
                  <a:t>Estudio entre urbanización y participación a nivel municipal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𝑃𝑎𝑟𝑡𝑖𝑐𝑖𝑝𝑎𝑐𝑖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𝑈𝑟𝑏𝑎𝑛𝑖𝑧𝑎𝑐𝑖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>
                    <a:latin typeface="Cambria Math" panose="02040503050406030204" pitchFamily="18" charset="0"/>
                  </a:rPr>
                  <a:t>Datos a nivel municipal para varios países europeos cada 3 años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𝑃𝑎𝑟𝑡𝑖𝑐𝑖𝑝𝑎𝑐𝑖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% de votos emitidos sobre censo en cada municipio en cada elección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𝑈𝑟𝑏𝑎𝑛𝑖𝑧𝑎𝑐𝑖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Población/Superficie del municipio en cada municipio en cada elección / </a:t>
                </a:r>
                <a:r>
                  <a:rPr lang="es-ES" dirty="0" err="1"/>
                  <a:t>Dummy</a:t>
                </a:r>
                <a:r>
                  <a:rPr lang="es-ES" dirty="0"/>
                  <a:t> rural-urbano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6D8E8-F6F6-41D2-919B-F9C9B739A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937" r="-3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22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AFE5-4F1A-4350-800A-9BC56D2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4754B-C328-45E5-B6B2-FB321E9E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Sin efectos fijos</a:t>
            </a:r>
          </a:p>
          <a:p>
            <a:pPr lvl="1"/>
            <a:r>
              <a:rPr lang="es-ES" dirty="0"/>
              <a:t>Países tienen niveles de participación distintos entre sí y niveles de urbanización distintos</a:t>
            </a:r>
          </a:p>
          <a:p>
            <a:pPr lvl="1"/>
            <a:r>
              <a:rPr lang="es-ES" dirty="0"/>
              <a:t>Las elecciones tienen niveles de participación diferentes y la urbanización varía con el tiempo</a:t>
            </a:r>
          </a:p>
          <a:p>
            <a:r>
              <a:rPr lang="es-ES" dirty="0"/>
              <a:t>Con efectos fijos de tiempo</a:t>
            </a:r>
          </a:p>
          <a:p>
            <a:pPr lvl="1"/>
            <a:r>
              <a:rPr lang="es-ES" dirty="0"/>
              <a:t>No tenemos en cuenta las diferencias entre países en cada momento del tiempo</a:t>
            </a:r>
          </a:p>
          <a:p>
            <a:r>
              <a:rPr lang="es-ES" dirty="0"/>
              <a:t>Con efectos fijos de país</a:t>
            </a:r>
          </a:p>
          <a:p>
            <a:pPr lvl="1"/>
            <a:r>
              <a:rPr lang="es-ES" dirty="0"/>
              <a:t>No tenemos en cuenta las diferencias relativas a las características específicas de cada elección/momento</a:t>
            </a:r>
          </a:p>
          <a:p>
            <a:r>
              <a:rPr lang="es-ES" dirty="0"/>
              <a:t>Con efectos fijos de tiempo y país</a:t>
            </a:r>
          </a:p>
          <a:p>
            <a:pPr lvl="1"/>
            <a:r>
              <a:rPr lang="es-ES" dirty="0"/>
              <a:t>Limpiamos las diferencias por país y elección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37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E988-810F-4D43-B856-759FA401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CAAB3DE-29DA-4F84-88DF-1494D420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Marcador de contenido 8">
            <a:extLst>
              <a:ext uri="{FF2B5EF4-FFF2-40B4-BE49-F238E27FC236}">
                <a16:creationId xmlns:a16="http://schemas.microsoft.com/office/drawing/2014/main" id="{60524758-C393-4A64-906C-D9EFFC56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03C4-07DF-40DD-9DF9-14665E5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1E1653E-DDA8-4241-BD9E-97C98C63F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47835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0AE2-5120-441E-B4D5-1FB9084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58D7-D62E-4382-BB59-C226BA83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Relaciona el efecto del porcentaje de viviendas turísticas con el voto al PSOE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 2019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 2023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 forma combinada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 forma combinada con efectos fijos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 provincia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 elección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 ambos</a:t>
            </a:r>
          </a:p>
        </p:txBody>
      </p:sp>
    </p:spTree>
    <p:extLst>
      <p:ext uri="{BB962C8B-B14F-4D97-AF65-F5344CB8AC3E}">
        <p14:creationId xmlns:p14="http://schemas.microsoft.com/office/powerpoint/2010/main" val="40829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20790-1C04-48A8-8A3F-A20C45D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5E0C6-1ACB-46D4-BFAB-86DDB290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Combinad los datos de las elecciones de 2019N y las de 2023</a:t>
            </a:r>
          </a:p>
          <a:p>
            <a:r>
              <a:rPr lang="es-ES" dirty="0"/>
              <a:t>Antes, unid esta información con la información sociodemográfica</a:t>
            </a:r>
          </a:p>
        </p:txBody>
      </p:sp>
    </p:spTree>
    <p:extLst>
      <p:ext uri="{BB962C8B-B14F-4D97-AF65-F5344CB8AC3E}">
        <p14:creationId xmlns:p14="http://schemas.microsoft.com/office/powerpoint/2010/main" val="21818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81F06F88-ECB6-8E6A-3213-A210E76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Regresiones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899AD7A2-B5F2-B0D7-CB36-F8F905CC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71FB9-614E-E3BD-B043-570DC02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115BFE3-8DC5-D2FF-2E4E-33EC224B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regresión consiste en buscar la línea que pase lo más cerca posible de los puntos en un diagrama de dispersión</a:t>
            </a:r>
          </a:p>
          <a:p>
            <a:r>
              <a:rPr lang="es-ES" dirty="0"/>
              <a:t>Muestra el vínculo en términos matemáticos entre una variable dependiente y una variable independiente</a:t>
            </a:r>
          </a:p>
          <a:p>
            <a:r>
              <a:rPr lang="es-ES" dirty="0"/>
              <a:t>Este vínculo es lineal</a:t>
            </a:r>
          </a:p>
          <a:p>
            <a:r>
              <a:rPr lang="es-ES" dirty="0"/>
              <a:t>Permite estimar un valor promedio condicional en la variable dependiente a partir de ciertos valores de las variables independientes.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2C580-71FC-4325-986F-E4863A0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Regresión: representación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Idealmente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Todos estos elementos van a aparecer en los resultados de una tabla de regresión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4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FE1AF277-59D6-434D-89C1-E6D171B1E13C}"/>
              </a:ext>
            </a:extLst>
          </p:cNvPr>
          <p:cNvSpPr txBox="1"/>
          <p:nvPr/>
        </p:nvSpPr>
        <p:spPr>
          <a:xfrm>
            <a:off x="6441897" y="3296481"/>
            <a:ext cx="207345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350" i="1" dirty="0"/>
              <a:t>Parámetros de regresión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A528DE-1169-48E8-AEF8-EC6D561D3E8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30211" y="2837594"/>
            <a:ext cx="2311686" cy="60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5FC424-0774-4224-8582-FCB9096AD812}"/>
              </a:ext>
            </a:extLst>
          </p:cNvPr>
          <p:cNvCxnSpPr>
            <a:cxnSpLocks/>
          </p:cNvCxnSpPr>
          <p:nvPr/>
        </p:nvCxnSpPr>
        <p:spPr>
          <a:xfrm>
            <a:off x="4572000" y="2837593"/>
            <a:ext cx="1869897" cy="60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ED58A3-D952-4524-9DAD-1BDE97F4B72C}"/>
              </a:ext>
            </a:extLst>
          </p:cNvPr>
          <p:cNvCxnSpPr>
            <a:cxnSpLocks/>
          </p:cNvCxnSpPr>
          <p:nvPr/>
        </p:nvCxnSpPr>
        <p:spPr>
          <a:xfrm flipV="1">
            <a:off x="4869180" y="3429001"/>
            <a:ext cx="1572717" cy="52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19B2BA4-B105-427E-82C5-1321CA54AF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58812" y="3446522"/>
            <a:ext cx="2083085" cy="5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5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C4A2-880C-473B-BC38-5248AC06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DC99F-D787-4D70-8C4B-DD1E9631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851A9-93C0-4643-B76F-2878672BA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4" t="14780" r="20000" b="3605"/>
          <a:stretch/>
        </p:blipFill>
        <p:spPr>
          <a:xfrm>
            <a:off x="1053834" y="857250"/>
            <a:ext cx="7036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7958-921A-4A69-92BA-37E7C5E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la regresión 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7F472-26F1-4AF8-A1C7-E85F18EA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Informa de muchos aspectos de la relación entre variables</a:t>
            </a:r>
          </a:p>
          <a:p>
            <a:pPr lvl="1"/>
            <a:r>
              <a:rPr lang="es-ES" dirty="0"/>
              <a:t>Dirección</a:t>
            </a:r>
          </a:p>
          <a:p>
            <a:pPr lvl="1"/>
            <a:r>
              <a:rPr lang="es-ES" dirty="0"/>
              <a:t>Fuerza</a:t>
            </a:r>
          </a:p>
          <a:p>
            <a:pPr lvl="1"/>
            <a:r>
              <a:rPr lang="es-ES" dirty="0"/>
              <a:t>Magnitud</a:t>
            </a:r>
          </a:p>
          <a:p>
            <a:pPr lvl="1"/>
            <a:r>
              <a:rPr lang="es-ES" dirty="0"/>
              <a:t>Significación estadística</a:t>
            </a:r>
          </a:p>
          <a:p>
            <a:r>
              <a:rPr lang="es-ES" dirty="0"/>
              <a:t>Permite estimar rápidamente valores para cualquier rango</a:t>
            </a:r>
          </a:p>
          <a:p>
            <a:r>
              <a:rPr lang="es-ES" dirty="0"/>
              <a:t>Supuestos básicos fáciles de entender y comunicar</a:t>
            </a:r>
          </a:p>
          <a:p>
            <a:r>
              <a:rPr lang="es-ES" dirty="0"/>
              <a:t>Es parsimoniosa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278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8160</TotalTime>
  <Words>1421</Words>
  <Application>Microsoft Office PowerPoint</Application>
  <PresentationFormat>Presentación en pantalla (4:3)</PresentationFormat>
  <Paragraphs>219</Paragraphs>
  <Slides>38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CMSS10</vt:lpstr>
      <vt:lpstr>Tema de Office</vt:lpstr>
      <vt:lpstr>Talleres de Análisis Político I</vt:lpstr>
      <vt:lpstr>Combinar bases de datos +</vt:lpstr>
      <vt:lpstr>Ampliar bases de datos</vt:lpstr>
      <vt:lpstr>Ejercicio</vt:lpstr>
      <vt:lpstr>Regresiones</vt:lpstr>
      <vt:lpstr>Definición</vt:lpstr>
      <vt:lpstr>Regresión: representación matemática</vt:lpstr>
      <vt:lpstr>Presentación de PowerPoint</vt:lpstr>
      <vt:lpstr>Ventajas de la regresión OLS</vt:lpstr>
      <vt:lpstr>Presentación de PowerPoint</vt:lpstr>
      <vt:lpstr>Presentación de PowerPoint</vt:lpstr>
      <vt:lpstr>Interpretar una tabla de regresión</vt:lpstr>
      <vt:lpstr>Regresión multivariante</vt:lpstr>
      <vt:lpstr>Interpretación</vt:lpstr>
      <vt:lpstr>Visualmente</vt:lpstr>
      <vt:lpstr>Ejemplo</vt:lpstr>
      <vt:lpstr>Ejercicios</vt:lpstr>
      <vt:lpstr>Efectos heterogéneos </vt:lpstr>
      <vt:lpstr>Estimar el impacto de una variable</vt:lpstr>
      <vt:lpstr>Flexibilizar la asociación entre variables</vt:lpstr>
      <vt:lpstr>Efectos heterogéneos</vt:lpstr>
      <vt:lpstr>Por ejemplo</vt:lpstr>
      <vt:lpstr>Ejemplo (1)</vt:lpstr>
      <vt:lpstr>Ejemplo (2)</vt:lpstr>
      <vt:lpstr>Presentación de PowerPoint</vt:lpstr>
      <vt:lpstr>Ejercicio</vt:lpstr>
      <vt:lpstr>Efectos Fijos</vt:lpstr>
      <vt:lpstr>¿De qué estamos hablando?</vt:lpstr>
      <vt:lpstr>Tipologías más habituales</vt:lpstr>
      <vt:lpstr>Conceptualmente</vt:lpstr>
      <vt:lpstr>Formalmente</vt:lpstr>
      <vt:lpstr>Presentación de PowerPoint</vt:lpstr>
      <vt:lpstr>Presentación de PowerPoint</vt:lpstr>
      <vt:lpstr>Ejemplo</vt:lpstr>
      <vt:lpstr>Sesgos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creator>VALL PRAT, PAU</dc:creator>
  <cp:lastModifiedBy>PT00A06D</cp:lastModifiedBy>
  <cp:revision>73</cp:revision>
  <dcterms:created xsi:type="dcterms:W3CDTF">2023-10-18T11:23:28Z</dcterms:created>
  <dcterms:modified xsi:type="dcterms:W3CDTF">2024-12-09T19:50:36Z</dcterms:modified>
</cp:coreProperties>
</file>