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8.xml" ContentType="application/vnd.openxmlformats-officedocument.presentationml.notesSlide+xml"/>
  <Override PartName="/ppt/notesSlides/_rels/notesSlide8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5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wmf" ContentType="image/x-wmf"/>
  <Override PartName="/ppt/media/image10.wmf" ContentType="image/x-wmf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slide" Target="slides/slide24.xml"/><Relationship Id="rId38" Type="http://schemas.openxmlformats.org/officeDocument/2006/relationships/slide" Target="slides/slide25.xml"/><Relationship Id="rId39" Type="http://schemas.openxmlformats.org/officeDocument/2006/relationships/slide" Target="slides/slide26.xml"/><Relationship Id="rId40" Type="http://schemas.openxmlformats.org/officeDocument/2006/relationships/slide" Target="slides/slide27.xml"/><Relationship Id="rId41" Type="http://schemas.openxmlformats.org/officeDocument/2006/relationships/slide" Target="slides/slide28.xml"/><Relationship Id="rId42" Type="http://schemas.openxmlformats.org/officeDocument/2006/relationships/slide" Target="slides/slide29.xml"/><Relationship Id="rId43" Type="http://schemas.openxmlformats.org/officeDocument/2006/relationships/slide" Target="slides/slide30.xml"/><Relationship Id="rId44" Type="http://schemas.openxmlformats.org/officeDocument/2006/relationships/slide" Target="slides/slide31.xml"/><Relationship Id="rId45" Type="http://schemas.openxmlformats.org/officeDocument/2006/relationships/slide" Target="slides/slide32.xml"/><Relationship Id="rId46" Type="http://schemas.openxmlformats.org/officeDocument/2006/relationships/slide" Target="slides/slide33.xml"/><Relationship Id="rId47" Type="http://schemas.openxmlformats.org/officeDocument/2006/relationships/slide" Target="slides/slide34.xml"/><Relationship Id="rId48" Type="http://schemas.openxmlformats.org/officeDocument/2006/relationships/slide" Target="slides/slide35.xml"/><Relationship Id="rId49" Type="http://schemas.openxmlformats.org/officeDocument/2006/relationships/slide" Target="slides/slide36.xml"/><Relationship Id="rId50" Type="http://schemas.openxmlformats.org/officeDocument/2006/relationships/slide" Target="slides/slide37.xml"/><Relationship Id="rId51" Type="http://schemas.openxmlformats.org/officeDocument/2006/relationships/slide" Target="slides/slide38.xml"/><Relationship Id="rId52" Type="http://schemas.openxmlformats.org/officeDocument/2006/relationships/slide" Target="slides/slide39.xml"/><Relationship Id="rId53" Type="http://schemas.openxmlformats.org/officeDocument/2006/relationships/slide" Target="slides/slide40.xml"/><Relationship Id="rId54" Type="http://schemas.openxmlformats.org/officeDocument/2006/relationships/slide" Target="slides/slide41.xml"/><Relationship Id="rId55" Type="http://schemas.openxmlformats.org/officeDocument/2006/relationships/slide" Target="slides/slide42.xml"/><Relationship Id="rId56" Type="http://schemas.openxmlformats.org/officeDocument/2006/relationships/slide" Target="slides/slide43.xml"/><Relationship Id="rId57" Type="http://schemas.openxmlformats.org/officeDocument/2006/relationships/slide" Target="slides/slide44.xml"/><Relationship Id="rId58" Type="http://schemas.openxmlformats.org/officeDocument/2006/relationships/slide" Target="slides/slide45.xml"/><Relationship Id="rId59" Type="http://schemas.openxmlformats.org/officeDocument/2006/relationships/slide" Target="slides/slide46.xml"/><Relationship Id="rId60" Type="http://schemas.openxmlformats.org/officeDocument/2006/relationships/slide" Target="slides/slide47.xml"/><Relationship Id="rId61" Type="http://schemas.openxmlformats.org/officeDocument/2006/relationships/slide" Target="slides/slide48.xml"/><Relationship Id="rId62" Type="http://schemas.openxmlformats.org/officeDocument/2006/relationships/slide" Target="slides/slide49.xml"/><Relationship Id="rId63" Type="http://schemas.openxmlformats.org/officeDocument/2006/relationships/slide" Target="slides/slide50.xml"/><Relationship Id="rId64" Type="http://schemas.openxmlformats.org/officeDocument/2006/relationships/slide" Target="slides/slide51.xml"/><Relationship Id="rId65" Type="http://schemas.openxmlformats.org/officeDocument/2006/relationships/slide" Target="slides/slide52.xml"/><Relationship Id="rId66" Type="http://schemas.openxmlformats.org/officeDocument/2006/relationships/slide" Target="slides/slide53.xml"/><Relationship Id="rId6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Pulse para desplazar la diapositiva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13086C8-40D3-4F63-859B-74A14A889AEF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Pedirles un breve documento markdown?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s-E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7083642-83AF-4354-8C78-A9A43B2E61B8}" type="slidenum">
              <a:rPr b="0" lang="es-E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E19ED8-25FC-4DFE-8944-9F037CA597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A2246E78-FED0-4319-851E-8DECD1BFEF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AE00BA8F-870E-424E-B9A1-A1C23C8CCB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074801-AD4C-4363-BDA8-520D7A90C8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E01BF4D-86D8-4173-B5B3-9DD6970A22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E8A0217-1D40-4B4E-869C-5F87E29DDC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DE499EF-6147-40B6-8008-3E09AA1D69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23880" y="4589640"/>
            <a:ext cx="384840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65240" y="4589640"/>
            <a:ext cx="384840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CE06066-95CE-4A43-A6BE-EE87B8389D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DA80594-041F-4878-B5E7-F9DC3E9AE1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CAA71BD-82A9-4A04-822F-C6F2B5B78F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104B6C7-629A-4A61-87B0-A73D1B9D3B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s-ES" sz="6000" spc="-1" strike="noStrike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14E7349-F6E3-49B8-8792-E57419E7B6D2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29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3200" spc="-1" strike="noStrike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Segundo nivel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Tercer nivel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Cuarto nivel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Quinto nivel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30000" y="2057400"/>
            <a:ext cx="294876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600" spc="-1" strike="noStrike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9378022-FEAB-47E8-8FFC-DE6B4E06BDC8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200" spc="-1" strike="noStrike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chemeClr val="dk1"/>
                </a:solidFill>
                <a:latin typeface="Calibri"/>
              </a:rPr>
              <a:t>Haga clic en el icono para agregar una imagen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30000" y="2057400"/>
            <a:ext cx="294876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600" spc="-1" strike="noStrike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972E999-CD0C-4686-B815-1E878746A27A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Segundo nivel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Tercer nivel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Cuarto nivel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Quinto nivel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6AA185B-C0F8-43FC-BBA2-3EFF24D40475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543720" y="365040"/>
            <a:ext cx="197136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28560" y="365040"/>
            <a:ext cx="58003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Segundo nivel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Tercer nivel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Cuarto nivel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Quinto nivel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82B1D97-4377-44CE-957A-35B73A8E2677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Segundo nivel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Tercer nivel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Cuarto nivel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Quinto nivel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8AFE2A1-9A60-4567-93C9-8DE75FB1E774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6000" spc="-1" strike="noStrike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67D4C1B-3195-437E-819D-346A704F171D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Segundo nivel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Tercer nivel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Cuarto nivel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Quinto nivel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2924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Segundo nivel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Tercer nivel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Cuarto nivel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Quinto nivel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F3B8B70-F3D2-4DFF-8E96-592EBA1E7FB4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3000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30000" y="1681200"/>
            <a:ext cx="386784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2400" spc="-1" strike="noStrike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30000" y="2505240"/>
            <a:ext cx="386784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Segundo nivel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Tercer nivel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Cuarto nivel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Quinto nivel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29240" y="1681200"/>
            <a:ext cx="3886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2400" spc="-1" strike="noStrike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29240" y="2505240"/>
            <a:ext cx="3886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Segundo nivel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Tercer nivel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Cuarto nivel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Quinto nivel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D3A5065-3A37-4F47-8F58-41B5206A74C6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7497468-9B9C-4D44-A658-FAC3BB75D46D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5841305-5EC1-4581-BC1D-76CA29DF1242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www.boe.es/diario_boe/txt.php?id=BOE-A-2023-18907" TargetMode="External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slideLayout" Target="../slideLayouts/slideLayout4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infoelectoral.interior.gob.es/opencms/es/elecciones-celebradas/area-de-descargas/" TargetMode="Externa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s-ES" sz="6000" spc="-1" strike="noStrike">
                <a:solidFill>
                  <a:schemeClr val="dk1"/>
                </a:solidFill>
                <a:latin typeface="Calibri Light"/>
              </a:rPr>
              <a:t>Talleres de Análisis Político I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1143000" y="3602160"/>
            <a:ext cx="6857640" cy="325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Sesión 2 y 3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12-13/11/2024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19-20/11/2024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Pau Vall-Prat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pau.vall@uc3m.es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CuadroTexto 4"/>
          <p:cNvSpPr/>
          <p:nvPr/>
        </p:nvSpPr>
        <p:spPr>
          <a:xfrm>
            <a:off x="4572000" y="0"/>
            <a:ext cx="45716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s-ES" sz="2000" spc="-1" strike="noStrike">
                <a:solidFill>
                  <a:schemeClr val="dk1">
                    <a:lumMod val="40000"/>
                    <a:lumOff val="60000"/>
                  </a:schemeClr>
                </a:solidFill>
                <a:latin typeface="CMSS10"/>
              </a:rPr>
              <a:t>Master de Análisis Político y Electoral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Picture 2" descr="Departamento de Ciencias Sociales de la Universidad Carlos III de Madrid |  UC3M"/>
          <p:cNvPicPr/>
          <p:nvPr/>
        </p:nvPicPr>
        <p:blipFill>
          <a:blip r:embed="rId1"/>
          <a:srcRect l="0" t="28335" r="0" b="29792"/>
          <a:stretch/>
        </p:blipFill>
        <p:spPr>
          <a:xfrm>
            <a:off x="0" y="0"/>
            <a:ext cx="2998080" cy="125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Filter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503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8192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Permite reducir el número de filas del marco de datos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Siempre a partir de una condición lógica, la función retiene las observaciones que cumplen con la condición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2800" spc="-1" strike="noStrike">
                <a:solidFill>
                  <a:schemeClr val="dk1"/>
                </a:solidFill>
                <a:latin typeface="Calibri"/>
              </a:rPr>
              <a:t>Condiciones lógicas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Igual: ==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Diferente: !=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Mayor que: &gt;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Mayor que o igual: &gt;= …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También se usa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%in% para indicar si un vector forma parte de lo que buscamos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i="1" lang="es-ES" sz="4400" spc="-1" strike="noStrike">
                <a:solidFill>
                  <a:schemeClr val="dk1"/>
                </a:solidFill>
                <a:latin typeface="Calibri Light"/>
              </a:rPr>
              <a:t>Ejercicios (resultados 2023)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Selecciona los datos de tu municipio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Selecciona los datos del primer municipio de cada provincia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Selecciona los datos de dos provincias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Selecciona los municipios donde PP saque mejores resultados que PSOE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Selecciona los municipios donde PSOE saque mejores resultados que PP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Select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Esta función permite reducir el número de columnas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Requiere especificar los nombres de las columnas que se quiere mantener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df |&gt; select(x1,x2,x3)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df |&gt; select(c(“x1”, “x2”, “x3”))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También se puede especificar a partir de las columnas que se quieren eliminar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df |&gt; select(</a:t>
            </a:r>
            <a:r>
              <a:rPr b="1" lang="es-ES" sz="2400" spc="-1" strike="noStrike" u="sng">
                <a:solidFill>
                  <a:schemeClr val="dk1"/>
                </a:solidFill>
                <a:uFillTx/>
                <a:latin typeface="Calibri"/>
              </a:rPr>
              <a:t>-</a:t>
            </a: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x4)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i="1" lang="es-ES" sz="4400" spc="-1" strike="noStrike">
                <a:solidFill>
                  <a:schemeClr val="dk1"/>
                </a:solidFill>
                <a:latin typeface="Calibri Light"/>
              </a:rPr>
              <a:t>Ejercicios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Queremos trabajar únicamente con datos de participación, selecciona las variables mínimas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Elimina la variable de votos al partido animalista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Selecciona los datos de los Partidos de ámbito estatal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Mutate (1)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Permite añadir nuevas columnas a partir de las columnas ya existentes o a partir de condiciones lógicas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Ejemplos: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Nueva variable con unidades distintas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df |&gt; mutate( metros = cm/100)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Nueva variable identificativa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df |&gt; mutate( id = “datos1”)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Mutate (2): condiciones lógicas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503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2800" spc="-1" strike="noStrike">
                <a:solidFill>
                  <a:schemeClr val="dk1"/>
                </a:solidFill>
                <a:latin typeface="Calibri"/>
              </a:rPr>
              <a:t>if_else()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Si se cumple la condición, entonces x, si no y.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Nueva variable para distinguir mayores de 40 años de los menores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df |&gt; mutate(mayor = if_else(edad&gt;=40, “Mayor”, “Menor”))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2800" spc="-1" strike="noStrike">
                <a:solidFill>
                  <a:schemeClr val="dk1"/>
                </a:solidFill>
                <a:latin typeface="Calibri"/>
              </a:rPr>
              <a:t>case_when()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Similar, para múltiples condiciones lógicas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Grupos de edad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df |&gt; mutate( edadcat = case_when( edad&lt;30 ~ “Joven”,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edad&lt;65 ~ “Adulto”,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T ~ “Adulto mayor”))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+ Condiciones lógicas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Pueden definirse diferentes condiciones lógicas a la vez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Hay que usar los símbolos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&amp;: una condición </a:t>
            </a:r>
            <a:r>
              <a:rPr b="0" lang="es-ES" sz="2400" spc="-1" strike="noStrike" u="sng">
                <a:solidFill>
                  <a:schemeClr val="dk1"/>
                </a:solidFill>
                <a:uFillTx/>
                <a:latin typeface="Calibri"/>
              </a:rPr>
              <a:t>y</a:t>
            </a: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 la otra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| : una condición </a:t>
            </a:r>
            <a:r>
              <a:rPr b="0" lang="es-ES" sz="2400" spc="-1" strike="noStrike" u="sng">
                <a:solidFill>
                  <a:schemeClr val="dk1"/>
                </a:solidFill>
                <a:uFillTx/>
                <a:latin typeface="Calibri"/>
              </a:rPr>
              <a:t>o</a:t>
            </a: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 la otra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df |&gt; mutate(mayor = if_else(edad&gt;=18 | altura&gt;200, “Mayor”, “Menor”))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i="1" lang="es-ES" sz="4400" spc="-1" strike="noStrike">
                <a:solidFill>
                  <a:schemeClr val="dk1"/>
                </a:solidFill>
                <a:latin typeface="Calibri Light"/>
              </a:rPr>
              <a:t>Ejercicios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28560" y="1415520"/>
            <a:ext cx="7886520" cy="545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550"/>
          </a:bodyPr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  <a:ea typeface="Calibri"/>
              </a:rPr>
              <a:t>Crea la variable de participación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  <a:ea typeface="Calibri"/>
              </a:rPr>
              <a:t>Crea una variable que indique la relación de votos entre PP y PSOE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  <a:ea typeface="Calibri"/>
              </a:rPr>
              <a:t>Crea la variable de porcentaje de voto a un partido, elige el que te guste más (o al que nunca votarías)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  <a:ea typeface="Calibri"/>
              </a:rPr>
              <a:t>Categoriza los municipios en base a su población en dos o tres categorías. [Pista: usa if_else()]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001489"/>
              </a:buClr>
              <a:buFont typeface="Calibri Light"/>
              <a:buAutoNum type="alphaLcPeriod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  <a:ea typeface="Calibri"/>
              </a:rPr>
              <a:t>Calcula el % de apoyo a los principales partidos, ajustado a cada CA. En la mayoría de España esto implica los votos de PSOE, PP, VOX y Podemos; en Catalunya hay que añadirle ERC y JxCat; en el País Vasco PNV y Bildu. [Pista: usa case_when()]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Más mutate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Podemos aplicar un cambio a más de una variable a la vez usando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mutate_if()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mutate_at()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mutate_all()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across()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mutate_if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Se hacen cambios en múltiples variables que cumplan con una característica especificada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Es especialmente útil para transformar variables de un tipo a otro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Por ejemplo,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Estandardizar (=0, sd=1) todas las variables numéricas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df |&gt; mutate_if(is.numeric,scale)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Convertir variables de tipo factor a carácter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df |&gt; m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utate_if(is.factor, as.character)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405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6000" spc="-1" strike="noStrike">
                <a:solidFill>
                  <a:schemeClr val="dk1"/>
                </a:solidFill>
                <a:latin typeface="Calibri Light"/>
              </a:rPr>
              <a:t>Markdown y Quarto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mutate_at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Cambiar diferentes variables especificadas en un vector específico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Estandardizar una variable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df |&gt; mutate_at (c("n", "edad"), scale)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Convertir una escala logarítmica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df |&gt; mutate_at (c(“pib", “poblacion"), log)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mutate_all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Nos permite hacer cambios en todas las variables de un marco de datos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df |&gt; mutate_all(as.character)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across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822780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Permite hacer cambios a múltiples variables dentro de la función básica mutate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df |&gt; mutate(across(c(n, edad), round))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df |&gt; mutate(across(where(is.numeric), round))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df |&gt; mutate(across(starts_with(“nombr"), tolower))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i="1" lang="es-ES" sz="4400" spc="-1" strike="noStrike">
                <a:solidFill>
                  <a:schemeClr val="dk1"/>
                </a:solidFill>
                <a:latin typeface="Calibri Light"/>
              </a:rPr>
              <a:t>Ejercicios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834696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Crea un marco de datos con todos los valores numéricos estandardizados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Crea las variables de apoyo relativo (%) a PP y PSOE y conviértelas en una escala estandardizada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Convierte la variable población a logaritmo de población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Crea un marco de datos con todas las variables en formato carácter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Estandardiza solo las variables que empiezen por “vot”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Arrange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503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8908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Sirve para reordenar las variables y que el marco de datos quede dispuesto de un modo específico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Se puede ordenar a partir de distintas variables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Por ejemplo podríamos ordenar por edad y luego por altura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df |&gt; arrange(edad,cm)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Entre todos los individuos con la misma edad, se les ordenaría por altura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Por defecto se ordena de menor a mayor o alfabéticamente.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Para invertir el orden se puede añadir desc(variable) o – delante de la variable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df |&gt; arrange(-edad,cm)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i="1" lang="es-ES" sz="4400" spc="-1" strike="noStrike">
                <a:solidFill>
                  <a:schemeClr val="dk1"/>
                </a:solidFill>
                <a:latin typeface="Calibri Light"/>
              </a:rPr>
              <a:t>Ejercicios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85840" indent="-285840" defTabSz="914400">
              <a:lnSpc>
                <a:spcPct val="107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b="0" lang="es-ES" sz="3200" spc="-1" strike="noStrike">
                <a:solidFill>
                  <a:schemeClr val="dk1"/>
                </a:solidFill>
                <a:latin typeface="Calibri"/>
                <a:ea typeface="Calibri"/>
              </a:rPr>
              <a:t>Ordena los municipios de más a menos poblados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85840" indent="-285840" defTabSz="91440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1489"/>
              </a:buClr>
              <a:buFont typeface="Calibri Light"/>
              <a:buAutoNum type="alphaLcPeriod"/>
            </a:pPr>
            <a:r>
              <a:rPr b="0" lang="es-ES" sz="3200" spc="-1" strike="noStrike">
                <a:solidFill>
                  <a:schemeClr val="dk1"/>
                </a:solidFill>
                <a:latin typeface="Calibri"/>
                <a:ea typeface="Calibri"/>
              </a:rPr>
              <a:t>Ordena los municipios en base a los resultados de uno de los partidos (en términos relativos!)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group_by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503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Aunque no tiene como consecuencia directa ninguna transformación visible en el marco de datos, group_by() permite agrupar todas las observaciones a partir de los valores en una variable concreta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Es importante, una vez finalizada la agrupación, indicar que se quiere desagrupar, de otro modo los datos seguirán agrupados “invisiblemente”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Para eso existe la función ungroup()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Es importante para obtener resúmenes de la información.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summarise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8126640" cy="503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Permite obtener valores resumen del marco de datos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Nos permite cambiar el nivel de observación a partir de una variable de agrupación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Es importante tener en cuenta la existencia o no de datos perdidos en la variable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Summarise siempre requiere “crear nuevas variables”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Por ejemplo, el valor de media de una variable en distintos grupos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df |&gt; group_by(partido) |&gt; summarise( m_alt = mean(altura))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Principales funciones en summarise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550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Número de casos: n()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Suma: sum()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Media: mean()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Desviación estándar: sd()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Mediana: median()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Valor máximo: max()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Valor mínimo: min()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Recuerda añadir el argumento </a:t>
            </a:r>
            <a:r>
              <a:rPr b="0" lang="es-ES" sz="2800" spc="-1" strike="noStrike">
                <a:solidFill>
                  <a:schemeClr val="dk1"/>
                </a:solidFill>
                <a:latin typeface="Courier New"/>
              </a:rPr>
              <a:t>na.rm = T </a:t>
            </a: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si es necesario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i="1" lang="es-ES" sz="4400" spc="-1" strike="noStrike">
                <a:solidFill>
                  <a:schemeClr val="dk1"/>
                </a:solidFill>
                <a:latin typeface="Calibri Light"/>
              </a:rPr>
              <a:t>Ejercicios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550" lnSpcReduction="20000"/>
          </a:bodyPr>
          <a:p>
            <a:pPr marL="285840" indent="-285840" defTabSz="914400">
              <a:lnSpc>
                <a:spcPct val="107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  <a:ea typeface="Calibri"/>
              </a:rPr>
              <a:t>Calcula qué porcentaje de apoyo recibe el PSOE en cada municipio respecto al total de votos al PSOE en la provincia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85840" indent="-285840" defTabSz="914400">
              <a:lnSpc>
                <a:spcPct val="107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  <a:ea typeface="Calibri"/>
              </a:rPr>
              <a:t>Agrupa los resultados electorales por provincias </a:t>
            </a:r>
            <a:r>
              <a:rPr b="0" lang="es-ES" sz="2800" spc="-1" strike="noStrike">
                <a:solidFill>
                  <a:schemeClr val="dk1"/>
                </a:solidFill>
                <a:latin typeface="Wingdings"/>
                <a:ea typeface="Calibri"/>
              </a:rPr>
              <a:t></a:t>
            </a:r>
            <a:r>
              <a:rPr b="0" lang="es-ES" sz="2800" spc="-1" strike="noStrike">
                <a:solidFill>
                  <a:schemeClr val="dk1"/>
                </a:solidFill>
                <a:latin typeface="Calibri"/>
                <a:ea typeface="Calibri"/>
              </a:rPr>
              <a:t> Los resultados deberían ser parecidos a los resultados oficiales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7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a-ES" sz="2000" spc="-1" strike="noStrike" u="sng">
                <a:solidFill>
                  <a:schemeClr val="dk1"/>
                </a:solidFill>
                <a:uFillTx/>
                <a:latin typeface="Calibri"/>
                <a:ea typeface="Calibri"/>
                <a:hlinkClick r:id="rId1"/>
              </a:rPr>
              <a:t>https://www.boe.es/diario_boe/txt.php?id=BOE-A-2023-18907</a:t>
            </a:r>
            <a:r>
              <a:rPr b="0" lang="ca-ES" sz="2000" spc="-1" strike="noStrike">
                <a:solidFill>
                  <a:schemeClr val="dk1"/>
                </a:solidFill>
                <a:latin typeface="Calibri"/>
                <a:ea typeface="Calibri"/>
              </a:rPr>
              <a:t>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85840" indent="-285840" defTabSz="914400">
              <a:lnSpc>
                <a:spcPct val="107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  <a:ea typeface="Calibri"/>
              </a:rPr>
              <a:t>Agrupa los resultados por tipología de municipio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107000"/>
              </a:lnSpc>
              <a:spcBef>
                <a:spcPts val="499"/>
              </a:spcBef>
              <a:spcAft>
                <a:spcPts val="799"/>
              </a:spcAft>
              <a:buClr>
                <a:srgbClr val="001489"/>
              </a:buClr>
              <a:buFont typeface="Calibri Light"/>
              <a:buAutoNum type="alphaLcPeriod"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  <a:ea typeface="Calibri"/>
              </a:rPr>
              <a:t>Obtén el total de censo y votantes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107000"/>
              </a:lnSpc>
              <a:spcBef>
                <a:spcPts val="499"/>
              </a:spcBef>
              <a:spcAft>
                <a:spcPts val="799"/>
              </a:spcAft>
              <a:buClr>
                <a:srgbClr val="001489"/>
              </a:buClr>
              <a:buFont typeface="Calibri Light"/>
              <a:buAutoNum type="alphaLcPeriod"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  <a:ea typeface="Calibri"/>
              </a:rPr>
              <a:t>Calcula la participación y los % de apoyo a los partidos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Markdown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Es un “lenguaje de marcado ligero”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Se trata de texto plano, sin formato, que permite generar texto formatado de forma simple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Facilita la creación de contenido estructurado y controlar en todo momento todos los elementos del documento que se quiere generar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3000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Más dplyr (próximas sesiones)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30000" y="1681200"/>
            <a:ext cx="386784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2400" spc="-1" strike="noStrike">
                <a:solidFill>
                  <a:schemeClr val="dk1"/>
                </a:solidFill>
                <a:latin typeface="Calibri"/>
              </a:rPr>
              <a:t>Combinar bases de datos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30000" y="2505240"/>
            <a:ext cx="386784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Joins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inner_join()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left_join()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right_join()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full_join()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4629240" y="1681200"/>
            <a:ext cx="3886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2400" spc="-1" strike="noStrike">
                <a:solidFill>
                  <a:schemeClr val="dk1"/>
                </a:solidFill>
                <a:latin typeface="Calibri"/>
              </a:rPr>
              <a:t>Cambiar la estructura de los datos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4629240" y="2505240"/>
            <a:ext cx="3886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pivot_longer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= convertir los datos en largos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pivot_wider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= convertir los datos en amplios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28120" y="357048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6000" spc="-1" strike="noStrike">
                <a:solidFill>
                  <a:schemeClr val="dk1"/>
                </a:solidFill>
                <a:latin typeface="Calibri Light"/>
              </a:rPr>
              <a:t>Paquete stringr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37" name="Picture 2" descr="Stringr Visual Cheat Sheet · Mara Averick"/>
          <p:cNvPicPr/>
          <p:nvPr/>
        </p:nvPicPr>
        <p:blipFill>
          <a:blip r:embed="rId1"/>
          <a:srcRect l="3140" t="3419" r="55701" b="17680"/>
          <a:stretch/>
        </p:blipFill>
        <p:spPr>
          <a:xfrm>
            <a:off x="5114160" y="806400"/>
            <a:ext cx="3763440" cy="4505040"/>
          </a:xfrm>
          <a:prstGeom prst="rect">
            <a:avLst/>
          </a:prstGeom>
          <a:ln w="0">
            <a:noFill/>
          </a:ln>
        </p:spPr>
      </p:pic>
      <p:pic>
        <p:nvPicPr>
          <p:cNvPr id="138" name="Picture 4" descr=""/>
          <p:cNvPicPr/>
          <p:nvPr/>
        </p:nvPicPr>
        <p:blipFill>
          <a:blip r:embed="rId2"/>
          <a:stretch/>
        </p:blipFill>
        <p:spPr>
          <a:xfrm>
            <a:off x="2700720" y="790560"/>
            <a:ext cx="2285640" cy="263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Stringr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28560" y="1371600"/>
            <a:ext cx="7886520" cy="548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Permite trabajar con variables que contienen texto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Contar caracteres (también palabras o frases)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str_length()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str_count(x, boundary("word"))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Combinar palabras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str_c(x, collapse = “, ") entre palabra y palabra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Recortar texto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str_sub(x,1,2)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Detectar patrones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str_detect(x, pattern = "")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str_count(x, pattern = "")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str_extract(x, pattern = "")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Reemplazar texto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str_replace(x, pattern = "", replacement = "")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str_replace_all(x, pattern = "", replacement = "")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Stringr (cont.)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503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Dividir texto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str_split(x, ",")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Cambiar el formato del texto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str_to_upper(x)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str_to_lower(x)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str_to_title(x)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str_to_sentence(x)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Eliminar espacios blancos de más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str_trim(x)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Asegurar la misma longitud de todos los textos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str_pad(x, 3)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28560" y="131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Regular Expressions (regexp)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45" name="Picture 2" descr=""/>
          <p:cNvPicPr/>
          <p:nvPr/>
        </p:nvPicPr>
        <p:blipFill>
          <a:blip r:embed="rId1"/>
          <a:srcRect l="24729" t="0" r="0" b="39381"/>
          <a:stretch/>
        </p:blipFill>
        <p:spPr>
          <a:xfrm>
            <a:off x="0" y="1057680"/>
            <a:ext cx="9313920" cy="579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i="1" lang="es-ES" sz="4400" spc="-1" strike="noStrike">
                <a:solidFill>
                  <a:schemeClr val="dk1"/>
                </a:solidFill>
                <a:latin typeface="Calibri Light"/>
              </a:rPr>
              <a:t>Ejercicios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28560" y="1415520"/>
            <a:ext cx="7886520" cy="545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4264"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¿Cuál es el municipio con nombre más corto?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¿Cuántos municipios tienen nombres de santxs en España?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¿En cuántos municipios el nombre empieza por un santo o santa?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s-ES" sz="2800" spc="-1" strike="noStrike">
                <a:solidFill>
                  <a:schemeClr val="dk1"/>
                </a:solidFill>
                <a:latin typeface="Calibri"/>
              </a:rPr>
              <a:t>Usa los datos de alcaldes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Separa nombre de apellidos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Homogeneiza el formato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¿Cuántos alcaldes se llaman Antonio?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¿Cuántos alcaldes se apellidan Sánchez?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10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Hay más del PP o del PSOE?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6000" spc="-1" strike="noStrike">
                <a:solidFill>
                  <a:schemeClr val="dk1"/>
                </a:solidFill>
                <a:latin typeface="Calibri Light"/>
              </a:rPr>
              <a:t>Factores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¿Qué es un factor?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503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Usamos variables de tipo factor en variables de tipo categórico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Menos importante en variables nominales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Crucial en variables ordinales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Un factor es una variable que tiene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Valores numéricos (levels)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Valores de texto, o etiquetas (labels)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Los valores numéricos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Están ordenados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El orden se usa en la representación gráfica/en tablas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Es relevante a la hora de hacer regresiones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Crear un factor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503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Cualquier variable o vector numérico o de carácter se puede convertir en factor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factor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as.factor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as_factor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Por defecto usan el orden de menor a menor o alfabético para ordenar las categorías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Puede dar problemas si categorizamos una variable numérica que está en formato carácter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Importante distinguir levels del valor numérico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  <p:pic>
        <p:nvPicPr>
          <p:cNvPr id="155" name="Imatge 6" descr=""/>
          <p:cNvPicPr/>
          <p:nvPr/>
        </p:nvPicPr>
        <p:blipFill>
          <a:blip r:embed="rId1"/>
          <a:srcRect l="37553" t="14564" r="18085" b="16810"/>
          <a:stretch/>
        </p:blipFill>
        <p:spPr>
          <a:xfrm>
            <a:off x="2127240" y="2702520"/>
            <a:ext cx="4934160" cy="4094640"/>
          </a:xfrm>
          <a:prstGeom prst="rect">
            <a:avLst/>
          </a:prstGeom>
          <a:ln w="0">
            <a:noFill/>
          </a:ln>
        </p:spPr>
      </p:pic>
      <p:pic>
        <p:nvPicPr>
          <p:cNvPr id="156" name="Imatge 12" descr=""/>
          <p:cNvPicPr/>
          <p:nvPr/>
        </p:nvPicPr>
        <p:blipFill>
          <a:blip r:embed="rId2"/>
          <a:srcRect l="31325" t="28220" r="10819" b="31264"/>
          <a:stretch/>
        </p:blipFill>
        <p:spPr>
          <a:xfrm>
            <a:off x="2127240" y="433800"/>
            <a:ext cx="5290200" cy="1987200"/>
          </a:xfrm>
          <a:prstGeom prst="rect">
            <a:avLst/>
          </a:prstGeom>
          <a:ln w="0">
            <a:noFill/>
          </a:ln>
        </p:spPr>
      </p:pic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Si quieres convertir un número que está codificado en un factor debes primero eliminar las etiquetas con as.character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Elementos básicos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95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Títulos: #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Formato de fuente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*</a:t>
            </a:r>
            <a:r>
              <a:rPr b="0" i="1" lang="es-ES" sz="2400" spc="-1" strike="noStrike">
                <a:solidFill>
                  <a:schemeClr val="dk1"/>
                </a:solidFill>
                <a:latin typeface="Calibri"/>
              </a:rPr>
              <a:t>cursiva</a:t>
            </a: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*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**</a:t>
            </a:r>
            <a:r>
              <a:rPr b="1" lang="es-ES" sz="2400" spc="-1" strike="noStrike">
                <a:solidFill>
                  <a:schemeClr val="dk1"/>
                </a:solidFill>
                <a:latin typeface="Calibri"/>
              </a:rPr>
              <a:t>negrita</a:t>
            </a: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**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Listas: * o -;: 1. 2. para listas numéricas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Enlaces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[Texto](url “Título”) </a:t>
            </a: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// “Título” es opcional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Imágenes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![Texto](url “Título”)</a:t>
            </a: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 // “Título” es opcional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Citas: &gt; En un lugar de la Mancha… - Cervantes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Paquete forcats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Nos ayuda a gestionar los factores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En general es mejor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fct()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Convierte variables de tipo carácter en un factor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Nos obliga a usar el argumento `levels`, para indicar el orden de las categorías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Hay que especificar todas las categorías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Si no lo hacemos ordena en el orden de aparición en los datos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Alternativamente, hay que especificar las categorías que convertiremos en NA con el argumento `na`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60" name="Picture 2" descr="Introduction to forcats • forcats"/>
          <p:cNvPicPr/>
          <p:nvPr/>
        </p:nvPicPr>
        <p:blipFill>
          <a:blip r:embed="rId1"/>
          <a:stretch/>
        </p:blipFill>
        <p:spPr>
          <a:xfrm>
            <a:off x="6703920" y="50040"/>
            <a:ext cx="2285640" cy="263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fct_relevel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Permite ordenar los </a:t>
            </a:r>
            <a:r>
              <a:rPr b="0" i="1" lang="es-ES" sz="2800" spc="-1" strike="noStrike">
                <a:solidFill>
                  <a:schemeClr val="dk1"/>
                </a:solidFill>
                <a:latin typeface="Calibri"/>
              </a:rPr>
              <a:t>levels</a:t>
            </a: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, niveles, de cada factor de acuerdo con un orden que se defina en el momento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 puede indicar solo uno de los niveles, que irá el primero y mantener el orden del resto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df &lt;-df |&gt; mutate(var1 = fct_relevel(v1, c("a")))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Se pueden indicar todos los niveles en el orden deseado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df &lt;-df |&gt; mutate(var1 = fct_relevel(v1, c("a“, “j”, “c”)))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fct_infreq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28560" y="1352880"/>
            <a:ext cx="8720280" cy="482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Reordenar un factor según la frecuencia de si mismo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df2 &lt;- df |&gt; mutate(var1 = fct_infreq(var1))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Es habitual cuando se quiere graficar algo por orden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65" name="Imatge 4" descr=""/>
          <p:cNvPicPr/>
          <p:nvPr/>
        </p:nvPicPr>
        <p:blipFill>
          <a:blip r:embed="rId1"/>
          <a:stretch/>
        </p:blipFill>
        <p:spPr>
          <a:xfrm>
            <a:off x="59400" y="3872160"/>
            <a:ext cx="4567680" cy="2985480"/>
          </a:xfrm>
          <a:prstGeom prst="rect">
            <a:avLst/>
          </a:prstGeom>
          <a:ln w="0">
            <a:noFill/>
          </a:ln>
        </p:spPr>
      </p:pic>
      <p:pic>
        <p:nvPicPr>
          <p:cNvPr id="166" name="Imatge 6" descr=""/>
          <p:cNvPicPr/>
          <p:nvPr/>
        </p:nvPicPr>
        <p:blipFill>
          <a:blip r:embed="rId2"/>
          <a:stretch/>
        </p:blipFill>
        <p:spPr>
          <a:xfrm>
            <a:off x="4627440" y="3822480"/>
            <a:ext cx="4634280" cy="303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fct_reorder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103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Reordenar un factor según la frecuencia de otro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df2 &lt;- df |&gt; mutate(var1 = fct_reorder(var1, var2))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9" name="Títol 1"/>
          <p:cNvSpPr/>
          <p:nvPr/>
        </p:nvSpPr>
        <p:spPr>
          <a:xfrm>
            <a:off x="628560" y="2999520"/>
            <a:ext cx="788652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fct_lump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ontenidor de contingut 2"/>
          <p:cNvSpPr/>
          <p:nvPr/>
        </p:nvSpPr>
        <p:spPr>
          <a:xfrm>
            <a:off x="628560" y="4460040"/>
            <a:ext cx="7886520" cy="23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8748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Disminuir el número de categorías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Convierte las categorías menos frecuentes en la categoría “otros”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Argumento `n` para indicar número de categorías: las más frecuentes 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`prop` para conservar los que representen más de x %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914400" defTabSz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df2 &lt;- df |&gt; mutate(var1 = fct_lump(var1, n=3))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fct_recode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Permite cambiar los nombres de los </a:t>
            </a:r>
            <a:r>
              <a:rPr b="0" i="1" lang="es-ES" sz="2800" spc="-1" strike="noStrike">
                <a:solidFill>
                  <a:schemeClr val="dk1"/>
                </a:solidFill>
                <a:latin typeface="Calibri"/>
              </a:rPr>
              <a:t>levels </a:t>
            </a: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de una variable factor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fr-FR" sz="2400" spc="-1" strike="noStrike">
                <a:solidFill>
                  <a:schemeClr val="dk1"/>
                </a:solidFill>
                <a:latin typeface="Calibri"/>
              </a:rPr>
              <a:t>Df |&gt; mutate(var1 = fct_recode(var1, PP = "Partido Popular", PSOE = "Partido Socialista Obrero Español")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i="1" lang="es-ES" sz="4400" spc="-1" strike="noStrike">
                <a:solidFill>
                  <a:schemeClr val="dk1"/>
                </a:solidFill>
                <a:latin typeface="Calibri Light"/>
              </a:rPr>
              <a:t>Ejercicio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Crea una variable numérica con if_else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Conviértela en factor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Cámbiale las etiquetas/nombres a los levels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Crea una variable de tipo </a:t>
            </a:r>
            <a:r>
              <a:rPr b="0" i="1" lang="es-ES" sz="2800" spc="-1" strike="noStrike">
                <a:solidFill>
                  <a:schemeClr val="dk1"/>
                </a:solidFill>
                <a:latin typeface="Calibri"/>
              </a:rPr>
              <a:t>carácter</a:t>
            </a: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 con case_when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Conviértela en factor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Cambia el orden en el que aparecen los levels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6000" spc="-1" strike="noStrike">
                <a:solidFill>
                  <a:schemeClr val="dk1"/>
                </a:solidFill>
                <a:latin typeface="Calibri Light"/>
              </a:rPr>
              <a:t>Más gestión de datos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Combinar bases de datos (1)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Es habitual en R trabajar con más de un marco de datos a la vez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Para unir estos distintos marcos de datos se usan unas funciones específicas del paquete dplyr …_join()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Para que funcionen, debe haber una (o más) variables que sean comunes en ambos marcos de datos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Conocidas como claves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i="1" lang="es-ES" sz="2400" spc="-1" strike="noStrike">
                <a:solidFill>
                  <a:schemeClr val="dk1"/>
                </a:solidFill>
                <a:latin typeface="Calibri"/>
              </a:rPr>
              <a:t>Primary key</a:t>
            </a: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 vs. </a:t>
            </a:r>
            <a:r>
              <a:rPr b="0" i="1" lang="es-ES" sz="2400" spc="-1" strike="noStrike">
                <a:solidFill>
                  <a:schemeClr val="dk1"/>
                </a:solidFill>
                <a:latin typeface="Calibri"/>
              </a:rPr>
              <a:t>Foreign key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Combinar bases de datos (2)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Es recomendable trabajar con marcos de datos donde </a:t>
            </a:r>
            <a:r>
              <a:rPr b="0" i="1" lang="es-ES" sz="2800" spc="-1" strike="noStrike">
                <a:solidFill>
                  <a:schemeClr val="dk1"/>
                </a:solidFill>
                <a:latin typeface="Calibri"/>
              </a:rPr>
              <a:t>foreign key </a:t>
            </a: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identifique la unidad de observación de la base de datos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El objetivo final es tener una base de datos ampliada con un número mayor de variables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Funciones: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n-GB" sz="2400" spc="-1" strike="noStrike">
                <a:solidFill>
                  <a:schemeClr val="dk1"/>
                </a:solidFill>
                <a:latin typeface="Calibri"/>
              </a:rPr>
              <a:t>left_join(), inner_join(), right_join(), full_join()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n-GB" sz="2400" spc="-1" strike="noStrike">
                <a:solidFill>
                  <a:schemeClr val="dk1"/>
                </a:solidFill>
                <a:latin typeface="Calibri"/>
              </a:rPr>
              <a:t>Varían en función de qué observaciones conservan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…</a:t>
            </a: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_join()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Principales argumentos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x = : indica una de las bases de datos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y = : indica la otra base de datos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by = : indica la(s) variable(s) que permiten unir las bases de datos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keep = : T o F, para indicar si se quieren preservar la(s) variable(s) especificadas en el argumento by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Si no se especifica by = , R detecta las variables comunes entre marcos de datos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Combinación de texto y código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En el texto se puede incorporar una marca de código entre acentos graves: `code`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Se pueden incrustar resultados de código (</a:t>
            </a:r>
            <a:r>
              <a:rPr b="0" lang="es-ES" sz="2800" spc="-1" strike="noStrike" u="sng">
                <a:solidFill>
                  <a:schemeClr val="dk1"/>
                </a:solidFill>
                <a:uFillTx/>
                <a:latin typeface="Calibri"/>
              </a:rPr>
              <a:t>chunk</a:t>
            </a: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) usando: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```{r }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code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```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Se puede incrustar código de R, Python, etc. Hay que indicarlo entre {}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Principal ventaja de Quarto respecto Markdown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3946680"/>
              </a:tabLst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left_join()</a:t>
            </a: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	</a:t>
            </a: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right_join()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763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n-GB" sz="2800" spc="-1" strike="noStrike">
                <a:solidFill>
                  <a:schemeClr val="dk1"/>
                </a:solidFill>
                <a:latin typeface="Calibri"/>
              </a:rPr>
              <a:t>Seguramente, la más usada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Añade la información de los datos </a:t>
            </a:r>
            <a:r>
              <a:rPr b="0" i="1" lang="es-ES" sz="2800" spc="-1" strike="noStrike">
                <a:solidFill>
                  <a:schemeClr val="dk1"/>
                </a:solidFill>
                <a:latin typeface="Calibri"/>
              </a:rPr>
              <a:t>y</a:t>
            </a: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 al marco de datos </a:t>
            </a:r>
            <a:r>
              <a:rPr b="0" i="1" lang="es-ES" sz="2800" spc="-1" strike="noStrike">
                <a:solidFill>
                  <a:schemeClr val="dk1"/>
                </a:solidFill>
                <a:latin typeface="Calibri"/>
              </a:rPr>
              <a:t>x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Se mantienen todas las observaciones de x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Solo se trae información de las variables en </a:t>
            </a:r>
            <a:r>
              <a:rPr b="0" i="1" lang="es-ES" sz="2400" spc="-1" strike="noStrike">
                <a:solidFill>
                  <a:schemeClr val="dk1"/>
                </a:solidFill>
                <a:latin typeface="Calibri"/>
              </a:rPr>
              <a:t>y</a:t>
            </a: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 para las que se encuentra un </a:t>
            </a:r>
            <a:r>
              <a:rPr b="0" i="1" lang="es-ES" sz="2400" spc="-1" strike="noStrike">
                <a:solidFill>
                  <a:schemeClr val="dk1"/>
                </a:solidFill>
                <a:latin typeface="Calibri"/>
              </a:rPr>
              <a:t>match </a:t>
            </a: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 en x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2924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Similar a left_join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Añade información de los datos x al marco de datos y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Se mantienen las observaciones de y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3946680"/>
              </a:tabLst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inner_join()</a:t>
            </a: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	</a:t>
            </a: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full_join()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Combina toda la información de x e y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Se mantienen solo las observaciones de x e y que tienen match en ambos marcos de datos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2924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Combina toda la información de x e y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Se mantienen TODAS las observaciones de x e y, aunque no haya </a:t>
            </a:r>
            <a:r>
              <a:rPr b="0" i="1" lang="es-ES" sz="2800" spc="-1" strike="noStrike">
                <a:solidFill>
                  <a:schemeClr val="dk1"/>
                </a:solidFill>
                <a:latin typeface="Calibri"/>
              </a:rPr>
              <a:t>match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i="1" lang="es-ES" sz="4400" spc="-1" strike="noStrike">
                <a:solidFill>
                  <a:schemeClr val="dk1"/>
                </a:solidFill>
                <a:latin typeface="Calibri Light"/>
              </a:rPr>
              <a:t>Ejercicios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Combinad la base de datos de resultados electorales con información sociodemográfica a nivel municipal del INE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Provad con distintos tipos de join()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¿Por qué los resultados son distintos?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Combinad datos de censo y votantes </a:t>
            </a:r>
            <a:r>
              <a:rPr b="0" i="1" lang="es-ES" sz="2800" spc="-1" strike="noStrike">
                <a:solidFill>
                  <a:schemeClr val="dk1"/>
                </a:solidFill>
                <a:latin typeface="Calibri"/>
              </a:rPr>
              <a:t>a nivel provincial </a:t>
            </a: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con información a nivel provincial sobre votos por correo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6000" spc="-1" strike="noStrike">
                <a:solidFill>
                  <a:schemeClr val="dk1"/>
                </a:solidFill>
                <a:latin typeface="Calibri Light"/>
              </a:rPr>
              <a:t>Ejercicio 2 – Lluís Orriols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¡Vamos a poner en práctica lo que hemos visto!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Opciones de chunk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8406000" cy="503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En el inicio del chunk, dentro de {} se puede indicar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Etiqueta: después de r, es un id único del chunk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Elementos que queremos visualizar del código, hay que indicar si queremos que salgan (TRUE) o no (FALSE)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include: incluir los contenidos del chunk en el output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message: mensajes de la consola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warning: avisos de la consola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echo: muestra el código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eval: muestra el resultado del código (tabla, gráfico, etc.)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…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Por defecto todas las opciones suelen estar activadas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Quarto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503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0336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Es un formato que usa el lenguaje Markdown para generar ficheros de todo tipo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Requiere que los paquetes knitr y quarto estén instalados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Todas las opciones de formateado del fichero se establecen en el YAML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---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title: "Untitled"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author: “Nombre"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format: html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editor: visual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---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Calibri Light"/>
              </a:rPr>
              <a:t>Ejercicios in-class hoy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503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Elaborar un fichero Quarto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Trabajar con los resultados electorales de las elecciones al Congreso de 2023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Calibri"/>
              </a:rPr>
              <a:t>Fuente: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000" spc="-1" strike="noStrike" u="sng">
                <a:solidFill>
                  <a:schemeClr val="dk1"/>
                </a:solidFill>
                <a:uFillTx/>
                <a:latin typeface="Calibri"/>
                <a:hlinkClick r:id="rId1"/>
              </a:rPr>
              <a:t>https://infoelectoral.interior.gob.es/opencms/es/elecciones-celebradas/area-de-descargas/</a:t>
            </a: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405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6000" spc="-1" strike="noStrike">
                <a:solidFill>
                  <a:schemeClr val="dk1"/>
                </a:solidFill>
                <a:latin typeface="Calibri Light"/>
              </a:rPr>
              <a:t>Paquete dplyr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0" name="Picture 2" descr="Top 10: Manipulación de datos con dplyr - Máxima Formación"/>
          <p:cNvPicPr/>
          <p:nvPr/>
        </p:nvPicPr>
        <p:blipFill>
          <a:blip r:embed="rId1"/>
          <a:stretch/>
        </p:blipFill>
        <p:spPr>
          <a:xfrm>
            <a:off x="633240" y="634680"/>
            <a:ext cx="7886520" cy="385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4417</TotalTime>
  <Application>LibreOffice/24.2.3.2$Windows_X86_64 LibreOffice_project/433d9c2ded56988e8a90e6b2e771ee4e6a5ab2ba</Application>
  <AppVersion>15.0000</AppVersion>
  <Words>2866</Words>
  <Paragraphs>355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2023-10-18T11:23:28Z</dcterms:created>
  <dc:creator>VALL PRAT, PAU</dc:creator>
  <dc:description/>
  <dc:language>es-ES</dc:language>
  <cp:lastModifiedBy/>
  <dcterms:modified xsi:type="dcterms:W3CDTF">2024-11-11T17:35:48Z</dcterms:modified>
  <cp:revision>60</cp:revision>
  <dc:subject/>
  <dc:title>Talleres de Análisis Político 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Presentación en pantalla (4:3)</vt:lpwstr>
  </property>
  <property fmtid="{D5CDD505-2E9C-101B-9397-08002B2CF9AE}" pid="4" name="Slides">
    <vt:i4>53</vt:i4>
  </property>
</Properties>
</file>