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1" r:id="rId4"/>
    <p:sldId id="258" r:id="rId5"/>
    <p:sldId id="259" r:id="rId6"/>
    <p:sldId id="260" r:id="rId7"/>
    <p:sldId id="262" r:id="rId8"/>
    <p:sldId id="269" r:id="rId9"/>
    <p:sldId id="263" r:id="rId10"/>
    <p:sldId id="268" r:id="rId11"/>
    <p:sldId id="264" r:id="rId12"/>
    <p:sldId id="265" r:id="rId13"/>
    <p:sldId id="266" r:id="rId14"/>
    <p:sldId id="267" r:id="rId15"/>
    <p:sldId id="270" r:id="rId16"/>
    <p:sldId id="271" r:id="rId17"/>
    <p:sldId id="272" r:id="rId18"/>
    <p:sldId id="275" r:id="rId19"/>
    <p:sldId id="276" r:id="rId20"/>
    <p:sldId id="277" r:id="rId21"/>
    <p:sldId id="278" r:id="rId22"/>
    <p:sldId id="280" r:id="rId23"/>
    <p:sldId id="279" r:id="rId24"/>
    <p:sldId id="273" r:id="rId25"/>
    <p:sldId id="274"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86002" autoAdjust="0"/>
  </p:normalViewPr>
  <p:slideViewPr>
    <p:cSldViewPr snapToGrid="0">
      <p:cViewPr varScale="1">
        <p:scale>
          <a:sx n="99" d="100"/>
          <a:sy n="99" d="100"/>
        </p:scale>
        <p:origin x="8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DAEE1-32E4-41B3-9D02-58ED005CC176}"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A145B-A547-46D2-BB0D-64E9085E5BFB}" type="slidenum">
              <a:rPr lang="en-US" smtClean="0"/>
              <a:t>‹#›</a:t>
            </a:fld>
            <a:endParaRPr lang="en-US"/>
          </a:p>
        </p:txBody>
      </p:sp>
    </p:spTree>
    <p:extLst>
      <p:ext uri="{BB962C8B-B14F-4D97-AF65-F5344CB8AC3E}">
        <p14:creationId xmlns:p14="http://schemas.microsoft.com/office/powerpoint/2010/main" val="17190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8888/notebooks/PRINTIFY/Prinify_homework_latest1.ipynb#They-mostly-sell-to-United-States-end-customer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characteristics and insights </a:t>
            </a:r>
          </a:p>
          <a:p>
            <a:endParaRPr lang="en-US" dirty="0"/>
          </a:p>
          <a:p>
            <a:pPr marL="171450" indent="-171450">
              <a:buFont typeface="Arial" panose="020B0604020202020204" pitchFamily="34" charset="0"/>
              <a:buChar char="•"/>
            </a:pPr>
            <a:r>
              <a:rPr lang="en-US" dirty="0"/>
              <a:t>strategic planning of effective operations,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business growth, and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sustainability</a:t>
            </a:r>
          </a:p>
        </p:txBody>
      </p:sp>
      <p:sp>
        <p:nvSpPr>
          <p:cNvPr id="4" name="Slide Number Placeholder 3"/>
          <p:cNvSpPr>
            <a:spLocks noGrp="1"/>
          </p:cNvSpPr>
          <p:nvPr>
            <p:ph type="sldNum" sz="quarter" idx="5"/>
          </p:nvPr>
        </p:nvSpPr>
        <p:spPr/>
        <p:txBody>
          <a:bodyPr/>
          <a:lstStyle/>
          <a:p>
            <a:fld id="{537A145B-A547-46D2-BB0D-64E9085E5BFB}" type="slidenum">
              <a:rPr lang="en-US" smtClean="0"/>
              <a:t>2</a:t>
            </a:fld>
            <a:endParaRPr lang="en-US"/>
          </a:p>
        </p:txBody>
      </p:sp>
    </p:spTree>
    <p:extLst>
      <p:ext uri="{BB962C8B-B14F-4D97-AF65-F5344CB8AC3E}">
        <p14:creationId xmlns:p14="http://schemas.microsoft.com/office/powerpoint/2010/main" val="4164421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Canceled orders are multiplied by 2 to increase its effect on the success i.e. reduce success factor if canceled orders count is high.</a:t>
            </a:r>
          </a:p>
          <a:p>
            <a:endParaRPr lang="en-US" dirty="0"/>
          </a:p>
          <a:p>
            <a:r>
              <a:rPr lang="en-US" dirty="0"/>
              <a:t>Log factor reduces the effects of outliers in the denominator. </a:t>
            </a:r>
          </a:p>
        </p:txBody>
      </p:sp>
      <p:sp>
        <p:nvSpPr>
          <p:cNvPr id="4" name="Slide Number Placeholder 3"/>
          <p:cNvSpPr>
            <a:spLocks noGrp="1"/>
          </p:cNvSpPr>
          <p:nvPr>
            <p:ph type="sldNum" sz="quarter" idx="5"/>
          </p:nvPr>
        </p:nvSpPr>
        <p:spPr/>
        <p:txBody>
          <a:bodyPr/>
          <a:lstStyle/>
          <a:p>
            <a:fld id="{537A145B-A547-46D2-BB0D-64E9085E5BFB}" type="slidenum">
              <a:rPr lang="en-US" smtClean="0"/>
              <a:t>19</a:t>
            </a:fld>
            <a:endParaRPr lang="en-US"/>
          </a:p>
        </p:txBody>
      </p:sp>
    </p:spTree>
    <p:extLst>
      <p:ext uri="{BB962C8B-B14F-4D97-AF65-F5344CB8AC3E}">
        <p14:creationId xmlns:p14="http://schemas.microsoft.com/office/powerpoint/2010/main" val="326125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High correlation</a:t>
            </a:r>
          </a:p>
          <a:p>
            <a:endParaRPr lang="en-US" dirty="0"/>
          </a:p>
        </p:txBody>
      </p:sp>
      <p:sp>
        <p:nvSpPr>
          <p:cNvPr id="4" name="Slide Number Placeholder 3"/>
          <p:cNvSpPr>
            <a:spLocks noGrp="1"/>
          </p:cNvSpPr>
          <p:nvPr>
            <p:ph type="sldNum" sz="quarter" idx="5"/>
          </p:nvPr>
        </p:nvSpPr>
        <p:spPr/>
        <p:txBody>
          <a:bodyPr/>
          <a:lstStyle/>
          <a:p>
            <a:fld id="{537A145B-A547-46D2-BB0D-64E9085E5BFB}" type="slidenum">
              <a:rPr lang="en-US" smtClean="0"/>
              <a:t>20</a:t>
            </a:fld>
            <a:endParaRPr lang="en-US"/>
          </a:p>
        </p:txBody>
      </p:sp>
    </p:spTree>
    <p:extLst>
      <p:ext uri="{BB962C8B-B14F-4D97-AF65-F5344CB8AC3E}">
        <p14:creationId xmlns:p14="http://schemas.microsoft.com/office/powerpoint/2010/main" val="201936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a shipping company takes long to deliver on average, the less likely they are to succeed according to the </a:t>
            </a:r>
            <a:r>
              <a:rPr lang="en-US" dirty="0" err="1"/>
              <a:t>Printify</a:t>
            </a:r>
            <a:r>
              <a:rPr lang="en-US" dirty="0"/>
              <a:t> metric of shipping carrier discussed above.</a:t>
            </a:r>
          </a:p>
        </p:txBody>
      </p:sp>
      <p:sp>
        <p:nvSpPr>
          <p:cNvPr id="4" name="Slide Number Placeholder 3"/>
          <p:cNvSpPr>
            <a:spLocks noGrp="1"/>
          </p:cNvSpPr>
          <p:nvPr>
            <p:ph type="sldNum" sz="quarter" idx="5"/>
          </p:nvPr>
        </p:nvSpPr>
        <p:spPr/>
        <p:txBody>
          <a:bodyPr/>
          <a:lstStyle/>
          <a:p>
            <a:fld id="{537A145B-A547-46D2-BB0D-64E9085E5BFB}" type="slidenum">
              <a:rPr lang="en-US" smtClean="0"/>
              <a:t>21</a:t>
            </a:fld>
            <a:endParaRPr lang="en-US"/>
          </a:p>
        </p:txBody>
      </p:sp>
    </p:spTree>
    <p:extLst>
      <p:ext uri="{BB962C8B-B14F-4D97-AF65-F5344CB8AC3E}">
        <p14:creationId xmlns:p14="http://schemas.microsoft.com/office/powerpoint/2010/main" val="278565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sales are low volume. Half normal distribution curve</a:t>
            </a:r>
          </a:p>
        </p:txBody>
      </p:sp>
      <p:sp>
        <p:nvSpPr>
          <p:cNvPr id="4" name="Slide Number Placeholder 3"/>
          <p:cNvSpPr>
            <a:spLocks noGrp="1"/>
          </p:cNvSpPr>
          <p:nvPr>
            <p:ph type="sldNum" sz="quarter" idx="5"/>
          </p:nvPr>
        </p:nvSpPr>
        <p:spPr/>
        <p:txBody>
          <a:bodyPr/>
          <a:lstStyle/>
          <a:p>
            <a:fld id="{537A145B-A547-46D2-BB0D-64E9085E5BFB}" type="slidenum">
              <a:rPr lang="en-US" smtClean="0"/>
              <a:t>8</a:t>
            </a:fld>
            <a:endParaRPr lang="en-US"/>
          </a:p>
        </p:txBody>
      </p:sp>
    </p:spTree>
    <p:extLst>
      <p:ext uri="{BB962C8B-B14F-4D97-AF65-F5344CB8AC3E}">
        <p14:creationId xmlns:p14="http://schemas.microsoft.com/office/powerpoint/2010/main" val="630331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correlation: used to measure how strong a relationship is between two variables. Varies from -1 to 1</a:t>
            </a:r>
          </a:p>
          <a:p>
            <a:endParaRPr lang="en-US" dirty="0"/>
          </a:p>
          <a:p>
            <a:r>
              <a:rPr lang="en-US" dirty="0"/>
              <a:t>Introduce a scatter plot: Visualize the relationship of two variables, here with a trendline</a:t>
            </a:r>
          </a:p>
        </p:txBody>
      </p:sp>
      <p:sp>
        <p:nvSpPr>
          <p:cNvPr id="4" name="Slide Number Placeholder 3"/>
          <p:cNvSpPr>
            <a:spLocks noGrp="1"/>
          </p:cNvSpPr>
          <p:nvPr>
            <p:ph type="sldNum" sz="quarter" idx="5"/>
          </p:nvPr>
        </p:nvSpPr>
        <p:spPr/>
        <p:txBody>
          <a:bodyPr/>
          <a:lstStyle/>
          <a:p>
            <a:fld id="{537A145B-A547-46D2-BB0D-64E9085E5BFB}" type="slidenum">
              <a:rPr lang="en-US" smtClean="0"/>
              <a:t>9</a:t>
            </a:fld>
            <a:endParaRPr lang="en-US"/>
          </a:p>
        </p:txBody>
      </p:sp>
    </p:spTree>
    <p:extLst>
      <p:ext uri="{BB962C8B-B14F-4D97-AF65-F5344CB8AC3E}">
        <p14:creationId xmlns:p14="http://schemas.microsoft.com/office/powerpoint/2010/main" val="230262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very low correlation between experience and the success for the merchants</a:t>
            </a:r>
          </a:p>
          <a:p>
            <a:r>
              <a:rPr lang="en-US" dirty="0"/>
              <a:t>Hypothesis here is because of low retention rate for the merchants. Needs proof though </a:t>
            </a:r>
          </a:p>
        </p:txBody>
      </p:sp>
      <p:sp>
        <p:nvSpPr>
          <p:cNvPr id="4" name="Slide Number Placeholder 3"/>
          <p:cNvSpPr>
            <a:spLocks noGrp="1"/>
          </p:cNvSpPr>
          <p:nvPr>
            <p:ph type="sldNum" sz="quarter" idx="5"/>
          </p:nvPr>
        </p:nvSpPr>
        <p:spPr/>
        <p:txBody>
          <a:bodyPr/>
          <a:lstStyle/>
          <a:p>
            <a:fld id="{537A145B-A547-46D2-BB0D-64E9085E5BFB}" type="slidenum">
              <a:rPr lang="en-US" smtClean="0"/>
              <a:t>10</a:t>
            </a:fld>
            <a:endParaRPr lang="en-US"/>
          </a:p>
        </p:txBody>
      </p:sp>
    </p:spTree>
    <p:extLst>
      <p:ext uri="{BB962C8B-B14F-4D97-AF65-F5344CB8AC3E}">
        <p14:creationId xmlns:p14="http://schemas.microsoft.com/office/powerpoint/2010/main" val="192154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sales are made in US by a margin of 89.9%</a:t>
            </a:r>
          </a:p>
        </p:txBody>
      </p:sp>
      <p:sp>
        <p:nvSpPr>
          <p:cNvPr id="4" name="Slide Number Placeholder 3"/>
          <p:cNvSpPr>
            <a:spLocks noGrp="1"/>
          </p:cNvSpPr>
          <p:nvPr>
            <p:ph type="sldNum" sz="quarter" idx="5"/>
          </p:nvPr>
        </p:nvSpPr>
        <p:spPr/>
        <p:txBody>
          <a:bodyPr/>
          <a:lstStyle/>
          <a:p>
            <a:fld id="{537A145B-A547-46D2-BB0D-64E9085E5BFB}" type="slidenum">
              <a:rPr lang="en-US" smtClean="0"/>
              <a:t>11</a:t>
            </a:fld>
            <a:endParaRPr lang="en-US"/>
          </a:p>
        </p:txBody>
      </p:sp>
    </p:spTree>
    <p:extLst>
      <p:ext uri="{BB962C8B-B14F-4D97-AF65-F5344CB8AC3E}">
        <p14:creationId xmlns:p14="http://schemas.microsoft.com/office/powerpoint/2010/main" val="25175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-They had a mean revenue of 22133.10 cents</a:t>
            </a:r>
          </a:p>
          <a:p>
            <a:r>
              <a:rPr lang="en-US" b="1" dirty="0"/>
              <a:t>-They had a mean total sales of approximately 10 orders</a:t>
            </a:r>
          </a:p>
          <a:p>
            <a:r>
              <a:rPr lang="en-US" b="1" dirty="0"/>
              <a:t>-They delivered a mean approximate of 9 orders</a:t>
            </a:r>
          </a:p>
          <a:p>
            <a:r>
              <a:rPr lang="en-US" b="1" dirty="0"/>
              <a:t>-They had a mean of approximately 2 orders canceled</a:t>
            </a:r>
          </a:p>
          <a:p>
            <a:r>
              <a:rPr lang="en-US" b="1" dirty="0"/>
              <a:t>-The merchants had a mean of 11.2 months</a:t>
            </a:r>
          </a:p>
          <a:p>
            <a:r>
              <a:rPr lang="en-US" b="1" dirty="0"/>
              <a:t>The mostly sell products of the Gildan Brand</a:t>
            </a:r>
          </a:p>
          <a:p>
            <a:r>
              <a:rPr lang="en-US" b="1" dirty="0"/>
              <a:t>Most of them sell T-shirts as their products</a:t>
            </a:r>
          </a:p>
          <a:p>
            <a:r>
              <a:rPr lang="en-US" b="1" dirty="0"/>
              <a:t>They mostly sell to United States end customers</a:t>
            </a:r>
            <a:r>
              <a:rPr lang="en-US" b="1" dirty="0">
                <a:hlinkClick r:id="rId3"/>
              </a:rPr>
              <a:t>¶</a:t>
            </a:r>
            <a:endParaRPr lang="en-US" b="1" dirty="0"/>
          </a:p>
          <a:p>
            <a:endParaRPr lang="en-US" dirty="0"/>
          </a:p>
        </p:txBody>
      </p:sp>
      <p:sp>
        <p:nvSpPr>
          <p:cNvPr id="4" name="Slide Number Placeholder 3"/>
          <p:cNvSpPr>
            <a:spLocks noGrp="1"/>
          </p:cNvSpPr>
          <p:nvPr>
            <p:ph type="sldNum" sz="quarter" idx="5"/>
          </p:nvPr>
        </p:nvSpPr>
        <p:spPr/>
        <p:txBody>
          <a:bodyPr/>
          <a:lstStyle/>
          <a:p>
            <a:fld id="{537A145B-A547-46D2-BB0D-64E9085E5BFB}" type="slidenum">
              <a:rPr lang="en-US" smtClean="0"/>
              <a:t>12</a:t>
            </a:fld>
            <a:endParaRPr lang="en-US"/>
          </a:p>
        </p:txBody>
      </p:sp>
    </p:spTree>
    <p:extLst>
      <p:ext uri="{BB962C8B-B14F-4D97-AF65-F5344CB8AC3E}">
        <p14:creationId xmlns:p14="http://schemas.microsoft.com/office/powerpoint/2010/main" val="153019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revenue </a:t>
            </a:r>
          </a:p>
          <a:p>
            <a:endParaRPr lang="en-US" dirty="0"/>
          </a:p>
          <a:p>
            <a:r>
              <a:rPr lang="en-US" dirty="0"/>
              <a:t>Total orders printed</a:t>
            </a:r>
          </a:p>
          <a:p>
            <a:endParaRPr lang="en-US" dirty="0"/>
          </a:p>
          <a:p>
            <a:r>
              <a:rPr lang="en-US" dirty="0"/>
              <a:t>Re-printed orders</a:t>
            </a:r>
          </a:p>
          <a:p>
            <a:endParaRPr lang="en-US" dirty="0"/>
          </a:p>
          <a:p>
            <a:r>
              <a:rPr lang="en-US" dirty="0"/>
              <a:t>Time delay</a:t>
            </a:r>
          </a:p>
        </p:txBody>
      </p:sp>
      <p:sp>
        <p:nvSpPr>
          <p:cNvPr id="4" name="Slide Number Placeholder 3"/>
          <p:cNvSpPr>
            <a:spLocks noGrp="1"/>
          </p:cNvSpPr>
          <p:nvPr>
            <p:ph type="sldNum" sz="quarter" idx="5"/>
          </p:nvPr>
        </p:nvSpPr>
        <p:spPr/>
        <p:txBody>
          <a:bodyPr/>
          <a:lstStyle/>
          <a:p>
            <a:fld id="{537A145B-A547-46D2-BB0D-64E9085E5BFB}" type="slidenum">
              <a:rPr lang="en-US" smtClean="0"/>
              <a:t>13</a:t>
            </a:fld>
            <a:endParaRPr lang="en-US"/>
          </a:p>
        </p:txBody>
      </p:sp>
    </p:spTree>
    <p:extLst>
      <p:ext uri="{BB962C8B-B14F-4D97-AF65-F5344CB8AC3E}">
        <p14:creationId xmlns:p14="http://schemas.microsoft.com/office/powerpoint/2010/main" val="224734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a printer provider delays an order, the low the success in the metric model</a:t>
            </a:r>
          </a:p>
        </p:txBody>
      </p:sp>
      <p:sp>
        <p:nvSpPr>
          <p:cNvPr id="4" name="Slide Number Placeholder 3"/>
          <p:cNvSpPr>
            <a:spLocks noGrp="1"/>
          </p:cNvSpPr>
          <p:nvPr>
            <p:ph type="sldNum" sz="quarter" idx="5"/>
          </p:nvPr>
        </p:nvSpPr>
        <p:spPr/>
        <p:txBody>
          <a:bodyPr/>
          <a:lstStyle/>
          <a:p>
            <a:fld id="{537A145B-A547-46D2-BB0D-64E9085E5BFB}" type="slidenum">
              <a:rPr lang="en-US" smtClean="0"/>
              <a:t>15</a:t>
            </a:fld>
            <a:endParaRPr lang="en-US"/>
          </a:p>
        </p:txBody>
      </p:sp>
    </p:spTree>
    <p:extLst>
      <p:ext uri="{BB962C8B-B14F-4D97-AF65-F5344CB8AC3E}">
        <p14:creationId xmlns:p14="http://schemas.microsoft.com/office/powerpoint/2010/main" val="273547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Surprising this is true. This is because the number of reprinted order increases by random probability with the amount of orders a printer has printed. The more the orders printed the more the chances of having a reprint flag for an order. Thus in a sense, high number of re-print means high number of orders thus the high correlation.</a:t>
            </a:r>
          </a:p>
        </p:txBody>
      </p:sp>
      <p:sp>
        <p:nvSpPr>
          <p:cNvPr id="4" name="Slide Number Placeholder 3"/>
          <p:cNvSpPr>
            <a:spLocks noGrp="1"/>
          </p:cNvSpPr>
          <p:nvPr>
            <p:ph type="sldNum" sz="quarter" idx="5"/>
          </p:nvPr>
        </p:nvSpPr>
        <p:spPr/>
        <p:txBody>
          <a:bodyPr/>
          <a:lstStyle/>
          <a:p>
            <a:fld id="{537A145B-A547-46D2-BB0D-64E9085E5BFB}" type="slidenum">
              <a:rPr lang="en-US" smtClean="0"/>
              <a:t>16</a:t>
            </a:fld>
            <a:endParaRPr lang="en-US"/>
          </a:p>
        </p:txBody>
      </p:sp>
    </p:spTree>
    <p:extLst>
      <p:ext uri="{BB962C8B-B14F-4D97-AF65-F5344CB8AC3E}">
        <p14:creationId xmlns:p14="http://schemas.microsoft.com/office/powerpoint/2010/main" val="312923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00B-E852-42D0-864A-98032A7F43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A007A-C3CA-4558-9069-D0BD1BA37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B597EA-3860-4817-A9F6-20B7BF54F5FD}"/>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5" name="Footer Placeholder 4">
            <a:extLst>
              <a:ext uri="{FF2B5EF4-FFF2-40B4-BE49-F238E27FC236}">
                <a16:creationId xmlns:a16="http://schemas.microsoft.com/office/drawing/2014/main" id="{8BAE651E-48B0-4197-9812-5A9E0F786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0E2BE-7401-46BA-9473-6906C85F930B}"/>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287615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D241-8F87-47F3-A2C8-AA9DC5C40B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9D027-B7A2-42AA-B60C-1835F7B7EB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6971D-8D23-4843-88E0-8F77DEEC6287}"/>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5" name="Footer Placeholder 4">
            <a:extLst>
              <a:ext uri="{FF2B5EF4-FFF2-40B4-BE49-F238E27FC236}">
                <a16:creationId xmlns:a16="http://schemas.microsoft.com/office/drawing/2014/main" id="{6CDE8B49-55B8-4D7C-B9EB-4FF7621AB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B01B5-EF9B-4CDB-82E7-8B315C972DCC}"/>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179155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3D191-94AB-424D-B2AE-6C37A12040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B510AB-223F-433E-8BA7-BA5C701A11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70279-815B-4EC5-8B0A-0DB8E36E31F6}"/>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5" name="Footer Placeholder 4">
            <a:extLst>
              <a:ext uri="{FF2B5EF4-FFF2-40B4-BE49-F238E27FC236}">
                <a16:creationId xmlns:a16="http://schemas.microsoft.com/office/drawing/2014/main" id="{E299276A-547D-4AB5-92B4-A0DB2389B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72794-5755-45FF-9985-8426C2A9352F}"/>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158426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EF54-F597-4DC3-B95C-6E9948204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F993C2-616F-446D-906D-9A0D0D11C4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98F00-3F27-47D1-86B5-C15928464346}"/>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5" name="Footer Placeholder 4">
            <a:extLst>
              <a:ext uri="{FF2B5EF4-FFF2-40B4-BE49-F238E27FC236}">
                <a16:creationId xmlns:a16="http://schemas.microsoft.com/office/drawing/2014/main" id="{B9742748-6137-400B-802E-11BDA32C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C7918-31C1-4D43-BC64-91971B00B7E9}"/>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297241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A139-8360-4BC6-B078-B0ADFDAB1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FEF50F-3D81-482E-9302-756679BD7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852D1F-B542-4FCC-95C7-0559BD1D8FC9}"/>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5" name="Footer Placeholder 4">
            <a:extLst>
              <a:ext uri="{FF2B5EF4-FFF2-40B4-BE49-F238E27FC236}">
                <a16:creationId xmlns:a16="http://schemas.microsoft.com/office/drawing/2014/main" id="{2AE24E0B-3667-4C28-BAEC-7DD761288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491C5-E887-445C-9092-6D2D507D07AB}"/>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24414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C774-7B22-4AD8-A38F-6DDFF0E7B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C51CD-0F57-4F2B-A198-BADEF6F397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463B72-03A6-47F6-B16F-A87A9470E7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5ED8DF-DA4A-4E64-B338-98E371F7ABC3}"/>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6" name="Footer Placeholder 5">
            <a:extLst>
              <a:ext uri="{FF2B5EF4-FFF2-40B4-BE49-F238E27FC236}">
                <a16:creationId xmlns:a16="http://schemas.microsoft.com/office/drawing/2014/main" id="{FEC140D8-81C2-4A66-B2A0-BDEE84AFC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57DC0-1A72-443F-A282-87EA5DB6076B}"/>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88309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4E28-044C-4F60-AAF9-13CB30D8E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50E08-26CB-46D3-92EC-235AAB178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F4E89F-425A-43D8-B79E-A7480555CA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B49B5-9A1B-40A6-9D8A-6CA6221A5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82024B-DE4E-4777-92CE-E41EE8E656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8847F-0747-4EAC-B7D6-644721AB73B3}"/>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8" name="Footer Placeholder 7">
            <a:extLst>
              <a:ext uri="{FF2B5EF4-FFF2-40B4-BE49-F238E27FC236}">
                <a16:creationId xmlns:a16="http://schemas.microsoft.com/office/drawing/2014/main" id="{5D79056A-8FDB-412E-96B2-5987BAF06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C4B67-0C05-4795-BE67-ED0B551E4959}"/>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318707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F259-F3B4-4E4E-8739-F4B9D1A785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BE933C-B617-4F8A-8A67-2C51CCA93191}"/>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4" name="Footer Placeholder 3">
            <a:extLst>
              <a:ext uri="{FF2B5EF4-FFF2-40B4-BE49-F238E27FC236}">
                <a16:creationId xmlns:a16="http://schemas.microsoft.com/office/drawing/2014/main" id="{CE779BA4-153A-4935-BFE9-679993D172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4A697-5769-43DA-9D72-C579239364F7}"/>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401937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1B554-AEE4-44D6-8D8C-29D5715021F1}"/>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3" name="Footer Placeholder 2">
            <a:extLst>
              <a:ext uri="{FF2B5EF4-FFF2-40B4-BE49-F238E27FC236}">
                <a16:creationId xmlns:a16="http://schemas.microsoft.com/office/drawing/2014/main" id="{E5604D6B-1A25-4E7A-9960-8CD6BFB06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111FB5-2BB8-4764-96E9-B0776F9AFB0F}"/>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28581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EACC-176E-4992-B0ED-BC228B016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0A3D90-7FBB-477C-B468-32A745B78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DF372F-1DCB-4309-B063-D28667658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4F07CE-DB71-4B8C-B97A-6B3B4385D8CD}"/>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6" name="Footer Placeholder 5">
            <a:extLst>
              <a:ext uri="{FF2B5EF4-FFF2-40B4-BE49-F238E27FC236}">
                <a16:creationId xmlns:a16="http://schemas.microsoft.com/office/drawing/2014/main" id="{4FFA8EAE-255C-4B5F-AC63-07579024F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087EC-1274-460C-B3D4-2C9154DF8465}"/>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5598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974B-8C09-4256-84E9-0BC48655E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5B552-EF3E-40ED-838C-D67996D75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AD903A-20B1-4826-8AFE-3A0CE45B4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3A54DA-3C10-4C49-88EC-D678247BA4D9}"/>
              </a:ext>
            </a:extLst>
          </p:cNvPr>
          <p:cNvSpPr>
            <a:spLocks noGrp="1"/>
          </p:cNvSpPr>
          <p:nvPr>
            <p:ph type="dt" sz="half" idx="10"/>
          </p:nvPr>
        </p:nvSpPr>
        <p:spPr/>
        <p:txBody>
          <a:bodyPr/>
          <a:lstStyle/>
          <a:p>
            <a:fld id="{218F3C69-E99F-4733-9516-E77A5335968C}" type="datetimeFigureOut">
              <a:rPr lang="en-US" smtClean="0"/>
              <a:t>5/15/2022</a:t>
            </a:fld>
            <a:endParaRPr lang="en-US"/>
          </a:p>
        </p:txBody>
      </p:sp>
      <p:sp>
        <p:nvSpPr>
          <p:cNvPr id="6" name="Footer Placeholder 5">
            <a:extLst>
              <a:ext uri="{FF2B5EF4-FFF2-40B4-BE49-F238E27FC236}">
                <a16:creationId xmlns:a16="http://schemas.microsoft.com/office/drawing/2014/main" id="{6880C7C9-3CC7-4937-B6E4-3C5865A97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AB288-901E-40E9-9856-0C5633F450AE}"/>
              </a:ext>
            </a:extLst>
          </p:cNvPr>
          <p:cNvSpPr>
            <a:spLocks noGrp="1"/>
          </p:cNvSpPr>
          <p:nvPr>
            <p:ph type="sldNum" sz="quarter" idx="12"/>
          </p:nvPr>
        </p:nvSpPr>
        <p:spPr/>
        <p:txBody>
          <a:bodyPr/>
          <a:lstStyle/>
          <a:p>
            <a:fld id="{40AB88E9-12CC-4060-A49E-5A7C6EDDBF19}" type="slidenum">
              <a:rPr lang="en-US" smtClean="0"/>
              <a:t>‹#›</a:t>
            </a:fld>
            <a:endParaRPr lang="en-US"/>
          </a:p>
        </p:txBody>
      </p:sp>
    </p:spTree>
    <p:extLst>
      <p:ext uri="{BB962C8B-B14F-4D97-AF65-F5344CB8AC3E}">
        <p14:creationId xmlns:p14="http://schemas.microsoft.com/office/powerpoint/2010/main" val="375193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3CF46-882A-448E-972E-058E73170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5E22B4-D5A4-4C0A-9DAE-7D877E54E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47A78-F93E-42A9-BE9A-1C8B4BC2A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F3C69-E99F-4733-9516-E77A5335968C}" type="datetimeFigureOut">
              <a:rPr lang="en-US" smtClean="0"/>
              <a:t>5/15/2022</a:t>
            </a:fld>
            <a:endParaRPr lang="en-US"/>
          </a:p>
        </p:txBody>
      </p:sp>
      <p:sp>
        <p:nvSpPr>
          <p:cNvPr id="5" name="Footer Placeholder 4">
            <a:extLst>
              <a:ext uri="{FF2B5EF4-FFF2-40B4-BE49-F238E27FC236}">
                <a16:creationId xmlns:a16="http://schemas.microsoft.com/office/drawing/2014/main" id="{E53A4197-4904-4D79-B9EA-A7B082F10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E8174A-67D8-4CCA-88BC-062EA7981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B88E9-12CC-4060-A49E-5A7C6EDDBF19}" type="slidenum">
              <a:rPr lang="en-US" smtClean="0"/>
              <a:t>‹#›</a:t>
            </a:fld>
            <a:endParaRPr lang="en-US"/>
          </a:p>
        </p:txBody>
      </p:sp>
    </p:spTree>
    <p:extLst>
      <p:ext uri="{BB962C8B-B14F-4D97-AF65-F5344CB8AC3E}">
        <p14:creationId xmlns:p14="http://schemas.microsoft.com/office/powerpoint/2010/main" val="826525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F097-C56E-45D5-BB8C-41CBC2908617}"/>
              </a:ext>
            </a:extLst>
          </p:cNvPr>
          <p:cNvSpPr>
            <a:spLocks noGrp="1"/>
          </p:cNvSpPr>
          <p:nvPr>
            <p:ph type="ctrTitle"/>
          </p:nvPr>
        </p:nvSpPr>
        <p:spPr>
          <a:xfrm>
            <a:off x="1524000" y="1183907"/>
            <a:ext cx="9144000" cy="2326055"/>
          </a:xfrm>
        </p:spPr>
        <p:txBody>
          <a:bodyPr>
            <a:normAutofit fontScale="90000"/>
          </a:bodyPr>
          <a:lstStyle/>
          <a:p>
            <a:r>
              <a:rPr lang="en-US" dirty="0"/>
              <a:t>Merchants, Print Providers, and Shipping </a:t>
            </a:r>
            <a:r>
              <a:rPr lang="en-US" sz="6700" dirty="0"/>
              <a:t>Carriers</a:t>
            </a:r>
            <a:r>
              <a:rPr lang="en-US" dirty="0"/>
              <a:t> Characteristics</a:t>
            </a:r>
          </a:p>
        </p:txBody>
      </p:sp>
      <p:sp>
        <p:nvSpPr>
          <p:cNvPr id="3" name="Subtitle 2">
            <a:extLst>
              <a:ext uri="{FF2B5EF4-FFF2-40B4-BE49-F238E27FC236}">
                <a16:creationId xmlns:a16="http://schemas.microsoft.com/office/drawing/2014/main" id="{F6A16151-87E3-47C0-AD29-34E861D4D137}"/>
              </a:ext>
            </a:extLst>
          </p:cNvPr>
          <p:cNvSpPr>
            <a:spLocks noGrp="1"/>
          </p:cNvSpPr>
          <p:nvPr>
            <p:ph type="subTitle" idx="1"/>
          </p:nvPr>
        </p:nvSpPr>
        <p:spPr/>
        <p:txBody>
          <a:bodyPr/>
          <a:lstStyle/>
          <a:p>
            <a:r>
              <a:rPr lang="en-US" dirty="0"/>
              <a:t>By: Paul </a:t>
            </a:r>
            <a:r>
              <a:rPr lang="en-US" dirty="0" err="1"/>
              <a:t>Rukwaro</a:t>
            </a:r>
            <a:endParaRPr lang="en-US" dirty="0"/>
          </a:p>
          <a:p>
            <a:r>
              <a:rPr lang="en-US" dirty="0"/>
              <a:t>Data Analyst, </a:t>
            </a:r>
            <a:r>
              <a:rPr lang="en-US" dirty="0" err="1"/>
              <a:t>Printify</a:t>
            </a:r>
            <a:endParaRPr lang="en-US" dirty="0"/>
          </a:p>
          <a:p>
            <a:r>
              <a:rPr lang="en-US" dirty="0"/>
              <a:t>Last Updated: May 16</a:t>
            </a:r>
            <a:r>
              <a:rPr lang="en-US" baseline="30000" dirty="0"/>
              <a:t>th</a:t>
            </a:r>
            <a:r>
              <a:rPr lang="en-US" dirty="0"/>
              <a:t> 2022</a:t>
            </a:r>
          </a:p>
        </p:txBody>
      </p:sp>
    </p:spTree>
    <p:extLst>
      <p:ext uri="{BB962C8B-B14F-4D97-AF65-F5344CB8AC3E}">
        <p14:creationId xmlns:p14="http://schemas.microsoft.com/office/powerpoint/2010/main" val="337553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9B7F-90F5-49B4-BDB7-5733ACA25C89}"/>
              </a:ext>
            </a:extLst>
          </p:cNvPr>
          <p:cNvSpPr>
            <a:spLocks noGrp="1"/>
          </p:cNvSpPr>
          <p:nvPr>
            <p:ph type="title"/>
          </p:nvPr>
        </p:nvSpPr>
        <p:spPr/>
        <p:txBody>
          <a:bodyPr/>
          <a:lstStyle/>
          <a:p>
            <a:r>
              <a:rPr lang="en-US" dirty="0"/>
              <a:t>Merchant Success and Experience</a:t>
            </a:r>
          </a:p>
        </p:txBody>
      </p:sp>
      <p:sp>
        <p:nvSpPr>
          <p:cNvPr id="6" name="Content Placeholder 5">
            <a:extLst>
              <a:ext uri="{FF2B5EF4-FFF2-40B4-BE49-F238E27FC236}">
                <a16:creationId xmlns:a16="http://schemas.microsoft.com/office/drawing/2014/main" id="{40CF646B-989A-4DFE-A875-58695EB642CF}"/>
              </a:ext>
            </a:extLst>
          </p:cNvPr>
          <p:cNvSpPr>
            <a:spLocks noGrp="1"/>
          </p:cNvSpPr>
          <p:nvPr>
            <p:ph idx="1"/>
          </p:nvPr>
        </p:nvSpPr>
        <p:spPr>
          <a:xfrm>
            <a:off x="838200" y="1825625"/>
            <a:ext cx="5647267" cy="4351338"/>
          </a:xfrm>
        </p:spPr>
        <p:txBody>
          <a:bodyPr>
            <a:normAutofit/>
          </a:bodyPr>
          <a:lstStyle/>
          <a:p>
            <a:pPr marL="0" indent="0" algn="ctr">
              <a:buNone/>
            </a:pPr>
            <a:r>
              <a:rPr lang="en-US" sz="4000" dirty="0"/>
              <a:t>Correlation</a:t>
            </a:r>
          </a:p>
          <a:p>
            <a:pPr marL="0" indent="0" algn="ctr">
              <a:buNone/>
            </a:pPr>
            <a:endParaRPr lang="en-US" sz="4000" dirty="0"/>
          </a:p>
        </p:txBody>
      </p:sp>
      <p:pic>
        <p:nvPicPr>
          <p:cNvPr id="7" name="Content Placeholder 4">
            <a:extLst>
              <a:ext uri="{FF2B5EF4-FFF2-40B4-BE49-F238E27FC236}">
                <a16:creationId xmlns:a16="http://schemas.microsoft.com/office/drawing/2014/main" id="{32F8E6C6-7818-486F-BE45-BFE9E5C09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872" y="1385358"/>
            <a:ext cx="5064128" cy="4351338"/>
          </a:xfrm>
          <a:prstGeom prst="rect">
            <a:avLst/>
          </a:prstGeom>
        </p:spPr>
      </p:pic>
      <p:sp>
        <p:nvSpPr>
          <p:cNvPr id="8" name="Circle: Hollow 7">
            <a:extLst>
              <a:ext uri="{FF2B5EF4-FFF2-40B4-BE49-F238E27FC236}">
                <a16:creationId xmlns:a16="http://schemas.microsoft.com/office/drawing/2014/main" id="{79C52D92-F64D-4ED1-B7A2-0394A85EC9EA}"/>
              </a:ext>
            </a:extLst>
          </p:cNvPr>
          <p:cNvSpPr/>
          <p:nvPr/>
        </p:nvSpPr>
        <p:spPr>
          <a:xfrm>
            <a:off x="2484437" y="2807496"/>
            <a:ext cx="2985030" cy="2797173"/>
          </a:xfrm>
          <a:prstGeom prst="donut">
            <a:avLst>
              <a:gd name="adj" fmla="val 101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0.03</a:t>
            </a:r>
          </a:p>
        </p:txBody>
      </p:sp>
    </p:spTree>
    <p:extLst>
      <p:ext uri="{BB962C8B-B14F-4D97-AF65-F5344CB8AC3E}">
        <p14:creationId xmlns:p14="http://schemas.microsoft.com/office/powerpoint/2010/main" val="278212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6827-8BE4-43FF-950C-F9011B194011}"/>
              </a:ext>
            </a:extLst>
          </p:cNvPr>
          <p:cNvSpPr>
            <a:spLocks noGrp="1"/>
          </p:cNvSpPr>
          <p:nvPr>
            <p:ph type="title"/>
          </p:nvPr>
        </p:nvSpPr>
        <p:spPr/>
        <p:txBody>
          <a:bodyPr/>
          <a:lstStyle/>
          <a:p>
            <a:r>
              <a:rPr lang="en-US" dirty="0"/>
              <a:t>Merchant Success </a:t>
            </a:r>
          </a:p>
        </p:txBody>
      </p:sp>
      <p:sp>
        <p:nvSpPr>
          <p:cNvPr id="6" name="Content Placeholder 5">
            <a:extLst>
              <a:ext uri="{FF2B5EF4-FFF2-40B4-BE49-F238E27FC236}">
                <a16:creationId xmlns:a16="http://schemas.microsoft.com/office/drawing/2014/main" id="{3A9C5C8A-4D31-428B-BE7A-4C084C8D717A}"/>
              </a:ext>
            </a:extLst>
          </p:cNvPr>
          <p:cNvSpPr>
            <a:spLocks noGrp="1"/>
          </p:cNvSpPr>
          <p:nvPr>
            <p:ph idx="1"/>
          </p:nvPr>
        </p:nvSpPr>
        <p:spPr>
          <a:xfrm>
            <a:off x="838200" y="1825625"/>
            <a:ext cx="5257800" cy="4351338"/>
          </a:xfrm>
        </p:spPr>
        <p:txBody>
          <a:bodyPr>
            <a:normAutofit/>
          </a:bodyPr>
          <a:lstStyle/>
          <a:p>
            <a:pPr marL="0" indent="0" algn="ctr">
              <a:buNone/>
            </a:pPr>
            <a:r>
              <a:rPr lang="en-US" sz="4000" dirty="0"/>
              <a:t>United States Orders</a:t>
            </a:r>
          </a:p>
          <a:p>
            <a:pPr marL="0" indent="0" algn="ctr">
              <a:buNone/>
            </a:pPr>
            <a:endParaRPr lang="en-US" sz="4000" dirty="0"/>
          </a:p>
        </p:txBody>
      </p:sp>
      <p:pic>
        <p:nvPicPr>
          <p:cNvPr id="7" name="Content Placeholder 4">
            <a:extLst>
              <a:ext uri="{FF2B5EF4-FFF2-40B4-BE49-F238E27FC236}">
                <a16:creationId xmlns:a16="http://schemas.microsoft.com/office/drawing/2014/main" id="{31BBBF74-B9AE-4DA9-9C89-437E54F47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320" y="758825"/>
            <a:ext cx="6305680" cy="5418138"/>
          </a:xfrm>
          <a:prstGeom prst="rect">
            <a:avLst/>
          </a:prstGeom>
        </p:spPr>
      </p:pic>
      <p:sp>
        <p:nvSpPr>
          <p:cNvPr id="8" name="Circle: Hollow 7">
            <a:extLst>
              <a:ext uri="{FF2B5EF4-FFF2-40B4-BE49-F238E27FC236}">
                <a16:creationId xmlns:a16="http://schemas.microsoft.com/office/drawing/2014/main" id="{9064C573-C6B7-401E-B88D-C5CA5F8C038B}"/>
              </a:ext>
            </a:extLst>
          </p:cNvPr>
          <p:cNvSpPr/>
          <p:nvPr/>
        </p:nvSpPr>
        <p:spPr>
          <a:xfrm>
            <a:off x="2484437" y="2807496"/>
            <a:ext cx="2985030" cy="2797173"/>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89.6%</a:t>
            </a:r>
          </a:p>
        </p:txBody>
      </p:sp>
    </p:spTree>
    <p:extLst>
      <p:ext uri="{BB962C8B-B14F-4D97-AF65-F5344CB8AC3E}">
        <p14:creationId xmlns:p14="http://schemas.microsoft.com/office/powerpoint/2010/main" val="268347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1C5A-2AD9-48DF-8B9D-0D74A3B45AB4}"/>
              </a:ext>
            </a:extLst>
          </p:cNvPr>
          <p:cNvSpPr>
            <a:spLocks noGrp="1"/>
          </p:cNvSpPr>
          <p:nvPr>
            <p:ph type="title"/>
          </p:nvPr>
        </p:nvSpPr>
        <p:spPr/>
        <p:txBody>
          <a:bodyPr/>
          <a:lstStyle/>
          <a:p>
            <a:r>
              <a:rPr lang="en-US" dirty="0"/>
              <a:t>Top Merchant Shared Characteristics</a:t>
            </a:r>
          </a:p>
        </p:txBody>
      </p:sp>
      <p:grpSp>
        <p:nvGrpSpPr>
          <p:cNvPr id="7" name="Group 6">
            <a:extLst>
              <a:ext uri="{FF2B5EF4-FFF2-40B4-BE49-F238E27FC236}">
                <a16:creationId xmlns:a16="http://schemas.microsoft.com/office/drawing/2014/main" id="{BAC34B41-1081-4523-BF6B-C3B032A75DE2}"/>
              </a:ext>
            </a:extLst>
          </p:cNvPr>
          <p:cNvGrpSpPr/>
          <p:nvPr/>
        </p:nvGrpSpPr>
        <p:grpSpPr>
          <a:xfrm>
            <a:off x="181504" y="1629189"/>
            <a:ext cx="2291555" cy="2586946"/>
            <a:chOff x="181504" y="1629189"/>
            <a:chExt cx="2358496" cy="2586946"/>
          </a:xfrm>
        </p:grpSpPr>
        <p:sp>
          <p:nvSpPr>
            <p:cNvPr id="5" name="Circle: Hollow 4">
              <a:extLst>
                <a:ext uri="{FF2B5EF4-FFF2-40B4-BE49-F238E27FC236}">
                  <a16:creationId xmlns:a16="http://schemas.microsoft.com/office/drawing/2014/main" id="{2C868AB7-3DF2-44D1-BBA5-45E5580611BE}"/>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€22.13</a:t>
              </a:r>
            </a:p>
          </p:txBody>
        </p:sp>
        <p:sp>
          <p:nvSpPr>
            <p:cNvPr id="6" name="TextBox 5">
              <a:extLst>
                <a:ext uri="{FF2B5EF4-FFF2-40B4-BE49-F238E27FC236}">
                  <a16:creationId xmlns:a16="http://schemas.microsoft.com/office/drawing/2014/main" id="{509EE15A-5D74-4A41-98D2-F83138239D4F}"/>
                </a:ext>
              </a:extLst>
            </p:cNvPr>
            <p:cNvSpPr txBox="1"/>
            <p:nvPr/>
          </p:nvSpPr>
          <p:spPr>
            <a:xfrm>
              <a:off x="181504" y="1629189"/>
              <a:ext cx="2358496" cy="369332"/>
            </a:xfrm>
            <a:prstGeom prst="rect">
              <a:avLst/>
            </a:prstGeom>
            <a:noFill/>
          </p:spPr>
          <p:txBody>
            <a:bodyPr wrap="square" rtlCol="0">
              <a:spAutoFit/>
            </a:bodyPr>
            <a:lstStyle/>
            <a:p>
              <a:r>
                <a:rPr lang="en-US" dirty="0"/>
                <a:t>Mean Order Revenue </a:t>
              </a:r>
            </a:p>
          </p:txBody>
        </p:sp>
      </p:grpSp>
      <p:grpSp>
        <p:nvGrpSpPr>
          <p:cNvPr id="11" name="Group 10">
            <a:extLst>
              <a:ext uri="{FF2B5EF4-FFF2-40B4-BE49-F238E27FC236}">
                <a16:creationId xmlns:a16="http://schemas.microsoft.com/office/drawing/2014/main" id="{2B3B8A37-1525-4B21-8209-D5D2D35F8DAD}"/>
              </a:ext>
            </a:extLst>
          </p:cNvPr>
          <p:cNvGrpSpPr/>
          <p:nvPr/>
        </p:nvGrpSpPr>
        <p:grpSpPr>
          <a:xfrm>
            <a:off x="6636808" y="1629189"/>
            <a:ext cx="2358496" cy="2586946"/>
            <a:chOff x="181504" y="1629189"/>
            <a:chExt cx="2358496" cy="2586946"/>
          </a:xfrm>
        </p:grpSpPr>
        <p:sp>
          <p:nvSpPr>
            <p:cNvPr id="12" name="Circle: Hollow 11">
              <a:extLst>
                <a:ext uri="{FF2B5EF4-FFF2-40B4-BE49-F238E27FC236}">
                  <a16:creationId xmlns:a16="http://schemas.microsoft.com/office/drawing/2014/main" id="{F7851C0B-74B2-495C-82E8-4ECADF2C8BB1}"/>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TextBox 12">
              <a:extLst>
                <a:ext uri="{FF2B5EF4-FFF2-40B4-BE49-F238E27FC236}">
                  <a16:creationId xmlns:a16="http://schemas.microsoft.com/office/drawing/2014/main" id="{1D351042-EB29-4986-A020-EDD33910C825}"/>
                </a:ext>
              </a:extLst>
            </p:cNvPr>
            <p:cNvSpPr txBox="1"/>
            <p:nvPr/>
          </p:nvSpPr>
          <p:spPr>
            <a:xfrm>
              <a:off x="181504" y="1629189"/>
              <a:ext cx="2358496" cy="369332"/>
            </a:xfrm>
            <a:prstGeom prst="rect">
              <a:avLst/>
            </a:prstGeom>
            <a:noFill/>
          </p:spPr>
          <p:txBody>
            <a:bodyPr wrap="square" rtlCol="0">
              <a:spAutoFit/>
            </a:bodyPr>
            <a:lstStyle/>
            <a:p>
              <a:r>
                <a:rPr lang="en-US" dirty="0"/>
                <a:t>Mean total Orders </a:t>
              </a:r>
            </a:p>
          </p:txBody>
        </p:sp>
      </p:grpSp>
      <p:grpSp>
        <p:nvGrpSpPr>
          <p:cNvPr id="14" name="Group 13">
            <a:extLst>
              <a:ext uri="{FF2B5EF4-FFF2-40B4-BE49-F238E27FC236}">
                <a16:creationId xmlns:a16="http://schemas.microsoft.com/office/drawing/2014/main" id="{B890C3AD-0C6C-4D4A-96AC-B00314E5AD59}"/>
              </a:ext>
            </a:extLst>
          </p:cNvPr>
          <p:cNvGrpSpPr/>
          <p:nvPr/>
        </p:nvGrpSpPr>
        <p:grpSpPr>
          <a:xfrm>
            <a:off x="3316022" y="1629189"/>
            <a:ext cx="2358496" cy="2586946"/>
            <a:chOff x="181504" y="1629189"/>
            <a:chExt cx="2358496" cy="2586946"/>
          </a:xfrm>
        </p:grpSpPr>
        <p:sp>
          <p:nvSpPr>
            <p:cNvPr id="15" name="Circle: Hollow 14">
              <a:extLst>
                <a:ext uri="{FF2B5EF4-FFF2-40B4-BE49-F238E27FC236}">
                  <a16:creationId xmlns:a16="http://schemas.microsoft.com/office/drawing/2014/main" id="{F45B299A-B052-457A-A1EC-7724401FB418}"/>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6" name="TextBox 15">
              <a:extLst>
                <a:ext uri="{FF2B5EF4-FFF2-40B4-BE49-F238E27FC236}">
                  <a16:creationId xmlns:a16="http://schemas.microsoft.com/office/drawing/2014/main" id="{92A1731F-E3B5-4265-AE1A-0AAF01705FBE}"/>
                </a:ext>
              </a:extLst>
            </p:cNvPr>
            <p:cNvSpPr txBox="1"/>
            <p:nvPr/>
          </p:nvSpPr>
          <p:spPr>
            <a:xfrm>
              <a:off x="181504" y="1629189"/>
              <a:ext cx="2358496" cy="369332"/>
            </a:xfrm>
            <a:prstGeom prst="rect">
              <a:avLst/>
            </a:prstGeom>
            <a:noFill/>
          </p:spPr>
          <p:txBody>
            <a:bodyPr wrap="square" rtlCol="0">
              <a:spAutoFit/>
            </a:bodyPr>
            <a:lstStyle/>
            <a:p>
              <a:r>
                <a:rPr lang="en-US" dirty="0"/>
                <a:t>Mean Experience (M)</a:t>
              </a:r>
            </a:p>
          </p:txBody>
        </p:sp>
      </p:grpSp>
      <p:grpSp>
        <p:nvGrpSpPr>
          <p:cNvPr id="17" name="Group 16">
            <a:extLst>
              <a:ext uri="{FF2B5EF4-FFF2-40B4-BE49-F238E27FC236}">
                <a16:creationId xmlns:a16="http://schemas.microsoft.com/office/drawing/2014/main" id="{C1FD8015-B6A6-4B8B-AD6D-0F46DEEEB009}"/>
              </a:ext>
            </a:extLst>
          </p:cNvPr>
          <p:cNvGrpSpPr/>
          <p:nvPr/>
        </p:nvGrpSpPr>
        <p:grpSpPr>
          <a:xfrm>
            <a:off x="9652000" y="1629189"/>
            <a:ext cx="2358496" cy="2586946"/>
            <a:chOff x="181504" y="1629189"/>
            <a:chExt cx="2358496" cy="2586946"/>
          </a:xfrm>
        </p:grpSpPr>
        <p:sp>
          <p:nvSpPr>
            <p:cNvPr id="18" name="Circle: Hollow 17">
              <a:extLst>
                <a:ext uri="{FF2B5EF4-FFF2-40B4-BE49-F238E27FC236}">
                  <a16:creationId xmlns:a16="http://schemas.microsoft.com/office/drawing/2014/main" id="{5E66F02E-2548-42EC-8791-4B04D0A5D6E0}"/>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p:txBody>
        </p:sp>
        <p:sp>
          <p:nvSpPr>
            <p:cNvPr id="19" name="TextBox 18">
              <a:extLst>
                <a:ext uri="{FF2B5EF4-FFF2-40B4-BE49-F238E27FC236}">
                  <a16:creationId xmlns:a16="http://schemas.microsoft.com/office/drawing/2014/main" id="{3CCC4D5B-AF1F-4F6C-B6C9-958C4C13AF16}"/>
                </a:ext>
              </a:extLst>
            </p:cNvPr>
            <p:cNvSpPr txBox="1"/>
            <p:nvPr/>
          </p:nvSpPr>
          <p:spPr>
            <a:xfrm>
              <a:off x="181504" y="1629189"/>
              <a:ext cx="2358496" cy="369332"/>
            </a:xfrm>
            <a:prstGeom prst="rect">
              <a:avLst/>
            </a:prstGeom>
            <a:noFill/>
          </p:spPr>
          <p:txBody>
            <a:bodyPr wrap="square" rtlCol="0">
              <a:spAutoFit/>
            </a:bodyPr>
            <a:lstStyle/>
            <a:p>
              <a:r>
                <a:rPr lang="en-US" dirty="0"/>
                <a:t>Mean Canceled Orders </a:t>
              </a:r>
            </a:p>
          </p:txBody>
        </p:sp>
      </p:grpSp>
      <p:grpSp>
        <p:nvGrpSpPr>
          <p:cNvPr id="20" name="Group 19">
            <a:extLst>
              <a:ext uri="{FF2B5EF4-FFF2-40B4-BE49-F238E27FC236}">
                <a16:creationId xmlns:a16="http://schemas.microsoft.com/office/drawing/2014/main" id="{2BA07898-63CB-4D26-8DDC-CED9B45AB464}"/>
              </a:ext>
            </a:extLst>
          </p:cNvPr>
          <p:cNvGrpSpPr/>
          <p:nvPr/>
        </p:nvGrpSpPr>
        <p:grpSpPr>
          <a:xfrm>
            <a:off x="91013" y="4297725"/>
            <a:ext cx="2291555" cy="2500894"/>
            <a:chOff x="88370" y="1715241"/>
            <a:chExt cx="2358496" cy="2500894"/>
          </a:xfrm>
        </p:grpSpPr>
        <p:sp>
          <p:nvSpPr>
            <p:cNvPr id="21" name="Circle: Hollow 20">
              <a:extLst>
                <a:ext uri="{FF2B5EF4-FFF2-40B4-BE49-F238E27FC236}">
                  <a16:creationId xmlns:a16="http://schemas.microsoft.com/office/drawing/2014/main" id="{B3A6641A-2F38-44AD-B730-2D9ECA007FA6}"/>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T-shirt</a:t>
              </a:r>
            </a:p>
          </p:txBody>
        </p:sp>
        <p:sp>
          <p:nvSpPr>
            <p:cNvPr id="22" name="TextBox 21">
              <a:extLst>
                <a:ext uri="{FF2B5EF4-FFF2-40B4-BE49-F238E27FC236}">
                  <a16:creationId xmlns:a16="http://schemas.microsoft.com/office/drawing/2014/main" id="{A859AF55-75AD-42E2-9334-E5F7FCE0C113}"/>
                </a:ext>
              </a:extLst>
            </p:cNvPr>
            <p:cNvSpPr txBox="1"/>
            <p:nvPr/>
          </p:nvSpPr>
          <p:spPr>
            <a:xfrm>
              <a:off x="88370" y="1715241"/>
              <a:ext cx="2358496" cy="369332"/>
            </a:xfrm>
            <a:prstGeom prst="rect">
              <a:avLst/>
            </a:prstGeom>
            <a:noFill/>
          </p:spPr>
          <p:txBody>
            <a:bodyPr wrap="square" rtlCol="0">
              <a:spAutoFit/>
            </a:bodyPr>
            <a:lstStyle/>
            <a:p>
              <a:pPr algn="ctr"/>
              <a:r>
                <a:rPr lang="en-US" dirty="0"/>
                <a:t>Popular Product</a:t>
              </a:r>
            </a:p>
          </p:txBody>
        </p:sp>
      </p:grpSp>
      <p:grpSp>
        <p:nvGrpSpPr>
          <p:cNvPr id="23" name="Group 22">
            <a:extLst>
              <a:ext uri="{FF2B5EF4-FFF2-40B4-BE49-F238E27FC236}">
                <a16:creationId xmlns:a16="http://schemas.microsoft.com/office/drawing/2014/main" id="{45168F51-F15F-4210-B455-D76B79150E9F}"/>
              </a:ext>
            </a:extLst>
          </p:cNvPr>
          <p:cNvGrpSpPr/>
          <p:nvPr/>
        </p:nvGrpSpPr>
        <p:grpSpPr>
          <a:xfrm>
            <a:off x="3349492" y="4297725"/>
            <a:ext cx="2291555" cy="2500894"/>
            <a:chOff x="88370" y="1715241"/>
            <a:chExt cx="2358496" cy="2500894"/>
          </a:xfrm>
        </p:grpSpPr>
        <p:sp>
          <p:nvSpPr>
            <p:cNvPr id="24" name="Circle: Hollow 23">
              <a:extLst>
                <a:ext uri="{FF2B5EF4-FFF2-40B4-BE49-F238E27FC236}">
                  <a16:creationId xmlns:a16="http://schemas.microsoft.com/office/drawing/2014/main" id="{5369E77C-7FFD-4771-9E2A-24B5B64B12CF}"/>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USA</a:t>
              </a:r>
            </a:p>
          </p:txBody>
        </p:sp>
        <p:sp>
          <p:nvSpPr>
            <p:cNvPr id="25" name="TextBox 24">
              <a:extLst>
                <a:ext uri="{FF2B5EF4-FFF2-40B4-BE49-F238E27FC236}">
                  <a16:creationId xmlns:a16="http://schemas.microsoft.com/office/drawing/2014/main" id="{86EE6A7C-6D29-4EB0-8055-DBEE9AE0FFEB}"/>
                </a:ext>
              </a:extLst>
            </p:cNvPr>
            <p:cNvSpPr txBox="1"/>
            <p:nvPr/>
          </p:nvSpPr>
          <p:spPr>
            <a:xfrm>
              <a:off x="88370" y="1715241"/>
              <a:ext cx="2358496" cy="369332"/>
            </a:xfrm>
            <a:prstGeom prst="rect">
              <a:avLst/>
            </a:prstGeom>
            <a:noFill/>
          </p:spPr>
          <p:txBody>
            <a:bodyPr wrap="square" rtlCol="0">
              <a:spAutoFit/>
            </a:bodyPr>
            <a:lstStyle/>
            <a:p>
              <a:pPr algn="ctr"/>
              <a:r>
                <a:rPr lang="en-US" dirty="0"/>
                <a:t>Popular Country</a:t>
              </a:r>
            </a:p>
          </p:txBody>
        </p:sp>
      </p:grpSp>
      <p:grpSp>
        <p:nvGrpSpPr>
          <p:cNvPr id="26" name="Group 25">
            <a:extLst>
              <a:ext uri="{FF2B5EF4-FFF2-40B4-BE49-F238E27FC236}">
                <a16:creationId xmlns:a16="http://schemas.microsoft.com/office/drawing/2014/main" id="{E5843203-2B82-43F6-B118-AA2234E197AB}"/>
              </a:ext>
            </a:extLst>
          </p:cNvPr>
          <p:cNvGrpSpPr/>
          <p:nvPr/>
        </p:nvGrpSpPr>
        <p:grpSpPr>
          <a:xfrm>
            <a:off x="6698462" y="4297725"/>
            <a:ext cx="2291555" cy="2500894"/>
            <a:chOff x="88370" y="1715241"/>
            <a:chExt cx="2358496" cy="2500894"/>
          </a:xfrm>
        </p:grpSpPr>
        <p:sp>
          <p:nvSpPr>
            <p:cNvPr id="27" name="Circle: Hollow 26">
              <a:extLst>
                <a:ext uri="{FF2B5EF4-FFF2-40B4-BE49-F238E27FC236}">
                  <a16:creationId xmlns:a16="http://schemas.microsoft.com/office/drawing/2014/main" id="{99DBA42B-9B36-4BCB-9A09-BA83225A534A}"/>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Gildan</a:t>
              </a:r>
            </a:p>
          </p:txBody>
        </p:sp>
        <p:sp>
          <p:nvSpPr>
            <p:cNvPr id="28" name="TextBox 27">
              <a:extLst>
                <a:ext uri="{FF2B5EF4-FFF2-40B4-BE49-F238E27FC236}">
                  <a16:creationId xmlns:a16="http://schemas.microsoft.com/office/drawing/2014/main" id="{AC49D667-0255-4EEF-A75E-1615AA506F79}"/>
                </a:ext>
              </a:extLst>
            </p:cNvPr>
            <p:cNvSpPr txBox="1"/>
            <p:nvPr/>
          </p:nvSpPr>
          <p:spPr>
            <a:xfrm>
              <a:off x="88370" y="1715241"/>
              <a:ext cx="2358496" cy="369332"/>
            </a:xfrm>
            <a:prstGeom prst="rect">
              <a:avLst/>
            </a:prstGeom>
            <a:noFill/>
          </p:spPr>
          <p:txBody>
            <a:bodyPr wrap="square" rtlCol="0">
              <a:spAutoFit/>
            </a:bodyPr>
            <a:lstStyle/>
            <a:p>
              <a:pPr algn="ctr"/>
              <a:r>
                <a:rPr lang="en-US" dirty="0"/>
                <a:t>Popular Brand</a:t>
              </a:r>
            </a:p>
          </p:txBody>
        </p:sp>
      </p:grpSp>
      <p:grpSp>
        <p:nvGrpSpPr>
          <p:cNvPr id="29" name="Group 28">
            <a:extLst>
              <a:ext uri="{FF2B5EF4-FFF2-40B4-BE49-F238E27FC236}">
                <a16:creationId xmlns:a16="http://schemas.microsoft.com/office/drawing/2014/main" id="{32D876E8-AAED-4319-AAA5-45A30EA64104}"/>
              </a:ext>
            </a:extLst>
          </p:cNvPr>
          <p:cNvGrpSpPr/>
          <p:nvPr/>
        </p:nvGrpSpPr>
        <p:grpSpPr>
          <a:xfrm>
            <a:off x="9558866" y="4297725"/>
            <a:ext cx="2358496" cy="2500894"/>
            <a:chOff x="88370" y="1715241"/>
            <a:chExt cx="2358496" cy="2500894"/>
          </a:xfrm>
        </p:grpSpPr>
        <p:sp>
          <p:nvSpPr>
            <p:cNvPr id="30" name="Circle: Hollow 29">
              <a:extLst>
                <a:ext uri="{FF2B5EF4-FFF2-40B4-BE49-F238E27FC236}">
                  <a16:creationId xmlns:a16="http://schemas.microsoft.com/office/drawing/2014/main" id="{58B7A9FD-3C72-44D9-AF53-C330B713DE67}"/>
                </a:ext>
              </a:extLst>
            </p:cNvPr>
            <p:cNvSpPr/>
            <p:nvPr/>
          </p:nvSpPr>
          <p:spPr>
            <a:xfrm>
              <a:off x="181504" y="2065867"/>
              <a:ext cx="2172229" cy="2150268"/>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31" name="TextBox 30">
              <a:extLst>
                <a:ext uri="{FF2B5EF4-FFF2-40B4-BE49-F238E27FC236}">
                  <a16:creationId xmlns:a16="http://schemas.microsoft.com/office/drawing/2014/main" id="{12FC0A43-B034-420D-8D21-3279FEED1C74}"/>
                </a:ext>
              </a:extLst>
            </p:cNvPr>
            <p:cNvSpPr txBox="1"/>
            <p:nvPr/>
          </p:nvSpPr>
          <p:spPr>
            <a:xfrm>
              <a:off x="88370" y="1715241"/>
              <a:ext cx="2358496" cy="369332"/>
            </a:xfrm>
            <a:prstGeom prst="rect">
              <a:avLst/>
            </a:prstGeom>
            <a:noFill/>
          </p:spPr>
          <p:txBody>
            <a:bodyPr wrap="square" rtlCol="0">
              <a:spAutoFit/>
            </a:bodyPr>
            <a:lstStyle/>
            <a:p>
              <a:r>
                <a:rPr lang="en-US" dirty="0"/>
                <a:t>Mean Delivered Orders </a:t>
              </a:r>
            </a:p>
          </p:txBody>
        </p:sp>
      </p:grpSp>
      <p:cxnSp>
        <p:nvCxnSpPr>
          <p:cNvPr id="33" name="Straight Connector 32">
            <a:extLst>
              <a:ext uri="{FF2B5EF4-FFF2-40B4-BE49-F238E27FC236}">
                <a16:creationId xmlns:a16="http://schemas.microsoft.com/office/drawing/2014/main" id="{2749D6F9-46F0-4648-AF80-8CC07D13464D}"/>
              </a:ext>
            </a:extLst>
          </p:cNvPr>
          <p:cNvCxnSpPr/>
          <p:nvPr/>
        </p:nvCxnSpPr>
        <p:spPr>
          <a:xfrm>
            <a:off x="181504" y="4297725"/>
            <a:ext cx="11735858"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60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ED93-D8BE-4435-92CF-A42236FDC607}"/>
              </a:ext>
            </a:extLst>
          </p:cNvPr>
          <p:cNvSpPr>
            <a:spLocks noGrp="1"/>
          </p:cNvSpPr>
          <p:nvPr>
            <p:ph type="title"/>
          </p:nvPr>
        </p:nvSpPr>
        <p:spPr/>
        <p:txBody>
          <a:bodyPr/>
          <a:lstStyle/>
          <a:p>
            <a:r>
              <a:rPr lang="en-US" dirty="0"/>
              <a:t>Print Providers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6F4300-4A5F-44CD-A16C-2950FCBB2E1F}"/>
                  </a:ext>
                </a:extLst>
              </p:cNvPr>
              <p:cNvSpPr>
                <a:spLocks noGrp="1"/>
              </p:cNvSpPr>
              <p:nvPr>
                <p:ph idx="1"/>
              </p:nvPr>
            </p:nvSpPr>
            <p:spPr/>
            <p:txBody>
              <a:bodyPr/>
              <a:lstStyle/>
              <a:p>
                <a:r>
                  <a:rPr lang="en-US" dirty="0"/>
                  <a:t>For each merchant, success factor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ea typeface="Cambria Math" panose="02040503050406030204" pitchFamily="18" charset="0"/>
                                </a:rPr>
                              </m:ctrlPr>
                            </m:funcPr>
                            <m:fName>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𝑅𝑒𝑣𝑒𝑛𝑢𝑒</m:t>
                              </m:r>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𝑝𝑟𝑖𝑛𝑡𝑒𝑑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𝑝𝑟𝑖𝑛𝑡𝑒𝑑</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𝑑𝑒𝑙𝑎𝑦</m:t>
                          </m:r>
                        </m:den>
                      </m:f>
                      <m:r>
                        <a:rPr lang="en-US" b="0" i="1" smtClean="0">
                          <a:latin typeface="Cambria Math" panose="02040503050406030204" pitchFamily="18" charset="0"/>
                          <a:ea typeface="Cambria Math" panose="02040503050406030204" pitchFamily="18" charset="0"/>
                        </a:rPr>
                        <m:t> </m:t>
                      </m:r>
                    </m:oMath>
                  </m:oMathPara>
                </a14:m>
                <a:endParaRPr lang="en-US" dirty="0"/>
              </a:p>
              <a:p>
                <a:endParaRPr lang="en-US" dirty="0"/>
              </a:p>
              <a:p>
                <a:r>
                  <a:rPr lang="en-US" dirty="0"/>
                  <a:t>Log factor reduces the effects of outliers </a:t>
                </a:r>
              </a:p>
            </p:txBody>
          </p:sp>
        </mc:Choice>
        <mc:Fallback>
          <p:sp>
            <p:nvSpPr>
              <p:cNvPr id="3" name="Content Placeholder 2">
                <a:extLst>
                  <a:ext uri="{FF2B5EF4-FFF2-40B4-BE49-F238E27FC236}">
                    <a16:creationId xmlns:a16="http://schemas.microsoft.com/office/drawing/2014/main" id="{E86F4300-4A5F-44CD-A16C-2950FCBB2E1F}"/>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9473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D600-2992-4222-A7A3-A47308F95793}"/>
              </a:ext>
            </a:extLst>
          </p:cNvPr>
          <p:cNvSpPr>
            <a:spLocks noGrp="1"/>
          </p:cNvSpPr>
          <p:nvPr>
            <p:ph type="title"/>
          </p:nvPr>
        </p:nvSpPr>
        <p:spPr/>
        <p:txBody>
          <a:bodyPr/>
          <a:lstStyle/>
          <a:p>
            <a:r>
              <a:rPr lang="en-US" dirty="0"/>
              <a:t>Success Factor and Total Printed Orders</a:t>
            </a:r>
          </a:p>
        </p:txBody>
      </p:sp>
      <p:sp>
        <p:nvSpPr>
          <p:cNvPr id="10" name="Content Placeholder 9">
            <a:extLst>
              <a:ext uri="{FF2B5EF4-FFF2-40B4-BE49-F238E27FC236}">
                <a16:creationId xmlns:a16="http://schemas.microsoft.com/office/drawing/2014/main" id="{F942E54F-2843-46F4-B73D-9F932D495CC1}"/>
              </a:ext>
            </a:extLst>
          </p:cNvPr>
          <p:cNvSpPr>
            <a:spLocks noGrp="1"/>
          </p:cNvSpPr>
          <p:nvPr>
            <p:ph idx="1"/>
          </p:nvPr>
        </p:nvSpPr>
        <p:spPr>
          <a:xfrm>
            <a:off x="838200" y="1825625"/>
            <a:ext cx="5257800" cy="4351338"/>
          </a:xfrm>
        </p:spPr>
        <p:txBody>
          <a:bodyPr/>
          <a:lstStyle/>
          <a:p>
            <a:pPr marL="0" indent="0" algn="ctr">
              <a:buNone/>
            </a:pPr>
            <a:r>
              <a:rPr lang="en-US" dirty="0"/>
              <a:t> </a:t>
            </a:r>
            <a:r>
              <a:rPr lang="en-US" sz="4800" dirty="0"/>
              <a:t>Correlation</a:t>
            </a:r>
          </a:p>
          <a:p>
            <a:pPr marL="0" indent="0" algn="ctr">
              <a:buNone/>
            </a:pPr>
            <a:endParaRPr lang="en-US" sz="4800" dirty="0"/>
          </a:p>
        </p:txBody>
      </p:sp>
      <p:pic>
        <p:nvPicPr>
          <p:cNvPr id="11" name="Content Placeholder 8">
            <a:extLst>
              <a:ext uri="{FF2B5EF4-FFF2-40B4-BE49-F238E27FC236}">
                <a16:creationId xmlns:a16="http://schemas.microsoft.com/office/drawing/2014/main" id="{1C40D6D0-6A3F-4D06-8052-DC86586F7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1412305"/>
            <a:ext cx="5892800" cy="5063372"/>
          </a:xfrm>
          <a:prstGeom prst="rect">
            <a:avLst/>
          </a:prstGeom>
        </p:spPr>
      </p:pic>
      <p:sp>
        <p:nvSpPr>
          <p:cNvPr id="15" name="Circle: Hollow 14">
            <a:extLst>
              <a:ext uri="{FF2B5EF4-FFF2-40B4-BE49-F238E27FC236}">
                <a16:creationId xmlns:a16="http://schemas.microsoft.com/office/drawing/2014/main" id="{A86CA108-E1CD-46E5-B0F1-B5E96D6700E0}"/>
              </a:ext>
            </a:extLst>
          </p:cNvPr>
          <p:cNvSpPr/>
          <p:nvPr/>
        </p:nvSpPr>
        <p:spPr>
          <a:xfrm>
            <a:off x="1974585" y="2807496"/>
            <a:ext cx="2985030" cy="2797173"/>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0.98</a:t>
            </a:r>
          </a:p>
        </p:txBody>
      </p:sp>
    </p:spTree>
    <p:extLst>
      <p:ext uri="{BB962C8B-B14F-4D97-AF65-F5344CB8AC3E}">
        <p14:creationId xmlns:p14="http://schemas.microsoft.com/office/powerpoint/2010/main" val="59887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8123-EE45-4C1D-A802-803E6B84E885}"/>
              </a:ext>
            </a:extLst>
          </p:cNvPr>
          <p:cNvSpPr>
            <a:spLocks noGrp="1"/>
          </p:cNvSpPr>
          <p:nvPr>
            <p:ph type="title"/>
          </p:nvPr>
        </p:nvSpPr>
        <p:spPr/>
        <p:txBody>
          <a:bodyPr/>
          <a:lstStyle/>
          <a:p>
            <a:r>
              <a:rPr lang="en-US" dirty="0"/>
              <a:t>Success Factor and Order Time Delay</a:t>
            </a:r>
          </a:p>
        </p:txBody>
      </p:sp>
      <p:sp>
        <p:nvSpPr>
          <p:cNvPr id="6" name="Content Placeholder 5">
            <a:extLst>
              <a:ext uri="{FF2B5EF4-FFF2-40B4-BE49-F238E27FC236}">
                <a16:creationId xmlns:a16="http://schemas.microsoft.com/office/drawing/2014/main" id="{B586604E-58F2-48F8-A261-E21D2E8365E9}"/>
              </a:ext>
            </a:extLst>
          </p:cNvPr>
          <p:cNvSpPr>
            <a:spLocks noGrp="1"/>
          </p:cNvSpPr>
          <p:nvPr>
            <p:ph idx="1"/>
          </p:nvPr>
        </p:nvSpPr>
        <p:spPr>
          <a:xfrm>
            <a:off x="838200" y="1825625"/>
            <a:ext cx="5255970" cy="4351338"/>
          </a:xfrm>
        </p:spPr>
        <p:txBody>
          <a:bodyPr>
            <a:normAutofit/>
          </a:bodyPr>
          <a:lstStyle/>
          <a:p>
            <a:pPr marL="0" indent="0" algn="ctr">
              <a:buNone/>
            </a:pPr>
            <a:r>
              <a:rPr lang="en-US" sz="4400" dirty="0"/>
              <a:t>Correlation </a:t>
            </a:r>
          </a:p>
          <a:p>
            <a:pPr marL="0" indent="0" algn="ctr">
              <a:buNone/>
            </a:pPr>
            <a:endParaRPr lang="en-US" sz="4400" dirty="0"/>
          </a:p>
        </p:txBody>
      </p:sp>
      <p:sp>
        <p:nvSpPr>
          <p:cNvPr id="8" name="Circle: Hollow 7">
            <a:extLst>
              <a:ext uri="{FF2B5EF4-FFF2-40B4-BE49-F238E27FC236}">
                <a16:creationId xmlns:a16="http://schemas.microsoft.com/office/drawing/2014/main" id="{7EC2905E-928C-4B6A-9E3C-3C91A4BDB1FC}"/>
              </a:ext>
            </a:extLst>
          </p:cNvPr>
          <p:cNvSpPr/>
          <p:nvPr/>
        </p:nvSpPr>
        <p:spPr>
          <a:xfrm>
            <a:off x="1974585" y="2807496"/>
            <a:ext cx="2985030" cy="2797173"/>
          </a:xfrm>
          <a:prstGeom prst="donut">
            <a:avLst>
              <a:gd name="adj" fmla="val 101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-0.33</a:t>
            </a:r>
          </a:p>
        </p:txBody>
      </p:sp>
      <p:pic>
        <p:nvPicPr>
          <p:cNvPr id="10" name="Picture 9">
            <a:extLst>
              <a:ext uri="{FF2B5EF4-FFF2-40B4-BE49-F238E27FC236}">
                <a16:creationId xmlns:a16="http://schemas.microsoft.com/office/drawing/2014/main" id="{15C1898C-C66C-4EF6-8214-595C1AF5F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25" y="1399117"/>
            <a:ext cx="5819775" cy="5000625"/>
          </a:xfrm>
          <a:prstGeom prst="rect">
            <a:avLst/>
          </a:prstGeom>
        </p:spPr>
      </p:pic>
    </p:spTree>
    <p:extLst>
      <p:ext uri="{BB962C8B-B14F-4D97-AF65-F5344CB8AC3E}">
        <p14:creationId xmlns:p14="http://schemas.microsoft.com/office/powerpoint/2010/main" val="252830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9F9-E2A4-421A-A2E6-942B2E751EA7}"/>
              </a:ext>
            </a:extLst>
          </p:cNvPr>
          <p:cNvSpPr>
            <a:spLocks noGrp="1"/>
          </p:cNvSpPr>
          <p:nvPr>
            <p:ph type="title"/>
          </p:nvPr>
        </p:nvSpPr>
        <p:spPr/>
        <p:txBody>
          <a:bodyPr/>
          <a:lstStyle/>
          <a:p>
            <a:r>
              <a:rPr lang="en-US" dirty="0"/>
              <a:t>Success Factor and Re-printed Orders</a:t>
            </a:r>
          </a:p>
        </p:txBody>
      </p:sp>
      <p:sp>
        <p:nvSpPr>
          <p:cNvPr id="6" name="Content Placeholder 5">
            <a:extLst>
              <a:ext uri="{FF2B5EF4-FFF2-40B4-BE49-F238E27FC236}">
                <a16:creationId xmlns:a16="http://schemas.microsoft.com/office/drawing/2014/main" id="{218A63C7-51B9-4BFF-A384-046EBCD66602}"/>
              </a:ext>
            </a:extLst>
          </p:cNvPr>
          <p:cNvSpPr>
            <a:spLocks noGrp="1"/>
          </p:cNvSpPr>
          <p:nvPr>
            <p:ph idx="1"/>
          </p:nvPr>
        </p:nvSpPr>
        <p:spPr>
          <a:xfrm>
            <a:off x="838200" y="1690688"/>
            <a:ext cx="5255970" cy="4351338"/>
          </a:xfrm>
        </p:spPr>
        <p:txBody>
          <a:bodyPr/>
          <a:lstStyle/>
          <a:p>
            <a:pPr marL="0" indent="0" algn="ctr">
              <a:buNone/>
            </a:pPr>
            <a:r>
              <a:rPr lang="en-US" sz="4400" dirty="0"/>
              <a:t>Correlation</a:t>
            </a:r>
          </a:p>
          <a:p>
            <a:pPr marL="0" indent="0" algn="ctr">
              <a:buNone/>
            </a:pPr>
            <a:r>
              <a:rPr lang="en-US" dirty="0"/>
              <a:t>  </a:t>
            </a:r>
          </a:p>
        </p:txBody>
      </p:sp>
      <p:pic>
        <p:nvPicPr>
          <p:cNvPr id="7" name="Content Placeholder 4">
            <a:extLst>
              <a:ext uri="{FF2B5EF4-FFF2-40B4-BE49-F238E27FC236}">
                <a16:creationId xmlns:a16="http://schemas.microsoft.com/office/drawing/2014/main" id="{D0D3F167-BC12-4614-A106-05C9D592D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170" y="1253331"/>
            <a:ext cx="6097830" cy="5239544"/>
          </a:xfrm>
          <a:prstGeom prst="rect">
            <a:avLst/>
          </a:prstGeom>
        </p:spPr>
      </p:pic>
      <p:sp>
        <p:nvSpPr>
          <p:cNvPr id="8" name="Circle: Hollow 7">
            <a:extLst>
              <a:ext uri="{FF2B5EF4-FFF2-40B4-BE49-F238E27FC236}">
                <a16:creationId xmlns:a16="http://schemas.microsoft.com/office/drawing/2014/main" id="{B0DBEFA4-909C-4BC1-A330-ECCD710AB825}"/>
              </a:ext>
            </a:extLst>
          </p:cNvPr>
          <p:cNvSpPr/>
          <p:nvPr/>
        </p:nvSpPr>
        <p:spPr>
          <a:xfrm>
            <a:off x="1974585" y="2807496"/>
            <a:ext cx="2985030" cy="2797173"/>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0.82</a:t>
            </a:r>
          </a:p>
        </p:txBody>
      </p:sp>
      <p:pic>
        <p:nvPicPr>
          <p:cNvPr id="12" name="Picture 11">
            <a:extLst>
              <a:ext uri="{FF2B5EF4-FFF2-40B4-BE49-F238E27FC236}">
                <a16:creationId xmlns:a16="http://schemas.microsoft.com/office/drawing/2014/main" id="{A4E12F27-BB7E-47A4-8F94-11134A60C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9615" y="5494867"/>
            <a:ext cx="1585383" cy="1094317"/>
          </a:xfrm>
          <a:prstGeom prst="rect">
            <a:avLst/>
          </a:prstGeom>
        </p:spPr>
      </p:pic>
    </p:spTree>
    <p:extLst>
      <p:ext uri="{BB962C8B-B14F-4D97-AF65-F5344CB8AC3E}">
        <p14:creationId xmlns:p14="http://schemas.microsoft.com/office/powerpoint/2010/main" val="261362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9664-6727-4F49-9241-DE8CE77C69E2}"/>
              </a:ext>
            </a:extLst>
          </p:cNvPr>
          <p:cNvSpPr>
            <a:spLocks noGrp="1"/>
          </p:cNvSpPr>
          <p:nvPr>
            <p:ph type="title"/>
          </p:nvPr>
        </p:nvSpPr>
        <p:spPr/>
        <p:txBody>
          <a:bodyPr/>
          <a:lstStyle/>
          <a:p>
            <a:r>
              <a:rPr lang="en-US" dirty="0"/>
              <a:t>Two Best Print Providers</a:t>
            </a:r>
          </a:p>
        </p:txBody>
      </p:sp>
      <p:sp>
        <p:nvSpPr>
          <p:cNvPr id="3" name="Content Placeholder 2">
            <a:extLst>
              <a:ext uri="{FF2B5EF4-FFF2-40B4-BE49-F238E27FC236}">
                <a16:creationId xmlns:a16="http://schemas.microsoft.com/office/drawing/2014/main" id="{A13449E1-8A53-4EC0-8DB4-229D177EA36C}"/>
              </a:ext>
            </a:extLst>
          </p:cNvPr>
          <p:cNvSpPr>
            <a:spLocks noGrp="1"/>
          </p:cNvSpPr>
          <p:nvPr>
            <p:ph idx="1"/>
          </p:nvPr>
        </p:nvSpPr>
        <p:spPr/>
        <p:txBody>
          <a:bodyPr/>
          <a:lstStyle/>
          <a:p>
            <a:r>
              <a:rPr lang="en-US" dirty="0"/>
              <a:t>Based on the criteria outlined above, the following are the best print providers and their attributes: Print provider with ID as 29 and 3.</a:t>
            </a:r>
          </a:p>
          <a:p>
            <a:r>
              <a:rPr lang="en-US" dirty="0"/>
              <a:t>Recommendation: Provide a discount.</a:t>
            </a:r>
          </a:p>
        </p:txBody>
      </p:sp>
      <p:pic>
        <p:nvPicPr>
          <p:cNvPr id="4" name="Picture 3">
            <a:extLst>
              <a:ext uri="{FF2B5EF4-FFF2-40B4-BE49-F238E27FC236}">
                <a16:creationId xmlns:a16="http://schemas.microsoft.com/office/drawing/2014/main" id="{6C97EDE8-E552-4DDA-BC09-96ADCA41A452}"/>
              </a:ext>
            </a:extLst>
          </p:cNvPr>
          <p:cNvPicPr>
            <a:picLocks noChangeAspect="1"/>
          </p:cNvPicPr>
          <p:nvPr/>
        </p:nvPicPr>
        <p:blipFill>
          <a:blip r:embed="rId2"/>
          <a:stretch>
            <a:fillRect/>
          </a:stretch>
        </p:blipFill>
        <p:spPr>
          <a:xfrm>
            <a:off x="255128" y="3597805"/>
            <a:ext cx="11936872" cy="2579158"/>
          </a:xfrm>
          <a:prstGeom prst="rect">
            <a:avLst/>
          </a:prstGeom>
        </p:spPr>
      </p:pic>
    </p:spTree>
    <p:extLst>
      <p:ext uri="{BB962C8B-B14F-4D97-AF65-F5344CB8AC3E}">
        <p14:creationId xmlns:p14="http://schemas.microsoft.com/office/powerpoint/2010/main" val="147356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B8E2-4C4D-4A80-833E-604BE0304953}"/>
              </a:ext>
            </a:extLst>
          </p:cNvPr>
          <p:cNvSpPr>
            <a:spLocks noGrp="1"/>
          </p:cNvSpPr>
          <p:nvPr>
            <p:ph type="title"/>
          </p:nvPr>
        </p:nvSpPr>
        <p:spPr/>
        <p:txBody>
          <a:bodyPr/>
          <a:lstStyle/>
          <a:p>
            <a:r>
              <a:rPr lang="en-US" dirty="0"/>
              <a:t>Worst Performing Print Providers</a:t>
            </a:r>
          </a:p>
        </p:txBody>
      </p:sp>
      <p:sp>
        <p:nvSpPr>
          <p:cNvPr id="3" name="Content Placeholder 2">
            <a:extLst>
              <a:ext uri="{FF2B5EF4-FFF2-40B4-BE49-F238E27FC236}">
                <a16:creationId xmlns:a16="http://schemas.microsoft.com/office/drawing/2014/main" id="{9F5BF1EB-3650-47EB-9CDF-38CF364D3D46}"/>
              </a:ext>
            </a:extLst>
          </p:cNvPr>
          <p:cNvSpPr>
            <a:spLocks noGrp="1"/>
          </p:cNvSpPr>
          <p:nvPr>
            <p:ph idx="1"/>
          </p:nvPr>
        </p:nvSpPr>
        <p:spPr/>
        <p:txBody>
          <a:bodyPr/>
          <a:lstStyle/>
          <a:p>
            <a:r>
              <a:rPr lang="en-US" dirty="0"/>
              <a:t>Based on the established success metric, these are the two print providers were found to be performing dismally. Print provider with ID as 14 and 7 with the shown characteristics.</a:t>
            </a:r>
          </a:p>
          <a:p>
            <a:endParaRPr lang="en-US" dirty="0"/>
          </a:p>
          <a:p>
            <a:r>
              <a:rPr lang="en-US" dirty="0"/>
              <a:t>Recommendation: Terminate contract</a:t>
            </a:r>
          </a:p>
          <a:p>
            <a:endParaRPr lang="en-US" dirty="0"/>
          </a:p>
        </p:txBody>
      </p:sp>
      <p:pic>
        <p:nvPicPr>
          <p:cNvPr id="5" name="Picture 4">
            <a:extLst>
              <a:ext uri="{FF2B5EF4-FFF2-40B4-BE49-F238E27FC236}">
                <a16:creationId xmlns:a16="http://schemas.microsoft.com/office/drawing/2014/main" id="{2E86027C-31C9-471A-84F7-D25C9FFA2440}"/>
              </a:ext>
            </a:extLst>
          </p:cNvPr>
          <p:cNvPicPr>
            <a:picLocks noChangeAspect="1"/>
          </p:cNvPicPr>
          <p:nvPr/>
        </p:nvPicPr>
        <p:blipFill>
          <a:blip r:embed="rId2"/>
          <a:stretch>
            <a:fillRect/>
          </a:stretch>
        </p:blipFill>
        <p:spPr>
          <a:xfrm>
            <a:off x="121616" y="3729301"/>
            <a:ext cx="11948768" cy="2577836"/>
          </a:xfrm>
          <a:prstGeom prst="rect">
            <a:avLst/>
          </a:prstGeom>
        </p:spPr>
      </p:pic>
    </p:spTree>
    <p:extLst>
      <p:ext uri="{BB962C8B-B14F-4D97-AF65-F5344CB8AC3E}">
        <p14:creationId xmlns:p14="http://schemas.microsoft.com/office/powerpoint/2010/main" val="309203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F7F1-1628-4018-99BE-3BEC349AFFB0}"/>
              </a:ext>
            </a:extLst>
          </p:cNvPr>
          <p:cNvSpPr>
            <a:spLocks noGrp="1"/>
          </p:cNvSpPr>
          <p:nvPr>
            <p:ph type="title"/>
          </p:nvPr>
        </p:nvSpPr>
        <p:spPr/>
        <p:txBody>
          <a:bodyPr/>
          <a:lstStyle/>
          <a:p>
            <a:r>
              <a:rPr lang="en-US" dirty="0"/>
              <a:t>Shipment Carriers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CEA75D-39D1-4634-8FDD-72286E64F696}"/>
                  </a:ext>
                </a:extLst>
              </p:cNvPr>
              <p:cNvSpPr>
                <a:spLocks noGrp="1"/>
              </p:cNvSpPr>
              <p:nvPr>
                <p:ph idx="1"/>
              </p:nvPr>
            </p:nvSpPr>
            <p:spPr/>
            <p:txBody>
              <a:bodyPr>
                <a:normAutofit/>
              </a:bodyPr>
              <a:lstStyle/>
              <a:p>
                <a:r>
                  <a:rPr lang="en-US" dirty="0"/>
                  <a:t>For each shipment carrier, a success factor was defined as follows: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𝐵𝑢𝑛𝑑𝑙𝑖𝑛𝑔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𝑟𝑎𝑡𝑖𝑜</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𝑜𝑟𝑑𝑒𝑟𝑠</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𝑜𝑟𝑑𝑒𝑟𝑠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𝐷𝑒𝑟𝑖𝑣𝑒𝑟𝑒𝑑</m:t>
                          </m:r>
                        </m:den>
                      </m:f>
                      <m:r>
                        <a:rPr lang="en-US" b="0" i="1" smtClean="0">
                          <a:latin typeface="Cambria Math" panose="02040503050406030204" pitchFamily="18" charset="0"/>
                          <a:ea typeface="Cambria Math" panose="02040503050406030204" pitchFamily="18" charset="0"/>
                        </a:rPr>
                        <m:t> </m:t>
                      </m:r>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 </m:t>
                              </m:r>
                            </m:fNa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𝐷𝑒𝑙𝑖𝑣𝑒𝑟𝑒𝑑</m:t>
                              </m:r>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𝐶𝑎𝑛𝑐𝑒𝑙𝑒𝑑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𝑜𝑟𝑑𝑒𝑟𝑠</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𝐵𝑢𝑛𝑑𝑙𝑖𝑛𝑔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𝑟𝑎𝑡𝑖𝑜</m:t>
                          </m:r>
                        </m:num>
                        <m:den>
                          <m:r>
                            <a:rPr lang="en-US" b="0" i="1" smtClean="0">
                              <a:latin typeface="Cambria Math" panose="02040503050406030204" pitchFamily="18" charset="0"/>
                              <a:ea typeface="Cambria Math" panose="02040503050406030204" pitchFamily="18" charset="0"/>
                            </a:rPr>
                            <m:t>𝑙𝑜𝑔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𝐷𝑒𝑟𝑖𝑣𝑒𝑟𝑙𝑦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𝑇𝑖𝑚𝑒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𝑑𝑒𝑙𝑎𝑦</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oMath>
                  </m:oMathPara>
                </a14:m>
                <a:endParaRPr lang="en-US" dirty="0"/>
              </a:p>
              <a:p>
                <a:endParaRPr lang="en-US" dirty="0"/>
              </a:p>
              <a:p>
                <a:r>
                  <a:rPr lang="en-US" dirty="0"/>
                  <a:t>Bundling ratio measures the ability of a shipment carrier to bundle orders when delivering.</a:t>
                </a:r>
              </a:p>
            </p:txBody>
          </p:sp>
        </mc:Choice>
        <mc:Fallback>
          <p:sp>
            <p:nvSpPr>
              <p:cNvPr id="3" name="Content Placeholder 2">
                <a:extLst>
                  <a:ext uri="{FF2B5EF4-FFF2-40B4-BE49-F238E27FC236}">
                    <a16:creationId xmlns:a16="http://schemas.microsoft.com/office/drawing/2014/main" id="{97CEA75D-39D1-4634-8FDD-72286E64F69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646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33B3-F91E-46F3-ACE7-9794B2DF14B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CC5EF57-B416-4A7D-B7A7-24AE5B1A11CF}"/>
              </a:ext>
            </a:extLst>
          </p:cNvPr>
          <p:cNvSpPr>
            <a:spLocks noGrp="1"/>
          </p:cNvSpPr>
          <p:nvPr>
            <p:ph idx="1"/>
          </p:nvPr>
        </p:nvSpPr>
        <p:spPr/>
        <p:txBody>
          <a:bodyPr/>
          <a:lstStyle/>
          <a:p>
            <a:endParaRPr lang="en-US" dirty="0"/>
          </a:p>
          <a:p>
            <a:endParaRPr lang="en-US" dirty="0"/>
          </a:p>
          <a:p>
            <a:r>
              <a:rPr lang="en-US" sz="3600" dirty="0"/>
              <a:t>Identify </a:t>
            </a:r>
            <a:r>
              <a:rPr lang="en-US" sz="3600" dirty="0">
                <a:solidFill>
                  <a:srgbClr val="00B050"/>
                </a:solidFill>
              </a:rPr>
              <a:t>characteristics and insights </a:t>
            </a:r>
            <a:r>
              <a:rPr lang="en-US" sz="3600" dirty="0"/>
              <a:t>of </a:t>
            </a:r>
            <a:r>
              <a:rPr lang="en-US" sz="3600" dirty="0">
                <a:solidFill>
                  <a:schemeClr val="accent2"/>
                </a:solidFill>
              </a:rPr>
              <a:t>Merchants, Print Providers, and Shipment carriers </a:t>
            </a:r>
            <a:r>
              <a:rPr lang="en-US" sz="3600" dirty="0"/>
              <a:t>for </a:t>
            </a:r>
            <a:r>
              <a:rPr lang="en-US" sz="3600" dirty="0">
                <a:solidFill>
                  <a:schemeClr val="accent1"/>
                </a:solidFill>
              </a:rPr>
              <a:t>strategic planning of effective operations, business growth, and sustainability</a:t>
            </a:r>
            <a:r>
              <a:rPr lang="en-US" sz="3600" dirty="0"/>
              <a:t> of </a:t>
            </a:r>
            <a:r>
              <a:rPr lang="en-US" sz="3600" dirty="0" err="1"/>
              <a:t>Printify</a:t>
            </a:r>
            <a:r>
              <a:rPr lang="en-US" sz="3600" dirty="0"/>
              <a:t> . </a:t>
            </a:r>
          </a:p>
        </p:txBody>
      </p:sp>
    </p:spTree>
    <p:extLst>
      <p:ext uri="{BB962C8B-B14F-4D97-AF65-F5344CB8AC3E}">
        <p14:creationId xmlns:p14="http://schemas.microsoft.com/office/powerpoint/2010/main" val="103732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E334-186B-4EB0-BB49-1EE7CF6C154A}"/>
              </a:ext>
            </a:extLst>
          </p:cNvPr>
          <p:cNvSpPr>
            <a:spLocks noGrp="1"/>
          </p:cNvSpPr>
          <p:nvPr>
            <p:ph type="title"/>
          </p:nvPr>
        </p:nvSpPr>
        <p:spPr/>
        <p:txBody>
          <a:bodyPr/>
          <a:lstStyle/>
          <a:p>
            <a:r>
              <a:rPr lang="en-US" dirty="0"/>
              <a:t>Success factor and Total orders delivered </a:t>
            </a:r>
          </a:p>
        </p:txBody>
      </p:sp>
      <p:sp>
        <p:nvSpPr>
          <p:cNvPr id="6" name="Content Placeholder 5">
            <a:extLst>
              <a:ext uri="{FF2B5EF4-FFF2-40B4-BE49-F238E27FC236}">
                <a16:creationId xmlns:a16="http://schemas.microsoft.com/office/drawing/2014/main" id="{AC0EDC24-E267-4589-8E76-D7D6093E396A}"/>
              </a:ext>
            </a:extLst>
          </p:cNvPr>
          <p:cNvSpPr>
            <a:spLocks noGrp="1"/>
          </p:cNvSpPr>
          <p:nvPr>
            <p:ph idx="1"/>
          </p:nvPr>
        </p:nvSpPr>
        <p:spPr>
          <a:xfrm>
            <a:off x="838200" y="1825625"/>
            <a:ext cx="5008398" cy="4351338"/>
          </a:xfrm>
        </p:spPr>
        <p:txBody>
          <a:bodyPr>
            <a:normAutofit/>
          </a:bodyPr>
          <a:lstStyle/>
          <a:p>
            <a:pPr marL="0" indent="0" algn="ctr">
              <a:buNone/>
            </a:pPr>
            <a:r>
              <a:rPr lang="en-US" sz="4800" dirty="0"/>
              <a:t>Correlation </a:t>
            </a:r>
          </a:p>
          <a:p>
            <a:pPr marL="0" indent="0" algn="ctr">
              <a:buNone/>
            </a:pPr>
            <a:endParaRPr lang="en-US" sz="4800" dirty="0"/>
          </a:p>
        </p:txBody>
      </p:sp>
      <p:pic>
        <p:nvPicPr>
          <p:cNvPr id="7" name="Content Placeholder 4">
            <a:extLst>
              <a:ext uri="{FF2B5EF4-FFF2-40B4-BE49-F238E27FC236}">
                <a16:creationId xmlns:a16="http://schemas.microsoft.com/office/drawing/2014/main" id="{F22F7B35-C083-417E-A555-642551E9D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598" y="1253330"/>
            <a:ext cx="6345402" cy="5452269"/>
          </a:xfrm>
          <a:prstGeom prst="rect">
            <a:avLst/>
          </a:prstGeom>
        </p:spPr>
      </p:pic>
      <p:sp>
        <p:nvSpPr>
          <p:cNvPr id="8" name="Circle: Hollow 7">
            <a:extLst>
              <a:ext uri="{FF2B5EF4-FFF2-40B4-BE49-F238E27FC236}">
                <a16:creationId xmlns:a16="http://schemas.microsoft.com/office/drawing/2014/main" id="{082A928E-1EB7-4015-AC16-E1AB5EBA479A}"/>
              </a:ext>
            </a:extLst>
          </p:cNvPr>
          <p:cNvSpPr/>
          <p:nvPr/>
        </p:nvSpPr>
        <p:spPr>
          <a:xfrm>
            <a:off x="1974585" y="2807496"/>
            <a:ext cx="2985030" cy="2797173"/>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0.99</a:t>
            </a:r>
          </a:p>
        </p:txBody>
      </p:sp>
      <p:sp>
        <p:nvSpPr>
          <p:cNvPr id="9" name="Rectangle 1">
            <a:extLst>
              <a:ext uri="{FF2B5EF4-FFF2-40B4-BE49-F238E27FC236}">
                <a16:creationId xmlns:a16="http://schemas.microsoft.com/office/drawing/2014/main" id="{FA814CD1-D67F-4A38-A69B-3A3F1282F84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53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DFD2-FF44-446C-80C3-F9CFFE4B7BE5}"/>
              </a:ext>
            </a:extLst>
          </p:cNvPr>
          <p:cNvSpPr>
            <a:spLocks noGrp="1"/>
          </p:cNvSpPr>
          <p:nvPr>
            <p:ph type="title"/>
          </p:nvPr>
        </p:nvSpPr>
        <p:spPr/>
        <p:txBody>
          <a:bodyPr/>
          <a:lstStyle/>
          <a:p>
            <a:r>
              <a:rPr lang="en-US" dirty="0"/>
              <a:t>Success Factor and Time delay</a:t>
            </a:r>
          </a:p>
        </p:txBody>
      </p:sp>
      <p:sp>
        <p:nvSpPr>
          <p:cNvPr id="6" name="Content Placeholder 5">
            <a:extLst>
              <a:ext uri="{FF2B5EF4-FFF2-40B4-BE49-F238E27FC236}">
                <a16:creationId xmlns:a16="http://schemas.microsoft.com/office/drawing/2014/main" id="{2A654B67-03AF-4400-AF44-0E3C59B8B690}"/>
              </a:ext>
            </a:extLst>
          </p:cNvPr>
          <p:cNvSpPr>
            <a:spLocks noGrp="1"/>
          </p:cNvSpPr>
          <p:nvPr>
            <p:ph idx="1"/>
          </p:nvPr>
        </p:nvSpPr>
        <p:spPr>
          <a:xfrm>
            <a:off x="838200" y="1825625"/>
            <a:ext cx="4969933" cy="4351338"/>
          </a:xfrm>
        </p:spPr>
        <p:txBody>
          <a:bodyPr>
            <a:normAutofit/>
          </a:bodyPr>
          <a:lstStyle/>
          <a:p>
            <a:pPr marL="0" indent="0" algn="ctr">
              <a:buNone/>
            </a:pPr>
            <a:r>
              <a:rPr lang="en-US" sz="4000" dirty="0"/>
              <a:t>Correlation </a:t>
            </a:r>
          </a:p>
          <a:p>
            <a:pPr marL="0" indent="0" algn="ctr">
              <a:buNone/>
            </a:pPr>
            <a:endParaRPr lang="en-US" sz="4000" dirty="0"/>
          </a:p>
        </p:txBody>
      </p:sp>
      <p:pic>
        <p:nvPicPr>
          <p:cNvPr id="7" name="Content Placeholder 4">
            <a:extLst>
              <a:ext uri="{FF2B5EF4-FFF2-40B4-BE49-F238E27FC236}">
                <a16:creationId xmlns:a16="http://schemas.microsoft.com/office/drawing/2014/main" id="{89A7B606-6AB0-415F-BB86-45B9D8CF0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133" y="1253331"/>
            <a:ext cx="6383867" cy="5485320"/>
          </a:xfrm>
          <a:prstGeom prst="rect">
            <a:avLst/>
          </a:prstGeom>
        </p:spPr>
      </p:pic>
      <p:sp>
        <p:nvSpPr>
          <p:cNvPr id="8" name="Circle: Hollow 7">
            <a:extLst>
              <a:ext uri="{FF2B5EF4-FFF2-40B4-BE49-F238E27FC236}">
                <a16:creationId xmlns:a16="http://schemas.microsoft.com/office/drawing/2014/main" id="{AE6CB88B-73C1-44FB-8A1F-8CAFE54CEFB1}"/>
              </a:ext>
            </a:extLst>
          </p:cNvPr>
          <p:cNvSpPr/>
          <p:nvPr/>
        </p:nvSpPr>
        <p:spPr>
          <a:xfrm>
            <a:off x="1974585" y="2807496"/>
            <a:ext cx="2985030" cy="2797173"/>
          </a:xfrm>
          <a:prstGeom prst="donut">
            <a:avLst>
              <a:gd name="adj" fmla="val 101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-0.23</a:t>
            </a:r>
          </a:p>
        </p:txBody>
      </p:sp>
    </p:spTree>
    <p:extLst>
      <p:ext uri="{BB962C8B-B14F-4D97-AF65-F5344CB8AC3E}">
        <p14:creationId xmlns:p14="http://schemas.microsoft.com/office/powerpoint/2010/main" val="56040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58CD-5A90-42FE-823D-4781E277EC32}"/>
              </a:ext>
            </a:extLst>
          </p:cNvPr>
          <p:cNvSpPr>
            <a:spLocks noGrp="1"/>
          </p:cNvSpPr>
          <p:nvPr>
            <p:ph type="title"/>
          </p:nvPr>
        </p:nvSpPr>
        <p:spPr>
          <a:xfrm>
            <a:off x="668867" y="2634191"/>
            <a:ext cx="3255464" cy="1325563"/>
          </a:xfrm>
        </p:spPr>
        <p:txBody>
          <a:bodyPr>
            <a:normAutofit fontScale="90000"/>
          </a:bodyPr>
          <a:lstStyle/>
          <a:p>
            <a:r>
              <a:rPr lang="en-US" dirty="0"/>
              <a:t>Orders</a:t>
            </a:r>
            <a:br>
              <a:rPr lang="en-US" dirty="0"/>
            </a:br>
            <a:r>
              <a:rPr lang="en-US" dirty="0"/>
              <a:t>Delivery Quantity Comparison</a:t>
            </a:r>
          </a:p>
        </p:txBody>
      </p:sp>
      <p:pic>
        <p:nvPicPr>
          <p:cNvPr id="5" name="Content Placeholder 4">
            <a:extLst>
              <a:ext uri="{FF2B5EF4-FFF2-40B4-BE49-F238E27FC236}">
                <a16:creationId xmlns:a16="http://schemas.microsoft.com/office/drawing/2014/main" id="{A86AC306-2D4F-41A4-A478-36FD9893A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3664" y="0"/>
            <a:ext cx="7962869" cy="6842073"/>
          </a:xfrm>
        </p:spPr>
      </p:pic>
    </p:spTree>
    <p:extLst>
      <p:ext uri="{BB962C8B-B14F-4D97-AF65-F5344CB8AC3E}">
        <p14:creationId xmlns:p14="http://schemas.microsoft.com/office/powerpoint/2010/main" val="159484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A70B-381C-4C46-8B74-CACB9F90B5A2}"/>
              </a:ext>
            </a:extLst>
          </p:cNvPr>
          <p:cNvSpPr>
            <a:spLocks noGrp="1"/>
          </p:cNvSpPr>
          <p:nvPr>
            <p:ph type="title"/>
          </p:nvPr>
        </p:nvSpPr>
        <p:spPr/>
        <p:txBody>
          <a:bodyPr/>
          <a:lstStyle/>
          <a:p>
            <a:r>
              <a:rPr lang="en-US" dirty="0"/>
              <a:t>Best two Print Providers</a:t>
            </a:r>
          </a:p>
        </p:txBody>
      </p:sp>
      <p:sp>
        <p:nvSpPr>
          <p:cNvPr id="3" name="Content Placeholder 2">
            <a:extLst>
              <a:ext uri="{FF2B5EF4-FFF2-40B4-BE49-F238E27FC236}">
                <a16:creationId xmlns:a16="http://schemas.microsoft.com/office/drawing/2014/main" id="{7460CB74-D991-4149-A6C1-D43D1BC3B53C}"/>
              </a:ext>
            </a:extLst>
          </p:cNvPr>
          <p:cNvSpPr>
            <a:spLocks noGrp="1"/>
          </p:cNvSpPr>
          <p:nvPr>
            <p:ph idx="1"/>
          </p:nvPr>
        </p:nvSpPr>
        <p:spPr/>
        <p:txBody>
          <a:bodyPr/>
          <a:lstStyle/>
          <a:p>
            <a:r>
              <a:rPr lang="en-US" dirty="0"/>
              <a:t>Based on merit of the success factor USPS is by far the most dominant shipping carrier with 80.1%,  UPS_MAIL_INNOVATIONS take low ranked second place at 5.6%. </a:t>
            </a:r>
          </a:p>
          <a:p>
            <a:r>
              <a:rPr lang="en-US" dirty="0"/>
              <a:t>Since the top takes significant share of the market its theoretically effective to use them for all deliveries. </a:t>
            </a:r>
          </a:p>
        </p:txBody>
      </p:sp>
      <p:pic>
        <p:nvPicPr>
          <p:cNvPr id="4" name="Picture 3">
            <a:extLst>
              <a:ext uri="{FF2B5EF4-FFF2-40B4-BE49-F238E27FC236}">
                <a16:creationId xmlns:a16="http://schemas.microsoft.com/office/drawing/2014/main" id="{4B407E1B-04D0-4062-81F9-5BA3D7CC6033}"/>
              </a:ext>
            </a:extLst>
          </p:cNvPr>
          <p:cNvPicPr>
            <a:picLocks noChangeAspect="1"/>
          </p:cNvPicPr>
          <p:nvPr/>
        </p:nvPicPr>
        <p:blipFill>
          <a:blip r:embed="rId2"/>
          <a:stretch>
            <a:fillRect/>
          </a:stretch>
        </p:blipFill>
        <p:spPr>
          <a:xfrm>
            <a:off x="145757" y="4001294"/>
            <a:ext cx="11900485" cy="2324894"/>
          </a:xfrm>
          <a:prstGeom prst="rect">
            <a:avLst/>
          </a:prstGeom>
        </p:spPr>
      </p:pic>
    </p:spTree>
    <p:extLst>
      <p:ext uri="{BB962C8B-B14F-4D97-AF65-F5344CB8AC3E}">
        <p14:creationId xmlns:p14="http://schemas.microsoft.com/office/powerpoint/2010/main" val="141901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6B7B-8E63-4D1E-954C-B836246B7CE6}"/>
              </a:ext>
            </a:extLst>
          </p:cNvPr>
          <p:cNvSpPr>
            <a:spLocks noGrp="1"/>
          </p:cNvSpPr>
          <p:nvPr>
            <p:ph type="title"/>
          </p:nvPr>
        </p:nvSpPr>
        <p:spPr/>
        <p:txBody>
          <a:bodyPr/>
          <a:lstStyle/>
          <a:p>
            <a:pPr algn="ctr"/>
            <a:r>
              <a:rPr lang="en-US" b="1" dirty="0">
                <a:solidFill>
                  <a:srgbClr val="92D050"/>
                </a:solidFill>
              </a:rPr>
              <a:t>HOWEVER!</a:t>
            </a:r>
          </a:p>
        </p:txBody>
      </p:sp>
      <p:sp>
        <p:nvSpPr>
          <p:cNvPr id="3" name="Content Placeholder 2">
            <a:extLst>
              <a:ext uri="{FF2B5EF4-FFF2-40B4-BE49-F238E27FC236}">
                <a16:creationId xmlns:a16="http://schemas.microsoft.com/office/drawing/2014/main" id="{BE1C5DD1-8ABC-4BC0-9DCE-AE4560C3B5AF}"/>
              </a:ext>
            </a:extLst>
          </p:cNvPr>
          <p:cNvSpPr>
            <a:spLocks noGrp="1"/>
          </p:cNvSpPr>
          <p:nvPr>
            <p:ph idx="1"/>
          </p:nvPr>
        </p:nvSpPr>
        <p:spPr/>
        <p:txBody>
          <a:bodyPr/>
          <a:lstStyle/>
          <a:p>
            <a:r>
              <a:rPr lang="en-US" b="1" dirty="0"/>
              <a:t>The top two shipping carriers mostly:</a:t>
            </a:r>
          </a:p>
          <a:p>
            <a:pPr lvl="1"/>
            <a:r>
              <a:rPr lang="en-US" dirty="0"/>
              <a:t>Deliver only to the United States </a:t>
            </a:r>
            <a:r>
              <a:rPr lang="en-US" dirty="0" err="1"/>
              <a:t>Printify</a:t>
            </a:r>
            <a:r>
              <a:rPr lang="en-US" dirty="0"/>
              <a:t> market</a:t>
            </a:r>
          </a:p>
          <a:p>
            <a:pPr lvl="1"/>
            <a:r>
              <a:rPr lang="en-US" dirty="0"/>
              <a:t>Deliver T-shirts and posters only</a:t>
            </a:r>
          </a:p>
          <a:p>
            <a:pPr lvl="1"/>
            <a:r>
              <a:rPr lang="en-US" dirty="0"/>
              <a:t>Deliver for products from only two print providers 29 and 2</a:t>
            </a:r>
          </a:p>
          <a:p>
            <a:pPr lvl="1"/>
            <a:r>
              <a:rPr lang="en-US" dirty="0"/>
              <a:t>Deliver orders for only merchant 5755049 and 6852170</a:t>
            </a:r>
          </a:p>
          <a:p>
            <a:r>
              <a:rPr lang="en-US" dirty="0"/>
              <a:t>Thus for </a:t>
            </a:r>
            <a:r>
              <a:rPr lang="en-US" dirty="0" err="1"/>
              <a:t>Printify</a:t>
            </a:r>
            <a:r>
              <a:rPr lang="en-US" dirty="0"/>
              <a:t> to grow and scale up its operations to new markets, increase revenue, promote upcoming stakeholders (merchants and print providers, brands and products) and improve the current operations. </a:t>
            </a:r>
            <a:r>
              <a:rPr lang="en-US" b="1" dirty="0"/>
              <a:t>Best two should not be the only shipping carriers used</a:t>
            </a:r>
            <a:r>
              <a:rPr lang="en-US" dirty="0"/>
              <a:t>.</a:t>
            </a:r>
          </a:p>
        </p:txBody>
      </p:sp>
    </p:spTree>
    <p:extLst>
      <p:ext uri="{BB962C8B-B14F-4D97-AF65-F5344CB8AC3E}">
        <p14:creationId xmlns:p14="http://schemas.microsoft.com/office/powerpoint/2010/main" val="4063791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7477-5099-4550-95C3-D64742E9A990}"/>
              </a:ext>
            </a:extLst>
          </p:cNvPr>
          <p:cNvSpPr>
            <a:spLocks noGrp="1"/>
          </p:cNvSpPr>
          <p:nvPr>
            <p:ph type="title"/>
          </p:nvPr>
        </p:nvSpPr>
        <p:spPr/>
        <p:txBody>
          <a:bodyPr/>
          <a:lstStyle/>
          <a:p>
            <a:r>
              <a:rPr lang="en-US" dirty="0"/>
              <a:t>Why Not to Use Best Two For All Orders</a:t>
            </a:r>
          </a:p>
        </p:txBody>
      </p:sp>
      <p:sp>
        <p:nvSpPr>
          <p:cNvPr id="3" name="Content Placeholder 2">
            <a:extLst>
              <a:ext uri="{FF2B5EF4-FFF2-40B4-BE49-F238E27FC236}">
                <a16:creationId xmlns:a16="http://schemas.microsoft.com/office/drawing/2014/main" id="{993F5978-B84B-445E-A1C8-2E9F3D620F60}"/>
              </a:ext>
            </a:extLst>
          </p:cNvPr>
          <p:cNvSpPr>
            <a:spLocks noGrp="1"/>
          </p:cNvSpPr>
          <p:nvPr>
            <p:ph idx="1"/>
          </p:nvPr>
        </p:nvSpPr>
        <p:spPr/>
        <p:txBody>
          <a:bodyPr>
            <a:normAutofit fontScale="92500" lnSpcReduction="10000"/>
          </a:bodyPr>
          <a:lstStyle/>
          <a:p>
            <a:r>
              <a:rPr lang="en-US" dirty="0"/>
              <a:t>USPS and UPS_MAIL_INNOVATIONS might be the best but other carriers also play a crucial role in the business model of </a:t>
            </a:r>
            <a:r>
              <a:rPr lang="en-US" dirty="0" err="1"/>
              <a:t>printify</a:t>
            </a:r>
            <a:r>
              <a:rPr lang="en-US" dirty="0"/>
              <a:t>.</a:t>
            </a:r>
          </a:p>
          <a:p>
            <a:r>
              <a:rPr lang="en-US" dirty="0"/>
              <a:t>Having many carrier services increase the geological penetration of </a:t>
            </a:r>
            <a:r>
              <a:rPr lang="en-US" dirty="0" err="1"/>
              <a:t>printify</a:t>
            </a:r>
            <a:r>
              <a:rPr lang="en-US" dirty="0"/>
              <a:t>, making more products available for the customers, and making the print providers more successful which is an advantage to </a:t>
            </a:r>
            <a:r>
              <a:rPr lang="en-US" dirty="0" err="1"/>
              <a:t>Printify</a:t>
            </a:r>
            <a:r>
              <a:rPr lang="en-US" dirty="0"/>
              <a:t>.</a:t>
            </a:r>
          </a:p>
          <a:p>
            <a:r>
              <a:rPr lang="en-US" dirty="0"/>
              <a:t>Its not a coincidence that US is the biggest market for </a:t>
            </a:r>
            <a:r>
              <a:rPr lang="en-US" dirty="0" err="1"/>
              <a:t>Printify</a:t>
            </a:r>
            <a:r>
              <a:rPr lang="en-US" dirty="0"/>
              <a:t> and the two most successful carriers mostly offer their services there.</a:t>
            </a:r>
          </a:p>
          <a:p>
            <a:r>
              <a:rPr lang="en-US" dirty="0"/>
              <a:t>A balance should be struck to make all the factors operate at an optimum level i.e. Increase reach to many countries, delivering many orders, delivering many different products in the catalogue, and serving many merchants / print providers.</a:t>
            </a:r>
          </a:p>
          <a:p>
            <a:endParaRPr lang="en-US" dirty="0"/>
          </a:p>
        </p:txBody>
      </p:sp>
    </p:spTree>
    <p:extLst>
      <p:ext uri="{BB962C8B-B14F-4D97-AF65-F5344CB8AC3E}">
        <p14:creationId xmlns:p14="http://schemas.microsoft.com/office/powerpoint/2010/main" val="234388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1572-E5E0-4FAA-BAD5-9DE72D4D7FB2}"/>
              </a:ext>
            </a:extLst>
          </p:cNvPr>
          <p:cNvSpPr>
            <a:spLocks noGrp="1"/>
          </p:cNvSpPr>
          <p:nvPr>
            <p:ph type="title"/>
          </p:nvPr>
        </p:nvSpPr>
        <p:spPr>
          <a:xfrm>
            <a:off x="838200" y="2766218"/>
            <a:ext cx="10515600" cy="1325563"/>
          </a:xfrm>
        </p:spPr>
        <p:txBody>
          <a:bodyPr>
            <a:normAutofit fontScale="90000"/>
          </a:bodyPr>
          <a:lstStyle/>
          <a:p>
            <a:pPr algn="ctr"/>
            <a:r>
              <a:rPr lang="en-US" sz="9600" b="1" dirty="0"/>
              <a:t>Thank you</a:t>
            </a:r>
            <a:br>
              <a:rPr lang="en-US" sz="9600" b="1" dirty="0"/>
            </a:br>
            <a:r>
              <a:rPr lang="en-US" sz="1600" b="1" dirty="0"/>
              <a:t>Paul </a:t>
            </a:r>
            <a:r>
              <a:rPr lang="en-US" sz="1600" b="1" dirty="0" err="1"/>
              <a:t>Rukwaro</a:t>
            </a:r>
            <a:endParaRPr lang="en-US" sz="9600" b="1" dirty="0"/>
          </a:p>
        </p:txBody>
      </p:sp>
    </p:spTree>
    <p:extLst>
      <p:ext uri="{BB962C8B-B14F-4D97-AF65-F5344CB8AC3E}">
        <p14:creationId xmlns:p14="http://schemas.microsoft.com/office/powerpoint/2010/main" val="57240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0AB3-2D35-45CE-8258-DE32C9ACC3B2}"/>
              </a:ext>
            </a:extLst>
          </p:cNvPr>
          <p:cNvSpPr>
            <a:spLocks noGrp="1"/>
          </p:cNvSpPr>
          <p:nvPr>
            <p:ph type="title"/>
          </p:nvPr>
        </p:nvSpPr>
        <p:spPr/>
        <p:txBody>
          <a:bodyPr/>
          <a:lstStyle/>
          <a:p>
            <a:r>
              <a:rPr lang="en-US" dirty="0"/>
              <a:t>BUSINESS MODEL BACKGROUND</a:t>
            </a:r>
          </a:p>
        </p:txBody>
      </p:sp>
      <p:sp>
        <p:nvSpPr>
          <p:cNvPr id="3" name="Content Placeholder 2">
            <a:extLst>
              <a:ext uri="{FF2B5EF4-FFF2-40B4-BE49-F238E27FC236}">
                <a16:creationId xmlns:a16="http://schemas.microsoft.com/office/drawing/2014/main" id="{4D3D8E32-5757-4745-878F-FCF2A7D66B83}"/>
              </a:ext>
            </a:extLst>
          </p:cNvPr>
          <p:cNvSpPr>
            <a:spLocks noGrp="1"/>
          </p:cNvSpPr>
          <p:nvPr>
            <p:ph idx="1"/>
          </p:nvPr>
        </p:nvSpPr>
        <p:spPr/>
        <p:txBody>
          <a:bodyPr>
            <a:normAutofit/>
          </a:bodyPr>
          <a:lstStyle/>
          <a:p>
            <a:r>
              <a:rPr lang="en-US" sz="3200" dirty="0"/>
              <a:t>The business model and flow of </a:t>
            </a:r>
            <a:r>
              <a:rPr lang="en-US" sz="3200" dirty="0" err="1"/>
              <a:t>Printify</a:t>
            </a:r>
            <a:r>
              <a:rPr lang="en-US" sz="3200" dirty="0"/>
              <a:t> is built around Merchants, who are use ecommerce platforms to market and sell their products. </a:t>
            </a:r>
          </a:p>
          <a:p>
            <a:r>
              <a:rPr lang="en-US" sz="3200" dirty="0"/>
              <a:t>A merchant can have several shops that customers can access via a sales channel and make an order.</a:t>
            </a:r>
          </a:p>
          <a:p>
            <a:r>
              <a:rPr lang="en-US" sz="3200" dirty="0"/>
              <a:t>The order can contain different brands and/or products (line items) that needs to be printed on-demand basis, by different print providers before dispatching the delivery via a shipment carrier.</a:t>
            </a:r>
          </a:p>
        </p:txBody>
      </p:sp>
    </p:spTree>
    <p:extLst>
      <p:ext uri="{BB962C8B-B14F-4D97-AF65-F5344CB8AC3E}">
        <p14:creationId xmlns:p14="http://schemas.microsoft.com/office/powerpoint/2010/main" val="353078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CF29-EED4-4814-AA18-48796C6F7A69}"/>
              </a:ext>
            </a:extLst>
          </p:cNvPr>
          <p:cNvSpPr>
            <a:spLocks noGrp="1"/>
          </p:cNvSpPr>
          <p:nvPr>
            <p:ph type="title"/>
          </p:nvPr>
        </p:nvSpPr>
        <p:spPr/>
        <p:txBody>
          <a:bodyPr/>
          <a:lstStyle/>
          <a:p>
            <a:r>
              <a:rPr lang="en-US" dirty="0"/>
              <a:t>DATA INTRODUCTION</a:t>
            </a:r>
          </a:p>
        </p:txBody>
      </p:sp>
      <p:sp>
        <p:nvSpPr>
          <p:cNvPr id="3" name="Content Placeholder 2">
            <a:extLst>
              <a:ext uri="{FF2B5EF4-FFF2-40B4-BE49-F238E27FC236}">
                <a16:creationId xmlns:a16="http://schemas.microsoft.com/office/drawing/2014/main" id="{FC70C1EA-776B-44AE-AE66-53228A0A2D56}"/>
              </a:ext>
            </a:extLst>
          </p:cNvPr>
          <p:cNvSpPr>
            <a:spLocks noGrp="1"/>
          </p:cNvSpPr>
          <p:nvPr>
            <p:ph idx="1"/>
          </p:nvPr>
        </p:nvSpPr>
        <p:spPr>
          <a:xfrm>
            <a:off x="838200" y="1825625"/>
            <a:ext cx="6781800" cy="4351338"/>
          </a:xfrm>
        </p:spPr>
        <p:txBody>
          <a:bodyPr/>
          <a:lstStyle/>
          <a:p>
            <a:r>
              <a:rPr lang="en-US" dirty="0"/>
              <a:t>The dataset used for this analysis tracks approximately 13,000 customer orders by slightly above 4,500 merchants  from October to December 2020.</a:t>
            </a:r>
          </a:p>
          <a:p>
            <a:r>
              <a:rPr lang="en-US" dirty="0"/>
              <a:t>Two table were analyzed: </a:t>
            </a:r>
          </a:p>
          <a:p>
            <a:pPr marL="0" indent="0">
              <a:buNone/>
            </a:pPr>
            <a:r>
              <a:rPr lang="en-US" dirty="0"/>
              <a:t>	Orders – with the merchant orders attributes</a:t>
            </a:r>
          </a:p>
          <a:p>
            <a:pPr marL="0" indent="0">
              <a:buNone/>
            </a:pPr>
            <a:r>
              <a:rPr lang="en-US" dirty="0"/>
              <a:t>	Line-items – with print providers and carrier information </a:t>
            </a:r>
          </a:p>
        </p:txBody>
      </p:sp>
      <p:pic>
        <p:nvPicPr>
          <p:cNvPr id="4" name="Picture 3">
            <a:extLst>
              <a:ext uri="{FF2B5EF4-FFF2-40B4-BE49-F238E27FC236}">
                <a16:creationId xmlns:a16="http://schemas.microsoft.com/office/drawing/2014/main" id="{D1AB2705-7E76-4BA5-A3AE-8D1429660B72}"/>
              </a:ext>
            </a:extLst>
          </p:cNvPr>
          <p:cNvPicPr>
            <a:picLocks noChangeAspect="1"/>
          </p:cNvPicPr>
          <p:nvPr/>
        </p:nvPicPr>
        <p:blipFill>
          <a:blip r:embed="rId2"/>
          <a:stretch>
            <a:fillRect/>
          </a:stretch>
        </p:blipFill>
        <p:spPr>
          <a:xfrm>
            <a:off x="7620000" y="1530349"/>
            <a:ext cx="4572000" cy="4351337"/>
          </a:xfrm>
          <a:prstGeom prst="rect">
            <a:avLst/>
          </a:prstGeom>
        </p:spPr>
      </p:pic>
    </p:spTree>
    <p:extLst>
      <p:ext uri="{BB962C8B-B14F-4D97-AF65-F5344CB8AC3E}">
        <p14:creationId xmlns:p14="http://schemas.microsoft.com/office/powerpoint/2010/main" val="292847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82EF-242D-43EE-AFD7-063384214913}"/>
              </a:ext>
            </a:extLst>
          </p:cNvPr>
          <p:cNvSpPr>
            <a:spLocks noGrp="1"/>
          </p:cNvSpPr>
          <p:nvPr>
            <p:ph type="title"/>
          </p:nvPr>
        </p:nvSpPr>
        <p:spPr/>
        <p:txBody>
          <a:bodyPr/>
          <a:lstStyle/>
          <a:p>
            <a:r>
              <a:rPr lang="en-US" dirty="0"/>
              <a:t>Defining Success At </a:t>
            </a:r>
            <a:r>
              <a:rPr lang="en-US" dirty="0" err="1"/>
              <a:t>Printify</a:t>
            </a:r>
            <a:endParaRPr lang="en-US" dirty="0"/>
          </a:p>
        </p:txBody>
      </p:sp>
      <p:sp>
        <p:nvSpPr>
          <p:cNvPr id="3" name="Content Placeholder 2">
            <a:extLst>
              <a:ext uri="{FF2B5EF4-FFF2-40B4-BE49-F238E27FC236}">
                <a16:creationId xmlns:a16="http://schemas.microsoft.com/office/drawing/2014/main" id="{A107C24D-72B9-496F-9D1E-0A9298FEDE00}"/>
              </a:ext>
            </a:extLst>
          </p:cNvPr>
          <p:cNvSpPr>
            <a:spLocks noGrp="1"/>
          </p:cNvSpPr>
          <p:nvPr>
            <p:ph idx="1"/>
          </p:nvPr>
        </p:nvSpPr>
        <p:spPr/>
        <p:txBody>
          <a:bodyPr/>
          <a:lstStyle/>
          <a:p>
            <a:r>
              <a:rPr lang="en-US" dirty="0"/>
              <a:t>In this presentation Success is used to measure. It is thus paramount to define what it means for each group as follows:</a:t>
            </a:r>
          </a:p>
          <a:p>
            <a:r>
              <a:rPr lang="en-US" b="1" dirty="0"/>
              <a:t>Merchants</a:t>
            </a:r>
            <a:r>
              <a:rPr lang="en-US" dirty="0"/>
              <a:t> – More total successful orders with high revenue</a:t>
            </a:r>
          </a:p>
          <a:p>
            <a:r>
              <a:rPr lang="en-US" b="1" dirty="0"/>
              <a:t>Print Providers</a:t>
            </a:r>
            <a:r>
              <a:rPr lang="en-US" dirty="0"/>
              <a:t> – More total printed successfully orders with less printing time.</a:t>
            </a:r>
          </a:p>
          <a:p>
            <a:r>
              <a:rPr lang="en-US" b="1" dirty="0"/>
              <a:t>Shipment Carriers</a:t>
            </a:r>
            <a:r>
              <a:rPr lang="en-US" dirty="0"/>
              <a:t> – More total order delivered successfully at low cost and within less time.</a:t>
            </a:r>
          </a:p>
        </p:txBody>
      </p:sp>
    </p:spTree>
    <p:extLst>
      <p:ext uri="{BB962C8B-B14F-4D97-AF65-F5344CB8AC3E}">
        <p14:creationId xmlns:p14="http://schemas.microsoft.com/office/powerpoint/2010/main" val="410799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2FEE-6CF9-4EE3-98C3-D975DCB8E5CC}"/>
              </a:ext>
            </a:extLst>
          </p:cNvPr>
          <p:cNvSpPr>
            <a:spLocks noGrp="1"/>
          </p:cNvSpPr>
          <p:nvPr>
            <p:ph type="title"/>
          </p:nvPr>
        </p:nvSpPr>
        <p:spPr/>
        <p:txBody>
          <a:bodyPr/>
          <a:lstStyle/>
          <a:p>
            <a:r>
              <a:rPr lang="en-US" dirty="0"/>
              <a:t>Analysis Methodology</a:t>
            </a:r>
          </a:p>
        </p:txBody>
      </p:sp>
      <p:sp>
        <p:nvSpPr>
          <p:cNvPr id="3" name="Content Placeholder 2">
            <a:extLst>
              <a:ext uri="{FF2B5EF4-FFF2-40B4-BE49-F238E27FC236}">
                <a16:creationId xmlns:a16="http://schemas.microsoft.com/office/drawing/2014/main" id="{4BB9044A-8E38-4572-8F2E-B97A82A1B253}"/>
              </a:ext>
            </a:extLst>
          </p:cNvPr>
          <p:cNvSpPr>
            <a:spLocks noGrp="1"/>
          </p:cNvSpPr>
          <p:nvPr>
            <p:ph idx="1"/>
          </p:nvPr>
        </p:nvSpPr>
        <p:spPr/>
        <p:txBody>
          <a:bodyPr/>
          <a:lstStyle/>
          <a:p>
            <a:r>
              <a:rPr lang="en-US" dirty="0"/>
              <a:t>For each group, a success metric was derived from data of the core </a:t>
            </a:r>
            <a:r>
              <a:rPr lang="en-US" dirty="0" err="1"/>
              <a:t>Printify</a:t>
            </a:r>
            <a:r>
              <a:rPr lang="en-US" dirty="0"/>
              <a:t> business model attributes and used as the merit to rank the group.</a:t>
            </a:r>
          </a:p>
          <a:p>
            <a:r>
              <a:rPr lang="en-US" dirty="0"/>
              <a:t>The Business attributes include:</a:t>
            </a:r>
          </a:p>
          <a:p>
            <a:pPr marL="0" indent="0">
              <a:buNone/>
            </a:pPr>
            <a:r>
              <a:rPr lang="en-US" dirty="0"/>
              <a:t>	- Revenue realized as it represents the company profits</a:t>
            </a:r>
          </a:p>
          <a:p>
            <a:pPr marL="0" indent="0">
              <a:buNone/>
            </a:pPr>
            <a:r>
              <a:rPr lang="en-US" dirty="0"/>
              <a:t>	- Total sales as it represents growth and brand recognition</a:t>
            </a:r>
          </a:p>
          <a:p>
            <a:pPr marL="0" indent="0">
              <a:buNone/>
            </a:pPr>
            <a:r>
              <a:rPr lang="en-US" dirty="0"/>
              <a:t>	- Customer experience as it represents reputation and future new and returning clients hence sustainability.</a:t>
            </a:r>
          </a:p>
        </p:txBody>
      </p:sp>
    </p:spTree>
    <p:extLst>
      <p:ext uri="{BB962C8B-B14F-4D97-AF65-F5344CB8AC3E}">
        <p14:creationId xmlns:p14="http://schemas.microsoft.com/office/powerpoint/2010/main" val="103223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4E1-28AF-48D0-9646-4F4EDBF4D24B}"/>
              </a:ext>
            </a:extLst>
          </p:cNvPr>
          <p:cNvSpPr>
            <a:spLocks noGrp="1"/>
          </p:cNvSpPr>
          <p:nvPr>
            <p:ph type="title"/>
          </p:nvPr>
        </p:nvSpPr>
        <p:spPr/>
        <p:txBody>
          <a:bodyPr/>
          <a:lstStyle/>
          <a:p>
            <a:r>
              <a:rPr lang="en-US" dirty="0"/>
              <a:t>Merchants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37EE535B-E349-4E72-88D4-3145C4182EFA}"/>
                  </a:ext>
                </a:extLst>
              </p:cNvPr>
              <p:cNvSpPr>
                <a:spLocks noGrp="1"/>
              </p:cNvSpPr>
              <p:nvPr>
                <p:ph idx="1"/>
              </p:nvPr>
            </p:nvSpPr>
            <p:spPr>
              <a:xfrm>
                <a:off x="838199" y="1825625"/>
                <a:ext cx="10168467" cy="4351338"/>
              </a:xfrm>
            </p:spPr>
            <p:txBody>
              <a:bodyPr/>
              <a:lstStyle/>
              <a:p>
                <a:r>
                  <a:rPr lang="en-US" dirty="0"/>
                  <a:t>For each merchant, success factor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given by:</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𝑅𝑒𝑣𝑒𝑛𝑢𝑒</m:t>
                              </m:r>
                            </m:e>
                          </m:func>
                          <m:r>
                            <a:rPr lang="en-US" b="0" i="1" smtClean="0">
                              <a:latin typeface="Cambria Math" panose="02040503050406030204" pitchFamily="18" charset="0"/>
                              <a:ea typeface="Cambria Math" panose="02040503050406030204" pitchFamily="18" charset="0"/>
                            </a:rPr>
                            <m:t>)</m:t>
                          </m:r>
                        </m:num>
                        <m:den>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𝑠𝑎𝑙𝑒𝑠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𝑐𝑎𝑛𝑐𝑒𝑙𝑒𝑑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𝑜𝑟𝑑𝑒𝑟</m:t>
                              </m:r>
                              <m:r>
                                <a:rPr lang="en-US" b="0" i="1" smtClean="0">
                                  <a:latin typeface="Cambria Math" panose="02040503050406030204" pitchFamily="18" charset="0"/>
                                  <a:ea typeface="Cambria Math" panose="02040503050406030204" pitchFamily="18" charset="0"/>
                                </a:rPr>
                                <m:t>)</m:t>
                              </m:r>
                            </m:e>
                          </m:func>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𝑠𝑎𝑙𝑒𝑠</m:t>
                      </m:r>
                    </m:oMath>
                  </m:oMathPara>
                </a14:m>
                <a:endParaRPr lang="en-US" dirty="0"/>
              </a:p>
              <a:p>
                <a:pPr marL="0" indent="0">
                  <a:buNone/>
                </a:pPr>
                <a:endParaRPr lang="en-US" dirty="0"/>
              </a:p>
              <a:p>
                <a:r>
                  <a:rPr lang="en-US" dirty="0"/>
                  <a:t>The log factor reduces the effects of legit outliers</a:t>
                </a:r>
              </a:p>
            </p:txBody>
          </p:sp>
        </mc:Choice>
        <mc:Fallback>
          <p:sp>
            <p:nvSpPr>
              <p:cNvPr id="6" name="Content Placeholder 5">
                <a:extLst>
                  <a:ext uri="{FF2B5EF4-FFF2-40B4-BE49-F238E27FC236}">
                    <a16:creationId xmlns:a16="http://schemas.microsoft.com/office/drawing/2014/main" id="{37EE535B-E349-4E72-88D4-3145C4182EFA}"/>
                  </a:ext>
                </a:extLst>
              </p:cNvPr>
              <p:cNvSpPr>
                <a:spLocks noGrp="1" noRot="1" noChangeAspect="1" noMove="1" noResize="1" noEditPoints="1" noAdjustHandles="1" noChangeArrowheads="1" noChangeShapeType="1" noTextEdit="1"/>
              </p:cNvSpPr>
              <p:nvPr>
                <p:ph idx="1"/>
              </p:nvPr>
            </p:nvSpPr>
            <p:spPr>
              <a:xfrm>
                <a:off x="838199" y="1825625"/>
                <a:ext cx="10168467" cy="4351338"/>
              </a:xfrm>
              <a:blipFill>
                <a:blip r:embed="rId2"/>
                <a:stretch>
                  <a:fillRect l="-1019" t="-2241"/>
                </a:stretch>
              </a:blipFill>
            </p:spPr>
            <p:txBody>
              <a:bodyPr/>
              <a:lstStyle/>
              <a:p>
                <a:r>
                  <a:rPr lang="en-US">
                    <a:noFill/>
                  </a:rPr>
                  <a:t> </a:t>
                </a:r>
              </a:p>
            </p:txBody>
          </p:sp>
        </mc:Fallback>
      </mc:AlternateContent>
    </p:spTree>
    <p:extLst>
      <p:ext uri="{BB962C8B-B14F-4D97-AF65-F5344CB8AC3E}">
        <p14:creationId xmlns:p14="http://schemas.microsoft.com/office/powerpoint/2010/main" val="296067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A9CE-C341-4657-9BA3-7E61E0429927}"/>
              </a:ext>
            </a:extLst>
          </p:cNvPr>
          <p:cNvSpPr>
            <a:spLocks noGrp="1"/>
          </p:cNvSpPr>
          <p:nvPr>
            <p:ph type="title"/>
          </p:nvPr>
        </p:nvSpPr>
        <p:spPr/>
        <p:txBody>
          <a:bodyPr/>
          <a:lstStyle/>
          <a:p>
            <a:r>
              <a:rPr lang="en-US" dirty="0"/>
              <a:t>Merchant’s Total sales</a:t>
            </a:r>
          </a:p>
        </p:txBody>
      </p:sp>
      <p:pic>
        <p:nvPicPr>
          <p:cNvPr id="4" name="Content Placeholder 3">
            <a:extLst>
              <a:ext uri="{FF2B5EF4-FFF2-40B4-BE49-F238E27FC236}">
                <a16:creationId xmlns:a16="http://schemas.microsoft.com/office/drawing/2014/main" id="{7EA77537-06E6-41D3-9D45-5E527821E3EC}"/>
              </a:ext>
            </a:extLst>
          </p:cNvPr>
          <p:cNvPicPr>
            <a:picLocks noGrp="1" noChangeAspect="1"/>
          </p:cNvPicPr>
          <p:nvPr>
            <p:ph idx="1"/>
          </p:nvPr>
        </p:nvPicPr>
        <p:blipFill>
          <a:blip r:embed="rId3"/>
          <a:stretch>
            <a:fillRect/>
          </a:stretch>
        </p:blipFill>
        <p:spPr>
          <a:xfrm>
            <a:off x="1981200" y="1270000"/>
            <a:ext cx="7921638" cy="5222875"/>
          </a:xfrm>
          <a:prstGeom prst="rect">
            <a:avLst/>
          </a:prstGeom>
        </p:spPr>
      </p:pic>
    </p:spTree>
    <p:extLst>
      <p:ext uri="{BB962C8B-B14F-4D97-AF65-F5344CB8AC3E}">
        <p14:creationId xmlns:p14="http://schemas.microsoft.com/office/powerpoint/2010/main" val="408777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F00-97A7-4816-B8CE-80826EA0C71A}"/>
              </a:ext>
            </a:extLst>
          </p:cNvPr>
          <p:cNvSpPr>
            <a:spLocks noGrp="1"/>
          </p:cNvSpPr>
          <p:nvPr>
            <p:ph type="title"/>
          </p:nvPr>
        </p:nvSpPr>
        <p:spPr/>
        <p:txBody>
          <a:bodyPr/>
          <a:lstStyle/>
          <a:p>
            <a:r>
              <a:rPr lang="en-US" dirty="0"/>
              <a:t>Merchant’s Total revenue and Success factor</a:t>
            </a:r>
          </a:p>
        </p:txBody>
      </p:sp>
      <p:sp>
        <p:nvSpPr>
          <p:cNvPr id="6" name="Content Placeholder 5">
            <a:extLst>
              <a:ext uri="{FF2B5EF4-FFF2-40B4-BE49-F238E27FC236}">
                <a16:creationId xmlns:a16="http://schemas.microsoft.com/office/drawing/2014/main" id="{5240DEDF-F1DD-43FD-99CC-3867B2C1F43D}"/>
              </a:ext>
            </a:extLst>
          </p:cNvPr>
          <p:cNvSpPr>
            <a:spLocks noGrp="1"/>
          </p:cNvSpPr>
          <p:nvPr>
            <p:ph idx="1"/>
          </p:nvPr>
        </p:nvSpPr>
        <p:spPr>
          <a:xfrm>
            <a:off x="838201" y="1825625"/>
            <a:ext cx="6289672" cy="4351338"/>
          </a:xfrm>
        </p:spPr>
        <p:txBody>
          <a:bodyPr>
            <a:normAutofit/>
          </a:bodyPr>
          <a:lstStyle/>
          <a:p>
            <a:pPr marL="0" indent="0" algn="ctr">
              <a:buNone/>
            </a:pPr>
            <a:r>
              <a:rPr lang="en-US" sz="4000" dirty="0"/>
              <a:t>Correlation</a:t>
            </a:r>
          </a:p>
          <a:p>
            <a:pPr marL="0" indent="0" algn="ctr">
              <a:buNone/>
            </a:pPr>
            <a:r>
              <a:rPr lang="en-US" sz="4000" dirty="0"/>
              <a:t>  </a:t>
            </a:r>
          </a:p>
        </p:txBody>
      </p:sp>
      <p:pic>
        <p:nvPicPr>
          <p:cNvPr id="7" name="Content Placeholder 4">
            <a:extLst>
              <a:ext uri="{FF2B5EF4-FFF2-40B4-BE49-F238E27FC236}">
                <a16:creationId xmlns:a16="http://schemas.microsoft.com/office/drawing/2014/main" id="{D3D73A41-7C4B-4F92-A55E-378556EBA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170" y="1253331"/>
            <a:ext cx="6097830" cy="5239544"/>
          </a:xfrm>
          <a:prstGeom prst="rect">
            <a:avLst/>
          </a:prstGeom>
        </p:spPr>
      </p:pic>
      <p:sp>
        <p:nvSpPr>
          <p:cNvPr id="8" name="Circle: Hollow 7">
            <a:extLst>
              <a:ext uri="{FF2B5EF4-FFF2-40B4-BE49-F238E27FC236}">
                <a16:creationId xmlns:a16="http://schemas.microsoft.com/office/drawing/2014/main" id="{2B3E2343-C1DE-4E91-A3B2-30198717E568}"/>
              </a:ext>
            </a:extLst>
          </p:cNvPr>
          <p:cNvSpPr/>
          <p:nvPr/>
        </p:nvSpPr>
        <p:spPr>
          <a:xfrm>
            <a:off x="2484437" y="2807496"/>
            <a:ext cx="2985030" cy="2797173"/>
          </a:xfrm>
          <a:prstGeom prst="donut">
            <a:avLst>
              <a:gd name="adj" fmla="val 1018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0.55</a:t>
            </a:r>
          </a:p>
        </p:txBody>
      </p:sp>
    </p:spTree>
    <p:extLst>
      <p:ext uri="{BB962C8B-B14F-4D97-AF65-F5344CB8AC3E}">
        <p14:creationId xmlns:p14="http://schemas.microsoft.com/office/powerpoint/2010/main" val="356091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1224</Words>
  <Application>Microsoft Office PowerPoint</Application>
  <PresentationFormat>Widescreen</PresentationFormat>
  <Paragraphs>164</Paragraphs>
  <Slides>26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Unicode MS</vt:lpstr>
      <vt:lpstr>Calibri</vt:lpstr>
      <vt:lpstr>Calibri Light</vt:lpstr>
      <vt:lpstr>Cambria Math</vt:lpstr>
      <vt:lpstr>Office Theme</vt:lpstr>
      <vt:lpstr>Merchants, Print Providers, and Shipping Carriers Characteristics</vt:lpstr>
      <vt:lpstr>OBJECTIVES</vt:lpstr>
      <vt:lpstr>BUSINESS MODEL BACKGROUND</vt:lpstr>
      <vt:lpstr>DATA INTRODUCTION</vt:lpstr>
      <vt:lpstr>Defining Success At Printify</vt:lpstr>
      <vt:lpstr>Analysis Methodology</vt:lpstr>
      <vt:lpstr>Merchants</vt:lpstr>
      <vt:lpstr>Merchant’s Total sales</vt:lpstr>
      <vt:lpstr>Merchant’s Total revenue and Success factor</vt:lpstr>
      <vt:lpstr>Merchant Success and Experience</vt:lpstr>
      <vt:lpstr>Merchant Success </vt:lpstr>
      <vt:lpstr>Top Merchant Shared Characteristics</vt:lpstr>
      <vt:lpstr>Print Providers</vt:lpstr>
      <vt:lpstr>Success Factor and Total Printed Orders</vt:lpstr>
      <vt:lpstr>Success Factor and Order Time Delay</vt:lpstr>
      <vt:lpstr>Success Factor and Re-printed Orders</vt:lpstr>
      <vt:lpstr>Two Best Print Providers</vt:lpstr>
      <vt:lpstr>Worst Performing Print Providers</vt:lpstr>
      <vt:lpstr>Shipment Carriers</vt:lpstr>
      <vt:lpstr>Success factor and Total orders delivered </vt:lpstr>
      <vt:lpstr>Success Factor and Time delay</vt:lpstr>
      <vt:lpstr>Orders Delivery Quantity Comparison</vt:lpstr>
      <vt:lpstr>Best two Print Providers</vt:lpstr>
      <vt:lpstr>HOWEVER!</vt:lpstr>
      <vt:lpstr>Why Not to Use Best Two For All Orders</vt:lpstr>
      <vt:lpstr>Thank you Paul Rukwaro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Printify Merchant Orders Data Analysis</dc:title>
  <dc:creator>Admin</dc:creator>
  <cp:lastModifiedBy>Admin</cp:lastModifiedBy>
  <cp:revision>31</cp:revision>
  <dcterms:created xsi:type="dcterms:W3CDTF">2022-05-15T17:00:44Z</dcterms:created>
  <dcterms:modified xsi:type="dcterms:W3CDTF">2022-05-16T09:52:18Z</dcterms:modified>
</cp:coreProperties>
</file>