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65" r:id="rId10"/>
    <p:sldId id="266" r:id="rId11"/>
    <p:sldId id="2146847063" r:id="rId12"/>
    <p:sldId id="267"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ibm.com/apidocs/machine-learning" TargetMode="External"/><Relationship Id="rId2" Type="http://schemas.openxmlformats.org/officeDocument/2006/relationships/hyperlink" Target=".%20https:/www.ibm.com/cloud/watsonx-ai" TargetMode="External"/><Relationship Id="rId1" Type="http://schemas.openxmlformats.org/officeDocument/2006/relationships/slideLayout" Target="../slideLayouts/slideLayout2.xml"/><Relationship Id="rId6" Type="http://schemas.openxmlformats.org/officeDocument/2006/relationships/hyperlink" Target="https://www.kaggle.com/datasets/sampadab17/network-intrusion-detection" TargetMode="External"/><Relationship Id="rId5" Type="http://schemas.openxmlformats.org/officeDocument/2006/relationships/hyperlink" Target="https://scikit-learn.org/" TargetMode="External"/><Relationship Id="rId4" Type="http://schemas.openxmlformats.org/officeDocument/2006/relationships/hyperlink" Target="https://cloud.ibm.com/docs/cloud-foundry?topic=cloud-foundry-using-credential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Network Intrusion Detection System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24903" y="3624791"/>
            <a:ext cx="8531132"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Gundrasam Pavan Kumar Reddy</a:t>
            </a:r>
            <a:br>
              <a:rPr lang="en-US" sz="2400" b="1" dirty="0">
                <a:solidFill>
                  <a:schemeClr val="accent1">
                    <a:lumMod val="75000"/>
                  </a:schemeClr>
                </a:solidFill>
                <a:latin typeface="Arial"/>
                <a:cs typeface="Arial"/>
              </a:rPr>
            </a:br>
            <a:r>
              <a:rPr lang="en-US" sz="2400" b="1" dirty="0">
                <a:solidFill>
                  <a:schemeClr val="accent1">
                    <a:lumMod val="75000"/>
                  </a:schemeClr>
                </a:solidFill>
                <a:latin typeface="Arial"/>
                <a:cs typeface="Arial"/>
              </a:rPr>
              <a:t>Vellore institution of technology Amaravati</a:t>
            </a:r>
            <a:br>
              <a:rPr lang="en-US" sz="2400" b="1" dirty="0">
                <a:solidFill>
                  <a:schemeClr val="accent1">
                    <a:lumMod val="75000"/>
                  </a:schemeClr>
                </a:solidFill>
                <a:latin typeface="Arial"/>
                <a:cs typeface="Arial"/>
              </a:rPr>
            </a:br>
            <a:r>
              <a:rPr lang="en-US" sz="24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ACAD0-79A9-AC29-28B1-7B1873807D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32E9A5-81F8-1C35-E3D6-583B57A76E7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Picture 12">
            <a:extLst>
              <a:ext uri="{FF2B5EF4-FFF2-40B4-BE49-F238E27FC236}">
                <a16:creationId xmlns:a16="http://schemas.microsoft.com/office/drawing/2014/main" id="{E55C42B6-2D6B-290B-639D-FE648D12F186}"/>
              </a:ext>
            </a:extLst>
          </p:cNvPr>
          <p:cNvPicPr>
            <a:picLocks noChangeAspect="1"/>
          </p:cNvPicPr>
          <p:nvPr/>
        </p:nvPicPr>
        <p:blipFill>
          <a:blip r:embed="rId2"/>
          <a:stretch>
            <a:fillRect/>
          </a:stretch>
        </p:blipFill>
        <p:spPr>
          <a:xfrm>
            <a:off x="493573" y="1519030"/>
            <a:ext cx="11204853" cy="3113795"/>
          </a:xfrm>
          <a:prstGeom prst="rect">
            <a:avLst/>
          </a:prstGeom>
        </p:spPr>
      </p:pic>
      <p:sp>
        <p:nvSpPr>
          <p:cNvPr id="3" name="Content Placeholder 2">
            <a:extLst>
              <a:ext uri="{FF2B5EF4-FFF2-40B4-BE49-F238E27FC236}">
                <a16:creationId xmlns:a16="http://schemas.microsoft.com/office/drawing/2014/main" id="{CB824574-8D70-24DF-836C-810393071254}"/>
              </a:ext>
            </a:extLst>
          </p:cNvPr>
          <p:cNvSpPr>
            <a:spLocks noGrp="1"/>
          </p:cNvSpPr>
          <p:nvPr>
            <p:ph idx="1"/>
          </p:nvPr>
        </p:nvSpPr>
        <p:spPr>
          <a:xfrm>
            <a:off x="581192" y="1302026"/>
            <a:ext cx="45719" cy="434009"/>
          </a:xfrm>
        </p:spPr>
        <p:txBody>
          <a:bodyPr>
            <a:normAutofit lnSpcReduction="10000"/>
          </a:bodyPr>
          <a:lstStyle/>
          <a:p>
            <a:endParaRPr lang="en-IN" dirty="0"/>
          </a:p>
          <a:p>
            <a:endParaRPr lang="en-IN" dirty="0"/>
          </a:p>
        </p:txBody>
      </p:sp>
    </p:spTree>
    <p:extLst>
      <p:ext uri="{BB962C8B-B14F-4D97-AF65-F5344CB8AC3E}">
        <p14:creationId xmlns:p14="http://schemas.microsoft.com/office/powerpoint/2010/main" val="167526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459D5-A5C0-6FC7-64BB-728D4CF9E8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3B733C-9C43-6075-925A-9793B964B6F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E7D6DF4E-FB4C-A6CD-8A13-11D618D34AAB}"/>
              </a:ext>
            </a:extLst>
          </p:cNvPr>
          <p:cNvPicPr>
            <a:picLocks noGrp="1" noChangeAspect="1"/>
          </p:cNvPicPr>
          <p:nvPr>
            <p:ph idx="1"/>
          </p:nvPr>
        </p:nvPicPr>
        <p:blipFill>
          <a:blip r:embed="rId2"/>
          <a:stretch>
            <a:fillRect/>
          </a:stretch>
        </p:blipFill>
        <p:spPr>
          <a:xfrm>
            <a:off x="92765" y="1335890"/>
            <a:ext cx="12099235" cy="1367554"/>
          </a:xfrm>
          <a:prstGeom prst="rect">
            <a:avLst/>
          </a:prstGeom>
        </p:spPr>
      </p:pic>
      <p:pic>
        <p:nvPicPr>
          <p:cNvPr id="12" name="Picture 11">
            <a:extLst>
              <a:ext uri="{FF2B5EF4-FFF2-40B4-BE49-F238E27FC236}">
                <a16:creationId xmlns:a16="http://schemas.microsoft.com/office/drawing/2014/main" id="{FF58AB2B-9BB3-E8DD-645D-103FDB325F56}"/>
              </a:ext>
            </a:extLst>
          </p:cNvPr>
          <p:cNvPicPr>
            <a:picLocks noChangeAspect="1"/>
          </p:cNvPicPr>
          <p:nvPr/>
        </p:nvPicPr>
        <p:blipFill>
          <a:blip r:embed="rId3"/>
          <a:stretch>
            <a:fillRect/>
          </a:stretch>
        </p:blipFill>
        <p:spPr>
          <a:xfrm>
            <a:off x="1256051" y="2555091"/>
            <a:ext cx="8285513" cy="3808512"/>
          </a:xfrm>
          <a:prstGeom prst="rect">
            <a:avLst/>
          </a:prstGeom>
        </p:spPr>
      </p:pic>
    </p:spTree>
    <p:extLst>
      <p:ext uri="{BB962C8B-B14F-4D97-AF65-F5344CB8AC3E}">
        <p14:creationId xmlns:p14="http://schemas.microsoft.com/office/powerpoint/2010/main" val="361441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r>
              <a:rPr lang="en-US" sz="2400" dirty="0"/>
              <a:t>Through this project, I was able to successfully build, train, and deploy a machine learning model using IBM Watsonx.ai on IBM Cloud. By leveraging the platform’s </a:t>
            </a:r>
            <a:r>
              <a:rPr lang="en-US" sz="2400" dirty="0" err="1"/>
              <a:t>AutoAI</a:t>
            </a:r>
            <a:r>
              <a:rPr lang="en-US" sz="2400" dirty="0"/>
              <a:t> and deployment features, I could automate much of the model-building process and generate a working API endpoint for real-time predictions.</a:t>
            </a:r>
          </a:p>
          <a:p>
            <a:r>
              <a:rPr lang="en-US" sz="2400" dirty="0"/>
              <a:t>This hands-on experience gave me deeper insights into how enterprise-grade AI workflows operate — from data preprocessing to model evaluation and deployment. With the model now live, I can integrate it into real-world applications and continue refining it with more data or feedback.</a:t>
            </a:r>
          </a:p>
          <a:p>
            <a:r>
              <a:rPr lang="en-US" sz="2400" dirty="0"/>
              <a:t>This project not only improved my technical skills in cloud-based AI but also gave me a clear picture of how AI solutions can be practically implemented to solve real-world problems.</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dirty="0"/>
              <a:t>This project marks just the beginning of what’s possible with AI on the cloud. Going forward, the model can be improved and expanded in the following ways:</a:t>
            </a:r>
          </a:p>
          <a:p>
            <a:r>
              <a:rPr lang="en-US" b="1" dirty="0"/>
              <a:t>Data Enrichment</a:t>
            </a:r>
            <a:r>
              <a:rPr lang="en-US" dirty="0"/>
              <a:t>: Incorporate more diverse and real-time data sources to improve prediction accuracy and model generalization.</a:t>
            </a:r>
          </a:p>
          <a:p>
            <a:r>
              <a:rPr lang="en-US" b="1" dirty="0"/>
              <a:t>Model Optimization</a:t>
            </a:r>
            <a:r>
              <a:rPr lang="en-US" dirty="0"/>
              <a:t>: Explore advanced algorithms or fine-tune hyperparameters for better performance.</a:t>
            </a:r>
          </a:p>
          <a:p>
            <a:r>
              <a:rPr lang="en-US" b="1" dirty="0"/>
              <a:t>Interactive Interface</a:t>
            </a:r>
            <a:r>
              <a:rPr lang="en-US" dirty="0"/>
              <a:t>: Build a simple web or mobile app that uses the deployed API to deliver predictions in real time to end users.</a:t>
            </a:r>
          </a:p>
          <a:p>
            <a:r>
              <a:rPr lang="en-US" b="1" dirty="0"/>
              <a:t>Continuous Learning</a:t>
            </a:r>
            <a:r>
              <a:rPr lang="en-US" dirty="0"/>
              <a:t>: Implement feedback loops where the model learns from new data over time, making it smarter and more adaptive.</a:t>
            </a:r>
          </a:p>
          <a:p>
            <a:r>
              <a:rPr lang="en-US" b="1" dirty="0"/>
              <a:t>Scalability</a:t>
            </a:r>
            <a:r>
              <a:rPr lang="en-US" dirty="0"/>
              <a:t>: Deploy the model to serve more users simultaneously using load balancing and other scalable cloud infrastructure options.</a:t>
            </a:r>
          </a:p>
          <a:p>
            <a:r>
              <a:rPr lang="en-US" dirty="0"/>
              <a:t>By extending and refining this project, it can evolve into a robust, production-ready AI solution tailored to specific business or social needs.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Watsonx.ai </a:t>
            </a:r>
            <a:r>
              <a:rPr lang="en-IN" sz="2400" dirty="0">
                <a:solidFill>
                  <a:srgbClr val="0F0F0F"/>
                </a:solidFill>
                <a:ea typeface="+mn-lt"/>
                <a:cs typeface="+mn-lt"/>
                <a:hlinkClick r:id="rId2"/>
              </a:rPr>
              <a:t> https://www.ibm.com/cloud/watsonx-ai</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Cloud Machine Learning REST API Reference. </a:t>
            </a:r>
            <a:r>
              <a:rPr lang="en-IN" sz="2400" dirty="0">
                <a:solidFill>
                  <a:srgbClr val="0F0F0F"/>
                </a:solidFill>
                <a:ea typeface="+mn-lt"/>
                <a:cs typeface="+mn-lt"/>
                <a:hlinkClick r:id="rId3"/>
              </a:rPr>
              <a:t>https://cloud.ibm.com/apidocs/machine-learning</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Developer Guide: Authenticating to IBM Cloud. </a:t>
            </a:r>
            <a:r>
              <a:rPr lang="en-IN" sz="2400" dirty="0">
                <a:solidFill>
                  <a:srgbClr val="0F0F0F"/>
                </a:solidFill>
                <a:ea typeface="+mn-lt"/>
                <a:cs typeface="+mn-lt"/>
                <a:hlinkClick r:id="rId4"/>
              </a:rPr>
              <a:t>https://cloud.ibm.com/docs/cloud-foundry?topic=cloud-foundry-using-credentials</a:t>
            </a:r>
            <a:endParaRPr lang="en-IN" sz="2400" dirty="0">
              <a:solidFill>
                <a:srgbClr val="0F0F0F"/>
              </a:solidFill>
              <a:ea typeface="+mn-lt"/>
              <a:cs typeface="+mn-lt"/>
            </a:endParaRPr>
          </a:p>
          <a:p>
            <a:pPr marL="305435" indent="-305435"/>
            <a:r>
              <a:rPr lang="en-IN" sz="2400" dirty="0">
                <a:solidFill>
                  <a:srgbClr val="0F0F0F"/>
                </a:solidFill>
                <a:ea typeface="+mn-lt"/>
                <a:cs typeface="+mn-lt"/>
              </a:rPr>
              <a:t>Scikit-learn: Machine Learning in Python. </a:t>
            </a:r>
            <a:r>
              <a:rPr lang="en-IN" sz="2400" dirty="0">
                <a:solidFill>
                  <a:srgbClr val="0F0F0F"/>
                </a:solidFill>
                <a:ea typeface="+mn-lt"/>
                <a:cs typeface="+mn-lt"/>
                <a:hlinkClick r:id="rId5"/>
              </a:rPr>
              <a:t>https://scikit-learn.org/</a:t>
            </a:r>
            <a:endParaRPr lang="en-IN" sz="2400" dirty="0">
              <a:solidFill>
                <a:srgbClr val="0F0F0F"/>
              </a:solidFill>
              <a:ea typeface="+mn-lt"/>
              <a:cs typeface="+mn-lt"/>
            </a:endParaRPr>
          </a:p>
          <a:p>
            <a:pPr marL="305435" indent="-305435"/>
            <a:r>
              <a:rPr lang="en-IN" sz="2400" dirty="0">
                <a:solidFill>
                  <a:srgbClr val="0F0F0F"/>
                </a:solidFill>
                <a:ea typeface="+mn-lt"/>
                <a:cs typeface="+mn-lt"/>
              </a:rPr>
              <a:t>Kaggle Dataset Repository. </a:t>
            </a:r>
            <a:r>
              <a:rPr lang="en-IN" sz="2400" dirty="0">
                <a:solidFill>
                  <a:srgbClr val="0F0F0F"/>
                </a:solidFill>
                <a:ea typeface="+mn-lt"/>
                <a:cs typeface="+mn-lt"/>
                <a:hlinkClick r:id="rId6"/>
              </a:rPr>
              <a:t>https://www.kaggle.com/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491DB95-4156-AF4F-651F-ED2505A830FD}"/>
              </a:ext>
            </a:extLst>
          </p:cNvPr>
          <p:cNvPicPr>
            <a:picLocks noChangeAspect="1"/>
          </p:cNvPicPr>
          <p:nvPr/>
        </p:nvPicPr>
        <p:blipFill>
          <a:blip r:embed="rId2"/>
          <a:stretch>
            <a:fillRect/>
          </a:stretch>
        </p:blipFill>
        <p:spPr>
          <a:xfrm>
            <a:off x="2033191" y="1302026"/>
            <a:ext cx="6580724" cy="510455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E4F72FC-8A20-769C-F2F5-6795D3822325}"/>
              </a:ext>
            </a:extLst>
          </p:cNvPr>
          <p:cNvPicPr>
            <a:picLocks noGrp="1" noChangeAspect="1"/>
          </p:cNvPicPr>
          <p:nvPr>
            <p:ph idx="1"/>
          </p:nvPr>
        </p:nvPicPr>
        <p:blipFill>
          <a:blip r:embed="rId2"/>
          <a:stretch>
            <a:fillRect/>
          </a:stretch>
        </p:blipFill>
        <p:spPr>
          <a:xfrm>
            <a:off x="2269885" y="1407766"/>
            <a:ext cx="6516306" cy="5023881"/>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64629C9-C941-D1DF-00B6-A3F28AC45909}"/>
              </a:ext>
            </a:extLst>
          </p:cNvPr>
          <p:cNvPicPr>
            <a:picLocks noGrp="1" noChangeAspect="1"/>
          </p:cNvPicPr>
          <p:nvPr>
            <p:ph idx="1"/>
          </p:nvPr>
        </p:nvPicPr>
        <p:blipFill>
          <a:blip r:embed="rId2"/>
          <a:stretch>
            <a:fillRect/>
          </a:stretch>
        </p:blipFill>
        <p:spPr>
          <a:xfrm>
            <a:off x="1616765" y="1397273"/>
            <a:ext cx="6862069" cy="488287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Why NIDS matters:</a:t>
            </a:r>
          </a:p>
          <a:p>
            <a:pPr marL="0" indent="0">
              <a:buNone/>
            </a:pPr>
            <a:r>
              <a:rPr lang="en-US" sz="2400" dirty="0">
                <a:solidFill>
                  <a:srgbClr val="0F0F0F"/>
                </a:solidFill>
                <a:ea typeface="+mn-lt"/>
                <a:cs typeface="+mn-lt"/>
              </a:rPr>
              <a:t>• Modern networks face a barrage of sophisticated attacks—floods of traffic (DoS), stealthy probes, unauthorized logins (R2L), and privilege escalations (U2R)</a:t>
            </a:r>
          </a:p>
          <a:p>
            <a:pPr marL="0" indent="0">
              <a:buNone/>
            </a:pPr>
            <a:r>
              <a:rPr lang="en-US" sz="2400" dirty="0">
                <a:solidFill>
                  <a:srgbClr val="0F0F0F"/>
                </a:solidFill>
                <a:ea typeface="+mn-lt"/>
                <a:cs typeface="+mn-lt"/>
              </a:rPr>
              <a:t>• Existing signature-based tools struggle with novel or obfuscated threats</a:t>
            </a:r>
          </a:p>
          <a:p>
            <a:pPr marL="0" indent="0">
              <a:buNone/>
            </a:pPr>
            <a:r>
              <a:rPr lang="en-US" sz="2400" dirty="0">
                <a:solidFill>
                  <a:srgbClr val="0F0F0F"/>
                </a:solidFill>
                <a:ea typeface="+mn-lt"/>
                <a:cs typeface="+mn-lt"/>
              </a:rPr>
              <a:t>• We need an adaptive, data-driven system that spots anomalies in real time and classifies them accurately.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4069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991"/>
            <a:ext cx="11613485" cy="5180360"/>
          </a:xfrm>
        </p:spPr>
        <p:txBody>
          <a:bodyPr vert="horz" lIns="91440" tIns="45720" rIns="91440" bIns="45720" rtlCol="0" anchor="ctr">
            <a:noAutofit/>
          </a:bodyPr>
          <a:lstStyle/>
          <a:p>
            <a:pPr marL="0" indent="0">
              <a:buNone/>
            </a:pPr>
            <a:r>
              <a:rPr lang="en-US" sz="1800" dirty="0"/>
              <a:t>The proposed system aims to address the challenge of detecting malicious network activity and classifying it from normal network behavior. This supports the early identification of security threats, helping to protect networks from cyberattacks. The solution will include the following components:</a:t>
            </a:r>
          </a:p>
          <a:p>
            <a:pPr marL="0" indent="0">
              <a:buNone/>
            </a:pPr>
            <a:r>
              <a:rPr lang="en-US" sz="1800" b="1" dirty="0"/>
              <a:t>Data Collection</a:t>
            </a:r>
          </a:p>
          <a:p>
            <a:r>
              <a:rPr lang="en-US" sz="1800" dirty="0"/>
              <a:t>Collect network traffic data with details such as protocol type, service, packet size, and connection duration.</a:t>
            </a:r>
          </a:p>
          <a:p>
            <a:r>
              <a:rPr lang="en-US" sz="1800" dirty="0"/>
              <a:t>Use labeled data indicating whether connections were normal or suspicious (anomalous).</a:t>
            </a:r>
          </a:p>
          <a:p>
            <a:r>
              <a:rPr lang="en-US" sz="1800" dirty="0"/>
              <a:t>Incorporate metadata about network sessions that might help reveal attack patterns.</a:t>
            </a:r>
          </a:p>
          <a:p>
            <a:pPr marL="0" indent="0">
              <a:buNone/>
            </a:pPr>
            <a:r>
              <a:rPr lang="en-US" sz="1800" b="1" dirty="0"/>
              <a:t>Data Preprocessing</a:t>
            </a:r>
          </a:p>
          <a:p>
            <a:r>
              <a:rPr lang="en-US" sz="1800" dirty="0"/>
              <a:t>Clean and preprocess the collected data to handle missing values, inconsistencies, and irrelevant fields.</a:t>
            </a:r>
          </a:p>
          <a:p>
            <a:r>
              <a:rPr lang="en-US" sz="1800" dirty="0"/>
              <a:t>Apply encoding to categorical features such as protocol type and service names.</a:t>
            </a:r>
          </a:p>
          <a:p>
            <a:r>
              <a:rPr lang="en-US" sz="1800" dirty="0"/>
              <a:t>Perform feature engineering to create meaningful indicators (e.g., connection rates, error counts) that can improve detection accuracy.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915E-5042-E3D5-F45A-D58F50070C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37EA087-AE2F-685F-73AB-8ADD347D2058}"/>
              </a:ext>
            </a:extLst>
          </p:cNvPr>
          <p:cNvSpPr>
            <a:spLocks noGrp="1"/>
          </p:cNvSpPr>
          <p:nvPr>
            <p:ph type="title"/>
          </p:nvPr>
        </p:nvSpPr>
        <p:spPr>
          <a:xfrm>
            <a:off x="581192" y="94069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FB77D12E-2584-D408-D3B7-A1F39EC11578}"/>
              </a:ext>
            </a:extLst>
          </p:cNvPr>
          <p:cNvSpPr>
            <a:spLocks noGrp="1"/>
          </p:cNvSpPr>
          <p:nvPr>
            <p:ph idx="1"/>
          </p:nvPr>
        </p:nvSpPr>
        <p:spPr>
          <a:xfrm>
            <a:off x="441671" y="1470991"/>
            <a:ext cx="11613485" cy="5180360"/>
          </a:xfrm>
        </p:spPr>
        <p:txBody>
          <a:bodyPr vert="horz" lIns="91440" tIns="45720" rIns="91440" bIns="45720" rtlCol="0" anchor="ctr">
            <a:noAutofit/>
          </a:bodyPr>
          <a:lstStyle/>
          <a:p>
            <a:pPr marL="0" indent="0">
              <a:buNone/>
            </a:pPr>
            <a:r>
              <a:rPr lang="en-US" sz="1800" b="1" dirty="0"/>
              <a:t>Machine Learning Algorithm</a:t>
            </a:r>
          </a:p>
          <a:p>
            <a:r>
              <a:rPr lang="en-US" sz="1800" dirty="0"/>
              <a:t>Implement a machine learning algorithm, such as a Random Forest–based ensemble classifier, to distinguish between normal and abnormal traffic.</a:t>
            </a:r>
          </a:p>
          <a:p>
            <a:r>
              <a:rPr lang="en-US" sz="1800" dirty="0"/>
              <a:t>Use hyperparameter optimization and feature engineering to achieve the best performance.</a:t>
            </a:r>
          </a:p>
          <a:p>
            <a:r>
              <a:rPr lang="en-US" sz="1800" dirty="0"/>
              <a:t>Optionally, if detailed attack labels are available, extend the classification to categories such as DoS, Probe, R2L, and U2R.</a:t>
            </a:r>
          </a:p>
          <a:p>
            <a:pPr marL="0" indent="0">
              <a:buNone/>
            </a:pPr>
            <a:r>
              <a:rPr lang="en-US" sz="1800" b="1" dirty="0"/>
              <a:t>Deployment</a:t>
            </a:r>
          </a:p>
          <a:p>
            <a:r>
              <a:rPr lang="en-US" sz="1800" dirty="0"/>
              <a:t>Deploy the trained model as a web service or API on IBM watsonx.ai to allow real-time predictions.</a:t>
            </a:r>
          </a:p>
          <a:p>
            <a:r>
              <a:rPr lang="en-US" sz="1800" dirty="0"/>
              <a:t>Provide a simple interface for cybersecurity teams to submit network session data and get immediate classification results.</a:t>
            </a:r>
          </a:p>
          <a:p>
            <a:r>
              <a:rPr lang="en-US" sz="1800" dirty="0"/>
              <a:t>Ensure the deployed system is scalable, secure, and integrates easily with existing network monitoring tools.</a:t>
            </a:r>
            <a:endParaRPr lang="en-IN" sz="1800" b="1" dirty="0">
              <a:latin typeface="Calibri"/>
              <a:cs typeface="Calibri"/>
            </a:endParaRPr>
          </a:p>
        </p:txBody>
      </p:sp>
    </p:spTree>
    <p:extLst>
      <p:ext uri="{BB962C8B-B14F-4D97-AF65-F5344CB8AC3E}">
        <p14:creationId xmlns:p14="http://schemas.microsoft.com/office/powerpoint/2010/main" val="250087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9654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400" dirty="0"/>
              <a:t>The system aims to detect network intrusions in real time using machine learning. We start by analyzing a labeled dataset of network traffic and preprocessing it to clean and transform the data. Using IBM watsonx.ai, we train a Snap Random Forest Classifier with optimized features and parameters.</a:t>
            </a:r>
          </a:p>
          <a:p>
            <a:r>
              <a:rPr lang="en-US" sz="2400" dirty="0"/>
              <a:t>Once trained, the model is deployed as an API to classify incoming traffic as normal or anomalous. Real-time predictions help flag threats quickly, enabling proactive security actions. The system is scalable, accurate, and continuously improvable with new data—making it ideal for modern network defense.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5287" y="1232452"/>
            <a:ext cx="11675165" cy="5327374"/>
          </a:xfrm>
        </p:spPr>
        <p:txBody>
          <a:bodyPr>
            <a:normAutofit fontScale="92500"/>
          </a:bodyPr>
          <a:lstStyle/>
          <a:p>
            <a:pPr marL="0" indent="0">
              <a:buNone/>
            </a:pPr>
            <a:r>
              <a:rPr lang="en-US" sz="1800" b="1" dirty="0">
                <a:ea typeface="+mn-lt"/>
                <a:cs typeface="+mn-lt"/>
              </a:rPr>
              <a:t>Algorithm Selection:</a:t>
            </a:r>
          </a:p>
          <a:p>
            <a:pPr marL="305435" indent="-305435" algn="just"/>
            <a:r>
              <a:rPr lang="en-US" sz="1800" dirty="0">
                <a:ea typeface="+mn-lt"/>
                <a:cs typeface="+mn-lt"/>
              </a:rPr>
              <a:t>For this project, I selected the Snap Random Forest Classifier, a tree-based ensemble machine learning model. This algorithm was chosen because of its strong performance in classification tasks, particularly when dealing with complex, high-dimensional data like network traffic logs. Random Forests are also less prone to overfitting and can handle both numerical and categorical features, making them well-suited for detecting anomalies in varied connection patterns.</a:t>
            </a:r>
          </a:p>
          <a:p>
            <a:pPr marL="0" indent="0">
              <a:buNone/>
            </a:pPr>
            <a:r>
              <a:rPr lang="en-US" sz="1800" b="1" dirty="0">
                <a:ea typeface="+mn-lt"/>
                <a:cs typeface="+mn-lt"/>
              </a:rPr>
              <a:t>Data Input:</a:t>
            </a:r>
          </a:p>
          <a:p>
            <a:pPr marL="0" indent="0" algn="just">
              <a:buNone/>
            </a:pPr>
            <a:r>
              <a:rPr lang="en-US" sz="1800" dirty="0">
                <a:ea typeface="+mn-lt"/>
                <a:cs typeface="+mn-lt"/>
              </a:rPr>
              <a:t>The model was trained on labeled network traffic data with features such as:</a:t>
            </a:r>
          </a:p>
          <a:p>
            <a:pPr algn="just">
              <a:buFont typeface="Wingdings" panose="05000000000000000000" pitchFamily="2" charset="2"/>
              <a:buChar char="§"/>
            </a:pPr>
            <a:r>
              <a:rPr lang="en-US" sz="1800" dirty="0">
                <a:ea typeface="+mn-lt"/>
                <a:cs typeface="+mn-lt"/>
              </a:rPr>
              <a:t>Duration of connection</a:t>
            </a:r>
          </a:p>
          <a:p>
            <a:pPr algn="just">
              <a:buFont typeface="Wingdings" panose="05000000000000000000" pitchFamily="2" charset="2"/>
              <a:buChar char="§"/>
            </a:pPr>
            <a:r>
              <a:rPr lang="en-US" sz="1800" dirty="0">
                <a:ea typeface="+mn-lt"/>
                <a:cs typeface="+mn-lt"/>
              </a:rPr>
              <a:t>Protocol type</a:t>
            </a:r>
          </a:p>
          <a:p>
            <a:pPr algn="just">
              <a:buFont typeface="Wingdings" panose="05000000000000000000" pitchFamily="2" charset="2"/>
              <a:buChar char="§"/>
            </a:pPr>
            <a:r>
              <a:rPr lang="en-US" sz="1800" dirty="0">
                <a:ea typeface="+mn-lt"/>
                <a:cs typeface="+mn-lt"/>
              </a:rPr>
              <a:t>Source and destination bytes</a:t>
            </a:r>
          </a:p>
          <a:p>
            <a:pPr algn="just">
              <a:buFont typeface="Wingdings" panose="05000000000000000000" pitchFamily="2" charset="2"/>
              <a:buChar char="§"/>
            </a:pPr>
            <a:r>
              <a:rPr lang="en-US" sz="1800" dirty="0">
                <a:ea typeface="+mn-lt"/>
                <a:cs typeface="+mn-lt"/>
              </a:rPr>
              <a:t>Connection flags</a:t>
            </a:r>
          </a:p>
          <a:p>
            <a:pPr algn="just">
              <a:buFont typeface="Wingdings" panose="05000000000000000000" pitchFamily="2" charset="2"/>
              <a:buChar char="§"/>
            </a:pPr>
            <a:r>
              <a:rPr lang="en-US" sz="1800" dirty="0">
                <a:ea typeface="+mn-lt"/>
                <a:cs typeface="+mn-lt"/>
              </a:rPr>
              <a:t>Count of connections to the same host/service and other flow-related attributes</a:t>
            </a:r>
          </a:p>
          <a:p>
            <a:pPr marL="0" indent="0" algn="just">
              <a:buNone/>
            </a:pPr>
            <a:r>
              <a:rPr lang="en-US" sz="1800" dirty="0">
                <a:ea typeface="+mn-lt"/>
                <a:cs typeface="+mn-lt"/>
              </a:rPr>
              <a:t>These features capture both statistical and behavioral aspects of traffic, allowing the model to learn normal vs. abnormal activity patterns.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24AC8-20E6-9E7B-B093-6738D19BC5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28817B-A63A-0612-0B72-A07CE43F209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AFBED7A3-D37D-6EC5-05FD-AAC59E52E7F5}"/>
              </a:ext>
            </a:extLst>
          </p:cNvPr>
          <p:cNvSpPr>
            <a:spLocks noGrp="1"/>
          </p:cNvSpPr>
          <p:nvPr>
            <p:ph idx="1"/>
          </p:nvPr>
        </p:nvSpPr>
        <p:spPr>
          <a:xfrm>
            <a:off x="225287" y="1232452"/>
            <a:ext cx="11675165" cy="5327374"/>
          </a:xfrm>
        </p:spPr>
        <p:txBody>
          <a:bodyPr>
            <a:normAutofit/>
          </a:bodyPr>
          <a:lstStyle/>
          <a:p>
            <a:pPr marL="0" indent="0">
              <a:buNone/>
            </a:pPr>
            <a:r>
              <a:rPr lang="en-US" sz="1800" b="1" dirty="0">
                <a:ea typeface="+mn-lt"/>
                <a:cs typeface="+mn-lt"/>
              </a:rPr>
              <a:t>Training Process:</a:t>
            </a:r>
          </a:p>
          <a:p>
            <a:pPr marL="305435" indent="-305435"/>
            <a:r>
              <a:rPr lang="en-US" sz="1800" dirty="0">
                <a:ea typeface="+mn-lt"/>
                <a:cs typeface="+mn-lt"/>
              </a:rPr>
              <a:t>The dataset was uploaded and preprocessed using </a:t>
            </a:r>
            <a:r>
              <a:rPr lang="en-US" sz="1800" dirty="0" err="1">
                <a:ea typeface="+mn-lt"/>
                <a:cs typeface="+mn-lt"/>
              </a:rPr>
              <a:t>watsonx.ai’s</a:t>
            </a:r>
            <a:r>
              <a:rPr lang="en-US" sz="1800" dirty="0">
                <a:ea typeface="+mn-lt"/>
                <a:cs typeface="+mn-lt"/>
              </a:rPr>
              <a:t> </a:t>
            </a:r>
            <a:r>
              <a:rPr lang="en-US" sz="1800" dirty="0" err="1">
                <a:ea typeface="+mn-lt"/>
                <a:cs typeface="+mn-lt"/>
              </a:rPr>
              <a:t>AutoAI</a:t>
            </a:r>
            <a:r>
              <a:rPr lang="en-US" sz="1800" dirty="0">
                <a:ea typeface="+mn-lt"/>
                <a:cs typeface="+mn-lt"/>
              </a:rPr>
              <a:t>, which automatically handled:</a:t>
            </a:r>
          </a:p>
          <a:p>
            <a:pPr marL="305435" indent="-305435"/>
            <a:r>
              <a:rPr lang="en-US" sz="1800" dirty="0">
                <a:ea typeface="+mn-lt"/>
                <a:cs typeface="+mn-lt"/>
              </a:rPr>
              <a:t>Feature selection and transformation</a:t>
            </a:r>
          </a:p>
          <a:p>
            <a:pPr marL="305435" indent="-305435"/>
            <a:r>
              <a:rPr lang="en-US" sz="1800" dirty="0">
                <a:ea typeface="+mn-lt"/>
                <a:cs typeface="+mn-lt"/>
              </a:rPr>
              <a:t>Data normalization</a:t>
            </a:r>
          </a:p>
          <a:p>
            <a:pPr marL="305435" indent="-305435"/>
            <a:r>
              <a:rPr lang="en-US" sz="1800" dirty="0">
                <a:ea typeface="+mn-lt"/>
                <a:cs typeface="+mn-lt"/>
              </a:rPr>
              <a:t>Class balancing</a:t>
            </a:r>
          </a:p>
          <a:p>
            <a:pPr marL="305435" indent="-305435"/>
            <a:r>
              <a:rPr lang="en-US" sz="1800" dirty="0">
                <a:ea typeface="+mn-lt"/>
                <a:cs typeface="+mn-lt"/>
              </a:rPr>
              <a:t>The </a:t>
            </a:r>
            <a:r>
              <a:rPr lang="en-US" sz="1800" dirty="0" err="1">
                <a:ea typeface="+mn-lt"/>
                <a:cs typeface="+mn-lt"/>
              </a:rPr>
              <a:t>AutoAI</a:t>
            </a:r>
            <a:r>
              <a:rPr lang="en-US" sz="1800" dirty="0">
                <a:ea typeface="+mn-lt"/>
                <a:cs typeface="+mn-lt"/>
              </a:rPr>
              <a:t> pipeline also performed hyperparameter optimization and cross-validation to ensure the best version of the Random Forest model was selected based on accuracy, F1-score, and ROC-AUC. The training was done using historical traffic data labeled as either "normal" or "anomaly."</a:t>
            </a:r>
          </a:p>
          <a:p>
            <a:pPr marL="0" indent="0">
              <a:buNone/>
            </a:pPr>
            <a:r>
              <a:rPr lang="en-US" sz="1800" b="1" dirty="0">
                <a:ea typeface="+mn-lt"/>
                <a:cs typeface="+mn-lt"/>
              </a:rPr>
              <a:t>Prediction Process:</a:t>
            </a:r>
          </a:p>
          <a:p>
            <a:pPr marL="305435" indent="-305435"/>
            <a:r>
              <a:rPr lang="en-US" sz="1800" dirty="0">
                <a:ea typeface="+mn-lt"/>
                <a:cs typeface="+mn-lt"/>
              </a:rPr>
              <a:t>Once deployed, the model uses live or batch input data to predict whether a given traffic flow is normal or potentially malicious. Inputs are passed as a structured JSON payload, and predictions are returned in real time via the model's REST API endpoint. This allows the system to be integrated into larger security frameworks for live threat detection and alerting.</a:t>
            </a:r>
            <a:endParaRPr lang="en-IN" sz="1800" dirty="0"/>
          </a:p>
        </p:txBody>
      </p:sp>
    </p:spTree>
    <p:extLst>
      <p:ext uri="{BB962C8B-B14F-4D97-AF65-F5344CB8AC3E}">
        <p14:creationId xmlns:p14="http://schemas.microsoft.com/office/powerpoint/2010/main" val="14481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Picture 10">
            <a:extLst>
              <a:ext uri="{FF2B5EF4-FFF2-40B4-BE49-F238E27FC236}">
                <a16:creationId xmlns:a16="http://schemas.microsoft.com/office/drawing/2014/main" id="{7B139979-C050-65C5-4E80-8698F2F2C16C}"/>
              </a:ext>
            </a:extLst>
          </p:cNvPr>
          <p:cNvPicPr>
            <a:picLocks noChangeAspect="1"/>
          </p:cNvPicPr>
          <p:nvPr/>
        </p:nvPicPr>
        <p:blipFill>
          <a:blip r:embed="rId2"/>
          <a:stretch>
            <a:fillRect/>
          </a:stretch>
        </p:blipFill>
        <p:spPr>
          <a:xfrm>
            <a:off x="713906" y="1232452"/>
            <a:ext cx="5925433" cy="2726635"/>
          </a:xfrm>
          <a:prstGeom prst="rect">
            <a:avLst/>
          </a:prstGeom>
        </p:spPr>
      </p:pic>
      <p:sp>
        <p:nvSpPr>
          <p:cNvPr id="15" name="Content Placeholder 14">
            <a:extLst>
              <a:ext uri="{FF2B5EF4-FFF2-40B4-BE49-F238E27FC236}">
                <a16:creationId xmlns:a16="http://schemas.microsoft.com/office/drawing/2014/main" id="{DD2F6A11-797A-D77E-3224-17172E8A3B80}"/>
              </a:ext>
            </a:extLst>
          </p:cNvPr>
          <p:cNvSpPr>
            <a:spLocks noGrp="1"/>
          </p:cNvSpPr>
          <p:nvPr>
            <p:ph idx="1"/>
          </p:nvPr>
        </p:nvSpPr>
        <p:spPr>
          <a:xfrm flipH="1">
            <a:off x="-993913" y="1302026"/>
            <a:ext cx="1575105" cy="2126974"/>
          </a:xfrm>
        </p:spPr>
        <p:txBody>
          <a:bodyPr/>
          <a:lstStyle/>
          <a:p>
            <a:endParaRPr lang="en-IN" dirty="0"/>
          </a:p>
          <a:p>
            <a:endParaRPr lang="en-IN" dirty="0"/>
          </a:p>
        </p:txBody>
      </p:sp>
      <p:pic>
        <p:nvPicPr>
          <p:cNvPr id="16" name="Picture 15">
            <a:extLst>
              <a:ext uri="{FF2B5EF4-FFF2-40B4-BE49-F238E27FC236}">
                <a16:creationId xmlns:a16="http://schemas.microsoft.com/office/drawing/2014/main" id="{62EE1610-282E-32D2-9B87-D1D3FB45A204}"/>
              </a:ext>
            </a:extLst>
          </p:cNvPr>
          <p:cNvPicPr>
            <a:picLocks noChangeAspect="1"/>
          </p:cNvPicPr>
          <p:nvPr/>
        </p:nvPicPr>
        <p:blipFill>
          <a:blip r:embed="rId3"/>
          <a:stretch>
            <a:fillRect/>
          </a:stretch>
        </p:blipFill>
        <p:spPr>
          <a:xfrm>
            <a:off x="3478888" y="3793512"/>
            <a:ext cx="6930886" cy="284166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112</TotalTime>
  <Words>1167</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Network Intrusion Detection System Using Machine Learning</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bhumika deena</cp:lastModifiedBy>
  <cp:revision>27</cp:revision>
  <dcterms:created xsi:type="dcterms:W3CDTF">2021-05-26T16:50:10Z</dcterms:created>
  <dcterms:modified xsi:type="dcterms:W3CDTF">2025-08-03T15:46:15Z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