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9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007F-7A0F-4CE8-A139-D336A0FE009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F6D7-6F05-4498-8215-74B36D13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6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007F-7A0F-4CE8-A139-D336A0FE009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F6D7-6F05-4498-8215-74B36D13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6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007F-7A0F-4CE8-A139-D336A0FE009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F6D7-6F05-4498-8215-74B36D13E48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6352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007F-7A0F-4CE8-A139-D336A0FE009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F6D7-6F05-4498-8215-74B36D13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09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007F-7A0F-4CE8-A139-D336A0FE009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F6D7-6F05-4498-8215-74B36D13E48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073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007F-7A0F-4CE8-A139-D336A0FE009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F6D7-6F05-4498-8215-74B36D13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58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007F-7A0F-4CE8-A139-D336A0FE009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F6D7-6F05-4498-8215-74B36D13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34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007F-7A0F-4CE8-A139-D336A0FE009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F6D7-6F05-4498-8215-74B36D13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1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007F-7A0F-4CE8-A139-D336A0FE009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F6D7-6F05-4498-8215-74B36D13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8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007F-7A0F-4CE8-A139-D336A0FE009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F6D7-6F05-4498-8215-74B36D13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2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007F-7A0F-4CE8-A139-D336A0FE009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F6D7-6F05-4498-8215-74B36D13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92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007F-7A0F-4CE8-A139-D336A0FE009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F6D7-6F05-4498-8215-74B36D13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7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007F-7A0F-4CE8-A139-D336A0FE009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F6D7-6F05-4498-8215-74B36D13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8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007F-7A0F-4CE8-A139-D336A0FE009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F6D7-6F05-4498-8215-74B36D13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0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007F-7A0F-4CE8-A139-D336A0FE009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F6D7-6F05-4498-8215-74B36D13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0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007F-7A0F-4CE8-A139-D336A0FE009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F6D7-6F05-4498-8215-74B36D13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9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6007F-7A0F-4CE8-A139-D336A0FE009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94F6D7-6F05-4498-8215-74B36D13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1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5B0B95-BEBD-B9EB-5DB7-A9450BD1C3D3}"/>
              </a:ext>
            </a:extLst>
          </p:cNvPr>
          <p:cNvSpPr txBox="1"/>
          <p:nvPr/>
        </p:nvSpPr>
        <p:spPr>
          <a:xfrm>
            <a:off x="1706136" y="1025914"/>
            <a:ext cx="84749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B0F0"/>
                </a:solidFill>
                <a:latin typeface="Lucida Bright" panose="02040602050505020304" pitchFamily="18" charset="0"/>
              </a:rPr>
              <a:t>Ultrasonography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FAA73-7BB0-50E9-757B-29CE09B7CE99}"/>
              </a:ext>
            </a:extLst>
          </p:cNvPr>
          <p:cNvSpPr txBox="1"/>
          <p:nvPr/>
        </p:nvSpPr>
        <p:spPr>
          <a:xfrm>
            <a:off x="1706136" y="2943922"/>
            <a:ext cx="30442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Uday </a:t>
            </a:r>
            <a:r>
              <a:rPr lang="en-US" dirty="0" err="1">
                <a:latin typeface="Bookman Old Style" panose="02050604050505020204" pitchFamily="18" charset="0"/>
              </a:rPr>
              <a:t>kiran</a:t>
            </a:r>
            <a:r>
              <a:rPr lang="en-US" dirty="0">
                <a:latin typeface="Bookman Old Style" panose="02050604050505020204" pitchFamily="18" charset="0"/>
              </a:rPr>
              <a:t> Reddy J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Bookman Old Style" panose="0205060405050502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Bookman Old Style" panose="02050604050505020204" pitchFamily="18" charset="0"/>
              </a:rPr>
              <a:t>Veghana</a:t>
            </a:r>
            <a:r>
              <a:rPr lang="en-US" dirty="0">
                <a:latin typeface="Bookman Old Style" panose="02050604050505020204" pitchFamily="18" charset="0"/>
              </a:rPr>
              <a:t> Gowda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Bookman Old Style" panose="0205060405050502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T Pavan Kumar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Bookman Old Style" panose="0205060405050502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Manoj H </a:t>
            </a:r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83858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18A926-5074-B679-4E66-CC03613D6C07}"/>
              </a:ext>
            </a:extLst>
          </p:cNvPr>
          <p:cNvSpPr txBox="1"/>
          <p:nvPr/>
        </p:nvSpPr>
        <p:spPr>
          <a:xfrm>
            <a:off x="3226676" y="462455"/>
            <a:ext cx="7325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Ultra Sonography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EB65A-471D-BBB0-4A15-1FBC0E53009F}"/>
              </a:ext>
            </a:extLst>
          </p:cNvPr>
          <p:cNvSpPr txBox="1"/>
          <p:nvPr/>
        </p:nvSpPr>
        <p:spPr>
          <a:xfrm>
            <a:off x="851338" y="1481959"/>
            <a:ext cx="897583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Medical imaging technique/ ultrasound imaging or sonography that uses high-frequency sound waves to produce images of the internal organs and tissues of the body.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Emits high-frequency sound waves (usually in the range of 2 to 20 MHz) that travel through the body and bounce back off of the internal organs and tissue.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returning echoes are captured by the ultrasound machine and used to create images of the internal structures.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Transducer: Emit and receive high-frequency sound </a:t>
            </a:r>
            <a:r>
              <a:rPr lang="en-US" dirty="0" err="1"/>
              <a:t>wavesThe</a:t>
            </a:r>
            <a:r>
              <a:rPr lang="en-US" dirty="0"/>
              <a:t> transducer is placed in direct contact with the skin or inserted into the body through a gel.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Emission of sound waves: Emits high-frequency sound waves 2 to 18 MHz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Reflection of sound waves: Encounter boundaries between different tissues and organs and bounce back, creating echoes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55634"/>
      </p:ext>
    </p:extLst>
  </p:cSld>
  <p:clrMapOvr>
    <a:masterClrMapping/>
  </p:clrMapOvr>
  <p:transition spd="med">
    <p:pull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9F73A5-39C2-BA84-2A9B-1C69031C58F0}"/>
              </a:ext>
            </a:extLst>
          </p:cNvPr>
          <p:cNvSpPr txBox="1"/>
          <p:nvPr/>
        </p:nvSpPr>
        <p:spPr>
          <a:xfrm>
            <a:off x="220717" y="168166"/>
            <a:ext cx="10163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Reception of echoes: The transducer receives echoes and sends the information to a computer, which processes the data to create images.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Image formation: The computer uses the information from the echoes to create images of the internal organs and tissues of the body. The images are displayed on a screen, allowing the operator to see the structure and movement of the internal organs and tissues.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26907-8E12-2816-5742-2EA978223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8" y="1904279"/>
            <a:ext cx="4052570" cy="4449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A329F9-49B8-7CA0-CF96-003AD6D21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763" y="2476490"/>
            <a:ext cx="4686140" cy="363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4152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5E7A4D-9F35-6E8C-1AAF-5ED7CCF7B9AE}"/>
              </a:ext>
            </a:extLst>
          </p:cNvPr>
          <p:cNvSpPr txBox="1"/>
          <p:nvPr/>
        </p:nvSpPr>
        <p:spPr>
          <a:xfrm>
            <a:off x="1954924" y="283779"/>
            <a:ext cx="6537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Advantages of Ultrasonography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4CD973-E0A0-4F53-4633-E19F1F6A458A}"/>
              </a:ext>
            </a:extLst>
          </p:cNvPr>
          <p:cNvSpPr txBox="1"/>
          <p:nvPr/>
        </p:nvSpPr>
        <p:spPr>
          <a:xfrm>
            <a:off x="693683" y="1156138"/>
            <a:ext cx="932267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Non-invasive</a:t>
            </a:r>
            <a:r>
              <a:rPr lang="en-US" dirty="0"/>
              <a:t>: Does not involve any incisions or injections, making it a safe and convenient imaging method.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No ionizing radiation</a:t>
            </a:r>
            <a:r>
              <a:rPr lang="en-US" dirty="0"/>
              <a:t>: Ultrasonography does not use ionizing radiation making it a safer option for patients, especially pregnant women and children. option for patients, especially pregnant women and children.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Real-time imaging</a:t>
            </a:r>
            <a:r>
              <a:rPr lang="en-US" dirty="0"/>
              <a:t>: Ultrasonography provides real-time images that can be used to monitor the movement and function of internal organs tissues.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Portable</a:t>
            </a:r>
            <a:r>
              <a:rPr lang="en-US" dirty="0"/>
              <a:t>: Ultrasonography machines are portable an making it a valuable tool for emergency.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Cost-effective</a:t>
            </a:r>
            <a:r>
              <a:rPr lang="en-US" dirty="0"/>
              <a:t>: Ultrasonography is a cost-e any special preparation or recovery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Versatile</a:t>
            </a:r>
            <a:r>
              <a:rPr lang="en-US" dirty="0"/>
              <a:t>: Ultrasonography can be used to image a wide range of structures within the body, including the organs of the abdomen pelvis, and chest, as well as the uterus, fetus, and other soft tissues.</a:t>
            </a:r>
          </a:p>
        </p:txBody>
      </p:sp>
    </p:spTree>
    <p:extLst>
      <p:ext uri="{BB962C8B-B14F-4D97-AF65-F5344CB8AC3E}">
        <p14:creationId xmlns:p14="http://schemas.microsoft.com/office/powerpoint/2010/main" val="851047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00D34E-3887-ACC0-8503-D20E3DE96838}"/>
              </a:ext>
            </a:extLst>
          </p:cNvPr>
          <p:cNvSpPr txBox="1"/>
          <p:nvPr/>
        </p:nvSpPr>
        <p:spPr>
          <a:xfrm>
            <a:off x="2270234" y="241738"/>
            <a:ext cx="95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Limitations of Ultrasonography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8FC5B-3C40-9111-4567-81A9D7E474C8}"/>
              </a:ext>
            </a:extLst>
          </p:cNvPr>
          <p:cNvSpPr txBox="1"/>
          <p:nvPr/>
        </p:nvSpPr>
        <p:spPr>
          <a:xfrm>
            <a:off x="231228" y="1124607"/>
            <a:ext cx="1040524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Limited depth</a:t>
            </a:r>
            <a:r>
              <a:rPr lang="en-US" dirty="0"/>
              <a:t>: Ultrasonography has limited depth and is not as effective at imaging deep structures or those obscured by bones or gas.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Operator dependence</a:t>
            </a:r>
            <a:r>
              <a:rPr lang="en-US" dirty="0"/>
              <a:t>: The quality of the images produced by ultrasonography depends heavily on the skills and experience of the operator.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Limited resolution</a:t>
            </a:r>
            <a:r>
              <a:rPr lang="en-US" dirty="0"/>
              <a:t>: Ultrasonography has limited resolution compared to other imaging methods, making it less effective at visualizing small structures or detecting small changes in tissue.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Limitations in overweight patients</a:t>
            </a:r>
            <a:r>
              <a:rPr lang="en-US" dirty="0"/>
              <a:t>: Ultrasonography may have limited usefulness in overweight patients due to the difficulty in obtaining clear images through the layers of fat.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Limitations in detecting some types of cancer</a:t>
            </a:r>
            <a:r>
              <a:rPr lang="en-US" dirty="0"/>
              <a:t>: Ultrasonography may not be as effective at detecting certain types of cancer, such as pancreatic cancer, due to the lack of characteristic signs on ultrasound images. </a:t>
            </a:r>
          </a:p>
        </p:txBody>
      </p:sp>
    </p:spTree>
    <p:extLst>
      <p:ext uri="{BB962C8B-B14F-4D97-AF65-F5344CB8AC3E}">
        <p14:creationId xmlns:p14="http://schemas.microsoft.com/office/powerpoint/2010/main" val="333873429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0F493E-CA4A-E741-65EB-EABA927C5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9" y="735724"/>
            <a:ext cx="9347906" cy="505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0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20A92A-EFF4-99EF-307A-6C4E3325214F}"/>
              </a:ext>
            </a:extLst>
          </p:cNvPr>
          <p:cNvSpPr/>
          <p:nvPr/>
        </p:nvSpPr>
        <p:spPr>
          <a:xfrm>
            <a:off x="613317" y="2453268"/>
            <a:ext cx="982422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US" sz="9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98070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509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Bookman Old Style</vt:lpstr>
      <vt:lpstr>Lucida Bright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Pavan kumar</dc:creator>
  <cp:lastModifiedBy>Pavan kumar</cp:lastModifiedBy>
  <cp:revision>3</cp:revision>
  <dcterms:created xsi:type="dcterms:W3CDTF">2024-08-11T15:40:01Z</dcterms:created>
  <dcterms:modified xsi:type="dcterms:W3CDTF">2024-08-11T16:26:21Z</dcterms:modified>
</cp:coreProperties>
</file>