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75" r:id="rId3"/>
    <p:sldId id="260" r:id="rId4"/>
    <p:sldId id="261" r:id="rId5"/>
    <p:sldId id="268" r:id="rId6"/>
    <p:sldId id="262" r:id="rId7"/>
    <p:sldId id="257" r:id="rId8"/>
    <p:sldId id="258" r:id="rId9"/>
    <p:sldId id="259" r:id="rId10"/>
    <p:sldId id="266" r:id="rId11"/>
    <p:sldId id="267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EE14B-7B5D-E6CB-98C2-ACD4BD7878AB}" v="81" dt="2021-09-03T11:57:54.478"/>
    <p1510:client id="{2BFCB997-6911-429C-B1A6-302590684471}" v="179" dt="2021-09-03T02:59:53.838"/>
    <p1510:client id="{3290D1B5-6A42-BC99-66F6-9AA08B14DE5F}" v="33" dt="2021-09-03T12:15:51.031"/>
    <p1510:client id="{41590732-7FFB-4E24-9B94-00C0E50A3D33}" v="23" dt="2021-09-03T03:57:43.419"/>
    <p1510:client id="{594145C5-8074-D248-BD84-DE1AF9773351}" v="2" dt="2021-09-03T12:02:39.132"/>
    <p1510:client id="{776ED25E-AF7E-47A8-AB2A-D081AF8EB5FD}" v="66" dt="2021-09-03T03:53:28.933"/>
    <p1510:client id="{B06FAC4F-0B1D-4801-9627-242AB6141588}" v="263" dt="2021-09-03T03:31:54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unak Bhadra" userId="S::rounak_bhadra@thbs.com::1109ce45-a625-4e76-8ba7-83f104450821" providerId="AD" clId="Web-{3290D1B5-6A42-BC99-66F6-9AA08B14DE5F}"/>
    <pc:docChg chg="addSld modSld">
      <pc:chgData name="Rounak Bhadra" userId="S::rounak_bhadra@thbs.com::1109ce45-a625-4e76-8ba7-83f104450821" providerId="AD" clId="Web-{3290D1B5-6A42-BC99-66F6-9AA08B14DE5F}" dt="2021-09-03T12:15:49.672" v="14" actId="20577"/>
      <pc:docMkLst>
        <pc:docMk/>
      </pc:docMkLst>
      <pc:sldChg chg="modSp">
        <pc:chgData name="Rounak Bhadra" userId="S::rounak_bhadra@thbs.com::1109ce45-a625-4e76-8ba7-83f104450821" providerId="AD" clId="Web-{3290D1B5-6A42-BC99-66F6-9AA08B14DE5F}" dt="2021-09-03T12:15:49.672" v="14" actId="20577"/>
        <pc:sldMkLst>
          <pc:docMk/>
          <pc:sldMk cId="2159264118" sldId="274"/>
        </pc:sldMkLst>
        <pc:spChg chg="mod">
          <ac:chgData name="Rounak Bhadra" userId="S::rounak_bhadra@thbs.com::1109ce45-a625-4e76-8ba7-83f104450821" providerId="AD" clId="Web-{3290D1B5-6A42-BC99-66F6-9AA08B14DE5F}" dt="2021-09-03T12:14:28.982" v="1" actId="20577"/>
          <ac:spMkLst>
            <pc:docMk/>
            <pc:sldMk cId="2159264118" sldId="274"/>
            <ac:spMk id="2" creationId="{D3F7F753-0597-4B4F-9C51-D8643B2BB92E}"/>
          </ac:spMkLst>
        </pc:spChg>
        <pc:spChg chg="mod">
          <ac:chgData name="Rounak Bhadra" userId="S::rounak_bhadra@thbs.com::1109ce45-a625-4e76-8ba7-83f104450821" providerId="AD" clId="Web-{3290D1B5-6A42-BC99-66F6-9AA08B14DE5F}" dt="2021-09-03T12:15:49.672" v="14" actId="20577"/>
          <ac:spMkLst>
            <pc:docMk/>
            <pc:sldMk cId="2159264118" sldId="274"/>
            <ac:spMk id="3" creationId="{838CD8C0-5F0C-4914-A9EA-6BE0646E1965}"/>
          </ac:spMkLst>
        </pc:spChg>
      </pc:sldChg>
      <pc:sldChg chg="modSp new">
        <pc:chgData name="Rounak Bhadra" userId="S::rounak_bhadra@thbs.com::1109ce45-a625-4e76-8ba7-83f104450821" providerId="AD" clId="Web-{3290D1B5-6A42-BC99-66F6-9AA08B14DE5F}" dt="2021-09-03T12:15:44.500" v="13" actId="20577"/>
        <pc:sldMkLst>
          <pc:docMk/>
          <pc:sldMk cId="3585799485" sldId="275"/>
        </pc:sldMkLst>
        <pc:spChg chg="mod">
          <ac:chgData name="Rounak Bhadra" userId="S::rounak_bhadra@thbs.com::1109ce45-a625-4e76-8ba7-83f104450821" providerId="AD" clId="Web-{3290D1B5-6A42-BC99-66F6-9AA08B14DE5F}" dt="2021-09-03T12:15:19.499" v="9" actId="20577"/>
          <ac:spMkLst>
            <pc:docMk/>
            <pc:sldMk cId="3585799485" sldId="275"/>
            <ac:spMk id="2" creationId="{106FFF78-D62E-4BF6-9A3E-E559F98F62DB}"/>
          </ac:spMkLst>
        </pc:spChg>
        <pc:spChg chg="mod">
          <ac:chgData name="Rounak Bhadra" userId="S::rounak_bhadra@thbs.com::1109ce45-a625-4e76-8ba7-83f104450821" providerId="AD" clId="Web-{3290D1B5-6A42-BC99-66F6-9AA08B14DE5F}" dt="2021-09-03T12:15:44.500" v="13" actId="20577"/>
          <ac:spMkLst>
            <pc:docMk/>
            <pc:sldMk cId="3585799485" sldId="275"/>
            <ac:spMk id="3" creationId="{E02F69A8-7FA4-4F96-8074-D76A3DFC46CA}"/>
          </ac:spMkLst>
        </pc:spChg>
      </pc:sldChg>
    </pc:docChg>
  </pc:docChgLst>
  <pc:docChgLst>
    <pc:chgData name="Rounak Bhadra" userId="S::rounak_bhadra@thbs.com::1109ce45-a625-4e76-8ba7-83f104450821" providerId="AD" clId="Web-{001EE14B-7B5D-E6CB-98C2-ACD4BD7878AB}"/>
    <pc:docChg chg="addSld modSld">
      <pc:chgData name="Rounak Bhadra" userId="S::rounak_bhadra@thbs.com::1109ce45-a625-4e76-8ba7-83f104450821" providerId="AD" clId="Web-{001EE14B-7B5D-E6CB-98C2-ACD4BD7878AB}" dt="2021-09-03T11:57:54.478" v="42"/>
      <pc:docMkLst>
        <pc:docMk/>
      </pc:docMkLst>
      <pc:sldChg chg="modSp new">
        <pc:chgData name="Rounak Bhadra" userId="S::rounak_bhadra@thbs.com::1109ce45-a625-4e76-8ba7-83f104450821" providerId="AD" clId="Web-{001EE14B-7B5D-E6CB-98C2-ACD4BD7878AB}" dt="2021-09-03T11:54:42.176" v="4" actId="20577"/>
        <pc:sldMkLst>
          <pc:docMk/>
          <pc:sldMk cId="374468722" sldId="269"/>
        </pc:sldMkLst>
        <pc:spChg chg="mod">
          <ac:chgData name="Rounak Bhadra" userId="S::rounak_bhadra@thbs.com::1109ce45-a625-4e76-8ba7-83f104450821" providerId="AD" clId="Web-{001EE14B-7B5D-E6CB-98C2-ACD4BD7878AB}" dt="2021-09-03T11:54:16.723" v="1" actId="20577"/>
          <ac:spMkLst>
            <pc:docMk/>
            <pc:sldMk cId="374468722" sldId="269"/>
            <ac:spMk id="2" creationId="{EA1B27CC-A9BF-40C4-A0E7-D99900627153}"/>
          </ac:spMkLst>
        </pc:spChg>
        <pc:spChg chg="mod">
          <ac:chgData name="Rounak Bhadra" userId="S::rounak_bhadra@thbs.com::1109ce45-a625-4e76-8ba7-83f104450821" providerId="AD" clId="Web-{001EE14B-7B5D-E6CB-98C2-ACD4BD7878AB}" dt="2021-09-03T11:54:42.176" v="4" actId="20577"/>
          <ac:spMkLst>
            <pc:docMk/>
            <pc:sldMk cId="374468722" sldId="269"/>
            <ac:spMk id="3" creationId="{B6638A7B-00A4-4D66-B964-C741981F765D}"/>
          </ac:spMkLst>
        </pc:spChg>
      </pc:sldChg>
      <pc:sldChg chg="addSp delSp modSp new mod setBg">
        <pc:chgData name="Rounak Bhadra" userId="S::rounak_bhadra@thbs.com::1109ce45-a625-4e76-8ba7-83f104450821" providerId="AD" clId="Web-{001EE14B-7B5D-E6CB-98C2-ACD4BD7878AB}" dt="2021-09-03T11:54:54.833" v="7"/>
        <pc:sldMkLst>
          <pc:docMk/>
          <pc:sldMk cId="267252984" sldId="270"/>
        </pc:sldMkLst>
        <pc:spChg chg="del">
          <ac:chgData name="Rounak Bhadra" userId="S::rounak_bhadra@thbs.com::1109ce45-a625-4e76-8ba7-83f104450821" providerId="AD" clId="Web-{001EE14B-7B5D-E6CB-98C2-ACD4BD7878AB}" dt="2021-09-03T11:54:54.833" v="7"/>
          <ac:spMkLst>
            <pc:docMk/>
            <pc:sldMk cId="267252984" sldId="270"/>
            <ac:spMk id="2" creationId="{26113DCA-8B50-4976-8B9A-8670E976553C}"/>
          </ac:spMkLst>
        </pc:spChg>
        <pc:spChg chg="del">
          <ac:chgData name="Rounak Bhadra" userId="S::rounak_bhadra@thbs.com::1109ce45-a625-4e76-8ba7-83f104450821" providerId="AD" clId="Web-{001EE14B-7B5D-E6CB-98C2-ACD4BD7878AB}" dt="2021-09-03T11:54:50.739" v="6"/>
          <ac:spMkLst>
            <pc:docMk/>
            <pc:sldMk cId="267252984" sldId="270"/>
            <ac:spMk id="3" creationId="{D218BC99-C044-4335-A452-8F5B2780A86B}"/>
          </ac:spMkLst>
        </pc:spChg>
        <pc:picChg chg="add mod ord">
          <ac:chgData name="Rounak Bhadra" userId="S::rounak_bhadra@thbs.com::1109ce45-a625-4e76-8ba7-83f104450821" providerId="AD" clId="Web-{001EE14B-7B5D-E6CB-98C2-ACD4BD7878AB}" dt="2021-09-03T11:54:54.833" v="7"/>
          <ac:picMkLst>
            <pc:docMk/>
            <pc:sldMk cId="267252984" sldId="270"/>
            <ac:picMk id="4" creationId="{F97357AF-18C6-4BFA-83B1-6EC0AB5C5B7C}"/>
          </ac:picMkLst>
        </pc:picChg>
      </pc:sldChg>
      <pc:sldChg chg="modSp new">
        <pc:chgData name="Rounak Bhadra" userId="S::rounak_bhadra@thbs.com::1109ce45-a625-4e76-8ba7-83f104450821" providerId="AD" clId="Web-{001EE14B-7B5D-E6CB-98C2-ACD4BD7878AB}" dt="2021-09-03T11:56:01.194" v="21" actId="20577"/>
        <pc:sldMkLst>
          <pc:docMk/>
          <pc:sldMk cId="1676291225" sldId="271"/>
        </pc:sldMkLst>
        <pc:spChg chg="mod">
          <ac:chgData name="Rounak Bhadra" userId="S::rounak_bhadra@thbs.com::1109ce45-a625-4e76-8ba7-83f104450821" providerId="AD" clId="Web-{001EE14B-7B5D-E6CB-98C2-ACD4BD7878AB}" dt="2021-09-03T11:55:15.474" v="9" actId="20577"/>
          <ac:spMkLst>
            <pc:docMk/>
            <pc:sldMk cId="1676291225" sldId="271"/>
            <ac:spMk id="2" creationId="{098F75CC-EC87-400E-A12F-D8E61295EE76}"/>
          </ac:spMkLst>
        </pc:spChg>
        <pc:spChg chg="mod">
          <ac:chgData name="Rounak Bhadra" userId="S::rounak_bhadra@thbs.com::1109ce45-a625-4e76-8ba7-83f104450821" providerId="AD" clId="Web-{001EE14B-7B5D-E6CB-98C2-ACD4BD7878AB}" dt="2021-09-03T11:56:01.194" v="21" actId="20577"/>
          <ac:spMkLst>
            <pc:docMk/>
            <pc:sldMk cId="1676291225" sldId="271"/>
            <ac:spMk id="3" creationId="{B201A099-9D3F-4065-81BD-DB7FCB182366}"/>
          </ac:spMkLst>
        </pc:spChg>
      </pc:sldChg>
      <pc:sldChg chg="modSp new">
        <pc:chgData name="Rounak Bhadra" userId="S::rounak_bhadra@thbs.com::1109ce45-a625-4e76-8ba7-83f104450821" providerId="AD" clId="Web-{001EE14B-7B5D-E6CB-98C2-ACD4BD7878AB}" dt="2021-09-03T11:56:20.366" v="25" actId="20577"/>
        <pc:sldMkLst>
          <pc:docMk/>
          <pc:sldMk cId="2918488617" sldId="272"/>
        </pc:sldMkLst>
        <pc:spChg chg="mod">
          <ac:chgData name="Rounak Bhadra" userId="S::rounak_bhadra@thbs.com::1109ce45-a625-4e76-8ba7-83f104450821" providerId="AD" clId="Web-{001EE14B-7B5D-E6CB-98C2-ACD4BD7878AB}" dt="2021-09-03T11:56:11.007" v="23" actId="20577"/>
          <ac:spMkLst>
            <pc:docMk/>
            <pc:sldMk cId="2918488617" sldId="272"/>
            <ac:spMk id="2" creationId="{0835E29E-52D9-47B3-926D-AF17572BBF87}"/>
          </ac:spMkLst>
        </pc:spChg>
        <pc:spChg chg="mod">
          <ac:chgData name="Rounak Bhadra" userId="S::rounak_bhadra@thbs.com::1109ce45-a625-4e76-8ba7-83f104450821" providerId="AD" clId="Web-{001EE14B-7B5D-E6CB-98C2-ACD4BD7878AB}" dt="2021-09-03T11:56:20.366" v="25" actId="20577"/>
          <ac:spMkLst>
            <pc:docMk/>
            <pc:sldMk cId="2918488617" sldId="272"/>
            <ac:spMk id="3" creationId="{54CFE928-63F2-427D-869B-4FC8AF9A9140}"/>
          </ac:spMkLst>
        </pc:spChg>
      </pc:sldChg>
      <pc:sldChg chg="addSp delSp modSp new mod setBg modClrScheme chgLayout">
        <pc:chgData name="Rounak Bhadra" userId="S::rounak_bhadra@thbs.com::1109ce45-a625-4e76-8ba7-83f104450821" providerId="AD" clId="Web-{001EE14B-7B5D-E6CB-98C2-ACD4BD7878AB}" dt="2021-09-03T11:57:54.478" v="42"/>
        <pc:sldMkLst>
          <pc:docMk/>
          <pc:sldMk cId="1141170578" sldId="273"/>
        </pc:sldMkLst>
        <pc:spChg chg="del">
          <ac:chgData name="Rounak Bhadra" userId="S::rounak_bhadra@thbs.com::1109ce45-a625-4e76-8ba7-83f104450821" providerId="AD" clId="Web-{001EE14B-7B5D-E6CB-98C2-ACD4BD7878AB}" dt="2021-09-03T11:56:31.039" v="28"/>
          <ac:spMkLst>
            <pc:docMk/>
            <pc:sldMk cId="1141170578" sldId="273"/>
            <ac:spMk id="2" creationId="{D9FA1D7B-B499-4365-BFE6-468DD483B6DF}"/>
          </ac:spMkLst>
        </pc:spChg>
        <pc:spChg chg="del">
          <ac:chgData name="Rounak Bhadra" userId="S::rounak_bhadra@thbs.com::1109ce45-a625-4e76-8ba7-83f104450821" providerId="AD" clId="Web-{001EE14B-7B5D-E6CB-98C2-ACD4BD7878AB}" dt="2021-09-03T11:56:29.460" v="27"/>
          <ac:spMkLst>
            <pc:docMk/>
            <pc:sldMk cId="1141170578" sldId="273"/>
            <ac:spMk id="3" creationId="{4D16E8C3-72B6-4384-8BD2-D9FE47352305}"/>
          </ac:spMkLst>
        </pc:spChg>
        <pc:spChg chg="add del mod ord">
          <ac:chgData name="Rounak Bhadra" userId="S::rounak_bhadra@thbs.com::1109ce45-a625-4e76-8ba7-83f104450821" providerId="AD" clId="Web-{001EE14B-7B5D-E6CB-98C2-ACD4BD7878AB}" dt="2021-09-03T11:57:54.478" v="42"/>
          <ac:spMkLst>
            <pc:docMk/>
            <pc:sldMk cId="1141170578" sldId="273"/>
            <ac:spMk id="5" creationId="{E111D3A1-0792-4B73-B4E9-582F4CE70BBA}"/>
          </ac:spMkLst>
        </pc:spChg>
        <pc:spChg chg="add mod ord">
          <ac:chgData name="Rounak Bhadra" userId="S::rounak_bhadra@thbs.com::1109ce45-a625-4e76-8ba7-83f104450821" providerId="AD" clId="Web-{001EE14B-7B5D-E6CB-98C2-ACD4BD7878AB}" dt="2021-09-03T11:57:33.868" v="39" actId="20577"/>
          <ac:spMkLst>
            <pc:docMk/>
            <pc:sldMk cId="1141170578" sldId="273"/>
            <ac:spMk id="6" creationId="{415BA003-95C0-4F7A-8228-256947B3EAB1}"/>
          </ac:spMkLst>
        </pc:spChg>
        <pc:picChg chg="add mod ord">
          <ac:chgData name="Rounak Bhadra" userId="S::rounak_bhadra@thbs.com::1109ce45-a625-4e76-8ba7-83f104450821" providerId="AD" clId="Web-{001EE14B-7B5D-E6CB-98C2-ACD4BD7878AB}" dt="2021-09-03T11:57:37.321" v="40" actId="1076"/>
          <ac:picMkLst>
            <pc:docMk/>
            <pc:sldMk cId="1141170578" sldId="273"/>
            <ac:picMk id="4" creationId="{79010441-B704-4520-AFAB-CE1FDC178BB5}"/>
          </ac:picMkLst>
        </pc:picChg>
      </pc:sldChg>
    </pc:docChg>
  </pc:docChgLst>
  <pc:docChgLst>
    <pc:chgData name="Rounak Bhadra" userId="S::rounak_bhadra@thbs.com::1109ce45-a625-4e76-8ba7-83f104450821" providerId="AD" clId="Web-{594145C5-8074-D248-BD84-DE1AF9773351}"/>
    <pc:docChg chg="addSld sldOrd">
      <pc:chgData name="Rounak Bhadra" userId="S::rounak_bhadra@thbs.com::1109ce45-a625-4e76-8ba7-83f104450821" providerId="AD" clId="Web-{594145C5-8074-D248-BD84-DE1AF9773351}" dt="2021-09-03T12:02:39.132" v="1"/>
      <pc:docMkLst>
        <pc:docMk/>
      </pc:docMkLst>
      <pc:sldChg chg="new ord">
        <pc:chgData name="Rounak Bhadra" userId="S::rounak_bhadra@thbs.com::1109ce45-a625-4e76-8ba7-83f104450821" providerId="AD" clId="Web-{594145C5-8074-D248-BD84-DE1AF9773351}" dt="2021-09-03T12:02:39.132" v="1"/>
        <pc:sldMkLst>
          <pc:docMk/>
          <pc:sldMk cId="2159264118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F753-0597-4B4F-9C51-D8643B2B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WHAT IS JENKINS?</a:t>
            </a:r>
            <a:endParaRPr lang="en-US"/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CD8C0-5F0C-4914-A9EA-6BE0646E1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>
                <a:ea typeface="+mn-lt"/>
                <a:cs typeface="+mn-lt"/>
              </a:rPr>
              <a:t>• Jenkins is an open-source continuous Integration </a:t>
            </a:r>
            <a:br>
              <a:rPr lang="en-US" sz="3200">
                <a:ea typeface="+mn-lt"/>
                <a:cs typeface="+mn-lt"/>
              </a:rPr>
            </a:br>
            <a:r>
              <a:rPr lang="en-US" sz="3200">
                <a:ea typeface="+mn-lt"/>
                <a:cs typeface="+mn-lt"/>
              </a:rPr>
              <a:t>server. </a:t>
            </a:r>
            <a:br>
              <a:rPr lang="en-US" sz="3200">
                <a:ea typeface="+mn-lt"/>
                <a:cs typeface="+mn-lt"/>
              </a:rPr>
            </a:br>
            <a:r>
              <a:rPr lang="en-US" sz="3200">
                <a:ea typeface="+mn-lt"/>
                <a:cs typeface="+mn-lt"/>
              </a:rPr>
              <a:t>• Jenkins supports the complete development life </a:t>
            </a:r>
            <a:br>
              <a:rPr lang="en-US" sz="3200">
                <a:ea typeface="+mn-lt"/>
                <a:cs typeface="+mn-lt"/>
              </a:rPr>
            </a:br>
            <a:r>
              <a:rPr lang="en-US" sz="3200">
                <a:ea typeface="+mn-lt"/>
                <a:cs typeface="+mn-lt"/>
              </a:rPr>
              <a:t>cycle of software. </a:t>
            </a:r>
            <a:br>
              <a:rPr lang="en-US" sz="3200">
                <a:ea typeface="+mn-lt"/>
                <a:cs typeface="+mn-lt"/>
              </a:rPr>
            </a:br>
            <a:r>
              <a:rPr lang="en-US" sz="3200">
                <a:ea typeface="+mn-lt"/>
                <a:cs typeface="+mn-lt"/>
              </a:rPr>
              <a:t>• Jenkins is a widely used application around the </a:t>
            </a:r>
            <a:br>
              <a:rPr lang="en-US" sz="3200">
                <a:ea typeface="+mn-lt"/>
                <a:cs typeface="+mn-lt"/>
              </a:rPr>
            </a:br>
            <a:r>
              <a:rPr lang="en-US" sz="3200">
                <a:ea typeface="+mn-lt"/>
                <a:cs typeface="+mn-lt"/>
              </a:rPr>
              <a:t>world that has growing day by day.</a:t>
            </a:r>
            <a:endParaRPr lang="en-US" sz="3200">
              <a:cs typeface="Calibri" panose="020F0502020204030204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9264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B7751-2C7B-4C5B-A040-2173E28C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Concepts involved in Jenkins's pipeline: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16FF1-85A3-4C78-9849-62CF1E0C0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1. Pipeline - It is code executed for the build, test and deliver the applications and is a set of instructions in the form of code for continuous delivery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2. Node - It is a machine or system on which the Jenkins runs. A node block is pipeline syntax that is scripted.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3. Stage - It is used to visualize the process of Jenkins pipelines. It consists of a series of steps consisting of build, test, and deploy.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4. Step - It is a single step in the stage, for example, either build or test or deploy from a single step.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7419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4C2F-11F8-407F-AD7A-2FCC73EB2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Advantages of Jenkins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E5D07-E98A-42D9-A078-7CBCFC7C5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>
                <a:ea typeface="+mn-lt"/>
                <a:cs typeface="+mn-lt"/>
              </a:rPr>
              <a:t>· It is an open-source tool.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· It is free of cost.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· It does not require additional installations or components. Means it is easy to install.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· Easily configurable.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· It supports 1000 or more plugins to ease your work. If a plugin does not exist, you can write the script for it and share with community.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· It is built in java and hence it is portable.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· It is platform independent. It is available for all platforms and different operating systems. Like OS X, Windows or Linux.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· Easy support, since its open source and widely used.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· Jenkins also supports cloud-based architecture so that we can deploy Jenkins in cloud-based platforms.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8588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27CC-A9BF-40C4-A0E7-D999006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Jenkins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38A7B-00A4-4D66-B964-C741981F7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>
                <a:ea typeface="+mn-lt"/>
                <a:cs typeface="+mn-lt"/>
              </a:rPr>
              <a:t>Jenkins follows Master-Slave architecture to manage distributed builds. In this architecture, slave and master communicate through TCP/IP protocol.</a:t>
            </a:r>
          </a:p>
          <a:p>
            <a:pPr algn="just"/>
            <a:r>
              <a:rPr lang="en-US">
                <a:ea typeface="+mn-lt"/>
                <a:cs typeface="+mn-lt"/>
              </a:rPr>
              <a:t>Jenkins architecture has two components:</a:t>
            </a:r>
          </a:p>
          <a:p>
            <a:pPr algn="just"/>
            <a:r>
              <a:rPr lang="en-US">
                <a:ea typeface="+mn-lt"/>
                <a:cs typeface="+mn-lt"/>
              </a:rPr>
              <a:t>Jenkins Master/Server</a:t>
            </a:r>
          </a:p>
          <a:p>
            <a:pPr algn="just"/>
            <a:r>
              <a:rPr lang="en-US">
                <a:ea typeface="+mn-lt"/>
                <a:cs typeface="+mn-lt"/>
              </a:rPr>
              <a:t>Jenkins Slave/Node/Build Server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468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97357AF-18C6-4BFA-83B1-6EC0AB5C5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8850" y="643466"/>
            <a:ext cx="787430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2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F75CC-EC87-400E-A12F-D8E61295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Jenkins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1A099-9D3F-4065-81BD-DB7FCB182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just"/>
            <a:r>
              <a:rPr lang="en-US">
                <a:ea typeface="+mn-lt"/>
                <a:cs typeface="+mn-lt"/>
              </a:rPr>
              <a:t>The main server of Jenkins is the Jenkins Master. It is a web dashboard which is nothing but powered from a war file. By default, it runs on 8080 port. With the help of Dashboard, we can configure the jobs/projects, but the build takes place in Nodes/Slave. By default, one node (slave) is configured and running in Jenkins's server. We can add more nodes using IP address, username and password using the </a:t>
            </a:r>
            <a:r>
              <a:rPr lang="en-US" err="1">
                <a:ea typeface="+mn-lt"/>
                <a:cs typeface="+mn-lt"/>
              </a:rPr>
              <a:t>ssh</a:t>
            </a:r>
            <a:r>
              <a:rPr lang="en-US">
                <a:ea typeface="+mn-lt"/>
                <a:cs typeface="+mn-lt"/>
              </a:rPr>
              <a:t>, </a:t>
            </a:r>
            <a:r>
              <a:rPr lang="en-US" err="1">
                <a:ea typeface="+mn-lt"/>
                <a:cs typeface="+mn-lt"/>
              </a:rPr>
              <a:t>jnlp</a:t>
            </a:r>
            <a:r>
              <a:rPr lang="en-US">
                <a:ea typeface="+mn-lt"/>
                <a:cs typeface="+mn-lt"/>
              </a:rPr>
              <a:t> or </a:t>
            </a:r>
            <a:r>
              <a:rPr lang="en-US" err="1">
                <a:ea typeface="+mn-lt"/>
                <a:cs typeface="+mn-lt"/>
              </a:rPr>
              <a:t>webstart</a:t>
            </a:r>
            <a:r>
              <a:rPr lang="en-US">
                <a:ea typeface="+mn-lt"/>
                <a:cs typeface="+mn-lt"/>
              </a:rPr>
              <a:t> methods.</a:t>
            </a:r>
          </a:p>
          <a:p>
            <a:pPr algn="just"/>
            <a:r>
              <a:rPr lang="en-US">
                <a:ea typeface="+mn-lt"/>
                <a:cs typeface="+mn-lt"/>
              </a:rPr>
              <a:t>The server's job or master's job is to handle:</a:t>
            </a:r>
          </a:p>
          <a:p>
            <a:pPr algn="just"/>
            <a:r>
              <a:rPr lang="en-US">
                <a:ea typeface="+mn-lt"/>
                <a:cs typeface="+mn-lt"/>
              </a:rPr>
              <a:t>Scheduling build jobs.</a:t>
            </a:r>
          </a:p>
          <a:p>
            <a:pPr algn="just"/>
            <a:r>
              <a:rPr lang="en-US">
                <a:ea typeface="+mn-lt"/>
                <a:cs typeface="+mn-lt"/>
              </a:rPr>
              <a:t>Dispatching builds to the nodes/slaves for the actual execution.</a:t>
            </a:r>
          </a:p>
          <a:p>
            <a:pPr algn="just"/>
            <a:r>
              <a:rPr lang="en-US">
                <a:ea typeface="+mn-lt"/>
                <a:cs typeface="+mn-lt"/>
              </a:rPr>
              <a:t>Monitor the nodes/slaves (possibly taking them online and offline as required).</a:t>
            </a:r>
          </a:p>
          <a:p>
            <a:pPr algn="just"/>
            <a:r>
              <a:rPr lang="en-US">
                <a:ea typeface="+mn-lt"/>
                <a:cs typeface="+mn-lt"/>
              </a:rPr>
              <a:t>Recording and presenting the build results.</a:t>
            </a:r>
          </a:p>
          <a:p>
            <a:pPr algn="just"/>
            <a:r>
              <a:rPr lang="en-US">
                <a:ea typeface="+mn-lt"/>
                <a:cs typeface="+mn-lt"/>
              </a:rPr>
              <a:t>A Master/Server instance of Jenkins can also execute build jobs directly.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6291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E29E-52D9-47B3-926D-AF17572B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Jenkins Slave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FE928-63F2-427D-869B-4FC8AF9A9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>
                <a:ea typeface="+mn-lt"/>
                <a:cs typeface="+mn-lt"/>
              </a:rPr>
              <a:t>Jenkins slave is used to execute the build jobs dispatched by the master. We can configure a project to always run on a particular slave machine, or particular type of slave machine, or simple let the Jenkins to pick the next available slave/node.</a:t>
            </a:r>
          </a:p>
          <a:p>
            <a:pPr algn="just"/>
            <a:r>
              <a:rPr lang="en-US">
                <a:ea typeface="+mn-lt"/>
                <a:cs typeface="+mn-lt"/>
              </a:rPr>
              <a:t>As we know Jenkins is developed using Java is platform independent thus Jenkins Master/Servers and Slave/nodes can be configured in any servers including Linux, Windows, and Mac.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8488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5BA003-95C0-4F7A-8228-256947B3E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1931"/>
            <a:ext cx="10515600" cy="7977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The above diagram is self-explanatory. It consists of a Jenkins Master which is managing three Jenkins Slaves.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9010441-B704-4520-AFAB-CE1FDC178BB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33500" y="535782"/>
            <a:ext cx="9521825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7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FFF78-D62E-4BF6-9A3E-E559F98F6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WHAT IS CONTINUOUS INTEGRATION?</a:t>
            </a:r>
            <a:endParaRPr lang="en-US"/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F69A8-7FA4-4F96-8074-D76A3DFC4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>
                <a:ea typeface="+mn-lt"/>
                <a:cs typeface="+mn-lt"/>
              </a:rPr>
              <a:t>• Continuous Integration is a process of integrating code </a:t>
            </a:r>
            <a:br>
              <a:rPr lang="en-US" sz="3200">
                <a:ea typeface="+mn-lt"/>
                <a:cs typeface="+mn-lt"/>
              </a:rPr>
            </a:br>
            <a:r>
              <a:rPr lang="en-US" sz="3200">
                <a:ea typeface="+mn-lt"/>
                <a:cs typeface="+mn-lt"/>
              </a:rPr>
              <a:t>changes from multiple developers in a single project </a:t>
            </a:r>
            <a:br>
              <a:rPr lang="en-US" sz="3200">
                <a:ea typeface="+mn-lt"/>
                <a:cs typeface="+mn-lt"/>
              </a:rPr>
            </a:br>
            <a:r>
              <a:rPr lang="en-US" sz="3200">
                <a:ea typeface="+mn-lt"/>
                <a:cs typeface="+mn-lt"/>
              </a:rPr>
              <a:t>many times. </a:t>
            </a:r>
            <a:br>
              <a:rPr lang="en-US" sz="3200">
                <a:ea typeface="+mn-lt"/>
                <a:cs typeface="+mn-lt"/>
              </a:rPr>
            </a:br>
            <a:r>
              <a:rPr lang="en-US" sz="3200">
                <a:ea typeface="+mn-lt"/>
                <a:cs typeface="+mn-lt"/>
              </a:rPr>
              <a:t>• Automate the build. </a:t>
            </a:r>
            <a:br>
              <a:rPr lang="en-US" sz="3200">
                <a:ea typeface="+mn-lt"/>
                <a:cs typeface="+mn-lt"/>
              </a:rPr>
            </a:br>
            <a:r>
              <a:rPr lang="en-US" sz="3200">
                <a:ea typeface="+mn-lt"/>
                <a:cs typeface="+mn-lt"/>
              </a:rPr>
              <a:t>• Continuous integration leads to continuous </a:t>
            </a:r>
            <a:br>
              <a:rPr lang="en-US" sz="3200">
                <a:ea typeface="+mn-lt"/>
                <a:cs typeface="+mn-lt"/>
              </a:rPr>
            </a:br>
            <a:r>
              <a:rPr lang="en-US" sz="3200">
                <a:ea typeface="+mn-lt"/>
                <a:cs typeface="+mn-lt"/>
              </a:rPr>
              <a:t>deployment allowing us to deliver software more </a:t>
            </a:r>
            <a:br>
              <a:rPr lang="en-US" sz="3200">
                <a:ea typeface="+mn-lt"/>
                <a:cs typeface="+mn-lt"/>
              </a:rPr>
            </a:br>
            <a:r>
              <a:rPr lang="en-US" sz="3200">
                <a:ea typeface="+mn-lt"/>
                <a:cs typeface="+mn-lt"/>
              </a:rPr>
              <a:t>rapidly.</a:t>
            </a:r>
            <a:endParaRPr lang="en-US" sz="3200">
              <a:cs typeface="Calibri" panose="020F0502020204030204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579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6470-5B00-45E6-9098-9F0DEDBC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3589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Why we need continuous Integration:</a:t>
            </a:r>
            <a:endParaRPr lang="en-US"/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365AC-824F-403E-A211-25C3E3753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351"/>
            <a:ext cx="9384957" cy="522961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Problems faced before continuous Integration: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1. The developers need to wait for a long time to get build and test results.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2. Difficult to locate and fix the Bugs.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3. Software production process slow.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4. Continuous feedback is not present hence the development team is unaware of the software is working.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E4B1B60-1A6E-4B6B-A76D-3A1657FA3F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866"/>
          <a:stretch/>
        </p:blipFill>
        <p:spPr>
          <a:xfrm>
            <a:off x="1606378" y="947351"/>
            <a:ext cx="7471719" cy="298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6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7E059-0A4F-4D63-860D-A9A17F0A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After Continuous Integration:</a:t>
            </a:r>
            <a:endParaRPr lang="en-US"/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8F270-87E0-4714-BC12-496CE71AF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059"/>
            <a:ext cx="10515600" cy="503190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1. Developers are getting the Build and test results as soon as they change anything in the source code.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2. Locating and fixing of Bugs is easy using continuous integration.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3. Software development process is high.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4. Continuous feedback is present, hence the developer aware of the software working as soon as they commit any changes in source code.</a:t>
            </a:r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6869506-8E0F-4C90-8DF2-7380DEA89C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7" b="5790"/>
          <a:stretch/>
        </p:blipFill>
        <p:spPr>
          <a:xfrm>
            <a:off x="2092411" y="1027906"/>
            <a:ext cx="7241059" cy="285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3F9831-C217-4616-858B-AD7E95FE6C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8882247"/>
              </p:ext>
            </p:extLst>
          </p:nvPr>
        </p:nvGraphicFramePr>
        <p:xfrm>
          <a:off x="838200" y="593124"/>
          <a:ext cx="10515600" cy="4547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00952056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46226093"/>
                    </a:ext>
                  </a:extLst>
                </a:gridCol>
              </a:tblGrid>
              <a:tr h="1136822">
                <a:tc>
                  <a:txBody>
                    <a:bodyPr/>
                    <a:lstStyle/>
                    <a:p>
                      <a:r>
                        <a:rPr lang="en-IN"/>
                        <a:t>Before 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After Continuous Integration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798706"/>
                  </a:ext>
                </a:extLst>
              </a:tr>
              <a:tr h="1136822">
                <a:tc>
                  <a:txBody>
                    <a:bodyPr/>
                    <a:lstStyle/>
                    <a:p>
                      <a:r>
                        <a:rPr lang="en-I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entire Source code was built and then tested.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Every commit made in the source code is built and tested.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272951"/>
                  </a:ext>
                </a:extLst>
              </a:tr>
              <a:tr h="1136822">
                <a:tc>
                  <a:txBody>
                    <a:bodyPr/>
                    <a:lstStyle/>
                    <a:p>
                      <a:r>
                        <a:rPr lang="en-I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Developers have to wait for test results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Developers know the test results of every commit made in the source code on the run.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417665"/>
                  </a:ext>
                </a:extLst>
              </a:tr>
              <a:tr h="1136822">
                <a:tc>
                  <a:txBody>
                    <a:bodyPr/>
                    <a:lstStyle/>
                    <a:p>
                      <a:r>
                        <a:rPr lang="en-I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feedback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Feedback is present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791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624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AFBA-ED94-4A12-8292-F156A9BCF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243"/>
          </a:xfrm>
        </p:spPr>
        <p:txBody>
          <a:bodyPr>
            <a:normAutofit fontScale="90000"/>
          </a:bodyPr>
          <a:lstStyle/>
          <a:p>
            <a:endParaRPr lang="en-US">
              <a:ea typeface="+mj-lt"/>
              <a:cs typeface="+mj-lt"/>
            </a:endParaRPr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F23-9CE0-4B82-926A-390D3B5E6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2886"/>
            <a:ext cx="10515600" cy="53640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 entire Source code was built and then tested. Every commit made in the source code is built and tested.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Developers have to wait for test results Developers know the test results of every commit made in the source code on the run.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No feedback </a:t>
            </a:r>
            <a:r>
              <a:rPr lang="en-US" err="1">
                <a:ea typeface="+mn-lt"/>
                <a:cs typeface="+mn-lt"/>
              </a:rPr>
              <a:t>feedback</a:t>
            </a:r>
            <a:r>
              <a:rPr lang="en-US">
                <a:ea typeface="+mn-lt"/>
                <a:cs typeface="+mn-lt"/>
              </a:rPr>
              <a:t> is present.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Tools: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1. Jenkins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2. TeamCity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3. Gitlab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4. Bamboo, etc.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0687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264809A9-B975-48F5-B1E8-77BEF9D90BD1}"/>
              </a:ext>
            </a:extLst>
          </p:cNvPr>
          <p:cNvSpPr/>
          <p:nvPr/>
        </p:nvSpPr>
        <p:spPr>
          <a:xfrm>
            <a:off x="5278295" y="2553423"/>
            <a:ext cx="1803720" cy="511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Jenkins</a:t>
            </a:r>
          </a:p>
        </p:txBody>
      </p:sp>
      <p:sp>
        <p:nvSpPr>
          <p:cNvPr id="207" name="Arrow: Down 206">
            <a:extLst>
              <a:ext uri="{FF2B5EF4-FFF2-40B4-BE49-F238E27FC236}">
                <a16:creationId xmlns:a16="http://schemas.microsoft.com/office/drawing/2014/main" id="{D1F655BF-B843-4958-9759-A79FE38C5C21}"/>
              </a:ext>
            </a:extLst>
          </p:cNvPr>
          <p:cNvSpPr/>
          <p:nvPr/>
        </p:nvSpPr>
        <p:spPr>
          <a:xfrm>
            <a:off x="6050814" y="3069409"/>
            <a:ext cx="192912" cy="598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EBB5A56B-DF28-4D9A-BFAE-B750948CD06A}"/>
              </a:ext>
            </a:extLst>
          </p:cNvPr>
          <p:cNvCxnSpPr/>
          <p:nvPr/>
        </p:nvCxnSpPr>
        <p:spPr>
          <a:xfrm flipV="1">
            <a:off x="2448526" y="3649401"/>
            <a:ext cx="7947949" cy="4822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Arrow: Down 208">
            <a:extLst>
              <a:ext uri="{FF2B5EF4-FFF2-40B4-BE49-F238E27FC236}">
                <a16:creationId xmlns:a16="http://schemas.microsoft.com/office/drawing/2014/main" id="{805FFA91-87CC-48B3-B22A-36DA8DABAED3}"/>
              </a:ext>
            </a:extLst>
          </p:cNvPr>
          <p:cNvSpPr/>
          <p:nvPr/>
        </p:nvSpPr>
        <p:spPr>
          <a:xfrm>
            <a:off x="2401172" y="3673462"/>
            <a:ext cx="163975" cy="395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Arrow: Down 209">
            <a:extLst>
              <a:ext uri="{FF2B5EF4-FFF2-40B4-BE49-F238E27FC236}">
                <a16:creationId xmlns:a16="http://schemas.microsoft.com/office/drawing/2014/main" id="{D639DEDD-BE80-4500-9FC8-FA81CCCFA37C}"/>
              </a:ext>
            </a:extLst>
          </p:cNvPr>
          <p:cNvSpPr/>
          <p:nvPr/>
        </p:nvSpPr>
        <p:spPr>
          <a:xfrm>
            <a:off x="4050564" y="3673461"/>
            <a:ext cx="163975" cy="395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Arrow: Down 210">
            <a:extLst>
              <a:ext uri="{FF2B5EF4-FFF2-40B4-BE49-F238E27FC236}">
                <a16:creationId xmlns:a16="http://schemas.microsoft.com/office/drawing/2014/main" id="{73E95424-254E-40A4-8971-B2B958A69596}"/>
              </a:ext>
            </a:extLst>
          </p:cNvPr>
          <p:cNvSpPr/>
          <p:nvPr/>
        </p:nvSpPr>
        <p:spPr>
          <a:xfrm>
            <a:off x="6047197" y="3673462"/>
            <a:ext cx="163975" cy="395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Arrow: Down 211">
            <a:extLst>
              <a:ext uri="{FF2B5EF4-FFF2-40B4-BE49-F238E27FC236}">
                <a16:creationId xmlns:a16="http://schemas.microsoft.com/office/drawing/2014/main" id="{1C0B15BB-DDF4-4CAB-84D7-FEF29D07C120}"/>
              </a:ext>
            </a:extLst>
          </p:cNvPr>
          <p:cNvSpPr/>
          <p:nvPr/>
        </p:nvSpPr>
        <p:spPr>
          <a:xfrm>
            <a:off x="8043830" y="3663816"/>
            <a:ext cx="163975" cy="395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Arrow: Down 212">
            <a:extLst>
              <a:ext uri="{FF2B5EF4-FFF2-40B4-BE49-F238E27FC236}">
                <a16:creationId xmlns:a16="http://schemas.microsoft.com/office/drawing/2014/main" id="{0AE4D2D9-8072-4A34-98FA-EFA9F730D673}"/>
              </a:ext>
            </a:extLst>
          </p:cNvPr>
          <p:cNvSpPr/>
          <p:nvPr/>
        </p:nvSpPr>
        <p:spPr>
          <a:xfrm>
            <a:off x="9972944" y="3663816"/>
            <a:ext cx="163975" cy="395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F432D172-9F2B-4704-887D-9ADA5F4D6F9B}"/>
              </a:ext>
            </a:extLst>
          </p:cNvPr>
          <p:cNvSpPr/>
          <p:nvPr/>
        </p:nvSpPr>
        <p:spPr>
          <a:xfrm>
            <a:off x="1769721" y="4060543"/>
            <a:ext cx="1321442" cy="916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Easy Installation</a:t>
            </a:r>
          </a:p>
        </p:txBody>
      </p:sp>
      <p:sp>
        <p:nvSpPr>
          <p:cNvPr id="216" name="Rectangle: Rounded Corners 215">
            <a:extLst>
              <a:ext uri="{FF2B5EF4-FFF2-40B4-BE49-F238E27FC236}">
                <a16:creationId xmlns:a16="http://schemas.microsoft.com/office/drawing/2014/main" id="{95B37E70-672E-424D-B4E1-BC582B74CF86}"/>
              </a:ext>
            </a:extLst>
          </p:cNvPr>
          <p:cNvSpPr/>
          <p:nvPr/>
        </p:nvSpPr>
        <p:spPr>
          <a:xfrm>
            <a:off x="3399821" y="4060542"/>
            <a:ext cx="1552935" cy="916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Easy Configuration</a:t>
            </a:r>
          </a:p>
        </p:txBody>
      </p: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E8BE6135-BA2C-4F68-8D57-11B9E97A8319}"/>
              </a:ext>
            </a:extLst>
          </p:cNvPr>
          <p:cNvSpPr/>
          <p:nvPr/>
        </p:nvSpPr>
        <p:spPr>
          <a:xfrm>
            <a:off x="5463973" y="4070188"/>
            <a:ext cx="1321442" cy="916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Plugins</a:t>
            </a:r>
          </a:p>
        </p:txBody>
      </p: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57D6C3C0-0F16-4BFB-97E1-DB5D40488672}"/>
              </a:ext>
            </a:extLst>
          </p:cNvPr>
          <p:cNvSpPr/>
          <p:nvPr/>
        </p:nvSpPr>
        <p:spPr>
          <a:xfrm>
            <a:off x="7460606" y="4060542"/>
            <a:ext cx="1321442" cy="916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Extensible</a:t>
            </a:r>
            <a:endParaRPr lang="en-US" err="1">
              <a:cs typeface="Calibri"/>
            </a:endParaRPr>
          </a:p>
        </p:txBody>
      </p: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30B8D0A1-69B1-4276-9302-8FC46CBF1C16}"/>
              </a:ext>
            </a:extLst>
          </p:cNvPr>
          <p:cNvSpPr/>
          <p:nvPr/>
        </p:nvSpPr>
        <p:spPr>
          <a:xfrm>
            <a:off x="9389721" y="4070188"/>
            <a:ext cx="1321442" cy="916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Distributed</a:t>
            </a:r>
          </a:p>
        </p:txBody>
      </p:sp>
      <p:sp>
        <p:nvSpPr>
          <p:cNvPr id="220" name="Rectangle: Rounded Corners 219">
            <a:extLst>
              <a:ext uri="{FF2B5EF4-FFF2-40B4-BE49-F238E27FC236}">
                <a16:creationId xmlns:a16="http://schemas.microsoft.com/office/drawing/2014/main" id="{F3B45490-CC96-4B15-A4E6-829E92F8253D}"/>
              </a:ext>
            </a:extLst>
          </p:cNvPr>
          <p:cNvSpPr/>
          <p:nvPr/>
        </p:nvSpPr>
        <p:spPr>
          <a:xfrm>
            <a:off x="2269481" y="644203"/>
            <a:ext cx="8584556" cy="916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>
                <a:solidFill>
                  <a:schemeClr val="tx1"/>
                </a:solidFill>
                <a:cs typeface="Calibri"/>
              </a:rPr>
              <a:t>Feature of Jenkins</a:t>
            </a:r>
          </a:p>
        </p:txBody>
      </p:sp>
    </p:spTree>
    <p:extLst>
      <p:ext uri="{BB962C8B-B14F-4D97-AF65-F5344CB8AC3E}">
        <p14:creationId xmlns:p14="http://schemas.microsoft.com/office/powerpoint/2010/main" val="3308949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28DD80D-679C-4FE3-8656-BFA8EE7CC445}"/>
              </a:ext>
            </a:extLst>
          </p:cNvPr>
          <p:cNvSpPr/>
          <p:nvPr/>
        </p:nvSpPr>
        <p:spPr>
          <a:xfrm>
            <a:off x="2269481" y="644203"/>
            <a:ext cx="8584556" cy="916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800">
                <a:solidFill>
                  <a:schemeClr val="tx1"/>
                </a:solidFill>
                <a:cs typeface="Calibri"/>
              </a:rPr>
              <a:t> Jenkins Pipeline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DCEEDE11-CE91-4981-A993-920355C91193}"/>
              </a:ext>
            </a:extLst>
          </p:cNvPr>
          <p:cNvSpPr/>
          <p:nvPr/>
        </p:nvSpPr>
        <p:spPr>
          <a:xfrm rot="5400000">
            <a:off x="6352570" y="-719001"/>
            <a:ext cx="511216" cy="8700302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DD3B76-BB7A-43DE-95F4-DBCE43C070B0}"/>
              </a:ext>
            </a:extLst>
          </p:cNvPr>
          <p:cNvSpPr/>
          <p:nvPr/>
        </p:nvSpPr>
        <p:spPr>
          <a:xfrm>
            <a:off x="1480355" y="4205227"/>
            <a:ext cx="1552935" cy="916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Development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1FE15A99-98D9-465D-B309-F735E6D29CD3}"/>
              </a:ext>
            </a:extLst>
          </p:cNvPr>
          <p:cNvSpPr/>
          <p:nvPr/>
        </p:nvSpPr>
        <p:spPr>
          <a:xfrm>
            <a:off x="2988950" y="3190579"/>
            <a:ext cx="221848" cy="704128"/>
          </a:xfrm>
          <a:prstGeom prst="up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9810BB9D-AF03-4847-AA7D-8F9CB8DDB89F}"/>
              </a:ext>
            </a:extLst>
          </p:cNvPr>
          <p:cNvSpPr/>
          <p:nvPr/>
        </p:nvSpPr>
        <p:spPr>
          <a:xfrm>
            <a:off x="4609405" y="3190578"/>
            <a:ext cx="221848" cy="704128"/>
          </a:xfrm>
          <a:prstGeom prst="up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16A1FA09-231D-4B31-9AF3-82E1F3E0F347}"/>
              </a:ext>
            </a:extLst>
          </p:cNvPr>
          <p:cNvSpPr/>
          <p:nvPr/>
        </p:nvSpPr>
        <p:spPr>
          <a:xfrm>
            <a:off x="6249153" y="3190579"/>
            <a:ext cx="221848" cy="704128"/>
          </a:xfrm>
          <a:prstGeom prst="up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194562ED-C709-4FC1-A709-D7ADF4F3576D}"/>
              </a:ext>
            </a:extLst>
          </p:cNvPr>
          <p:cNvSpPr/>
          <p:nvPr/>
        </p:nvSpPr>
        <p:spPr>
          <a:xfrm>
            <a:off x="7792443" y="3190578"/>
            <a:ext cx="221848" cy="704128"/>
          </a:xfrm>
          <a:prstGeom prst="up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F003D3DB-17D4-46FA-839C-B90E452BB4EB}"/>
              </a:ext>
            </a:extLst>
          </p:cNvPr>
          <p:cNvSpPr/>
          <p:nvPr/>
        </p:nvSpPr>
        <p:spPr>
          <a:xfrm>
            <a:off x="9470773" y="3190579"/>
            <a:ext cx="221848" cy="704128"/>
          </a:xfrm>
          <a:prstGeom prst="up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1CACBE0-A0F3-4638-A2A6-AEDA73B6C374}"/>
              </a:ext>
            </a:extLst>
          </p:cNvPr>
          <p:cNvSpPr/>
          <p:nvPr/>
        </p:nvSpPr>
        <p:spPr>
          <a:xfrm>
            <a:off x="2319519" y="2671581"/>
            <a:ext cx="1552935" cy="5208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Code </a:t>
            </a:r>
          </a:p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Commit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5032108-D285-4804-B570-3F0969AA6AC9}"/>
              </a:ext>
            </a:extLst>
          </p:cNvPr>
          <p:cNvSpPr/>
          <p:nvPr/>
        </p:nvSpPr>
        <p:spPr>
          <a:xfrm>
            <a:off x="3939974" y="2671580"/>
            <a:ext cx="1552935" cy="5208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Build</a:t>
            </a:r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5B4C726-D229-4557-894F-9FFFC0B73DBA}"/>
              </a:ext>
            </a:extLst>
          </p:cNvPr>
          <p:cNvSpPr/>
          <p:nvPr/>
        </p:nvSpPr>
        <p:spPr>
          <a:xfrm>
            <a:off x="5579721" y="2671581"/>
            <a:ext cx="1552935" cy="5208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Test</a:t>
            </a:r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0BAA6B-DD49-417A-8923-BECFB20422D2}"/>
              </a:ext>
            </a:extLst>
          </p:cNvPr>
          <p:cNvSpPr/>
          <p:nvPr/>
        </p:nvSpPr>
        <p:spPr>
          <a:xfrm>
            <a:off x="7238759" y="2671580"/>
            <a:ext cx="1552935" cy="5208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Release</a:t>
            </a:r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1DF7F3A-485E-426D-8EE0-A907B51963D2}"/>
              </a:ext>
            </a:extLst>
          </p:cNvPr>
          <p:cNvSpPr/>
          <p:nvPr/>
        </p:nvSpPr>
        <p:spPr>
          <a:xfrm>
            <a:off x="8917088" y="2671581"/>
            <a:ext cx="1552935" cy="5208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Deploy/</a:t>
            </a:r>
          </a:p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Deliver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4A60E86-176F-46DE-97A0-93BCCF43CE69}"/>
              </a:ext>
            </a:extLst>
          </p:cNvPr>
          <p:cNvSpPr/>
          <p:nvPr/>
        </p:nvSpPr>
        <p:spPr>
          <a:xfrm>
            <a:off x="9987747" y="4166644"/>
            <a:ext cx="1552935" cy="916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Production</a:t>
            </a:r>
          </a:p>
        </p:txBody>
      </p:sp>
    </p:spTree>
    <p:extLst>
      <p:ext uri="{BB962C8B-B14F-4D97-AF65-F5344CB8AC3E}">
        <p14:creationId xmlns:p14="http://schemas.microsoft.com/office/powerpoint/2010/main" val="2335549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B5B1F6-89B9-468B-9B9B-C66EDC96DF24}"/>
              </a:ext>
            </a:extLst>
          </p:cNvPr>
          <p:cNvSpPr/>
          <p:nvPr/>
        </p:nvSpPr>
        <p:spPr>
          <a:xfrm>
            <a:off x="2269481" y="644203"/>
            <a:ext cx="8584556" cy="916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800">
                <a:solidFill>
                  <a:schemeClr val="tx1"/>
                </a:solidFill>
                <a:cs typeface="Calibri"/>
              </a:rPr>
              <a:t>Jenkins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46A5B8-C0F7-414F-ACE0-CC328900956A}"/>
              </a:ext>
            </a:extLst>
          </p:cNvPr>
          <p:cNvSpPr/>
          <p:nvPr/>
        </p:nvSpPr>
        <p:spPr>
          <a:xfrm>
            <a:off x="486863" y="2681228"/>
            <a:ext cx="3192679" cy="24403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C7FF21-9BAB-42D0-AB52-49F75864BEC2}"/>
              </a:ext>
            </a:extLst>
          </p:cNvPr>
          <p:cNvSpPr/>
          <p:nvPr/>
        </p:nvSpPr>
        <p:spPr>
          <a:xfrm>
            <a:off x="670127" y="2893429"/>
            <a:ext cx="1012783" cy="6559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Developer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2D43BED-29BF-4B87-BC0B-581F435F2C59}"/>
              </a:ext>
            </a:extLst>
          </p:cNvPr>
          <p:cNvSpPr/>
          <p:nvPr/>
        </p:nvSpPr>
        <p:spPr>
          <a:xfrm>
            <a:off x="670126" y="4050896"/>
            <a:ext cx="1012783" cy="6559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Developer 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095A19-DE52-46AF-80D5-A5D10FDE4E9A}"/>
              </a:ext>
            </a:extLst>
          </p:cNvPr>
          <p:cNvCxnSpPr/>
          <p:nvPr/>
        </p:nvCxnSpPr>
        <p:spPr>
          <a:xfrm>
            <a:off x="1713053" y="3087546"/>
            <a:ext cx="682906" cy="56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355A1B-B763-422B-AFD7-7B254943375E}"/>
              </a:ext>
            </a:extLst>
          </p:cNvPr>
          <p:cNvCxnSpPr>
            <a:cxnSpLocks/>
          </p:cNvCxnSpPr>
          <p:nvPr/>
        </p:nvCxnSpPr>
        <p:spPr>
          <a:xfrm flipV="1">
            <a:off x="1713053" y="4011590"/>
            <a:ext cx="692551" cy="542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4E98130-4D84-4AA1-AAA0-070EA5B2E2A3}"/>
              </a:ext>
            </a:extLst>
          </p:cNvPr>
          <p:cNvSpPr/>
          <p:nvPr/>
        </p:nvSpPr>
        <p:spPr>
          <a:xfrm>
            <a:off x="2425620" y="3549327"/>
            <a:ext cx="1012783" cy="6559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Source Code Repository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78D538D-245B-439E-9547-FF5986AEB036}"/>
              </a:ext>
            </a:extLst>
          </p:cNvPr>
          <p:cNvSpPr/>
          <p:nvPr/>
        </p:nvSpPr>
        <p:spPr>
          <a:xfrm>
            <a:off x="4124335" y="2681227"/>
            <a:ext cx="6729508" cy="24403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26A3EC5-0FC1-4E95-A4CF-A92CFCFC791C}"/>
              </a:ext>
            </a:extLst>
          </p:cNvPr>
          <p:cNvSpPr/>
          <p:nvPr/>
        </p:nvSpPr>
        <p:spPr>
          <a:xfrm>
            <a:off x="4638277" y="3224108"/>
            <a:ext cx="1199688" cy="13747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Jenkins CI server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9BD6DF9-53FC-4CF4-822D-300D9E5E1B8D}"/>
              </a:ext>
            </a:extLst>
          </p:cNvPr>
          <p:cNvSpPr/>
          <p:nvPr/>
        </p:nvSpPr>
        <p:spPr>
          <a:xfrm>
            <a:off x="6651107" y="3224107"/>
            <a:ext cx="1199688" cy="13747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Maven</a:t>
            </a:r>
          </a:p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Build server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7FB8CAE-A289-4208-A0D1-E9E47DEB6E81}"/>
              </a:ext>
            </a:extLst>
          </p:cNvPr>
          <p:cNvSpPr/>
          <p:nvPr/>
        </p:nvSpPr>
        <p:spPr>
          <a:xfrm>
            <a:off x="8836466" y="3180976"/>
            <a:ext cx="1199688" cy="13747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Test Server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6AACA87-E00E-46EF-81FC-2F18A1E115B2}"/>
              </a:ext>
            </a:extLst>
          </p:cNvPr>
          <p:cNvSpPr/>
          <p:nvPr/>
        </p:nvSpPr>
        <p:spPr>
          <a:xfrm>
            <a:off x="8836465" y="5323202"/>
            <a:ext cx="1357838" cy="11734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Production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8E7CB2-F914-4613-92E7-63420492354B}"/>
              </a:ext>
            </a:extLst>
          </p:cNvPr>
          <p:cNvCxnSpPr/>
          <p:nvPr/>
        </p:nvCxnSpPr>
        <p:spPr>
          <a:xfrm flipV="1">
            <a:off x="3544209" y="3910877"/>
            <a:ext cx="1020194" cy="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D55D85-CABF-43F6-A5BB-043C5A236981}"/>
              </a:ext>
            </a:extLst>
          </p:cNvPr>
          <p:cNvCxnSpPr>
            <a:cxnSpLocks/>
          </p:cNvCxnSpPr>
          <p:nvPr/>
        </p:nvCxnSpPr>
        <p:spPr>
          <a:xfrm>
            <a:off x="5926358" y="3915254"/>
            <a:ext cx="711841" cy="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06DB1D-597A-4ADB-A114-78109EBBEB59}"/>
              </a:ext>
            </a:extLst>
          </p:cNvPr>
          <p:cNvCxnSpPr>
            <a:cxnSpLocks/>
          </p:cNvCxnSpPr>
          <p:nvPr/>
        </p:nvCxnSpPr>
        <p:spPr>
          <a:xfrm>
            <a:off x="8067674" y="3876671"/>
            <a:ext cx="711841" cy="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E80A9B-664B-48CC-B3C6-42B28CFD8B18}"/>
              </a:ext>
            </a:extLst>
          </p:cNvPr>
          <p:cNvCxnSpPr>
            <a:cxnSpLocks/>
          </p:cNvCxnSpPr>
          <p:nvPr/>
        </p:nvCxnSpPr>
        <p:spPr>
          <a:xfrm flipH="1">
            <a:off x="9483643" y="4551862"/>
            <a:ext cx="11576" cy="702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F1FABD-C622-4D2C-9ED9-50FA80F0F3F7}"/>
              </a:ext>
            </a:extLst>
          </p:cNvPr>
          <p:cNvCxnSpPr>
            <a:cxnSpLocks/>
          </p:cNvCxnSpPr>
          <p:nvPr/>
        </p:nvCxnSpPr>
        <p:spPr>
          <a:xfrm flipH="1" flipV="1">
            <a:off x="7149415" y="2466490"/>
            <a:ext cx="11576" cy="426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92315D-EA34-4CFC-8CB1-9AA3B469D961}"/>
              </a:ext>
            </a:extLst>
          </p:cNvPr>
          <p:cNvCxnSpPr>
            <a:cxnSpLocks/>
          </p:cNvCxnSpPr>
          <p:nvPr/>
        </p:nvCxnSpPr>
        <p:spPr>
          <a:xfrm flipH="1">
            <a:off x="1188452" y="2458772"/>
            <a:ext cx="5953247" cy="27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99EEED0-32A1-4B99-A168-D1C4CC639874}"/>
              </a:ext>
            </a:extLst>
          </p:cNvPr>
          <p:cNvCxnSpPr>
            <a:cxnSpLocks/>
          </p:cNvCxnSpPr>
          <p:nvPr/>
        </p:nvCxnSpPr>
        <p:spPr>
          <a:xfrm>
            <a:off x="1185943" y="2481584"/>
            <a:ext cx="12614" cy="3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D8F44AB-8F22-4E81-9396-293A2A522E13}"/>
              </a:ext>
            </a:extLst>
          </p:cNvPr>
          <p:cNvSpPr/>
          <p:nvPr/>
        </p:nvSpPr>
        <p:spPr>
          <a:xfrm>
            <a:off x="3211809" y="2122088"/>
            <a:ext cx="1665926" cy="3414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Feedback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8C195B-7503-494E-9416-05CD0F5D3B61}"/>
              </a:ext>
            </a:extLst>
          </p:cNvPr>
          <p:cNvCxnSpPr>
            <a:cxnSpLocks/>
          </p:cNvCxnSpPr>
          <p:nvPr/>
        </p:nvCxnSpPr>
        <p:spPr>
          <a:xfrm>
            <a:off x="9471181" y="4549870"/>
            <a:ext cx="12614" cy="759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2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WHAT IS JENKINS? </vt:lpstr>
      <vt:lpstr>WHAT IS CONTINUOUS INTEGRATION? </vt:lpstr>
      <vt:lpstr>Why we need continuous Integration: </vt:lpstr>
      <vt:lpstr>After Continuous Integration: </vt:lpstr>
      <vt:lpstr>PowerPoint Presentation</vt:lpstr>
      <vt:lpstr> </vt:lpstr>
      <vt:lpstr>PowerPoint Presentation</vt:lpstr>
      <vt:lpstr>PowerPoint Presentation</vt:lpstr>
      <vt:lpstr>PowerPoint Presentation</vt:lpstr>
      <vt:lpstr>Concepts involved in Jenkins's pipeline:</vt:lpstr>
      <vt:lpstr>Advantages of Jenkins</vt:lpstr>
      <vt:lpstr>Jenkins Architecture</vt:lpstr>
      <vt:lpstr>PowerPoint Presentation</vt:lpstr>
      <vt:lpstr>Jenkins Master</vt:lpstr>
      <vt:lpstr>Jenkins Slave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2021-09-03T02:45:59Z</dcterms:created>
  <dcterms:modified xsi:type="dcterms:W3CDTF">2021-09-03T12:16:35Z</dcterms:modified>
</cp:coreProperties>
</file>