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7" r:id="rId2"/>
    <p:sldId id="268" r:id="rId3"/>
    <p:sldId id="258" r:id="rId4"/>
    <p:sldId id="273" r:id="rId5"/>
    <p:sldId id="259" r:id="rId6"/>
    <p:sldId id="260" r:id="rId7"/>
    <p:sldId id="274" r:id="rId8"/>
    <p:sldId id="261" r:id="rId9"/>
    <p:sldId id="262" r:id="rId10"/>
    <p:sldId id="263" r:id="rId11"/>
    <p:sldId id="269" r:id="rId12"/>
    <p:sldId id="270" r:id="rId13"/>
    <p:sldId id="275" r:id="rId14"/>
    <p:sldId id="281" r:id="rId15"/>
    <p:sldId id="282" r:id="rId16"/>
    <p:sldId id="283" r:id="rId17"/>
    <p:sldId id="286" r:id="rId18"/>
    <p:sldId id="287" r:id="rId19"/>
    <p:sldId id="265" r:id="rId20"/>
    <p:sldId id="266" r:id="rId21"/>
    <p:sldId id="278" r:id="rId22"/>
    <p:sldId id="280" r:id="rId23"/>
    <p:sldId id="279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5D84A-B14B-4A51-A263-3302253C547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558CB-86AA-491A-9DA1-5BE933D86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83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9691-780B-49B5-9012-564F4127B77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66A016-5F2C-4E6C-A531-1644DFDF8A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8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9691-780B-49B5-9012-564F4127B77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016-5F2C-4E6C-A531-1644DFDF8A3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1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9691-780B-49B5-9012-564F4127B77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016-5F2C-4E6C-A531-1644DFDF8A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6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9691-780B-49B5-9012-564F4127B77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016-5F2C-4E6C-A531-1644DFDF8A3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4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9691-780B-49B5-9012-564F4127B77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016-5F2C-4E6C-A531-1644DFDF8A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53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9691-780B-49B5-9012-564F4127B77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016-5F2C-4E6C-A531-1644DFDF8A3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1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9691-780B-49B5-9012-564F4127B77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016-5F2C-4E6C-A531-1644DFDF8A3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6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9691-780B-49B5-9012-564F4127B77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016-5F2C-4E6C-A531-1644DFDF8A3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22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9691-780B-49B5-9012-564F4127B77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016-5F2C-4E6C-A531-1644DFDF8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9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9691-780B-49B5-9012-564F4127B77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016-5F2C-4E6C-A531-1644DFDF8A3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FCB9691-780B-49B5-9012-564F4127B77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016-5F2C-4E6C-A531-1644DFDF8A3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5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9691-780B-49B5-9012-564F4127B77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66A016-5F2C-4E6C-A531-1644DFDF8A3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02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732B7-EADC-5BFD-467D-88B9B8913B92}"/>
              </a:ext>
            </a:extLst>
          </p:cNvPr>
          <p:cNvSpPr txBox="1"/>
          <p:nvPr/>
        </p:nvSpPr>
        <p:spPr>
          <a:xfrm>
            <a:off x="523783" y="319596"/>
            <a:ext cx="10981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u="none" strike="noStrike" baseline="0" dirty="0">
                <a:solidFill>
                  <a:srgbClr val="231F20"/>
                </a:solidFill>
                <a:latin typeface="Tw Cen MT" panose="020B0602020104020603" pitchFamily="34" charset="0"/>
              </a:rPr>
              <a:t>Multi-Task Federated Learning for </a:t>
            </a:r>
            <a:r>
              <a:rPr lang="en-US" sz="4800" b="1" i="0" u="none" strike="noStrike" baseline="0" dirty="0" err="1">
                <a:solidFill>
                  <a:srgbClr val="231F20"/>
                </a:solidFill>
                <a:latin typeface="Tw Cen MT" panose="020B0602020104020603" pitchFamily="34" charset="0"/>
              </a:rPr>
              <a:t>Personalised</a:t>
            </a:r>
            <a:r>
              <a:rPr lang="en-US" sz="4800" b="1" i="0" u="none" strike="noStrike" baseline="0" dirty="0">
                <a:solidFill>
                  <a:srgbClr val="231F20"/>
                </a:solidFill>
                <a:latin typeface="Tw Cen MT" panose="020B0602020104020603" pitchFamily="34" charset="0"/>
              </a:rPr>
              <a:t> Deep Neural Networks in </a:t>
            </a:r>
          </a:p>
          <a:p>
            <a:pPr algn="ctr"/>
            <a:r>
              <a:rPr lang="en-US" sz="4800" b="1" dirty="0">
                <a:solidFill>
                  <a:srgbClr val="231F20"/>
                </a:solidFill>
                <a:latin typeface="Tw Cen MT" panose="020B0602020104020603" pitchFamily="34" charset="0"/>
              </a:rPr>
              <a:t>      </a:t>
            </a:r>
            <a:r>
              <a:rPr lang="en-US" sz="4800" b="1" i="0" u="none" strike="noStrike" baseline="0" dirty="0">
                <a:solidFill>
                  <a:srgbClr val="231F20"/>
                </a:solidFill>
                <a:latin typeface="Tw Cen MT" panose="020B0602020104020603" pitchFamily="34" charset="0"/>
              </a:rPr>
              <a:t>Edge Computing</a:t>
            </a:r>
            <a:endParaRPr lang="en-IN" sz="4800" b="1" dirty="0"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8E313-1A29-15FB-091F-41F257BE6F8E}"/>
              </a:ext>
            </a:extLst>
          </p:cNvPr>
          <p:cNvSpPr txBox="1"/>
          <p:nvPr/>
        </p:nvSpPr>
        <p:spPr>
          <a:xfrm>
            <a:off x="7335915" y="4258933"/>
            <a:ext cx="4856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w Cen MT" panose="020B0602020104020603" pitchFamily="34" charset="0"/>
              </a:rPr>
              <a:t>Batch.No</a:t>
            </a:r>
            <a:r>
              <a:rPr lang="en-US" sz="2800" dirty="0">
                <a:latin typeface="Tw Cen MT" panose="020B0602020104020603" pitchFamily="34" charset="0"/>
              </a:rPr>
              <a:t>  :  21</a:t>
            </a:r>
          </a:p>
          <a:p>
            <a:r>
              <a:rPr lang="en-US" sz="2800" dirty="0">
                <a:latin typeface="Tw Cen MT" panose="020B0602020104020603" pitchFamily="34" charset="0"/>
              </a:rPr>
              <a:t>T . Jatin                  Y20CS173</a:t>
            </a:r>
          </a:p>
          <a:p>
            <a:r>
              <a:rPr lang="en-IN" sz="2800" dirty="0">
                <a:latin typeface="Tw Cen MT" panose="020B0602020104020603" pitchFamily="34" charset="0"/>
              </a:rPr>
              <a:t>V . Pavan </a:t>
            </a:r>
            <a:r>
              <a:rPr lang="en-IN" sz="2800" dirty="0"/>
              <a:t>Kumar     Y20CS184</a:t>
            </a:r>
          </a:p>
          <a:p>
            <a:r>
              <a:rPr lang="en-IN" sz="2800" dirty="0"/>
              <a:t>U . Leela Krishna     Y20CS181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78B5F-E96F-221B-1871-AB11E57307CB}"/>
              </a:ext>
            </a:extLst>
          </p:cNvPr>
          <p:cNvSpPr txBox="1"/>
          <p:nvPr/>
        </p:nvSpPr>
        <p:spPr>
          <a:xfrm>
            <a:off x="168677" y="5486400"/>
            <a:ext cx="36931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w Cen MT" panose="020B0602020104020603" pitchFamily="34" charset="0"/>
              </a:rPr>
              <a:t>Guide :  </a:t>
            </a:r>
            <a:r>
              <a:rPr lang="en-IN" sz="2800" dirty="0" err="1">
                <a:latin typeface="Tw Cen MT" panose="020B0602020104020603" pitchFamily="34" charset="0"/>
              </a:rPr>
              <a:t>S.Karthik</a:t>
            </a:r>
            <a:r>
              <a:rPr lang="en-IN" sz="2800" dirty="0">
                <a:latin typeface="Tw Cen MT" panose="020B0602020104020603" pitchFamily="34" charset="0"/>
              </a:rPr>
              <a:t>  sir</a:t>
            </a:r>
          </a:p>
          <a:p>
            <a:endParaRPr lang="en-IN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4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1A7466-1994-40FF-89CE-C07C9EB8C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59" y="1246737"/>
            <a:ext cx="7397524" cy="4666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07A049-6CA1-32C2-9E7E-55E284F412C4}"/>
              </a:ext>
            </a:extLst>
          </p:cNvPr>
          <p:cNvSpPr txBox="1"/>
          <p:nvPr/>
        </p:nvSpPr>
        <p:spPr>
          <a:xfrm>
            <a:off x="450541" y="266921"/>
            <a:ext cx="11152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The MTFL algorithm is based on the client-server framework. Multiple rounds are initiated by the server as shown in the figure.</a:t>
            </a:r>
          </a:p>
        </p:txBody>
      </p:sp>
    </p:spTree>
    <p:extLst>
      <p:ext uri="{BB962C8B-B14F-4D97-AF65-F5344CB8AC3E}">
        <p14:creationId xmlns:p14="http://schemas.microsoft.com/office/powerpoint/2010/main" val="152001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5486C-AA5E-413D-7471-AF2B12F2A5E1}"/>
              </a:ext>
            </a:extLst>
          </p:cNvPr>
          <p:cNvSpPr txBox="1"/>
          <p:nvPr/>
        </p:nvSpPr>
        <p:spPr>
          <a:xfrm>
            <a:off x="292963" y="328475"/>
            <a:ext cx="1090395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rgbClr val="0070C0"/>
              </a:solidFill>
              <a:latin typeface="AdvP6EC0"/>
            </a:endParaRPr>
          </a:p>
          <a:p>
            <a:r>
              <a:rPr lang="en-IN" sz="2400" dirty="0">
                <a:solidFill>
                  <a:srgbClr val="0070C0"/>
                </a:solidFill>
                <a:latin typeface="AdvP6EC0"/>
              </a:rPr>
              <a:t>Steps :</a:t>
            </a:r>
          </a:p>
          <a:p>
            <a:endParaRPr lang="en-IN" sz="2400" dirty="0">
              <a:solidFill>
                <a:srgbClr val="0070C0"/>
              </a:solidFill>
              <a:latin typeface="AdvP6EC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First, the server selects all, or a subset of all, known clients from its database and asks them to participate in the FL round ,and sends a Work Request  message to </a:t>
            </a:r>
            <a:r>
              <a:rPr lang="en-IN" sz="2000" dirty="0">
                <a:solidFill>
                  <a:srgbClr val="002060"/>
                </a:solidFill>
                <a:latin typeface="Bahnschrift" panose="020B0502040204020203" pitchFamily="34" charset="0"/>
              </a:rPr>
              <a:t>them.</a:t>
            </a:r>
          </a:p>
          <a:p>
            <a:pPr algn="just"/>
            <a:endParaRPr lang="en-IN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Clients will accept a Work Request depending on user preferences (for example, users can set their device to only participate in FL if charging and connected to </a:t>
            </a:r>
            <a:r>
              <a:rPr lang="en-US" sz="2000" dirty="0" err="1">
                <a:solidFill>
                  <a:srgbClr val="002060"/>
                </a:solidFill>
                <a:latin typeface="Bahnschrift" panose="020B0502040204020203" pitchFamily="34" charset="0"/>
              </a:rPr>
              <a:t>WiFi</a:t>
            </a: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). All accepting clients then send an Accept message to the server.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The server sends the global model (and any associated optimization parameters) to all accepting clients, who augment their copy of the global model with private patches.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10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7F8378-B952-415A-8958-DDBF8EFA5A62}"/>
              </a:ext>
            </a:extLst>
          </p:cNvPr>
          <p:cNvSpPr txBox="1"/>
          <p:nvPr/>
        </p:nvSpPr>
        <p:spPr>
          <a:xfrm>
            <a:off x="294443" y="1313895"/>
            <a:ext cx="114063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Clients then perform local training using their own data, creating a different model. Clients save the patch layers from their new model locally, and upload their nonprivate  model parameters to the server.</a:t>
            </a:r>
          </a:p>
          <a:p>
            <a:pPr algn="just"/>
            <a:endParaRPr lang="en-US" sz="24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The server waits for clients to finish training and upload </a:t>
            </a:r>
            <a:r>
              <a:rPr lang="en-IN" sz="2400" dirty="0">
                <a:solidFill>
                  <a:srgbClr val="002060"/>
                </a:solidFill>
                <a:latin typeface="Bahnschrift" panose="020B0502040204020203" pitchFamily="34" charset="0"/>
              </a:rPr>
              <a:t>their models .</a:t>
            </a:r>
          </a:p>
          <a:p>
            <a:pPr algn="just"/>
            <a:endParaRPr lang="en-IN" sz="24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Bahnschrift" panose="020B0502040204020203" pitchFamily="34" charset="0"/>
              </a:rPr>
              <a:t>After this, the 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server will aggregate all received models to produce a single global model which is saved on the server, before starting a new round.</a:t>
            </a:r>
          </a:p>
        </p:txBody>
      </p:sp>
    </p:spTree>
    <p:extLst>
      <p:ext uri="{BB962C8B-B14F-4D97-AF65-F5344CB8AC3E}">
        <p14:creationId xmlns:p14="http://schemas.microsoft.com/office/powerpoint/2010/main" val="79144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417" y="259832"/>
            <a:ext cx="1033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ahnschrift" panose="020B0502040204020203" pitchFamily="34" charset="0"/>
              </a:rPr>
              <a:t>Proposed methodology and algorithms :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7927" y="1263180"/>
            <a:ext cx="108619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The main intention is to create a model that has good performance on non IID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However, in many FL scenarios, the desire is to create a model that has good performance on individual user devices .</a:t>
            </a:r>
          </a:p>
          <a:p>
            <a:pPr algn="just"/>
            <a:endParaRPr lang="en-IN" sz="24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For example, Google have used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</a:rPr>
              <a:t>FedAvg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 for their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</a:rPr>
              <a:t>GBoard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 next-word-prediction software 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The objective was to improve the prediction score for individual users. Hence we consider the user accuracy as our metric.</a:t>
            </a:r>
            <a:endParaRPr lang="en-IN" sz="24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4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" y="251798"/>
            <a:ext cx="9019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In FL, the aim is to minimize the following objective function</a:t>
            </a:r>
            <a:endParaRPr lang="en-IN" sz="2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930457-0CF5-D70E-3252-C2210FF4D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88" y="841714"/>
            <a:ext cx="3360711" cy="14784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0491" y="2565115"/>
            <a:ext cx="10571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Adding unique client patches to the FL model changes the objective function of MTFL to</a:t>
            </a:r>
            <a:endParaRPr lang="en-IN" sz="2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60DE6-62E6-E837-2BD0-CC7FF8AA4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94" y="3631639"/>
            <a:ext cx="7529212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0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E4DAEA-754A-44B6-10FE-9A82F61E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57" y="94145"/>
            <a:ext cx="6694685" cy="59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0BB920-39BE-CEB4-17D3-CEC6BF0B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09" y="159879"/>
            <a:ext cx="5373618" cy="59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32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076" y="317865"/>
            <a:ext cx="9237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Batch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</a:rPr>
              <a:t>Normalisation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 (BN) layers can act as model patches for MTL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829" y="1312985"/>
            <a:ext cx="913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BN layers are given by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201" y="2413122"/>
            <a:ext cx="3223531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0999" y="4525106"/>
            <a:ext cx="9097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where E(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</a:rPr>
              <a:t>zi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) and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</a:rPr>
              <a:t>zi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) are the mean and variance of a neuron’s activations  across a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</a:rPr>
              <a:t>minibatch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, and beta and gamma are parameters learned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35336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66255-22FC-B096-A2A6-A797CB66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47" y="1478111"/>
            <a:ext cx="10219306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9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0A6420-BAFE-4C05-1FA4-150A9B19841B}"/>
              </a:ext>
            </a:extLst>
          </p:cNvPr>
          <p:cNvSpPr txBox="1"/>
          <p:nvPr/>
        </p:nvSpPr>
        <p:spPr>
          <a:xfrm>
            <a:off x="193090" y="142017"/>
            <a:ext cx="61033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Bahnschrift" panose="020B0502040204020203" pitchFamily="34" charset="0"/>
              </a:rPr>
              <a:t>Details of Data sets: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DCDDA-B8E8-91ED-F8AC-0E7B1BAB6B85}"/>
              </a:ext>
            </a:extLst>
          </p:cNvPr>
          <p:cNvSpPr txBox="1"/>
          <p:nvPr/>
        </p:nvSpPr>
        <p:spPr>
          <a:xfrm>
            <a:off x="386179" y="1038661"/>
            <a:ext cx="116430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We conduct experiments using two image-classification datasets: MNIST and CIFAR10 , and two DNN  </a:t>
            </a:r>
            <a:r>
              <a:rPr lang="en-IN" sz="2000" dirty="0">
                <a:solidFill>
                  <a:srgbClr val="002060"/>
                </a:solidFill>
                <a:latin typeface="Bahnschrift" panose="020B0502040204020203" pitchFamily="34" charset="0"/>
              </a:rPr>
              <a:t>architectures.</a:t>
            </a:r>
          </a:p>
          <a:p>
            <a:pPr algn="just"/>
            <a:endParaRPr lang="en-IN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1028" name="Picture 4" descr="CIFAR-10">
            <a:extLst>
              <a:ext uri="{FF2B5EF4-FFF2-40B4-BE49-F238E27FC236}">
                <a16:creationId xmlns:a16="http://schemas.microsoft.com/office/drawing/2014/main" id="{19CDCE30-52ED-E59E-36C3-1AB9A9D7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988" y="1667548"/>
            <a:ext cx="4117759" cy="415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F5A15-1870-0244-3FA8-02D62644A5CB}"/>
              </a:ext>
            </a:extLst>
          </p:cNvPr>
          <p:cNvSpPr txBox="1"/>
          <p:nvPr/>
        </p:nvSpPr>
        <p:spPr>
          <a:xfrm>
            <a:off x="386179" y="2424153"/>
            <a:ext cx="65472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dvP6EC0"/>
              </a:rPr>
              <a:t>CIFAR-10</a:t>
            </a: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 : is a popular image classification dataset that consists of 60,000 images in 10 classes, with 6,000 images per class.</a:t>
            </a:r>
            <a:endParaRPr lang="en-IN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A594D5-400F-E754-3960-BBE4C6070D8A}"/>
              </a:ext>
            </a:extLst>
          </p:cNvPr>
          <p:cNvSpPr txBox="1"/>
          <p:nvPr/>
        </p:nvSpPr>
        <p:spPr>
          <a:xfrm>
            <a:off x="2476869" y="2210539"/>
            <a:ext cx="8247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Bahnschrift" panose="020B0502040204020203" pitchFamily="34" charset="0"/>
              </a:rPr>
              <a:t>What is </a:t>
            </a:r>
            <a:r>
              <a:rPr lang="en-IN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" panose="020B0502040204020203" pitchFamily="34" charset="0"/>
              </a:rPr>
              <a:t>FEDERATED </a:t>
            </a:r>
            <a:r>
              <a:rPr lang="en-IN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Bahnschrift" panose="020B0502040204020203" pitchFamily="34" charset="0"/>
              </a:rPr>
              <a:t>learning…..?</a:t>
            </a:r>
          </a:p>
        </p:txBody>
      </p:sp>
    </p:spTree>
    <p:extLst>
      <p:ext uri="{BB962C8B-B14F-4D97-AF65-F5344CB8AC3E}">
        <p14:creationId xmlns:p14="http://schemas.microsoft.com/office/powerpoint/2010/main" val="2261891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B9CD6C-B30E-79D3-33B0-10FB45954491}"/>
              </a:ext>
            </a:extLst>
          </p:cNvPr>
          <p:cNvSpPr txBox="1"/>
          <p:nvPr/>
        </p:nvSpPr>
        <p:spPr>
          <a:xfrm>
            <a:off x="257452" y="559293"/>
            <a:ext cx="11398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70C0"/>
                </a:solidFill>
                <a:latin typeface="AdvP6EC0"/>
              </a:rPr>
              <a:t>MNIST </a:t>
            </a:r>
            <a:r>
              <a:rPr lang="en-IN" sz="2000" dirty="0">
                <a:solidFill>
                  <a:srgbClr val="002060"/>
                </a:solidFill>
                <a:latin typeface="Bahnschrift" panose="020B0502040204020203" pitchFamily="34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is a popular dataset in the field of machine learning .It consists of a set of 70,000 handwritten digit images, with 60,000 images for training and 10,000 images for testing.</a:t>
            </a:r>
          </a:p>
        </p:txBody>
      </p:sp>
      <p:pic>
        <p:nvPicPr>
          <p:cNvPr id="2050" name="Picture 2" descr="MNIST database - Wikipedia">
            <a:extLst>
              <a:ext uri="{FF2B5EF4-FFF2-40B4-BE49-F238E27FC236}">
                <a16:creationId xmlns:a16="http://schemas.microsoft.com/office/drawing/2014/main" id="{9DB209C7-1108-CE6C-86A9-1E624E5B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14" y="1741361"/>
            <a:ext cx="6613863" cy="40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04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65" y="225468"/>
            <a:ext cx="3469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ahnschrift" panose="020B0502040204020203" pitchFamily="34" charset="0"/>
              </a:rPr>
              <a:t>Conclusion : 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364" y="1314613"/>
            <a:ext cx="11073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BN layers allow users to have personalized models and significantly improves average User model Accuracy 	</a:t>
            </a:r>
            <a:r>
              <a:rPr lang="en-US" dirty="0"/>
              <a:t> 	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365" y="2290929"/>
            <a:ext cx="10409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Experiments using MNIST and CIFAR10 show that MTFL with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</a:rPr>
              <a:t>FedAvg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 significantly reduces the number of rounds to reach a target average UA compared to FL, by up to 5 times 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364" y="3791634"/>
            <a:ext cx="10947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Further experiments show that MTFL with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</a:rPr>
              <a:t>FedAvg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-Adam reduces this number even further, by up to 3 times .</a:t>
            </a:r>
          </a:p>
        </p:txBody>
      </p:sp>
    </p:spTree>
    <p:extLst>
      <p:ext uri="{BB962C8B-B14F-4D97-AF65-F5344CB8AC3E}">
        <p14:creationId xmlns:p14="http://schemas.microsoft.com/office/powerpoint/2010/main" val="2229469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884" y="2641659"/>
            <a:ext cx="11223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Comparison to other state-of-the-art personalized FL algorithms show that MTFL is able to achieve the highest average UA given limited communication rounds.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884" y="1038327"/>
            <a:ext cx="10546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These experiments also indicate that using private BN trainable parameters (g; b) instead of statistics (m; s) in model patches gives better convergence speed.</a:t>
            </a:r>
          </a:p>
        </p:txBody>
      </p:sp>
    </p:spTree>
    <p:extLst>
      <p:ext uri="{BB962C8B-B14F-4D97-AF65-F5344CB8AC3E}">
        <p14:creationId xmlns:p14="http://schemas.microsoft.com/office/powerpoint/2010/main" val="492621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597" y="284875"/>
            <a:ext cx="4002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ahnschrift" panose="020B0502040204020203" pitchFamily="34" charset="0"/>
              </a:rPr>
              <a:t>Future work : 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616" y="1466360"/>
            <a:ext cx="11030790" cy="84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Bahnschrift" panose="020B0502040204020203" pitchFamily="34" charset="0"/>
              </a:rPr>
              <a:t>The positive results we obtained justify further investigation of this approach</a:t>
            </a:r>
            <a:r>
              <a:rPr lang="en-IN" spc="-20" dirty="0">
                <a:solidFill>
                  <a:srgbClr val="404041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616" y="2371808"/>
            <a:ext cx="1045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In the current investigation we consider image classification as our concern . This work can be extended to other type of classification other than the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40322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4,997 Thank You Wood Stock Photos - Free &amp; Royalty-Free Stock Photos from  Dreamstime">
            <a:extLst>
              <a:ext uri="{FF2B5EF4-FFF2-40B4-BE49-F238E27FC236}">
                <a16:creationId xmlns:a16="http://schemas.microsoft.com/office/drawing/2014/main" id="{28521149-EC88-DDEC-3EB6-4F86B1A83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9" y="109399"/>
            <a:ext cx="11771790" cy="585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38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7ED797-039B-BCC8-AFB2-C4AAF07D52FE}"/>
              </a:ext>
            </a:extLst>
          </p:cNvPr>
          <p:cNvSpPr txBox="1"/>
          <p:nvPr/>
        </p:nvSpPr>
        <p:spPr>
          <a:xfrm>
            <a:off x="236738" y="115408"/>
            <a:ext cx="284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ahnschrift" panose="020B0502040204020203" pitchFamily="34" charset="0"/>
              </a:rPr>
              <a:t>Abstract </a:t>
            </a:r>
            <a:r>
              <a:rPr lang="en-US" sz="40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</a:t>
            </a:r>
            <a:endParaRPr lang="en-IN" sz="40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B7125-B563-66DB-CA88-4A8719EA605C}"/>
              </a:ext>
            </a:extLst>
          </p:cNvPr>
          <p:cNvSpPr txBox="1"/>
          <p:nvPr/>
        </p:nvSpPr>
        <p:spPr>
          <a:xfrm>
            <a:off x="399495" y="1115981"/>
            <a:ext cx="105022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Federated Learning is an approach for collaboratively training Deep Neural Networks on mobile devices, without private user data leaving the devices.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most existing work on FL measures global-model accuracy, but in many cases, such as user content-recommendation, improving individual User model Accuracy (UA) is the real </a:t>
            </a:r>
            <a:r>
              <a:rPr lang="en-IN" sz="2000" dirty="0">
                <a:solidFill>
                  <a:srgbClr val="002060"/>
                </a:solidFill>
                <a:latin typeface="Bahnschrift" panose="020B0502040204020203" pitchFamily="34" charset="0"/>
              </a:rPr>
              <a:t>objective.</a:t>
            </a:r>
          </a:p>
          <a:p>
            <a:pPr algn="just"/>
            <a:endParaRPr lang="en-IN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we propose a Multi-Task Federated Learning algorithm that introduces Batch-Normalization layers into the Deep Neural Networks.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Multi-Task Federated Learning benefits User model Accuracy by allowing users to train models </a:t>
            </a:r>
            <a:r>
              <a:rPr lang="en-US" sz="2000" dirty="0" err="1">
                <a:solidFill>
                  <a:srgbClr val="002060"/>
                </a:solidFill>
                <a:latin typeface="Bahnschrift" panose="020B0502040204020203" pitchFamily="34" charset="0"/>
              </a:rPr>
              <a:t>personalised</a:t>
            </a: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 to their </a:t>
            </a:r>
            <a:r>
              <a:rPr lang="en-IN" sz="2000" dirty="0">
                <a:solidFill>
                  <a:srgbClr val="002060"/>
                </a:solidFill>
                <a:latin typeface="Bahnschrift" panose="020B0502040204020203" pitchFamily="34" charset="0"/>
              </a:rPr>
              <a:t>own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8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C915C-A873-509A-8866-5B942B7F62CC}"/>
              </a:ext>
            </a:extLst>
          </p:cNvPr>
          <p:cNvSpPr txBox="1"/>
          <p:nvPr/>
        </p:nvSpPr>
        <p:spPr>
          <a:xfrm>
            <a:off x="417250" y="259767"/>
            <a:ext cx="4722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Bahnschrift" panose="020B0502040204020203" pitchFamily="34" charset="0"/>
              </a:rPr>
              <a:t>Existing Technique: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59662-F199-736A-FFF3-097877E89CEB}"/>
              </a:ext>
            </a:extLst>
          </p:cNvPr>
          <p:cNvSpPr txBox="1"/>
          <p:nvPr/>
        </p:nvSpPr>
        <p:spPr>
          <a:xfrm>
            <a:off x="807836" y="1902281"/>
            <a:ext cx="98960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solidFill>
                  <a:srgbClr val="0070C0"/>
                </a:solidFill>
                <a:latin typeface="AdvP6EC0"/>
              </a:rPr>
              <a:t>Federated Averaging (Fed-</a:t>
            </a:r>
            <a:r>
              <a:rPr lang="en-IN" sz="2800" b="0" i="0" u="none" strike="noStrike" baseline="0" dirty="0" err="1">
                <a:solidFill>
                  <a:srgbClr val="0070C0"/>
                </a:solidFill>
                <a:latin typeface="AdvP6EC0"/>
              </a:rPr>
              <a:t>Avg</a:t>
            </a:r>
            <a:r>
              <a:rPr lang="en-IN" sz="2800" b="0" i="0" u="none" strike="noStrike" baseline="0" dirty="0">
                <a:solidFill>
                  <a:srgbClr val="0070C0"/>
                </a:solidFill>
                <a:latin typeface="AdvP6EC0"/>
              </a:rPr>
              <a:t>) by </a:t>
            </a:r>
            <a:r>
              <a:rPr lang="en-US" sz="2800" dirty="0">
                <a:solidFill>
                  <a:srgbClr val="0070C0"/>
                </a:solidFill>
                <a:latin typeface="AdvP6EC0"/>
              </a:rPr>
              <a:t>B. McMahan, E. Moore, D. Ramage, and B. A. Y. </a:t>
            </a:r>
            <a:r>
              <a:rPr lang="en-US" sz="2800" dirty="0" err="1">
                <a:solidFill>
                  <a:srgbClr val="0070C0"/>
                </a:solidFill>
                <a:latin typeface="AdvP6EC0"/>
              </a:rPr>
              <a:t>Arcas</a:t>
            </a:r>
            <a:r>
              <a:rPr lang="en-IN" sz="2800" dirty="0">
                <a:solidFill>
                  <a:srgbClr val="0070C0"/>
                </a:solidFill>
                <a:latin typeface="AdvP6EC0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70C0"/>
              </a:solidFill>
              <a:latin typeface="AdvP6EC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solidFill>
                  <a:srgbClr val="0070C0"/>
                </a:solidFill>
                <a:latin typeface="AdvP6EC0"/>
              </a:rPr>
              <a:t>Federated Averaging </a:t>
            </a:r>
            <a:r>
              <a:rPr lang="en-IN" sz="2800" dirty="0">
                <a:solidFill>
                  <a:srgbClr val="0070C0"/>
                </a:solidFill>
                <a:latin typeface="AdvP6EC0"/>
              </a:rPr>
              <a:t>using optimisation strategy (</a:t>
            </a:r>
            <a:r>
              <a:rPr lang="en-IN" sz="2800" dirty="0" err="1">
                <a:solidFill>
                  <a:srgbClr val="0070C0"/>
                </a:solidFill>
                <a:latin typeface="AdvP6EC0"/>
              </a:rPr>
              <a:t>FedAvg</a:t>
            </a:r>
            <a:r>
              <a:rPr lang="en-IN" sz="2800" dirty="0">
                <a:solidFill>
                  <a:srgbClr val="0070C0"/>
                </a:solidFill>
                <a:latin typeface="AdvP6EC0"/>
              </a:rPr>
              <a:t> – Adam)</a:t>
            </a:r>
          </a:p>
        </p:txBody>
      </p:sp>
    </p:spTree>
    <p:extLst>
      <p:ext uri="{BB962C8B-B14F-4D97-AF65-F5344CB8AC3E}">
        <p14:creationId xmlns:p14="http://schemas.microsoft.com/office/powerpoint/2010/main" val="40728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17592C-287C-865E-2FAE-8C7541442154}"/>
              </a:ext>
            </a:extLst>
          </p:cNvPr>
          <p:cNvSpPr txBox="1"/>
          <p:nvPr/>
        </p:nvSpPr>
        <p:spPr>
          <a:xfrm>
            <a:off x="417250" y="277697"/>
            <a:ext cx="4722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Bahnschrift" panose="020B0502040204020203" pitchFamily="34" charset="0"/>
              </a:rPr>
              <a:t>Existing Technique: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E23A0-1EA1-E65C-6A86-4E034CE0F2BB}"/>
              </a:ext>
            </a:extLst>
          </p:cNvPr>
          <p:cNvSpPr txBox="1"/>
          <p:nvPr/>
        </p:nvSpPr>
        <p:spPr>
          <a:xfrm>
            <a:off x="1788537" y="1122351"/>
            <a:ext cx="788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0" i="0" u="none" strike="noStrike" baseline="0" dirty="0">
                <a:solidFill>
                  <a:srgbClr val="0070C0"/>
                </a:solidFill>
                <a:latin typeface="AdvP6EC0"/>
              </a:rPr>
              <a:t>Federated Averaging (Fed-</a:t>
            </a:r>
            <a:r>
              <a:rPr lang="en-IN" sz="2400" b="0" i="0" u="none" strike="noStrike" baseline="0" dirty="0" err="1">
                <a:solidFill>
                  <a:srgbClr val="0070C0"/>
                </a:solidFill>
                <a:latin typeface="AdvP6EC0"/>
              </a:rPr>
              <a:t>Avg</a:t>
            </a:r>
            <a:r>
              <a:rPr lang="en-IN" sz="2400" b="0" i="0" u="none" strike="noStrike" baseline="0" dirty="0">
                <a:solidFill>
                  <a:srgbClr val="0070C0"/>
                </a:solidFill>
                <a:latin typeface="AdvP6EC0"/>
              </a:rPr>
              <a:t>):</a:t>
            </a:r>
            <a:r>
              <a:rPr lang="en-IN" sz="2400" dirty="0">
                <a:solidFill>
                  <a:srgbClr val="0070C0"/>
                </a:solidFill>
                <a:latin typeface="AdvP6EC0"/>
              </a:rPr>
              <a:t> </a:t>
            </a:r>
            <a:r>
              <a:rPr lang="en-IN" sz="2400" b="0" i="0" u="none" strike="noStrike" baseline="0" dirty="0">
                <a:solidFill>
                  <a:srgbClr val="0070C0"/>
                </a:solidFill>
                <a:latin typeface="AdvP6EC0"/>
              </a:rPr>
              <a:t> 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45201-F529-7789-DD90-955FE4919AA7}"/>
              </a:ext>
            </a:extLst>
          </p:cNvPr>
          <p:cNvSpPr txBox="1"/>
          <p:nvPr/>
        </p:nvSpPr>
        <p:spPr>
          <a:xfrm>
            <a:off x="754603" y="1642221"/>
            <a:ext cx="10433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Federated learning is a machine learning approach that allows multiple parties to collaborate on a model without sharing their data with each other.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Federated learning allows data to remain confidential, which is important for industries such as healthcare, finance, and telecommunications, where privacy is a primary concern.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The Fed-Avg algorithm works as follows: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Initialization: A central server initializes the model parameters.</a:t>
            </a:r>
          </a:p>
          <a:p>
            <a:pPr marL="514350" indent="-514350" algn="just">
              <a:buFont typeface="+mj-lt"/>
              <a:buAutoNum type="romanLcPeriod"/>
            </a:pPr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Client Selection: The server selects a subset of clients (e.g., mobile devices) to participate in the training process.</a:t>
            </a:r>
          </a:p>
          <a:p>
            <a:pPr marL="514350" indent="-514350" algn="just">
              <a:buFont typeface="+mj-lt"/>
              <a:buAutoNum type="romanLcPeriod"/>
            </a:pPr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6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C7806A-6393-B680-CC9B-2BD08F8D1B9D}"/>
              </a:ext>
            </a:extLst>
          </p:cNvPr>
          <p:cNvSpPr txBox="1"/>
          <p:nvPr/>
        </p:nvSpPr>
        <p:spPr>
          <a:xfrm>
            <a:off x="347883" y="1340529"/>
            <a:ext cx="112255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romanLcPeriod" startAt="3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Local Training: The selected clients download the current model parameters from the server, train the model on their local data, and send the updated model parameters back to the server.</a:t>
            </a:r>
          </a:p>
          <a:p>
            <a:pPr marL="514350" indent="-514350" algn="just">
              <a:buFont typeface="+mj-lt"/>
              <a:buAutoNum type="romanLcPeriod" startAt="3"/>
            </a:pPr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514350" indent="-514350" algn="just">
              <a:buFont typeface="+mj-lt"/>
              <a:buAutoNum type="romanLcPeriod" startAt="3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Aggregation: The server aggregates the updated model parameters from the clients by taking a weighted average of the parameters based on the number of data samples each client has.</a:t>
            </a:r>
          </a:p>
          <a:p>
            <a:pPr marL="514350" indent="-514350" algn="just">
              <a:buFont typeface="+mj-lt"/>
              <a:buAutoNum type="romanLcPeriod" startAt="3"/>
            </a:pPr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514350" indent="-514350" algn="just">
              <a:buFont typeface="+mj-lt"/>
              <a:buAutoNum type="romanLcPeriod" startAt="3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Model Update: The server updates the global model parameters with the aggregated parameters and repeats the process for the next round of training.</a:t>
            </a:r>
            <a:endParaRPr lang="en-IN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2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52E2CA-1917-42D2-4420-1F61A663D44A}"/>
              </a:ext>
            </a:extLst>
          </p:cNvPr>
          <p:cNvSpPr txBox="1"/>
          <p:nvPr/>
        </p:nvSpPr>
        <p:spPr>
          <a:xfrm>
            <a:off x="417250" y="259767"/>
            <a:ext cx="4722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Bahnschrift" panose="020B0502040204020203" pitchFamily="34" charset="0"/>
              </a:rPr>
              <a:t>Existing Technique: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215D1-D9D1-3A39-0F0E-1085A39F62E3}"/>
              </a:ext>
            </a:extLst>
          </p:cNvPr>
          <p:cNvSpPr txBox="1"/>
          <p:nvPr/>
        </p:nvSpPr>
        <p:spPr>
          <a:xfrm>
            <a:off x="1788537" y="1104421"/>
            <a:ext cx="7883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  <a:latin typeface="Bahnschrift" panose="020B0502040204020203" pitchFamily="34" charset="0"/>
              </a:rPr>
              <a:t>2. </a:t>
            </a:r>
            <a:r>
              <a:rPr lang="en-IN" sz="3600" b="1" dirty="0" err="1">
                <a:solidFill>
                  <a:srgbClr val="C00000"/>
                </a:solidFill>
                <a:latin typeface="Bahnschrift" panose="020B0502040204020203" pitchFamily="34" charset="0"/>
              </a:rPr>
              <a:t>FedAvg</a:t>
            </a:r>
            <a:r>
              <a:rPr lang="en-IN" sz="3600" b="1" dirty="0">
                <a:solidFill>
                  <a:srgbClr val="C00000"/>
                </a:solidFill>
                <a:latin typeface="Bahnschrift" panose="020B0502040204020203" pitchFamily="34" charset="0"/>
              </a:rPr>
              <a:t> – Adam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D1CA2-9269-2A62-3D5F-A59FD04E4585}"/>
              </a:ext>
            </a:extLst>
          </p:cNvPr>
          <p:cNvSpPr txBox="1"/>
          <p:nvPr/>
        </p:nvSpPr>
        <p:spPr>
          <a:xfrm>
            <a:off x="856913" y="1887520"/>
            <a:ext cx="104781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Bahnschrift" panose="020B0502040204020203" pitchFamily="34" charset="0"/>
              </a:rPr>
              <a:t>FedAvg</a:t>
            </a: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-Adam is a variant of the Federated Averaging (</a:t>
            </a:r>
            <a:r>
              <a:rPr lang="en-US" sz="2000" dirty="0" err="1">
                <a:solidFill>
                  <a:srgbClr val="002060"/>
                </a:solidFill>
                <a:latin typeface="Bahnschrift" panose="020B0502040204020203" pitchFamily="34" charset="0"/>
              </a:rPr>
              <a:t>FedAvg</a:t>
            </a: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) algorithm used in federated learning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Bahnschrift" panose="020B0502040204020203" pitchFamily="34" charset="0"/>
              </a:rPr>
              <a:t>FedAvg</a:t>
            </a: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-Adam is a modification of </a:t>
            </a:r>
            <a:r>
              <a:rPr lang="en-US" sz="2000" dirty="0" err="1">
                <a:solidFill>
                  <a:srgbClr val="002060"/>
                </a:solidFill>
                <a:latin typeface="Bahnschrift" panose="020B0502040204020203" pitchFamily="34" charset="0"/>
              </a:rPr>
              <a:t>FedAvg</a:t>
            </a: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 that uses the Adam optimizer, which is a popular optimization algorithm used in machine learning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The use of Adam optimizer in </a:t>
            </a:r>
            <a:r>
              <a:rPr lang="en-US" sz="2000" dirty="0" err="1">
                <a:solidFill>
                  <a:srgbClr val="002060"/>
                </a:solidFill>
                <a:latin typeface="Bahnschrift" panose="020B0502040204020203" pitchFamily="34" charset="0"/>
              </a:rPr>
              <a:t>FedAvg</a:t>
            </a: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-Adam is expected to improve the convergence speed and overall performance of the federated learning system.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algn="just"/>
            <a:endParaRPr lang="en-US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6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1605A-172A-9931-B3C3-10FCF9F2617B}"/>
              </a:ext>
            </a:extLst>
          </p:cNvPr>
          <p:cNvSpPr txBox="1"/>
          <p:nvPr/>
        </p:nvSpPr>
        <p:spPr>
          <a:xfrm>
            <a:off x="301839" y="159798"/>
            <a:ext cx="9330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Bahnschrift" panose="020B0502040204020203" pitchFamily="34" charset="0"/>
              </a:rPr>
              <a:t>Limitations of existing technique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DBCDE-86D3-2667-771A-AEE72CB3BF22}"/>
              </a:ext>
            </a:extLst>
          </p:cNvPr>
          <p:cNvSpPr txBox="1"/>
          <p:nvPr/>
        </p:nvSpPr>
        <p:spPr>
          <a:xfrm>
            <a:off x="426129" y="1464816"/>
            <a:ext cx="1064432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Bahnschrift" panose="020B0502040204020203" pitchFamily="34" charset="0"/>
              </a:rPr>
              <a:t>Clients usually do not have Independent and Identically Distributed (IID) training data. Each client has data generated by itself, and can have noisy data or only a subset of all features/labels. These factors can all substantially hinder training of the FL model.</a:t>
            </a:r>
          </a:p>
          <a:p>
            <a:pPr algn="just"/>
            <a:endParaRPr lang="en-IN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Bahnschrift" panose="020B0502040204020203" pitchFamily="34" charset="0"/>
              </a:rPr>
              <a:t>It requires more number of rounds in order to  reach target user model accuracy .</a:t>
            </a:r>
          </a:p>
          <a:p>
            <a:pPr algn="just"/>
            <a:endParaRPr lang="en-IN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Due to the non </a:t>
            </a:r>
            <a:r>
              <a:rPr lang="en-IN" sz="2000" dirty="0">
                <a:solidFill>
                  <a:srgbClr val="002060"/>
                </a:solidFill>
                <a:latin typeface="Bahnschrift" panose="020B0502040204020203" pitchFamily="34" charset="0"/>
              </a:rPr>
              <a:t>Independent and Identically Distributed</a:t>
            </a:r>
            <a:r>
              <a:rPr lang="en-US" sz="2000" dirty="0">
                <a:solidFill>
                  <a:srgbClr val="002060"/>
                </a:solidFill>
                <a:latin typeface="Bahnschrift" panose="020B0502040204020203" pitchFamily="34" charset="0"/>
              </a:rPr>
              <a:t> nature of client datasets, the performance of the global FL model may be higher on some clients than others. This could even lead some clients to receive a worse model than the one they could have trained independently.</a:t>
            </a:r>
            <a:endParaRPr lang="en-IN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FF5BDE-6B0C-0D9D-86C0-38D919DEFA84}"/>
              </a:ext>
            </a:extLst>
          </p:cNvPr>
          <p:cNvSpPr txBox="1"/>
          <p:nvPr/>
        </p:nvSpPr>
        <p:spPr>
          <a:xfrm>
            <a:off x="148699" y="53106"/>
            <a:ext cx="61033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Bahnschrift" panose="020B0502040204020203" pitchFamily="34" charset="0"/>
              </a:rPr>
              <a:t>Proposed</a:t>
            </a:r>
            <a:r>
              <a:rPr lang="en-IN" sz="40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Bahnschrift" panose="020B0502040204020203" pitchFamily="34" charset="0"/>
              </a:rPr>
              <a:t>Technique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6396A-02A2-205E-4274-1390D901C867}"/>
              </a:ext>
            </a:extLst>
          </p:cNvPr>
          <p:cNvSpPr txBox="1"/>
          <p:nvPr/>
        </p:nvSpPr>
        <p:spPr>
          <a:xfrm>
            <a:off x="3200398" y="1074509"/>
            <a:ext cx="63557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  <a:latin typeface="AdvP6EC0"/>
              </a:rPr>
              <a:t>Multi-task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AdvP6EC5"/>
              </a:rPr>
              <a:t> </a:t>
            </a:r>
            <a:r>
              <a:rPr lang="en-IN" sz="2800" dirty="0">
                <a:solidFill>
                  <a:srgbClr val="0070C0"/>
                </a:solidFill>
                <a:latin typeface="AdvP6EC0"/>
              </a:rPr>
              <a:t>Federated Learning (MTFL)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EA55B-4F60-C57D-3366-559141205A3A}"/>
              </a:ext>
            </a:extLst>
          </p:cNvPr>
          <p:cNvSpPr txBox="1"/>
          <p:nvPr/>
        </p:nvSpPr>
        <p:spPr>
          <a:xfrm>
            <a:off x="148699" y="1775898"/>
            <a:ext cx="11330128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That allows clients to train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</a:rPr>
              <a:t>personalised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 Deep Neural Networks that both improve local model accuracy, and help to further enhance client privacy.</a:t>
            </a:r>
          </a:p>
          <a:p>
            <a:pPr algn="just"/>
            <a:endParaRPr lang="en-US" sz="24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Bahnschrift" panose="020B0502040204020203" pitchFamily="34" charset="0"/>
              </a:rPr>
              <a:t>Multi-task Federated Learning a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</a:rPr>
              <a:t>pproach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 takes the Batch-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</a:rPr>
              <a:t>Normalisation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 (BN) layers that are commonly incorporated into DNN architectures, and keeps them private to each client.</a:t>
            </a:r>
          </a:p>
          <a:p>
            <a:pPr algn="just"/>
            <a:endParaRPr lang="en-US" sz="24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MTFL can substantially reduce the number of rounds to reach target UA, regardless of the optimization </a:t>
            </a:r>
            <a:r>
              <a:rPr lang="en-IN" sz="2400" dirty="0">
                <a:solidFill>
                  <a:srgbClr val="002060"/>
                </a:solidFill>
                <a:latin typeface="Bahnschrift" panose="020B0502040204020203" pitchFamily="34" charset="0"/>
              </a:rPr>
              <a:t>strategy used.</a:t>
            </a:r>
            <a:endParaRPr lang="en-US" sz="24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43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427</TotalTime>
  <Words>1252</Words>
  <Application>Microsoft Office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AdvP6EC0</vt:lpstr>
      <vt:lpstr>AdvP6EC5</vt:lpstr>
      <vt:lpstr>Arial</vt:lpstr>
      <vt:lpstr>Arial Rounded MT Bold</vt:lpstr>
      <vt:lpstr>Bahnschrift</vt:lpstr>
      <vt:lpstr>Calibri</vt:lpstr>
      <vt:lpstr>Gill Sans MT</vt:lpstr>
      <vt:lpstr>Times New Roman</vt:lpstr>
      <vt:lpstr>Tw Cen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Kumar V</dc:creator>
  <cp:lastModifiedBy>Pavan Kumar V</cp:lastModifiedBy>
  <cp:revision>19</cp:revision>
  <dcterms:created xsi:type="dcterms:W3CDTF">2023-04-30T15:30:22Z</dcterms:created>
  <dcterms:modified xsi:type="dcterms:W3CDTF">2024-02-28T14:42:24Z</dcterms:modified>
</cp:coreProperties>
</file>