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2"/>
  </p:notesMasterIdLst>
  <p:sldIdLst>
    <p:sldId id="256" r:id="rId2"/>
    <p:sldId id="258" r:id="rId3"/>
    <p:sldId id="289" r:id="rId4"/>
    <p:sldId id="259" r:id="rId5"/>
    <p:sldId id="260" r:id="rId6"/>
    <p:sldId id="274" r:id="rId7"/>
    <p:sldId id="261" r:id="rId8"/>
    <p:sldId id="264" r:id="rId9"/>
    <p:sldId id="266" r:id="rId10"/>
    <p:sldId id="265" r:id="rId11"/>
    <p:sldId id="267" r:id="rId12"/>
    <p:sldId id="288" r:id="rId13"/>
    <p:sldId id="271" r:id="rId14"/>
    <p:sldId id="272" r:id="rId15"/>
    <p:sldId id="275" r:id="rId16"/>
    <p:sldId id="281" r:id="rId17"/>
    <p:sldId id="282" r:id="rId18"/>
    <p:sldId id="283" r:id="rId19"/>
    <p:sldId id="286" r:id="rId20"/>
    <p:sldId id="287" r:id="rId21"/>
    <p:sldId id="290" r:id="rId22"/>
    <p:sldId id="291" r:id="rId23"/>
    <p:sldId id="276" r:id="rId24"/>
    <p:sldId id="292" r:id="rId25"/>
    <p:sldId id="277" r:id="rId26"/>
    <p:sldId id="284" r:id="rId27"/>
    <p:sldId id="278" r:id="rId28"/>
    <p:sldId id="280" r:id="rId29"/>
    <p:sldId id="279" r:id="rId30"/>
    <p:sldId id="273" r:id="rId31"/>
  </p:sldIdLst>
  <p:sldSz cx="12192000" cy="6858000"/>
  <p:notesSz cx="6858000" cy="9144000"/>
  <p:defaultTextStyle>
    <a:defPPr lvl="0">
      <a:defRPr lang="en-US"/>
    </a:defPPr>
    <a:lvl1pPr marL="0" lvl="0" algn="l" defTabSz="457200" rtl="0" eaLnBrk="1" latinLnBrk="0" hangingPunct="1">
      <a:defRPr sz="1800" kern="1200">
        <a:solidFill>
          <a:schemeClr val="tx1"/>
        </a:solidFill>
        <a:latin typeface="+mn-lt"/>
        <a:ea typeface="+mn-ea"/>
        <a:cs typeface="+mn-cs"/>
      </a:defRPr>
    </a:lvl1pPr>
    <a:lvl2pPr marL="457200" lvl="1" algn="l" defTabSz="457200" rtl="0" eaLnBrk="1" latinLnBrk="0" hangingPunct="1">
      <a:defRPr sz="1800" kern="1200">
        <a:solidFill>
          <a:schemeClr val="tx1"/>
        </a:solidFill>
        <a:latin typeface="+mn-lt"/>
        <a:ea typeface="+mn-ea"/>
        <a:cs typeface="+mn-cs"/>
      </a:defRPr>
    </a:lvl2pPr>
    <a:lvl3pPr marL="914400" lvl="2" algn="l" defTabSz="457200" rtl="0" eaLnBrk="1" latinLnBrk="0" hangingPunct="1">
      <a:defRPr sz="1800" kern="1200">
        <a:solidFill>
          <a:schemeClr val="tx1"/>
        </a:solidFill>
        <a:latin typeface="+mn-lt"/>
        <a:ea typeface="+mn-ea"/>
        <a:cs typeface="+mn-cs"/>
      </a:defRPr>
    </a:lvl3pPr>
    <a:lvl4pPr marL="1371600" lvl="3" algn="l" defTabSz="457200" rtl="0" eaLnBrk="1" latinLnBrk="0" hangingPunct="1">
      <a:defRPr sz="1800" kern="1200">
        <a:solidFill>
          <a:schemeClr val="tx1"/>
        </a:solidFill>
        <a:latin typeface="+mn-lt"/>
        <a:ea typeface="+mn-ea"/>
        <a:cs typeface="+mn-cs"/>
      </a:defRPr>
    </a:lvl4pPr>
    <a:lvl5pPr marL="1828800" lvl="4" algn="l" defTabSz="457200" rtl="0" eaLnBrk="1" latinLnBrk="0" hangingPunct="1">
      <a:defRPr sz="1800" kern="1200">
        <a:solidFill>
          <a:schemeClr val="tx1"/>
        </a:solidFill>
        <a:latin typeface="+mn-lt"/>
        <a:ea typeface="+mn-ea"/>
        <a:cs typeface="+mn-cs"/>
      </a:defRPr>
    </a:lvl5pPr>
    <a:lvl6pPr marL="2286000" lvl="5" algn="l" defTabSz="457200" rtl="0" eaLnBrk="1" latinLnBrk="0" hangingPunct="1">
      <a:defRPr sz="1800" kern="1200">
        <a:solidFill>
          <a:schemeClr val="tx1"/>
        </a:solidFill>
        <a:latin typeface="+mn-lt"/>
        <a:ea typeface="+mn-ea"/>
        <a:cs typeface="+mn-cs"/>
      </a:defRPr>
    </a:lvl6pPr>
    <a:lvl7pPr marL="2743200" lvl="6" algn="l" defTabSz="457200" rtl="0" eaLnBrk="1" latinLnBrk="0" hangingPunct="1">
      <a:defRPr sz="1800" kern="1200">
        <a:solidFill>
          <a:schemeClr val="tx1"/>
        </a:solidFill>
        <a:latin typeface="+mn-lt"/>
        <a:ea typeface="+mn-ea"/>
        <a:cs typeface="+mn-cs"/>
      </a:defRPr>
    </a:lvl7pPr>
    <a:lvl8pPr marL="3200400" lvl="7" algn="l" defTabSz="457200" rtl="0" eaLnBrk="1" latinLnBrk="0" hangingPunct="1">
      <a:defRPr sz="1800" kern="1200">
        <a:solidFill>
          <a:schemeClr val="tx1"/>
        </a:solidFill>
        <a:latin typeface="+mn-lt"/>
        <a:ea typeface="+mn-ea"/>
        <a:cs typeface="+mn-cs"/>
      </a:defRPr>
    </a:lvl8pPr>
    <a:lvl9pPr marL="3657600" lvl="8"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2" d="100"/>
          <a:sy n="92" d="100"/>
        </p:scale>
        <p:origin x="307" y="8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6C5D84A-B14B-4A51-A263-3302253C5472}" type="datetimeFigureOut">
              <a:rPr lang="en-IN" smtClean="0"/>
              <a:t>03-05-2024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1558CB-86AA-491A-9DA1-5BE933D8654F}" type="slidenum">
              <a:rPr lang="en-IN" smtClean="0"/>
              <a:t>‹#›</a:t>
            </a:fld>
            <a:endParaRPr lang="en-IN"/>
          </a:p>
        </p:txBody>
      </p:sp>
    </p:spTree>
    <p:extLst>
      <p:ext uri="{BB962C8B-B14F-4D97-AF65-F5344CB8AC3E}">
        <p14:creationId xmlns:p14="http://schemas.microsoft.com/office/powerpoint/2010/main" val="33828320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FCB9691-780B-49B5-9012-564F4127B77F}" type="datetimeFigureOut">
              <a:rPr lang="en-IN" smtClean="0"/>
              <a:t>03-05-2024</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A766A016-5F2C-4E6C-A531-1644DFDF8A35}"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574843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FCB9691-780B-49B5-9012-564F4127B77F}" type="datetimeFigureOut">
              <a:rPr lang="en-IN" smtClean="0"/>
              <a:t>03-05-2024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766A016-5F2C-4E6C-A531-1644DFDF8A35}"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508160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FCB9691-780B-49B5-9012-564F4127B77F}" type="datetimeFigureOut">
              <a:rPr lang="en-IN" smtClean="0"/>
              <a:t>03-05-2024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766A016-5F2C-4E6C-A531-1644DFDF8A35}"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863694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FCB9691-780B-49B5-9012-564F4127B77F}" type="datetimeFigureOut">
              <a:rPr lang="en-IN" smtClean="0"/>
              <a:t>03-05-2024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766A016-5F2C-4E6C-A531-1644DFDF8A35}"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761455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FCB9691-780B-49B5-9012-564F4127B77F}" type="datetimeFigureOut">
              <a:rPr lang="en-IN" smtClean="0"/>
              <a:t>03-05-2024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766A016-5F2C-4E6C-A531-1644DFDF8A35}"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015380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FCB9691-780B-49B5-9012-564F4127B77F}" type="datetimeFigureOut">
              <a:rPr lang="en-IN" smtClean="0"/>
              <a:t>03-05-2024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766A016-5F2C-4E6C-A531-1644DFDF8A35}"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18415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FCB9691-780B-49B5-9012-564F4127B77F}" type="datetimeFigureOut">
              <a:rPr lang="en-IN" smtClean="0"/>
              <a:t>03-05-2024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766A016-5F2C-4E6C-A531-1644DFDF8A35}"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085614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FCB9691-780B-49B5-9012-564F4127B77F}" type="datetimeFigureOut">
              <a:rPr lang="en-IN" smtClean="0"/>
              <a:t>03-05-2024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766A016-5F2C-4E6C-A531-1644DFDF8A35}"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772285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FCB9691-780B-49B5-9012-564F4127B77F}" type="datetimeFigureOut">
              <a:rPr lang="en-IN" smtClean="0"/>
              <a:t>03-05-2024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766A016-5F2C-4E6C-A531-1644DFDF8A35}" type="slidenum">
              <a:rPr lang="en-IN" smtClean="0"/>
              <a:t>‹#›</a:t>
            </a:fld>
            <a:endParaRPr lang="en-IN"/>
          </a:p>
        </p:txBody>
      </p:sp>
    </p:spTree>
    <p:extLst>
      <p:ext uri="{BB962C8B-B14F-4D97-AF65-F5344CB8AC3E}">
        <p14:creationId xmlns:p14="http://schemas.microsoft.com/office/powerpoint/2010/main" val="16999966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FCB9691-780B-49B5-9012-564F4127B77F}" type="datetimeFigureOut">
              <a:rPr lang="en-IN" smtClean="0"/>
              <a:t>03-05-2024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766A016-5F2C-4E6C-A531-1644DFDF8A35}"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03494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6FCB9691-780B-49B5-9012-564F4127B77F}" type="datetimeFigureOut">
              <a:rPr lang="en-IN" smtClean="0"/>
              <a:t>03-05-2024</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A766A016-5F2C-4E6C-A531-1644DFDF8A35}"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12651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6FCB9691-780B-49B5-9012-564F4127B77F}" type="datetimeFigureOut">
              <a:rPr lang="en-IN" smtClean="0"/>
              <a:t>03-05-2024</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A766A016-5F2C-4E6C-A531-1644DFDF8A35}"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79023280"/>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FE732B7-EADC-5BFD-467D-88B9B8913B92}"/>
              </a:ext>
            </a:extLst>
          </p:cNvPr>
          <p:cNvSpPr txBox="1"/>
          <p:nvPr/>
        </p:nvSpPr>
        <p:spPr>
          <a:xfrm>
            <a:off x="523783" y="319596"/>
            <a:ext cx="10981677" cy="2308324"/>
          </a:xfrm>
          <a:prstGeom prst="rect">
            <a:avLst/>
          </a:prstGeom>
          <a:noFill/>
        </p:spPr>
        <p:txBody>
          <a:bodyPr wrap="square" rtlCol="0">
            <a:spAutoFit/>
          </a:bodyPr>
          <a:lstStyle/>
          <a:p>
            <a:pPr algn="ctr"/>
            <a:r>
              <a:rPr lang="en-US" sz="4800" b="1" i="0" u="none" strike="noStrike" baseline="0" dirty="0">
                <a:solidFill>
                  <a:srgbClr val="231F20"/>
                </a:solidFill>
                <a:latin typeface="Tw Cen MT" panose="020B0602020104020603" pitchFamily="34" charset="0"/>
              </a:rPr>
              <a:t>Multi-Task Federated Learning for </a:t>
            </a:r>
            <a:r>
              <a:rPr lang="en-US" sz="4800" b="1" i="0" u="none" strike="noStrike" baseline="0" dirty="0" err="1">
                <a:solidFill>
                  <a:srgbClr val="231F20"/>
                </a:solidFill>
                <a:latin typeface="Tw Cen MT" panose="020B0602020104020603" pitchFamily="34" charset="0"/>
              </a:rPr>
              <a:t>Personalised</a:t>
            </a:r>
            <a:r>
              <a:rPr lang="en-US" sz="4800" b="1" i="0" u="none" strike="noStrike" baseline="0" dirty="0">
                <a:solidFill>
                  <a:srgbClr val="231F20"/>
                </a:solidFill>
                <a:latin typeface="Tw Cen MT" panose="020B0602020104020603" pitchFamily="34" charset="0"/>
              </a:rPr>
              <a:t> Deep Neural Networks in </a:t>
            </a:r>
          </a:p>
          <a:p>
            <a:pPr algn="ctr"/>
            <a:r>
              <a:rPr lang="en-US" sz="4800" b="1" dirty="0">
                <a:solidFill>
                  <a:srgbClr val="231F20"/>
                </a:solidFill>
                <a:latin typeface="Tw Cen MT" panose="020B0602020104020603" pitchFamily="34" charset="0"/>
              </a:rPr>
              <a:t>      </a:t>
            </a:r>
            <a:r>
              <a:rPr lang="en-US" sz="4800" b="1" i="0" u="none" strike="noStrike" baseline="0" dirty="0">
                <a:solidFill>
                  <a:srgbClr val="231F20"/>
                </a:solidFill>
                <a:latin typeface="Tw Cen MT" panose="020B0602020104020603" pitchFamily="34" charset="0"/>
              </a:rPr>
              <a:t>Edge Computing</a:t>
            </a:r>
            <a:endParaRPr lang="en-IN" sz="4800" b="1" dirty="0">
              <a:latin typeface="Tw Cen MT" panose="020B0602020104020603" pitchFamily="34" charset="0"/>
            </a:endParaRPr>
          </a:p>
        </p:txBody>
      </p:sp>
      <p:sp>
        <p:nvSpPr>
          <p:cNvPr id="3" name="TextBox 2">
            <a:extLst>
              <a:ext uri="{FF2B5EF4-FFF2-40B4-BE49-F238E27FC236}">
                <a16:creationId xmlns:a16="http://schemas.microsoft.com/office/drawing/2014/main" id="{8F58E313-1A29-15FB-091F-41F257BE6F8E}"/>
              </a:ext>
            </a:extLst>
          </p:cNvPr>
          <p:cNvSpPr txBox="1"/>
          <p:nvPr/>
        </p:nvSpPr>
        <p:spPr>
          <a:xfrm>
            <a:off x="7335915" y="4258933"/>
            <a:ext cx="4856085" cy="1815882"/>
          </a:xfrm>
          <a:prstGeom prst="rect">
            <a:avLst/>
          </a:prstGeom>
          <a:noFill/>
        </p:spPr>
        <p:txBody>
          <a:bodyPr wrap="square" rtlCol="0">
            <a:spAutoFit/>
          </a:bodyPr>
          <a:lstStyle/>
          <a:p>
            <a:r>
              <a:rPr lang="en-US" sz="2800" dirty="0" err="1">
                <a:latin typeface="Tw Cen MT" panose="020B0602020104020603" pitchFamily="34" charset="0"/>
              </a:rPr>
              <a:t>Batch.No</a:t>
            </a:r>
            <a:r>
              <a:rPr lang="en-US" sz="2800" dirty="0">
                <a:latin typeface="Tw Cen MT" panose="020B0602020104020603" pitchFamily="34" charset="0"/>
              </a:rPr>
              <a:t>  :  20</a:t>
            </a:r>
          </a:p>
          <a:p>
            <a:r>
              <a:rPr lang="en-US" sz="2800" dirty="0">
                <a:latin typeface="Tw Cen MT" panose="020B0602020104020603" pitchFamily="34" charset="0"/>
              </a:rPr>
              <a:t>T . Jatin                  Y20CS173</a:t>
            </a:r>
          </a:p>
          <a:p>
            <a:r>
              <a:rPr lang="en-IN" sz="2800" dirty="0">
                <a:latin typeface="Tw Cen MT" panose="020B0602020104020603" pitchFamily="34" charset="0"/>
              </a:rPr>
              <a:t>V . Pavan </a:t>
            </a:r>
            <a:r>
              <a:rPr lang="en-IN" sz="2800" dirty="0"/>
              <a:t>Kumar     Y20CS184</a:t>
            </a:r>
          </a:p>
          <a:p>
            <a:r>
              <a:rPr lang="en-IN" sz="2800" dirty="0"/>
              <a:t>U . Leela Krishna     Y20CS181</a:t>
            </a:r>
          </a:p>
        </p:txBody>
      </p:sp>
      <p:sp>
        <p:nvSpPr>
          <p:cNvPr id="4" name="TextBox 3">
            <a:extLst>
              <a:ext uri="{FF2B5EF4-FFF2-40B4-BE49-F238E27FC236}">
                <a16:creationId xmlns:a16="http://schemas.microsoft.com/office/drawing/2014/main" id="{E3E78B5F-E96F-221B-1871-AB11E57307CB}"/>
              </a:ext>
            </a:extLst>
          </p:cNvPr>
          <p:cNvSpPr txBox="1"/>
          <p:nvPr/>
        </p:nvSpPr>
        <p:spPr>
          <a:xfrm>
            <a:off x="168677" y="5486400"/>
            <a:ext cx="3693110" cy="800219"/>
          </a:xfrm>
          <a:prstGeom prst="rect">
            <a:avLst/>
          </a:prstGeom>
          <a:noFill/>
        </p:spPr>
        <p:txBody>
          <a:bodyPr wrap="square" rtlCol="0">
            <a:spAutoFit/>
          </a:bodyPr>
          <a:lstStyle/>
          <a:p>
            <a:r>
              <a:rPr lang="en-IN" sz="2800" dirty="0">
                <a:latin typeface="Tw Cen MT" panose="020B0602020104020603" pitchFamily="34" charset="0"/>
              </a:rPr>
              <a:t>Guide :  </a:t>
            </a:r>
            <a:r>
              <a:rPr lang="en-IN" sz="2800" dirty="0" err="1">
                <a:latin typeface="Tw Cen MT" panose="020B0602020104020603" pitchFamily="34" charset="0"/>
              </a:rPr>
              <a:t>S.Karthik</a:t>
            </a:r>
            <a:r>
              <a:rPr lang="en-IN" sz="2800" dirty="0">
                <a:latin typeface="Tw Cen MT" panose="020B0602020104020603" pitchFamily="34" charset="0"/>
              </a:rPr>
              <a:t>  sir</a:t>
            </a:r>
          </a:p>
          <a:p>
            <a:endParaRPr lang="en-IN" dirty="0">
              <a:latin typeface="Tw Cen MT" panose="020B0602020104020603" pitchFamily="34" charset="0"/>
            </a:endParaRPr>
          </a:p>
        </p:txBody>
      </p:sp>
    </p:spTree>
    <p:extLst>
      <p:ext uri="{BB962C8B-B14F-4D97-AF65-F5344CB8AC3E}">
        <p14:creationId xmlns:p14="http://schemas.microsoft.com/office/powerpoint/2010/main" val="21990457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91A7466-1994-40FF-89CE-C07C9EB8CD8E}"/>
              </a:ext>
            </a:extLst>
          </p:cNvPr>
          <p:cNvPicPr>
            <a:picLocks noChangeAspect="1"/>
          </p:cNvPicPr>
          <p:nvPr/>
        </p:nvPicPr>
        <p:blipFill>
          <a:blip r:embed="rId2"/>
          <a:stretch>
            <a:fillRect/>
          </a:stretch>
        </p:blipFill>
        <p:spPr>
          <a:xfrm>
            <a:off x="2468259" y="1246737"/>
            <a:ext cx="7397524" cy="4666365"/>
          </a:xfrm>
          <a:prstGeom prst="rect">
            <a:avLst/>
          </a:prstGeom>
        </p:spPr>
      </p:pic>
      <p:sp>
        <p:nvSpPr>
          <p:cNvPr id="4" name="TextBox 3">
            <a:extLst>
              <a:ext uri="{FF2B5EF4-FFF2-40B4-BE49-F238E27FC236}">
                <a16:creationId xmlns:a16="http://schemas.microsoft.com/office/drawing/2014/main" id="{9407A049-6CA1-32C2-9E7E-55E284F412C4}"/>
              </a:ext>
            </a:extLst>
          </p:cNvPr>
          <p:cNvSpPr txBox="1"/>
          <p:nvPr/>
        </p:nvSpPr>
        <p:spPr>
          <a:xfrm>
            <a:off x="450541" y="266921"/>
            <a:ext cx="11152574" cy="830997"/>
          </a:xfrm>
          <a:prstGeom prst="rect">
            <a:avLst/>
          </a:prstGeom>
          <a:noFill/>
        </p:spPr>
        <p:txBody>
          <a:bodyPr wrap="square">
            <a:spAutoFit/>
          </a:bodyPr>
          <a:lstStyle/>
          <a:p>
            <a:pPr marL="342900" indent="-342900" algn="just">
              <a:buFont typeface="Arial" panose="020B0604020202020204" pitchFamily="34" charset="0"/>
              <a:buChar char="•"/>
            </a:pPr>
            <a:r>
              <a:rPr lang="en-US" sz="2400" dirty="0">
                <a:solidFill>
                  <a:srgbClr val="002060"/>
                </a:solidFill>
                <a:latin typeface="Bahnschrift" panose="020B0502040204020203" pitchFamily="34" charset="0"/>
              </a:rPr>
              <a:t>The MTFL algorithm is based on the client-server framework. Multiple rounds are initiated by the server as shown in the figure.</a:t>
            </a:r>
          </a:p>
        </p:txBody>
      </p:sp>
    </p:spTree>
    <p:extLst>
      <p:ext uri="{BB962C8B-B14F-4D97-AF65-F5344CB8AC3E}">
        <p14:creationId xmlns:p14="http://schemas.microsoft.com/office/powerpoint/2010/main" val="15200163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E7F8378-B952-415A-8958-DDBF8EFA5A62}"/>
              </a:ext>
            </a:extLst>
          </p:cNvPr>
          <p:cNvSpPr txBox="1"/>
          <p:nvPr/>
        </p:nvSpPr>
        <p:spPr>
          <a:xfrm>
            <a:off x="135822" y="810042"/>
            <a:ext cx="11406326" cy="4524315"/>
          </a:xfrm>
          <a:prstGeom prst="rect">
            <a:avLst/>
          </a:prstGeom>
          <a:noFill/>
        </p:spPr>
        <p:txBody>
          <a:bodyPr wrap="square">
            <a:spAutoFit/>
          </a:bodyPr>
          <a:lstStyle/>
          <a:p>
            <a:pPr marL="342900" indent="-342900" algn="just">
              <a:buFont typeface="Arial" panose="020B0604020202020204" pitchFamily="34" charset="0"/>
              <a:buChar char="•"/>
            </a:pPr>
            <a:r>
              <a:rPr lang="en-US" sz="2400" dirty="0">
                <a:solidFill>
                  <a:srgbClr val="002060"/>
                </a:solidFill>
                <a:latin typeface="Bahnschrift" panose="020B0502040204020203" pitchFamily="34" charset="0"/>
              </a:rPr>
              <a:t>The server sends the global model (and any associated optimization parameters) to all accepting clients, who augment their copy of the global model with private patches.</a:t>
            </a:r>
          </a:p>
          <a:p>
            <a:pPr algn="just"/>
            <a:endParaRPr lang="en-US" sz="2400" dirty="0">
              <a:solidFill>
                <a:srgbClr val="002060"/>
              </a:solidFill>
              <a:latin typeface="Bahnschrift" panose="020B0502040204020203" pitchFamily="34" charset="0"/>
            </a:endParaRPr>
          </a:p>
          <a:p>
            <a:pPr marL="342900" indent="-342900" algn="just">
              <a:buFont typeface="Arial" panose="020B0604020202020204" pitchFamily="34" charset="0"/>
              <a:buChar char="•"/>
            </a:pPr>
            <a:r>
              <a:rPr lang="en-US" sz="2400" dirty="0">
                <a:solidFill>
                  <a:srgbClr val="002060"/>
                </a:solidFill>
                <a:latin typeface="Bahnschrift" panose="020B0502040204020203" pitchFamily="34" charset="0"/>
              </a:rPr>
              <a:t>Clients then perform local training using their own data, creating a different model. Clients save the patch layers from their new model locally, and upload their nonprivate  model parameters to the server.</a:t>
            </a:r>
          </a:p>
          <a:p>
            <a:pPr algn="just"/>
            <a:endParaRPr lang="en-US" sz="2400" dirty="0">
              <a:solidFill>
                <a:srgbClr val="002060"/>
              </a:solidFill>
              <a:latin typeface="Bahnschrift" panose="020B0502040204020203" pitchFamily="34" charset="0"/>
            </a:endParaRPr>
          </a:p>
          <a:p>
            <a:pPr marL="342900" indent="-342900" algn="just">
              <a:buFont typeface="Arial" panose="020B0604020202020204" pitchFamily="34" charset="0"/>
              <a:buChar char="•"/>
            </a:pPr>
            <a:r>
              <a:rPr lang="en-US" sz="2400" dirty="0">
                <a:solidFill>
                  <a:srgbClr val="002060"/>
                </a:solidFill>
                <a:latin typeface="Bahnschrift" panose="020B0502040204020203" pitchFamily="34" charset="0"/>
              </a:rPr>
              <a:t>The server waits for clients to finish training and upload </a:t>
            </a:r>
            <a:r>
              <a:rPr lang="en-IN" sz="2400" dirty="0">
                <a:solidFill>
                  <a:srgbClr val="002060"/>
                </a:solidFill>
                <a:latin typeface="Bahnschrift" panose="020B0502040204020203" pitchFamily="34" charset="0"/>
              </a:rPr>
              <a:t>their models .</a:t>
            </a:r>
          </a:p>
          <a:p>
            <a:pPr algn="just"/>
            <a:endParaRPr lang="en-IN" sz="2400" dirty="0">
              <a:solidFill>
                <a:srgbClr val="002060"/>
              </a:solidFill>
              <a:latin typeface="Bahnschrift" panose="020B0502040204020203" pitchFamily="34" charset="0"/>
            </a:endParaRPr>
          </a:p>
          <a:p>
            <a:pPr marL="342900" indent="-342900" algn="just">
              <a:buFont typeface="Arial" panose="020B0604020202020204" pitchFamily="34" charset="0"/>
              <a:buChar char="•"/>
            </a:pPr>
            <a:r>
              <a:rPr lang="en-IN" sz="2400" dirty="0">
                <a:solidFill>
                  <a:srgbClr val="002060"/>
                </a:solidFill>
                <a:latin typeface="Bahnschrift" panose="020B0502040204020203" pitchFamily="34" charset="0"/>
              </a:rPr>
              <a:t>After this, the </a:t>
            </a:r>
            <a:r>
              <a:rPr lang="en-US" sz="2400" dirty="0">
                <a:solidFill>
                  <a:srgbClr val="002060"/>
                </a:solidFill>
                <a:latin typeface="Bahnschrift" panose="020B0502040204020203" pitchFamily="34" charset="0"/>
              </a:rPr>
              <a:t>server will aggregate all received models to produce a single global model which is saved on the server, before starting a new round.</a:t>
            </a:r>
          </a:p>
        </p:txBody>
      </p:sp>
    </p:spTree>
    <p:extLst>
      <p:ext uri="{BB962C8B-B14F-4D97-AF65-F5344CB8AC3E}">
        <p14:creationId xmlns:p14="http://schemas.microsoft.com/office/powerpoint/2010/main" val="7914429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6E8124D-AA01-B3FF-0044-D4663B19F573}"/>
              </a:ext>
            </a:extLst>
          </p:cNvPr>
          <p:cNvSpPr txBox="1"/>
          <p:nvPr/>
        </p:nvSpPr>
        <p:spPr>
          <a:xfrm>
            <a:off x="255233" y="177527"/>
            <a:ext cx="8808868" cy="707886"/>
          </a:xfrm>
          <a:prstGeom prst="rect">
            <a:avLst/>
          </a:prstGeom>
          <a:noFill/>
        </p:spPr>
        <p:txBody>
          <a:bodyPr wrap="square">
            <a:spAutoFit/>
          </a:bodyPr>
          <a:lstStyle/>
          <a:p>
            <a:r>
              <a:rPr lang="en-IN" sz="4000" b="1" dirty="0">
                <a:solidFill>
                  <a:srgbClr val="C00000"/>
                </a:solidFill>
                <a:latin typeface="Bahnschrift" panose="020B0502040204020203" pitchFamily="34" charset="0"/>
              </a:rPr>
              <a:t>Advantages of Proposed  Technique:</a:t>
            </a:r>
          </a:p>
        </p:txBody>
      </p:sp>
      <p:sp>
        <p:nvSpPr>
          <p:cNvPr id="5" name="TextBox 4">
            <a:extLst>
              <a:ext uri="{FF2B5EF4-FFF2-40B4-BE49-F238E27FC236}">
                <a16:creationId xmlns:a16="http://schemas.microsoft.com/office/drawing/2014/main" id="{4F8F5E81-3CDE-663F-4C9E-1FE3832BDB8D}"/>
              </a:ext>
            </a:extLst>
          </p:cNvPr>
          <p:cNvSpPr txBox="1"/>
          <p:nvPr/>
        </p:nvSpPr>
        <p:spPr>
          <a:xfrm>
            <a:off x="406152" y="1750667"/>
            <a:ext cx="11010531" cy="3170099"/>
          </a:xfrm>
          <a:prstGeom prst="rect">
            <a:avLst/>
          </a:prstGeom>
          <a:noFill/>
        </p:spPr>
        <p:txBody>
          <a:bodyPr wrap="square">
            <a:spAutoFit/>
          </a:bodyPr>
          <a:lstStyle/>
          <a:p>
            <a:pPr marL="285750" indent="-285750" algn="just">
              <a:buFont typeface="Arial" panose="020B0604020202020204" pitchFamily="34" charset="0"/>
              <a:buChar char="•"/>
            </a:pPr>
            <a:r>
              <a:rPr lang="en-US" sz="2000" dirty="0">
                <a:solidFill>
                  <a:srgbClr val="002060"/>
                </a:solidFill>
                <a:latin typeface="Bahnschrift" panose="020B0502040204020203" pitchFamily="34" charset="0"/>
              </a:rPr>
              <a:t>It preserves users’ data-privacy more strongly than </a:t>
            </a:r>
            <a:r>
              <a:rPr lang="en-US" sz="2000" dirty="0" err="1">
                <a:solidFill>
                  <a:srgbClr val="002060"/>
                </a:solidFill>
                <a:latin typeface="Bahnschrift" panose="020B0502040204020203" pitchFamily="34" charset="0"/>
              </a:rPr>
              <a:t>FedAvg</a:t>
            </a:r>
            <a:r>
              <a:rPr lang="en-US" sz="2000" dirty="0">
                <a:solidFill>
                  <a:srgbClr val="002060"/>
                </a:solidFill>
                <a:latin typeface="Bahnschrift" panose="020B0502040204020203" pitchFamily="34" charset="0"/>
              </a:rPr>
              <a:t> and other </a:t>
            </a:r>
            <a:r>
              <a:rPr lang="en-US" sz="2000" dirty="0" err="1">
                <a:solidFill>
                  <a:srgbClr val="002060"/>
                </a:solidFill>
                <a:latin typeface="Bahnschrift" panose="020B0502040204020203" pitchFamily="34" charset="0"/>
              </a:rPr>
              <a:t>personalised</a:t>
            </a:r>
            <a:r>
              <a:rPr lang="en-US" sz="2000" dirty="0">
                <a:solidFill>
                  <a:srgbClr val="002060"/>
                </a:solidFill>
                <a:latin typeface="Bahnschrift" panose="020B0502040204020203" pitchFamily="34" charset="0"/>
              </a:rPr>
              <a:t>-FL algorithms .</a:t>
            </a:r>
          </a:p>
          <a:p>
            <a:pPr algn="just"/>
            <a:endParaRPr lang="en-US" sz="2000" dirty="0">
              <a:solidFill>
                <a:srgbClr val="002060"/>
              </a:solidFill>
              <a:latin typeface="Bahnschrift" panose="020B0502040204020203" pitchFamily="34" charset="0"/>
            </a:endParaRPr>
          </a:p>
          <a:p>
            <a:pPr marL="285750" indent="-285750" algn="just">
              <a:buFont typeface="Arial" panose="020B0604020202020204" pitchFamily="34" charset="0"/>
              <a:buChar char="•"/>
            </a:pPr>
            <a:r>
              <a:rPr lang="en-US" sz="2000" dirty="0">
                <a:solidFill>
                  <a:srgbClr val="002060"/>
                </a:solidFill>
                <a:latin typeface="Bahnschrift" panose="020B0502040204020203" pitchFamily="34" charset="0"/>
              </a:rPr>
              <a:t>MTFL </a:t>
            </a:r>
            <a:r>
              <a:rPr lang="en-US" sz="2000" dirty="0" err="1">
                <a:solidFill>
                  <a:srgbClr val="002060"/>
                </a:solidFill>
                <a:latin typeface="Bahnschrift" panose="020B0502040204020203" pitchFamily="34" charset="0"/>
              </a:rPr>
              <a:t>utilises</a:t>
            </a:r>
            <a:r>
              <a:rPr lang="en-US" sz="2000" dirty="0">
                <a:solidFill>
                  <a:srgbClr val="002060"/>
                </a:solidFill>
                <a:latin typeface="Bahnschrift" panose="020B0502040204020203" pitchFamily="34" charset="0"/>
              </a:rPr>
              <a:t> patch layers to improve local </a:t>
            </a:r>
            <a:r>
              <a:rPr lang="en-IN" sz="2000" dirty="0">
                <a:solidFill>
                  <a:srgbClr val="002060"/>
                </a:solidFill>
                <a:latin typeface="Bahnschrift" panose="020B0502040204020203" pitchFamily="34" charset="0"/>
              </a:rPr>
              <a:t>model performance on individual users.</a:t>
            </a:r>
          </a:p>
          <a:p>
            <a:pPr algn="just"/>
            <a:endParaRPr lang="en-IN" sz="2000" dirty="0">
              <a:solidFill>
                <a:srgbClr val="002060"/>
              </a:solidFill>
              <a:latin typeface="Bahnschrift" panose="020B0502040204020203" pitchFamily="34" charset="0"/>
            </a:endParaRPr>
          </a:p>
          <a:p>
            <a:pPr marL="285750" indent="-285750" algn="just">
              <a:buFont typeface="Arial" panose="020B0604020202020204" pitchFamily="34" charset="0"/>
              <a:buChar char="•"/>
            </a:pPr>
            <a:r>
              <a:rPr lang="en-US" sz="2000" dirty="0">
                <a:solidFill>
                  <a:srgbClr val="002060"/>
                </a:solidFill>
                <a:latin typeface="Bahnschrift" panose="020B0502040204020203" pitchFamily="34" charset="0"/>
              </a:rPr>
              <a:t>MTFL approach using BN layers also has a storage-cost benefit compared to other </a:t>
            </a:r>
            <a:r>
              <a:rPr lang="en-US" sz="2000" dirty="0" err="1">
                <a:solidFill>
                  <a:srgbClr val="002060"/>
                </a:solidFill>
                <a:latin typeface="Bahnschrift" panose="020B0502040204020203" pitchFamily="34" charset="0"/>
              </a:rPr>
              <a:t>personalised</a:t>
            </a:r>
            <a:r>
              <a:rPr lang="en-US" sz="2000" dirty="0">
                <a:solidFill>
                  <a:srgbClr val="002060"/>
                </a:solidFill>
                <a:latin typeface="Bahnschrift" panose="020B0502040204020203" pitchFamily="34" charset="0"/>
              </a:rPr>
              <a:t> FL algorithms: BN layers typically contain a tiny fraction of the total parameters of a DNN, and only these BN parameters  need to be stored between FL rounds, compared to entire </a:t>
            </a:r>
            <a:r>
              <a:rPr lang="en-US" sz="2000" dirty="0" err="1">
                <a:solidFill>
                  <a:srgbClr val="002060"/>
                </a:solidFill>
                <a:latin typeface="Bahnschrift" panose="020B0502040204020203" pitchFamily="34" charset="0"/>
              </a:rPr>
              <a:t>personalised</a:t>
            </a:r>
            <a:r>
              <a:rPr lang="en-US" sz="2000" dirty="0">
                <a:solidFill>
                  <a:srgbClr val="002060"/>
                </a:solidFill>
                <a:latin typeface="Bahnschrift" panose="020B0502040204020203" pitchFamily="34" charset="0"/>
              </a:rPr>
              <a:t> DNN models of competing algorithms</a:t>
            </a:r>
          </a:p>
          <a:p>
            <a:pPr marL="285750" indent="-285750" algn="just">
              <a:buFont typeface="Arial" panose="020B0604020202020204" pitchFamily="34" charset="0"/>
              <a:buChar char="•"/>
            </a:pPr>
            <a:endParaRPr lang="en-IN" sz="2000" dirty="0">
              <a:solidFill>
                <a:srgbClr val="002060"/>
              </a:solidFill>
              <a:latin typeface="Bahnschrift" panose="020B0502040204020203" pitchFamily="34" charset="0"/>
            </a:endParaRPr>
          </a:p>
        </p:txBody>
      </p:sp>
    </p:spTree>
    <p:extLst>
      <p:ext uri="{BB962C8B-B14F-4D97-AF65-F5344CB8AC3E}">
        <p14:creationId xmlns:p14="http://schemas.microsoft.com/office/powerpoint/2010/main" val="39115911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7909" y="996462"/>
            <a:ext cx="11198986" cy="4093428"/>
          </a:xfrm>
          <a:prstGeom prst="rect">
            <a:avLst/>
          </a:prstGeom>
        </p:spPr>
        <p:txBody>
          <a:bodyPr wrap="square">
            <a:spAutoFit/>
          </a:bodyPr>
          <a:lstStyle/>
          <a:p>
            <a:pPr marL="342900" indent="-342900" algn="just">
              <a:buFont typeface="Arial" pitchFamily="34" charset="0"/>
              <a:buChar char="•"/>
            </a:pPr>
            <a:r>
              <a:rPr lang="en-US" sz="2000" dirty="0">
                <a:solidFill>
                  <a:srgbClr val="002060"/>
                </a:solidFill>
                <a:latin typeface="Bahnschrift" panose="020B0502040204020203" pitchFamily="34" charset="0"/>
              </a:rPr>
              <a:t>Improved Privacy: Multi-task federated learning allows for the training of models without sharing raw data, which can improve privacy. In this approach, each user's data remains on their local device and is only used to train their personalized model. The model parameters are shared with the central server, which aggregates them to create a new global model, but the raw data remains private.</a:t>
            </a:r>
          </a:p>
          <a:p>
            <a:pPr marL="342900" indent="-342900" algn="just">
              <a:buFont typeface="Arial" pitchFamily="34" charset="0"/>
              <a:buChar char="•"/>
            </a:pPr>
            <a:endParaRPr lang="en-US" sz="2000" dirty="0">
              <a:solidFill>
                <a:srgbClr val="002060"/>
              </a:solidFill>
              <a:latin typeface="Bahnschrift" panose="020B0502040204020203" pitchFamily="34" charset="0"/>
            </a:endParaRPr>
          </a:p>
          <a:p>
            <a:pPr marL="342900" indent="-342900" algn="just">
              <a:buFont typeface="Arial" pitchFamily="34" charset="0"/>
              <a:buChar char="•"/>
            </a:pPr>
            <a:r>
              <a:rPr lang="en-US" sz="2000" dirty="0">
                <a:solidFill>
                  <a:srgbClr val="002060"/>
                </a:solidFill>
                <a:latin typeface="Bahnschrift" panose="020B0502040204020203" pitchFamily="34" charset="0"/>
              </a:rPr>
              <a:t> Reduced Network Traffic: Since the training of models is distributed among multiple devices, only model updates are sent to the central server, reducing network traffic. This can help reduce the load on the network and improve the overall performance of the system.</a:t>
            </a:r>
          </a:p>
          <a:p>
            <a:pPr marL="342900" indent="-342900" algn="just">
              <a:buFont typeface="Arial" pitchFamily="34" charset="0"/>
              <a:buChar char="•"/>
            </a:pPr>
            <a:endParaRPr lang="en-US" sz="2000" dirty="0">
              <a:solidFill>
                <a:srgbClr val="002060"/>
              </a:solidFill>
              <a:latin typeface="Bahnschrift" panose="020B0502040204020203" pitchFamily="34" charset="0"/>
            </a:endParaRPr>
          </a:p>
          <a:p>
            <a:pPr marL="342900" indent="-342900" algn="just">
              <a:buFont typeface="Arial" pitchFamily="34" charset="0"/>
              <a:buChar char="•"/>
            </a:pPr>
            <a:r>
              <a:rPr lang="en-US" sz="2000" dirty="0">
                <a:solidFill>
                  <a:srgbClr val="002060"/>
                </a:solidFill>
                <a:latin typeface="Bahnschrift" panose="020B0502040204020203" pitchFamily="34" charset="0"/>
              </a:rPr>
              <a:t> Personalized Services: Personalized deep neural networks allow for the creation of models tailored to individual users, which can improve the accuracy of the models and provide better personalized services.</a:t>
            </a:r>
          </a:p>
        </p:txBody>
      </p:sp>
    </p:spTree>
    <p:extLst>
      <p:ext uri="{BB962C8B-B14F-4D97-AF65-F5344CB8AC3E}">
        <p14:creationId xmlns:p14="http://schemas.microsoft.com/office/powerpoint/2010/main" val="10360748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15816" y="1352235"/>
            <a:ext cx="10923149" cy="4093428"/>
          </a:xfrm>
          <a:prstGeom prst="rect">
            <a:avLst/>
          </a:prstGeom>
        </p:spPr>
        <p:txBody>
          <a:bodyPr wrap="square">
            <a:spAutoFit/>
          </a:bodyPr>
          <a:lstStyle/>
          <a:p>
            <a:pPr marL="342900" indent="-342900" algn="just">
              <a:buFont typeface="Arial" pitchFamily="34" charset="0"/>
              <a:buChar char="•"/>
            </a:pPr>
            <a:r>
              <a:rPr lang="en-US" sz="2000" dirty="0">
                <a:solidFill>
                  <a:srgbClr val="002060"/>
                </a:solidFill>
                <a:latin typeface="Bahnschrift" panose="020B0502040204020203" pitchFamily="34" charset="0"/>
              </a:rPr>
              <a:t>Increased Diversity: Multi-task federated learning allows for the aggregation of models trained on diverse datasets, which can improve the overall accuracy of the model. By leveraging the diverse data available from multiple users, the model can better generalize to new situations.</a:t>
            </a:r>
          </a:p>
          <a:p>
            <a:pPr algn="just"/>
            <a:endParaRPr lang="en-US" sz="2000" dirty="0">
              <a:solidFill>
                <a:srgbClr val="002060"/>
              </a:solidFill>
              <a:latin typeface="Bahnschrift" panose="020B0502040204020203" pitchFamily="34" charset="0"/>
            </a:endParaRPr>
          </a:p>
          <a:p>
            <a:pPr marL="342900" indent="-342900" algn="just">
              <a:buFont typeface="Arial" pitchFamily="34" charset="0"/>
              <a:buChar char="•"/>
            </a:pPr>
            <a:r>
              <a:rPr lang="en-US" sz="2000" dirty="0">
                <a:solidFill>
                  <a:srgbClr val="002060"/>
                </a:solidFill>
                <a:latin typeface="Bahnschrift" panose="020B0502040204020203" pitchFamily="34" charset="0"/>
              </a:rPr>
              <a:t> Edge Computing: The use of edge computing allows for the processing of data near the edge of the network, reducing latency and improving the overall performance of the system.</a:t>
            </a:r>
          </a:p>
          <a:p>
            <a:pPr marL="342900" indent="-342900" algn="just">
              <a:buFont typeface="Arial" pitchFamily="34" charset="0"/>
              <a:buChar char="•"/>
            </a:pPr>
            <a:endParaRPr lang="en-US" sz="2000" dirty="0">
              <a:solidFill>
                <a:srgbClr val="002060"/>
              </a:solidFill>
              <a:latin typeface="Bahnschrift" panose="020B0502040204020203" pitchFamily="34" charset="0"/>
            </a:endParaRPr>
          </a:p>
          <a:p>
            <a:pPr marL="342900" indent="-342900" algn="just">
              <a:buFont typeface="Arial" pitchFamily="34" charset="0"/>
              <a:buChar char="•"/>
            </a:pPr>
            <a:r>
              <a:rPr lang="en-US" sz="2000" dirty="0">
                <a:solidFill>
                  <a:srgbClr val="002060"/>
                </a:solidFill>
                <a:latin typeface="Bahnschrift" panose="020B0502040204020203" pitchFamily="34" charset="0"/>
              </a:rPr>
              <a:t>Overall, the use of multi-task federated learning for personalized deep neural networks in edge computing can provide several advantages, including improved privacy, reduced network traffic, personalized services, increased diversity, and improved performance through edge computing.</a:t>
            </a:r>
          </a:p>
        </p:txBody>
      </p:sp>
    </p:spTree>
    <p:extLst>
      <p:ext uri="{BB962C8B-B14F-4D97-AF65-F5344CB8AC3E}">
        <p14:creationId xmlns:p14="http://schemas.microsoft.com/office/powerpoint/2010/main" val="6468574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00417" y="259832"/>
            <a:ext cx="10333973" cy="707886"/>
          </a:xfrm>
          <a:prstGeom prst="rect">
            <a:avLst/>
          </a:prstGeom>
          <a:noFill/>
        </p:spPr>
        <p:txBody>
          <a:bodyPr wrap="square" rtlCol="0">
            <a:spAutoFit/>
          </a:bodyPr>
          <a:lstStyle/>
          <a:p>
            <a:r>
              <a:rPr lang="en-US" sz="4000" b="1" dirty="0">
                <a:solidFill>
                  <a:srgbClr val="C00000"/>
                </a:solidFill>
                <a:latin typeface="Bahnschrift" panose="020B0502040204020203" pitchFamily="34" charset="0"/>
              </a:rPr>
              <a:t>Proposed methodology and algorithms : </a:t>
            </a:r>
          </a:p>
        </p:txBody>
      </p:sp>
      <p:sp>
        <p:nvSpPr>
          <p:cNvPr id="3" name="Rectangle 2"/>
          <p:cNvSpPr/>
          <p:nvPr/>
        </p:nvSpPr>
        <p:spPr>
          <a:xfrm>
            <a:off x="387927" y="1263180"/>
            <a:ext cx="10861964" cy="4154984"/>
          </a:xfrm>
          <a:prstGeom prst="rect">
            <a:avLst/>
          </a:prstGeom>
        </p:spPr>
        <p:txBody>
          <a:bodyPr wrap="square">
            <a:spAutoFit/>
          </a:bodyPr>
          <a:lstStyle/>
          <a:p>
            <a:pPr marL="342900" indent="-342900" algn="just">
              <a:buFont typeface="Arial" panose="020B0604020202020204" pitchFamily="34" charset="0"/>
              <a:buChar char="•"/>
            </a:pPr>
            <a:r>
              <a:rPr lang="en-US" sz="2400" dirty="0">
                <a:solidFill>
                  <a:srgbClr val="002060"/>
                </a:solidFill>
                <a:latin typeface="Bahnschrift" panose="020B0502040204020203" pitchFamily="34" charset="0"/>
              </a:rPr>
              <a:t>The main intention is to create a model that has good performance on non IID data.</a:t>
            </a:r>
          </a:p>
          <a:p>
            <a:pPr marL="342900" indent="-342900" algn="just">
              <a:buFont typeface="Arial" panose="020B0604020202020204" pitchFamily="34" charset="0"/>
              <a:buChar char="•"/>
            </a:pPr>
            <a:r>
              <a:rPr lang="en-US" sz="2400" dirty="0">
                <a:solidFill>
                  <a:srgbClr val="002060"/>
                </a:solidFill>
                <a:latin typeface="Bahnschrift" panose="020B0502040204020203" pitchFamily="34" charset="0"/>
              </a:rPr>
              <a:t>However, in many FL scenarios, the desire is to create a model that has good performance on individual user devices .</a:t>
            </a:r>
          </a:p>
          <a:p>
            <a:pPr algn="just"/>
            <a:endParaRPr lang="en-IN" sz="2400" dirty="0">
              <a:solidFill>
                <a:srgbClr val="002060"/>
              </a:solidFill>
              <a:latin typeface="Bahnschrift" panose="020B0502040204020203" pitchFamily="34" charset="0"/>
            </a:endParaRPr>
          </a:p>
          <a:p>
            <a:pPr marL="285750" indent="-285750" algn="just">
              <a:buFont typeface="Arial" panose="020B0604020202020204" pitchFamily="34" charset="0"/>
              <a:buChar char="•"/>
            </a:pPr>
            <a:r>
              <a:rPr lang="en-US" sz="2400" dirty="0">
                <a:solidFill>
                  <a:srgbClr val="002060"/>
                </a:solidFill>
                <a:latin typeface="Bahnschrift" panose="020B0502040204020203" pitchFamily="34" charset="0"/>
              </a:rPr>
              <a:t>For example, Google have used </a:t>
            </a:r>
            <a:r>
              <a:rPr lang="en-US" sz="2400" dirty="0" err="1">
                <a:solidFill>
                  <a:srgbClr val="002060"/>
                </a:solidFill>
                <a:latin typeface="Bahnschrift" panose="020B0502040204020203" pitchFamily="34" charset="0"/>
              </a:rPr>
              <a:t>FedAvg</a:t>
            </a:r>
            <a:r>
              <a:rPr lang="en-US" sz="2400" dirty="0">
                <a:solidFill>
                  <a:srgbClr val="002060"/>
                </a:solidFill>
                <a:latin typeface="Bahnschrift" panose="020B0502040204020203" pitchFamily="34" charset="0"/>
              </a:rPr>
              <a:t> for their </a:t>
            </a:r>
            <a:r>
              <a:rPr lang="en-US" sz="2400" dirty="0" err="1">
                <a:solidFill>
                  <a:srgbClr val="002060"/>
                </a:solidFill>
                <a:latin typeface="Bahnschrift" panose="020B0502040204020203" pitchFamily="34" charset="0"/>
              </a:rPr>
              <a:t>GBoard</a:t>
            </a:r>
            <a:r>
              <a:rPr lang="en-US" sz="2400" dirty="0">
                <a:solidFill>
                  <a:srgbClr val="002060"/>
                </a:solidFill>
                <a:latin typeface="Bahnschrift" panose="020B0502040204020203" pitchFamily="34" charset="0"/>
              </a:rPr>
              <a:t> next-word-prediction software . </a:t>
            </a:r>
          </a:p>
          <a:p>
            <a:pPr marL="285750" indent="-285750" algn="just">
              <a:buFont typeface="Arial" panose="020B0604020202020204" pitchFamily="34" charset="0"/>
              <a:buChar char="•"/>
            </a:pPr>
            <a:endParaRPr lang="en-IN" sz="2400" dirty="0">
              <a:solidFill>
                <a:srgbClr val="002060"/>
              </a:solidFill>
              <a:latin typeface="Bahnschrift" panose="020B0502040204020203" pitchFamily="34" charset="0"/>
            </a:endParaRPr>
          </a:p>
          <a:p>
            <a:pPr marL="342900" indent="-342900" algn="just">
              <a:buFont typeface="Arial" panose="020B0604020202020204" pitchFamily="34" charset="0"/>
              <a:buChar char="•"/>
            </a:pPr>
            <a:r>
              <a:rPr lang="en-US" sz="2400" dirty="0">
                <a:solidFill>
                  <a:srgbClr val="002060"/>
                </a:solidFill>
                <a:latin typeface="Bahnschrift" panose="020B0502040204020203" pitchFamily="34" charset="0"/>
              </a:rPr>
              <a:t>The objective was to improve the prediction score for individual users. Hence we consider the user accuracy as our metric.</a:t>
            </a:r>
            <a:endParaRPr lang="en-IN" sz="2400" dirty="0">
              <a:solidFill>
                <a:srgbClr val="002060"/>
              </a:solidFill>
              <a:latin typeface="Bahnschrift" panose="020B0502040204020203" pitchFamily="34" charset="0"/>
            </a:endParaRPr>
          </a:p>
          <a:p>
            <a:pPr marL="342900" indent="-342900" algn="just">
              <a:buFont typeface="Arial" panose="020B0604020202020204" pitchFamily="34" charset="0"/>
              <a:buChar char="•"/>
            </a:pPr>
            <a:endParaRPr lang="en-IN" sz="2400" dirty="0">
              <a:solidFill>
                <a:srgbClr val="002060"/>
              </a:solidFill>
              <a:latin typeface="Bahnschrift" panose="020B0502040204020203" pitchFamily="34" charset="0"/>
            </a:endParaRPr>
          </a:p>
        </p:txBody>
      </p:sp>
    </p:spTree>
    <p:extLst>
      <p:ext uri="{BB962C8B-B14F-4D97-AF65-F5344CB8AC3E}">
        <p14:creationId xmlns:p14="http://schemas.microsoft.com/office/powerpoint/2010/main" val="21410416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9599" y="251798"/>
            <a:ext cx="9019309" cy="461665"/>
          </a:xfrm>
          <a:prstGeom prst="rect">
            <a:avLst/>
          </a:prstGeom>
        </p:spPr>
        <p:txBody>
          <a:bodyPr wrap="square">
            <a:spAutoFit/>
          </a:bodyPr>
          <a:lstStyle/>
          <a:p>
            <a:pPr marL="342900" indent="-342900">
              <a:buFont typeface="Arial" panose="020B0604020202020204" pitchFamily="34" charset="0"/>
              <a:buChar char="•"/>
            </a:pPr>
            <a:r>
              <a:rPr lang="en-US" sz="2400" dirty="0">
                <a:solidFill>
                  <a:srgbClr val="002060"/>
                </a:solidFill>
                <a:latin typeface="Bahnschrift" panose="020B0502040204020203" pitchFamily="34" charset="0"/>
              </a:rPr>
              <a:t>In FL, the aim is to minimize the following objective function</a:t>
            </a:r>
            <a:endParaRPr lang="en-IN" sz="2400" dirty="0">
              <a:solidFill>
                <a:srgbClr val="002060"/>
              </a:solidFill>
              <a:latin typeface="Bahnschrift" panose="020B0502040204020203" pitchFamily="34" charset="0"/>
            </a:endParaRPr>
          </a:p>
        </p:txBody>
      </p:sp>
      <p:pic>
        <p:nvPicPr>
          <p:cNvPr id="3" name="Picture 2">
            <a:extLst>
              <a:ext uri="{FF2B5EF4-FFF2-40B4-BE49-F238E27FC236}">
                <a16:creationId xmlns:a16="http://schemas.microsoft.com/office/drawing/2014/main" id="{BF930457-0CF5-D70E-3252-C2210FF4DB1F}"/>
              </a:ext>
            </a:extLst>
          </p:cNvPr>
          <p:cNvPicPr>
            <a:picLocks noChangeAspect="1"/>
          </p:cNvPicPr>
          <p:nvPr/>
        </p:nvPicPr>
        <p:blipFill>
          <a:blip r:embed="rId2"/>
          <a:stretch>
            <a:fillRect/>
          </a:stretch>
        </p:blipFill>
        <p:spPr>
          <a:xfrm>
            <a:off x="3344888" y="841714"/>
            <a:ext cx="3360711" cy="1478408"/>
          </a:xfrm>
          <a:prstGeom prst="rect">
            <a:avLst/>
          </a:prstGeom>
        </p:spPr>
      </p:pic>
      <p:sp>
        <p:nvSpPr>
          <p:cNvPr id="4" name="Rectangle 3"/>
          <p:cNvSpPr/>
          <p:nvPr/>
        </p:nvSpPr>
        <p:spPr>
          <a:xfrm>
            <a:off x="810491" y="2565115"/>
            <a:ext cx="10571018" cy="830997"/>
          </a:xfrm>
          <a:prstGeom prst="rect">
            <a:avLst/>
          </a:prstGeom>
        </p:spPr>
        <p:txBody>
          <a:bodyPr wrap="square">
            <a:spAutoFit/>
          </a:bodyPr>
          <a:lstStyle/>
          <a:p>
            <a:pPr marL="342900" indent="-342900">
              <a:buFont typeface="Arial" panose="020B0604020202020204" pitchFamily="34" charset="0"/>
              <a:buChar char="•"/>
            </a:pPr>
            <a:r>
              <a:rPr lang="en-US" sz="2400" dirty="0">
                <a:solidFill>
                  <a:srgbClr val="002060"/>
                </a:solidFill>
                <a:latin typeface="Bahnschrift" panose="020B0502040204020203" pitchFamily="34" charset="0"/>
              </a:rPr>
              <a:t>Adding unique client patches to the FL model changes the objective function of MTFL to</a:t>
            </a:r>
            <a:endParaRPr lang="en-IN" sz="2400" dirty="0">
              <a:solidFill>
                <a:srgbClr val="002060"/>
              </a:solidFill>
              <a:latin typeface="Bahnschrift" panose="020B0502040204020203" pitchFamily="34" charset="0"/>
            </a:endParaRPr>
          </a:p>
        </p:txBody>
      </p:sp>
      <p:pic>
        <p:nvPicPr>
          <p:cNvPr id="5" name="Picture 4">
            <a:extLst>
              <a:ext uri="{FF2B5EF4-FFF2-40B4-BE49-F238E27FC236}">
                <a16:creationId xmlns:a16="http://schemas.microsoft.com/office/drawing/2014/main" id="{89260DE6-62E6-E837-2BD0-CC7FF8AA461D}"/>
              </a:ext>
            </a:extLst>
          </p:cNvPr>
          <p:cNvPicPr>
            <a:picLocks noChangeAspect="1"/>
          </p:cNvPicPr>
          <p:nvPr/>
        </p:nvPicPr>
        <p:blipFill>
          <a:blip r:embed="rId3"/>
          <a:stretch>
            <a:fillRect/>
          </a:stretch>
        </p:blipFill>
        <p:spPr>
          <a:xfrm>
            <a:off x="2331394" y="3631639"/>
            <a:ext cx="7529212" cy="2293819"/>
          </a:xfrm>
          <a:prstGeom prst="rect">
            <a:avLst/>
          </a:prstGeom>
        </p:spPr>
      </p:pic>
    </p:spTree>
    <p:extLst>
      <p:ext uri="{BB962C8B-B14F-4D97-AF65-F5344CB8AC3E}">
        <p14:creationId xmlns:p14="http://schemas.microsoft.com/office/powerpoint/2010/main" val="15628032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2E4DAEA-754A-44B6-10FE-9A82F61EB683}"/>
              </a:ext>
            </a:extLst>
          </p:cNvPr>
          <p:cNvPicPr>
            <a:picLocks noChangeAspect="1"/>
          </p:cNvPicPr>
          <p:nvPr/>
        </p:nvPicPr>
        <p:blipFill>
          <a:blip r:embed="rId2"/>
          <a:stretch>
            <a:fillRect/>
          </a:stretch>
        </p:blipFill>
        <p:spPr>
          <a:xfrm>
            <a:off x="2748657" y="94145"/>
            <a:ext cx="6694685" cy="5901344"/>
          </a:xfrm>
          <a:prstGeom prst="rect">
            <a:avLst/>
          </a:prstGeom>
        </p:spPr>
      </p:pic>
    </p:spTree>
    <p:extLst>
      <p:ext uri="{BB962C8B-B14F-4D97-AF65-F5344CB8AC3E}">
        <p14:creationId xmlns:p14="http://schemas.microsoft.com/office/powerpoint/2010/main" val="40134828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B0BB920-39BE-CEB4-17D3-CEC6BF0B9D90}"/>
              </a:ext>
            </a:extLst>
          </p:cNvPr>
          <p:cNvPicPr>
            <a:picLocks noChangeAspect="1"/>
          </p:cNvPicPr>
          <p:nvPr/>
        </p:nvPicPr>
        <p:blipFill>
          <a:blip r:embed="rId2"/>
          <a:stretch>
            <a:fillRect/>
          </a:stretch>
        </p:blipFill>
        <p:spPr>
          <a:xfrm>
            <a:off x="3075709" y="159879"/>
            <a:ext cx="5373618" cy="5976970"/>
          </a:xfrm>
          <a:prstGeom prst="rect">
            <a:avLst/>
          </a:prstGeom>
        </p:spPr>
      </p:pic>
    </p:spTree>
    <p:extLst>
      <p:ext uri="{BB962C8B-B14F-4D97-AF65-F5344CB8AC3E}">
        <p14:creationId xmlns:p14="http://schemas.microsoft.com/office/powerpoint/2010/main" val="32108320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93076" y="317865"/>
            <a:ext cx="9237785" cy="830997"/>
          </a:xfrm>
          <a:prstGeom prst="rect">
            <a:avLst/>
          </a:prstGeom>
          <a:noFill/>
        </p:spPr>
        <p:txBody>
          <a:bodyPr wrap="square" rtlCol="0">
            <a:spAutoFit/>
          </a:bodyPr>
          <a:lstStyle/>
          <a:p>
            <a:pPr marL="342900" indent="-342900" algn="just">
              <a:buFont typeface="Arial" pitchFamily="34" charset="0"/>
              <a:buChar char="•"/>
            </a:pPr>
            <a:r>
              <a:rPr lang="en-US" sz="2400" dirty="0">
                <a:solidFill>
                  <a:srgbClr val="002060"/>
                </a:solidFill>
                <a:latin typeface="Bahnschrift" panose="020B0502040204020203" pitchFamily="34" charset="0"/>
              </a:rPr>
              <a:t>Batch </a:t>
            </a:r>
            <a:r>
              <a:rPr lang="en-US" sz="2400" dirty="0" err="1">
                <a:solidFill>
                  <a:srgbClr val="002060"/>
                </a:solidFill>
                <a:latin typeface="Bahnschrift" panose="020B0502040204020203" pitchFamily="34" charset="0"/>
              </a:rPr>
              <a:t>Normalisation</a:t>
            </a:r>
            <a:r>
              <a:rPr lang="en-US" sz="2400" dirty="0">
                <a:solidFill>
                  <a:srgbClr val="002060"/>
                </a:solidFill>
                <a:latin typeface="Bahnschrift" panose="020B0502040204020203" pitchFamily="34" charset="0"/>
              </a:rPr>
              <a:t> (BN) layers can act as model patches for MTL</a:t>
            </a:r>
          </a:p>
        </p:txBody>
      </p:sp>
      <p:sp>
        <p:nvSpPr>
          <p:cNvPr id="3" name="TextBox 2"/>
          <p:cNvSpPr txBox="1"/>
          <p:nvPr/>
        </p:nvSpPr>
        <p:spPr>
          <a:xfrm>
            <a:off x="345829" y="1312985"/>
            <a:ext cx="9132277" cy="461665"/>
          </a:xfrm>
          <a:prstGeom prst="rect">
            <a:avLst/>
          </a:prstGeom>
          <a:noFill/>
        </p:spPr>
        <p:txBody>
          <a:bodyPr wrap="square" rtlCol="0">
            <a:spAutoFit/>
          </a:bodyPr>
          <a:lstStyle/>
          <a:p>
            <a:pPr marL="342900" indent="-342900" algn="just">
              <a:buFont typeface="Arial" pitchFamily="34" charset="0"/>
              <a:buChar char="•"/>
            </a:pPr>
            <a:r>
              <a:rPr lang="en-US" sz="2400" dirty="0">
                <a:solidFill>
                  <a:srgbClr val="002060"/>
                </a:solidFill>
                <a:latin typeface="Bahnschrift" panose="020B0502040204020203" pitchFamily="34" charset="0"/>
              </a:rPr>
              <a:t>BN layers are given by</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00201" y="2413122"/>
            <a:ext cx="3223531" cy="1643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380999" y="4525106"/>
            <a:ext cx="9097108" cy="1200329"/>
          </a:xfrm>
          <a:prstGeom prst="rect">
            <a:avLst/>
          </a:prstGeom>
          <a:noFill/>
        </p:spPr>
        <p:txBody>
          <a:bodyPr wrap="square" rtlCol="0">
            <a:spAutoFit/>
          </a:bodyPr>
          <a:lstStyle/>
          <a:p>
            <a:pPr marL="342900" indent="-342900" algn="just">
              <a:buFont typeface="Arial" pitchFamily="34" charset="0"/>
              <a:buChar char="•"/>
            </a:pPr>
            <a:r>
              <a:rPr lang="en-US" sz="2400" dirty="0">
                <a:solidFill>
                  <a:srgbClr val="002060"/>
                </a:solidFill>
                <a:latin typeface="Bahnschrift" panose="020B0502040204020203" pitchFamily="34" charset="0"/>
              </a:rPr>
              <a:t>where E(</a:t>
            </a:r>
            <a:r>
              <a:rPr lang="en-US" sz="2400" dirty="0" err="1">
                <a:solidFill>
                  <a:srgbClr val="002060"/>
                </a:solidFill>
                <a:latin typeface="Bahnschrift" panose="020B0502040204020203" pitchFamily="34" charset="0"/>
              </a:rPr>
              <a:t>zi</a:t>
            </a:r>
            <a:r>
              <a:rPr lang="en-US" sz="2400" dirty="0">
                <a:solidFill>
                  <a:srgbClr val="002060"/>
                </a:solidFill>
                <a:latin typeface="Bahnschrift" panose="020B0502040204020203" pitchFamily="34" charset="0"/>
              </a:rPr>
              <a:t>) and </a:t>
            </a:r>
            <a:r>
              <a:rPr lang="en-US" sz="2400" dirty="0" err="1">
                <a:solidFill>
                  <a:srgbClr val="002060"/>
                </a:solidFill>
                <a:latin typeface="Bahnschrift" panose="020B0502040204020203" pitchFamily="34" charset="0"/>
              </a:rPr>
              <a:t>Var</a:t>
            </a:r>
            <a:r>
              <a:rPr lang="en-US" sz="2400" dirty="0">
                <a:solidFill>
                  <a:srgbClr val="002060"/>
                </a:solidFill>
                <a:latin typeface="Bahnschrift" panose="020B0502040204020203" pitchFamily="34" charset="0"/>
              </a:rPr>
              <a:t>(</a:t>
            </a:r>
            <a:r>
              <a:rPr lang="en-US" sz="2400" dirty="0" err="1">
                <a:solidFill>
                  <a:srgbClr val="002060"/>
                </a:solidFill>
                <a:latin typeface="Bahnschrift" panose="020B0502040204020203" pitchFamily="34" charset="0"/>
              </a:rPr>
              <a:t>zi</a:t>
            </a:r>
            <a:r>
              <a:rPr lang="en-US" sz="2400" dirty="0">
                <a:solidFill>
                  <a:srgbClr val="002060"/>
                </a:solidFill>
                <a:latin typeface="Bahnschrift" panose="020B0502040204020203" pitchFamily="34" charset="0"/>
              </a:rPr>
              <a:t>) are the mean and variance of a neuron’s activations  across a </a:t>
            </a:r>
            <a:r>
              <a:rPr lang="en-US" sz="2400" dirty="0" err="1">
                <a:solidFill>
                  <a:srgbClr val="002060"/>
                </a:solidFill>
                <a:latin typeface="Bahnschrift" panose="020B0502040204020203" pitchFamily="34" charset="0"/>
              </a:rPr>
              <a:t>minibatch</a:t>
            </a:r>
            <a:r>
              <a:rPr lang="en-US" sz="2400" dirty="0">
                <a:solidFill>
                  <a:srgbClr val="002060"/>
                </a:solidFill>
                <a:latin typeface="Bahnschrift" panose="020B0502040204020203" pitchFamily="34" charset="0"/>
              </a:rPr>
              <a:t>, and beta and gamma are parameters learned during training</a:t>
            </a:r>
          </a:p>
        </p:txBody>
      </p:sp>
    </p:spTree>
    <p:extLst>
      <p:ext uri="{BB962C8B-B14F-4D97-AF65-F5344CB8AC3E}">
        <p14:creationId xmlns:p14="http://schemas.microsoft.com/office/powerpoint/2010/main" val="3533610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A7ED797-039B-BCC8-AFB2-C4AAF07D52FE}"/>
              </a:ext>
            </a:extLst>
          </p:cNvPr>
          <p:cNvSpPr txBox="1"/>
          <p:nvPr/>
        </p:nvSpPr>
        <p:spPr>
          <a:xfrm>
            <a:off x="236738" y="115408"/>
            <a:ext cx="2840854" cy="707886"/>
          </a:xfrm>
          <a:prstGeom prst="rect">
            <a:avLst/>
          </a:prstGeom>
          <a:noFill/>
        </p:spPr>
        <p:txBody>
          <a:bodyPr wrap="square" rtlCol="0">
            <a:spAutoFit/>
          </a:bodyPr>
          <a:lstStyle/>
          <a:p>
            <a:r>
              <a:rPr lang="en-US" sz="4000" b="1" dirty="0">
                <a:solidFill>
                  <a:srgbClr val="C00000"/>
                </a:solidFill>
                <a:latin typeface="Bahnschrift" panose="020B0502040204020203" pitchFamily="34" charset="0"/>
              </a:rPr>
              <a:t>Abstract </a:t>
            </a:r>
            <a:r>
              <a:rPr lang="en-US" sz="4000" b="1" dirty="0">
                <a:solidFill>
                  <a:srgbClr val="C00000"/>
                </a:solidFill>
                <a:latin typeface="Arial Rounded MT Bold" panose="020F0704030504030204" pitchFamily="34" charset="0"/>
              </a:rPr>
              <a:t>:</a:t>
            </a:r>
            <a:endParaRPr lang="en-IN" sz="4000" b="1" dirty="0">
              <a:solidFill>
                <a:srgbClr val="C00000"/>
              </a:solidFill>
              <a:latin typeface="Arial Rounded MT Bold" panose="020F0704030504030204" pitchFamily="34" charset="0"/>
            </a:endParaRPr>
          </a:p>
        </p:txBody>
      </p:sp>
      <p:sp>
        <p:nvSpPr>
          <p:cNvPr id="3" name="TextBox 2">
            <a:extLst>
              <a:ext uri="{FF2B5EF4-FFF2-40B4-BE49-F238E27FC236}">
                <a16:creationId xmlns:a16="http://schemas.microsoft.com/office/drawing/2014/main" id="{261B7125-B563-66DB-CA88-4A8719EA605C}"/>
              </a:ext>
            </a:extLst>
          </p:cNvPr>
          <p:cNvSpPr txBox="1"/>
          <p:nvPr/>
        </p:nvSpPr>
        <p:spPr>
          <a:xfrm>
            <a:off x="399495" y="1115981"/>
            <a:ext cx="10502283" cy="5262979"/>
          </a:xfrm>
          <a:prstGeom prst="rect">
            <a:avLst/>
          </a:prstGeom>
          <a:noFill/>
        </p:spPr>
        <p:txBody>
          <a:bodyPr wrap="square" rtlCol="0">
            <a:spAutoFit/>
          </a:bodyPr>
          <a:lstStyle/>
          <a:p>
            <a:pPr marL="342900" indent="-342900" algn="just">
              <a:buFont typeface="Arial" panose="020B0604020202020204" pitchFamily="34" charset="0"/>
              <a:buChar char="•"/>
            </a:pPr>
            <a:r>
              <a:rPr lang="en-US" sz="2400" dirty="0">
                <a:solidFill>
                  <a:srgbClr val="002060"/>
                </a:solidFill>
                <a:latin typeface="Bahnschrift" panose="020B0502040204020203" pitchFamily="34" charset="0"/>
              </a:rPr>
              <a:t>Federated Learning is an approach for collaboratively training Deep Neural Networks on mobile devices, without private user data leaving the devices.</a:t>
            </a:r>
          </a:p>
          <a:p>
            <a:pPr algn="just"/>
            <a:endParaRPr lang="en-US" sz="2400" dirty="0">
              <a:solidFill>
                <a:srgbClr val="002060"/>
              </a:solidFill>
              <a:latin typeface="Bahnschrift" panose="020B0502040204020203" pitchFamily="34" charset="0"/>
            </a:endParaRPr>
          </a:p>
          <a:p>
            <a:pPr marL="342900" indent="-342900" algn="just">
              <a:buFont typeface="Arial" panose="020B0604020202020204" pitchFamily="34" charset="0"/>
              <a:buChar char="•"/>
            </a:pPr>
            <a:r>
              <a:rPr lang="en-US" sz="2400" dirty="0">
                <a:solidFill>
                  <a:srgbClr val="002060"/>
                </a:solidFill>
                <a:latin typeface="Bahnschrift" panose="020B0502040204020203" pitchFamily="34" charset="0"/>
              </a:rPr>
              <a:t>most existing work on FL measures global-model accuracy, but in many cases, such as user content-recommendation, improving individual User model Accuracy (UA) is the real </a:t>
            </a:r>
            <a:r>
              <a:rPr lang="en-IN" sz="2400" dirty="0">
                <a:solidFill>
                  <a:srgbClr val="002060"/>
                </a:solidFill>
                <a:latin typeface="Bahnschrift" panose="020B0502040204020203" pitchFamily="34" charset="0"/>
              </a:rPr>
              <a:t>objective.</a:t>
            </a:r>
          </a:p>
          <a:p>
            <a:pPr algn="just"/>
            <a:endParaRPr lang="en-IN" sz="2400" dirty="0">
              <a:solidFill>
                <a:srgbClr val="002060"/>
              </a:solidFill>
              <a:latin typeface="Bahnschrift" panose="020B0502040204020203" pitchFamily="34" charset="0"/>
            </a:endParaRPr>
          </a:p>
          <a:p>
            <a:pPr marL="342900" indent="-342900" algn="just">
              <a:buFont typeface="Arial" panose="020B0604020202020204" pitchFamily="34" charset="0"/>
              <a:buChar char="•"/>
            </a:pPr>
            <a:r>
              <a:rPr lang="en-US" sz="2400" dirty="0">
                <a:solidFill>
                  <a:srgbClr val="002060"/>
                </a:solidFill>
                <a:latin typeface="Bahnschrift" panose="020B0502040204020203" pitchFamily="34" charset="0"/>
              </a:rPr>
              <a:t>we propose a Multi-Task Federated Learning algorithm that introduces Batch-Normalization layers into the Deep Neural Networks.</a:t>
            </a:r>
          </a:p>
          <a:p>
            <a:pPr algn="just"/>
            <a:endParaRPr lang="en-US" sz="2400" dirty="0">
              <a:solidFill>
                <a:srgbClr val="002060"/>
              </a:solidFill>
              <a:latin typeface="Bahnschrift" panose="020B0502040204020203" pitchFamily="34" charset="0"/>
            </a:endParaRPr>
          </a:p>
          <a:p>
            <a:pPr marL="342900" indent="-342900" algn="just">
              <a:buFont typeface="Arial" panose="020B0604020202020204" pitchFamily="34" charset="0"/>
              <a:buChar char="•"/>
            </a:pPr>
            <a:r>
              <a:rPr lang="en-US" sz="2400" dirty="0">
                <a:solidFill>
                  <a:srgbClr val="002060"/>
                </a:solidFill>
                <a:latin typeface="Bahnschrift" panose="020B0502040204020203" pitchFamily="34" charset="0"/>
              </a:rPr>
              <a:t>Multi-Task Federated Learning benefits User model Accuracy by allowing users to train models </a:t>
            </a:r>
            <a:r>
              <a:rPr lang="en-US" sz="2400" dirty="0" err="1">
                <a:solidFill>
                  <a:srgbClr val="002060"/>
                </a:solidFill>
                <a:latin typeface="Bahnschrift" panose="020B0502040204020203" pitchFamily="34" charset="0"/>
              </a:rPr>
              <a:t>personalised</a:t>
            </a:r>
            <a:r>
              <a:rPr lang="en-US" sz="2400" dirty="0">
                <a:solidFill>
                  <a:srgbClr val="002060"/>
                </a:solidFill>
                <a:latin typeface="Bahnschrift" panose="020B0502040204020203" pitchFamily="34" charset="0"/>
              </a:rPr>
              <a:t> to their </a:t>
            </a:r>
            <a:r>
              <a:rPr lang="en-IN" sz="2400" dirty="0">
                <a:solidFill>
                  <a:srgbClr val="002060"/>
                </a:solidFill>
                <a:latin typeface="Bahnschrift" panose="020B0502040204020203" pitchFamily="34" charset="0"/>
              </a:rPr>
              <a:t>own data</a:t>
            </a:r>
          </a:p>
          <a:p>
            <a:pPr marL="342900" indent="-342900" algn="just">
              <a:buFont typeface="Arial" panose="020B0604020202020204" pitchFamily="34" charset="0"/>
              <a:buChar char="•"/>
            </a:pPr>
            <a:endParaRPr lang="en-US" sz="2400" dirty="0">
              <a:solidFill>
                <a:srgbClr val="002060"/>
              </a:solidFill>
              <a:latin typeface="Bahnschrift" panose="020B0502040204020203" pitchFamily="34" charset="0"/>
            </a:endParaRPr>
          </a:p>
        </p:txBody>
      </p:sp>
    </p:spTree>
    <p:extLst>
      <p:ext uri="{BB962C8B-B14F-4D97-AF65-F5344CB8AC3E}">
        <p14:creationId xmlns:p14="http://schemas.microsoft.com/office/powerpoint/2010/main" val="40662806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D666255-22FC-B096-A2A6-A797CB669BE7}"/>
              </a:ext>
            </a:extLst>
          </p:cNvPr>
          <p:cNvPicPr>
            <a:picLocks noChangeAspect="1"/>
          </p:cNvPicPr>
          <p:nvPr/>
        </p:nvPicPr>
        <p:blipFill>
          <a:blip r:embed="rId2"/>
          <a:stretch>
            <a:fillRect/>
          </a:stretch>
        </p:blipFill>
        <p:spPr>
          <a:xfrm>
            <a:off x="986347" y="1478111"/>
            <a:ext cx="10219306" cy="3901778"/>
          </a:xfrm>
          <a:prstGeom prst="rect">
            <a:avLst/>
          </a:prstGeom>
        </p:spPr>
      </p:pic>
    </p:spTree>
    <p:extLst>
      <p:ext uri="{BB962C8B-B14F-4D97-AF65-F5344CB8AC3E}">
        <p14:creationId xmlns:p14="http://schemas.microsoft.com/office/powerpoint/2010/main" val="36270908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50A6420-BAFE-4C05-1FA4-150A9B19841B}"/>
              </a:ext>
            </a:extLst>
          </p:cNvPr>
          <p:cNvSpPr txBox="1"/>
          <p:nvPr/>
        </p:nvSpPr>
        <p:spPr>
          <a:xfrm>
            <a:off x="193090" y="142017"/>
            <a:ext cx="6103398" cy="707886"/>
          </a:xfrm>
          <a:prstGeom prst="rect">
            <a:avLst/>
          </a:prstGeom>
          <a:noFill/>
        </p:spPr>
        <p:txBody>
          <a:bodyPr wrap="square">
            <a:spAutoFit/>
          </a:bodyPr>
          <a:lstStyle/>
          <a:p>
            <a:r>
              <a:rPr lang="en-IN" sz="4000" b="1" dirty="0">
                <a:solidFill>
                  <a:srgbClr val="C00000"/>
                </a:solidFill>
                <a:latin typeface="Bahnschrift" panose="020B0502040204020203" pitchFamily="34" charset="0"/>
              </a:rPr>
              <a:t>Details of Data sets: </a:t>
            </a:r>
          </a:p>
        </p:txBody>
      </p:sp>
      <p:sp>
        <p:nvSpPr>
          <p:cNvPr id="5" name="TextBox 4">
            <a:extLst>
              <a:ext uri="{FF2B5EF4-FFF2-40B4-BE49-F238E27FC236}">
                <a16:creationId xmlns:a16="http://schemas.microsoft.com/office/drawing/2014/main" id="{E40DCDDA-B8E8-91ED-F8AC-0E7B1BAB6B85}"/>
              </a:ext>
            </a:extLst>
          </p:cNvPr>
          <p:cNvSpPr txBox="1"/>
          <p:nvPr/>
        </p:nvSpPr>
        <p:spPr>
          <a:xfrm>
            <a:off x="386179" y="1038661"/>
            <a:ext cx="11643064" cy="1015663"/>
          </a:xfrm>
          <a:prstGeom prst="rect">
            <a:avLst/>
          </a:prstGeom>
          <a:noFill/>
        </p:spPr>
        <p:txBody>
          <a:bodyPr wrap="square">
            <a:spAutoFit/>
          </a:bodyPr>
          <a:lstStyle/>
          <a:p>
            <a:pPr marL="285750" indent="-285750" algn="just">
              <a:buFont typeface="Arial" panose="020B0604020202020204" pitchFamily="34" charset="0"/>
              <a:buChar char="•"/>
            </a:pPr>
            <a:r>
              <a:rPr lang="en-US" sz="2000" dirty="0">
                <a:solidFill>
                  <a:srgbClr val="002060"/>
                </a:solidFill>
                <a:latin typeface="Bahnschrift" panose="020B0502040204020203" pitchFamily="34" charset="0"/>
              </a:rPr>
              <a:t>We conduct experiments using two image-classification datasets: MNIST and CIFAR10 , and two DNN  </a:t>
            </a:r>
            <a:r>
              <a:rPr lang="en-IN" sz="2000" dirty="0">
                <a:solidFill>
                  <a:srgbClr val="002060"/>
                </a:solidFill>
                <a:latin typeface="Bahnschrift" panose="020B0502040204020203" pitchFamily="34" charset="0"/>
              </a:rPr>
              <a:t>architectures.</a:t>
            </a:r>
          </a:p>
          <a:p>
            <a:pPr algn="just"/>
            <a:endParaRPr lang="en-IN" sz="2000" dirty="0">
              <a:solidFill>
                <a:srgbClr val="002060"/>
              </a:solidFill>
              <a:latin typeface="Bahnschrift" panose="020B0502040204020203" pitchFamily="34" charset="0"/>
            </a:endParaRPr>
          </a:p>
        </p:txBody>
      </p:sp>
      <p:pic>
        <p:nvPicPr>
          <p:cNvPr id="1028" name="Picture 4" descr="CIFAR-10">
            <a:extLst>
              <a:ext uri="{FF2B5EF4-FFF2-40B4-BE49-F238E27FC236}">
                <a16:creationId xmlns:a16="http://schemas.microsoft.com/office/drawing/2014/main" id="{19CDCE30-52ED-E59E-36C3-1AB9A9D761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11988" y="1667548"/>
            <a:ext cx="4117759" cy="4151791"/>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9C4F5A15-1870-0244-3FA8-02D62644A5CB}"/>
              </a:ext>
            </a:extLst>
          </p:cNvPr>
          <p:cNvSpPr txBox="1"/>
          <p:nvPr/>
        </p:nvSpPr>
        <p:spPr>
          <a:xfrm>
            <a:off x="386179" y="2424153"/>
            <a:ext cx="6547281" cy="1015663"/>
          </a:xfrm>
          <a:prstGeom prst="rect">
            <a:avLst/>
          </a:prstGeom>
          <a:noFill/>
        </p:spPr>
        <p:txBody>
          <a:bodyPr wrap="square">
            <a:spAutoFit/>
          </a:bodyPr>
          <a:lstStyle/>
          <a:p>
            <a:pPr marL="285750" indent="-285750" algn="just">
              <a:buFont typeface="Arial" panose="020B0604020202020204" pitchFamily="34" charset="0"/>
              <a:buChar char="•"/>
            </a:pPr>
            <a:r>
              <a:rPr lang="en-US" sz="2000" dirty="0">
                <a:solidFill>
                  <a:srgbClr val="0070C0"/>
                </a:solidFill>
                <a:latin typeface="AdvP6EC0"/>
              </a:rPr>
              <a:t>CIFAR-10</a:t>
            </a:r>
            <a:r>
              <a:rPr lang="en-US" sz="2000" dirty="0">
                <a:solidFill>
                  <a:srgbClr val="002060"/>
                </a:solidFill>
                <a:latin typeface="Bahnschrift" panose="020B0502040204020203" pitchFamily="34" charset="0"/>
              </a:rPr>
              <a:t> : is a popular image classification dataset that consists of 60,000 images in 10 classes, with 6,000 images per class.</a:t>
            </a:r>
            <a:endParaRPr lang="en-IN" sz="2000" dirty="0">
              <a:solidFill>
                <a:srgbClr val="002060"/>
              </a:solidFill>
              <a:latin typeface="Bahnschrift" panose="020B0502040204020203" pitchFamily="34" charset="0"/>
            </a:endParaRPr>
          </a:p>
        </p:txBody>
      </p:sp>
    </p:spTree>
    <p:extLst>
      <p:ext uri="{BB962C8B-B14F-4D97-AF65-F5344CB8AC3E}">
        <p14:creationId xmlns:p14="http://schemas.microsoft.com/office/powerpoint/2010/main" val="1452677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2B9CD6C-B30E-79D3-33B0-10FB45954491}"/>
              </a:ext>
            </a:extLst>
          </p:cNvPr>
          <p:cNvSpPr txBox="1"/>
          <p:nvPr/>
        </p:nvSpPr>
        <p:spPr>
          <a:xfrm>
            <a:off x="257452" y="559293"/>
            <a:ext cx="11398929" cy="707886"/>
          </a:xfrm>
          <a:prstGeom prst="rect">
            <a:avLst/>
          </a:prstGeom>
          <a:noFill/>
        </p:spPr>
        <p:txBody>
          <a:bodyPr wrap="square">
            <a:spAutoFit/>
          </a:bodyPr>
          <a:lstStyle/>
          <a:p>
            <a:pPr marL="285750" indent="-285750" algn="just">
              <a:buFont typeface="Arial" panose="020B0604020202020204" pitchFamily="34" charset="0"/>
              <a:buChar char="•"/>
            </a:pPr>
            <a:r>
              <a:rPr lang="en-IN" sz="2000" dirty="0">
                <a:solidFill>
                  <a:srgbClr val="0070C0"/>
                </a:solidFill>
                <a:latin typeface="AdvP6EC0"/>
              </a:rPr>
              <a:t>MNIST </a:t>
            </a:r>
            <a:r>
              <a:rPr lang="en-IN" sz="2000" dirty="0">
                <a:solidFill>
                  <a:srgbClr val="002060"/>
                </a:solidFill>
                <a:latin typeface="Bahnschrift" panose="020B0502040204020203" pitchFamily="34" charset="0"/>
              </a:rPr>
              <a:t>: </a:t>
            </a:r>
            <a:r>
              <a:rPr lang="en-US" sz="2000" dirty="0">
                <a:solidFill>
                  <a:srgbClr val="002060"/>
                </a:solidFill>
                <a:latin typeface="Bahnschrift" panose="020B0502040204020203" pitchFamily="34" charset="0"/>
              </a:rPr>
              <a:t>is a popular dataset in the field of machine learning .It consists of a set of 70,000 handwritten digit images, with 60,000 images for training and 10,000 images for testing.</a:t>
            </a:r>
          </a:p>
        </p:txBody>
      </p:sp>
      <p:pic>
        <p:nvPicPr>
          <p:cNvPr id="2050" name="Picture 2" descr="MNIST database - Wikipedia">
            <a:extLst>
              <a:ext uri="{FF2B5EF4-FFF2-40B4-BE49-F238E27FC236}">
                <a16:creationId xmlns:a16="http://schemas.microsoft.com/office/drawing/2014/main" id="{9DB209C7-1108-CE6C-86A9-1E624E5BE51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39014" y="1741361"/>
            <a:ext cx="6613863" cy="40222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00450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00416" y="275573"/>
            <a:ext cx="4960307" cy="707886"/>
          </a:xfrm>
          <a:prstGeom prst="rect">
            <a:avLst/>
          </a:prstGeom>
          <a:noFill/>
        </p:spPr>
        <p:txBody>
          <a:bodyPr wrap="square" rtlCol="0">
            <a:spAutoFit/>
          </a:bodyPr>
          <a:lstStyle/>
          <a:p>
            <a:r>
              <a:rPr lang="en-US" sz="4000" b="1" dirty="0">
                <a:solidFill>
                  <a:srgbClr val="C00000"/>
                </a:solidFill>
                <a:latin typeface="Bahnschrift" panose="020B0502040204020203" pitchFamily="34" charset="0"/>
              </a:rPr>
              <a:t>Results Obtained :</a:t>
            </a:r>
          </a:p>
        </p:txBody>
      </p:sp>
      <p:sp>
        <p:nvSpPr>
          <p:cNvPr id="3" name="TextBox 2"/>
          <p:cNvSpPr txBox="1"/>
          <p:nvPr/>
        </p:nvSpPr>
        <p:spPr>
          <a:xfrm>
            <a:off x="586154" y="1395046"/>
            <a:ext cx="8182708" cy="830997"/>
          </a:xfrm>
          <a:prstGeom prst="rect">
            <a:avLst/>
          </a:prstGeom>
          <a:noFill/>
        </p:spPr>
        <p:txBody>
          <a:bodyPr wrap="square" rtlCol="0">
            <a:spAutoFit/>
          </a:bodyPr>
          <a:lstStyle/>
          <a:p>
            <a:pPr marL="342900" indent="-342900">
              <a:buFont typeface="Arial" pitchFamily="34" charset="0"/>
              <a:buChar char="•"/>
            </a:pPr>
            <a:r>
              <a:rPr lang="en-US" sz="2400" dirty="0">
                <a:solidFill>
                  <a:srgbClr val="002060"/>
                </a:solidFill>
                <a:latin typeface="Bahnschrift" panose="020B0502040204020203" pitchFamily="34" charset="0"/>
              </a:rPr>
              <a:t>Problem after aggregation by using traditional technique </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80569" y="2392241"/>
            <a:ext cx="5367695" cy="3094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59027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E078AAD-FA72-D304-34D7-8E6B99415B41}"/>
              </a:ext>
            </a:extLst>
          </p:cNvPr>
          <p:cNvPicPr>
            <a:picLocks noChangeAspect="1"/>
          </p:cNvPicPr>
          <p:nvPr/>
        </p:nvPicPr>
        <p:blipFill rotWithShape="1">
          <a:blip r:embed="rId2"/>
          <a:srcRect t="-1026" r="13097" b="9488"/>
          <a:stretch/>
        </p:blipFill>
        <p:spPr>
          <a:xfrm>
            <a:off x="1752196" y="58989"/>
            <a:ext cx="7549746" cy="5934488"/>
          </a:xfrm>
          <a:prstGeom prst="rect">
            <a:avLst/>
          </a:prstGeom>
        </p:spPr>
      </p:pic>
    </p:spTree>
    <p:extLst>
      <p:ext uri="{BB962C8B-B14F-4D97-AF65-F5344CB8AC3E}">
        <p14:creationId xmlns:p14="http://schemas.microsoft.com/office/powerpoint/2010/main" val="26505491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2837" y="253760"/>
            <a:ext cx="4922729" cy="707886"/>
          </a:xfrm>
          <a:prstGeom prst="rect">
            <a:avLst/>
          </a:prstGeom>
          <a:noFill/>
        </p:spPr>
        <p:txBody>
          <a:bodyPr wrap="square" rtlCol="0">
            <a:spAutoFit/>
          </a:bodyPr>
          <a:lstStyle/>
          <a:p>
            <a:r>
              <a:rPr lang="en-US" sz="4000" b="1" dirty="0">
                <a:solidFill>
                  <a:srgbClr val="C00000"/>
                </a:solidFill>
                <a:latin typeface="Bahnschrift" panose="020B0502040204020203" pitchFamily="34" charset="0"/>
              </a:rPr>
              <a:t>Analysis of result : </a:t>
            </a:r>
          </a:p>
        </p:txBody>
      </p:sp>
      <p:sp>
        <p:nvSpPr>
          <p:cNvPr id="4" name="Rectangle 3">
            <a:extLst>
              <a:ext uri="{FF2B5EF4-FFF2-40B4-BE49-F238E27FC236}">
                <a16:creationId xmlns:a16="http://schemas.microsoft.com/office/drawing/2014/main" id="{884C35F6-C2BA-B7E5-5EAD-FE63D3740D5C}"/>
              </a:ext>
            </a:extLst>
          </p:cNvPr>
          <p:cNvSpPr/>
          <p:nvPr/>
        </p:nvSpPr>
        <p:spPr>
          <a:xfrm>
            <a:off x="477981" y="961646"/>
            <a:ext cx="11236037" cy="1200329"/>
          </a:xfrm>
          <a:prstGeom prst="rect">
            <a:avLst/>
          </a:prstGeom>
        </p:spPr>
        <p:txBody>
          <a:bodyPr wrap="square">
            <a:spAutoFit/>
          </a:bodyPr>
          <a:lstStyle/>
          <a:p>
            <a:pPr algn="just"/>
            <a:r>
              <a:rPr lang="en-US" sz="2400" dirty="0">
                <a:solidFill>
                  <a:srgbClr val="002060"/>
                </a:solidFill>
                <a:latin typeface="Bahnschrift" panose="020B0502040204020203" pitchFamily="34" charset="0"/>
              </a:rPr>
              <a:t>Results - Table  shows the average time taken per round for FL(</a:t>
            </a:r>
            <a:r>
              <a:rPr lang="en-US" sz="2400" dirty="0" err="1">
                <a:solidFill>
                  <a:srgbClr val="002060"/>
                </a:solidFill>
                <a:latin typeface="Bahnschrift" panose="020B0502040204020203" pitchFamily="34" charset="0"/>
              </a:rPr>
              <a:t>FedAvg</a:t>
            </a:r>
            <a:r>
              <a:rPr lang="en-US" sz="2400" dirty="0">
                <a:solidFill>
                  <a:srgbClr val="002060"/>
                </a:solidFill>
                <a:latin typeface="Bahnschrift" panose="020B0502040204020203" pitchFamily="34" charset="0"/>
              </a:rPr>
              <a:t>), MTFL (</a:t>
            </a:r>
            <a:r>
              <a:rPr lang="en-US" sz="2400" dirty="0" err="1">
                <a:solidFill>
                  <a:srgbClr val="002060"/>
                </a:solidFill>
                <a:latin typeface="Bahnschrift" panose="020B0502040204020203" pitchFamily="34" charset="0"/>
              </a:rPr>
              <a:t>FedAvg</a:t>
            </a:r>
            <a:r>
              <a:rPr lang="en-US" sz="2400" dirty="0">
                <a:solidFill>
                  <a:srgbClr val="002060"/>
                </a:solidFill>
                <a:latin typeface="Bahnschrift" panose="020B0502040204020203" pitchFamily="34" charset="0"/>
              </a:rPr>
              <a:t>-Adam), and Independent learning, when one local epoch of training is performed.</a:t>
            </a:r>
          </a:p>
        </p:txBody>
      </p:sp>
      <p:pic>
        <p:nvPicPr>
          <p:cNvPr id="5" name="Picture 2">
            <a:extLst>
              <a:ext uri="{FF2B5EF4-FFF2-40B4-BE49-F238E27FC236}">
                <a16:creationId xmlns:a16="http://schemas.microsoft.com/office/drawing/2014/main" id="{0D1AFD99-19C2-AF01-95CC-0653AF0B761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43542" y="2247658"/>
            <a:ext cx="7089280"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17048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8CAE690-1879-458B-96C3-28CF08EB3D28}"/>
              </a:ext>
            </a:extLst>
          </p:cNvPr>
          <p:cNvSpPr txBox="1"/>
          <p:nvPr/>
        </p:nvSpPr>
        <p:spPr>
          <a:xfrm>
            <a:off x="395926" y="372607"/>
            <a:ext cx="11227322" cy="830997"/>
          </a:xfrm>
          <a:prstGeom prst="rect">
            <a:avLst/>
          </a:prstGeom>
          <a:noFill/>
        </p:spPr>
        <p:txBody>
          <a:bodyPr wrap="square">
            <a:spAutoFit/>
          </a:bodyPr>
          <a:lstStyle/>
          <a:p>
            <a:pPr marL="342900" indent="-342900" algn="just">
              <a:buFont typeface="Arial" panose="020B0604020202020204" pitchFamily="34" charset="0"/>
              <a:buChar char="•"/>
            </a:pPr>
            <a:r>
              <a:rPr lang="en-US" sz="2400" dirty="0">
                <a:solidFill>
                  <a:srgbClr val="002060"/>
                </a:solidFill>
                <a:latin typeface="Bahnschrift" panose="020B0502040204020203" pitchFamily="34" charset="0"/>
              </a:rPr>
              <a:t>As would be expected, Independent learning took the least time per round as clients did not have to download / upload any models</a:t>
            </a:r>
            <a:endParaRPr lang="en-IN" sz="2400" dirty="0">
              <a:solidFill>
                <a:srgbClr val="002060"/>
              </a:solidFill>
              <a:latin typeface="Bahnschrift" panose="020B0502040204020203" pitchFamily="34" charset="0"/>
            </a:endParaRPr>
          </a:p>
        </p:txBody>
      </p:sp>
      <p:sp>
        <p:nvSpPr>
          <p:cNvPr id="6" name="TextBox 5">
            <a:extLst>
              <a:ext uri="{FF2B5EF4-FFF2-40B4-BE49-F238E27FC236}">
                <a16:creationId xmlns:a16="http://schemas.microsoft.com/office/drawing/2014/main" id="{489A2A44-23B3-D0F0-7925-961796FB0E47}"/>
              </a:ext>
            </a:extLst>
          </p:cNvPr>
          <p:cNvSpPr txBox="1"/>
          <p:nvPr/>
        </p:nvSpPr>
        <p:spPr>
          <a:xfrm>
            <a:off x="386499" y="1461496"/>
            <a:ext cx="11227322" cy="1569660"/>
          </a:xfrm>
          <a:prstGeom prst="rect">
            <a:avLst/>
          </a:prstGeom>
          <a:noFill/>
        </p:spPr>
        <p:txBody>
          <a:bodyPr wrap="square">
            <a:spAutoFit/>
          </a:bodyPr>
          <a:lstStyle/>
          <a:p>
            <a:pPr marL="342900" indent="-342900" algn="just">
              <a:buFont typeface="Arial" panose="020B0604020202020204" pitchFamily="34" charset="0"/>
              <a:buChar char="•"/>
            </a:pPr>
            <a:r>
              <a:rPr lang="en-US" sz="2400" dirty="0">
                <a:solidFill>
                  <a:srgbClr val="002060"/>
                </a:solidFill>
                <a:latin typeface="Bahnschrift" panose="020B0502040204020203" pitchFamily="34" charset="0"/>
              </a:rPr>
              <a:t>FL(</a:t>
            </a:r>
            <a:r>
              <a:rPr lang="en-US" sz="2400" dirty="0" err="1">
                <a:solidFill>
                  <a:srgbClr val="002060"/>
                </a:solidFill>
                <a:latin typeface="Bahnschrift" panose="020B0502040204020203" pitchFamily="34" charset="0"/>
              </a:rPr>
              <a:t>FedAvg</a:t>
            </a:r>
            <a:r>
              <a:rPr lang="en-US" sz="2400" dirty="0">
                <a:solidFill>
                  <a:srgbClr val="002060"/>
                </a:solidFill>
                <a:latin typeface="Bahnschrift" panose="020B0502040204020203" pitchFamily="34" charset="0"/>
              </a:rPr>
              <a:t>) took longer per round due to uploading / downloading, and MTFL(</a:t>
            </a:r>
            <a:r>
              <a:rPr lang="en-US" sz="2400" dirty="0" err="1">
                <a:solidFill>
                  <a:srgbClr val="002060"/>
                </a:solidFill>
                <a:latin typeface="Bahnschrift" panose="020B0502040204020203" pitchFamily="34" charset="0"/>
              </a:rPr>
              <a:t>FedAvg</a:t>
            </a:r>
            <a:r>
              <a:rPr lang="en-US" sz="2400" dirty="0">
                <a:solidFill>
                  <a:srgbClr val="002060"/>
                </a:solidFill>
                <a:latin typeface="Bahnschrift" panose="020B0502040204020203" pitchFamily="34" charset="0"/>
              </a:rPr>
              <a:t>-Adam) took the longest per round due to the increased number of weights that </a:t>
            </a:r>
            <a:r>
              <a:rPr lang="en-US" sz="2400" dirty="0" err="1">
                <a:solidFill>
                  <a:srgbClr val="002060"/>
                </a:solidFill>
                <a:latin typeface="Bahnschrift" panose="020B0502040204020203" pitchFamily="34" charset="0"/>
              </a:rPr>
              <a:t>FedAvg</a:t>
            </a:r>
            <a:r>
              <a:rPr lang="en-US" sz="2400" dirty="0">
                <a:solidFill>
                  <a:srgbClr val="002060"/>
                </a:solidFill>
                <a:latin typeface="Bahnschrift" panose="020B0502040204020203" pitchFamily="34" charset="0"/>
              </a:rPr>
              <a:t>-Adam communicates over </a:t>
            </a:r>
            <a:r>
              <a:rPr lang="en-US" sz="2400" dirty="0" err="1">
                <a:solidFill>
                  <a:srgbClr val="002060"/>
                </a:solidFill>
                <a:latin typeface="Bahnschrift" panose="020B0502040204020203" pitchFamily="34" charset="0"/>
              </a:rPr>
              <a:t>FedAvg</a:t>
            </a:r>
            <a:r>
              <a:rPr lang="en-US" sz="2400" dirty="0">
                <a:solidFill>
                  <a:srgbClr val="002060"/>
                </a:solidFill>
                <a:latin typeface="Bahnschrift" panose="020B0502040204020203" pitchFamily="34" charset="0"/>
              </a:rPr>
              <a:t>, indicated by the higher percentage of round time spent downloading and uploading models</a:t>
            </a:r>
            <a:endParaRPr lang="en-IN" sz="2400" dirty="0">
              <a:solidFill>
                <a:srgbClr val="002060"/>
              </a:solidFill>
              <a:latin typeface="Bahnschrift" panose="020B0502040204020203" pitchFamily="34" charset="0"/>
            </a:endParaRPr>
          </a:p>
        </p:txBody>
      </p:sp>
      <p:sp>
        <p:nvSpPr>
          <p:cNvPr id="8" name="TextBox 7">
            <a:extLst>
              <a:ext uri="{FF2B5EF4-FFF2-40B4-BE49-F238E27FC236}">
                <a16:creationId xmlns:a16="http://schemas.microsoft.com/office/drawing/2014/main" id="{6041DF09-3E6F-7BD5-DA08-C90DE3931ECA}"/>
              </a:ext>
            </a:extLst>
          </p:cNvPr>
          <p:cNvSpPr txBox="1"/>
          <p:nvPr/>
        </p:nvSpPr>
        <p:spPr>
          <a:xfrm>
            <a:off x="433633" y="3289049"/>
            <a:ext cx="11227322" cy="830997"/>
          </a:xfrm>
          <a:prstGeom prst="rect">
            <a:avLst/>
          </a:prstGeom>
          <a:noFill/>
        </p:spPr>
        <p:txBody>
          <a:bodyPr wrap="square">
            <a:spAutoFit/>
          </a:bodyPr>
          <a:lstStyle/>
          <a:p>
            <a:pPr marL="342900" indent="-342900" algn="just">
              <a:buFont typeface="Arial" panose="020B0604020202020204" pitchFamily="34" charset="0"/>
              <a:buChar char="•"/>
            </a:pPr>
            <a:r>
              <a:rPr lang="en-US" sz="2400" dirty="0">
                <a:solidFill>
                  <a:srgbClr val="002060"/>
                </a:solidFill>
                <a:latin typeface="Bahnschrift" panose="020B0502040204020203" pitchFamily="34" charset="0"/>
              </a:rPr>
              <a:t>The majority of the round times were spent in local training rather than in communication for FL or MTFL</a:t>
            </a:r>
            <a:endParaRPr lang="en-IN" sz="2400" dirty="0">
              <a:solidFill>
                <a:srgbClr val="002060"/>
              </a:solidFill>
              <a:latin typeface="Bahnschrift" panose="020B0502040204020203" pitchFamily="34" charset="0"/>
            </a:endParaRPr>
          </a:p>
        </p:txBody>
      </p:sp>
      <p:sp>
        <p:nvSpPr>
          <p:cNvPr id="9" name="TextBox 8">
            <a:extLst>
              <a:ext uri="{FF2B5EF4-FFF2-40B4-BE49-F238E27FC236}">
                <a16:creationId xmlns:a16="http://schemas.microsoft.com/office/drawing/2014/main" id="{81786F8B-80FA-72E1-64AE-473B0E3BEBF7}"/>
              </a:ext>
            </a:extLst>
          </p:cNvPr>
          <p:cNvSpPr txBox="1"/>
          <p:nvPr/>
        </p:nvSpPr>
        <p:spPr>
          <a:xfrm>
            <a:off x="395926" y="4260915"/>
            <a:ext cx="11293311" cy="1200329"/>
          </a:xfrm>
          <a:prstGeom prst="rect">
            <a:avLst/>
          </a:prstGeom>
          <a:noFill/>
        </p:spPr>
        <p:txBody>
          <a:bodyPr wrap="square" rtlCol="0">
            <a:spAutoFit/>
          </a:bodyPr>
          <a:lstStyle/>
          <a:p>
            <a:pPr marL="342900" indent="-342900" algn="just">
              <a:buFont typeface="Arial" panose="020B0604020202020204" pitchFamily="34" charset="0"/>
              <a:buChar char="•"/>
            </a:pPr>
            <a:r>
              <a:rPr lang="en-US" sz="2400" dirty="0">
                <a:solidFill>
                  <a:srgbClr val="002060"/>
                </a:solidFill>
                <a:latin typeface="Bahnschrift" panose="020B0502040204020203" pitchFamily="34" charset="0"/>
              </a:rPr>
              <a:t>This is due to the low computing power and the high computational cost of training DNN models In real-world FL scenarios, the round times are influenced by the compute abilities of client devices.</a:t>
            </a:r>
            <a:endParaRPr lang="en-IN" sz="2400" dirty="0">
              <a:solidFill>
                <a:srgbClr val="002060"/>
              </a:solidFill>
              <a:latin typeface="Bahnschrift" panose="020B0502040204020203" pitchFamily="34" charset="0"/>
            </a:endParaRPr>
          </a:p>
        </p:txBody>
      </p:sp>
    </p:spTree>
    <p:extLst>
      <p:ext uri="{BB962C8B-B14F-4D97-AF65-F5344CB8AC3E}">
        <p14:creationId xmlns:p14="http://schemas.microsoft.com/office/powerpoint/2010/main" val="41880469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5365" y="225468"/>
            <a:ext cx="3469709" cy="707886"/>
          </a:xfrm>
          <a:prstGeom prst="rect">
            <a:avLst/>
          </a:prstGeom>
          <a:noFill/>
        </p:spPr>
        <p:txBody>
          <a:bodyPr wrap="square" rtlCol="0">
            <a:spAutoFit/>
          </a:bodyPr>
          <a:lstStyle/>
          <a:p>
            <a:r>
              <a:rPr lang="en-US" sz="4000" b="1" dirty="0">
                <a:solidFill>
                  <a:srgbClr val="C00000"/>
                </a:solidFill>
                <a:latin typeface="Bahnschrift" panose="020B0502040204020203" pitchFamily="34" charset="0"/>
              </a:rPr>
              <a:t>Conclusion : </a:t>
            </a:r>
          </a:p>
        </p:txBody>
      </p:sp>
      <p:sp>
        <p:nvSpPr>
          <p:cNvPr id="3" name="Rectangle 2"/>
          <p:cNvSpPr/>
          <p:nvPr/>
        </p:nvSpPr>
        <p:spPr>
          <a:xfrm>
            <a:off x="175364" y="1314613"/>
            <a:ext cx="11073009" cy="830997"/>
          </a:xfrm>
          <a:prstGeom prst="rect">
            <a:avLst/>
          </a:prstGeom>
        </p:spPr>
        <p:txBody>
          <a:bodyPr wrap="square">
            <a:spAutoFit/>
          </a:bodyPr>
          <a:lstStyle/>
          <a:p>
            <a:pPr marL="342900" indent="-342900" algn="just">
              <a:buFont typeface="Wingdings" pitchFamily="2" charset="2"/>
              <a:buChar char="§"/>
            </a:pPr>
            <a:r>
              <a:rPr lang="en-US" sz="2400" dirty="0">
                <a:solidFill>
                  <a:srgbClr val="002060"/>
                </a:solidFill>
                <a:latin typeface="Bahnschrift" panose="020B0502040204020203" pitchFamily="34" charset="0"/>
              </a:rPr>
              <a:t>BN layers allow users to have personalized models and significantly improves average User model Accuracy 	</a:t>
            </a:r>
            <a:r>
              <a:rPr lang="en-US" dirty="0"/>
              <a:t> 	</a:t>
            </a:r>
          </a:p>
        </p:txBody>
      </p:sp>
      <p:sp>
        <p:nvSpPr>
          <p:cNvPr id="5" name="Rectangle 4"/>
          <p:cNvSpPr/>
          <p:nvPr/>
        </p:nvSpPr>
        <p:spPr>
          <a:xfrm>
            <a:off x="175365" y="2290929"/>
            <a:ext cx="10409128" cy="1200329"/>
          </a:xfrm>
          <a:prstGeom prst="rect">
            <a:avLst/>
          </a:prstGeom>
        </p:spPr>
        <p:txBody>
          <a:bodyPr wrap="square">
            <a:spAutoFit/>
          </a:bodyPr>
          <a:lstStyle/>
          <a:p>
            <a:pPr marL="342900" indent="-342900" algn="just">
              <a:buFont typeface="Wingdings" pitchFamily="2" charset="2"/>
              <a:buChar char="§"/>
            </a:pPr>
            <a:r>
              <a:rPr lang="en-US" sz="2400" dirty="0">
                <a:solidFill>
                  <a:srgbClr val="002060"/>
                </a:solidFill>
                <a:latin typeface="Bahnschrift" panose="020B0502040204020203" pitchFamily="34" charset="0"/>
              </a:rPr>
              <a:t>Experiments using MNIST and CIFAR10 show that MTFL with </a:t>
            </a:r>
            <a:r>
              <a:rPr lang="en-US" sz="2400" dirty="0" err="1">
                <a:solidFill>
                  <a:srgbClr val="002060"/>
                </a:solidFill>
                <a:latin typeface="Bahnschrift" panose="020B0502040204020203" pitchFamily="34" charset="0"/>
              </a:rPr>
              <a:t>FedAvg</a:t>
            </a:r>
            <a:r>
              <a:rPr lang="en-US" sz="2400" dirty="0">
                <a:solidFill>
                  <a:srgbClr val="002060"/>
                </a:solidFill>
                <a:latin typeface="Bahnschrift" panose="020B0502040204020203" pitchFamily="34" charset="0"/>
              </a:rPr>
              <a:t> significantly reduces the number of rounds to reach a target average UA compared to FL, by up to 5 times .</a:t>
            </a:r>
          </a:p>
        </p:txBody>
      </p:sp>
      <p:sp>
        <p:nvSpPr>
          <p:cNvPr id="6" name="Rectangle 5"/>
          <p:cNvSpPr/>
          <p:nvPr/>
        </p:nvSpPr>
        <p:spPr>
          <a:xfrm>
            <a:off x="175364" y="3791634"/>
            <a:ext cx="10947747" cy="830997"/>
          </a:xfrm>
          <a:prstGeom prst="rect">
            <a:avLst/>
          </a:prstGeom>
        </p:spPr>
        <p:txBody>
          <a:bodyPr wrap="square">
            <a:spAutoFit/>
          </a:bodyPr>
          <a:lstStyle/>
          <a:p>
            <a:pPr marL="342900" indent="-342900" algn="just">
              <a:buFont typeface="Wingdings" pitchFamily="2" charset="2"/>
              <a:buChar char="§"/>
            </a:pPr>
            <a:r>
              <a:rPr lang="en-US" sz="2400" dirty="0">
                <a:solidFill>
                  <a:srgbClr val="002060"/>
                </a:solidFill>
                <a:latin typeface="Bahnschrift" panose="020B0502040204020203" pitchFamily="34" charset="0"/>
              </a:rPr>
              <a:t>Further experiments show that MTFL with </a:t>
            </a:r>
            <a:r>
              <a:rPr lang="en-US" sz="2400" dirty="0" err="1">
                <a:solidFill>
                  <a:srgbClr val="002060"/>
                </a:solidFill>
                <a:latin typeface="Bahnschrift" panose="020B0502040204020203" pitchFamily="34" charset="0"/>
              </a:rPr>
              <a:t>FedAvg</a:t>
            </a:r>
            <a:r>
              <a:rPr lang="en-US" sz="2400" dirty="0">
                <a:solidFill>
                  <a:srgbClr val="002060"/>
                </a:solidFill>
                <a:latin typeface="Bahnschrift" panose="020B0502040204020203" pitchFamily="34" charset="0"/>
              </a:rPr>
              <a:t>-Adam reduces this number even further, by up to 3 times .</a:t>
            </a:r>
          </a:p>
        </p:txBody>
      </p:sp>
    </p:spTree>
    <p:extLst>
      <p:ext uri="{BB962C8B-B14F-4D97-AF65-F5344CB8AC3E}">
        <p14:creationId xmlns:p14="http://schemas.microsoft.com/office/powerpoint/2010/main" val="222946993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25884" y="2641659"/>
            <a:ext cx="11223321" cy="1200329"/>
          </a:xfrm>
          <a:prstGeom prst="rect">
            <a:avLst/>
          </a:prstGeom>
        </p:spPr>
        <p:txBody>
          <a:bodyPr wrap="square">
            <a:spAutoFit/>
          </a:bodyPr>
          <a:lstStyle/>
          <a:p>
            <a:pPr marL="342900" indent="-342900" algn="just">
              <a:buFont typeface="Wingdings" pitchFamily="2" charset="2"/>
              <a:buChar char="§"/>
            </a:pPr>
            <a:r>
              <a:rPr lang="en-US" sz="2400" dirty="0">
                <a:solidFill>
                  <a:srgbClr val="002060"/>
                </a:solidFill>
                <a:latin typeface="Bahnschrift" panose="020B0502040204020203" pitchFamily="34" charset="0"/>
              </a:rPr>
              <a:t>Comparison to other state-of-the-art personalized FL algorithms show that MTFL is able to achieve the highest average UA given limited communication rounds.</a:t>
            </a:r>
          </a:p>
        </p:txBody>
      </p:sp>
      <p:sp>
        <p:nvSpPr>
          <p:cNvPr id="3" name="Rectangle 2"/>
          <p:cNvSpPr/>
          <p:nvPr/>
        </p:nvSpPr>
        <p:spPr>
          <a:xfrm>
            <a:off x="425884" y="1038327"/>
            <a:ext cx="10546915" cy="1200329"/>
          </a:xfrm>
          <a:prstGeom prst="rect">
            <a:avLst/>
          </a:prstGeom>
        </p:spPr>
        <p:txBody>
          <a:bodyPr wrap="square">
            <a:spAutoFit/>
          </a:bodyPr>
          <a:lstStyle/>
          <a:p>
            <a:pPr marL="342900" indent="-342900" algn="just">
              <a:buFont typeface="Wingdings" pitchFamily="2" charset="2"/>
              <a:buChar char="§"/>
            </a:pPr>
            <a:r>
              <a:rPr lang="en-US" sz="2400" dirty="0">
                <a:solidFill>
                  <a:srgbClr val="002060"/>
                </a:solidFill>
                <a:latin typeface="Bahnschrift" panose="020B0502040204020203" pitchFamily="34" charset="0"/>
              </a:rPr>
              <a:t>These experiments also indicate that using private BN trainable parameters (g; b) instead of statistics (m; s) in model patches gives better convergence speed.</a:t>
            </a:r>
          </a:p>
        </p:txBody>
      </p:sp>
    </p:spTree>
    <p:extLst>
      <p:ext uri="{BB962C8B-B14F-4D97-AF65-F5344CB8AC3E}">
        <p14:creationId xmlns:p14="http://schemas.microsoft.com/office/powerpoint/2010/main" val="49262180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47597" y="284875"/>
            <a:ext cx="4002066" cy="707886"/>
          </a:xfrm>
          <a:prstGeom prst="rect">
            <a:avLst/>
          </a:prstGeom>
          <a:noFill/>
        </p:spPr>
        <p:txBody>
          <a:bodyPr wrap="square" rtlCol="0">
            <a:spAutoFit/>
          </a:bodyPr>
          <a:lstStyle/>
          <a:p>
            <a:r>
              <a:rPr lang="en-US" sz="4000" b="1" dirty="0">
                <a:solidFill>
                  <a:srgbClr val="C00000"/>
                </a:solidFill>
                <a:latin typeface="Bahnschrift" panose="020B0502040204020203" pitchFamily="34" charset="0"/>
              </a:rPr>
              <a:t>Future work : </a:t>
            </a:r>
          </a:p>
        </p:txBody>
      </p:sp>
      <p:sp>
        <p:nvSpPr>
          <p:cNvPr id="3" name="Rectangle 2"/>
          <p:cNvSpPr/>
          <p:nvPr/>
        </p:nvSpPr>
        <p:spPr>
          <a:xfrm>
            <a:off x="521616" y="1466360"/>
            <a:ext cx="11030790" cy="847348"/>
          </a:xfrm>
          <a:prstGeom prst="rect">
            <a:avLst/>
          </a:prstGeom>
        </p:spPr>
        <p:txBody>
          <a:bodyPr wrap="square">
            <a:spAutoFit/>
          </a:bodyPr>
          <a:lstStyle/>
          <a:p>
            <a:pPr marL="342900" indent="-342900">
              <a:lnSpc>
                <a:spcPct val="107000"/>
              </a:lnSpc>
              <a:spcAft>
                <a:spcPts val="800"/>
              </a:spcAft>
              <a:buFont typeface="Arial" panose="020B0604020202020204" pitchFamily="34" charset="0"/>
              <a:buChar char="•"/>
            </a:pPr>
            <a:r>
              <a:rPr lang="en-IN" sz="2400" dirty="0">
                <a:solidFill>
                  <a:srgbClr val="002060"/>
                </a:solidFill>
                <a:latin typeface="Bahnschrift" panose="020B0502040204020203" pitchFamily="34" charset="0"/>
              </a:rPr>
              <a:t>The positive results we obtained justify further investigation of this approach</a:t>
            </a:r>
            <a:r>
              <a:rPr lang="en-IN" spc="-20" dirty="0">
                <a:solidFill>
                  <a:srgbClr val="404041"/>
                </a:solidFill>
                <a:latin typeface="Times New Roman"/>
                <a:cs typeface="Times New Roman"/>
              </a:rPr>
              <a:t>.</a:t>
            </a:r>
          </a:p>
        </p:txBody>
      </p:sp>
      <p:sp>
        <p:nvSpPr>
          <p:cNvPr id="5" name="TextBox 4"/>
          <p:cNvSpPr txBox="1"/>
          <p:nvPr/>
        </p:nvSpPr>
        <p:spPr>
          <a:xfrm>
            <a:off x="521616" y="2371808"/>
            <a:ext cx="10451184" cy="1200329"/>
          </a:xfrm>
          <a:prstGeom prst="rect">
            <a:avLst/>
          </a:prstGeom>
          <a:noFill/>
        </p:spPr>
        <p:txBody>
          <a:bodyPr wrap="square" rtlCol="0">
            <a:spAutoFit/>
          </a:bodyPr>
          <a:lstStyle/>
          <a:p>
            <a:pPr marL="342900" indent="-342900">
              <a:buFont typeface="Arial" panose="020B0604020202020204" pitchFamily="34" charset="0"/>
              <a:buChar char="•"/>
            </a:pPr>
            <a:r>
              <a:rPr lang="en-US" sz="2400" dirty="0">
                <a:solidFill>
                  <a:srgbClr val="002060"/>
                </a:solidFill>
                <a:latin typeface="Bahnschrift" panose="020B0502040204020203" pitchFamily="34" charset="0"/>
              </a:rPr>
              <a:t>In the current investigation we consider image classification as our concern . This work can be extended to other type of classification other than the image classification</a:t>
            </a:r>
          </a:p>
        </p:txBody>
      </p:sp>
    </p:spTree>
    <p:extLst>
      <p:ext uri="{BB962C8B-B14F-4D97-AF65-F5344CB8AC3E}">
        <p14:creationId xmlns:p14="http://schemas.microsoft.com/office/powerpoint/2010/main" val="42403224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B3C915C-A873-509A-8866-5B942B7F62CC}"/>
              </a:ext>
            </a:extLst>
          </p:cNvPr>
          <p:cNvSpPr txBox="1"/>
          <p:nvPr/>
        </p:nvSpPr>
        <p:spPr>
          <a:xfrm>
            <a:off x="417250" y="259767"/>
            <a:ext cx="4722921" cy="707886"/>
          </a:xfrm>
          <a:prstGeom prst="rect">
            <a:avLst/>
          </a:prstGeom>
          <a:noFill/>
        </p:spPr>
        <p:txBody>
          <a:bodyPr wrap="square" rtlCol="0">
            <a:spAutoFit/>
          </a:bodyPr>
          <a:lstStyle/>
          <a:p>
            <a:r>
              <a:rPr lang="en-IN" sz="4000" b="1" dirty="0">
                <a:solidFill>
                  <a:srgbClr val="C00000"/>
                </a:solidFill>
                <a:latin typeface="Bahnschrift" panose="020B0502040204020203" pitchFamily="34" charset="0"/>
              </a:rPr>
              <a:t>Existing Technique:</a:t>
            </a:r>
          </a:p>
        </p:txBody>
      </p:sp>
      <p:sp>
        <p:nvSpPr>
          <p:cNvPr id="3" name="TextBox 2">
            <a:extLst>
              <a:ext uri="{FF2B5EF4-FFF2-40B4-BE49-F238E27FC236}">
                <a16:creationId xmlns:a16="http://schemas.microsoft.com/office/drawing/2014/main" id="{D6E59662-F199-736A-FFF3-097877E89CEB}"/>
              </a:ext>
            </a:extLst>
          </p:cNvPr>
          <p:cNvSpPr txBox="1"/>
          <p:nvPr/>
        </p:nvSpPr>
        <p:spPr>
          <a:xfrm>
            <a:off x="807836" y="1902281"/>
            <a:ext cx="9896023" cy="2246769"/>
          </a:xfrm>
          <a:prstGeom prst="rect">
            <a:avLst/>
          </a:prstGeom>
          <a:noFill/>
        </p:spPr>
        <p:txBody>
          <a:bodyPr wrap="square" rtlCol="0">
            <a:spAutoFit/>
          </a:bodyPr>
          <a:lstStyle/>
          <a:p>
            <a:pPr marL="342900" indent="-342900">
              <a:buFont typeface="Arial" panose="020B0604020202020204" pitchFamily="34" charset="0"/>
              <a:buChar char="•"/>
            </a:pPr>
            <a:r>
              <a:rPr lang="en-IN" sz="2800" b="0" i="0" u="none" strike="noStrike" baseline="0" dirty="0">
                <a:solidFill>
                  <a:srgbClr val="0070C0"/>
                </a:solidFill>
                <a:latin typeface="AdvP6EC0"/>
              </a:rPr>
              <a:t>Federated Averaging (Fed-</a:t>
            </a:r>
            <a:r>
              <a:rPr lang="en-IN" sz="2800" b="0" i="0" u="none" strike="noStrike" baseline="0" dirty="0" err="1">
                <a:solidFill>
                  <a:srgbClr val="0070C0"/>
                </a:solidFill>
                <a:latin typeface="AdvP6EC0"/>
              </a:rPr>
              <a:t>Avg</a:t>
            </a:r>
            <a:r>
              <a:rPr lang="en-IN" sz="2800" b="0" i="0" u="none" strike="noStrike" baseline="0" dirty="0">
                <a:solidFill>
                  <a:srgbClr val="0070C0"/>
                </a:solidFill>
                <a:latin typeface="AdvP6EC0"/>
              </a:rPr>
              <a:t>) by </a:t>
            </a:r>
            <a:r>
              <a:rPr lang="en-US" sz="2800" dirty="0">
                <a:solidFill>
                  <a:srgbClr val="0070C0"/>
                </a:solidFill>
                <a:latin typeface="AdvP6EC0"/>
              </a:rPr>
              <a:t>B. McMahan, E. Moore, D. Ramage, and B. A. Y. </a:t>
            </a:r>
            <a:r>
              <a:rPr lang="en-US" sz="2800" dirty="0" err="1">
                <a:solidFill>
                  <a:srgbClr val="0070C0"/>
                </a:solidFill>
                <a:latin typeface="AdvP6EC0"/>
              </a:rPr>
              <a:t>Arcas</a:t>
            </a:r>
            <a:r>
              <a:rPr lang="en-IN" sz="2800" dirty="0">
                <a:solidFill>
                  <a:srgbClr val="0070C0"/>
                </a:solidFill>
                <a:latin typeface="AdvP6EC0"/>
              </a:rPr>
              <a:t>  </a:t>
            </a:r>
          </a:p>
          <a:p>
            <a:pPr marL="342900" indent="-342900">
              <a:buFont typeface="Arial" panose="020B0604020202020204" pitchFamily="34" charset="0"/>
              <a:buChar char="•"/>
            </a:pPr>
            <a:endParaRPr lang="en-IN" sz="2800" dirty="0">
              <a:solidFill>
                <a:srgbClr val="0070C0"/>
              </a:solidFill>
              <a:latin typeface="AdvP6EC0"/>
            </a:endParaRPr>
          </a:p>
          <a:p>
            <a:pPr marL="342900" indent="-342900">
              <a:buFont typeface="Arial" panose="020B0604020202020204" pitchFamily="34" charset="0"/>
              <a:buChar char="•"/>
            </a:pPr>
            <a:r>
              <a:rPr lang="en-IN" sz="2800" b="0" i="0" u="none" strike="noStrike" baseline="0" dirty="0">
                <a:solidFill>
                  <a:srgbClr val="0070C0"/>
                </a:solidFill>
                <a:latin typeface="AdvP6EC0"/>
              </a:rPr>
              <a:t>Federated Averaging </a:t>
            </a:r>
            <a:r>
              <a:rPr lang="en-IN" sz="2800" dirty="0">
                <a:solidFill>
                  <a:srgbClr val="0070C0"/>
                </a:solidFill>
                <a:latin typeface="AdvP6EC0"/>
              </a:rPr>
              <a:t>using optimisation strategy (</a:t>
            </a:r>
            <a:r>
              <a:rPr lang="en-IN" sz="2800" dirty="0" err="1">
                <a:solidFill>
                  <a:srgbClr val="0070C0"/>
                </a:solidFill>
                <a:latin typeface="AdvP6EC0"/>
              </a:rPr>
              <a:t>FedAvg</a:t>
            </a:r>
            <a:r>
              <a:rPr lang="en-IN" sz="2800" dirty="0">
                <a:solidFill>
                  <a:srgbClr val="0070C0"/>
                </a:solidFill>
                <a:latin typeface="AdvP6EC0"/>
              </a:rPr>
              <a:t> – Adam)</a:t>
            </a:r>
          </a:p>
        </p:txBody>
      </p:sp>
    </p:spTree>
    <p:extLst>
      <p:ext uri="{BB962C8B-B14F-4D97-AF65-F5344CB8AC3E}">
        <p14:creationId xmlns:p14="http://schemas.microsoft.com/office/powerpoint/2010/main" val="40728288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4,997 Thank You Wood Stock Photos - Free &amp; Royalty-Free Stock Photos from  Dreamstime">
            <a:extLst>
              <a:ext uri="{FF2B5EF4-FFF2-40B4-BE49-F238E27FC236}">
                <a16:creationId xmlns:a16="http://schemas.microsoft.com/office/drawing/2014/main" id="{28521149-EC88-DDEC-3EB6-4F86B1A830F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5309" y="109399"/>
            <a:ext cx="11771790" cy="58580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03839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D17592C-287C-865E-2FAE-8C7541442154}"/>
              </a:ext>
            </a:extLst>
          </p:cNvPr>
          <p:cNvSpPr txBox="1"/>
          <p:nvPr/>
        </p:nvSpPr>
        <p:spPr>
          <a:xfrm>
            <a:off x="417250" y="277697"/>
            <a:ext cx="4722921" cy="707886"/>
          </a:xfrm>
          <a:prstGeom prst="rect">
            <a:avLst/>
          </a:prstGeom>
          <a:noFill/>
        </p:spPr>
        <p:txBody>
          <a:bodyPr wrap="square" rtlCol="0">
            <a:spAutoFit/>
          </a:bodyPr>
          <a:lstStyle/>
          <a:p>
            <a:r>
              <a:rPr lang="en-IN" sz="4000" b="1" dirty="0">
                <a:solidFill>
                  <a:srgbClr val="C00000"/>
                </a:solidFill>
                <a:latin typeface="Bahnschrift" panose="020B0502040204020203" pitchFamily="34" charset="0"/>
              </a:rPr>
              <a:t>Existing Technique:</a:t>
            </a:r>
          </a:p>
        </p:txBody>
      </p:sp>
      <p:sp>
        <p:nvSpPr>
          <p:cNvPr id="6" name="TextBox 5">
            <a:extLst>
              <a:ext uri="{FF2B5EF4-FFF2-40B4-BE49-F238E27FC236}">
                <a16:creationId xmlns:a16="http://schemas.microsoft.com/office/drawing/2014/main" id="{977E23A0-1EA1-E65C-6A86-4E034CE0F2BB}"/>
              </a:ext>
            </a:extLst>
          </p:cNvPr>
          <p:cNvSpPr txBox="1"/>
          <p:nvPr/>
        </p:nvSpPr>
        <p:spPr>
          <a:xfrm>
            <a:off x="1788537" y="1122351"/>
            <a:ext cx="7883496" cy="461665"/>
          </a:xfrm>
          <a:prstGeom prst="rect">
            <a:avLst/>
          </a:prstGeom>
          <a:noFill/>
        </p:spPr>
        <p:txBody>
          <a:bodyPr wrap="square" rtlCol="0">
            <a:spAutoFit/>
          </a:bodyPr>
          <a:lstStyle/>
          <a:p>
            <a:pPr algn="ctr"/>
            <a:r>
              <a:rPr lang="en-IN" sz="2400" b="0" i="0" u="none" strike="noStrike" baseline="0" dirty="0">
                <a:solidFill>
                  <a:srgbClr val="0070C0"/>
                </a:solidFill>
                <a:latin typeface="AdvP6EC0"/>
              </a:rPr>
              <a:t>Federated Averaging (Fed-</a:t>
            </a:r>
            <a:r>
              <a:rPr lang="en-IN" sz="2400" b="0" i="0" u="none" strike="noStrike" baseline="0" dirty="0" err="1">
                <a:solidFill>
                  <a:srgbClr val="0070C0"/>
                </a:solidFill>
                <a:latin typeface="AdvP6EC0"/>
              </a:rPr>
              <a:t>Avg</a:t>
            </a:r>
            <a:r>
              <a:rPr lang="en-IN" sz="2400" b="0" i="0" u="none" strike="noStrike" baseline="0" dirty="0">
                <a:solidFill>
                  <a:srgbClr val="0070C0"/>
                </a:solidFill>
                <a:latin typeface="AdvP6EC0"/>
              </a:rPr>
              <a:t>):</a:t>
            </a:r>
            <a:r>
              <a:rPr lang="en-IN" sz="2400" dirty="0">
                <a:solidFill>
                  <a:srgbClr val="0070C0"/>
                </a:solidFill>
                <a:latin typeface="AdvP6EC0"/>
              </a:rPr>
              <a:t> </a:t>
            </a:r>
            <a:r>
              <a:rPr lang="en-IN" sz="2400" b="0" i="0" u="none" strike="noStrike" baseline="0" dirty="0">
                <a:solidFill>
                  <a:srgbClr val="0070C0"/>
                </a:solidFill>
                <a:latin typeface="AdvP6EC0"/>
              </a:rPr>
              <a:t> </a:t>
            </a:r>
            <a:endParaRPr lang="en-IN" sz="2400" dirty="0">
              <a:solidFill>
                <a:srgbClr val="0070C0"/>
              </a:solidFill>
            </a:endParaRPr>
          </a:p>
        </p:txBody>
      </p:sp>
      <p:sp>
        <p:nvSpPr>
          <p:cNvPr id="8" name="TextBox 7">
            <a:extLst>
              <a:ext uri="{FF2B5EF4-FFF2-40B4-BE49-F238E27FC236}">
                <a16:creationId xmlns:a16="http://schemas.microsoft.com/office/drawing/2014/main" id="{39B45201-F529-7789-DD90-955FE4919AA7}"/>
              </a:ext>
            </a:extLst>
          </p:cNvPr>
          <p:cNvSpPr txBox="1"/>
          <p:nvPr/>
        </p:nvSpPr>
        <p:spPr>
          <a:xfrm>
            <a:off x="754603" y="1642221"/>
            <a:ext cx="10433350" cy="4401205"/>
          </a:xfrm>
          <a:prstGeom prst="rect">
            <a:avLst/>
          </a:prstGeom>
          <a:noFill/>
        </p:spPr>
        <p:txBody>
          <a:bodyPr wrap="square" rtlCol="0">
            <a:spAutoFit/>
          </a:bodyPr>
          <a:lstStyle/>
          <a:p>
            <a:pPr marL="342900" indent="-342900" algn="just">
              <a:buFont typeface="Arial" panose="020B0604020202020204" pitchFamily="34" charset="0"/>
              <a:buChar char="•"/>
            </a:pPr>
            <a:r>
              <a:rPr lang="en-US" sz="2000" dirty="0">
                <a:solidFill>
                  <a:srgbClr val="002060"/>
                </a:solidFill>
                <a:latin typeface="Bahnschrift" panose="020B0502040204020203" pitchFamily="34" charset="0"/>
              </a:rPr>
              <a:t>Federated learning is a machine learning approach that allows multiple parties to collaborate on a model without sharing their data with each other.</a:t>
            </a:r>
          </a:p>
          <a:p>
            <a:pPr algn="just"/>
            <a:endParaRPr lang="en-US" sz="2000" dirty="0">
              <a:solidFill>
                <a:srgbClr val="002060"/>
              </a:solidFill>
              <a:latin typeface="Bahnschrift" panose="020B0502040204020203" pitchFamily="34" charset="0"/>
            </a:endParaRPr>
          </a:p>
          <a:p>
            <a:pPr marL="342900" indent="-342900" algn="just">
              <a:buFont typeface="Arial" panose="020B0604020202020204" pitchFamily="34" charset="0"/>
              <a:buChar char="•"/>
            </a:pPr>
            <a:r>
              <a:rPr lang="en-US" sz="2000" dirty="0">
                <a:solidFill>
                  <a:srgbClr val="002060"/>
                </a:solidFill>
                <a:latin typeface="Bahnschrift" panose="020B0502040204020203" pitchFamily="34" charset="0"/>
              </a:rPr>
              <a:t>Federated learning allows data to remain confidential, which is important for industries such as healthcare, finance, and telecommunications, where privacy is a primary concern.</a:t>
            </a:r>
          </a:p>
          <a:p>
            <a:pPr algn="just"/>
            <a:endParaRPr lang="en-US" sz="2000" dirty="0">
              <a:solidFill>
                <a:srgbClr val="002060"/>
              </a:solidFill>
              <a:latin typeface="Bahnschrift" panose="020B0502040204020203" pitchFamily="34" charset="0"/>
            </a:endParaRPr>
          </a:p>
          <a:p>
            <a:pPr algn="just"/>
            <a:r>
              <a:rPr lang="en-US" sz="2000" dirty="0">
                <a:solidFill>
                  <a:srgbClr val="002060"/>
                </a:solidFill>
                <a:latin typeface="Bahnschrift" panose="020B0502040204020203" pitchFamily="34" charset="0"/>
              </a:rPr>
              <a:t>The Fed-Avg algorithm works as follows:</a:t>
            </a:r>
          </a:p>
          <a:p>
            <a:pPr algn="just"/>
            <a:endParaRPr lang="en-US" sz="2000" dirty="0">
              <a:solidFill>
                <a:srgbClr val="002060"/>
              </a:solidFill>
              <a:latin typeface="Bahnschrift" panose="020B0502040204020203" pitchFamily="34" charset="0"/>
            </a:endParaRPr>
          </a:p>
          <a:p>
            <a:pPr marL="514350" indent="-514350" algn="just">
              <a:buFont typeface="+mj-lt"/>
              <a:buAutoNum type="romanLcPeriod"/>
            </a:pPr>
            <a:r>
              <a:rPr lang="en-US" sz="2000" dirty="0">
                <a:solidFill>
                  <a:srgbClr val="002060"/>
                </a:solidFill>
                <a:latin typeface="Bahnschrift" panose="020B0502040204020203" pitchFamily="34" charset="0"/>
              </a:rPr>
              <a:t>Initialization: A central server initializes the model parameters.</a:t>
            </a:r>
          </a:p>
          <a:p>
            <a:pPr marL="514350" indent="-514350" algn="just">
              <a:buFont typeface="+mj-lt"/>
              <a:buAutoNum type="romanLcPeriod"/>
            </a:pPr>
            <a:endParaRPr lang="en-US" sz="2000" dirty="0">
              <a:solidFill>
                <a:srgbClr val="002060"/>
              </a:solidFill>
              <a:latin typeface="Bahnschrift" panose="020B0502040204020203" pitchFamily="34" charset="0"/>
            </a:endParaRPr>
          </a:p>
          <a:p>
            <a:pPr marL="514350" indent="-514350" algn="just">
              <a:buFont typeface="+mj-lt"/>
              <a:buAutoNum type="romanLcPeriod"/>
            </a:pPr>
            <a:r>
              <a:rPr lang="en-US" sz="2000" dirty="0">
                <a:solidFill>
                  <a:srgbClr val="002060"/>
                </a:solidFill>
                <a:latin typeface="Bahnschrift" panose="020B0502040204020203" pitchFamily="34" charset="0"/>
              </a:rPr>
              <a:t>Client Selection: The server selects a subset of clients (e.g., mobile devices) to participate in the training process.</a:t>
            </a:r>
          </a:p>
          <a:p>
            <a:pPr marL="514350" indent="-514350" algn="just">
              <a:buFont typeface="+mj-lt"/>
              <a:buAutoNum type="romanLcPeriod"/>
            </a:pPr>
            <a:endParaRPr lang="en-US" sz="2000" dirty="0">
              <a:solidFill>
                <a:srgbClr val="002060"/>
              </a:solidFill>
              <a:latin typeface="Bahnschrift" panose="020B0502040204020203" pitchFamily="34" charset="0"/>
            </a:endParaRPr>
          </a:p>
        </p:txBody>
      </p:sp>
    </p:spTree>
    <p:extLst>
      <p:ext uri="{BB962C8B-B14F-4D97-AF65-F5344CB8AC3E}">
        <p14:creationId xmlns:p14="http://schemas.microsoft.com/office/powerpoint/2010/main" val="24151685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BC7806A-6393-B680-CC9B-2BD08F8D1B9D}"/>
              </a:ext>
            </a:extLst>
          </p:cNvPr>
          <p:cNvSpPr txBox="1"/>
          <p:nvPr/>
        </p:nvSpPr>
        <p:spPr>
          <a:xfrm>
            <a:off x="347883" y="1340529"/>
            <a:ext cx="11225553" cy="3170099"/>
          </a:xfrm>
          <a:prstGeom prst="rect">
            <a:avLst/>
          </a:prstGeom>
          <a:noFill/>
        </p:spPr>
        <p:txBody>
          <a:bodyPr wrap="square">
            <a:spAutoFit/>
          </a:bodyPr>
          <a:lstStyle/>
          <a:p>
            <a:pPr marL="514350" indent="-514350" algn="just">
              <a:buFont typeface="+mj-lt"/>
              <a:buAutoNum type="romanLcPeriod" startAt="3"/>
            </a:pPr>
            <a:r>
              <a:rPr lang="en-US" sz="2000" dirty="0">
                <a:solidFill>
                  <a:srgbClr val="002060"/>
                </a:solidFill>
                <a:latin typeface="Bahnschrift" panose="020B0502040204020203" pitchFamily="34" charset="0"/>
              </a:rPr>
              <a:t>Local Training: The selected clients download the current model parameters from the server, train the model on their local data, and send the updated model parameters back to the server.</a:t>
            </a:r>
          </a:p>
          <a:p>
            <a:pPr marL="514350" indent="-514350" algn="just">
              <a:buFont typeface="+mj-lt"/>
              <a:buAutoNum type="romanLcPeriod" startAt="3"/>
            </a:pPr>
            <a:endParaRPr lang="en-US" sz="2000" dirty="0">
              <a:solidFill>
                <a:srgbClr val="002060"/>
              </a:solidFill>
              <a:latin typeface="Bahnschrift" panose="020B0502040204020203" pitchFamily="34" charset="0"/>
            </a:endParaRPr>
          </a:p>
          <a:p>
            <a:pPr marL="514350" indent="-514350" algn="just">
              <a:buFont typeface="+mj-lt"/>
              <a:buAutoNum type="romanLcPeriod" startAt="3"/>
            </a:pPr>
            <a:r>
              <a:rPr lang="en-US" sz="2000" dirty="0">
                <a:solidFill>
                  <a:srgbClr val="002060"/>
                </a:solidFill>
                <a:latin typeface="Bahnschrift" panose="020B0502040204020203" pitchFamily="34" charset="0"/>
              </a:rPr>
              <a:t>Aggregation: The server aggregates the updated model parameters from the clients by taking a weighted average of the parameters based on the number of data samples each client has.</a:t>
            </a:r>
          </a:p>
          <a:p>
            <a:pPr marL="514350" indent="-514350" algn="just">
              <a:buFont typeface="+mj-lt"/>
              <a:buAutoNum type="romanLcPeriod" startAt="3"/>
            </a:pPr>
            <a:endParaRPr lang="en-US" sz="2000" dirty="0">
              <a:solidFill>
                <a:srgbClr val="002060"/>
              </a:solidFill>
              <a:latin typeface="Bahnschrift" panose="020B0502040204020203" pitchFamily="34" charset="0"/>
            </a:endParaRPr>
          </a:p>
          <a:p>
            <a:pPr marL="514350" indent="-514350" algn="just">
              <a:buFont typeface="+mj-lt"/>
              <a:buAutoNum type="romanLcPeriod" startAt="3"/>
            </a:pPr>
            <a:r>
              <a:rPr lang="en-US" sz="2000" dirty="0">
                <a:solidFill>
                  <a:srgbClr val="002060"/>
                </a:solidFill>
                <a:latin typeface="Bahnschrift" panose="020B0502040204020203" pitchFamily="34" charset="0"/>
              </a:rPr>
              <a:t>Model Update: The server updates the global model parameters with the aggregated parameters and repeats the process for the next round of training.</a:t>
            </a:r>
            <a:endParaRPr lang="en-IN" sz="2000" dirty="0">
              <a:solidFill>
                <a:srgbClr val="002060"/>
              </a:solidFill>
              <a:latin typeface="Bahnschrift" panose="020B0502040204020203" pitchFamily="34" charset="0"/>
            </a:endParaRPr>
          </a:p>
        </p:txBody>
      </p:sp>
    </p:spTree>
    <p:extLst>
      <p:ext uri="{BB962C8B-B14F-4D97-AF65-F5344CB8AC3E}">
        <p14:creationId xmlns:p14="http://schemas.microsoft.com/office/powerpoint/2010/main" val="27683278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052E2CA-1917-42D2-4420-1F61A663D44A}"/>
              </a:ext>
            </a:extLst>
          </p:cNvPr>
          <p:cNvSpPr txBox="1"/>
          <p:nvPr/>
        </p:nvSpPr>
        <p:spPr>
          <a:xfrm>
            <a:off x="417250" y="259767"/>
            <a:ext cx="4722921" cy="707886"/>
          </a:xfrm>
          <a:prstGeom prst="rect">
            <a:avLst/>
          </a:prstGeom>
          <a:noFill/>
        </p:spPr>
        <p:txBody>
          <a:bodyPr wrap="square" rtlCol="0">
            <a:spAutoFit/>
          </a:bodyPr>
          <a:lstStyle/>
          <a:p>
            <a:r>
              <a:rPr lang="en-IN" sz="4000" b="1" dirty="0">
                <a:solidFill>
                  <a:srgbClr val="C00000"/>
                </a:solidFill>
                <a:latin typeface="Bahnschrift" panose="020B0502040204020203" pitchFamily="34" charset="0"/>
              </a:rPr>
              <a:t>Existing Technique:</a:t>
            </a:r>
          </a:p>
        </p:txBody>
      </p:sp>
      <p:sp>
        <p:nvSpPr>
          <p:cNvPr id="3" name="TextBox 2">
            <a:extLst>
              <a:ext uri="{FF2B5EF4-FFF2-40B4-BE49-F238E27FC236}">
                <a16:creationId xmlns:a16="http://schemas.microsoft.com/office/drawing/2014/main" id="{078215D1-D9D1-3A39-0F0E-1085A39F62E3}"/>
              </a:ext>
            </a:extLst>
          </p:cNvPr>
          <p:cNvSpPr txBox="1"/>
          <p:nvPr/>
        </p:nvSpPr>
        <p:spPr>
          <a:xfrm>
            <a:off x="1788537" y="1104421"/>
            <a:ext cx="7883496" cy="461665"/>
          </a:xfrm>
          <a:prstGeom prst="rect">
            <a:avLst/>
          </a:prstGeom>
          <a:noFill/>
        </p:spPr>
        <p:txBody>
          <a:bodyPr wrap="square" rtlCol="0">
            <a:spAutoFit/>
          </a:bodyPr>
          <a:lstStyle/>
          <a:p>
            <a:pPr algn="ctr"/>
            <a:r>
              <a:rPr lang="en-IN" sz="2400" dirty="0">
                <a:solidFill>
                  <a:srgbClr val="0070C0"/>
                </a:solidFill>
                <a:latin typeface="AdvP6EC0"/>
              </a:rPr>
              <a:t> </a:t>
            </a:r>
            <a:r>
              <a:rPr lang="en-IN" sz="2400" dirty="0" err="1">
                <a:solidFill>
                  <a:srgbClr val="0070C0"/>
                </a:solidFill>
                <a:latin typeface="AdvP6EC0"/>
              </a:rPr>
              <a:t>FedAvg</a:t>
            </a:r>
            <a:r>
              <a:rPr lang="en-IN" sz="2400" dirty="0">
                <a:solidFill>
                  <a:srgbClr val="0070C0"/>
                </a:solidFill>
                <a:latin typeface="AdvP6EC0"/>
              </a:rPr>
              <a:t> – Adam   </a:t>
            </a:r>
          </a:p>
        </p:txBody>
      </p:sp>
      <p:sp>
        <p:nvSpPr>
          <p:cNvPr id="4" name="TextBox 3">
            <a:extLst>
              <a:ext uri="{FF2B5EF4-FFF2-40B4-BE49-F238E27FC236}">
                <a16:creationId xmlns:a16="http://schemas.microsoft.com/office/drawing/2014/main" id="{4DCD1CA2-9269-2A62-3D5F-A59FD04E4585}"/>
              </a:ext>
            </a:extLst>
          </p:cNvPr>
          <p:cNvSpPr txBox="1"/>
          <p:nvPr/>
        </p:nvSpPr>
        <p:spPr>
          <a:xfrm>
            <a:off x="856913" y="1887520"/>
            <a:ext cx="10478173" cy="3477875"/>
          </a:xfrm>
          <a:prstGeom prst="rect">
            <a:avLst/>
          </a:prstGeom>
          <a:noFill/>
        </p:spPr>
        <p:txBody>
          <a:bodyPr wrap="square" rtlCol="0">
            <a:spAutoFit/>
          </a:bodyPr>
          <a:lstStyle/>
          <a:p>
            <a:pPr algn="just"/>
            <a:endParaRPr lang="en-US" sz="2000" dirty="0">
              <a:solidFill>
                <a:srgbClr val="002060"/>
              </a:solidFill>
              <a:latin typeface="Bahnschrift" panose="020B0502040204020203" pitchFamily="34" charset="0"/>
            </a:endParaRPr>
          </a:p>
          <a:p>
            <a:pPr marL="342900" indent="-342900" algn="just">
              <a:buFont typeface="Arial" panose="020B0604020202020204" pitchFamily="34" charset="0"/>
              <a:buChar char="•"/>
            </a:pPr>
            <a:r>
              <a:rPr lang="en-US" sz="2000" dirty="0" err="1">
                <a:solidFill>
                  <a:srgbClr val="002060"/>
                </a:solidFill>
                <a:latin typeface="Bahnschrift" panose="020B0502040204020203" pitchFamily="34" charset="0"/>
              </a:rPr>
              <a:t>FedAvg</a:t>
            </a:r>
            <a:r>
              <a:rPr lang="en-US" sz="2000" dirty="0">
                <a:solidFill>
                  <a:srgbClr val="002060"/>
                </a:solidFill>
                <a:latin typeface="Bahnschrift" panose="020B0502040204020203" pitchFamily="34" charset="0"/>
              </a:rPr>
              <a:t>-Adam is a variant of the Federated Averaging (</a:t>
            </a:r>
            <a:r>
              <a:rPr lang="en-US" sz="2000" dirty="0" err="1">
                <a:solidFill>
                  <a:srgbClr val="002060"/>
                </a:solidFill>
                <a:latin typeface="Bahnschrift" panose="020B0502040204020203" pitchFamily="34" charset="0"/>
              </a:rPr>
              <a:t>FedAvg</a:t>
            </a:r>
            <a:r>
              <a:rPr lang="en-US" sz="2000" dirty="0">
                <a:solidFill>
                  <a:srgbClr val="002060"/>
                </a:solidFill>
                <a:latin typeface="Bahnschrift" panose="020B0502040204020203" pitchFamily="34" charset="0"/>
              </a:rPr>
              <a:t>) algorithm used in federated learning</a:t>
            </a:r>
          </a:p>
          <a:p>
            <a:pPr marL="342900" indent="-342900" algn="just">
              <a:buFont typeface="Arial" panose="020B0604020202020204" pitchFamily="34" charset="0"/>
              <a:buChar char="•"/>
            </a:pPr>
            <a:endParaRPr lang="en-US" sz="2000" dirty="0">
              <a:solidFill>
                <a:srgbClr val="002060"/>
              </a:solidFill>
              <a:latin typeface="Bahnschrift" panose="020B0502040204020203" pitchFamily="34" charset="0"/>
            </a:endParaRPr>
          </a:p>
          <a:p>
            <a:pPr marL="342900" indent="-342900" algn="just">
              <a:buFont typeface="Arial" panose="020B0604020202020204" pitchFamily="34" charset="0"/>
              <a:buChar char="•"/>
            </a:pPr>
            <a:r>
              <a:rPr lang="en-US" sz="2000" dirty="0" err="1">
                <a:solidFill>
                  <a:srgbClr val="002060"/>
                </a:solidFill>
                <a:latin typeface="Bahnschrift" panose="020B0502040204020203" pitchFamily="34" charset="0"/>
              </a:rPr>
              <a:t>FedAvg</a:t>
            </a:r>
            <a:r>
              <a:rPr lang="en-US" sz="2000" dirty="0">
                <a:solidFill>
                  <a:srgbClr val="002060"/>
                </a:solidFill>
                <a:latin typeface="Bahnschrift" panose="020B0502040204020203" pitchFamily="34" charset="0"/>
              </a:rPr>
              <a:t>-Adam is a modification of </a:t>
            </a:r>
            <a:r>
              <a:rPr lang="en-US" sz="2000" dirty="0" err="1">
                <a:solidFill>
                  <a:srgbClr val="002060"/>
                </a:solidFill>
                <a:latin typeface="Bahnschrift" panose="020B0502040204020203" pitchFamily="34" charset="0"/>
              </a:rPr>
              <a:t>FedAvg</a:t>
            </a:r>
            <a:r>
              <a:rPr lang="en-US" sz="2000" dirty="0">
                <a:solidFill>
                  <a:srgbClr val="002060"/>
                </a:solidFill>
                <a:latin typeface="Bahnschrift" panose="020B0502040204020203" pitchFamily="34" charset="0"/>
              </a:rPr>
              <a:t> that uses the Adam optimizer, which is a popular optimization algorithm used in machine learning</a:t>
            </a:r>
          </a:p>
          <a:p>
            <a:pPr marL="342900" indent="-342900" algn="just">
              <a:buFont typeface="Arial" panose="020B0604020202020204" pitchFamily="34" charset="0"/>
              <a:buChar char="•"/>
            </a:pPr>
            <a:endParaRPr lang="en-US" sz="2000" dirty="0">
              <a:solidFill>
                <a:srgbClr val="002060"/>
              </a:solidFill>
              <a:latin typeface="Bahnschrift" panose="020B0502040204020203" pitchFamily="34" charset="0"/>
            </a:endParaRPr>
          </a:p>
          <a:p>
            <a:pPr marL="342900" indent="-342900" algn="just">
              <a:buFont typeface="Arial" panose="020B0604020202020204" pitchFamily="34" charset="0"/>
              <a:buChar char="•"/>
            </a:pPr>
            <a:r>
              <a:rPr lang="en-US" sz="2000" dirty="0">
                <a:solidFill>
                  <a:srgbClr val="002060"/>
                </a:solidFill>
                <a:latin typeface="Bahnschrift" panose="020B0502040204020203" pitchFamily="34" charset="0"/>
              </a:rPr>
              <a:t>The use of Adam optimizer in </a:t>
            </a:r>
            <a:r>
              <a:rPr lang="en-US" sz="2000" dirty="0" err="1">
                <a:solidFill>
                  <a:srgbClr val="002060"/>
                </a:solidFill>
                <a:latin typeface="Bahnschrift" panose="020B0502040204020203" pitchFamily="34" charset="0"/>
              </a:rPr>
              <a:t>FedAvg</a:t>
            </a:r>
            <a:r>
              <a:rPr lang="en-US" sz="2000" dirty="0">
                <a:solidFill>
                  <a:srgbClr val="002060"/>
                </a:solidFill>
                <a:latin typeface="Bahnschrift" panose="020B0502040204020203" pitchFamily="34" charset="0"/>
              </a:rPr>
              <a:t>-Adam is expected to improve the convergence speed and overall performance of the federated learning system.</a:t>
            </a:r>
          </a:p>
          <a:p>
            <a:pPr algn="just"/>
            <a:endParaRPr lang="en-US" sz="2000" dirty="0">
              <a:solidFill>
                <a:srgbClr val="002060"/>
              </a:solidFill>
              <a:latin typeface="Bahnschrift" panose="020B0502040204020203" pitchFamily="34" charset="0"/>
            </a:endParaRPr>
          </a:p>
          <a:p>
            <a:pPr algn="just"/>
            <a:endParaRPr lang="en-US" sz="2000" dirty="0">
              <a:solidFill>
                <a:srgbClr val="002060"/>
              </a:solidFill>
              <a:latin typeface="Bahnschrift" panose="020B0502040204020203" pitchFamily="34" charset="0"/>
            </a:endParaRPr>
          </a:p>
        </p:txBody>
      </p:sp>
    </p:spTree>
    <p:extLst>
      <p:ext uri="{BB962C8B-B14F-4D97-AF65-F5344CB8AC3E}">
        <p14:creationId xmlns:p14="http://schemas.microsoft.com/office/powerpoint/2010/main" val="14402680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1B1605A-172A-9931-B3C3-10FCF9F2617B}"/>
              </a:ext>
            </a:extLst>
          </p:cNvPr>
          <p:cNvSpPr txBox="1"/>
          <p:nvPr/>
        </p:nvSpPr>
        <p:spPr>
          <a:xfrm>
            <a:off x="301839" y="159798"/>
            <a:ext cx="9330431" cy="707886"/>
          </a:xfrm>
          <a:prstGeom prst="rect">
            <a:avLst/>
          </a:prstGeom>
          <a:noFill/>
        </p:spPr>
        <p:txBody>
          <a:bodyPr wrap="square" rtlCol="0">
            <a:spAutoFit/>
          </a:bodyPr>
          <a:lstStyle/>
          <a:p>
            <a:r>
              <a:rPr lang="en-IN" sz="4000" b="1" dirty="0">
                <a:solidFill>
                  <a:srgbClr val="C00000"/>
                </a:solidFill>
                <a:latin typeface="Bahnschrift" panose="020B0502040204020203" pitchFamily="34" charset="0"/>
              </a:rPr>
              <a:t>Limitations of existing technique :</a:t>
            </a:r>
          </a:p>
        </p:txBody>
      </p:sp>
      <p:sp>
        <p:nvSpPr>
          <p:cNvPr id="5" name="TextBox 4">
            <a:extLst>
              <a:ext uri="{FF2B5EF4-FFF2-40B4-BE49-F238E27FC236}">
                <a16:creationId xmlns:a16="http://schemas.microsoft.com/office/drawing/2014/main" id="{E91DBCDE-86D3-2667-771A-AEE72CB3BF22}"/>
              </a:ext>
            </a:extLst>
          </p:cNvPr>
          <p:cNvSpPr txBox="1"/>
          <p:nvPr/>
        </p:nvSpPr>
        <p:spPr>
          <a:xfrm>
            <a:off x="426129" y="1464816"/>
            <a:ext cx="10644326" cy="3170099"/>
          </a:xfrm>
          <a:prstGeom prst="rect">
            <a:avLst/>
          </a:prstGeom>
          <a:noFill/>
        </p:spPr>
        <p:txBody>
          <a:bodyPr wrap="square">
            <a:spAutoFit/>
          </a:bodyPr>
          <a:lstStyle/>
          <a:p>
            <a:pPr marL="342900" indent="-342900" algn="just">
              <a:buFont typeface="Arial" panose="020B0604020202020204" pitchFamily="34" charset="0"/>
              <a:buChar char="•"/>
            </a:pPr>
            <a:r>
              <a:rPr lang="en-IN" sz="2000" dirty="0">
                <a:solidFill>
                  <a:srgbClr val="002060"/>
                </a:solidFill>
                <a:latin typeface="Bahnschrift" panose="020B0502040204020203" pitchFamily="34" charset="0"/>
              </a:rPr>
              <a:t>Clients usually do not have Independent and Identically Distributed (IID) training data. Each client has data generated by itself, and can have noisy data or only a subset of all features/labels. These factors can all substantially hinder training of the FL model.</a:t>
            </a:r>
          </a:p>
          <a:p>
            <a:pPr algn="just"/>
            <a:endParaRPr lang="en-IN" sz="2000" dirty="0">
              <a:solidFill>
                <a:srgbClr val="002060"/>
              </a:solidFill>
              <a:latin typeface="Bahnschrift" panose="020B0502040204020203" pitchFamily="34" charset="0"/>
            </a:endParaRPr>
          </a:p>
          <a:p>
            <a:pPr marL="342900" indent="-342900" algn="just">
              <a:buFont typeface="Arial" panose="020B0604020202020204" pitchFamily="34" charset="0"/>
              <a:buChar char="•"/>
            </a:pPr>
            <a:r>
              <a:rPr lang="en-IN" sz="2000" dirty="0">
                <a:solidFill>
                  <a:srgbClr val="002060"/>
                </a:solidFill>
                <a:latin typeface="Bahnschrift" panose="020B0502040204020203" pitchFamily="34" charset="0"/>
              </a:rPr>
              <a:t>It requires more number of rounds in order to  reach target user model accuracy .</a:t>
            </a:r>
          </a:p>
          <a:p>
            <a:pPr algn="just"/>
            <a:endParaRPr lang="en-IN" sz="2000" dirty="0">
              <a:solidFill>
                <a:srgbClr val="002060"/>
              </a:solidFill>
              <a:latin typeface="Bahnschrift" panose="020B0502040204020203" pitchFamily="34" charset="0"/>
            </a:endParaRPr>
          </a:p>
          <a:p>
            <a:pPr marL="342900" indent="-342900" algn="just">
              <a:buFont typeface="Arial" panose="020B0604020202020204" pitchFamily="34" charset="0"/>
              <a:buChar char="•"/>
            </a:pPr>
            <a:r>
              <a:rPr lang="en-US" sz="2000" dirty="0">
                <a:solidFill>
                  <a:srgbClr val="002060"/>
                </a:solidFill>
                <a:latin typeface="Bahnschrift" panose="020B0502040204020203" pitchFamily="34" charset="0"/>
              </a:rPr>
              <a:t>Due to the non </a:t>
            </a:r>
            <a:r>
              <a:rPr lang="en-IN" sz="2000" dirty="0">
                <a:solidFill>
                  <a:srgbClr val="002060"/>
                </a:solidFill>
                <a:latin typeface="Bahnschrift" panose="020B0502040204020203" pitchFamily="34" charset="0"/>
              </a:rPr>
              <a:t>Independent and Identically Distributed</a:t>
            </a:r>
            <a:r>
              <a:rPr lang="en-US" sz="2000" dirty="0">
                <a:solidFill>
                  <a:srgbClr val="002060"/>
                </a:solidFill>
                <a:latin typeface="Bahnschrift" panose="020B0502040204020203" pitchFamily="34" charset="0"/>
              </a:rPr>
              <a:t> nature of client datasets, the performance of the global FL model may be higher on some clients than others. This could even lead some clients to receive a worse model than the one they could have trained independently.</a:t>
            </a:r>
            <a:endParaRPr lang="en-IN" sz="2000" dirty="0">
              <a:solidFill>
                <a:srgbClr val="002060"/>
              </a:solidFill>
              <a:latin typeface="Bahnschrift" panose="020B0502040204020203" pitchFamily="34" charset="0"/>
            </a:endParaRPr>
          </a:p>
        </p:txBody>
      </p:sp>
    </p:spTree>
    <p:extLst>
      <p:ext uri="{BB962C8B-B14F-4D97-AF65-F5344CB8AC3E}">
        <p14:creationId xmlns:p14="http://schemas.microsoft.com/office/powerpoint/2010/main" val="663225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8FF5BDE-6B0C-0D9D-86C0-38D919DEFA84}"/>
              </a:ext>
            </a:extLst>
          </p:cNvPr>
          <p:cNvSpPr txBox="1"/>
          <p:nvPr/>
        </p:nvSpPr>
        <p:spPr>
          <a:xfrm>
            <a:off x="148699" y="53106"/>
            <a:ext cx="6103398" cy="707886"/>
          </a:xfrm>
          <a:prstGeom prst="rect">
            <a:avLst/>
          </a:prstGeom>
          <a:noFill/>
        </p:spPr>
        <p:txBody>
          <a:bodyPr wrap="square">
            <a:spAutoFit/>
          </a:bodyPr>
          <a:lstStyle/>
          <a:p>
            <a:r>
              <a:rPr lang="en-IN" sz="4000" b="1" dirty="0">
                <a:solidFill>
                  <a:srgbClr val="C00000"/>
                </a:solidFill>
                <a:latin typeface="Bahnschrift" panose="020B0502040204020203" pitchFamily="34" charset="0"/>
              </a:rPr>
              <a:t>Proposed</a:t>
            </a:r>
            <a:r>
              <a:rPr lang="en-IN" sz="4000" b="0" i="0" u="none" strike="noStrike" baseline="0" dirty="0">
                <a:solidFill>
                  <a:srgbClr val="000000"/>
                </a:solidFill>
              </a:rPr>
              <a:t> </a:t>
            </a:r>
            <a:r>
              <a:rPr lang="en-IN" sz="4000" b="1" dirty="0">
                <a:solidFill>
                  <a:srgbClr val="C00000"/>
                </a:solidFill>
                <a:latin typeface="Bahnschrift" panose="020B0502040204020203" pitchFamily="34" charset="0"/>
              </a:rPr>
              <a:t>Technique :</a:t>
            </a:r>
          </a:p>
        </p:txBody>
      </p:sp>
      <p:sp>
        <p:nvSpPr>
          <p:cNvPr id="5" name="TextBox 4">
            <a:extLst>
              <a:ext uri="{FF2B5EF4-FFF2-40B4-BE49-F238E27FC236}">
                <a16:creationId xmlns:a16="http://schemas.microsoft.com/office/drawing/2014/main" id="{F2C6396A-02A2-205E-4274-1390D901C867}"/>
              </a:ext>
            </a:extLst>
          </p:cNvPr>
          <p:cNvSpPr txBox="1"/>
          <p:nvPr/>
        </p:nvSpPr>
        <p:spPr>
          <a:xfrm>
            <a:off x="3200398" y="1074509"/>
            <a:ext cx="6355726" cy="523220"/>
          </a:xfrm>
          <a:prstGeom prst="rect">
            <a:avLst/>
          </a:prstGeom>
          <a:noFill/>
        </p:spPr>
        <p:txBody>
          <a:bodyPr wrap="square">
            <a:spAutoFit/>
          </a:bodyPr>
          <a:lstStyle/>
          <a:p>
            <a:r>
              <a:rPr lang="en-IN" sz="2800" dirty="0">
                <a:solidFill>
                  <a:srgbClr val="0070C0"/>
                </a:solidFill>
                <a:latin typeface="AdvP6EC0"/>
              </a:rPr>
              <a:t>Multi-task</a:t>
            </a:r>
            <a:r>
              <a:rPr lang="en-IN" sz="2800" b="0" i="0" u="none" strike="noStrike" baseline="0" dirty="0">
                <a:solidFill>
                  <a:srgbClr val="231F20"/>
                </a:solidFill>
                <a:latin typeface="AdvP6EC5"/>
              </a:rPr>
              <a:t> </a:t>
            </a:r>
            <a:r>
              <a:rPr lang="en-IN" sz="2800" dirty="0">
                <a:solidFill>
                  <a:srgbClr val="0070C0"/>
                </a:solidFill>
                <a:latin typeface="AdvP6EC0"/>
              </a:rPr>
              <a:t>Federated Learning (MTFL)</a:t>
            </a:r>
          </a:p>
        </p:txBody>
      </p:sp>
      <p:sp>
        <p:nvSpPr>
          <p:cNvPr id="7" name="TextBox 6">
            <a:extLst>
              <a:ext uri="{FF2B5EF4-FFF2-40B4-BE49-F238E27FC236}">
                <a16:creationId xmlns:a16="http://schemas.microsoft.com/office/drawing/2014/main" id="{F4EEA55B-4F60-C57D-3366-559141205A3A}"/>
              </a:ext>
            </a:extLst>
          </p:cNvPr>
          <p:cNvSpPr txBox="1"/>
          <p:nvPr/>
        </p:nvSpPr>
        <p:spPr>
          <a:xfrm>
            <a:off x="148699" y="1775898"/>
            <a:ext cx="11330128" cy="4154984"/>
          </a:xfrm>
          <a:prstGeom prst="rect">
            <a:avLst/>
          </a:prstGeom>
          <a:noFill/>
        </p:spPr>
        <p:txBody>
          <a:bodyPr wrap="square">
            <a:spAutoFit/>
          </a:bodyPr>
          <a:lstStyle/>
          <a:p>
            <a:pPr marL="342900" indent="-342900" algn="just">
              <a:buFont typeface="Arial" panose="020B0604020202020204" pitchFamily="34" charset="0"/>
              <a:buChar char="•"/>
            </a:pPr>
            <a:r>
              <a:rPr lang="en-US" sz="2400" dirty="0">
                <a:solidFill>
                  <a:srgbClr val="002060"/>
                </a:solidFill>
                <a:latin typeface="Bahnschrift" panose="020B0502040204020203" pitchFamily="34" charset="0"/>
              </a:rPr>
              <a:t>That allows clients to train </a:t>
            </a:r>
            <a:r>
              <a:rPr lang="en-US" sz="2400" dirty="0" err="1">
                <a:solidFill>
                  <a:srgbClr val="002060"/>
                </a:solidFill>
                <a:latin typeface="Bahnschrift" panose="020B0502040204020203" pitchFamily="34" charset="0"/>
              </a:rPr>
              <a:t>personalised</a:t>
            </a:r>
            <a:r>
              <a:rPr lang="en-US" sz="2400" dirty="0">
                <a:solidFill>
                  <a:srgbClr val="002060"/>
                </a:solidFill>
                <a:latin typeface="Bahnschrift" panose="020B0502040204020203" pitchFamily="34" charset="0"/>
              </a:rPr>
              <a:t> Deep Neural Networks that both improve local model accuracy, and help to further enhance client privacy.</a:t>
            </a:r>
          </a:p>
          <a:p>
            <a:pPr algn="just"/>
            <a:endParaRPr lang="en-US" sz="2400" dirty="0">
              <a:solidFill>
                <a:srgbClr val="002060"/>
              </a:solidFill>
              <a:latin typeface="Bahnschrift" panose="020B0502040204020203" pitchFamily="34" charset="0"/>
            </a:endParaRPr>
          </a:p>
          <a:p>
            <a:pPr marL="342900" indent="-342900" algn="just">
              <a:buFont typeface="Arial" panose="020B0604020202020204" pitchFamily="34" charset="0"/>
              <a:buChar char="•"/>
            </a:pPr>
            <a:r>
              <a:rPr lang="en-IN" sz="2400" dirty="0">
                <a:solidFill>
                  <a:srgbClr val="002060"/>
                </a:solidFill>
                <a:latin typeface="Bahnschrift" panose="020B0502040204020203" pitchFamily="34" charset="0"/>
              </a:rPr>
              <a:t>Multi-task Federated Learning a</a:t>
            </a:r>
            <a:r>
              <a:rPr lang="en-US" sz="2400" dirty="0" err="1">
                <a:solidFill>
                  <a:srgbClr val="002060"/>
                </a:solidFill>
                <a:latin typeface="Bahnschrift" panose="020B0502040204020203" pitchFamily="34" charset="0"/>
              </a:rPr>
              <a:t>pproach</a:t>
            </a:r>
            <a:r>
              <a:rPr lang="en-US" sz="2400" dirty="0">
                <a:solidFill>
                  <a:srgbClr val="002060"/>
                </a:solidFill>
                <a:latin typeface="Bahnschrift" panose="020B0502040204020203" pitchFamily="34" charset="0"/>
              </a:rPr>
              <a:t> takes the Batch-</a:t>
            </a:r>
            <a:r>
              <a:rPr lang="en-US" sz="2400" dirty="0" err="1">
                <a:solidFill>
                  <a:srgbClr val="002060"/>
                </a:solidFill>
                <a:latin typeface="Bahnschrift" panose="020B0502040204020203" pitchFamily="34" charset="0"/>
              </a:rPr>
              <a:t>Normalisation</a:t>
            </a:r>
            <a:r>
              <a:rPr lang="en-US" sz="2400" dirty="0">
                <a:solidFill>
                  <a:srgbClr val="002060"/>
                </a:solidFill>
                <a:latin typeface="Bahnschrift" panose="020B0502040204020203" pitchFamily="34" charset="0"/>
              </a:rPr>
              <a:t> (BN) layers that are commonly incorporated into DNN architectures, and keeps them private to each client.</a:t>
            </a:r>
          </a:p>
          <a:p>
            <a:pPr algn="just"/>
            <a:endParaRPr lang="en-US" sz="2400" dirty="0">
              <a:solidFill>
                <a:srgbClr val="002060"/>
              </a:solidFill>
              <a:latin typeface="Bahnschrift" panose="020B0502040204020203" pitchFamily="34" charset="0"/>
            </a:endParaRPr>
          </a:p>
          <a:p>
            <a:pPr marL="342900" indent="-342900" algn="just">
              <a:buFont typeface="Arial" panose="020B0604020202020204" pitchFamily="34" charset="0"/>
              <a:buChar char="•"/>
            </a:pPr>
            <a:r>
              <a:rPr lang="en-US" sz="2400" dirty="0">
                <a:solidFill>
                  <a:srgbClr val="002060"/>
                </a:solidFill>
                <a:latin typeface="Bahnschrift" panose="020B0502040204020203" pitchFamily="34" charset="0"/>
              </a:rPr>
              <a:t>MTFL can substantially reduce the number of rounds to reach target UA, regardless of the optimization </a:t>
            </a:r>
            <a:r>
              <a:rPr lang="en-IN" sz="2400" dirty="0">
                <a:solidFill>
                  <a:srgbClr val="002060"/>
                </a:solidFill>
                <a:latin typeface="Bahnschrift" panose="020B0502040204020203" pitchFamily="34" charset="0"/>
              </a:rPr>
              <a:t>strategy used.</a:t>
            </a:r>
          </a:p>
          <a:p>
            <a:pPr marL="342900" indent="-342900" algn="just">
              <a:buFont typeface="Arial" panose="020B0604020202020204" pitchFamily="34" charset="0"/>
              <a:buChar char="•"/>
            </a:pPr>
            <a:endParaRPr lang="en-US" sz="2400" dirty="0">
              <a:solidFill>
                <a:srgbClr val="002060"/>
              </a:solidFill>
              <a:latin typeface="Bahnschrift" panose="020B0502040204020203" pitchFamily="34" charset="0"/>
            </a:endParaRPr>
          </a:p>
          <a:p>
            <a:pPr marL="342900" indent="-342900" algn="just">
              <a:buFont typeface="Arial" panose="020B0604020202020204" pitchFamily="34" charset="0"/>
              <a:buChar char="•"/>
            </a:pPr>
            <a:endParaRPr lang="en-IN" sz="2400" dirty="0">
              <a:solidFill>
                <a:srgbClr val="002060"/>
              </a:solidFill>
              <a:latin typeface="Bahnschrift" panose="020B0502040204020203" pitchFamily="34" charset="0"/>
            </a:endParaRPr>
          </a:p>
        </p:txBody>
      </p:sp>
    </p:spTree>
    <p:extLst>
      <p:ext uri="{BB962C8B-B14F-4D97-AF65-F5344CB8AC3E}">
        <p14:creationId xmlns:p14="http://schemas.microsoft.com/office/powerpoint/2010/main" val="2616143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235486C-AA5E-413D-7471-AF2B12F2A5E1}"/>
              </a:ext>
            </a:extLst>
          </p:cNvPr>
          <p:cNvSpPr txBox="1"/>
          <p:nvPr/>
        </p:nvSpPr>
        <p:spPr>
          <a:xfrm>
            <a:off x="292963" y="328475"/>
            <a:ext cx="10903955" cy="6617196"/>
          </a:xfrm>
          <a:prstGeom prst="rect">
            <a:avLst/>
          </a:prstGeom>
          <a:noFill/>
        </p:spPr>
        <p:txBody>
          <a:bodyPr wrap="square" rtlCol="0">
            <a:spAutoFit/>
          </a:bodyPr>
          <a:lstStyle/>
          <a:p>
            <a:r>
              <a:rPr lang="en-US" sz="4000" b="1" dirty="0">
                <a:solidFill>
                  <a:srgbClr val="C00000"/>
                </a:solidFill>
                <a:latin typeface="Bahnschrift" panose="020B0502040204020203" pitchFamily="34" charset="0"/>
              </a:rPr>
              <a:t>Details of proposed technique &amp; </a:t>
            </a:r>
            <a:r>
              <a:rPr lang="en-IN" sz="4000" b="1" dirty="0">
                <a:solidFill>
                  <a:srgbClr val="C00000"/>
                </a:solidFill>
                <a:latin typeface="Bahnschrift" panose="020B0502040204020203" pitchFamily="34" charset="0"/>
              </a:rPr>
              <a:t>Architecture : </a:t>
            </a:r>
          </a:p>
          <a:p>
            <a:pPr algn="just"/>
            <a:endParaRPr lang="en-US" sz="2400" dirty="0">
              <a:solidFill>
                <a:srgbClr val="002060"/>
              </a:solidFill>
              <a:latin typeface="Bahnschrift" panose="020B0502040204020203" pitchFamily="34" charset="0"/>
            </a:endParaRPr>
          </a:p>
          <a:p>
            <a:pPr algn="just"/>
            <a:endParaRPr lang="en-US" sz="2400" dirty="0">
              <a:solidFill>
                <a:srgbClr val="002060"/>
              </a:solidFill>
              <a:latin typeface="Bahnschrift" panose="020B0502040204020203" pitchFamily="34" charset="0"/>
            </a:endParaRPr>
          </a:p>
          <a:p>
            <a:pPr algn="just"/>
            <a:r>
              <a:rPr lang="en-US" sz="2400" dirty="0">
                <a:solidFill>
                  <a:srgbClr val="002060"/>
                </a:solidFill>
                <a:latin typeface="Bahnschrift" panose="020B0502040204020203" pitchFamily="34" charset="0"/>
              </a:rPr>
              <a:t>The MTFL algorithm is based on the client-server framework, however, rounds are initiated by the server  as follows , </a:t>
            </a:r>
          </a:p>
          <a:p>
            <a:pPr algn="just"/>
            <a:endParaRPr lang="en-IN" sz="2400" dirty="0">
              <a:solidFill>
                <a:srgbClr val="002060"/>
              </a:solidFill>
              <a:latin typeface="Bahnschrift" panose="020B0502040204020203" pitchFamily="34" charset="0"/>
            </a:endParaRPr>
          </a:p>
          <a:p>
            <a:pPr marL="342900" indent="-342900" algn="just">
              <a:buFont typeface="Arial" panose="020B0604020202020204" pitchFamily="34" charset="0"/>
              <a:buChar char="•"/>
            </a:pPr>
            <a:r>
              <a:rPr lang="en-US" sz="2400" dirty="0">
                <a:solidFill>
                  <a:srgbClr val="002060"/>
                </a:solidFill>
                <a:latin typeface="Bahnschrift" panose="020B0502040204020203" pitchFamily="34" charset="0"/>
              </a:rPr>
              <a:t>First, the server selects all, or a subset of all, known clients from its database and asks them to participate in the FL round ,and sends a Work Request  message to </a:t>
            </a:r>
            <a:r>
              <a:rPr lang="en-IN" sz="2400" dirty="0">
                <a:solidFill>
                  <a:srgbClr val="002060"/>
                </a:solidFill>
                <a:latin typeface="Bahnschrift" panose="020B0502040204020203" pitchFamily="34" charset="0"/>
              </a:rPr>
              <a:t>them.</a:t>
            </a:r>
          </a:p>
          <a:p>
            <a:pPr algn="just"/>
            <a:endParaRPr lang="en-IN" sz="2400" dirty="0">
              <a:solidFill>
                <a:srgbClr val="002060"/>
              </a:solidFill>
              <a:latin typeface="Bahnschrift" panose="020B0502040204020203" pitchFamily="34" charset="0"/>
            </a:endParaRPr>
          </a:p>
          <a:p>
            <a:pPr marL="342900" indent="-342900" algn="just">
              <a:buFont typeface="Arial" panose="020B0604020202020204" pitchFamily="34" charset="0"/>
              <a:buChar char="•"/>
            </a:pPr>
            <a:r>
              <a:rPr lang="en-US" sz="2400" dirty="0">
                <a:solidFill>
                  <a:srgbClr val="002060"/>
                </a:solidFill>
                <a:latin typeface="Bahnschrift" panose="020B0502040204020203" pitchFamily="34" charset="0"/>
              </a:rPr>
              <a:t>Clients will accept a Work Request depending on user preferences (for example, users can set their device to only participate in FL if charging and connected to </a:t>
            </a:r>
            <a:r>
              <a:rPr lang="en-US" sz="2400" dirty="0" err="1">
                <a:solidFill>
                  <a:srgbClr val="002060"/>
                </a:solidFill>
                <a:latin typeface="Bahnschrift" panose="020B0502040204020203" pitchFamily="34" charset="0"/>
              </a:rPr>
              <a:t>WiFi</a:t>
            </a:r>
            <a:r>
              <a:rPr lang="en-US" sz="2400" dirty="0">
                <a:solidFill>
                  <a:srgbClr val="002060"/>
                </a:solidFill>
                <a:latin typeface="Bahnschrift" panose="020B0502040204020203" pitchFamily="34" charset="0"/>
              </a:rPr>
              <a:t>). All accepting clients then send an Accept message to the server.</a:t>
            </a:r>
          </a:p>
          <a:p>
            <a:pPr algn="just"/>
            <a:endParaRPr lang="en-US" sz="2400" dirty="0">
              <a:solidFill>
                <a:srgbClr val="002060"/>
              </a:solidFill>
              <a:latin typeface="Bahnschrift" panose="020B0502040204020203" pitchFamily="34" charset="0"/>
            </a:endParaRPr>
          </a:p>
          <a:p>
            <a:pPr marL="342900" indent="-342900" algn="just">
              <a:buFont typeface="Arial" panose="020B0604020202020204" pitchFamily="34" charset="0"/>
              <a:buChar char="•"/>
            </a:pPr>
            <a:endParaRPr lang="en-IN" sz="2400" dirty="0">
              <a:solidFill>
                <a:srgbClr val="002060"/>
              </a:solidFill>
              <a:latin typeface="Bahnschrift" panose="020B0502040204020203" pitchFamily="34" charset="0"/>
            </a:endParaRPr>
          </a:p>
          <a:p>
            <a:endParaRPr lang="en-IN" sz="2400" dirty="0"/>
          </a:p>
        </p:txBody>
      </p:sp>
    </p:spTree>
    <p:extLst>
      <p:ext uri="{BB962C8B-B14F-4D97-AF65-F5344CB8AC3E}">
        <p14:creationId xmlns:p14="http://schemas.microsoft.com/office/powerpoint/2010/main" val="3331108673"/>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285</TotalTime>
  <Words>1805</Words>
  <Application>Microsoft Office PowerPoint</Application>
  <PresentationFormat>Widescreen</PresentationFormat>
  <Paragraphs>122</Paragraphs>
  <Slides>30</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30</vt:i4>
      </vt:variant>
    </vt:vector>
  </HeadingPairs>
  <TitlesOfParts>
    <vt:vector size="41" baseType="lpstr">
      <vt:lpstr>AdvP6EC0</vt:lpstr>
      <vt:lpstr>AdvP6EC5</vt:lpstr>
      <vt:lpstr>Arial</vt:lpstr>
      <vt:lpstr>Arial Rounded MT Bold</vt:lpstr>
      <vt:lpstr>Bahnschrift</vt:lpstr>
      <vt:lpstr>Calibri</vt:lpstr>
      <vt:lpstr>Gill Sans MT</vt:lpstr>
      <vt:lpstr>Times New Roman</vt:lpstr>
      <vt:lpstr>Tw Cen MT</vt:lpstr>
      <vt:lpstr>Wingdings</vt:lpstr>
      <vt:lpstr>Gallery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udayagiri leelakrishna</cp:lastModifiedBy>
  <cp:revision>24</cp:revision>
  <dcterms:modified xsi:type="dcterms:W3CDTF">2024-05-03T03:20:53Z</dcterms:modified>
</cp:coreProperties>
</file>