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58" r:id="rId4"/>
    <p:sldId id="259" r:id="rId5"/>
    <p:sldId id="260" r:id="rId6"/>
    <p:sldId id="261" r:id="rId7"/>
    <p:sldId id="274" r:id="rId8"/>
    <p:sldId id="262" r:id="rId9"/>
    <p:sldId id="265" r:id="rId10"/>
    <p:sldId id="263" r:id="rId11"/>
    <p:sldId id="264" r:id="rId12"/>
    <p:sldId id="279" r:id="rId13"/>
    <p:sldId id="266" r:id="rId14"/>
    <p:sldId id="280" r:id="rId15"/>
    <p:sldId id="281" r:id="rId16"/>
    <p:sldId id="282" r:id="rId17"/>
    <p:sldId id="283" r:id="rId18"/>
    <p:sldId id="267" r:id="rId19"/>
    <p:sldId id="278" r:id="rId20"/>
    <p:sldId id="268" r:id="rId21"/>
    <p:sldId id="275" r:id="rId22"/>
    <p:sldId id="269" r:id="rId23"/>
    <p:sldId id="277"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B3F1F4-6472-41B3-9A3B-30EC0DBB211B}" type="datetimeFigureOut">
              <a:rPr lang="en-US" smtClean="0"/>
              <a:pPr/>
              <a:t>12/24/2020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F97E64-24A9-40D7-9CC3-BD360EA7F111}" type="slidenum">
              <a:rPr lang="en-US" smtClean="0"/>
              <a:pPr/>
              <a:t>‹#›</a:t>
            </a:fld>
            <a:endParaRPr lang="en-US"/>
          </a:p>
        </p:txBody>
      </p:sp>
    </p:spTree>
    <p:extLst>
      <p:ext uri="{BB962C8B-B14F-4D97-AF65-F5344CB8AC3E}">
        <p14:creationId xmlns:p14="http://schemas.microsoft.com/office/powerpoint/2010/main" val="240429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4A0D7C-AA2A-4962-9244-D5608F378059}"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7E513-A905-44C5-A968-E831E1A3E60C}"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328FB-177E-4E34-B234-654AD6249896}"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4FD1370-0820-49AA-9111-9722F61D2EED}" type="datetime1">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5CF9BE-764C-4E85-A1B0-B872EEC25B73}" type="datetime1">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A1C7FA-6790-4E1A-90E3-0CBCD7BFCE16}" type="datetime1">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6284D-380B-4A39-B65F-5F76F8373E34}"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6635E-765D-478B-A38E-869251DA299F}"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F3C6F-283C-430B-AE43-7DA2A0AABF1D}"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6252D-782A-4056-B0B9-5397E3D9928B}" type="datetime1">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3DC4E9-9917-45AF-9414-F072830E9FBD}" type="datetime1">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14862-444B-4BCD-BC5F-084C6DA153FF}" type="datetime1">
              <a:rPr lang="en-US" smtClean="0"/>
              <a:pPr/>
              <a:t>12/24/2020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173735-7164-49F8-B5A7-9360AC26D013}" type="datetime1">
              <a:rPr lang="en-US" smtClean="0"/>
              <a:pPr/>
              <a:t>12/24/2020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BDAC6-D628-4396-9C6D-1A5AFF365723}" type="datetime1">
              <a:rPr lang="en-US" smtClean="0"/>
              <a:pPr/>
              <a:t>12/24/2020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19C74-CA62-4765-B27C-2515F40EB12D}" type="datetime1">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C5FF5-9C8C-4C52-BC33-0407B3226310}" type="datetime1">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A80903-174E-43EC-9B43-D2A10EA51C72}" type="datetime1">
              <a:rPr lang="en-US" smtClean="0"/>
              <a:pPr/>
              <a:t>12/24/2020</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8572F1AF-947D-4D4E-8B63-F4BC1DA512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447800"/>
            <a:ext cx="6875859" cy="2262781"/>
          </a:xfrm>
        </p:spPr>
        <p:txBody>
          <a:bodyPr>
            <a:normAutofit/>
          </a:bodyPr>
          <a:lstStyle/>
          <a:p>
            <a:pPr algn="ctr"/>
            <a:r>
              <a:rPr lang="en-US" sz="4800" b="1" dirty="0" smtClean="0">
                <a:solidFill>
                  <a:schemeClr val="tx1"/>
                </a:solidFill>
                <a:latin typeface="Times New Roman" pitchFamily="18" charset="0"/>
                <a:ea typeface="Arial Unicode MS" pitchFamily="34" charset="-128"/>
                <a:cs typeface="Times New Roman" pitchFamily="18" charset="0"/>
              </a:rPr>
              <a:t>BASICS OF ENTREPRENEURSHIP</a:t>
            </a:r>
            <a:endParaRPr lang="en-US" sz="48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572F1AF-947D-4D4E-8B63-F4BC1DA51288}" type="slidenum">
              <a:rPr lang="en-US" smtClean="0"/>
              <a:pPr/>
              <a:t>1</a:t>
            </a:fld>
            <a:endParaRPr lang="en-US"/>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6683765" cy="595090"/>
          </a:xfrm>
        </p:spPr>
        <p:txBody>
          <a:bodyPr>
            <a:normAutofit/>
          </a:bodyPr>
          <a:lstStyle/>
          <a:p>
            <a:r>
              <a:rPr lang="en-US" sz="3200" b="1" dirty="0" smtClean="0">
                <a:latin typeface="Times New Roman" pitchFamily="18" charset="0"/>
                <a:cs typeface="Times New Roman" pitchFamily="18" charset="0"/>
              </a:rPr>
              <a:t>Entrepreneurship as a Career option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41908" y="914400"/>
            <a:ext cx="6897292" cy="5638800"/>
          </a:xfrm>
        </p:spPr>
        <p:style>
          <a:lnRef idx="2">
            <a:schemeClr val="accent4"/>
          </a:lnRef>
          <a:fillRef idx="1">
            <a:schemeClr val="lt1"/>
          </a:fillRef>
          <a:effectRef idx="0">
            <a:schemeClr val="accent4"/>
          </a:effectRef>
          <a:fontRef idx="minor">
            <a:schemeClr val="dk1"/>
          </a:fontRef>
        </p:style>
        <p:txBody>
          <a:bodyPr>
            <a:normAutofit fontScale="92500"/>
          </a:bodyPr>
          <a:lstStyle/>
          <a:p>
            <a:r>
              <a:rPr lang="en-US" sz="2400" dirty="0" smtClean="0">
                <a:latin typeface="Times New Roman" pitchFamily="18" charset="0"/>
                <a:cs typeface="Times New Roman" pitchFamily="18" charset="0"/>
              </a:rPr>
              <a:t>Freedom to work and be your own boss and also boss to others.</a:t>
            </a:r>
          </a:p>
          <a:p>
            <a:r>
              <a:rPr lang="en-US" sz="2400" dirty="0" smtClean="0">
                <a:latin typeface="Times New Roman" pitchFamily="18" charset="0"/>
                <a:cs typeface="Times New Roman" pitchFamily="18" charset="0"/>
              </a:rPr>
              <a:t>Freedom to make money for oneself rather than for someone else.</a:t>
            </a:r>
          </a:p>
          <a:p>
            <a:r>
              <a:rPr lang="en-US" sz="2400" dirty="0" smtClean="0">
                <a:latin typeface="Times New Roman" pitchFamily="18" charset="0"/>
                <a:cs typeface="Times New Roman" pitchFamily="18" charset="0"/>
              </a:rPr>
              <a:t>Participation in every aspect of running of a business, learning new things and gaining experience.</a:t>
            </a:r>
          </a:p>
          <a:p>
            <a:r>
              <a:rPr lang="en-US" sz="2400" dirty="0" smtClean="0">
                <a:latin typeface="Times New Roman" pitchFamily="18" charset="0"/>
                <a:cs typeface="Times New Roman" pitchFamily="18" charset="0"/>
              </a:rPr>
              <a:t>Work directly for the customers and gain first-hand experience about their needs.</a:t>
            </a:r>
          </a:p>
          <a:p>
            <a:r>
              <a:rPr lang="en-US" sz="2400" dirty="0" smtClean="0">
                <a:latin typeface="Times New Roman" pitchFamily="18" charset="0"/>
                <a:cs typeface="Times New Roman" pitchFamily="18" charset="0"/>
              </a:rPr>
              <a:t>Personal satisfaction of owning and running a business venture. </a:t>
            </a:r>
          </a:p>
          <a:p>
            <a:r>
              <a:rPr lang="en-US" sz="2400" dirty="0" smtClean="0">
                <a:latin typeface="Times New Roman" pitchFamily="18" charset="0"/>
                <a:cs typeface="Times New Roman" pitchFamily="18" charset="0"/>
              </a:rPr>
              <a:t>Build a retirement value and gain respect for family and friends.</a:t>
            </a:r>
          </a:p>
          <a:p>
            <a:r>
              <a:rPr lang="en-US" sz="2400" dirty="0" smtClean="0">
                <a:latin typeface="Times New Roman" pitchFamily="18" charset="0"/>
                <a:cs typeface="Times New Roman" pitchFamily="18" charset="0"/>
              </a:rPr>
              <a:t>Satisfaction of being the creator of jobs for many people. </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10</a:t>
            </a:fld>
            <a:endParaRPr lang="en-US"/>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6683765" cy="899890"/>
          </a:xfrm>
        </p:spPr>
        <p:txBody>
          <a:bodyPr>
            <a:normAutofit fontScale="90000"/>
          </a:bodyPr>
          <a:lstStyle/>
          <a:p>
            <a:pPr algn="ctr"/>
            <a:r>
              <a:rPr lang="en-US" sz="3200" b="1" dirty="0" smtClean="0">
                <a:latin typeface="Times New Roman" pitchFamily="18" charset="0"/>
                <a:cs typeface="Times New Roman" pitchFamily="18" charset="0"/>
              </a:rPr>
              <a:t>Benefits and Myths of Entrepreneurship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676400" y="990600"/>
            <a:ext cx="7162800" cy="55626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buNone/>
            </a:pPr>
            <a:r>
              <a:rPr lang="en-US" sz="2400" b="1" dirty="0" smtClean="0">
                <a:latin typeface="Times New Roman" pitchFamily="18" charset="0"/>
                <a:cs typeface="Times New Roman" pitchFamily="18" charset="0"/>
              </a:rPr>
              <a:t>Benefits of Entrepreneurship</a:t>
            </a:r>
          </a:p>
          <a:p>
            <a:pPr algn="just"/>
            <a:r>
              <a:rPr lang="en-US" sz="2400" dirty="0" smtClean="0">
                <a:solidFill>
                  <a:srgbClr val="C00000"/>
                </a:solidFill>
                <a:latin typeface="Times New Roman" pitchFamily="18" charset="0"/>
                <a:cs typeface="Times New Roman" pitchFamily="18" charset="0"/>
              </a:rPr>
              <a:t>Opportunity to create your own destiny</a:t>
            </a:r>
            <a:r>
              <a:rPr lang="en-US" sz="2400" dirty="0" smtClean="0">
                <a:latin typeface="Times New Roman" pitchFamily="18" charset="0"/>
                <a:cs typeface="Times New Roman" pitchFamily="18" charset="0"/>
              </a:rPr>
              <a:t>: Owning a business provides an entrepreneurs the independence and the opportunity to achieve what is important to them.</a:t>
            </a:r>
          </a:p>
          <a:p>
            <a:pPr algn="just"/>
            <a:r>
              <a:rPr lang="en-US" sz="2400" dirty="0" smtClean="0">
                <a:solidFill>
                  <a:srgbClr val="C00000"/>
                </a:solidFill>
                <a:latin typeface="Times New Roman" pitchFamily="18" charset="0"/>
                <a:cs typeface="Times New Roman" pitchFamily="18" charset="0"/>
              </a:rPr>
              <a:t>Opportunity to make a Difference </a:t>
            </a:r>
            <a:r>
              <a:rPr lang="en-US" sz="2400" dirty="0" smtClean="0">
                <a:latin typeface="Times New Roman" pitchFamily="18" charset="0"/>
                <a:cs typeface="Times New Roman" pitchFamily="18" charset="0"/>
              </a:rPr>
              <a:t>: More and more entrepreneurs are starting businesses because they see this as an opportunity to make a difference in a route or way that is personally important to them.</a:t>
            </a:r>
          </a:p>
          <a:p>
            <a:pPr algn="just"/>
            <a:r>
              <a:rPr lang="en-US" sz="2400" dirty="0" smtClean="0">
                <a:solidFill>
                  <a:srgbClr val="C00000"/>
                </a:solidFill>
                <a:latin typeface="Times New Roman" pitchFamily="18" charset="0"/>
                <a:cs typeface="Times New Roman" pitchFamily="18" charset="0"/>
              </a:rPr>
              <a:t>Opportunity to reap extraordinary profits</a:t>
            </a:r>
            <a:r>
              <a:rPr lang="en-US" sz="2400" dirty="0" smtClean="0">
                <a:latin typeface="Times New Roman" pitchFamily="18" charset="0"/>
                <a:cs typeface="Times New Roman" pitchFamily="18" charset="0"/>
              </a:rPr>
              <a:t>: The profit earned by an entrepreneur are an important motivation and indication factor for further increased performance. Thus these could spur them to greater achievement and success.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11</a:t>
            </a:fld>
            <a:endParaRPr lang="en-US"/>
          </a:p>
        </p:txBody>
      </p:sp>
    </p:spTree>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1909" y="1219200"/>
            <a:ext cx="6686550" cy="5029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solidFill>
                  <a:srgbClr val="C00000"/>
                </a:solidFill>
                <a:latin typeface="Times New Roman" pitchFamily="18" charset="0"/>
                <a:cs typeface="Times New Roman" pitchFamily="18" charset="0"/>
              </a:rPr>
              <a:t>Societal Responsibility and Recognition</a:t>
            </a:r>
            <a:r>
              <a:rPr lang="en-US" sz="2400" dirty="0" smtClean="0">
                <a:latin typeface="Times New Roman" pitchFamily="18" charset="0"/>
                <a:cs typeface="Times New Roman" pitchFamily="18" charset="0"/>
              </a:rPr>
              <a:t>: Small business owners are among the most admired, respected and trusted individuals of society.</a:t>
            </a:r>
          </a:p>
          <a:p>
            <a:r>
              <a:rPr lang="en-US" sz="2400" dirty="0" smtClean="0">
                <a:solidFill>
                  <a:srgbClr val="C00000"/>
                </a:solidFill>
                <a:latin typeface="Times New Roman" pitchFamily="18" charset="0"/>
                <a:cs typeface="Times New Roman" pitchFamily="18" charset="0"/>
              </a:rPr>
              <a:t>Opportunity to engage in work of their choice </a:t>
            </a:r>
            <a:r>
              <a:rPr lang="en-US" sz="2400" dirty="0" smtClean="0">
                <a:latin typeface="Times New Roman" pitchFamily="18" charset="0"/>
                <a:cs typeface="Times New Roman" pitchFamily="18" charset="0"/>
              </a:rPr>
              <a:t>: Small business owners tend to engage in business that gives them personal satisfaction.</a:t>
            </a:r>
          </a:p>
          <a:p>
            <a:r>
              <a:rPr lang="en-US" sz="2400" dirty="0" smtClean="0">
                <a:latin typeface="Times New Roman" pitchFamily="18" charset="0"/>
                <a:cs typeface="Times New Roman" pitchFamily="18" charset="0"/>
              </a:rPr>
              <a:t>Entrepreneurs see their business as a vehicle of self expression of personal desire and eventual self actualization of their personal goals – the pinnacle of their career succes</a:t>
            </a:r>
            <a:r>
              <a:rPr lang="en-US" sz="2600" dirty="0" smtClean="0">
                <a:latin typeface="Times New Roman" pitchFamily="18" charset="0"/>
                <a:cs typeface="Times New Roman" pitchFamily="18" charset="0"/>
              </a:rPr>
              <a:t>s.</a:t>
            </a:r>
            <a:r>
              <a:rPr lang="en-US" sz="2400" dirty="0" smtClean="0"/>
              <a:t> </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6799659" cy="595090"/>
          </a:xfrm>
        </p:spPr>
        <p:txBody>
          <a:bodyPr>
            <a:normAutofit/>
          </a:bodyPr>
          <a:lstStyle/>
          <a:p>
            <a:pPr algn="ctr"/>
            <a:r>
              <a:rPr lang="en-US" sz="3200" b="1" dirty="0" smtClean="0">
                <a:latin typeface="Times New Roman" pitchFamily="18" charset="0"/>
                <a:cs typeface="Times New Roman" pitchFamily="18" charset="0"/>
              </a:rPr>
              <a:t>Myths of Entrepreneurship</a:t>
            </a:r>
            <a:endParaRPr lang="en-US" sz="3200" dirty="0"/>
          </a:p>
        </p:txBody>
      </p:sp>
      <p:sp>
        <p:nvSpPr>
          <p:cNvPr id="3" name="Content Placeholder 2"/>
          <p:cNvSpPr>
            <a:spLocks noGrp="1"/>
          </p:cNvSpPr>
          <p:nvPr>
            <p:ph idx="1"/>
          </p:nvPr>
        </p:nvSpPr>
        <p:spPr>
          <a:xfrm>
            <a:off x="1828800" y="1219200"/>
            <a:ext cx="6857999" cy="51816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Myth 1: Entrepreneurs Are Doers, Not Thinkers</a:t>
            </a:r>
          </a:p>
          <a:p>
            <a:r>
              <a:rPr lang="en-US" sz="2000" dirty="0" smtClean="0">
                <a:latin typeface="Times New Roman" pitchFamily="18" charset="0"/>
                <a:cs typeface="Times New Roman" pitchFamily="18" charset="0"/>
              </a:rPr>
              <a:t>Myth 2: Entrepreneurs Are Born, Not Made</a:t>
            </a:r>
          </a:p>
          <a:p>
            <a:r>
              <a:rPr lang="en-US" sz="2000" dirty="0" smtClean="0">
                <a:latin typeface="Times New Roman" pitchFamily="18" charset="0"/>
                <a:cs typeface="Times New Roman" pitchFamily="18" charset="0"/>
              </a:rPr>
              <a:t>Myth 3: Entrepreneurs Are Always Inventors</a:t>
            </a:r>
          </a:p>
          <a:p>
            <a:r>
              <a:rPr lang="en-US" sz="2000" dirty="0" smtClean="0">
                <a:latin typeface="Times New Roman" pitchFamily="18" charset="0"/>
                <a:cs typeface="Times New Roman" pitchFamily="18" charset="0"/>
              </a:rPr>
              <a:t>Myth 4: Entrepreneurs Are Academic and Social Misfits</a:t>
            </a:r>
          </a:p>
          <a:p>
            <a:r>
              <a:rPr lang="en-US" sz="2000" dirty="0" smtClean="0">
                <a:latin typeface="Times New Roman" pitchFamily="18" charset="0"/>
                <a:cs typeface="Times New Roman" pitchFamily="18" charset="0"/>
              </a:rPr>
              <a:t>Myth 5: Entrepreneurs Must Fit the “Profile”</a:t>
            </a:r>
          </a:p>
          <a:p>
            <a:r>
              <a:rPr lang="en-US" sz="2000" dirty="0" smtClean="0">
                <a:latin typeface="Times New Roman" pitchFamily="18" charset="0"/>
                <a:cs typeface="Times New Roman" pitchFamily="18" charset="0"/>
              </a:rPr>
              <a:t>Myth 6: All Entrepreneurs Need Is Money</a:t>
            </a:r>
          </a:p>
          <a:p>
            <a:r>
              <a:rPr lang="en-US" sz="2000" dirty="0" smtClean="0">
                <a:latin typeface="Times New Roman" pitchFamily="18" charset="0"/>
                <a:cs typeface="Times New Roman" pitchFamily="18" charset="0"/>
              </a:rPr>
              <a:t>Myth 7: All Entrepreneurs Need Is Luck</a:t>
            </a:r>
          </a:p>
          <a:p>
            <a:r>
              <a:rPr lang="fr-FR" sz="2000" dirty="0" smtClean="0">
                <a:latin typeface="Times New Roman" pitchFamily="18" charset="0"/>
                <a:cs typeface="Times New Roman" pitchFamily="18" charset="0"/>
              </a:rPr>
              <a:t>Myth 8: Ignorance Is Bliss For Entrepreneurs</a:t>
            </a:r>
          </a:p>
          <a:p>
            <a:r>
              <a:rPr lang="en-US" sz="2000" dirty="0" smtClean="0">
                <a:latin typeface="Times New Roman" pitchFamily="18" charset="0"/>
                <a:cs typeface="Times New Roman" pitchFamily="18" charset="0"/>
              </a:rPr>
              <a:t>Myth 9: Entrepreneurs Seek Success But Experience High Failure Rates</a:t>
            </a:r>
          </a:p>
          <a:p>
            <a:r>
              <a:rPr lang="en-US" sz="2000" dirty="0" smtClean="0">
                <a:latin typeface="Times New Roman" pitchFamily="18" charset="0"/>
                <a:cs typeface="Times New Roman" pitchFamily="18" charset="0"/>
              </a:rPr>
              <a:t>Myth 10: Entrepreneurs Are Extreme Risk Takers (Gamblers)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13</a:t>
            </a:fld>
            <a:endParaRPr lang="en-US"/>
          </a:p>
        </p:txBody>
      </p:sp>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6683765" cy="381000"/>
          </a:xfrm>
        </p:spPr>
        <p:txBody>
          <a:bodyPr>
            <a:normAutofit fontScale="90000"/>
          </a:bodyPr>
          <a:lstStyle/>
          <a:p>
            <a:pPr algn="ctr"/>
            <a:r>
              <a:rPr lang="en-US" sz="3200" b="1" dirty="0" smtClean="0">
                <a:latin typeface="Times New Roman" pitchFamily="18" charset="0"/>
                <a:cs typeface="Times New Roman" pitchFamily="18" charset="0"/>
              </a:rPr>
              <a:t>Types Of Entrepreneurs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762000"/>
            <a:ext cx="7696200" cy="60960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solidFill>
                  <a:srgbClr val="C00000"/>
                </a:solidFill>
                <a:latin typeface="Times New Roman" pitchFamily="18" charset="0"/>
                <a:cs typeface="Times New Roman" pitchFamily="18" charset="0"/>
              </a:rPr>
              <a:t>Pure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He is motivated by psychological and economic rewards. He starts activities for his personal satisfaction is work, ago or status.</a:t>
            </a:r>
          </a:p>
          <a:p>
            <a:r>
              <a:rPr lang="en-US" sz="2400" b="1" dirty="0" smtClean="0">
                <a:solidFill>
                  <a:srgbClr val="C00000"/>
                </a:solidFill>
                <a:latin typeface="Times New Roman" pitchFamily="18" charset="0"/>
                <a:cs typeface="Times New Roman" pitchFamily="18" charset="0"/>
              </a:rPr>
              <a:t>Induced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Such entrepreneur is induced to take up an entrepreneurial task due to the policy measures of the government.</a:t>
            </a:r>
          </a:p>
          <a:p>
            <a:r>
              <a:rPr lang="en-US" sz="2400" b="1" dirty="0" smtClean="0">
                <a:solidFill>
                  <a:srgbClr val="C00000"/>
                </a:solidFill>
                <a:latin typeface="Times New Roman" pitchFamily="18" charset="0"/>
                <a:cs typeface="Times New Roman" pitchFamily="18" charset="0"/>
              </a:rPr>
              <a:t>Motivated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Such an entrepreneur is motivated by the desire for self-</a:t>
            </a:r>
            <a:r>
              <a:rPr lang="en-US" sz="2400" dirty="0" err="1" smtClean="0">
                <a:latin typeface="Times New Roman" pitchFamily="18" charset="0"/>
                <a:cs typeface="Times New Roman" pitchFamily="18" charset="0"/>
              </a:rPr>
              <a:t>fulfilment</a:t>
            </a:r>
            <a:r>
              <a:rPr lang="en-US" sz="2400" dirty="0" smtClean="0">
                <a:latin typeface="Times New Roman" pitchFamily="18" charset="0"/>
                <a:cs typeface="Times New Roman" pitchFamily="18" charset="0"/>
              </a:rPr>
              <a:t>. He is also motivated by the desire for innovations and profit.</a:t>
            </a:r>
          </a:p>
          <a:p>
            <a:r>
              <a:rPr lang="en-US" sz="2400" b="1" dirty="0" smtClean="0">
                <a:solidFill>
                  <a:srgbClr val="C00000"/>
                </a:solidFill>
                <a:latin typeface="Times New Roman" pitchFamily="18" charset="0"/>
                <a:cs typeface="Times New Roman" pitchFamily="18" charset="0"/>
              </a:rPr>
              <a:t>Growth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These entrepreneurs choose an industry which has high growth prospects.</a:t>
            </a:r>
          </a:p>
          <a:p>
            <a:r>
              <a:rPr lang="en-US" sz="2400" b="1" dirty="0" smtClean="0">
                <a:solidFill>
                  <a:srgbClr val="C00000"/>
                </a:solidFill>
                <a:latin typeface="Times New Roman" pitchFamily="18" charset="0"/>
                <a:cs typeface="Times New Roman" pitchFamily="18" charset="0"/>
              </a:rPr>
              <a:t>Women Entrepreneurs</a:t>
            </a: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 enterprise owned and controlled by a women having a minimum financial interest of 51% of the capital and giving at least 51% of employment generated in the enterprise to women.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20000" cy="6477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solidFill>
                  <a:srgbClr val="C00000"/>
                </a:solidFill>
                <a:latin typeface="Times New Roman" pitchFamily="18" charset="0"/>
                <a:cs typeface="Times New Roman" pitchFamily="18" charset="0"/>
              </a:rPr>
              <a:t>Super-Growth Entrepreneur </a:t>
            </a:r>
            <a:r>
              <a:rPr lang="en-US" sz="2400" dirty="0" smtClean="0">
                <a:latin typeface="Times New Roman" pitchFamily="18" charset="0"/>
                <a:cs typeface="Times New Roman" pitchFamily="18" charset="0"/>
              </a:rPr>
              <a:t>: He is an individual who has shown enormous growth performance in has venture.</a:t>
            </a:r>
          </a:p>
          <a:p>
            <a:r>
              <a:rPr lang="en-US" sz="2400" dirty="0" smtClean="0">
                <a:solidFill>
                  <a:srgbClr val="C00000"/>
                </a:solidFill>
                <a:latin typeface="Times New Roman" pitchFamily="18" charset="0"/>
                <a:cs typeface="Times New Roman" pitchFamily="18" charset="0"/>
              </a:rPr>
              <a:t>First-Growth Entrepreneur </a:t>
            </a:r>
            <a:r>
              <a:rPr lang="en-US" sz="2400" dirty="0" smtClean="0">
                <a:latin typeface="Times New Roman" pitchFamily="18" charset="0"/>
                <a:cs typeface="Times New Roman" pitchFamily="18" charset="0"/>
              </a:rPr>
              <a:t>: He is one who starts an industrial unit by means of an innovative skill.</a:t>
            </a:r>
          </a:p>
          <a:p>
            <a:r>
              <a:rPr lang="en-US" sz="2400" dirty="0" smtClean="0">
                <a:solidFill>
                  <a:srgbClr val="C00000"/>
                </a:solidFill>
                <a:latin typeface="Times New Roman" pitchFamily="18" charset="0"/>
                <a:cs typeface="Times New Roman" pitchFamily="18" charset="0"/>
              </a:rPr>
              <a:t>Modern Entrepreneur </a:t>
            </a:r>
            <a:r>
              <a:rPr lang="en-US" sz="2400" dirty="0" smtClean="0">
                <a:latin typeface="Times New Roman" pitchFamily="18" charset="0"/>
                <a:cs typeface="Times New Roman" pitchFamily="18" charset="0"/>
              </a:rPr>
              <a:t>: He is one who undertakes those ventures which go well along with the changing demand in the market. He cares for the current marketing needs.</a:t>
            </a:r>
          </a:p>
          <a:p>
            <a:r>
              <a:rPr lang="en-US" sz="2400" dirty="0" err="1" smtClean="0">
                <a:solidFill>
                  <a:srgbClr val="C00000"/>
                </a:solidFill>
                <a:latin typeface="Times New Roman" pitchFamily="18" charset="0"/>
                <a:cs typeface="Times New Roman" pitchFamily="18" charset="0"/>
              </a:rPr>
              <a:t>Copreneurs</a:t>
            </a:r>
            <a:r>
              <a:rPr lang="en-US" sz="2400" dirty="0" smtClean="0">
                <a:latin typeface="Times New Roman" pitchFamily="18" charset="0"/>
                <a:cs typeface="Times New Roman" pitchFamily="18" charset="0"/>
              </a:rPr>
              <a:t> : It is related to the married couples working together in a business. When a married couple shares ownership, commitment and responsibility for a business, they are called ‘</a:t>
            </a:r>
            <a:r>
              <a:rPr lang="en-US" sz="2400" dirty="0" err="1" smtClean="0">
                <a:latin typeface="Times New Roman" pitchFamily="18" charset="0"/>
                <a:cs typeface="Times New Roman" pitchFamily="18" charset="0"/>
              </a:rPr>
              <a:t>copreneurs</a:t>
            </a:r>
            <a:r>
              <a:rPr lang="en-US" sz="2400" dirty="0" smtClean="0">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Young Entrepreneurs and Part-Time Entrepreneurs </a:t>
            </a:r>
            <a:r>
              <a:rPr lang="en-US" sz="2400" dirty="0" smtClean="0">
                <a:latin typeface="Times New Roman" pitchFamily="18" charset="0"/>
                <a:cs typeface="Times New Roman" pitchFamily="18" charset="0"/>
              </a:rPr>
              <a:t>: Starting a part-time business is a popular gateway to entrepreneurship. Part-time entrepreneurs can easily enter into business without sacrificing their service benefits.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6683765" cy="976090"/>
          </a:xfrm>
        </p:spPr>
        <p:txBody>
          <a:bodyPr>
            <a:normAutofit/>
          </a:bodyPr>
          <a:lstStyle/>
          <a:p>
            <a:pPr algn="ctr"/>
            <a:r>
              <a:rPr lang="en-US" sz="2800" b="1" dirty="0" smtClean="0">
                <a:latin typeface="Times New Roman" pitchFamily="18" charset="0"/>
                <a:cs typeface="Times New Roman" pitchFamily="18" charset="0"/>
              </a:rPr>
              <a:t>Entrepreneurship on the Basis of Stages of Economic Development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371600" y="990600"/>
            <a:ext cx="7467600" cy="5486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Clarence Danhof classifies entrepreneur into four types</a:t>
            </a:r>
          </a:p>
          <a:p>
            <a:pPr marL="457200" indent="-457200" algn="just">
              <a:buAutoNum type="arabicPeriod"/>
            </a:pPr>
            <a:r>
              <a:rPr lang="en-US" sz="2400" dirty="0" smtClean="0">
                <a:solidFill>
                  <a:srgbClr val="C00000"/>
                </a:solidFill>
                <a:latin typeface="Times New Roman" pitchFamily="18" charset="0"/>
                <a:cs typeface="Times New Roman" pitchFamily="18" charset="0"/>
              </a:rPr>
              <a:t>Innovative: </a:t>
            </a:r>
            <a:r>
              <a:rPr lang="en-US" sz="2400" dirty="0" smtClean="0">
                <a:latin typeface="Times New Roman" pitchFamily="18" charset="0"/>
                <a:cs typeface="Times New Roman" pitchFamily="18" charset="0"/>
              </a:rPr>
              <a:t>An Innovating entrepreneur is one who introduces new products, new methods of production and new technology.</a:t>
            </a:r>
            <a:r>
              <a:rPr lang="en-US" sz="2400" i="1" dirty="0" smtClean="0">
                <a:latin typeface="Times New Roman" pitchFamily="18" charset="0"/>
                <a:cs typeface="Times New Roman" pitchFamily="18" charset="0"/>
              </a:rPr>
              <a:t> Example:</a:t>
            </a:r>
            <a:r>
              <a:rPr lang="en-US" sz="2400" dirty="0" smtClean="0">
                <a:latin typeface="Times New Roman" pitchFamily="18" charset="0"/>
                <a:cs typeface="Times New Roman" pitchFamily="18" charset="0"/>
              </a:rPr>
              <a:t> Hennery Ford wanted to replace the petrol fuel or the diesel engine with the Kerosene fuel system.</a:t>
            </a:r>
          </a:p>
          <a:p>
            <a:pPr marL="457200" indent="-457200" algn="just">
              <a:buAutoNum type="arabicPeriod"/>
            </a:pPr>
            <a:r>
              <a:rPr lang="en-US" sz="2400" dirty="0" smtClean="0">
                <a:solidFill>
                  <a:srgbClr val="C00000"/>
                </a:solidFill>
                <a:latin typeface="Times New Roman" pitchFamily="18" charset="0"/>
                <a:cs typeface="Times New Roman" pitchFamily="18" charset="0"/>
              </a:rPr>
              <a:t>Imitative or Adoptive</a:t>
            </a:r>
            <a:r>
              <a:rPr lang="en-US" sz="2400" dirty="0" smtClean="0">
                <a:latin typeface="Times New Roman" pitchFamily="18" charset="0"/>
                <a:cs typeface="Times New Roman" pitchFamily="18" charset="0"/>
              </a:rPr>
              <a:t>: Imitative entrepreneur is characterized by readiness to adopt successful innovation initiated by innovating entrepreneurs.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China is a growing economy that provides large opportunity to its citizens. Among them the cellular market is growing through adaptation and modification of the innovative product by the Innovative Companies.</a:t>
            </a:r>
          </a:p>
          <a:p>
            <a:pPr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16</a:t>
            </a:fld>
            <a:endParaRPr lang="en-US"/>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533400"/>
            <a:ext cx="7010400" cy="59436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solidFill>
                  <a:srgbClr val="C00000"/>
                </a:solidFill>
                <a:latin typeface="Times New Roman" pitchFamily="18" charset="0"/>
                <a:cs typeface="Times New Roman" pitchFamily="18" charset="0"/>
              </a:rPr>
              <a:t>3. Fabian</a:t>
            </a:r>
            <a:r>
              <a:rPr lang="en-US" sz="2400" dirty="0" smtClean="0">
                <a:latin typeface="Times New Roman" pitchFamily="18" charset="0"/>
                <a:cs typeface="Times New Roman" pitchFamily="18" charset="0"/>
              </a:rPr>
              <a:t>: Fabian entrepreneurs are lazy and shy. They lack the will  to adopt new methods of production. Fabian are more applicable in the Indian rural agriculture environment</a:t>
            </a:r>
            <a:r>
              <a:rPr lang="en-US" sz="2400" b="1" u="sng"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4. </a:t>
            </a:r>
            <a:r>
              <a:rPr lang="en-US" sz="2400" dirty="0" smtClean="0">
                <a:solidFill>
                  <a:srgbClr val="C00000"/>
                </a:solidFill>
                <a:latin typeface="Times New Roman" pitchFamily="18" charset="0"/>
                <a:cs typeface="Times New Roman" pitchFamily="18" charset="0"/>
              </a:rPr>
              <a:t>Drone:</a:t>
            </a:r>
            <a:r>
              <a:rPr lang="en-US" sz="2400" dirty="0" smtClean="0">
                <a:latin typeface="Times New Roman" pitchFamily="18" charset="0"/>
                <a:cs typeface="Times New Roman" pitchFamily="18" charset="0"/>
              </a:rPr>
              <a:t> Drone entrepreneur is one who follows the traditional methods of production. There is a “</a:t>
            </a:r>
            <a:r>
              <a:rPr lang="en-US" sz="2400" dirty="0" err="1" smtClean="0">
                <a:latin typeface="Times New Roman" pitchFamily="18" charset="0"/>
                <a:cs typeface="Times New Roman" pitchFamily="18" charset="0"/>
              </a:rPr>
              <a:t>Beeree</a:t>
            </a:r>
            <a:r>
              <a:rPr lang="en-US" sz="2400" dirty="0" smtClean="0">
                <a:latin typeface="Times New Roman" pitchFamily="18" charset="0"/>
                <a:cs typeface="Times New Roman" pitchFamily="18" charset="0"/>
              </a:rPr>
              <a:t>” (Old fashion tobacco making process) producer Co-operative that uses employee 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make the tobacco by hand. Even though it is a dying industry but it does not stop them.</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988565" cy="899890"/>
          </a:xfrm>
        </p:spPr>
        <p:txBody>
          <a:bodyPr>
            <a:noAutofit/>
          </a:bodyPr>
          <a:lstStyle/>
          <a:p>
            <a:r>
              <a:rPr lang="en-US" sz="3200" b="1" dirty="0" smtClean="0">
                <a:latin typeface="Times New Roman" pitchFamily="18" charset="0"/>
                <a:cs typeface="Times New Roman" pitchFamily="18" charset="0"/>
              </a:rPr>
              <a:t>Success Rate of Entrepreneurs related to Experience and Family Backup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371600"/>
            <a:ext cx="7391400" cy="52578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r>
              <a:rPr lang="en-US" sz="2000" dirty="0" smtClean="0">
                <a:latin typeface="Times New Roman" pitchFamily="18" charset="0"/>
                <a:cs typeface="Times New Roman" pitchFamily="18" charset="0"/>
              </a:rPr>
              <a:t>AJAY PIRAMAL - PIRAMAL ENTERPRISES LIMITED</a:t>
            </a:r>
          </a:p>
          <a:p>
            <a:r>
              <a:rPr lang="en-US" sz="2000" dirty="0" smtClean="0">
                <a:latin typeface="Times New Roman" pitchFamily="18" charset="0"/>
                <a:cs typeface="Times New Roman" pitchFamily="18" charset="0"/>
              </a:rPr>
              <a:t>AMAR BOSE - BOSE CORPORATION</a:t>
            </a:r>
          </a:p>
          <a:p>
            <a:r>
              <a:rPr lang="en-US" sz="2000" dirty="0" smtClean="0">
                <a:latin typeface="Times New Roman" pitchFamily="18" charset="0"/>
                <a:cs typeface="Times New Roman" pitchFamily="18" charset="0"/>
              </a:rPr>
              <a:t>S. ANANTHARAMAKRISHNAN – AMALGAMATION GROUP </a:t>
            </a:r>
          </a:p>
          <a:p>
            <a:r>
              <a:rPr lang="en-US" sz="2000" dirty="0" smtClean="0">
                <a:latin typeface="Times New Roman" pitchFamily="18" charset="0"/>
                <a:cs typeface="Times New Roman" pitchFamily="18" charset="0"/>
              </a:rPr>
              <a:t>ANIL AGARWAL – VEDANTA GROUP</a:t>
            </a:r>
          </a:p>
          <a:p>
            <a:r>
              <a:rPr lang="en-US" sz="2000" dirty="0" smtClean="0">
                <a:latin typeface="Times New Roman" pitchFamily="18" charset="0"/>
                <a:cs typeface="Times New Roman" pitchFamily="18" charset="0"/>
              </a:rPr>
              <a:t>AZIM PREMJI – WIPRO</a:t>
            </a:r>
          </a:p>
          <a:p>
            <a:r>
              <a:rPr lang="en-US" sz="2000" dirty="0" smtClean="0">
                <a:latin typeface="Times New Roman" pitchFamily="18" charset="0"/>
                <a:cs typeface="Times New Roman" pitchFamily="18" charset="0"/>
              </a:rPr>
              <a:t>BHAI MOHAN SINGH - RANBAXY LABORATORIES LTD</a:t>
            </a:r>
          </a:p>
          <a:p>
            <a:r>
              <a:rPr lang="en-US" sz="2000" dirty="0" smtClean="0">
                <a:latin typeface="Times New Roman" pitchFamily="18" charset="0"/>
                <a:cs typeface="Times New Roman" pitchFamily="18" charset="0"/>
              </a:rPr>
              <a:t>BRIJMOHAN LAL MUNJAL - THE HERO GROUP </a:t>
            </a:r>
          </a:p>
          <a:p>
            <a:r>
              <a:rPr lang="en-US" sz="2000" dirty="0" smtClean="0">
                <a:latin typeface="Times New Roman" pitchFamily="18" charset="0"/>
                <a:cs typeface="Times New Roman" pitchFamily="18" charset="0"/>
              </a:rPr>
              <a:t>CHETAN MAINI - REVA ELECTRIC CAR </a:t>
            </a:r>
          </a:p>
          <a:p>
            <a:r>
              <a:rPr lang="en-US" sz="2000" dirty="0" smtClean="0">
                <a:latin typeface="Times New Roman" pitchFamily="18" charset="0"/>
                <a:cs typeface="Times New Roman" pitchFamily="18" charset="0"/>
              </a:rPr>
              <a:t>DEEPAK PAREKH – HDFC </a:t>
            </a:r>
          </a:p>
          <a:p>
            <a:r>
              <a:rPr lang="en-US" sz="2000" dirty="0" smtClean="0">
                <a:latin typeface="Times New Roman" pitchFamily="18" charset="0"/>
                <a:cs typeface="Times New Roman" pitchFamily="18" charset="0"/>
              </a:rPr>
              <a:t>DHIRUBHAI AMBANI – RELIANCE GROUP </a:t>
            </a:r>
          </a:p>
          <a:p>
            <a:r>
              <a:rPr lang="en-US" sz="2000" dirty="0" smtClean="0">
                <a:latin typeface="Times New Roman" pitchFamily="18" charset="0"/>
                <a:cs typeface="Times New Roman" pitchFamily="18" charset="0"/>
              </a:rPr>
              <a:t>EKTA KAPOOR - BALAJI TELEFILMS </a:t>
            </a:r>
          </a:p>
          <a:p>
            <a:r>
              <a:rPr lang="en-US" sz="2000" dirty="0" smtClean="0">
                <a:latin typeface="Times New Roman" pitchFamily="18" charset="0"/>
                <a:cs typeface="Times New Roman" pitchFamily="18" charset="0"/>
              </a:rPr>
              <a:t>GALLA RAMACHANDRA NAIDU – AMARARAJA BATTERIES</a:t>
            </a:r>
          </a:p>
          <a:p>
            <a:r>
              <a:rPr lang="en-US" sz="2000" dirty="0" smtClean="0">
                <a:latin typeface="Times New Roman" pitchFamily="18" charset="0"/>
                <a:cs typeface="Times New Roman" pitchFamily="18" charset="0"/>
              </a:rPr>
              <a:t>GAUTAM ADANI - ADANI GROUP</a:t>
            </a:r>
          </a:p>
          <a:p>
            <a:r>
              <a:rPr lang="en-US" sz="1900" dirty="0" smtClean="0">
                <a:latin typeface="Times New Roman" pitchFamily="18" charset="0"/>
                <a:cs typeface="Times New Roman" pitchFamily="18" charset="0"/>
              </a:rPr>
              <a:t>RAMOJI RAO – RAMOJI CITY  </a:t>
            </a:r>
            <a:endParaRPr lang="en-US" sz="1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18</a:t>
            </a:fld>
            <a:endParaRPr lang="en-US"/>
          </a:p>
        </p:txBody>
      </p:sp>
    </p:spTree>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20000" cy="6477000"/>
          </a:xfrm>
        </p:spPr>
        <p:style>
          <a:lnRef idx="2">
            <a:schemeClr val="accent4"/>
          </a:lnRef>
          <a:fillRef idx="1">
            <a:schemeClr val="lt1"/>
          </a:fillRef>
          <a:effectRef idx="0">
            <a:schemeClr val="accent4"/>
          </a:effectRef>
          <a:fontRef idx="minor">
            <a:schemeClr val="dk1"/>
          </a:fontRef>
        </p:style>
        <p:txBody>
          <a:bodyPr>
            <a:noAutofit/>
          </a:bodyPr>
          <a:lstStyle/>
          <a:p>
            <a:r>
              <a:rPr lang="en-US" sz="2000" dirty="0" smtClean="0">
                <a:latin typeface="Times New Roman" pitchFamily="18" charset="0"/>
                <a:cs typeface="Times New Roman" pitchFamily="18" charset="0"/>
              </a:rPr>
              <a:t>GHANSHYAM DAS BIRLA – BIRLA GROUP</a:t>
            </a:r>
          </a:p>
          <a:p>
            <a:r>
              <a:rPr lang="en-US" sz="2000" dirty="0" smtClean="0">
                <a:latin typeface="Times New Roman" pitchFamily="18" charset="0"/>
                <a:cs typeface="Times New Roman" pitchFamily="18" charset="0"/>
              </a:rPr>
              <a:t>GOENKA. R.P. – RPG GROUP</a:t>
            </a:r>
          </a:p>
          <a:p>
            <a:r>
              <a:rPr lang="en-US" sz="2000" dirty="0" smtClean="0">
                <a:latin typeface="Times New Roman" pitchFamily="18" charset="0"/>
                <a:cs typeface="Times New Roman" pitchFamily="18" charset="0"/>
              </a:rPr>
              <a:t>JEYSINGH THOMAS - AVT GROUP</a:t>
            </a:r>
          </a:p>
          <a:p>
            <a:r>
              <a:rPr lang="en-US" sz="2000" dirty="0" smtClean="0">
                <a:latin typeface="Times New Roman" pitchFamily="18" charset="0"/>
                <a:cs typeface="Times New Roman" pitchFamily="18" charset="0"/>
              </a:rPr>
              <a:t>JINDAL, O.P. - JINDAL GROUP</a:t>
            </a:r>
          </a:p>
          <a:p>
            <a:r>
              <a:rPr lang="en-US" sz="2000" dirty="0" smtClean="0">
                <a:latin typeface="Times New Roman" pitchFamily="18" charset="0"/>
                <a:cs typeface="Times New Roman" pitchFamily="18" charset="0"/>
              </a:rPr>
              <a:t>JOHN YESUDHAS, V.F. – WAVETEL</a:t>
            </a:r>
          </a:p>
          <a:p>
            <a:r>
              <a:rPr lang="en-US" sz="2000" dirty="0" smtClean="0">
                <a:latin typeface="Times New Roman" pitchFamily="18" charset="0"/>
                <a:cs typeface="Times New Roman" pitchFamily="18" charset="0"/>
              </a:rPr>
              <a:t>KALLAM ANJI REDDY - DR REDDY'S LABS </a:t>
            </a:r>
          </a:p>
          <a:p>
            <a:r>
              <a:rPr lang="en-US" sz="2000" dirty="0" smtClean="0">
                <a:latin typeface="Times New Roman" pitchFamily="18" charset="0"/>
                <a:cs typeface="Times New Roman" pitchFamily="18" charset="0"/>
              </a:rPr>
              <a:t>KARSANBHAI PATEL – NIRMA </a:t>
            </a:r>
          </a:p>
          <a:p>
            <a:r>
              <a:rPr lang="en-US" sz="2000" dirty="0" smtClean="0">
                <a:latin typeface="Times New Roman" pitchFamily="18" charset="0"/>
                <a:cs typeface="Times New Roman" pitchFamily="18" charset="0"/>
              </a:rPr>
              <a:t>KIRAN MAZUMDAR-SHAW - BIOCON LTD </a:t>
            </a:r>
          </a:p>
          <a:p>
            <a:r>
              <a:rPr lang="en-US" sz="2000" dirty="0" smtClean="0">
                <a:latin typeface="Times New Roman" pitchFamily="18" charset="0"/>
                <a:cs typeface="Times New Roman" pitchFamily="18" charset="0"/>
              </a:rPr>
              <a:t>KISHORE BIYANI – PANTALOON </a:t>
            </a:r>
          </a:p>
          <a:p>
            <a:r>
              <a:rPr lang="en-US" sz="2000" dirty="0" smtClean="0">
                <a:latin typeface="Times New Roman" pitchFamily="18" charset="0"/>
                <a:cs typeface="Times New Roman" pitchFamily="18" charset="0"/>
              </a:rPr>
              <a:t>KOCHOUSEPH CHITTILAPPILLY -V GUARD </a:t>
            </a:r>
          </a:p>
          <a:p>
            <a:r>
              <a:rPr lang="en-US" sz="2000" dirty="0" smtClean="0">
                <a:latin typeface="Times New Roman" pitchFamily="18" charset="0"/>
                <a:cs typeface="Times New Roman" pitchFamily="18" charset="0"/>
              </a:rPr>
              <a:t>MOHAN SINGH OBEROI - OBEROI GROUP </a:t>
            </a:r>
          </a:p>
          <a:p>
            <a:r>
              <a:rPr lang="en-US" sz="2000" dirty="0" smtClean="0">
                <a:latin typeface="Times New Roman" pitchFamily="18" charset="0"/>
                <a:cs typeface="Times New Roman" pitchFamily="18" charset="0"/>
              </a:rPr>
              <a:t>NARAYANA MURTHY, N. R. – INFOSYS </a:t>
            </a:r>
          </a:p>
          <a:p>
            <a:r>
              <a:rPr lang="en-US" sz="2000" dirty="0" smtClean="0">
                <a:latin typeface="Times New Roman" pitchFamily="18" charset="0"/>
                <a:cs typeface="Times New Roman" pitchFamily="18" charset="0"/>
              </a:rPr>
              <a:t>NARESH GOYAL - JET AIRWAYS </a:t>
            </a:r>
          </a:p>
          <a:p>
            <a:r>
              <a:rPr lang="en-US" sz="2000" dirty="0" smtClean="0">
                <a:latin typeface="Times New Roman" pitchFamily="18" charset="0"/>
                <a:cs typeface="Times New Roman" pitchFamily="18" charset="0"/>
              </a:rPr>
              <a:t>DR. PRATAP C REDDY - APOLLO HOSPITAL GROUP </a:t>
            </a:r>
          </a:p>
          <a:p>
            <a:r>
              <a:rPr lang="en-US" sz="2000" dirty="0" smtClean="0">
                <a:latin typeface="Times New Roman" pitchFamily="18" charset="0"/>
                <a:cs typeface="Times New Roman" pitchFamily="18" charset="0"/>
              </a:rPr>
              <a:t>RAMNATH GOENKA - INDIAN EXPRESS GROUP</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838200"/>
          </a:xfrm>
        </p:spPr>
        <p:txBody>
          <a:bodyPr>
            <a:normAutofit fontScale="90000"/>
          </a:bodyPr>
          <a:lstStyle/>
          <a:p>
            <a:pPr algn="ctr"/>
            <a:r>
              <a:rPr lang="en-US" sz="2700" b="1" dirty="0" smtClean="0">
                <a:latin typeface="Times New Roman" pitchFamily="18" charset="0"/>
                <a:cs typeface="Times New Roman" pitchFamily="18" charset="0"/>
              </a:rPr>
              <a:t>5ZC22 – BASICS OF ENTREPRENEURSHIP</a:t>
            </a:r>
            <a:r>
              <a:rPr lang="en-US" dirty="0" smtClean="0"/>
              <a:t/>
            </a:r>
            <a:br>
              <a:rPr lang="en-US" dirty="0" smtClean="0"/>
            </a:br>
            <a:endParaRPr lang="en-US" dirty="0"/>
          </a:p>
        </p:txBody>
      </p:sp>
      <p:sp>
        <p:nvSpPr>
          <p:cNvPr id="3" name="Content Placeholder 2"/>
          <p:cNvSpPr>
            <a:spLocks noGrp="1"/>
          </p:cNvSpPr>
          <p:nvPr>
            <p:ph idx="1"/>
          </p:nvPr>
        </p:nvSpPr>
        <p:spPr>
          <a:xfrm>
            <a:off x="1600200" y="990600"/>
            <a:ext cx="7162800" cy="5562600"/>
          </a:xfrm>
        </p:spPr>
        <p:style>
          <a:lnRef idx="2">
            <a:schemeClr val="accent4"/>
          </a:lnRef>
          <a:fillRef idx="1">
            <a:schemeClr val="lt1"/>
          </a:fillRef>
          <a:effectRef idx="0">
            <a:schemeClr val="accent4"/>
          </a:effectRef>
          <a:fontRef idx="minor">
            <a:schemeClr val="dk1"/>
          </a:fontRef>
        </p:style>
        <p:txBody>
          <a:bodyPr>
            <a:noAutofit/>
          </a:bodyPr>
          <a:lstStyle/>
          <a:p>
            <a:pPr algn="just"/>
            <a:r>
              <a:rPr lang="en-US" sz="2000" b="1" dirty="0" smtClean="0">
                <a:latin typeface="Times New Roman" pitchFamily="18" charset="0"/>
                <a:cs typeface="Times New Roman" pitchFamily="18" charset="0"/>
              </a:rPr>
              <a:t>Unit – I: Introduction to Entrepreneurship: - </a:t>
            </a:r>
            <a:r>
              <a:rPr lang="en-US" sz="2000" dirty="0" smtClean="0">
                <a:latin typeface="Times New Roman" pitchFamily="18" charset="0"/>
                <a:cs typeface="Times New Roman" pitchFamily="18" charset="0"/>
              </a:rPr>
              <a:t>Define Entrepreneurship, Entrepreneurship as a Career option, Benefits and Myths of Entrepreneurship, Success Rate of Entrepreneurs related to Experience and Family Backup,  Characteristics, Qualities and Skills of Entrepreneurship, Entrepreneurial Propensity, Life as an Entrepreneur, Impact of Entrepreneurship on Economy and Society. </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Unit – II: Opportunity &amp; Customer Analysis: - </a:t>
            </a:r>
            <a:r>
              <a:rPr lang="en-US" sz="2000" dirty="0" smtClean="0">
                <a:latin typeface="Times New Roman" pitchFamily="18" charset="0"/>
                <a:cs typeface="Times New Roman" pitchFamily="18" charset="0"/>
              </a:rPr>
              <a:t>Identify your Entrepreneurial Style, Identify Business Opportunities, Methods of finding and understanding Customer Problems, Process of Design Thinking, Identify Potential Problems, Customer Segmentation and Targeting, Customer Adoption Process, craft your Values Proportions, Customer-driven Innovation.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217165" cy="533400"/>
          </a:xfrm>
        </p:spPr>
        <p:txBody>
          <a:bodyPr>
            <a:normAutofit fontScale="90000"/>
          </a:bodyPr>
          <a:lstStyle/>
          <a:p>
            <a:pPr algn="ctr"/>
            <a:r>
              <a:rPr lang="en-US" sz="3200" b="1" dirty="0" smtClean="0">
                <a:latin typeface="Times New Roman" pitchFamily="18" charset="0"/>
                <a:cs typeface="Times New Roman" pitchFamily="18" charset="0"/>
              </a:rPr>
              <a:t>Characteristics </a:t>
            </a:r>
            <a:r>
              <a:rPr lang="en-US" sz="2800" b="1" dirty="0" smtClean="0">
                <a:latin typeface="Times New Roman" pitchFamily="18" charset="0"/>
                <a:cs typeface="Times New Roman" pitchFamily="18" charset="0"/>
              </a:rPr>
              <a:t>of Entrepreneurs </a:t>
            </a:r>
            <a:endParaRPr lang="en-US" sz="3200" b="1" dirty="0">
              <a:latin typeface="Times New Roman" pitchFamily="18" charset="0"/>
              <a:cs typeface="Times New Roman" pitchFamily="18" charset="0"/>
            </a:endParaRPr>
          </a:p>
        </p:txBody>
      </p:sp>
      <p:sp>
        <p:nvSpPr>
          <p:cNvPr id="7" name="Content Placeholder 6"/>
          <p:cNvSpPr>
            <a:spLocks noGrp="1"/>
          </p:cNvSpPr>
          <p:nvPr>
            <p:ph idx="1"/>
          </p:nvPr>
        </p:nvSpPr>
        <p:spPr>
          <a:xfrm>
            <a:off x="1295400" y="457200"/>
            <a:ext cx="7467600" cy="6400800"/>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n-US" b="1" dirty="0" smtClean="0">
                <a:latin typeface="Times New Roman" pitchFamily="18" charset="0"/>
                <a:cs typeface="Times New Roman" pitchFamily="18" charset="0"/>
              </a:rPr>
              <a:t>According to John Hornaday, the characteristics of entrepreneurs are:</a:t>
            </a:r>
          </a:p>
          <a:p>
            <a:r>
              <a:rPr lang="en-US" sz="2000" dirty="0" smtClean="0">
                <a:latin typeface="Times New Roman" pitchFamily="18" charset="0"/>
                <a:cs typeface="Times New Roman" pitchFamily="18" charset="0"/>
              </a:rPr>
              <a:t>Self Confidence, Energy, Diligence</a:t>
            </a:r>
          </a:p>
          <a:p>
            <a:r>
              <a:rPr lang="en-US" sz="2000" dirty="0" smtClean="0">
                <a:latin typeface="Times New Roman" pitchFamily="18" charset="0"/>
                <a:cs typeface="Times New Roman" pitchFamily="18" charset="0"/>
              </a:rPr>
              <a:t>Ability to take calculated risk</a:t>
            </a:r>
          </a:p>
          <a:p>
            <a:r>
              <a:rPr lang="en-US" sz="2000" dirty="0" smtClean="0">
                <a:latin typeface="Times New Roman" pitchFamily="18" charset="0"/>
                <a:cs typeface="Times New Roman" pitchFamily="18" charset="0"/>
              </a:rPr>
              <a:t>Creativity , Flexibility</a:t>
            </a:r>
          </a:p>
          <a:p>
            <a:r>
              <a:rPr lang="en-US" sz="2000" dirty="0" smtClean="0">
                <a:latin typeface="Times New Roman" pitchFamily="18" charset="0"/>
                <a:cs typeface="Times New Roman" pitchFamily="18" charset="0"/>
              </a:rPr>
              <a:t>Positive response to challenges</a:t>
            </a:r>
          </a:p>
          <a:p>
            <a:r>
              <a:rPr lang="en-US" sz="2000" dirty="0" smtClean="0">
                <a:latin typeface="Times New Roman" pitchFamily="18" charset="0"/>
                <a:cs typeface="Times New Roman" pitchFamily="18" charset="0"/>
              </a:rPr>
              <a:t>Dynamism, leadership</a:t>
            </a:r>
          </a:p>
          <a:p>
            <a:r>
              <a:rPr lang="en-US" sz="2000" dirty="0" smtClean="0">
                <a:latin typeface="Times New Roman" pitchFamily="18" charset="0"/>
                <a:cs typeface="Times New Roman" pitchFamily="18" charset="0"/>
              </a:rPr>
              <a:t>Ability to get along with people</a:t>
            </a:r>
          </a:p>
          <a:p>
            <a:r>
              <a:rPr lang="en-US" sz="2000" dirty="0" smtClean="0">
                <a:latin typeface="Times New Roman" pitchFamily="18" charset="0"/>
                <a:cs typeface="Times New Roman" pitchFamily="18" charset="0"/>
              </a:rPr>
              <a:t>Responsiveness to suggestions</a:t>
            </a:r>
          </a:p>
          <a:p>
            <a:r>
              <a:rPr lang="en-US" sz="2000" dirty="0" smtClean="0">
                <a:latin typeface="Times New Roman" pitchFamily="18" charset="0"/>
                <a:cs typeface="Times New Roman" pitchFamily="18" charset="0"/>
              </a:rPr>
              <a:t>Responsiveness to Criticism</a:t>
            </a:r>
          </a:p>
          <a:p>
            <a:r>
              <a:rPr lang="en-US" sz="2000" dirty="0" smtClean="0">
                <a:latin typeface="Times New Roman" pitchFamily="18" charset="0"/>
                <a:cs typeface="Times New Roman" pitchFamily="18" charset="0"/>
              </a:rPr>
              <a:t>Knowledge of market ,product and technology</a:t>
            </a:r>
          </a:p>
          <a:p>
            <a:r>
              <a:rPr lang="en-US" sz="2000" dirty="0" smtClean="0">
                <a:latin typeface="Times New Roman" pitchFamily="18" charset="0"/>
                <a:cs typeface="Times New Roman" pitchFamily="18" charset="0"/>
              </a:rPr>
              <a:t>Perseverance, determination</a:t>
            </a:r>
          </a:p>
          <a:p>
            <a:r>
              <a:rPr lang="en-US" sz="2000" dirty="0" smtClean="0">
                <a:latin typeface="Times New Roman" pitchFamily="18" charset="0"/>
                <a:cs typeface="Times New Roman" pitchFamily="18" charset="0"/>
              </a:rPr>
              <a:t>Resourcefulness, Need to achieve</a:t>
            </a:r>
          </a:p>
          <a:p>
            <a:r>
              <a:rPr lang="en-US" sz="2000" dirty="0" smtClean="0">
                <a:latin typeface="Times New Roman" pitchFamily="18" charset="0"/>
                <a:cs typeface="Times New Roman" pitchFamily="18" charset="0"/>
              </a:rPr>
              <a:t>Initiative, Independence</a:t>
            </a:r>
          </a:p>
          <a:p>
            <a:r>
              <a:rPr lang="en-US" sz="2000" dirty="0" smtClean="0">
                <a:latin typeface="Times New Roman" pitchFamily="18" charset="0"/>
                <a:cs typeface="Times New Roman" pitchFamily="18" charset="0"/>
              </a:rPr>
              <a:t>Foresight, Profit orientation</a:t>
            </a:r>
          </a:p>
          <a:p>
            <a:r>
              <a:rPr lang="en-US" sz="2000" dirty="0" smtClean="0">
                <a:latin typeface="Times New Roman" pitchFamily="18" charset="0"/>
                <a:cs typeface="Times New Roman" pitchFamily="18" charset="0"/>
              </a:rPr>
              <a:t>Perceptiveness, Optimism, Versatility</a:t>
            </a:r>
          </a:p>
        </p:txBody>
      </p:sp>
      <p:sp>
        <p:nvSpPr>
          <p:cNvPr id="4" name="Slide Number Placeholder 3"/>
          <p:cNvSpPr>
            <a:spLocks noGrp="1"/>
          </p:cNvSpPr>
          <p:nvPr>
            <p:ph type="sldNum" sz="quarter" idx="12"/>
          </p:nvPr>
        </p:nvSpPr>
        <p:spPr/>
        <p:txBody>
          <a:bodyPr/>
          <a:lstStyle/>
          <a:p>
            <a:fld id="{8572F1AF-947D-4D4E-8B63-F4BC1DA51288}" type="slidenum">
              <a:rPr lang="en-US" smtClean="0"/>
              <a:pPr/>
              <a:t>20</a:t>
            </a:fld>
            <a:endParaRPr lang="en-US"/>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83765" cy="518890"/>
          </a:xfrm>
        </p:spPr>
        <p:txBody>
          <a:bodyPr>
            <a:noAutofit/>
          </a:bodyPr>
          <a:lstStyle/>
          <a:p>
            <a:pPr algn="ctr"/>
            <a:r>
              <a:rPr lang="en-US" sz="3200" b="1" dirty="0" smtClean="0">
                <a:latin typeface="Times New Roman" pitchFamily="18" charset="0"/>
                <a:cs typeface="Times New Roman" pitchFamily="18" charset="0"/>
              </a:rPr>
              <a:t>Functions of Entrepreneurs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41908" y="1143000"/>
            <a:ext cx="6821091" cy="53340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dirty="0" smtClean="0">
                <a:latin typeface="Times New Roman" pitchFamily="18" charset="0"/>
                <a:cs typeface="Times New Roman" pitchFamily="18" charset="0"/>
              </a:rPr>
              <a:t>The main functions of entrepreneurs are </a:t>
            </a:r>
          </a:p>
          <a:p>
            <a:pPr marL="400050" indent="-400050">
              <a:buFont typeface="+mj-lt"/>
              <a:buAutoNum type="romanLcPeriod"/>
            </a:pPr>
            <a:r>
              <a:rPr lang="en-US" sz="2400" dirty="0" smtClean="0">
                <a:latin typeface="Times New Roman" pitchFamily="18" charset="0"/>
                <a:cs typeface="Times New Roman" pitchFamily="18" charset="0"/>
              </a:rPr>
              <a:t>Planning</a:t>
            </a:r>
          </a:p>
          <a:p>
            <a:pPr marL="400050" indent="-400050">
              <a:buFont typeface="+mj-lt"/>
              <a:buAutoNum type="romanLcPeriod"/>
            </a:pPr>
            <a:r>
              <a:rPr lang="en-US" sz="2400" dirty="0" smtClean="0">
                <a:latin typeface="Times New Roman" pitchFamily="18" charset="0"/>
                <a:cs typeface="Times New Roman" pitchFamily="18" charset="0"/>
              </a:rPr>
              <a:t>Risk and Uncertainty bearing</a:t>
            </a:r>
          </a:p>
          <a:p>
            <a:pPr marL="400050" indent="-400050">
              <a:buFont typeface="+mj-lt"/>
              <a:buAutoNum type="romanLcPeriod"/>
            </a:pPr>
            <a:r>
              <a:rPr lang="en-US" sz="2400" dirty="0" smtClean="0">
                <a:latin typeface="Times New Roman" pitchFamily="18" charset="0"/>
                <a:cs typeface="Times New Roman" pitchFamily="18" charset="0"/>
              </a:rPr>
              <a:t>Organization building</a:t>
            </a:r>
          </a:p>
          <a:p>
            <a:pPr marL="400050" indent="-400050">
              <a:buFont typeface="+mj-lt"/>
              <a:buAutoNum type="romanLcPeriod"/>
            </a:pPr>
            <a:r>
              <a:rPr lang="en-US" sz="2400" dirty="0" smtClean="0">
                <a:latin typeface="Times New Roman" pitchFamily="18" charset="0"/>
                <a:cs typeface="Times New Roman" pitchFamily="18" charset="0"/>
              </a:rPr>
              <a:t>Managing</a:t>
            </a:r>
          </a:p>
          <a:p>
            <a:pPr marL="400050" indent="-400050">
              <a:buFont typeface="+mj-lt"/>
              <a:buAutoNum type="romanLcPeriod"/>
            </a:pPr>
            <a:r>
              <a:rPr lang="en-US" sz="2400" dirty="0" smtClean="0">
                <a:latin typeface="Times New Roman" pitchFamily="18" charset="0"/>
                <a:cs typeface="Times New Roman" pitchFamily="18" charset="0"/>
              </a:rPr>
              <a:t>Decision making</a:t>
            </a:r>
          </a:p>
          <a:p>
            <a:pPr marL="400050" indent="-400050">
              <a:buFont typeface="+mj-lt"/>
              <a:buAutoNum type="romanLcPeriod"/>
            </a:pPr>
            <a:r>
              <a:rPr lang="en-US" sz="2400" dirty="0" smtClean="0">
                <a:latin typeface="Times New Roman" pitchFamily="18" charset="0"/>
                <a:cs typeface="Times New Roman" pitchFamily="18" charset="0"/>
              </a:rPr>
              <a:t>Innovation</a:t>
            </a:r>
          </a:p>
          <a:p>
            <a:pPr marL="400050" indent="-400050">
              <a:buFont typeface="+mj-lt"/>
              <a:buAutoNum type="romanLcPeriod"/>
            </a:pPr>
            <a:r>
              <a:rPr lang="en-US" sz="2400" dirty="0" smtClean="0">
                <a:latin typeface="Times New Roman" pitchFamily="18" charset="0"/>
                <a:cs typeface="Times New Roman" pitchFamily="18" charset="0"/>
              </a:rPr>
              <a:t>Leading</a:t>
            </a:r>
          </a:p>
          <a:p>
            <a:pPr marL="400050" indent="-400050">
              <a:buFont typeface="+mj-lt"/>
              <a:buAutoNum type="romanLcPeriod"/>
            </a:pPr>
            <a:r>
              <a:rPr lang="en-US" sz="2400" dirty="0" smtClean="0">
                <a:latin typeface="Times New Roman" pitchFamily="18" charset="0"/>
                <a:cs typeface="Times New Roman" pitchFamily="18" charset="0"/>
              </a:rPr>
              <a:t>Managing growth</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52059" cy="595090"/>
          </a:xfrm>
        </p:spPr>
        <p:txBody>
          <a:bodyPr>
            <a:normAutofit fontScale="90000"/>
          </a:bodyPr>
          <a:lstStyle/>
          <a:p>
            <a:pPr algn="ctr"/>
            <a:r>
              <a:rPr lang="en-US" sz="3200" b="1" dirty="0" smtClean="0">
                <a:latin typeface="Times New Roman" pitchFamily="18" charset="0"/>
                <a:cs typeface="Times New Roman" pitchFamily="18" charset="0"/>
              </a:rPr>
              <a:t>Qualities and Skills of Entrepreneurship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057401" y="1066800"/>
            <a:ext cx="6400800" cy="4267200"/>
          </a:xfrm>
        </p:spPr>
        <p:style>
          <a:lnRef idx="2">
            <a:schemeClr val="accent4"/>
          </a:lnRef>
          <a:fillRef idx="1">
            <a:schemeClr val="lt1"/>
          </a:fillRef>
          <a:effectRef idx="0">
            <a:schemeClr val="accent4"/>
          </a:effectRef>
          <a:fontRef idx="minor">
            <a:schemeClr val="dk1"/>
          </a:fontRef>
        </p:style>
        <p:txBody>
          <a:bodyPr/>
          <a:lstStyle/>
          <a:p>
            <a:pPr>
              <a:buNone/>
            </a:pPr>
            <a:r>
              <a:rPr lang="en-US" sz="2400" b="1" dirty="0" smtClean="0">
                <a:latin typeface="Times New Roman" pitchFamily="18" charset="0"/>
                <a:cs typeface="Times New Roman" pitchFamily="18" charset="0"/>
              </a:rPr>
              <a:t>Qualities of Entrepreneurship</a:t>
            </a:r>
            <a:endParaRPr lang="en-US" sz="2400" b="1" dirty="0">
              <a:solidFill>
                <a:schemeClr val="tx1"/>
              </a:solidFill>
              <a:latin typeface="Times New Roman" pitchFamily="18" charset="0"/>
              <a:cs typeface="Times New Roman" pitchFamily="18" charset="0"/>
            </a:endParaRP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Ability to Innovate</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Business oriented tendency</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Organizing function</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Managerial and leadership function</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Knowledge based function</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Based on principles, not on intuition essential in every activity.</a:t>
            </a:r>
          </a:p>
          <a:p>
            <a:pPr>
              <a:buNone/>
            </a:pPr>
            <a:endParaRPr lang="en-US" sz="20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22</a:t>
            </a:fld>
            <a:endParaRPr lang="en-US"/>
          </a:p>
        </p:txBody>
      </p:sp>
      <p:pic>
        <p:nvPicPr>
          <p:cNvPr id="5" name="Picture 4" descr="index.jpg"/>
          <p:cNvPicPr>
            <a:picLocks noChangeAspect="1"/>
          </p:cNvPicPr>
          <p:nvPr/>
        </p:nvPicPr>
        <p:blipFill>
          <a:blip r:embed="rId2"/>
          <a:stretch>
            <a:fillRect/>
          </a:stretch>
        </p:blipFill>
        <p:spPr>
          <a:xfrm>
            <a:off x="4343400" y="4114800"/>
            <a:ext cx="4124325" cy="25908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95090"/>
          </a:xfrm>
        </p:spPr>
        <p:txBody>
          <a:bodyPr>
            <a:normAutofit/>
          </a:bodyPr>
          <a:lstStyle/>
          <a:p>
            <a:pPr algn="ctr"/>
            <a:r>
              <a:rPr lang="en-US" sz="3200" b="1" dirty="0" smtClean="0">
                <a:latin typeface="Times New Roman" pitchFamily="18" charset="0"/>
                <a:cs typeface="Times New Roman" pitchFamily="18" charset="0"/>
              </a:rPr>
              <a:t>Skills of Entrepreneurship</a:t>
            </a:r>
            <a:endParaRPr lang="en-US" sz="3200" dirty="0"/>
          </a:p>
        </p:txBody>
      </p:sp>
      <p:sp>
        <p:nvSpPr>
          <p:cNvPr id="3" name="Content Placeholder 2"/>
          <p:cNvSpPr>
            <a:spLocks noGrp="1"/>
          </p:cNvSpPr>
          <p:nvPr>
            <p:ph idx="1"/>
          </p:nvPr>
        </p:nvSpPr>
        <p:spPr>
          <a:xfrm>
            <a:off x="1447800" y="990600"/>
            <a:ext cx="7391400" cy="56388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smtClean="0">
                <a:solidFill>
                  <a:srgbClr val="C00000"/>
                </a:solidFill>
                <a:latin typeface="Times New Roman" pitchFamily="18" charset="0"/>
                <a:cs typeface="Times New Roman" pitchFamily="18" charset="0"/>
              </a:rPr>
              <a:t>Communication skills </a:t>
            </a:r>
            <a:r>
              <a:rPr lang="en-US" sz="2400" dirty="0" smtClean="0">
                <a:latin typeface="Times New Roman" pitchFamily="18" charset="0"/>
                <a:cs typeface="Times New Roman" pitchFamily="18" charset="0"/>
              </a:rPr>
              <a:t>(possessing the ability to read, write and speaking in an understandable, accurate and professional manner)</a:t>
            </a:r>
          </a:p>
          <a:p>
            <a:r>
              <a:rPr lang="en-US" sz="2400" dirty="0" smtClean="0">
                <a:solidFill>
                  <a:srgbClr val="C00000"/>
                </a:solidFill>
                <a:latin typeface="Times New Roman" pitchFamily="18" charset="0"/>
                <a:cs typeface="Times New Roman" pitchFamily="18" charset="0"/>
              </a:rPr>
              <a:t>Human relations skills </a:t>
            </a:r>
            <a:r>
              <a:rPr lang="en-US" sz="2400" dirty="0" smtClean="0">
                <a:latin typeface="Times New Roman" pitchFamily="18" charset="0"/>
                <a:cs typeface="Times New Roman" pitchFamily="18" charset="0"/>
              </a:rPr>
              <a:t>(the ability to build and maintain positive relationships, working well with others)</a:t>
            </a:r>
          </a:p>
          <a:p>
            <a:r>
              <a:rPr lang="en-US" sz="2400" dirty="0" smtClean="0">
                <a:solidFill>
                  <a:srgbClr val="C00000"/>
                </a:solidFill>
                <a:latin typeface="Times New Roman" pitchFamily="18" charset="0"/>
                <a:cs typeface="Times New Roman" pitchFamily="18" charset="0"/>
              </a:rPr>
              <a:t>Math skills </a:t>
            </a:r>
            <a:r>
              <a:rPr lang="en-US" sz="2400" dirty="0" smtClean="0">
                <a:latin typeface="Times New Roman" pitchFamily="18" charset="0"/>
                <a:cs typeface="Times New Roman" pitchFamily="18" charset="0"/>
              </a:rPr>
              <a:t>(knowledge of basic arithmetic and business math skills such as calculating profit)</a:t>
            </a:r>
          </a:p>
          <a:p>
            <a:r>
              <a:rPr lang="en-US" sz="2400" dirty="0" smtClean="0">
                <a:solidFill>
                  <a:srgbClr val="C00000"/>
                </a:solidFill>
                <a:latin typeface="Times New Roman" pitchFamily="18" charset="0"/>
                <a:cs typeface="Times New Roman" pitchFamily="18" charset="0"/>
              </a:rPr>
              <a:t>Problem-solving and Decision-making skills</a:t>
            </a:r>
            <a:r>
              <a:rPr lang="en-US" sz="2400" dirty="0" smtClean="0">
                <a:latin typeface="Times New Roman" pitchFamily="18" charset="0"/>
                <a:cs typeface="Times New Roman" pitchFamily="18" charset="0"/>
              </a:rPr>
              <a:t> (the ability to assess situation and make good decisions)</a:t>
            </a:r>
          </a:p>
          <a:p>
            <a:r>
              <a:rPr lang="en-US" sz="2400" dirty="0" smtClean="0">
                <a:solidFill>
                  <a:srgbClr val="C00000"/>
                </a:solidFill>
                <a:latin typeface="Times New Roman" pitchFamily="18" charset="0"/>
                <a:cs typeface="Times New Roman" pitchFamily="18" charset="0"/>
              </a:rPr>
              <a:t>Technical skills </a:t>
            </a:r>
            <a:r>
              <a:rPr lang="en-US" sz="2400" dirty="0" smtClean="0">
                <a:latin typeface="Times New Roman" pitchFamily="18" charset="0"/>
                <a:cs typeface="Times New Roman" pitchFamily="18" charset="0"/>
              </a:rPr>
              <a:t>(knowledge of computers and how to use them productively)</a:t>
            </a:r>
          </a:p>
          <a:p>
            <a:r>
              <a:rPr lang="en-US" sz="2400" dirty="0" smtClean="0">
                <a:solidFill>
                  <a:srgbClr val="C00000"/>
                </a:solidFill>
                <a:latin typeface="Times New Roman" pitchFamily="18" charset="0"/>
                <a:cs typeface="Times New Roman" pitchFamily="18" charset="0"/>
              </a:rPr>
              <a:t>Business skills </a:t>
            </a:r>
            <a:r>
              <a:rPr lang="en-US" sz="2400" dirty="0" smtClean="0">
                <a:latin typeface="Times New Roman" pitchFamily="18" charset="0"/>
                <a:cs typeface="Times New Roman" pitchFamily="18" charset="0"/>
              </a:rPr>
              <a:t>(knowledge and understanding of the economy and business functions such as</a:t>
            </a:r>
            <a:r>
              <a:rPr lang="en-US" sz="2400" dirty="0" smtClean="0"/>
              <a:t> </a:t>
            </a:r>
            <a:r>
              <a:rPr lang="en-US" sz="2400" dirty="0" smtClean="0">
                <a:latin typeface="Times New Roman" pitchFamily="18" charset="0"/>
                <a:cs typeface="Times New Roman" pitchFamily="18" charset="0"/>
              </a:rPr>
              <a:t>marketing and management)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95090"/>
          </a:xfrm>
        </p:spPr>
        <p:txBody>
          <a:bodyPr>
            <a:normAutofit/>
          </a:bodyPr>
          <a:lstStyle/>
          <a:p>
            <a:pPr algn="ctr"/>
            <a:r>
              <a:rPr lang="en-US" sz="3200" b="1" dirty="0" smtClean="0">
                <a:latin typeface="Times New Roman" pitchFamily="18" charset="0"/>
                <a:cs typeface="Times New Roman" pitchFamily="18" charset="0"/>
              </a:rPr>
              <a:t>Entrepreneurial Process</a:t>
            </a:r>
            <a:endParaRPr lang="en-US" sz="3200" dirty="0"/>
          </a:p>
        </p:txBody>
      </p:sp>
      <p:sp>
        <p:nvSpPr>
          <p:cNvPr id="3" name="Content Placeholder 2"/>
          <p:cNvSpPr>
            <a:spLocks noGrp="1"/>
          </p:cNvSpPr>
          <p:nvPr>
            <p:ph idx="1"/>
          </p:nvPr>
        </p:nvSpPr>
        <p:spPr>
          <a:xfrm>
            <a:off x="1371600" y="838200"/>
            <a:ext cx="7467600" cy="5791200"/>
          </a:xfrm>
        </p:spPr>
        <p:style>
          <a:lnRef idx="2">
            <a:schemeClr val="accent4"/>
          </a:lnRef>
          <a:fillRef idx="1">
            <a:schemeClr val="lt1"/>
          </a:fillRef>
          <a:effectRef idx="0">
            <a:schemeClr val="accent4"/>
          </a:effectRef>
          <a:fontRef idx="minor">
            <a:schemeClr val="dk1"/>
          </a:fontRef>
        </p:style>
        <p:txBody>
          <a:bodyPr/>
          <a:lstStyle/>
          <a:p>
            <a:pPr algn="ctr">
              <a:buNone/>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Six Stage Entrepreneurial Process</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24</a:t>
            </a:fld>
            <a:endParaRPr lang="en-US"/>
          </a:p>
        </p:txBody>
      </p:sp>
      <p:sp>
        <p:nvSpPr>
          <p:cNvPr id="5" name="Rounded Rectangle 4"/>
          <p:cNvSpPr/>
          <p:nvPr/>
        </p:nvSpPr>
        <p:spPr>
          <a:xfrm>
            <a:off x="1524000" y="13716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Identifying an Opportunity</a:t>
            </a:r>
            <a:endParaRPr lang="en-US" sz="1600" dirty="0">
              <a:latin typeface="Times New Roman" pitchFamily="18" charset="0"/>
              <a:cs typeface="Times New Roman" pitchFamily="18" charset="0"/>
            </a:endParaRPr>
          </a:p>
        </p:txBody>
      </p:sp>
      <p:sp>
        <p:nvSpPr>
          <p:cNvPr id="6" name="Rounded Rectangle 5"/>
          <p:cNvSpPr/>
          <p:nvPr/>
        </p:nvSpPr>
        <p:spPr>
          <a:xfrm>
            <a:off x="1524000" y="22860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Establishing a Vision</a:t>
            </a:r>
            <a:endParaRPr lang="en-US" sz="1600" dirty="0">
              <a:latin typeface="Times New Roman" pitchFamily="18" charset="0"/>
              <a:cs typeface="Times New Roman" pitchFamily="18" charset="0"/>
            </a:endParaRPr>
          </a:p>
        </p:txBody>
      </p:sp>
      <p:sp>
        <p:nvSpPr>
          <p:cNvPr id="7" name="Rounded Rectangle 6"/>
          <p:cNvSpPr/>
          <p:nvPr/>
        </p:nvSpPr>
        <p:spPr>
          <a:xfrm>
            <a:off x="1524000" y="31242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Persuade other’s</a:t>
            </a:r>
            <a:endParaRPr lang="en-US" sz="1600" dirty="0">
              <a:latin typeface="Times New Roman" pitchFamily="18" charset="0"/>
              <a:cs typeface="Times New Roman" pitchFamily="18" charset="0"/>
            </a:endParaRPr>
          </a:p>
        </p:txBody>
      </p:sp>
      <p:sp>
        <p:nvSpPr>
          <p:cNvPr id="8" name="Rounded Rectangle 7"/>
          <p:cNvSpPr/>
          <p:nvPr/>
        </p:nvSpPr>
        <p:spPr>
          <a:xfrm>
            <a:off x="1524000" y="39624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Gather Resources</a:t>
            </a:r>
            <a:endParaRPr lang="en-US" sz="1600" dirty="0">
              <a:latin typeface="Times New Roman" pitchFamily="18" charset="0"/>
              <a:cs typeface="Times New Roman" pitchFamily="18" charset="0"/>
            </a:endParaRPr>
          </a:p>
        </p:txBody>
      </p:sp>
      <p:sp>
        <p:nvSpPr>
          <p:cNvPr id="9" name="Rounded Rectangle 8"/>
          <p:cNvSpPr/>
          <p:nvPr/>
        </p:nvSpPr>
        <p:spPr>
          <a:xfrm>
            <a:off x="1524000" y="48768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Create new Venture / Product / Market</a:t>
            </a:r>
            <a:endParaRPr lang="en-US" sz="1600" dirty="0">
              <a:latin typeface="Times New Roman" pitchFamily="18" charset="0"/>
              <a:cs typeface="Times New Roman" pitchFamily="18" charset="0"/>
            </a:endParaRPr>
          </a:p>
        </p:txBody>
      </p:sp>
      <p:sp>
        <p:nvSpPr>
          <p:cNvPr id="10" name="Rounded Rectangle 9"/>
          <p:cNvSpPr/>
          <p:nvPr/>
        </p:nvSpPr>
        <p:spPr>
          <a:xfrm>
            <a:off x="1524000" y="57912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Change / Adapt with Time</a:t>
            </a:r>
            <a:endParaRPr lang="en-US" sz="1600" dirty="0">
              <a:latin typeface="Times New Roman" pitchFamily="18" charset="0"/>
              <a:cs typeface="Times New Roman" pitchFamily="18" charset="0"/>
            </a:endParaRPr>
          </a:p>
        </p:txBody>
      </p:sp>
      <p:cxnSp>
        <p:nvCxnSpPr>
          <p:cNvPr id="12" name="Straight Arrow Connector 11"/>
          <p:cNvCxnSpPr/>
          <p:nvPr/>
        </p:nvCxnSpPr>
        <p:spPr>
          <a:xfrm rot="5400000">
            <a:off x="2362994" y="2132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2401094" y="30091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a:off x="2401094" y="38473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a:off x="2362994" y="47236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2362994" y="56380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5" idx="3"/>
          </p:cNvCxnSpPr>
          <p:nvPr/>
        </p:nvCxnSpPr>
        <p:spPr>
          <a:xfrm>
            <a:off x="3657600" y="1676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6" idx="3"/>
          </p:cNvCxnSpPr>
          <p:nvPr/>
        </p:nvCxnSpPr>
        <p:spPr>
          <a:xfrm>
            <a:off x="3657600" y="25908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p:cNvCxnSpPr>
          <p:nvPr/>
        </p:nvCxnSpPr>
        <p:spPr>
          <a:xfrm>
            <a:off x="3657600" y="34290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8" idx="3"/>
          </p:cNvCxnSpPr>
          <p:nvPr/>
        </p:nvCxnSpPr>
        <p:spPr>
          <a:xfrm>
            <a:off x="3657600" y="42672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3"/>
          </p:cNvCxnSpPr>
          <p:nvPr/>
        </p:nvCxnSpPr>
        <p:spPr>
          <a:xfrm>
            <a:off x="3657600" y="5181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0" idx="3"/>
          </p:cNvCxnSpPr>
          <p:nvPr/>
        </p:nvCxnSpPr>
        <p:spPr>
          <a:xfrm>
            <a:off x="3657600" y="60960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3886200" y="14478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Identifies opportunities where others do not</a:t>
            </a:r>
            <a:endParaRPr lang="en-US" sz="1600" dirty="0">
              <a:latin typeface="Times New Roman" pitchFamily="18" charset="0"/>
              <a:cs typeface="Times New Roman" pitchFamily="18" charset="0"/>
            </a:endParaRPr>
          </a:p>
        </p:txBody>
      </p:sp>
      <p:sp>
        <p:nvSpPr>
          <p:cNvPr id="41" name="Rounded Rectangle 40"/>
          <p:cNvSpPr/>
          <p:nvPr/>
        </p:nvSpPr>
        <p:spPr>
          <a:xfrm>
            <a:off x="3886200" y="23622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Has a clear understanding of the concept</a:t>
            </a:r>
            <a:endParaRPr lang="en-US" sz="1600" dirty="0">
              <a:latin typeface="Times New Roman" pitchFamily="18" charset="0"/>
              <a:cs typeface="Times New Roman" pitchFamily="18" charset="0"/>
            </a:endParaRPr>
          </a:p>
        </p:txBody>
      </p:sp>
      <p:sp>
        <p:nvSpPr>
          <p:cNvPr id="42" name="Rounded Rectangle 41"/>
          <p:cNvSpPr/>
          <p:nvPr/>
        </p:nvSpPr>
        <p:spPr>
          <a:xfrm>
            <a:off x="3886200" y="32004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Communicates the Concept clearly</a:t>
            </a:r>
            <a:endParaRPr lang="en-US" sz="1600" dirty="0">
              <a:latin typeface="Times New Roman" pitchFamily="18" charset="0"/>
              <a:cs typeface="Times New Roman" pitchFamily="18" charset="0"/>
            </a:endParaRPr>
          </a:p>
        </p:txBody>
      </p:sp>
      <p:sp>
        <p:nvSpPr>
          <p:cNvPr id="43" name="Rounded Rectangle 42"/>
          <p:cNvSpPr/>
          <p:nvPr/>
        </p:nvSpPr>
        <p:spPr>
          <a:xfrm>
            <a:off x="3886200" y="40386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Money, People and Things</a:t>
            </a:r>
            <a:endParaRPr lang="en-US" sz="1600" dirty="0">
              <a:latin typeface="Times New Roman" pitchFamily="18" charset="0"/>
              <a:cs typeface="Times New Roman" pitchFamily="18" charset="0"/>
            </a:endParaRPr>
          </a:p>
        </p:txBody>
      </p:sp>
      <p:sp>
        <p:nvSpPr>
          <p:cNvPr id="44" name="Rounded Rectangle 43"/>
          <p:cNvSpPr/>
          <p:nvPr/>
        </p:nvSpPr>
        <p:spPr>
          <a:xfrm>
            <a:off x="3886200" y="49530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Organizes resources to create new venture</a:t>
            </a:r>
            <a:endParaRPr lang="en-US" sz="1600" dirty="0">
              <a:latin typeface="Times New Roman" pitchFamily="18" charset="0"/>
              <a:cs typeface="Times New Roman" pitchFamily="18" charset="0"/>
            </a:endParaRPr>
          </a:p>
        </p:txBody>
      </p:sp>
      <p:sp>
        <p:nvSpPr>
          <p:cNvPr id="45" name="Rounded Rectangle 44"/>
          <p:cNvSpPr/>
          <p:nvPr/>
        </p:nvSpPr>
        <p:spPr>
          <a:xfrm>
            <a:off x="3886200" y="58674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Meets the changing demands of the market</a:t>
            </a:r>
            <a:endParaRPr lang="en-US" sz="1600" dirty="0">
              <a:latin typeface="Times New Roman" pitchFamily="18" charset="0"/>
              <a:cs typeface="Times New Roman" pitchFamily="18" charset="0"/>
            </a:endParaRP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38200"/>
            <a:ext cx="7010399" cy="56388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000" b="1" dirty="0" smtClean="0">
                <a:latin typeface="Times New Roman" pitchFamily="18" charset="0"/>
                <a:cs typeface="Times New Roman" pitchFamily="18" charset="0"/>
              </a:rPr>
              <a:t>Unit – III: Business Model &amp; Validation: - </a:t>
            </a:r>
            <a:r>
              <a:rPr lang="en-US" sz="2000" dirty="0" smtClean="0">
                <a:latin typeface="Times New Roman" pitchFamily="18" charset="0"/>
                <a:cs typeface="Times New Roman" pitchFamily="18" charset="0"/>
              </a:rPr>
              <a:t>Types of Business Models, Lean approach, the Problem-Solution Test, Solution Interview Method, difference between Start-up Venture and Small Business, Industry Analysis, Identify Minimum Viable Product (MVP), Build-Measure-Lean Feedback loop, Product-market fit test.</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Unit – IV: Economics &amp; Financial Analysis: - </a:t>
            </a:r>
            <a:r>
              <a:rPr lang="en-US" sz="2000" dirty="0" smtClean="0">
                <a:latin typeface="Times New Roman" pitchFamily="18" charset="0"/>
                <a:cs typeface="Times New Roman" pitchFamily="18" charset="0"/>
              </a:rPr>
              <a:t>Revenue sources of Companies, Income Analysis, and Costs Analysis - Product Cost and Operations Cost, basics of Unit Costing, Break Even Analysis Profit Analysis, Customer Value Analysis, different Pricing Strategies, advantages and disadvantage of various Sources of Finance, Investors Expectations, Return on Investment , Practice pitching to Investors and Corporate.</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09600"/>
            <a:ext cx="7238999" cy="59436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000" b="1" dirty="0" smtClean="0">
                <a:latin typeface="Times New Roman" pitchFamily="18" charset="0"/>
                <a:cs typeface="Times New Roman" pitchFamily="18" charset="0"/>
              </a:rPr>
              <a:t>Unit – V: Team Building &amp; Project Management: - </a:t>
            </a:r>
            <a:r>
              <a:rPr lang="en-US" sz="2000" dirty="0" smtClean="0">
                <a:latin typeface="Times New Roman" pitchFamily="18" charset="0"/>
                <a:cs typeface="Times New Roman" pitchFamily="18" charset="0"/>
              </a:rPr>
              <a:t>Leadership Styles, Shared Leadership Model, Team Building in Venture, Role of good team in venture, Roles and Respondents, Explore collaboration tools and techniques- Brainstorming, Mind mapping. Importance of Project Management, Time Management, Workflow, Network Analysis Techniques – Critical Path Method, Project Evaluation Review Technique and Gantt chart.</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Unit – VI: Marketing &amp; Business Regulations: - </a:t>
            </a:r>
            <a:r>
              <a:rPr lang="en-US" sz="2000" dirty="0" smtClean="0">
                <a:latin typeface="Times New Roman" pitchFamily="18" charset="0"/>
                <a:cs typeface="Times New Roman" pitchFamily="18" charset="0"/>
              </a:rPr>
              <a:t>Positioning, Positioning Strategies, building Digital presence and leveraging Social Media, Measuring effectiveness of Channels, Customer Decision-making Process, Sales Plans and Targets, Unique Sales Proposition (USP), Follow-up and close Sales. Business regulations of starting and operating a Business, Start-up Ecosystem, Government schemes. </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4</a:t>
            </a:fld>
            <a:endParaRPr lang="en-US"/>
          </a:p>
        </p:txBody>
      </p:sp>
    </p:spTree>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95090"/>
          </a:xfrm>
        </p:spPr>
        <p:txBody>
          <a:bodyPr>
            <a:normAutofit/>
          </a:bodyPr>
          <a:lstStyle/>
          <a:p>
            <a:pPr algn="ctr"/>
            <a:r>
              <a:rPr lang="en-US" sz="2400" b="1" dirty="0" smtClean="0">
                <a:latin typeface="Times New Roman" pitchFamily="18" charset="0"/>
                <a:cs typeface="Times New Roman" pitchFamily="18" charset="0"/>
              </a:rPr>
              <a:t>Books Recommended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828800" y="762000"/>
            <a:ext cx="6857999" cy="56388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lvl="0"/>
            <a:r>
              <a:rPr lang="en-US" sz="2200" dirty="0" smtClean="0">
                <a:latin typeface="Times New Roman" pitchFamily="18" charset="0"/>
                <a:cs typeface="Times New Roman" pitchFamily="18" charset="0"/>
              </a:rPr>
              <a:t>Robert D </a:t>
            </a:r>
            <a:r>
              <a:rPr lang="en-US" sz="2200" dirty="0" err="1" smtClean="0">
                <a:latin typeface="Times New Roman" pitchFamily="18" charset="0"/>
                <a:cs typeface="Times New Roman" pitchFamily="18" charset="0"/>
              </a:rPr>
              <a:t>Hisrich</a:t>
            </a:r>
            <a:r>
              <a:rPr lang="en-US" sz="2200" dirty="0" smtClean="0">
                <a:latin typeface="Times New Roman" pitchFamily="18" charset="0"/>
                <a:cs typeface="Times New Roman" pitchFamily="18" charset="0"/>
              </a:rPr>
              <a:t>, Michael P Peters, Dean A Shepherd, Entrepreneurship, Sixth Edition, New Delhi, 2006.</a:t>
            </a:r>
          </a:p>
          <a:p>
            <a:pPr lvl="0"/>
            <a:r>
              <a:rPr lang="en-US" sz="2200" dirty="0" smtClean="0">
                <a:latin typeface="Times New Roman" pitchFamily="18" charset="0"/>
                <a:cs typeface="Times New Roman" pitchFamily="18" charset="0"/>
              </a:rPr>
              <a:t>Thomas W. </a:t>
            </a:r>
            <a:r>
              <a:rPr lang="en-US" sz="2200" dirty="0" err="1" smtClean="0">
                <a:latin typeface="Times New Roman" pitchFamily="18" charset="0"/>
                <a:cs typeface="Times New Roman" pitchFamily="18" charset="0"/>
              </a:rPr>
              <a:t>Zimmerer</a:t>
            </a:r>
            <a:r>
              <a:rPr lang="en-US" sz="2200" dirty="0" smtClean="0">
                <a:latin typeface="Times New Roman" pitchFamily="18" charset="0"/>
                <a:cs typeface="Times New Roman" pitchFamily="18" charset="0"/>
              </a:rPr>
              <a:t>, Norman M. Scarborough, Essentials of Entrepreneurship And Small Business Management, Fourth Edition, Pearson, New Delhi, 2006</a:t>
            </a:r>
          </a:p>
          <a:p>
            <a:pPr lvl="0"/>
            <a:r>
              <a:rPr lang="en-US" sz="2200" dirty="0" smtClean="0">
                <a:latin typeface="Times New Roman" pitchFamily="18" charset="0"/>
                <a:cs typeface="Times New Roman" pitchFamily="18" charset="0"/>
              </a:rPr>
              <a:t>Alfred E. Osborne, Entrepreneur’s Toolkit, Harvard Business Essentials, HBS Press, USA, 2005.</a:t>
            </a:r>
          </a:p>
          <a:p>
            <a:pPr lvl="0"/>
            <a:r>
              <a:rPr lang="en-US" sz="2200" dirty="0" err="1" smtClean="0">
                <a:latin typeface="Times New Roman" pitchFamily="18" charset="0"/>
                <a:cs typeface="Times New Roman" pitchFamily="18" charset="0"/>
              </a:rPr>
              <a:t>Madhurima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Lall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Shikha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Sahai</a:t>
            </a:r>
            <a:r>
              <a:rPr lang="en-US" sz="2200" dirty="0" smtClean="0">
                <a:latin typeface="Times New Roman" pitchFamily="18" charset="0"/>
                <a:cs typeface="Times New Roman" pitchFamily="18" charset="0"/>
              </a:rPr>
              <a:t>, Entrepreneurship, Excel Books, First Edition, New Delhi, 2006.</a:t>
            </a:r>
          </a:p>
          <a:p>
            <a:pPr lvl="0"/>
            <a:r>
              <a:rPr lang="en-US" sz="2200" dirty="0" smtClean="0">
                <a:latin typeface="Times New Roman" pitchFamily="18" charset="0"/>
                <a:cs typeface="Times New Roman" pitchFamily="18" charset="0"/>
              </a:rPr>
              <a:t>S.S. Khanka, Entrepreneurial Development, S. </a:t>
            </a:r>
            <a:r>
              <a:rPr lang="en-US" sz="2200" dirty="0" err="1" smtClean="0">
                <a:latin typeface="Times New Roman" pitchFamily="18" charset="0"/>
                <a:cs typeface="Times New Roman" pitchFamily="18" charset="0"/>
              </a:rPr>
              <a:t>Chand</a:t>
            </a:r>
            <a:r>
              <a:rPr lang="en-US" sz="2200" dirty="0" smtClean="0">
                <a:latin typeface="Times New Roman" pitchFamily="18" charset="0"/>
                <a:cs typeface="Times New Roman" pitchFamily="18" charset="0"/>
              </a:rPr>
              <a:t> and Company Limited, New Delhi, 2007.</a:t>
            </a:r>
          </a:p>
          <a:p>
            <a:pPr lvl="0"/>
            <a:r>
              <a:rPr lang="en-US" sz="2200" dirty="0" smtClean="0">
                <a:latin typeface="Times New Roman" pitchFamily="18" charset="0"/>
                <a:cs typeface="Times New Roman" pitchFamily="18" charset="0"/>
              </a:rPr>
              <a:t>H. </a:t>
            </a:r>
            <a:r>
              <a:rPr lang="en-US" sz="2200" dirty="0" err="1" smtClean="0">
                <a:latin typeface="Times New Roman" pitchFamily="18" charset="0"/>
                <a:cs typeface="Times New Roman" pitchFamily="18" charset="0"/>
              </a:rPr>
              <a:t>Nandan</a:t>
            </a:r>
            <a:r>
              <a:rPr lang="en-US" sz="2200" dirty="0" smtClean="0">
                <a:latin typeface="Times New Roman" pitchFamily="18" charset="0"/>
                <a:cs typeface="Times New Roman" pitchFamily="18" charset="0"/>
              </a:rPr>
              <a:t>, Fundamentals of Entrepreneurship, Prentice Hall of India, First Edition, New Delhi, 2007.</a:t>
            </a:r>
          </a:p>
          <a:p>
            <a:r>
              <a:rPr lang="en-US" sz="2200" dirty="0" smtClean="0">
                <a:latin typeface="Times New Roman" pitchFamily="18" charset="0"/>
                <a:cs typeface="Times New Roman" pitchFamily="18" charset="0"/>
              </a:rPr>
              <a:t>S.R. </a:t>
            </a:r>
            <a:r>
              <a:rPr lang="en-US" sz="2200" dirty="0" err="1" smtClean="0">
                <a:latin typeface="Times New Roman" pitchFamily="18" charset="0"/>
                <a:cs typeface="Times New Roman" pitchFamily="18" charset="0"/>
              </a:rPr>
              <a:t>Bhowmik</a:t>
            </a:r>
            <a:r>
              <a:rPr lang="en-US" sz="2200" dirty="0" smtClean="0">
                <a:latin typeface="Times New Roman" pitchFamily="18" charset="0"/>
                <a:cs typeface="Times New Roman" pitchFamily="18" charset="0"/>
              </a:rPr>
              <a:t>, M. </a:t>
            </a:r>
            <a:r>
              <a:rPr lang="en-US" sz="2200" dirty="0" err="1" smtClean="0">
                <a:latin typeface="Times New Roman" pitchFamily="18" charset="0"/>
                <a:cs typeface="Times New Roman" pitchFamily="18" charset="0"/>
              </a:rPr>
              <a:t>Bhowmik</a:t>
            </a:r>
            <a:r>
              <a:rPr lang="en-US" sz="2200" dirty="0" smtClean="0">
                <a:latin typeface="Times New Roman" pitchFamily="18" charset="0"/>
                <a:cs typeface="Times New Roman" pitchFamily="18" charset="0"/>
              </a:rPr>
              <a:t>, Entrepreneurship-A tool for Economic Growth  And A key to Business Success, New Age International Publishers, First Edition,  (formerly Wiley Eastern Limited), New Delhi, 2007</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5</a:t>
            </a:fld>
            <a:endParaRPr lang="en-US"/>
          </a:p>
        </p:txBody>
      </p:sp>
    </p:spTree>
  </p:cSld>
  <p:clrMapOvr>
    <a:masterClrMapping/>
  </p:clrMapOvr>
  <p:transition>
    <p:spli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88565" cy="823690"/>
          </a:xfrm>
        </p:spPr>
        <p:txBody>
          <a:bodyPr>
            <a:normAutofit fontScale="90000"/>
          </a:bodyPr>
          <a:lstStyle/>
          <a:p>
            <a:r>
              <a:rPr lang="en-US" sz="3200" b="1" dirty="0" smtClean="0">
                <a:latin typeface="Times New Roman" pitchFamily="18" charset="0"/>
                <a:cs typeface="Times New Roman" pitchFamily="18" charset="0"/>
              </a:rPr>
              <a:t>Unit – I: Introduction to Entrepreneurship</a:t>
            </a:r>
            <a:endParaRPr lang="en-US" sz="3200" dirty="0"/>
          </a:p>
        </p:txBody>
      </p:sp>
      <p:sp>
        <p:nvSpPr>
          <p:cNvPr id="3" name="Content Placeholder 2"/>
          <p:cNvSpPr>
            <a:spLocks noGrp="1"/>
          </p:cNvSpPr>
          <p:nvPr>
            <p:ph idx="1"/>
          </p:nvPr>
        </p:nvSpPr>
        <p:spPr>
          <a:xfrm>
            <a:off x="1524000" y="914400"/>
            <a:ext cx="7239000" cy="5715000"/>
          </a:xfrm>
        </p:spPr>
        <p:style>
          <a:lnRef idx="2">
            <a:schemeClr val="accent4"/>
          </a:lnRef>
          <a:fillRef idx="1">
            <a:schemeClr val="lt1"/>
          </a:fillRef>
          <a:effectRef idx="0">
            <a:schemeClr val="accent4"/>
          </a:effectRef>
          <a:fontRef idx="minor">
            <a:schemeClr val="dk1"/>
          </a:fontRef>
        </p:style>
        <p:txBody>
          <a:bodyPr>
            <a:normAutofit/>
          </a:bodyPr>
          <a:lstStyle/>
          <a:p>
            <a:pPr algn="ctr">
              <a:buNone/>
            </a:pPr>
            <a:r>
              <a:rPr lang="en-US" sz="2400" b="1" dirty="0" smtClean="0">
                <a:solidFill>
                  <a:schemeClr val="tx1"/>
                </a:solidFill>
                <a:latin typeface="Times New Roman" pitchFamily="18" charset="0"/>
                <a:cs typeface="Times New Roman" pitchFamily="18" charset="0"/>
              </a:rPr>
              <a:t>Meaning of Entrepreneur</a:t>
            </a:r>
          </a:p>
          <a:p>
            <a:pPr algn="just">
              <a:lnSpc>
                <a:spcPct val="150000"/>
              </a:lnSpc>
              <a:spcBef>
                <a:spcPct val="0"/>
              </a:spcBef>
            </a:pPr>
            <a:r>
              <a:rPr lang="en-US" sz="2000" dirty="0" smtClean="0">
                <a:solidFill>
                  <a:schemeClr val="tx1"/>
                </a:solidFill>
                <a:latin typeface="Times New Roman" pitchFamily="18" charset="0"/>
                <a:cs typeface="Times New Roman" pitchFamily="18" charset="0"/>
              </a:rPr>
              <a:t>The word “Entrepreneur” has been taken from the French Language </a:t>
            </a:r>
            <a:r>
              <a:rPr lang="en-US" sz="2000" dirty="0" smtClean="0">
                <a:solidFill>
                  <a:srgbClr val="C00000"/>
                </a:solidFill>
                <a:latin typeface="Times New Roman" pitchFamily="18" charset="0"/>
                <a:cs typeface="Times New Roman" pitchFamily="18" charset="0"/>
              </a:rPr>
              <a:t>Enterprendre </a:t>
            </a:r>
            <a:r>
              <a:rPr lang="en-US" sz="2000" dirty="0" smtClean="0">
                <a:solidFill>
                  <a:schemeClr val="tx1"/>
                </a:solidFill>
                <a:latin typeface="Times New Roman" pitchFamily="18" charset="0"/>
                <a:cs typeface="Times New Roman" pitchFamily="18" charset="0"/>
              </a:rPr>
              <a:t>which means “ to undertake “ and meant to organize musical or other entertainment programs.</a:t>
            </a:r>
          </a:p>
          <a:p>
            <a:pPr algn="just">
              <a:lnSpc>
                <a:spcPct val="150000"/>
              </a:lnSpc>
              <a:spcBef>
                <a:spcPct val="0"/>
              </a:spcBef>
            </a:pPr>
            <a:r>
              <a:rPr lang="en-US" sz="2000" dirty="0" smtClean="0">
                <a:solidFill>
                  <a:schemeClr val="tx1"/>
                </a:solidFill>
                <a:latin typeface="Times New Roman" pitchFamily="18" charset="0"/>
                <a:cs typeface="Times New Roman" pitchFamily="18" charset="0"/>
              </a:rPr>
              <a:t>Oxford Dictionary (1897) also defined entrepreneur as the director or manager of a public musical institution.</a:t>
            </a:r>
          </a:p>
          <a:p>
            <a:pPr algn="just">
              <a:lnSpc>
                <a:spcPct val="150000"/>
              </a:lnSpc>
              <a:spcBef>
                <a:spcPct val="0"/>
              </a:spcBef>
            </a:pPr>
            <a:r>
              <a:rPr lang="en-US" sz="2000" dirty="0" smtClean="0">
                <a:latin typeface="Times New Roman" pitchFamily="18" charset="0"/>
                <a:cs typeface="Times New Roman" pitchFamily="18" charset="0"/>
              </a:rPr>
              <a:t>Entrepreneurship is the Process of creating something new and assuming the risks and rewards.  Robert </a:t>
            </a:r>
            <a:r>
              <a:rPr lang="en-US" sz="2000" dirty="0" err="1" smtClean="0">
                <a:latin typeface="Times New Roman" pitchFamily="18" charset="0"/>
                <a:cs typeface="Times New Roman" pitchFamily="18" charset="0"/>
              </a:rPr>
              <a:t>D.Hisrich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M.P.Peters</a:t>
            </a:r>
            <a:r>
              <a:rPr lang="en-US" sz="2000" dirty="0" smtClean="0">
                <a:latin typeface="Times New Roman" pitchFamily="18" charset="0"/>
                <a:cs typeface="Times New Roman" pitchFamily="18" charset="0"/>
              </a:rPr>
              <a:t> &amp; </a:t>
            </a:r>
            <a:r>
              <a:rPr lang="en-US" sz="2000" dirty="0" err="1" smtClean="0">
                <a:latin typeface="Times New Roman" pitchFamily="18" charset="0"/>
                <a:cs typeface="Times New Roman" pitchFamily="18" charset="0"/>
              </a:rPr>
              <a:t>D.A.Shepherd</a:t>
            </a:r>
            <a:endParaRPr lang="en-US" sz="2000" dirty="0" smtClean="0">
              <a:latin typeface="Times New Roman" pitchFamily="18" charset="0"/>
              <a:cs typeface="Times New Roman" pitchFamily="18" charset="0"/>
            </a:endParaRPr>
          </a:p>
          <a:p>
            <a:pPr algn="just">
              <a:lnSpc>
                <a:spcPct val="150000"/>
              </a:lnSpc>
              <a:spcBef>
                <a:spcPct val="0"/>
              </a:spcBef>
              <a:buNone/>
            </a:pPr>
            <a:endParaRPr lang="en-US" sz="2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6</a:t>
            </a:fld>
            <a:endParaRPr lang="en-US"/>
          </a:p>
        </p:txBody>
      </p:sp>
      <p:sp>
        <p:nvSpPr>
          <p:cNvPr id="5" name="Rectangle 4"/>
          <p:cNvSpPr/>
          <p:nvPr/>
        </p:nvSpPr>
        <p:spPr>
          <a:xfrm>
            <a:off x="2057400" y="5410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tx1"/>
                </a:solidFill>
                <a:latin typeface="Times New Roman" pitchFamily="18" charset="0"/>
                <a:cs typeface="Times New Roman" pitchFamily="18" charset="0"/>
              </a:rPr>
              <a:t>Entrepreneur</a:t>
            </a:r>
            <a:endParaRPr lang="en-US" sz="1400" dirty="0"/>
          </a:p>
        </p:txBody>
      </p:sp>
      <p:sp>
        <p:nvSpPr>
          <p:cNvPr id="6" name="Rectangle 5"/>
          <p:cNvSpPr/>
          <p:nvPr/>
        </p:nvSpPr>
        <p:spPr>
          <a:xfrm>
            <a:off x="4343400" y="60960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Process</a:t>
            </a:r>
            <a:endParaRPr lang="en-US" sz="1400" b="1" dirty="0">
              <a:latin typeface="Times New Roman" pitchFamily="18" charset="0"/>
              <a:cs typeface="Times New Roman" pitchFamily="18" charset="0"/>
            </a:endParaRPr>
          </a:p>
        </p:txBody>
      </p:sp>
      <p:sp>
        <p:nvSpPr>
          <p:cNvPr id="7" name="Rectangle 6"/>
          <p:cNvSpPr/>
          <p:nvPr/>
        </p:nvSpPr>
        <p:spPr>
          <a:xfrm>
            <a:off x="6629400" y="60960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Object</a:t>
            </a:r>
            <a:endParaRPr lang="en-US" sz="1400" b="1" dirty="0">
              <a:latin typeface="Times New Roman" pitchFamily="18" charset="0"/>
              <a:cs typeface="Times New Roman" pitchFamily="18" charset="0"/>
            </a:endParaRPr>
          </a:p>
        </p:txBody>
      </p:sp>
      <p:sp>
        <p:nvSpPr>
          <p:cNvPr id="8" name="Rectangle 7"/>
          <p:cNvSpPr/>
          <p:nvPr/>
        </p:nvSpPr>
        <p:spPr>
          <a:xfrm>
            <a:off x="4343400" y="5410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tx1"/>
                </a:solidFill>
                <a:latin typeface="Times New Roman" pitchFamily="18" charset="0"/>
                <a:cs typeface="Times New Roman" pitchFamily="18" charset="0"/>
              </a:rPr>
              <a:t>Entrepreneurship</a:t>
            </a:r>
            <a:endParaRPr lang="en-US" sz="1400" dirty="0"/>
          </a:p>
        </p:txBody>
      </p:sp>
      <p:sp>
        <p:nvSpPr>
          <p:cNvPr id="9" name="Rectangle 8"/>
          <p:cNvSpPr/>
          <p:nvPr/>
        </p:nvSpPr>
        <p:spPr>
          <a:xfrm>
            <a:off x="6629400" y="5410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Innovation</a:t>
            </a:r>
            <a:endParaRPr lang="en-US" sz="1400" b="1" dirty="0">
              <a:latin typeface="Times New Roman" pitchFamily="18" charset="0"/>
              <a:cs typeface="Times New Roman" pitchFamily="18" charset="0"/>
            </a:endParaRPr>
          </a:p>
        </p:txBody>
      </p:sp>
      <p:sp>
        <p:nvSpPr>
          <p:cNvPr id="10" name="Rectangle 9"/>
          <p:cNvSpPr/>
          <p:nvPr/>
        </p:nvSpPr>
        <p:spPr>
          <a:xfrm>
            <a:off x="2057400" y="60198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Person</a:t>
            </a:r>
            <a:endParaRPr lang="en-US" sz="1400" b="1" dirty="0">
              <a:latin typeface="Times New Roman" pitchFamily="18" charset="0"/>
              <a:cs typeface="Times New Roman" pitchFamily="18" charset="0"/>
            </a:endParaRPr>
          </a:p>
        </p:txBody>
      </p:sp>
      <p:cxnSp>
        <p:nvCxnSpPr>
          <p:cNvPr id="12" name="Straight Arrow Connector 11"/>
          <p:cNvCxnSpPr>
            <a:stCxn id="5" idx="3"/>
            <a:endCxn id="8" idx="1"/>
          </p:cNvCxnSpPr>
          <p:nvPr/>
        </p:nvCxnSpPr>
        <p:spPr>
          <a:xfrm>
            <a:off x="3657600" y="56007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3"/>
            <a:endCxn id="9" idx="1"/>
          </p:cNvCxnSpPr>
          <p:nvPr/>
        </p:nvCxnSpPr>
        <p:spPr>
          <a:xfrm>
            <a:off x="5943600" y="56007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Connector 18"/>
          <p:cNvCxnSpPr>
            <a:stCxn id="5" idx="2"/>
            <a:endCxn id="10" idx="0"/>
          </p:cNvCxnSpPr>
          <p:nvPr/>
        </p:nvCxnSpPr>
        <p:spPr>
          <a:xfrm rot="5400000">
            <a:off x="2743200" y="59055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9" idx="2"/>
            <a:endCxn id="7" idx="0"/>
          </p:cNvCxnSpPr>
          <p:nvPr/>
        </p:nvCxnSpPr>
        <p:spPr>
          <a:xfrm rot="5400000">
            <a:off x="7277100" y="594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8" idx="2"/>
            <a:endCxn id="6" idx="0"/>
          </p:cNvCxnSpPr>
          <p:nvPr/>
        </p:nvCxnSpPr>
        <p:spPr>
          <a:xfrm rot="5400000">
            <a:off x="4991100" y="5943600"/>
            <a:ext cx="304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04800"/>
            <a:ext cx="7162799" cy="6172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r>
              <a:rPr lang="en-US" sz="2400" dirty="0" smtClean="0">
                <a:latin typeface="Times New Roman" pitchFamily="18" charset="0"/>
                <a:cs typeface="Times New Roman" pitchFamily="18" charset="0"/>
              </a:rPr>
              <a:t>It was Schumpeter however, who really launched the field of entrepreneurship by associating it clearly with innovation. </a:t>
            </a:r>
            <a:r>
              <a:rPr lang="en-US" sz="2400" b="1" dirty="0" smtClean="0">
                <a:latin typeface="Times New Roman" pitchFamily="18" charset="0"/>
                <a:cs typeface="Times New Roman" pitchFamily="18" charset="0"/>
              </a:rPr>
              <a:t>Peter Drucker </a:t>
            </a:r>
            <a:r>
              <a:rPr lang="en-US" sz="2400" dirty="0" smtClean="0">
                <a:latin typeface="Times New Roman" pitchFamily="18" charset="0"/>
                <a:cs typeface="Times New Roman" pitchFamily="18" charset="0"/>
              </a:rPr>
              <a:t>defined Entrepreneurship as ‘a systematic innovation, which consists in the purposeful and organized search for changes, and it is the systematic analysis of the opportunities such changes might offer for economic and social innovation.</a:t>
            </a:r>
          </a:p>
          <a:p>
            <a:r>
              <a:rPr lang="en-US" sz="2400" dirty="0" smtClean="0">
                <a:latin typeface="Times New Roman" pitchFamily="18" charset="0"/>
                <a:cs typeface="Times New Roman" pitchFamily="18" charset="0"/>
              </a:rPr>
              <a:t>Entrepreneur is a person who starts an enterprise. The process of creation is called entrepreneurship. </a:t>
            </a:r>
          </a:p>
          <a:p>
            <a:r>
              <a:rPr lang="en-US" sz="2400" dirty="0" smtClean="0">
                <a:latin typeface="Times New Roman" pitchFamily="18" charset="0"/>
                <a:cs typeface="Times New Roman" pitchFamily="18" charset="0"/>
              </a:rPr>
              <a:t>The entrepreneur is the actor and entrepreneurship is the act. The outcome of the actor and the act is called the enterprise. </a:t>
            </a:r>
          </a:p>
          <a:p>
            <a:r>
              <a:rPr lang="en-US" sz="2400" dirty="0" smtClean="0">
                <a:latin typeface="Times New Roman" pitchFamily="18" charset="0"/>
                <a:cs typeface="Times New Roman" pitchFamily="18" charset="0"/>
              </a:rPr>
              <a:t>An enterprise is the business organization that is formed and which provides goods and services, creates jobs, contributes to national income, exports and over all economic development.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7</a:t>
            </a:fld>
            <a:endParaRPr lang="en-US"/>
          </a:p>
        </p:txBody>
      </p:sp>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7162800" cy="457200"/>
          </a:xfrm>
        </p:spPr>
        <p:txBody>
          <a:bodyPr>
            <a:normAutofit fontScale="90000"/>
          </a:bodyPr>
          <a:lstStyle/>
          <a:p>
            <a:pPr algn="ctr"/>
            <a:r>
              <a:rPr lang="en-US" sz="2400" b="1" dirty="0" smtClean="0">
                <a:solidFill>
                  <a:schemeClr val="tx1"/>
                </a:solidFill>
                <a:latin typeface="Times New Roman" pitchFamily="18" charset="0"/>
                <a:cs typeface="Times New Roman" pitchFamily="18" charset="0"/>
              </a:rPr>
              <a:t>Entrepreneurship </a:t>
            </a:r>
            <a:br>
              <a:rPr lang="en-US" sz="2400" b="1" dirty="0" smtClean="0">
                <a:solidFill>
                  <a:schemeClr val="tx1"/>
                </a:solidFill>
                <a:latin typeface="Times New Roman" pitchFamily="18" charset="0"/>
                <a:cs typeface="Times New Roman" pitchFamily="18" charset="0"/>
              </a:rPr>
            </a:br>
            <a:r>
              <a:rPr lang="en-US" sz="2400" b="1" dirty="0" smtClean="0">
                <a:solidFill>
                  <a:schemeClr val="tx1"/>
                </a:solidFill>
                <a:latin typeface="Times New Roman" pitchFamily="18" charset="0"/>
                <a:cs typeface="Times New Roman" pitchFamily="18" charset="0"/>
              </a:rPr>
              <a:t/>
            </a:r>
            <a:br>
              <a:rPr lang="en-US" sz="2400" b="1" dirty="0" smtClean="0">
                <a:solidFill>
                  <a:schemeClr val="tx1"/>
                </a:solidFill>
                <a:latin typeface="Times New Roman" pitchFamily="18" charset="0"/>
                <a:cs typeface="Times New Roman" pitchFamily="18" charset="0"/>
              </a:rPr>
            </a:br>
            <a:r>
              <a:rPr lang="en-US" sz="2700" dirty="0" smtClean="0">
                <a:solidFill>
                  <a:schemeClr val="tx1"/>
                </a:solidFill>
                <a:latin typeface="Times New Roman" pitchFamily="18" charset="0"/>
                <a:cs typeface="Times New Roman" pitchFamily="18" charset="0"/>
              </a:rPr>
              <a:t>Entrepreneurship is defined as the </a:t>
            </a:r>
            <a:r>
              <a:rPr lang="en-US" sz="2700" b="1" dirty="0" smtClean="0">
                <a:solidFill>
                  <a:srgbClr val="C00000"/>
                </a:solidFill>
                <a:latin typeface="Times New Roman" pitchFamily="18" charset="0"/>
                <a:cs typeface="Times New Roman" pitchFamily="18" charset="0"/>
              </a:rPr>
              <a:t>professional application of knowledge, skills and competencies </a:t>
            </a:r>
            <a:r>
              <a:rPr lang="en-US" sz="2700" dirty="0" smtClean="0">
                <a:solidFill>
                  <a:schemeClr val="tx1"/>
                </a:solidFill>
                <a:latin typeface="Times New Roman" pitchFamily="18" charset="0"/>
                <a:cs typeface="Times New Roman" pitchFamily="18" charset="0"/>
              </a:rPr>
              <a:t>of generating a new business idea, by an individual or a set of people by launching an enterprise or business organization to pursue growth while generating wealth, employment and social good</a:t>
            </a:r>
            <a:r>
              <a:rPr lang="en-US" sz="2700" dirty="0" smtClean="0">
                <a:latin typeface="Times New Roman" pitchFamily="18" charset="0"/>
                <a:cs typeface="Times New Roman" pitchFamily="18" charset="0"/>
              </a:rPr>
              <a:t>.</a:t>
            </a:r>
            <a:r>
              <a:rPr lang="en-US" sz="2700" dirty="0" smtClean="0">
                <a:cs typeface="Times New Roman" pitchFamily="18" charset="0"/>
              </a:rPr>
              <a:t/>
            </a:r>
            <a:br>
              <a:rPr lang="en-US" sz="2700" dirty="0" smtClean="0">
                <a:cs typeface="Times New Roman" pitchFamily="18" charset="0"/>
              </a:rPr>
            </a:br>
            <a:endParaRPr lang="en-US" sz="27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752600" y="3429000"/>
            <a:ext cx="6915150" cy="3429000"/>
          </a:xfrm>
        </p:spPr>
        <p:style>
          <a:lnRef idx="2">
            <a:schemeClr val="accent4"/>
          </a:lnRef>
          <a:fillRef idx="1">
            <a:schemeClr val="lt1"/>
          </a:fillRef>
          <a:effectRef idx="0">
            <a:schemeClr val="accent4"/>
          </a:effectRef>
          <a:fontRef idx="minor">
            <a:schemeClr val="dk1"/>
          </a:fontRef>
        </p:style>
        <p:txBody>
          <a:bodyPr>
            <a:normAutofit/>
          </a:bodyPr>
          <a:lstStyle/>
          <a:p>
            <a:pPr algn="ctr">
              <a:buNone/>
              <a:defRPr/>
            </a:pPr>
            <a:r>
              <a:rPr lang="en-US" sz="2400" b="1" dirty="0" smtClean="0">
                <a:solidFill>
                  <a:schemeClr val="tx1"/>
                </a:solidFill>
                <a:latin typeface="Times New Roman" pitchFamily="18" charset="0"/>
                <a:cs typeface="Times New Roman" pitchFamily="18" charset="0"/>
              </a:rPr>
              <a:t>Entrepreneur</a:t>
            </a:r>
            <a:endParaRPr lang="en-US" sz="2400" dirty="0" smtClean="0">
              <a:solidFill>
                <a:schemeClr val="tx1"/>
              </a:solidFill>
              <a:latin typeface="Times New Roman" pitchFamily="18" charset="0"/>
              <a:cs typeface="Times New Roman" pitchFamily="18" charset="0"/>
            </a:endParaRPr>
          </a:p>
          <a:p>
            <a:pPr>
              <a:buNone/>
              <a:defRPr/>
            </a:pPr>
            <a:r>
              <a:rPr lang="en-US" sz="2400" dirty="0" smtClean="0">
                <a:solidFill>
                  <a:schemeClr val="tx1"/>
                </a:solidFill>
                <a:latin typeface="Times New Roman" pitchFamily="18" charset="0"/>
                <a:cs typeface="Times New Roman" pitchFamily="18" charset="0"/>
              </a:rPr>
              <a:t>Entrepreneur is defined as </a:t>
            </a:r>
            <a:r>
              <a:rPr lang="en-US" sz="2400" b="1" dirty="0" smtClean="0">
                <a:solidFill>
                  <a:srgbClr val="C00000"/>
                </a:solidFill>
                <a:latin typeface="Times New Roman" pitchFamily="18" charset="0"/>
                <a:cs typeface="Times New Roman" pitchFamily="18" charset="0"/>
              </a:rPr>
              <a:t>an agent</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who buys </a:t>
            </a:r>
            <a:r>
              <a:rPr lang="en-US" sz="2400" b="1" dirty="0" smtClean="0">
                <a:solidFill>
                  <a:srgbClr val="C00000"/>
                </a:solidFill>
                <a:latin typeface="Times New Roman" pitchFamily="18" charset="0"/>
                <a:cs typeface="Times New Roman" pitchFamily="18" charset="0"/>
              </a:rPr>
              <a:t>factors of production</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at certain prices in order to </a:t>
            </a:r>
            <a:r>
              <a:rPr lang="en-US" sz="2400" b="1" dirty="0" smtClean="0">
                <a:solidFill>
                  <a:srgbClr val="C00000"/>
                </a:solidFill>
                <a:latin typeface="Times New Roman" pitchFamily="18" charset="0"/>
                <a:cs typeface="Times New Roman" pitchFamily="18" charset="0"/>
              </a:rPr>
              <a:t>combine</a:t>
            </a:r>
            <a:r>
              <a:rPr lang="en-US" sz="2400" b="1" dirty="0" smtClean="0">
                <a:solidFill>
                  <a:schemeClr val="tx1"/>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them into product</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with a view to selling it at uncertain prices in future. </a:t>
            </a:r>
          </a:p>
          <a:p>
            <a:pPr>
              <a:buNone/>
              <a:defRPr/>
            </a:pPr>
            <a:r>
              <a:rPr lang="en-US" sz="2400" dirty="0" smtClean="0">
                <a:solidFill>
                  <a:schemeClr val="tx1"/>
                </a:solidFill>
                <a:latin typeface="Times New Roman" pitchFamily="18" charset="0"/>
                <a:cs typeface="Times New Roman" pitchFamily="18" charset="0"/>
              </a:rPr>
              <a:t>Entrepreneur is defined as one </a:t>
            </a:r>
            <a:r>
              <a:rPr lang="en-US" sz="2400" b="1" dirty="0" smtClean="0">
                <a:solidFill>
                  <a:srgbClr val="C00000"/>
                </a:solidFill>
                <a:latin typeface="Times New Roman" pitchFamily="18" charset="0"/>
                <a:cs typeface="Times New Roman" pitchFamily="18" charset="0"/>
              </a:rPr>
              <a:t>who combines </a:t>
            </a:r>
            <a:r>
              <a:rPr lang="en-US" sz="2400" dirty="0" smtClean="0">
                <a:solidFill>
                  <a:schemeClr val="tx1"/>
                </a:solidFill>
                <a:latin typeface="Times New Roman" pitchFamily="18" charset="0"/>
                <a:cs typeface="Times New Roman" pitchFamily="18" charset="0"/>
              </a:rPr>
              <a:t>the land of one, the labor of another and the capital of yet another and thus produces the product.</a:t>
            </a:r>
          </a:p>
          <a:p>
            <a:pPr>
              <a:buNone/>
            </a:pPr>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8</a:t>
            </a:fld>
            <a:endParaRPr lang="en-US"/>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086600" cy="671290"/>
          </a:xfrm>
        </p:spPr>
        <p:txBody>
          <a:bodyPr>
            <a:noAutofit/>
          </a:bodyPr>
          <a:lstStyle/>
          <a:p>
            <a:r>
              <a:rPr lang="en-US" sz="2400" b="1" dirty="0" smtClean="0">
                <a:solidFill>
                  <a:schemeClr val="tx1"/>
                </a:solidFill>
                <a:latin typeface="Times New Roman" pitchFamily="18" charset="0"/>
                <a:cs typeface="Times New Roman" pitchFamily="18" charset="0"/>
              </a:rPr>
              <a:t>Difference  b/w  Entrepreneurship and Entrepreneur </a:t>
            </a:r>
            <a:endParaRPr lang="en-US" sz="2400" dirty="0">
              <a:solidFill>
                <a:schemeClr val="tx1"/>
              </a:solidFill>
            </a:endParaRPr>
          </a:p>
        </p:txBody>
      </p:sp>
      <p:sp>
        <p:nvSpPr>
          <p:cNvPr id="3" name="Content Placeholder 2"/>
          <p:cNvSpPr>
            <a:spLocks noGrp="1"/>
          </p:cNvSpPr>
          <p:nvPr>
            <p:ph idx="1"/>
          </p:nvPr>
        </p:nvSpPr>
        <p:spPr>
          <a:xfrm>
            <a:off x="1828800" y="990600"/>
            <a:ext cx="6934200" cy="5257800"/>
          </a:xfrm>
        </p:spPr>
        <p:style>
          <a:lnRef idx="2">
            <a:schemeClr val="accent4"/>
          </a:lnRef>
          <a:fillRef idx="1">
            <a:schemeClr val="lt1"/>
          </a:fillRef>
          <a:effectRef idx="0">
            <a:schemeClr val="accent4"/>
          </a:effectRef>
          <a:fontRef idx="minor">
            <a:schemeClr val="dk1"/>
          </a:fontRef>
        </p:style>
        <p:txBody>
          <a:bodyPr>
            <a:noAutofit/>
          </a:bodyPr>
          <a:lstStyle/>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Entrepreneurship can be described as a </a:t>
            </a:r>
            <a:r>
              <a:rPr lang="en-US" sz="2400" b="1" i="1" dirty="0" smtClean="0">
                <a:solidFill>
                  <a:srgbClr val="C00000"/>
                </a:solidFill>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of setting up an enterprise.</a:t>
            </a:r>
          </a:p>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Entrepreneurship is a </a:t>
            </a:r>
            <a:r>
              <a:rPr lang="en-US" sz="2400" b="1" i="1" dirty="0" smtClean="0">
                <a:solidFill>
                  <a:srgbClr val="C00000"/>
                </a:solidFill>
                <a:latin typeface="Times New Roman" pitchFamily="18" charset="0"/>
                <a:cs typeface="Times New Roman" pitchFamily="18" charset="0"/>
              </a:rPr>
              <a:t>creative activity</a:t>
            </a:r>
            <a:r>
              <a:rPr lang="en-US" sz="2400" b="1" dirty="0" smtClean="0">
                <a:solidFill>
                  <a:srgbClr val="C00000"/>
                </a:solidFill>
                <a:latin typeface="Times New Roman" pitchFamily="18" charset="0"/>
                <a:cs typeface="Times New Roman" pitchFamily="18" charset="0"/>
              </a:rPr>
              <a:t>.</a:t>
            </a:r>
          </a:p>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Entrepreneurship is the </a:t>
            </a:r>
            <a:r>
              <a:rPr lang="en-US" sz="2400" b="1" i="1" dirty="0" smtClean="0">
                <a:solidFill>
                  <a:srgbClr val="C00000"/>
                </a:solidFill>
                <a:latin typeface="Times New Roman" pitchFamily="18" charset="0"/>
                <a:cs typeface="Times New Roman" pitchFamily="18" charset="0"/>
              </a:rPr>
              <a:t>attitude of mind </a:t>
            </a:r>
            <a:r>
              <a:rPr lang="en-US" sz="2400" dirty="0" smtClean="0">
                <a:latin typeface="Times New Roman" pitchFamily="18" charset="0"/>
                <a:cs typeface="Times New Roman" pitchFamily="18" charset="0"/>
              </a:rPr>
              <a:t>to seek opportunities, take calculated risks and derive benefits by setting up a venture.</a:t>
            </a:r>
          </a:p>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 is a</a:t>
            </a:r>
            <a:r>
              <a:rPr lang="en-US" sz="2400" b="1" dirty="0" smtClean="0">
                <a:solidFill>
                  <a:srgbClr val="FF0000"/>
                </a:solidFill>
                <a:latin typeface="Times New Roman" pitchFamily="18" charset="0"/>
                <a:cs typeface="Times New Roman" pitchFamily="18" charset="0"/>
              </a:rPr>
              <a:t> </a:t>
            </a:r>
            <a:r>
              <a:rPr lang="en-US" sz="2400" b="1" i="1" dirty="0" smtClean="0">
                <a:solidFill>
                  <a:srgbClr val="C00000"/>
                </a:solidFill>
                <a:latin typeface="Times New Roman" pitchFamily="18" charset="0"/>
                <a:cs typeface="Times New Roman" pitchFamily="18" charset="0"/>
              </a:rPr>
              <a:t>person</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who starts an enterprise. </a:t>
            </a:r>
          </a:p>
          <a:p>
            <a:pPr algn="just">
              <a:spcBef>
                <a:spcPts val="600"/>
              </a:spcBef>
              <a:buFont typeface="Wingdings" pitchFamily="2" charset="2"/>
              <a:buChar char="Ø"/>
            </a:pPr>
            <a:r>
              <a:rPr lang="en-US" sz="2400" dirty="0" smtClean="0">
                <a:latin typeface="Times New Roman" pitchFamily="18" charset="0"/>
                <a:cs typeface="Times New Roman" pitchFamily="18" charset="0"/>
              </a:rPr>
              <a:t>The </a:t>
            </a:r>
            <a:r>
              <a:rPr lang="en-US" sz="2400" b="1" i="1" dirty="0" smtClean="0">
                <a:solidFill>
                  <a:srgbClr val="C00000"/>
                </a:solidFill>
                <a:latin typeface="Times New Roman" pitchFamily="18" charset="0"/>
                <a:cs typeface="Times New Roman" pitchFamily="18" charset="0"/>
              </a:rPr>
              <a:t>process</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of creation is called entrepreneurship. </a:t>
            </a:r>
          </a:p>
          <a:p>
            <a:pPr>
              <a:spcBef>
                <a:spcPts val="600"/>
              </a:spcBef>
              <a:buFont typeface="Wingdings" pitchFamily="2" charset="2"/>
              <a:buChar char="Ø"/>
            </a:pPr>
            <a:r>
              <a:rPr lang="en-US" sz="2400" dirty="0" smtClean="0">
                <a:latin typeface="Times New Roman" pitchFamily="18" charset="0"/>
                <a:cs typeface="Times New Roman" pitchFamily="18" charset="0"/>
              </a:rPr>
              <a:t>The entrepreneur is the </a:t>
            </a:r>
            <a:r>
              <a:rPr lang="en-US" sz="2400" b="1" i="1" dirty="0" smtClean="0">
                <a:solidFill>
                  <a:srgbClr val="C00000"/>
                </a:solidFill>
                <a:latin typeface="Times New Roman" pitchFamily="18" charset="0"/>
                <a:cs typeface="Times New Roman" pitchFamily="18" charset="0"/>
              </a:rPr>
              <a:t>actor</a:t>
            </a:r>
            <a:r>
              <a:rPr lang="en-US" sz="2400" dirty="0" smtClean="0">
                <a:latin typeface="Times New Roman" pitchFamily="18" charset="0"/>
                <a:cs typeface="Times New Roman" pitchFamily="18" charset="0"/>
              </a:rPr>
              <a:t> and entrepreneurship  is the </a:t>
            </a:r>
            <a:r>
              <a:rPr lang="en-US" sz="2400" b="1" i="1" dirty="0" smtClean="0">
                <a:solidFill>
                  <a:srgbClr val="C00000"/>
                </a:solidFill>
                <a:latin typeface="Times New Roman" pitchFamily="18" charset="0"/>
                <a:cs typeface="Times New Roman" pitchFamily="18" charset="0"/>
              </a:rPr>
              <a:t>act</a:t>
            </a:r>
            <a:r>
              <a:rPr lang="en-US" sz="2400" b="1" dirty="0" smtClean="0">
                <a:solidFill>
                  <a:srgbClr val="C00000"/>
                </a:solidFill>
                <a:latin typeface="Times New Roman" pitchFamily="18" charset="0"/>
                <a:cs typeface="Times New Roman" pitchFamily="18" charset="0"/>
              </a:rPr>
              <a:t>.</a:t>
            </a:r>
          </a:p>
          <a:p>
            <a:pPr algn="just">
              <a:spcBef>
                <a:spcPts val="600"/>
              </a:spcBef>
              <a:buFont typeface="Wingdings" pitchFamily="2" charset="2"/>
              <a:buChar char="Ø"/>
            </a:pPr>
            <a:r>
              <a:rPr lang="en-US" sz="2400" dirty="0" smtClean="0">
                <a:latin typeface="Times New Roman" pitchFamily="18" charset="0"/>
                <a:cs typeface="Times New Roman" pitchFamily="18" charset="0"/>
              </a:rPr>
              <a:t>The outcome of the actor and the act is called the </a:t>
            </a:r>
            <a:r>
              <a:rPr lang="en-US" sz="2400" b="1" i="1" dirty="0" smtClean="0">
                <a:solidFill>
                  <a:srgbClr val="C00000"/>
                </a:solidFill>
                <a:latin typeface="Times New Roman" pitchFamily="18" charset="0"/>
                <a:cs typeface="Times New Roman" pitchFamily="18" charset="0"/>
              </a:rPr>
              <a:t>enterprise</a:t>
            </a:r>
            <a:r>
              <a:rPr lang="en-US" sz="2400" b="1" dirty="0" smtClean="0">
                <a:solidFill>
                  <a:srgbClr val="C00000"/>
                </a:solidFill>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9</a:t>
            </a:fld>
            <a:endParaRPr lang="en-US"/>
          </a:p>
        </p:txBody>
      </p:sp>
    </p:spTree>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657</TotalTime>
  <Words>2149</Words>
  <Application>Microsoft Office PowerPoint</Application>
  <PresentationFormat>On-screen Show (4:3)</PresentationFormat>
  <Paragraphs>199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Unicode MS</vt:lpstr>
      <vt:lpstr>Arial</vt:lpstr>
      <vt:lpstr>Calibri</vt:lpstr>
      <vt:lpstr>Century Gothic</vt:lpstr>
      <vt:lpstr>Times New Roman</vt:lpstr>
      <vt:lpstr>Wingdings</vt:lpstr>
      <vt:lpstr>Wingdings 3</vt:lpstr>
      <vt:lpstr>Wisp</vt:lpstr>
      <vt:lpstr>BASICS OF ENTREPRENEURSHIP</vt:lpstr>
      <vt:lpstr>5ZC22 – BASICS OF ENTREPRENEURSHIP </vt:lpstr>
      <vt:lpstr>PowerPoint Presentation</vt:lpstr>
      <vt:lpstr>PowerPoint Presentation</vt:lpstr>
      <vt:lpstr>Books Recommended</vt:lpstr>
      <vt:lpstr>Unit – I: Introduction to Entrepreneurship</vt:lpstr>
      <vt:lpstr>PowerPoint Presentation</vt:lpstr>
      <vt:lpstr>Entrepreneurship   Entrepreneurship is defined as the professional application of knowledge, skills and competencies of generating a new business idea, by an individual or a set of people by launching an enterprise or business organization to pursue growth while generating wealth, employment and social good. </vt:lpstr>
      <vt:lpstr>Difference  b/w  Entrepreneurship and Entrepreneur </vt:lpstr>
      <vt:lpstr>Entrepreneurship as a Career option</vt:lpstr>
      <vt:lpstr>Benefits and Myths of Entrepreneurship</vt:lpstr>
      <vt:lpstr>PowerPoint Presentation</vt:lpstr>
      <vt:lpstr>Myths of Entrepreneurship</vt:lpstr>
      <vt:lpstr>Types Of Entrepreneurs</vt:lpstr>
      <vt:lpstr>PowerPoint Presentation</vt:lpstr>
      <vt:lpstr>Entrepreneurship on the Basis of Stages of Economic Development</vt:lpstr>
      <vt:lpstr>PowerPoint Presentation</vt:lpstr>
      <vt:lpstr>Success Rate of Entrepreneurs related to Experience and Family Backup</vt:lpstr>
      <vt:lpstr>PowerPoint Presentation</vt:lpstr>
      <vt:lpstr>Characteristics of Entrepreneurs </vt:lpstr>
      <vt:lpstr>Functions of Entrepreneurs</vt:lpstr>
      <vt:lpstr>Qualities and Skills of Entrepreneurship</vt:lpstr>
      <vt:lpstr>Skills of Entrepreneurship</vt:lpstr>
      <vt:lpstr>Entrepreneurial Process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Sreekanth</cp:lastModifiedBy>
  <cp:revision>86</cp:revision>
  <dcterms:created xsi:type="dcterms:W3CDTF">2018-12-20T09:47:10Z</dcterms:created>
  <dcterms:modified xsi:type="dcterms:W3CDTF">2020-12-24T07:46:42Z</dcterms:modified>
</cp:coreProperties>
</file>