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58"/>
  </p:handoutMasterIdLst>
  <p:sldIdLst>
    <p:sldId id="256" r:id="rId4"/>
    <p:sldId id="257" r:id="rId6"/>
    <p:sldId id="258" r:id="rId7"/>
    <p:sldId id="259" r:id="rId8"/>
    <p:sldId id="261" r:id="rId9"/>
    <p:sldId id="323" r:id="rId10"/>
    <p:sldId id="324" r:id="rId11"/>
    <p:sldId id="262" r:id="rId12"/>
    <p:sldId id="263" r:id="rId13"/>
    <p:sldId id="264" r:id="rId14"/>
    <p:sldId id="265" r:id="rId15"/>
    <p:sldId id="267" r:id="rId16"/>
    <p:sldId id="266" r:id="rId17"/>
    <p:sldId id="268" r:id="rId18"/>
    <p:sldId id="322" r:id="rId19"/>
    <p:sldId id="269" r:id="rId20"/>
    <p:sldId id="270" r:id="rId21"/>
    <p:sldId id="274" r:id="rId22"/>
    <p:sldId id="275" r:id="rId23"/>
    <p:sldId id="276" r:id="rId24"/>
    <p:sldId id="277" r:id="rId25"/>
    <p:sldId id="325" r:id="rId26"/>
    <p:sldId id="278" r:id="rId27"/>
    <p:sldId id="279" r:id="rId28"/>
    <p:sldId id="371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6" r:id="rId43"/>
    <p:sldId id="321" r:id="rId44"/>
    <p:sldId id="298" r:id="rId45"/>
    <p:sldId id="299" r:id="rId46"/>
    <p:sldId id="300" r:id="rId47"/>
    <p:sldId id="301" r:id="rId48"/>
    <p:sldId id="302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26" r:id="rId5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Times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Times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Times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Times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Times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Times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Times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Times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CF0E30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CC"/>
    <a:srgbClr val="FC0128"/>
    <a:srgbClr val="280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32" y="-108"/>
      </p:cViewPr>
      <p:guideLst>
        <p:guide orient="horz" pos="22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94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2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>
              <a:defRPr sz="1000" i="1">
                <a:latin typeface="Book Antiqua" panose="0204060205030503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CF0E30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>
              <a:defRPr sz="1000" i="1">
                <a:latin typeface="Book Antiqua" panose="0204060205030503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CF0E30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>
              <a:defRPr sz="1000" i="1">
                <a:latin typeface="Book Antiqua" panose="0204060205030503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CF0E30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p>
            <a:pPr lvl="0" algn="r" fontAlgn="base">
              <a:buNone/>
            </a:pPr>
            <a:fld id="{9A0DB2DC-4C9A-4742-B13C-FB6460FD3503}" type="slidenum">
              <a:rPr lang="en-US" sz="1000" i="1" strike="noStrike" noProof="1" dirty="0">
                <a:latin typeface="Book Antiqua" panose="02040602050305030304" pitchFamily="18" charset="0"/>
                <a:ea typeface="+mn-ea"/>
                <a:cs typeface="+mn-cs"/>
              </a:rPr>
            </a:fld>
            <a:endParaRPr lang="en-US" sz="1000" i="1" strike="noStrike" noProof="1" dirty="0"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>
              <a:defRPr sz="1000" i="1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>
              <a:defRPr sz="1000" i="1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>
              <a:defRPr sz="1000" i="1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p>
            <a:pPr lvl="0" algn="r" fontAlgn="base">
              <a:buNone/>
            </a:pPr>
            <a:fld id="{9A0DB2DC-4C9A-4742-B13C-FB6460FD3503}" type="slidenum">
              <a:rPr lang="en-US" sz="1000" i="1" strike="noStrike" noProof="1" dirty="0">
                <a:solidFill>
                  <a:schemeClr val="tx1"/>
                </a:solidFill>
                <a:latin typeface="Times New Roman" panose="02020603050405020304" charset="0"/>
                <a:ea typeface="+mn-ea"/>
                <a:cs typeface="+mn-cs"/>
              </a:rPr>
            </a:fld>
            <a:endParaRPr lang="en-US" sz="1000" i="1" strike="noStrike" noProof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Click to edit Master notes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TextEdit="1"/>
          </p:cNvSpPr>
          <p:nvPr>
            <p:ph type="sldImg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122" name="Rectangle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867400" cy="4114800"/>
          </a:xfrm>
          <a:ln/>
        </p:spPr>
        <p:txBody>
          <a:bodyPr wrap="square" lIns="92075" tIns="46038" rIns="92075" bIns="46038" anchor="t"/>
          <a:p>
            <a:pPr lvl="0"/>
            <a:r>
              <a:rPr lang="en-US" dirty="0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lecture is the first of two in Module (1). </a:t>
            </a:r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Module (1):  Introduction (DBMS, Relational Model)</a:t>
            </a:r>
            <a:endParaRPr lang="en-US" dirty="0"/>
          </a:p>
          <a:p>
            <a:pPr lvl="0"/>
            <a:r>
              <a:rPr lang="en-US" dirty="0"/>
              <a:t>Module (2):  Storage and File Organizations (Disks, Buffering, Indexes)</a:t>
            </a:r>
            <a:endParaRPr lang="en-US" dirty="0"/>
          </a:p>
          <a:p>
            <a:pPr lvl="0"/>
            <a:r>
              <a:rPr lang="en-US" dirty="0"/>
              <a:t>Module (3):  Database Concepts (Relational Queries, DDL/ICs, Views and Security)</a:t>
            </a:r>
            <a:endParaRPr lang="en-US" dirty="0"/>
          </a:p>
          <a:p>
            <a:pPr lvl="0"/>
            <a:r>
              <a:rPr lang="en-US" dirty="0"/>
              <a:t>Module (4):  Relational Implementation (Query Evaluation, Optimization)</a:t>
            </a:r>
            <a:endParaRPr lang="en-US" dirty="0"/>
          </a:p>
          <a:p>
            <a:pPr lvl="0"/>
            <a:r>
              <a:rPr lang="en-US" dirty="0"/>
              <a:t>Module (5): Database Design (ER Model, Normalization, Physical Design, Tuning)</a:t>
            </a:r>
            <a:endParaRPr lang="en-US" dirty="0"/>
          </a:p>
          <a:p>
            <a:pPr lvl="0"/>
            <a:r>
              <a:rPr lang="en-US" dirty="0"/>
              <a:t>Module (6): Transaction Processing (Concurrency Control, Recovery)</a:t>
            </a:r>
            <a:endParaRPr lang="en-US" dirty="0"/>
          </a:p>
          <a:p>
            <a:pPr lvl="0"/>
            <a:r>
              <a:rPr lang="en-US" dirty="0"/>
              <a:t>Module (7): Advanced Topics</a:t>
            </a:r>
            <a:endParaRPr lang="en-US" dirty="0"/>
          </a:p>
        </p:txBody>
      </p:sp>
      <p:sp>
        <p:nvSpPr>
          <p:cNvPr id="5123" name="Rectangle 3"/>
          <p:cNvSpPr>
            <a:spLocks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7890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</p:spPr>
      </p:sp>
      <p:sp>
        <p:nvSpPr>
          <p:cNvPr id="1945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89729" tIns="44865" rIns="89729" bIns="4486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9938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3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1986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4034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6082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48130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0178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7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2466" name="Rectangle 2"/>
          <p:cNvSpPr>
            <a:spLocks noTextEdit="1"/>
          </p:cNvSpPr>
          <p:nvPr>
            <p:ph type="sldImg"/>
          </p:nvPr>
        </p:nvSpPr>
        <p:spPr>
          <a:xfrm>
            <a:off x="1108075" y="666750"/>
            <a:ext cx="4646613" cy="3484563"/>
          </a:xfrm>
          <a:solidFill>
            <a:srgbClr val="FFFFFF"/>
          </a:solidFill>
          <a:ln/>
        </p:spPr>
      </p:sp>
      <p:sp>
        <p:nvSpPr>
          <p:cNvPr id="62467" name="Rectangle 3"/>
          <p:cNvSpPr/>
          <p:nvPr>
            <p:ph type="body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89558" tIns="44778" rIns="89558" bIns="44778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290" name="Rectangle 2"/>
          <p:cNvSpPr>
            <a:spLocks noTextEdit="1"/>
          </p:cNvSpPr>
          <p:nvPr>
            <p:ph type="sldImg"/>
          </p:nvPr>
        </p:nvSpPr>
        <p:spPr>
          <a:xfrm>
            <a:off x="1108075" y="666750"/>
            <a:ext cx="4646613" cy="3484563"/>
          </a:xfrm>
          <a:solidFill>
            <a:srgbClr val="FFFFFF"/>
          </a:solidFill>
          <a:ln/>
        </p:spPr>
      </p:sp>
      <p:sp>
        <p:nvSpPr>
          <p:cNvPr id="12291" name="Rectangle 3"/>
          <p:cNvSpPr/>
          <p:nvPr>
            <p:ph type="body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89558" tIns="44778" rIns="89558" bIns="44778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4514" name="Rectangle 2"/>
          <p:cNvSpPr>
            <a:spLocks noTextEdit="1"/>
          </p:cNvSpPr>
          <p:nvPr>
            <p:ph type="sldImg"/>
          </p:nvPr>
        </p:nvSpPr>
        <p:spPr>
          <a:xfrm>
            <a:off x="1108075" y="666750"/>
            <a:ext cx="4646613" cy="3484563"/>
          </a:xfrm>
          <a:solidFill>
            <a:srgbClr val="FFFFFF"/>
          </a:solidFill>
          <a:ln/>
        </p:spPr>
      </p:sp>
      <p:sp>
        <p:nvSpPr>
          <p:cNvPr id="64515" name="Rectangle 3"/>
          <p:cNvSpPr/>
          <p:nvPr>
            <p:ph type="body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89558" tIns="44778" rIns="89558" bIns="44778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66562" name="Rectangle 2"/>
          <p:cNvSpPr>
            <a:spLocks noTextEdit="1"/>
          </p:cNvSpPr>
          <p:nvPr>
            <p:ph type="sldImg"/>
          </p:nvPr>
        </p:nvSpPr>
        <p:spPr>
          <a:xfrm>
            <a:off x="1108075" y="666750"/>
            <a:ext cx="4646613" cy="3484563"/>
          </a:xfrm>
          <a:solidFill>
            <a:srgbClr val="FFFFFF"/>
          </a:solidFill>
          <a:ln/>
        </p:spPr>
      </p:sp>
      <p:sp>
        <p:nvSpPr>
          <p:cNvPr id="66563" name="Rectangle 3"/>
          <p:cNvSpPr/>
          <p:nvPr>
            <p:ph type="body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89558" tIns="44778" rIns="89558" bIns="44778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76802" name="Rectangle 2"/>
          <p:cNvSpPr>
            <a:spLocks noTextEdit="1"/>
          </p:cNvSpPr>
          <p:nvPr>
            <p:ph type="sldImg"/>
          </p:nvPr>
        </p:nvSpPr>
        <p:spPr>
          <a:xfrm>
            <a:off x="1108075" y="666750"/>
            <a:ext cx="4646613" cy="3484563"/>
          </a:xfrm>
          <a:solidFill>
            <a:srgbClr val="FFFFFF"/>
          </a:solidFill>
          <a:ln/>
        </p:spPr>
      </p:sp>
      <p:sp>
        <p:nvSpPr>
          <p:cNvPr id="76803" name="Rectangle 3"/>
          <p:cNvSpPr/>
          <p:nvPr>
            <p:ph type="body"/>
          </p:nvPr>
        </p:nvSpPr>
        <p:spPr>
          <a:xfrm>
            <a:off x="904875" y="4373563"/>
            <a:ext cx="5048250" cy="4078287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89558" tIns="44778" rIns="89558" bIns="44778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6386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638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89729" tIns="44865" rIns="89729" bIns="4486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9458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1945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89729" tIns="44865" rIns="89729" bIns="4486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6626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662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28674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867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1746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t"/>
          <a:p>
            <a:pPr lvl="0"/>
            <a:r>
              <a:rPr lang="en-US" sz="1000" i="1" dirty="0">
                <a:solidFill>
                  <a:schemeClr val="tx1"/>
                </a:solidFill>
                <a:latin typeface="Times New Roman" panose="02020603050405020304" charset="0"/>
              </a:rPr>
              <a:t>ICS320-Foundations of Adaptive and Learning Systems</a:t>
            </a:r>
            <a:endParaRPr lang="en-US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794" name="Rectangle 6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/>
            <a:r>
              <a:rPr lang="en-US" sz="1000" i="1" dirty="0">
                <a:solidFill>
                  <a:schemeClr val="tx1"/>
                </a:solidFill>
                <a:latin typeface="Times New Roman" panose="02020603050405020304" charset="0"/>
              </a:rPr>
              <a:t>Part3 Decision Tree Learning</a:t>
            </a:r>
            <a:endParaRPr lang="en-US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79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3796" name="Rectangle 2"/>
          <p:cNvSpPr>
            <a:spLocks noTextEdit="1"/>
          </p:cNvSpPr>
          <p:nvPr>
            <p:ph type="sldImg"/>
          </p:nvPr>
        </p:nvSpPr>
        <p:spPr>
          <a:xfrm>
            <a:off x="1179513" y="712788"/>
            <a:ext cx="4557712" cy="3417887"/>
          </a:xfrm>
          <a:ln/>
        </p:spPr>
      </p:sp>
      <p:sp>
        <p:nvSpPr>
          <p:cNvPr id="33797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2075" tIns="46038" rIns="92075" bIns="46038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5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9050" tIns="0" rIns="19050" bIns="0" anchor="b"/>
          <a:p>
            <a:pPr lvl="0" algn="r"/>
            <a:fld id="{9A0DB2DC-4C9A-4742-B13C-FB6460FD3503}" type="slidenum">
              <a:rPr lang="en-US" altLang="zh-CN" sz="1000" i="1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000" i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5842" name="Rectangle 2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30" tIns="45715" rIns="91430" bIns="45715" anchor="t"/>
          <a:p>
            <a:pPr lvl="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dirty="0" smtClean="0"/>
              <a:t>Click to edit Master text styles</a:t>
            </a:r>
            <a:endParaRPr lang="en-US" strike="noStrike" noProof="1" dirty="0" smtClean="0"/>
          </a:p>
          <a:p>
            <a:pPr lvl="1" fontAlgn="base"/>
            <a:r>
              <a:rPr lang="en-US" strike="noStrike" noProof="1" dirty="0" smtClean="0"/>
              <a:t>Second level</a:t>
            </a:r>
            <a:endParaRPr lang="en-US" strike="noStrike" noProof="1" dirty="0" smtClean="0"/>
          </a:p>
          <a:p>
            <a:pPr lvl="2" fontAlgn="base"/>
            <a:r>
              <a:rPr lang="en-US" strike="noStrike" noProof="1" dirty="0" smtClean="0"/>
              <a:t>Third level</a:t>
            </a:r>
            <a:endParaRPr lang="en-US" strike="noStrike" noProof="1" dirty="0" smtClean="0"/>
          </a:p>
          <a:p>
            <a:pPr lvl="3" fontAlgn="base"/>
            <a:r>
              <a:rPr lang="en-US" strike="noStrike" noProof="1" dirty="0" smtClean="0"/>
              <a:t>Fourth level</a:t>
            </a:r>
            <a:endParaRPr lang="en-US" strike="noStrike" noProof="1" dirty="0" smtClean="0"/>
          </a:p>
          <a:p>
            <a:pPr lvl="4" fontAlgn="base"/>
            <a:r>
              <a:rPr lang="en-US" strike="noStrike" noProof="1" dirty="0" smtClean="0"/>
              <a:t>Fifth level</a:t>
            </a:r>
            <a:endParaRPr lang="en-US" strike="noStrike" noProof="1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19100"/>
            <a:ext cx="1943100" cy="5638800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9100"/>
            <a:ext cx="5676900" cy="5638800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  <p:grpSp>
        <p:nvGrpSpPr>
          <p:cNvPr id="1029" name="Group 11"/>
          <p:cNvGrpSpPr/>
          <p:nvPr/>
        </p:nvGrpSpPr>
        <p:grpSpPr>
          <a:xfrm>
            <a:off x="381000" y="209550"/>
            <a:ext cx="1525588" cy="1525588"/>
            <a:chOff x="240" y="132"/>
            <a:chExt cx="961" cy="961"/>
          </a:xfrm>
        </p:grpSpPr>
        <p:sp>
          <p:nvSpPr>
            <p:cNvPr id="2" name="Freeform 5"/>
            <p:cNvSpPr/>
            <p:nvPr/>
          </p:nvSpPr>
          <p:spPr bwMode="auto">
            <a:xfrm>
              <a:off x="336" y="228"/>
              <a:ext cx="769" cy="769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384"/>
                </a:cxn>
                <a:cxn ang="0">
                  <a:pos x="384" y="768"/>
                </a:cxn>
                <a:cxn ang="0">
                  <a:pos x="768" y="384"/>
                </a:cxn>
                <a:cxn ang="0">
                  <a:pos x="384" y="0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EDEDED"/>
            </a:soli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F0E3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endParaRPr>
            </a:p>
          </p:txBody>
        </p:sp>
        <p:grpSp>
          <p:nvGrpSpPr>
            <p:cNvPr id="1031" name="Group 10"/>
            <p:cNvGrpSpPr/>
            <p:nvPr/>
          </p:nvGrpSpPr>
          <p:grpSpPr>
            <a:xfrm>
              <a:off x="240" y="132"/>
              <a:ext cx="961" cy="961"/>
              <a:chOff x="240" y="132"/>
              <a:chExt cx="961" cy="961"/>
            </a:xfrm>
          </p:grpSpPr>
          <p:sp>
            <p:nvSpPr>
              <p:cNvPr id="1030" name="Freeform 6"/>
              <p:cNvSpPr/>
              <p:nvPr/>
            </p:nvSpPr>
            <p:spPr bwMode="auto">
              <a:xfrm>
                <a:off x="720" y="132"/>
                <a:ext cx="481" cy="481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80" y="480"/>
                  </a:cxn>
                  <a:cxn ang="0">
                    <a:pos x="384" y="480"/>
                  </a:cxn>
                  <a:cxn ang="0">
                    <a:pos x="0" y="96"/>
                  </a:cxn>
                </a:cxnLst>
                <a:rect l="0" t="0" r="r" b="b"/>
                <a:pathLst>
                  <a:path w="481" h="481">
                    <a:moveTo>
                      <a:pt x="0" y="96"/>
                    </a:moveTo>
                    <a:lnTo>
                      <a:pt x="0" y="0"/>
                    </a:lnTo>
                    <a:lnTo>
                      <a:pt x="480" y="480"/>
                    </a:lnTo>
                    <a:lnTo>
                      <a:pt x="384" y="480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CECECE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F0E30"/>
                  </a:solidFill>
                  <a:effectLst/>
                  <a:uLnTx/>
                  <a:uFillTx/>
                  <a:latin typeface="Times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" name="Freeform 7"/>
              <p:cNvSpPr/>
              <p:nvPr/>
            </p:nvSpPr>
            <p:spPr bwMode="auto">
              <a:xfrm>
                <a:off x="240" y="132"/>
                <a:ext cx="481" cy="481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480" y="96"/>
                  </a:cxn>
                  <a:cxn ang="0">
                    <a:pos x="96" y="480"/>
                  </a:cxn>
                  <a:cxn ang="0">
                    <a:pos x="0" y="480"/>
                  </a:cxn>
                  <a:cxn ang="0">
                    <a:pos x="480" y="0"/>
                  </a:cxn>
                </a:cxnLst>
                <a:rect l="0" t="0" r="r" b="b"/>
                <a:pathLst>
                  <a:path w="481" h="481">
                    <a:moveTo>
                      <a:pt x="480" y="0"/>
                    </a:moveTo>
                    <a:lnTo>
                      <a:pt x="480" y="96"/>
                    </a:lnTo>
                    <a:lnTo>
                      <a:pt x="96" y="480"/>
                    </a:lnTo>
                    <a:lnTo>
                      <a:pt x="0" y="480"/>
                    </a:lnTo>
                    <a:lnTo>
                      <a:pt x="480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F0E30"/>
                  </a:solidFill>
                  <a:effectLst/>
                  <a:uLnTx/>
                  <a:uFillTx/>
                  <a:latin typeface="Times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2" name="Freeform 8"/>
              <p:cNvSpPr/>
              <p:nvPr/>
            </p:nvSpPr>
            <p:spPr bwMode="auto">
              <a:xfrm>
                <a:off x="720" y="612"/>
                <a:ext cx="481" cy="481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480" y="0"/>
                  </a:cxn>
                  <a:cxn ang="0">
                    <a:pos x="0" y="480"/>
                  </a:cxn>
                  <a:cxn ang="0">
                    <a:pos x="0" y="384"/>
                  </a:cxn>
                  <a:cxn ang="0">
                    <a:pos x="384" y="0"/>
                  </a:cxn>
                </a:cxnLst>
                <a:rect l="0" t="0" r="r" b="b"/>
                <a:pathLst>
                  <a:path w="481" h="481">
                    <a:moveTo>
                      <a:pt x="384" y="0"/>
                    </a:moveTo>
                    <a:lnTo>
                      <a:pt x="480" y="0"/>
                    </a:lnTo>
                    <a:lnTo>
                      <a:pt x="0" y="480"/>
                    </a:lnTo>
                    <a:lnTo>
                      <a:pt x="0" y="384"/>
                    </a:lnTo>
                    <a:lnTo>
                      <a:pt x="384" y="0"/>
                    </a:lnTo>
                  </a:path>
                </a:pathLst>
              </a:custGeom>
              <a:solidFill>
                <a:srgbClr val="B9B9B9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F0E30"/>
                  </a:solidFill>
                  <a:effectLst/>
                  <a:uLnTx/>
                  <a:uFillTx/>
                  <a:latin typeface="Times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3" name="Freeform 9"/>
              <p:cNvSpPr/>
              <p:nvPr/>
            </p:nvSpPr>
            <p:spPr bwMode="auto">
              <a:xfrm>
                <a:off x="240" y="612"/>
                <a:ext cx="481" cy="481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480" y="384"/>
                  </a:cxn>
                  <a:cxn ang="0">
                    <a:pos x="480" y="480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481" h="481">
                    <a:moveTo>
                      <a:pt x="96" y="0"/>
                    </a:moveTo>
                    <a:lnTo>
                      <a:pt x="480" y="384"/>
                    </a:lnTo>
                    <a:lnTo>
                      <a:pt x="480" y="480"/>
                    </a:ln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solidFill>
                <a:srgbClr val="919191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F0E30"/>
                  </a:solidFill>
                  <a:effectLst/>
                  <a:uLnTx/>
                  <a:uFillTx/>
                  <a:latin typeface="Times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36" name="Rectangle 12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7" name="Rectangle 13"/>
          <p:cNvSpPr>
            <a:spLocks noGrp="1"/>
          </p:cNvSpPr>
          <p:nvPr>
            <p:ph type="body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 indent="-285750"/>
            <a:r>
              <a:rPr lang="en-US" dirty="0"/>
              <a:t>Second Level</a:t>
            </a:r>
            <a:endParaRPr lang="en-US" dirty="0"/>
          </a:p>
          <a:p>
            <a:pPr lvl="2" indent="-228600"/>
            <a:r>
              <a:rPr lang="en-US" dirty="0"/>
              <a:t>Third Level</a:t>
            </a:r>
            <a:endParaRPr lang="en-US" dirty="0"/>
          </a:p>
          <a:p>
            <a:pPr lvl="3" indent="-228600"/>
            <a:r>
              <a:rPr lang="en-US" dirty="0"/>
              <a:t>Fourth Level</a:t>
            </a:r>
            <a:endParaRPr lang="en-US" dirty="0"/>
          </a:p>
          <a:p>
            <a:pPr lvl="4" indent="-228600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38" name="Rectangle 15"/>
          <p:cNvSpPr/>
          <p:nvPr/>
        </p:nvSpPr>
        <p:spPr>
          <a:xfrm>
            <a:off x="8643938" y="648652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>
            <a:spAutoFit/>
          </a:bodyPr>
          <a:p>
            <a:pPr lvl="0" algn="r" eaLnBrk="0" hangingPunct="0"/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Book Antiqua" panose="02040602050305030304" pitchFamily="18" charset="0"/>
              </a:rPr>
            </a:fld>
            <a:endParaRPr lang="en-US" altLang="zh-C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charset="0"/>
              </a:defRPr>
            </a:lvl1pPr>
          </a:lstStyle>
          <a:p>
            <a:pPr lvl="0" fontAlgn="base">
              <a:buNone/>
            </a:pPr>
            <a:fld id="{9A0DB2DC-4C9A-4742-B13C-FB6460FD3503}" type="slidenum">
              <a:rPr lang="en-US" strike="noStrike" noProof="1" dirty="0">
                <a:latin typeface="Times New Roman" panose="02020603050405020304" charset="0"/>
                <a:ea typeface="+mn-ea"/>
                <a:cs typeface="+mn-cs"/>
              </a:rPr>
            </a:fld>
            <a:endParaRPr lang="en-US" strike="noStrike" noProof="1" dirty="0">
              <a:latin typeface="Times" pitchFamily="18" charset="0"/>
            </a:endParaRPr>
          </a:p>
        </p:txBody>
      </p:sp>
      <p:grpSp>
        <p:nvGrpSpPr>
          <p:cNvPr id="1029" name="Group 11"/>
          <p:cNvGrpSpPr/>
          <p:nvPr/>
        </p:nvGrpSpPr>
        <p:grpSpPr>
          <a:xfrm>
            <a:off x="381000" y="209550"/>
            <a:ext cx="1525588" cy="1525588"/>
            <a:chOff x="240" y="132"/>
            <a:chExt cx="961" cy="961"/>
          </a:xfrm>
        </p:grpSpPr>
        <p:sp>
          <p:nvSpPr>
            <p:cNvPr id="2" name="Freeform 5"/>
            <p:cNvSpPr/>
            <p:nvPr/>
          </p:nvSpPr>
          <p:spPr bwMode="auto">
            <a:xfrm>
              <a:off x="336" y="228"/>
              <a:ext cx="769" cy="769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0" y="384"/>
                </a:cxn>
                <a:cxn ang="0">
                  <a:pos x="384" y="768"/>
                </a:cxn>
                <a:cxn ang="0">
                  <a:pos x="768" y="384"/>
                </a:cxn>
                <a:cxn ang="0">
                  <a:pos x="384" y="0"/>
                </a:cxn>
              </a:cxnLst>
              <a:rect l="0" t="0" r="r" b="b"/>
              <a:pathLst>
                <a:path w="769" h="769">
                  <a:moveTo>
                    <a:pt x="384" y="0"/>
                  </a:moveTo>
                  <a:lnTo>
                    <a:pt x="0" y="384"/>
                  </a:lnTo>
                  <a:lnTo>
                    <a:pt x="384" y="768"/>
                  </a:lnTo>
                  <a:lnTo>
                    <a:pt x="768" y="384"/>
                  </a:lnTo>
                  <a:lnTo>
                    <a:pt x="384" y="0"/>
                  </a:lnTo>
                </a:path>
              </a:pathLst>
            </a:custGeom>
            <a:solidFill>
              <a:srgbClr val="EDEDED"/>
            </a:soli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F0E30"/>
                </a:solidFill>
                <a:effectLst/>
                <a:uLnTx/>
                <a:uFillTx/>
                <a:latin typeface="Times" pitchFamily="18" charset="0"/>
                <a:ea typeface="+mn-ea"/>
                <a:cs typeface="+mn-cs"/>
              </a:endParaRPr>
            </a:p>
          </p:txBody>
        </p:sp>
        <p:grpSp>
          <p:nvGrpSpPr>
            <p:cNvPr id="1031" name="Group 10"/>
            <p:cNvGrpSpPr/>
            <p:nvPr/>
          </p:nvGrpSpPr>
          <p:grpSpPr>
            <a:xfrm>
              <a:off x="240" y="132"/>
              <a:ext cx="961" cy="961"/>
              <a:chOff x="240" y="132"/>
              <a:chExt cx="961" cy="961"/>
            </a:xfrm>
          </p:grpSpPr>
          <p:sp>
            <p:nvSpPr>
              <p:cNvPr id="1030" name="Freeform 6"/>
              <p:cNvSpPr/>
              <p:nvPr/>
            </p:nvSpPr>
            <p:spPr bwMode="auto">
              <a:xfrm>
                <a:off x="720" y="132"/>
                <a:ext cx="481" cy="481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80" y="480"/>
                  </a:cxn>
                  <a:cxn ang="0">
                    <a:pos x="384" y="480"/>
                  </a:cxn>
                  <a:cxn ang="0">
                    <a:pos x="0" y="96"/>
                  </a:cxn>
                </a:cxnLst>
                <a:rect l="0" t="0" r="r" b="b"/>
                <a:pathLst>
                  <a:path w="481" h="481">
                    <a:moveTo>
                      <a:pt x="0" y="96"/>
                    </a:moveTo>
                    <a:lnTo>
                      <a:pt x="0" y="0"/>
                    </a:lnTo>
                    <a:lnTo>
                      <a:pt x="480" y="480"/>
                    </a:lnTo>
                    <a:lnTo>
                      <a:pt x="384" y="480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CECECE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F0E30"/>
                  </a:solidFill>
                  <a:effectLst/>
                  <a:uLnTx/>
                  <a:uFillTx/>
                  <a:latin typeface="Times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" name="Freeform 7"/>
              <p:cNvSpPr/>
              <p:nvPr/>
            </p:nvSpPr>
            <p:spPr bwMode="auto">
              <a:xfrm>
                <a:off x="240" y="132"/>
                <a:ext cx="481" cy="481"/>
              </a:xfrm>
              <a:custGeom>
                <a:avLst/>
                <a:gdLst/>
                <a:ahLst/>
                <a:cxnLst>
                  <a:cxn ang="0">
                    <a:pos x="480" y="0"/>
                  </a:cxn>
                  <a:cxn ang="0">
                    <a:pos x="480" y="96"/>
                  </a:cxn>
                  <a:cxn ang="0">
                    <a:pos x="96" y="480"/>
                  </a:cxn>
                  <a:cxn ang="0">
                    <a:pos x="0" y="480"/>
                  </a:cxn>
                  <a:cxn ang="0">
                    <a:pos x="480" y="0"/>
                  </a:cxn>
                </a:cxnLst>
                <a:rect l="0" t="0" r="r" b="b"/>
                <a:pathLst>
                  <a:path w="481" h="481">
                    <a:moveTo>
                      <a:pt x="480" y="0"/>
                    </a:moveTo>
                    <a:lnTo>
                      <a:pt x="480" y="96"/>
                    </a:lnTo>
                    <a:lnTo>
                      <a:pt x="96" y="480"/>
                    </a:lnTo>
                    <a:lnTo>
                      <a:pt x="0" y="480"/>
                    </a:lnTo>
                    <a:lnTo>
                      <a:pt x="480" y="0"/>
                    </a:lnTo>
                  </a:path>
                </a:pathLst>
              </a:custGeom>
              <a:solidFill>
                <a:srgbClr val="DADADA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F0E30"/>
                  </a:solidFill>
                  <a:effectLst/>
                  <a:uLnTx/>
                  <a:uFillTx/>
                  <a:latin typeface="Times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2" name="Freeform 8"/>
              <p:cNvSpPr/>
              <p:nvPr/>
            </p:nvSpPr>
            <p:spPr bwMode="auto">
              <a:xfrm>
                <a:off x="720" y="612"/>
                <a:ext cx="481" cy="481"/>
              </a:xfrm>
              <a:custGeom>
                <a:avLst/>
                <a:gdLst/>
                <a:ahLst/>
                <a:cxnLst>
                  <a:cxn ang="0">
                    <a:pos x="384" y="0"/>
                  </a:cxn>
                  <a:cxn ang="0">
                    <a:pos x="480" y="0"/>
                  </a:cxn>
                  <a:cxn ang="0">
                    <a:pos x="0" y="480"/>
                  </a:cxn>
                  <a:cxn ang="0">
                    <a:pos x="0" y="384"/>
                  </a:cxn>
                  <a:cxn ang="0">
                    <a:pos x="384" y="0"/>
                  </a:cxn>
                </a:cxnLst>
                <a:rect l="0" t="0" r="r" b="b"/>
                <a:pathLst>
                  <a:path w="481" h="481">
                    <a:moveTo>
                      <a:pt x="384" y="0"/>
                    </a:moveTo>
                    <a:lnTo>
                      <a:pt x="480" y="0"/>
                    </a:lnTo>
                    <a:lnTo>
                      <a:pt x="0" y="480"/>
                    </a:lnTo>
                    <a:lnTo>
                      <a:pt x="0" y="384"/>
                    </a:lnTo>
                    <a:lnTo>
                      <a:pt x="384" y="0"/>
                    </a:lnTo>
                  </a:path>
                </a:pathLst>
              </a:custGeom>
              <a:solidFill>
                <a:srgbClr val="B9B9B9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F0E30"/>
                  </a:solidFill>
                  <a:effectLst/>
                  <a:uLnTx/>
                  <a:uFillTx/>
                  <a:latin typeface="Times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33" name="Freeform 9"/>
              <p:cNvSpPr/>
              <p:nvPr/>
            </p:nvSpPr>
            <p:spPr bwMode="auto">
              <a:xfrm>
                <a:off x="240" y="612"/>
                <a:ext cx="481" cy="481"/>
              </a:xfrm>
              <a:custGeom>
                <a:avLst/>
                <a:gdLst/>
                <a:ahLst/>
                <a:cxnLst>
                  <a:cxn ang="0">
                    <a:pos x="96" y="0"/>
                  </a:cxn>
                  <a:cxn ang="0">
                    <a:pos x="480" y="384"/>
                  </a:cxn>
                  <a:cxn ang="0">
                    <a:pos x="480" y="480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481" h="481">
                    <a:moveTo>
                      <a:pt x="96" y="0"/>
                    </a:moveTo>
                    <a:lnTo>
                      <a:pt x="480" y="384"/>
                    </a:lnTo>
                    <a:lnTo>
                      <a:pt x="480" y="480"/>
                    </a:ln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solidFill>
                <a:srgbClr val="919191"/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CF0E30"/>
                  </a:solidFill>
                  <a:effectLst/>
                  <a:uLnTx/>
                  <a:uFillTx/>
                  <a:latin typeface="Times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36" name="Rectangle 12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7" name="Rectangle 13"/>
          <p:cNvSpPr>
            <a:spLocks noGrp="1"/>
          </p:cNvSpPr>
          <p:nvPr>
            <p:ph type="body"/>
          </p:nvPr>
        </p:nvSpPr>
        <p:spPr>
          <a:xfrm>
            <a:off x="838200" y="1981200"/>
            <a:ext cx="7772400" cy="40767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 indent="-285750"/>
            <a:r>
              <a:rPr lang="en-US" dirty="0"/>
              <a:t>Second Level</a:t>
            </a:r>
            <a:endParaRPr lang="en-US" dirty="0"/>
          </a:p>
          <a:p>
            <a:pPr lvl="2" indent="-228600"/>
            <a:r>
              <a:rPr lang="en-US" dirty="0"/>
              <a:t>Third Level</a:t>
            </a:r>
            <a:endParaRPr lang="en-US" dirty="0"/>
          </a:p>
          <a:p>
            <a:pPr lvl="3" indent="-228600"/>
            <a:r>
              <a:rPr lang="en-US" dirty="0"/>
              <a:t>Fourth Level</a:t>
            </a:r>
            <a:endParaRPr lang="en-US" dirty="0"/>
          </a:p>
          <a:p>
            <a:pPr lvl="4" indent="-228600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38" name="Rectangle 15"/>
          <p:cNvSpPr/>
          <p:nvPr/>
        </p:nvSpPr>
        <p:spPr>
          <a:xfrm>
            <a:off x="8643938" y="6486525"/>
            <a:ext cx="409575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>
            <a:spAutoFit/>
          </a:bodyPr>
          <a:p>
            <a:pPr lvl="0" algn="r" eaLnBrk="0" hangingPunct="0"/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Book Antiqua" panose="02040602050305030304" pitchFamily="18" charset="0"/>
              </a:rPr>
            </a:fld>
            <a:endParaRPr lang="en-US" altLang="zh-CN" sz="14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tx2"/>
          </a:solidFill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8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6.wmf"/><Relationship Id="rId11" Type="http://schemas.openxmlformats.org/officeDocument/2006/relationships/notesSlide" Target="../notesSlides/notesSlide20.xml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28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ctrTitle"/>
          </p:nvPr>
        </p:nvSpPr>
        <p:spPr>
          <a:xfrm>
            <a:off x="812800" y="1600200"/>
            <a:ext cx="7721600" cy="1657350"/>
          </a:xfrm>
          <a:ln/>
        </p:spPr>
        <p:txBody>
          <a:bodyPr vert="horz" wrap="square" lIns="92075" tIns="46038" rIns="92075" bIns="46038" anchor="ctr"/>
          <a:p>
            <a:pPr algn="ctr">
              <a:buClrTx/>
              <a:buSzTx/>
              <a:buFontTx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Unit III: Concept Description: Characterization and Comparison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8" name="Rectangle 3"/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502400" cy="1771650"/>
          </a:xfrm>
          <a:ln/>
        </p:spPr>
        <p:txBody>
          <a:bodyPr vert="horz" wrap="square" lIns="92075" tIns="46038" rIns="92075" bIns="46038" anchor="t"/>
          <a:p>
            <a:pPr marL="342900" indent="-342900">
              <a:buSzPct val="75000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553200" cy="762000"/>
          </a:xfrm>
          <a:ln/>
        </p:spPr>
        <p:txBody>
          <a:bodyPr vert="horz" wrap="square" lIns="92075" tIns="46038" rIns="92075" bIns="46038" anchor="ctr"/>
          <a:p>
            <a:r>
              <a:rPr lang="en-US" sz="3600" b="1" dirty="0"/>
              <a:t>Basic Principles of Attribute-Oriented Induction</a:t>
            </a:r>
            <a:endParaRPr lang="en-US" b="1" dirty="0"/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304800" y="1485900"/>
            <a:ext cx="8496300" cy="5105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Data focusing</a:t>
            </a:r>
            <a:r>
              <a:rPr lang="en-US" sz="2400" dirty="0"/>
              <a:t>: task-relevant data, including dimensions, and the result is the </a:t>
            </a:r>
            <a:r>
              <a:rPr lang="en-US" sz="2400" i="1" dirty="0"/>
              <a:t>initial relation</a:t>
            </a:r>
            <a:r>
              <a:rPr lang="en-US" sz="2400" dirty="0"/>
              <a:t>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Attribute-removal</a:t>
            </a:r>
            <a:r>
              <a:rPr lang="en-US" sz="2400" dirty="0"/>
              <a:t>: remove attribute</a:t>
            </a:r>
            <a:r>
              <a:rPr lang="en-US" sz="2400" i="1" dirty="0"/>
              <a:t> A </a:t>
            </a:r>
            <a:r>
              <a:rPr lang="en-US" sz="2400" dirty="0"/>
              <a:t>if there is a large set of distinct values for </a:t>
            </a:r>
            <a:r>
              <a:rPr lang="en-US" sz="2400" i="1" dirty="0"/>
              <a:t>A</a:t>
            </a:r>
            <a:r>
              <a:rPr lang="en-US" sz="2400" dirty="0"/>
              <a:t> but (1) there is no generalization operator on </a:t>
            </a:r>
            <a:r>
              <a:rPr lang="en-US" sz="2400" i="1" dirty="0"/>
              <a:t>A</a:t>
            </a:r>
            <a:r>
              <a:rPr lang="en-US" sz="2400" dirty="0"/>
              <a:t>, or (2) </a:t>
            </a:r>
            <a:r>
              <a:rPr lang="en-US" sz="2400" i="1" dirty="0"/>
              <a:t>A</a:t>
            </a:r>
            <a:r>
              <a:rPr lang="en-US" sz="2400" dirty="0"/>
              <a:t>’s higher level concepts are expressed in terms of other attributes.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Attribute-generalization</a:t>
            </a:r>
            <a:r>
              <a:rPr lang="en-US" sz="2400" dirty="0"/>
              <a:t>: If there is a large set of distinct values for </a:t>
            </a:r>
            <a:r>
              <a:rPr lang="en-US" sz="2400" i="1" dirty="0"/>
              <a:t>A</a:t>
            </a:r>
            <a:r>
              <a:rPr lang="en-US" sz="2400" dirty="0"/>
              <a:t>, and there exists a set of generalization operators on</a:t>
            </a:r>
            <a:r>
              <a:rPr lang="en-US" sz="2400" i="1" dirty="0"/>
              <a:t> A</a:t>
            </a:r>
            <a:r>
              <a:rPr lang="en-US" sz="2400" dirty="0"/>
              <a:t>, then select an operator and generalize</a:t>
            </a:r>
            <a:r>
              <a:rPr lang="en-US" sz="2400" i="1" dirty="0"/>
              <a:t> A</a:t>
            </a:r>
            <a:r>
              <a:rPr lang="en-US" sz="2400" dirty="0"/>
              <a:t>. 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Attribute-threshold control</a:t>
            </a:r>
            <a:r>
              <a:rPr lang="en-US" sz="2400" dirty="0"/>
              <a:t>: typical 2-8, specified/default.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Generalized relation threshold control</a:t>
            </a:r>
            <a:r>
              <a:rPr lang="en-US" sz="2400" dirty="0"/>
              <a:t>: control the final relation/rule size.   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315200" cy="7620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Basic Algorithm for Attribute-Oriented Induction</a:t>
            </a:r>
            <a:endParaRPr lang="en-US" b="1"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6482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InitialRel</a:t>
            </a:r>
            <a:r>
              <a:rPr lang="en-US" sz="2400" dirty="0"/>
              <a:t>: Query processing of task-relevant data, deriving the </a:t>
            </a:r>
            <a:r>
              <a:rPr lang="en-US" sz="2400" i="1" dirty="0"/>
              <a:t>initial relation</a:t>
            </a:r>
            <a:r>
              <a:rPr lang="en-US" sz="2400" dirty="0"/>
              <a:t>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PreGen</a:t>
            </a:r>
            <a:r>
              <a:rPr lang="en-US" sz="2400" u="sng" dirty="0"/>
              <a:t>:</a:t>
            </a:r>
            <a:r>
              <a:rPr lang="en-US" sz="2400" dirty="0"/>
              <a:t>  Based on the analysis of the number of distinct values in each attribute, determine generalization plan for each attribute: removal? or how high to generalize?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PrimeGen</a:t>
            </a:r>
            <a:r>
              <a:rPr lang="en-US" sz="2400" dirty="0"/>
              <a:t>: Based on the PreGen plan, perform generalization to the right level to derive a “prime generalized relation”, accumulating the counts.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u="sng" dirty="0">
                <a:solidFill>
                  <a:schemeClr val="hlink"/>
                </a:solidFill>
              </a:rPr>
              <a:t>Presentation</a:t>
            </a:r>
            <a:r>
              <a:rPr lang="en-US" sz="2400" dirty="0"/>
              <a:t>: User interaction: (1) adjust levels by drilling, (2) pivoting, (3) mapping into rules, cross tabs, visualization presentations.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909638" y="674688"/>
            <a:ext cx="7561262" cy="593725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Class Characterization: An Example</a:t>
            </a:r>
            <a:endParaRPr lang="en-US" sz="2800" dirty="0"/>
          </a:p>
        </p:txBody>
      </p:sp>
      <p:graphicFrame>
        <p:nvGraphicFramePr>
          <p:cNvPr id="18434" name="Object 3"/>
          <p:cNvGraphicFramePr/>
          <p:nvPr/>
        </p:nvGraphicFramePr>
        <p:xfrm>
          <a:off x="838200" y="1447800"/>
          <a:ext cx="776922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7910830" imgH="2386330" progId="Word.Document.8">
                  <p:embed/>
                </p:oleObj>
              </mc:Choice>
              <mc:Fallback>
                <p:oleObj name="" r:id="rId1" imgW="7910830" imgH="2386330" progId="Word.Document.8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447800"/>
                        <a:ext cx="7769225" cy="237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Line 4"/>
          <p:cNvSpPr/>
          <p:nvPr/>
        </p:nvSpPr>
        <p:spPr>
          <a:xfrm>
            <a:off x="19764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6" name="Line 5"/>
          <p:cNvSpPr/>
          <p:nvPr/>
        </p:nvSpPr>
        <p:spPr>
          <a:xfrm>
            <a:off x="26622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7" name="Line 6"/>
          <p:cNvSpPr/>
          <p:nvPr/>
        </p:nvSpPr>
        <p:spPr>
          <a:xfrm>
            <a:off x="34242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8" name="Line 7"/>
          <p:cNvSpPr/>
          <p:nvPr/>
        </p:nvSpPr>
        <p:spPr>
          <a:xfrm>
            <a:off x="47196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9" name="Line 8"/>
          <p:cNvSpPr/>
          <p:nvPr/>
        </p:nvSpPr>
        <p:spPr>
          <a:xfrm>
            <a:off x="57102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0" name="Line 9"/>
          <p:cNvSpPr/>
          <p:nvPr/>
        </p:nvSpPr>
        <p:spPr>
          <a:xfrm>
            <a:off x="70818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1" name="Line 10"/>
          <p:cNvSpPr/>
          <p:nvPr/>
        </p:nvSpPr>
        <p:spPr>
          <a:xfrm>
            <a:off x="79962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2" name="Line 11"/>
          <p:cNvSpPr/>
          <p:nvPr/>
        </p:nvSpPr>
        <p:spPr>
          <a:xfrm>
            <a:off x="9096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3" name="Line 12"/>
          <p:cNvSpPr/>
          <p:nvPr/>
        </p:nvSpPr>
        <p:spPr>
          <a:xfrm>
            <a:off x="86058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8444" name="Object 13"/>
          <p:cNvGraphicFramePr/>
          <p:nvPr/>
        </p:nvGraphicFramePr>
        <p:xfrm>
          <a:off x="1600200" y="3657600"/>
          <a:ext cx="62277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6179820" imgH="1407160" progId="Word.Document.8">
                  <p:embed/>
                </p:oleObj>
              </mc:Choice>
              <mc:Fallback>
                <p:oleObj name="" r:id="rId3" imgW="6179820" imgH="1407160" progId="Word.Document.8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657600"/>
                        <a:ext cx="6227763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Line 14"/>
          <p:cNvSpPr/>
          <p:nvPr/>
        </p:nvSpPr>
        <p:spPr>
          <a:xfrm>
            <a:off x="16764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6" name="Line 15"/>
          <p:cNvSpPr/>
          <p:nvPr/>
        </p:nvSpPr>
        <p:spPr>
          <a:xfrm>
            <a:off x="23622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7" name="Line 16"/>
          <p:cNvSpPr/>
          <p:nvPr/>
        </p:nvSpPr>
        <p:spPr>
          <a:xfrm>
            <a:off x="30480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8" name="Line 17"/>
          <p:cNvSpPr/>
          <p:nvPr/>
        </p:nvSpPr>
        <p:spPr>
          <a:xfrm>
            <a:off x="41910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9" name="Line 18"/>
          <p:cNvSpPr/>
          <p:nvPr/>
        </p:nvSpPr>
        <p:spPr>
          <a:xfrm>
            <a:off x="51816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0" name="Line 19"/>
          <p:cNvSpPr/>
          <p:nvPr/>
        </p:nvSpPr>
        <p:spPr>
          <a:xfrm>
            <a:off x="61722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1" name="Line 20"/>
          <p:cNvSpPr/>
          <p:nvPr/>
        </p:nvSpPr>
        <p:spPr>
          <a:xfrm>
            <a:off x="72390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2" name="Line 21"/>
          <p:cNvSpPr/>
          <p:nvPr/>
        </p:nvSpPr>
        <p:spPr>
          <a:xfrm>
            <a:off x="78486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3" name="Line 22"/>
          <p:cNvSpPr/>
          <p:nvPr/>
        </p:nvSpPr>
        <p:spPr>
          <a:xfrm>
            <a:off x="1676400" y="3886200"/>
            <a:ext cx="617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8454" name="Object 23"/>
          <p:cNvGraphicFramePr/>
          <p:nvPr/>
        </p:nvGraphicFramePr>
        <p:xfrm>
          <a:off x="2663825" y="4727575"/>
          <a:ext cx="43211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4277360" imgH="1889760" progId="Word.Document.8">
                  <p:embed/>
                </p:oleObj>
              </mc:Choice>
              <mc:Fallback>
                <p:oleObj name="" r:id="rId5" imgW="4277360" imgH="1889760" progId="Word.Document.8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3825" y="4727575"/>
                        <a:ext cx="4321175" cy="188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Line 24"/>
          <p:cNvSpPr/>
          <p:nvPr/>
        </p:nvSpPr>
        <p:spPr>
          <a:xfrm>
            <a:off x="50292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6" name="Line 25"/>
          <p:cNvSpPr/>
          <p:nvPr/>
        </p:nvSpPr>
        <p:spPr>
          <a:xfrm>
            <a:off x="42672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7" name="Line 26"/>
          <p:cNvSpPr/>
          <p:nvPr/>
        </p:nvSpPr>
        <p:spPr>
          <a:xfrm>
            <a:off x="61722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8" name="Line 27"/>
          <p:cNvSpPr/>
          <p:nvPr/>
        </p:nvSpPr>
        <p:spPr>
          <a:xfrm>
            <a:off x="70104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9" name="Line 28"/>
          <p:cNvSpPr/>
          <p:nvPr/>
        </p:nvSpPr>
        <p:spPr>
          <a:xfrm>
            <a:off x="2743200" y="5410200"/>
            <a:ext cx="426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0" name="Line 29"/>
          <p:cNvSpPr/>
          <p:nvPr/>
        </p:nvSpPr>
        <p:spPr>
          <a:xfrm>
            <a:off x="2743200" y="4724400"/>
            <a:ext cx="1524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1" name="Line 30"/>
          <p:cNvSpPr/>
          <p:nvPr/>
        </p:nvSpPr>
        <p:spPr>
          <a:xfrm>
            <a:off x="2743200" y="5943600"/>
            <a:ext cx="426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2" name="Line 31"/>
          <p:cNvSpPr/>
          <p:nvPr/>
        </p:nvSpPr>
        <p:spPr>
          <a:xfrm>
            <a:off x="2743200" y="5638800"/>
            <a:ext cx="426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3" name="Line 32"/>
          <p:cNvSpPr/>
          <p:nvPr/>
        </p:nvSpPr>
        <p:spPr>
          <a:xfrm>
            <a:off x="27432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4" name="Text Box 35"/>
          <p:cNvSpPr txBox="1"/>
          <p:nvPr/>
        </p:nvSpPr>
        <p:spPr>
          <a:xfrm>
            <a:off x="228600" y="3810000"/>
            <a:ext cx="1387475" cy="825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</a:rPr>
              <a:t>Prime Generalized Relation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465" name="Text Box 36"/>
          <p:cNvSpPr txBox="1"/>
          <p:nvPr/>
        </p:nvSpPr>
        <p:spPr>
          <a:xfrm>
            <a:off x="0" y="1752600"/>
            <a:ext cx="11430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</a:rPr>
              <a:t>Initial Relation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>
          <a:xfrm>
            <a:off x="1447800" y="381000"/>
            <a:ext cx="7412038" cy="609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181600"/>
          </a:xfrm>
          <a:ln/>
        </p:spPr>
        <p:txBody>
          <a:bodyPr vert="horz" wrap="square" lIns="92075" tIns="46038" rIns="92075" bIns="46038" anchor="t"/>
          <a:p>
            <a:r>
              <a:rPr lang="en-US" sz="2400" dirty="0">
                <a:solidFill>
                  <a:schemeClr val="hlink"/>
                </a:solidFill>
              </a:rPr>
              <a:t>DMQL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6666"/>
                </a:solidFill>
              </a:rPr>
              <a:t>Describe general characteristics of graduate students in the Big-University database</a:t>
            </a:r>
            <a:r>
              <a:rPr lang="en-US" sz="2400" dirty="0"/>
              <a:t>	</a:t>
            </a:r>
            <a:endParaRPr lang="en-US" sz="2400" dirty="0"/>
          </a:p>
          <a:p>
            <a:pPr lvl="1"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use</a:t>
            </a:r>
            <a:r>
              <a:rPr lang="en-US" sz="2000" b="1" dirty="0"/>
              <a:t> </a:t>
            </a:r>
            <a:r>
              <a:rPr lang="en-US" sz="2000" dirty="0"/>
              <a:t>Big_University_DB</a:t>
            </a:r>
            <a:endParaRPr lang="en-US" sz="2000" dirty="0"/>
          </a:p>
          <a:p>
            <a:pPr lvl="1"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mine characteristics as</a:t>
            </a:r>
            <a:r>
              <a:rPr lang="en-US" sz="2000" dirty="0"/>
              <a:t> “Science_Students”</a:t>
            </a:r>
            <a:endParaRPr lang="en-US" sz="2000" dirty="0"/>
          </a:p>
          <a:p>
            <a:pPr lvl="1"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 relevance to</a:t>
            </a:r>
            <a:r>
              <a:rPr lang="en-US" sz="2000" dirty="0"/>
              <a:t> name, gender, major, birth_place, birth_date, residence, phone#, gpa</a:t>
            </a:r>
            <a:endParaRPr lang="en-US" sz="2000" dirty="0"/>
          </a:p>
          <a:p>
            <a:pPr lvl="1"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from</a:t>
            </a:r>
            <a:r>
              <a:rPr lang="en-US" sz="2000" b="1" dirty="0">
                <a:solidFill>
                  <a:schemeClr val="folHlink"/>
                </a:solidFill>
              </a:rPr>
              <a:t> </a:t>
            </a:r>
            <a:r>
              <a:rPr lang="en-US" sz="2000" dirty="0"/>
              <a:t>student</a:t>
            </a:r>
            <a:endParaRPr lang="en-US" sz="2000" dirty="0"/>
          </a:p>
          <a:p>
            <a:pPr lvl="1"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where</a:t>
            </a:r>
            <a:r>
              <a:rPr lang="en-US" sz="2000" dirty="0"/>
              <a:t>  status in “graduate”</a:t>
            </a:r>
            <a:endParaRPr lang="en-US" sz="2000" dirty="0"/>
          </a:p>
          <a:p>
            <a:r>
              <a:rPr lang="en-US" sz="2400" dirty="0">
                <a:solidFill>
                  <a:schemeClr val="hlink"/>
                </a:solidFill>
              </a:rPr>
              <a:t>Corresponding SQL statement:</a:t>
            </a:r>
            <a:endParaRPr lang="en-US" sz="2400" dirty="0">
              <a:solidFill>
                <a:schemeClr val="hlink"/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Select</a:t>
            </a:r>
            <a:r>
              <a:rPr lang="en-US" sz="2000" dirty="0"/>
              <a:t> name, gender, major, birth_place, birth_date, residence, phone#, gpa</a:t>
            </a:r>
            <a:endParaRPr lang="en-US" sz="2000" dirty="0"/>
          </a:p>
          <a:p>
            <a:pPr lvl="1"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from</a:t>
            </a:r>
            <a:r>
              <a:rPr lang="en-US" sz="2000" dirty="0"/>
              <a:t> student</a:t>
            </a:r>
            <a:endParaRPr lang="en-US" sz="2000" dirty="0"/>
          </a:p>
          <a:p>
            <a:pPr lvl="1"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where</a:t>
            </a:r>
            <a:r>
              <a:rPr lang="en-US" sz="2000" b="1" dirty="0">
                <a:solidFill>
                  <a:schemeClr val="folHlink"/>
                </a:solidFill>
              </a:rPr>
              <a:t> </a:t>
            </a:r>
            <a:r>
              <a:rPr lang="en-US" sz="2000" dirty="0"/>
              <a:t> status in {“Msc”, “MBA”, “PhD” }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6934200" cy="8382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Presentation of Generalized Results</a:t>
            </a:r>
            <a:endParaRPr lang="en-US" b="1" dirty="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572500" cy="49530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10000"/>
              </a:lnSpc>
            </a:pPr>
            <a:r>
              <a:rPr lang="en-US" sz="2400" u="sng" dirty="0"/>
              <a:t>Generalized relation</a:t>
            </a:r>
            <a:r>
              <a:rPr lang="en-US" sz="2400" dirty="0"/>
              <a:t>: 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Relations where some or all attributes are generalized, with counts or other aggregation values accumulated.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u="sng" dirty="0"/>
              <a:t>Cross tabulation</a:t>
            </a:r>
            <a:r>
              <a:rPr lang="en-US" sz="2400" dirty="0"/>
              <a:t>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Mapping results into cross tabulation form (similar to contingency tables). 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u="sng" dirty="0"/>
              <a:t>Visualization techniques</a:t>
            </a:r>
            <a:r>
              <a:rPr lang="en-US" sz="2000" dirty="0"/>
              <a:t>: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Pie charts, bar charts, curves, cubes, and other visual forms.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u="sng" dirty="0"/>
              <a:t>Quantitative characteristic rules</a:t>
            </a:r>
            <a:r>
              <a:rPr lang="en-US" sz="2400" dirty="0"/>
              <a:t>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Mapping generalized result into characteristic rules with quantitative information associated with it, e.g.,</a:t>
            </a:r>
            <a:endParaRPr lang="en-US" sz="1800" dirty="0"/>
          </a:p>
        </p:txBody>
      </p:sp>
      <p:graphicFrame>
        <p:nvGraphicFramePr>
          <p:cNvPr id="21507" name="Object 4"/>
          <p:cNvGraphicFramePr/>
          <p:nvPr/>
        </p:nvGraphicFramePr>
        <p:xfrm>
          <a:off x="228600" y="5867400"/>
          <a:ext cx="87090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7327900" imgH="609600" progId="Equation.3">
                  <p:embed/>
                </p:oleObj>
              </mc:Choice>
              <mc:Fallback>
                <p:oleObj name="" r:id="rId1" imgW="7327900" imgH="609600" progId="Equation.3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5867400"/>
                        <a:ext cx="8709025" cy="71437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1924050" y="561975"/>
            <a:ext cx="6934200" cy="8382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Presentation of Generalized Results</a:t>
            </a:r>
            <a:br>
              <a:rPr lang="en-US" sz="3600" dirty="0"/>
            </a:br>
            <a:r>
              <a:rPr lang="en-US" sz="3600" dirty="0"/>
              <a:t>(continued)</a:t>
            </a:r>
            <a:endParaRPr lang="en-US" b="1" dirty="0"/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285750" y="1590675"/>
            <a:ext cx="8572500" cy="49530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10000"/>
              </a:lnSpc>
            </a:pPr>
            <a:r>
              <a:rPr lang="en-US" u="sng" dirty="0"/>
              <a:t>t-weight</a:t>
            </a:r>
            <a:r>
              <a:rPr lang="en-US" dirty="0"/>
              <a:t>: 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Interesting measure that describes the </a:t>
            </a:r>
            <a:r>
              <a:rPr lang="en-US" b="1" dirty="0"/>
              <a:t>typicality</a:t>
            </a:r>
            <a:r>
              <a:rPr lang="en-US" dirty="0"/>
              <a:t> of</a:t>
            </a:r>
            <a:endParaRPr lang="en-US" dirty="0"/>
          </a:p>
          <a:p>
            <a:pPr lvl="2">
              <a:lnSpc>
                <a:spcPct val="110000"/>
              </a:lnSpc>
            </a:pPr>
            <a:r>
              <a:rPr lang="en-US" dirty="0"/>
              <a:t> </a:t>
            </a:r>
            <a:r>
              <a:rPr lang="en-US" sz="2400" dirty="0"/>
              <a:t>each disjunct in the rule</a:t>
            </a:r>
            <a:endParaRPr lang="en-US" sz="2400" dirty="0"/>
          </a:p>
          <a:p>
            <a:pPr lvl="2">
              <a:lnSpc>
                <a:spcPct val="110000"/>
              </a:lnSpc>
            </a:pPr>
            <a:r>
              <a:rPr lang="en-US" sz="2400" dirty="0"/>
              <a:t>each tuple in the corresponding generalized relation</a:t>
            </a:r>
            <a:endParaRPr lang="en-US" sz="2400" dirty="0"/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2">
              <a:lnSpc>
                <a:spcPct val="110000"/>
              </a:lnSpc>
            </a:pPr>
            <a:endParaRPr lang="en-US" dirty="0"/>
          </a:p>
          <a:p>
            <a:pPr lvl="2">
              <a:lnSpc>
                <a:spcPct val="110000"/>
              </a:lnSpc>
            </a:pPr>
            <a:r>
              <a:rPr lang="en-US" sz="2400" dirty="0"/>
              <a:t>n – number of tuples for target class for generalized relation</a:t>
            </a:r>
            <a:endParaRPr lang="en-US" sz="2400" dirty="0"/>
          </a:p>
          <a:p>
            <a:pPr lvl="2">
              <a:lnSpc>
                <a:spcPct val="11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i</a:t>
            </a:r>
            <a:r>
              <a:rPr lang="en-US" sz="2400" dirty="0"/>
              <a:t> … q</a:t>
            </a:r>
            <a:r>
              <a:rPr lang="en-US" sz="2400" baseline="-25000" dirty="0"/>
              <a:t>n</a:t>
            </a:r>
            <a:r>
              <a:rPr lang="en-US" sz="2400" dirty="0"/>
              <a:t> – tuples for target class in generalized relation</a:t>
            </a:r>
            <a:endParaRPr lang="en-US" sz="2400" dirty="0"/>
          </a:p>
          <a:p>
            <a:pPr lvl="2">
              <a:lnSpc>
                <a:spcPct val="11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a</a:t>
            </a:r>
            <a:r>
              <a:rPr lang="en-US" sz="2400" dirty="0"/>
              <a:t> is in q</a:t>
            </a:r>
            <a:r>
              <a:rPr lang="en-US" sz="2400" baseline="-25000" dirty="0"/>
              <a:t>i</a:t>
            </a:r>
            <a:r>
              <a:rPr lang="en-US" sz="2400" dirty="0"/>
              <a:t> … q</a:t>
            </a:r>
            <a:r>
              <a:rPr lang="en-US" sz="2400" baseline="-25000" dirty="0"/>
              <a:t>n</a:t>
            </a:r>
            <a:endParaRPr lang="en-US" sz="2400" baseline="-25000" dirty="0"/>
          </a:p>
          <a:p>
            <a:pPr lvl="1">
              <a:lnSpc>
                <a:spcPct val="110000"/>
              </a:lnSpc>
            </a:pPr>
            <a:endParaRPr lang="en-US" baseline="-25000" dirty="0"/>
          </a:p>
        </p:txBody>
      </p:sp>
      <p:grpSp>
        <p:nvGrpSpPr>
          <p:cNvPr id="22531" name="Group 20"/>
          <p:cNvGrpSpPr/>
          <p:nvPr/>
        </p:nvGrpSpPr>
        <p:grpSpPr>
          <a:xfrm>
            <a:off x="1814513" y="3505200"/>
            <a:ext cx="4610100" cy="771525"/>
            <a:chOff x="546" y="2304"/>
            <a:chExt cx="2580" cy="458"/>
          </a:xfrm>
        </p:grpSpPr>
        <p:sp>
          <p:nvSpPr>
            <p:cNvPr id="22532" name="Rectangle 8"/>
            <p:cNvSpPr/>
            <p:nvPr/>
          </p:nvSpPr>
          <p:spPr>
            <a:xfrm>
              <a:off x="2208" y="2349"/>
              <a:ext cx="183" cy="2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sz="3200" dirty="0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22533" name="Rectangle 9"/>
            <p:cNvSpPr/>
            <p:nvPr/>
          </p:nvSpPr>
          <p:spPr>
            <a:xfrm>
              <a:off x="2287" y="2632"/>
              <a:ext cx="57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sz="13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22534" name="Rectangle 10"/>
            <p:cNvSpPr/>
            <p:nvPr/>
          </p:nvSpPr>
          <p:spPr>
            <a:xfrm>
              <a:off x="1258" y="2465"/>
              <a:ext cx="97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sz="2200" dirty="0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22535" name="Rectangle 11"/>
            <p:cNvSpPr/>
            <p:nvPr/>
          </p:nvSpPr>
          <p:spPr>
            <a:xfrm>
              <a:off x="2292" y="2304"/>
              <a:ext cx="52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sz="1300" i="1" dirty="0">
                  <a:solidFill>
                    <a:srgbClr val="000000"/>
                  </a:solidFill>
                  <a:latin typeface="Times New Roman" panose="02020603050405020304" charset="0"/>
                </a:rPr>
                <a:t>n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22536" name="Rectangle 12"/>
            <p:cNvSpPr/>
            <p:nvPr/>
          </p:nvSpPr>
          <p:spPr>
            <a:xfrm>
              <a:off x="2242" y="2643"/>
              <a:ext cx="29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sz="1300" i="1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22537" name="Rectangle 15"/>
            <p:cNvSpPr/>
            <p:nvPr/>
          </p:nvSpPr>
          <p:spPr>
            <a:xfrm>
              <a:off x="1464" y="2448"/>
              <a:ext cx="706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sz="2200" i="1" dirty="0">
                  <a:solidFill>
                    <a:srgbClr val="000000"/>
                  </a:solidFill>
                  <a:latin typeface="Times New Roman" panose="02020603050405020304" charset="0"/>
                </a:rPr>
                <a:t>count(q</a:t>
              </a:r>
              <a:r>
                <a:rPr lang="en-US" sz="2200" i="1" baseline="-25000" dirty="0">
                  <a:solidFill>
                    <a:srgbClr val="000000"/>
                  </a:solidFill>
                  <a:latin typeface="Times New Roman" panose="02020603050405020304" charset="0"/>
                </a:rPr>
                <a:t>a</a:t>
              </a:r>
              <a:r>
                <a:rPr lang="en-US" sz="2200" i="1" dirty="0">
                  <a:solidFill>
                    <a:srgbClr val="000000"/>
                  </a:solidFill>
                  <a:latin typeface="Times New Roman" panose="02020603050405020304" charset="0"/>
                </a:rPr>
                <a:t>)/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22538" name="Rectangle 16"/>
            <p:cNvSpPr/>
            <p:nvPr/>
          </p:nvSpPr>
          <p:spPr>
            <a:xfrm>
              <a:off x="546" y="2448"/>
              <a:ext cx="606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sz="2200" i="1" dirty="0">
                  <a:solidFill>
                    <a:srgbClr val="000000"/>
                  </a:solidFill>
                  <a:latin typeface="Times New Roman" panose="02020603050405020304" charset="0"/>
                </a:rPr>
                <a:t>t_weight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22539" name="Rectangle 17"/>
            <p:cNvSpPr/>
            <p:nvPr/>
          </p:nvSpPr>
          <p:spPr>
            <a:xfrm>
              <a:off x="2350" y="2643"/>
              <a:ext cx="52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sz="1300" dirty="0">
                  <a:solidFill>
                    <a:srgbClr val="000000"/>
                  </a:solidFill>
                  <a:latin typeface="Times New Roman" panose="02020603050405020304" charset="0"/>
                </a:rPr>
                <a:t>1</a:t>
              </a:r>
              <a:endParaRPr lang="en-US" dirty="0">
                <a:latin typeface="Times" pitchFamily="18" charset="0"/>
              </a:endParaRPr>
            </a:p>
          </p:txBody>
        </p:sp>
        <p:sp>
          <p:nvSpPr>
            <p:cNvPr id="22540" name="Rectangle 19"/>
            <p:cNvSpPr/>
            <p:nvPr/>
          </p:nvSpPr>
          <p:spPr>
            <a:xfrm>
              <a:off x="2496" y="2496"/>
              <a:ext cx="630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p>
              <a:pPr eaLnBrk="0" hangingPunct="0"/>
              <a:r>
                <a:rPr lang="en-US" sz="2200" i="1" dirty="0">
                  <a:solidFill>
                    <a:srgbClr val="000000"/>
                  </a:solidFill>
                  <a:latin typeface="Times New Roman" panose="02020603050405020304" charset="0"/>
                </a:rPr>
                <a:t>count(q</a:t>
              </a:r>
              <a:r>
                <a:rPr lang="en-US" sz="2200" i="1" baseline="-25000" dirty="0">
                  <a:solidFill>
                    <a:srgbClr val="000000"/>
                  </a:solidFill>
                  <a:latin typeface="Times New Roman" panose="02020603050405020304" charset="0"/>
                </a:rPr>
                <a:t>i</a:t>
              </a:r>
              <a:r>
                <a:rPr lang="en-US" sz="2200" i="1" dirty="0">
                  <a:solidFill>
                    <a:srgbClr val="000000"/>
                  </a:solidFill>
                  <a:latin typeface="Times New Roman" panose="02020603050405020304" charset="0"/>
                </a:rPr>
                <a:t>)</a:t>
              </a:r>
              <a:endParaRPr lang="en-US" dirty="0">
                <a:latin typeface="Times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Presentation—Generalized Relation</a:t>
            </a:r>
            <a:endParaRPr lang="en-US" dirty="0"/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endParaRPr lang="en-US" sz="10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</p:txBody>
      </p:sp>
      <p:graphicFrame>
        <p:nvGraphicFramePr>
          <p:cNvPr id="23555" name="Object 0"/>
          <p:cNvGraphicFramePr/>
          <p:nvPr/>
        </p:nvGraphicFramePr>
        <p:xfrm>
          <a:off x="457200" y="1600200"/>
          <a:ext cx="8305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524875" imgH="2876550" progId="Paint.Picture">
                  <p:embed/>
                </p:oleObj>
              </mc:Choice>
              <mc:Fallback>
                <p:oleObj name="" r:id="rId1" imgW="8524875" imgH="2876550" progId="Paint.Picture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600200"/>
                        <a:ext cx="8305800" cy="411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Presentation—Crosstab</a:t>
            </a:r>
            <a:endParaRPr lang="en-US" dirty="0"/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24579" name="Object 3072"/>
          <p:cNvGraphicFramePr/>
          <p:nvPr/>
        </p:nvGraphicFramePr>
        <p:xfrm>
          <a:off x="381000" y="1752600"/>
          <a:ext cx="83820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457950" imgH="2505075" progId="Paint.Picture">
                  <p:embed/>
                </p:oleObj>
              </mc:Choice>
              <mc:Fallback>
                <p:oleObj name="" r:id="rId1" imgW="6457950" imgH="2505075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752600"/>
                        <a:ext cx="8382000" cy="387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6553200" cy="609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Attribute Relevance Analysis</a:t>
            </a:r>
            <a:endParaRPr lang="en-US" dirty="0"/>
          </a:p>
        </p:txBody>
      </p:sp>
      <p:sp>
        <p:nvSpPr>
          <p:cNvPr id="25602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48006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Which dimensions should be included? 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How high level of generalization?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Automatic vs. interactive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Reduce # attributes; easy to understand patterns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What?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statistical method for preprocessing data</a:t>
            </a:r>
            <a:endParaRPr lang="en-US" dirty="0">
              <a:solidFill>
                <a:srgbClr val="0033CC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filter out irrelevant or weakly relevant attributes 	</a:t>
            </a:r>
            <a:endParaRPr lang="en-US" dirty="0">
              <a:solidFill>
                <a:srgbClr val="0033CC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33CC"/>
                </a:solidFill>
              </a:rPr>
              <a:t>retain or rank the relevant attributes</a:t>
            </a:r>
            <a:endParaRPr lang="en-US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relevance related to dimensions and levels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analytical characterization, analytical comparison 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1350963" y="381000"/>
            <a:ext cx="7793037" cy="609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Attribute relevance analysis (cont’d)</a:t>
            </a:r>
            <a:endParaRPr lang="en-US" dirty="0"/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609600" y="1752600"/>
            <a:ext cx="8077200" cy="44958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How?</a:t>
            </a:r>
            <a:endParaRPr lang="en-US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90000"/>
              </a:lnSpc>
              <a:buFont typeface="Book Antiqua" panose="02040602050305030304" pitchFamily="18" charset="0"/>
              <a:buAutoNum type="arabicPeriod"/>
            </a:pPr>
            <a:r>
              <a:rPr lang="en-US" dirty="0"/>
              <a:t>Data Collection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Book Antiqua" panose="02040602050305030304" pitchFamily="18" charset="0"/>
              <a:buAutoNum type="arabicPeriod"/>
            </a:pPr>
            <a:r>
              <a:rPr lang="en-US" dirty="0"/>
              <a:t>Analytical Generalization</a:t>
            </a:r>
            <a:endParaRPr lang="en-US" dirty="0"/>
          </a:p>
          <a:p>
            <a:pPr marL="1371600" lvl="2" indent="-457200">
              <a:lnSpc>
                <a:spcPct val="90000"/>
              </a:lnSpc>
            </a:pPr>
            <a:r>
              <a:rPr lang="en-US" dirty="0"/>
              <a:t>Use information gain analysis (e.g., entropy or other measures) to identify highly relevant dimensions and levels.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Book Antiqua" panose="02040602050305030304" pitchFamily="18" charset="0"/>
              <a:buAutoNum type="arabicPeriod"/>
            </a:pPr>
            <a:r>
              <a:rPr lang="en-US" dirty="0"/>
              <a:t>Relevance Analysis</a:t>
            </a:r>
            <a:endParaRPr lang="en-US" dirty="0"/>
          </a:p>
          <a:p>
            <a:pPr marL="1371600" lvl="2" indent="-457200">
              <a:lnSpc>
                <a:spcPct val="90000"/>
              </a:lnSpc>
            </a:pPr>
            <a:r>
              <a:rPr lang="en-US" dirty="0"/>
              <a:t>Sort and select the most relevant dimensions and levels.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Book Antiqua" panose="02040602050305030304" pitchFamily="18" charset="0"/>
              <a:buAutoNum type="arabicPeriod"/>
            </a:pPr>
            <a:r>
              <a:rPr lang="en-US" dirty="0"/>
              <a:t>Attribute-oriented Induction for class description</a:t>
            </a:r>
            <a:endParaRPr lang="en-US" dirty="0"/>
          </a:p>
          <a:p>
            <a:pPr marL="1371600" lvl="2" indent="-457200">
              <a:lnSpc>
                <a:spcPct val="90000"/>
              </a:lnSpc>
            </a:pPr>
            <a:r>
              <a:rPr lang="en-US" dirty="0"/>
              <a:t>On selected dimension/level</a:t>
            </a:r>
            <a:endParaRPr lang="en-US" dirty="0"/>
          </a:p>
          <a:p>
            <a:pPr marL="914400" lvl="1" indent="-457200">
              <a:lnSpc>
                <a:spcPct val="90000"/>
              </a:lnSpc>
              <a:buFont typeface="Book Antiqua" panose="02040602050305030304" pitchFamily="18" charset="0"/>
              <a:buAutoNum type="arabicPeriod"/>
            </a:pPr>
            <a:r>
              <a:rPr lang="en-US" dirty="0"/>
              <a:t>OLAP operations (e.g. drilling, slicing) on relevance rules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1219200" y="304800"/>
            <a:ext cx="7162800" cy="10668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Unit III: Concept Description: Characterization and Comparison</a:t>
            </a:r>
            <a:endParaRPr lang="en-US" dirty="0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6482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hlink"/>
                </a:solidFill>
              </a:rPr>
              <a:t>DMDL Primitives and Queries</a:t>
            </a:r>
            <a:endParaRPr lang="en-US" sz="2400" dirty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hlink"/>
                </a:solidFill>
              </a:rPr>
              <a:t>Architectures of DM</a:t>
            </a:r>
            <a:endParaRPr lang="en-US" sz="2400" dirty="0">
              <a:solidFill>
                <a:schemeClr val="hlink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hlink"/>
                </a:solidFill>
              </a:rPr>
              <a:t>What is concept description?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/>
              <a:t>Data generalization and summarization-based characterization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Analytical characterization: Analysis of attribute relevance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Mining class comparisons: Discriminating between different classes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Mining descriptive statistical measures in large databases</a:t>
            </a: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Summary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Relevance Measures </a:t>
            </a:r>
            <a:endParaRPr lang="en-US" dirty="0"/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648200"/>
          </a:xfrm>
          <a:ln/>
        </p:spPr>
        <p:txBody>
          <a:bodyPr vert="horz" wrap="square" lIns="92075" tIns="46038" rIns="92075" bIns="46038" anchor="t"/>
          <a:p>
            <a:r>
              <a:rPr lang="en-US" dirty="0"/>
              <a:t>Quantitative relevance measure determines the classifying power of an attribute within a set of data.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Methods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information gain (ID3)</a:t>
            </a:r>
            <a:endParaRPr lang="en-US" dirty="0"/>
          </a:p>
          <a:p>
            <a:pPr lvl="1"/>
            <a:r>
              <a:rPr lang="en-US" dirty="0"/>
              <a:t>gain ratio (C4.5)</a:t>
            </a:r>
            <a:endParaRPr lang="en-US" dirty="0"/>
          </a:p>
          <a:p>
            <a:pPr lvl="1"/>
            <a:r>
              <a:rPr lang="en-US" dirty="0"/>
              <a:t>gini index</a:t>
            </a:r>
            <a:endParaRPr lang="en-US" dirty="0"/>
          </a:p>
          <a:p>
            <a:pPr lvl="1"/>
            <a:r>
              <a:rPr lang="en-US" dirty="0">
                <a:sym typeface="Symbol" panose="05050102010706020507" pitchFamily="18" charset="2"/>
              </a:rPr>
              <a:t>(Chi-Square) 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contingency table statistics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uncertainty coefficient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93038" cy="7620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Information-Theoretic Approach</a:t>
            </a:r>
            <a:endParaRPr lang="en-US" dirty="0"/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609600" y="1752600"/>
            <a:ext cx="8077200" cy="4495800"/>
          </a:xfrm>
          <a:ln/>
        </p:spPr>
        <p:txBody>
          <a:bodyPr vert="horz" wrap="square" lIns="92075" tIns="46038" rIns="92075" bIns="46038" anchor="t"/>
          <a:p>
            <a:r>
              <a:rPr lang="en-US" dirty="0"/>
              <a:t>Decision tree</a:t>
            </a:r>
            <a:endParaRPr lang="en-US" dirty="0"/>
          </a:p>
          <a:p>
            <a:pPr lvl="1"/>
            <a:r>
              <a:rPr lang="en-US" dirty="0"/>
              <a:t>each internal node tests an attribute</a:t>
            </a:r>
            <a:endParaRPr lang="en-US" dirty="0"/>
          </a:p>
          <a:p>
            <a:pPr lvl="1"/>
            <a:r>
              <a:rPr lang="en-US" dirty="0"/>
              <a:t>each branch corresponds to attribute value</a:t>
            </a:r>
            <a:endParaRPr lang="en-US" dirty="0"/>
          </a:p>
          <a:p>
            <a:pPr lvl="1"/>
            <a:r>
              <a:rPr lang="en-US" dirty="0"/>
              <a:t>each leaf node assigns a classification</a:t>
            </a:r>
            <a:endParaRPr lang="en-US" dirty="0"/>
          </a:p>
          <a:p>
            <a:r>
              <a:rPr lang="en-US" dirty="0"/>
              <a:t>ID3 algorithm</a:t>
            </a:r>
            <a:endParaRPr lang="en-US" dirty="0"/>
          </a:p>
          <a:p>
            <a:pPr lvl="1"/>
            <a:r>
              <a:rPr lang="en-US" dirty="0"/>
              <a:t>build decision tree based on training objects with known class labels to classify testing objects</a:t>
            </a:r>
            <a:endParaRPr lang="en-US" dirty="0"/>
          </a:p>
          <a:p>
            <a:pPr lvl="1"/>
            <a:r>
              <a:rPr lang="en-US" dirty="0"/>
              <a:t>rank attributes with information gain measure</a:t>
            </a:r>
            <a:endParaRPr lang="en-US" dirty="0"/>
          </a:p>
          <a:p>
            <a:pPr lvl="1"/>
            <a:r>
              <a:rPr lang="en-US" dirty="0"/>
              <a:t>minimal height </a:t>
            </a:r>
            <a:endParaRPr lang="en-US" dirty="0"/>
          </a:p>
          <a:p>
            <a:pPr lvl="2"/>
            <a:r>
              <a:rPr lang="en-US" dirty="0"/>
              <a:t>the least number of tests to classify an object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Footer Placeholder 3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  <a:ea typeface="+mn-ea"/>
                <a:cs typeface="+mn-cs"/>
              </a:defRPr>
            </a:lvl5pPr>
          </a:lstStyle>
          <a:p>
            <a:pPr lvl="0" algn="ctr"/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</a:rPr>
              <a:t>ICS320</a:t>
            </a:r>
            <a:endParaRPr lang="en-US" sz="1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 wrap="none" lIns="92075" tIns="46038" rIns="92075" bIns="46038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rgbClr val="CF0E30"/>
                </a:solidFill>
                <a:latin typeface="Times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charset="0"/>
              </a:rPr>
            </a:fld>
            <a:endParaRPr lang="en-US" altLang="zh-CN" sz="1400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1828800" y="228600"/>
            <a:ext cx="5334000" cy="1104900"/>
          </a:xfrm>
          <a:ln/>
        </p:spPr>
        <p:txBody>
          <a:bodyPr vert="horz" wrap="square" lIns="92075" tIns="46038" rIns="92075" bIns="46038" anchor="ctr"/>
          <a:p>
            <a:r>
              <a:rPr lang="sv-SE" altLang="x-none" dirty="0"/>
              <a:t>Training Examples</a:t>
            </a:r>
            <a:endParaRPr lang="en-US" dirty="0"/>
          </a:p>
        </p:txBody>
      </p:sp>
      <p:pic>
        <p:nvPicPr>
          <p:cNvPr id="32772" name="Picture 2"/>
          <p:cNvPicPr>
            <a:picLocks noChangeAspect="1"/>
          </p:cNvPicPr>
          <p:nvPr/>
        </p:nvPicPr>
        <p:blipFill>
          <a:blip r:embed="rId1"/>
          <a:srcRect l="35725" t="33333" r="16252" b="14583"/>
          <a:stretch>
            <a:fillRect/>
          </a:stretch>
        </p:blipFill>
        <p:spPr>
          <a:xfrm>
            <a:off x="609600" y="1447800"/>
            <a:ext cx="7924800" cy="5289550"/>
          </a:xfrm>
          <a:prstGeom prst="rect">
            <a:avLst/>
          </a:prstGeom>
          <a:noFill/>
          <a:ln w="12700" cap="flat" cmpd="sng">
            <a:solidFill>
              <a:srgbClr val="BD011E"/>
            </a:solidFill>
            <a:prstDash val="solid"/>
            <a:miter/>
            <a:headEnd type="none" w="sm" len="sm"/>
            <a:tailEnd type="none" w="sm" len="sm"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793038" cy="609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Top-Down Induction of Decision Tree</a:t>
            </a:r>
            <a:endParaRPr lang="en-US" dirty="0"/>
          </a:p>
        </p:txBody>
      </p:sp>
      <p:sp>
        <p:nvSpPr>
          <p:cNvPr id="34818" name="Text Box 3"/>
          <p:cNvSpPr txBox="1"/>
          <p:nvPr/>
        </p:nvSpPr>
        <p:spPr>
          <a:xfrm>
            <a:off x="1143000" y="1676400"/>
            <a:ext cx="6172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</a:rPr>
              <a:t>Attributes = {Outlook, Temperature, Humidity, Wind}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pSp>
        <p:nvGrpSpPr>
          <p:cNvPr id="34819" name="Group 4"/>
          <p:cNvGrpSpPr/>
          <p:nvPr/>
        </p:nvGrpSpPr>
        <p:grpSpPr>
          <a:xfrm>
            <a:off x="914400" y="2743200"/>
            <a:ext cx="7467600" cy="3200400"/>
            <a:chOff x="576" y="1584"/>
            <a:chExt cx="4704" cy="2016"/>
          </a:xfrm>
        </p:grpSpPr>
        <p:sp>
          <p:nvSpPr>
            <p:cNvPr id="34820" name="Line 5"/>
            <p:cNvSpPr/>
            <p:nvPr/>
          </p:nvSpPr>
          <p:spPr>
            <a:xfrm flipH="1">
              <a:off x="1488" y="1920"/>
              <a:ext cx="912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1" name="Oval 6"/>
            <p:cNvSpPr/>
            <p:nvPr/>
          </p:nvSpPr>
          <p:spPr>
            <a:xfrm>
              <a:off x="2256" y="1584"/>
              <a:ext cx="86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Outlook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22" name="Oval 7"/>
            <p:cNvSpPr/>
            <p:nvPr/>
          </p:nvSpPr>
          <p:spPr>
            <a:xfrm>
              <a:off x="1008" y="2544"/>
              <a:ext cx="86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Humidity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23" name="Oval 8"/>
            <p:cNvSpPr/>
            <p:nvPr/>
          </p:nvSpPr>
          <p:spPr>
            <a:xfrm>
              <a:off x="3648" y="2496"/>
              <a:ext cx="864" cy="38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0" hangingPunct="0"/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Wind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24" name="Line 9"/>
            <p:cNvSpPr/>
            <p:nvPr/>
          </p:nvSpPr>
          <p:spPr>
            <a:xfrm>
              <a:off x="2976" y="1920"/>
              <a:ext cx="110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5" name="Text Box 10"/>
            <p:cNvSpPr txBox="1"/>
            <p:nvPr/>
          </p:nvSpPr>
          <p:spPr>
            <a:xfrm>
              <a:off x="1296" y="2016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sunny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26" name="Text Box 11"/>
            <p:cNvSpPr txBox="1"/>
            <p:nvPr/>
          </p:nvSpPr>
          <p:spPr>
            <a:xfrm>
              <a:off x="3552" y="2016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rain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27" name="Text Box 12"/>
            <p:cNvSpPr txBox="1"/>
            <p:nvPr/>
          </p:nvSpPr>
          <p:spPr>
            <a:xfrm>
              <a:off x="2256" y="2112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overcast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28" name="Line 13"/>
            <p:cNvSpPr/>
            <p:nvPr/>
          </p:nvSpPr>
          <p:spPr>
            <a:xfrm>
              <a:off x="2640" y="196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29" name="Text Box 14"/>
            <p:cNvSpPr txBox="1"/>
            <p:nvPr/>
          </p:nvSpPr>
          <p:spPr>
            <a:xfrm>
              <a:off x="2496" y="264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yes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30" name="Line 15"/>
            <p:cNvSpPr/>
            <p:nvPr/>
          </p:nvSpPr>
          <p:spPr>
            <a:xfrm flipH="1">
              <a:off x="816" y="2880"/>
              <a:ext cx="336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31" name="Text Box 16"/>
            <p:cNvSpPr txBox="1"/>
            <p:nvPr/>
          </p:nvSpPr>
          <p:spPr>
            <a:xfrm>
              <a:off x="672" y="3312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no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32" name="Line 17"/>
            <p:cNvSpPr/>
            <p:nvPr/>
          </p:nvSpPr>
          <p:spPr>
            <a:xfrm>
              <a:off x="1776" y="2880"/>
              <a:ext cx="28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33" name="Text Box 18"/>
            <p:cNvSpPr txBox="1"/>
            <p:nvPr/>
          </p:nvSpPr>
          <p:spPr>
            <a:xfrm>
              <a:off x="1872" y="331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yes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34" name="Text Box 19"/>
            <p:cNvSpPr txBox="1"/>
            <p:nvPr/>
          </p:nvSpPr>
          <p:spPr>
            <a:xfrm>
              <a:off x="576" y="288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high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35" name="Text Box 20"/>
            <p:cNvSpPr txBox="1"/>
            <p:nvPr/>
          </p:nvSpPr>
          <p:spPr>
            <a:xfrm>
              <a:off x="1824" y="2928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normal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36" name="Line 21"/>
            <p:cNvSpPr/>
            <p:nvPr/>
          </p:nvSpPr>
          <p:spPr>
            <a:xfrm flipH="1">
              <a:off x="3552" y="2832"/>
              <a:ext cx="24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37" name="Text Box 22"/>
            <p:cNvSpPr txBox="1"/>
            <p:nvPr/>
          </p:nvSpPr>
          <p:spPr>
            <a:xfrm>
              <a:off x="3408" y="326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no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38" name="Text Box 23"/>
            <p:cNvSpPr txBox="1"/>
            <p:nvPr/>
          </p:nvSpPr>
          <p:spPr>
            <a:xfrm>
              <a:off x="3120" y="2928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strong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39" name="Line 24"/>
            <p:cNvSpPr/>
            <p:nvPr/>
          </p:nvSpPr>
          <p:spPr>
            <a:xfrm>
              <a:off x="4368" y="2832"/>
              <a:ext cx="336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4840" name="Text Box 25"/>
            <p:cNvSpPr txBox="1"/>
            <p:nvPr/>
          </p:nvSpPr>
          <p:spPr>
            <a:xfrm>
              <a:off x="4512" y="2880"/>
              <a:ext cx="7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weak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sp>
          <p:nvSpPr>
            <p:cNvPr id="34841" name="Text Box 26"/>
            <p:cNvSpPr txBox="1"/>
            <p:nvPr/>
          </p:nvSpPr>
          <p:spPr>
            <a:xfrm>
              <a:off x="4560" y="3264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dirty="0">
                  <a:solidFill>
                    <a:schemeClr val="tx1"/>
                  </a:solidFill>
                  <a:latin typeface="Times New Roman" panose="02020603050405020304" charset="0"/>
                </a:rPr>
                <a:t>yes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34842" name="Text Box 27"/>
          <p:cNvSpPr txBox="1"/>
          <p:nvPr/>
        </p:nvSpPr>
        <p:spPr>
          <a:xfrm>
            <a:off x="1219200" y="2057400"/>
            <a:ext cx="40386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charset="0"/>
              </a:rPr>
              <a:t>PlayTennis = {yes, no}</a:t>
            </a:r>
            <a:endParaRPr lang="en-US" b="1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1350963" y="457200"/>
            <a:ext cx="6802437" cy="609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Entropy and Information Gain</a:t>
            </a:r>
            <a:endParaRPr lang="en-US" dirty="0"/>
          </a:p>
        </p:txBody>
      </p:sp>
      <p:sp>
        <p:nvSpPr>
          <p:cNvPr id="36866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4800600"/>
          </a:xfrm>
          <a:ln/>
        </p:spPr>
        <p:txBody>
          <a:bodyPr vert="horz" wrap="square" lIns="92075" tIns="46038" rIns="92075" bIns="46038" anchor="t"/>
          <a:p>
            <a:r>
              <a:rPr lang="en-US" sz="2400" dirty="0"/>
              <a:t>S contains s</a:t>
            </a:r>
            <a:r>
              <a:rPr lang="en-US" sz="2400" baseline="-25000" dirty="0"/>
              <a:t>i</a:t>
            </a:r>
            <a:r>
              <a:rPr lang="en-US" sz="2400" dirty="0"/>
              <a:t> tuples of class C</a:t>
            </a:r>
            <a:r>
              <a:rPr lang="en-US" sz="2400" baseline="-25000" dirty="0"/>
              <a:t>i</a:t>
            </a:r>
            <a:r>
              <a:rPr lang="en-US" sz="2400" dirty="0"/>
              <a:t> for i = {1, …, m} </a:t>
            </a:r>
            <a:endParaRPr lang="en-US" sz="2400" dirty="0"/>
          </a:p>
          <a:p>
            <a:r>
              <a:rPr lang="en-US" sz="2400" dirty="0"/>
              <a:t>Information measures info required to classify any arbitrary tuple</a:t>
            </a:r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Entropy </a:t>
            </a:r>
            <a:r>
              <a:rPr lang="en-US" sz="2400" dirty="0"/>
              <a:t>(weighted average) of attribute A with values {a</a:t>
            </a:r>
            <a:r>
              <a:rPr lang="en-US" sz="2400" baseline="-25000" dirty="0"/>
              <a:t>1</a:t>
            </a:r>
            <a:r>
              <a:rPr lang="en-US" sz="2400" dirty="0"/>
              <a:t>,a</a:t>
            </a:r>
            <a:r>
              <a:rPr lang="en-US" sz="2400" baseline="-25000" dirty="0"/>
              <a:t>2</a:t>
            </a:r>
            <a:r>
              <a:rPr lang="en-US" sz="2400" dirty="0"/>
              <a:t>,…,a</a:t>
            </a:r>
            <a:r>
              <a:rPr lang="en-US" sz="2400" baseline="-25000" dirty="0"/>
              <a:t>v</a:t>
            </a:r>
            <a:r>
              <a:rPr lang="en-US" sz="2400" dirty="0"/>
              <a:t>}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Information gained </a:t>
            </a:r>
            <a:r>
              <a:rPr lang="en-US" sz="2400" dirty="0"/>
              <a:t>by branching on attribute A</a:t>
            </a:r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&gt;info gained &gt; discriminating attribute</a:t>
            </a:r>
            <a:endParaRPr lang="en-US" sz="2000" dirty="0"/>
          </a:p>
          <a:p>
            <a:endParaRPr lang="en-US" sz="2400" dirty="0"/>
          </a:p>
        </p:txBody>
      </p:sp>
      <p:graphicFrame>
        <p:nvGraphicFramePr>
          <p:cNvPr id="36867" name="Object 4"/>
          <p:cNvGraphicFramePr/>
          <p:nvPr/>
        </p:nvGraphicFramePr>
        <p:xfrm>
          <a:off x="3265488" y="2514600"/>
          <a:ext cx="44418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726565" imgH="431800" progId="Equation.3">
                  <p:embed/>
                </p:oleObj>
              </mc:Choice>
              <mc:Fallback>
                <p:oleObj name="" r:id="rId1" imgW="1726565" imgH="431800" progId="Equation.3">
                  <p:embed/>
                  <p:pic>
                    <p:nvPicPr>
                      <p:cNvPr id="0" name="Picture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65488" y="2514600"/>
                        <a:ext cx="4441825" cy="9779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5"/>
          <p:cNvGraphicFramePr/>
          <p:nvPr/>
        </p:nvGraphicFramePr>
        <p:xfrm>
          <a:off x="3048000" y="4038600"/>
          <a:ext cx="449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2094865" imgH="444500" progId="Equation.3">
                  <p:embed/>
                </p:oleObj>
              </mc:Choice>
              <mc:Fallback>
                <p:oleObj name="" r:id="rId3" imgW="2094865" imgH="444500" progId="Equation.3">
                  <p:embed/>
                  <p:pic>
                    <p:nvPicPr>
                      <p:cNvPr id="0" name="Picture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4495800" cy="91440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6"/>
          <p:cNvGraphicFramePr/>
          <p:nvPr/>
        </p:nvGraphicFramePr>
        <p:xfrm>
          <a:off x="2819400" y="5486400"/>
          <a:ext cx="373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1877695" imgH="203200" progId="Equation.3">
                  <p:embed/>
                </p:oleObj>
              </mc:Choice>
              <mc:Fallback>
                <p:oleObj name="" r:id="rId5" imgW="1877695" imgH="203200" progId="Equation.3">
                  <p:embed/>
                  <p:pic>
                    <p:nvPicPr>
                      <p:cNvPr id="0" name="Picture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5486400"/>
                        <a:ext cx="3733800" cy="3810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909638" y="674688"/>
            <a:ext cx="7561262" cy="593725"/>
          </a:xfrm>
        </p:spPr>
        <p:txBody>
          <a:bodyPr vert="horz" wrap="square" lIns="92075" tIns="46038" rIns="92075" bIns="46038" anchor="ctr"/>
          <a:p>
            <a:r>
              <a:rPr lang="en-US" sz="3600" dirty="0"/>
              <a:t>Class Characterization: An Example</a:t>
            </a:r>
            <a:endParaRPr lang="en-US" sz="2800" dirty="0"/>
          </a:p>
        </p:txBody>
      </p:sp>
      <p:graphicFrame>
        <p:nvGraphicFramePr>
          <p:cNvPr id="18434" name="Object 3"/>
          <p:cNvGraphicFramePr/>
          <p:nvPr/>
        </p:nvGraphicFramePr>
        <p:xfrm>
          <a:off x="838200" y="1447800"/>
          <a:ext cx="776922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7910830" imgH="2386330" progId="Word.Document.8">
                  <p:embed/>
                </p:oleObj>
              </mc:Choice>
              <mc:Fallback>
                <p:oleObj name="" r:id="rId1" imgW="7910830" imgH="2386330" progId="Word.Document.8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447800"/>
                        <a:ext cx="7769225" cy="237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Line 4"/>
          <p:cNvSpPr/>
          <p:nvPr/>
        </p:nvSpPr>
        <p:spPr>
          <a:xfrm>
            <a:off x="19764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6" name="Line 5"/>
          <p:cNvSpPr/>
          <p:nvPr/>
        </p:nvSpPr>
        <p:spPr>
          <a:xfrm>
            <a:off x="26622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7" name="Line 6"/>
          <p:cNvSpPr/>
          <p:nvPr/>
        </p:nvSpPr>
        <p:spPr>
          <a:xfrm>
            <a:off x="34242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8" name="Line 7"/>
          <p:cNvSpPr/>
          <p:nvPr/>
        </p:nvSpPr>
        <p:spPr>
          <a:xfrm>
            <a:off x="47196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39" name="Line 8"/>
          <p:cNvSpPr/>
          <p:nvPr/>
        </p:nvSpPr>
        <p:spPr>
          <a:xfrm>
            <a:off x="57102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0" name="Line 9"/>
          <p:cNvSpPr/>
          <p:nvPr/>
        </p:nvSpPr>
        <p:spPr>
          <a:xfrm>
            <a:off x="70818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1" name="Line 10"/>
          <p:cNvSpPr/>
          <p:nvPr/>
        </p:nvSpPr>
        <p:spPr>
          <a:xfrm>
            <a:off x="79962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2" name="Line 11"/>
          <p:cNvSpPr/>
          <p:nvPr/>
        </p:nvSpPr>
        <p:spPr>
          <a:xfrm>
            <a:off x="9096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3" name="Line 12"/>
          <p:cNvSpPr/>
          <p:nvPr/>
        </p:nvSpPr>
        <p:spPr>
          <a:xfrm>
            <a:off x="8605838" y="1447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8444" name="Object 13"/>
          <p:cNvGraphicFramePr/>
          <p:nvPr/>
        </p:nvGraphicFramePr>
        <p:xfrm>
          <a:off x="1600200" y="3657600"/>
          <a:ext cx="6227763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6179820" imgH="1407160" progId="Word.Document.8">
                  <p:embed/>
                </p:oleObj>
              </mc:Choice>
              <mc:Fallback>
                <p:oleObj name="" r:id="rId3" imgW="6179820" imgH="1407160" progId="Word.Document.8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657600"/>
                        <a:ext cx="6227763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Line 14"/>
          <p:cNvSpPr/>
          <p:nvPr/>
        </p:nvSpPr>
        <p:spPr>
          <a:xfrm>
            <a:off x="16764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6" name="Line 15"/>
          <p:cNvSpPr/>
          <p:nvPr/>
        </p:nvSpPr>
        <p:spPr>
          <a:xfrm>
            <a:off x="23622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7" name="Line 16"/>
          <p:cNvSpPr/>
          <p:nvPr/>
        </p:nvSpPr>
        <p:spPr>
          <a:xfrm>
            <a:off x="30480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8" name="Line 17"/>
          <p:cNvSpPr/>
          <p:nvPr/>
        </p:nvSpPr>
        <p:spPr>
          <a:xfrm>
            <a:off x="41910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49" name="Line 18"/>
          <p:cNvSpPr/>
          <p:nvPr/>
        </p:nvSpPr>
        <p:spPr>
          <a:xfrm>
            <a:off x="51816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0" name="Line 19"/>
          <p:cNvSpPr/>
          <p:nvPr/>
        </p:nvSpPr>
        <p:spPr>
          <a:xfrm>
            <a:off x="61722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1" name="Line 20"/>
          <p:cNvSpPr/>
          <p:nvPr/>
        </p:nvSpPr>
        <p:spPr>
          <a:xfrm>
            <a:off x="72390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2" name="Line 21"/>
          <p:cNvSpPr/>
          <p:nvPr/>
        </p:nvSpPr>
        <p:spPr>
          <a:xfrm>
            <a:off x="7848600" y="3657600"/>
            <a:ext cx="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3" name="Line 22"/>
          <p:cNvSpPr/>
          <p:nvPr/>
        </p:nvSpPr>
        <p:spPr>
          <a:xfrm>
            <a:off x="1676400" y="3886200"/>
            <a:ext cx="6172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8454" name="Object 23"/>
          <p:cNvGraphicFramePr/>
          <p:nvPr/>
        </p:nvGraphicFramePr>
        <p:xfrm>
          <a:off x="2663825" y="4727575"/>
          <a:ext cx="43211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4277360" imgH="1889760" progId="Word.Document.8">
                  <p:embed/>
                </p:oleObj>
              </mc:Choice>
              <mc:Fallback>
                <p:oleObj name="" r:id="rId5" imgW="4277360" imgH="1889760" progId="Word.Document.8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3825" y="4727575"/>
                        <a:ext cx="4321175" cy="1887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5" name="Line 24"/>
          <p:cNvSpPr/>
          <p:nvPr/>
        </p:nvSpPr>
        <p:spPr>
          <a:xfrm>
            <a:off x="50292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6" name="Line 25"/>
          <p:cNvSpPr/>
          <p:nvPr/>
        </p:nvSpPr>
        <p:spPr>
          <a:xfrm>
            <a:off x="42672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7" name="Line 26"/>
          <p:cNvSpPr/>
          <p:nvPr/>
        </p:nvSpPr>
        <p:spPr>
          <a:xfrm>
            <a:off x="61722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8" name="Line 27"/>
          <p:cNvSpPr/>
          <p:nvPr/>
        </p:nvSpPr>
        <p:spPr>
          <a:xfrm>
            <a:off x="70104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59" name="Line 28"/>
          <p:cNvSpPr/>
          <p:nvPr/>
        </p:nvSpPr>
        <p:spPr>
          <a:xfrm>
            <a:off x="2743200" y="5410200"/>
            <a:ext cx="426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0" name="Line 29"/>
          <p:cNvSpPr/>
          <p:nvPr/>
        </p:nvSpPr>
        <p:spPr>
          <a:xfrm>
            <a:off x="2743200" y="4724400"/>
            <a:ext cx="15240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1" name="Line 30"/>
          <p:cNvSpPr/>
          <p:nvPr/>
        </p:nvSpPr>
        <p:spPr>
          <a:xfrm>
            <a:off x="2743200" y="5943600"/>
            <a:ext cx="426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2" name="Line 31"/>
          <p:cNvSpPr/>
          <p:nvPr/>
        </p:nvSpPr>
        <p:spPr>
          <a:xfrm>
            <a:off x="2743200" y="5638800"/>
            <a:ext cx="426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3" name="Line 32"/>
          <p:cNvSpPr/>
          <p:nvPr/>
        </p:nvSpPr>
        <p:spPr>
          <a:xfrm>
            <a:off x="2743200" y="47244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64" name="Text Box 35"/>
          <p:cNvSpPr txBox="1"/>
          <p:nvPr/>
        </p:nvSpPr>
        <p:spPr>
          <a:xfrm>
            <a:off x="228600" y="3810000"/>
            <a:ext cx="1387475" cy="825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</a:rPr>
              <a:t>Prime Generalized Relation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8465" name="Text Box 36"/>
          <p:cNvSpPr txBox="1"/>
          <p:nvPr/>
        </p:nvSpPr>
        <p:spPr>
          <a:xfrm>
            <a:off x="0" y="1752600"/>
            <a:ext cx="11430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</a:rPr>
              <a:t>Initial Relation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793038" cy="609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Example: Analytical Characterization</a:t>
            </a:r>
            <a:endParaRPr lang="en-US" dirty="0"/>
          </a:p>
        </p:txBody>
      </p:sp>
      <p:sp>
        <p:nvSpPr>
          <p:cNvPr id="38914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4958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Task</a:t>
            </a:r>
            <a:endParaRPr lang="en-US" dirty="0">
              <a:solidFill>
                <a:srgbClr val="28004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Mine general characteristics describing graduate students using analytical characterization</a:t>
            </a:r>
            <a:endParaRPr lang="en-US" dirty="0">
              <a:solidFill>
                <a:srgbClr val="280049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280049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Given</a:t>
            </a:r>
            <a:endParaRPr lang="en-US" dirty="0">
              <a:solidFill>
                <a:srgbClr val="28004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attributes </a:t>
            </a:r>
            <a:r>
              <a:rPr lang="en-US" i="1" dirty="0">
                <a:solidFill>
                  <a:srgbClr val="280049"/>
                </a:solidFill>
              </a:rPr>
              <a:t>name, gender, major, birth_place, birth_date, phone#</a:t>
            </a:r>
            <a:r>
              <a:rPr lang="en-US" dirty="0">
                <a:solidFill>
                  <a:srgbClr val="280049"/>
                </a:solidFill>
              </a:rPr>
              <a:t>, and </a:t>
            </a:r>
            <a:r>
              <a:rPr lang="en-US" i="1" dirty="0">
                <a:solidFill>
                  <a:srgbClr val="280049"/>
                </a:solidFill>
              </a:rPr>
              <a:t>gpa</a:t>
            </a:r>
            <a:endParaRPr lang="en-US" i="1" dirty="0">
              <a:solidFill>
                <a:srgbClr val="28004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280049"/>
                </a:solidFill>
              </a:rPr>
              <a:t>Gen(a</a:t>
            </a:r>
            <a:r>
              <a:rPr lang="en-US" i="1" baseline="-25000" dirty="0">
                <a:solidFill>
                  <a:srgbClr val="280049"/>
                </a:solidFill>
              </a:rPr>
              <a:t>i</a:t>
            </a:r>
            <a:r>
              <a:rPr lang="en-US" i="1" dirty="0">
                <a:solidFill>
                  <a:srgbClr val="280049"/>
                </a:solidFill>
              </a:rPr>
              <a:t>)</a:t>
            </a:r>
            <a:r>
              <a:rPr lang="en-US" dirty="0">
                <a:solidFill>
                  <a:srgbClr val="280049"/>
                </a:solidFill>
              </a:rPr>
              <a:t> = concept hierarchies on a</a:t>
            </a:r>
            <a:r>
              <a:rPr lang="en-US" i="1" baseline="-25000" dirty="0">
                <a:solidFill>
                  <a:srgbClr val="280049"/>
                </a:solidFill>
              </a:rPr>
              <a:t>i</a:t>
            </a:r>
            <a:endParaRPr lang="en-US" dirty="0">
              <a:solidFill>
                <a:srgbClr val="28004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280049"/>
                </a:solidFill>
              </a:rPr>
              <a:t>U</a:t>
            </a:r>
            <a:r>
              <a:rPr lang="en-US" i="1" baseline="-25000" dirty="0">
                <a:solidFill>
                  <a:srgbClr val="280049"/>
                </a:solidFill>
              </a:rPr>
              <a:t>i</a:t>
            </a:r>
            <a:r>
              <a:rPr lang="en-US" dirty="0">
                <a:solidFill>
                  <a:srgbClr val="280049"/>
                </a:solidFill>
              </a:rPr>
              <a:t> = attribute analytical thresholds for a</a:t>
            </a:r>
            <a:r>
              <a:rPr lang="en-US" i="1" baseline="-25000" dirty="0">
                <a:solidFill>
                  <a:srgbClr val="280049"/>
                </a:solidFill>
              </a:rPr>
              <a:t>i</a:t>
            </a:r>
            <a:endParaRPr lang="en-US" dirty="0">
              <a:solidFill>
                <a:srgbClr val="28004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280049"/>
                </a:solidFill>
              </a:rPr>
              <a:t>T</a:t>
            </a:r>
            <a:r>
              <a:rPr lang="en-US" i="1" baseline="-25000" dirty="0">
                <a:solidFill>
                  <a:srgbClr val="280049"/>
                </a:solidFill>
              </a:rPr>
              <a:t>i</a:t>
            </a:r>
            <a:r>
              <a:rPr lang="en-US" dirty="0">
                <a:solidFill>
                  <a:srgbClr val="280049"/>
                </a:solidFill>
              </a:rPr>
              <a:t> = attribute generalization thresholds for a</a:t>
            </a:r>
            <a:r>
              <a:rPr lang="en-US" baseline="-25000" dirty="0">
                <a:solidFill>
                  <a:srgbClr val="280049"/>
                </a:solidFill>
              </a:rPr>
              <a:t>i</a:t>
            </a:r>
            <a:endParaRPr lang="en-US" dirty="0">
              <a:solidFill>
                <a:srgbClr val="28004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>
                <a:solidFill>
                  <a:srgbClr val="280049"/>
                </a:solidFill>
              </a:rPr>
              <a:t>R</a:t>
            </a:r>
            <a:r>
              <a:rPr lang="en-US" dirty="0">
                <a:solidFill>
                  <a:srgbClr val="280049"/>
                </a:solidFill>
              </a:rPr>
              <a:t> = attribute relevance threshold</a:t>
            </a:r>
            <a:endParaRPr lang="en-US" dirty="0">
              <a:solidFill>
                <a:srgbClr val="280049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239000" cy="10668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Example: Analytical Characterization (cont’d)</a:t>
            </a:r>
            <a:endParaRPr lang="en-US" dirty="0"/>
          </a:p>
        </p:txBody>
      </p:sp>
      <p:sp>
        <p:nvSpPr>
          <p:cNvPr id="40962" name="Rectangle 3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4958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1. Data collection</a:t>
            </a:r>
            <a:endParaRPr lang="en-US" dirty="0">
              <a:solidFill>
                <a:srgbClr val="28004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</a:rPr>
              <a:t>target class: graduate student</a:t>
            </a:r>
            <a:endParaRPr lang="en-US" b="1" dirty="0">
              <a:solidFill>
                <a:srgbClr val="0033CC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</a:rPr>
              <a:t>contrasting class: undergraduate student</a:t>
            </a:r>
            <a:endParaRPr lang="en-US" b="1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2. Analytical generalization using U</a:t>
            </a:r>
            <a:r>
              <a:rPr lang="en-US" baseline="-25000" dirty="0">
                <a:solidFill>
                  <a:srgbClr val="280049"/>
                </a:solidFill>
              </a:rPr>
              <a:t>i</a:t>
            </a:r>
            <a:endParaRPr lang="en-US" dirty="0">
              <a:solidFill>
                <a:srgbClr val="28004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33CC"/>
                </a:solidFill>
              </a:rPr>
              <a:t>attribute removal</a:t>
            </a:r>
            <a:endParaRPr lang="en-US" b="1" dirty="0">
              <a:solidFill>
                <a:srgbClr val="0033CC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remove </a:t>
            </a:r>
            <a:r>
              <a:rPr lang="en-US" i="1" dirty="0">
                <a:solidFill>
                  <a:srgbClr val="280049"/>
                </a:solidFill>
              </a:rPr>
              <a:t>name</a:t>
            </a:r>
            <a:r>
              <a:rPr lang="en-US" dirty="0">
                <a:solidFill>
                  <a:srgbClr val="280049"/>
                </a:solidFill>
              </a:rPr>
              <a:t> and </a:t>
            </a:r>
            <a:r>
              <a:rPr lang="en-US" i="1" dirty="0">
                <a:solidFill>
                  <a:srgbClr val="280049"/>
                </a:solidFill>
              </a:rPr>
              <a:t>phone#</a:t>
            </a:r>
            <a:endParaRPr lang="en-US" dirty="0">
              <a:solidFill>
                <a:srgbClr val="280049"/>
              </a:solidFill>
            </a:endParaRPr>
          </a:p>
          <a:p>
            <a:pPr lvl="1" algn="l">
              <a:lnSpc>
                <a:spcPct val="90000"/>
              </a:lnSpc>
              <a:buSzTx/>
              <a:buFontTx/>
            </a:pPr>
            <a:r>
              <a:rPr lang="en-US" b="1" dirty="0">
                <a:solidFill>
                  <a:srgbClr val="0033CC"/>
                </a:solidFill>
                <a:cs typeface="+mn-ea"/>
              </a:rPr>
              <a:t>attribute generalization</a:t>
            </a:r>
            <a:endParaRPr lang="en-US" b="1" dirty="0">
              <a:solidFill>
                <a:srgbClr val="0033CC"/>
              </a:solidFill>
              <a:cs typeface="+mn-ea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 generalize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i="1" dirty="0">
                <a:solidFill>
                  <a:srgbClr val="0033CC"/>
                </a:solidFill>
              </a:rPr>
              <a:t>major</a:t>
            </a:r>
            <a:r>
              <a:rPr lang="en-US" b="1" dirty="0">
                <a:solidFill>
                  <a:srgbClr val="0033CC"/>
                </a:solidFill>
              </a:rPr>
              <a:t>, </a:t>
            </a:r>
            <a:r>
              <a:rPr lang="en-US" b="1" i="1" dirty="0">
                <a:solidFill>
                  <a:srgbClr val="0033CC"/>
                </a:solidFill>
              </a:rPr>
              <a:t>birth_place</a:t>
            </a:r>
            <a:r>
              <a:rPr lang="en-US" b="1" dirty="0">
                <a:solidFill>
                  <a:srgbClr val="0033CC"/>
                </a:solidFill>
              </a:rPr>
              <a:t>, </a:t>
            </a:r>
            <a:r>
              <a:rPr lang="en-US" b="1" i="1" dirty="0">
                <a:solidFill>
                  <a:srgbClr val="0033CC"/>
                </a:solidFill>
              </a:rPr>
              <a:t>birth_date </a:t>
            </a:r>
            <a:r>
              <a:rPr lang="en-US" b="1" dirty="0">
                <a:solidFill>
                  <a:srgbClr val="0033CC"/>
                </a:solidFill>
              </a:rPr>
              <a:t>and</a:t>
            </a:r>
            <a:r>
              <a:rPr lang="en-US" b="1" i="1" dirty="0">
                <a:solidFill>
                  <a:srgbClr val="0033CC"/>
                </a:solidFill>
              </a:rPr>
              <a:t> gpa</a:t>
            </a:r>
            <a:endParaRPr lang="en-US" b="1" i="1" dirty="0">
              <a:solidFill>
                <a:srgbClr val="0033CC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accumulate counts</a:t>
            </a:r>
            <a:endParaRPr lang="en-US" dirty="0">
              <a:solidFill>
                <a:srgbClr val="28004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280049"/>
                </a:solidFill>
              </a:rPr>
              <a:t>candidate relation: </a:t>
            </a:r>
            <a:r>
              <a:rPr lang="en-US" i="1" dirty="0">
                <a:solidFill>
                  <a:srgbClr val="280049"/>
                </a:solidFill>
              </a:rPr>
              <a:t>gender</a:t>
            </a:r>
            <a:r>
              <a:rPr lang="en-US" dirty="0">
                <a:solidFill>
                  <a:srgbClr val="280049"/>
                </a:solidFill>
              </a:rPr>
              <a:t>, </a:t>
            </a:r>
            <a:r>
              <a:rPr lang="en-US" i="1" dirty="0">
                <a:solidFill>
                  <a:srgbClr val="280049"/>
                </a:solidFill>
              </a:rPr>
              <a:t>major</a:t>
            </a:r>
            <a:r>
              <a:rPr lang="en-US" dirty="0">
                <a:solidFill>
                  <a:srgbClr val="280049"/>
                </a:solidFill>
              </a:rPr>
              <a:t>, </a:t>
            </a:r>
            <a:r>
              <a:rPr lang="en-US" i="1" dirty="0">
                <a:solidFill>
                  <a:srgbClr val="280049"/>
                </a:solidFill>
              </a:rPr>
              <a:t>birth_country</a:t>
            </a:r>
            <a:r>
              <a:rPr lang="en-US" dirty="0">
                <a:solidFill>
                  <a:srgbClr val="280049"/>
                </a:solidFill>
              </a:rPr>
              <a:t>, </a:t>
            </a:r>
            <a:r>
              <a:rPr lang="en-US" i="1" dirty="0">
                <a:solidFill>
                  <a:srgbClr val="280049"/>
                </a:solidFill>
              </a:rPr>
              <a:t>age_range</a:t>
            </a:r>
            <a:r>
              <a:rPr lang="en-US" dirty="0">
                <a:solidFill>
                  <a:srgbClr val="280049"/>
                </a:solidFill>
              </a:rPr>
              <a:t> and </a:t>
            </a:r>
            <a:r>
              <a:rPr lang="en-US" i="1" dirty="0">
                <a:solidFill>
                  <a:srgbClr val="280049"/>
                </a:solidFill>
              </a:rPr>
              <a:t>gpa</a:t>
            </a:r>
            <a:endParaRPr lang="en-US" dirty="0">
              <a:solidFill>
                <a:srgbClr val="280049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280049"/>
              </a:solidFill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2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15200" cy="6096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Example: Analytical characterization (2)</a:t>
            </a:r>
            <a:endParaRPr lang="en-US" sz="3600" dirty="0"/>
          </a:p>
        </p:txBody>
      </p:sp>
      <p:graphicFrame>
        <p:nvGraphicFramePr>
          <p:cNvPr id="43010" name="Object 1024"/>
          <p:cNvGraphicFramePr/>
          <p:nvPr/>
        </p:nvGraphicFramePr>
        <p:xfrm>
          <a:off x="889000" y="1447800"/>
          <a:ext cx="7886700" cy="395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6507480" imgH="4065905" progId="Word.Document.8">
                  <p:embed/>
                </p:oleObj>
              </mc:Choice>
              <mc:Fallback>
                <p:oleObj name="" r:id="rId1" imgW="6507480" imgH="4065905" progId="Word.Document.8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9000" y="1447800"/>
                        <a:ext cx="7886700" cy="3957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4"/>
          <p:cNvSpPr txBox="1"/>
          <p:nvPr/>
        </p:nvSpPr>
        <p:spPr>
          <a:xfrm>
            <a:off x="1447800" y="3505200"/>
            <a:ext cx="56388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600" b="1" i="1" dirty="0">
                <a:solidFill>
                  <a:srgbClr val="FC0128"/>
                </a:solidFill>
                <a:latin typeface="Times New Roman" panose="02020603050405020304" charset="0"/>
              </a:rPr>
              <a:t>Candidate relation for Target class: Graduate students (</a:t>
            </a:r>
            <a:r>
              <a:rPr lang="en-US" sz="1600" b="1" i="1" dirty="0">
                <a:solidFill>
                  <a:srgbClr val="FC0128"/>
                </a:solidFill>
                <a:latin typeface="Times New Roman" panose="02020603050405020304" charset="0"/>
                <a:sym typeface="Symbol" panose="05050102010706020507" pitchFamily="18" charset="2"/>
              </a:rPr>
              <a:t>=120)</a:t>
            </a:r>
            <a:endParaRPr lang="en-US" sz="1600" dirty="0">
              <a:solidFill>
                <a:srgbClr val="FC0128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43012" name="Object 1025"/>
          <p:cNvGraphicFramePr/>
          <p:nvPr/>
        </p:nvGraphicFramePr>
        <p:xfrm>
          <a:off x="810260" y="4114800"/>
          <a:ext cx="7570470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6041390" imgH="3801110" progId="Word.Document.8">
                  <p:embed/>
                </p:oleObj>
              </mc:Choice>
              <mc:Fallback>
                <p:oleObj name="" r:id="rId3" imgW="6041390" imgH="3801110" progId="Word.Document.8">
                  <p:embed/>
                  <p:pic>
                    <p:nvPicPr>
                      <p:cNvPr id="0" name="Picture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260" y="4114800"/>
                        <a:ext cx="7570470" cy="379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6"/>
          <p:cNvSpPr txBox="1"/>
          <p:nvPr/>
        </p:nvSpPr>
        <p:spPr>
          <a:xfrm>
            <a:off x="990600" y="6248400"/>
            <a:ext cx="64770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600" b="1" i="1" dirty="0">
                <a:solidFill>
                  <a:srgbClr val="FC0128"/>
                </a:solidFill>
                <a:latin typeface="Times New Roman" panose="02020603050405020304" charset="0"/>
              </a:rPr>
              <a:t>Candidate relation for Contrasting class: Undergraduate students (</a:t>
            </a:r>
            <a:r>
              <a:rPr lang="en-US" sz="1600" b="1" i="1" dirty="0">
                <a:solidFill>
                  <a:srgbClr val="FC0128"/>
                </a:solidFill>
                <a:latin typeface="Times New Roman" panose="02020603050405020304" charset="0"/>
                <a:sym typeface="Symbol" panose="05050102010706020507" pitchFamily="18" charset="2"/>
              </a:rPr>
              <a:t>=130)</a:t>
            </a:r>
            <a:endParaRPr lang="en-US" sz="1600" dirty="0">
              <a:solidFill>
                <a:srgbClr val="FC0128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838200" y="419100"/>
            <a:ext cx="7448550" cy="11049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Example: Analytical characterization (3)</a:t>
            </a:r>
            <a:endParaRPr lang="en-US" sz="3600" dirty="0"/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876800"/>
          </a:xfrm>
          <a:ln/>
        </p:spPr>
        <p:txBody>
          <a:bodyPr vert="horz" wrap="square" lIns="92075" tIns="46038" rIns="92075" bIns="46038" anchor="t"/>
          <a:p>
            <a:r>
              <a:rPr lang="en-US" sz="2400" dirty="0"/>
              <a:t>3. Relevance analysis</a:t>
            </a:r>
            <a:endParaRPr lang="en-US" sz="2400" dirty="0"/>
          </a:p>
          <a:p>
            <a:pPr lvl="1"/>
            <a:r>
              <a:rPr lang="en-US" sz="2000" dirty="0"/>
              <a:t>Calculate expected info required to classify an arbitrary tuple</a:t>
            </a:r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Calculate entropy of each attribute: e.g. </a:t>
            </a:r>
            <a:r>
              <a:rPr lang="en-US" sz="2000" i="1" dirty="0"/>
              <a:t>major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45059" name="Object 4"/>
          <p:cNvGraphicFramePr/>
          <p:nvPr/>
        </p:nvGraphicFramePr>
        <p:xfrm>
          <a:off x="1828800" y="2590800"/>
          <a:ext cx="6242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3922395" imgH="393700" progId="Equation.3">
                  <p:embed/>
                </p:oleObj>
              </mc:Choice>
              <mc:Fallback>
                <p:oleObj name="" r:id="rId1" imgW="3922395" imgH="393700" progId="Equation.3">
                  <p:embed/>
                  <p:pic>
                    <p:nvPicPr>
                      <p:cNvPr id="0" name="Picture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2590800"/>
                        <a:ext cx="6242050" cy="609600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5"/>
          <p:cNvGraphicFramePr/>
          <p:nvPr/>
        </p:nvGraphicFramePr>
        <p:xfrm>
          <a:off x="762000" y="3733800"/>
          <a:ext cx="8001000" cy="493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6687185" imgH="4186555" progId="Word.Document.8">
                  <p:embed/>
                </p:oleObj>
              </mc:Choice>
              <mc:Fallback>
                <p:oleObj name="" r:id="rId3" imgW="6687185" imgH="4186555" progId="Word.Document.8">
                  <p:embed/>
                  <p:pic>
                    <p:nvPicPr>
                      <p:cNvPr id="0" name="Picture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733800"/>
                        <a:ext cx="8001000" cy="4937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2711450" y="3886200"/>
            <a:ext cx="1981200" cy="1724025"/>
            <a:chOff x="1996" y="2880"/>
            <a:chExt cx="1248" cy="1086"/>
          </a:xfrm>
        </p:grpSpPr>
        <p:sp>
          <p:nvSpPr>
            <p:cNvPr id="45062" name="Text Box 7"/>
            <p:cNvSpPr txBox="1"/>
            <p:nvPr/>
          </p:nvSpPr>
          <p:spPr>
            <a:xfrm>
              <a:off x="1996" y="3600"/>
              <a:ext cx="1248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sz="1600" dirty="0">
                  <a:solidFill>
                    <a:schemeClr val="hlink"/>
                  </a:solidFill>
                  <a:latin typeface="Times New Roman" panose="02020603050405020304" charset="0"/>
                </a:rPr>
                <a:t>Number of grad students in “Science”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  <p:grpSp>
          <p:nvGrpSpPr>
            <p:cNvPr id="45063" name="Group 8"/>
            <p:cNvGrpSpPr/>
            <p:nvPr/>
          </p:nvGrpSpPr>
          <p:grpSpPr>
            <a:xfrm>
              <a:off x="2976" y="2880"/>
              <a:ext cx="192" cy="720"/>
              <a:chOff x="2976" y="2880"/>
              <a:chExt cx="192" cy="720"/>
            </a:xfrm>
          </p:grpSpPr>
          <p:sp>
            <p:nvSpPr>
              <p:cNvPr id="45064" name="Line 9"/>
              <p:cNvSpPr/>
              <p:nvPr/>
            </p:nvSpPr>
            <p:spPr>
              <a:xfrm>
                <a:off x="3024" y="288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5065" name="Line 10"/>
              <p:cNvSpPr/>
              <p:nvPr/>
            </p:nvSpPr>
            <p:spPr>
              <a:xfrm flipH="1">
                <a:off x="2976" y="2880"/>
                <a:ext cx="192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4" name="Group 11"/>
          <p:cNvGrpSpPr/>
          <p:nvPr/>
        </p:nvGrpSpPr>
        <p:grpSpPr>
          <a:xfrm>
            <a:off x="5181600" y="3886200"/>
            <a:ext cx="2362200" cy="1724025"/>
            <a:chOff x="2544" y="2832"/>
            <a:chExt cx="1488" cy="1086"/>
          </a:xfrm>
        </p:grpSpPr>
        <p:sp>
          <p:nvSpPr>
            <p:cNvPr id="45067" name="Line 12"/>
            <p:cNvSpPr/>
            <p:nvPr/>
          </p:nvSpPr>
          <p:spPr>
            <a:xfrm>
              <a:off x="2760" y="2832"/>
              <a:ext cx="192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5068" name="Text Box 13"/>
            <p:cNvSpPr txBox="1"/>
            <p:nvPr/>
          </p:nvSpPr>
          <p:spPr>
            <a:xfrm>
              <a:off x="2544" y="3552"/>
              <a:ext cx="1488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sz="1600" dirty="0">
                  <a:solidFill>
                    <a:schemeClr val="hlink"/>
                  </a:solidFill>
                  <a:latin typeface="Times New Roman" panose="02020603050405020304" charset="0"/>
                </a:rPr>
                <a:t>Number of undergrad students in “Science”</a:t>
              </a:r>
              <a:endParaRPr lang="en-US" dirty="0">
                <a:solidFill>
                  <a:schemeClr val="tx1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45069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en-US" dirty="0">
              <a:latin typeface="Times" pitchFamily="18" charset="0"/>
            </a:endParaRPr>
          </a:p>
        </p:txBody>
      </p:sp>
      <p:sp>
        <p:nvSpPr>
          <p:cNvPr id="45070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en-US" dirty="0">
              <a:latin typeface="Times" pitchFamily="18" charset="0"/>
            </a:endParaRPr>
          </a:p>
        </p:txBody>
      </p:sp>
      <p:sp>
        <p:nvSpPr>
          <p:cNvPr id="45071" name="Rectangle 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en-US" dirty="0">
              <a:latin typeface="Times" pitchFamily="18" charset="0"/>
            </a:endParaRPr>
          </a:p>
        </p:txBody>
      </p:sp>
      <p:graphicFrame>
        <p:nvGraphicFramePr>
          <p:cNvPr id="45072" name="Object 18"/>
          <p:cNvGraphicFramePr/>
          <p:nvPr/>
        </p:nvGraphicFramePr>
        <p:xfrm>
          <a:off x="1371600" y="5791200"/>
          <a:ext cx="6172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3429000" imgH="431800" progId="Equation.3">
                  <p:embed/>
                </p:oleObj>
              </mc:Choice>
              <mc:Fallback>
                <p:oleObj name="" r:id="rId5" imgW="3429000" imgH="431800" progId="Equation.3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5791200"/>
                        <a:ext cx="6172200" cy="7715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086600" cy="9144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What is Concept Description?</a:t>
            </a:r>
            <a:endParaRPr lang="en-US" sz="2800" dirty="0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8006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b="1" dirty="0">
                <a:latin typeface="Baskerville Old Face" panose="02020602080505020303" pitchFamily="18" charset="0"/>
              </a:rPr>
              <a:t>Descriptive vs. predictive data mining</a:t>
            </a:r>
            <a:endParaRPr lang="en-US" b="1" dirty="0">
              <a:latin typeface="Baskerville Old Face" panose="020206020805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Baskerville Old Face" panose="02020602080505020303" pitchFamily="18" charset="0"/>
              </a:rPr>
              <a:t>Descriptive mining</a:t>
            </a:r>
            <a:r>
              <a:rPr lang="en-US" dirty="0">
                <a:latin typeface="Baskerville Old Face" panose="02020602080505020303" pitchFamily="18" charset="0"/>
              </a:rPr>
              <a:t>: describes concepts or task-relevant data sets in concise, summative, informative, discriminative forms</a:t>
            </a:r>
            <a:endParaRPr lang="en-US" dirty="0">
              <a:latin typeface="Baskerville Old Face" panose="020206020805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Baskerville Old Face" panose="02020602080505020303" pitchFamily="18" charset="0"/>
              </a:rPr>
              <a:t>Predictive mining</a:t>
            </a:r>
            <a:r>
              <a:rPr lang="en-US" dirty="0">
                <a:latin typeface="Baskerville Old Face" panose="02020602080505020303" pitchFamily="18" charset="0"/>
              </a:rPr>
              <a:t>: Based on data and analysis, constructs models for the database, and predicts the trend and properties of unknown data</a:t>
            </a:r>
            <a:endParaRPr lang="en-US" dirty="0">
              <a:latin typeface="Baskerville Old Face" panose="02020602080505020303" pitchFamily="18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Baskerville Old Face" panose="02020602080505020303" pitchFamily="18" charset="0"/>
              </a:rPr>
              <a:t>Concept description: </a:t>
            </a:r>
            <a:endParaRPr lang="en-US" b="1" dirty="0">
              <a:latin typeface="Baskerville Old Face" panose="020206020805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u="sng" dirty="0">
                <a:solidFill>
                  <a:schemeClr val="hlink"/>
                </a:solidFill>
                <a:latin typeface="Baskerville Old Face" panose="02020602080505020303" pitchFamily="18" charset="0"/>
              </a:rPr>
              <a:t>Characterization</a:t>
            </a:r>
            <a:r>
              <a:rPr lang="en-US" dirty="0">
                <a:latin typeface="Baskerville Old Face" panose="02020602080505020303" pitchFamily="18" charset="0"/>
              </a:rPr>
              <a:t>: provides a concise and succinct summarization of the given collection of data</a:t>
            </a:r>
            <a:endParaRPr lang="en-US" dirty="0">
              <a:latin typeface="Baskerville Old Face" panose="02020602080505020303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u="sng" dirty="0">
                <a:solidFill>
                  <a:schemeClr val="hlink"/>
                </a:solidFill>
                <a:latin typeface="Baskerville Old Face" panose="02020602080505020303" pitchFamily="18" charset="0"/>
              </a:rPr>
              <a:t>Comparison</a:t>
            </a:r>
            <a:r>
              <a:rPr lang="en-US" dirty="0">
                <a:latin typeface="Baskerville Old Face" panose="02020602080505020303" pitchFamily="18" charset="0"/>
              </a:rPr>
              <a:t>: provides descriptions comparing two or more collections of data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793038" cy="6096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Example: Analytical Characterization (4)</a:t>
            </a:r>
            <a:endParaRPr lang="en-US" sz="3600" dirty="0"/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4495800"/>
          </a:xfrm>
          <a:ln/>
        </p:spPr>
        <p:txBody>
          <a:bodyPr vert="horz" wrap="square" lIns="92075" tIns="46038" rIns="92075" bIns="46038" anchor="t"/>
          <a:p>
            <a:r>
              <a:rPr lang="en-US" sz="2400" dirty="0"/>
              <a:t>Calculate expected info required to classify a given sample if S is partitioned according to the attribute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Calculate information gain for each attribute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Information gain for all attributes</a:t>
            </a:r>
            <a:endParaRPr lang="en-US" sz="2000" dirty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47107" name="Object 0"/>
          <p:cNvGraphicFramePr/>
          <p:nvPr/>
        </p:nvGraphicFramePr>
        <p:xfrm>
          <a:off x="1480820" y="2667000"/>
          <a:ext cx="6591935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4112895" imgH="393700" progId="Equation.3">
                  <p:embed/>
                </p:oleObj>
              </mc:Choice>
              <mc:Fallback>
                <p:oleObj name="" r:id="rId1" imgW="4112895" imgH="393700" progId="Equation.3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0820" y="2667000"/>
                        <a:ext cx="6591935" cy="656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"/>
          <p:cNvGraphicFramePr/>
          <p:nvPr/>
        </p:nvGraphicFramePr>
        <p:xfrm>
          <a:off x="1272540" y="4037330"/>
          <a:ext cx="7057390" cy="43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2689860" imgH="203200" progId="Equation.3">
                  <p:embed/>
                </p:oleObj>
              </mc:Choice>
              <mc:Fallback>
                <p:oleObj name="" r:id="rId3" imgW="2689860" imgH="203200" progId="Equation.3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2540" y="4037330"/>
                        <a:ext cx="7057390" cy="436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2"/>
          <p:cNvGraphicFramePr/>
          <p:nvPr/>
        </p:nvGraphicFramePr>
        <p:xfrm>
          <a:off x="1663224" y="4976496"/>
          <a:ext cx="6228080" cy="181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6224270" imgH="1814830" progId="Word.Document.8">
                  <p:embed/>
                </p:oleObj>
              </mc:Choice>
              <mc:Fallback>
                <p:oleObj name="" r:id="rId5" imgW="6224270" imgH="1814830" progId="Word.Document.8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3224" y="4976496"/>
                        <a:ext cx="6228080" cy="1818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7"/>
          <p:cNvSpPr txBox="1"/>
          <p:nvPr/>
        </p:nvSpPr>
        <p:spPr>
          <a:xfrm>
            <a:off x="5253990" y="3808730"/>
            <a:ext cx="1022350" cy="368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Times" pitchFamily="18" charset="0"/>
              </a:rPr>
              <a:t>0.7873</a:t>
            </a:r>
            <a:endParaRPr lang="en-US" sz="1800" dirty="0">
              <a:solidFill>
                <a:srgbClr val="0033CC"/>
              </a:solidFill>
              <a:latin typeface="Times" pitchFamily="18" charset="0"/>
            </a:endParaRPr>
          </a:p>
        </p:txBody>
      </p:sp>
      <p:sp>
        <p:nvSpPr>
          <p:cNvPr id="47111" name="Text Box 8"/>
          <p:cNvSpPr txBox="1"/>
          <p:nvPr/>
        </p:nvSpPr>
        <p:spPr>
          <a:xfrm>
            <a:off x="3733800" y="3808730"/>
            <a:ext cx="1022350" cy="337185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sz="1600" dirty="0">
                <a:solidFill>
                  <a:srgbClr val="0033CC"/>
                </a:solidFill>
                <a:latin typeface="Times" pitchFamily="18" charset="0"/>
              </a:rPr>
              <a:t>0.9988</a:t>
            </a:r>
            <a:endParaRPr lang="en-US" sz="1600" dirty="0">
              <a:solidFill>
                <a:srgbClr val="0033CC"/>
              </a:solidFill>
              <a:latin typeface="Times" pitchFamily="18" charset="0"/>
            </a:endParaRPr>
          </a:p>
        </p:txBody>
      </p:sp>
      <p:sp>
        <p:nvSpPr>
          <p:cNvPr id="47112" name="Text Box 9"/>
          <p:cNvSpPr txBox="1"/>
          <p:nvPr/>
        </p:nvSpPr>
        <p:spPr>
          <a:xfrm>
            <a:off x="6172200" y="2514600"/>
            <a:ext cx="1022350" cy="368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Times" pitchFamily="18" charset="0"/>
              </a:rPr>
              <a:t>0</a:t>
            </a:r>
            <a:endParaRPr lang="en-US" sz="1800" dirty="0">
              <a:solidFill>
                <a:srgbClr val="0033CC"/>
              </a:solidFill>
              <a:latin typeface="Times" pitchFamily="18" charset="0"/>
            </a:endParaRPr>
          </a:p>
        </p:txBody>
      </p:sp>
      <p:sp>
        <p:nvSpPr>
          <p:cNvPr id="47113" name="Text Box 10"/>
          <p:cNvSpPr txBox="1"/>
          <p:nvPr/>
        </p:nvSpPr>
        <p:spPr>
          <a:xfrm>
            <a:off x="4616450" y="2514600"/>
            <a:ext cx="1022350" cy="368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Times" pitchFamily="18" charset="0"/>
              </a:rPr>
              <a:t>0.9892</a:t>
            </a:r>
            <a:endParaRPr lang="en-US" sz="1800" dirty="0">
              <a:solidFill>
                <a:srgbClr val="0033CC"/>
              </a:solidFill>
              <a:latin typeface="Times" pitchFamily="18" charset="0"/>
            </a:endParaRPr>
          </a:p>
        </p:txBody>
      </p:sp>
      <p:sp>
        <p:nvSpPr>
          <p:cNvPr id="47114" name="Text Box 11"/>
          <p:cNvSpPr txBox="1"/>
          <p:nvPr/>
        </p:nvSpPr>
        <p:spPr>
          <a:xfrm>
            <a:off x="3352800" y="2514600"/>
            <a:ext cx="1022350" cy="3683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sz="1800" dirty="0">
                <a:solidFill>
                  <a:srgbClr val="0033CC"/>
                </a:solidFill>
                <a:latin typeface="Times" pitchFamily="18" charset="0"/>
              </a:rPr>
              <a:t>0.9183</a:t>
            </a:r>
            <a:endParaRPr lang="en-US" sz="1800" dirty="0">
              <a:solidFill>
                <a:srgbClr val="0033CC"/>
              </a:solidFill>
              <a:latin typeface="Times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467600" cy="609600"/>
          </a:xfrm>
          <a:ln/>
        </p:spPr>
        <p:txBody>
          <a:bodyPr vert="horz" wrap="square" lIns="92075" tIns="46038" rIns="92075" bIns="46038" anchor="ctr"/>
          <a:p>
            <a:pPr defTabSz="914400">
              <a:tabLst>
                <a:tab pos="63500" algn="l"/>
              </a:tabLst>
            </a:pPr>
            <a:r>
              <a:rPr lang="en-US" sz="3600" dirty="0"/>
              <a:t>Example: Analytical characterization (5)</a:t>
            </a:r>
            <a:endParaRPr lang="en-US" sz="3600" dirty="0"/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876800"/>
          </a:xfrm>
          <a:ln/>
        </p:spPr>
        <p:txBody>
          <a:bodyPr vert="horz" wrap="square" lIns="92075" tIns="46038" rIns="92075" bIns="46038" anchor="t"/>
          <a:p>
            <a:r>
              <a:rPr lang="en-US" dirty="0"/>
              <a:t>4. </a:t>
            </a:r>
            <a:r>
              <a:rPr lang="en-US" sz="2400" dirty="0"/>
              <a:t>Initial working relation (W</a:t>
            </a:r>
            <a:r>
              <a:rPr lang="en-US" sz="2400" baseline="-25000" dirty="0"/>
              <a:t>0</a:t>
            </a:r>
            <a:r>
              <a:rPr lang="en-US" sz="2400" dirty="0"/>
              <a:t>) derivation</a:t>
            </a:r>
            <a:endParaRPr lang="en-US" sz="2400" dirty="0"/>
          </a:p>
          <a:p>
            <a:pPr lvl="1"/>
            <a:r>
              <a:rPr lang="en-US" sz="2000" dirty="0"/>
              <a:t>R (attribute relevance threshold) = 0.1</a:t>
            </a:r>
            <a:endParaRPr lang="en-US" sz="2000" dirty="0"/>
          </a:p>
          <a:p>
            <a:pPr lvl="1"/>
            <a:r>
              <a:rPr lang="en-US" sz="2000" dirty="0"/>
              <a:t>remove irrelevant/weakly relevant attributes from candidate relation =&gt; drop </a:t>
            </a:r>
            <a:r>
              <a:rPr lang="en-US" sz="2000" i="1" dirty="0"/>
              <a:t>gender</a:t>
            </a:r>
            <a:r>
              <a:rPr lang="en-US" sz="2000" dirty="0"/>
              <a:t>, </a:t>
            </a:r>
            <a:r>
              <a:rPr lang="en-US" sz="2000" i="1" dirty="0"/>
              <a:t>birth_country</a:t>
            </a:r>
            <a:endParaRPr lang="en-US" sz="2000" dirty="0"/>
          </a:p>
          <a:p>
            <a:pPr lvl="1"/>
            <a:r>
              <a:rPr lang="en-US" sz="2000" dirty="0"/>
              <a:t>remove contrasting class candidate relation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sz="2400" dirty="0"/>
              <a:t>Perform attribute-oriented induction on W</a:t>
            </a:r>
            <a:r>
              <a:rPr lang="en-US" sz="2400" baseline="-25000" dirty="0"/>
              <a:t>0</a:t>
            </a:r>
            <a:r>
              <a:rPr lang="en-US" sz="2400" dirty="0"/>
              <a:t> using T</a:t>
            </a:r>
            <a:r>
              <a:rPr lang="en-US" sz="2400" baseline="-25000" dirty="0"/>
              <a:t>i</a:t>
            </a:r>
            <a:endParaRPr lang="en-US" sz="2400" dirty="0"/>
          </a:p>
        </p:txBody>
      </p:sp>
      <p:graphicFrame>
        <p:nvGraphicFramePr>
          <p:cNvPr id="49155" name="Object 4"/>
          <p:cNvGraphicFramePr/>
          <p:nvPr/>
        </p:nvGraphicFramePr>
        <p:xfrm>
          <a:off x="1828800" y="3581400"/>
          <a:ext cx="6781800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6242050" imgH="4062730" progId="Word.Document.8">
                  <p:embed/>
                </p:oleObj>
              </mc:Choice>
              <mc:Fallback>
                <p:oleObj name="" r:id="rId1" imgW="6242050" imgH="4062730" progId="Word.Document.8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3581400"/>
                        <a:ext cx="6781800" cy="400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ext Box 5"/>
          <p:cNvSpPr txBox="1"/>
          <p:nvPr/>
        </p:nvSpPr>
        <p:spPr>
          <a:xfrm>
            <a:off x="1447800" y="5410200"/>
            <a:ext cx="54864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</a:rPr>
              <a:t>Initial target class working relation W</a:t>
            </a:r>
            <a:r>
              <a:rPr lang="en-US" sz="1600" b="1" baseline="-25000" dirty="0">
                <a:solidFill>
                  <a:schemeClr val="tx1"/>
                </a:solidFill>
                <a:latin typeface="Times New Roman" panose="02020603050405020304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</a:rPr>
              <a:t>: Graduate students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7272338" cy="7620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Mining Class Comparisons</a:t>
            </a:r>
            <a:endParaRPr lang="en-US" sz="2800" dirty="0"/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9530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80000"/>
              </a:lnSpc>
              <a:buSzPct val="80000"/>
            </a:pPr>
            <a:r>
              <a:rPr lang="en-US" sz="2400" u="sng" dirty="0"/>
              <a:t>Comparison:</a:t>
            </a:r>
            <a:r>
              <a:rPr lang="en-US" sz="2400" dirty="0"/>
              <a:t> Comparing two or more classes.</a:t>
            </a:r>
            <a:endParaRPr lang="en-US" sz="2400" dirty="0"/>
          </a:p>
          <a:p>
            <a:pPr>
              <a:lnSpc>
                <a:spcPct val="80000"/>
              </a:lnSpc>
              <a:buSzPct val="80000"/>
            </a:pPr>
            <a:r>
              <a:rPr lang="en-US" sz="2400" u="sng" dirty="0"/>
              <a:t>Method:</a:t>
            </a:r>
            <a:r>
              <a:rPr lang="en-US" sz="2400" dirty="0"/>
              <a:t> </a:t>
            </a:r>
            <a:endParaRPr lang="en-US" sz="2400" dirty="0"/>
          </a:p>
          <a:p>
            <a:pPr lvl="1">
              <a:lnSpc>
                <a:spcPct val="80000"/>
              </a:lnSpc>
              <a:buSzPct val="80000"/>
            </a:pPr>
            <a:r>
              <a:rPr lang="en-US" sz="2000" dirty="0"/>
              <a:t>Partition the set of relevant data into the target class and the contrasting class(es) </a:t>
            </a:r>
            <a:endParaRPr lang="en-US" sz="2000" dirty="0"/>
          </a:p>
          <a:p>
            <a:pPr lvl="1">
              <a:lnSpc>
                <a:spcPct val="80000"/>
              </a:lnSpc>
              <a:buSzPct val="80000"/>
            </a:pPr>
            <a:r>
              <a:rPr lang="en-US" sz="2000" dirty="0"/>
              <a:t>Generalize both classes to the same high level concepts</a:t>
            </a:r>
            <a:endParaRPr lang="en-US" sz="2000" dirty="0"/>
          </a:p>
          <a:p>
            <a:pPr lvl="1">
              <a:lnSpc>
                <a:spcPct val="80000"/>
              </a:lnSpc>
              <a:buSzPct val="80000"/>
            </a:pPr>
            <a:r>
              <a:rPr lang="en-US" sz="2000" dirty="0"/>
              <a:t>Compare tuples with the same high level descriptions</a:t>
            </a:r>
            <a:endParaRPr lang="en-US" sz="2000" dirty="0"/>
          </a:p>
          <a:p>
            <a:pPr lvl="1">
              <a:lnSpc>
                <a:spcPct val="80000"/>
              </a:lnSpc>
              <a:buSzPct val="80000"/>
            </a:pPr>
            <a:r>
              <a:rPr lang="en-US" sz="2000" dirty="0"/>
              <a:t>Present for every tuple its description and two measures:</a:t>
            </a:r>
            <a:endParaRPr lang="en-US" sz="2000" dirty="0"/>
          </a:p>
          <a:p>
            <a:pPr lvl="2">
              <a:lnSpc>
                <a:spcPct val="80000"/>
              </a:lnSpc>
              <a:buSzPct val="80000"/>
            </a:pPr>
            <a:r>
              <a:rPr lang="en-US" dirty="0"/>
              <a:t>support - distribution within single class</a:t>
            </a:r>
            <a:endParaRPr lang="en-US" dirty="0"/>
          </a:p>
          <a:p>
            <a:pPr lvl="2">
              <a:lnSpc>
                <a:spcPct val="80000"/>
              </a:lnSpc>
              <a:buSzPct val="80000"/>
            </a:pPr>
            <a:r>
              <a:rPr lang="en-US" dirty="0"/>
              <a:t>comparison - distribution between classes</a:t>
            </a:r>
            <a:endParaRPr lang="en-US" dirty="0"/>
          </a:p>
          <a:p>
            <a:pPr lvl="1">
              <a:lnSpc>
                <a:spcPct val="80000"/>
              </a:lnSpc>
              <a:buSzPct val="80000"/>
            </a:pPr>
            <a:r>
              <a:rPr lang="en-US" sz="2000" dirty="0"/>
              <a:t>Highlight the tuples with strong discriminant features </a:t>
            </a:r>
            <a:endParaRPr lang="en-US" sz="2000" dirty="0"/>
          </a:p>
          <a:p>
            <a:pPr>
              <a:lnSpc>
                <a:spcPct val="80000"/>
              </a:lnSpc>
              <a:buSzPct val="80000"/>
            </a:pPr>
            <a:r>
              <a:rPr lang="en-US" sz="2400" u="sng" dirty="0"/>
              <a:t>Relevance Analysis:</a:t>
            </a:r>
            <a:endParaRPr lang="en-US" sz="2400" dirty="0"/>
          </a:p>
          <a:p>
            <a:pPr lvl="1">
              <a:lnSpc>
                <a:spcPct val="80000"/>
              </a:lnSpc>
              <a:buSzPct val="80000"/>
            </a:pPr>
            <a:r>
              <a:rPr lang="en-US" dirty="0"/>
              <a:t>Find attributes (features) which best distinguish different classes.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Example: Analytical comparison</a:t>
            </a:r>
            <a:endParaRPr lang="en-US" dirty="0"/>
          </a:p>
        </p:txBody>
      </p:sp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4800600"/>
          </a:xfrm>
          <a:ln/>
        </p:spPr>
        <p:txBody>
          <a:bodyPr vert="horz" wrap="square" lIns="92075" tIns="46038" rIns="92075" bIns="46038" anchor="t"/>
          <a:p>
            <a:r>
              <a:rPr lang="en-US" sz="2400" dirty="0"/>
              <a:t>Task</a:t>
            </a:r>
            <a:endParaRPr lang="en-US" sz="2400" dirty="0"/>
          </a:p>
          <a:p>
            <a:pPr lvl="1"/>
            <a:r>
              <a:rPr lang="en-US" sz="2000" dirty="0"/>
              <a:t>Compare graduate and undergraduate students using discriminant rule.</a:t>
            </a:r>
            <a:endParaRPr lang="en-US" sz="2000" dirty="0"/>
          </a:p>
          <a:p>
            <a:pPr lvl="1"/>
            <a:r>
              <a:rPr lang="en-US" sz="2000" dirty="0"/>
              <a:t>DMQL query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3251" name="Text Box 4"/>
          <p:cNvSpPr txBox="1"/>
          <p:nvPr/>
        </p:nvSpPr>
        <p:spPr>
          <a:xfrm>
            <a:off x="-1539875" y="2251075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53252" name="Text Box 5"/>
          <p:cNvSpPr txBox="1"/>
          <p:nvPr/>
        </p:nvSpPr>
        <p:spPr>
          <a:xfrm>
            <a:off x="1600200" y="3124200"/>
            <a:ext cx="7543800" cy="2895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</a:rPr>
              <a:t>use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charset="0"/>
              </a:rPr>
              <a:t> Big_University_DB</a:t>
            </a:r>
            <a:endParaRPr lang="en-US" sz="2000" dirty="0">
              <a:solidFill>
                <a:srgbClr val="C00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</a:rPr>
              <a:t>mine comparison as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charset="0"/>
              </a:rPr>
              <a:t> “grad_vs_undergrad_students”</a:t>
            </a:r>
            <a:endParaRPr lang="en-US" sz="2000" dirty="0">
              <a:solidFill>
                <a:srgbClr val="C00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</a:rPr>
              <a:t>in relevance to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  <a:r>
              <a:rPr lang="en-US" sz="2000" i="1" dirty="0">
                <a:solidFill>
                  <a:srgbClr val="C00000"/>
                </a:solidFill>
                <a:latin typeface="Times New Roman" panose="02020603050405020304" charset="0"/>
              </a:rPr>
              <a:t>name, gender, major, birth_place, birth_date, residence, phone#, gpa</a:t>
            </a:r>
            <a:endParaRPr lang="en-US" sz="2000" dirty="0">
              <a:solidFill>
                <a:srgbClr val="C00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</a:rPr>
              <a:t>for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charset="0"/>
              </a:rPr>
              <a:t> “graduate_students”</a:t>
            </a:r>
            <a:endParaRPr lang="en-US" sz="2000" dirty="0">
              <a:solidFill>
                <a:srgbClr val="C00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</a:rPr>
              <a:t>where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charset="0"/>
              </a:rPr>
              <a:t> status in “graduate”</a:t>
            </a:r>
            <a:endParaRPr lang="en-US" sz="2000" dirty="0">
              <a:solidFill>
                <a:srgbClr val="C00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</a:rPr>
              <a:t>versus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charset="0"/>
              </a:rPr>
              <a:t> “undergraduate_students”</a:t>
            </a:r>
            <a:endParaRPr lang="en-US" sz="2000" dirty="0">
              <a:solidFill>
                <a:srgbClr val="C00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</a:rPr>
              <a:t>where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charset="0"/>
              </a:rPr>
              <a:t> status in “undergraduate”</a:t>
            </a:r>
            <a:endParaRPr lang="en-US" sz="2000" dirty="0">
              <a:solidFill>
                <a:srgbClr val="C00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</a:rPr>
              <a:t>analyze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charset="0"/>
              </a:rPr>
              <a:t> count%</a:t>
            </a:r>
            <a:endParaRPr lang="en-US" sz="2000" dirty="0">
              <a:solidFill>
                <a:srgbClr val="C00000"/>
              </a:solidFill>
              <a:latin typeface="Times New Roman" panose="02020603050405020304" charset="0"/>
            </a:endParaRPr>
          </a:p>
          <a:p>
            <a:pPr eaLnBrk="0" hangingPunct="0">
              <a:lnSpc>
                <a:spcPct val="75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</a:rPr>
              <a:t>from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charset="0"/>
              </a:rPr>
              <a:t> student</a:t>
            </a:r>
            <a:endParaRPr lang="en-US" sz="2000" dirty="0">
              <a:solidFill>
                <a:srgbClr val="C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93038" cy="609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Example: Analytical comparison (2)</a:t>
            </a:r>
            <a:endParaRPr lang="en-US" dirty="0"/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r>
              <a:rPr lang="en-US" dirty="0"/>
              <a:t>Given</a:t>
            </a:r>
            <a:endParaRPr lang="en-US" dirty="0"/>
          </a:p>
          <a:p>
            <a:pPr lvl="1"/>
            <a:r>
              <a:rPr lang="en-US" dirty="0"/>
              <a:t>attributes </a:t>
            </a:r>
            <a:r>
              <a:rPr lang="en-US" i="1" dirty="0"/>
              <a:t>name, gender, major, birth_place, birth_date, residence, phone#</a:t>
            </a:r>
            <a:r>
              <a:rPr lang="en-US" dirty="0"/>
              <a:t> and </a:t>
            </a:r>
            <a:r>
              <a:rPr lang="en-US" i="1" dirty="0"/>
              <a:t>gpa</a:t>
            </a:r>
            <a:endParaRPr lang="en-US" dirty="0"/>
          </a:p>
          <a:p>
            <a:pPr lvl="1"/>
            <a:r>
              <a:rPr lang="en-US" i="1" dirty="0"/>
              <a:t>Gen(a</a:t>
            </a:r>
            <a:r>
              <a:rPr lang="en-US" baseline="-25000" dirty="0"/>
              <a:t>i</a:t>
            </a:r>
            <a:r>
              <a:rPr lang="en-US" i="1" dirty="0"/>
              <a:t>)</a:t>
            </a:r>
            <a:r>
              <a:rPr lang="en-US" dirty="0"/>
              <a:t> = concept hierarchies on attributes a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i="1" dirty="0"/>
              <a:t>U</a:t>
            </a:r>
            <a:r>
              <a:rPr lang="en-US" baseline="-25000" dirty="0"/>
              <a:t>i</a:t>
            </a:r>
            <a:r>
              <a:rPr lang="en-US" dirty="0"/>
              <a:t> = attribute analytical thresholds for attributes a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i="1" dirty="0"/>
              <a:t>T</a:t>
            </a:r>
            <a:r>
              <a:rPr lang="en-US" baseline="-25000" dirty="0"/>
              <a:t>i</a:t>
            </a:r>
            <a:r>
              <a:rPr lang="en-US" dirty="0"/>
              <a:t> = attribute generalization thresholds for attributes a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i="1" dirty="0"/>
              <a:t>R</a:t>
            </a:r>
            <a:r>
              <a:rPr lang="en-US" dirty="0"/>
              <a:t> = attribute relevance threshold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Example: Analytical comparison (3)</a:t>
            </a:r>
            <a:endParaRPr lang="en-US" dirty="0"/>
          </a:p>
        </p:txBody>
      </p:sp>
      <p:sp>
        <p:nvSpPr>
          <p:cNvPr id="55298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r>
              <a:rPr lang="en-US" sz="2400" dirty="0"/>
              <a:t>1. Data collection</a:t>
            </a:r>
            <a:endParaRPr lang="en-US" sz="2400" dirty="0"/>
          </a:p>
          <a:p>
            <a:pPr lvl="1"/>
            <a:r>
              <a:rPr lang="en-US" sz="2000" dirty="0"/>
              <a:t>target and contrasting classes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2. Attribute relevance analysis</a:t>
            </a:r>
            <a:endParaRPr lang="en-US" sz="2400" dirty="0"/>
          </a:p>
          <a:p>
            <a:pPr lvl="1"/>
            <a:r>
              <a:rPr lang="en-US" sz="2000" dirty="0"/>
              <a:t>remove attributes </a:t>
            </a:r>
            <a:r>
              <a:rPr lang="en-US" sz="2000" i="1" dirty="0"/>
              <a:t>name, gender, major, phone#</a:t>
            </a:r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3. Synchronous generalization</a:t>
            </a:r>
            <a:endParaRPr lang="en-US" sz="2400" dirty="0"/>
          </a:p>
          <a:p>
            <a:pPr lvl="1"/>
            <a:r>
              <a:rPr lang="en-US" sz="2000" dirty="0"/>
              <a:t>controlled by user-specified dimension thresholds</a:t>
            </a:r>
            <a:endParaRPr lang="en-US" sz="2000" dirty="0"/>
          </a:p>
          <a:p>
            <a:pPr lvl="1"/>
            <a:r>
              <a:rPr lang="en-US" sz="2000" dirty="0"/>
              <a:t>prime target and contrasting class(es) relations/cuboids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Example: Analytical comparison (4)</a:t>
            </a:r>
            <a:endParaRPr lang="en-US" dirty="0"/>
          </a:p>
        </p:txBody>
      </p:sp>
      <p:graphicFrame>
        <p:nvGraphicFramePr>
          <p:cNvPr id="56322" name="Object 1024"/>
          <p:cNvGraphicFramePr/>
          <p:nvPr/>
        </p:nvGraphicFramePr>
        <p:xfrm>
          <a:off x="1981200" y="1447800"/>
          <a:ext cx="6223000" cy="446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214745" imgH="4468495" progId="Word.Document.8">
                  <p:embed/>
                </p:oleObj>
              </mc:Choice>
              <mc:Fallback>
                <p:oleObj name="" r:id="rId1" imgW="6214745" imgH="4468495" progId="Word.Document.8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447800"/>
                        <a:ext cx="6223000" cy="446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Text Box 4"/>
          <p:cNvSpPr txBox="1"/>
          <p:nvPr/>
        </p:nvSpPr>
        <p:spPr>
          <a:xfrm>
            <a:off x="1447800" y="3276600"/>
            <a:ext cx="62484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</a:rPr>
              <a:t>Prime generalized relation for the target class: Graduate students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56324" name="Object 1025"/>
          <p:cNvGraphicFramePr/>
          <p:nvPr/>
        </p:nvGraphicFramePr>
        <p:xfrm>
          <a:off x="2057400" y="3962400"/>
          <a:ext cx="624363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6242050" imgH="4062730" progId="Word.Document.8">
                  <p:embed/>
                </p:oleObj>
              </mc:Choice>
              <mc:Fallback>
                <p:oleObj name="" r:id="rId3" imgW="6242050" imgH="4062730" progId="Word.Document.8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3962400"/>
                        <a:ext cx="6243638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Text Box 6"/>
          <p:cNvSpPr txBox="1"/>
          <p:nvPr/>
        </p:nvSpPr>
        <p:spPr>
          <a:xfrm>
            <a:off x="914400" y="6096000"/>
            <a:ext cx="7010400" cy="336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charset="0"/>
              </a:rPr>
              <a:t>Prime generalized relation for the contrasting class: Undergraduate students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Example: Analytical comparison (5)</a:t>
            </a:r>
            <a:endParaRPr lang="en-US" dirty="0"/>
          </a:p>
        </p:txBody>
      </p:sp>
      <p:sp>
        <p:nvSpPr>
          <p:cNvPr id="5734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r>
              <a:rPr lang="en-US" sz="2400" dirty="0"/>
              <a:t>4. Drill down, roll up and other OLAP operations on target and contrasting classes to adjust levels of abstractions of resulting description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5. Presentation</a:t>
            </a:r>
            <a:endParaRPr lang="en-US" sz="2400" dirty="0"/>
          </a:p>
          <a:p>
            <a:pPr lvl="1"/>
            <a:r>
              <a:rPr lang="en-US" sz="2000" dirty="0"/>
              <a:t>as generalized relations, crosstabs, bar charts, pie charts, or rules</a:t>
            </a:r>
            <a:endParaRPr lang="en-US" sz="2000" dirty="0"/>
          </a:p>
          <a:p>
            <a:pPr lvl="1"/>
            <a:r>
              <a:rPr lang="en-US" sz="2000" dirty="0"/>
              <a:t>contrasting measures to reflect comparison between target and contrasting classes</a:t>
            </a:r>
            <a:endParaRPr lang="en-US" sz="2000" dirty="0"/>
          </a:p>
          <a:p>
            <a:pPr lvl="2"/>
            <a:r>
              <a:rPr lang="en-US" sz="1800" dirty="0"/>
              <a:t>e.g. count%</a:t>
            </a:r>
            <a:endParaRPr lang="en-US" sz="18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Quantitative Discriminant Rules</a:t>
            </a:r>
            <a:endParaRPr lang="en-US" dirty="0"/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r>
              <a:rPr lang="en-US" dirty="0"/>
              <a:t>Cj = target class</a:t>
            </a:r>
            <a:endParaRPr lang="en-US" dirty="0"/>
          </a:p>
          <a:p>
            <a:r>
              <a:rPr lang="en-US" dirty="0"/>
              <a:t>q</a:t>
            </a:r>
            <a:r>
              <a:rPr lang="en-US" baseline="-25000" dirty="0"/>
              <a:t>a</a:t>
            </a:r>
            <a:r>
              <a:rPr lang="en-US" dirty="0"/>
              <a:t> = a generalized tuple covers some tuples of class</a:t>
            </a:r>
            <a:endParaRPr lang="en-US" dirty="0"/>
          </a:p>
          <a:p>
            <a:pPr lvl="1"/>
            <a:r>
              <a:rPr lang="en-US" dirty="0"/>
              <a:t>but can also cover some tuples of contrasting class</a:t>
            </a:r>
            <a:endParaRPr lang="en-US" dirty="0"/>
          </a:p>
          <a:p>
            <a:r>
              <a:rPr lang="en-US" dirty="0"/>
              <a:t>d-weight</a:t>
            </a:r>
            <a:endParaRPr lang="en-US" dirty="0"/>
          </a:p>
          <a:p>
            <a:pPr lvl="1"/>
            <a:r>
              <a:rPr lang="en-US" dirty="0"/>
              <a:t>range: [0.0, 1.0] or [0%, 100%]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8371" name="Object 0"/>
          <p:cNvGraphicFramePr/>
          <p:nvPr/>
        </p:nvGraphicFramePr>
        <p:xfrm>
          <a:off x="2438400" y="4962525"/>
          <a:ext cx="35814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878965" imgH="622300" progId="Equation.3">
                  <p:embed/>
                </p:oleObj>
              </mc:Choice>
              <mc:Fallback>
                <p:oleObj name="" r:id="rId1" imgW="1878965" imgH="62230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4962525"/>
                        <a:ext cx="3581400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2"/>
          <p:cNvSpPr>
            <a:spLocks noGrp="1"/>
          </p:cNvSpPr>
          <p:nvPr>
            <p:ph type="title"/>
          </p:nvPr>
        </p:nvSpPr>
        <p:spPr>
          <a:xfrm>
            <a:off x="1524000" y="304800"/>
            <a:ext cx="7412038" cy="990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Example: Quantitative Description Rule</a:t>
            </a:r>
            <a:endParaRPr lang="en-US" dirty="0"/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Quantitative description rule for target class </a:t>
            </a:r>
            <a:r>
              <a:rPr lang="en-US" sz="2400" i="1" dirty="0"/>
              <a:t>Europe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9395" name="Object 4"/>
          <p:cNvGraphicFramePr/>
          <p:nvPr/>
        </p:nvGraphicFramePr>
        <p:xfrm>
          <a:off x="228600" y="1447800"/>
          <a:ext cx="853440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7955280" imgH="4047490" progId="Word.Document.8">
                  <p:embed/>
                </p:oleObj>
              </mc:Choice>
              <mc:Fallback>
                <p:oleObj name="" r:id="rId1" imgW="7955280" imgH="4047490" progId="Word.Document.8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1447800"/>
                        <a:ext cx="8534400" cy="404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5"/>
          <p:cNvSpPr txBox="1"/>
          <p:nvPr/>
        </p:nvSpPr>
        <p:spPr>
          <a:xfrm>
            <a:off x="457200" y="3581400"/>
            <a:ext cx="8305800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charset="0"/>
              </a:rPr>
              <a:t>Crosstab showing associated t-weight, d-weight values and total number (in thousands) of TVs and computers sold at AllElectronics in 1998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59397" name="Object 6"/>
          <p:cNvGraphicFramePr/>
          <p:nvPr/>
        </p:nvGraphicFramePr>
        <p:xfrm>
          <a:off x="685800" y="5257800"/>
          <a:ext cx="8077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4684395" imgH="431800" progId="Equation.3">
                  <p:embed/>
                </p:oleObj>
              </mc:Choice>
              <mc:Fallback>
                <p:oleObj name="" r:id="rId3" imgW="4684395" imgH="431800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5257800"/>
                        <a:ext cx="80772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1371600" y="533400"/>
            <a:ext cx="7315200" cy="609600"/>
          </a:xfrm>
          <a:ln/>
        </p:spPr>
        <p:txBody>
          <a:bodyPr vert="horz" wrap="square" lIns="92075" tIns="46038" rIns="92075" bIns="46038" anchor="ctr"/>
          <a:p>
            <a:r>
              <a:rPr lang="en-US" sz="3600" b="1" dirty="0"/>
              <a:t>Concept Description vs. OLAP</a:t>
            </a:r>
            <a:endParaRPr lang="en-US" sz="3600" b="1" dirty="0"/>
          </a:p>
        </p:txBody>
      </p:sp>
      <p:sp>
        <p:nvSpPr>
          <p:cNvPr id="8194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648200"/>
          </a:xfrm>
          <a:ln/>
        </p:spPr>
        <p:txBody>
          <a:bodyPr vert="horz" wrap="square" lIns="92075" tIns="46038" rIns="92075" bIns="46038" anchor="t"/>
          <a:p>
            <a:r>
              <a:rPr lang="en-US" dirty="0"/>
              <a:t>Concept description: </a:t>
            </a:r>
            <a:endParaRPr lang="en-US" dirty="0"/>
          </a:p>
          <a:p>
            <a:pPr lvl="1"/>
            <a:r>
              <a:rPr lang="en-US" dirty="0"/>
              <a:t> can handle complex data types of the attributes and their aggregations</a:t>
            </a:r>
            <a:endParaRPr lang="en-US" dirty="0"/>
          </a:p>
          <a:p>
            <a:pPr lvl="1"/>
            <a:r>
              <a:rPr lang="en-US" dirty="0"/>
              <a:t> a more automated process</a:t>
            </a:r>
            <a:endParaRPr lang="en-US" dirty="0"/>
          </a:p>
          <a:p>
            <a:r>
              <a:rPr lang="en-US" dirty="0"/>
              <a:t>OLAP: </a:t>
            </a:r>
            <a:endParaRPr lang="en-US" dirty="0"/>
          </a:p>
          <a:p>
            <a:pPr lvl="1"/>
            <a:r>
              <a:rPr lang="en-US" dirty="0"/>
              <a:t>restricted to a small number of dimension and measure types</a:t>
            </a:r>
            <a:endParaRPr lang="en-US" dirty="0"/>
          </a:p>
          <a:p>
            <a:pPr lvl="1"/>
            <a:r>
              <a:rPr lang="en-US" dirty="0"/>
              <a:t>user-controlled process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Quantitative Discriminant Rules</a:t>
            </a:r>
            <a:endParaRPr lang="en-US" dirty="0"/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816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sz="2400" dirty="0"/>
              <a:t>High d-weight in target class indicates that concept represented by generalized tuple is primarily derived from target class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Low d-weight implies concept is derived from contrasting class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Threshold can be set to control the display of interesting tuples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quantitative discriminant rule form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r>
              <a:rPr lang="en-US" sz="2000" dirty="0"/>
              <a:t>Read: if X satisfies condition, there is a probability (d-weight) that x is in the target class</a:t>
            </a:r>
            <a:endParaRPr lang="en-US" sz="2000" dirty="0"/>
          </a:p>
        </p:txBody>
      </p:sp>
      <p:graphicFrame>
        <p:nvGraphicFramePr>
          <p:cNvPr id="60419" name="Object 5"/>
          <p:cNvGraphicFramePr/>
          <p:nvPr/>
        </p:nvGraphicFramePr>
        <p:xfrm>
          <a:off x="1676400" y="4419600"/>
          <a:ext cx="5776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274060" imgH="203200" progId="Equation.3">
                  <p:embed/>
                </p:oleObj>
              </mc:Choice>
              <mc:Fallback>
                <p:oleObj name="" r:id="rId1" imgW="3274060" imgH="203200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4419600"/>
                        <a:ext cx="5776913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909638" y="758825"/>
            <a:ext cx="7419975" cy="595313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Mining Data Dispersion Characteristics</a:t>
            </a:r>
            <a:endParaRPr lang="en-US" dirty="0"/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457200" y="1752600"/>
            <a:ext cx="7924800" cy="48006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10000"/>
              </a:lnSpc>
              <a:buSzPct val="80000"/>
            </a:pPr>
            <a:r>
              <a:rPr lang="en-US" sz="2400" u="sng" dirty="0"/>
              <a:t>Motivation</a:t>
            </a:r>
            <a:endParaRPr lang="en-US" sz="2400" u="sng" dirty="0"/>
          </a:p>
          <a:p>
            <a:pPr lvl="1">
              <a:lnSpc>
                <a:spcPct val="110000"/>
              </a:lnSpc>
              <a:buSzPct val="80000"/>
            </a:pPr>
            <a:r>
              <a:rPr lang="en-US" sz="2000" dirty="0"/>
              <a:t>To better understand the data: central tendency, variation and spread</a:t>
            </a:r>
            <a:endParaRPr lang="en-US" sz="2000" dirty="0"/>
          </a:p>
          <a:p>
            <a:pPr>
              <a:lnSpc>
                <a:spcPct val="110000"/>
              </a:lnSpc>
              <a:buSzPct val="80000"/>
            </a:pPr>
            <a:r>
              <a:rPr lang="en-US" sz="2400" u="sng" dirty="0"/>
              <a:t>Data dispersion characteristics</a:t>
            </a:r>
            <a:r>
              <a:rPr lang="en-US" sz="2400" dirty="0"/>
              <a:t> </a:t>
            </a:r>
            <a:endParaRPr lang="en-US" sz="2400" dirty="0"/>
          </a:p>
          <a:p>
            <a:pPr lvl="1">
              <a:lnSpc>
                <a:spcPct val="110000"/>
              </a:lnSpc>
              <a:buSzPct val="80000"/>
            </a:pPr>
            <a:r>
              <a:rPr lang="en-US" sz="2000" dirty="0"/>
              <a:t>median, max, min, quantiles, outliers, variance, etc.</a:t>
            </a:r>
            <a:endParaRPr lang="en-US" sz="2000" dirty="0"/>
          </a:p>
          <a:p>
            <a:pPr>
              <a:lnSpc>
                <a:spcPct val="110000"/>
              </a:lnSpc>
              <a:buSzPct val="80000"/>
            </a:pPr>
            <a:r>
              <a:rPr lang="en-US" sz="2400" u="sng" dirty="0"/>
              <a:t>Numerical dimensions</a:t>
            </a:r>
            <a:r>
              <a:rPr lang="en-US" sz="2400" dirty="0"/>
              <a:t> correspond to sorted intervals</a:t>
            </a:r>
            <a:endParaRPr lang="en-US" sz="2400" dirty="0"/>
          </a:p>
          <a:p>
            <a:pPr lvl="1">
              <a:lnSpc>
                <a:spcPct val="110000"/>
              </a:lnSpc>
              <a:buSzPct val="80000"/>
            </a:pPr>
            <a:r>
              <a:rPr lang="en-US" sz="2000" dirty="0"/>
              <a:t>Data dispersion: analyzed with multiple granularities of precision</a:t>
            </a:r>
            <a:endParaRPr lang="en-US" sz="2000" dirty="0"/>
          </a:p>
          <a:p>
            <a:pPr lvl="1">
              <a:lnSpc>
                <a:spcPct val="110000"/>
              </a:lnSpc>
              <a:buSzPct val="80000"/>
            </a:pPr>
            <a:r>
              <a:rPr lang="en-US" sz="2000" dirty="0"/>
              <a:t>Boxplot or quantile analysis on sorted intervals</a:t>
            </a:r>
            <a:endParaRPr lang="en-US" sz="2000" dirty="0"/>
          </a:p>
          <a:p>
            <a:pPr>
              <a:lnSpc>
                <a:spcPct val="110000"/>
              </a:lnSpc>
              <a:buSzPct val="80000"/>
            </a:pPr>
            <a:r>
              <a:rPr lang="en-US" sz="2400" u="sng" dirty="0"/>
              <a:t>Dispersion analysis on computed measures</a:t>
            </a:r>
            <a:endParaRPr lang="en-US" sz="2400" dirty="0"/>
          </a:p>
          <a:p>
            <a:pPr lvl="1">
              <a:lnSpc>
                <a:spcPct val="110000"/>
              </a:lnSpc>
              <a:buSzPct val="80000"/>
            </a:pPr>
            <a:r>
              <a:rPr lang="en-US" sz="2000" dirty="0"/>
              <a:t>Folding measures into numerical dimensions</a:t>
            </a:r>
            <a:endParaRPr lang="en-US" sz="2000" dirty="0"/>
          </a:p>
          <a:p>
            <a:pPr lvl="1">
              <a:lnSpc>
                <a:spcPct val="110000"/>
              </a:lnSpc>
              <a:buSzPct val="80000"/>
            </a:pPr>
            <a:r>
              <a:rPr lang="en-US" sz="2000" dirty="0"/>
              <a:t>Boxplot or quantile analysis on the transformed cube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1600200" y="381000"/>
            <a:ext cx="6400800" cy="6858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Measuring the Central Tendency</a:t>
            </a:r>
            <a:endParaRPr lang="en-US" dirty="0"/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50292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30000"/>
              </a:lnSpc>
              <a:buSzPct val="80000"/>
            </a:pPr>
            <a:r>
              <a:rPr lang="en-US" sz="2400" u="sng" dirty="0"/>
              <a:t>Mean</a:t>
            </a:r>
            <a:endParaRPr lang="en-US" sz="2400" u="sng" dirty="0"/>
          </a:p>
          <a:p>
            <a:pPr lvl="1">
              <a:lnSpc>
                <a:spcPct val="130000"/>
              </a:lnSpc>
              <a:buSzPct val="80000"/>
            </a:pPr>
            <a:r>
              <a:rPr lang="en-US" sz="2000" dirty="0"/>
              <a:t>Weighted arithmetic mean</a:t>
            </a:r>
            <a:endParaRPr lang="en-US" sz="2000" dirty="0"/>
          </a:p>
          <a:p>
            <a:pPr>
              <a:lnSpc>
                <a:spcPct val="130000"/>
              </a:lnSpc>
              <a:buSzPct val="80000"/>
            </a:pPr>
            <a:r>
              <a:rPr lang="en-US" sz="2400" u="sng" dirty="0"/>
              <a:t>Median</a:t>
            </a:r>
            <a:r>
              <a:rPr lang="en-US" sz="2400" dirty="0"/>
              <a:t>: A holistic measure</a:t>
            </a:r>
            <a:endParaRPr lang="en-US" sz="2400" dirty="0"/>
          </a:p>
          <a:p>
            <a:pPr lvl="1">
              <a:lnSpc>
                <a:spcPct val="130000"/>
              </a:lnSpc>
              <a:buSzPct val="80000"/>
            </a:pPr>
            <a:r>
              <a:rPr lang="en-US" sz="2000" dirty="0"/>
              <a:t>Middle value if odd number of values, or average of the middle two values otherwise</a:t>
            </a:r>
            <a:endParaRPr lang="en-US" sz="2000" dirty="0"/>
          </a:p>
          <a:p>
            <a:pPr lvl="1">
              <a:lnSpc>
                <a:spcPct val="130000"/>
              </a:lnSpc>
              <a:buSzPct val="80000"/>
            </a:pPr>
            <a:r>
              <a:rPr lang="en-US" sz="2000" dirty="0"/>
              <a:t>estimated by interpolation</a:t>
            </a:r>
            <a:endParaRPr lang="en-US" sz="2000" dirty="0"/>
          </a:p>
          <a:p>
            <a:pPr>
              <a:lnSpc>
                <a:spcPct val="130000"/>
              </a:lnSpc>
              <a:buSzPct val="80000"/>
            </a:pPr>
            <a:r>
              <a:rPr lang="en-US" sz="2400" u="sng" dirty="0"/>
              <a:t>Mode</a:t>
            </a:r>
            <a:endParaRPr lang="en-US" sz="2400" u="sng" dirty="0"/>
          </a:p>
          <a:p>
            <a:pPr lvl="1">
              <a:lnSpc>
                <a:spcPct val="130000"/>
              </a:lnSpc>
              <a:buSzPct val="80000"/>
            </a:pPr>
            <a:r>
              <a:rPr lang="en-US" sz="2000" dirty="0"/>
              <a:t>Value that occurs most frequently in the data</a:t>
            </a:r>
            <a:endParaRPr lang="en-US" sz="2000" dirty="0"/>
          </a:p>
          <a:p>
            <a:pPr lvl="1">
              <a:lnSpc>
                <a:spcPct val="130000"/>
              </a:lnSpc>
              <a:buSzPct val="80000"/>
            </a:pPr>
            <a:r>
              <a:rPr lang="en-US" sz="2000" dirty="0"/>
              <a:t>Unimodal, bimodal, trimodal</a:t>
            </a:r>
            <a:endParaRPr lang="en-US" sz="2000" dirty="0"/>
          </a:p>
          <a:p>
            <a:pPr lvl="1">
              <a:lnSpc>
                <a:spcPct val="130000"/>
              </a:lnSpc>
              <a:buSzPct val="80000"/>
            </a:pPr>
            <a:r>
              <a:rPr lang="en-US" sz="2000" dirty="0"/>
              <a:t>Empirical formula:</a:t>
            </a:r>
            <a:endParaRPr lang="en-US" sz="2000" dirty="0"/>
          </a:p>
          <a:p>
            <a:pPr>
              <a:lnSpc>
                <a:spcPct val="130000"/>
              </a:lnSpc>
              <a:buSzPct val="80000"/>
            </a:pPr>
            <a:endParaRPr lang="en-US" sz="2400" dirty="0"/>
          </a:p>
        </p:txBody>
      </p:sp>
      <p:graphicFrame>
        <p:nvGraphicFramePr>
          <p:cNvPr id="63491" name="Object 4"/>
          <p:cNvGraphicFramePr/>
          <p:nvPr/>
        </p:nvGraphicFramePr>
        <p:xfrm>
          <a:off x="1981200" y="1447800"/>
          <a:ext cx="16002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711200" imgH="431800" progId="Equation.3">
                  <p:embed/>
                </p:oleObj>
              </mc:Choice>
              <mc:Fallback>
                <p:oleObj name="" r:id="rId1" imgW="711200" imgH="431800" progId="Equation.3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1447800"/>
                        <a:ext cx="1600200" cy="773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5"/>
          <p:cNvGraphicFramePr/>
          <p:nvPr/>
        </p:nvGraphicFramePr>
        <p:xfrm>
          <a:off x="4724400" y="1676400"/>
          <a:ext cx="17256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749300" imgH="838200" progId="Equation.3">
                  <p:embed/>
                </p:oleObj>
              </mc:Choice>
              <mc:Fallback>
                <p:oleObj name="" r:id="rId3" imgW="749300" imgH="838200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1676400"/>
                        <a:ext cx="1725613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6"/>
          <p:cNvGraphicFramePr/>
          <p:nvPr/>
        </p:nvGraphicFramePr>
        <p:xfrm>
          <a:off x="4724400" y="3505200"/>
          <a:ext cx="3935413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943100" imgH="469900" progId="Equation.3">
                  <p:embed/>
                </p:oleObj>
              </mc:Choice>
              <mc:Fallback>
                <p:oleObj name="" r:id="rId5" imgW="1943100" imgH="469900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24400" y="3505200"/>
                        <a:ext cx="3935413" cy="96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7"/>
          <p:cNvGraphicFramePr/>
          <p:nvPr/>
        </p:nvGraphicFramePr>
        <p:xfrm>
          <a:off x="3962400" y="5943600"/>
          <a:ext cx="4449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2195195" imgH="203200" progId="Equation.3">
                  <p:embed/>
                </p:oleObj>
              </mc:Choice>
              <mc:Fallback>
                <p:oleObj name="" r:id="rId7" imgW="2195195" imgH="203200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5943600"/>
                        <a:ext cx="4449763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2"/>
          <p:cNvSpPr>
            <a:spLocks noGrp="1"/>
          </p:cNvSpPr>
          <p:nvPr>
            <p:ph type="title"/>
          </p:nvPr>
        </p:nvSpPr>
        <p:spPr>
          <a:xfrm>
            <a:off x="1371600" y="457200"/>
            <a:ext cx="7391400" cy="6858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Measuring the Dispersion of Data</a:t>
            </a:r>
            <a:endParaRPr lang="en-US" sz="3600" dirty="0"/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9530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20000"/>
              </a:lnSpc>
              <a:buSzPct val="80000"/>
            </a:pPr>
            <a:r>
              <a:rPr lang="en-US" sz="2400" dirty="0">
                <a:solidFill>
                  <a:srgbClr val="FF0000"/>
                </a:solidFill>
              </a:rPr>
              <a:t>Quartiles, outliers and boxplots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en-US" sz="2000" dirty="0">
                <a:solidFill>
                  <a:schemeClr val="hlink"/>
                </a:solidFill>
              </a:rPr>
              <a:t>Quartiles</a:t>
            </a:r>
            <a:r>
              <a:rPr lang="en-US" sz="2000" dirty="0"/>
              <a:t>: Q</a:t>
            </a:r>
            <a:r>
              <a:rPr lang="en-US" sz="2000" baseline="-25000" dirty="0"/>
              <a:t>1</a:t>
            </a:r>
            <a:r>
              <a:rPr lang="en-US" sz="2000" dirty="0"/>
              <a:t> (25</a:t>
            </a:r>
            <a:r>
              <a:rPr lang="en-US" sz="2000" baseline="30000" dirty="0"/>
              <a:t>th</a:t>
            </a:r>
            <a:r>
              <a:rPr lang="en-US" sz="2000" dirty="0"/>
              <a:t> percentile), Q</a:t>
            </a:r>
            <a:r>
              <a:rPr lang="en-US" sz="2000" baseline="-25000" dirty="0"/>
              <a:t>3</a:t>
            </a:r>
            <a:r>
              <a:rPr lang="en-US" sz="2000" dirty="0"/>
              <a:t> (75</a:t>
            </a:r>
            <a:r>
              <a:rPr lang="en-US" sz="2000" baseline="30000" dirty="0"/>
              <a:t>th</a:t>
            </a:r>
            <a:r>
              <a:rPr lang="en-US" sz="2000" dirty="0"/>
              <a:t> percentile)</a:t>
            </a:r>
            <a:endParaRPr lang="en-US" sz="2000" dirty="0"/>
          </a:p>
          <a:p>
            <a:pPr lvl="1">
              <a:lnSpc>
                <a:spcPct val="120000"/>
              </a:lnSpc>
              <a:buSzPct val="80000"/>
            </a:pPr>
            <a:r>
              <a:rPr lang="en-US" sz="2000" dirty="0">
                <a:solidFill>
                  <a:schemeClr val="hlink"/>
                </a:solidFill>
              </a:rPr>
              <a:t>Inter-quartile range</a:t>
            </a:r>
            <a:r>
              <a:rPr lang="en-US" sz="2000" dirty="0"/>
              <a:t>: IQR = Q</a:t>
            </a:r>
            <a:r>
              <a:rPr lang="en-US" sz="2000" baseline="-25000" dirty="0"/>
              <a:t>3 </a:t>
            </a:r>
            <a:r>
              <a:rPr lang="en-US" sz="2000" dirty="0"/>
              <a:t>–</a:t>
            </a:r>
            <a:r>
              <a:rPr lang="en-US" sz="2000" baseline="-25000" dirty="0"/>
              <a:t> </a:t>
            </a:r>
            <a:r>
              <a:rPr lang="en-US" sz="2000" dirty="0"/>
              <a:t>Q</a:t>
            </a:r>
            <a:r>
              <a:rPr lang="en-US" sz="2000" baseline="-25000" dirty="0"/>
              <a:t>1 </a:t>
            </a:r>
            <a:endParaRPr lang="en-US" sz="2000" baseline="-25000" dirty="0"/>
          </a:p>
          <a:p>
            <a:pPr lvl="1">
              <a:lnSpc>
                <a:spcPct val="120000"/>
              </a:lnSpc>
              <a:buSzPct val="80000"/>
            </a:pPr>
            <a:r>
              <a:rPr lang="en-US" sz="2000" dirty="0">
                <a:solidFill>
                  <a:schemeClr val="hlink"/>
                </a:solidFill>
              </a:rPr>
              <a:t>Five number summary</a:t>
            </a:r>
            <a:r>
              <a:rPr lang="en-US" sz="2000" dirty="0"/>
              <a:t>: min, Q</a:t>
            </a:r>
            <a:r>
              <a:rPr lang="en-US" sz="2000" baseline="-25000" dirty="0"/>
              <a:t>1</a:t>
            </a:r>
            <a:r>
              <a:rPr lang="en-US" sz="2000" dirty="0"/>
              <a:t>, M,</a:t>
            </a:r>
            <a:r>
              <a:rPr lang="en-US" sz="2000" baseline="-25000" dirty="0"/>
              <a:t> </a:t>
            </a:r>
            <a:r>
              <a:rPr lang="en-US" sz="2000" dirty="0"/>
              <a:t>Q</a:t>
            </a:r>
            <a:r>
              <a:rPr lang="en-US" sz="2000" baseline="-25000" dirty="0"/>
              <a:t>3</a:t>
            </a:r>
            <a:r>
              <a:rPr lang="en-US" sz="2000" dirty="0"/>
              <a:t>, max</a:t>
            </a:r>
            <a:endParaRPr lang="en-US" sz="2000" dirty="0"/>
          </a:p>
          <a:p>
            <a:pPr lvl="1">
              <a:lnSpc>
                <a:spcPct val="120000"/>
              </a:lnSpc>
              <a:buSzPct val="80000"/>
            </a:pPr>
            <a:r>
              <a:rPr lang="en-US" sz="2000" dirty="0">
                <a:solidFill>
                  <a:schemeClr val="hlink"/>
                </a:solidFill>
              </a:rPr>
              <a:t>Boxplot</a:t>
            </a:r>
            <a:r>
              <a:rPr lang="en-US" sz="2000" dirty="0"/>
              <a:t>: ends of the box are the quartiles, median is marked, whiskers, and plot outlier individually</a:t>
            </a:r>
            <a:endParaRPr lang="en-US" sz="2000" dirty="0"/>
          </a:p>
          <a:p>
            <a:pPr lvl="1">
              <a:lnSpc>
                <a:spcPct val="120000"/>
              </a:lnSpc>
              <a:buSzPct val="80000"/>
            </a:pPr>
            <a:r>
              <a:rPr lang="en-US" sz="2000" dirty="0">
                <a:solidFill>
                  <a:schemeClr val="hlink"/>
                </a:solidFill>
              </a:rPr>
              <a:t>Outlier</a:t>
            </a:r>
            <a:r>
              <a:rPr lang="en-US" sz="2000" dirty="0"/>
              <a:t>: usually, a value higher/lower than 1.5 x IQR</a:t>
            </a:r>
            <a:endParaRPr lang="en-US" sz="2000" dirty="0"/>
          </a:p>
          <a:p>
            <a:pPr>
              <a:lnSpc>
                <a:spcPct val="120000"/>
              </a:lnSpc>
              <a:buSzPct val="80000"/>
            </a:pPr>
            <a:r>
              <a:rPr lang="en-US" sz="2400" dirty="0">
                <a:solidFill>
                  <a:srgbClr val="FF0000"/>
                </a:solidFill>
              </a:rPr>
              <a:t>Variance and standard deviation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en-US" sz="2000" b="1" dirty="0">
                <a:solidFill>
                  <a:schemeClr val="hlink"/>
                </a:solidFill>
              </a:rPr>
              <a:t>Variance</a:t>
            </a:r>
            <a:r>
              <a:rPr lang="en-US" sz="2000" b="1" i="1" dirty="0"/>
              <a:t> s</a:t>
            </a:r>
            <a:r>
              <a:rPr lang="en-US" sz="2000" b="1" i="1" baseline="30000" dirty="0"/>
              <a:t>2</a:t>
            </a:r>
            <a:r>
              <a:rPr lang="en-US" sz="2000" b="1" dirty="0"/>
              <a:t>: (algebraic, scalable computation)</a:t>
            </a:r>
            <a:endParaRPr lang="en-US" sz="2000" b="1" dirty="0"/>
          </a:p>
          <a:p>
            <a:pPr lvl="1">
              <a:lnSpc>
                <a:spcPct val="120000"/>
              </a:lnSpc>
              <a:buSzPct val="80000"/>
            </a:pPr>
            <a:endParaRPr lang="en-US" sz="2000" dirty="0"/>
          </a:p>
          <a:p>
            <a:pPr lvl="1">
              <a:lnSpc>
                <a:spcPct val="120000"/>
              </a:lnSpc>
              <a:buSzPct val="80000"/>
            </a:pPr>
            <a:endParaRPr lang="en-US" sz="2000" dirty="0">
              <a:solidFill>
                <a:schemeClr val="hlink"/>
              </a:solidFill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en-US" sz="2000" dirty="0">
                <a:solidFill>
                  <a:schemeClr val="hlink"/>
                </a:solidFill>
              </a:rPr>
              <a:t>Standard deviation</a:t>
            </a:r>
            <a:r>
              <a:rPr lang="en-US" sz="2000" i="1" dirty="0"/>
              <a:t> s </a:t>
            </a:r>
            <a:r>
              <a:rPr lang="en-US" sz="2000" dirty="0"/>
              <a:t>is the square root of variance </a:t>
            </a:r>
            <a:r>
              <a:rPr lang="en-US" sz="2000" i="1" dirty="0"/>
              <a:t>s</a:t>
            </a:r>
            <a:r>
              <a:rPr lang="en-US" sz="2000" i="1" baseline="30000" dirty="0"/>
              <a:t>2</a:t>
            </a:r>
            <a:endParaRPr lang="en-US" sz="2000" i="1" baseline="30000" dirty="0"/>
          </a:p>
        </p:txBody>
      </p:sp>
      <p:graphicFrame>
        <p:nvGraphicFramePr>
          <p:cNvPr id="65539" name="Object 4"/>
          <p:cNvGraphicFramePr/>
          <p:nvPr/>
        </p:nvGraphicFramePr>
        <p:xfrm>
          <a:off x="1295400" y="5334000"/>
          <a:ext cx="7086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957830" imgH="431800" progId="Equation.3">
                  <p:embed/>
                </p:oleObj>
              </mc:Choice>
              <mc:Fallback>
                <p:oleObj name="" r:id="rId1" imgW="2957830" imgH="4318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5334000"/>
                        <a:ext cx="7086600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15200" cy="8382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 Boxplot Analysis</a:t>
            </a:r>
            <a:endParaRPr lang="en-US" sz="3600" dirty="0"/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Five-number summary</a:t>
            </a:r>
            <a:r>
              <a:rPr lang="en-US" dirty="0"/>
              <a:t> of a distribution:</a:t>
            </a:r>
            <a:endParaRPr lang="en-US" dirty="0"/>
          </a:p>
          <a:p>
            <a:pPr lvl="1" algn="ctr">
              <a:lnSpc>
                <a:spcPct val="90000"/>
              </a:lnSpc>
              <a:buNone/>
            </a:pPr>
            <a:r>
              <a:rPr lang="en-US" dirty="0"/>
              <a:t>Minimum, Q1, M, Q3, Maximum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</a:rPr>
              <a:t>Boxplot</a:t>
            </a:r>
            <a:endParaRPr lang="en-US" dirty="0">
              <a:solidFill>
                <a:schemeClr val="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Data is represented with a box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ends of the box are at the first and third quartiles, i.e., the height of the box is IQR (interquartile range)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median is marked by a line within the box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Whiskers: two lines outside the box extend to Minimum and Maximum</a:t>
            </a:r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1026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392988" cy="11049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A Boxplot</a:t>
            </a:r>
            <a:endParaRPr lang="en-US" sz="3600" dirty="0"/>
          </a:p>
        </p:txBody>
      </p:sp>
      <p:pic>
        <p:nvPicPr>
          <p:cNvPr id="68610" name="Picture 5" descr="Image result for boxplot 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00200"/>
            <a:ext cx="8229600" cy="4648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8382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Mining Descriptive Statistical Measures in Large Databases</a:t>
            </a:r>
            <a:endParaRPr lang="en-US" sz="3600" dirty="0"/>
          </a:p>
        </p:txBody>
      </p:sp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Variance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dirty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Standard deviation: the square root of the variance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Measures spread about the mean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It is zero if and only if all the values are equal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Both the deviation and the variance are algebraic</a:t>
            </a:r>
            <a:endParaRPr lang="en-US" dirty="0"/>
          </a:p>
        </p:txBody>
      </p:sp>
      <p:graphicFrame>
        <p:nvGraphicFramePr>
          <p:cNvPr id="69635" name="Object 0"/>
          <p:cNvGraphicFramePr/>
          <p:nvPr/>
        </p:nvGraphicFramePr>
        <p:xfrm>
          <a:off x="1524000" y="1395413"/>
          <a:ext cx="60960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236460" imgH="4831715" progId="MSGraph.Chart.8">
                  <p:embed/>
                </p:oleObj>
              </mc:Choice>
              <mc:Fallback>
                <p:oleObj name="" r:id="rId1" imgW="7236460" imgH="4831715" progId="MSGraph.Chart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1395413"/>
                        <a:ext cx="6096000" cy="4067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1"/>
          <p:cNvGraphicFramePr/>
          <p:nvPr/>
        </p:nvGraphicFramePr>
        <p:xfrm>
          <a:off x="1766888" y="2590800"/>
          <a:ext cx="51673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576830" imgH="431800" progId="Equation.3">
                  <p:embed/>
                </p:oleObj>
              </mc:Choice>
              <mc:Fallback>
                <p:oleObj name="" r:id="rId3" imgW="2576830" imgH="4318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6888" y="2590800"/>
                        <a:ext cx="5167312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1676400" y="457200"/>
            <a:ext cx="5430838" cy="609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Histogram Analysis</a:t>
            </a:r>
            <a:endParaRPr lang="en-US" dirty="0"/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>
          <a:xfrm>
            <a:off x="609600" y="1752600"/>
            <a:ext cx="8305800" cy="4648200"/>
          </a:xfrm>
          <a:ln/>
        </p:spPr>
        <p:txBody>
          <a:bodyPr vert="horz" wrap="square" lIns="92075" tIns="46038" rIns="92075" bIns="46038" anchor="t"/>
          <a:p>
            <a:r>
              <a:rPr lang="en-US" sz="2400" dirty="0"/>
              <a:t>Graph displays of basic statistical class descriptions</a:t>
            </a:r>
            <a:endParaRPr lang="en-US" sz="2400" dirty="0"/>
          </a:p>
          <a:p>
            <a:pPr lvl="1"/>
            <a:r>
              <a:rPr lang="en-US" sz="2000" dirty="0"/>
              <a:t>Frequency histograms </a:t>
            </a:r>
            <a:endParaRPr lang="en-US" sz="2000" dirty="0"/>
          </a:p>
          <a:p>
            <a:pPr lvl="2"/>
            <a:r>
              <a:rPr lang="en-US" sz="1800" dirty="0"/>
              <a:t>A univariate graphical method</a:t>
            </a:r>
            <a:endParaRPr lang="en-US" sz="1800" dirty="0"/>
          </a:p>
          <a:p>
            <a:pPr lvl="2"/>
            <a:r>
              <a:rPr lang="en-US" sz="1800" dirty="0"/>
              <a:t>Consists of a set of rectangles that reflect the counts or frequencies of the classes present in the given data</a:t>
            </a:r>
            <a:endParaRPr lang="en-US" sz="1800" dirty="0"/>
          </a:p>
        </p:txBody>
      </p:sp>
      <p:pic>
        <p:nvPicPr>
          <p:cNvPr id="70659" name="Picture 5" descr="histo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3581400"/>
            <a:ext cx="4876800" cy="2914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Quantile Plot</a:t>
            </a:r>
            <a:endParaRPr lang="en-US" dirty="0"/>
          </a:p>
        </p:txBody>
      </p:sp>
      <p:sp>
        <p:nvSpPr>
          <p:cNvPr id="71682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8077200" cy="4724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</a:pPr>
            <a:r>
              <a:rPr lang="en-US" sz="2400" dirty="0"/>
              <a:t>Displays all of the data (allowing the user to assess both the overall behavior and unusual occurrences)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Plots </a:t>
            </a:r>
            <a:r>
              <a:rPr lang="en-US" sz="2400" dirty="0">
                <a:solidFill>
                  <a:schemeClr val="hlink"/>
                </a:solidFill>
              </a:rPr>
              <a:t>quantile</a:t>
            </a:r>
            <a:r>
              <a:rPr lang="en-US" sz="2400" dirty="0"/>
              <a:t> information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For a data </a:t>
            </a:r>
            <a:r>
              <a:rPr lang="en-US" sz="2000" i="1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data sorted in increasing order, </a:t>
            </a:r>
            <a:r>
              <a:rPr lang="en-US" sz="2000" i="1" dirty="0"/>
              <a:t>f</a:t>
            </a:r>
            <a:r>
              <a:rPr lang="en-US" sz="2000" baseline="-25000" dirty="0"/>
              <a:t>i</a:t>
            </a:r>
            <a:r>
              <a:rPr lang="en-US" sz="2000" dirty="0"/>
              <a:t> indicates that approximately 100 </a:t>
            </a:r>
            <a:r>
              <a:rPr lang="en-US" sz="2000" i="1" dirty="0"/>
              <a:t>f</a:t>
            </a:r>
            <a:r>
              <a:rPr lang="en-US" sz="2000" baseline="-25000" dirty="0"/>
              <a:t>i</a:t>
            </a:r>
            <a:r>
              <a:rPr lang="en-US" sz="2000" dirty="0"/>
              <a:t>% of the data are below or equal to the value </a:t>
            </a:r>
            <a:r>
              <a:rPr lang="en-US" sz="2000" i="1" dirty="0"/>
              <a:t>x</a:t>
            </a:r>
            <a:r>
              <a:rPr lang="en-US" sz="2000" baseline="-25000" dirty="0"/>
              <a:t>i</a:t>
            </a:r>
            <a:endParaRPr lang="en-US" sz="2000" baseline="-25000" dirty="0"/>
          </a:p>
        </p:txBody>
      </p:sp>
      <p:pic>
        <p:nvPicPr>
          <p:cNvPr id="7168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962400"/>
            <a:ext cx="640080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Quantile-Quantile (Q-Q) Plot</a:t>
            </a:r>
            <a:endParaRPr lang="en-US" dirty="0"/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>
          <a:xfrm>
            <a:off x="685800" y="1828800"/>
            <a:ext cx="8077200" cy="4648200"/>
          </a:xfrm>
          <a:ln/>
        </p:spPr>
        <p:txBody>
          <a:bodyPr vert="horz" wrap="square" lIns="92075" tIns="46038" rIns="92075" bIns="46038" anchor="t"/>
          <a:p>
            <a:r>
              <a:rPr lang="en-US" sz="2400" dirty="0"/>
              <a:t>Graphs the quantiles of one univariate distribution against the corresponding quantiles of another</a:t>
            </a:r>
            <a:endParaRPr lang="en-US" sz="2400" dirty="0"/>
          </a:p>
          <a:p>
            <a:r>
              <a:rPr lang="en-US" sz="2400" dirty="0"/>
              <a:t>Allows the user to view whether there is a shift in going from one distribution to another</a:t>
            </a:r>
            <a:endParaRPr lang="en-US" sz="2400" dirty="0"/>
          </a:p>
        </p:txBody>
      </p:sp>
      <p:pic>
        <p:nvPicPr>
          <p:cNvPr id="7270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3429000"/>
            <a:ext cx="5638800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848600" cy="990600"/>
          </a:xfrm>
          <a:ln/>
        </p:spPr>
        <p:txBody>
          <a:bodyPr vert="horz" wrap="square" lIns="92075" tIns="46038" rIns="92075" bIns="46038" anchor="ctr"/>
          <a:p>
            <a:r>
              <a:rPr lang="en-US" sz="3200" b="1" dirty="0"/>
              <a:t>Data Generalization and Summarization-based Characterization</a:t>
            </a:r>
            <a:endParaRPr lang="en-US" sz="3200" b="1"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800600"/>
          </a:xfrm>
          <a:ln/>
        </p:spPr>
        <p:txBody>
          <a:bodyPr vert="horz" wrap="square" lIns="92075" tIns="46038" rIns="92075" bIns="46038" anchor="t"/>
          <a:p>
            <a:r>
              <a:rPr lang="en-US" b="1" dirty="0"/>
              <a:t>Data generalization</a:t>
            </a:r>
            <a:endParaRPr lang="en-US" b="1" dirty="0"/>
          </a:p>
          <a:p>
            <a:pPr lvl="1"/>
            <a:r>
              <a:rPr lang="en-US" dirty="0"/>
              <a:t>A process which abstracts a large set of task-relevant data in a database from a low conceptual levels to higher ones.</a:t>
            </a:r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Approaches: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Data cube approach(OLAP approach)</a:t>
            </a:r>
            <a:endParaRPr lang="en-US" sz="2400" b="1" dirty="0">
              <a:solidFill>
                <a:srgbClr val="FF0000"/>
              </a:solidFill>
            </a:endParaRPr>
          </a:p>
          <a:p>
            <a:pPr lvl="2"/>
            <a:r>
              <a:rPr lang="en-US" sz="2400" b="1" dirty="0">
                <a:solidFill>
                  <a:srgbClr val="FF0000"/>
                </a:solidFill>
              </a:rPr>
              <a:t>Attribute-oriented induction </a:t>
            </a:r>
            <a:r>
              <a:rPr lang="en-US" altLang="zh-CN" sz="2400" b="1" dirty="0">
                <a:solidFill>
                  <a:srgbClr val="FF0000"/>
                </a:solidFill>
              </a:rPr>
              <a:t>(AOI) </a:t>
            </a:r>
            <a:r>
              <a:rPr lang="en-US" sz="2400" b="1" dirty="0">
                <a:solidFill>
                  <a:srgbClr val="FF0000"/>
                </a:solidFill>
              </a:rPr>
              <a:t>approach 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9219" name="Line 4"/>
          <p:cNvSpPr/>
          <p:nvPr/>
        </p:nvSpPr>
        <p:spPr>
          <a:xfrm flipH="1">
            <a:off x="3352800" y="2895600"/>
            <a:ext cx="129540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0" name="Line 5"/>
          <p:cNvSpPr/>
          <p:nvPr/>
        </p:nvSpPr>
        <p:spPr>
          <a:xfrm>
            <a:off x="4648200" y="2895600"/>
            <a:ext cx="1447800" cy="1676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Line 6"/>
          <p:cNvSpPr/>
          <p:nvPr/>
        </p:nvSpPr>
        <p:spPr>
          <a:xfrm>
            <a:off x="3352800" y="4572000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2" name="Line 7"/>
          <p:cNvSpPr/>
          <p:nvPr/>
        </p:nvSpPr>
        <p:spPr>
          <a:xfrm>
            <a:off x="4343400" y="3276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3" name="Line 8"/>
          <p:cNvSpPr/>
          <p:nvPr/>
        </p:nvSpPr>
        <p:spPr>
          <a:xfrm>
            <a:off x="4114800" y="35814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4" name="Line 9"/>
          <p:cNvSpPr/>
          <p:nvPr/>
        </p:nvSpPr>
        <p:spPr>
          <a:xfrm>
            <a:off x="3581400" y="4267200"/>
            <a:ext cx="2209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5" name="Line 10"/>
          <p:cNvSpPr/>
          <p:nvPr/>
        </p:nvSpPr>
        <p:spPr>
          <a:xfrm>
            <a:off x="3886200" y="38862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6" name="Text Box 11"/>
          <p:cNvSpPr txBox="1"/>
          <p:nvPr/>
        </p:nvSpPr>
        <p:spPr>
          <a:xfrm>
            <a:off x="4572000" y="29718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 panose="02020603050405020304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227" name="Text Box 12"/>
          <p:cNvSpPr txBox="1"/>
          <p:nvPr/>
        </p:nvSpPr>
        <p:spPr>
          <a:xfrm>
            <a:off x="4572000" y="32766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 panose="02020603050405020304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228" name="Text Box 13"/>
          <p:cNvSpPr txBox="1"/>
          <p:nvPr/>
        </p:nvSpPr>
        <p:spPr>
          <a:xfrm>
            <a:off x="4572000" y="35814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 panose="02020603050405020304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229" name="Text Box 14"/>
          <p:cNvSpPr txBox="1"/>
          <p:nvPr/>
        </p:nvSpPr>
        <p:spPr>
          <a:xfrm>
            <a:off x="4572000" y="38862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 panose="02020603050405020304" charset="0"/>
              </a:rPr>
              <a:t>4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230" name="Text Box 15"/>
          <p:cNvSpPr txBox="1"/>
          <p:nvPr/>
        </p:nvSpPr>
        <p:spPr>
          <a:xfrm>
            <a:off x="4572000" y="4267200"/>
            <a:ext cx="2730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sz="1400" b="1" dirty="0">
                <a:solidFill>
                  <a:schemeClr val="tx1"/>
                </a:solidFill>
                <a:latin typeface="Times New Roman" panose="02020603050405020304" charset="0"/>
              </a:rPr>
              <a:t>5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9231" name="Text Box 16"/>
          <p:cNvSpPr txBox="1"/>
          <p:nvPr/>
        </p:nvSpPr>
        <p:spPr>
          <a:xfrm>
            <a:off x="6477000" y="4038600"/>
            <a:ext cx="181610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</a:rPr>
              <a:t>Conceptual levels</a:t>
            </a:r>
            <a:endParaRPr lang="en-US" dirty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Scatter plot</a:t>
            </a:r>
            <a:endParaRPr lang="en-US" dirty="0"/>
          </a:p>
        </p:txBody>
      </p:sp>
      <p:sp>
        <p:nvSpPr>
          <p:cNvPr id="7373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/>
          <a:p>
            <a:r>
              <a:rPr lang="en-US" sz="2400" dirty="0"/>
              <a:t>Provides a first look at bivariate data to see clusters of points, outliers, etc</a:t>
            </a:r>
            <a:endParaRPr lang="en-US" sz="2400" dirty="0"/>
          </a:p>
          <a:p>
            <a:r>
              <a:rPr lang="en-US" sz="2400" dirty="0"/>
              <a:t>Each pair of values is treated as a pair of coordinates and plotted as points in the plane</a:t>
            </a:r>
            <a:endParaRPr lang="en-US" sz="2400" dirty="0"/>
          </a:p>
        </p:txBody>
      </p:sp>
      <p:pic>
        <p:nvPicPr>
          <p:cNvPr id="7373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1238" y="3733800"/>
            <a:ext cx="4500562" cy="251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102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/>
          <a:p>
            <a:r>
              <a:rPr lang="en-US" dirty="0"/>
              <a:t>Loess Curve</a:t>
            </a:r>
            <a:endParaRPr lang="en-US" dirty="0"/>
          </a:p>
        </p:txBody>
      </p:sp>
      <p:sp>
        <p:nvSpPr>
          <p:cNvPr id="74754" name="Rectangle 1027"/>
          <p:cNvSpPr>
            <a:spLocks noGrp="1"/>
          </p:cNvSpPr>
          <p:nvPr>
            <p:ph idx="1"/>
          </p:nvPr>
        </p:nvSpPr>
        <p:spPr>
          <a:xfrm>
            <a:off x="685800" y="1676400"/>
            <a:ext cx="8153400" cy="4800600"/>
          </a:xfrm>
          <a:ln/>
        </p:spPr>
        <p:txBody>
          <a:bodyPr vert="horz" wrap="square" lIns="92075" tIns="46038" rIns="92075" bIns="46038" anchor="t"/>
          <a:p>
            <a:r>
              <a:rPr lang="en-US" sz="2400" dirty="0"/>
              <a:t>Adds a smooth curve to a scatter plot in order to provide better perception of the pattern of dependence</a:t>
            </a:r>
            <a:endParaRPr lang="en-US" sz="2400" dirty="0"/>
          </a:p>
          <a:p>
            <a:r>
              <a:rPr lang="en-US" sz="2400" dirty="0"/>
              <a:t>Loess curve is fitted by setting two parameters: a smoothing parameter, and the degree of the polynomials that are fitted by the regression</a:t>
            </a:r>
            <a:endParaRPr lang="en-US" sz="2400" dirty="0"/>
          </a:p>
        </p:txBody>
      </p:sp>
      <p:pic>
        <p:nvPicPr>
          <p:cNvPr id="74755" name="Picture 10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3733800"/>
            <a:ext cx="5105400" cy="259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391400" cy="9906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Graphic Displays of Basic Statistical Descriptions</a:t>
            </a:r>
            <a:endParaRPr lang="en-US" sz="3600" dirty="0"/>
          </a:p>
        </p:txBody>
      </p:sp>
      <p:sp>
        <p:nvSpPr>
          <p:cNvPr id="75778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47244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90000"/>
              </a:lnSpc>
              <a:buSzPct val="80000"/>
            </a:pPr>
            <a:r>
              <a:rPr lang="en-US" sz="2400" dirty="0"/>
              <a:t>Histogram: (shown before)</a:t>
            </a:r>
            <a:endParaRPr lang="en-US" sz="2400" dirty="0"/>
          </a:p>
          <a:p>
            <a:pPr>
              <a:lnSpc>
                <a:spcPct val="90000"/>
              </a:lnSpc>
              <a:buSzPct val="80000"/>
            </a:pPr>
            <a:r>
              <a:rPr lang="en-US" sz="2400" dirty="0"/>
              <a:t>Boxplot: (covered before)</a:t>
            </a:r>
            <a:endParaRPr lang="en-US" sz="2400" dirty="0"/>
          </a:p>
          <a:p>
            <a:pPr>
              <a:lnSpc>
                <a:spcPct val="90000"/>
              </a:lnSpc>
              <a:buSzPct val="80000"/>
            </a:pPr>
            <a:r>
              <a:rPr lang="en-US" sz="2400" dirty="0"/>
              <a:t>Quantile plot:  each value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baseline="-25000" dirty="0"/>
              <a:t>  </a:t>
            </a:r>
            <a:r>
              <a:rPr lang="en-US" sz="2400" dirty="0"/>
              <a:t>is paired with </a:t>
            </a:r>
            <a:r>
              <a:rPr lang="en-US" sz="2400" i="1" dirty="0"/>
              <a:t>f</a:t>
            </a:r>
            <a:r>
              <a:rPr lang="en-US" sz="2400" i="1" baseline="-25000" dirty="0"/>
              <a:t>i </a:t>
            </a:r>
            <a:r>
              <a:rPr lang="en-US" sz="2400" dirty="0"/>
              <a:t> indicating that approximately 100 </a:t>
            </a:r>
            <a:r>
              <a:rPr lang="en-US" sz="2400" i="1" dirty="0"/>
              <a:t>f</a:t>
            </a:r>
            <a:r>
              <a:rPr lang="en-US" sz="2400" i="1" baseline="-25000" dirty="0"/>
              <a:t>i </a:t>
            </a:r>
            <a:r>
              <a:rPr lang="en-US" sz="2400" dirty="0"/>
              <a:t>% of data  are </a:t>
            </a:r>
            <a:r>
              <a:rPr lang="en-US" sz="2400" dirty="0">
                <a:sym typeface="Symbol" panose="05050102010706020507" pitchFamily="18" charset="2"/>
              </a:rPr>
              <a:t>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i</a:t>
            </a:r>
            <a:r>
              <a:rPr lang="en-US" sz="2400" baseline="-25000" dirty="0"/>
              <a:t> </a:t>
            </a:r>
            <a:endParaRPr lang="en-US" sz="2400" dirty="0"/>
          </a:p>
          <a:p>
            <a:pPr>
              <a:lnSpc>
                <a:spcPct val="90000"/>
              </a:lnSpc>
              <a:buSzPct val="80000"/>
            </a:pPr>
            <a:r>
              <a:rPr lang="en-US" sz="2400" dirty="0"/>
              <a:t>Quantile-quantile (q-q) plot: graphs the quantiles of one univariant distribution against the corresponding quantiles of another</a:t>
            </a:r>
            <a:endParaRPr lang="en-US" sz="2400" dirty="0"/>
          </a:p>
          <a:p>
            <a:pPr>
              <a:lnSpc>
                <a:spcPct val="90000"/>
              </a:lnSpc>
              <a:buSzPct val="80000"/>
            </a:pPr>
            <a:r>
              <a:rPr lang="en-US" sz="2400" dirty="0"/>
              <a:t>Scatter plot: each pair of values is a pair of coordinates and plotted as points in the plane</a:t>
            </a:r>
            <a:endParaRPr lang="en-US" sz="2400" dirty="0"/>
          </a:p>
          <a:p>
            <a:pPr>
              <a:lnSpc>
                <a:spcPct val="90000"/>
              </a:lnSpc>
              <a:buSzPct val="80000"/>
            </a:pPr>
            <a:r>
              <a:rPr lang="en-US" sz="2400" dirty="0"/>
              <a:t>Loess (local regression) curve: add a smooth curve to a scatter plot to provide better perception of the pattern of dependence</a:t>
            </a:r>
            <a:endParaRPr lang="en-US" sz="2400" i="1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2"/>
          <p:cNvSpPr>
            <a:spLocks noGrp="1"/>
          </p:cNvSpPr>
          <p:nvPr>
            <p:ph type="title"/>
          </p:nvPr>
        </p:nvSpPr>
        <p:spPr>
          <a:xfrm>
            <a:off x="1752600" y="381000"/>
            <a:ext cx="7162800" cy="914400"/>
          </a:xfrm>
          <a:ln/>
        </p:spPr>
        <p:txBody>
          <a:bodyPr vert="horz" wrap="square" lIns="92075" tIns="46038" rIns="92075" bIns="46038" anchor="ctr"/>
          <a:p>
            <a:pPr>
              <a:buNone/>
            </a:pPr>
            <a:r>
              <a:rPr lang="en-US" dirty="0"/>
              <a:t>Data Mining System Architectures 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9530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v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Coupling data mining system with DB/DW system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coupling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Tahoma" panose="020B0604030504040204" pitchFamily="34" charset="0"/>
              </a:rPr>
              <a:t>—flat file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Tahoma" panose="020B0604030504040204" pitchFamily="34" charset="0"/>
              </a:rPr>
              <a:t>processing, not recommended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Loose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coupling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Fetching data from DB/DW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Semi-tight coupling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Tahoma" panose="020B0604030504040204" pitchFamily="34" charset="0"/>
              </a:rPr>
              <a:t>—enhanced DM performance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Provide efficient implement a few data mining primitives in a DB/DW system, e.g., sorting, indexing, aggregation, histogram analysis,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multiway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join,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precomputation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 of some stat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Tight coupling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Tahoma" panose="020B0604030504040204" pitchFamily="34" charset="0"/>
              </a:rPr>
              <a:t>—A uniform information processing environment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Monotype Sorts" pitchFamily="2" charset="2"/>
              <a:buChar char="u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ea"/>
              </a:rPr>
              <a:t>DM is smoothly integrated into a DB/DW system, mining query is optimized based on mining query, indexing, query processing methods, etc.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ea"/>
            </a:endParaRPr>
          </a:p>
        </p:txBody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1219200" y="533400"/>
            <a:ext cx="6858000" cy="609600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Implementation by Cube Technology</a:t>
            </a:r>
            <a:endParaRPr lang="en-US" sz="3600" dirty="0"/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876800"/>
          </a:xfrm>
          <a:ln/>
        </p:spPr>
        <p:txBody>
          <a:bodyPr vert="horz" wrap="square" lIns="92075" tIns="46038" rIns="92075" bIns="46038" anchor="t"/>
          <a:p>
            <a:r>
              <a:rPr lang="en-US" sz="2400" dirty="0">
                <a:solidFill>
                  <a:schemeClr val="hlink"/>
                </a:solidFill>
              </a:rPr>
              <a:t>Construct a data cube on-the-fly</a:t>
            </a:r>
            <a:r>
              <a:rPr lang="en-US" sz="2400" dirty="0"/>
              <a:t> for the given data mining query</a:t>
            </a:r>
            <a:endParaRPr lang="en-US" sz="2400" dirty="0"/>
          </a:p>
          <a:p>
            <a:pPr lvl="1"/>
            <a:r>
              <a:rPr lang="en-US" sz="2000" dirty="0"/>
              <a:t>Facilitate efficient drill-down analysis</a:t>
            </a:r>
            <a:endParaRPr lang="en-US" sz="2000" dirty="0"/>
          </a:p>
          <a:p>
            <a:pPr lvl="1"/>
            <a:r>
              <a:rPr lang="en-US" sz="2000" dirty="0"/>
              <a:t>May increase the response time</a:t>
            </a:r>
            <a:endParaRPr lang="en-US" sz="2000" dirty="0"/>
          </a:p>
          <a:p>
            <a:pPr lvl="1"/>
            <a:r>
              <a:rPr lang="en-US" sz="2000" dirty="0"/>
              <a:t>A balanced solution: precomputation of “subprime” relation</a:t>
            </a:r>
            <a:endParaRPr lang="en-US" sz="2000" dirty="0"/>
          </a:p>
          <a:p>
            <a:r>
              <a:rPr lang="en-US" sz="2400" dirty="0">
                <a:solidFill>
                  <a:schemeClr val="hlink"/>
                </a:solidFill>
              </a:rPr>
              <a:t>Use a predefined &amp; precomputed data cube</a:t>
            </a:r>
            <a:endParaRPr lang="en-US" sz="2400" dirty="0">
              <a:solidFill>
                <a:schemeClr val="hlink"/>
              </a:solidFill>
            </a:endParaRPr>
          </a:p>
          <a:p>
            <a:pPr lvl="1"/>
            <a:r>
              <a:rPr lang="en-US" sz="2000" dirty="0"/>
              <a:t>Construct a data cube beforehand</a:t>
            </a:r>
            <a:endParaRPr lang="en-US" sz="2000" dirty="0"/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Facilitate not only the Attribute Oriented Induction(AOI), but also Attribute Relevance Analysis (ARA), dicing, slicing, roll-up and drill-down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Cost of cube computation and the nontrivial storage overhead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1119188" y="758825"/>
            <a:ext cx="7142162" cy="744538"/>
          </a:xfrm>
          <a:ln/>
        </p:spPr>
        <p:txBody>
          <a:bodyPr vert="horz" wrap="square" lIns="92075" tIns="46038" rIns="92075" bIns="46038" anchor="ctr"/>
          <a:p>
            <a:r>
              <a:rPr lang="en-US" sz="3600" dirty="0"/>
              <a:t>Characterization vs. OLAP</a:t>
            </a:r>
            <a:endParaRPr lang="en-US" dirty="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50292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10000"/>
              </a:lnSpc>
              <a:buSzPct val="80000"/>
            </a:pPr>
            <a:r>
              <a:rPr lang="en-US" dirty="0"/>
              <a:t>Similarity:</a:t>
            </a:r>
            <a:r>
              <a:rPr lang="en-US" sz="2400" dirty="0"/>
              <a:t> </a:t>
            </a:r>
            <a:endParaRPr lang="en-US" sz="2400" dirty="0"/>
          </a:p>
          <a:p>
            <a:pPr lvl="1">
              <a:lnSpc>
                <a:spcPct val="110000"/>
              </a:lnSpc>
              <a:buSzPct val="80000"/>
            </a:pPr>
            <a:r>
              <a:rPr lang="en-US" dirty="0"/>
              <a:t>Presentation of data summarization at multiple levels of abstraction.</a:t>
            </a:r>
            <a:endParaRPr lang="en-US" dirty="0"/>
          </a:p>
          <a:p>
            <a:pPr lvl="1">
              <a:lnSpc>
                <a:spcPct val="110000"/>
              </a:lnSpc>
              <a:buSzPct val="80000"/>
            </a:pPr>
            <a:r>
              <a:rPr lang="en-US" dirty="0"/>
              <a:t>Interactive drilling, pivoting, slicing and dicing.</a:t>
            </a:r>
            <a:endParaRPr lang="en-US" dirty="0"/>
          </a:p>
          <a:p>
            <a:pPr>
              <a:lnSpc>
                <a:spcPct val="110000"/>
              </a:lnSpc>
              <a:buSzPct val="80000"/>
            </a:pPr>
            <a:r>
              <a:rPr lang="en-US" dirty="0"/>
              <a:t>Differences:</a:t>
            </a:r>
            <a:endParaRPr lang="en-US" dirty="0"/>
          </a:p>
          <a:p>
            <a:pPr lvl="1">
              <a:lnSpc>
                <a:spcPct val="110000"/>
              </a:lnSpc>
              <a:buSzPct val="80000"/>
            </a:pPr>
            <a:r>
              <a:rPr lang="en-US" dirty="0"/>
              <a:t>Automated desired level allocation.</a:t>
            </a:r>
            <a:endParaRPr lang="en-US" dirty="0"/>
          </a:p>
          <a:p>
            <a:pPr lvl="1">
              <a:lnSpc>
                <a:spcPct val="110000"/>
              </a:lnSpc>
              <a:buSzPct val="80000"/>
            </a:pPr>
            <a:r>
              <a:rPr lang="en-US" dirty="0">
                <a:solidFill>
                  <a:srgbClr val="FF0000"/>
                </a:solidFill>
              </a:rPr>
              <a:t>Dimension relevance analysis </a:t>
            </a:r>
            <a:r>
              <a:rPr lang="en-US" dirty="0"/>
              <a:t>and ranking when there are many relevant dimensions.</a:t>
            </a:r>
            <a:endParaRPr lang="en-US" dirty="0"/>
          </a:p>
          <a:p>
            <a:pPr lvl="1">
              <a:lnSpc>
                <a:spcPct val="110000"/>
              </a:lnSpc>
              <a:buSzPct val="80000"/>
            </a:pPr>
            <a:r>
              <a:rPr lang="en-US" dirty="0"/>
              <a:t>Sophisticated typing on dimensions and measures.</a:t>
            </a:r>
            <a:endParaRPr lang="en-US" dirty="0"/>
          </a:p>
          <a:p>
            <a:pPr lvl="1">
              <a:lnSpc>
                <a:spcPct val="110000"/>
              </a:lnSpc>
              <a:buSzPct val="80000"/>
            </a:pPr>
            <a:r>
              <a:rPr lang="en-US" dirty="0"/>
              <a:t>Analytical characterization: data dispersion analysis.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1524000" y="304800"/>
            <a:ext cx="6781800" cy="990600"/>
          </a:xfrm>
          <a:ln/>
        </p:spPr>
        <p:txBody>
          <a:bodyPr vert="horz" wrap="square" lIns="92075" tIns="46038" rIns="92075" bIns="46038" anchor="ctr"/>
          <a:p>
            <a:r>
              <a:rPr lang="en-US" sz="3200" dirty="0"/>
              <a:t>Characterization: Data Cube Approach (without using Attribute Oriented-Induction)</a:t>
            </a:r>
            <a:endParaRPr lang="en-US" sz="3200" dirty="0"/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>
          <a:xfrm>
            <a:off x="609600" y="1676400"/>
            <a:ext cx="8077200" cy="4495800"/>
          </a:xfrm>
          <a:ln/>
        </p:spPr>
        <p:txBody>
          <a:bodyPr vert="horz" wrap="square" lIns="92075" tIns="46038" rIns="92075" bIns="46038" anchor="t"/>
          <a:p>
            <a:pPr>
              <a:lnSpc>
                <a:spcPct val="110000"/>
              </a:lnSpc>
            </a:pPr>
            <a:r>
              <a:rPr lang="en-US" sz="2400" dirty="0"/>
              <a:t>Perform computations and store results in data cubes</a:t>
            </a: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Strength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/>
              <a:t>An efficient implementation of data generalization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Computation of various kinds of measures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en-US" sz="1800" dirty="0"/>
              <a:t>e.g., count( ), sum( ), average( ), max( )</a:t>
            </a:r>
            <a:endParaRPr lang="en-US" sz="18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Generalization and specialization can be performed on a data cube by </a:t>
            </a:r>
            <a:r>
              <a:rPr lang="en-US" sz="2000" i="1" dirty="0"/>
              <a:t>roll-up</a:t>
            </a:r>
            <a:r>
              <a:rPr lang="en-US" sz="2000" dirty="0"/>
              <a:t> and </a:t>
            </a:r>
            <a:r>
              <a:rPr lang="en-US" sz="2000" i="1" dirty="0"/>
              <a:t>drill-down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Limitations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dirty="0"/>
              <a:t>handle only dimensions of</a:t>
            </a:r>
            <a:r>
              <a:rPr lang="en-US" sz="2000" i="1" dirty="0"/>
              <a:t> simple nonnumeric data </a:t>
            </a:r>
            <a:r>
              <a:rPr lang="en-US" sz="2000" dirty="0"/>
              <a:t>and measures of </a:t>
            </a:r>
            <a:r>
              <a:rPr lang="en-US" sz="2000" i="1" dirty="0"/>
              <a:t>simple aggregated numeric values</a:t>
            </a:r>
            <a:r>
              <a:rPr lang="en-US" sz="2000" dirty="0"/>
              <a:t>.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Lack of intelligent analysis, can’t tell which dimensions should be used and what levels should the generalization reach</a:t>
            </a:r>
            <a:endParaRPr lang="en-US" sz="200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1503363" y="533400"/>
            <a:ext cx="6192837" cy="609600"/>
          </a:xfrm>
          <a:ln/>
        </p:spPr>
        <p:txBody>
          <a:bodyPr vert="horz" wrap="square" lIns="92075" tIns="46038" rIns="92075" bIns="46038" anchor="ctr"/>
          <a:p>
            <a:r>
              <a:rPr lang="en-US" dirty="0"/>
              <a:t>Attribute-Oriented Induction</a:t>
            </a:r>
            <a:endParaRPr lang="en-US" dirty="0"/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343400"/>
          </a:xfrm>
          <a:ln/>
        </p:spPr>
        <p:txBody>
          <a:bodyPr vert="horz" wrap="square" lIns="92075" tIns="46038" rIns="92075" bIns="46038" anchor="t"/>
          <a:p>
            <a:r>
              <a:rPr lang="en-US" sz="2400" dirty="0"/>
              <a:t>Proposed in 1989 (KDD ‘89 workshop)</a:t>
            </a:r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Not confined to categorical data nor particular measures</a:t>
            </a:r>
            <a:r>
              <a:rPr lang="en-US" sz="2400" dirty="0"/>
              <a:t>.</a:t>
            </a:r>
            <a:endParaRPr lang="en-US" sz="2400" dirty="0"/>
          </a:p>
          <a:p>
            <a:r>
              <a:rPr lang="en-US" b="1" dirty="0">
                <a:solidFill>
                  <a:srgbClr val="FF0000"/>
                </a:solidFill>
              </a:rPr>
              <a:t>How it is done?</a:t>
            </a:r>
            <a:endParaRPr lang="en-US" b="1" dirty="0">
              <a:solidFill>
                <a:srgbClr val="FF0000"/>
              </a:solidFill>
            </a:endParaRPr>
          </a:p>
          <a:p>
            <a:pPr marL="914400" lvl="1" indent="-457200">
              <a:buFont typeface="Book Antiqua" panose="02040602050305030304" pitchFamily="18" charset="0"/>
              <a:buAutoNum type="arabicPeriod"/>
            </a:pPr>
            <a:r>
              <a:rPr lang="en-US" dirty="0"/>
              <a:t>Collect the task-relevant data( </a:t>
            </a:r>
            <a:r>
              <a:rPr lang="en-US" i="1" dirty="0"/>
              <a:t>initial relation</a:t>
            </a:r>
            <a:r>
              <a:rPr lang="en-US" dirty="0"/>
              <a:t>) using a relational database query</a:t>
            </a:r>
            <a:endParaRPr lang="en-US" dirty="0"/>
          </a:p>
          <a:p>
            <a:pPr marL="914400" lvl="1" indent="-457200">
              <a:buFont typeface="Book Antiqua" panose="02040602050305030304" pitchFamily="18" charset="0"/>
              <a:buAutoNum type="arabicPeriod"/>
            </a:pPr>
            <a:r>
              <a:rPr lang="en-US" dirty="0"/>
              <a:t>Perform generalization by </a:t>
            </a:r>
            <a:r>
              <a:rPr lang="en-US" u="sng" dirty="0"/>
              <a:t>attribute removal</a:t>
            </a:r>
            <a:r>
              <a:rPr lang="en-US" dirty="0"/>
              <a:t> or </a:t>
            </a:r>
            <a:r>
              <a:rPr lang="en-US" u="sng" dirty="0"/>
              <a:t>attribute generalization</a:t>
            </a:r>
            <a:r>
              <a:rPr lang="en-US" dirty="0"/>
              <a:t>.</a:t>
            </a:r>
            <a:endParaRPr lang="en-US" dirty="0"/>
          </a:p>
          <a:p>
            <a:pPr marL="914400" lvl="1" indent="-457200">
              <a:buFont typeface="Book Antiqua" panose="02040602050305030304" pitchFamily="18" charset="0"/>
              <a:buAutoNum type="arabicPeriod"/>
            </a:pPr>
            <a:r>
              <a:rPr lang="en-US" u="sng" dirty="0"/>
              <a:t>Apply aggregation </a:t>
            </a:r>
            <a:r>
              <a:rPr lang="en-US" dirty="0"/>
              <a:t>by merging identical, generalized tuples and accumulating their respective counts.</a:t>
            </a:r>
            <a:endParaRPr lang="en-US" dirty="0"/>
          </a:p>
          <a:p>
            <a:pPr marL="914400" lvl="1" indent="-457200">
              <a:buFont typeface="Book Antiqua" panose="02040602050305030304" pitchFamily="18" charset="0"/>
              <a:buAutoNum type="arabicPeriod"/>
            </a:pPr>
            <a:r>
              <a:rPr lang="en-US" dirty="0"/>
              <a:t>Interactive presentation with users.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ifmx">
  <a:themeElements>
    <a:clrScheme name="">
      <a:dk1>
        <a:srgbClr val="005400"/>
      </a:dk1>
      <a:lt1>
        <a:srgbClr val="FFF6E9"/>
      </a:lt1>
      <a:dk2>
        <a:srgbClr val="000000"/>
      </a:dk2>
      <a:lt2>
        <a:srgbClr val="C8FEC8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ifmx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rgbClr val="CF0E30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ifmx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fmx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fmx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H:\jmh\work\ifmx.ppt</Template>
  <TotalTime>0</TotalTime>
  <Words>16947</Words>
  <Application>WPS Presentation</Application>
  <PresentationFormat>On-screen Show (4:3)</PresentationFormat>
  <Paragraphs>618</Paragraphs>
  <Slides>53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53</vt:i4>
      </vt:variant>
    </vt:vector>
  </HeadingPairs>
  <TitlesOfParts>
    <vt:vector size="103" baseType="lpstr">
      <vt:lpstr>Arial</vt:lpstr>
      <vt:lpstr>SimSun</vt:lpstr>
      <vt:lpstr>Wingdings</vt:lpstr>
      <vt:lpstr>Times</vt:lpstr>
      <vt:lpstr>Times New Roman</vt:lpstr>
      <vt:lpstr>Book Antiqua</vt:lpstr>
      <vt:lpstr>Monotype Sorts</vt:lpstr>
      <vt:lpstr>Wingdings</vt:lpstr>
      <vt:lpstr>Baskerville Old Face</vt:lpstr>
      <vt:lpstr>Courier New</vt:lpstr>
      <vt:lpstr>Symbol</vt:lpstr>
      <vt:lpstr>Tahoma</vt:lpstr>
      <vt:lpstr>Microsoft YaHei</vt:lpstr>
      <vt:lpstr>Arial Unicode MS</vt:lpstr>
      <vt:lpstr>ifmx</vt:lpstr>
      <vt:lpstr>1_ifmx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Word.Document.8</vt:lpstr>
      <vt:lpstr>Equation.3</vt:lpstr>
      <vt:lpstr>Equation.3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Word.Document.8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MSGraph.Chart.8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Class Characterization: An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16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Raghu Ramakrishnan</dc:creator>
  <cp:keywords>Module 1, Lecture 1</cp:keywords>
  <dc:description>See the notes for information on how the slides are organized.</dc:description>
  <dc:subject>Database Management Systems</dc:subject>
  <cp:lastModifiedBy>Divine Home</cp:lastModifiedBy>
  <cp:revision>215</cp:revision>
  <cp:lastPrinted>1995-06-24T08:50:58Z</cp:lastPrinted>
  <dcterms:created xsi:type="dcterms:W3CDTF">1997-01-06T18:13:42Z</dcterms:created>
  <dcterms:modified xsi:type="dcterms:W3CDTF">2020-10-12T15:02:10Z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