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30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x="9144000" cy="6858000" type="screen4x3"/>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25" name="PlaceHolder 2"/>
          <p:cNvSpPr>
            <a:spLocks noGrp="1"/>
          </p:cNvSpPr>
          <p:nvPr>
            <p:ph type="body"/>
          </p:nvPr>
        </p:nvSpPr>
        <p:spPr>
          <a:xfrm>
            <a:off x="457200" y="193500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 name="PlaceHolder 3"/>
          <p:cNvSpPr>
            <a:spLocks noGrp="1"/>
          </p:cNvSpPr>
          <p:nvPr>
            <p:ph type="body"/>
          </p:nvPr>
        </p:nvSpPr>
        <p:spPr>
          <a:xfrm>
            <a:off x="457200" y="422784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28"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9"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5"/>
          <p:cNvSpPr>
            <a:spLocks noGrp="1"/>
          </p:cNvSpPr>
          <p:nvPr>
            <p:ph type="body"/>
          </p:nvPr>
        </p:nvSpPr>
        <p:spPr>
          <a:xfrm>
            <a:off x="467424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33" name="PlaceHolder 2"/>
          <p:cNvSpPr>
            <a:spLocks noGrp="1"/>
          </p:cNvSpPr>
          <p:nvPr>
            <p:ph type="body"/>
          </p:nvPr>
        </p:nvSpPr>
        <p:spPr>
          <a:xfrm>
            <a:off x="45720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3"/>
          <p:cNvSpPr>
            <a:spLocks noGrp="1"/>
          </p:cNvSpPr>
          <p:nvPr>
            <p:ph type="body"/>
          </p:nvPr>
        </p:nvSpPr>
        <p:spPr>
          <a:xfrm>
            <a:off x="323964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4"/>
          <p:cNvSpPr>
            <a:spLocks noGrp="1"/>
          </p:cNvSpPr>
          <p:nvPr>
            <p:ph type="body"/>
          </p:nvPr>
        </p:nvSpPr>
        <p:spPr>
          <a:xfrm>
            <a:off x="602208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5"/>
          <p:cNvSpPr>
            <a:spLocks noGrp="1"/>
          </p:cNvSpPr>
          <p:nvPr>
            <p:ph type="body"/>
          </p:nvPr>
        </p:nvSpPr>
        <p:spPr>
          <a:xfrm>
            <a:off x="45720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6"/>
          <p:cNvSpPr>
            <a:spLocks noGrp="1"/>
          </p:cNvSpPr>
          <p:nvPr>
            <p:ph type="body"/>
          </p:nvPr>
        </p:nvSpPr>
        <p:spPr>
          <a:xfrm>
            <a:off x="323964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7"/>
          <p:cNvSpPr>
            <a:spLocks noGrp="1"/>
          </p:cNvSpPr>
          <p:nvPr>
            <p:ph type="body"/>
          </p:nvPr>
        </p:nvSpPr>
        <p:spPr>
          <a:xfrm>
            <a:off x="602208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45" name="PlaceHolder 2"/>
          <p:cNvSpPr>
            <a:spLocks noGrp="1"/>
          </p:cNvSpPr>
          <p:nvPr>
            <p:ph type="subTitle"/>
          </p:nvPr>
        </p:nvSpPr>
        <p:spPr>
          <a:xfrm>
            <a:off x="457200" y="1935000"/>
            <a:ext cx="8229240" cy="43891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47" name="PlaceHolder 2"/>
          <p:cNvSpPr>
            <a:spLocks noGrp="1"/>
          </p:cNvSpPr>
          <p:nvPr>
            <p:ph type="body"/>
          </p:nvPr>
        </p:nvSpPr>
        <p:spPr>
          <a:xfrm>
            <a:off x="457200" y="1935000"/>
            <a:ext cx="8229240" cy="43891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49"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7048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54"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5"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4" name="PlaceHolder 2"/>
          <p:cNvSpPr>
            <a:spLocks noGrp="1"/>
          </p:cNvSpPr>
          <p:nvPr>
            <p:ph type="subTitle"/>
          </p:nvPr>
        </p:nvSpPr>
        <p:spPr>
          <a:xfrm>
            <a:off x="457200" y="1935000"/>
            <a:ext cx="8229240" cy="43891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58"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9"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4"/>
          <p:cNvSpPr>
            <a:spLocks noGrp="1"/>
          </p:cNvSpPr>
          <p:nvPr>
            <p:ph type="body"/>
          </p:nvPr>
        </p:nvSpPr>
        <p:spPr>
          <a:xfrm>
            <a:off x="467424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62"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4"/>
          <p:cNvSpPr>
            <a:spLocks noGrp="1"/>
          </p:cNvSpPr>
          <p:nvPr>
            <p:ph type="body"/>
          </p:nvPr>
        </p:nvSpPr>
        <p:spPr>
          <a:xfrm>
            <a:off x="457200" y="422784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66" name="PlaceHolder 2"/>
          <p:cNvSpPr>
            <a:spLocks noGrp="1"/>
          </p:cNvSpPr>
          <p:nvPr>
            <p:ph type="body"/>
          </p:nvPr>
        </p:nvSpPr>
        <p:spPr>
          <a:xfrm>
            <a:off x="457200" y="193500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3"/>
          <p:cNvSpPr>
            <a:spLocks noGrp="1"/>
          </p:cNvSpPr>
          <p:nvPr>
            <p:ph type="body"/>
          </p:nvPr>
        </p:nvSpPr>
        <p:spPr>
          <a:xfrm>
            <a:off x="457200" y="422784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5"/>
          <p:cNvSpPr>
            <a:spLocks noGrp="1"/>
          </p:cNvSpPr>
          <p:nvPr>
            <p:ph type="body"/>
          </p:nvPr>
        </p:nvSpPr>
        <p:spPr>
          <a:xfrm>
            <a:off x="467424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74" name="PlaceHolder 2"/>
          <p:cNvSpPr>
            <a:spLocks noGrp="1"/>
          </p:cNvSpPr>
          <p:nvPr>
            <p:ph type="body"/>
          </p:nvPr>
        </p:nvSpPr>
        <p:spPr>
          <a:xfrm>
            <a:off x="45720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3"/>
          <p:cNvSpPr>
            <a:spLocks noGrp="1"/>
          </p:cNvSpPr>
          <p:nvPr>
            <p:ph type="body"/>
          </p:nvPr>
        </p:nvSpPr>
        <p:spPr>
          <a:xfrm>
            <a:off x="323964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4"/>
          <p:cNvSpPr>
            <a:spLocks noGrp="1"/>
          </p:cNvSpPr>
          <p:nvPr>
            <p:ph type="body"/>
          </p:nvPr>
        </p:nvSpPr>
        <p:spPr>
          <a:xfrm>
            <a:off x="602208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5"/>
          <p:cNvSpPr>
            <a:spLocks noGrp="1"/>
          </p:cNvSpPr>
          <p:nvPr>
            <p:ph type="body"/>
          </p:nvPr>
        </p:nvSpPr>
        <p:spPr>
          <a:xfrm>
            <a:off x="45720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6"/>
          <p:cNvSpPr>
            <a:spLocks noGrp="1"/>
          </p:cNvSpPr>
          <p:nvPr>
            <p:ph type="body"/>
          </p:nvPr>
        </p:nvSpPr>
        <p:spPr>
          <a:xfrm>
            <a:off x="323964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7"/>
          <p:cNvSpPr>
            <a:spLocks noGrp="1"/>
          </p:cNvSpPr>
          <p:nvPr>
            <p:ph type="body"/>
          </p:nvPr>
        </p:nvSpPr>
        <p:spPr>
          <a:xfrm>
            <a:off x="602208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84" name="PlaceHolder 2"/>
          <p:cNvSpPr>
            <a:spLocks noGrp="1"/>
          </p:cNvSpPr>
          <p:nvPr>
            <p:ph type="subTitle"/>
          </p:nvPr>
        </p:nvSpPr>
        <p:spPr>
          <a:xfrm>
            <a:off x="457200" y="1935000"/>
            <a:ext cx="8229240" cy="43891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86" name="PlaceHolder 2"/>
          <p:cNvSpPr>
            <a:spLocks noGrp="1"/>
          </p:cNvSpPr>
          <p:nvPr>
            <p:ph type="body"/>
          </p:nvPr>
        </p:nvSpPr>
        <p:spPr>
          <a:xfrm>
            <a:off x="457200" y="1935000"/>
            <a:ext cx="8229240" cy="43891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88"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9"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6" name="PlaceHolder 2"/>
          <p:cNvSpPr>
            <a:spLocks noGrp="1"/>
          </p:cNvSpPr>
          <p:nvPr>
            <p:ph type="body"/>
          </p:nvPr>
        </p:nvSpPr>
        <p:spPr>
          <a:xfrm>
            <a:off x="457200" y="1935000"/>
            <a:ext cx="8229240" cy="43891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7048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93"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4"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5"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97"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8"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9" name="PlaceHolder 4"/>
          <p:cNvSpPr>
            <a:spLocks noGrp="1"/>
          </p:cNvSpPr>
          <p:nvPr>
            <p:ph type="body"/>
          </p:nvPr>
        </p:nvSpPr>
        <p:spPr>
          <a:xfrm>
            <a:off x="467424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01"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2"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3" name="PlaceHolder 4"/>
          <p:cNvSpPr>
            <a:spLocks noGrp="1"/>
          </p:cNvSpPr>
          <p:nvPr>
            <p:ph type="body"/>
          </p:nvPr>
        </p:nvSpPr>
        <p:spPr>
          <a:xfrm>
            <a:off x="457200" y="422784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05" name="PlaceHolder 2"/>
          <p:cNvSpPr>
            <a:spLocks noGrp="1"/>
          </p:cNvSpPr>
          <p:nvPr>
            <p:ph type="body"/>
          </p:nvPr>
        </p:nvSpPr>
        <p:spPr>
          <a:xfrm>
            <a:off x="457200" y="193500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6" name="PlaceHolder 3"/>
          <p:cNvSpPr>
            <a:spLocks noGrp="1"/>
          </p:cNvSpPr>
          <p:nvPr>
            <p:ph type="body"/>
          </p:nvPr>
        </p:nvSpPr>
        <p:spPr>
          <a:xfrm>
            <a:off x="457200" y="422784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08"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9"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0"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1" name="PlaceHolder 5"/>
          <p:cNvSpPr>
            <a:spLocks noGrp="1"/>
          </p:cNvSpPr>
          <p:nvPr>
            <p:ph type="body"/>
          </p:nvPr>
        </p:nvSpPr>
        <p:spPr>
          <a:xfrm>
            <a:off x="467424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13" name="PlaceHolder 2"/>
          <p:cNvSpPr>
            <a:spLocks noGrp="1"/>
          </p:cNvSpPr>
          <p:nvPr>
            <p:ph type="body"/>
          </p:nvPr>
        </p:nvSpPr>
        <p:spPr>
          <a:xfrm>
            <a:off x="45720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4" name="PlaceHolder 3"/>
          <p:cNvSpPr>
            <a:spLocks noGrp="1"/>
          </p:cNvSpPr>
          <p:nvPr>
            <p:ph type="body"/>
          </p:nvPr>
        </p:nvSpPr>
        <p:spPr>
          <a:xfrm>
            <a:off x="323964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5" name="PlaceHolder 4"/>
          <p:cNvSpPr>
            <a:spLocks noGrp="1"/>
          </p:cNvSpPr>
          <p:nvPr>
            <p:ph type="body"/>
          </p:nvPr>
        </p:nvSpPr>
        <p:spPr>
          <a:xfrm>
            <a:off x="602208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6" name="PlaceHolder 5"/>
          <p:cNvSpPr>
            <a:spLocks noGrp="1"/>
          </p:cNvSpPr>
          <p:nvPr>
            <p:ph type="body"/>
          </p:nvPr>
        </p:nvSpPr>
        <p:spPr>
          <a:xfrm>
            <a:off x="45720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7" name="PlaceHolder 6"/>
          <p:cNvSpPr>
            <a:spLocks noGrp="1"/>
          </p:cNvSpPr>
          <p:nvPr>
            <p:ph type="body"/>
          </p:nvPr>
        </p:nvSpPr>
        <p:spPr>
          <a:xfrm>
            <a:off x="323964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8" name="PlaceHolder 7"/>
          <p:cNvSpPr>
            <a:spLocks noGrp="1"/>
          </p:cNvSpPr>
          <p:nvPr>
            <p:ph type="body"/>
          </p:nvPr>
        </p:nvSpPr>
        <p:spPr>
          <a:xfrm>
            <a:off x="602208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23" name="PlaceHolder 2"/>
          <p:cNvSpPr>
            <a:spLocks noGrp="1"/>
          </p:cNvSpPr>
          <p:nvPr>
            <p:ph type="subTitle"/>
          </p:nvPr>
        </p:nvSpPr>
        <p:spPr>
          <a:xfrm>
            <a:off x="457200" y="1935000"/>
            <a:ext cx="8229240" cy="43891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25" name="PlaceHolder 2"/>
          <p:cNvSpPr>
            <a:spLocks noGrp="1"/>
          </p:cNvSpPr>
          <p:nvPr>
            <p:ph type="body"/>
          </p:nvPr>
        </p:nvSpPr>
        <p:spPr>
          <a:xfrm>
            <a:off x="457200" y="1935000"/>
            <a:ext cx="8229240" cy="43891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27"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8"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7048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32"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33"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34"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36"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37"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38" name="PlaceHolder 4"/>
          <p:cNvSpPr>
            <a:spLocks noGrp="1"/>
          </p:cNvSpPr>
          <p:nvPr>
            <p:ph type="body"/>
          </p:nvPr>
        </p:nvSpPr>
        <p:spPr>
          <a:xfrm>
            <a:off x="467424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40"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1"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2" name="PlaceHolder 4"/>
          <p:cNvSpPr>
            <a:spLocks noGrp="1"/>
          </p:cNvSpPr>
          <p:nvPr>
            <p:ph type="body"/>
          </p:nvPr>
        </p:nvSpPr>
        <p:spPr>
          <a:xfrm>
            <a:off x="457200" y="422784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44" name="PlaceHolder 2"/>
          <p:cNvSpPr>
            <a:spLocks noGrp="1"/>
          </p:cNvSpPr>
          <p:nvPr>
            <p:ph type="body"/>
          </p:nvPr>
        </p:nvSpPr>
        <p:spPr>
          <a:xfrm>
            <a:off x="457200" y="193500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5" name="PlaceHolder 3"/>
          <p:cNvSpPr>
            <a:spLocks noGrp="1"/>
          </p:cNvSpPr>
          <p:nvPr>
            <p:ph type="body"/>
          </p:nvPr>
        </p:nvSpPr>
        <p:spPr>
          <a:xfrm>
            <a:off x="457200" y="422784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47"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8"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9"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0" name="PlaceHolder 5"/>
          <p:cNvSpPr>
            <a:spLocks noGrp="1"/>
          </p:cNvSpPr>
          <p:nvPr>
            <p:ph type="body"/>
          </p:nvPr>
        </p:nvSpPr>
        <p:spPr>
          <a:xfrm>
            <a:off x="467424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52" name="PlaceHolder 2"/>
          <p:cNvSpPr>
            <a:spLocks noGrp="1"/>
          </p:cNvSpPr>
          <p:nvPr>
            <p:ph type="body"/>
          </p:nvPr>
        </p:nvSpPr>
        <p:spPr>
          <a:xfrm>
            <a:off x="45720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3" name="PlaceHolder 3"/>
          <p:cNvSpPr>
            <a:spLocks noGrp="1"/>
          </p:cNvSpPr>
          <p:nvPr>
            <p:ph type="body"/>
          </p:nvPr>
        </p:nvSpPr>
        <p:spPr>
          <a:xfrm>
            <a:off x="323964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4" name="PlaceHolder 4"/>
          <p:cNvSpPr>
            <a:spLocks noGrp="1"/>
          </p:cNvSpPr>
          <p:nvPr>
            <p:ph type="body"/>
          </p:nvPr>
        </p:nvSpPr>
        <p:spPr>
          <a:xfrm>
            <a:off x="602208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5" name="PlaceHolder 5"/>
          <p:cNvSpPr>
            <a:spLocks noGrp="1"/>
          </p:cNvSpPr>
          <p:nvPr>
            <p:ph type="body"/>
          </p:nvPr>
        </p:nvSpPr>
        <p:spPr>
          <a:xfrm>
            <a:off x="45720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6" name="PlaceHolder 6"/>
          <p:cNvSpPr>
            <a:spLocks noGrp="1"/>
          </p:cNvSpPr>
          <p:nvPr>
            <p:ph type="body"/>
          </p:nvPr>
        </p:nvSpPr>
        <p:spPr>
          <a:xfrm>
            <a:off x="323964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7" name="PlaceHolder 7"/>
          <p:cNvSpPr>
            <a:spLocks noGrp="1"/>
          </p:cNvSpPr>
          <p:nvPr>
            <p:ph type="body"/>
          </p:nvPr>
        </p:nvSpPr>
        <p:spPr>
          <a:xfrm>
            <a:off x="602208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7048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3"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7"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 name="PlaceHolder 4"/>
          <p:cNvSpPr>
            <a:spLocks noGrp="1"/>
          </p:cNvSpPr>
          <p:nvPr>
            <p:ph type="body"/>
          </p:nvPr>
        </p:nvSpPr>
        <p:spPr>
          <a:xfrm>
            <a:off x="467424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21"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 name="PlaceHolder 4"/>
          <p:cNvSpPr>
            <a:spLocks noGrp="1"/>
          </p:cNvSpPr>
          <p:nvPr>
            <p:ph type="body"/>
          </p:nvPr>
        </p:nvSpPr>
        <p:spPr>
          <a:xfrm>
            <a:off x="457200" y="422784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593280"/>
            <a:ext cx="8520120" cy="763200"/>
          </a:xfrm>
          <a:prstGeom prst="rect">
            <a:avLst/>
          </a:prstGeom>
        </p:spPr>
        <p:txBody>
          <a:bodyPr tIns="91440" bIns="91440"/>
          <a:lstStyle/>
          <a:p>
            <a:r>
              <a:rPr lang="en-IN" sz="2800" b="0" strike="noStrike" spc="-1">
                <a:solidFill>
                  <a:srgbClr val="000000"/>
                </a:solidFill>
                <a:latin typeface="Arial"/>
              </a:rPr>
              <a:t>Click to edit the title text format</a:t>
            </a:r>
          </a:p>
        </p:txBody>
      </p:sp>
      <p:sp>
        <p:nvSpPr>
          <p:cNvPr id="4" name="PlaceHolder 2"/>
          <p:cNvSpPr>
            <a:spLocks noGrp="1"/>
          </p:cNvSpPr>
          <p:nvPr>
            <p:ph type="body"/>
          </p:nvPr>
        </p:nvSpPr>
        <p:spPr>
          <a:xfrm>
            <a:off x="311760" y="1536480"/>
            <a:ext cx="8520120" cy="4554720"/>
          </a:xfrm>
          <a:prstGeom prst="rect">
            <a:avLst/>
          </a:prstGeom>
        </p:spPr>
        <p:txBody>
          <a:bodyPr tIns="91440" bIns="91440"/>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2" name="PlaceHolder 3"/>
          <p:cNvSpPr>
            <a:spLocks noGrp="1"/>
          </p:cNvSpPr>
          <p:nvPr>
            <p:ph type="sldNum"/>
          </p:nvPr>
        </p:nvSpPr>
        <p:spPr>
          <a:xfrm>
            <a:off x="8472600" y="6217560"/>
            <a:ext cx="548280" cy="524520"/>
          </a:xfrm>
          <a:prstGeom prst="rect">
            <a:avLst/>
          </a:prstGeom>
        </p:spPr>
        <p:txBody>
          <a:bodyPr tIns="91440" bIns="91440" anchor="ctr"/>
          <a:lstStyle/>
          <a:p>
            <a:pPr algn="r">
              <a:lnSpc>
                <a:spcPct val="100000"/>
              </a:lnSpc>
            </a:pPr>
            <a:fld id="{6E95E97A-508F-4AF0-BD77-6BFA5FCF08DB}" type="slidenum">
              <a:rPr lang="en-IN" sz="1000" b="0" strike="noStrike" spc="-1">
                <a:solidFill>
                  <a:srgbClr val="595959"/>
                </a:solidFill>
                <a:latin typeface="Arial"/>
                <a:ea typeface="Arial"/>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704880"/>
            <a:ext cx="8229240" cy="1142640"/>
          </a:xfrm>
          <a:prstGeom prst="rect">
            <a:avLst/>
          </a:prstGeom>
        </p:spPr>
        <p:txBody>
          <a:bodyPr lIns="0" rIns="0" bIns="0" anchor="b"/>
          <a:lstStyle/>
          <a:p>
            <a:r>
              <a:rPr lang="en-IN" sz="2800" b="0" strike="noStrike" spc="-1">
                <a:solidFill>
                  <a:srgbClr val="000000"/>
                </a:solidFill>
                <a:latin typeface="Arial"/>
              </a:rPr>
              <a:t>Click to edit the title text format</a:t>
            </a:r>
          </a:p>
        </p:txBody>
      </p:sp>
      <p:sp>
        <p:nvSpPr>
          <p:cNvPr id="40" name="PlaceHolder 2"/>
          <p:cNvSpPr>
            <a:spLocks noGrp="1"/>
          </p:cNvSpPr>
          <p:nvPr>
            <p:ph type="body"/>
          </p:nvPr>
        </p:nvSpPr>
        <p:spPr>
          <a:xfrm>
            <a:off x="457200" y="1935000"/>
            <a:ext cx="8229240" cy="4389120"/>
          </a:xfrm>
          <a:prstGeom prst="rect">
            <a:avLst/>
          </a:prstGeom>
        </p:spPr>
        <p:txBody>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41" name="PlaceHolder 3"/>
          <p:cNvSpPr>
            <a:spLocks noGrp="1"/>
          </p:cNvSpPr>
          <p:nvPr>
            <p:ph type="dt"/>
          </p:nvPr>
        </p:nvSpPr>
        <p:spPr>
          <a:xfrm>
            <a:off x="457200" y="6356520"/>
            <a:ext cx="2133360" cy="364680"/>
          </a:xfrm>
          <a:prstGeom prst="rect">
            <a:avLst/>
          </a:prstGeom>
        </p:spPr>
        <p:txBody>
          <a:bodyPr lIns="0" tIns="0" rIns="0" bIns="0" anchor="b"/>
          <a:lstStyle/>
          <a:p>
            <a:endParaRPr lang="en-IN" sz="2400" b="0" strike="noStrike" spc="-1">
              <a:latin typeface="Times New Roman"/>
            </a:endParaRPr>
          </a:p>
        </p:txBody>
      </p:sp>
      <p:sp>
        <p:nvSpPr>
          <p:cNvPr id="42" name="PlaceHolder 4"/>
          <p:cNvSpPr>
            <a:spLocks noGrp="1"/>
          </p:cNvSpPr>
          <p:nvPr>
            <p:ph type="ftr"/>
          </p:nvPr>
        </p:nvSpPr>
        <p:spPr>
          <a:xfrm>
            <a:off x="2666880" y="6356520"/>
            <a:ext cx="3352320" cy="364680"/>
          </a:xfrm>
          <a:prstGeom prst="rect">
            <a:avLst/>
          </a:prstGeom>
        </p:spPr>
        <p:txBody>
          <a:bodyPr lIns="0" tIns="0" rIns="0" bIns="0" anchor="b"/>
          <a:lstStyle/>
          <a:p>
            <a:endParaRPr lang="en-IN" sz="2400" b="0" strike="noStrike" spc="-1">
              <a:latin typeface="Times New Roman"/>
            </a:endParaRPr>
          </a:p>
        </p:txBody>
      </p:sp>
      <p:sp>
        <p:nvSpPr>
          <p:cNvPr id="43" name="PlaceHolder 5"/>
          <p:cNvSpPr>
            <a:spLocks noGrp="1"/>
          </p:cNvSpPr>
          <p:nvPr>
            <p:ph type="sldNum"/>
          </p:nvPr>
        </p:nvSpPr>
        <p:spPr>
          <a:xfrm>
            <a:off x="7924680" y="6356520"/>
            <a:ext cx="761760" cy="364680"/>
          </a:xfrm>
          <a:prstGeom prst="rect">
            <a:avLst/>
          </a:prstGeom>
        </p:spPr>
        <p:txBody>
          <a:bodyPr lIns="0" tIns="0" rIns="0" bIns="0" anchor="b"/>
          <a:lstStyle/>
          <a:p>
            <a:pPr algn="r">
              <a:lnSpc>
                <a:spcPct val="100000"/>
              </a:lnSpc>
            </a:pPr>
            <a:fld id="{2D56FB35-0750-4B58-A526-590810D4D00F}" type="slidenum">
              <a:rPr lang="en-IN" sz="1200" b="1" strike="noStrike" spc="-1">
                <a:solidFill>
                  <a:srgbClr val="045C75"/>
                </a:solidFill>
                <a:latin typeface="Arial"/>
                <a:ea typeface="Arial"/>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380880" y="152280"/>
            <a:ext cx="8280000" cy="533160"/>
          </a:xfrm>
          <a:prstGeom prst="rect">
            <a:avLst/>
          </a:prstGeom>
        </p:spPr>
        <p:txBody>
          <a:bodyPr lIns="0" rIns="0" bIns="0" anchor="b"/>
          <a:lstStyle/>
          <a:p>
            <a:r>
              <a:rPr lang="en-IN" sz="2800" b="0" strike="noStrike" spc="-1">
                <a:solidFill>
                  <a:srgbClr val="000000"/>
                </a:solidFill>
                <a:latin typeface="Arial"/>
              </a:rPr>
              <a:t>Click to edit the title text format</a:t>
            </a:r>
          </a:p>
        </p:txBody>
      </p:sp>
      <p:sp>
        <p:nvSpPr>
          <p:cNvPr id="81" name="PlaceHolder 2"/>
          <p:cNvSpPr>
            <a:spLocks noGrp="1"/>
          </p:cNvSpPr>
          <p:nvPr>
            <p:ph type="body"/>
          </p:nvPr>
        </p:nvSpPr>
        <p:spPr>
          <a:xfrm>
            <a:off x="411120" y="1143000"/>
            <a:ext cx="4082760" cy="5181120"/>
          </a:xfrm>
          <a:prstGeom prst="rect">
            <a:avLst/>
          </a:prstGeom>
        </p:spPr>
        <p:txBody>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82" name="PlaceHolder 3"/>
          <p:cNvSpPr>
            <a:spLocks noGrp="1"/>
          </p:cNvSpPr>
          <p:nvPr>
            <p:ph type="body"/>
          </p:nvPr>
        </p:nvSpPr>
        <p:spPr>
          <a:xfrm>
            <a:off x="4646520" y="1143000"/>
            <a:ext cx="4082760" cy="5181120"/>
          </a:xfrm>
          <a:prstGeom prst="rect">
            <a:avLst/>
          </a:prstGeom>
        </p:spPr>
        <p:txBody>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PlaceHolder 1"/>
          <p:cNvSpPr>
            <a:spLocks noGrp="1"/>
          </p:cNvSpPr>
          <p:nvPr>
            <p:ph type="sldNum"/>
          </p:nvPr>
        </p:nvSpPr>
        <p:spPr>
          <a:xfrm>
            <a:off x="8472600" y="6217560"/>
            <a:ext cx="548280" cy="524520"/>
          </a:xfrm>
          <a:prstGeom prst="rect">
            <a:avLst/>
          </a:prstGeom>
        </p:spPr>
        <p:txBody>
          <a:bodyPr tIns="91440" bIns="91440" anchor="ctr"/>
          <a:lstStyle/>
          <a:p>
            <a:pPr algn="r">
              <a:lnSpc>
                <a:spcPct val="100000"/>
              </a:lnSpc>
            </a:pPr>
            <a:fld id="{ECFB7FC7-A380-44F7-AE76-FA41DDEFABFF}" type="slidenum">
              <a:rPr lang="en-IN" sz="1000" b="0" strike="noStrike" spc="-1">
                <a:solidFill>
                  <a:srgbClr val="595959"/>
                </a:solidFill>
                <a:latin typeface="Arial"/>
                <a:ea typeface="Arial"/>
              </a:rPr>
              <a:t>‹#›</a:t>
            </a:fld>
            <a:endParaRPr lang="en-IN" sz="1000" b="0" strike="noStrike" spc="-1">
              <a:latin typeface="Times New Roman"/>
            </a:endParaRPr>
          </a:p>
        </p:txBody>
      </p:sp>
      <p:sp>
        <p:nvSpPr>
          <p:cNvPr id="120" name="PlaceHolder 2"/>
          <p:cNvSpPr>
            <a:spLocks noGrp="1"/>
          </p:cNvSpPr>
          <p:nvPr>
            <p:ph type="title"/>
          </p:nvPr>
        </p:nvSpPr>
        <p:spPr>
          <a:xfrm>
            <a:off x="457200" y="273600"/>
            <a:ext cx="8229240" cy="1144800"/>
          </a:xfrm>
          <a:prstGeom prst="rect">
            <a:avLst/>
          </a:prstGeom>
        </p:spPr>
        <p:txBody>
          <a:bodyPr lIns="0" tIns="0" rIns="0" bIns="0" anchor="ctr"/>
          <a:lstStyle/>
          <a:p>
            <a:r>
              <a:rPr lang="en-IN" sz="1400" b="0" strike="noStrike" spc="-1">
                <a:solidFill>
                  <a:srgbClr val="000000"/>
                </a:solidFill>
                <a:latin typeface="Arial"/>
              </a:rPr>
              <a:t>Click to edit the title text format</a:t>
            </a:r>
          </a:p>
        </p:txBody>
      </p:sp>
      <p:sp>
        <p:nvSpPr>
          <p:cNvPr id="121"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530280" y="1365120"/>
            <a:ext cx="7864200" cy="1901520"/>
          </a:xfrm>
          <a:prstGeom prst="rect">
            <a:avLst/>
          </a:prstGeom>
          <a:noFill/>
          <a:ln>
            <a:noFill/>
          </a:ln>
        </p:spPr>
        <p:txBody>
          <a:bodyPr lIns="0" tIns="0" rIns="18360" bIns="0" anchor="b"/>
          <a:lstStyle/>
          <a:p>
            <a:pPr algn="ctr">
              <a:lnSpc>
                <a:spcPct val="100000"/>
              </a:lnSpc>
            </a:pPr>
            <a:r>
              <a:rPr lang="en-IN" sz="4800" b="0" strike="noStrike" spc="-1">
                <a:solidFill>
                  <a:srgbClr val="FF0000"/>
                </a:solidFill>
                <a:latin typeface="Times New Roman"/>
                <a:ea typeface="Times New Roman"/>
              </a:rPr>
              <a:t>Unit 1</a:t>
            </a:r>
            <a:endParaRPr lang="en-IN" sz="4800" b="0" strike="noStrike" spc="-1">
              <a:solidFill>
                <a:srgbClr val="000000"/>
              </a:solidFill>
              <a:latin typeface="Arial"/>
            </a:endParaRPr>
          </a:p>
        </p:txBody>
      </p:sp>
      <p:sp>
        <p:nvSpPr>
          <p:cNvPr id="159" name="TextShape 2"/>
          <p:cNvSpPr txBox="1"/>
          <p:nvPr/>
        </p:nvSpPr>
        <p:spPr>
          <a:xfrm>
            <a:off x="202320" y="3646080"/>
            <a:ext cx="8520120" cy="763200"/>
          </a:xfrm>
          <a:prstGeom prst="rect">
            <a:avLst/>
          </a:prstGeom>
          <a:noFill/>
          <a:ln>
            <a:noFill/>
          </a:ln>
        </p:spPr>
        <p:txBody>
          <a:bodyPr tIns="91440" bIns="91440"/>
          <a:lstStyle/>
          <a:p>
            <a:pPr algn="ctr">
              <a:lnSpc>
                <a:spcPct val="100000"/>
              </a:lnSpc>
            </a:pPr>
            <a:r>
              <a:rPr lang="en-IN" sz="3600" b="0" strike="noStrike" spc="-1">
                <a:solidFill>
                  <a:srgbClr val="FF0000"/>
                </a:solidFill>
                <a:latin typeface="Times New Roman"/>
                <a:ea typeface="Times New Roman"/>
              </a:rPr>
              <a:t>Data Types &amp; Collection</a:t>
            </a:r>
            <a:endParaRPr lang="en-IN" sz="3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380880" y="152280"/>
            <a:ext cx="8229240" cy="114264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Types of Attributes </a:t>
            </a:r>
            <a:endParaRPr lang="en-IN" sz="5000" b="0" strike="noStrike" spc="-1">
              <a:solidFill>
                <a:srgbClr val="000000"/>
              </a:solidFill>
              <a:latin typeface="Arial"/>
            </a:endParaRPr>
          </a:p>
        </p:txBody>
      </p:sp>
      <p:sp>
        <p:nvSpPr>
          <p:cNvPr id="191" name="TextShape 2"/>
          <p:cNvSpPr txBox="1"/>
          <p:nvPr/>
        </p:nvSpPr>
        <p:spPr>
          <a:xfrm>
            <a:off x="152280" y="1752480"/>
            <a:ext cx="8915040" cy="4571640"/>
          </a:xfrm>
          <a:prstGeom prst="rect">
            <a:avLst/>
          </a:prstGeom>
          <a:noFill/>
          <a:ln>
            <a:noFill/>
          </a:ln>
        </p:spPr>
        <p:txBody>
          <a:bodyPr/>
          <a:lstStyle/>
          <a:p>
            <a:pPr marL="272880" indent="-272520">
              <a:lnSpc>
                <a:spcPct val="90000"/>
              </a:lnSpc>
              <a:buClr>
                <a:srgbClr val="0BD0D9"/>
              </a:buClr>
              <a:buFont typeface="Noto Sans Symbols"/>
              <a:buChar char="●"/>
            </a:pPr>
            <a:r>
              <a:rPr lang="en-IN" sz="2600" b="0" strike="noStrike" spc="-1">
                <a:solidFill>
                  <a:srgbClr val="000000"/>
                </a:solidFill>
                <a:latin typeface="Constantia"/>
                <a:ea typeface="Constantia"/>
              </a:rPr>
              <a:t> </a:t>
            </a:r>
            <a:r>
              <a:rPr lang="en-IN" sz="2600" b="0" strike="noStrike" spc="-1">
                <a:solidFill>
                  <a:srgbClr val="000000"/>
                </a:solidFill>
                <a:latin typeface="Times New Roman"/>
                <a:ea typeface="Times New Roman"/>
              </a:rPr>
              <a:t>There are 4 different types of attributes</a:t>
            </a:r>
            <a:endParaRPr lang="en-IN" sz="2600" b="0" strike="noStrike" spc="-1">
              <a:solidFill>
                <a:srgbClr val="000000"/>
              </a:solidFill>
              <a:latin typeface="Arial"/>
            </a:endParaRPr>
          </a:p>
          <a:p>
            <a:pPr marL="749160" lvl="1" indent="-245880">
              <a:lnSpc>
                <a:spcPct val="90000"/>
              </a:lnSpc>
              <a:spcBef>
                <a:spcPts val="300"/>
              </a:spcBef>
              <a:buClr>
                <a:srgbClr val="FFAB40"/>
              </a:buClr>
              <a:buFont typeface="Times New Roman"/>
              <a:buChar char="●"/>
            </a:pPr>
            <a:r>
              <a:rPr lang="en-IN" sz="2800" b="0" strike="noStrike" spc="-1">
                <a:solidFill>
                  <a:srgbClr val="FF0000"/>
                </a:solidFill>
                <a:latin typeface="Times New Roman"/>
                <a:ea typeface="Times New Roman"/>
              </a:rPr>
              <a:t>Nominal</a:t>
            </a:r>
            <a:endParaRPr lang="en-IN" sz="2800" b="0" strike="noStrike" spc="-1">
              <a:solidFill>
                <a:srgbClr val="000000"/>
              </a:solidFill>
              <a:latin typeface="Arial"/>
            </a:endParaRPr>
          </a:p>
          <a:p>
            <a:pPr marL="1257480" lvl="2" indent="-393480">
              <a:lnSpc>
                <a:spcPct val="90000"/>
              </a:lnSpc>
              <a:spcBef>
                <a:spcPts val="300"/>
              </a:spcBef>
              <a:buClr>
                <a:srgbClr val="212121"/>
              </a:buClr>
              <a:buFont typeface="Times New Roman"/>
              <a:buChar char="●"/>
            </a:pPr>
            <a:r>
              <a:rPr lang="en-IN" sz="2400" b="0" strike="noStrike" spc="-1">
                <a:solidFill>
                  <a:srgbClr val="000000"/>
                </a:solidFill>
                <a:latin typeface="Times New Roman"/>
                <a:ea typeface="Times New Roman"/>
              </a:rPr>
              <a:t>Examples: ID numbers, eye color, zip codes</a:t>
            </a:r>
            <a:endParaRPr lang="en-IN" sz="2400" b="0" strike="noStrike" spc="-1">
              <a:solidFill>
                <a:srgbClr val="000000"/>
              </a:solidFill>
              <a:latin typeface="Arial"/>
            </a:endParaRPr>
          </a:p>
          <a:p>
            <a:pPr marL="749160" lvl="1" indent="-245880">
              <a:lnSpc>
                <a:spcPct val="90000"/>
              </a:lnSpc>
              <a:spcBef>
                <a:spcPts val="300"/>
              </a:spcBef>
              <a:buClr>
                <a:srgbClr val="FFAB40"/>
              </a:buClr>
              <a:buFont typeface="Times New Roman"/>
              <a:buChar char="●"/>
            </a:pPr>
            <a:r>
              <a:rPr lang="en-IN" sz="2800" b="0" strike="noStrike" spc="-1">
                <a:solidFill>
                  <a:srgbClr val="FF0000"/>
                </a:solidFill>
                <a:latin typeface="Times New Roman"/>
                <a:ea typeface="Times New Roman"/>
              </a:rPr>
              <a:t>Ordinal</a:t>
            </a:r>
            <a:endParaRPr lang="en-IN" sz="2800" b="0" strike="noStrike" spc="-1">
              <a:solidFill>
                <a:srgbClr val="000000"/>
              </a:solidFill>
              <a:latin typeface="Arial"/>
            </a:endParaRPr>
          </a:p>
          <a:p>
            <a:pPr marL="1257480" lvl="2" indent="-393480">
              <a:lnSpc>
                <a:spcPct val="90000"/>
              </a:lnSpc>
              <a:spcBef>
                <a:spcPts val="300"/>
              </a:spcBef>
              <a:buClr>
                <a:srgbClr val="212121"/>
              </a:buClr>
              <a:buFont typeface="Times New Roman"/>
              <a:buChar char="●"/>
            </a:pPr>
            <a:r>
              <a:rPr lang="en-IN" sz="2400" b="0" strike="noStrike" spc="-1">
                <a:solidFill>
                  <a:srgbClr val="000000"/>
                </a:solidFill>
                <a:latin typeface="Times New Roman"/>
                <a:ea typeface="Times New Roman"/>
              </a:rPr>
              <a:t>Examples: rankings (e.g., taste of potato chips on a scale from 1-10), grades, height {tall, medium, short}</a:t>
            </a:r>
            <a:endParaRPr lang="en-IN" sz="2400" b="0" strike="noStrike" spc="-1">
              <a:solidFill>
                <a:srgbClr val="000000"/>
              </a:solidFill>
              <a:latin typeface="Arial"/>
            </a:endParaRPr>
          </a:p>
          <a:p>
            <a:pPr marL="749160" lvl="1" indent="-245880">
              <a:lnSpc>
                <a:spcPct val="90000"/>
              </a:lnSpc>
              <a:spcBef>
                <a:spcPts val="300"/>
              </a:spcBef>
              <a:buClr>
                <a:srgbClr val="FFAB40"/>
              </a:buClr>
              <a:buFont typeface="Times New Roman"/>
              <a:buChar char="●"/>
            </a:pPr>
            <a:r>
              <a:rPr lang="en-IN" sz="2800" b="0" strike="noStrike" spc="-1">
                <a:solidFill>
                  <a:srgbClr val="FF0000"/>
                </a:solidFill>
                <a:latin typeface="Times New Roman"/>
                <a:ea typeface="Times New Roman"/>
              </a:rPr>
              <a:t>Interval</a:t>
            </a:r>
            <a:endParaRPr lang="en-IN" sz="2800" b="0" strike="noStrike" spc="-1">
              <a:solidFill>
                <a:srgbClr val="000000"/>
              </a:solidFill>
              <a:latin typeface="Arial"/>
            </a:endParaRPr>
          </a:p>
          <a:p>
            <a:pPr marL="1257480" lvl="2" indent="-393480">
              <a:lnSpc>
                <a:spcPct val="90000"/>
              </a:lnSpc>
              <a:spcBef>
                <a:spcPts val="300"/>
              </a:spcBef>
              <a:buClr>
                <a:srgbClr val="212121"/>
              </a:buClr>
              <a:buFont typeface="Times New Roman"/>
              <a:buChar char="●"/>
            </a:pPr>
            <a:r>
              <a:rPr lang="en-IN" sz="2400" b="0" strike="noStrike" spc="-1">
                <a:solidFill>
                  <a:srgbClr val="000000"/>
                </a:solidFill>
                <a:latin typeface="Times New Roman"/>
                <a:ea typeface="Times New Roman"/>
              </a:rPr>
              <a:t>Examples: calendar dates, temperatures in Celsius or Fahrenheit.</a:t>
            </a:r>
            <a:endParaRPr lang="en-IN" sz="2400" b="0" strike="noStrike" spc="-1">
              <a:solidFill>
                <a:srgbClr val="000000"/>
              </a:solidFill>
              <a:latin typeface="Arial"/>
            </a:endParaRPr>
          </a:p>
          <a:p>
            <a:pPr marL="749160" lvl="1" indent="-245880">
              <a:lnSpc>
                <a:spcPct val="90000"/>
              </a:lnSpc>
              <a:spcBef>
                <a:spcPts val="300"/>
              </a:spcBef>
              <a:buClr>
                <a:srgbClr val="FFAB40"/>
              </a:buClr>
              <a:buFont typeface="Times New Roman"/>
              <a:buChar char="●"/>
            </a:pPr>
            <a:r>
              <a:rPr lang="en-IN" sz="2800" b="0" strike="noStrike" spc="-1">
                <a:solidFill>
                  <a:srgbClr val="FF0000"/>
                </a:solidFill>
                <a:latin typeface="Times New Roman"/>
                <a:ea typeface="Times New Roman"/>
              </a:rPr>
              <a:t>Ratio</a:t>
            </a:r>
            <a:endParaRPr lang="en-IN" sz="2800" b="0" strike="noStrike" spc="-1">
              <a:solidFill>
                <a:srgbClr val="000000"/>
              </a:solidFill>
              <a:latin typeface="Arial"/>
            </a:endParaRPr>
          </a:p>
          <a:p>
            <a:pPr marL="1257480" lvl="2" indent="-393480">
              <a:lnSpc>
                <a:spcPct val="90000"/>
              </a:lnSpc>
              <a:spcBef>
                <a:spcPts val="300"/>
              </a:spcBef>
              <a:buClr>
                <a:srgbClr val="212121"/>
              </a:buClr>
              <a:buFont typeface="Noto Sans Symbols"/>
              <a:buChar char="●"/>
            </a:pPr>
            <a:r>
              <a:rPr lang="en-IN" sz="2400" b="0" strike="noStrike" spc="-1">
                <a:solidFill>
                  <a:srgbClr val="000000"/>
                </a:solidFill>
                <a:latin typeface="Times New Roman"/>
                <a:ea typeface="Times New Roman"/>
              </a:rPr>
              <a:t>Examples: temperature in Kelvin, length, time, counts</a:t>
            </a:r>
            <a:r>
              <a:rPr lang="en-IN" sz="2400" b="0" strike="noStrike" spc="-1">
                <a:solidFill>
                  <a:srgbClr val="000000"/>
                </a:solidFill>
                <a:latin typeface="Constantia"/>
                <a:ea typeface="Constantia"/>
              </a:rPr>
              <a:t> </a:t>
            </a:r>
            <a:endParaRPr lang="en-IN"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95C2D2-98E2-434C-94DE-B0363923C909}"/>
              </a:ext>
            </a:extLst>
          </p:cNvPr>
          <p:cNvSpPr>
            <a:spLocks noGrp="1"/>
          </p:cNvSpPr>
          <p:nvPr>
            <p:ph type="subTitle"/>
          </p:nvPr>
        </p:nvSpPr>
        <p:spPr>
          <a:xfrm>
            <a:off x="457200" y="1477108"/>
            <a:ext cx="8229240" cy="4847012"/>
          </a:xfrm>
        </p:spPr>
        <p:txBody>
          <a:bodyPr/>
          <a:lstStyle/>
          <a:p>
            <a:pPr fontAlgn="base"/>
            <a:r>
              <a:rPr lang="en-US" sz="2400" b="1" dirty="0"/>
              <a:t>Nominal Attribute:</a:t>
            </a:r>
            <a:r>
              <a:rPr lang="en-US" sz="2400" dirty="0"/>
              <a:t> </a:t>
            </a:r>
            <a:br>
              <a:rPr lang="en-US" sz="2400" dirty="0"/>
            </a:br>
            <a:r>
              <a:rPr lang="en-US" sz="2400" dirty="0"/>
              <a:t>Nominal Attributes only provide enough attributes to differentiate between one object and another. Such as Student Roll No., Gender of the Person. </a:t>
            </a:r>
            <a:br>
              <a:rPr lang="en-US" sz="2400" dirty="0"/>
            </a:br>
            <a:r>
              <a:rPr lang="en-US" sz="2400" dirty="0"/>
              <a:t> </a:t>
            </a:r>
          </a:p>
          <a:p>
            <a:pPr fontAlgn="base"/>
            <a:r>
              <a:rPr lang="en-US" sz="2400" b="1" dirty="0"/>
              <a:t>Ordinal Attribute:</a:t>
            </a:r>
            <a:r>
              <a:rPr lang="en-US" sz="2400" dirty="0"/>
              <a:t> </a:t>
            </a:r>
            <a:br>
              <a:rPr lang="en-US" sz="2400" dirty="0"/>
            </a:br>
            <a:r>
              <a:rPr lang="en-US" sz="2400" dirty="0"/>
              <a:t>The ordinal attribute value provides sufficient information to order the objects. Such as Rankings, Grades, Height</a:t>
            </a:r>
          </a:p>
          <a:p>
            <a:pPr fontAlgn="base"/>
            <a:r>
              <a:rPr lang="en-US" sz="2400" b="1" dirty="0"/>
              <a:t>Interval Scaled attribute:</a:t>
            </a:r>
            <a:r>
              <a:rPr lang="en-US" sz="2400" dirty="0"/>
              <a:t> </a:t>
            </a:r>
            <a:br>
              <a:rPr lang="en-US" sz="2400" dirty="0"/>
            </a:br>
            <a:r>
              <a:rPr lang="en-US" sz="2400" dirty="0"/>
              <a:t>It is measured on a scale of equal size </a:t>
            </a:r>
            <a:r>
              <a:rPr lang="en-US" sz="2400" err="1"/>
              <a:t>units</a:t>
            </a:r>
            <a:r>
              <a:rPr lang="en-US" sz="2400"/>
              <a:t>, these </a:t>
            </a:r>
            <a:r>
              <a:rPr lang="en-US" sz="2400" dirty="0"/>
              <a:t>attributes allows us to compare such as temperature in C or F and thus values of attributes have order.</a:t>
            </a:r>
            <a:br>
              <a:rPr lang="en-US" sz="2400" dirty="0"/>
            </a:br>
            <a:endParaRPr lang="en-US" sz="2400" dirty="0"/>
          </a:p>
          <a:p>
            <a:pPr fontAlgn="base"/>
            <a:r>
              <a:rPr lang="en-US" sz="2400" b="1" dirty="0"/>
              <a:t>Ratio Scaled attribute:</a:t>
            </a:r>
            <a:r>
              <a:rPr lang="en-US" sz="2400" dirty="0"/>
              <a:t> </a:t>
            </a:r>
            <a:br>
              <a:rPr lang="en-US" sz="2400" dirty="0"/>
            </a:br>
            <a:r>
              <a:rPr lang="en-US" sz="2400" dirty="0"/>
              <a:t>Both differences and ratios are significant for Ratio. For </a:t>
            </a:r>
            <a:r>
              <a:rPr lang="en-US" sz="2400" dirty="0" err="1"/>
              <a:t>eg.</a:t>
            </a:r>
            <a:r>
              <a:rPr lang="en-US" sz="2400" dirty="0"/>
              <a:t> age, length, Weight.</a:t>
            </a:r>
          </a:p>
          <a:p>
            <a:endParaRPr lang="en-US" sz="2400" dirty="0"/>
          </a:p>
        </p:txBody>
      </p:sp>
    </p:spTree>
    <p:extLst>
      <p:ext uri="{BB962C8B-B14F-4D97-AF65-F5344CB8AC3E}">
        <p14:creationId xmlns:p14="http://schemas.microsoft.com/office/powerpoint/2010/main" val="491508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457200" y="1935000"/>
            <a:ext cx="8229240" cy="4389120"/>
          </a:xfrm>
          <a:prstGeom prst="rect">
            <a:avLst/>
          </a:prstGeom>
          <a:noFill/>
          <a:ln>
            <a:noFill/>
          </a:ln>
        </p:spPr>
        <p:txBody>
          <a:bodyPr/>
          <a:lstStyle/>
          <a:p>
            <a:pPr marL="639720" lvl="1" indent="-328320">
              <a:lnSpc>
                <a:spcPct val="80000"/>
              </a:lnSpc>
              <a:spcBef>
                <a:spcPts val="400"/>
              </a:spcBef>
              <a:buClr>
                <a:srgbClr val="FFAB40"/>
              </a:buClr>
              <a:buFont typeface="Times New Roman"/>
              <a:buChar char="●"/>
            </a:pPr>
            <a:r>
              <a:rPr lang="en-IN" sz="3000" b="0" strike="noStrike" spc="-1">
                <a:solidFill>
                  <a:srgbClr val="000000"/>
                </a:solidFill>
                <a:latin typeface="Times New Roman"/>
                <a:ea typeface="Times New Roman"/>
              </a:rPr>
              <a:t>Nominal attribute	: distinctness</a:t>
            </a:r>
            <a:endParaRPr lang="en-IN" sz="3000" b="0" strike="noStrike" spc="-1">
              <a:solidFill>
                <a:srgbClr val="000000"/>
              </a:solidFill>
              <a:latin typeface="Arial"/>
            </a:endParaRPr>
          </a:p>
          <a:p>
            <a:pPr marL="639720" lvl="1" indent="-328320">
              <a:lnSpc>
                <a:spcPct val="80000"/>
              </a:lnSpc>
              <a:spcBef>
                <a:spcPts val="400"/>
              </a:spcBef>
              <a:buClr>
                <a:srgbClr val="FFAB40"/>
              </a:buClr>
              <a:buFont typeface="Times New Roman"/>
              <a:buChar char="●"/>
            </a:pPr>
            <a:r>
              <a:rPr lang="en-IN" sz="3000" b="0" strike="noStrike" spc="-1">
                <a:solidFill>
                  <a:srgbClr val="000000"/>
                </a:solidFill>
                <a:latin typeface="Times New Roman"/>
                <a:ea typeface="Times New Roman"/>
              </a:rPr>
              <a:t>Ordinal attribute		: distinctness &amp; order</a:t>
            </a:r>
            <a:endParaRPr lang="en-IN" sz="3000" b="0" strike="noStrike" spc="-1">
              <a:solidFill>
                <a:srgbClr val="000000"/>
              </a:solidFill>
              <a:latin typeface="Arial"/>
            </a:endParaRPr>
          </a:p>
          <a:p>
            <a:pPr marL="639720" lvl="1" indent="-328320">
              <a:lnSpc>
                <a:spcPct val="80000"/>
              </a:lnSpc>
              <a:spcBef>
                <a:spcPts val="400"/>
              </a:spcBef>
              <a:buClr>
                <a:srgbClr val="FFAB40"/>
              </a:buClr>
              <a:buFont typeface="Times New Roman"/>
              <a:buChar char="●"/>
            </a:pPr>
            <a:r>
              <a:rPr lang="en-IN" sz="3000" b="0" strike="noStrike" spc="-1">
                <a:solidFill>
                  <a:srgbClr val="000000"/>
                </a:solidFill>
                <a:latin typeface="Times New Roman"/>
                <a:ea typeface="Times New Roman"/>
              </a:rPr>
              <a:t>Interval attribute		: distinctness, order &amp; meaningful differences</a:t>
            </a:r>
            <a:endParaRPr lang="en-IN" sz="3000" b="0" strike="noStrike" spc="-1">
              <a:solidFill>
                <a:srgbClr val="000000"/>
              </a:solidFill>
              <a:latin typeface="Arial"/>
            </a:endParaRPr>
          </a:p>
          <a:p>
            <a:pPr marL="639720" lvl="1" indent="-328320">
              <a:lnSpc>
                <a:spcPct val="80000"/>
              </a:lnSpc>
              <a:spcBef>
                <a:spcPts val="400"/>
              </a:spcBef>
              <a:buClr>
                <a:srgbClr val="FFAB40"/>
              </a:buClr>
              <a:buFont typeface="Times New Roman"/>
              <a:buChar char="●"/>
            </a:pPr>
            <a:r>
              <a:rPr lang="en-IN" sz="3000" b="0" strike="noStrike" spc="-1">
                <a:solidFill>
                  <a:srgbClr val="000000"/>
                </a:solidFill>
                <a:latin typeface="Times New Roman"/>
                <a:ea typeface="Times New Roman"/>
              </a:rPr>
              <a:t>Ratio attribute		: all 4 properties/operations</a:t>
            </a:r>
            <a:endParaRPr lang="en-IN" sz="3000" b="0" strike="noStrike" spc="-1">
              <a:solidFill>
                <a:srgbClr val="000000"/>
              </a:solidFill>
              <a:latin typeface="Arial"/>
            </a:endParaRPr>
          </a:p>
          <a:p>
            <a:pPr>
              <a:lnSpc>
                <a:spcPct val="115000"/>
              </a:lnSpc>
              <a:spcBef>
                <a:spcPts val="360"/>
              </a:spcBef>
              <a:spcAft>
                <a:spcPts val="1599"/>
              </a:spcAft>
            </a:pPr>
            <a:endParaRPr lang="en-IN" sz="30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457200" y="304920"/>
            <a:ext cx="8229240" cy="917280"/>
          </a:xfrm>
          <a:prstGeom prst="rect">
            <a:avLst/>
          </a:prstGeom>
          <a:noFill/>
          <a:ln>
            <a:noFill/>
          </a:ln>
        </p:spPr>
        <p:txBody>
          <a:bodyPr lIns="0" rIns="0" bIns="0" anchor="b"/>
          <a:lstStyle/>
          <a:p>
            <a:pPr>
              <a:lnSpc>
                <a:spcPct val="100000"/>
              </a:lnSpc>
            </a:pPr>
            <a:r>
              <a:rPr lang="en-IN" sz="4000" b="0" strike="noStrike" spc="-1">
                <a:solidFill>
                  <a:srgbClr val="0000FF"/>
                </a:solidFill>
                <a:latin typeface="Times New Roman"/>
                <a:ea typeface="Times New Roman"/>
              </a:rPr>
              <a:t>Difference Between Ratio and Interval </a:t>
            </a:r>
            <a:endParaRPr lang="en-IN" sz="4000" b="0" strike="noStrike" spc="-1">
              <a:solidFill>
                <a:srgbClr val="000000"/>
              </a:solidFill>
              <a:latin typeface="Arial"/>
            </a:endParaRPr>
          </a:p>
        </p:txBody>
      </p:sp>
      <p:sp>
        <p:nvSpPr>
          <p:cNvPr id="194" name="TextShape 2"/>
          <p:cNvSpPr txBox="1"/>
          <p:nvPr/>
        </p:nvSpPr>
        <p:spPr>
          <a:xfrm>
            <a:off x="411120" y="1428840"/>
            <a:ext cx="8318160" cy="4819320"/>
          </a:xfrm>
          <a:prstGeom prst="rect">
            <a:avLst/>
          </a:prstGeom>
          <a:noFill/>
          <a:ln>
            <a:noFill/>
          </a:ln>
        </p:spPr>
        <p:txBody>
          <a:bodyPr/>
          <a:lstStyle/>
          <a:p>
            <a:pPr marL="272880" indent="-272520">
              <a:lnSpc>
                <a:spcPct val="90000"/>
              </a:lnSpc>
              <a:buClr>
                <a:srgbClr val="0BD0D9"/>
              </a:buClr>
              <a:buFont typeface="Noto Sans Symbols"/>
              <a:buChar char="●"/>
            </a:pPr>
            <a:r>
              <a:rPr lang="en-IN" sz="2600" b="0" strike="noStrike" spc="-1">
                <a:solidFill>
                  <a:srgbClr val="000000"/>
                </a:solidFill>
                <a:latin typeface="Times New Roman"/>
                <a:ea typeface="Times New Roman"/>
              </a:rPr>
              <a:t>Is it physically meaningful to say that a temperature of 10 ° is twice that of 5° on </a:t>
            </a:r>
            <a:endParaRPr lang="en-IN" sz="2600" b="0" strike="noStrike" spc="-1">
              <a:solidFill>
                <a:srgbClr val="000000"/>
              </a:solidFill>
              <a:latin typeface="Arial"/>
            </a:endParaRPr>
          </a:p>
          <a:p>
            <a:pPr marL="639720" lvl="1" indent="-24588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the Celsius scale?</a:t>
            </a:r>
            <a:endParaRPr lang="en-IN" sz="2400" b="0" strike="noStrike" spc="-1">
              <a:solidFill>
                <a:srgbClr val="000000"/>
              </a:solidFill>
              <a:latin typeface="Arial"/>
            </a:endParaRPr>
          </a:p>
          <a:p>
            <a:pPr marL="639720" lvl="1" indent="-24588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the Fahrenheit scale?</a:t>
            </a:r>
            <a:endParaRPr lang="en-IN" sz="2400" b="0" strike="noStrike" spc="-1">
              <a:solidFill>
                <a:srgbClr val="000000"/>
              </a:solidFill>
              <a:latin typeface="Arial"/>
            </a:endParaRPr>
          </a:p>
          <a:p>
            <a:pPr marL="639720" lvl="1" indent="-24588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the Kelvin scale?</a:t>
            </a:r>
            <a:endParaRPr lang="en-IN" sz="2400" b="0" strike="noStrike" spc="-1">
              <a:solidFill>
                <a:srgbClr val="000000"/>
              </a:solidFill>
              <a:latin typeface="Arial"/>
            </a:endParaRPr>
          </a:p>
          <a:p>
            <a:pPr marL="639720" indent="-116280">
              <a:lnSpc>
                <a:spcPct val="90000"/>
              </a:lnSpc>
              <a:spcBef>
                <a:spcPts val="479"/>
              </a:spcBef>
            </a:pPr>
            <a:endParaRPr lang="en-IN" sz="2400" b="0" strike="noStrike" spc="-1">
              <a:solidFill>
                <a:srgbClr val="000000"/>
              </a:solidFill>
              <a:latin typeface="Arial"/>
            </a:endParaRPr>
          </a:p>
          <a:p>
            <a:pPr marL="272880" indent="-272520">
              <a:lnSpc>
                <a:spcPct val="90000"/>
              </a:lnSpc>
              <a:spcBef>
                <a:spcPts val="519"/>
              </a:spcBef>
              <a:buClr>
                <a:srgbClr val="0BD0D9"/>
              </a:buClr>
              <a:buFont typeface="Times New Roman"/>
              <a:buChar char="●"/>
            </a:pPr>
            <a:r>
              <a:rPr lang="en-IN" sz="2600" b="0" strike="noStrike" spc="-1">
                <a:solidFill>
                  <a:srgbClr val="000000"/>
                </a:solidFill>
                <a:latin typeface="Times New Roman"/>
                <a:ea typeface="Times New Roman"/>
              </a:rPr>
              <a:t>Consider measuring the height above average</a:t>
            </a:r>
            <a:endParaRPr lang="en-IN" sz="2600" b="0" strike="noStrike" spc="-1">
              <a:solidFill>
                <a:srgbClr val="000000"/>
              </a:solidFill>
              <a:latin typeface="Arial"/>
            </a:endParaRPr>
          </a:p>
          <a:p>
            <a:pPr marL="639720" lvl="1" indent="-24588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If Bill’s height is three inches above average and Bob’s height is six inches above average, then would we say that Bob is twice as tall as Bill?</a:t>
            </a:r>
            <a:endParaRPr lang="en-IN" sz="2400" b="0" strike="noStrike" spc="-1">
              <a:solidFill>
                <a:srgbClr val="000000"/>
              </a:solidFill>
              <a:latin typeface="Arial"/>
            </a:endParaRPr>
          </a:p>
          <a:p>
            <a:pPr marL="639720" lvl="1" indent="-24588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Is this situation analogous to that of temperature?</a:t>
            </a:r>
            <a:endParaRPr lang="en-IN"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Google Shape;149;p27"/>
          <p:cNvPicPr/>
          <p:nvPr/>
        </p:nvPicPr>
        <p:blipFill>
          <a:blip r:embed="rId2"/>
          <a:stretch/>
        </p:blipFill>
        <p:spPr>
          <a:xfrm>
            <a:off x="284040" y="538200"/>
            <a:ext cx="8584920" cy="5363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 name="Google Shape;154;p28"/>
          <p:cNvPicPr/>
          <p:nvPr/>
        </p:nvPicPr>
        <p:blipFill>
          <a:blip r:embed="rId2"/>
          <a:stretch/>
        </p:blipFill>
        <p:spPr>
          <a:xfrm>
            <a:off x="343080" y="533520"/>
            <a:ext cx="8127720" cy="5054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542520" y="333720"/>
            <a:ext cx="8229240" cy="619560"/>
          </a:xfrm>
          <a:prstGeom prst="rect">
            <a:avLst/>
          </a:prstGeom>
          <a:noFill/>
          <a:ln>
            <a:noFill/>
          </a:ln>
        </p:spPr>
        <p:txBody>
          <a:bodyPr lIns="0" rIns="0" bIns="0" anchor="b"/>
          <a:lstStyle/>
          <a:p>
            <a:pPr>
              <a:lnSpc>
                <a:spcPct val="100000"/>
              </a:lnSpc>
            </a:pPr>
            <a:r>
              <a:rPr lang="en-IN" sz="4500" b="0" strike="noStrike" spc="-1">
                <a:solidFill>
                  <a:srgbClr val="0000FF"/>
                </a:solidFill>
                <a:latin typeface="Times New Roman"/>
                <a:ea typeface="Times New Roman"/>
              </a:rPr>
              <a:t>Discrete and Continuous Attributes</a:t>
            </a:r>
            <a:r>
              <a:rPr lang="en-IN" sz="4500" b="0" strike="noStrike" spc="-1">
                <a:solidFill>
                  <a:srgbClr val="595959"/>
                </a:solidFill>
                <a:latin typeface="Calibri"/>
                <a:ea typeface="Calibri"/>
              </a:rPr>
              <a:t> </a:t>
            </a:r>
            <a:endParaRPr lang="en-IN" sz="4500" b="0" strike="noStrike" spc="-1">
              <a:solidFill>
                <a:srgbClr val="000000"/>
              </a:solidFill>
              <a:latin typeface="Arial"/>
            </a:endParaRPr>
          </a:p>
        </p:txBody>
      </p:sp>
      <p:sp>
        <p:nvSpPr>
          <p:cNvPr id="198" name="TextShape 2"/>
          <p:cNvSpPr txBox="1"/>
          <p:nvPr/>
        </p:nvSpPr>
        <p:spPr>
          <a:xfrm>
            <a:off x="457200" y="1026360"/>
            <a:ext cx="8229240" cy="4389120"/>
          </a:xfrm>
          <a:prstGeom prst="rect">
            <a:avLst/>
          </a:prstGeom>
          <a:noFill/>
          <a:ln>
            <a:noFill/>
          </a:ln>
        </p:spPr>
        <p:txBody>
          <a:bodyPr/>
          <a:lstStyle/>
          <a:p>
            <a:pPr marL="272880" indent="-268200">
              <a:lnSpc>
                <a:spcPct val="80000"/>
              </a:lnSpc>
              <a:buClr>
                <a:srgbClr val="0BD0D9"/>
              </a:buClr>
              <a:buFont typeface="Times New Roman"/>
              <a:buChar char="●"/>
            </a:pPr>
            <a:r>
              <a:rPr lang="en-IN" sz="2400" b="1" strike="noStrike" spc="-1">
                <a:solidFill>
                  <a:srgbClr val="000000"/>
                </a:solidFill>
                <a:latin typeface="Times New Roman"/>
                <a:ea typeface="Times New Roman"/>
              </a:rPr>
              <a:t>Discrete Attribute</a:t>
            </a:r>
            <a:endParaRPr lang="en-IN" sz="2400" b="0" strike="noStrike" spc="-1">
              <a:solidFill>
                <a:srgbClr val="000000"/>
              </a:solidFill>
              <a:latin typeface="Arial"/>
            </a:endParaRPr>
          </a:p>
          <a:p>
            <a:pPr marL="639720" lvl="1" indent="-279360">
              <a:lnSpc>
                <a:spcPct val="80000"/>
              </a:lnSpc>
              <a:spcBef>
                <a:spcPts val="439"/>
              </a:spcBef>
              <a:buClr>
                <a:srgbClr val="FFAB40"/>
              </a:buClr>
              <a:buFont typeface="Times New Roman"/>
              <a:buChar char="●"/>
            </a:pPr>
            <a:r>
              <a:rPr lang="en-IN" sz="2400" b="0" strike="noStrike" spc="-1">
                <a:solidFill>
                  <a:srgbClr val="000000"/>
                </a:solidFill>
                <a:latin typeface="Times New Roman"/>
                <a:ea typeface="Times New Roman"/>
              </a:rPr>
              <a:t>Has only a finite or countably infinite set of values</a:t>
            </a:r>
            <a:endParaRPr lang="en-IN" sz="2400" b="0" strike="noStrike" spc="-1">
              <a:solidFill>
                <a:srgbClr val="000000"/>
              </a:solidFill>
              <a:latin typeface="Arial"/>
            </a:endParaRPr>
          </a:p>
          <a:p>
            <a:pPr marL="639720" lvl="1" indent="-279360">
              <a:lnSpc>
                <a:spcPct val="80000"/>
              </a:lnSpc>
              <a:spcBef>
                <a:spcPts val="439"/>
              </a:spcBef>
              <a:buClr>
                <a:srgbClr val="FFAB40"/>
              </a:buClr>
              <a:buFont typeface="Times New Roman"/>
              <a:buChar char="●"/>
            </a:pPr>
            <a:r>
              <a:rPr lang="en-IN" sz="2400" b="0" strike="noStrike" spc="-1">
                <a:solidFill>
                  <a:srgbClr val="000000"/>
                </a:solidFill>
                <a:latin typeface="Times New Roman"/>
                <a:ea typeface="Times New Roman"/>
              </a:rPr>
              <a:t>Examples: zip codes, counts, or the set of words in a collection of documents </a:t>
            </a:r>
            <a:endParaRPr lang="en-IN" sz="2400" b="0" strike="noStrike" spc="-1">
              <a:solidFill>
                <a:srgbClr val="000000"/>
              </a:solidFill>
              <a:latin typeface="Arial"/>
            </a:endParaRPr>
          </a:p>
          <a:p>
            <a:pPr marL="639720" lvl="1" indent="-279360">
              <a:lnSpc>
                <a:spcPct val="80000"/>
              </a:lnSpc>
              <a:spcBef>
                <a:spcPts val="439"/>
              </a:spcBef>
              <a:buClr>
                <a:srgbClr val="FFAB40"/>
              </a:buClr>
              <a:buFont typeface="Times New Roman"/>
              <a:buChar char="●"/>
            </a:pPr>
            <a:r>
              <a:rPr lang="en-IN" sz="2400" b="0" strike="noStrike" spc="-1">
                <a:solidFill>
                  <a:srgbClr val="000000"/>
                </a:solidFill>
                <a:latin typeface="Times New Roman"/>
                <a:ea typeface="Times New Roman"/>
              </a:rPr>
              <a:t>Often represented as integer variables.   </a:t>
            </a:r>
            <a:endParaRPr lang="en-IN" sz="2400" b="0" strike="noStrike" spc="-1">
              <a:solidFill>
                <a:srgbClr val="000000"/>
              </a:solidFill>
              <a:latin typeface="Arial"/>
            </a:endParaRPr>
          </a:p>
          <a:p>
            <a:pPr marL="639720" lvl="1" indent="-279360">
              <a:lnSpc>
                <a:spcPct val="80000"/>
              </a:lnSpc>
              <a:spcBef>
                <a:spcPts val="439"/>
              </a:spcBef>
              <a:buClr>
                <a:srgbClr val="FFAB40"/>
              </a:buClr>
              <a:buFont typeface="Times New Roman"/>
              <a:buChar char="●"/>
            </a:pPr>
            <a:r>
              <a:rPr lang="en-IN" sz="2400" b="0" strike="noStrike" spc="-1">
                <a:solidFill>
                  <a:srgbClr val="000000"/>
                </a:solidFill>
                <a:latin typeface="Times New Roman"/>
                <a:ea typeface="Times New Roman"/>
              </a:rPr>
              <a:t>Note: </a:t>
            </a:r>
            <a:r>
              <a:rPr lang="en-IN" sz="2400" b="0" strike="noStrike" spc="-1">
                <a:solidFill>
                  <a:srgbClr val="CC3300"/>
                </a:solidFill>
                <a:latin typeface="Times New Roman"/>
                <a:ea typeface="Times New Roman"/>
              </a:rPr>
              <a:t>binary attributes</a:t>
            </a:r>
            <a:r>
              <a:rPr lang="en-IN" sz="2400" b="0" strike="noStrike" spc="-1">
                <a:solidFill>
                  <a:srgbClr val="000000"/>
                </a:solidFill>
                <a:latin typeface="Times New Roman"/>
                <a:ea typeface="Times New Roman"/>
              </a:rPr>
              <a:t> are a special case of discrete attributes </a:t>
            </a:r>
            <a:endParaRPr lang="en-IN" sz="2400" b="0" strike="noStrike" spc="-1">
              <a:solidFill>
                <a:srgbClr val="000000"/>
              </a:solidFill>
              <a:latin typeface="Arial"/>
            </a:endParaRPr>
          </a:p>
          <a:p>
            <a:pPr marL="272880" indent="-268200">
              <a:lnSpc>
                <a:spcPct val="80000"/>
              </a:lnSpc>
              <a:spcBef>
                <a:spcPts val="519"/>
              </a:spcBef>
              <a:buClr>
                <a:srgbClr val="0BD0D9"/>
              </a:buClr>
              <a:buFont typeface="Times New Roman"/>
              <a:buChar char="●"/>
            </a:pPr>
            <a:r>
              <a:rPr lang="en-IN" sz="2400" b="1" strike="noStrike" spc="-1">
                <a:solidFill>
                  <a:srgbClr val="000000"/>
                </a:solidFill>
                <a:latin typeface="Times New Roman"/>
                <a:ea typeface="Times New Roman"/>
              </a:rPr>
              <a:t>Continuous Attribute </a:t>
            </a:r>
            <a:endParaRPr lang="en-IN" sz="2400" b="0" strike="noStrike" spc="-1">
              <a:solidFill>
                <a:srgbClr val="000000"/>
              </a:solidFill>
              <a:latin typeface="Arial"/>
            </a:endParaRPr>
          </a:p>
          <a:p>
            <a:pPr marL="639720" lvl="1" indent="-279360">
              <a:lnSpc>
                <a:spcPct val="80000"/>
              </a:lnSpc>
              <a:spcBef>
                <a:spcPts val="439"/>
              </a:spcBef>
              <a:buClr>
                <a:srgbClr val="FFAB40"/>
              </a:buClr>
              <a:buFont typeface="Times New Roman"/>
              <a:buChar char="●"/>
            </a:pPr>
            <a:r>
              <a:rPr lang="en-IN" sz="2400" b="0" strike="noStrike" spc="-1">
                <a:solidFill>
                  <a:srgbClr val="000000"/>
                </a:solidFill>
                <a:latin typeface="Times New Roman"/>
                <a:ea typeface="Times New Roman"/>
              </a:rPr>
              <a:t>Has real numbers as attribute values</a:t>
            </a:r>
            <a:endParaRPr lang="en-IN" sz="2400" b="0" strike="noStrike" spc="-1">
              <a:solidFill>
                <a:srgbClr val="000000"/>
              </a:solidFill>
              <a:latin typeface="Arial"/>
            </a:endParaRPr>
          </a:p>
          <a:p>
            <a:pPr marL="639720" lvl="1" indent="-279360">
              <a:lnSpc>
                <a:spcPct val="80000"/>
              </a:lnSpc>
              <a:spcBef>
                <a:spcPts val="439"/>
              </a:spcBef>
              <a:buClr>
                <a:srgbClr val="FFAB40"/>
              </a:buClr>
              <a:buFont typeface="Times New Roman"/>
              <a:buChar char="●"/>
            </a:pPr>
            <a:r>
              <a:rPr lang="en-IN" sz="2400" b="0" strike="noStrike" spc="-1">
                <a:solidFill>
                  <a:srgbClr val="000000"/>
                </a:solidFill>
                <a:latin typeface="Times New Roman"/>
                <a:ea typeface="Times New Roman"/>
              </a:rPr>
              <a:t>Examples: temperature, height, or weight.  </a:t>
            </a:r>
            <a:endParaRPr lang="en-IN" sz="2400" b="0" strike="noStrike" spc="-1">
              <a:solidFill>
                <a:srgbClr val="000000"/>
              </a:solidFill>
              <a:latin typeface="Arial"/>
            </a:endParaRPr>
          </a:p>
          <a:p>
            <a:pPr marL="639720" lvl="1" indent="-279360">
              <a:lnSpc>
                <a:spcPct val="80000"/>
              </a:lnSpc>
              <a:spcBef>
                <a:spcPts val="439"/>
              </a:spcBef>
              <a:buClr>
                <a:srgbClr val="FFAB40"/>
              </a:buClr>
              <a:buFont typeface="Times New Roman"/>
              <a:buChar char="●"/>
            </a:pPr>
            <a:r>
              <a:rPr lang="en-IN" sz="2400" b="0" strike="noStrike" spc="-1">
                <a:solidFill>
                  <a:srgbClr val="000000"/>
                </a:solidFill>
                <a:latin typeface="Times New Roman"/>
                <a:ea typeface="Times New Roman"/>
              </a:rPr>
              <a:t>Practically, real values can only be measured and represented using a finite number of digits.</a:t>
            </a:r>
            <a:endParaRPr lang="en-IN" sz="2400" b="0" strike="noStrike" spc="-1">
              <a:solidFill>
                <a:srgbClr val="000000"/>
              </a:solidFill>
              <a:latin typeface="Arial"/>
            </a:endParaRPr>
          </a:p>
          <a:p>
            <a:pPr marL="639720" lvl="1" indent="-279360">
              <a:lnSpc>
                <a:spcPct val="80000"/>
              </a:lnSpc>
              <a:spcBef>
                <a:spcPts val="439"/>
              </a:spcBef>
              <a:buClr>
                <a:srgbClr val="FFAB40"/>
              </a:buClr>
              <a:buFont typeface="Times New Roman"/>
              <a:buChar char="●"/>
            </a:pPr>
            <a:r>
              <a:rPr lang="en-IN" sz="2400" b="0" strike="noStrike" spc="-1">
                <a:solidFill>
                  <a:srgbClr val="000000"/>
                </a:solidFill>
                <a:latin typeface="Times New Roman"/>
                <a:ea typeface="Times New Roman"/>
              </a:rPr>
              <a:t>Continuous attributes are typically represented as floating-point variables.  </a:t>
            </a:r>
            <a:endParaRPr lang="en-IN"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411120" y="358920"/>
            <a:ext cx="8280000" cy="533160"/>
          </a:xfrm>
          <a:prstGeom prst="rect">
            <a:avLst/>
          </a:prstGeom>
          <a:noFill/>
          <a:ln>
            <a:noFill/>
          </a:ln>
        </p:spPr>
        <p:txBody>
          <a:bodyPr lIns="0" rIns="0" bIns="0" anchor="b"/>
          <a:lstStyle/>
          <a:p>
            <a:pPr>
              <a:lnSpc>
                <a:spcPct val="100000"/>
              </a:lnSpc>
            </a:pPr>
            <a:r>
              <a:rPr lang="en-IN" sz="4500" b="0" strike="noStrike" spc="-1">
                <a:solidFill>
                  <a:srgbClr val="0000FF"/>
                </a:solidFill>
                <a:latin typeface="Calibri"/>
                <a:ea typeface="Calibri"/>
              </a:rPr>
              <a:t>Asymmetric Attributes</a:t>
            </a:r>
            <a:endParaRPr lang="en-IN" sz="4500" b="0" strike="noStrike" spc="-1">
              <a:solidFill>
                <a:srgbClr val="000000"/>
              </a:solidFill>
              <a:latin typeface="Arial"/>
            </a:endParaRPr>
          </a:p>
        </p:txBody>
      </p:sp>
      <p:sp>
        <p:nvSpPr>
          <p:cNvPr id="200" name="TextShape 2"/>
          <p:cNvSpPr txBox="1"/>
          <p:nvPr/>
        </p:nvSpPr>
        <p:spPr>
          <a:xfrm>
            <a:off x="411120" y="1066680"/>
            <a:ext cx="8427600" cy="5181120"/>
          </a:xfrm>
          <a:prstGeom prst="rect">
            <a:avLst/>
          </a:prstGeom>
          <a:noFill/>
          <a:ln>
            <a:noFill/>
          </a:ln>
        </p:spPr>
        <p:txBody>
          <a:bodyPr/>
          <a:lstStyle/>
          <a:p>
            <a:pPr marL="272880" indent="-272520">
              <a:lnSpc>
                <a:spcPct val="80000"/>
              </a:lnSpc>
              <a:buClr>
                <a:srgbClr val="0BD0D9"/>
              </a:buClr>
              <a:buFont typeface="Times New Roman"/>
              <a:buChar char="●"/>
            </a:pPr>
            <a:r>
              <a:rPr lang="en-IN" sz="2200" b="0" strike="noStrike" spc="-1">
                <a:solidFill>
                  <a:srgbClr val="000000"/>
                </a:solidFill>
                <a:latin typeface="Times New Roman"/>
                <a:ea typeface="Times New Roman"/>
              </a:rPr>
              <a:t>Only presence (a non-zero attribute value) is regarded as important</a:t>
            </a:r>
            <a:endParaRPr lang="en-IN" sz="2200" b="0" strike="noStrike" spc="-1">
              <a:solidFill>
                <a:srgbClr val="000000"/>
              </a:solidFill>
              <a:latin typeface="Arial"/>
            </a:endParaRPr>
          </a:p>
          <a:p>
            <a:pPr marL="1311120" lvl="2" indent="-396360">
              <a:lnSpc>
                <a:spcPct val="80000"/>
              </a:lnSpc>
              <a:spcBef>
                <a:spcPts val="340"/>
              </a:spcBef>
              <a:buClr>
                <a:srgbClr val="212121"/>
              </a:buClr>
              <a:buFont typeface="Times New Roman"/>
              <a:buChar char="●"/>
            </a:pPr>
            <a:r>
              <a:rPr lang="en-IN" sz="1700" b="0" strike="noStrike" spc="-1">
                <a:solidFill>
                  <a:srgbClr val="000000"/>
                </a:solidFill>
                <a:latin typeface="Times New Roman"/>
                <a:ea typeface="Times New Roman"/>
              </a:rPr>
              <a:t>Words present in documents</a:t>
            </a:r>
            <a:endParaRPr lang="en-IN" sz="1700" b="0" strike="noStrike" spc="-1">
              <a:solidFill>
                <a:srgbClr val="000000"/>
              </a:solidFill>
              <a:latin typeface="Arial"/>
            </a:endParaRPr>
          </a:p>
          <a:p>
            <a:pPr marL="1311120" lvl="2" indent="-396360">
              <a:lnSpc>
                <a:spcPct val="80000"/>
              </a:lnSpc>
              <a:spcBef>
                <a:spcPts val="340"/>
              </a:spcBef>
              <a:buClr>
                <a:srgbClr val="212121"/>
              </a:buClr>
              <a:buFont typeface="Times New Roman"/>
              <a:buChar char="●"/>
            </a:pPr>
            <a:r>
              <a:rPr lang="en-IN" sz="1700" b="0" strike="noStrike" spc="-1">
                <a:solidFill>
                  <a:srgbClr val="000000"/>
                </a:solidFill>
                <a:latin typeface="Times New Roman"/>
                <a:ea typeface="Times New Roman"/>
              </a:rPr>
              <a:t>Items present in customer transactions</a:t>
            </a:r>
            <a:endParaRPr lang="en-IN" sz="1700" b="0" strike="noStrike" spc="-1">
              <a:solidFill>
                <a:srgbClr val="000000"/>
              </a:solidFill>
              <a:latin typeface="Arial"/>
            </a:endParaRPr>
          </a:p>
          <a:p>
            <a:pPr marL="990000">
              <a:lnSpc>
                <a:spcPct val="80000"/>
              </a:lnSpc>
              <a:spcBef>
                <a:spcPts val="340"/>
              </a:spcBef>
            </a:pPr>
            <a:endParaRPr lang="en-IN" sz="1700" b="0" strike="noStrike" spc="-1">
              <a:solidFill>
                <a:srgbClr val="000000"/>
              </a:solidFill>
              <a:latin typeface="Arial"/>
            </a:endParaRPr>
          </a:p>
          <a:p>
            <a:pPr marL="272880" indent="-272520">
              <a:lnSpc>
                <a:spcPct val="80000"/>
              </a:lnSpc>
              <a:spcBef>
                <a:spcPts val="439"/>
              </a:spcBef>
              <a:buClr>
                <a:srgbClr val="0BD0D9"/>
              </a:buClr>
              <a:buFont typeface="Arial"/>
              <a:buChar char="●"/>
            </a:pPr>
            <a:r>
              <a:rPr lang="en-IN" sz="2200" b="0" strike="noStrike" spc="-1">
                <a:solidFill>
                  <a:srgbClr val="000000"/>
                </a:solidFill>
                <a:latin typeface="Times New Roman"/>
                <a:ea typeface="Times New Roman"/>
              </a:rPr>
              <a:t>If we met a friend in the grocery store would we ever say the following?</a:t>
            </a:r>
            <a:br/>
            <a:br/>
            <a:r>
              <a:rPr lang="en-IN" sz="2200" b="0" i="1" strike="noStrike" spc="-1">
                <a:solidFill>
                  <a:srgbClr val="000000"/>
                </a:solidFill>
                <a:latin typeface="Times New Roman"/>
                <a:ea typeface="Times New Roman"/>
              </a:rPr>
              <a:t>“I see our purchases are very similar since we didn’t buy most of the same things.” </a:t>
            </a:r>
            <a:endParaRPr lang="en-IN" sz="2200" b="0" strike="noStrike" spc="-1">
              <a:solidFill>
                <a:srgbClr val="000000"/>
              </a:solidFill>
              <a:latin typeface="Arial"/>
            </a:endParaRPr>
          </a:p>
          <a:p>
            <a:pPr marL="272880" indent="-272520">
              <a:lnSpc>
                <a:spcPct val="80000"/>
              </a:lnSpc>
              <a:spcBef>
                <a:spcPts val="439"/>
              </a:spcBef>
              <a:buClr>
                <a:srgbClr val="0BD0D9"/>
              </a:buClr>
              <a:buFont typeface="Times New Roman"/>
              <a:buChar char="●"/>
            </a:pPr>
            <a:r>
              <a:rPr lang="en-IN" sz="2200" b="0" strike="noStrike" spc="-1">
                <a:solidFill>
                  <a:srgbClr val="000000"/>
                </a:solidFill>
                <a:latin typeface="Times New Roman"/>
                <a:ea typeface="Times New Roman"/>
              </a:rPr>
              <a:t>We need two asymmetric binary attributes to represent one ordinary binary attribute</a:t>
            </a:r>
            <a:endParaRPr lang="en-IN" sz="2200" b="0" strike="noStrike" spc="-1">
              <a:solidFill>
                <a:srgbClr val="000000"/>
              </a:solidFill>
              <a:latin typeface="Arial"/>
            </a:endParaRPr>
          </a:p>
          <a:p>
            <a:pPr marL="639720" lvl="1" indent="-245880">
              <a:lnSpc>
                <a:spcPct val="80000"/>
              </a:lnSpc>
              <a:spcBef>
                <a:spcPts val="400"/>
              </a:spcBef>
              <a:buClr>
                <a:srgbClr val="FFAB40"/>
              </a:buClr>
              <a:buFont typeface="Times New Roman"/>
              <a:buChar char="●"/>
            </a:pPr>
            <a:r>
              <a:rPr lang="en-IN" sz="2000" b="0" strike="noStrike" spc="-1">
                <a:solidFill>
                  <a:srgbClr val="000000"/>
                </a:solidFill>
                <a:latin typeface="Times New Roman"/>
                <a:ea typeface="Times New Roman"/>
              </a:rPr>
              <a:t>Association analysis uses asymmetric attributes</a:t>
            </a:r>
            <a:endParaRPr lang="en-IN" sz="2000" b="0" strike="noStrike" spc="-1">
              <a:solidFill>
                <a:srgbClr val="000000"/>
              </a:solidFill>
              <a:latin typeface="Arial"/>
            </a:endParaRPr>
          </a:p>
          <a:p>
            <a:pPr marL="639720" indent="-137880">
              <a:lnSpc>
                <a:spcPct val="80000"/>
              </a:lnSpc>
              <a:spcBef>
                <a:spcPts val="400"/>
              </a:spcBef>
            </a:pPr>
            <a:endParaRPr lang="en-IN" sz="2000" b="0" strike="noStrike" spc="-1">
              <a:solidFill>
                <a:srgbClr val="000000"/>
              </a:solidFill>
              <a:latin typeface="Arial"/>
            </a:endParaRPr>
          </a:p>
          <a:p>
            <a:pPr marL="272880" indent="-272520">
              <a:lnSpc>
                <a:spcPct val="80000"/>
              </a:lnSpc>
              <a:spcBef>
                <a:spcPts val="479"/>
              </a:spcBef>
              <a:buClr>
                <a:srgbClr val="0BD0D9"/>
              </a:buClr>
              <a:buFont typeface="Times New Roman"/>
              <a:buChar char="●"/>
            </a:pPr>
            <a:r>
              <a:rPr lang="en-IN" sz="2400" b="0" strike="noStrike" spc="-1">
                <a:solidFill>
                  <a:srgbClr val="000000"/>
                </a:solidFill>
                <a:latin typeface="Times New Roman"/>
                <a:ea typeface="Times New Roman"/>
              </a:rPr>
              <a:t>Asymmetric attributes typically arise from objects that are sets</a:t>
            </a:r>
            <a:endParaRPr lang="en-IN"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380880" y="152280"/>
            <a:ext cx="8280000" cy="533160"/>
          </a:xfrm>
          <a:prstGeom prst="rect">
            <a:avLst/>
          </a:prstGeom>
          <a:noFill/>
          <a:ln>
            <a:noFill/>
          </a:ln>
        </p:spPr>
        <p:txBody>
          <a:bodyPr lIns="0" rIns="0" bIns="0" anchor="b"/>
          <a:lstStyle/>
          <a:p>
            <a:pPr>
              <a:lnSpc>
                <a:spcPct val="100000"/>
              </a:lnSpc>
            </a:pPr>
            <a:r>
              <a:rPr lang="en-IN" sz="4500" b="0" strike="noStrike" spc="-1">
                <a:solidFill>
                  <a:srgbClr val="0000FF"/>
                </a:solidFill>
                <a:latin typeface="Times New Roman"/>
                <a:ea typeface="Times New Roman"/>
              </a:rPr>
              <a:t>Critiques  …</a:t>
            </a:r>
            <a:endParaRPr lang="en-IN" sz="4500" b="0" strike="noStrike" spc="-1">
              <a:solidFill>
                <a:srgbClr val="000000"/>
              </a:solidFill>
              <a:latin typeface="Arial"/>
            </a:endParaRPr>
          </a:p>
        </p:txBody>
      </p:sp>
      <p:sp>
        <p:nvSpPr>
          <p:cNvPr id="202" name="TextShape 2"/>
          <p:cNvSpPr txBox="1"/>
          <p:nvPr/>
        </p:nvSpPr>
        <p:spPr>
          <a:xfrm>
            <a:off x="411120" y="1066680"/>
            <a:ext cx="8427600" cy="5181120"/>
          </a:xfrm>
          <a:prstGeom prst="rect">
            <a:avLst/>
          </a:prstGeom>
          <a:noFill/>
          <a:ln>
            <a:noFill/>
          </a:ln>
        </p:spPr>
        <p:txBody>
          <a:bodyPr/>
          <a:lstStyle/>
          <a:p>
            <a:pPr marL="272880" indent="-268200">
              <a:lnSpc>
                <a:spcPct val="100000"/>
              </a:lnSpc>
              <a:buClr>
                <a:srgbClr val="0BD0D9"/>
              </a:buClr>
              <a:buFont typeface="Times New Roman"/>
              <a:buChar char="●"/>
            </a:pPr>
            <a:r>
              <a:rPr lang="en-IN" sz="2400" b="0" strike="noStrike" spc="-1">
                <a:solidFill>
                  <a:srgbClr val="000000"/>
                </a:solidFill>
                <a:latin typeface="Times New Roman"/>
                <a:ea typeface="Times New Roman"/>
              </a:rPr>
              <a:t>Not a good guide for statistical analysis</a:t>
            </a:r>
            <a:endParaRPr lang="en-IN" sz="2400" b="0" strike="noStrike" spc="-1">
              <a:solidFill>
                <a:srgbClr val="000000"/>
              </a:solidFill>
              <a:latin typeface="Arial"/>
            </a:endParaRPr>
          </a:p>
          <a:p>
            <a:pPr marL="639720" lvl="1" indent="-268560">
              <a:lnSpc>
                <a:spcPct val="10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May unnecessarily restrict operations and results </a:t>
            </a:r>
            <a:endParaRPr lang="en-IN" sz="2400" b="0" strike="noStrike" spc="-1">
              <a:solidFill>
                <a:srgbClr val="000000"/>
              </a:solidFill>
              <a:latin typeface="Arial"/>
            </a:endParaRPr>
          </a:p>
          <a:p>
            <a:pPr marL="1262160" lvl="2" indent="-406440">
              <a:lnSpc>
                <a:spcPct val="100000"/>
              </a:lnSpc>
              <a:spcBef>
                <a:spcPts val="420"/>
              </a:spcBef>
              <a:buClr>
                <a:srgbClr val="212121"/>
              </a:buClr>
              <a:buFont typeface="Times New Roman"/>
              <a:buChar char="●"/>
            </a:pPr>
            <a:r>
              <a:rPr lang="en-IN" sz="2400" b="0" strike="noStrike" spc="-1">
                <a:solidFill>
                  <a:srgbClr val="000000"/>
                </a:solidFill>
                <a:latin typeface="Times New Roman"/>
                <a:ea typeface="Times New Roman"/>
              </a:rPr>
              <a:t>Statistical analysis is often approximate</a:t>
            </a:r>
            <a:endParaRPr lang="en-IN" sz="2400" b="0" strike="noStrike" spc="-1">
              <a:solidFill>
                <a:srgbClr val="000000"/>
              </a:solidFill>
              <a:latin typeface="Arial"/>
            </a:endParaRPr>
          </a:p>
          <a:p>
            <a:pPr marL="1262160" lvl="2" indent="-406440">
              <a:lnSpc>
                <a:spcPct val="100000"/>
              </a:lnSpc>
              <a:spcBef>
                <a:spcPts val="420"/>
              </a:spcBef>
              <a:buClr>
                <a:srgbClr val="212121"/>
              </a:buClr>
              <a:buFont typeface="Times New Roman"/>
              <a:buChar char="●"/>
            </a:pPr>
            <a:r>
              <a:rPr lang="en-IN" sz="2400" b="0" strike="noStrike" spc="-1">
                <a:solidFill>
                  <a:srgbClr val="000000"/>
                </a:solidFill>
                <a:latin typeface="Times New Roman"/>
                <a:ea typeface="Times New Roman"/>
              </a:rPr>
              <a:t>Thus, for example, using interval analysis for ordinal values may be justified</a:t>
            </a:r>
            <a:endParaRPr lang="en-IN" sz="2400" b="0" strike="noStrike" spc="-1">
              <a:solidFill>
                <a:srgbClr val="000000"/>
              </a:solidFill>
              <a:latin typeface="Arial"/>
            </a:endParaRPr>
          </a:p>
          <a:p>
            <a:pPr marL="639720" lvl="1" indent="-268560">
              <a:lnSpc>
                <a:spcPct val="10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Transformations are common but don’t preserve scales</a:t>
            </a:r>
            <a:endParaRPr lang="en-IN" sz="2400" b="0" strike="noStrike" spc="-1">
              <a:solidFill>
                <a:srgbClr val="000000"/>
              </a:solidFill>
              <a:latin typeface="Arial"/>
            </a:endParaRPr>
          </a:p>
          <a:p>
            <a:pPr marL="1262160" lvl="2" indent="-406440">
              <a:lnSpc>
                <a:spcPct val="100000"/>
              </a:lnSpc>
              <a:spcBef>
                <a:spcPts val="420"/>
              </a:spcBef>
              <a:buClr>
                <a:srgbClr val="212121"/>
              </a:buClr>
              <a:buFont typeface="Times New Roman"/>
              <a:buChar char="●"/>
            </a:pPr>
            <a:r>
              <a:rPr lang="en-IN" sz="2400" b="0" strike="noStrike" spc="-1">
                <a:solidFill>
                  <a:srgbClr val="000000"/>
                </a:solidFill>
                <a:latin typeface="Times New Roman"/>
                <a:ea typeface="Times New Roman"/>
              </a:rPr>
              <a:t>Can transform data to a new scale with better statistical properties</a:t>
            </a:r>
            <a:endParaRPr lang="en-IN" sz="2400" b="0" strike="noStrike" spc="-1">
              <a:solidFill>
                <a:srgbClr val="000000"/>
              </a:solidFill>
              <a:latin typeface="Arial"/>
            </a:endParaRPr>
          </a:p>
          <a:p>
            <a:pPr marL="1262160" lvl="2" indent="-406440">
              <a:lnSpc>
                <a:spcPct val="100000"/>
              </a:lnSpc>
              <a:spcBef>
                <a:spcPts val="420"/>
              </a:spcBef>
              <a:buClr>
                <a:srgbClr val="212121"/>
              </a:buClr>
              <a:buFont typeface="Times New Roman"/>
              <a:buChar char="●"/>
            </a:pPr>
            <a:r>
              <a:rPr lang="en-IN" sz="2400" b="0" strike="noStrike" spc="-1">
                <a:solidFill>
                  <a:srgbClr val="000000"/>
                </a:solidFill>
                <a:latin typeface="Times New Roman"/>
                <a:ea typeface="Times New Roman"/>
              </a:rPr>
              <a:t>Many statistical analyses depend only on the distribution</a:t>
            </a:r>
            <a:endParaRPr lang="en-IN"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431640" y="390600"/>
            <a:ext cx="8280000" cy="533160"/>
          </a:xfrm>
          <a:prstGeom prst="rect">
            <a:avLst/>
          </a:prstGeom>
          <a:noFill/>
          <a:ln>
            <a:noFill/>
          </a:ln>
        </p:spPr>
        <p:txBody>
          <a:bodyPr lIns="0" rIns="0" bIns="0" anchor="b"/>
          <a:lstStyle/>
          <a:p>
            <a:pPr>
              <a:lnSpc>
                <a:spcPct val="100000"/>
              </a:lnSpc>
            </a:pPr>
            <a:r>
              <a:rPr lang="en-IN" sz="4500" b="0" strike="noStrike" spc="-1">
                <a:solidFill>
                  <a:srgbClr val="0000FF"/>
                </a:solidFill>
                <a:latin typeface="Times New Roman"/>
                <a:ea typeface="Times New Roman"/>
              </a:rPr>
              <a:t>More Complicated Examples</a:t>
            </a:r>
            <a:endParaRPr lang="en-IN" sz="4500" b="0" strike="noStrike" spc="-1">
              <a:solidFill>
                <a:srgbClr val="000000"/>
              </a:solidFill>
              <a:latin typeface="Arial"/>
            </a:endParaRPr>
          </a:p>
        </p:txBody>
      </p:sp>
      <p:sp>
        <p:nvSpPr>
          <p:cNvPr id="204" name="TextShape 2"/>
          <p:cNvSpPr txBox="1"/>
          <p:nvPr/>
        </p:nvSpPr>
        <p:spPr>
          <a:xfrm>
            <a:off x="411120" y="1066680"/>
            <a:ext cx="8427600" cy="5181120"/>
          </a:xfrm>
          <a:prstGeom prst="rect">
            <a:avLst/>
          </a:prstGeom>
          <a:noFill/>
          <a:ln>
            <a:noFill/>
          </a:ln>
        </p:spPr>
        <p:txBody>
          <a:bodyPr/>
          <a:lstStyle/>
          <a:p>
            <a:pPr marL="272880" indent="-280440">
              <a:lnSpc>
                <a:spcPct val="100000"/>
              </a:lnSpc>
              <a:buClr>
                <a:srgbClr val="0BD0D9"/>
              </a:buClr>
              <a:buFont typeface="Times New Roman"/>
              <a:buChar char="●"/>
            </a:pPr>
            <a:r>
              <a:rPr lang="en-IN" sz="2400" b="0" strike="noStrike" spc="-1">
                <a:solidFill>
                  <a:srgbClr val="000000"/>
                </a:solidFill>
                <a:latin typeface="Times New Roman"/>
                <a:ea typeface="Times New Roman"/>
              </a:rPr>
              <a:t>ID numbers </a:t>
            </a:r>
            <a:endParaRPr lang="en-IN" sz="2400" b="0" strike="noStrike" spc="-1">
              <a:solidFill>
                <a:srgbClr val="000000"/>
              </a:solidFill>
              <a:latin typeface="Arial"/>
            </a:endParaRPr>
          </a:p>
          <a:p>
            <a:pPr marL="639720" lvl="1" indent="-290160">
              <a:lnSpc>
                <a:spcPct val="100000"/>
              </a:lnSpc>
              <a:spcBef>
                <a:spcPts val="400"/>
              </a:spcBef>
              <a:buClr>
                <a:srgbClr val="FFAB40"/>
              </a:buClr>
              <a:buFont typeface="Times New Roman"/>
              <a:buChar char="●"/>
            </a:pPr>
            <a:r>
              <a:rPr lang="en-IN" sz="2400" b="0" strike="noStrike" spc="-1">
                <a:solidFill>
                  <a:srgbClr val="000000"/>
                </a:solidFill>
                <a:latin typeface="Times New Roman"/>
                <a:ea typeface="Times New Roman"/>
              </a:rPr>
              <a:t>Nominal, ordinal, or interval?</a:t>
            </a:r>
            <a:endParaRPr lang="en-IN" sz="2400" b="0" strike="noStrike" spc="-1">
              <a:solidFill>
                <a:srgbClr val="000000"/>
              </a:solidFill>
              <a:latin typeface="Arial"/>
            </a:endParaRPr>
          </a:p>
          <a:p>
            <a:pPr marL="639720" indent="-137880">
              <a:lnSpc>
                <a:spcPct val="100000"/>
              </a:lnSpc>
              <a:spcBef>
                <a:spcPts val="400"/>
              </a:spcBef>
            </a:pPr>
            <a:endParaRPr lang="en-IN" sz="2400" b="0" strike="noStrike" spc="-1">
              <a:solidFill>
                <a:srgbClr val="000000"/>
              </a:solidFill>
              <a:latin typeface="Arial"/>
            </a:endParaRPr>
          </a:p>
          <a:p>
            <a:pPr marL="272880" indent="-280440">
              <a:lnSpc>
                <a:spcPct val="100000"/>
              </a:lnSpc>
              <a:spcBef>
                <a:spcPts val="479"/>
              </a:spcBef>
              <a:buClr>
                <a:srgbClr val="0BD0D9"/>
              </a:buClr>
              <a:buFont typeface="Times New Roman"/>
              <a:buChar char="●"/>
            </a:pPr>
            <a:r>
              <a:rPr lang="en-IN" sz="2400" b="0" strike="noStrike" spc="-1">
                <a:solidFill>
                  <a:srgbClr val="000000"/>
                </a:solidFill>
                <a:latin typeface="Times New Roman"/>
                <a:ea typeface="Times New Roman"/>
              </a:rPr>
              <a:t>Number of cylinders in an automobile engine </a:t>
            </a:r>
            <a:endParaRPr lang="en-IN" sz="2400" b="0" strike="noStrike" spc="-1">
              <a:solidFill>
                <a:srgbClr val="000000"/>
              </a:solidFill>
              <a:latin typeface="Arial"/>
            </a:endParaRPr>
          </a:p>
          <a:p>
            <a:pPr marL="639720" lvl="1" indent="-290160">
              <a:lnSpc>
                <a:spcPct val="100000"/>
              </a:lnSpc>
              <a:spcBef>
                <a:spcPts val="400"/>
              </a:spcBef>
              <a:buClr>
                <a:srgbClr val="FFAB40"/>
              </a:buClr>
              <a:buFont typeface="Times New Roman"/>
              <a:buChar char="●"/>
            </a:pPr>
            <a:r>
              <a:rPr lang="en-IN" sz="2400" b="0" strike="noStrike" spc="-1">
                <a:solidFill>
                  <a:srgbClr val="000000"/>
                </a:solidFill>
                <a:latin typeface="Times New Roman"/>
                <a:ea typeface="Times New Roman"/>
              </a:rPr>
              <a:t>Nominal, ordinal, or ratio?</a:t>
            </a:r>
            <a:endParaRPr lang="en-IN" sz="2400" b="0" strike="noStrike" spc="-1">
              <a:solidFill>
                <a:srgbClr val="000000"/>
              </a:solidFill>
              <a:latin typeface="Arial"/>
            </a:endParaRPr>
          </a:p>
          <a:p>
            <a:pPr marL="639720" indent="-137880">
              <a:lnSpc>
                <a:spcPct val="100000"/>
              </a:lnSpc>
              <a:spcBef>
                <a:spcPts val="400"/>
              </a:spcBef>
            </a:pPr>
            <a:endParaRPr lang="en-IN" sz="2400" b="0" strike="noStrike" spc="-1">
              <a:solidFill>
                <a:srgbClr val="000000"/>
              </a:solidFill>
              <a:latin typeface="Arial"/>
            </a:endParaRPr>
          </a:p>
          <a:p>
            <a:pPr marL="272880" indent="-280440">
              <a:lnSpc>
                <a:spcPct val="100000"/>
              </a:lnSpc>
              <a:spcBef>
                <a:spcPts val="479"/>
              </a:spcBef>
              <a:buClr>
                <a:srgbClr val="0BD0D9"/>
              </a:buClr>
              <a:buFont typeface="Times New Roman"/>
              <a:buChar char="●"/>
            </a:pPr>
            <a:r>
              <a:rPr lang="en-IN" sz="2400" b="0" strike="noStrike" spc="-1">
                <a:solidFill>
                  <a:srgbClr val="000000"/>
                </a:solidFill>
                <a:latin typeface="Times New Roman"/>
                <a:ea typeface="Times New Roman"/>
              </a:rPr>
              <a:t>Biased Scale </a:t>
            </a:r>
            <a:endParaRPr lang="en-IN" sz="2400" b="0" strike="noStrike" spc="-1">
              <a:solidFill>
                <a:srgbClr val="000000"/>
              </a:solidFill>
              <a:latin typeface="Arial"/>
            </a:endParaRPr>
          </a:p>
          <a:p>
            <a:pPr marL="639720" lvl="1" indent="-290160">
              <a:lnSpc>
                <a:spcPct val="100000"/>
              </a:lnSpc>
              <a:spcBef>
                <a:spcPts val="400"/>
              </a:spcBef>
              <a:buClr>
                <a:srgbClr val="FFAB40"/>
              </a:buClr>
              <a:buFont typeface="Times New Roman"/>
              <a:buChar char="●"/>
            </a:pPr>
            <a:r>
              <a:rPr lang="en-IN" sz="2400" b="0" strike="noStrike" spc="-1">
                <a:solidFill>
                  <a:srgbClr val="000000"/>
                </a:solidFill>
                <a:latin typeface="Times New Roman"/>
                <a:ea typeface="Times New Roman"/>
              </a:rPr>
              <a:t>Interval or Ratio</a:t>
            </a:r>
            <a:endParaRPr lang="en-IN" sz="2400" b="0" strike="noStrike" spc="-1">
              <a:solidFill>
                <a:srgbClr val="000000"/>
              </a:solidFill>
              <a:latin typeface="Arial"/>
            </a:endParaRPr>
          </a:p>
          <a:p>
            <a:pPr marL="639720" indent="-137880">
              <a:lnSpc>
                <a:spcPct val="100000"/>
              </a:lnSpc>
              <a:spcBef>
                <a:spcPts val="400"/>
              </a:spcBef>
            </a:pPr>
            <a:endParaRPr lang="en-IN" sz="2400" b="0" strike="noStrike" spc="-1">
              <a:solidFill>
                <a:srgbClr val="000000"/>
              </a:solidFill>
              <a:latin typeface="Arial"/>
            </a:endParaRPr>
          </a:p>
          <a:p>
            <a:pPr marL="274320" indent="-153360">
              <a:lnSpc>
                <a:spcPct val="115000"/>
              </a:lnSpc>
              <a:spcBef>
                <a:spcPts val="400"/>
              </a:spcBef>
              <a:spcAft>
                <a:spcPts val="1599"/>
              </a:spcAft>
            </a:pPr>
            <a:endParaRPr lang="en-IN"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704880"/>
            <a:ext cx="8229240" cy="114264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Out line</a:t>
            </a:r>
            <a:endParaRPr lang="en-IN" sz="5000" b="0" strike="noStrike" spc="-1">
              <a:solidFill>
                <a:srgbClr val="000000"/>
              </a:solidFill>
              <a:latin typeface="Arial"/>
            </a:endParaRPr>
          </a:p>
        </p:txBody>
      </p:sp>
      <p:sp>
        <p:nvSpPr>
          <p:cNvPr id="161" name="TextShape 2"/>
          <p:cNvSpPr txBox="1"/>
          <p:nvPr/>
        </p:nvSpPr>
        <p:spPr>
          <a:xfrm>
            <a:off x="380880" y="1981080"/>
            <a:ext cx="8229240" cy="4647960"/>
          </a:xfrm>
          <a:prstGeom prst="rect">
            <a:avLst/>
          </a:prstGeom>
          <a:noFill/>
          <a:ln>
            <a:noFill/>
          </a:ln>
        </p:spPr>
        <p:txBody>
          <a:bodyPr/>
          <a:lstStyle/>
          <a:p>
            <a:pPr marL="272880" indent="-306360">
              <a:lnSpc>
                <a:spcPct val="100000"/>
              </a:lnSpc>
              <a:buClr>
                <a:srgbClr val="0BD0D9"/>
              </a:buClr>
              <a:buFont typeface="Times New Roman"/>
              <a:buChar char="●"/>
            </a:pPr>
            <a:r>
              <a:rPr lang="en-IN" sz="3000" b="0" strike="noStrike" spc="-1">
                <a:solidFill>
                  <a:srgbClr val="000000"/>
                </a:solidFill>
                <a:latin typeface="Times New Roman"/>
                <a:ea typeface="Times New Roman"/>
              </a:rPr>
              <a:t>Types of Data</a:t>
            </a:r>
            <a:endParaRPr lang="en-IN" sz="3000" b="0" strike="noStrike" spc="-1">
              <a:solidFill>
                <a:srgbClr val="000000"/>
              </a:solidFill>
              <a:latin typeface="Arial"/>
            </a:endParaRPr>
          </a:p>
          <a:p>
            <a:pPr marL="640080" lvl="1" indent="-339840">
              <a:lnSpc>
                <a:spcPct val="100000"/>
              </a:lnSpc>
              <a:buClr>
                <a:srgbClr val="0BD0D9"/>
              </a:buClr>
              <a:buFont typeface="Times New Roman"/>
              <a:buChar char="○"/>
            </a:pPr>
            <a:r>
              <a:rPr lang="en-IN" sz="3000" b="0" strike="noStrike" spc="-1">
                <a:solidFill>
                  <a:srgbClr val="000000"/>
                </a:solidFill>
                <a:latin typeface="Times New Roman"/>
                <a:ea typeface="Times New Roman"/>
              </a:rPr>
              <a:t>Attributes &amp; Measurements</a:t>
            </a:r>
            <a:endParaRPr lang="en-IN" sz="3000" b="0" strike="noStrike" spc="-1">
              <a:solidFill>
                <a:srgbClr val="000000"/>
              </a:solidFill>
              <a:latin typeface="Arial"/>
            </a:endParaRPr>
          </a:p>
          <a:p>
            <a:pPr marL="640080" lvl="1" indent="-339840">
              <a:lnSpc>
                <a:spcPct val="100000"/>
              </a:lnSpc>
              <a:spcBef>
                <a:spcPts val="519"/>
              </a:spcBef>
              <a:buClr>
                <a:srgbClr val="0BD0D9"/>
              </a:buClr>
              <a:buFont typeface="Times New Roman"/>
              <a:buChar char="○"/>
            </a:pPr>
            <a:r>
              <a:rPr lang="en-IN" sz="3000" b="0" strike="noStrike" spc="-1">
                <a:solidFill>
                  <a:srgbClr val="000000"/>
                </a:solidFill>
                <a:latin typeface="Times New Roman"/>
                <a:ea typeface="Times New Roman"/>
              </a:rPr>
              <a:t>Types of Data Sets</a:t>
            </a:r>
            <a:endParaRPr lang="en-IN" sz="3000" b="0" strike="noStrike" spc="-1">
              <a:solidFill>
                <a:srgbClr val="000000"/>
              </a:solidFill>
              <a:latin typeface="Arial"/>
            </a:endParaRPr>
          </a:p>
          <a:p>
            <a:pPr marL="272880" indent="-306360">
              <a:lnSpc>
                <a:spcPct val="100000"/>
              </a:lnSpc>
              <a:spcBef>
                <a:spcPts val="519"/>
              </a:spcBef>
              <a:buClr>
                <a:srgbClr val="0BD0D9"/>
              </a:buClr>
              <a:buFont typeface="Times New Roman"/>
              <a:buChar char="●"/>
            </a:pPr>
            <a:r>
              <a:rPr lang="en-IN" sz="3000" b="0" strike="noStrike" spc="-1">
                <a:solidFill>
                  <a:srgbClr val="000000"/>
                </a:solidFill>
                <a:latin typeface="Times New Roman"/>
                <a:ea typeface="Times New Roman"/>
              </a:rPr>
              <a:t>Data Quality</a:t>
            </a:r>
            <a:endParaRPr lang="en-IN" sz="3000" b="0" strike="noStrike" spc="-1">
              <a:solidFill>
                <a:srgbClr val="000000"/>
              </a:solidFill>
              <a:latin typeface="Arial"/>
            </a:endParaRPr>
          </a:p>
          <a:p>
            <a:pPr marL="640080" lvl="1" indent="-339840">
              <a:lnSpc>
                <a:spcPct val="100000"/>
              </a:lnSpc>
              <a:spcBef>
                <a:spcPts val="519"/>
              </a:spcBef>
              <a:buClr>
                <a:srgbClr val="0BD0D9"/>
              </a:buClr>
              <a:buFont typeface="Times New Roman"/>
              <a:buChar char="○"/>
            </a:pPr>
            <a:r>
              <a:rPr lang="en-IN" sz="3000" b="0" strike="noStrike" spc="-1">
                <a:solidFill>
                  <a:srgbClr val="000000"/>
                </a:solidFill>
                <a:latin typeface="Times New Roman"/>
                <a:ea typeface="Times New Roman"/>
              </a:rPr>
              <a:t>Data Measurement and Data Collection Issues</a:t>
            </a:r>
            <a:endParaRPr lang="en-IN" sz="3000" b="0" strike="noStrike" spc="-1">
              <a:solidFill>
                <a:srgbClr val="000000"/>
              </a:solidFill>
              <a:latin typeface="Arial"/>
            </a:endParaRPr>
          </a:p>
          <a:p>
            <a:pPr marL="274320" indent="-117000">
              <a:lnSpc>
                <a:spcPct val="115000"/>
              </a:lnSpc>
              <a:spcBef>
                <a:spcPts val="519"/>
              </a:spcBef>
              <a:spcAft>
                <a:spcPts val="1599"/>
              </a:spcAft>
            </a:pPr>
            <a:endParaRPr lang="en-IN" sz="30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317520" y="533520"/>
            <a:ext cx="8280000" cy="533160"/>
          </a:xfrm>
          <a:prstGeom prst="rect">
            <a:avLst/>
          </a:prstGeom>
          <a:noFill/>
          <a:ln>
            <a:noFill/>
          </a:ln>
        </p:spPr>
        <p:txBody>
          <a:bodyPr lIns="0" rIns="0" bIns="0" anchor="b"/>
          <a:lstStyle/>
          <a:p>
            <a:pPr>
              <a:lnSpc>
                <a:spcPct val="100000"/>
              </a:lnSpc>
            </a:pPr>
            <a:r>
              <a:rPr lang="en-IN" sz="4500" b="0" strike="noStrike" spc="-1">
                <a:solidFill>
                  <a:srgbClr val="0000FF"/>
                </a:solidFill>
                <a:latin typeface="Times New Roman"/>
                <a:ea typeface="Times New Roman"/>
              </a:rPr>
              <a:t>Key Messages for Attribute Types</a:t>
            </a:r>
            <a:endParaRPr lang="en-IN" sz="4500" b="0" strike="noStrike" spc="-1">
              <a:solidFill>
                <a:srgbClr val="000000"/>
              </a:solidFill>
              <a:latin typeface="Arial"/>
            </a:endParaRPr>
          </a:p>
        </p:txBody>
      </p:sp>
      <p:sp>
        <p:nvSpPr>
          <p:cNvPr id="206" name="TextShape 2"/>
          <p:cNvSpPr txBox="1"/>
          <p:nvPr/>
        </p:nvSpPr>
        <p:spPr>
          <a:xfrm>
            <a:off x="411120" y="1066680"/>
            <a:ext cx="8427600" cy="5181120"/>
          </a:xfrm>
          <a:prstGeom prst="rect">
            <a:avLst/>
          </a:prstGeom>
          <a:noFill/>
          <a:ln>
            <a:noFill/>
          </a:ln>
        </p:spPr>
        <p:txBody>
          <a:bodyPr/>
          <a:lstStyle/>
          <a:p>
            <a:pPr marL="272880" indent="-170280">
              <a:lnSpc>
                <a:spcPct val="90000"/>
              </a:lnSpc>
            </a:pPr>
            <a:endParaRPr lang="en-IN" sz="1400" b="0" strike="noStrike" spc="-1">
              <a:solidFill>
                <a:srgbClr val="000000"/>
              </a:solidFill>
              <a:latin typeface="Arial"/>
            </a:endParaRPr>
          </a:p>
          <a:p>
            <a:pPr marL="272880" indent="-279720">
              <a:lnSpc>
                <a:spcPct val="90000"/>
              </a:lnSpc>
              <a:spcBef>
                <a:spcPts val="439"/>
              </a:spcBef>
              <a:buClr>
                <a:srgbClr val="0BD0D9"/>
              </a:buClr>
              <a:buFont typeface="Times New Roman"/>
              <a:buChar char="●"/>
            </a:pPr>
            <a:r>
              <a:rPr lang="en-IN" sz="2200" b="0" strike="noStrike" spc="-1">
                <a:solidFill>
                  <a:srgbClr val="000000"/>
                </a:solidFill>
                <a:latin typeface="Times New Roman"/>
                <a:ea typeface="Times New Roman"/>
              </a:rPr>
              <a:t>The types of operations you choose should be “meaningful” for the type of data you have</a:t>
            </a:r>
            <a:endParaRPr lang="en-IN" sz="2200" b="0" strike="noStrike" spc="-1">
              <a:solidFill>
                <a:srgbClr val="000000"/>
              </a:solidFill>
              <a:latin typeface="Arial"/>
            </a:endParaRPr>
          </a:p>
          <a:p>
            <a:pPr marL="639720" lvl="1" indent="-277560">
              <a:lnSpc>
                <a:spcPct val="115000"/>
              </a:lnSpc>
              <a:spcBef>
                <a:spcPts val="400"/>
              </a:spcBef>
              <a:buClr>
                <a:srgbClr val="FFAB40"/>
              </a:buClr>
              <a:buFont typeface="Times New Roman"/>
              <a:buChar char="●"/>
            </a:pPr>
            <a:r>
              <a:rPr lang="en-IN" sz="2200" b="0" strike="noStrike" spc="-1">
                <a:solidFill>
                  <a:srgbClr val="000000"/>
                </a:solidFill>
                <a:latin typeface="Times New Roman"/>
                <a:ea typeface="Times New Roman"/>
              </a:rPr>
              <a:t>Distinctness, order, meaningful intervals, and meaningful ratios are only four properties of data</a:t>
            </a:r>
            <a:endParaRPr lang="en-IN" sz="2200" b="0" strike="noStrike" spc="-1">
              <a:solidFill>
                <a:srgbClr val="000000"/>
              </a:solidFill>
              <a:latin typeface="Arial"/>
            </a:endParaRPr>
          </a:p>
          <a:p>
            <a:pPr marL="639720" lvl="1" indent="-277560">
              <a:lnSpc>
                <a:spcPct val="115000"/>
              </a:lnSpc>
              <a:spcBef>
                <a:spcPts val="400"/>
              </a:spcBef>
              <a:buClr>
                <a:srgbClr val="FFAB40"/>
              </a:buClr>
              <a:buFont typeface="Times New Roman"/>
              <a:buChar char="●"/>
            </a:pPr>
            <a:r>
              <a:rPr lang="en-IN" sz="2200" b="0" strike="noStrike" spc="-1">
                <a:solidFill>
                  <a:srgbClr val="000000"/>
                </a:solidFill>
                <a:latin typeface="Times New Roman"/>
                <a:ea typeface="Times New Roman"/>
              </a:rPr>
              <a:t>The data type you see – often numbers or strings – may not capture all the properties or may suggest properties that are not there</a:t>
            </a:r>
            <a:endParaRPr lang="en-IN" sz="2200" b="0" strike="noStrike" spc="-1">
              <a:solidFill>
                <a:srgbClr val="000000"/>
              </a:solidFill>
              <a:latin typeface="Arial"/>
            </a:endParaRPr>
          </a:p>
          <a:p>
            <a:pPr marL="639720" lvl="1" indent="-277560">
              <a:lnSpc>
                <a:spcPct val="115000"/>
              </a:lnSpc>
              <a:spcBef>
                <a:spcPts val="400"/>
              </a:spcBef>
              <a:buClr>
                <a:srgbClr val="FFAB40"/>
              </a:buClr>
              <a:buFont typeface="Times New Roman"/>
              <a:buChar char="●"/>
            </a:pPr>
            <a:r>
              <a:rPr lang="en-IN" sz="2200" b="0" strike="noStrike" spc="-1">
                <a:solidFill>
                  <a:srgbClr val="000000"/>
                </a:solidFill>
                <a:latin typeface="Times New Roman"/>
                <a:ea typeface="Times New Roman"/>
              </a:rPr>
              <a:t>Analysis may depend on these other properties of the data</a:t>
            </a:r>
            <a:endParaRPr lang="en-IN" sz="2200" b="0" strike="noStrike" spc="-1">
              <a:solidFill>
                <a:srgbClr val="000000"/>
              </a:solidFill>
              <a:latin typeface="Arial"/>
            </a:endParaRPr>
          </a:p>
          <a:p>
            <a:pPr marL="1147680" lvl="2" indent="-292680">
              <a:lnSpc>
                <a:spcPct val="115000"/>
              </a:lnSpc>
              <a:spcBef>
                <a:spcPts val="360"/>
              </a:spcBef>
              <a:buClr>
                <a:srgbClr val="212121"/>
              </a:buClr>
              <a:buFont typeface="Times New Roman"/>
              <a:buChar char="●"/>
            </a:pPr>
            <a:r>
              <a:rPr lang="en-IN" sz="2200" b="0" strike="noStrike" spc="-1">
                <a:solidFill>
                  <a:srgbClr val="000000"/>
                </a:solidFill>
                <a:latin typeface="Times New Roman"/>
                <a:ea typeface="Times New Roman"/>
              </a:rPr>
              <a:t>Many statistical analyses depend only on the distribution</a:t>
            </a:r>
            <a:endParaRPr lang="en-IN" sz="2200" b="0" strike="noStrike" spc="-1">
              <a:solidFill>
                <a:srgbClr val="000000"/>
              </a:solidFill>
              <a:latin typeface="Arial"/>
            </a:endParaRPr>
          </a:p>
          <a:p>
            <a:pPr marL="639720" lvl="1" indent="-277560">
              <a:lnSpc>
                <a:spcPct val="115000"/>
              </a:lnSpc>
              <a:spcBef>
                <a:spcPts val="400"/>
              </a:spcBef>
              <a:buClr>
                <a:srgbClr val="FFAB40"/>
              </a:buClr>
              <a:buFont typeface="Times New Roman"/>
              <a:buChar char="●"/>
            </a:pPr>
            <a:r>
              <a:rPr lang="en-IN" sz="2200" b="0" strike="noStrike" spc="-1">
                <a:solidFill>
                  <a:srgbClr val="000000"/>
                </a:solidFill>
                <a:latin typeface="Times New Roman"/>
                <a:ea typeface="Times New Roman"/>
              </a:rPr>
              <a:t>Many times what is meaningful is measured by statistical significance</a:t>
            </a:r>
            <a:endParaRPr lang="en-IN" sz="2200" b="0" strike="noStrike" spc="-1">
              <a:solidFill>
                <a:srgbClr val="000000"/>
              </a:solidFill>
              <a:latin typeface="Arial"/>
            </a:endParaRPr>
          </a:p>
          <a:p>
            <a:pPr marL="639720" lvl="1" indent="-277560">
              <a:lnSpc>
                <a:spcPct val="115000"/>
              </a:lnSpc>
              <a:spcBef>
                <a:spcPts val="400"/>
              </a:spcBef>
              <a:buClr>
                <a:srgbClr val="FFAB40"/>
              </a:buClr>
              <a:buFont typeface="Times New Roman"/>
              <a:buChar char="●"/>
            </a:pPr>
            <a:r>
              <a:rPr lang="en-IN" sz="2200" b="0" strike="noStrike" spc="-1">
                <a:solidFill>
                  <a:srgbClr val="000000"/>
                </a:solidFill>
                <a:latin typeface="Times New Roman"/>
                <a:ea typeface="Times New Roman"/>
              </a:rPr>
              <a:t>But in the end, what is meaningful is measured by the domain</a:t>
            </a:r>
            <a:endParaRPr lang="en-IN" sz="2200" b="0" strike="noStrike" spc="-1">
              <a:solidFill>
                <a:srgbClr val="000000"/>
              </a:solidFill>
              <a:latin typeface="Arial"/>
            </a:endParaRPr>
          </a:p>
          <a:p>
            <a:pPr marL="274320" indent="-153360">
              <a:lnSpc>
                <a:spcPct val="115000"/>
              </a:lnSpc>
              <a:spcBef>
                <a:spcPts val="400"/>
              </a:spcBef>
              <a:spcAft>
                <a:spcPts val="1599"/>
              </a:spcAft>
            </a:pPr>
            <a:endParaRPr lang="en-IN" sz="22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228600" y="0"/>
            <a:ext cx="8584920" cy="685440"/>
          </a:xfrm>
          <a:prstGeom prst="rect">
            <a:avLst/>
          </a:prstGeom>
          <a:noFill/>
          <a:ln>
            <a:noFill/>
          </a:ln>
        </p:spPr>
        <p:txBody>
          <a:bodyPr lIns="0" rIns="0" bIns="0" anchor="b"/>
          <a:lstStyle/>
          <a:p>
            <a:pPr>
              <a:lnSpc>
                <a:spcPct val="100000"/>
              </a:lnSpc>
            </a:pPr>
            <a:r>
              <a:rPr lang="en-IN" sz="4500" b="0" strike="noStrike" spc="-1">
                <a:solidFill>
                  <a:srgbClr val="0000FF"/>
                </a:solidFill>
                <a:latin typeface="Times New Roman"/>
                <a:ea typeface="Times New Roman"/>
              </a:rPr>
              <a:t>Types of data sets </a:t>
            </a:r>
            <a:endParaRPr lang="en-IN" sz="4500" b="0" strike="noStrike" spc="-1">
              <a:solidFill>
                <a:srgbClr val="000000"/>
              </a:solidFill>
              <a:latin typeface="Arial"/>
            </a:endParaRPr>
          </a:p>
        </p:txBody>
      </p:sp>
      <p:sp>
        <p:nvSpPr>
          <p:cNvPr id="208" name="TextShape 2"/>
          <p:cNvSpPr txBox="1"/>
          <p:nvPr/>
        </p:nvSpPr>
        <p:spPr>
          <a:xfrm>
            <a:off x="146160" y="990720"/>
            <a:ext cx="8394480" cy="5028840"/>
          </a:xfrm>
          <a:prstGeom prst="rect">
            <a:avLst/>
          </a:prstGeom>
          <a:noFill/>
          <a:ln>
            <a:noFill/>
          </a:ln>
        </p:spPr>
        <p:txBody>
          <a:bodyPr/>
          <a:lstStyle/>
          <a:p>
            <a:pPr marL="285840" indent="-280800">
              <a:lnSpc>
                <a:spcPct val="90000"/>
              </a:lnSpc>
              <a:buClr>
                <a:srgbClr val="0BD0D9"/>
              </a:buClr>
              <a:buFont typeface="Times New Roman"/>
              <a:buChar char="●"/>
            </a:pPr>
            <a:r>
              <a:rPr lang="en-IN" sz="2400" b="0" strike="noStrike" spc="-1">
                <a:solidFill>
                  <a:srgbClr val="000000"/>
                </a:solidFill>
                <a:latin typeface="Times New Roman"/>
                <a:ea typeface="Times New Roman"/>
              </a:rPr>
              <a:t>Record</a:t>
            </a:r>
            <a:endParaRPr lang="en-IN" sz="2400" b="0" strike="noStrike" spc="-1">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Data Matrix</a:t>
            </a:r>
            <a:endParaRPr lang="en-IN" sz="2400" b="0" strike="noStrike" spc="-1">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Document Data</a:t>
            </a:r>
            <a:endParaRPr lang="en-IN" sz="2400" b="0" strike="noStrike" spc="-1">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Transaction Data</a:t>
            </a:r>
            <a:endParaRPr lang="en-IN" sz="2400" b="0" strike="noStrike" spc="-1">
              <a:solidFill>
                <a:srgbClr val="000000"/>
              </a:solidFill>
              <a:latin typeface="Arial"/>
            </a:endParaRPr>
          </a:p>
          <a:p>
            <a:pPr marL="285840" indent="-280800">
              <a:lnSpc>
                <a:spcPct val="90000"/>
              </a:lnSpc>
              <a:spcBef>
                <a:spcPts val="519"/>
              </a:spcBef>
              <a:buClr>
                <a:srgbClr val="0BD0D9"/>
              </a:buClr>
              <a:buFont typeface="Times New Roman"/>
              <a:buChar char="●"/>
            </a:pPr>
            <a:r>
              <a:rPr lang="en-IN" sz="2400" b="0" strike="noStrike" spc="-1">
                <a:solidFill>
                  <a:srgbClr val="000000"/>
                </a:solidFill>
                <a:latin typeface="Times New Roman"/>
                <a:ea typeface="Times New Roman"/>
              </a:rPr>
              <a:t>Graph</a:t>
            </a:r>
            <a:endParaRPr lang="en-IN" sz="2400" b="0" strike="noStrike" spc="-1">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World Wide Web</a:t>
            </a:r>
            <a:endParaRPr lang="en-IN" sz="2400" b="0" strike="noStrike" spc="-1">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Molecular Structures</a:t>
            </a:r>
            <a:endParaRPr lang="en-IN" sz="2400" b="0" strike="noStrike" spc="-1">
              <a:solidFill>
                <a:srgbClr val="000000"/>
              </a:solidFill>
              <a:latin typeface="Arial"/>
            </a:endParaRPr>
          </a:p>
          <a:p>
            <a:pPr marL="285840" indent="-280800">
              <a:lnSpc>
                <a:spcPct val="90000"/>
              </a:lnSpc>
              <a:spcBef>
                <a:spcPts val="519"/>
              </a:spcBef>
              <a:buClr>
                <a:srgbClr val="0BD0D9"/>
              </a:buClr>
              <a:buFont typeface="Times New Roman"/>
              <a:buChar char="●"/>
            </a:pPr>
            <a:r>
              <a:rPr lang="en-IN" sz="2400" b="0" strike="noStrike" spc="-1">
                <a:solidFill>
                  <a:srgbClr val="000000"/>
                </a:solidFill>
                <a:latin typeface="Times New Roman"/>
                <a:ea typeface="Times New Roman"/>
              </a:rPr>
              <a:t>Ordered</a:t>
            </a:r>
            <a:endParaRPr lang="en-IN" sz="2400" b="0" strike="noStrike" spc="-1">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Spatial Data</a:t>
            </a:r>
            <a:endParaRPr lang="en-IN" sz="2400" b="0" strike="noStrike" spc="-1">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Temporal Data</a:t>
            </a:r>
            <a:endParaRPr lang="en-IN" sz="2400" b="0" strike="noStrike" spc="-1">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Sequential Data</a:t>
            </a:r>
            <a:endParaRPr lang="en-IN" sz="2400" b="0" strike="noStrike" spc="-1">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Genetic Sequence Data</a:t>
            </a:r>
            <a:endParaRPr lang="en-IN" sz="2400" b="0" strike="noStrike" spc="-1">
              <a:solidFill>
                <a:srgbClr val="000000"/>
              </a:solidFill>
              <a:latin typeface="Arial"/>
            </a:endParaRPr>
          </a:p>
          <a:p>
            <a:pPr marL="274320" indent="-129240">
              <a:lnSpc>
                <a:spcPct val="115000"/>
              </a:lnSpc>
              <a:spcBef>
                <a:spcPts val="479"/>
              </a:spcBef>
              <a:spcAft>
                <a:spcPts val="1599"/>
              </a:spcAft>
            </a:pPr>
            <a:endParaRPr lang="en-IN"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304920" y="533520"/>
            <a:ext cx="8584920" cy="685440"/>
          </a:xfrm>
          <a:prstGeom prst="rect">
            <a:avLst/>
          </a:prstGeom>
          <a:noFill/>
          <a:ln>
            <a:noFill/>
          </a:ln>
        </p:spPr>
        <p:txBody>
          <a:bodyPr lIns="0" rIns="0" bIns="0" anchor="b"/>
          <a:lstStyle/>
          <a:p>
            <a:pPr>
              <a:lnSpc>
                <a:spcPct val="100000"/>
              </a:lnSpc>
            </a:pPr>
            <a:r>
              <a:rPr lang="en-IN" sz="3600" b="0" strike="noStrike" spc="-1">
                <a:solidFill>
                  <a:srgbClr val="0000FF"/>
                </a:solidFill>
                <a:latin typeface="Times New Roman"/>
                <a:ea typeface="Times New Roman"/>
              </a:rPr>
              <a:t>Important Characteristics of Data</a:t>
            </a:r>
            <a:endParaRPr lang="en-IN" sz="3600" b="0" strike="noStrike" spc="-1">
              <a:solidFill>
                <a:srgbClr val="000000"/>
              </a:solidFill>
              <a:latin typeface="Arial"/>
            </a:endParaRPr>
          </a:p>
        </p:txBody>
      </p:sp>
      <p:sp>
        <p:nvSpPr>
          <p:cNvPr id="210" name="TextShape 2"/>
          <p:cNvSpPr txBox="1"/>
          <p:nvPr/>
        </p:nvSpPr>
        <p:spPr>
          <a:xfrm>
            <a:off x="0" y="1523880"/>
            <a:ext cx="8394480" cy="5028840"/>
          </a:xfrm>
          <a:prstGeom prst="rect">
            <a:avLst/>
          </a:prstGeom>
          <a:noFill/>
          <a:ln>
            <a:noFill/>
          </a:ln>
        </p:spPr>
        <p:txBody>
          <a:bodyPr/>
          <a:lstStyle/>
          <a:p>
            <a:pPr marL="639720" lvl="1" indent="-246960">
              <a:lnSpc>
                <a:spcPct val="95000"/>
              </a:lnSpc>
              <a:buClr>
                <a:srgbClr val="FFAB40"/>
              </a:buClr>
              <a:buFont typeface="Times New Roman"/>
              <a:buChar char="●"/>
            </a:pPr>
            <a:r>
              <a:rPr lang="en-IN" sz="2400" b="0" strike="noStrike" spc="-1">
                <a:solidFill>
                  <a:srgbClr val="000000"/>
                </a:solidFill>
                <a:latin typeface="Times New Roman"/>
                <a:ea typeface="Times New Roman"/>
              </a:rPr>
              <a:t>Dimensionality (number of attributes)</a:t>
            </a:r>
            <a:endParaRPr lang="en-IN" sz="2400" b="0" strike="noStrike" spc="-1">
              <a:solidFill>
                <a:srgbClr val="000000"/>
              </a:solidFill>
              <a:latin typeface="Arial"/>
            </a:endParaRPr>
          </a:p>
          <a:p>
            <a:pPr marL="914400" lvl="2" indent="-291600">
              <a:lnSpc>
                <a:spcPct val="95000"/>
              </a:lnSpc>
              <a:spcBef>
                <a:spcPts val="479"/>
              </a:spcBef>
              <a:buClr>
                <a:srgbClr val="212121"/>
              </a:buClr>
              <a:buFont typeface="Times New Roman"/>
              <a:buChar char="●"/>
            </a:pPr>
            <a:r>
              <a:rPr lang="en-IN" sz="2400" b="0" strike="noStrike" spc="-1">
                <a:solidFill>
                  <a:srgbClr val="000000"/>
                </a:solidFill>
                <a:latin typeface="Times New Roman"/>
                <a:ea typeface="Times New Roman"/>
              </a:rPr>
              <a:t> High dimensional data brings a number of challenges</a:t>
            </a:r>
            <a:endParaRPr lang="en-IN" sz="2400" b="0" strike="noStrike" spc="-1">
              <a:solidFill>
                <a:srgbClr val="000000"/>
              </a:solidFill>
              <a:latin typeface="Arial"/>
            </a:endParaRPr>
          </a:p>
          <a:p>
            <a:pPr marL="639720" lvl="1" indent="-246960">
              <a:lnSpc>
                <a:spcPct val="95000"/>
              </a:lnSpc>
              <a:spcBef>
                <a:spcPts val="561"/>
              </a:spcBef>
              <a:buClr>
                <a:srgbClr val="FFAB40"/>
              </a:buClr>
              <a:buFont typeface="Times New Roman"/>
              <a:buChar char="●"/>
            </a:pPr>
            <a:r>
              <a:rPr lang="en-IN" sz="2400" b="0" strike="noStrike" spc="-1">
                <a:solidFill>
                  <a:srgbClr val="000000"/>
                </a:solidFill>
                <a:latin typeface="Times New Roman"/>
                <a:ea typeface="Times New Roman"/>
              </a:rPr>
              <a:t>Sparsity</a:t>
            </a:r>
            <a:endParaRPr lang="en-IN" sz="2400" b="0" strike="noStrike" spc="-1">
              <a:solidFill>
                <a:srgbClr val="000000"/>
              </a:solidFill>
              <a:latin typeface="Arial"/>
            </a:endParaRPr>
          </a:p>
          <a:p>
            <a:pPr marL="914400" lvl="2" indent="-291600">
              <a:lnSpc>
                <a:spcPct val="95000"/>
              </a:lnSpc>
              <a:spcBef>
                <a:spcPts val="479"/>
              </a:spcBef>
              <a:buClr>
                <a:srgbClr val="212121"/>
              </a:buClr>
              <a:buFont typeface="Times New Roman"/>
              <a:buChar char="●"/>
            </a:pPr>
            <a:r>
              <a:rPr lang="en-IN" sz="2400" b="0" strike="noStrike" spc="-1">
                <a:solidFill>
                  <a:srgbClr val="000000"/>
                </a:solidFill>
                <a:latin typeface="Times New Roman"/>
                <a:ea typeface="Times New Roman"/>
              </a:rPr>
              <a:t> Only presence counts</a:t>
            </a:r>
            <a:endParaRPr lang="en-IN" sz="2400" b="0" strike="noStrike" spc="-1">
              <a:solidFill>
                <a:srgbClr val="000000"/>
              </a:solidFill>
              <a:latin typeface="Arial"/>
            </a:endParaRPr>
          </a:p>
          <a:p>
            <a:pPr marL="639720" lvl="1" indent="-246960">
              <a:lnSpc>
                <a:spcPct val="95000"/>
              </a:lnSpc>
              <a:spcBef>
                <a:spcPts val="561"/>
              </a:spcBef>
              <a:buClr>
                <a:srgbClr val="FFAB40"/>
              </a:buClr>
              <a:buFont typeface="Times New Roman"/>
              <a:buChar char="●"/>
            </a:pPr>
            <a:r>
              <a:rPr lang="en-IN" sz="2400" b="0" strike="noStrike" spc="-1">
                <a:solidFill>
                  <a:srgbClr val="000000"/>
                </a:solidFill>
                <a:latin typeface="Times New Roman"/>
                <a:ea typeface="Times New Roman"/>
              </a:rPr>
              <a:t>Resolution</a:t>
            </a:r>
            <a:endParaRPr lang="en-IN" sz="2400" b="0" strike="noStrike" spc="-1">
              <a:solidFill>
                <a:srgbClr val="000000"/>
              </a:solidFill>
              <a:latin typeface="Arial"/>
            </a:endParaRPr>
          </a:p>
          <a:p>
            <a:pPr marL="914400" lvl="2" indent="-291600">
              <a:lnSpc>
                <a:spcPct val="105000"/>
              </a:lnSpc>
              <a:spcBef>
                <a:spcPts val="479"/>
              </a:spcBef>
              <a:buClr>
                <a:srgbClr val="212121"/>
              </a:buClr>
              <a:buFont typeface="Times New Roman"/>
              <a:buChar char="●"/>
            </a:pPr>
            <a:r>
              <a:rPr lang="en-IN" sz="2400" b="0" strike="noStrike" spc="-1">
                <a:solidFill>
                  <a:srgbClr val="000000"/>
                </a:solidFill>
                <a:latin typeface="Times New Roman"/>
                <a:ea typeface="Times New Roman"/>
              </a:rPr>
              <a:t> Patterns depend on the scale </a:t>
            </a:r>
            <a:endParaRPr lang="en-IN" sz="2400" b="0" strike="noStrike" spc="-1">
              <a:solidFill>
                <a:srgbClr val="000000"/>
              </a:solidFill>
              <a:latin typeface="Arial"/>
            </a:endParaRPr>
          </a:p>
          <a:p>
            <a:pPr marL="639720" lvl="1" indent="-246960">
              <a:lnSpc>
                <a:spcPct val="95000"/>
              </a:lnSpc>
              <a:spcBef>
                <a:spcPts val="561"/>
              </a:spcBef>
              <a:buClr>
                <a:srgbClr val="FFAB40"/>
              </a:buClr>
              <a:buFont typeface="Times New Roman"/>
              <a:buChar char="●"/>
            </a:pPr>
            <a:r>
              <a:rPr lang="en-IN" sz="2400" b="0" strike="noStrike" spc="-1">
                <a:solidFill>
                  <a:srgbClr val="000000"/>
                </a:solidFill>
                <a:latin typeface="Times New Roman"/>
                <a:ea typeface="Times New Roman"/>
              </a:rPr>
              <a:t>Size</a:t>
            </a:r>
            <a:endParaRPr lang="en-IN" sz="2400" b="0" strike="noStrike" spc="-1">
              <a:solidFill>
                <a:srgbClr val="000000"/>
              </a:solidFill>
              <a:latin typeface="Arial"/>
            </a:endParaRPr>
          </a:p>
          <a:p>
            <a:pPr marL="914400" lvl="2" indent="-291600">
              <a:lnSpc>
                <a:spcPct val="115000"/>
              </a:lnSpc>
              <a:spcBef>
                <a:spcPts val="479"/>
              </a:spcBef>
              <a:buClr>
                <a:srgbClr val="212121"/>
              </a:buClr>
              <a:buFont typeface="Times New Roman"/>
              <a:buChar char="●"/>
            </a:pPr>
            <a:r>
              <a:rPr lang="en-IN" sz="2400" b="0" strike="noStrike" spc="-1">
                <a:solidFill>
                  <a:srgbClr val="000000"/>
                </a:solidFill>
                <a:latin typeface="Times New Roman"/>
                <a:ea typeface="Times New Roman"/>
              </a:rPr>
              <a:t>Type of analysis may depend on size of data</a:t>
            </a:r>
            <a:endParaRPr lang="en-IN" sz="2400" b="0" strike="noStrike" spc="-1">
              <a:solidFill>
                <a:srgbClr val="000000"/>
              </a:solidFill>
              <a:latin typeface="Arial"/>
            </a:endParaRPr>
          </a:p>
          <a:p>
            <a:pPr marL="639720" indent="-116280">
              <a:lnSpc>
                <a:spcPct val="95000"/>
              </a:lnSpc>
              <a:spcBef>
                <a:spcPts val="479"/>
              </a:spcBef>
            </a:pPr>
            <a:endParaRPr lang="en-IN" sz="2400" b="0" strike="noStrike" spc="-1">
              <a:solidFill>
                <a:srgbClr val="000000"/>
              </a:solidFill>
              <a:latin typeface="Arial"/>
            </a:endParaRPr>
          </a:p>
          <a:p>
            <a:pPr marL="639720" indent="-137880">
              <a:lnSpc>
                <a:spcPct val="95000"/>
              </a:lnSpc>
              <a:spcBef>
                <a:spcPts val="400"/>
              </a:spcBef>
            </a:pPr>
            <a:endParaRPr lang="en-IN" sz="2400" b="0" strike="noStrike" spc="-1">
              <a:solidFill>
                <a:srgbClr val="000000"/>
              </a:solidFill>
              <a:latin typeface="Arial"/>
            </a:endParaRPr>
          </a:p>
          <a:p>
            <a:pPr marL="274320" indent="-153360">
              <a:lnSpc>
                <a:spcPct val="115000"/>
              </a:lnSpc>
              <a:spcBef>
                <a:spcPts val="400"/>
              </a:spcBef>
              <a:spcAft>
                <a:spcPts val="1599"/>
              </a:spcAft>
            </a:pPr>
            <a:endParaRPr lang="en-IN"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457200" y="0"/>
            <a:ext cx="8229240" cy="114264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Record Data </a:t>
            </a:r>
            <a:endParaRPr lang="en-IN" sz="5000" b="0" strike="noStrike" spc="-1">
              <a:solidFill>
                <a:srgbClr val="000000"/>
              </a:solidFill>
              <a:latin typeface="Arial"/>
            </a:endParaRPr>
          </a:p>
        </p:txBody>
      </p:sp>
      <p:sp>
        <p:nvSpPr>
          <p:cNvPr id="212" name="TextShape 2"/>
          <p:cNvSpPr txBox="1"/>
          <p:nvPr/>
        </p:nvSpPr>
        <p:spPr>
          <a:xfrm>
            <a:off x="380880" y="1219320"/>
            <a:ext cx="8318160" cy="990360"/>
          </a:xfrm>
          <a:prstGeom prst="rect">
            <a:avLst/>
          </a:prstGeom>
          <a:noFill/>
          <a:ln>
            <a:noFill/>
          </a:ln>
        </p:spPr>
        <p:txBody>
          <a:bodyPr/>
          <a:lstStyle/>
          <a:p>
            <a:pPr marL="272880" indent="-272520">
              <a:lnSpc>
                <a:spcPct val="100000"/>
              </a:lnSpc>
              <a:buClr>
                <a:srgbClr val="0BD0D9"/>
              </a:buClr>
              <a:buFont typeface="Times New Roman"/>
              <a:buChar char="●"/>
            </a:pPr>
            <a:r>
              <a:rPr lang="en-IN" sz="2600" b="0" strike="noStrike" spc="-1">
                <a:solidFill>
                  <a:srgbClr val="000000"/>
                </a:solidFill>
                <a:latin typeface="Times New Roman"/>
                <a:ea typeface="Times New Roman"/>
              </a:rPr>
              <a:t>Data that consists of a collection of records, each of which consists of a fixed set of attributes </a:t>
            </a:r>
            <a:endParaRPr lang="en-IN" sz="2600" b="0" strike="noStrike" spc="-1">
              <a:solidFill>
                <a:srgbClr val="000000"/>
              </a:solidFill>
              <a:latin typeface="Arial"/>
            </a:endParaRPr>
          </a:p>
          <a:p>
            <a:pPr marL="639720" indent="-116280">
              <a:lnSpc>
                <a:spcPct val="100000"/>
              </a:lnSpc>
              <a:spcBef>
                <a:spcPts val="479"/>
              </a:spcBef>
            </a:pPr>
            <a:endParaRPr lang="en-IN" sz="2600" b="0" strike="noStrike" spc="-1">
              <a:solidFill>
                <a:srgbClr val="000000"/>
              </a:solidFill>
              <a:latin typeface="Arial"/>
            </a:endParaRPr>
          </a:p>
          <a:p>
            <a:pPr marL="274320" indent="-129240">
              <a:lnSpc>
                <a:spcPct val="115000"/>
              </a:lnSpc>
              <a:spcBef>
                <a:spcPts val="479"/>
              </a:spcBef>
              <a:spcAft>
                <a:spcPts val="1599"/>
              </a:spcAft>
            </a:pPr>
            <a:endParaRPr lang="en-IN" sz="2600" b="0" strike="noStrike" spc="-1">
              <a:solidFill>
                <a:srgbClr val="000000"/>
              </a:solidFill>
              <a:latin typeface="Arial"/>
            </a:endParaRPr>
          </a:p>
        </p:txBody>
      </p:sp>
      <p:pic>
        <p:nvPicPr>
          <p:cNvPr id="213" name="Google Shape;203;p36"/>
          <p:cNvPicPr/>
          <p:nvPr/>
        </p:nvPicPr>
        <p:blipFill>
          <a:blip r:embed="rId2"/>
          <a:stretch/>
        </p:blipFill>
        <p:spPr>
          <a:xfrm>
            <a:off x="762120" y="2209680"/>
            <a:ext cx="6019560" cy="4647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457200" y="228600"/>
            <a:ext cx="8229240" cy="114264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Data Matrix </a:t>
            </a:r>
            <a:endParaRPr lang="en-IN" sz="5000" b="0" strike="noStrike" spc="-1">
              <a:solidFill>
                <a:srgbClr val="000000"/>
              </a:solidFill>
              <a:latin typeface="Arial"/>
            </a:endParaRPr>
          </a:p>
        </p:txBody>
      </p:sp>
      <p:sp>
        <p:nvSpPr>
          <p:cNvPr id="215" name="TextShape 2"/>
          <p:cNvSpPr txBox="1"/>
          <p:nvPr/>
        </p:nvSpPr>
        <p:spPr>
          <a:xfrm>
            <a:off x="411120" y="1523880"/>
            <a:ext cx="8318160" cy="2742840"/>
          </a:xfrm>
          <a:prstGeom prst="rect">
            <a:avLst/>
          </a:prstGeom>
          <a:noFill/>
          <a:ln>
            <a:noFill/>
          </a:ln>
        </p:spPr>
        <p:txBody>
          <a:bodyPr/>
          <a:lstStyle/>
          <a:p>
            <a:pPr marL="272880" indent="-292320">
              <a:lnSpc>
                <a:spcPct val="90000"/>
              </a:lnSpc>
              <a:buClr>
                <a:srgbClr val="0BD0D9"/>
              </a:buClr>
              <a:buFont typeface="Times New Roman"/>
              <a:buChar char="●"/>
            </a:pPr>
            <a:r>
              <a:rPr lang="en-IN" sz="2400" b="0" strike="noStrike" spc="-1">
                <a:solidFill>
                  <a:srgbClr val="000000"/>
                </a:solidFill>
                <a:latin typeface="Times New Roman"/>
                <a:ea typeface="Times New Roman"/>
              </a:rPr>
              <a:t>If data objects have the same fixed set of numeric attributes, then the data objects can be thought of as points in a multi-dimensional space, where each dimension represents a distinct attribute </a:t>
            </a:r>
            <a:endParaRPr lang="en-IN" sz="2400" b="0" strike="noStrike" spc="-1">
              <a:solidFill>
                <a:srgbClr val="000000"/>
              </a:solidFill>
              <a:latin typeface="Arial"/>
            </a:endParaRPr>
          </a:p>
          <a:p>
            <a:pPr marL="272880" indent="-292320">
              <a:lnSpc>
                <a:spcPct val="90000"/>
              </a:lnSpc>
              <a:spcBef>
                <a:spcPts val="439"/>
              </a:spcBef>
              <a:buClr>
                <a:srgbClr val="0BD0D9"/>
              </a:buClr>
              <a:buFont typeface="Times New Roman"/>
              <a:buChar char="●"/>
            </a:pPr>
            <a:r>
              <a:rPr lang="en-IN" sz="2400" b="0" strike="noStrike" spc="-1">
                <a:solidFill>
                  <a:srgbClr val="000000"/>
                </a:solidFill>
                <a:latin typeface="Times New Roman"/>
                <a:ea typeface="Times New Roman"/>
              </a:rPr>
              <a:t>Such data set can be represented by an </a:t>
            </a:r>
            <a:r>
              <a:rPr lang="en-IN" sz="2400" b="0" i="1" strike="noStrike" spc="-1">
                <a:solidFill>
                  <a:srgbClr val="000000"/>
                </a:solidFill>
                <a:latin typeface="Times New Roman"/>
                <a:ea typeface="Times New Roman"/>
              </a:rPr>
              <a:t>m</a:t>
            </a:r>
            <a:r>
              <a:rPr lang="en-IN" sz="2400" b="0" strike="noStrike" spc="-1">
                <a:solidFill>
                  <a:srgbClr val="000000"/>
                </a:solidFill>
                <a:latin typeface="Times New Roman"/>
                <a:ea typeface="Times New Roman"/>
              </a:rPr>
              <a:t> by </a:t>
            </a:r>
            <a:r>
              <a:rPr lang="en-IN" sz="2400" b="0" i="1" strike="noStrike" spc="-1">
                <a:solidFill>
                  <a:srgbClr val="000000"/>
                </a:solidFill>
                <a:latin typeface="Times New Roman"/>
                <a:ea typeface="Times New Roman"/>
              </a:rPr>
              <a:t>n</a:t>
            </a:r>
            <a:r>
              <a:rPr lang="en-IN" sz="2400" b="0" strike="noStrike" spc="-1">
                <a:solidFill>
                  <a:srgbClr val="000000"/>
                </a:solidFill>
                <a:latin typeface="Times New Roman"/>
                <a:ea typeface="Times New Roman"/>
              </a:rPr>
              <a:t> matrix, where there are </a:t>
            </a:r>
            <a:r>
              <a:rPr lang="en-IN" sz="2400" b="0" i="1" strike="noStrike" spc="-1">
                <a:solidFill>
                  <a:srgbClr val="000000"/>
                </a:solidFill>
                <a:latin typeface="Times New Roman"/>
                <a:ea typeface="Times New Roman"/>
              </a:rPr>
              <a:t>m</a:t>
            </a:r>
            <a:r>
              <a:rPr lang="en-IN" sz="2400" b="0" strike="noStrike" spc="-1">
                <a:solidFill>
                  <a:srgbClr val="000000"/>
                </a:solidFill>
                <a:latin typeface="Times New Roman"/>
                <a:ea typeface="Times New Roman"/>
              </a:rPr>
              <a:t> rows, one for each object, and </a:t>
            </a:r>
            <a:r>
              <a:rPr lang="en-IN" sz="2400" b="0" i="1" strike="noStrike" spc="-1">
                <a:solidFill>
                  <a:srgbClr val="000000"/>
                </a:solidFill>
                <a:latin typeface="Times New Roman"/>
                <a:ea typeface="Times New Roman"/>
              </a:rPr>
              <a:t>n</a:t>
            </a:r>
            <a:r>
              <a:rPr lang="en-IN" sz="2400" b="0" strike="noStrike" spc="-1">
                <a:solidFill>
                  <a:srgbClr val="000000"/>
                </a:solidFill>
                <a:latin typeface="Times New Roman"/>
                <a:ea typeface="Times New Roman"/>
              </a:rPr>
              <a:t> columns, one for each attribute</a:t>
            </a:r>
            <a:endParaRPr lang="en-IN" sz="2400" b="0" strike="noStrike" spc="-1">
              <a:solidFill>
                <a:srgbClr val="000000"/>
              </a:solidFill>
              <a:latin typeface="Arial"/>
            </a:endParaRPr>
          </a:p>
        </p:txBody>
      </p:sp>
      <p:pic>
        <p:nvPicPr>
          <p:cNvPr id="216" name="Google Shape;210;p37"/>
          <p:cNvPicPr/>
          <p:nvPr/>
        </p:nvPicPr>
        <p:blipFill>
          <a:blip r:embed="rId2"/>
          <a:stretch/>
        </p:blipFill>
        <p:spPr>
          <a:xfrm>
            <a:off x="762120" y="4314960"/>
            <a:ext cx="7760880" cy="2009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457200" y="228600"/>
            <a:ext cx="8229240" cy="114264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Document Data</a:t>
            </a:r>
            <a:endParaRPr lang="en-IN" sz="5000" b="0" strike="noStrike" spc="-1">
              <a:solidFill>
                <a:srgbClr val="000000"/>
              </a:solidFill>
              <a:latin typeface="Arial"/>
            </a:endParaRPr>
          </a:p>
        </p:txBody>
      </p:sp>
      <p:sp>
        <p:nvSpPr>
          <p:cNvPr id="218" name="TextShape 2"/>
          <p:cNvSpPr txBox="1"/>
          <p:nvPr/>
        </p:nvSpPr>
        <p:spPr>
          <a:xfrm>
            <a:off x="457200" y="1371600"/>
            <a:ext cx="8229240" cy="4389120"/>
          </a:xfrm>
          <a:prstGeom prst="rect">
            <a:avLst/>
          </a:prstGeom>
          <a:noFill/>
          <a:ln>
            <a:noFill/>
          </a:ln>
        </p:spPr>
        <p:txBody>
          <a:bodyPr/>
          <a:lstStyle/>
          <a:p>
            <a:pPr marL="272880" indent="-272520">
              <a:lnSpc>
                <a:spcPct val="100000"/>
              </a:lnSpc>
              <a:buClr>
                <a:srgbClr val="0BD0D9"/>
              </a:buClr>
              <a:buFont typeface="Times New Roman"/>
              <a:buChar char="●"/>
            </a:pPr>
            <a:r>
              <a:rPr lang="en-IN" sz="2600" b="0" strike="noStrike" spc="-1">
                <a:solidFill>
                  <a:srgbClr val="000000"/>
                </a:solidFill>
                <a:latin typeface="Times New Roman"/>
                <a:ea typeface="Times New Roman"/>
              </a:rPr>
              <a:t>Each document becomes a ‘term’ vector </a:t>
            </a:r>
            <a:endParaRPr lang="en-IN" sz="2600" b="0" strike="noStrike" spc="-1">
              <a:solidFill>
                <a:srgbClr val="000000"/>
              </a:solidFill>
              <a:latin typeface="Arial"/>
            </a:endParaRPr>
          </a:p>
          <a:p>
            <a:pPr marL="639720" lvl="1" indent="-245880">
              <a:lnSpc>
                <a:spcPct val="10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Each term is a component (attribute) of the vector</a:t>
            </a:r>
            <a:endParaRPr lang="en-IN" sz="2400" b="0" strike="noStrike" spc="-1">
              <a:solidFill>
                <a:srgbClr val="000000"/>
              </a:solidFill>
              <a:latin typeface="Arial"/>
            </a:endParaRPr>
          </a:p>
          <a:p>
            <a:pPr marL="639720" lvl="1" indent="-245880">
              <a:lnSpc>
                <a:spcPct val="10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The value of each component is the number of times the corresponding term occurs in the document. </a:t>
            </a:r>
            <a:endParaRPr lang="en-IN" sz="2400" b="0" strike="noStrike" spc="-1">
              <a:solidFill>
                <a:srgbClr val="000000"/>
              </a:solidFill>
              <a:latin typeface="Arial"/>
            </a:endParaRPr>
          </a:p>
          <a:p>
            <a:pPr marL="639720" indent="-116280">
              <a:lnSpc>
                <a:spcPct val="100000"/>
              </a:lnSpc>
              <a:spcBef>
                <a:spcPts val="479"/>
              </a:spcBef>
            </a:pPr>
            <a:endParaRPr lang="en-IN" sz="2400" b="0" strike="noStrike" spc="-1">
              <a:solidFill>
                <a:srgbClr val="000000"/>
              </a:solidFill>
              <a:latin typeface="Arial"/>
            </a:endParaRPr>
          </a:p>
          <a:p>
            <a:pPr marL="274320" indent="-129240">
              <a:lnSpc>
                <a:spcPct val="115000"/>
              </a:lnSpc>
              <a:spcBef>
                <a:spcPts val="479"/>
              </a:spcBef>
              <a:spcAft>
                <a:spcPts val="1599"/>
              </a:spcAft>
            </a:pPr>
            <a:endParaRPr lang="en-IN" sz="2400" b="0" strike="noStrike" spc="-1">
              <a:solidFill>
                <a:srgbClr val="000000"/>
              </a:solidFill>
              <a:latin typeface="Arial"/>
            </a:endParaRPr>
          </a:p>
        </p:txBody>
      </p:sp>
      <p:pic>
        <p:nvPicPr>
          <p:cNvPr id="219" name="Google Shape;217;p38"/>
          <p:cNvPicPr/>
          <p:nvPr/>
        </p:nvPicPr>
        <p:blipFill>
          <a:blip r:embed="rId2"/>
          <a:stretch/>
        </p:blipFill>
        <p:spPr>
          <a:xfrm>
            <a:off x="685800" y="3048120"/>
            <a:ext cx="7038720" cy="3198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533520" y="0"/>
            <a:ext cx="8229240" cy="114264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Transaction Data</a:t>
            </a:r>
            <a:endParaRPr lang="en-IN" sz="5000" b="0" strike="noStrike" spc="-1">
              <a:solidFill>
                <a:srgbClr val="000000"/>
              </a:solidFill>
              <a:latin typeface="Arial"/>
            </a:endParaRPr>
          </a:p>
        </p:txBody>
      </p:sp>
      <p:sp>
        <p:nvSpPr>
          <p:cNvPr id="221" name="TextShape 2"/>
          <p:cNvSpPr txBox="1"/>
          <p:nvPr/>
        </p:nvSpPr>
        <p:spPr>
          <a:xfrm>
            <a:off x="457200" y="990720"/>
            <a:ext cx="8229240" cy="4389120"/>
          </a:xfrm>
          <a:prstGeom prst="rect">
            <a:avLst/>
          </a:prstGeom>
          <a:noFill/>
          <a:ln>
            <a:noFill/>
          </a:ln>
        </p:spPr>
        <p:txBody>
          <a:bodyPr/>
          <a:lstStyle/>
          <a:p>
            <a:pPr marL="272880" indent="-272520">
              <a:lnSpc>
                <a:spcPct val="115000"/>
              </a:lnSpc>
              <a:buClr>
                <a:srgbClr val="0BD0D9"/>
              </a:buClr>
              <a:buFont typeface="Times New Roman"/>
              <a:buChar char="●"/>
            </a:pPr>
            <a:r>
              <a:rPr lang="en-IN" sz="2600" b="0" strike="noStrike" spc="-1">
                <a:solidFill>
                  <a:srgbClr val="000000"/>
                </a:solidFill>
                <a:latin typeface="Times New Roman"/>
                <a:ea typeface="Times New Roman"/>
              </a:rPr>
              <a:t>A special type of record data, where </a:t>
            </a:r>
            <a:endParaRPr lang="en-IN" sz="2600" b="0" strike="noStrike" spc="-1">
              <a:solidFill>
                <a:srgbClr val="000000"/>
              </a:solidFill>
              <a:latin typeface="Arial"/>
            </a:endParaRPr>
          </a:p>
          <a:p>
            <a:pPr marL="639720" lvl="1" indent="-245880">
              <a:lnSpc>
                <a:spcPct val="115000"/>
              </a:lnSpc>
              <a:spcBef>
                <a:spcPts val="479"/>
              </a:spcBef>
              <a:buClr>
                <a:srgbClr val="FFAB40"/>
              </a:buClr>
              <a:buFont typeface="Times New Roman"/>
              <a:buChar char="●"/>
            </a:pPr>
            <a:r>
              <a:rPr lang="en-IN" sz="2400" b="0" strike="noStrike" spc="-1">
                <a:solidFill>
                  <a:srgbClr val="000000"/>
                </a:solidFill>
                <a:latin typeface="Times New Roman"/>
                <a:ea typeface="Times New Roman"/>
              </a:rPr>
              <a:t>Each record (transaction) involves a set of items.  </a:t>
            </a:r>
            <a:endParaRPr lang="en-IN" sz="2400" b="0" strike="noStrike" spc="-1">
              <a:solidFill>
                <a:srgbClr val="000000"/>
              </a:solidFill>
              <a:latin typeface="Arial"/>
            </a:endParaRPr>
          </a:p>
          <a:p>
            <a:pPr marL="639720" lvl="1" indent="-245880">
              <a:lnSpc>
                <a:spcPct val="115000"/>
              </a:lnSpc>
              <a:spcBef>
                <a:spcPts val="479"/>
              </a:spcBef>
              <a:buClr>
                <a:srgbClr val="FFAB40"/>
              </a:buClr>
              <a:buFont typeface="Times New Roman"/>
              <a:buChar char="●"/>
            </a:pPr>
            <a:r>
              <a:rPr lang="en-IN" sz="2400" b="0" strike="noStrike" spc="-1">
                <a:solidFill>
                  <a:srgbClr val="000000"/>
                </a:solidFill>
                <a:latin typeface="Times New Roman"/>
                <a:ea typeface="Times New Roman"/>
              </a:rPr>
              <a:t>For example, consider a grocery store.  The set of products purchased by a customer during one shopping trip constitute a transaction, while the individual products that were purchased are the items. </a:t>
            </a:r>
            <a:endParaRPr lang="en-IN" sz="2400" b="0" strike="noStrike" spc="-1">
              <a:solidFill>
                <a:srgbClr val="000000"/>
              </a:solidFill>
              <a:latin typeface="Arial"/>
            </a:endParaRPr>
          </a:p>
          <a:p>
            <a:pPr marL="639720" indent="-116280">
              <a:lnSpc>
                <a:spcPct val="100000"/>
              </a:lnSpc>
              <a:spcBef>
                <a:spcPts val="479"/>
              </a:spcBef>
            </a:pPr>
            <a:endParaRPr lang="en-IN" sz="2400" b="0" strike="noStrike" spc="-1">
              <a:solidFill>
                <a:srgbClr val="000000"/>
              </a:solidFill>
              <a:latin typeface="Arial"/>
            </a:endParaRPr>
          </a:p>
          <a:p>
            <a:pPr marL="274320" indent="-129240">
              <a:lnSpc>
                <a:spcPct val="115000"/>
              </a:lnSpc>
              <a:spcBef>
                <a:spcPts val="479"/>
              </a:spcBef>
              <a:spcAft>
                <a:spcPts val="1599"/>
              </a:spcAft>
            </a:pPr>
            <a:endParaRPr lang="en-IN" sz="2400" b="0" strike="noStrike" spc="-1">
              <a:solidFill>
                <a:srgbClr val="000000"/>
              </a:solidFill>
              <a:latin typeface="Arial"/>
            </a:endParaRPr>
          </a:p>
        </p:txBody>
      </p:sp>
      <p:pic>
        <p:nvPicPr>
          <p:cNvPr id="222" name="Google Shape;224;p39"/>
          <p:cNvPicPr/>
          <p:nvPr/>
        </p:nvPicPr>
        <p:blipFill>
          <a:blip r:embed="rId2"/>
          <a:stretch/>
        </p:blipFill>
        <p:spPr>
          <a:xfrm>
            <a:off x="1752480" y="3768840"/>
            <a:ext cx="5420880" cy="2835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457200" y="704880"/>
            <a:ext cx="8229240" cy="1142640"/>
          </a:xfrm>
          <a:prstGeom prst="rect">
            <a:avLst/>
          </a:prstGeom>
          <a:noFill/>
          <a:ln>
            <a:noFill/>
          </a:ln>
        </p:spPr>
        <p:txBody>
          <a:bodyPr lIns="0" rIns="0" bIns="0" anchor="b"/>
          <a:lstStyle/>
          <a:p>
            <a:pPr>
              <a:lnSpc>
                <a:spcPct val="100000"/>
              </a:lnSpc>
            </a:pPr>
            <a:r>
              <a:rPr lang="en-IN" sz="4800" b="0" strike="noStrike" spc="-1">
                <a:solidFill>
                  <a:srgbClr val="0000FF"/>
                </a:solidFill>
                <a:latin typeface="Times New Roman"/>
                <a:ea typeface="Times New Roman"/>
              </a:rPr>
              <a:t>Graph Based Data</a:t>
            </a:r>
            <a:endParaRPr lang="en-IN" sz="4800" b="0" strike="noStrike" spc="-1">
              <a:solidFill>
                <a:srgbClr val="000000"/>
              </a:solidFill>
              <a:latin typeface="Arial"/>
            </a:endParaRPr>
          </a:p>
        </p:txBody>
      </p:sp>
      <p:sp>
        <p:nvSpPr>
          <p:cNvPr id="224" name="TextShape 2"/>
          <p:cNvSpPr txBox="1"/>
          <p:nvPr/>
        </p:nvSpPr>
        <p:spPr>
          <a:xfrm>
            <a:off x="457200" y="1935000"/>
            <a:ext cx="8229240" cy="4389120"/>
          </a:xfrm>
          <a:prstGeom prst="rect">
            <a:avLst/>
          </a:prstGeom>
          <a:noFill/>
          <a:ln>
            <a:noFill/>
          </a:ln>
        </p:spPr>
        <p:txBody>
          <a:bodyPr/>
          <a:lstStyle/>
          <a:p>
            <a:pPr>
              <a:lnSpc>
                <a:spcPct val="115000"/>
              </a:lnSpc>
              <a:spcBef>
                <a:spcPts val="360"/>
              </a:spcBef>
            </a:pPr>
            <a:r>
              <a:rPr lang="en-IN" sz="3000" b="0" strike="noStrike" spc="-1">
                <a:solidFill>
                  <a:srgbClr val="000000"/>
                </a:solidFill>
                <a:latin typeface="Times New Roman"/>
                <a:ea typeface="Times New Roman"/>
              </a:rPr>
              <a:t>1, Data with Relationships among objects</a:t>
            </a:r>
            <a:endParaRPr lang="en-IN" sz="3000" b="0" strike="noStrike" spc="-1">
              <a:solidFill>
                <a:srgbClr val="000000"/>
              </a:solidFill>
              <a:latin typeface="Arial"/>
            </a:endParaRPr>
          </a:p>
          <a:p>
            <a:pPr>
              <a:lnSpc>
                <a:spcPct val="115000"/>
              </a:lnSpc>
              <a:spcBef>
                <a:spcPts val="1599"/>
              </a:spcBef>
            </a:pPr>
            <a:r>
              <a:rPr lang="en-IN" sz="3000" b="0" strike="noStrike" spc="-1">
                <a:solidFill>
                  <a:srgbClr val="000000"/>
                </a:solidFill>
                <a:latin typeface="Times New Roman"/>
                <a:ea typeface="Times New Roman"/>
              </a:rPr>
              <a:t>	ex: Web pages</a:t>
            </a:r>
            <a:endParaRPr lang="en-IN" sz="3000" b="0" strike="noStrike" spc="-1">
              <a:solidFill>
                <a:srgbClr val="000000"/>
              </a:solidFill>
              <a:latin typeface="Arial"/>
            </a:endParaRPr>
          </a:p>
          <a:p>
            <a:pPr>
              <a:lnSpc>
                <a:spcPct val="115000"/>
              </a:lnSpc>
              <a:spcBef>
                <a:spcPts val="1599"/>
              </a:spcBef>
            </a:pPr>
            <a:r>
              <a:rPr lang="en-IN" sz="3000" b="0" strike="noStrike" spc="-1">
                <a:solidFill>
                  <a:srgbClr val="000000"/>
                </a:solidFill>
                <a:latin typeface="Times New Roman"/>
                <a:ea typeface="Times New Roman"/>
              </a:rPr>
              <a:t>2, Data with Objects that are Graphs</a:t>
            </a:r>
            <a:endParaRPr lang="en-IN" sz="3000" b="0" strike="noStrike" spc="-1">
              <a:solidFill>
                <a:srgbClr val="000000"/>
              </a:solidFill>
              <a:latin typeface="Arial"/>
            </a:endParaRPr>
          </a:p>
          <a:p>
            <a:pPr>
              <a:lnSpc>
                <a:spcPct val="115000"/>
              </a:lnSpc>
              <a:spcBef>
                <a:spcPts val="1599"/>
              </a:spcBef>
              <a:spcAft>
                <a:spcPts val="1599"/>
              </a:spcAft>
            </a:pPr>
            <a:r>
              <a:rPr lang="en-IN" sz="3000" b="0" strike="noStrike" spc="-1">
                <a:solidFill>
                  <a:srgbClr val="000000"/>
                </a:solidFill>
                <a:latin typeface="Times New Roman"/>
                <a:ea typeface="Times New Roman"/>
              </a:rPr>
              <a:t>	ex: Molecule</a:t>
            </a:r>
            <a:endParaRPr lang="en-IN" sz="30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457200" y="0"/>
            <a:ext cx="8229240" cy="685440"/>
          </a:xfrm>
          <a:prstGeom prst="rect">
            <a:avLst/>
          </a:prstGeom>
          <a:noFill/>
          <a:ln>
            <a:noFill/>
          </a:ln>
        </p:spPr>
        <p:txBody>
          <a:bodyPr lIns="0" rIns="0" bIns="0" anchor="b"/>
          <a:lstStyle/>
          <a:p>
            <a:pPr>
              <a:lnSpc>
                <a:spcPct val="100000"/>
              </a:lnSpc>
            </a:pPr>
            <a:r>
              <a:rPr lang="en-IN" sz="3200" b="0" strike="noStrike" spc="-1">
                <a:solidFill>
                  <a:srgbClr val="0000FF"/>
                </a:solidFill>
                <a:latin typeface="Times New Roman"/>
                <a:ea typeface="Times New Roman"/>
              </a:rPr>
              <a:t>Graph Data </a:t>
            </a:r>
            <a:endParaRPr lang="en-IN" sz="3200" b="0" strike="noStrike" spc="-1">
              <a:solidFill>
                <a:srgbClr val="000000"/>
              </a:solidFill>
              <a:latin typeface="Arial"/>
            </a:endParaRPr>
          </a:p>
        </p:txBody>
      </p:sp>
      <p:sp>
        <p:nvSpPr>
          <p:cNvPr id="226" name="TextShape 2"/>
          <p:cNvSpPr txBox="1"/>
          <p:nvPr/>
        </p:nvSpPr>
        <p:spPr>
          <a:xfrm>
            <a:off x="411120" y="838080"/>
            <a:ext cx="8318160" cy="5409720"/>
          </a:xfrm>
          <a:prstGeom prst="rect">
            <a:avLst/>
          </a:prstGeom>
          <a:noFill/>
          <a:ln>
            <a:noFill/>
          </a:ln>
        </p:spPr>
        <p:txBody>
          <a:bodyPr/>
          <a:lstStyle/>
          <a:p>
            <a:pPr marL="272880" indent="-272520">
              <a:lnSpc>
                <a:spcPct val="100000"/>
              </a:lnSpc>
              <a:buClr>
                <a:srgbClr val="0BD0D9"/>
              </a:buClr>
              <a:buFont typeface="Noto Sans Symbols"/>
              <a:buChar char="●"/>
            </a:pPr>
            <a:r>
              <a:rPr lang="en-IN" sz="2500" b="0" strike="noStrike" spc="-1">
                <a:solidFill>
                  <a:srgbClr val="000000"/>
                </a:solidFill>
                <a:latin typeface="Constantia"/>
                <a:ea typeface="Constantia"/>
              </a:rPr>
              <a:t>Examples: Generic graph, a molecule, and webpages </a:t>
            </a:r>
            <a:endParaRPr lang="en-IN" sz="2500" b="0" strike="noStrike" spc="-1">
              <a:solidFill>
                <a:srgbClr val="000000"/>
              </a:solidFill>
              <a:latin typeface="Arial"/>
            </a:endParaRPr>
          </a:p>
        </p:txBody>
      </p:sp>
      <p:pic>
        <p:nvPicPr>
          <p:cNvPr id="227" name="Google Shape;237;p41"/>
          <p:cNvPicPr/>
          <p:nvPr/>
        </p:nvPicPr>
        <p:blipFill>
          <a:blip r:embed="rId2"/>
          <a:stretch/>
        </p:blipFill>
        <p:spPr>
          <a:xfrm>
            <a:off x="0" y="1447920"/>
            <a:ext cx="2979360" cy="2288880"/>
          </a:xfrm>
          <a:prstGeom prst="rect">
            <a:avLst/>
          </a:prstGeom>
          <a:ln>
            <a:noFill/>
          </a:ln>
        </p:spPr>
      </p:pic>
      <p:pic>
        <p:nvPicPr>
          <p:cNvPr id="228" name="Google Shape;238;p41"/>
          <p:cNvPicPr/>
          <p:nvPr/>
        </p:nvPicPr>
        <p:blipFill>
          <a:blip r:embed="rId3"/>
          <a:stretch/>
        </p:blipFill>
        <p:spPr>
          <a:xfrm>
            <a:off x="2971800" y="1295280"/>
            <a:ext cx="6171840" cy="5333760"/>
          </a:xfrm>
          <a:prstGeom prst="rect">
            <a:avLst/>
          </a:prstGeom>
          <a:ln>
            <a:noFill/>
          </a:ln>
        </p:spPr>
      </p:pic>
      <p:pic>
        <p:nvPicPr>
          <p:cNvPr id="229" name="Google Shape;239;p41"/>
          <p:cNvPicPr/>
          <p:nvPr/>
        </p:nvPicPr>
        <p:blipFill>
          <a:blip r:embed="rId4"/>
          <a:stretch/>
        </p:blipFill>
        <p:spPr>
          <a:xfrm>
            <a:off x="380880" y="4191120"/>
            <a:ext cx="1964880" cy="1831680"/>
          </a:xfrm>
          <a:prstGeom prst="rect">
            <a:avLst/>
          </a:prstGeom>
          <a:ln>
            <a:noFill/>
          </a:ln>
        </p:spPr>
      </p:pic>
      <p:sp>
        <p:nvSpPr>
          <p:cNvPr id="230" name="CustomShape 3"/>
          <p:cNvSpPr/>
          <p:nvPr/>
        </p:nvSpPr>
        <p:spPr>
          <a:xfrm>
            <a:off x="0" y="5943600"/>
            <a:ext cx="3065040" cy="3963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0" strike="noStrike" spc="-1">
                <a:solidFill>
                  <a:srgbClr val="000000"/>
                </a:solidFill>
                <a:latin typeface="Arial"/>
                <a:ea typeface="Arial"/>
              </a:rPr>
              <a:t>Benzene Molecule: C6H6</a:t>
            </a: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457200" y="704880"/>
            <a:ext cx="8229240" cy="1142640"/>
          </a:xfrm>
          <a:prstGeom prst="rect">
            <a:avLst/>
          </a:prstGeom>
          <a:noFill/>
          <a:ln>
            <a:noFill/>
          </a:ln>
        </p:spPr>
        <p:txBody>
          <a:bodyPr lIns="0" rIns="0" bIns="0" anchor="b"/>
          <a:lstStyle/>
          <a:p>
            <a:pPr>
              <a:lnSpc>
                <a:spcPct val="100000"/>
              </a:lnSpc>
            </a:pPr>
            <a:r>
              <a:rPr lang="en-IN" sz="4800" b="0" strike="noStrike" spc="-1">
                <a:solidFill>
                  <a:srgbClr val="0000FF"/>
                </a:solidFill>
                <a:latin typeface="Times New Roman"/>
                <a:ea typeface="Times New Roman"/>
              </a:rPr>
              <a:t>Ordered Data</a:t>
            </a:r>
            <a:endParaRPr lang="en-IN" sz="4800" b="0" strike="noStrike" spc="-1">
              <a:solidFill>
                <a:srgbClr val="000000"/>
              </a:solidFill>
              <a:latin typeface="Arial"/>
            </a:endParaRPr>
          </a:p>
        </p:txBody>
      </p:sp>
      <p:sp>
        <p:nvSpPr>
          <p:cNvPr id="232" name="TextShape 2"/>
          <p:cNvSpPr txBox="1"/>
          <p:nvPr/>
        </p:nvSpPr>
        <p:spPr>
          <a:xfrm>
            <a:off x="457200" y="1935000"/>
            <a:ext cx="8229240" cy="4389120"/>
          </a:xfrm>
          <a:prstGeom prst="rect">
            <a:avLst/>
          </a:prstGeom>
          <a:noFill/>
          <a:ln>
            <a:noFill/>
          </a:ln>
        </p:spPr>
        <p:txBody>
          <a:bodyPr/>
          <a:lstStyle/>
          <a:p>
            <a:pPr marL="457200" indent="-418680">
              <a:lnSpc>
                <a:spcPct val="115000"/>
              </a:lnSpc>
              <a:spcBef>
                <a:spcPts val="360"/>
              </a:spcBef>
              <a:buClr>
                <a:srgbClr val="000000"/>
              </a:buClr>
              <a:buFont typeface="Times New Roman"/>
              <a:buAutoNum type="arabicPeriod"/>
            </a:pPr>
            <a:r>
              <a:rPr lang="en-IN" sz="3000" b="0" strike="noStrike" spc="-1">
                <a:solidFill>
                  <a:srgbClr val="000000"/>
                </a:solidFill>
                <a:latin typeface="Times New Roman"/>
                <a:ea typeface="Times New Roman"/>
              </a:rPr>
              <a:t>Sequential Data</a:t>
            </a:r>
            <a:endParaRPr lang="en-IN" sz="3000" b="0" strike="noStrike" spc="-1">
              <a:solidFill>
                <a:srgbClr val="000000"/>
              </a:solidFill>
              <a:latin typeface="Arial"/>
            </a:endParaRPr>
          </a:p>
          <a:p>
            <a:pPr marL="457200" indent="-418680">
              <a:lnSpc>
                <a:spcPct val="115000"/>
              </a:lnSpc>
              <a:buClr>
                <a:srgbClr val="000000"/>
              </a:buClr>
              <a:buFont typeface="Times New Roman"/>
              <a:buAutoNum type="arabicPeriod"/>
            </a:pPr>
            <a:r>
              <a:rPr lang="en-IN" sz="3000" b="0" strike="noStrike" spc="-1">
                <a:solidFill>
                  <a:srgbClr val="000000"/>
                </a:solidFill>
                <a:latin typeface="Times New Roman"/>
                <a:ea typeface="Times New Roman"/>
              </a:rPr>
              <a:t>Sequence Data</a:t>
            </a:r>
            <a:endParaRPr lang="en-IN" sz="3000" b="0" strike="noStrike" spc="-1">
              <a:solidFill>
                <a:srgbClr val="000000"/>
              </a:solidFill>
              <a:latin typeface="Arial"/>
            </a:endParaRPr>
          </a:p>
          <a:p>
            <a:pPr marL="457200" indent="-418680">
              <a:lnSpc>
                <a:spcPct val="115000"/>
              </a:lnSpc>
              <a:buClr>
                <a:srgbClr val="000000"/>
              </a:buClr>
              <a:buFont typeface="Times New Roman"/>
              <a:buAutoNum type="arabicPeriod"/>
            </a:pPr>
            <a:r>
              <a:rPr lang="en-IN" sz="3000" b="0" strike="noStrike" spc="-1">
                <a:solidFill>
                  <a:srgbClr val="000000"/>
                </a:solidFill>
                <a:latin typeface="Times New Roman"/>
                <a:ea typeface="Times New Roman"/>
              </a:rPr>
              <a:t>Time Series Data</a:t>
            </a:r>
            <a:endParaRPr lang="en-IN" sz="3000" b="0" strike="noStrike" spc="-1">
              <a:solidFill>
                <a:srgbClr val="000000"/>
              </a:solidFill>
              <a:latin typeface="Arial"/>
            </a:endParaRPr>
          </a:p>
          <a:p>
            <a:pPr marL="457200" indent="-418680">
              <a:lnSpc>
                <a:spcPct val="115000"/>
              </a:lnSpc>
              <a:buClr>
                <a:srgbClr val="000000"/>
              </a:buClr>
              <a:buFont typeface="Times New Roman"/>
              <a:buAutoNum type="arabicPeriod"/>
            </a:pPr>
            <a:r>
              <a:rPr lang="en-IN" sz="3000" b="0" strike="noStrike" spc="-1">
                <a:solidFill>
                  <a:srgbClr val="000000"/>
                </a:solidFill>
                <a:latin typeface="Times New Roman"/>
                <a:ea typeface="Times New Roman"/>
              </a:rPr>
              <a:t>Spatial Data</a:t>
            </a:r>
            <a:endParaRPr lang="en-IN" sz="3000" b="0" strike="noStrike" spc="-1">
              <a:solidFill>
                <a:srgbClr val="000000"/>
              </a:solidFill>
              <a:latin typeface="Arial"/>
            </a:endParaRPr>
          </a:p>
          <a:p>
            <a:pPr>
              <a:lnSpc>
                <a:spcPct val="115000"/>
              </a:lnSpc>
              <a:spcBef>
                <a:spcPts val="1599"/>
              </a:spcBef>
              <a:spcAft>
                <a:spcPts val="1599"/>
              </a:spcAft>
            </a:pPr>
            <a:endParaRPr lang="en-IN" sz="30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380880" y="152280"/>
            <a:ext cx="8280000" cy="533160"/>
          </a:xfrm>
          <a:prstGeom prst="rect">
            <a:avLst/>
          </a:prstGeom>
          <a:noFill/>
          <a:ln>
            <a:noFill/>
          </a:ln>
        </p:spPr>
        <p:txBody>
          <a:bodyPr lIns="0" rIns="0" bIns="0" anchor="b"/>
          <a:lstStyle/>
          <a:p>
            <a:pPr>
              <a:lnSpc>
                <a:spcPct val="100000"/>
              </a:lnSpc>
            </a:pPr>
            <a:r>
              <a:rPr lang="en-IN" sz="4500" b="0" strike="noStrike" spc="-1">
                <a:solidFill>
                  <a:srgbClr val="0000FF"/>
                </a:solidFill>
                <a:latin typeface="Times New Roman"/>
                <a:ea typeface="Times New Roman"/>
              </a:rPr>
              <a:t>What is Data?</a:t>
            </a:r>
            <a:endParaRPr lang="en-IN" sz="4500" b="0" strike="noStrike" spc="-1">
              <a:solidFill>
                <a:srgbClr val="000000"/>
              </a:solidFill>
              <a:latin typeface="Arial"/>
            </a:endParaRPr>
          </a:p>
        </p:txBody>
      </p:sp>
      <p:sp>
        <p:nvSpPr>
          <p:cNvPr id="163" name="TextShape 2"/>
          <p:cNvSpPr txBox="1"/>
          <p:nvPr/>
        </p:nvSpPr>
        <p:spPr>
          <a:xfrm>
            <a:off x="91080" y="1143000"/>
            <a:ext cx="4617360" cy="5181120"/>
          </a:xfrm>
          <a:prstGeom prst="rect">
            <a:avLst/>
          </a:prstGeom>
          <a:noFill/>
          <a:ln>
            <a:noFill/>
          </a:ln>
        </p:spPr>
        <p:txBody>
          <a:bodyPr/>
          <a:lstStyle/>
          <a:p>
            <a:pPr marL="272880" indent="-267480">
              <a:lnSpc>
                <a:spcPct val="100000"/>
              </a:lnSpc>
              <a:buClr>
                <a:srgbClr val="0BD0D9"/>
              </a:buClr>
              <a:buFont typeface="Arial"/>
              <a:buChar char="●"/>
            </a:pPr>
            <a:r>
              <a:rPr lang="en-IN" sz="2200" b="0" strike="noStrike" spc="-1">
                <a:solidFill>
                  <a:srgbClr val="000000"/>
                </a:solidFill>
                <a:latin typeface="Times New Roman"/>
                <a:ea typeface="Times New Roman"/>
              </a:rPr>
              <a:t>Collection of </a:t>
            </a:r>
            <a:r>
              <a:rPr lang="en-IN" sz="2200" b="1" i="1" strike="noStrike" spc="-1">
                <a:solidFill>
                  <a:srgbClr val="CC6600"/>
                </a:solidFill>
                <a:latin typeface="Times New Roman"/>
                <a:ea typeface="Times New Roman"/>
              </a:rPr>
              <a:t>Data Objects </a:t>
            </a:r>
            <a:r>
              <a:rPr lang="en-IN" sz="2200" b="0" strike="noStrike" spc="-1">
                <a:solidFill>
                  <a:srgbClr val="000000"/>
                </a:solidFill>
                <a:latin typeface="Times New Roman"/>
                <a:ea typeface="Times New Roman"/>
              </a:rPr>
              <a:t>and their </a:t>
            </a:r>
            <a:r>
              <a:rPr lang="en-IN" sz="2200" b="1" i="1" strike="noStrike" spc="-1">
                <a:solidFill>
                  <a:srgbClr val="CC6600"/>
                </a:solidFill>
                <a:latin typeface="Times New Roman"/>
                <a:ea typeface="Times New Roman"/>
              </a:rPr>
              <a:t>Attributes</a:t>
            </a:r>
            <a:endParaRPr lang="en-IN" sz="2200" b="0" strike="noStrike" spc="-1">
              <a:solidFill>
                <a:srgbClr val="000000"/>
              </a:solidFill>
              <a:latin typeface="Arial"/>
            </a:endParaRPr>
          </a:p>
          <a:p>
            <a:pPr marL="272880" indent="-267480">
              <a:lnSpc>
                <a:spcPct val="100000"/>
              </a:lnSpc>
              <a:spcBef>
                <a:spcPts val="479"/>
              </a:spcBef>
              <a:buClr>
                <a:srgbClr val="0BD0D9"/>
              </a:buClr>
              <a:buFont typeface="Arial"/>
              <a:buChar char="●"/>
            </a:pPr>
            <a:r>
              <a:rPr lang="en-IN" sz="2200" b="0" strike="noStrike" spc="-1">
                <a:solidFill>
                  <a:srgbClr val="000000"/>
                </a:solidFill>
                <a:latin typeface="Times New Roman"/>
                <a:ea typeface="Times New Roman"/>
              </a:rPr>
              <a:t>An </a:t>
            </a:r>
            <a:r>
              <a:rPr lang="en-IN" sz="2200" b="1" i="1" strike="noStrike" spc="-1">
                <a:solidFill>
                  <a:srgbClr val="CC6600"/>
                </a:solidFill>
                <a:latin typeface="Times New Roman"/>
                <a:ea typeface="Times New Roman"/>
              </a:rPr>
              <a:t>attribute</a:t>
            </a:r>
            <a:r>
              <a:rPr lang="en-IN" sz="2200" b="0" strike="noStrike" spc="-1">
                <a:solidFill>
                  <a:srgbClr val="000000"/>
                </a:solidFill>
                <a:latin typeface="Times New Roman"/>
                <a:ea typeface="Times New Roman"/>
              </a:rPr>
              <a:t> is a property or characteristic of an object that may vary, either from one objeect to another or from one time to another.</a:t>
            </a:r>
            <a:endParaRPr lang="en-IN" sz="2200" b="0" strike="noStrike" spc="-1">
              <a:solidFill>
                <a:srgbClr val="000000"/>
              </a:solidFill>
              <a:latin typeface="Arial"/>
            </a:endParaRPr>
          </a:p>
          <a:p>
            <a:pPr marL="639720" lvl="1" indent="-277560">
              <a:lnSpc>
                <a:spcPct val="100000"/>
              </a:lnSpc>
              <a:spcBef>
                <a:spcPts val="400"/>
              </a:spcBef>
              <a:buClr>
                <a:srgbClr val="FFAB40"/>
              </a:buClr>
              <a:buFont typeface="Times New Roman"/>
              <a:buChar char="●"/>
            </a:pPr>
            <a:r>
              <a:rPr lang="en-IN" sz="2200" b="0" strike="noStrike" spc="-1">
                <a:solidFill>
                  <a:srgbClr val="000000"/>
                </a:solidFill>
                <a:latin typeface="Times New Roman"/>
                <a:ea typeface="Times New Roman"/>
              </a:rPr>
              <a:t>Examples: eye color of a person, temperature, etc.</a:t>
            </a:r>
            <a:endParaRPr lang="en-IN" sz="2200" b="0" strike="noStrike" spc="-1">
              <a:solidFill>
                <a:srgbClr val="000000"/>
              </a:solidFill>
              <a:latin typeface="Arial"/>
            </a:endParaRPr>
          </a:p>
          <a:p>
            <a:pPr marL="639720" lvl="1" indent="-277560">
              <a:lnSpc>
                <a:spcPct val="100000"/>
              </a:lnSpc>
              <a:spcBef>
                <a:spcPts val="400"/>
              </a:spcBef>
              <a:buClr>
                <a:srgbClr val="FFAB40"/>
              </a:buClr>
              <a:buFont typeface="Times New Roman"/>
              <a:buChar char="●"/>
            </a:pPr>
            <a:r>
              <a:rPr lang="en-IN" sz="2200" b="0" strike="noStrike" spc="-1">
                <a:solidFill>
                  <a:srgbClr val="000000"/>
                </a:solidFill>
                <a:latin typeface="Times New Roman"/>
                <a:ea typeface="Times New Roman"/>
              </a:rPr>
              <a:t>Attribute is also known as </a:t>
            </a:r>
            <a:r>
              <a:rPr lang="en-IN" sz="2200" b="0" i="1" strike="noStrike" spc="-1">
                <a:solidFill>
                  <a:srgbClr val="000000"/>
                </a:solidFill>
                <a:latin typeface="Times New Roman"/>
                <a:ea typeface="Times New Roman"/>
              </a:rPr>
              <a:t>variable, field, characteristic, dimension, or feature</a:t>
            </a:r>
            <a:endParaRPr lang="en-IN" sz="2200" b="0" strike="noStrike" spc="-1">
              <a:solidFill>
                <a:srgbClr val="000000"/>
              </a:solidFill>
              <a:latin typeface="Arial"/>
            </a:endParaRPr>
          </a:p>
          <a:p>
            <a:pPr marL="272880" indent="-267480">
              <a:lnSpc>
                <a:spcPct val="100000"/>
              </a:lnSpc>
              <a:spcBef>
                <a:spcPts val="479"/>
              </a:spcBef>
              <a:buClr>
                <a:srgbClr val="0BD0D9"/>
              </a:buClr>
              <a:buFont typeface="Arial"/>
              <a:buChar char="●"/>
            </a:pPr>
            <a:r>
              <a:rPr lang="en-IN" sz="2200" b="0" strike="noStrike" spc="-1">
                <a:solidFill>
                  <a:srgbClr val="000000"/>
                </a:solidFill>
                <a:latin typeface="Times New Roman"/>
                <a:ea typeface="Times New Roman"/>
              </a:rPr>
              <a:t>A collection of attributes describe an </a:t>
            </a:r>
            <a:r>
              <a:rPr lang="en-IN" sz="2200" b="1" i="1" strike="noStrike" spc="-1">
                <a:solidFill>
                  <a:srgbClr val="CC6600"/>
                </a:solidFill>
                <a:latin typeface="Times New Roman"/>
                <a:ea typeface="Times New Roman"/>
              </a:rPr>
              <a:t>object</a:t>
            </a:r>
            <a:endParaRPr lang="en-IN" sz="2200" b="0" strike="noStrike" spc="-1">
              <a:solidFill>
                <a:srgbClr val="000000"/>
              </a:solidFill>
              <a:latin typeface="Arial"/>
            </a:endParaRPr>
          </a:p>
          <a:p>
            <a:pPr marL="639720" lvl="1" indent="-277560">
              <a:lnSpc>
                <a:spcPct val="100000"/>
              </a:lnSpc>
              <a:spcBef>
                <a:spcPts val="400"/>
              </a:spcBef>
              <a:buClr>
                <a:srgbClr val="FFAB40"/>
              </a:buClr>
              <a:buFont typeface="Times New Roman"/>
              <a:buChar char="●"/>
            </a:pPr>
            <a:r>
              <a:rPr lang="en-IN" sz="2200" b="0" strike="noStrike" spc="-1">
                <a:solidFill>
                  <a:srgbClr val="000000"/>
                </a:solidFill>
                <a:latin typeface="Times New Roman"/>
                <a:ea typeface="Times New Roman"/>
              </a:rPr>
              <a:t>Object is also known as </a:t>
            </a:r>
            <a:r>
              <a:rPr lang="en-IN" sz="2200" b="0" i="1" strike="noStrike" spc="-1">
                <a:solidFill>
                  <a:srgbClr val="000000"/>
                </a:solidFill>
                <a:latin typeface="Times New Roman"/>
                <a:ea typeface="Times New Roman"/>
              </a:rPr>
              <a:t>record, point, case, sample, entity, or instance</a:t>
            </a:r>
            <a:endParaRPr lang="en-IN" sz="2200" b="0" strike="noStrike" spc="-1">
              <a:solidFill>
                <a:srgbClr val="000000"/>
              </a:solidFill>
              <a:latin typeface="Arial"/>
            </a:endParaRPr>
          </a:p>
          <a:p>
            <a:pPr marL="274320" indent="-153360">
              <a:lnSpc>
                <a:spcPct val="115000"/>
              </a:lnSpc>
              <a:spcBef>
                <a:spcPts val="400"/>
              </a:spcBef>
              <a:spcAft>
                <a:spcPts val="1599"/>
              </a:spcAft>
            </a:pPr>
            <a:endParaRPr lang="en-IN" sz="2200" b="0" strike="noStrike" spc="-1">
              <a:solidFill>
                <a:srgbClr val="000000"/>
              </a:solidFill>
              <a:latin typeface="Arial"/>
            </a:endParaRPr>
          </a:p>
        </p:txBody>
      </p:sp>
      <p:grpSp>
        <p:nvGrpSpPr>
          <p:cNvPr id="164" name="Group 3"/>
          <p:cNvGrpSpPr/>
          <p:nvPr/>
        </p:nvGrpSpPr>
        <p:grpSpPr>
          <a:xfrm>
            <a:off x="5630760" y="1601640"/>
            <a:ext cx="3512880" cy="5027400"/>
            <a:chOff x="5630760" y="1601640"/>
            <a:chExt cx="3512880" cy="5027400"/>
          </a:xfrm>
        </p:grpSpPr>
        <p:pic>
          <p:nvPicPr>
            <p:cNvPr id="165" name="Google Shape;79;p17"/>
            <p:cNvPicPr/>
            <p:nvPr/>
          </p:nvPicPr>
          <p:blipFill>
            <a:blip r:embed="rId2"/>
            <a:stretch/>
          </p:blipFill>
          <p:spPr>
            <a:xfrm>
              <a:off x="5630760" y="2123640"/>
              <a:ext cx="3512880" cy="4505400"/>
            </a:xfrm>
            <a:prstGeom prst="rect">
              <a:avLst/>
            </a:prstGeom>
            <a:ln>
              <a:noFill/>
            </a:ln>
          </p:spPr>
        </p:pic>
        <p:sp>
          <p:nvSpPr>
            <p:cNvPr id="166" name="CustomShape 4"/>
            <p:cNvSpPr/>
            <p:nvPr/>
          </p:nvSpPr>
          <p:spPr>
            <a:xfrm rot="5400000">
              <a:off x="7080840" y="267840"/>
              <a:ext cx="456840" cy="3123720"/>
            </a:xfrm>
            <a:prstGeom prst="leftBrace">
              <a:avLst>
                <a:gd name="adj1" fmla="val 8333"/>
                <a:gd name="adj2" fmla="val 50000"/>
              </a:avLst>
            </a:prstGeom>
            <a:noFill/>
            <a:ln w="12600">
              <a:solidFill>
                <a:schemeClr val="dk1"/>
              </a:solidFill>
              <a:miter/>
            </a:ln>
          </p:spPr>
          <p:style>
            <a:lnRef idx="0">
              <a:scrgbClr r="0" g="0" b="0"/>
            </a:lnRef>
            <a:fillRef idx="0">
              <a:scrgbClr r="0" g="0" b="0"/>
            </a:fillRef>
            <a:effectRef idx="0">
              <a:scrgbClr r="0" g="0" b="0"/>
            </a:effectRef>
            <a:fontRef idx="minor"/>
          </p:style>
        </p:sp>
      </p:grpSp>
      <p:sp>
        <p:nvSpPr>
          <p:cNvPr id="167" name="CustomShape 5"/>
          <p:cNvSpPr/>
          <p:nvPr/>
        </p:nvSpPr>
        <p:spPr>
          <a:xfrm>
            <a:off x="6477120" y="1069920"/>
            <a:ext cx="1447560" cy="3963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a:solidFill>
                  <a:srgbClr val="FF0000"/>
                </a:solidFill>
                <a:latin typeface="Arial"/>
                <a:ea typeface="Arial"/>
              </a:rPr>
              <a:t>Attributes</a:t>
            </a:r>
            <a:endParaRPr lang="en-IN" sz="2000" b="0" strike="noStrike" spc="-1">
              <a:latin typeface="Arial"/>
            </a:endParaRPr>
          </a:p>
        </p:txBody>
      </p:sp>
      <p:sp>
        <p:nvSpPr>
          <p:cNvPr id="168" name="CustomShape 6"/>
          <p:cNvSpPr/>
          <p:nvPr/>
        </p:nvSpPr>
        <p:spPr>
          <a:xfrm>
            <a:off x="5257800" y="2517840"/>
            <a:ext cx="380520" cy="3808080"/>
          </a:xfrm>
          <a:prstGeom prst="leftBrace">
            <a:avLst>
              <a:gd name="adj1" fmla="val 8333"/>
              <a:gd name="adj2" fmla="val 50000"/>
            </a:avLst>
          </a:prstGeom>
          <a:noFill/>
          <a:ln w="12600">
            <a:solidFill>
              <a:schemeClr val="dk1"/>
            </a:solidFill>
            <a:miter/>
          </a:ln>
        </p:spPr>
        <p:style>
          <a:lnRef idx="0">
            <a:scrgbClr r="0" g="0" b="0"/>
          </a:lnRef>
          <a:fillRef idx="0">
            <a:scrgbClr r="0" g="0" b="0"/>
          </a:fillRef>
          <a:effectRef idx="0">
            <a:scrgbClr r="0" g="0" b="0"/>
          </a:effectRef>
          <a:fontRef idx="minor"/>
        </p:style>
      </p:sp>
      <p:sp>
        <p:nvSpPr>
          <p:cNvPr id="169" name="CustomShape 7"/>
          <p:cNvSpPr/>
          <p:nvPr/>
        </p:nvSpPr>
        <p:spPr>
          <a:xfrm rot="16200000">
            <a:off x="4335120" y="3889800"/>
            <a:ext cx="1142640" cy="3963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a:solidFill>
                  <a:srgbClr val="FF0000"/>
                </a:solidFill>
                <a:latin typeface="Arial"/>
                <a:ea typeface="Arial"/>
              </a:rPr>
              <a:t>Objects</a:t>
            </a:r>
            <a:endParaRPr lang="en-IN" sz="2000" b="0" strike="noStrike" spc="-1">
              <a:latin typeface="Arial"/>
            </a:endParaRPr>
          </a:p>
        </p:txBody>
      </p:sp>
      <p:grpSp>
        <p:nvGrpSpPr>
          <p:cNvPr id="170" name="Group 8"/>
          <p:cNvGrpSpPr/>
          <p:nvPr/>
        </p:nvGrpSpPr>
        <p:grpSpPr>
          <a:xfrm>
            <a:off x="304920" y="838080"/>
            <a:ext cx="8534160" cy="152280"/>
            <a:chOff x="304920" y="838080"/>
            <a:chExt cx="8534160" cy="152280"/>
          </a:xfrm>
        </p:grpSpPr>
        <p:sp>
          <p:nvSpPr>
            <p:cNvPr id="171" name="CustomShape 9"/>
            <p:cNvSpPr/>
            <p:nvPr/>
          </p:nvSpPr>
          <p:spPr>
            <a:xfrm>
              <a:off x="304920" y="838080"/>
              <a:ext cx="8534160" cy="74520"/>
            </a:xfrm>
            <a:prstGeom prst="rect">
              <a:avLst/>
            </a:prstGeom>
            <a:gradFill rotWithShape="0">
              <a:gsLst>
                <a:gs pos="0">
                  <a:srgbClr val="0E9BBA"/>
                </a:gs>
                <a:gs pos="50000">
                  <a:srgbClr val="12C2E9"/>
                </a:gs>
                <a:gs pos="100000">
                  <a:srgbClr val="0E9BBA"/>
                </a:gs>
              </a:gsLst>
              <a:lin ang="5400000"/>
            </a:gradFill>
            <a:ln>
              <a:noFill/>
            </a:ln>
          </p:spPr>
          <p:style>
            <a:lnRef idx="0">
              <a:scrgbClr r="0" g="0" b="0"/>
            </a:lnRef>
            <a:fillRef idx="0">
              <a:scrgbClr r="0" g="0" b="0"/>
            </a:fillRef>
            <a:effectRef idx="0">
              <a:scrgbClr r="0" g="0" b="0"/>
            </a:effectRef>
            <a:fontRef idx="minor"/>
          </p:style>
        </p:sp>
        <p:sp>
          <p:nvSpPr>
            <p:cNvPr id="172" name="CustomShape 10"/>
            <p:cNvSpPr/>
            <p:nvPr/>
          </p:nvSpPr>
          <p:spPr>
            <a:xfrm>
              <a:off x="304920" y="952560"/>
              <a:ext cx="8534160" cy="37800"/>
            </a:xfrm>
            <a:prstGeom prst="rect">
              <a:avLst/>
            </a:prstGeom>
            <a:gradFill rotWithShape="0">
              <a:gsLst>
                <a:gs pos="0">
                  <a:srgbClr val="B200B2"/>
                </a:gs>
                <a:gs pos="50000">
                  <a:srgbClr val="FF00FF"/>
                </a:gs>
                <a:gs pos="100000">
                  <a:srgbClr val="B200B2"/>
                </a:gs>
              </a:gsLst>
              <a:lin ang="0"/>
            </a:gradFill>
            <a:ln>
              <a:noFill/>
            </a:ln>
          </p:spPr>
          <p:style>
            <a:lnRef idx="0">
              <a:scrgbClr r="0" g="0" b="0"/>
            </a:lnRef>
            <a:fillRef idx="0">
              <a:scrgbClr r="0" g="0" b="0"/>
            </a:fillRef>
            <a:effectRef idx="0">
              <a:scrgbClr r="0" g="0" b="0"/>
            </a:effectRef>
            <a:fontRef idx="minor"/>
          </p:style>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533520" y="228600"/>
            <a:ext cx="8229240" cy="114264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Ordered Data </a:t>
            </a:r>
            <a:endParaRPr lang="en-IN" sz="5000" b="0" strike="noStrike" spc="-1">
              <a:solidFill>
                <a:srgbClr val="000000"/>
              </a:solidFill>
              <a:latin typeface="Arial"/>
            </a:endParaRPr>
          </a:p>
        </p:txBody>
      </p:sp>
      <p:sp>
        <p:nvSpPr>
          <p:cNvPr id="234" name="TextShape 2"/>
          <p:cNvSpPr txBox="1"/>
          <p:nvPr/>
        </p:nvSpPr>
        <p:spPr>
          <a:xfrm>
            <a:off x="457200" y="1431720"/>
            <a:ext cx="8229240" cy="4892400"/>
          </a:xfrm>
          <a:prstGeom prst="rect">
            <a:avLst/>
          </a:prstGeom>
          <a:noFill/>
          <a:ln>
            <a:noFill/>
          </a:ln>
        </p:spPr>
        <p:txBody>
          <a:bodyPr/>
          <a:lstStyle/>
          <a:p>
            <a:pPr marL="272880" indent="-272520">
              <a:lnSpc>
                <a:spcPct val="100000"/>
              </a:lnSpc>
              <a:buClr>
                <a:srgbClr val="0BD0D9"/>
              </a:buClr>
              <a:buFont typeface="Noto Sans Symbols"/>
              <a:buChar char="●"/>
            </a:pPr>
            <a:r>
              <a:rPr lang="en-IN" sz="2600" b="0" u="sng" strike="noStrike" spc="-1">
                <a:solidFill>
                  <a:srgbClr val="000000"/>
                </a:solidFill>
                <a:uFillTx/>
                <a:latin typeface="Constantia"/>
                <a:ea typeface="Constantia"/>
              </a:rPr>
              <a:t>Sequential Data : </a:t>
            </a:r>
            <a:r>
              <a:rPr lang="en-IN" sz="2600" b="0" strike="noStrike" spc="-1">
                <a:solidFill>
                  <a:srgbClr val="000000"/>
                </a:solidFill>
                <a:latin typeface="Constantia"/>
                <a:ea typeface="Constantia"/>
              </a:rPr>
              <a:t>Also referred as </a:t>
            </a:r>
            <a:r>
              <a:rPr lang="en-IN" sz="2600" b="0" i="1" strike="noStrike" spc="-1">
                <a:solidFill>
                  <a:srgbClr val="000000"/>
                </a:solidFill>
                <a:latin typeface="Constantia"/>
                <a:ea typeface="Constantia"/>
              </a:rPr>
              <a:t>temporal data</a:t>
            </a:r>
            <a:endParaRPr lang="en-IN" sz="2600" b="0" strike="noStrike" spc="-1">
              <a:solidFill>
                <a:srgbClr val="000000"/>
              </a:solidFill>
              <a:latin typeface="Arial"/>
            </a:endParaRPr>
          </a:p>
          <a:p>
            <a:pPr marL="272880" indent="-272520">
              <a:lnSpc>
                <a:spcPct val="100000"/>
              </a:lnSpc>
              <a:buClr>
                <a:srgbClr val="0BD0D9"/>
              </a:buClr>
              <a:buFont typeface="Noto Sans Symbols"/>
              <a:buChar char="●"/>
            </a:pPr>
            <a:r>
              <a:rPr lang="en-IN" sz="2600" b="0" strike="noStrike" spc="-1">
                <a:solidFill>
                  <a:srgbClr val="000000"/>
                </a:solidFill>
                <a:latin typeface="Constantia"/>
                <a:ea typeface="Constantia"/>
              </a:rPr>
              <a:t>Sequences of transactions</a:t>
            </a:r>
            <a:endParaRPr lang="en-IN" sz="2600" b="0" strike="noStrike" spc="-1">
              <a:solidFill>
                <a:srgbClr val="000000"/>
              </a:solidFill>
              <a:latin typeface="Arial"/>
            </a:endParaRPr>
          </a:p>
        </p:txBody>
      </p:sp>
      <p:pic>
        <p:nvPicPr>
          <p:cNvPr id="235" name="Google Shape;253;p43"/>
          <p:cNvPicPr/>
          <p:nvPr/>
        </p:nvPicPr>
        <p:blipFill>
          <a:blip r:embed="rId2"/>
          <a:stretch/>
        </p:blipFill>
        <p:spPr>
          <a:xfrm>
            <a:off x="2295000" y="2568240"/>
            <a:ext cx="5121000" cy="3839760"/>
          </a:xfrm>
          <a:prstGeom prst="rect">
            <a:avLst/>
          </a:prstGeom>
          <a:ln>
            <a:noFill/>
          </a:ln>
        </p:spPr>
      </p:pic>
      <p:sp>
        <p:nvSpPr>
          <p:cNvPr id="236" name="CustomShape 3"/>
          <p:cNvSpPr/>
          <p:nvPr/>
        </p:nvSpPr>
        <p:spPr>
          <a:xfrm>
            <a:off x="2422440" y="5486400"/>
            <a:ext cx="2682360" cy="8218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400" b="1" strike="noStrike" spc="-1">
                <a:solidFill>
                  <a:srgbClr val="000000"/>
                </a:solidFill>
                <a:latin typeface="Arial"/>
                <a:ea typeface="Arial"/>
              </a:rPr>
              <a:t>An element of the sequence</a:t>
            </a:r>
            <a:endParaRPr lang="en-IN" sz="2400" b="0" strike="noStrike" spc="-1">
              <a:latin typeface="Arial"/>
            </a:endParaRPr>
          </a:p>
        </p:txBody>
      </p:sp>
      <p:sp>
        <p:nvSpPr>
          <p:cNvPr id="237" name="CustomShape 4"/>
          <p:cNvSpPr/>
          <p:nvPr/>
        </p:nvSpPr>
        <p:spPr>
          <a:xfrm rot="16200000">
            <a:off x="2994120" y="4457880"/>
            <a:ext cx="533160" cy="1371240"/>
          </a:xfrm>
          <a:prstGeom prst="leftBrace">
            <a:avLst>
              <a:gd name="adj1" fmla="val 8333"/>
              <a:gd name="adj2" fmla="val 50000"/>
            </a:avLst>
          </a:prstGeom>
          <a:noFill/>
          <a:ln w="25560">
            <a:solidFill>
              <a:srgbClr val="FF0000"/>
            </a:solidFill>
            <a:miter/>
          </a:ln>
        </p:spPr>
        <p:style>
          <a:lnRef idx="0">
            <a:scrgbClr r="0" g="0" b="0"/>
          </a:lnRef>
          <a:fillRef idx="0">
            <a:scrgbClr r="0" g="0" b="0"/>
          </a:fillRef>
          <a:effectRef idx="0">
            <a:scrgbClr r="0" g="0" b="0"/>
          </a:effectRef>
          <a:fontRef idx="minor"/>
        </p:style>
      </p:sp>
      <p:sp>
        <p:nvSpPr>
          <p:cNvPr id="238" name="CustomShape 5"/>
          <p:cNvSpPr/>
          <p:nvPr/>
        </p:nvSpPr>
        <p:spPr>
          <a:xfrm>
            <a:off x="3124080" y="2286000"/>
            <a:ext cx="360" cy="837720"/>
          </a:xfrm>
          <a:custGeom>
            <a:avLst/>
            <a:gdLst/>
            <a:ahLst/>
            <a:cxnLst/>
            <a:rect l="l" t="t" r="r" b="b"/>
            <a:pathLst>
              <a:path w="21600" h="21600">
                <a:moveTo>
                  <a:pt x="0" y="0"/>
                </a:moveTo>
                <a:lnTo>
                  <a:pt x="21600" y="21600"/>
                </a:lnTo>
              </a:path>
            </a:pathLst>
          </a:custGeom>
          <a:noFill/>
          <a:ln w="25560">
            <a:solidFill>
              <a:srgbClr val="FF0000"/>
            </a:solidFill>
            <a:miter/>
            <a:tailEnd type="triangle" w="med" len="med"/>
          </a:ln>
        </p:spPr>
        <p:style>
          <a:lnRef idx="0">
            <a:scrgbClr r="0" g="0" b="0"/>
          </a:lnRef>
          <a:fillRef idx="0">
            <a:scrgbClr r="0" g="0" b="0"/>
          </a:fillRef>
          <a:effectRef idx="0">
            <a:scrgbClr r="0" g="0" b="0"/>
          </a:effectRef>
          <a:fontRef idx="minor"/>
        </p:style>
      </p:sp>
      <p:sp>
        <p:nvSpPr>
          <p:cNvPr id="239" name="CustomShape 6"/>
          <p:cNvSpPr/>
          <p:nvPr/>
        </p:nvSpPr>
        <p:spPr>
          <a:xfrm>
            <a:off x="3581280" y="2286000"/>
            <a:ext cx="360" cy="837720"/>
          </a:xfrm>
          <a:custGeom>
            <a:avLst/>
            <a:gdLst/>
            <a:ahLst/>
            <a:cxnLst/>
            <a:rect l="l" t="t" r="r" b="b"/>
            <a:pathLst>
              <a:path w="21600" h="21600">
                <a:moveTo>
                  <a:pt x="0" y="0"/>
                </a:moveTo>
                <a:lnTo>
                  <a:pt x="21600" y="21600"/>
                </a:lnTo>
              </a:path>
            </a:pathLst>
          </a:custGeom>
          <a:noFill/>
          <a:ln w="25560">
            <a:solidFill>
              <a:srgbClr val="FF0000"/>
            </a:solidFill>
            <a:miter/>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57200" y="0"/>
            <a:ext cx="8229240" cy="114264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Ordered Data </a:t>
            </a:r>
            <a:endParaRPr lang="en-IN" sz="5000" b="0" strike="noStrike" spc="-1">
              <a:solidFill>
                <a:srgbClr val="000000"/>
              </a:solidFill>
              <a:latin typeface="Arial"/>
            </a:endParaRPr>
          </a:p>
        </p:txBody>
      </p:sp>
      <p:sp>
        <p:nvSpPr>
          <p:cNvPr id="241" name="TextShape 2"/>
          <p:cNvSpPr txBox="1"/>
          <p:nvPr/>
        </p:nvSpPr>
        <p:spPr>
          <a:xfrm>
            <a:off x="457200" y="1371600"/>
            <a:ext cx="8229240" cy="4876560"/>
          </a:xfrm>
          <a:prstGeom prst="rect">
            <a:avLst/>
          </a:prstGeom>
          <a:noFill/>
          <a:ln>
            <a:noFill/>
          </a:ln>
        </p:spPr>
        <p:txBody>
          <a:bodyPr/>
          <a:lstStyle/>
          <a:p>
            <a:pPr marL="272880" indent="-272520">
              <a:lnSpc>
                <a:spcPct val="100000"/>
              </a:lnSpc>
              <a:buClr>
                <a:srgbClr val="0BD0D9"/>
              </a:buClr>
              <a:buFont typeface="Noto Sans Symbols"/>
              <a:buChar char="●"/>
            </a:pPr>
            <a:r>
              <a:rPr lang="en-IN" sz="2600" b="0" u="sng" strike="noStrike" spc="-1">
                <a:solidFill>
                  <a:srgbClr val="000000"/>
                </a:solidFill>
                <a:uFillTx/>
                <a:latin typeface="Constantia"/>
                <a:ea typeface="Constantia"/>
              </a:rPr>
              <a:t>Sequence Data:</a:t>
            </a:r>
            <a:r>
              <a:rPr lang="en-IN" sz="2600" b="0" strike="noStrike" spc="-1">
                <a:solidFill>
                  <a:srgbClr val="000000"/>
                </a:solidFill>
                <a:latin typeface="Constantia"/>
                <a:ea typeface="Constantia"/>
              </a:rPr>
              <a:t> Ex: Genome sequencing</a:t>
            </a:r>
            <a:endParaRPr lang="en-IN" sz="2600" b="0" strike="noStrike" spc="-1">
              <a:solidFill>
                <a:srgbClr val="000000"/>
              </a:solidFill>
              <a:latin typeface="Arial"/>
            </a:endParaRPr>
          </a:p>
        </p:txBody>
      </p:sp>
      <p:pic>
        <p:nvPicPr>
          <p:cNvPr id="242" name="Google Shape;264;p44"/>
          <p:cNvPicPr/>
          <p:nvPr/>
        </p:nvPicPr>
        <p:blipFill>
          <a:blip r:embed="rId2"/>
          <a:stretch/>
        </p:blipFill>
        <p:spPr>
          <a:xfrm>
            <a:off x="1600200" y="1676520"/>
            <a:ext cx="5355720" cy="4570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841320" y="0"/>
            <a:ext cx="7387920" cy="1142640"/>
          </a:xfrm>
          <a:prstGeom prst="rect">
            <a:avLst/>
          </a:prstGeom>
          <a:noFill/>
          <a:ln>
            <a:noFill/>
          </a:ln>
        </p:spPr>
        <p:txBody>
          <a:bodyPr lIns="0" rIns="0" bIns="0" anchor="b"/>
          <a:lstStyle/>
          <a:p>
            <a:pPr>
              <a:lnSpc>
                <a:spcPct val="100000"/>
              </a:lnSpc>
            </a:pPr>
            <a:r>
              <a:rPr lang="en-IN" sz="3600" b="0" strike="noStrike" spc="-1">
                <a:solidFill>
                  <a:srgbClr val="0000FF"/>
                </a:solidFill>
                <a:latin typeface="Times New Roman"/>
                <a:ea typeface="Times New Roman"/>
              </a:rPr>
              <a:t>Ordered Data</a:t>
            </a:r>
            <a:endParaRPr lang="en-IN" sz="3600" b="0" strike="noStrike" spc="-1">
              <a:solidFill>
                <a:srgbClr val="000000"/>
              </a:solidFill>
              <a:latin typeface="Arial"/>
            </a:endParaRPr>
          </a:p>
        </p:txBody>
      </p:sp>
      <p:pic>
        <p:nvPicPr>
          <p:cNvPr id="244" name="Google Shape;270;p45"/>
          <p:cNvPicPr/>
          <p:nvPr/>
        </p:nvPicPr>
        <p:blipFill>
          <a:blip r:embed="rId2"/>
          <a:stretch/>
        </p:blipFill>
        <p:spPr>
          <a:xfrm>
            <a:off x="2971800" y="1295280"/>
            <a:ext cx="5851080" cy="5105160"/>
          </a:xfrm>
          <a:prstGeom prst="rect">
            <a:avLst/>
          </a:prstGeom>
          <a:ln>
            <a:noFill/>
          </a:ln>
        </p:spPr>
      </p:pic>
      <p:sp>
        <p:nvSpPr>
          <p:cNvPr id="245" name="TextShape 2"/>
          <p:cNvSpPr txBox="1"/>
          <p:nvPr/>
        </p:nvSpPr>
        <p:spPr>
          <a:xfrm>
            <a:off x="0" y="2209680"/>
            <a:ext cx="8318160" cy="4647960"/>
          </a:xfrm>
          <a:prstGeom prst="rect">
            <a:avLst/>
          </a:prstGeom>
          <a:noFill/>
          <a:ln>
            <a:noFill/>
          </a:ln>
        </p:spPr>
        <p:txBody>
          <a:bodyPr/>
          <a:lstStyle/>
          <a:p>
            <a:pPr marL="272880" indent="-272520">
              <a:lnSpc>
                <a:spcPct val="100000"/>
              </a:lnSpc>
              <a:buClr>
                <a:srgbClr val="0BD0D9"/>
              </a:buClr>
              <a:buFont typeface="Noto Sans Symbols"/>
              <a:buChar char="●"/>
            </a:pPr>
            <a:r>
              <a:rPr lang="en-IN" sz="2600" b="0" strike="noStrike" spc="-1">
                <a:solidFill>
                  <a:srgbClr val="000000"/>
                </a:solidFill>
                <a:latin typeface="Constantia"/>
                <a:ea typeface="Constantia"/>
              </a:rPr>
              <a:t>Spatio-Temporal Data</a:t>
            </a:r>
            <a:endParaRPr lang="en-IN" sz="2600" b="0" strike="noStrike" spc="-1">
              <a:solidFill>
                <a:srgbClr val="000000"/>
              </a:solidFill>
              <a:latin typeface="Arial"/>
            </a:endParaRPr>
          </a:p>
        </p:txBody>
      </p:sp>
      <p:sp>
        <p:nvSpPr>
          <p:cNvPr id="246" name="CustomShape 3"/>
          <p:cNvSpPr/>
          <p:nvPr/>
        </p:nvSpPr>
        <p:spPr>
          <a:xfrm>
            <a:off x="2666880" y="2666880"/>
            <a:ext cx="9143640" cy="360"/>
          </a:xfrm>
          <a:prstGeom prst="rect">
            <a:avLst/>
          </a:prstGeom>
          <a:noFill/>
          <a:ln>
            <a:noFill/>
          </a:ln>
        </p:spPr>
        <p:style>
          <a:lnRef idx="0">
            <a:scrgbClr r="0" g="0" b="0"/>
          </a:lnRef>
          <a:fillRef idx="0">
            <a:scrgbClr r="0" g="0" b="0"/>
          </a:fillRef>
          <a:effectRef idx="0">
            <a:scrgbClr r="0" g="0" b="0"/>
          </a:effectRef>
          <a:fontRef idx="minor"/>
        </p:style>
      </p:sp>
      <p:sp>
        <p:nvSpPr>
          <p:cNvPr id="247" name="CustomShape 4"/>
          <p:cNvSpPr/>
          <p:nvPr/>
        </p:nvSpPr>
        <p:spPr>
          <a:xfrm>
            <a:off x="457200" y="2955960"/>
            <a:ext cx="2666520" cy="11869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400" b="1" strike="noStrike" spc="-1">
                <a:solidFill>
                  <a:srgbClr val="000000"/>
                </a:solidFill>
                <a:latin typeface="Arial"/>
                <a:ea typeface="Arial"/>
              </a:rPr>
              <a:t>Average Monthly Temperature of land and ocean</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457200" y="333360"/>
            <a:ext cx="8229240" cy="74592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Data Quality </a:t>
            </a:r>
            <a:endParaRPr lang="en-IN" sz="5000" b="0" strike="noStrike" spc="-1">
              <a:solidFill>
                <a:srgbClr val="000000"/>
              </a:solidFill>
              <a:latin typeface="Arial"/>
            </a:endParaRPr>
          </a:p>
        </p:txBody>
      </p:sp>
      <p:sp>
        <p:nvSpPr>
          <p:cNvPr id="249" name="TextShape 2"/>
          <p:cNvSpPr txBox="1"/>
          <p:nvPr/>
        </p:nvSpPr>
        <p:spPr>
          <a:xfrm>
            <a:off x="457200" y="1143000"/>
            <a:ext cx="8229240" cy="4641120"/>
          </a:xfrm>
          <a:prstGeom prst="rect">
            <a:avLst/>
          </a:prstGeom>
          <a:noFill/>
          <a:ln>
            <a:noFill/>
          </a:ln>
        </p:spPr>
        <p:txBody>
          <a:bodyPr/>
          <a:lstStyle/>
          <a:p>
            <a:pPr marL="272880" indent="-304920" algn="just">
              <a:lnSpc>
                <a:spcPct val="100000"/>
              </a:lnSpc>
              <a:buClr>
                <a:srgbClr val="0BD0D9"/>
              </a:buClr>
              <a:buFont typeface="Times New Roman"/>
              <a:buChar char="●"/>
            </a:pPr>
            <a:r>
              <a:rPr lang="en-IN" sz="2600" b="0" strike="noStrike" spc="-1">
                <a:solidFill>
                  <a:srgbClr val="000000"/>
                </a:solidFill>
                <a:latin typeface="Times New Roman"/>
                <a:ea typeface="Times New Roman"/>
              </a:rPr>
              <a:t>Poor data quality negatively affects many data processing efforts</a:t>
            </a:r>
            <a:endParaRPr lang="en-IN" sz="2600" b="0" strike="noStrike" spc="-1">
              <a:solidFill>
                <a:srgbClr val="000000"/>
              </a:solidFill>
              <a:latin typeface="Arial"/>
            </a:endParaRPr>
          </a:p>
          <a:p>
            <a:pPr marL="272880" indent="-272520" algn="just">
              <a:lnSpc>
                <a:spcPct val="100000"/>
              </a:lnSpc>
              <a:spcBef>
                <a:spcPts val="439"/>
              </a:spcBef>
            </a:pPr>
            <a:r>
              <a:rPr lang="en-IN" sz="2600" b="0" strike="noStrike" spc="-1">
                <a:solidFill>
                  <a:srgbClr val="000000"/>
                </a:solidFill>
                <a:latin typeface="Times New Roman"/>
                <a:ea typeface="Times New Roman"/>
              </a:rPr>
              <a:t>“The most important point is that poor data quality is an unfolding disaster.</a:t>
            </a:r>
            <a:endParaRPr lang="en-IN" sz="2600" b="0" strike="noStrike" spc="-1">
              <a:solidFill>
                <a:srgbClr val="000000"/>
              </a:solidFill>
              <a:latin typeface="Arial"/>
            </a:endParaRPr>
          </a:p>
          <a:p>
            <a:pPr marL="639720" lvl="1" indent="-291960" algn="just">
              <a:lnSpc>
                <a:spcPct val="100000"/>
              </a:lnSpc>
              <a:spcBef>
                <a:spcPts val="439"/>
              </a:spcBef>
              <a:buClr>
                <a:srgbClr val="FFAB40"/>
              </a:buClr>
              <a:buFont typeface="Times New Roman"/>
              <a:buChar char="●"/>
            </a:pPr>
            <a:r>
              <a:rPr lang="en-IN" sz="2600" b="0" strike="noStrike" spc="-1">
                <a:solidFill>
                  <a:srgbClr val="000000"/>
                </a:solidFill>
                <a:latin typeface="Times New Roman"/>
                <a:ea typeface="Times New Roman"/>
              </a:rPr>
              <a:t>Poor data quality costs the typical company at least ten percent (10%) of revenue; twenty percent (20%) is probably a better estimate.”</a:t>
            </a:r>
            <a:endParaRPr lang="en-IN" sz="2600" b="0" strike="noStrike" spc="-1">
              <a:solidFill>
                <a:srgbClr val="000000"/>
              </a:solidFill>
              <a:latin typeface="Arial"/>
            </a:endParaRPr>
          </a:p>
          <a:p>
            <a:pPr marL="272880" indent="-272520" algn="just">
              <a:lnSpc>
                <a:spcPct val="100000"/>
              </a:lnSpc>
              <a:spcBef>
                <a:spcPts val="439"/>
              </a:spcBef>
            </a:pPr>
            <a:r>
              <a:rPr lang="en-IN" sz="2600" b="0" strike="noStrike" spc="-1">
                <a:solidFill>
                  <a:srgbClr val="000000"/>
                </a:solidFill>
                <a:latin typeface="Times New Roman"/>
                <a:ea typeface="Times New Roman"/>
              </a:rPr>
              <a:t>			Thomas C. Redman, DM Review, August 2004</a:t>
            </a:r>
            <a:endParaRPr lang="en-IN" sz="2600" b="0" strike="noStrike" spc="-1">
              <a:solidFill>
                <a:srgbClr val="000000"/>
              </a:solidFill>
              <a:latin typeface="Arial"/>
            </a:endParaRPr>
          </a:p>
          <a:p>
            <a:pPr marL="272880" indent="-304920" algn="just">
              <a:lnSpc>
                <a:spcPct val="100000"/>
              </a:lnSpc>
              <a:spcBef>
                <a:spcPts val="439"/>
              </a:spcBef>
              <a:buClr>
                <a:srgbClr val="0BD0D9"/>
              </a:buClr>
              <a:buFont typeface="Times New Roman"/>
              <a:buChar char="●"/>
            </a:pPr>
            <a:r>
              <a:rPr lang="en-IN" sz="2600" b="0" strike="noStrike" spc="-1">
                <a:solidFill>
                  <a:srgbClr val="000000"/>
                </a:solidFill>
                <a:latin typeface="Times New Roman"/>
                <a:ea typeface="Times New Roman"/>
              </a:rPr>
              <a:t>Data mining example: a classification model for detecting people who are loan risks is built using poor data</a:t>
            </a:r>
            <a:endParaRPr lang="en-IN" sz="2600" b="0" strike="noStrike" spc="-1">
              <a:solidFill>
                <a:srgbClr val="000000"/>
              </a:solidFill>
              <a:latin typeface="Arial"/>
            </a:endParaRPr>
          </a:p>
          <a:p>
            <a:pPr marL="639720" lvl="1" indent="-302760" algn="just">
              <a:lnSpc>
                <a:spcPct val="100000"/>
              </a:lnSpc>
              <a:spcBef>
                <a:spcPts val="400"/>
              </a:spcBef>
              <a:buClr>
                <a:srgbClr val="FFAB40"/>
              </a:buClr>
              <a:buFont typeface="Times New Roman"/>
              <a:buChar char="●"/>
            </a:pPr>
            <a:r>
              <a:rPr lang="en-IN" sz="2600" b="0" strike="noStrike" spc="-1">
                <a:solidFill>
                  <a:srgbClr val="000000"/>
                </a:solidFill>
                <a:latin typeface="Times New Roman"/>
                <a:ea typeface="Times New Roman"/>
              </a:rPr>
              <a:t>Some credit-worthy candidates are denied loans</a:t>
            </a:r>
            <a:endParaRPr lang="en-IN" sz="2600" b="0" strike="noStrike" spc="-1">
              <a:solidFill>
                <a:srgbClr val="000000"/>
              </a:solidFill>
              <a:latin typeface="Arial"/>
            </a:endParaRPr>
          </a:p>
          <a:p>
            <a:pPr marL="639720" lvl="1" indent="-302760" algn="just">
              <a:lnSpc>
                <a:spcPct val="100000"/>
              </a:lnSpc>
              <a:spcBef>
                <a:spcPts val="400"/>
              </a:spcBef>
              <a:buClr>
                <a:srgbClr val="FFAB40"/>
              </a:buClr>
              <a:buFont typeface="Times New Roman"/>
              <a:buChar char="●"/>
            </a:pPr>
            <a:r>
              <a:rPr lang="en-IN" sz="2600" b="0" strike="noStrike" spc="-1">
                <a:solidFill>
                  <a:srgbClr val="000000"/>
                </a:solidFill>
                <a:latin typeface="Times New Roman"/>
                <a:ea typeface="Times New Roman"/>
              </a:rPr>
              <a:t>More loans are given to individuals that default</a:t>
            </a: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457200" y="525960"/>
            <a:ext cx="8229240" cy="87048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Data Quality …</a:t>
            </a:r>
            <a:endParaRPr lang="en-IN" sz="5000" b="0" strike="noStrike" spc="-1">
              <a:solidFill>
                <a:srgbClr val="000000"/>
              </a:solidFill>
              <a:latin typeface="Arial"/>
            </a:endParaRPr>
          </a:p>
        </p:txBody>
      </p:sp>
      <p:sp>
        <p:nvSpPr>
          <p:cNvPr id="251" name="TextShape 2"/>
          <p:cNvSpPr txBox="1"/>
          <p:nvPr/>
        </p:nvSpPr>
        <p:spPr>
          <a:xfrm>
            <a:off x="457200" y="1935000"/>
            <a:ext cx="8229240" cy="4389120"/>
          </a:xfrm>
          <a:prstGeom prst="rect">
            <a:avLst/>
          </a:prstGeom>
          <a:noFill/>
          <a:ln>
            <a:noFill/>
          </a:ln>
        </p:spPr>
        <p:txBody>
          <a:bodyPr/>
          <a:lstStyle/>
          <a:p>
            <a:pPr marL="272880" indent="-280800">
              <a:lnSpc>
                <a:spcPct val="90000"/>
              </a:lnSpc>
              <a:buClr>
                <a:srgbClr val="0BD0D9"/>
              </a:buClr>
              <a:buFont typeface="Times New Roman"/>
              <a:buChar char="●"/>
            </a:pPr>
            <a:r>
              <a:rPr lang="en-IN" sz="2600" b="0" strike="noStrike" spc="-1">
                <a:solidFill>
                  <a:srgbClr val="000000"/>
                </a:solidFill>
                <a:latin typeface="Times New Roman"/>
                <a:ea typeface="Times New Roman"/>
              </a:rPr>
              <a:t>What kinds of data quality problems?</a:t>
            </a:r>
            <a:endParaRPr lang="en-IN" sz="2600" b="0" strike="noStrike" spc="-1">
              <a:solidFill>
                <a:srgbClr val="000000"/>
              </a:solidFill>
              <a:latin typeface="Arial"/>
            </a:endParaRPr>
          </a:p>
          <a:p>
            <a:pPr marL="272880" indent="-280800">
              <a:lnSpc>
                <a:spcPct val="90000"/>
              </a:lnSpc>
              <a:spcBef>
                <a:spcPts val="519"/>
              </a:spcBef>
              <a:buClr>
                <a:srgbClr val="0BD0D9"/>
              </a:buClr>
              <a:buFont typeface="Times New Roman"/>
              <a:buChar char="●"/>
            </a:pPr>
            <a:r>
              <a:rPr lang="en-IN" sz="2600" b="0" strike="noStrike" spc="-1">
                <a:solidFill>
                  <a:srgbClr val="000000"/>
                </a:solidFill>
                <a:latin typeface="Times New Roman"/>
                <a:ea typeface="Times New Roman"/>
              </a:rPr>
              <a:t>How can we detect problems with the data? </a:t>
            </a:r>
            <a:endParaRPr lang="en-IN" sz="2600" b="0" strike="noStrike" spc="-1">
              <a:solidFill>
                <a:srgbClr val="000000"/>
              </a:solidFill>
              <a:latin typeface="Arial"/>
            </a:endParaRPr>
          </a:p>
          <a:p>
            <a:pPr marL="272880" indent="-280800">
              <a:lnSpc>
                <a:spcPct val="90000"/>
              </a:lnSpc>
              <a:spcBef>
                <a:spcPts val="519"/>
              </a:spcBef>
              <a:buClr>
                <a:srgbClr val="0BD0D9"/>
              </a:buClr>
              <a:buFont typeface="Times New Roman"/>
              <a:buChar char="●"/>
            </a:pPr>
            <a:r>
              <a:rPr lang="en-IN" sz="2600" b="0" strike="noStrike" spc="-1">
                <a:solidFill>
                  <a:srgbClr val="000000"/>
                </a:solidFill>
                <a:latin typeface="Times New Roman"/>
                <a:ea typeface="Times New Roman"/>
              </a:rPr>
              <a:t>What can we do about these problems? </a:t>
            </a:r>
            <a:endParaRPr lang="en-IN" sz="2600" b="0" strike="noStrike" spc="-1">
              <a:solidFill>
                <a:srgbClr val="000000"/>
              </a:solidFill>
              <a:latin typeface="Arial"/>
            </a:endParaRPr>
          </a:p>
          <a:p>
            <a:pPr marL="1461960" indent="-126720">
              <a:lnSpc>
                <a:spcPct val="90000"/>
              </a:lnSpc>
              <a:spcBef>
                <a:spcPts val="400"/>
              </a:spcBef>
            </a:pPr>
            <a:endParaRPr lang="en-IN" sz="2600" b="0" strike="noStrike" spc="-1">
              <a:solidFill>
                <a:srgbClr val="000000"/>
              </a:solidFill>
              <a:latin typeface="Arial"/>
            </a:endParaRPr>
          </a:p>
          <a:p>
            <a:pPr marL="272880" indent="-280800">
              <a:lnSpc>
                <a:spcPct val="90000"/>
              </a:lnSpc>
              <a:spcBef>
                <a:spcPts val="519"/>
              </a:spcBef>
              <a:buClr>
                <a:srgbClr val="0BD0D9"/>
              </a:buClr>
              <a:buFont typeface="Times New Roman"/>
              <a:buChar char="●"/>
            </a:pPr>
            <a:r>
              <a:rPr lang="en-IN" sz="2600" b="0" strike="noStrike" spc="-1">
                <a:solidFill>
                  <a:srgbClr val="000000"/>
                </a:solidFill>
                <a:latin typeface="Times New Roman"/>
                <a:ea typeface="Times New Roman"/>
              </a:rPr>
              <a:t>Examples of data quality problems: </a:t>
            </a:r>
            <a:endParaRPr lang="en-IN" sz="2600" b="0" strike="noStrike" spc="-1">
              <a:solidFill>
                <a:srgbClr val="000000"/>
              </a:solidFill>
              <a:latin typeface="Arial"/>
            </a:endParaRPr>
          </a:p>
          <a:p>
            <a:pPr marL="639720" lvl="1" indent="-281160">
              <a:lnSpc>
                <a:spcPct val="90000"/>
              </a:lnSpc>
              <a:spcBef>
                <a:spcPts val="479"/>
              </a:spcBef>
              <a:buClr>
                <a:srgbClr val="FFAB40"/>
              </a:buClr>
              <a:buFont typeface="Times New Roman"/>
              <a:buChar char="●"/>
            </a:pPr>
            <a:r>
              <a:rPr lang="en-IN" sz="2600" b="0" strike="noStrike" spc="-1">
                <a:solidFill>
                  <a:srgbClr val="000000"/>
                </a:solidFill>
                <a:latin typeface="Times New Roman"/>
                <a:ea typeface="Times New Roman"/>
              </a:rPr>
              <a:t>Noise and outliers </a:t>
            </a:r>
            <a:endParaRPr lang="en-IN" sz="2600" b="0" strike="noStrike" spc="-1">
              <a:solidFill>
                <a:srgbClr val="000000"/>
              </a:solidFill>
              <a:latin typeface="Arial"/>
            </a:endParaRPr>
          </a:p>
          <a:p>
            <a:pPr marL="639720" lvl="1" indent="-281160">
              <a:lnSpc>
                <a:spcPct val="90000"/>
              </a:lnSpc>
              <a:spcBef>
                <a:spcPts val="479"/>
              </a:spcBef>
              <a:buClr>
                <a:srgbClr val="FFAB40"/>
              </a:buClr>
              <a:buFont typeface="Times New Roman"/>
              <a:buChar char="●"/>
            </a:pPr>
            <a:r>
              <a:rPr lang="en-IN" sz="2600" b="0" strike="noStrike" spc="-1">
                <a:solidFill>
                  <a:srgbClr val="000000"/>
                </a:solidFill>
                <a:latin typeface="Times New Roman"/>
                <a:ea typeface="Times New Roman"/>
              </a:rPr>
              <a:t>Missing values </a:t>
            </a:r>
            <a:endParaRPr lang="en-IN" sz="2600" b="0" strike="noStrike" spc="-1">
              <a:solidFill>
                <a:srgbClr val="000000"/>
              </a:solidFill>
              <a:latin typeface="Arial"/>
            </a:endParaRPr>
          </a:p>
          <a:p>
            <a:pPr marL="639720" lvl="1" indent="-281160">
              <a:lnSpc>
                <a:spcPct val="90000"/>
              </a:lnSpc>
              <a:spcBef>
                <a:spcPts val="479"/>
              </a:spcBef>
              <a:buClr>
                <a:srgbClr val="FFAB40"/>
              </a:buClr>
              <a:buFont typeface="Times New Roman"/>
              <a:buChar char="●"/>
            </a:pPr>
            <a:r>
              <a:rPr lang="en-IN" sz="2600" b="0" strike="noStrike" spc="-1">
                <a:solidFill>
                  <a:srgbClr val="000000"/>
                </a:solidFill>
                <a:latin typeface="Times New Roman"/>
                <a:ea typeface="Times New Roman"/>
              </a:rPr>
              <a:t>Duplicate data </a:t>
            </a:r>
            <a:endParaRPr lang="en-IN" sz="2600" b="0" strike="noStrike" spc="-1">
              <a:solidFill>
                <a:srgbClr val="000000"/>
              </a:solidFill>
              <a:latin typeface="Arial"/>
            </a:endParaRPr>
          </a:p>
          <a:p>
            <a:pPr marL="639720" lvl="1" indent="-281160">
              <a:lnSpc>
                <a:spcPct val="90000"/>
              </a:lnSpc>
              <a:spcBef>
                <a:spcPts val="479"/>
              </a:spcBef>
              <a:buClr>
                <a:srgbClr val="FFAB40"/>
              </a:buClr>
              <a:buFont typeface="Times New Roman"/>
              <a:buChar char="●"/>
            </a:pPr>
            <a:r>
              <a:rPr lang="en-IN" sz="2600" b="0" strike="noStrike" spc="-1">
                <a:solidFill>
                  <a:srgbClr val="000000"/>
                </a:solidFill>
                <a:latin typeface="Times New Roman"/>
                <a:ea typeface="Times New Roman"/>
              </a:rPr>
              <a:t>Wrong data</a:t>
            </a: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457200" y="300600"/>
            <a:ext cx="8229240" cy="713520"/>
          </a:xfrm>
          <a:prstGeom prst="rect">
            <a:avLst/>
          </a:prstGeom>
          <a:noFill/>
          <a:ln>
            <a:noFill/>
          </a:ln>
        </p:spPr>
        <p:txBody>
          <a:bodyPr lIns="0" rIns="0" bIns="0" anchor="b"/>
          <a:lstStyle/>
          <a:p>
            <a:pPr algn="just">
              <a:lnSpc>
                <a:spcPct val="115000"/>
              </a:lnSpc>
            </a:pPr>
            <a:r>
              <a:rPr lang="en-IN" sz="3600" b="0" strike="noStrike" spc="-1">
                <a:solidFill>
                  <a:srgbClr val="0000FF"/>
                </a:solidFill>
                <a:latin typeface="Times New Roman"/>
                <a:ea typeface="Times New Roman"/>
              </a:rPr>
              <a:t>Measurement and Data Collection Errors</a:t>
            </a:r>
            <a:endParaRPr lang="en-IN" sz="3600" b="0" strike="noStrike" spc="-1">
              <a:solidFill>
                <a:srgbClr val="000000"/>
              </a:solidFill>
              <a:latin typeface="Arial"/>
            </a:endParaRPr>
          </a:p>
        </p:txBody>
      </p:sp>
      <p:sp>
        <p:nvSpPr>
          <p:cNvPr id="253" name="TextShape 2"/>
          <p:cNvSpPr txBox="1"/>
          <p:nvPr/>
        </p:nvSpPr>
        <p:spPr>
          <a:xfrm>
            <a:off x="208440" y="1014480"/>
            <a:ext cx="8748720" cy="5309640"/>
          </a:xfrm>
          <a:prstGeom prst="rect">
            <a:avLst/>
          </a:prstGeom>
          <a:noFill/>
          <a:ln>
            <a:noFill/>
          </a:ln>
        </p:spPr>
        <p:txBody>
          <a:bodyPr/>
          <a:lstStyle/>
          <a:p>
            <a:pPr marL="457200" indent="-393480" algn="just">
              <a:lnSpc>
                <a:spcPct val="115000"/>
              </a:lnSpc>
              <a:spcBef>
                <a:spcPts val="360"/>
              </a:spcBef>
              <a:buClr>
                <a:srgbClr val="000000"/>
              </a:buClr>
              <a:buFont typeface="Times New Roman"/>
              <a:buChar char="●"/>
            </a:pPr>
            <a:r>
              <a:rPr lang="en-IN" sz="2600" b="0" strike="noStrike" spc="-1">
                <a:solidFill>
                  <a:srgbClr val="000000"/>
                </a:solidFill>
                <a:latin typeface="Times New Roman"/>
                <a:ea typeface="Times New Roman"/>
              </a:rPr>
              <a:t>The term </a:t>
            </a:r>
            <a:r>
              <a:rPr lang="en-IN" sz="2600" b="0" u="sng" strike="noStrike" spc="-1">
                <a:solidFill>
                  <a:srgbClr val="000000"/>
                </a:solidFill>
                <a:uFillTx/>
                <a:latin typeface="Times New Roman"/>
                <a:ea typeface="Times New Roman"/>
              </a:rPr>
              <a:t>Measurement Error</a:t>
            </a:r>
            <a:r>
              <a:rPr lang="en-IN" sz="2600" b="0" strike="noStrike" spc="-1">
                <a:solidFill>
                  <a:srgbClr val="000000"/>
                </a:solidFill>
                <a:latin typeface="Times New Roman"/>
                <a:ea typeface="Times New Roman"/>
              </a:rPr>
              <a:t> refers to any problem resulting from the measurement process.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A common problem is that the value recorded differs from the true value to some extent.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For continuous attributes, the numerical difference of the measured and true value is called the </a:t>
            </a:r>
            <a:r>
              <a:rPr lang="en-IN" sz="2600" b="0" i="1" strike="noStrike" spc="-1">
                <a:solidFill>
                  <a:srgbClr val="000000"/>
                </a:solidFill>
                <a:latin typeface="Times New Roman"/>
                <a:ea typeface="Times New Roman"/>
              </a:rPr>
              <a:t>error</a:t>
            </a:r>
            <a:r>
              <a:rPr lang="en-IN" sz="2600" b="0" strike="noStrike" spc="-1">
                <a:solidFill>
                  <a:srgbClr val="000000"/>
                </a:solidFill>
                <a:latin typeface="Times New Roman"/>
                <a:ea typeface="Times New Roman"/>
              </a:rPr>
              <a:t>.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The term </a:t>
            </a:r>
            <a:r>
              <a:rPr lang="en-IN" sz="2600" b="0" u="sng" strike="noStrike" spc="-1">
                <a:solidFill>
                  <a:srgbClr val="000000"/>
                </a:solidFill>
                <a:uFillTx/>
                <a:latin typeface="Times New Roman"/>
                <a:ea typeface="Times New Roman"/>
              </a:rPr>
              <a:t>Data Collection Error</a:t>
            </a:r>
            <a:r>
              <a:rPr lang="en-IN" sz="2600" b="0" strike="noStrike" spc="-1">
                <a:solidFill>
                  <a:srgbClr val="000000"/>
                </a:solidFill>
                <a:latin typeface="Times New Roman"/>
                <a:ea typeface="Times New Roman"/>
              </a:rPr>
              <a:t> refers to errors such as omitting data objects or attribute values, or inappropriately including a data object.</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For example, a study of animals of a certain species might include animals of a related species that are similar in appearance to the species of interest. </a:t>
            </a: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457200" y="404280"/>
            <a:ext cx="8229240" cy="685080"/>
          </a:xfrm>
          <a:prstGeom prst="rect">
            <a:avLst/>
          </a:prstGeom>
          <a:noFill/>
          <a:ln>
            <a:noFill/>
          </a:ln>
        </p:spPr>
        <p:txBody>
          <a:bodyPr lIns="0" rIns="0" bIns="0" anchor="b"/>
          <a:lstStyle/>
          <a:p>
            <a:pPr algn="just">
              <a:lnSpc>
                <a:spcPct val="115000"/>
              </a:lnSpc>
            </a:pPr>
            <a:r>
              <a:rPr lang="en-IN" sz="4800" b="0" strike="noStrike" spc="-1">
                <a:solidFill>
                  <a:srgbClr val="0000FF"/>
                </a:solidFill>
                <a:latin typeface="Times New Roman"/>
                <a:ea typeface="Times New Roman"/>
              </a:rPr>
              <a:t>Noise and Artifacts</a:t>
            </a:r>
            <a:endParaRPr lang="en-IN" sz="4800" b="0" strike="noStrike" spc="-1">
              <a:solidFill>
                <a:srgbClr val="000000"/>
              </a:solidFill>
              <a:latin typeface="Arial"/>
            </a:endParaRPr>
          </a:p>
        </p:txBody>
      </p:sp>
      <p:sp>
        <p:nvSpPr>
          <p:cNvPr id="255" name="TextShape 2"/>
          <p:cNvSpPr txBox="1"/>
          <p:nvPr/>
        </p:nvSpPr>
        <p:spPr>
          <a:xfrm>
            <a:off x="278640" y="1164960"/>
            <a:ext cx="8586360" cy="4745880"/>
          </a:xfrm>
          <a:prstGeom prst="rect">
            <a:avLst/>
          </a:prstGeom>
          <a:noFill/>
          <a:ln>
            <a:noFill/>
          </a:ln>
        </p:spPr>
        <p:txBody>
          <a:bodyPr/>
          <a:lstStyle/>
          <a:p>
            <a:pPr marL="457200" indent="-393480">
              <a:lnSpc>
                <a:spcPct val="115000"/>
              </a:lnSpc>
              <a:spcBef>
                <a:spcPts val="360"/>
              </a:spcBef>
              <a:buClr>
                <a:srgbClr val="000000"/>
              </a:buClr>
              <a:buFont typeface="Times New Roman"/>
              <a:buChar char="●"/>
            </a:pPr>
            <a:r>
              <a:rPr lang="en-IN" sz="2600" b="0" strike="noStrike" spc="-1">
                <a:solidFill>
                  <a:srgbClr val="000000"/>
                </a:solidFill>
                <a:latin typeface="Times New Roman"/>
                <a:ea typeface="Times New Roman"/>
              </a:rPr>
              <a:t>Noise is the random component of a measurement error. It may involve the distortion of a value or the addition of spurious objects.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The term noise is often used in connection with data that has a </a:t>
            </a:r>
            <a:r>
              <a:rPr lang="en-IN" sz="2600" b="0" u="sng" strike="noStrike" spc="-1">
                <a:solidFill>
                  <a:srgbClr val="000000"/>
                </a:solidFill>
                <a:uFillTx/>
                <a:latin typeface="Times New Roman"/>
                <a:ea typeface="Times New Roman"/>
              </a:rPr>
              <a:t>spatial or temporal</a:t>
            </a:r>
            <a:r>
              <a:rPr lang="en-IN" sz="2600" b="0" strike="noStrike" spc="-1">
                <a:solidFill>
                  <a:srgbClr val="000000"/>
                </a:solidFill>
                <a:latin typeface="Times New Roman"/>
                <a:ea typeface="Times New Roman"/>
              </a:rPr>
              <a:t> component.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In such cases, techniques from signal or image processing can frequently be used to reduce noise and thus, help to discover patterns (signals) that might be "lost in the noise."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Nonetheless, the elimination of noise is frequently difficult, and much work in data mining focuses on devising robust algorithms that produce acceptable results even when noise is present.</a:t>
            </a: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457200" y="0"/>
            <a:ext cx="7772040" cy="114264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Noise</a:t>
            </a:r>
            <a:endParaRPr lang="en-IN" sz="5000" b="0" strike="noStrike" spc="-1">
              <a:solidFill>
                <a:srgbClr val="000000"/>
              </a:solidFill>
              <a:latin typeface="Arial"/>
            </a:endParaRPr>
          </a:p>
        </p:txBody>
      </p:sp>
      <p:sp>
        <p:nvSpPr>
          <p:cNvPr id="257" name="TextShape 2"/>
          <p:cNvSpPr txBox="1"/>
          <p:nvPr/>
        </p:nvSpPr>
        <p:spPr>
          <a:xfrm>
            <a:off x="457200" y="1143000"/>
            <a:ext cx="8318160" cy="1371240"/>
          </a:xfrm>
          <a:prstGeom prst="rect">
            <a:avLst/>
          </a:prstGeom>
          <a:noFill/>
          <a:ln>
            <a:noFill/>
          </a:ln>
        </p:spPr>
        <p:txBody>
          <a:bodyPr/>
          <a:lstStyle/>
          <a:p>
            <a:pPr marL="272880" indent="-293040">
              <a:lnSpc>
                <a:spcPct val="80000"/>
              </a:lnSpc>
              <a:buClr>
                <a:srgbClr val="0BD0D9"/>
              </a:buClr>
              <a:buFont typeface="Times New Roman"/>
              <a:buChar char="●"/>
            </a:pPr>
            <a:r>
              <a:rPr lang="en-IN" sz="2600" b="0" strike="noStrike" spc="-1">
                <a:solidFill>
                  <a:srgbClr val="000000"/>
                </a:solidFill>
                <a:latin typeface="Times New Roman"/>
                <a:ea typeface="Times New Roman"/>
              </a:rPr>
              <a:t>For objects, noise is an extraneous object</a:t>
            </a:r>
            <a:endParaRPr lang="en-IN" sz="2600" b="0" strike="noStrike" spc="-1">
              <a:solidFill>
                <a:srgbClr val="000000"/>
              </a:solidFill>
              <a:latin typeface="Arial"/>
            </a:endParaRPr>
          </a:p>
          <a:p>
            <a:pPr marL="272880" indent="-293040">
              <a:lnSpc>
                <a:spcPct val="80000"/>
              </a:lnSpc>
              <a:spcBef>
                <a:spcPts val="479"/>
              </a:spcBef>
              <a:buClr>
                <a:srgbClr val="0BD0D9"/>
              </a:buClr>
              <a:buFont typeface="Times New Roman"/>
              <a:buChar char="●"/>
            </a:pPr>
            <a:r>
              <a:rPr lang="en-IN" sz="2600" b="0" strike="noStrike" spc="-1">
                <a:solidFill>
                  <a:srgbClr val="000000"/>
                </a:solidFill>
                <a:latin typeface="Times New Roman"/>
                <a:ea typeface="Times New Roman"/>
              </a:rPr>
              <a:t>For attributes, noise refers to modification of original values</a:t>
            </a:r>
            <a:endParaRPr lang="en-IN" sz="2600" b="0" strike="noStrike" spc="-1">
              <a:solidFill>
                <a:srgbClr val="000000"/>
              </a:solidFill>
              <a:latin typeface="Arial"/>
            </a:endParaRPr>
          </a:p>
          <a:p>
            <a:pPr marL="639720" lvl="1" indent="-291960">
              <a:lnSpc>
                <a:spcPct val="80000"/>
              </a:lnSpc>
              <a:spcBef>
                <a:spcPts val="439"/>
              </a:spcBef>
              <a:buClr>
                <a:srgbClr val="FFAB40"/>
              </a:buClr>
              <a:buFont typeface="Times New Roman"/>
              <a:buChar char="●"/>
            </a:pPr>
            <a:r>
              <a:rPr lang="en-IN" sz="2600" b="0" strike="noStrike" spc="-1">
                <a:solidFill>
                  <a:srgbClr val="000000"/>
                </a:solidFill>
                <a:latin typeface="Times New Roman"/>
                <a:ea typeface="Times New Roman"/>
              </a:rPr>
              <a:t>Examples: distortion of a person’s voice when talking on a poor phone and “snow” on television screen</a:t>
            </a:r>
            <a:endParaRPr lang="en-IN" sz="2600" b="0" strike="noStrike" spc="-1">
              <a:solidFill>
                <a:srgbClr val="000000"/>
              </a:solidFill>
              <a:latin typeface="Arial"/>
            </a:endParaRPr>
          </a:p>
          <a:p>
            <a:pPr marL="639720" indent="-127080">
              <a:lnSpc>
                <a:spcPct val="80000"/>
              </a:lnSpc>
              <a:spcBef>
                <a:spcPts val="439"/>
              </a:spcBef>
            </a:pPr>
            <a:endParaRPr lang="en-IN" sz="2600" b="0" strike="noStrike" spc="-1">
              <a:solidFill>
                <a:srgbClr val="000000"/>
              </a:solidFill>
              <a:latin typeface="Arial"/>
            </a:endParaRPr>
          </a:p>
          <a:p>
            <a:pPr marL="274320" indent="-141120">
              <a:lnSpc>
                <a:spcPct val="115000"/>
              </a:lnSpc>
              <a:spcBef>
                <a:spcPts val="439"/>
              </a:spcBef>
              <a:spcAft>
                <a:spcPts val="1599"/>
              </a:spcAft>
            </a:pPr>
            <a:endParaRPr lang="en-IN" sz="2600" b="0" strike="noStrike" spc="-1">
              <a:solidFill>
                <a:srgbClr val="000000"/>
              </a:solidFill>
              <a:latin typeface="Arial"/>
            </a:endParaRPr>
          </a:p>
        </p:txBody>
      </p:sp>
      <p:pic>
        <p:nvPicPr>
          <p:cNvPr id="258" name="Google Shape;304;p50"/>
          <p:cNvPicPr/>
          <p:nvPr/>
        </p:nvPicPr>
        <p:blipFill>
          <a:blip r:embed="rId2"/>
          <a:srcRect l="6250" t="4172"/>
          <a:stretch/>
        </p:blipFill>
        <p:spPr>
          <a:xfrm>
            <a:off x="471600" y="3270240"/>
            <a:ext cx="4174920" cy="3200040"/>
          </a:xfrm>
          <a:prstGeom prst="rect">
            <a:avLst/>
          </a:prstGeom>
          <a:ln>
            <a:noFill/>
          </a:ln>
        </p:spPr>
      </p:pic>
      <p:pic>
        <p:nvPicPr>
          <p:cNvPr id="259" name="Google Shape;305;p50"/>
          <p:cNvPicPr/>
          <p:nvPr/>
        </p:nvPicPr>
        <p:blipFill>
          <a:blip r:embed="rId3"/>
          <a:srcRect l="8391" t="4169" r="6249"/>
          <a:stretch/>
        </p:blipFill>
        <p:spPr>
          <a:xfrm>
            <a:off x="4886280" y="3270240"/>
            <a:ext cx="3800160" cy="3200040"/>
          </a:xfrm>
          <a:prstGeom prst="rect">
            <a:avLst/>
          </a:prstGeom>
          <a:ln>
            <a:noFill/>
          </a:ln>
        </p:spPr>
      </p:pic>
      <p:sp>
        <p:nvSpPr>
          <p:cNvPr id="260" name="CustomShape 3"/>
          <p:cNvSpPr/>
          <p:nvPr/>
        </p:nvSpPr>
        <p:spPr>
          <a:xfrm>
            <a:off x="1035000" y="6213600"/>
            <a:ext cx="3047760" cy="4568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400" b="1" strike="noStrike" spc="-1">
                <a:solidFill>
                  <a:srgbClr val="000000"/>
                </a:solidFill>
                <a:latin typeface="Arial"/>
                <a:ea typeface="Arial"/>
              </a:rPr>
              <a:t>Two Sine Waves</a:t>
            </a:r>
            <a:endParaRPr lang="en-IN" sz="2400" b="0" strike="noStrike" spc="-1">
              <a:latin typeface="Arial"/>
            </a:endParaRPr>
          </a:p>
        </p:txBody>
      </p:sp>
      <p:sp>
        <p:nvSpPr>
          <p:cNvPr id="261" name="CustomShape 4"/>
          <p:cNvSpPr/>
          <p:nvPr/>
        </p:nvSpPr>
        <p:spPr>
          <a:xfrm>
            <a:off x="4805280" y="6213600"/>
            <a:ext cx="3962160" cy="4568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400" b="1" strike="noStrike" spc="-1">
                <a:solidFill>
                  <a:srgbClr val="000000"/>
                </a:solidFill>
                <a:latin typeface="Arial"/>
                <a:ea typeface="Arial"/>
              </a:rPr>
              <a:t>Two Sine Waves + Noise</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457200" y="1089720"/>
            <a:ext cx="8229240" cy="5234400"/>
          </a:xfrm>
          <a:prstGeom prst="rect">
            <a:avLst/>
          </a:prstGeom>
          <a:noFill/>
          <a:ln>
            <a:noFill/>
          </a:ln>
        </p:spPr>
        <p:txBody>
          <a:bodyPr/>
          <a:lstStyle/>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Data errors may be the result of a more deterministic phenomenon, such as a streak in the same place on a set of photographs. Such deterministic distortions of the data are often referred to as </a:t>
            </a:r>
            <a:r>
              <a:rPr lang="en-IN" sz="2600" b="0" i="1" u="sng" strike="noStrike" spc="-1">
                <a:solidFill>
                  <a:srgbClr val="000000"/>
                </a:solidFill>
                <a:uFillTx/>
                <a:latin typeface="Times New Roman"/>
                <a:ea typeface="Times New Roman"/>
              </a:rPr>
              <a:t>artifacts</a:t>
            </a:r>
            <a:r>
              <a:rPr lang="en-IN" sz="2600" b="0" i="1" strike="noStrike" spc="-1">
                <a:solidFill>
                  <a:srgbClr val="000000"/>
                </a:solidFill>
                <a:latin typeface="Times New Roman"/>
                <a:ea typeface="Times New Roman"/>
              </a:rPr>
              <a:t>.</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A </a:t>
            </a:r>
            <a:r>
              <a:rPr lang="en-IN" sz="2600" b="1" strike="noStrike" spc="-1">
                <a:solidFill>
                  <a:srgbClr val="000000"/>
                </a:solidFill>
                <a:latin typeface="Times New Roman"/>
                <a:ea typeface="Times New Roman"/>
              </a:rPr>
              <a:t>data artifact</a:t>
            </a:r>
            <a:r>
              <a:rPr lang="en-IN" sz="2600" b="0" strike="noStrike" spc="-1">
                <a:solidFill>
                  <a:srgbClr val="000000"/>
                </a:solidFill>
                <a:latin typeface="Times New Roman"/>
                <a:ea typeface="Times New Roman"/>
              </a:rPr>
              <a:t> is a </a:t>
            </a:r>
            <a:r>
              <a:rPr lang="en-IN" sz="2600" b="1" strike="noStrike" spc="-1">
                <a:solidFill>
                  <a:srgbClr val="000000"/>
                </a:solidFill>
                <a:latin typeface="Times New Roman"/>
                <a:ea typeface="Times New Roman"/>
              </a:rPr>
              <a:t>data</a:t>
            </a:r>
            <a:r>
              <a:rPr lang="en-IN" sz="2600" b="0" strike="noStrike" spc="-1">
                <a:solidFill>
                  <a:srgbClr val="000000"/>
                </a:solidFill>
                <a:latin typeface="Times New Roman"/>
                <a:ea typeface="Times New Roman"/>
              </a:rPr>
              <a:t> flaw caused by equipment, techniques or conditions.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Common sources of </a:t>
            </a:r>
            <a:r>
              <a:rPr lang="en-IN" sz="2600" b="1" strike="noStrike" spc="-1">
                <a:solidFill>
                  <a:srgbClr val="000000"/>
                </a:solidFill>
                <a:latin typeface="Times New Roman"/>
                <a:ea typeface="Times New Roman"/>
              </a:rPr>
              <a:t>data</a:t>
            </a:r>
            <a:r>
              <a:rPr lang="en-IN" sz="2600" b="0" strike="noStrike" spc="-1">
                <a:solidFill>
                  <a:srgbClr val="000000"/>
                </a:solidFill>
                <a:latin typeface="Times New Roman"/>
                <a:ea typeface="Times New Roman"/>
              </a:rPr>
              <a:t> flaws include hardware or software errors, conditions such as electromagnetic interference and flawed designs such as an algorithm prone to miscalculations</a:t>
            </a:r>
            <a:endParaRPr lang="en-IN" sz="2600" b="0" strike="noStrike" spc="-1">
              <a:solidFill>
                <a:srgbClr val="000000"/>
              </a:solidFill>
              <a:latin typeface="Arial"/>
            </a:endParaRPr>
          </a:p>
          <a:p>
            <a:pPr>
              <a:lnSpc>
                <a:spcPct val="115000"/>
              </a:lnSpc>
              <a:spcBef>
                <a:spcPts val="360"/>
              </a:spcBef>
              <a:spcAft>
                <a:spcPts val="1599"/>
              </a:spcAft>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457200" y="225360"/>
            <a:ext cx="8229240" cy="882720"/>
          </a:xfrm>
          <a:prstGeom prst="rect">
            <a:avLst/>
          </a:prstGeom>
          <a:noFill/>
          <a:ln>
            <a:noFill/>
          </a:ln>
        </p:spPr>
        <p:txBody>
          <a:bodyPr lIns="0" rIns="0" bIns="0" anchor="b"/>
          <a:lstStyle/>
          <a:p>
            <a:pPr algn="just">
              <a:lnSpc>
                <a:spcPct val="115000"/>
              </a:lnSpc>
            </a:pPr>
            <a:r>
              <a:rPr lang="en-IN" sz="4800" b="0" strike="noStrike" spc="-1">
                <a:solidFill>
                  <a:srgbClr val="0000FF"/>
                </a:solidFill>
                <a:latin typeface="Times New Roman"/>
                <a:ea typeface="Times New Roman"/>
              </a:rPr>
              <a:t> Precision, Bias, and Accuracy</a:t>
            </a:r>
            <a:endParaRPr lang="en-IN" sz="4800" b="0" strike="noStrike" spc="-1">
              <a:solidFill>
                <a:srgbClr val="000000"/>
              </a:solidFill>
              <a:latin typeface="Arial"/>
            </a:endParaRPr>
          </a:p>
        </p:txBody>
      </p:sp>
      <p:sp>
        <p:nvSpPr>
          <p:cNvPr id="264" name="TextShape 2"/>
          <p:cNvSpPr txBox="1"/>
          <p:nvPr/>
        </p:nvSpPr>
        <p:spPr>
          <a:xfrm>
            <a:off x="457200" y="1108800"/>
            <a:ext cx="8229240" cy="5215320"/>
          </a:xfrm>
          <a:prstGeom prst="rect">
            <a:avLst/>
          </a:prstGeom>
          <a:noFill/>
          <a:ln>
            <a:noFill/>
          </a:ln>
        </p:spPr>
        <p:txBody>
          <a:bodyPr/>
          <a:lstStyle/>
          <a:p>
            <a:pPr algn="just">
              <a:lnSpc>
                <a:spcPct val="115000"/>
              </a:lnSpc>
            </a:pPr>
            <a:r>
              <a:rPr lang="en-IN" sz="2600" b="0" u="sng" strike="noStrike" spc="-1">
                <a:solidFill>
                  <a:srgbClr val="000000"/>
                </a:solidFill>
                <a:uFillTx/>
                <a:latin typeface="Times New Roman"/>
                <a:ea typeface="Times New Roman"/>
              </a:rPr>
              <a:t>Precision:</a:t>
            </a:r>
            <a:r>
              <a:rPr lang="en-IN" sz="2600" b="0" strike="noStrike" spc="-1">
                <a:solidFill>
                  <a:srgbClr val="000000"/>
                </a:solidFill>
                <a:latin typeface="Times New Roman"/>
                <a:ea typeface="Times New Roman"/>
              </a:rPr>
              <a:t> The closeness of repeated measurements (of the same quantity) to one another.</a:t>
            </a:r>
            <a:endParaRPr lang="en-IN" sz="2600" b="0" strike="noStrike" spc="-1">
              <a:solidFill>
                <a:srgbClr val="000000"/>
              </a:solidFill>
              <a:latin typeface="Arial"/>
            </a:endParaRPr>
          </a:p>
          <a:p>
            <a:pPr algn="just">
              <a:lnSpc>
                <a:spcPct val="115000"/>
              </a:lnSpc>
            </a:pPr>
            <a:r>
              <a:rPr lang="en-IN" sz="2600" b="0" strike="noStrike" spc="-1">
                <a:solidFill>
                  <a:srgbClr val="000000"/>
                </a:solidFill>
                <a:latin typeface="Times New Roman"/>
                <a:ea typeface="Times New Roman"/>
              </a:rPr>
              <a:t>Precision is often measured by the standard deviation of a set of values</a:t>
            </a:r>
            <a:endParaRPr lang="en-IN" sz="2600" b="0" strike="noStrike" spc="-1">
              <a:solidFill>
                <a:srgbClr val="000000"/>
              </a:solidFill>
              <a:latin typeface="Arial"/>
            </a:endParaRPr>
          </a:p>
          <a:p>
            <a:pPr algn="just">
              <a:lnSpc>
                <a:spcPct val="115000"/>
              </a:lnSpc>
            </a:pPr>
            <a:r>
              <a:rPr lang="en-IN" sz="2600" b="0" u="sng" strike="noStrike" spc="-1">
                <a:solidFill>
                  <a:srgbClr val="000000"/>
                </a:solidFill>
                <a:uFillTx/>
                <a:latin typeface="Times New Roman"/>
                <a:ea typeface="Times New Roman"/>
              </a:rPr>
              <a:t>Bias:</a:t>
            </a:r>
            <a:r>
              <a:rPr lang="en-IN" sz="2600" b="0" strike="noStrike" spc="-1">
                <a:solidFill>
                  <a:srgbClr val="000000"/>
                </a:solidFill>
                <a:latin typeface="Times New Roman"/>
                <a:ea typeface="Times New Roman"/>
              </a:rPr>
              <a:t> A systematic quantity being measured.</a:t>
            </a:r>
            <a:endParaRPr lang="en-IN" sz="2600" b="0" strike="noStrike" spc="-1">
              <a:solidFill>
                <a:srgbClr val="000000"/>
              </a:solidFill>
              <a:latin typeface="Arial"/>
            </a:endParaRPr>
          </a:p>
          <a:p>
            <a:pPr algn="just">
              <a:lnSpc>
                <a:spcPct val="115000"/>
              </a:lnSpc>
            </a:pPr>
            <a:r>
              <a:rPr lang="en-IN" sz="2600" b="0" strike="noStrike" spc="-1">
                <a:solidFill>
                  <a:srgbClr val="000000"/>
                </a:solidFill>
                <a:latin typeface="Times New Roman"/>
                <a:ea typeface="Times New Roman"/>
              </a:rPr>
              <a:t>Bias is measured by taking the difference between the mean of the set of values and the known value of the quantity being measured. </a:t>
            </a:r>
            <a:endParaRPr lang="en-IN" sz="2600" b="0" strike="noStrike" spc="-1">
              <a:solidFill>
                <a:srgbClr val="000000"/>
              </a:solidFill>
              <a:latin typeface="Arial"/>
            </a:endParaRPr>
          </a:p>
          <a:p>
            <a:pPr algn="just">
              <a:lnSpc>
                <a:spcPct val="115000"/>
              </a:lnSpc>
            </a:pPr>
            <a:r>
              <a:rPr lang="en-IN" sz="2600" b="0" strike="noStrike" spc="-1">
                <a:solidFill>
                  <a:srgbClr val="000000"/>
                </a:solidFill>
                <a:latin typeface="Times New Roman"/>
                <a:ea typeface="Times New Roman"/>
              </a:rPr>
              <a:t>Bias can only be determined for objects whose measured quantity is known by means external to the current situation</a:t>
            </a:r>
            <a:endParaRPr lang="en-IN" sz="2600" b="0" strike="noStrike" spc="-1">
              <a:solidFill>
                <a:srgbClr val="000000"/>
              </a:solidFill>
              <a:latin typeface="Arial"/>
            </a:endParaRPr>
          </a:p>
          <a:p>
            <a:pPr>
              <a:lnSpc>
                <a:spcPct val="115000"/>
              </a:lnSpc>
              <a:spcBef>
                <a:spcPts val="360"/>
              </a:spcBef>
              <a:spcAft>
                <a:spcPts val="1599"/>
              </a:spcAft>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380880" y="270000"/>
            <a:ext cx="8229240" cy="872640"/>
          </a:xfrm>
          <a:prstGeom prst="rect">
            <a:avLst/>
          </a:prstGeom>
          <a:noFill/>
          <a:ln>
            <a:noFill/>
          </a:ln>
        </p:spPr>
        <p:txBody>
          <a:bodyPr lIns="0" rIns="0" bIns="0" anchor="b"/>
          <a:lstStyle/>
          <a:p>
            <a:pPr>
              <a:lnSpc>
                <a:spcPct val="100000"/>
              </a:lnSpc>
            </a:pPr>
            <a:r>
              <a:rPr lang="en-IN" sz="5000" b="0" strike="noStrike" spc="-1">
                <a:solidFill>
                  <a:srgbClr val="0000FF"/>
                </a:solidFill>
                <a:latin typeface="Calibri"/>
                <a:ea typeface="Calibri"/>
              </a:rPr>
              <a:t>Attribute Values</a:t>
            </a:r>
            <a:endParaRPr lang="en-IN" sz="5000" b="0" strike="noStrike" spc="-1">
              <a:solidFill>
                <a:srgbClr val="000000"/>
              </a:solidFill>
              <a:latin typeface="Arial"/>
            </a:endParaRPr>
          </a:p>
        </p:txBody>
      </p:sp>
      <p:sp>
        <p:nvSpPr>
          <p:cNvPr id="174" name="TextShape 2"/>
          <p:cNvSpPr txBox="1"/>
          <p:nvPr/>
        </p:nvSpPr>
        <p:spPr>
          <a:xfrm>
            <a:off x="411120" y="1676520"/>
            <a:ext cx="8580240" cy="4647960"/>
          </a:xfrm>
          <a:prstGeom prst="rect">
            <a:avLst/>
          </a:prstGeom>
          <a:noFill/>
          <a:ln>
            <a:noFill/>
          </a:ln>
        </p:spPr>
        <p:txBody>
          <a:bodyPr/>
          <a:lstStyle/>
          <a:p>
            <a:pPr marL="272880" indent="-268200">
              <a:lnSpc>
                <a:spcPct val="90000"/>
              </a:lnSpc>
              <a:buClr>
                <a:srgbClr val="0BD0D9"/>
              </a:buClr>
              <a:buFont typeface="Noto Sans Symbols"/>
              <a:buChar char="●"/>
            </a:pPr>
            <a:r>
              <a:rPr lang="en-IN" sz="2400" b="1" i="1" strike="noStrike" spc="-1">
                <a:solidFill>
                  <a:srgbClr val="CC6600"/>
                </a:solidFill>
                <a:latin typeface="Times New Roman"/>
                <a:ea typeface="Times New Roman"/>
              </a:rPr>
              <a:t>Attribute values</a:t>
            </a:r>
            <a:r>
              <a:rPr lang="en-IN" sz="2400" b="1" i="1" strike="noStrike" spc="-1">
                <a:solidFill>
                  <a:srgbClr val="000000"/>
                </a:solidFill>
                <a:latin typeface="Times New Roman"/>
                <a:ea typeface="Times New Roman"/>
              </a:rPr>
              <a:t> </a:t>
            </a:r>
            <a:r>
              <a:rPr lang="en-IN" sz="2400" b="0" strike="noStrike" spc="-1">
                <a:solidFill>
                  <a:srgbClr val="000000"/>
                </a:solidFill>
                <a:latin typeface="Times New Roman"/>
                <a:ea typeface="Times New Roman"/>
              </a:rPr>
              <a:t>are numbers or symbols assigned to an attribute for a particular object</a:t>
            </a:r>
            <a:endParaRPr lang="en-IN" sz="2400" b="0" strike="noStrike" spc="-1">
              <a:solidFill>
                <a:srgbClr val="000000"/>
              </a:solidFill>
              <a:latin typeface="Arial"/>
            </a:endParaRPr>
          </a:p>
          <a:p>
            <a:pPr marL="1461960" indent="-126720">
              <a:lnSpc>
                <a:spcPct val="90000"/>
              </a:lnSpc>
              <a:spcBef>
                <a:spcPts val="400"/>
              </a:spcBef>
            </a:pPr>
            <a:endParaRPr lang="en-IN" sz="2400" b="0" strike="noStrike" spc="-1">
              <a:solidFill>
                <a:srgbClr val="000000"/>
              </a:solidFill>
              <a:latin typeface="Arial"/>
            </a:endParaRPr>
          </a:p>
          <a:p>
            <a:pPr marL="272880" indent="-268200">
              <a:lnSpc>
                <a:spcPct val="90000"/>
              </a:lnSpc>
              <a:spcBef>
                <a:spcPts val="519"/>
              </a:spcBef>
              <a:buClr>
                <a:srgbClr val="0BD0D9"/>
              </a:buClr>
              <a:buFont typeface="Times New Roman"/>
              <a:buChar char="●"/>
            </a:pPr>
            <a:r>
              <a:rPr lang="en-IN" sz="2400" b="0" strike="noStrike" spc="-1">
                <a:solidFill>
                  <a:srgbClr val="000000"/>
                </a:solidFill>
                <a:latin typeface="Times New Roman"/>
                <a:ea typeface="Times New Roman"/>
              </a:rPr>
              <a:t>Distinction between attributes and attribute values</a:t>
            </a:r>
            <a:endParaRPr lang="en-IN" sz="2400" b="0" strike="noStrike" spc="-1">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Same attribute can be mapped to different attribute values</a:t>
            </a:r>
            <a:endParaRPr lang="en-IN" sz="2400" b="0" strike="noStrike" spc="-1">
              <a:solidFill>
                <a:srgbClr val="000000"/>
              </a:solidFill>
              <a:latin typeface="Arial"/>
            </a:endParaRPr>
          </a:p>
          <a:p>
            <a:pPr marL="914400" lvl="2" indent="-304920">
              <a:lnSpc>
                <a:spcPct val="90000"/>
              </a:lnSpc>
              <a:spcBef>
                <a:spcPts val="439"/>
              </a:spcBef>
              <a:buClr>
                <a:srgbClr val="212121"/>
              </a:buClr>
              <a:buFont typeface="Times New Roman"/>
              <a:buChar char="●"/>
            </a:pPr>
            <a:r>
              <a:rPr lang="en-IN" sz="2400" b="0" strike="noStrike" spc="-1">
                <a:solidFill>
                  <a:srgbClr val="000000"/>
                </a:solidFill>
                <a:latin typeface="Times New Roman"/>
                <a:ea typeface="Times New Roman"/>
              </a:rPr>
              <a:t> Example: height can be measured in feet or meters</a:t>
            </a:r>
            <a:endParaRPr lang="en-IN" sz="2400" b="0" strike="noStrike" spc="-1">
              <a:solidFill>
                <a:srgbClr val="000000"/>
              </a:solidFill>
              <a:latin typeface="Arial"/>
            </a:endParaRPr>
          </a:p>
          <a:p>
            <a:pPr marL="1461960" indent="-118440">
              <a:lnSpc>
                <a:spcPct val="90000"/>
              </a:lnSpc>
              <a:spcBef>
                <a:spcPts val="439"/>
              </a:spcBef>
            </a:pPr>
            <a:endParaRPr lang="en-IN" sz="2400" b="0" strike="noStrike" spc="-1">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Different attributes can be mapped to the same set of values</a:t>
            </a:r>
            <a:endParaRPr lang="en-IN" sz="2400" b="0" strike="noStrike" spc="-1">
              <a:solidFill>
                <a:srgbClr val="000000"/>
              </a:solidFill>
              <a:latin typeface="Arial"/>
            </a:endParaRPr>
          </a:p>
          <a:p>
            <a:pPr marL="914400" lvl="2" indent="-304920">
              <a:lnSpc>
                <a:spcPct val="90000"/>
              </a:lnSpc>
              <a:spcBef>
                <a:spcPts val="439"/>
              </a:spcBef>
              <a:buClr>
                <a:srgbClr val="212121"/>
              </a:buClr>
              <a:buFont typeface="Times New Roman"/>
              <a:buChar char="●"/>
            </a:pPr>
            <a:r>
              <a:rPr lang="en-IN" sz="2400" b="0" strike="noStrike" spc="-1">
                <a:solidFill>
                  <a:srgbClr val="000000"/>
                </a:solidFill>
                <a:latin typeface="Times New Roman"/>
                <a:ea typeface="Times New Roman"/>
              </a:rPr>
              <a:t> Example: Attribute values for ID and age are integers</a:t>
            </a:r>
            <a:endParaRPr lang="en-IN" sz="2400" b="0" strike="noStrike" spc="-1">
              <a:solidFill>
                <a:srgbClr val="000000"/>
              </a:solidFill>
              <a:latin typeface="Arial"/>
            </a:endParaRPr>
          </a:p>
          <a:p>
            <a:pPr marL="914400" lvl="2" indent="-300240">
              <a:lnSpc>
                <a:spcPct val="90000"/>
              </a:lnSpc>
              <a:spcBef>
                <a:spcPts val="439"/>
              </a:spcBef>
              <a:buClr>
                <a:srgbClr val="212121"/>
              </a:buClr>
              <a:buFont typeface="Times New Roman"/>
              <a:buChar char="●"/>
            </a:pPr>
            <a:r>
              <a:rPr lang="en-IN" sz="2400" b="0" strike="noStrike" spc="-1">
                <a:solidFill>
                  <a:srgbClr val="000000"/>
                </a:solidFill>
                <a:latin typeface="Times New Roman"/>
                <a:ea typeface="Times New Roman"/>
              </a:rPr>
              <a:t> But properties of attribute values can be different</a:t>
            </a:r>
            <a:endParaRPr lang="en-IN"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263160" y="639000"/>
            <a:ext cx="8623800" cy="5685120"/>
          </a:xfrm>
          <a:prstGeom prst="rect">
            <a:avLst/>
          </a:prstGeom>
          <a:noFill/>
          <a:ln>
            <a:noFill/>
          </a:ln>
        </p:spPr>
        <p:txBody>
          <a:bodyPr/>
          <a:lstStyle/>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For example: Suppose that we have a standard laboratory weight with a mass of 1g and want to assess the precision and bias of our new laboratory scale.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We weigh the mass five times, and obtain the following five values: {1.015,0.990, 1.013, 1.001,0.986}.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The mean of these values is 1.001, and hence, the bias is 0.001. The precision, as measured by the standard deviation, is 0.013.</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u="sng" strike="noStrike" spc="-1">
                <a:solidFill>
                  <a:srgbClr val="000000"/>
                </a:solidFill>
                <a:uFillTx/>
                <a:latin typeface="Times New Roman"/>
                <a:ea typeface="Times New Roman"/>
              </a:rPr>
              <a:t>Accuracy:</a:t>
            </a:r>
            <a:r>
              <a:rPr lang="en-IN" sz="2600" b="0" strike="noStrike" spc="-1">
                <a:solidFill>
                  <a:srgbClr val="000000"/>
                </a:solidFill>
                <a:latin typeface="Times New Roman"/>
                <a:ea typeface="Times New Roman"/>
              </a:rPr>
              <a:t> The closeness of measurements to the true value of the quantity being measured.</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Accuracy depends on precision and bias, but since it is a general concept, there is no specific formula for accuracy in terms of these two quantities</a:t>
            </a:r>
            <a:endParaRPr lang="en-IN" sz="2600" b="0" strike="noStrike" spc="-1">
              <a:solidFill>
                <a:srgbClr val="000000"/>
              </a:solidFill>
              <a:latin typeface="Arial"/>
            </a:endParaRPr>
          </a:p>
          <a:p>
            <a:pPr>
              <a:lnSpc>
                <a:spcPct val="115000"/>
              </a:lnSpc>
              <a:spcBef>
                <a:spcPts val="360"/>
              </a:spcBef>
              <a:spcAft>
                <a:spcPts val="1599"/>
              </a:spcAft>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Shape 1"/>
          <p:cNvSpPr txBox="1"/>
          <p:nvPr/>
        </p:nvSpPr>
        <p:spPr>
          <a:xfrm>
            <a:off x="457200" y="441720"/>
            <a:ext cx="8229240" cy="741600"/>
          </a:xfrm>
          <a:prstGeom prst="rect">
            <a:avLst/>
          </a:prstGeom>
          <a:noFill/>
          <a:ln>
            <a:noFill/>
          </a:ln>
        </p:spPr>
        <p:txBody>
          <a:bodyPr lIns="0" rIns="0" bIns="0" anchor="b"/>
          <a:lstStyle/>
          <a:p>
            <a:pPr algn="just">
              <a:lnSpc>
                <a:spcPct val="115000"/>
              </a:lnSpc>
            </a:pPr>
            <a:r>
              <a:rPr lang="en-IN" sz="4800" b="0" strike="noStrike" spc="-1">
                <a:solidFill>
                  <a:srgbClr val="0000FF"/>
                </a:solidFill>
                <a:latin typeface="Times New Roman"/>
                <a:ea typeface="Times New Roman"/>
              </a:rPr>
              <a:t>Outliers</a:t>
            </a:r>
            <a:endParaRPr lang="en-IN" sz="4800" b="0" strike="noStrike" spc="-1">
              <a:solidFill>
                <a:srgbClr val="000000"/>
              </a:solidFill>
              <a:latin typeface="Arial"/>
            </a:endParaRPr>
          </a:p>
        </p:txBody>
      </p:sp>
      <p:sp>
        <p:nvSpPr>
          <p:cNvPr id="267" name="TextShape 2"/>
          <p:cNvSpPr txBox="1"/>
          <p:nvPr/>
        </p:nvSpPr>
        <p:spPr>
          <a:xfrm>
            <a:off x="231840" y="1183680"/>
            <a:ext cx="8680320" cy="4877280"/>
          </a:xfrm>
          <a:prstGeom prst="rect">
            <a:avLst/>
          </a:prstGeom>
          <a:noFill/>
          <a:ln>
            <a:noFill/>
          </a:ln>
        </p:spPr>
        <p:txBody>
          <a:bodyPr/>
          <a:lstStyle/>
          <a:p>
            <a:pPr marL="457200" indent="-393480" algn="just">
              <a:lnSpc>
                <a:spcPct val="115000"/>
              </a:lnSpc>
              <a:spcBef>
                <a:spcPts val="360"/>
              </a:spcBef>
              <a:buClr>
                <a:srgbClr val="000000"/>
              </a:buClr>
              <a:buFont typeface="Times New Roman"/>
              <a:buChar char="●"/>
            </a:pPr>
            <a:r>
              <a:rPr lang="en-IN" sz="2600" b="0" strike="noStrike" spc="-1">
                <a:solidFill>
                  <a:srgbClr val="000000"/>
                </a:solidFill>
                <a:latin typeface="Times New Roman"/>
                <a:ea typeface="Times New Roman"/>
              </a:rPr>
              <a:t>Outliers are either (1) data objects that, in some sense, have characteristics that are different from most of the other data objects in the data set, or (2) values of an attribute that are unusual with respect to the typical values for that attribute.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It is important to distinguish between the notions of noise and outliers.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Outliers can be legitimate data objects or values. Thus, unlike noise, outliers may sometimes be of interest.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In fraud and network intrusion detection, for example, the goal is to find unusual objects or events from among a large number of normal ones.</a:t>
            </a: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457200" y="507960"/>
            <a:ext cx="8229240" cy="68220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Outliers</a:t>
            </a:r>
            <a:endParaRPr lang="en-IN" sz="5000" b="0" strike="noStrike" spc="-1">
              <a:solidFill>
                <a:srgbClr val="000000"/>
              </a:solidFill>
              <a:latin typeface="Arial"/>
            </a:endParaRPr>
          </a:p>
        </p:txBody>
      </p:sp>
      <p:sp>
        <p:nvSpPr>
          <p:cNvPr id="269" name="TextShape 2"/>
          <p:cNvSpPr txBox="1"/>
          <p:nvPr/>
        </p:nvSpPr>
        <p:spPr>
          <a:xfrm>
            <a:off x="457200" y="1508040"/>
            <a:ext cx="8229240" cy="4816080"/>
          </a:xfrm>
          <a:prstGeom prst="rect">
            <a:avLst/>
          </a:prstGeom>
          <a:noFill/>
          <a:ln>
            <a:noFill/>
          </a:ln>
        </p:spPr>
        <p:txBody>
          <a:bodyPr/>
          <a:lstStyle/>
          <a:p>
            <a:pPr marL="272880" indent="-280440">
              <a:lnSpc>
                <a:spcPct val="90000"/>
              </a:lnSpc>
              <a:buClr>
                <a:srgbClr val="0BD0D9"/>
              </a:buClr>
              <a:buFont typeface="Noto Sans Symbols"/>
              <a:buChar char="●"/>
            </a:pPr>
            <a:r>
              <a:rPr lang="en-IN" sz="2400" b="1" i="1" strike="noStrike" spc="-1">
                <a:solidFill>
                  <a:srgbClr val="CC6600"/>
                </a:solidFill>
                <a:latin typeface="Times New Roman"/>
                <a:ea typeface="Times New Roman"/>
              </a:rPr>
              <a:t>Outliers</a:t>
            </a:r>
            <a:r>
              <a:rPr lang="en-IN" sz="2400" b="0" strike="noStrike" spc="-1">
                <a:solidFill>
                  <a:srgbClr val="000000"/>
                </a:solidFill>
                <a:latin typeface="Times New Roman"/>
                <a:ea typeface="Times New Roman"/>
              </a:rPr>
              <a:t> are data objects with characteristics that are considerably different than most of the other data objects in the data set</a:t>
            </a:r>
            <a:endParaRPr lang="en-IN" sz="2400" b="0" strike="noStrike" spc="-1">
              <a:solidFill>
                <a:srgbClr val="000000"/>
              </a:solidFill>
              <a:latin typeface="Arial"/>
            </a:endParaRPr>
          </a:p>
          <a:p>
            <a:pPr marL="639720" lvl="1" indent="-279360">
              <a:lnSpc>
                <a:spcPct val="90000"/>
              </a:lnSpc>
              <a:spcBef>
                <a:spcPts val="439"/>
              </a:spcBef>
              <a:buClr>
                <a:srgbClr val="FFAB40"/>
              </a:buClr>
              <a:buFont typeface="Noto Sans Symbols"/>
              <a:buChar char="●"/>
            </a:pPr>
            <a:r>
              <a:rPr lang="en-IN" sz="2400" b="1" strike="noStrike" spc="-1">
                <a:solidFill>
                  <a:srgbClr val="000000"/>
                </a:solidFill>
                <a:latin typeface="Times New Roman"/>
                <a:ea typeface="Times New Roman"/>
              </a:rPr>
              <a:t>Case 1:</a:t>
            </a:r>
            <a:r>
              <a:rPr lang="en-IN" sz="2400" b="0" strike="noStrike" spc="-1">
                <a:solidFill>
                  <a:srgbClr val="000000"/>
                </a:solidFill>
                <a:latin typeface="Times New Roman"/>
                <a:ea typeface="Times New Roman"/>
              </a:rPr>
              <a:t> Outliers are </a:t>
            </a:r>
            <a:br/>
            <a:r>
              <a:rPr lang="en-IN" sz="2400" b="0" strike="noStrike" spc="-1">
                <a:solidFill>
                  <a:srgbClr val="000000"/>
                </a:solidFill>
                <a:latin typeface="Times New Roman"/>
                <a:ea typeface="Times New Roman"/>
              </a:rPr>
              <a:t>noise that interferes</a:t>
            </a:r>
            <a:br/>
            <a:r>
              <a:rPr lang="en-IN" sz="2400" b="0" strike="noStrike" spc="-1">
                <a:solidFill>
                  <a:srgbClr val="000000"/>
                </a:solidFill>
                <a:latin typeface="Times New Roman"/>
                <a:ea typeface="Times New Roman"/>
              </a:rPr>
              <a:t>with data analysis </a:t>
            </a:r>
            <a:br/>
            <a:r>
              <a:rPr lang="en-IN" sz="2400" b="0" strike="noStrike" spc="-1">
                <a:solidFill>
                  <a:srgbClr val="000000"/>
                </a:solidFill>
                <a:latin typeface="Times New Roman"/>
              </a:rPr>
              <a:t> </a:t>
            </a:r>
            <a:endParaRPr lang="en-IN" sz="2400" b="0" strike="noStrike" spc="-1">
              <a:solidFill>
                <a:srgbClr val="000000"/>
              </a:solidFill>
              <a:latin typeface="Arial"/>
            </a:endParaRPr>
          </a:p>
          <a:p>
            <a:pPr marL="639720" lvl="1" indent="-279360">
              <a:lnSpc>
                <a:spcPct val="90000"/>
              </a:lnSpc>
              <a:spcBef>
                <a:spcPts val="439"/>
              </a:spcBef>
              <a:buClr>
                <a:srgbClr val="FFAB40"/>
              </a:buClr>
              <a:buFont typeface="Noto Sans Symbols"/>
              <a:buChar char="●"/>
            </a:pPr>
            <a:r>
              <a:rPr lang="en-IN" sz="2400" b="1" strike="noStrike" spc="-1">
                <a:solidFill>
                  <a:srgbClr val="000000"/>
                </a:solidFill>
                <a:latin typeface="Times New Roman"/>
                <a:ea typeface="Times New Roman"/>
              </a:rPr>
              <a:t>Case 2: </a:t>
            </a:r>
            <a:r>
              <a:rPr lang="en-IN" sz="2400" b="0" strike="noStrike" spc="-1">
                <a:solidFill>
                  <a:srgbClr val="000000"/>
                </a:solidFill>
                <a:latin typeface="Times New Roman"/>
                <a:ea typeface="Times New Roman"/>
              </a:rPr>
              <a:t>Outliers are </a:t>
            </a:r>
            <a:br/>
            <a:r>
              <a:rPr lang="en-IN" sz="2400" b="0" strike="noStrike" spc="-1">
                <a:solidFill>
                  <a:srgbClr val="000000"/>
                </a:solidFill>
                <a:latin typeface="Times New Roman"/>
                <a:ea typeface="Times New Roman"/>
              </a:rPr>
              <a:t>the goal of our analysis</a:t>
            </a:r>
            <a:endParaRPr lang="en-IN" sz="2400" b="0" strike="noStrike" spc="-1">
              <a:solidFill>
                <a:srgbClr val="000000"/>
              </a:solidFill>
              <a:latin typeface="Arial"/>
            </a:endParaRPr>
          </a:p>
          <a:p>
            <a:pPr marL="914400" lvl="2" indent="-313560">
              <a:lnSpc>
                <a:spcPct val="90000"/>
              </a:lnSpc>
              <a:spcBef>
                <a:spcPts val="400"/>
              </a:spcBef>
              <a:buClr>
                <a:srgbClr val="212121"/>
              </a:buClr>
              <a:buFont typeface="Times New Roman"/>
              <a:buChar char="●"/>
            </a:pPr>
            <a:r>
              <a:rPr lang="en-IN" sz="2400" b="0" strike="noStrike" spc="-1">
                <a:solidFill>
                  <a:srgbClr val="000000"/>
                </a:solidFill>
                <a:latin typeface="Times New Roman"/>
                <a:ea typeface="Times New Roman"/>
              </a:rPr>
              <a:t> Credit card fraud</a:t>
            </a:r>
            <a:endParaRPr lang="en-IN" sz="2400" b="0" strike="noStrike" spc="-1">
              <a:solidFill>
                <a:srgbClr val="000000"/>
              </a:solidFill>
              <a:latin typeface="Arial"/>
            </a:endParaRPr>
          </a:p>
          <a:p>
            <a:pPr marL="914400" lvl="2" indent="-309240">
              <a:lnSpc>
                <a:spcPct val="90000"/>
              </a:lnSpc>
              <a:spcBef>
                <a:spcPts val="400"/>
              </a:spcBef>
              <a:buClr>
                <a:srgbClr val="212121"/>
              </a:buClr>
              <a:buFont typeface="Times New Roman"/>
              <a:buChar char="●"/>
            </a:pPr>
            <a:r>
              <a:rPr lang="en-IN" sz="2400" b="0" strike="noStrike" spc="-1">
                <a:solidFill>
                  <a:srgbClr val="000000"/>
                </a:solidFill>
                <a:latin typeface="Times New Roman"/>
                <a:ea typeface="Times New Roman"/>
              </a:rPr>
              <a:t> Intrusion detection </a:t>
            </a:r>
            <a:endParaRPr lang="en-IN" sz="2400" b="0" strike="noStrike" spc="-1">
              <a:solidFill>
                <a:srgbClr val="000000"/>
              </a:solidFill>
              <a:latin typeface="Arial"/>
            </a:endParaRPr>
          </a:p>
          <a:p>
            <a:pPr marL="914400" indent="-196920">
              <a:lnSpc>
                <a:spcPct val="90000"/>
              </a:lnSpc>
              <a:spcBef>
                <a:spcPts val="221"/>
              </a:spcBef>
            </a:pPr>
            <a:endParaRPr lang="en-IN" sz="2400" b="0" strike="noStrike" spc="-1">
              <a:solidFill>
                <a:srgbClr val="000000"/>
              </a:solidFill>
              <a:latin typeface="Arial"/>
            </a:endParaRPr>
          </a:p>
          <a:p>
            <a:pPr marL="272880" indent="-272520">
              <a:lnSpc>
                <a:spcPct val="90000"/>
              </a:lnSpc>
              <a:spcBef>
                <a:spcPts val="479"/>
              </a:spcBef>
              <a:buClr>
                <a:srgbClr val="0BD0D9"/>
              </a:buClr>
              <a:buFont typeface="Noto Sans Symbols"/>
              <a:buChar char="●"/>
            </a:pPr>
            <a:r>
              <a:rPr lang="en-IN" sz="2400" b="0" strike="noStrike" spc="-1">
                <a:solidFill>
                  <a:srgbClr val="000000"/>
                </a:solidFill>
                <a:latin typeface="Constantia"/>
                <a:ea typeface="Constantia"/>
              </a:rPr>
              <a:t>Causes?</a:t>
            </a:r>
            <a:endParaRPr lang="en-IN" sz="2400" b="0" strike="noStrike" spc="-1">
              <a:solidFill>
                <a:srgbClr val="000000"/>
              </a:solidFill>
              <a:latin typeface="Arial"/>
            </a:endParaRPr>
          </a:p>
        </p:txBody>
      </p:sp>
      <p:grpSp>
        <p:nvGrpSpPr>
          <p:cNvPr id="270" name="Group 3"/>
          <p:cNvGrpSpPr/>
          <p:nvPr/>
        </p:nvGrpSpPr>
        <p:grpSpPr>
          <a:xfrm>
            <a:off x="4495680" y="2440080"/>
            <a:ext cx="4266720" cy="3884400"/>
            <a:chOff x="4495680" y="2440080"/>
            <a:chExt cx="4266720" cy="3884400"/>
          </a:xfrm>
        </p:grpSpPr>
        <p:pic>
          <p:nvPicPr>
            <p:cNvPr id="271" name="Google Shape;337;p55"/>
            <p:cNvPicPr/>
            <p:nvPr/>
          </p:nvPicPr>
          <p:blipFill>
            <a:blip r:embed="rId2"/>
            <a:stretch/>
          </p:blipFill>
          <p:spPr>
            <a:xfrm>
              <a:off x="4495680" y="2440080"/>
              <a:ext cx="4266720" cy="3884400"/>
            </a:xfrm>
            <a:prstGeom prst="rect">
              <a:avLst/>
            </a:prstGeom>
            <a:ln>
              <a:noFill/>
            </a:ln>
          </p:spPr>
        </p:pic>
        <p:sp>
          <p:nvSpPr>
            <p:cNvPr id="272" name="CustomShape 4"/>
            <p:cNvSpPr/>
            <p:nvPr/>
          </p:nvSpPr>
          <p:spPr>
            <a:xfrm>
              <a:off x="4734360" y="3504600"/>
              <a:ext cx="173520" cy="173880"/>
            </a:xfrm>
            <a:prstGeom prst="ellipse">
              <a:avLst/>
            </a:prstGeom>
            <a:noFill/>
            <a:ln w="19080">
              <a:solidFill>
                <a:srgbClr val="FF3300"/>
              </a:solidFill>
              <a:miter/>
            </a:ln>
          </p:spPr>
          <p:style>
            <a:lnRef idx="0">
              <a:scrgbClr r="0" g="0" b="0"/>
            </a:lnRef>
            <a:fillRef idx="0">
              <a:scrgbClr r="0" g="0" b="0"/>
            </a:fillRef>
            <a:effectRef idx="0">
              <a:scrgbClr r="0" g="0" b="0"/>
            </a:effectRef>
            <a:fontRef idx="minor"/>
          </p:style>
        </p:sp>
        <p:sp>
          <p:nvSpPr>
            <p:cNvPr id="273" name="CustomShape 5"/>
            <p:cNvSpPr/>
            <p:nvPr/>
          </p:nvSpPr>
          <p:spPr>
            <a:xfrm>
              <a:off x="5019120" y="4050360"/>
              <a:ext cx="173520" cy="173880"/>
            </a:xfrm>
            <a:prstGeom prst="ellipse">
              <a:avLst/>
            </a:prstGeom>
            <a:noFill/>
            <a:ln w="19080">
              <a:solidFill>
                <a:srgbClr val="FF3300"/>
              </a:solidFill>
              <a:miter/>
            </a:ln>
          </p:spPr>
          <p:style>
            <a:lnRef idx="0">
              <a:scrgbClr r="0" g="0" b="0"/>
            </a:lnRef>
            <a:fillRef idx="0">
              <a:scrgbClr r="0" g="0" b="0"/>
            </a:fillRef>
            <a:effectRef idx="0">
              <a:scrgbClr r="0" g="0" b="0"/>
            </a:effectRef>
            <a:fontRef idx="minor"/>
          </p:style>
        </p:sp>
        <p:sp>
          <p:nvSpPr>
            <p:cNvPr id="274" name="CustomShape 6"/>
            <p:cNvSpPr/>
            <p:nvPr/>
          </p:nvSpPr>
          <p:spPr>
            <a:xfrm>
              <a:off x="8463960" y="5392800"/>
              <a:ext cx="173520" cy="176040"/>
            </a:xfrm>
            <a:prstGeom prst="ellipse">
              <a:avLst/>
            </a:prstGeom>
            <a:noFill/>
            <a:ln w="19080">
              <a:solidFill>
                <a:srgbClr val="FF3300"/>
              </a:solidFill>
              <a:miter/>
            </a:ln>
          </p:spPr>
          <p:style>
            <a:lnRef idx="0">
              <a:scrgbClr r="0" g="0" b="0"/>
            </a:lnRef>
            <a:fillRef idx="0">
              <a:scrgbClr r="0" g="0" b="0"/>
            </a:fillRef>
            <a:effectRef idx="0">
              <a:scrgbClr r="0" g="0" b="0"/>
            </a:effectRef>
            <a:fontRef idx="minor"/>
          </p:style>
        </p:sp>
        <p:sp>
          <p:nvSpPr>
            <p:cNvPr id="275" name="CustomShape 7"/>
            <p:cNvSpPr/>
            <p:nvPr/>
          </p:nvSpPr>
          <p:spPr>
            <a:xfrm>
              <a:off x="5851440" y="5529960"/>
              <a:ext cx="173520" cy="173880"/>
            </a:xfrm>
            <a:prstGeom prst="ellipse">
              <a:avLst/>
            </a:prstGeom>
            <a:noFill/>
            <a:ln w="19080">
              <a:solidFill>
                <a:srgbClr val="FF3300"/>
              </a:solidFill>
              <a:miter/>
            </a:ln>
          </p:spPr>
          <p:style>
            <a:lnRef idx="0">
              <a:scrgbClr r="0" g="0" b="0"/>
            </a:lnRef>
            <a:fillRef idx="0">
              <a:scrgbClr r="0" g="0" b="0"/>
            </a:fillRef>
            <a:effectRef idx="0">
              <a:scrgbClr r="0" g="0" b="0"/>
            </a:effectRef>
            <a:fontRef idx="minor"/>
          </p:style>
        </p:sp>
        <p:sp>
          <p:nvSpPr>
            <p:cNvPr id="276" name="CustomShape 8"/>
            <p:cNvSpPr/>
            <p:nvPr/>
          </p:nvSpPr>
          <p:spPr>
            <a:xfrm>
              <a:off x="7114320" y="3735000"/>
              <a:ext cx="387720" cy="497520"/>
            </a:xfrm>
            <a:prstGeom prst="rect">
              <a:avLst/>
            </a:prstGeom>
            <a:solidFill>
              <a:schemeClr val="lt1"/>
            </a:solidFill>
            <a:ln>
              <a:noFill/>
            </a:ln>
          </p:spPr>
          <p:style>
            <a:lnRef idx="0">
              <a:scrgbClr r="0" g="0" b="0"/>
            </a:lnRef>
            <a:fillRef idx="0">
              <a:scrgbClr r="0" g="0" b="0"/>
            </a:fillRef>
            <a:effectRef idx="0">
              <a:scrgbClr r="0" g="0" b="0"/>
            </a:effectRef>
            <a:fontRef idx="minor"/>
          </p:style>
        </p:sp>
        <p:sp>
          <p:nvSpPr>
            <p:cNvPr id="277" name="CustomShape 9"/>
            <p:cNvSpPr/>
            <p:nvPr/>
          </p:nvSpPr>
          <p:spPr>
            <a:xfrm>
              <a:off x="4980600" y="3834360"/>
              <a:ext cx="387720" cy="497520"/>
            </a:xfrm>
            <a:prstGeom prst="rect">
              <a:avLst/>
            </a:prstGeom>
            <a:solidFill>
              <a:schemeClr val="lt1"/>
            </a:solidFill>
            <a:ln>
              <a:noFill/>
            </a:ln>
          </p:spPr>
          <p:style>
            <a:lnRef idx="0">
              <a:scrgbClr r="0" g="0" b="0"/>
            </a:lnRef>
            <a:fillRef idx="0">
              <a:scrgbClr r="0" g="0" b="0"/>
            </a:fillRef>
            <a:effectRef idx="0">
              <a:scrgbClr r="0" g="0" b="0"/>
            </a:effectRef>
            <a:fontRef idx="minor"/>
          </p:style>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Shape 1"/>
          <p:cNvSpPr txBox="1"/>
          <p:nvPr/>
        </p:nvSpPr>
        <p:spPr>
          <a:xfrm>
            <a:off x="457200" y="704880"/>
            <a:ext cx="8229240" cy="779040"/>
          </a:xfrm>
          <a:prstGeom prst="rect">
            <a:avLst/>
          </a:prstGeom>
          <a:noFill/>
          <a:ln>
            <a:noFill/>
          </a:ln>
        </p:spPr>
        <p:txBody>
          <a:bodyPr lIns="0" rIns="0" bIns="0" anchor="b"/>
          <a:lstStyle/>
          <a:p>
            <a:pPr>
              <a:lnSpc>
                <a:spcPct val="100000"/>
              </a:lnSpc>
            </a:pPr>
            <a:r>
              <a:rPr lang="en-IN" sz="4800" b="0" strike="noStrike" spc="-1">
                <a:solidFill>
                  <a:srgbClr val="0000FF"/>
                </a:solidFill>
                <a:latin typeface="Times New Roman"/>
                <a:ea typeface="Times New Roman"/>
              </a:rPr>
              <a:t>Missing Values	</a:t>
            </a:r>
            <a:endParaRPr lang="en-IN" sz="4800" b="0" strike="noStrike" spc="-1">
              <a:solidFill>
                <a:srgbClr val="000000"/>
              </a:solidFill>
              <a:latin typeface="Arial"/>
            </a:endParaRPr>
          </a:p>
        </p:txBody>
      </p:sp>
      <p:sp>
        <p:nvSpPr>
          <p:cNvPr id="279" name="TextShape 2"/>
          <p:cNvSpPr txBox="1"/>
          <p:nvPr/>
        </p:nvSpPr>
        <p:spPr>
          <a:xfrm>
            <a:off x="457200" y="1484280"/>
            <a:ext cx="8410680" cy="4839840"/>
          </a:xfrm>
          <a:prstGeom prst="rect">
            <a:avLst/>
          </a:prstGeom>
          <a:noFill/>
          <a:ln>
            <a:noFill/>
          </a:ln>
        </p:spPr>
        <p:txBody>
          <a:bodyPr/>
          <a:lstStyle/>
          <a:p>
            <a:pPr marL="457200" indent="-393480" algn="just">
              <a:lnSpc>
                <a:spcPct val="115000"/>
              </a:lnSpc>
              <a:spcBef>
                <a:spcPts val="360"/>
              </a:spcBef>
              <a:buClr>
                <a:srgbClr val="000000"/>
              </a:buClr>
              <a:buFont typeface="Times New Roman"/>
              <a:buChar char="●"/>
            </a:pPr>
            <a:r>
              <a:rPr lang="en-IN" sz="2600" b="0" strike="noStrike" spc="-1">
                <a:solidFill>
                  <a:srgbClr val="000000"/>
                </a:solidFill>
                <a:latin typeface="Times New Roman"/>
                <a:ea typeface="Times New Roman"/>
              </a:rPr>
              <a:t>It is not unusual for an object to be missing one or more attribute values.</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In some cases, the information was not collected; e.g., some people decline to give their age or weight.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In other cases, some attributes are not applicable to all objects; e.g., often, forms have conditional parts that are filled out only when a person answers a previous question in a certain way, but for simplicity, all fields are stored.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Regardless, missing values should be taken into account during the data analysis. </a:t>
            </a: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extShape 1"/>
          <p:cNvSpPr txBox="1"/>
          <p:nvPr/>
        </p:nvSpPr>
        <p:spPr>
          <a:xfrm>
            <a:off x="457200" y="281880"/>
            <a:ext cx="8229240" cy="701280"/>
          </a:xfrm>
          <a:prstGeom prst="rect">
            <a:avLst/>
          </a:prstGeom>
          <a:noFill/>
          <a:ln>
            <a:noFill/>
          </a:ln>
        </p:spPr>
        <p:txBody>
          <a:bodyPr lIns="0" rIns="0" bIns="0" anchor="b"/>
          <a:lstStyle/>
          <a:p>
            <a:pPr algn="just">
              <a:lnSpc>
                <a:spcPct val="115000"/>
              </a:lnSpc>
            </a:pPr>
            <a:r>
              <a:rPr lang="en-IN" sz="4000" b="0" strike="noStrike" spc="-1">
                <a:solidFill>
                  <a:srgbClr val="0000FF"/>
                </a:solidFill>
                <a:latin typeface="Times New Roman"/>
                <a:ea typeface="Times New Roman"/>
              </a:rPr>
              <a:t>Eliminate Data Objects or Attributes</a:t>
            </a:r>
            <a:endParaRPr lang="en-IN" sz="4000" b="0" strike="noStrike" spc="-1">
              <a:solidFill>
                <a:srgbClr val="000000"/>
              </a:solidFill>
              <a:latin typeface="Arial"/>
            </a:endParaRPr>
          </a:p>
        </p:txBody>
      </p:sp>
      <p:sp>
        <p:nvSpPr>
          <p:cNvPr id="281" name="TextShape 2"/>
          <p:cNvSpPr txBox="1"/>
          <p:nvPr/>
        </p:nvSpPr>
        <p:spPr>
          <a:xfrm>
            <a:off x="300600" y="1071000"/>
            <a:ext cx="8529840" cy="5429520"/>
          </a:xfrm>
          <a:prstGeom prst="rect">
            <a:avLst/>
          </a:prstGeom>
          <a:noFill/>
          <a:ln>
            <a:noFill/>
          </a:ln>
        </p:spPr>
        <p:txBody>
          <a:bodyPr/>
          <a:lstStyle/>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A simple and effective strategy is to eliminate objects with missing values.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However, even a partially specified data object contains some information, and if many objects have missing values, then a reliable analysis can be difficult or impossible.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Nonetheless, if a data set has only a few objects that have missing values, then it may be expedient to omit them.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A related strategy is to eliminate attributes that have missing values. This should be done with caution, however, since the eliminated attributes may be the ones that are critical to the analysis.</a:t>
            </a:r>
            <a:endParaRPr lang="en-IN" sz="2600" b="0" strike="noStrike" spc="-1">
              <a:solidFill>
                <a:srgbClr val="000000"/>
              </a:solidFill>
              <a:latin typeface="Arial"/>
            </a:endParaRPr>
          </a:p>
          <a:p>
            <a:pPr>
              <a:lnSpc>
                <a:spcPct val="115000"/>
              </a:lnSpc>
              <a:spcBef>
                <a:spcPts val="360"/>
              </a:spcBef>
              <a:spcAft>
                <a:spcPts val="1599"/>
              </a:spcAft>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457200" y="601200"/>
            <a:ext cx="8229240" cy="675720"/>
          </a:xfrm>
          <a:prstGeom prst="rect">
            <a:avLst/>
          </a:prstGeom>
          <a:noFill/>
          <a:ln>
            <a:noFill/>
          </a:ln>
        </p:spPr>
        <p:txBody>
          <a:bodyPr lIns="0" rIns="0" bIns="0" anchor="b"/>
          <a:lstStyle/>
          <a:p>
            <a:pPr algn="just">
              <a:lnSpc>
                <a:spcPct val="115000"/>
              </a:lnSpc>
            </a:pPr>
            <a:r>
              <a:rPr lang="en-IN" sz="4800" b="0" strike="noStrike" spc="-1">
                <a:solidFill>
                  <a:srgbClr val="0000FF"/>
                </a:solidFill>
                <a:latin typeface="Times New Roman"/>
                <a:ea typeface="Times New Roman"/>
              </a:rPr>
              <a:t>Estimate Missing Values</a:t>
            </a:r>
            <a:endParaRPr lang="en-IN" sz="4800" b="0" strike="noStrike" spc="-1">
              <a:solidFill>
                <a:srgbClr val="000000"/>
              </a:solidFill>
              <a:latin typeface="Arial"/>
            </a:endParaRPr>
          </a:p>
        </p:txBody>
      </p:sp>
      <p:sp>
        <p:nvSpPr>
          <p:cNvPr id="283" name="TextShape 2"/>
          <p:cNvSpPr txBox="1"/>
          <p:nvPr/>
        </p:nvSpPr>
        <p:spPr>
          <a:xfrm>
            <a:off x="263160" y="1352880"/>
            <a:ext cx="8661240" cy="4971240"/>
          </a:xfrm>
          <a:prstGeom prst="rect">
            <a:avLst/>
          </a:prstGeom>
          <a:noFill/>
          <a:ln>
            <a:noFill/>
          </a:ln>
        </p:spPr>
        <p:txBody>
          <a:bodyPr/>
          <a:lstStyle/>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Sometimes missing data can be reliably estimated.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For example, consider a time series that changes in a reasonably smooth fashion, but has a few, widely scattered missing values.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In such cases, the missing values can be estimated (interpolated) by using the remaining values.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As another example, consider a data set that has many similar data points. In this situation, the attribute values of the points closest to the point with the missing value are often used to estimate the missing value. </a:t>
            </a:r>
            <a:endParaRPr lang="en-IN" sz="2600" b="0" strike="noStrike" spc="-1">
              <a:solidFill>
                <a:srgbClr val="000000"/>
              </a:solidFill>
              <a:latin typeface="Arial"/>
            </a:endParaRPr>
          </a:p>
          <a:p>
            <a:pPr algn="just">
              <a:lnSpc>
                <a:spcPct val="115000"/>
              </a:lnSpc>
            </a:pPr>
            <a:endParaRPr lang="en-IN" sz="2600" b="0" strike="noStrike" spc="-1">
              <a:solidFill>
                <a:srgbClr val="000000"/>
              </a:solidFill>
              <a:latin typeface="Arial"/>
            </a:endParaRPr>
          </a:p>
          <a:p>
            <a:pPr algn="just">
              <a:lnSpc>
                <a:spcPct val="115000"/>
              </a:lnSpc>
              <a:spcBef>
                <a:spcPts val="360"/>
              </a:spcBef>
              <a:spcAft>
                <a:spcPts val="1599"/>
              </a:spcAft>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extShape 1"/>
          <p:cNvSpPr txBox="1"/>
          <p:nvPr/>
        </p:nvSpPr>
        <p:spPr>
          <a:xfrm>
            <a:off x="457200" y="507240"/>
            <a:ext cx="8229240" cy="5816520"/>
          </a:xfrm>
          <a:prstGeom prst="rect">
            <a:avLst/>
          </a:prstGeom>
          <a:noFill/>
          <a:ln>
            <a:noFill/>
          </a:ln>
        </p:spPr>
        <p:txBody>
          <a:bodyPr/>
          <a:lstStyle/>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If the attribute is continuous, then the average attribute value of the nearest neighbors is used.</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If the attribute is categorical, then the most commonly occurring attribute value can be taken.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For a concrete illustration, consider precipitation measurements that are recorded by ground stations. For areas not containing a ground station, the precipitation can be estimated using values observed at nearby ground stations..</a:t>
            </a:r>
            <a:endParaRPr lang="en-IN" sz="2600" b="0" strike="noStrike" spc="-1">
              <a:solidFill>
                <a:srgbClr val="000000"/>
              </a:solidFill>
              <a:latin typeface="Arial"/>
            </a:endParaRPr>
          </a:p>
          <a:p>
            <a:pPr>
              <a:lnSpc>
                <a:spcPct val="115000"/>
              </a:lnSpc>
              <a:spcBef>
                <a:spcPts val="360"/>
              </a:spcBef>
              <a:spcAft>
                <a:spcPts val="1599"/>
              </a:spcAft>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Shape 1"/>
          <p:cNvSpPr txBox="1"/>
          <p:nvPr/>
        </p:nvSpPr>
        <p:spPr>
          <a:xfrm>
            <a:off x="457200" y="357120"/>
            <a:ext cx="8229240" cy="795240"/>
          </a:xfrm>
          <a:prstGeom prst="rect">
            <a:avLst/>
          </a:prstGeom>
          <a:noFill/>
          <a:ln>
            <a:noFill/>
          </a:ln>
        </p:spPr>
        <p:txBody>
          <a:bodyPr lIns="0" rIns="0" bIns="0" anchor="b"/>
          <a:lstStyle/>
          <a:p>
            <a:pPr algn="just">
              <a:lnSpc>
                <a:spcPct val="115000"/>
              </a:lnSpc>
            </a:pPr>
            <a:r>
              <a:rPr lang="en-IN" sz="4800" b="0" strike="noStrike" spc="-1">
                <a:solidFill>
                  <a:srgbClr val="0000FF"/>
                </a:solidFill>
                <a:latin typeface="Times New Roman"/>
                <a:ea typeface="Times New Roman"/>
              </a:rPr>
              <a:t>Inconsistent Values</a:t>
            </a:r>
            <a:endParaRPr lang="en-IN" sz="4800" b="0" strike="noStrike" spc="-1">
              <a:solidFill>
                <a:srgbClr val="000000"/>
              </a:solidFill>
              <a:latin typeface="Arial"/>
            </a:endParaRPr>
          </a:p>
        </p:txBody>
      </p:sp>
      <p:sp>
        <p:nvSpPr>
          <p:cNvPr id="286" name="TextShape 2"/>
          <p:cNvSpPr txBox="1"/>
          <p:nvPr/>
        </p:nvSpPr>
        <p:spPr>
          <a:xfrm>
            <a:off x="281880" y="1052280"/>
            <a:ext cx="8661600" cy="5271840"/>
          </a:xfrm>
          <a:prstGeom prst="rect">
            <a:avLst/>
          </a:prstGeom>
          <a:noFill/>
          <a:ln>
            <a:noFill/>
          </a:ln>
        </p:spPr>
        <p:txBody>
          <a:bodyPr/>
          <a:lstStyle/>
          <a:p>
            <a:pPr marL="457200" indent="-393480" algn="just">
              <a:lnSpc>
                <a:spcPct val="115000"/>
              </a:lnSpc>
              <a:spcBef>
                <a:spcPts val="360"/>
              </a:spcBef>
              <a:buClr>
                <a:srgbClr val="000000"/>
              </a:buClr>
              <a:buFont typeface="Times New Roman"/>
              <a:buChar char="●"/>
            </a:pPr>
            <a:r>
              <a:rPr lang="en-IN" sz="2600" b="0" strike="noStrike" spc="-1">
                <a:solidFill>
                  <a:srgbClr val="000000"/>
                </a:solidFill>
                <a:latin typeface="Times New Roman"/>
                <a:ea typeface="Times New Roman"/>
              </a:rPr>
              <a:t>Data can contain inconsistent values. Consider an address field, where both a zip code and city are listed, but the specified zip code area is not contained in that city.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It may be that the individual entering this information transposed two digits, or perhaps a digit was misread when the information was scanned from a handwritten form.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Some types of inconsistencies are easy to detect. For instance, a person's height should not be negative.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In other cases, it can be necessary to consult an external source of information. </a:t>
            </a:r>
            <a:endParaRPr lang="en-IN" sz="2600" b="0" strike="noStrike" spc="-1">
              <a:solidFill>
                <a:srgbClr val="000000"/>
              </a:solidFill>
              <a:latin typeface="Arial"/>
            </a:endParaRPr>
          </a:p>
          <a:p>
            <a:pPr algn="just">
              <a:lnSpc>
                <a:spcPct val="115000"/>
              </a:lnSpc>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457200" y="704880"/>
            <a:ext cx="8229240" cy="1142640"/>
          </a:xfrm>
          <a:prstGeom prst="rect">
            <a:avLst/>
          </a:prstGeom>
          <a:noFill/>
          <a:ln>
            <a:noFill/>
          </a:ln>
        </p:spPr>
        <p:txBody>
          <a:bodyPr lIns="0" rIns="0" bIns="0" anchor="b"/>
          <a:lstStyle/>
          <a:p>
            <a:endParaRPr lang="en-IN" sz="1400" b="0" strike="noStrike" spc="-1">
              <a:solidFill>
                <a:srgbClr val="000000"/>
              </a:solidFill>
              <a:latin typeface="Arial"/>
            </a:endParaRPr>
          </a:p>
        </p:txBody>
      </p:sp>
      <p:sp>
        <p:nvSpPr>
          <p:cNvPr id="288" name="TextShape 2"/>
          <p:cNvSpPr txBox="1"/>
          <p:nvPr/>
        </p:nvSpPr>
        <p:spPr>
          <a:xfrm>
            <a:off x="457200" y="1935000"/>
            <a:ext cx="8229240" cy="4389120"/>
          </a:xfrm>
          <a:prstGeom prst="rect">
            <a:avLst/>
          </a:prstGeom>
          <a:noFill/>
          <a:ln>
            <a:noFill/>
          </a:ln>
        </p:spPr>
        <p:txBody>
          <a:bodyPr/>
          <a:lstStyle/>
          <a:p>
            <a:pPr marL="457200" indent="-393480" algn="just">
              <a:lnSpc>
                <a:spcPct val="115000"/>
              </a:lnSpc>
              <a:spcBef>
                <a:spcPts val="360"/>
              </a:spcBef>
              <a:buClr>
                <a:srgbClr val="000000"/>
              </a:buClr>
              <a:buFont typeface="Times New Roman"/>
              <a:buChar char="●"/>
            </a:pPr>
            <a:r>
              <a:rPr lang="en-IN" sz="2600" b="0" strike="noStrike" spc="-1">
                <a:solidFill>
                  <a:srgbClr val="000000"/>
                </a:solidFill>
                <a:latin typeface="Times New Roman"/>
                <a:ea typeface="Times New Roman"/>
              </a:rPr>
              <a:t>For example, when an insurance company processes claims for reimbursement, it checks the names and addresses on the reimbursement forms against a database of its customers.</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A product code may have "check" digits, or it may be possible to double-check a product code against a list of known product codes, and then correct the code if it is incorrect, but close to a known code. The correction of an inconsistency requires additional or redundant information.</a:t>
            </a:r>
            <a:endParaRPr lang="en-IN" sz="2600" b="0" strike="noStrike" spc="-1">
              <a:solidFill>
                <a:srgbClr val="000000"/>
              </a:solidFill>
              <a:latin typeface="Arial"/>
            </a:endParaRPr>
          </a:p>
          <a:p>
            <a:pPr>
              <a:lnSpc>
                <a:spcPct val="115000"/>
              </a:lnSpc>
              <a:spcBef>
                <a:spcPts val="1599"/>
              </a:spcBef>
              <a:spcAft>
                <a:spcPts val="1599"/>
              </a:spcAft>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1"/>
          <p:cNvSpPr txBox="1"/>
          <p:nvPr/>
        </p:nvSpPr>
        <p:spPr>
          <a:xfrm>
            <a:off x="457200" y="357120"/>
            <a:ext cx="8229240" cy="945720"/>
          </a:xfrm>
          <a:prstGeom prst="rect">
            <a:avLst/>
          </a:prstGeom>
          <a:noFill/>
          <a:ln>
            <a:noFill/>
          </a:ln>
        </p:spPr>
        <p:txBody>
          <a:bodyPr lIns="0" rIns="0" bIns="0" anchor="b"/>
          <a:lstStyle/>
          <a:p>
            <a:pPr algn="just">
              <a:lnSpc>
                <a:spcPct val="115000"/>
              </a:lnSpc>
            </a:pPr>
            <a:r>
              <a:rPr lang="en-IN" sz="4800" b="0" strike="noStrike" spc="-1">
                <a:solidFill>
                  <a:srgbClr val="0000FF"/>
                </a:solidFill>
                <a:latin typeface="Times New Roman"/>
                <a:ea typeface="Times New Roman"/>
              </a:rPr>
              <a:t>Duplicate Data</a:t>
            </a:r>
            <a:endParaRPr lang="en-IN" sz="4800" b="0" strike="noStrike" spc="-1">
              <a:solidFill>
                <a:srgbClr val="000000"/>
              </a:solidFill>
              <a:latin typeface="Arial"/>
            </a:endParaRPr>
          </a:p>
        </p:txBody>
      </p:sp>
      <p:sp>
        <p:nvSpPr>
          <p:cNvPr id="290" name="TextShape 2"/>
          <p:cNvSpPr txBox="1"/>
          <p:nvPr/>
        </p:nvSpPr>
        <p:spPr>
          <a:xfrm>
            <a:off x="263160" y="1302840"/>
            <a:ext cx="8548920" cy="5021280"/>
          </a:xfrm>
          <a:prstGeom prst="rect">
            <a:avLst/>
          </a:prstGeom>
          <a:noFill/>
          <a:ln>
            <a:noFill/>
          </a:ln>
        </p:spPr>
        <p:txBody>
          <a:bodyPr/>
          <a:lstStyle/>
          <a:p>
            <a:pPr marL="457200" indent="-393480" algn="just">
              <a:lnSpc>
                <a:spcPct val="115000"/>
              </a:lnSpc>
              <a:spcBef>
                <a:spcPts val="360"/>
              </a:spcBef>
              <a:buClr>
                <a:srgbClr val="000000"/>
              </a:buClr>
              <a:buFont typeface="Times New Roman"/>
              <a:buChar char="●"/>
            </a:pPr>
            <a:r>
              <a:rPr lang="en-IN" sz="2600" b="0" strike="noStrike" spc="-1">
                <a:solidFill>
                  <a:srgbClr val="000000"/>
                </a:solidFill>
                <a:latin typeface="Times New Roman"/>
                <a:ea typeface="Times New Roman"/>
              </a:rPr>
              <a:t>A data set may include data objects that are duplicates, or almost duplicates, of one another.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Many people receive duplicate mailings because they appear in a database multiple times under slightly different names.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To detect and eliminate such duplicates, two main issues must be addressed.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First, if there are two objects that actually represent a single object, then the values of corresponding attributes may differ, and these inconsistent values must be resolved.</a:t>
            </a:r>
            <a:endParaRPr lang="en-IN" sz="2600" b="0" strike="noStrike" spc="-1">
              <a:solidFill>
                <a:srgbClr val="000000"/>
              </a:solidFill>
              <a:latin typeface="Arial"/>
            </a:endParaRPr>
          </a:p>
          <a:p>
            <a:pPr>
              <a:lnSpc>
                <a:spcPct val="115000"/>
              </a:lnSpc>
              <a:spcBef>
                <a:spcPts val="1599"/>
              </a:spcBef>
              <a:spcAft>
                <a:spcPts val="1599"/>
              </a:spcAft>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457200" y="444600"/>
            <a:ext cx="8229240" cy="679320"/>
          </a:xfrm>
          <a:prstGeom prst="rect">
            <a:avLst/>
          </a:prstGeom>
          <a:noFill/>
          <a:ln>
            <a:noFill/>
          </a:ln>
        </p:spPr>
        <p:txBody>
          <a:bodyPr lIns="0" rIns="0" bIns="0" anchor="b"/>
          <a:lstStyle/>
          <a:p>
            <a:pPr>
              <a:lnSpc>
                <a:spcPct val="100000"/>
              </a:lnSpc>
            </a:pPr>
            <a:r>
              <a:rPr lang="en-IN" sz="4800" b="0" strike="noStrike" spc="-1">
                <a:solidFill>
                  <a:srgbClr val="0000FF"/>
                </a:solidFill>
                <a:latin typeface="Times New Roman"/>
                <a:ea typeface="Times New Roman"/>
              </a:rPr>
              <a:t>Measurement</a:t>
            </a:r>
            <a:endParaRPr lang="en-IN" sz="4800" b="0" strike="noStrike" spc="-1">
              <a:solidFill>
                <a:srgbClr val="000000"/>
              </a:solidFill>
              <a:latin typeface="Arial"/>
            </a:endParaRPr>
          </a:p>
        </p:txBody>
      </p:sp>
      <p:sp>
        <p:nvSpPr>
          <p:cNvPr id="176" name="TextShape 2"/>
          <p:cNvSpPr txBox="1"/>
          <p:nvPr/>
        </p:nvSpPr>
        <p:spPr>
          <a:xfrm>
            <a:off x="205920" y="1124280"/>
            <a:ext cx="8669880" cy="5199840"/>
          </a:xfrm>
          <a:prstGeom prst="rect">
            <a:avLst/>
          </a:prstGeom>
          <a:noFill/>
          <a:ln>
            <a:noFill/>
          </a:ln>
        </p:spPr>
        <p:txBody>
          <a:bodyPr/>
          <a:lstStyle/>
          <a:p>
            <a:pPr marL="457200" indent="-406080" algn="just">
              <a:lnSpc>
                <a:spcPct val="115000"/>
              </a:lnSpc>
              <a:spcBef>
                <a:spcPts val="360"/>
              </a:spcBef>
              <a:buClr>
                <a:srgbClr val="000000"/>
              </a:buClr>
              <a:buFont typeface="Times New Roman"/>
              <a:buChar char="●"/>
            </a:pPr>
            <a:r>
              <a:rPr lang="en-IN" sz="2800" b="0" i="1" strike="noStrike" spc="-1">
                <a:solidFill>
                  <a:srgbClr val="000000"/>
                </a:solidFill>
                <a:latin typeface="Times New Roman"/>
                <a:ea typeface="Times New Roman"/>
              </a:rPr>
              <a:t>A measurement scale is a rule (function) that associates a numerical or symbolic value with an attribute of an object.</a:t>
            </a:r>
            <a:endParaRPr lang="en-IN" sz="2800" b="0" strike="noStrike" spc="-1">
              <a:solidFill>
                <a:srgbClr val="000000"/>
              </a:solidFill>
              <a:latin typeface="Arial"/>
            </a:endParaRPr>
          </a:p>
          <a:p>
            <a:pPr marL="457200" indent="-406080" algn="just">
              <a:lnSpc>
                <a:spcPct val="115000"/>
              </a:lnSpc>
              <a:buClr>
                <a:srgbClr val="000000"/>
              </a:buClr>
              <a:buFont typeface="Times New Roman"/>
              <a:buChar char="●"/>
            </a:pPr>
            <a:r>
              <a:rPr lang="en-IN" sz="2800" b="0" strike="noStrike" spc="-1">
                <a:solidFill>
                  <a:srgbClr val="000000"/>
                </a:solidFill>
                <a:latin typeface="Times New Roman"/>
                <a:ea typeface="Times New Roman"/>
              </a:rPr>
              <a:t>For instance, we step on a bathroom scale to determine our weight, we classify someone as male or female, or we count the number of chairs in a room to  see if there will be enough to seat all the people coming to a meeting. </a:t>
            </a:r>
            <a:endParaRPr lang="en-IN" sz="2800" b="0" strike="noStrike" spc="-1">
              <a:solidFill>
                <a:srgbClr val="000000"/>
              </a:solidFill>
              <a:latin typeface="Arial"/>
            </a:endParaRPr>
          </a:p>
          <a:p>
            <a:pPr>
              <a:lnSpc>
                <a:spcPct val="115000"/>
              </a:lnSpc>
              <a:spcBef>
                <a:spcPts val="1599"/>
              </a:spcBef>
              <a:spcAft>
                <a:spcPts val="1599"/>
              </a:spcAft>
            </a:pPr>
            <a:endParaRPr lang="en-IN" sz="2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457200" y="581400"/>
            <a:ext cx="8229240" cy="5666400"/>
          </a:xfrm>
          <a:prstGeom prst="rect">
            <a:avLst/>
          </a:prstGeom>
          <a:noFill/>
          <a:ln>
            <a:noFill/>
          </a:ln>
        </p:spPr>
        <p:txBody>
          <a:bodyPr/>
          <a:lstStyle/>
          <a:p>
            <a:pPr marL="457200" indent="-393480" algn="just">
              <a:lnSpc>
                <a:spcPct val="115000"/>
              </a:lnSpc>
              <a:spcBef>
                <a:spcPts val="360"/>
              </a:spcBef>
              <a:buClr>
                <a:srgbClr val="000000"/>
              </a:buClr>
              <a:buFont typeface="Times New Roman"/>
              <a:buChar char="●"/>
            </a:pPr>
            <a:r>
              <a:rPr lang="en-IN" sz="2600" b="0" strike="noStrike" spc="-1">
                <a:solidFill>
                  <a:srgbClr val="000000"/>
                </a:solidFill>
                <a:latin typeface="Times New Roman"/>
                <a:ea typeface="Times New Roman"/>
              </a:rPr>
              <a:t>Second, care needs to be taken to avoid accidentally combining data objects that are similar, but not duplicates, such as two distinct people with identical names.</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In some cases, two or more objects are identical with respect to the attributes measured by the database, but they still represent different objects.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Here, the duplicates are legitimate, but may still cause problems for some algorithms if the possibility of identical objects is not specifically accounted for in their design</a:t>
            </a:r>
            <a:endParaRPr lang="en-IN" sz="2600" b="0" strike="noStrike" spc="-1">
              <a:solidFill>
                <a:srgbClr val="000000"/>
              </a:solidFill>
              <a:latin typeface="Arial"/>
            </a:endParaRPr>
          </a:p>
          <a:p>
            <a:pPr>
              <a:lnSpc>
                <a:spcPct val="115000"/>
              </a:lnSpc>
              <a:spcBef>
                <a:spcPts val="360"/>
              </a:spcBef>
              <a:spcAft>
                <a:spcPts val="1599"/>
              </a:spcAft>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457200" y="753480"/>
            <a:ext cx="8229240" cy="5570640"/>
          </a:xfrm>
          <a:prstGeom prst="rect">
            <a:avLst/>
          </a:prstGeom>
          <a:noFill/>
          <a:ln>
            <a:noFill/>
          </a:ln>
        </p:spPr>
        <p:txBody>
          <a:bodyPr/>
          <a:lstStyle/>
          <a:p>
            <a:pPr marL="457200" indent="-406080" algn="just">
              <a:lnSpc>
                <a:spcPct val="115000"/>
              </a:lnSpc>
              <a:buClr>
                <a:srgbClr val="000000"/>
              </a:buClr>
              <a:buFont typeface="Times New Roman"/>
              <a:buChar char="●"/>
            </a:pPr>
            <a:r>
              <a:rPr lang="en-IN" sz="2800" b="0" strike="noStrike" spc="-1">
                <a:solidFill>
                  <a:srgbClr val="000000"/>
                </a:solidFill>
                <a:latin typeface="Times New Roman"/>
                <a:ea typeface="Times New Roman"/>
              </a:rPr>
              <a:t>In all these cases the "physical value" of an attribute of an object is mapped to a numerical or symbolic value. </a:t>
            </a:r>
            <a:endParaRPr lang="en-IN" sz="2800" b="0" strike="noStrike" spc="-1">
              <a:solidFill>
                <a:srgbClr val="000000"/>
              </a:solidFill>
              <a:latin typeface="Arial"/>
            </a:endParaRPr>
          </a:p>
          <a:p>
            <a:pPr marL="457200" indent="-406080" algn="just">
              <a:lnSpc>
                <a:spcPct val="115000"/>
              </a:lnSpc>
              <a:buClr>
                <a:srgbClr val="000000"/>
              </a:buClr>
              <a:buFont typeface="Times New Roman"/>
              <a:buChar char="●"/>
            </a:pPr>
            <a:r>
              <a:rPr lang="en-IN" sz="2800" b="0" strike="noStrike" spc="-1">
                <a:solidFill>
                  <a:srgbClr val="000000"/>
                </a:solidFill>
                <a:latin typeface="Times New Roman"/>
                <a:ea typeface="Times New Roman"/>
              </a:rPr>
              <a:t>With this background, we can now discuss the type of an attribute, a concept that is important in determining if a particular data analysis technique is consistent with a specific type of attribute.</a:t>
            </a:r>
            <a:endParaRPr lang="en-IN" sz="2800" b="0" strike="noStrike" spc="-1">
              <a:solidFill>
                <a:srgbClr val="000000"/>
              </a:solidFill>
              <a:latin typeface="Arial"/>
            </a:endParaRPr>
          </a:p>
          <a:p>
            <a:pPr algn="just">
              <a:lnSpc>
                <a:spcPct val="115000"/>
              </a:lnSpc>
              <a:spcBef>
                <a:spcPts val="1599"/>
              </a:spcBef>
            </a:pPr>
            <a:endParaRPr lang="en-IN" sz="2800" b="0" strike="noStrike" spc="-1">
              <a:solidFill>
                <a:srgbClr val="000000"/>
              </a:solidFill>
              <a:latin typeface="Arial"/>
            </a:endParaRPr>
          </a:p>
          <a:p>
            <a:pPr>
              <a:lnSpc>
                <a:spcPct val="115000"/>
              </a:lnSpc>
              <a:spcBef>
                <a:spcPts val="1599"/>
              </a:spcBef>
              <a:spcAft>
                <a:spcPts val="1599"/>
              </a:spcAft>
            </a:pPr>
            <a:endParaRPr lang="en-IN" sz="2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457200" y="704880"/>
            <a:ext cx="8229240" cy="625320"/>
          </a:xfrm>
          <a:prstGeom prst="rect">
            <a:avLst/>
          </a:prstGeom>
          <a:noFill/>
          <a:ln>
            <a:noFill/>
          </a:ln>
        </p:spPr>
        <p:txBody>
          <a:bodyPr lIns="0" rIns="0" bIns="0" anchor="b"/>
          <a:lstStyle/>
          <a:p>
            <a:pPr>
              <a:lnSpc>
                <a:spcPct val="100000"/>
              </a:lnSpc>
            </a:pPr>
            <a:r>
              <a:rPr lang="en-IN" sz="4800" b="0" strike="noStrike" spc="-1">
                <a:solidFill>
                  <a:srgbClr val="0000FF"/>
                </a:solidFill>
                <a:latin typeface="Times New Roman"/>
                <a:ea typeface="Times New Roman"/>
              </a:rPr>
              <a:t>Type of an attribute</a:t>
            </a:r>
            <a:endParaRPr lang="en-IN" sz="4800" b="0" strike="noStrike" spc="-1">
              <a:solidFill>
                <a:srgbClr val="000000"/>
              </a:solidFill>
              <a:latin typeface="Arial"/>
            </a:endParaRPr>
          </a:p>
        </p:txBody>
      </p:sp>
      <p:sp>
        <p:nvSpPr>
          <p:cNvPr id="179" name="TextShape 2"/>
          <p:cNvSpPr txBox="1"/>
          <p:nvPr/>
        </p:nvSpPr>
        <p:spPr>
          <a:xfrm>
            <a:off x="457200" y="1935000"/>
            <a:ext cx="8229240" cy="4389120"/>
          </a:xfrm>
          <a:prstGeom prst="rect">
            <a:avLst/>
          </a:prstGeom>
          <a:noFill/>
          <a:ln>
            <a:noFill/>
          </a:ln>
        </p:spPr>
        <p:txBody>
          <a:bodyPr/>
          <a:lstStyle/>
          <a:p>
            <a:pPr marL="457200" indent="-418680" algn="just">
              <a:lnSpc>
                <a:spcPct val="115000"/>
              </a:lnSpc>
              <a:spcBef>
                <a:spcPts val="360"/>
              </a:spcBef>
              <a:buClr>
                <a:srgbClr val="000000"/>
              </a:buClr>
              <a:buFont typeface="Times New Roman"/>
              <a:buChar char="●"/>
            </a:pPr>
            <a:r>
              <a:rPr lang="en-IN" sz="3000" b="0" strike="noStrike" spc="-1">
                <a:solidFill>
                  <a:srgbClr val="000000"/>
                </a:solidFill>
                <a:latin typeface="Times New Roman"/>
                <a:ea typeface="Times New Roman"/>
              </a:rPr>
              <a:t>The values used to represent an attribute may have properties that are not properties of the attribute itself, and vice versa</a:t>
            </a:r>
            <a:endParaRPr lang="en-IN" sz="3000" b="0" strike="noStrike" spc="-1">
              <a:solidFill>
                <a:srgbClr val="000000"/>
              </a:solidFill>
              <a:latin typeface="Arial"/>
            </a:endParaRPr>
          </a:p>
          <a:p>
            <a:pPr marL="457200" indent="-418680" algn="just">
              <a:lnSpc>
                <a:spcPct val="115000"/>
              </a:lnSpc>
              <a:buClr>
                <a:srgbClr val="000000"/>
              </a:buClr>
              <a:buFont typeface="Times New Roman"/>
              <a:buChar char="●"/>
            </a:pPr>
            <a:r>
              <a:rPr lang="en-IN" sz="3000" b="0" strike="noStrike" spc="-1">
                <a:solidFill>
                  <a:srgbClr val="000000"/>
                </a:solidFill>
                <a:latin typeface="Times New Roman"/>
                <a:ea typeface="Times New Roman"/>
              </a:rPr>
              <a:t>Example 1: Employee Age and ID Number</a:t>
            </a:r>
            <a:endParaRPr lang="en-IN" sz="3000" b="0" strike="noStrike" spc="-1">
              <a:solidFill>
                <a:srgbClr val="000000"/>
              </a:solidFill>
              <a:latin typeface="Arial"/>
            </a:endParaRPr>
          </a:p>
          <a:p>
            <a:pPr marL="457200" indent="-418680" algn="just">
              <a:lnSpc>
                <a:spcPct val="115000"/>
              </a:lnSpc>
              <a:buClr>
                <a:srgbClr val="000000"/>
              </a:buClr>
              <a:buFont typeface="Times New Roman"/>
              <a:buChar char="●"/>
            </a:pPr>
            <a:r>
              <a:rPr lang="en-IN" sz="3000" b="0" strike="noStrike" spc="-1">
                <a:solidFill>
                  <a:srgbClr val="000000"/>
                </a:solidFill>
                <a:latin typeface="Times New Roman"/>
                <a:ea typeface="Times New Roman"/>
              </a:rPr>
              <a:t>Example 2: Length of Line Segments</a:t>
            </a:r>
            <a:endParaRPr lang="en-IN" sz="30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228600" y="0"/>
            <a:ext cx="8584920" cy="685440"/>
          </a:xfrm>
          <a:prstGeom prst="rect">
            <a:avLst/>
          </a:prstGeom>
          <a:noFill/>
          <a:ln>
            <a:noFill/>
          </a:ln>
        </p:spPr>
        <p:txBody>
          <a:bodyPr lIns="0" rIns="0" bIns="0" anchor="b"/>
          <a:lstStyle/>
          <a:p>
            <a:pPr>
              <a:lnSpc>
                <a:spcPct val="100000"/>
              </a:lnSpc>
            </a:pPr>
            <a:r>
              <a:rPr lang="en-IN" sz="4500" b="0" strike="noStrike" spc="-1">
                <a:solidFill>
                  <a:srgbClr val="0000FF"/>
                </a:solidFill>
                <a:latin typeface="Times New Roman"/>
                <a:ea typeface="Times New Roman"/>
              </a:rPr>
              <a:t>Example 2: Length of Line Segments</a:t>
            </a:r>
            <a:endParaRPr lang="en-IN" sz="4500" b="0" strike="noStrike" spc="-1">
              <a:solidFill>
                <a:srgbClr val="000000"/>
              </a:solidFill>
              <a:latin typeface="Arial"/>
            </a:endParaRPr>
          </a:p>
        </p:txBody>
      </p:sp>
      <p:sp>
        <p:nvSpPr>
          <p:cNvPr id="181" name="TextShape 2"/>
          <p:cNvSpPr txBox="1"/>
          <p:nvPr/>
        </p:nvSpPr>
        <p:spPr>
          <a:xfrm>
            <a:off x="146160" y="990720"/>
            <a:ext cx="8394480" cy="5028840"/>
          </a:xfrm>
          <a:prstGeom prst="rect">
            <a:avLst/>
          </a:prstGeom>
          <a:noFill/>
          <a:ln>
            <a:noFill/>
          </a:ln>
        </p:spPr>
        <p:txBody>
          <a:bodyPr/>
          <a:lstStyle/>
          <a:p>
            <a:pPr marL="285840" indent="-285480">
              <a:lnSpc>
                <a:spcPct val="95000"/>
              </a:lnSpc>
              <a:buClr>
                <a:srgbClr val="0BD0D9"/>
              </a:buClr>
              <a:buFont typeface="Noto Sans Symbols"/>
              <a:buChar char="●"/>
            </a:pPr>
            <a:r>
              <a:rPr lang="en-IN" sz="2400" b="0" strike="noStrike" spc="-1">
                <a:solidFill>
                  <a:srgbClr val="000000"/>
                </a:solidFill>
                <a:latin typeface="Constantia"/>
                <a:ea typeface="Constantia"/>
              </a:rPr>
              <a:t>The way you measure an attribute may not match the attributes properties.</a:t>
            </a:r>
            <a:endParaRPr lang="en-IN" sz="2400" b="0" strike="noStrike" spc="-1">
              <a:solidFill>
                <a:srgbClr val="000000"/>
              </a:solidFill>
              <a:latin typeface="Arial"/>
            </a:endParaRPr>
          </a:p>
          <a:p>
            <a:pPr marL="639720" indent="-116280">
              <a:lnSpc>
                <a:spcPct val="95000"/>
              </a:lnSpc>
              <a:spcBef>
                <a:spcPts val="479"/>
              </a:spcBef>
            </a:pPr>
            <a:endParaRPr lang="en-IN" sz="2400" b="0" strike="noStrike" spc="-1">
              <a:solidFill>
                <a:srgbClr val="000000"/>
              </a:solidFill>
              <a:latin typeface="Arial"/>
            </a:endParaRPr>
          </a:p>
          <a:p>
            <a:pPr marL="274320" indent="-129240">
              <a:lnSpc>
                <a:spcPct val="115000"/>
              </a:lnSpc>
              <a:spcBef>
                <a:spcPts val="479"/>
              </a:spcBef>
              <a:spcAft>
                <a:spcPts val="1599"/>
              </a:spcAft>
            </a:pPr>
            <a:endParaRPr lang="en-IN" sz="2400" b="0" strike="noStrike" spc="-1">
              <a:solidFill>
                <a:srgbClr val="000000"/>
              </a:solidFill>
              <a:latin typeface="Arial"/>
            </a:endParaRPr>
          </a:p>
        </p:txBody>
      </p:sp>
      <p:pic>
        <p:nvPicPr>
          <p:cNvPr id="182" name="Google Shape;116;p22"/>
          <p:cNvPicPr/>
          <p:nvPr/>
        </p:nvPicPr>
        <p:blipFill>
          <a:blip r:embed="rId2"/>
          <a:stretch/>
        </p:blipFill>
        <p:spPr>
          <a:xfrm>
            <a:off x="1438200" y="1679400"/>
            <a:ext cx="6105240" cy="4847760"/>
          </a:xfrm>
          <a:prstGeom prst="rect">
            <a:avLst/>
          </a:prstGeom>
          <a:ln>
            <a:noFill/>
          </a:ln>
        </p:spPr>
      </p:pic>
      <p:grpSp>
        <p:nvGrpSpPr>
          <p:cNvPr id="183" name="Group 3"/>
          <p:cNvGrpSpPr/>
          <p:nvPr/>
        </p:nvGrpSpPr>
        <p:grpSpPr>
          <a:xfrm>
            <a:off x="304920" y="838080"/>
            <a:ext cx="8534160" cy="152280"/>
            <a:chOff x="304920" y="838080"/>
            <a:chExt cx="8534160" cy="152280"/>
          </a:xfrm>
        </p:grpSpPr>
        <p:sp>
          <p:nvSpPr>
            <p:cNvPr id="184" name="CustomShape 4"/>
            <p:cNvSpPr/>
            <p:nvPr/>
          </p:nvSpPr>
          <p:spPr>
            <a:xfrm>
              <a:off x="304920" y="838080"/>
              <a:ext cx="8534160" cy="74520"/>
            </a:xfrm>
            <a:prstGeom prst="rect">
              <a:avLst/>
            </a:prstGeom>
            <a:gradFill rotWithShape="0">
              <a:gsLst>
                <a:gs pos="0">
                  <a:srgbClr val="0E9BBA"/>
                </a:gs>
                <a:gs pos="50000">
                  <a:srgbClr val="12C2E9"/>
                </a:gs>
                <a:gs pos="100000">
                  <a:srgbClr val="0E9BBA"/>
                </a:gs>
              </a:gsLst>
              <a:lin ang="5400000"/>
            </a:gradFill>
            <a:ln>
              <a:noFill/>
            </a:ln>
          </p:spPr>
          <p:style>
            <a:lnRef idx="0">
              <a:scrgbClr r="0" g="0" b="0"/>
            </a:lnRef>
            <a:fillRef idx="0">
              <a:scrgbClr r="0" g="0" b="0"/>
            </a:fillRef>
            <a:effectRef idx="0">
              <a:scrgbClr r="0" g="0" b="0"/>
            </a:effectRef>
            <a:fontRef idx="minor"/>
          </p:style>
        </p:sp>
        <p:sp>
          <p:nvSpPr>
            <p:cNvPr id="185" name="CustomShape 5"/>
            <p:cNvSpPr/>
            <p:nvPr/>
          </p:nvSpPr>
          <p:spPr>
            <a:xfrm>
              <a:off x="304920" y="952560"/>
              <a:ext cx="8534160" cy="37800"/>
            </a:xfrm>
            <a:prstGeom prst="rect">
              <a:avLst/>
            </a:prstGeom>
            <a:gradFill rotWithShape="0">
              <a:gsLst>
                <a:gs pos="0">
                  <a:srgbClr val="B200B2"/>
                </a:gs>
                <a:gs pos="50000">
                  <a:srgbClr val="FF00FF"/>
                </a:gs>
                <a:gs pos="100000">
                  <a:srgbClr val="B200B2"/>
                </a:gs>
              </a:gsLst>
              <a:lin ang="0"/>
            </a:gradFill>
            <a:ln>
              <a:noFill/>
            </a:ln>
          </p:spPr>
          <p:style>
            <a:lnRef idx="0">
              <a:scrgbClr r="0" g="0" b="0"/>
            </a:lnRef>
            <a:fillRef idx="0">
              <a:scrgbClr r="0" g="0" b="0"/>
            </a:fillRef>
            <a:effectRef idx="0">
              <a:scrgbClr r="0" g="0" b="0"/>
            </a:effectRef>
            <a:fontRef idx="minor"/>
          </p:style>
        </p:sp>
      </p:grpSp>
      <p:sp>
        <p:nvSpPr>
          <p:cNvPr id="186" name="CustomShape 6"/>
          <p:cNvSpPr/>
          <p:nvPr/>
        </p:nvSpPr>
        <p:spPr>
          <a:xfrm>
            <a:off x="7543800" y="2984400"/>
            <a:ext cx="1599840" cy="17395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1800" b="1" strike="noStrike" spc="-1">
                <a:solidFill>
                  <a:srgbClr val="000000"/>
                </a:solidFill>
                <a:latin typeface="Arial"/>
                <a:ea typeface="Arial"/>
              </a:rPr>
              <a:t>This scale preserves  the ordering  and additvity properties of length.</a:t>
            </a:r>
            <a:endParaRPr lang="en-IN" sz="1800" b="0" strike="noStrike" spc="-1">
              <a:latin typeface="Arial"/>
            </a:endParaRPr>
          </a:p>
        </p:txBody>
      </p:sp>
      <p:sp>
        <p:nvSpPr>
          <p:cNvPr id="187" name="CustomShape 7"/>
          <p:cNvSpPr/>
          <p:nvPr/>
        </p:nvSpPr>
        <p:spPr>
          <a:xfrm>
            <a:off x="0" y="2984400"/>
            <a:ext cx="1676160" cy="17395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1800" b="1" strike="noStrike" spc="-1">
                <a:solidFill>
                  <a:srgbClr val="000000"/>
                </a:solidFill>
                <a:latin typeface="Arial"/>
                <a:ea typeface="Arial"/>
              </a:rPr>
              <a:t>This scale preserves  only the ordering property of  length.</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457200" y="319320"/>
            <a:ext cx="8229240" cy="104544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Properties of Attribute Values </a:t>
            </a:r>
            <a:endParaRPr lang="en-IN" sz="5000" b="0" strike="noStrike" spc="-1">
              <a:solidFill>
                <a:srgbClr val="000000"/>
              </a:solidFill>
              <a:latin typeface="Arial"/>
            </a:endParaRPr>
          </a:p>
        </p:txBody>
      </p:sp>
      <p:sp>
        <p:nvSpPr>
          <p:cNvPr id="189" name="TextShape 2"/>
          <p:cNvSpPr txBox="1"/>
          <p:nvPr/>
        </p:nvSpPr>
        <p:spPr>
          <a:xfrm>
            <a:off x="457200" y="1365120"/>
            <a:ext cx="8229240" cy="4889520"/>
          </a:xfrm>
          <a:prstGeom prst="rect">
            <a:avLst/>
          </a:prstGeom>
          <a:noFill/>
          <a:ln>
            <a:noFill/>
          </a:ln>
        </p:spPr>
        <p:txBody>
          <a:bodyPr/>
          <a:lstStyle/>
          <a:p>
            <a:pPr marL="272880" indent="-330480">
              <a:lnSpc>
                <a:spcPct val="80000"/>
              </a:lnSpc>
              <a:buClr>
                <a:srgbClr val="0BD0D9"/>
              </a:buClr>
              <a:buFont typeface="Times New Roman"/>
              <a:buChar char="●"/>
            </a:pPr>
            <a:r>
              <a:rPr lang="en-IN" sz="3000" b="0" strike="noStrike" spc="-1">
                <a:solidFill>
                  <a:srgbClr val="000000"/>
                </a:solidFill>
                <a:latin typeface="Times New Roman"/>
                <a:ea typeface="Times New Roman"/>
              </a:rPr>
              <a:t>The type of an attribute depends on which of the following properties/operations it possesses:</a:t>
            </a:r>
            <a:endParaRPr lang="en-IN" sz="3000" b="0" strike="noStrike" spc="-1">
              <a:solidFill>
                <a:srgbClr val="000000"/>
              </a:solidFill>
              <a:latin typeface="Arial"/>
            </a:endParaRPr>
          </a:p>
          <a:p>
            <a:pPr marL="639720" lvl="1" indent="-328320">
              <a:lnSpc>
                <a:spcPct val="80000"/>
              </a:lnSpc>
              <a:spcBef>
                <a:spcPts val="479"/>
              </a:spcBef>
              <a:buClr>
                <a:srgbClr val="FFAB40"/>
              </a:buClr>
              <a:buFont typeface="Times New Roman"/>
              <a:buChar char="●"/>
            </a:pPr>
            <a:r>
              <a:rPr lang="en-IN" sz="3000" b="0" strike="noStrike" spc="-1">
                <a:solidFill>
                  <a:srgbClr val="000000"/>
                </a:solidFill>
                <a:latin typeface="Times New Roman"/>
                <a:ea typeface="Times New Roman"/>
              </a:rPr>
              <a:t>Distinctness	:  		= and ≠		</a:t>
            </a:r>
            <a:endParaRPr lang="en-IN" sz="3000" b="0" strike="noStrike" spc="-1">
              <a:solidFill>
                <a:srgbClr val="000000"/>
              </a:solidFill>
              <a:latin typeface="Arial"/>
            </a:endParaRPr>
          </a:p>
          <a:p>
            <a:pPr marL="639720" lvl="1" indent="-328320">
              <a:lnSpc>
                <a:spcPct val="80000"/>
              </a:lnSpc>
              <a:spcBef>
                <a:spcPts val="479"/>
              </a:spcBef>
              <a:buClr>
                <a:srgbClr val="FFAB40"/>
              </a:buClr>
              <a:buFont typeface="Times New Roman"/>
              <a:buChar char="●"/>
            </a:pPr>
            <a:r>
              <a:rPr lang="en-IN" sz="3000" b="0" strike="noStrike" spc="-1">
                <a:solidFill>
                  <a:srgbClr val="000000"/>
                </a:solidFill>
                <a:latin typeface="Times New Roman"/>
                <a:ea typeface="Times New Roman"/>
              </a:rPr>
              <a:t>Order			:  		&lt; , &lt;=, &gt; and &gt;=  		</a:t>
            </a:r>
            <a:endParaRPr lang="en-IN" sz="3000" b="0" strike="noStrike" spc="-1">
              <a:solidFill>
                <a:srgbClr val="000000"/>
              </a:solidFill>
              <a:latin typeface="Arial"/>
            </a:endParaRPr>
          </a:p>
          <a:p>
            <a:pPr marL="639720" lvl="1" indent="-328320">
              <a:lnSpc>
                <a:spcPct val="80000"/>
              </a:lnSpc>
              <a:spcBef>
                <a:spcPts val="479"/>
              </a:spcBef>
              <a:buClr>
                <a:srgbClr val="FFAB40"/>
              </a:buClr>
              <a:buFont typeface="Times New Roman"/>
              <a:buChar char="●"/>
            </a:pPr>
            <a:r>
              <a:rPr lang="en-IN" sz="3000" b="0" strike="noStrike" spc="-1">
                <a:solidFill>
                  <a:srgbClr val="000000"/>
                </a:solidFill>
                <a:latin typeface="Times New Roman"/>
                <a:ea typeface="Times New Roman"/>
              </a:rPr>
              <a:t>Addition		: 		+ and  - 		</a:t>
            </a:r>
            <a:endParaRPr lang="en-IN" sz="3000" b="0" strike="noStrike" spc="-1">
              <a:solidFill>
                <a:srgbClr val="000000"/>
              </a:solidFill>
              <a:latin typeface="Arial"/>
            </a:endParaRPr>
          </a:p>
          <a:p>
            <a:pPr marL="914400" lvl="2" indent="-357120">
              <a:lnSpc>
                <a:spcPct val="80000"/>
              </a:lnSpc>
              <a:spcBef>
                <a:spcPts val="479"/>
              </a:spcBef>
              <a:buClr>
                <a:srgbClr val="000000"/>
              </a:buClr>
              <a:buFont typeface="Times New Roman"/>
              <a:buChar char="■"/>
            </a:pPr>
            <a:r>
              <a:rPr lang="en-IN" sz="3000" b="0" strike="noStrike" spc="-1">
                <a:solidFill>
                  <a:srgbClr val="000000"/>
                </a:solidFill>
                <a:latin typeface="Times New Roman"/>
                <a:ea typeface="Times New Roman"/>
              </a:rPr>
              <a:t>(Meaningful Differences)</a:t>
            </a:r>
            <a:endParaRPr lang="en-IN" sz="3000" b="0" strike="noStrike" spc="-1">
              <a:solidFill>
                <a:srgbClr val="000000"/>
              </a:solidFill>
              <a:latin typeface="Arial"/>
            </a:endParaRPr>
          </a:p>
          <a:p>
            <a:pPr marL="639720" lvl="1" indent="-328320">
              <a:lnSpc>
                <a:spcPct val="80000"/>
              </a:lnSpc>
              <a:spcBef>
                <a:spcPts val="479"/>
              </a:spcBef>
              <a:buClr>
                <a:srgbClr val="FFAB40"/>
              </a:buClr>
              <a:buFont typeface="Times New Roman"/>
              <a:buChar char="●"/>
            </a:pPr>
            <a:r>
              <a:rPr lang="en-IN" sz="3000" b="0" strike="noStrike" spc="-1">
                <a:solidFill>
                  <a:srgbClr val="000000"/>
                </a:solidFill>
                <a:latin typeface="Times New Roman"/>
                <a:ea typeface="Times New Roman"/>
              </a:rPr>
              <a:t>Multiplication :		 * and   /</a:t>
            </a:r>
            <a:endParaRPr lang="en-IN" sz="3000" b="0" strike="noStrike" spc="-1">
              <a:solidFill>
                <a:srgbClr val="000000"/>
              </a:solidFill>
              <a:latin typeface="Arial"/>
            </a:endParaRPr>
          </a:p>
          <a:p>
            <a:pPr marL="914400" lvl="2" indent="-357120">
              <a:lnSpc>
                <a:spcPct val="80000"/>
              </a:lnSpc>
              <a:spcBef>
                <a:spcPts val="479"/>
              </a:spcBef>
              <a:buClr>
                <a:srgbClr val="FFAB40"/>
              </a:buClr>
              <a:buFont typeface="Times New Roman"/>
              <a:buChar char="■"/>
            </a:pPr>
            <a:r>
              <a:rPr lang="en-IN" sz="3000" b="0" strike="noStrike" spc="-1">
                <a:solidFill>
                  <a:srgbClr val="000000"/>
                </a:solidFill>
                <a:latin typeface="Times New Roman"/>
                <a:ea typeface="Times New Roman"/>
              </a:rPr>
              <a:t>( Meaningful Differences)</a:t>
            </a:r>
            <a:br/>
            <a:r>
              <a:rPr lang="en-IN" sz="3000" b="0" strike="noStrike" spc="-1">
                <a:solidFill>
                  <a:srgbClr val="000000"/>
                </a:solidFill>
                <a:latin typeface="Times New Roman"/>
                <a:ea typeface="Times New Roman"/>
              </a:rPr>
              <a:t>	</a:t>
            </a:r>
            <a:endParaRPr lang="en-IN" sz="3000" b="0" strike="noStrike" spc="-1">
              <a:solidFill>
                <a:srgbClr val="000000"/>
              </a:solidFill>
              <a:latin typeface="Arial"/>
            </a:endParaRPr>
          </a:p>
          <a:p>
            <a:pPr>
              <a:lnSpc>
                <a:spcPct val="80000"/>
              </a:lnSpc>
              <a:spcBef>
                <a:spcPts val="400"/>
              </a:spcBef>
            </a:pPr>
            <a:endParaRPr lang="en-IN" sz="30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6955</TotalTime>
  <Words>3116</Words>
  <Application>Microsoft Office PowerPoint</Application>
  <PresentationFormat>On-screen Show (4:3)</PresentationFormat>
  <Paragraphs>275</Paragraphs>
  <Slides>50</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50</vt:i4>
      </vt:variant>
    </vt:vector>
  </HeadingPairs>
  <TitlesOfParts>
    <vt:vector size="61" baseType="lpstr">
      <vt:lpstr>Arial</vt:lpstr>
      <vt:lpstr>Calibri</vt:lpstr>
      <vt:lpstr>Constantia</vt:lpstr>
      <vt:lpstr>Noto Sans Symbols</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Admin</cp:lastModifiedBy>
  <cp:revision>2</cp:revision>
  <dcterms:modified xsi:type="dcterms:W3CDTF">2020-08-17T04:37:56Z</dcterms:modified>
  <dc:language>en-IN</dc:language>
</cp:coreProperties>
</file>