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2" r:id="rId14"/>
    <p:sldId id="273" r:id="rId15"/>
    <p:sldId id="275" r:id="rId16"/>
    <p:sldId id="277" r:id="rId17"/>
    <p:sldId id="279" r:id="rId18"/>
    <p:sldId id="281" r:id="rId19"/>
    <p:sldId id="283" r:id="rId20"/>
    <p:sldId id="285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E52"/>
    <a:srgbClr val="C82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 varScale="1">
        <p:scale>
          <a:sx n="106" d="100"/>
          <a:sy n="106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DF2ED-76E5-4DB1-9A6D-2A41D1AC36D4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28CA-4CD5-410E-8A13-11AE94D50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5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28CA-4CD5-410E-8A13-11AE94D501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2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1F2-A09F-4314-B693-95282866A470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6" y="446770"/>
            <a:ext cx="4118408" cy="54750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8" name="TextBox 7"/>
          <p:cNvSpPr txBox="1"/>
          <p:nvPr userDrawn="1"/>
        </p:nvSpPr>
        <p:spPr>
          <a:xfrm>
            <a:off x="9713607" y="446770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OUP1" panose="00000400000000000000" pitchFamily="2" charset="0"/>
              </a:rPr>
              <a:t>1</a:t>
            </a:r>
            <a:endParaRPr lang="en-US" sz="4000" dirty="0">
              <a:latin typeface="OUP1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6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B778-FBA0-46D9-AD2D-F5EE5555D698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324-F00D-4650-AB0E-E877E70BA449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92000" cy="665389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dirty="0" smtClean="0"/>
              <a:t>Chapter no: 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5030334"/>
          </a:xfrm>
          <a:solidFill>
            <a:schemeClr val="bg1">
              <a:alpha val="44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8CF9-9253-40BC-AD99-C41D0CEFF3B0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D49C-0D47-441B-80F4-28B9920755C5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118-ED24-4AA5-BA04-E7A8B4AC6DF6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7B5-B0DA-47D4-9166-AA9E62931F45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2473-7836-4E69-BBF3-E18AD6027F82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9FB3-6E0A-482D-9510-4C2AB2CEF572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55E3-ABF2-44D6-AA9E-1D8960DFAE61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F0B4-89B8-4EE4-8E10-ACF766419573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biLevel thresh="75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FilmGrain/>
                    </a14:imgEffect>
                    <a14:imgEffect>
                      <a14:brightnessContrast bright="52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E107-8622-4174-A74C-C0DC7BB282F0}" type="datetime1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0100" y="2909888"/>
            <a:ext cx="7086600" cy="9484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82B46"/>
                </a:solidFill>
              </a:rPr>
              <a:t>Statistical Programming in R</a:t>
            </a:r>
            <a:endParaRPr lang="en-US" dirty="0">
              <a:solidFill>
                <a:srgbClr val="C82B46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10100" y="3950381"/>
            <a:ext cx="7086600" cy="621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187E52"/>
                </a:solidFill>
              </a:rPr>
              <a:t>Srinivasa, </a:t>
            </a:r>
            <a:r>
              <a:rPr lang="en-US" dirty="0" err="1" smtClean="0">
                <a:solidFill>
                  <a:srgbClr val="187E52"/>
                </a:solidFill>
              </a:rPr>
              <a:t>Siddesh</a:t>
            </a:r>
            <a:r>
              <a:rPr lang="en-US" dirty="0" smtClean="0">
                <a:solidFill>
                  <a:srgbClr val="187E52"/>
                </a:solidFill>
              </a:rPr>
              <a:t>, Shetty &amp; </a:t>
            </a:r>
            <a:r>
              <a:rPr lang="en-US" dirty="0" err="1" smtClean="0">
                <a:solidFill>
                  <a:srgbClr val="187E52"/>
                </a:solidFill>
              </a:rPr>
              <a:t>Sowmya</a:t>
            </a:r>
            <a:endParaRPr lang="en-US" dirty="0">
              <a:solidFill>
                <a:srgbClr val="187E5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0000" y="3858306"/>
            <a:ext cx="613409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Oxford University Press 2017.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6.4 Function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8598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notion of environment and scope is </a:t>
            </a:r>
            <a:r>
              <a:rPr lang="en-US" dirty="0" err="1" smtClean="0"/>
              <a:t>impor</a:t>
            </a:r>
            <a:endParaRPr lang="en-US" dirty="0" smtClean="0"/>
          </a:p>
          <a:p>
            <a:r>
              <a:rPr lang="en-US" b="1" dirty="0" smtClean="0"/>
              <a:t>Function Environment</a:t>
            </a:r>
          </a:p>
          <a:p>
            <a:pPr lvl="1"/>
            <a:r>
              <a:rPr lang="en-US" dirty="0" smtClean="0"/>
              <a:t>The first thing that gets created when the R interpretation begins is its environment. All variables defined in the R script are the part of this environment and are listed as environment variables as shown in Fig.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946" y="2942793"/>
            <a:ext cx="3567114" cy="352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1737" y="2919414"/>
            <a:ext cx="3516281" cy="345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600" b="1" dirty="0" smtClean="0"/>
              <a:t>Function</a:t>
            </a:r>
            <a:r>
              <a:rPr lang="en-US" sz="5700" b="1" dirty="0" smtClean="0"/>
              <a:t> </a:t>
            </a:r>
            <a:r>
              <a:rPr lang="en-US" sz="3600" b="1" dirty="0" smtClean="0"/>
              <a:t>Scope</a:t>
            </a:r>
            <a:endParaRPr lang="en-US" sz="5700" b="1" dirty="0" smtClean="0"/>
          </a:p>
          <a:p>
            <a:pPr lvl="1"/>
            <a:endParaRPr lang="en-US" sz="3400" dirty="0" smtClean="0"/>
          </a:p>
          <a:p>
            <a:pPr lvl="1"/>
            <a:r>
              <a:rPr lang="en-US" sz="3400" dirty="0" smtClean="0"/>
              <a:t>Scoping is the set of rules that governs how R looks up the value of a symbol</a:t>
            </a:r>
          </a:p>
          <a:p>
            <a:pPr lvl="1"/>
            <a:endParaRPr lang="en-US" sz="3400" dirty="0" smtClean="0"/>
          </a:p>
          <a:p>
            <a:pPr lvl="1"/>
            <a:r>
              <a:rPr lang="en-US" sz="3400" dirty="0" smtClean="0"/>
              <a:t>Global variables are those that are available throughout the program changes are reflected in all further references to that variable </a:t>
            </a:r>
          </a:p>
          <a:p>
            <a:pPr lvl="1"/>
            <a:endParaRPr lang="en-US" sz="3400" dirty="0" smtClean="0"/>
          </a:p>
          <a:p>
            <a:pPr lvl="1"/>
            <a:r>
              <a:rPr lang="en-US" sz="3400" dirty="0" smtClean="0"/>
              <a:t>A variable defined in a function is not accessible outside the function. It is released when the function ends.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Default Values for Arguments</a:t>
            </a:r>
          </a:p>
          <a:p>
            <a:pPr lvl="1"/>
            <a:r>
              <a:rPr lang="en-US" dirty="0" smtClean="0"/>
              <a:t>the concept of a default value is legal</a:t>
            </a:r>
          </a:p>
          <a:p>
            <a:pPr lvl="1"/>
            <a:r>
              <a:rPr lang="en-US" dirty="0" smtClean="0"/>
              <a:t>The default argument value can be passed only once</a:t>
            </a:r>
          </a:p>
          <a:p>
            <a:pPr lvl="1"/>
            <a:r>
              <a:rPr lang="en-US" dirty="0" smtClean="0"/>
              <a:t>The value of the default argument needs to be declared while declaring the function.</a:t>
            </a:r>
          </a:p>
          <a:p>
            <a:pPr>
              <a:buNone/>
            </a:pPr>
            <a:r>
              <a:rPr lang="en-US" sz="2400" b="1" dirty="0" smtClean="0"/>
              <a:t>Example 6.2 Write a program to multiply two numbers using a function with a default value. Assuming </a:t>
            </a:r>
            <a:r>
              <a:rPr lang="en-US" sz="2400" dirty="0" smtClean="0"/>
              <a:t>default value as NULL.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541" y="3956364"/>
            <a:ext cx="5778802" cy="198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4112006"/>
            <a:ext cx="4191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125516"/>
          </a:xfrm>
        </p:spPr>
        <p:txBody>
          <a:bodyPr/>
          <a:lstStyle/>
          <a:p>
            <a:r>
              <a:rPr lang="en-US" dirty="0" smtClean="0"/>
              <a:t>Figure 6.8 shows a code construct where the default value </a:t>
            </a:r>
            <a:r>
              <a:rPr lang="en-US" i="1" dirty="0" smtClean="0"/>
              <a:t>y is passed as 2 instead of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7029" y="1941368"/>
            <a:ext cx="71056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3916" y="4457268"/>
            <a:ext cx="2333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56701" y="5876697"/>
            <a:ext cx="4693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6.8 Function with a non-NULL default value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Returning Complex Objects</a:t>
            </a:r>
          </a:p>
          <a:p>
            <a:pPr lvl="1"/>
            <a:r>
              <a:rPr lang="en-US" dirty="0" smtClean="0"/>
              <a:t>Complex functions are incorporated in base package of R language. To generate a complex number, </a:t>
            </a:r>
            <a:r>
              <a:rPr lang="en-US" i="1" dirty="0" smtClean="0"/>
              <a:t>a + </a:t>
            </a:r>
            <a:r>
              <a:rPr lang="en-US" i="1" dirty="0" err="1" smtClean="0"/>
              <a:t>ib</a:t>
            </a:r>
            <a:r>
              <a:rPr lang="en-US" i="1" dirty="0" smtClean="0"/>
              <a:t>, a </a:t>
            </a:r>
            <a:r>
              <a:rPr lang="en-US" dirty="0" smtClean="0"/>
              <a:t>call is made to the </a:t>
            </a:r>
            <a:r>
              <a:rPr lang="en-US" i="1" dirty="0" smtClean="0"/>
              <a:t>complex function in R. Example 6.3 shows the creation of a complex number.</a:t>
            </a:r>
          </a:p>
          <a:p>
            <a:pPr>
              <a:buNone/>
            </a:pPr>
            <a:r>
              <a:rPr lang="en-US" sz="2400" b="1" dirty="0" smtClean="0"/>
              <a:t>Example 6.3 Demonstrating the creation of a complex number.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110" y="3284105"/>
            <a:ext cx="70961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628" y="5508625"/>
            <a:ext cx="48863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Example 6.4 Add two complex numbers using the </a:t>
            </a:r>
            <a:r>
              <a:rPr lang="en-US" sz="2400" b="1" i="1" dirty="0" smtClean="0"/>
              <a:t>complex function and test whether the sum of the </a:t>
            </a:r>
            <a:r>
              <a:rPr lang="en-US" sz="2400" b="1" dirty="0" smtClean="0"/>
              <a:t>complex numbers is complex or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690" y="2731931"/>
            <a:ext cx="5486190" cy="23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7109" y="3173771"/>
            <a:ext cx="5412550" cy="19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Illustration </a:t>
            </a:r>
            <a:r>
              <a:rPr lang="en-US" b="1" dirty="0"/>
              <a:t>of Quicksort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083" y="1079054"/>
            <a:ext cx="6893511" cy="440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250" y="5659488"/>
            <a:ext cx="6782623" cy="5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Binary </a:t>
            </a:r>
            <a:r>
              <a:rPr lang="en-US" b="1" dirty="0"/>
              <a:t>Search Trees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binary search tree is a data structure where the left child of the root is lesser than the right child of the root.</a:t>
            </a:r>
          </a:p>
          <a:p>
            <a:r>
              <a:rPr lang="en-US" dirty="0" smtClean="0"/>
              <a:t>In order to create the binary search tree in R, the following program is used.</a:t>
            </a:r>
          </a:p>
          <a:p>
            <a:pPr algn="just">
              <a:buNone/>
            </a:pPr>
            <a:r>
              <a:rPr lang="en-US" sz="2400" b="1" dirty="0" smtClean="0"/>
              <a:t>	Function 1: To create a new tree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9780" y="3373589"/>
            <a:ext cx="4832512" cy="128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000" b="1" dirty="0" smtClean="0"/>
              <a:t>Function 2: To insert the values into the tree such that it has the properties of the binary search tree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9330" y="1782924"/>
            <a:ext cx="5310535" cy="439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Function 3: To print the values in sorted order using in-order traversal In order to print the values of the tree in in-order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Oxford University Press 2017.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3691" y="2106320"/>
            <a:ext cx="4479057" cy="15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9037" y="4143337"/>
            <a:ext cx="19240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03983" y="4143337"/>
            <a:ext cx="1924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9034" y="4143337"/>
            <a:ext cx="18097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6: </a:t>
            </a:r>
            <a:r>
              <a:rPr lang="en-US" b="1" dirty="0" smtClean="0"/>
              <a:t>Functions in 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  <a:p>
            <a:pPr lvl="1"/>
            <a:r>
              <a:rPr lang="en-US" dirty="0" smtClean="0"/>
              <a:t>Scope and environment of functions, nested functions, mathematical, and cumulative functions</a:t>
            </a:r>
          </a:p>
          <a:p>
            <a:pPr lvl="1"/>
            <a:r>
              <a:rPr lang="en-US" dirty="0" smtClean="0"/>
              <a:t>Applications of functions—</a:t>
            </a:r>
            <a:r>
              <a:rPr lang="en-US" dirty="0" err="1" smtClean="0"/>
              <a:t>quicksort</a:t>
            </a:r>
            <a:r>
              <a:rPr lang="en-US" dirty="0" smtClean="0"/>
              <a:t>, binary search trees, recursion</a:t>
            </a:r>
          </a:p>
          <a:p>
            <a:pPr lvl="1"/>
            <a:r>
              <a:rPr lang="en-US" dirty="0" smtClean="0"/>
              <a:t>Loading an R package</a:t>
            </a:r>
          </a:p>
          <a:p>
            <a:pPr lvl="1"/>
            <a:r>
              <a:rPr lang="en-US" dirty="0" smtClean="0"/>
              <a:t>Calculus in R</a:t>
            </a:r>
          </a:p>
          <a:p>
            <a:pPr lvl="1"/>
            <a:r>
              <a:rPr lang="en-US" dirty="0" smtClean="0"/>
              <a:t>Input and output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6.5</a:t>
            </a:r>
            <a:r>
              <a:rPr lang="en-US" dirty="0" smtClean="0"/>
              <a:t> </a:t>
            </a:r>
            <a:r>
              <a:rPr lang="en-US" b="1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Recursion is a technique where a function calls itself. The concept of recursion is most used when a large problem needs to be broken down into simpler sub-problems in order to simplify the complexity of computation.</a:t>
            </a:r>
          </a:p>
          <a:p>
            <a:pPr>
              <a:buNone/>
            </a:pPr>
            <a:r>
              <a:rPr lang="en-US" sz="2400" dirty="0" smtClean="0"/>
              <a:t>		The factorial of a number </a:t>
            </a:r>
            <a:r>
              <a:rPr lang="en-US" sz="2400" i="1" dirty="0" smtClean="0"/>
              <a:t>n is denoted by n! and is defined as</a:t>
            </a:r>
          </a:p>
          <a:p>
            <a:pPr>
              <a:buNone/>
            </a:pPr>
            <a:r>
              <a:rPr lang="pt-BR" sz="2400" i="1" dirty="0" smtClean="0"/>
              <a:t>		n! = n x n x (n – 1) x (n – 2) x … x 2 x 1</a:t>
            </a:r>
          </a:p>
          <a:p>
            <a:pPr>
              <a:buNone/>
            </a:pPr>
            <a:r>
              <a:rPr lang="en-US" sz="2400" dirty="0" smtClean="0"/>
              <a:t>		Following this definition, 6! = 6 x 5 x 4 x 3 x 2 x 1 = 720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4273" y="3661796"/>
            <a:ext cx="31718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45" y="301388"/>
            <a:ext cx="12192000" cy="66538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6672"/>
            <a:ext cx="12093275" cy="2386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	Example 6.5 Write a program to calculate factorial of a number using recursive computation.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3074" y="2508539"/>
            <a:ext cx="43148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430"/>
            <a:ext cx="12192000" cy="66538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2364" y="6042952"/>
            <a:ext cx="156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Recursion tree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0450" y="1104900"/>
            <a:ext cx="4991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416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 6.7 Write a program to find </a:t>
            </a:r>
            <a:r>
              <a:rPr lang="en-US" sz="2400" i="1" dirty="0" smtClean="0"/>
              <a:t>nth Fibonacci number using recursive computation.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167" y="2644054"/>
            <a:ext cx="61245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147793" y="4865315"/>
            <a:ext cx="5342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6.23 Recursive computation </a:t>
            </a:r>
            <a:r>
              <a:rPr lang="en-US" b="1" i="1" dirty="0" smtClean="0"/>
              <a:t>nth Fibonacci number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471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Example 6.8 Write a program to calculate the GCD of two numbers using recursive computation.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641" y="2557463"/>
            <a:ext cx="42957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65083" y="4768334"/>
            <a:ext cx="5513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6.24 Recursive computation of GCD of two numbers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6.6 Loading an 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sz="3000" dirty="0" smtClean="0"/>
              <a:t>R comes with numerous packages that are made available to install R onto the computer.</a:t>
            </a:r>
          </a:p>
          <a:p>
            <a:pPr lvl="1"/>
            <a:r>
              <a:rPr lang="en-US" sz="3000" dirty="0" smtClean="0"/>
              <a:t>packages need to be first loaded into the workspace</a:t>
            </a:r>
          </a:p>
          <a:p>
            <a:pPr lvl="2">
              <a:buNone/>
            </a:pPr>
            <a:r>
              <a:rPr lang="en-US" sz="2600" dirty="0" smtClean="0"/>
              <a:t>library(</a:t>
            </a:r>
            <a:r>
              <a:rPr lang="en-US" sz="2600" dirty="0" err="1" smtClean="0"/>
              <a:t>package_name</a:t>
            </a:r>
            <a:r>
              <a:rPr lang="en-US" sz="2600" dirty="0" smtClean="0"/>
              <a:t>)</a:t>
            </a:r>
          </a:p>
          <a:p>
            <a:pPr lvl="1"/>
            <a:r>
              <a:rPr lang="en-US" sz="3000" dirty="0" smtClean="0"/>
              <a:t>To unload a package from the workspace, the following statement is used</a:t>
            </a:r>
          </a:p>
          <a:p>
            <a:pPr lvl="2">
              <a:buNone/>
            </a:pPr>
            <a:r>
              <a:rPr lang="en-US" sz="2600" dirty="0" smtClean="0"/>
              <a:t>detach(package: </a:t>
            </a:r>
            <a:r>
              <a:rPr lang="en-US" sz="2600" dirty="0" err="1" smtClean="0"/>
              <a:t>package_name</a:t>
            </a:r>
            <a:r>
              <a:rPr lang="en-US" sz="2600" dirty="0" smtClean="0"/>
              <a:t>)</a:t>
            </a:r>
          </a:p>
          <a:p>
            <a:r>
              <a:rPr lang="en-US" b="1" dirty="0" smtClean="0"/>
              <a:t>Methods of Loading</a:t>
            </a:r>
          </a:p>
          <a:p>
            <a:r>
              <a:rPr lang="en-US" dirty="0" smtClean="0"/>
              <a:t>Loading a package is fairly simple in R. This can be done using the following statement:</a:t>
            </a:r>
          </a:p>
          <a:p>
            <a:pPr lvl="1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(“</a:t>
            </a:r>
            <a:r>
              <a:rPr lang="en-US" dirty="0" err="1" smtClean="0"/>
              <a:t>package_name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(“</a:t>
            </a:r>
            <a:r>
              <a:rPr lang="en-US" dirty="0" err="1" smtClean="0"/>
              <a:t>ggplot</a:t>
            </a:r>
            <a:r>
              <a:rPr lang="en-US" dirty="0" smtClean="0"/>
              <a:t>”)</a:t>
            </a:r>
          </a:p>
          <a:p>
            <a:pPr>
              <a:buNone/>
            </a:pPr>
            <a:r>
              <a:rPr lang="en-US" dirty="0" smtClean="0"/>
              <a:t>	following two commands are used to include the packages:</a:t>
            </a:r>
          </a:p>
          <a:p>
            <a:pPr lvl="1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(“ggplot2”, lib=”/data/</a:t>
            </a:r>
            <a:r>
              <a:rPr lang="en-US" dirty="0" err="1" smtClean="0"/>
              <a:t>Rpackages</a:t>
            </a:r>
            <a:r>
              <a:rPr lang="en-US" dirty="0" smtClean="0"/>
              <a:t>/”)</a:t>
            </a:r>
          </a:p>
          <a:p>
            <a:pPr lvl="1">
              <a:buNone/>
            </a:pPr>
            <a:r>
              <a:rPr lang="en-US" dirty="0" smtClean="0"/>
              <a:t>library(ggplot2, lib.loc=”/data/</a:t>
            </a:r>
            <a:r>
              <a:rPr lang="en-US" dirty="0" err="1" smtClean="0"/>
              <a:t>Rpackages</a:t>
            </a:r>
            <a:r>
              <a:rPr lang="en-US" dirty="0" smtClean="0"/>
              <a:t>/”)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6.7</a:t>
            </a:r>
            <a:r>
              <a:rPr lang="en-US" dirty="0" smtClean="0"/>
              <a:t> </a:t>
            </a:r>
            <a:r>
              <a:rPr lang="en-US" b="1" dirty="0" smtClean="0"/>
              <a:t>Mathematical Functions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79053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R provides a large number of mathematical and statistical functions to perform easy calculations.</a:t>
            </a:r>
          </a:p>
          <a:p>
            <a:pPr lvl="1"/>
            <a:r>
              <a:rPr lang="en-US" dirty="0" smtClean="0"/>
              <a:t>abs(numeric) This function takes in a numeric value and returns the absolute value of the input. This operation is equivalent to finding the mod of a number.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2025" y="2964440"/>
            <a:ext cx="1973353" cy="7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9782" y="3810866"/>
            <a:ext cx="30384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759988" y="5682734"/>
            <a:ext cx="245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6.25 Absolute value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6658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log(numeric) This function returns the natural logarithm (to base e) of a numeric value as shown in Fig. 6.26</a:t>
            </a:r>
          </a:p>
          <a:p>
            <a:r>
              <a:rPr lang="en-US" dirty="0" smtClean="0"/>
              <a:t>The log function also allows us to provide an optional argument, which explicitly change the base from </a:t>
            </a:r>
            <a:r>
              <a:rPr lang="en-US" i="1" dirty="0" smtClean="0"/>
              <a:t>e </a:t>
            </a:r>
            <a:r>
              <a:rPr lang="en-US" dirty="0" smtClean="0"/>
              <a:t>to any other base, as shown in Fig. 6.27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8430" y="3612140"/>
            <a:ext cx="3527171" cy="154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838529" y="5225533"/>
            <a:ext cx="2003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6.26 Logarithm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18202" y="5170116"/>
            <a:ext cx="357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6.27 Logarithm to variable base</a:t>
            </a:r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9804" y="3598286"/>
            <a:ext cx="3326087" cy="144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8"/>
            <a:ext cx="11785600" cy="1845953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smtClean="0"/>
              <a:t>exp(numeric) </a:t>
            </a:r>
            <a:r>
              <a:rPr lang="en-US" dirty="0" smtClean="0"/>
              <a:t>This function is the inverse of the log function, or the antilog. The output is calculated at e raised to the power of the numeric value (refer to Fig. 6.28).</a:t>
            </a:r>
          </a:p>
          <a:p>
            <a:r>
              <a:rPr lang="en-US" i="1" dirty="0" smtClean="0"/>
              <a:t>log10(numeric) </a:t>
            </a:r>
            <a:r>
              <a:rPr lang="en-US" dirty="0" smtClean="0"/>
              <a:t>This function returns the logarithm of the numeric value but with base 10.</a:t>
            </a:r>
          </a:p>
          <a:p>
            <a:r>
              <a:rPr lang="en-US" i="1" dirty="0" err="1" smtClean="0"/>
              <a:t>sqrt</a:t>
            </a:r>
            <a:r>
              <a:rPr lang="en-US" i="1" dirty="0" smtClean="0"/>
              <a:t>(numeric) </a:t>
            </a:r>
            <a:r>
              <a:rPr lang="en-US" dirty="0" smtClean="0"/>
              <a:t>This function calculates the positive square root of the given numeric value.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903" y="3426835"/>
            <a:ext cx="37528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5245" y="3399127"/>
            <a:ext cx="37338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9209" y="3469265"/>
            <a:ext cx="37338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8993561" y="4920734"/>
            <a:ext cx="2157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6.30 Square root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2168" y="4879171"/>
            <a:ext cx="3041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6.29 Logarithm to base 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0449" y="4893025"/>
            <a:ext cx="1719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6.28 Antilog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2220026"/>
          </a:xfrm>
        </p:spPr>
        <p:txBody>
          <a:bodyPr>
            <a:noAutofit/>
          </a:bodyPr>
          <a:lstStyle/>
          <a:p>
            <a:pPr algn="just"/>
            <a:r>
              <a:rPr lang="en-US" sz="2400" i="1" dirty="0" smtClean="0"/>
              <a:t>factorial(numeric) </a:t>
            </a:r>
            <a:r>
              <a:rPr lang="en-US" sz="2400" dirty="0" smtClean="0"/>
              <a:t>This function returns the factorial of a number. </a:t>
            </a:r>
          </a:p>
          <a:p>
            <a:pPr algn="just"/>
            <a:r>
              <a:rPr lang="en-US" sz="2400" i="1" dirty="0" smtClean="0"/>
              <a:t>round (numeric, digit) </a:t>
            </a:r>
            <a:r>
              <a:rPr lang="en-US" sz="2400" dirty="0" smtClean="0"/>
              <a:t>This function takes in two arguments—a numeric and the precision (digits).</a:t>
            </a:r>
          </a:p>
          <a:p>
            <a:pPr algn="just"/>
            <a:r>
              <a:rPr lang="en-US" sz="2400" i="1" dirty="0" err="1" smtClean="0"/>
              <a:t>signif</a:t>
            </a:r>
            <a:r>
              <a:rPr lang="en-US" sz="2400" i="1" dirty="0" smtClean="0"/>
              <a:t>(numeric, digit) </a:t>
            </a:r>
            <a:r>
              <a:rPr lang="en-US" sz="2400" dirty="0" smtClean="0"/>
              <a:t>This function takes in two arguments again—a numeric value and the precision argument.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375" y="4567670"/>
            <a:ext cx="4076440" cy="147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28833" y="6042953"/>
            <a:ext cx="18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6.31 Factorial</a:t>
            </a:r>
            <a:endParaRPr 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134" y="4494502"/>
            <a:ext cx="3561484" cy="1543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115333" y="6056806"/>
            <a:ext cx="2266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6.32 Rounding off</a:t>
            </a:r>
            <a:endParaRPr 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4627" y="4529138"/>
            <a:ext cx="3733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8607535" y="6015243"/>
            <a:ext cx="2596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6.33 Significant digits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6.1: </a:t>
            </a:r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is a block or chunk of code having a specific structure, which is often singular or atomic in nature and can be reused to accomplish a specific task.</a:t>
            </a:r>
          </a:p>
          <a:p>
            <a:r>
              <a:rPr lang="en-US" dirty="0" smtClean="0"/>
              <a:t>Functions serve as tools to repeatedly execute certain complex instructions coupled together, since they are self-contained</a:t>
            </a:r>
          </a:p>
          <a:p>
            <a:r>
              <a:rPr lang="en-US" dirty="0" smtClean="0"/>
              <a:t>A function has:</a:t>
            </a:r>
          </a:p>
          <a:p>
            <a:pPr lvl="1"/>
            <a:r>
              <a:rPr lang="en-US" dirty="0" smtClean="0"/>
              <a:t>an input(in the form of arguments)</a:t>
            </a:r>
          </a:p>
          <a:p>
            <a:pPr lvl="1"/>
            <a:r>
              <a:rPr lang="en-US" dirty="0" smtClean="0"/>
              <a:t>a task (set of statements or lines of code)</a:t>
            </a:r>
          </a:p>
          <a:p>
            <a:pPr lvl="1"/>
            <a:r>
              <a:rPr lang="en-US" dirty="0" smtClean="0"/>
              <a:t>an output (a return value).</a:t>
            </a:r>
          </a:p>
          <a:p>
            <a:r>
              <a:rPr lang="en-US" dirty="0" smtClean="0"/>
              <a:t>A function is known by many names in various programming languages such as methods, procedures, and sub-routines.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Oxford University Press 2017.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790535"/>
          </a:xfrm>
        </p:spPr>
        <p:txBody>
          <a:bodyPr/>
          <a:lstStyle/>
          <a:p>
            <a:r>
              <a:rPr lang="en-US" i="1" dirty="0" err="1" smtClean="0"/>
              <a:t>runif</a:t>
            </a:r>
            <a:r>
              <a:rPr lang="en-US" i="1" dirty="0" smtClean="0"/>
              <a:t>(numeric) </a:t>
            </a:r>
            <a:r>
              <a:rPr lang="en-US" dirty="0" smtClean="0"/>
              <a:t>This produces numeric number of uniform random numbers between 0 and 1.</a:t>
            </a:r>
          </a:p>
          <a:p>
            <a:r>
              <a:rPr lang="en-US" i="1" dirty="0" err="1" smtClean="0"/>
              <a:t>rnorm</a:t>
            </a:r>
            <a:r>
              <a:rPr lang="en-US" i="1" dirty="0" smtClean="0"/>
              <a:t>(numeric) </a:t>
            </a:r>
            <a:r>
              <a:rPr lang="en-US" dirty="0" smtClean="0"/>
              <a:t>This produces numeric number of random numbers from a normal distribution.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976" y="3317297"/>
            <a:ext cx="37623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1431" y="3270539"/>
            <a:ext cx="37623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22756" y="5419498"/>
            <a:ext cx="3628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6.34 Random number generator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1137" y="5419497"/>
            <a:ext cx="605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6.35 Random number generator from normal distribution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6.8 Cumulative Sums and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cumulative functions in R provide a way of progressively calculating the sum or product of a sequence</a:t>
            </a:r>
          </a:p>
          <a:p>
            <a:pPr lvl="1">
              <a:buNone/>
            </a:pPr>
            <a:r>
              <a:rPr lang="en-US" dirty="0" err="1" smtClean="0"/>
              <a:t>cumsum</a:t>
            </a:r>
            <a:r>
              <a:rPr lang="en-US" dirty="0" smtClean="0"/>
              <a:t>(x)</a:t>
            </a:r>
          </a:p>
          <a:p>
            <a:pPr lvl="1">
              <a:buNone/>
            </a:pPr>
            <a:r>
              <a:rPr lang="en-US" dirty="0" err="1" smtClean="0"/>
              <a:t>cumprod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Two interesting observations can be noted in the case of cumulative functions:</a:t>
            </a:r>
          </a:p>
          <a:p>
            <a:pPr marL="908050" indent="-346075" defTabSz="1150938">
              <a:buNone/>
            </a:pPr>
            <a:r>
              <a:rPr lang="en-US" sz="2400" dirty="0" smtClean="0"/>
              <a:t>	1. If the supplied object is a matrix, </a:t>
            </a:r>
            <a:r>
              <a:rPr lang="en-US" sz="2400" dirty="0" err="1" smtClean="0"/>
              <a:t>cumprod</a:t>
            </a:r>
            <a:r>
              <a:rPr lang="en-US" sz="2400" dirty="0" smtClean="0"/>
              <a:t>() using the column major approach to convert x into a vector.</a:t>
            </a:r>
          </a:p>
          <a:p>
            <a:pPr>
              <a:buNone/>
            </a:pPr>
            <a:r>
              <a:rPr lang="en-US" sz="2400" dirty="0" smtClean="0"/>
              <a:t>		2. If a data frame is sent as an argument, the function is applied only to each row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2435" y="2000405"/>
            <a:ext cx="40957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6774" y="5618824"/>
            <a:ext cx="3061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6.37 Cumulative functions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6.9</a:t>
            </a:r>
            <a:r>
              <a:rPr lang="en-US" dirty="0" smtClean="0"/>
              <a:t> </a:t>
            </a:r>
            <a:r>
              <a:rPr lang="en-US" b="1" dirty="0" smtClean="0"/>
              <a:t>Calculus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1880"/>
            <a:ext cx="11785600" cy="164081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R has calculus capabilities for calculating derivative expressions and numerical integration</a:t>
            </a:r>
          </a:p>
          <a:p>
            <a:pPr lvl="1"/>
            <a:r>
              <a:rPr lang="en-US" dirty="0" smtClean="0"/>
              <a:t>Figure 6.38 demonstrates the use of the </a:t>
            </a:r>
            <a:r>
              <a:rPr lang="en-US" i="1" dirty="0" smtClean="0"/>
              <a:t>D() function in R to calculate </a:t>
            </a:r>
            <a:r>
              <a:rPr lang="en-US" dirty="0" smtClean="0"/>
              <a:t>the derivative of a simple function in 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4422" y="2952290"/>
            <a:ext cx="4429708" cy="109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913093" y="4365210"/>
            <a:ext cx="3097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6.38 Derivative calculation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645"/>
            <a:ext cx="12192000" cy="66538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46951" y="954446"/>
            <a:ext cx="4840947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355646" y="6061276"/>
            <a:ext cx="3274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6.39 Use of </a:t>
            </a:r>
            <a:r>
              <a:rPr lang="en-US" b="1" dirty="0" err="1" smtClean="0"/>
              <a:t>deSolve</a:t>
            </a:r>
            <a:r>
              <a:rPr lang="en-US" b="1" dirty="0" smtClean="0"/>
              <a:t> package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770661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Using scan()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7682" y="1973211"/>
            <a:ext cx="44386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0202" y="5692566"/>
            <a:ext cx="303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6.42 Using </a:t>
            </a:r>
            <a:r>
              <a:rPr lang="en-US" b="1" i="1" dirty="0" smtClean="0"/>
              <a:t>scan() function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6.10</a:t>
            </a:r>
            <a:r>
              <a:rPr lang="en-US" dirty="0" smtClean="0"/>
              <a:t> </a:t>
            </a:r>
            <a:r>
              <a:rPr lang="en-US" b="1" dirty="0" smtClean="0"/>
              <a:t>Input and Output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257358"/>
          </a:xfrm>
        </p:spPr>
        <p:txBody>
          <a:bodyPr/>
          <a:lstStyle/>
          <a:p>
            <a:pPr lvl="1">
              <a:buNone/>
            </a:pPr>
            <a:r>
              <a:rPr lang="en-US" sz="2600" b="1" i="1" dirty="0" smtClean="0"/>
              <a:t>Using </a:t>
            </a:r>
            <a:r>
              <a:rPr lang="en-US" sz="2600" b="1" i="1" dirty="0" err="1" smtClean="0"/>
              <a:t>readline</a:t>
            </a:r>
            <a:r>
              <a:rPr lang="en-US" sz="2600" b="1" i="1" dirty="0" smtClean="0"/>
              <a:t>() Function</a:t>
            </a:r>
          </a:p>
          <a:p>
            <a:pPr lvl="2">
              <a:buNone/>
            </a:pPr>
            <a:r>
              <a:rPr lang="en-US" dirty="0" err="1" smtClean="0"/>
              <a:t>readline</a:t>
            </a:r>
            <a:r>
              <a:rPr lang="en-US" dirty="0" smtClean="0"/>
              <a:t> (prompt = “ ”)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1439" y="2485565"/>
            <a:ext cx="63436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18841" y="5353354"/>
            <a:ext cx="3393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6.41 Using </a:t>
            </a:r>
            <a:r>
              <a:rPr lang="en-US" b="1" i="1" dirty="0" err="1" smtClean="0"/>
              <a:t>readline</a:t>
            </a:r>
            <a:r>
              <a:rPr lang="en-US" b="1" i="1" dirty="0" smtClean="0"/>
              <a:t>() function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1836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dirty="0" smtClean="0"/>
              <a:t>Displaying Output and Results</a:t>
            </a:r>
          </a:p>
          <a:p>
            <a:r>
              <a:rPr lang="en-US" dirty="0" smtClean="0"/>
              <a:t>Function that can be used to produce output is the </a:t>
            </a:r>
            <a:r>
              <a:rPr lang="en-US" i="1" dirty="0" smtClean="0"/>
              <a:t>print() function, which is similar to the I/O </a:t>
            </a:r>
            <a:r>
              <a:rPr lang="en-US" dirty="0" smtClean="0"/>
              <a:t>function in most other programming languages.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2686" y="2786985"/>
            <a:ext cx="55626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8234" y="5928541"/>
            <a:ext cx="4762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6.43 Displaying results using </a:t>
            </a:r>
            <a:r>
              <a:rPr lang="en-US" b="1" i="1" dirty="0" smtClean="0"/>
              <a:t>print() function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2229" y="2996407"/>
            <a:ext cx="12192000" cy="665389"/>
          </a:xfrm>
        </p:spPr>
        <p:txBody>
          <a:bodyPr/>
          <a:lstStyle/>
          <a:p>
            <a:pPr algn="ctr"/>
            <a:r>
              <a:rPr lang="en-US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6.2: </a:t>
            </a:r>
            <a:r>
              <a:rPr lang="en-US" b="1" dirty="0" smtClean="0"/>
              <a:t>Writing a Function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structure of a function in R is similar to that of most of other programming languages which looks something like this: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function_name</a:t>
            </a:r>
            <a:r>
              <a:rPr lang="en-US" dirty="0" smtClean="0"/>
              <a:t> &lt;- function(arguments)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computations on the arguments</a:t>
            </a:r>
          </a:p>
          <a:p>
            <a:pPr>
              <a:buNone/>
            </a:pPr>
            <a:r>
              <a:rPr lang="en-US" dirty="0" smtClean="0"/>
              <a:t>			task-specific code statements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8979"/>
            <a:ext cx="12192000" cy="665389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34" y="1132774"/>
            <a:ext cx="11785600" cy="1042390"/>
          </a:xfrm>
        </p:spPr>
        <p:txBody>
          <a:bodyPr/>
          <a:lstStyle/>
          <a:p>
            <a:r>
              <a:rPr lang="en-US" dirty="0" smtClean="0"/>
              <a:t>Figure 6.1 illustrates </a:t>
            </a:r>
            <a:r>
              <a:rPr lang="en-US" dirty="0" smtClean="0"/>
              <a:t>a simple example to create a user-defined function to compute the square of an integer in 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3890" y="2357438"/>
            <a:ext cx="3805185" cy="233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009791" y="4948443"/>
            <a:ext cx="342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Fig. 6.1 User-defined </a:t>
            </a:r>
            <a:r>
              <a:rPr lang="en-US" b="1" dirty="0" smtClean="0"/>
              <a:t>function in 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931553"/>
          </a:xfrm>
        </p:spPr>
        <p:txBody>
          <a:bodyPr/>
          <a:lstStyle/>
          <a:p>
            <a:r>
              <a:rPr lang="en-US" dirty="0" smtClean="0"/>
              <a:t>The method shown in Fig. 6.2 does not make use of the ‘return’ keyword explicitly.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Oxford University Press 2017.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7700" y="2062163"/>
            <a:ext cx="32766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06553" y="4906879"/>
            <a:ext cx="420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6.2 Returning value from function in 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8345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Fig. 6.3, the </a:t>
            </a:r>
            <a:r>
              <a:rPr lang="en-US" i="1" dirty="0" smtClean="0"/>
              <a:t>return keyword is used and the returned value is stored in a variable using the = sign.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0" y="2105025"/>
            <a:ext cx="51435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58446" y="4948443"/>
            <a:ext cx="4881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6.3 Returning the value using return keyword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6.3: Nested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776680"/>
          </a:xfrm>
        </p:spPr>
        <p:txBody>
          <a:bodyPr/>
          <a:lstStyle/>
          <a:p>
            <a:r>
              <a:rPr lang="en-US" dirty="0" smtClean="0"/>
              <a:t>R allows defining a function inside a function, which is commonly known as </a:t>
            </a:r>
            <a:r>
              <a:rPr lang="en-US" i="1" dirty="0" smtClean="0"/>
              <a:t>nesting of functions. Function nesting can be achieved by defining one function inside </a:t>
            </a:r>
            <a:r>
              <a:rPr lang="en-US" dirty="0" smtClean="0"/>
              <a:t>another, or by calling one function from another.</a:t>
            </a:r>
          </a:p>
          <a:p>
            <a:r>
              <a:rPr lang="en-US" dirty="0" smtClean="0"/>
              <a:t>For example,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21527" y="289852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first_func</a:t>
            </a:r>
            <a:r>
              <a:rPr lang="en-US" dirty="0" smtClean="0"/>
              <a:t> &lt;- function (arguments1)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computational code on arguments of </a:t>
            </a:r>
            <a:r>
              <a:rPr lang="en-US" dirty="0" err="1" smtClean="0"/>
              <a:t>first_func</a:t>
            </a:r>
            <a:endParaRPr lang="en-US" dirty="0" smtClean="0"/>
          </a:p>
          <a:p>
            <a:r>
              <a:rPr lang="en-US" dirty="0" smtClean="0"/>
              <a:t>task-specific statements</a:t>
            </a:r>
          </a:p>
          <a:p>
            <a:r>
              <a:rPr lang="en-US" dirty="0" err="1" smtClean="0"/>
              <a:t>second_func</a:t>
            </a:r>
            <a:r>
              <a:rPr lang="en-US" dirty="0" smtClean="0"/>
              <a:t> &lt;- function (arguments2)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computational code on arguments of </a:t>
            </a:r>
            <a:r>
              <a:rPr lang="en-US" dirty="0" err="1" smtClean="0"/>
              <a:t>second_func</a:t>
            </a:r>
            <a:endParaRPr lang="en-US" dirty="0" smtClean="0"/>
          </a:p>
          <a:p>
            <a:r>
              <a:rPr lang="en-US" dirty="0" smtClean="0"/>
              <a:t>task-specific statements</a:t>
            </a:r>
          </a:p>
          <a:p>
            <a:r>
              <a:rPr lang="en-US" dirty="0" smtClean="0"/>
              <a:t>return statement 2 (if any)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rest of function body</a:t>
            </a:r>
          </a:p>
          <a:p>
            <a:r>
              <a:rPr lang="en-US" dirty="0" smtClean="0"/>
              <a:t>return statement 1 (if any)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862280"/>
          </a:xfrm>
        </p:spPr>
        <p:txBody>
          <a:bodyPr/>
          <a:lstStyle/>
          <a:p>
            <a:r>
              <a:rPr lang="en-US" dirty="0" smtClean="0"/>
              <a:t>The same effect as that of the aforementioned code can be achieved in the following manner: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1636" y="201187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second_func</a:t>
            </a:r>
            <a:r>
              <a:rPr lang="en-US" dirty="0" smtClean="0"/>
              <a:t> &lt;- function (arguments2)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computational code on arguments of </a:t>
            </a:r>
            <a:r>
              <a:rPr lang="en-US" dirty="0" err="1" smtClean="0"/>
              <a:t>second_func</a:t>
            </a:r>
            <a:endParaRPr lang="en-US" dirty="0" smtClean="0"/>
          </a:p>
          <a:p>
            <a:r>
              <a:rPr lang="en-US" dirty="0" smtClean="0"/>
              <a:t>task-specific statements</a:t>
            </a:r>
          </a:p>
          <a:p>
            <a:r>
              <a:rPr lang="en-US" dirty="0" smtClean="0"/>
              <a:t>return statement 2 (if any)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first_func</a:t>
            </a:r>
            <a:r>
              <a:rPr lang="en-US" dirty="0" smtClean="0"/>
              <a:t> &lt;- function (arguments1)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computational code on arguments of </a:t>
            </a:r>
            <a:r>
              <a:rPr lang="en-US" dirty="0" err="1" smtClean="0"/>
              <a:t>first_func</a:t>
            </a:r>
            <a:endParaRPr lang="en-US" dirty="0" smtClean="0"/>
          </a:p>
          <a:p>
            <a:r>
              <a:rPr lang="en-US" dirty="0" smtClean="0"/>
              <a:t>task-specific statements</a:t>
            </a:r>
          </a:p>
          <a:p>
            <a:r>
              <a:rPr lang="en-US" dirty="0" err="1" smtClean="0"/>
              <a:t>my_value</a:t>
            </a:r>
            <a:r>
              <a:rPr lang="en-US" dirty="0" smtClean="0"/>
              <a:t> &lt;- </a:t>
            </a:r>
            <a:r>
              <a:rPr lang="en-US" dirty="0" err="1" smtClean="0"/>
              <a:t>second_func</a:t>
            </a:r>
            <a:r>
              <a:rPr lang="en-US" dirty="0" smtClean="0"/>
              <a:t> (arguments2)</a:t>
            </a:r>
          </a:p>
          <a:p>
            <a:r>
              <a:rPr lang="en-US" dirty="0" smtClean="0"/>
              <a:t>rest of function body</a:t>
            </a:r>
          </a:p>
          <a:p>
            <a:r>
              <a:rPr lang="en-US" dirty="0" smtClean="0"/>
              <a:t>return statement 1 (if any)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1844</Words>
  <Application>Microsoft Office PowerPoint</Application>
  <PresentationFormat>Widescreen</PresentationFormat>
  <Paragraphs>263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OUP1</vt:lpstr>
      <vt:lpstr>Office Theme</vt:lpstr>
      <vt:lpstr>PowerPoint Presentation</vt:lpstr>
      <vt:lpstr>6: Functions in R</vt:lpstr>
      <vt:lpstr>6.1: Introduction</vt:lpstr>
      <vt:lpstr>6.2: Writing a Function in R</vt:lpstr>
      <vt:lpstr>  </vt:lpstr>
      <vt:lpstr> </vt:lpstr>
      <vt:lpstr> </vt:lpstr>
      <vt:lpstr>6.3: Nested Functions</vt:lpstr>
      <vt:lpstr> </vt:lpstr>
      <vt:lpstr>6.4 Function Scoping</vt:lpstr>
      <vt:lpstr> </vt:lpstr>
      <vt:lpstr> </vt:lpstr>
      <vt:lpstr> </vt:lpstr>
      <vt:lpstr> </vt:lpstr>
      <vt:lpstr> </vt:lpstr>
      <vt:lpstr>  Illustration of Quicksort </vt:lpstr>
      <vt:lpstr>  Binary Search Trees </vt:lpstr>
      <vt:lpstr> </vt:lpstr>
      <vt:lpstr> </vt:lpstr>
      <vt:lpstr> 6.5 Recursion</vt:lpstr>
      <vt:lpstr> </vt:lpstr>
      <vt:lpstr> </vt:lpstr>
      <vt:lpstr> </vt:lpstr>
      <vt:lpstr> </vt:lpstr>
      <vt:lpstr> 6.6 Loading an R Package</vt:lpstr>
      <vt:lpstr> 6.7 Mathematical Functions in R</vt:lpstr>
      <vt:lpstr> </vt:lpstr>
      <vt:lpstr> </vt:lpstr>
      <vt:lpstr> </vt:lpstr>
      <vt:lpstr> </vt:lpstr>
      <vt:lpstr> 6.8 Cumulative Sums and Products</vt:lpstr>
      <vt:lpstr> </vt:lpstr>
      <vt:lpstr> 6.9 Calculus in R</vt:lpstr>
      <vt:lpstr> </vt:lpstr>
      <vt:lpstr> </vt:lpstr>
      <vt:lpstr> 6.10 Input and Output Operations</vt:lpstr>
      <vt:lpstr> 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admin</cp:lastModifiedBy>
  <cp:revision>59</cp:revision>
  <dcterms:created xsi:type="dcterms:W3CDTF">2017-06-01T10:13:11Z</dcterms:created>
  <dcterms:modified xsi:type="dcterms:W3CDTF">2017-06-02T09:57:43Z</dcterms:modified>
</cp:coreProperties>
</file>