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31"/>
  </p:notesMasterIdLst>
  <p:sldIdLst>
    <p:sldId id="256" r:id="rId2"/>
    <p:sldId id="293" r:id="rId3"/>
    <p:sldId id="258" r:id="rId4"/>
    <p:sldId id="344" r:id="rId5"/>
    <p:sldId id="366" r:id="rId6"/>
    <p:sldId id="345" r:id="rId7"/>
    <p:sldId id="368" r:id="rId8"/>
    <p:sldId id="259" r:id="rId9"/>
    <p:sldId id="343" r:id="rId10"/>
    <p:sldId id="261" r:id="rId11"/>
    <p:sldId id="367" r:id="rId12"/>
    <p:sldId id="346" r:id="rId13"/>
    <p:sldId id="354" r:id="rId14"/>
    <p:sldId id="347" r:id="rId15"/>
    <p:sldId id="348" r:id="rId16"/>
    <p:sldId id="349" r:id="rId17"/>
    <p:sldId id="350" r:id="rId18"/>
    <p:sldId id="351" r:id="rId19"/>
    <p:sldId id="355" r:id="rId20"/>
    <p:sldId id="353" r:id="rId21"/>
    <p:sldId id="358" r:id="rId22"/>
    <p:sldId id="357" r:id="rId23"/>
    <p:sldId id="356" r:id="rId24"/>
    <p:sldId id="359" r:id="rId25"/>
    <p:sldId id="361" r:id="rId26"/>
    <p:sldId id="362" r:id="rId27"/>
    <p:sldId id="364" r:id="rId28"/>
    <p:sldId id="363" r:id="rId29"/>
    <p:sldId id="365"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5F67EE8-C530-438D-B683-6223D9FAE391}" type="datetimeFigureOut">
              <a:rPr lang="en-US" smtClean="0"/>
              <a:pPr/>
              <a:t>8/18/2020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F0B5ABA-4A83-402D-9F7C-1407B03576FB}" type="slidenum">
              <a:rPr lang="en-US" smtClean="0"/>
              <a:pPr/>
              <a:t>‹#›</a:t>
            </a:fld>
            <a:endParaRPr lang="en-US"/>
          </a:p>
        </p:txBody>
      </p:sp>
    </p:spTree>
    <p:extLst>
      <p:ext uri="{BB962C8B-B14F-4D97-AF65-F5344CB8AC3E}">
        <p14:creationId xmlns:p14="http://schemas.microsoft.com/office/powerpoint/2010/main" val="8803507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1910" y="2514601"/>
            <a:ext cx="668654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941910" y="4777380"/>
            <a:ext cx="668654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4AD5116-73CB-47FB-9528-30D4FF7E44F3}" type="datetime1">
              <a:rPr lang="en-US" smtClean="0"/>
              <a:pPr/>
              <a:t>8/18/2020</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1"/>
            <a:ext cx="1308489"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398860" y="4529541"/>
            <a:ext cx="584825" cy="365125"/>
          </a:xfrm>
        </p:spPr>
        <p:txBody>
          <a:bodyPr/>
          <a:lstStyle/>
          <a:p>
            <a:fld id="{7171E003-E08C-4C96-BE6D-682EDE082C6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910" y="609600"/>
            <a:ext cx="668654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41910" y="4354046"/>
            <a:ext cx="668654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01B2B8C-55AA-4434-90A8-777D91E458A5}" type="datetime1">
              <a:rPr lang="en-US" smtClean="0"/>
              <a:pPr/>
              <a:t>8/18/2020</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3141" y="317817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3244140"/>
            <a:ext cx="584825" cy="365125"/>
          </a:xfrm>
        </p:spPr>
        <p:txBody>
          <a:bodyPr/>
          <a:lstStyle/>
          <a:p>
            <a:fld id="{7171E003-E08C-4C96-BE6D-682EDE082C6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37462" y="609600"/>
            <a:ext cx="6295445"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2456259" y="3505200"/>
            <a:ext cx="5652416"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941910" y="4354046"/>
            <a:ext cx="668654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B565221-E746-44C2-918A-3EF86A0DD8F7}" type="datetime1">
              <a:rPr lang="en-US" smtClean="0"/>
              <a:pPr/>
              <a:t>8/18/2020</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3141" y="317817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3244140"/>
            <a:ext cx="584825" cy="365125"/>
          </a:xfrm>
        </p:spPr>
        <p:txBody>
          <a:bodyPr/>
          <a:lstStyle/>
          <a:p>
            <a:fld id="{7171E003-E08C-4C96-BE6D-682EDE082C67}" type="slidenum">
              <a:rPr lang="en-US" smtClean="0"/>
              <a:pPr/>
              <a:t>‹#›</a:t>
            </a:fld>
            <a:endParaRPr lang="en-US"/>
          </a:p>
        </p:txBody>
      </p:sp>
      <p:sp>
        <p:nvSpPr>
          <p:cNvPr id="14" name="TextBox 13"/>
          <p:cNvSpPr txBox="1"/>
          <p:nvPr/>
        </p:nvSpPr>
        <p:spPr>
          <a:xfrm>
            <a:off x="1850739" y="648005"/>
            <a:ext cx="4572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336139" y="2905306"/>
            <a:ext cx="4572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1910" y="2438401"/>
            <a:ext cx="668655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1941910" y="5181600"/>
            <a:ext cx="668655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5A6BF995-56E5-4A44-B20D-473E0AD962AE}" type="datetime1">
              <a:rPr lang="en-US" smtClean="0"/>
              <a:pPr/>
              <a:t>8/18/2020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3141" y="491172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4983088"/>
            <a:ext cx="584825" cy="365125"/>
          </a:xfrm>
        </p:spPr>
        <p:txBody>
          <a:bodyPr/>
          <a:lstStyle/>
          <a:p>
            <a:fld id="{7171E003-E08C-4C96-BE6D-682EDE082C67}"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137462" y="609600"/>
            <a:ext cx="6295445"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1941909" y="4343400"/>
            <a:ext cx="668655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1941910" y="5181600"/>
            <a:ext cx="668655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5115E23E-FE61-4F3B-9E8B-E73275910096}" type="datetime1">
              <a:rPr lang="en-US" smtClean="0"/>
              <a:pPr/>
              <a:t>8/18/2020</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3141" y="491172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4983088"/>
            <a:ext cx="584825" cy="365125"/>
          </a:xfrm>
        </p:spPr>
        <p:txBody>
          <a:bodyPr/>
          <a:lstStyle/>
          <a:p>
            <a:fld id="{7171E003-E08C-4C96-BE6D-682EDE082C67}" type="slidenum">
              <a:rPr lang="en-US" smtClean="0"/>
              <a:pPr/>
              <a:t>‹#›</a:t>
            </a:fld>
            <a:endParaRPr lang="en-US"/>
          </a:p>
        </p:txBody>
      </p:sp>
      <p:sp>
        <p:nvSpPr>
          <p:cNvPr id="17" name="TextBox 16"/>
          <p:cNvSpPr txBox="1"/>
          <p:nvPr/>
        </p:nvSpPr>
        <p:spPr>
          <a:xfrm>
            <a:off x="1850739" y="648005"/>
            <a:ext cx="4572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8336139" y="2905306"/>
            <a:ext cx="4572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1910" y="627407"/>
            <a:ext cx="668654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1941909" y="4343400"/>
            <a:ext cx="668655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1941910" y="5181600"/>
            <a:ext cx="668655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57F37036-8CD6-4419-B1EF-0B65A86BCF63}" type="datetime1">
              <a:rPr lang="en-US" smtClean="0"/>
              <a:pPr/>
              <a:t>8/18/2020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3141" y="491172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4983088"/>
            <a:ext cx="584825" cy="365125"/>
          </a:xfrm>
        </p:spPr>
        <p:txBody>
          <a:bodyPr/>
          <a:lstStyle/>
          <a:p>
            <a:fld id="{7171E003-E08C-4C96-BE6D-682EDE082C67}"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C86265B-F543-48ED-A7B7-AC0C6515473D}" type="datetime1">
              <a:rPr lang="en-US" smtClean="0"/>
              <a:pPr/>
              <a:t>8/18/2020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3141" y="71437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171E003-E08C-4C96-BE6D-682EDE082C67}"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71109" y="627406"/>
            <a:ext cx="16557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941909" y="627406"/>
            <a:ext cx="485775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870C780-68B3-417E-9E88-BA9023E1D33C}" type="datetime1">
              <a:rPr lang="en-US" smtClean="0"/>
              <a:pPr/>
              <a:t>8/18/2020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3141" y="71437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171E003-E08C-4C96-BE6D-682EDE082C6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4694" y="624110"/>
            <a:ext cx="6683765"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1941909" y="2133600"/>
            <a:ext cx="668655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207D7A0-7875-4873-892E-954DA9F20854}" type="datetime1">
              <a:rPr lang="en-US" smtClean="0"/>
              <a:pPr/>
              <a:t>8/18/2020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3141" y="71437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171E003-E08C-4C96-BE6D-682EDE082C6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1910" y="2058750"/>
            <a:ext cx="668654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41910" y="3530129"/>
            <a:ext cx="668654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7B049DB-5DB1-409C-A1B5-52442D07512F}" type="datetime1">
              <a:rPr lang="en-US" smtClean="0"/>
              <a:pPr/>
              <a:t>8/18/2020</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3141" y="317817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3244140"/>
            <a:ext cx="584825" cy="365125"/>
          </a:xfrm>
        </p:spPr>
        <p:txBody>
          <a:bodyPr/>
          <a:lstStyle/>
          <a:p>
            <a:fld id="{7171E003-E08C-4C96-BE6D-682EDE082C6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941909" y="2133600"/>
            <a:ext cx="3235398"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393060" y="2126222"/>
            <a:ext cx="3235398"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F34F739-13F5-4BA3-8390-87D45547F44E}" type="datetime1">
              <a:rPr lang="en-US" smtClean="0"/>
              <a:pPr/>
              <a:t>8/18/2020</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3141" y="71437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398860" y="787783"/>
            <a:ext cx="584825" cy="365125"/>
          </a:xfrm>
        </p:spPr>
        <p:txBody>
          <a:bodyPr/>
          <a:lstStyle/>
          <a:p>
            <a:fld id="{7171E003-E08C-4C96-BE6D-682EDE082C6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204530" y="1972703"/>
            <a:ext cx="299454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941909" y="2548966"/>
            <a:ext cx="3257170"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29972" y="1969475"/>
            <a:ext cx="299925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375218" y="2545738"/>
            <a:ext cx="3254006"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52AB028-0A44-4125-8AEA-485626BFA76A}" type="datetime1">
              <a:rPr lang="en-US" smtClean="0"/>
              <a:pPr/>
              <a:t>8/18/2020</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3141" y="71437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398860" y="787783"/>
            <a:ext cx="584825" cy="365125"/>
          </a:xfrm>
        </p:spPr>
        <p:txBody>
          <a:bodyPr/>
          <a:lstStyle/>
          <a:p>
            <a:fld id="{7171E003-E08C-4C96-BE6D-682EDE082C6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893DE59-9F9D-42D6-9352-7E6D5DE0E015}" type="datetime1">
              <a:rPr lang="en-US" smtClean="0"/>
              <a:pPr/>
              <a:t>8/18/2020</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3141" y="71437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7171E003-E08C-4C96-BE6D-682EDE082C6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F64B09-A639-4337-B825-4BB57F300BFE}" type="datetime1">
              <a:rPr lang="en-US" smtClean="0"/>
              <a:pPr/>
              <a:t>8/18/2020</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3141" y="71437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7171E003-E08C-4C96-BE6D-682EDE082C6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910" y="446088"/>
            <a:ext cx="26288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4742259" y="446089"/>
            <a:ext cx="38862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941910" y="1598613"/>
            <a:ext cx="26288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0F585E-C5A7-4E92-BDD2-5146CA011FF7}" type="datetime1">
              <a:rPr lang="en-US" smtClean="0"/>
              <a:pPr/>
              <a:t>8/18/2020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3141" y="71437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7171E003-E08C-4C96-BE6D-682EDE082C6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910" y="4800600"/>
            <a:ext cx="668655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941909" y="634965"/>
            <a:ext cx="668655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941910" y="5367338"/>
            <a:ext cx="668655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5084B67-595A-4CF5-BBEB-ECD291EC6DBA}" type="datetime1">
              <a:rPr lang="en-US" smtClean="0"/>
              <a:pPr/>
              <a:t>8/18/2020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3141" y="491172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4983088"/>
            <a:ext cx="584825" cy="365125"/>
          </a:xfrm>
        </p:spPr>
        <p:txBody>
          <a:bodyPr/>
          <a:lstStyle/>
          <a:p>
            <a:fld id="{7171E003-E08C-4C96-BE6D-682EDE082C6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8" name="Group 22"/>
          <p:cNvGrpSpPr/>
          <p:nvPr/>
        </p:nvGrpSpPr>
        <p:grpSpPr>
          <a:xfrm>
            <a:off x="1" y="228600"/>
            <a:ext cx="2138637"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9" name="Group 9"/>
          <p:cNvGrpSpPr/>
          <p:nvPr/>
        </p:nvGrpSpPr>
        <p:grpSpPr>
          <a:xfrm>
            <a:off x="20416" y="-786"/>
            <a:ext cx="1767506"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3716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4694" y="624110"/>
            <a:ext cx="6683765"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941909" y="2133600"/>
            <a:ext cx="668655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771210" y="6130437"/>
            <a:ext cx="859712"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46639ED-114C-44C2-98C7-69AE786D35F0}" type="datetime1">
              <a:rPr lang="en-US" smtClean="0"/>
              <a:pPr/>
              <a:t>8/18/2020</a:t>
            </a:fld>
            <a:endParaRPr lang="en-US"/>
          </a:p>
        </p:txBody>
      </p:sp>
      <p:sp>
        <p:nvSpPr>
          <p:cNvPr id="5" name="Footer Placeholder 4"/>
          <p:cNvSpPr>
            <a:spLocks noGrp="1"/>
          </p:cNvSpPr>
          <p:nvPr>
            <p:ph type="ftr" sz="quarter" idx="3"/>
          </p:nvPr>
        </p:nvSpPr>
        <p:spPr>
          <a:xfrm>
            <a:off x="1941910" y="6135809"/>
            <a:ext cx="5714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398860" y="787783"/>
            <a:ext cx="584825" cy="365125"/>
          </a:xfrm>
          <a:prstGeom prst="rect">
            <a:avLst/>
          </a:prstGeom>
        </p:spPr>
        <p:txBody>
          <a:bodyPr vert="horz" lIns="91440" tIns="45720" rIns="91440" bIns="45720" rtlCol="0" anchor="ctr"/>
          <a:lstStyle>
            <a:lvl1pPr algn="r">
              <a:defRPr sz="2000">
                <a:solidFill>
                  <a:srgbClr val="FEFFFF"/>
                </a:solidFill>
              </a:defRPr>
            </a:lvl1pPr>
          </a:lstStyle>
          <a:p>
            <a:fld id="{7171E003-E08C-4C96-BE6D-682EDE082C6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993775"/>
          </a:xfrm>
        </p:spPr>
        <p:txBody>
          <a:bodyPr/>
          <a:lstStyle/>
          <a:p>
            <a:pPr algn="ctr"/>
            <a:r>
              <a:rPr lang="en-US" dirty="0" smtClean="0">
                <a:solidFill>
                  <a:schemeClr val="tx1"/>
                </a:solidFill>
                <a:latin typeface="Times New Roman" pitchFamily="18" charset="0"/>
                <a:cs typeface="Times New Roman" pitchFamily="18" charset="0"/>
              </a:rPr>
              <a:t>Unit -3</a:t>
            </a:r>
            <a:endParaRPr lang="en-US" dirty="0">
              <a:solidFill>
                <a:schemeClr val="tx1"/>
              </a:solidFill>
              <a:latin typeface="Times New Roman" pitchFamily="18" charset="0"/>
              <a:cs typeface="Times New Roman" pitchFamily="18" charset="0"/>
            </a:endParaRPr>
          </a:p>
        </p:txBody>
      </p:sp>
      <p:sp>
        <p:nvSpPr>
          <p:cNvPr id="3" name="Subtitle 2"/>
          <p:cNvSpPr>
            <a:spLocks noGrp="1"/>
          </p:cNvSpPr>
          <p:nvPr>
            <p:ph type="subTitle" idx="1"/>
          </p:nvPr>
        </p:nvSpPr>
        <p:spPr>
          <a:xfrm>
            <a:off x="1371600" y="3124200"/>
            <a:ext cx="6400800" cy="2514600"/>
          </a:xfrm>
        </p:spPr>
        <p:txBody>
          <a:bodyPr>
            <a:normAutofit/>
          </a:bodyPr>
          <a:lstStyle/>
          <a:p>
            <a:pPr algn="ctr"/>
            <a:r>
              <a:rPr lang="en-US" sz="5400" dirty="0" smtClean="0">
                <a:solidFill>
                  <a:schemeClr val="tx1"/>
                </a:solidFill>
                <a:latin typeface="Times New Roman" pitchFamily="18" charset="0"/>
                <a:cs typeface="Times New Roman" pitchFamily="18" charset="0"/>
              </a:rPr>
              <a:t>Design Thinking &amp; Liberal Art</a:t>
            </a:r>
            <a:endParaRPr lang="en-US" sz="5400" dirty="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7171E003-E08C-4C96-BE6D-682EDE082C67}" type="slidenum">
              <a:rPr lang="en-US" smtClean="0"/>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533400"/>
            <a:ext cx="6683765" cy="762000"/>
          </a:xfrm>
        </p:spPr>
        <p:txBody>
          <a:bodyPr>
            <a:normAutofit fontScale="90000"/>
          </a:bodyPr>
          <a:lstStyle/>
          <a:p>
            <a:pPr fontAlgn="base"/>
            <a:r>
              <a:rPr lang="en-US" cap="all" dirty="0">
                <a:latin typeface="Times New Roman" pitchFamily="18" charset="0"/>
                <a:cs typeface="Times New Roman" pitchFamily="18" charset="0"/>
              </a:rPr>
              <a:t> </a:t>
            </a:r>
            <a:r>
              <a:rPr lang="en-US" cap="all" dirty="0" smtClean="0">
                <a:latin typeface="Times New Roman" pitchFamily="18" charset="0"/>
                <a:cs typeface="Times New Roman" pitchFamily="18" charset="0"/>
              </a:rPr>
              <a:t> </a:t>
            </a:r>
            <a:r>
              <a:rPr lang="en-US" b="1" cap="all" dirty="0" smtClean="0">
                <a:latin typeface="Times New Roman" pitchFamily="18" charset="0"/>
                <a:cs typeface="Times New Roman" pitchFamily="18" charset="0"/>
              </a:rPr>
              <a:t>Stages of Design Thinking</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1219200" y="1295400"/>
            <a:ext cx="7467600" cy="5257800"/>
          </a:xfrm>
        </p:spPr>
        <p:style>
          <a:lnRef idx="2">
            <a:schemeClr val="accent4"/>
          </a:lnRef>
          <a:fillRef idx="1">
            <a:schemeClr val="lt1"/>
          </a:fillRef>
          <a:effectRef idx="0">
            <a:schemeClr val="accent4"/>
          </a:effectRef>
          <a:fontRef idx="minor">
            <a:schemeClr val="dk1"/>
          </a:fontRef>
        </p:style>
        <p:txBody>
          <a:bodyPr>
            <a:noAutofit/>
          </a:bodyPr>
          <a:lstStyle/>
          <a:p>
            <a:r>
              <a:rPr lang="en-US" sz="2400" b="1" dirty="0" smtClean="0">
                <a:latin typeface="Times New Roman" pitchFamily="18" charset="0"/>
                <a:cs typeface="Times New Roman" pitchFamily="18" charset="0"/>
              </a:rPr>
              <a:t>Five stages of Design </a:t>
            </a:r>
            <a:r>
              <a:rPr lang="en-US" sz="2400" b="1" dirty="0" smtClean="0">
                <a:latin typeface="Times New Roman" pitchFamily="18" charset="0"/>
                <a:cs typeface="Times New Roman" pitchFamily="18" charset="0"/>
              </a:rPr>
              <a:t>Thinking</a:t>
            </a:r>
          </a:p>
          <a:p>
            <a:endParaRPr lang="en-US" sz="2400" b="1" dirty="0" smtClean="0">
              <a:latin typeface="Times New Roman" pitchFamily="18" charset="0"/>
              <a:cs typeface="Times New Roman" pitchFamily="18" charset="0"/>
            </a:endParaRPr>
          </a:p>
          <a:p>
            <a:endParaRPr lang="en-US" sz="2400" b="1"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7171E003-E08C-4C96-BE6D-682EDE082C67}" type="slidenum">
              <a:rPr lang="en-US" smtClean="0"/>
              <a:pPr/>
              <a:t>10</a:t>
            </a:fld>
            <a:endParaRPr lang="en-US"/>
          </a:p>
        </p:txBody>
      </p:sp>
      <p:pic>
        <p:nvPicPr>
          <p:cNvPr id="7" name="Picture 6"/>
          <p:cNvPicPr/>
          <p:nvPr/>
        </p:nvPicPr>
        <p:blipFill rotWithShape="1">
          <a:blip r:embed="rId2"/>
          <a:srcRect l="10096" t="31927" r="38301" b="15337"/>
          <a:stretch/>
        </p:blipFill>
        <p:spPr bwMode="auto">
          <a:xfrm>
            <a:off x="1447800" y="1828800"/>
            <a:ext cx="6858000" cy="4495800"/>
          </a:xfrm>
          <a:prstGeom prst="rect">
            <a:avLst/>
          </a:prstGeom>
          <a:ln>
            <a:noFill/>
          </a:ln>
          <a:extLst>
            <a:ext uri="{53640926-AAD7-44D8-BBD7-CCE9431645EC}">
              <a14:shadowObscured xmlns:a14="http://schemas.microsoft.com/office/drawing/2010/main"/>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533400"/>
            <a:ext cx="6683765" cy="762000"/>
          </a:xfrm>
        </p:spPr>
        <p:txBody>
          <a:bodyPr>
            <a:normAutofit fontScale="90000"/>
          </a:bodyPr>
          <a:lstStyle/>
          <a:p>
            <a:pPr fontAlgn="base"/>
            <a:r>
              <a:rPr lang="en-US" cap="all" dirty="0">
                <a:latin typeface="Times New Roman" pitchFamily="18" charset="0"/>
                <a:cs typeface="Times New Roman" pitchFamily="18" charset="0"/>
              </a:rPr>
              <a:t> </a:t>
            </a:r>
            <a:r>
              <a:rPr lang="en-US" cap="all" dirty="0" smtClean="0">
                <a:latin typeface="Times New Roman" pitchFamily="18" charset="0"/>
                <a:cs typeface="Times New Roman" pitchFamily="18" charset="0"/>
              </a:rPr>
              <a:t> </a:t>
            </a:r>
            <a:r>
              <a:rPr lang="en-US" b="1" cap="all" dirty="0" smtClean="0">
                <a:latin typeface="Times New Roman" pitchFamily="18" charset="0"/>
                <a:cs typeface="Times New Roman" pitchFamily="18" charset="0"/>
              </a:rPr>
              <a:t>Stages of Design Thinking</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1219200" y="1295400"/>
            <a:ext cx="7467600" cy="5257800"/>
          </a:xfrm>
        </p:spPr>
        <p:style>
          <a:lnRef idx="2">
            <a:schemeClr val="accent4"/>
          </a:lnRef>
          <a:fillRef idx="1">
            <a:schemeClr val="lt1"/>
          </a:fillRef>
          <a:effectRef idx="0">
            <a:schemeClr val="accent4"/>
          </a:effectRef>
          <a:fontRef idx="minor">
            <a:schemeClr val="dk1"/>
          </a:fontRef>
        </p:style>
        <p:txBody>
          <a:bodyPr>
            <a:noAutofit/>
          </a:bodyPr>
          <a:lstStyle/>
          <a:p>
            <a:r>
              <a:rPr lang="en-US" sz="2400" b="1" dirty="0" smtClean="0">
                <a:latin typeface="Times New Roman" pitchFamily="18" charset="0"/>
                <a:cs typeface="Times New Roman" pitchFamily="18" charset="0"/>
              </a:rPr>
              <a:t>Five stages of Design Thinking</a:t>
            </a:r>
          </a:p>
          <a:p>
            <a:endParaRPr lang="en-US" sz="2400" b="1"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7171E003-E08C-4C96-BE6D-682EDE082C67}" type="slidenum">
              <a:rPr lang="en-US" smtClean="0"/>
              <a:pPr/>
              <a:t>11</a:t>
            </a:fld>
            <a:endParaRPr lang="en-US"/>
          </a:p>
        </p:txBody>
      </p:sp>
      <p:pic>
        <p:nvPicPr>
          <p:cNvPr id="6" name="Picture 4"/>
          <p:cNvPicPr>
            <a:picLocks noChangeAspect="1" noChangeArrowheads="1"/>
          </p:cNvPicPr>
          <p:nvPr/>
        </p:nvPicPr>
        <p:blipFill>
          <a:blip r:embed="rId2" cstate="print"/>
          <a:srcRect/>
          <a:stretch>
            <a:fillRect/>
          </a:stretch>
        </p:blipFill>
        <p:spPr bwMode="auto">
          <a:xfrm>
            <a:off x="1295400" y="1981200"/>
            <a:ext cx="7443636" cy="4267200"/>
          </a:xfrm>
          <a:prstGeom prst="rect">
            <a:avLst/>
          </a:prstGeom>
          <a:noFill/>
          <a:ln w="9525">
            <a:noFill/>
            <a:miter lim="800000"/>
            <a:headEnd/>
            <a:tailEnd/>
          </a:ln>
          <a:effectLst/>
        </p:spPr>
      </p:pic>
    </p:spTree>
    <p:extLst>
      <p:ext uri="{BB962C8B-B14F-4D97-AF65-F5344CB8AC3E}">
        <p14:creationId xmlns:p14="http://schemas.microsoft.com/office/powerpoint/2010/main" val="13956692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533400"/>
            <a:ext cx="6683765" cy="762000"/>
          </a:xfrm>
        </p:spPr>
        <p:txBody>
          <a:bodyPr>
            <a:normAutofit fontScale="90000"/>
          </a:bodyPr>
          <a:lstStyle/>
          <a:p>
            <a:pPr fontAlgn="base"/>
            <a:r>
              <a:rPr lang="en-US" cap="all" dirty="0">
                <a:latin typeface="Times New Roman" pitchFamily="18" charset="0"/>
                <a:cs typeface="Times New Roman" pitchFamily="18" charset="0"/>
              </a:rPr>
              <a:t> </a:t>
            </a:r>
            <a:r>
              <a:rPr lang="en-US" cap="all" dirty="0" smtClean="0">
                <a:latin typeface="Times New Roman" pitchFamily="18" charset="0"/>
                <a:cs typeface="Times New Roman" pitchFamily="18" charset="0"/>
              </a:rPr>
              <a:t> </a:t>
            </a:r>
            <a:r>
              <a:rPr lang="en-US" b="1" cap="all" dirty="0" smtClean="0">
                <a:latin typeface="Times New Roman" pitchFamily="18" charset="0"/>
                <a:cs typeface="Times New Roman" pitchFamily="18" charset="0"/>
              </a:rPr>
              <a:t>Stages of Design Thinking</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1219200" y="1295400"/>
            <a:ext cx="7467600" cy="5257800"/>
          </a:xfrm>
        </p:spPr>
        <p:style>
          <a:lnRef idx="2">
            <a:schemeClr val="accent4"/>
          </a:lnRef>
          <a:fillRef idx="1">
            <a:schemeClr val="lt1"/>
          </a:fillRef>
          <a:effectRef idx="0">
            <a:schemeClr val="accent4"/>
          </a:effectRef>
          <a:fontRef idx="minor">
            <a:schemeClr val="dk1"/>
          </a:fontRef>
        </p:style>
        <p:txBody>
          <a:bodyPr>
            <a:noAutofit/>
          </a:bodyPr>
          <a:lstStyle/>
          <a:p>
            <a:r>
              <a:rPr lang="en-US" sz="2400" b="1" dirty="0" smtClean="0">
                <a:latin typeface="Times New Roman" pitchFamily="18" charset="0"/>
                <a:cs typeface="Times New Roman" pitchFamily="18" charset="0"/>
              </a:rPr>
              <a:t>Five stages of Design Thinking</a:t>
            </a:r>
          </a:p>
          <a:p>
            <a:pPr marL="514350" indent="-514350">
              <a:buFont typeface="+mj-lt"/>
              <a:buAutoNum type="romanLcPeriod"/>
            </a:pPr>
            <a:r>
              <a:rPr lang="en-US" sz="2400" dirty="0" smtClean="0">
                <a:latin typeface="Times New Roman" pitchFamily="18" charset="0"/>
                <a:cs typeface="Times New Roman" pitchFamily="18" charset="0"/>
              </a:rPr>
              <a:t>Empathize (learn about the audience for whom design is undertaken), </a:t>
            </a:r>
          </a:p>
          <a:p>
            <a:pPr marL="514350" indent="-514350">
              <a:buFont typeface="+mj-lt"/>
              <a:buAutoNum type="romanLcPeriod"/>
            </a:pPr>
            <a:r>
              <a:rPr lang="en-US" sz="2400" dirty="0" smtClean="0">
                <a:latin typeface="Times New Roman" pitchFamily="18" charset="0"/>
                <a:cs typeface="Times New Roman" pitchFamily="18" charset="0"/>
              </a:rPr>
              <a:t>Define (construct a point of view that is based on user needs and insights), </a:t>
            </a:r>
          </a:p>
          <a:p>
            <a:pPr marL="514350" indent="-514350">
              <a:buFont typeface="+mj-lt"/>
              <a:buAutoNum type="romanLcPeriod"/>
            </a:pPr>
            <a:r>
              <a:rPr lang="en-US" sz="2400" dirty="0" smtClean="0">
                <a:latin typeface="Times New Roman" pitchFamily="18" charset="0"/>
                <a:cs typeface="Times New Roman" pitchFamily="18" charset="0"/>
              </a:rPr>
              <a:t>Ideate (brainstorm and come up with creative solutions), </a:t>
            </a:r>
          </a:p>
          <a:p>
            <a:pPr marL="514350" indent="-514350">
              <a:buFont typeface="+mj-lt"/>
              <a:buAutoNum type="romanLcPeriod"/>
            </a:pPr>
            <a:r>
              <a:rPr lang="en-US" sz="2400" dirty="0" smtClean="0">
                <a:latin typeface="Times New Roman" pitchFamily="18" charset="0"/>
                <a:cs typeface="Times New Roman" pitchFamily="18" charset="0"/>
              </a:rPr>
              <a:t>Prototype (build a representation of one or more of the ideas generated so as to show to others), and </a:t>
            </a:r>
          </a:p>
          <a:p>
            <a:pPr marL="514350" indent="-514350">
              <a:buFont typeface="+mj-lt"/>
              <a:buAutoNum type="romanLcPeriod"/>
            </a:pPr>
            <a:r>
              <a:rPr lang="en-US" sz="2400" dirty="0" smtClean="0">
                <a:latin typeface="Times New Roman" pitchFamily="18" charset="0"/>
                <a:cs typeface="Times New Roman" pitchFamily="18" charset="0"/>
              </a:rPr>
              <a:t>Test (return to the original user group and test the ideas for feedback).</a:t>
            </a:r>
            <a:endParaRPr lang="en-US" sz="2400" b="1" dirty="0" smtClean="0">
              <a:latin typeface="Times New Roman" pitchFamily="18" charset="0"/>
              <a:cs typeface="Times New Roman" pitchFamily="18" charset="0"/>
            </a:endParaRPr>
          </a:p>
          <a:p>
            <a:endParaRPr lang="en-US" sz="2400" b="1"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7171E003-E08C-4C96-BE6D-682EDE082C67}" type="slidenum">
              <a:rPr lang="en-US" smtClean="0"/>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533400"/>
            <a:ext cx="6683765" cy="762000"/>
          </a:xfrm>
        </p:spPr>
        <p:txBody>
          <a:bodyPr>
            <a:normAutofit fontScale="90000"/>
          </a:bodyPr>
          <a:lstStyle/>
          <a:p>
            <a:pPr fontAlgn="base"/>
            <a:r>
              <a:rPr lang="en-US" cap="all" dirty="0">
                <a:latin typeface="Times New Roman" pitchFamily="18" charset="0"/>
                <a:cs typeface="Times New Roman" pitchFamily="18" charset="0"/>
              </a:rPr>
              <a:t> </a:t>
            </a:r>
            <a:r>
              <a:rPr lang="en-US" cap="all" dirty="0" smtClean="0">
                <a:latin typeface="Times New Roman" pitchFamily="18" charset="0"/>
                <a:cs typeface="Times New Roman" pitchFamily="18" charset="0"/>
              </a:rPr>
              <a:t> </a:t>
            </a:r>
            <a:r>
              <a:rPr lang="en-US" b="1" cap="all" dirty="0" smtClean="0">
                <a:latin typeface="Times New Roman" pitchFamily="18" charset="0"/>
                <a:cs typeface="Times New Roman" pitchFamily="18" charset="0"/>
              </a:rPr>
              <a:t>Stages of Design Thinking</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1219200" y="1295400"/>
            <a:ext cx="7467600" cy="5257800"/>
          </a:xfrm>
        </p:spPr>
        <p:style>
          <a:lnRef idx="2">
            <a:schemeClr val="accent4"/>
          </a:lnRef>
          <a:fillRef idx="1">
            <a:schemeClr val="lt1"/>
          </a:fillRef>
          <a:effectRef idx="0">
            <a:schemeClr val="accent4"/>
          </a:effectRef>
          <a:fontRef idx="minor">
            <a:schemeClr val="dk1"/>
          </a:fontRef>
        </p:style>
        <p:txBody>
          <a:bodyPr>
            <a:noAutofit/>
          </a:bodyPr>
          <a:lstStyle/>
          <a:p>
            <a:r>
              <a:rPr lang="en-US" sz="2400" b="1" dirty="0" smtClean="0">
                <a:latin typeface="Times New Roman" pitchFamily="18" charset="0"/>
                <a:cs typeface="Times New Roman" pitchFamily="18" charset="0"/>
              </a:rPr>
              <a:t>Five stages of Design Thinking</a:t>
            </a:r>
          </a:p>
          <a:p>
            <a:endParaRPr lang="en-US" sz="2400" b="1" dirty="0" smtClean="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7171E003-E08C-4C96-BE6D-682EDE082C67}" type="slidenum">
              <a:rPr lang="en-US" smtClean="0"/>
              <a:pPr/>
              <a:t>13</a:t>
            </a:fld>
            <a:endParaRPr lang="en-US"/>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877" t="20745" r="4507" b="13636"/>
          <a:stretch/>
        </p:blipFill>
        <p:spPr>
          <a:xfrm>
            <a:off x="1219200" y="1676401"/>
            <a:ext cx="7239001" cy="4572000"/>
          </a:xfrm>
          <a:prstGeom prst="rect">
            <a:avLst/>
          </a:prstGeom>
        </p:spPr>
      </p:pic>
    </p:spTree>
    <p:extLst>
      <p:ext uri="{BB962C8B-B14F-4D97-AF65-F5344CB8AC3E}">
        <p14:creationId xmlns:p14="http://schemas.microsoft.com/office/powerpoint/2010/main" val="26506890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533400"/>
            <a:ext cx="6683765" cy="762000"/>
          </a:xfrm>
        </p:spPr>
        <p:txBody>
          <a:bodyPr>
            <a:normAutofit fontScale="90000"/>
          </a:bodyPr>
          <a:lstStyle/>
          <a:p>
            <a:pPr fontAlgn="base"/>
            <a:r>
              <a:rPr lang="en-US" cap="all" dirty="0">
                <a:latin typeface="Times New Roman" pitchFamily="18" charset="0"/>
                <a:cs typeface="Times New Roman" pitchFamily="18" charset="0"/>
              </a:rPr>
              <a:t> </a:t>
            </a:r>
            <a:r>
              <a:rPr lang="en-US" cap="all" dirty="0" smtClean="0">
                <a:latin typeface="Times New Roman" pitchFamily="18" charset="0"/>
                <a:cs typeface="Times New Roman" pitchFamily="18" charset="0"/>
              </a:rPr>
              <a:t> </a:t>
            </a:r>
            <a:r>
              <a:rPr lang="en-US" b="1" cap="all" dirty="0" smtClean="0">
                <a:latin typeface="Times New Roman" pitchFamily="18" charset="0"/>
                <a:cs typeface="Times New Roman" pitchFamily="18" charset="0"/>
              </a:rPr>
              <a:t>Stages of Design Thinking</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1219200" y="1066800"/>
            <a:ext cx="7467600" cy="5486400"/>
          </a:xfrm>
        </p:spPr>
        <p:style>
          <a:lnRef idx="2">
            <a:schemeClr val="accent4"/>
          </a:lnRef>
          <a:fillRef idx="1">
            <a:schemeClr val="lt1"/>
          </a:fillRef>
          <a:effectRef idx="0">
            <a:schemeClr val="accent4"/>
          </a:effectRef>
          <a:fontRef idx="minor">
            <a:schemeClr val="dk1"/>
          </a:fontRef>
        </p:style>
        <p:txBody>
          <a:bodyPr>
            <a:noAutofit/>
          </a:bodyPr>
          <a:lstStyle/>
          <a:p>
            <a:pPr marL="0" indent="0">
              <a:buNone/>
            </a:pPr>
            <a:r>
              <a:rPr lang="en-US" sz="2400" b="1" dirty="0" smtClean="0">
                <a:latin typeface="Times New Roman" pitchFamily="18" charset="0"/>
                <a:cs typeface="Times New Roman" pitchFamily="18" charset="0"/>
              </a:rPr>
              <a:t>First Stages – Empathize </a:t>
            </a:r>
          </a:p>
          <a:p>
            <a:r>
              <a:rPr lang="en-US" sz="2200" dirty="0" smtClean="0">
                <a:latin typeface="Times New Roman" pitchFamily="18" charset="0"/>
                <a:cs typeface="Times New Roman" pitchFamily="18" charset="0"/>
              </a:rPr>
              <a:t>This stage is meant to get a better understanding of the problem that needs to be solved</a:t>
            </a:r>
            <a:r>
              <a:rPr lang="en-US" sz="2200" dirty="0">
                <a:latin typeface="Times New Roman" pitchFamily="18" charset="0"/>
                <a:cs typeface="Times New Roman" pitchFamily="18" charset="0"/>
              </a:rPr>
              <a:t>. </a:t>
            </a:r>
            <a:endParaRPr lang="en-US" sz="2200" dirty="0" smtClean="0">
              <a:latin typeface="Times New Roman" pitchFamily="18" charset="0"/>
              <a:cs typeface="Times New Roman" pitchFamily="18" charset="0"/>
            </a:endParaRPr>
          </a:p>
          <a:p>
            <a:r>
              <a:rPr lang="en-US" sz="2200" dirty="0" smtClean="0">
                <a:latin typeface="Times New Roman" pitchFamily="18" charset="0"/>
                <a:cs typeface="Times New Roman" pitchFamily="18" charset="0"/>
              </a:rPr>
              <a:t>A </a:t>
            </a:r>
            <a:r>
              <a:rPr lang="en-US" sz="2200" dirty="0">
                <a:latin typeface="Times New Roman" pitchFamily="18" charset="0"/>
                <a:cs typeface="Times New Roman" pitchFamily="18" charset="0"/>
              </a:rPr>
              <a:t>substantial amount of information is gathered during the Empathize stage and is carried on to the next few stages to help </a:t>
            </a:r>
            <a:r>
              <a:rPr lang="en-US" sz="2200" i="1" dirty="0">
                <a:latin typeface="Times New Roman" pitchFamily="18" charset="0"/>
                <a:cs typeface="Times New Roman" pitchFamily="18" charset="0"/>
              </a:rPr>
              <a:t>define</a:t>
            </a:r>
            <a:r>
              <a:rPr lang="en-US" sz="2200" dirty="0">
                <a:latin typeface="Times New Roman" pitchFamily="18" charset="0"/>
                <a:cs typeface="Times New Roman" pitchFamily="18" charset="0"/>
              </a:rPr>
              <a:t> the problem and understand how to deal with it.</a:t>
            </a:r>
            <a:endParaRPr lang="en-US" sz="2200" dirty="0" smtClean="0">
              <a:latin typeface="Times New Roman" pitchFamily="18" charset="0"/>
              <a:cs typeface="Times New Roman" pitchFamily="18" charset="0"/>
            </a:endParaRPr>
          </a:p>
          <a:p>
            <a:r>
              <a:rPr lang="en-US" sz="2200" dirty="0" smtClean="0">
                <a:latin typeface="Times New Roman" pitchFamily="18" charset="0"/>
                <a:cs typeface="Times New Roman" pitchFamily="18" charset="0"/>
              </a:rPr>
              <a:t>This includes: </a:t>
            </a:r>
          </a:p>
          <a:p>
            <a:pPr lvl="2">
              <a:buFont typeface="Wingdings" pitchFamily="2" charset="2"/>
              <a:buChar char="Ø"/>
            </a:pPr>
            <a:r>
              <a:rPr lang="en-US" sz="2200" dirty="0" smtClean="0">
                <a:latin typeface="Times New Roman" pitchFamily="18" charset="0"/>
                <a:cs typeface="Times New Roman" pitchFamily="18" charset="0"/>
              </a:rPr>
              <a:t>consulting experts of the matter, </a:t>
            </a:r>
          </a:p>
          <a:p>
            <a:pPr lvl="2">
              <a:buFont typeface="Wingdings" pitchFamily="2" charset="2"/>
              <a:buChar char="Ø"/>
            </a:pPr>
            <a:r>
              <a:rPr lang="en-US" sz="2200" dirty="0" smtClean="0">
                <a:latin typeface="Times New Roman" pitchFamily="18" charset="0"/>
                <a:cs typeface="Times New Roman" pitchFamily="18" charset="0"/>
              </a:rPr>
              <a:t>engaging farther into the issue to better understand the problem at hand, </a:t>
            </a:r>
          </a:p>
          <a:p>
            <a:pPr lvl="2">
              <a:buFont typeface="Wingdings" pitchFamily="2" charset="2"/>
              <a:buChar char="Ø"/>
            </a:pPr>
            <a:r>
              <a:rPr lang="en-US" sz="2200" dirty="0" smtClean="0">
                <a:latin typeface="Times New Roman" pitchFamily="18" charset="0"/>
                <a:cs typeface="Times New Roman" pitchFamily="18" charset="0"/>
              </a:rPr>
              <a:t>as well as working the issue though as a group to have a deeper comprehension of everything that is involved with the problem.</a:t>
            </a:r>
          </a:p>
          <a:p>
            <a:pPr>
              <a:buNone/>
            </a:pPr>
            <a:r>
              <a:rPr lang="en-US" sz="2400" dirty="0" smtClean="0">
                <a:latin typeface="Times New Roman" pitchFamily="18" charset="0"/>
                <a:cs typeface="Times New Roman" pitchFamily="18" charset="0"/>
              </a:rPr>
              <a:t>		</a:t>
            </a:r>
            <a:endParaRPr lang="en-US" sz="2400" dirty="0" smtClean="0"/>
          </a:p>
          <a:p>
            <a:endParaRPr lang="en-US" sz="2400" b="1"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7171E003-E08C-4C96-BE6D-682EDE082C67}" type="slidenum">
              <a:rPr lang="en-US" smtClean="0"/>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533400"/>
            <a:ext cx="6683765" cy="762000"/>
          </a:xfrm>
        </p:spPr>
        <p:txBody>
          <a:bodyPr>
            <a:normAutofit fontScale="90000"/>
          </a:bodyPr>
          <a:lstStyle/>
          <a:p>
            <a:pPr fontAlgn="base"/>
            <a:r>
              <a:rPr lang="en-US" cap="all" dirty="0">
                <a:latin typeface="Times New Roman" pitchFamily="18" charset="0"/>
                <a:cs typeface="Times New Roman" pitchFamily="18" charset="0"/>
              </a:rPr>
              <a:t> </a:t>
            </a:r>
            <a:r>
              <a:rPr lang="en-US" cap="all" dirty="0" smtClean="0">
                <a:latin typeface="Times New Roman" pitchFamily="18" charset="0"/>
                <a:cs typeface="Times New Roman" pitchFamily="18" charset="0"/>
              </a:rPr>
              <a:t> </a:t>
            </a:r>
            <a:r>
              <a:rPr lang="en-US" b="1" cap="all" dirty="0" smtClean="0">
                <a:latin typeface="Times New Roman" pitchFamily="18" charset="0"/>
                <a:cs typeface="Times New Roman" pitchFamily="18" charset="0"/>
              </a:rPr>
              <a:t>Stages of Design Thinking</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1219200" y="1295400"/>
            <a:ext cx="7467600" cy="5257800"/>
          </a:xfrm>
        </p:spPr>
        <p:style>
          <a:lnRef idx="2">
            <a:schemeClr val="accent4"/>
          </a:lnRef>
          <a:fillRef idx="1">
            <a:schemeClr val="lt1"/>
          </a:fillRef>
          <a:effectRef idx="0">
            <a:schemeClr val="accent4"/>
          </a:effectRef>
          <a:fontRef idx="minor">
            <a:schemeClr val="dk1"/>
          </a:fontRef>
        </p:style>
        <p:txBody>
          <a:bodyPr>
            <a:noAutofit/>
          </a:bodyPr>
          <a:lstStyle/>
          <a:p>
            <a:pPr marL="0" indent="0">
              <a:buNone/>
            </a:pPr>
            <a:r>
              <a:rPr lang="en-US" sz="2400" b="1" dirty="0" smtClean="0">
                <a:latin typeface="Times New Roman" pitchFamily="18" charset="0"/>
                <a:cs typeface="Times New Roman" pitchFamily="18" charset="0"/>
              </a:rPr>
              <a:t>Second Stage – Define </a:t>
            </a:r>
          </a:p>
          <a:p>
            <a:r>
              <a:rPr lang="en-US" sz="2600" dirty="0" smtClean="0">
                <a:solidFill>
                  <a:schemeClr val="tx1"/>
                </a:solidFill>
                <a:latin typeface="Times New Roman" pitchFamily="18" charset="0"/>
                <a:cs typeface="Times New Roman" pitchFamily="18" charset="0"/>
              </a:rPr>
              <a:t>During this stage in the Design Thinking process  all the information gained during the Empathize stage is  put together. </a:t>
            </a:r>
          </a:p>
          <a:p>
            <a:endParaRPr lang="en-US" sz="2600" dirty="0" smtClean="0">
              <a:solidFill>
                <a:schemeClr val="tx1"/>
              </a:solidFill>
              <a:latin typeface="Times New Roman" pitchFamily="18" charset="0"/>
              <a:cs typeface="Times New Roman" pitchFamily="18" charset="0"/>
            </a:endParaRPr>
          </a:p>
          <a:p>
            <a:r>
              <a:rPr lang="en-US" sz="2600" dirty="0" smtClean="0">
                <a:solidFill>
                  <a:schemeClr val="tx1"/>
                </a:solidFill>
                <a:latin typeface="Times New Roman" pitchFamily="18" charset="0"/>
                <a:cs typeface="Times New Roman" pitchFamily="18" charset="0"/>
              </a:rPr>
              <a:t>Essentially, data is analyzed and put in order to better concrete on the problems that has been defined. </a:t>
            </a:r>
          </a:p>
          <a:p>
            <a:endParaRPr lang="en-US" sz="2600" dirty="0" smtClean="0">
              <a:solidFill>
                <a:schemeClr val="tx1"/>
              </a:solidFill>
              <a:latin typeface="Times New Roman" pitchFamily="18" charset="0"/>
              <a:cs typeface="Times New Roman" pitchFamily="18" charset="0"/>
            </a:endParaRPr>
          </a:p>
          <a:p>
            <a:r>
              <a:rPr lang="en-US" sz="2600" dirty="0" smtClean="0">
                <a:solidFill>
                  <a:schemeClr val="tx1"/>
                </a:solidFill>
                <a:latin typeface="Times New Roman" pitchFamily="18" charset="0"/>
                <a:cs typeface="Times New Roman" pitchFamily="18" charset="0"/>
              </a:rPr>
              <a:t>The Define stage will help gather great ideas and  understand how to use them effectively. </a:t>
            </a:r>
          </a:p>
          <a:p>
            <a:endParaRPr lang="en-US" sz="2400" b="1"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7171E003-E08C-4C96-BE6D-682EDE082C67}" type="slidenum">
              <a:rPr lang="en-US" smtClean="0"/>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533400"/>
            <a:ext cx="6683765" cy="762000"/>
          </a:xfrm>
        </p:spPr>
        <p:txBody>
          <a:bodyPr>
            <a:normAutofit fontScale="90000"/>
          </a:bodyPr>
          <a:lstStyle/>
          <a:p>
            <a:pPr fontAlgn="base"/>
            <a:r>
              <a:rPr lang="en-US" cap="all" dirty="0">
                <a:latin typeface="Times New Roman" pitchFamily="18" charset="0"/>
                <a:cs typeface="Times New Roman" pitchFamily="18" charset="0"/>
              </a:rPr>
              <a:t> </a:t>
            </a:r>
            <a:r>
              <a:rPr lang="en-US" cap="all" dirty="0" smtClean="0">
                <a:latin typeface="Times New Roman" pitchFamily="18" charset="0"/>
                <a:cs typeface="Times New Roman" pitchFamily="18" charset="0"/>
              </a:rPr>
              <a:t> </a:t>
            </a:r>
            <a:r>
              <a:rPr lang="en-US" b="1" cap="all" dirty="0" smtClean="0">
                <a:latin typeface="Times New Roman" pitchFamily="18" charset="0"/>
                <a:cs typeface="Times New Roman" pitchFamily="18" charset="0"/>
              </a:rPr>
              <a:t>Stages of Design Thinking</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1219200" y="1295400"/>
            <a:ext cx="7467600" cy="5257800"/>
          </a:xfrm>
        </p:spPr>
        <p:style>
          <a:lnRef idx="2">
            <a:schemeClr val="accent4"/>
          </a:lnRef>
          <a:fillRef idx="1">
            <a:schemeClr val="lt1"/>
          </a:fillRef>
          <a:effectRef idx="0">
            <a:schemeClr val="accent4"/>
          </a:effectRef>
          <a:fontRef idx="minor">
            <a:schemeClr val="dk1"/>
          </a:fontRef>
        </p:style>
        <p:txBody>
          <a:bodyPr>
            <a:noAutofit/>
          </a:bodyPr>
          <a:lstStyle/>
          <a:p>
            <a:r>
              <a:rPr lang="en-US" sz="2400" b="1" dirty="0" smtClean="0">
                <a:latin typeface="Times New Roman" pitchFamily="18" charset="0"/>
                <a:cs typeface="Times New Roman" pitchFamily="18" charset="0"/>
              </a:rPr>
              <a:t>Third Stage -  Ideate </a:t>
            </a:r>
          </a:p>
          <a:p>
            <a:r>
              <a:rPr lang="en-US" sz="2400" dirty="0" smtClean="0">
                <a:latin typeface="Times New Roman" pitchFamily="18" charset="0"/>
                <a:cs typeface="Times New Roman" pitchFamily="18" charset="0"/>
              </a:rPr>
              <a:t>During this stage, Design thinkers start to use the information from the previous stages to generate logical ideas. </a:t>
            </a:r>
          </a:p>
          <a:p>
            <a:r>
              <a:rPr lang="en-US" sz="2400" dirty="0" smtClean="0">
                <a:latin typeface="Times New Roman" pitchFamily="18" charset="0"/>
                <a:cs typeface="Times New Roman" pitchFamily="18" charset="0"/>
              </a:rPr>
              <a:t>From here, ideas are generated that may be “out of the box” or perhaps just ideas that may normally skipped over when not all of information is presented. </a:t>
            </a:r>
          </a:p>
          <a:p>
            <a:r>
              <a:rPr lang="en-US" sz="2400" dirty="0" smtClean="0">
                <a:latin typeface="Times New Roman" pitchFamily="18" charset="0"/>
                <a:cs typeface="Times New Roman" pitchFamily="18" charset="0"/>
              </a:rPr>
              <a:t>This stage allows for an alternative way to solve normalized problems.</a:t>
            </a:r>
          </a:p>
          <a:p>
            <a:r>
              <a:rPr lang="en-US" sz="2400" dirty="0" smtClean="0">
                <a:latin typeface="Times New Roman" pitchFamily="18" charset="0"/>
                <a:cs typeface="Times New Roman" pitchFamily="18" charset="0"/>
              </a:rPr>
              <a:t>It’s important during this phase that a log of ideas be generated so  as to choose from when starting the next phase in the Design Thinking process.</a:t>
            </a:r>
          </a:p>
          <a:p>
            <a:endParaRPr lang="en-US" sz="2400" dirty="0" smtClean="0">
              <a:latin typeface="Times New Roman" pitchFamily="18" charset="0"/>
              <a:cs typeface="Times New Roman" pitchFamily="18" charset="0"/>
            </a:endParaRPr>
          </a:p>
          <a:p>
            <a:endParaRPr lang="en-US" sz="2400" b="1"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7171E003-E08C-4C96-BE6D-682EDE082C67}" type="slidenum">
              <a:rPr lang="en-US" smtClean="0"/>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533400"/>
            <a:ext cx="6683765" cy="762000"/>
          </a:xfrm>
        </p:spPr>
        <p:txBody>
          <a:bodyPr>
            <a:normAutofit fontScale="90000"/>
          </a:bodyPr>
          <a:lstStyle/>
          <a:p>
            <a:pPr fontAlgn="base"/>
            <a:r>
              <a:rPr lang="en-US" cap="all" dirty="0">
                <a:latin typeface="Times New Roman" pitchFamily="18" charset="0"/>
                <a:cs typeface="Times New Roman" pitchFamily="18" charset="0"/>
              </a:rPr>
              <a:t> </a:t>
            </a:r>
            <a:r>
              <a:rPr lang="en-US" cap="all" dirty="0" smtClean="0">
                <a:latin typeface="Times New Roman" pitchFamily="18" charset="0"/>
                <a:cs typeface="Times New Roman" pitchFamily="18" charset="0"/>
              </a:rPr>
              <a:t> </a:t>
            </a:r>
            <a:r>
              <a:rPr lang="en-US" b="1" cap="all" dirty="0" smtClean="0">
                <a:latin typeface="Times New Roman" pitchFamily="18" charset="0"/>
                <a:cs typeface="Times New Roman" pitchFamily="18" charset="0"/>
              </a:rPr>
              <a:t>Stages of Design Thinking</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1219200" y="1295400"/>
            <a:ext cx="7467600" cy="5257800"/>
          </a:xfrm>
        </p:spPr>
        <p:style>
          <a:lnRef idx="2">
            <a:schemeClr val="accent4"/>
          </a:lnRef>
          <a:fillRef idx="1">
            <a:schemeClr val="lt1"/>
          </a:fillRef>
          <a:effectRef idx="0">
            <a:schemeClr val="accent4"/>
          </a:effectRef>
          <a:fontRef idx="minor">
            <a:schemeClr val="dk1"/>
          </a:fontRef>
        </p:style>
        <p:txBody>
          <a:bodyPr>
            <a:noAutofit/>
          </a:bodyPr>
          <a:lstStyle/>
          <a:p>
            <a:r>
              <a:rPr lang="en-US" sz="2400" b="1" dirty="0" smtClean="0">
                <a:latin typeface="Times New Roman" pitchFamily="18" charset="0"/>
                <a:cs typeface="Times New Roman" pitchFamily="18" charset="0"/>
              </a:rPr>
              <a:t>Fourth Stage -  Prototype </a:t>
            </a:r>
          </a:p>
          <a:p>
            <a:r>
              <a:rPr lang="en-US" sz="2200" dirty="0" smtClean="0">
                <a:latin typeface="Times New Roman" pitchFamily="18" charset="0"/>
                <a:cs typeface="Times New Roman" pitchFamily="18" charset="0"/>
              </a:rPr>
              <a:t>During this stage the team will work on creating a number of inexpensive products with specific features. </a:t>
            </a:r>
          </a:p>
          <a:p>
            <a:r>
              <a:rPr lang="en-US" sz="2200" dirty="0" smtClean="0">
                <a:latin typeface="Times New Roman" pitchFamily="18" charset="0"/>
                <a:cs typeface="Times New Roman" pitchFamily="18" charset="0"/>
              </a:rPr>
              <a:t>This allows for the Design Thinkers to investigate possible solutions to the problems that were identified in the earlier stages of the Design Thinking process. </a:t>
            </a:r>
          </a:p>
          <a:p>
            <a:r>
              <a:rPr lang="en-US" sz="2200" dirty="0" smtClean="0">
                <a:latin typeface="Times New Roman" pitchFamily="18" charset="0"/>
                <a:cs typeface="Times New Roman" pitchFamily="18" charset="0"/>
              </a:rPr>
              <a:t>With each new prototype, the team investigates a different aspects of the problem and explores how each of the prototypes would fix the problem. </a:t>
            </a:r>
          </a:p>
          <a:p>
            <a:r>
              <a:rPr lang="en-US" sz="2200" dirty="0" smtClean="0">
                <a:latin typeface="Times New Roman" pitchFamily="18" charset="0"/>
                <a:cs typeface="Times New Roman" pitchFamily="18" charset="0"/>
              </a:rPr>
              <a:t>By the end of this stage, the Design Thinkers should have a better understanding of the constraints the are apparent of the prototype. </a:t>
            </a:r>
          </a:p>
          <a:p>
            <a:endParaRPr lang="en-US" sz="2200" dirty="0" smtClean="0">
              <a:latin typeface="Times New Roman" pitchFamily="18" charset="0"/>
              <a:cs typeface="Times New Roman" pitchFamily="18" charset="0"/>
            </a:endParaRPr>
          </a:p>
          <a:p>
            <a:endParaRPr lang="en-US" sz="2200" b="1"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7171E003-E08C-4C96-BE6D-682EDE082C67}" type="slidenum">
              <a:rPr lang="en-US" smtClean="0"/>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533400"/>
            <a:ext cx="6683765" cy="762000"/>
          </a:xfrm>
        </p:spPr>
        <p:txBody>
          <a:bodyPr>
            <a:normAutofit fontScale="90000"/>
          </a:bodyPr>
          <a:lstStyle/>
          <a:p>
            <a:pPr fontAlgn="base"/>
            <a:r>
              <a:rPr lang="en-US" cap="all" dirty="0">
                <a:latin typeface="Times New Roman" pitchFamily="18" charset="0"/>
                <a:cs typeface="Times New Roman" pitchFamily="18" charset="0"/>
              </a:rPr>
              <a:t> </a:t>
            </a:r>
            <a:r>
              <a:rPr lang="en-US" cap="all" dirty="0" smtClean="0">
                <a:latin typeface="Times New Roman" pitchFamily="18" charset="0"/>
                <a:cs typeface="Times New Roman" pitchFamily="18" charset="0"/>
              </a:rPr>
              <a:t> </a:t>
            </a:r>
            <a:r>
              <a:rPr lang="en-US" b="1" cap="all" dirty="0" smtClean="0">
                <a:latin typeface="Times New Roman" pitchFamily="18" charset="0"/>
                <a:cs typeface="Times New Roman" pitchFamily="18" charset="0"/>
              </a:rPr>
              <a:t>Stages of Design Thinking</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1219200" y="1295400"/>
            <a:ext cx="7467600" cy="5257800"/>
          </a:xfrm>
        </p:spPr>
        <p:style>
          <a:lnRef idx="2">
            <a:schemeClr val="accent4"/>
          </a:lnRef>
          <a:fillRef idx="1">
            <a:schemeClr val="lt1"/>
          </a:fillRef>
          <a:effectRef idx="0">
            <a:schemeClr val="accent4"/>
          </a:effectRef>
          <a:fontRef idx="minor">
            <a:schemeClr val="dk1"/>
          </a:fontRef>
        </p:style>
        <p:txBody>
          <a:bodyPr>
            <a:noAutofit/>
          </a:bodyPr>
          <a:lstStyle/>
          <a:p>
            <a:r>
              <a:rPr lang="en-US" sz="2400" b="1" dirty="0" smtClean="0">
                <a:latin typeface="Times New Roman" pitchFamily="18" charset="0"/>
                <a:cs typeface="Times New Roman" pitchFamily="18" charset="0"/>
              </a:rPr>
              <a:t>Fifth Stage -  Test </a:t>
            </a:r>
          </a:p>
          <a:p>
            <a:r>
              <a:rPr lang="en-US" sz="2400" dirty="0" smtClean="0">
                <a:solidFill>
                  <a:schemeClr val="tx1"/>
                </a:solidFill>
                <a:latin typeface="Times New Roman" pitchFamily="18" charset="0"/>
                <a:cs typeface="Times New Roman" pitchFamily="18" charset="0"/>
              </a:rPr>
              <a:t>During this stage Design Thinkers test their prototypes made in stage four. </a:t>
            </a:r>
          </a:p>
          <a:p>
            <a:r>
              <a:rPr lang="en-US" sz="2400" dirty="0" smtClean="0">
                <a:solidFill>
                  <a:schemeClr val="tx1"/>
                </a:solidFill>
                <a:latin typeface="Times New Roman" pitchFamily="18" charset="0"/>
                <a:cs typeface="Times New Roman" pitchFamily="18" charset="0"/>
              </a:rPr>
              <a:t>They test their prototypes to see how well they solve/handle the problem that they initially analyzed in stages one and two. </a:t>
            </a:r>
          </a:p>
          <a:p>
            <a:r>
              <a:rPr lang="en-US" sz="2400" dirty="0" smtClean="0">
                <a:solidFill>
                  <a:schemeClr val="tx1"/>
                </a:solidFill>
                <a:latin typeface="Times New Roman" pitchFamily="18" charset="0"/>
                <a:cs typeface="Times New Roman" pitchFamily="18" charset="0"/>
              </a:rPr>
              <a:t>Even during this step, the team can and will make alterations and refinements in order to make the product more polished for their needs. </a:t>
            </a:r>
          </a:p>
          <a:p>
            <a:r>
              <a:rPr lang="en-US" sz="2400" dirty="0" smtClean="0">
                <a:solidFill>
                  <a:schemeClr val="tx1"/>
                </a:solidFill>
                <a:latin typeface="Times New Roman" pitchFamily="18" charset="0"/>
                <a:cs typeface="Times New Roman" pitchFamily="18" charset="0"/>
              </a:rPr>
              <a:t>With this process, the team can go back to previous stages and revise their information to get the best outcomes for their end product. </a:t>
            </a:r>
            <a:endParaRPr lang="en-US" sz="2200" b="1" dirty="0">
              <a:solidFill>
                <a:schemeClr val="tx1"/>
              </a:solidFill>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7171E003-E08C-4C96-BE6D-682EDE082C67}" type="slidenum">
              <a:rPr lang="en-US" smtClean="0"/>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533400"/>
            <a:ext cx="6683765" cy="762000"/>
          </a:xfrm>
        </p:spPr>
        <p:txBody>
          <a:bodyPr>
            <a:normAutofit fontScale="90000"/>
          </a:bodyPr>
          <a:lstStyle/>
          <a:p>
            <a:pPr fontAlgn="base"/>
            <a:r>
              <a:rPr lang="en-US" cap="all" dirty="0">
                <a:latin typeface="Times New Roman" pitchFamily="18" charset="0"/>
                <a:cs typeface="Times New Roman" pitchFamily="18" charset="0"/>
              </a:rPr>
              <a:t> </a:t>
            </a:r>
            <a:r>
              <a:rPr lang="en-US" cap="all" dirty="0" smtClean="0">
                <a:latin typeface="Times New Roman" pitchFamily="18" charset="0"/>
                <a:cs typeface="Times New Roman" pitchFamily="18" charset="0"/>
              </a:rPr>
              <a:t> </a:t>
            </a:r>
            <a:r>
              <a:rPr lang="en-US" b="1" cap="all" dirty="0" smtClean="0">
                <a:latin typeface="Times New Roman" pitchFamily="18" charset="0"/>
                <a:cs typeface="Times New Roman" pitchFamily="18" charset="0"/>
              </a:rPr>
              <a:t>Stages of Design Thinking</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1219200" y="1295400"/>
            <a:ext cx="7467600" cy="5257800"/>
          </a:xfrm>
        </p:spPr>
        <p:style>
          <a:lnRef idx="2">
            <a:schemeClr val="accent4"/>
          </a:lnRef>
          <a:fillRef idx="1">
            <a:schemeClr val="lt1"/>
          </a:fillRef>
          <a:effectRef idx="0">
            <a:schemeClr val="accent4"/>
          </a:effectRef>
          <a:fontRef idx="minor">
            <a:schemeClr val="dk1"/>
          </a:fontRef>
        </p:style>
        <p:txBody>
          <a:bodyPr>
            <a:noAutofit/>
          </a:bodyPr>
          <a:lstStyle/>
          <a:p>
            <a:r>
              <a:rPr lang="en-US" sz="2400" b="1" dirty="0" smtClean="0">
                <a:latin typeface="Times New Roman" pitchFamily="18" charset="0"/>
                <a:cs typeface="Times New Roman" pitchFamily="18" charset="0"/>
              </a:rPr>
              <a:t>Five stages of Design Thinking</a:t>
            </a:r>
          </a:p>
          <a:p>
            <a:endParaRPr lang="en-US" sz="2400" b="1"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7171E003-E08C-4C96-BE6D-682EDE082C67}" type="slidenum">
              <a:rPr lang="en-US" smtClean="0"/>
              <a:pPr/>
              <a:t>19</a:t>
            </a:fld>
            <a:endParaRPr lang="en-US"/>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505" r="128" b="11391"/>
          <a:stretch/>
        </p:blipFill>
        <p:spPr>
          <a:xfrm>
            <a:off x="678874" y="1260764"/>
            <a:ext cx="7689272" cy="4876799"/>
          </a:xfrm>
          <a:prstGeom prst="rect">
            <a:avLst/>
          </a:prstGeom>
        </p:spPr>
      </p:pic>
    </p:spTree>
    <p:extLst>
      <p:ext uri="{BB962C8B-B14F-4D97-AF65-F5344CB8AC3E}">
        <p14:creationId xmlns:p14="http://schemas.microsoft.com/office/powerpoint/2010/main" val="38119293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pPr algn="ctr"/>
            <a:r>
              <a:rPr lang="en-US" b="1" dirty="0" smtClean="0">
                <a:latin typeface="Times New Roman" pitchFamily="18" charset="0"/>
                <a:cs typeface="Times New Roman" pitchFamily="18" charset="0"/>
              </a:rPr>
              <a:t>Contents</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1295400" y="990600"/>
            <a:ext cx="7391400" cy="5486400"/>
          </a:xfrm>
        </p:spPr>
        <p:style>
          <a:lnRef idx="2">
            <a:schemeClr val="accent5"/>
          </a:lnRef>
          <a:fillRef idx="1">
            <a:schemeClr val="lt1"/>
          </a:fillRef>
          <a:effectRef idx="0">
            <a:schemeClr val="accent5"/>
          </a:effectRef>
          <a:fontRef idx="minor">
            <a:schemeClr val="dk1"/>
          </a:fontRef>
        </p:style>
        <p:txBody>
          <a:bodyPr>
            <a:normAutofit fontScale="25000" lnSpcReduction="20000"/>
          </a:bodyPr>
          <a:lstStyle/>
          <a:p>
            <a:r>
              <a:rPr lang="en-US" sz="12800" dirty="0" smtClean="0">
                <a:latin typeface="Times New Roman" pitchFamily="18" charset="0"/>
                <a:cs typeface="Times New Roman" pitchFamily="18" charset="0"/>
              </a:rPr>
              <a:t>Concept of Design Thinking</a:t>
            </a:r>
          </a:p>
          <a:p>
            <a:r>
              <a:rPr lang="en-US" sz="12800" dirty="0" smtClean="0">
                <a:latin typeface="Times New Roman" pitchFamily="18" charset="0"/>
                <a:cs typeface="Times New Roman" pitchFamily="18" charset="0"/>
              </a:rPr>
              <a:t>Difference Between Designer and Scientist </a:t>
            </a:r>
          </a:p>
          <a:p>
            <a:r>
              <a:rPr lang="en-US" sz="12800" dirty="0" smtClean="0">
                <a:latin typeface="Times New Roman" pitchFamily="18" charset="0"/>
                <a:cs typeface="Times New Roman" pitchFamily="18" charset="0"/>
              </a:rPr>
              <a:t>Stages of Design Thinking</a:t>
            </a:r>
          </a:p>
          <a:p>
            <a:r>
              <a:rPr lang="en-US" sz="12800" dirty="0" smtClean="0">
                <a:latin typeface="Times New Roman" pitchFamily="18" charset="0"/>
                <a:cs typeface="Times New Roman" pitchFamily="18" charset="0"/>
              </a:rPr>
              <a:t>Difference Between Convergent and Divergent Thinking</a:t>
            </a:r>
          </a:p>
          <a:p>
            <a:r>
              <a:rPr lang="en-US" sz="12800" dirty="0" smtClean="0">
                <a:latin typeface="Times New Roman" pitchFamily="18" charset="0"/>
                <a:cs typeface="Times New Roman" pitchFamily="18" charset="0"/>
              </a:rPr>
              <a:t>Definition of Liberal Art </a:t>
            </a:r>
          </a:p>
          <a:p>
            <a:r>
              <a:rPr lang="en-US" sz="12800" dirty="0" smtClean="0">
                <a:latin typeface="Times New Roman" pitchFamily="18" charset="0"/>
                <a:cs typeface="Times New Roman" pitchFamily="18" charset="0"/>
              </a:rPr>
              <a:t>Importance of Liberal Art</a:t>
            </a:r>
          </a:p>
          <a:p>
            <a:r>
              <a:rPr lang="en-US" sz="12800" dirty="0" smtClean="0">
                <a:latin typeface="Times New Roman" pitchFamily="18" charset="0"/>
                <a:cs typeface="Times New Roman" pitchFamily="18" charset="0"/>
              </a:rPr>
              <a:t>Role of Art and </a:t>
            </a:r>
            <a:r>
              <a:rPr lang="en-US" sz="12800" dirty="0" smtClean="0">
                <a:latin typeface="Times New Roman" pitchFamily="18" charset="0"/>
                <a:cs typeface="Times New Roman" pitchFamily="18" charset="0"/>
              </a:rPr>
              <a:t>Culture to </a:t>
            </a:r>
            <a:r>
              <a:rPr lang="en-US" sz="12800" smtClean="0">
                <a:latin typeface="Times New Roman" pitchFamily="18" charset="0"/>
                <a:cs typeface="Times New Roman" pitchFamily="18" charset="0"/>
              </a:rPr>
              <a:t>Innovate </a:t>
            </a:r>
            <a:r>
              <a:rPr lang="en-US" sz="12800" smtClean="0">
                <a:latin typeface="Times New Roman" pitchFamily="18" charset="0"/>
                <a:cs typeface="Times New Roman" pitchFamily="18" charset="0"/>
              </a:rPr>
              <a:t>Business.</a:t>
            </a:r>
            <a:endParaRPr lang="en-US" sz="12800" dirty="0" smtClean="0">
              <a:latin typeface="Times New Roman" pitchFamily="18" charset="0"/>
              <a:cs typeface="Times New Roman" pitchFamily="18" charset="0"/>
            </a:endParaRPr>
          </a:p>
          <a:p>
            <a:endParaRPr lang="en-US" sz="4400" dirty="0" smtClean="0">
              <a:latin typeface="Times New Roman" pitchFamily="18" charset="0"/>
              <a:cs typeface="Times New Roman" pitchFamily="18" charset="0"/>
            </a:endParaRPr>
          </a:p>
          <a:p>
            <a:pPr>
              <a:buNone/>
            </a:pPr>
            <a:r>
              <a:rPr lang="en-US" sz="4400" dirty="0" smtClean="0">
                <a:latin typeface="Times New Roman" pitchFamily="18" charset="0"/>
                <a:cs typeface="Times New Roman" pitchFamily="18" charset="0"/>
              </a:rPr>
              <a:t> s</a:t>
            </a:r>
            <a:endParaRPr lang="en-US" sz="4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7171E003-E08C-4C96-BE6D-682EDE082C67}" type="slidenum">
              <a:rPr 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533400"/>
            <a:ext cx="6858000" cy="762000"/>
          </a:xfrm>
        </p:spPr>
        <p:txBody>
          <a:bodyPr>
            <a:normAutofit fontScale="90000"/>
          </a:bodyPr>
          <a:lstStyle/>
          <a:p>
            <a:pPr fontAlgn="base"/>
            <a:r>
              <a:rPr lang="en-US" b="1" dirty="0" smtClean="0">
                <a:latin typeface="Times New Roman" pitchFamily="18" charset="0"/>
                <a:cs typeface="Times New Roman" pitchFamily="18" charset="0"/>
              </a:rPr>
              <a:t>Convergent </a:t>
            </a:r>
            <a:r>
              <a:rPr lang="en-US" b="1" dirty="0" err="1" smtClean="0">
                <a:latin typeface="Times New Roman" pitchFamily="18" charset="0"/>
                <a:cs typeface="Times New Roman" pitchFamily="18" charset="0"/>
              </a:rPr>
              <a:t>Vs</a:t>
            </a:r>
            <a:r>
              <a:rPr lang="en-US" b="1" dirty="0" smtClean="0">
                <a:latin typeface="Times New Roman" pitchFamily="18" charset="0"/>
                <a:cs typeface="Times New Roman" pitchFamily="18" charset="0"/>
              </a:rPr>
              <a:t> Divergent Thinking</a:t>
            </a:r>
            <a:endParaRPr lang="en-US" dirty="0">
              <a:latin typeface="Times New Roman" pitchFamily="18" charset="0"/>
              <a:cs typeface="Times New Roman"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295400"/>
            <a:ext cx="7991415" cy="4876800"/>
          </a:xfrm>
        </p:spPr>
        <p:style>
          <a:lnRef idx="2">
            <a:schemeClr val="accent4"/>
          </a:lnRef>
          <a:fillRef idx="1">
            <a:schemeClr val="lt1"/>
          </a:fillRef>
          <a:effectRef idx="0">
            <a:schemeClr val="accent4"/>
          </a:effectRef>
          <a:fontRef idx="minor">
            <a:schemeClr val="dk1"/>
          </a:fontRef>
        </p:style>
      </p:pic>
      <p:sp>
        <p:nvSpPr>
          <p:cNvPr id="5" name="Slide Number Placeholder 4"/>
          <p:cNvSpPr>
            <a:spLocks noGrp="1"/>
          </p:cNvSpPr>
          <p:nvPr>
            <p:ph type="sldNum" sz="quarter" idx="12"/>
          </p:nvPr>
        </p:nvSpPr>
        <p:spPr/>
        <p:txBody>
          <a:bodyPr/>
          <a:lstStyle/>
          <a:p>
            <a:fld id="{7171E003-E08C-4C96-BE6D-682EDE082C67}" type="slidenum">
              <a:rPr lang="en-US" smtClean="0"/>
              <a:pPr/>
              <a:t>20</a:t>
            </a:fld>
            <a:endParaRPr lang="en-US"/>
          </a:p>
        </p:txBody>
      </p:sp>
    </p:spTree>
    <p:extLst>
      <p:ext uri="{BB962C8B-B14F-4D97-AF65-F5344CB8AC3E}">
        <p14:creationId xmlns:p14="http://schemas.microsoft.com/office/powerpoint/2010/main" val="367156809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533400"/>
            <a:ext cx="6858000" cy="762000"/>
          </a:xfrm>
        </p:spPr>
        <p:txBody>
          <a:bodyPr>
            <a:normAutofit fontScale="90000"/>
          </a:bodyPr>
          <a:lstStyle/>
          <a:p>
            <a:pPr fontAlgn="base"/>
            <a:r>
              <a:rPr lang="en-US" b="1" dirty="0" smtClean="0">
                <a:latin typeface="Times New Roman" pitchFamily="18" charset="0"/>
                <a:cs typeface="Times New Roman" pitchFamily="18" charset="0"/>
              </a:rPr>
              <a:t>Convergent </a:t>
            </a:r>
            <a:r>
              <a:rPr lang="en-US" b="1" dirty="0" err="1" smtClean="0">
                <a:latin typeface="Times New Roman" pitchFamily="18" charset="0"/>
                <a:cs typeface="Times New Roman" pitchFamily="18" charset="0"/>
              </a:rPr>
              <a:t>Vs</a:t>
            </a:r>
            <a:r>
              <a:rPr lang="en-US" b="1" dirty="0" smtClean="0">
                <a:latin typeface="Times New Roman" pitchFamily="18" charset="0"/>
                <a:cs typeface="Times New Roman" pitchFamily="18" charset="0"/>
              </a:rPr>
              <a:t> Divergent Thinking</a:t>
            </a:r>
            <a:endParaRPr lang="en-US"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7171E003-E08C-4C96-BE6D-682EDE082C67}" type="slidenum">
              <a:rPr lang="en-US" smtClean="0"/>
              <a:pPr/>
              <a:t>21</a:t>
            </a:fld>
            <a:endParaRPr lang="en-US"/>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3000" y="1371600"/>
            <a:ext cx="7386025" cy="4648200"/>
          </a:xfrm>
        </p:spPr>
      </p:pic>
    </p:spTree>
    <p:extLst>
      <p:ext uri="{BB962C8B-B14F-4D97-AF65-F5344CB8AC3E}">
        <p14:creationId xmlns:p14="http://schemas.microsoft.com/office/powerpoint/2010/main" val="300182861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533400"/>
            <a:ext cx="6858000" cy="762000"/>
          </a:xfrm>
        </p:spPr>
        <p:txBody>
          <a:bodyPr>
            <a:normAutofit fontScale="90000"/>
          </a:bodyPr>
          <a:lstStyle/>
          <a:p>
            <a:pPr fontAlgn="base"/>
            <a:r>
              <a:rPr lang="en-US" b="1" dirty="0" smtClean="0">
                <a:latin typeface="Times New Roman" pitchFamily="18" charset="0"/>
                <a:cs typeface="Times New Roman" pitchFamily="18" charset="0"/>
              </a:rPr>
              <a:t>Convergent </a:t>
            </a:r>
            <a:r>
              <a:rPr lang="en-US" b="1" dirty="0" err="1" smtClean="0">
                <a:latin typeface="Times New Roman" pitchFamily="18" charset="0"/>
                <a:cs typeface="Times New Roman" pitchFamily="18" charset="0"/>
              </a:rPr>
              <a:t>Vs</a:t>
            </a:r>
            <a:r>
              <a:rPr lang="en-US" b="1" dirty="0" smtClean="0">
                <a:latin typeface="Times New Roman" pitchFamily="18" charset="0"/>
                <a:cs typeface="Times New Roman" pitchFamily="18" charset="0"/>
              </a:rPr>
              <a:t> Divergent Thinking</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1219200" y="1295400"/>
            <a:ext cx="7315200" cy="5562600"/>
          </a:xfrm>
        </p:spPr>
        <p:style>
          <a:lnRef idx="2">
            <a:schemeClr val="accent4"/>
          </a:lnRef>
          <a:fillRef idx="1">
            <a:schemeClr val="lt1"/>
          </a:fillRef>
          <a:effectRef idx="0">
            <a:schemeClr val="accent4"/>
          </a:effectRef>
          <a:fontRef idx="minor">
            <a:schemeClr val="dk1"/>
          </a:fontRef>
        </p:style>
        <p:txBody>
          <a:bodyPr>
            <a:noAutofit/>
          </a:bodyPr>
          <a:lstStyle/>
          <a:p>
            <a:r>
              <a:rPr lang="en-US" sz="2400" b="1" dirty="0" smtClean="0">
                <a:latin typeface="Times New Roman" pitchFamily="18" charset="0"/>
                <a:cs typeface="Times New Roman" pitchFamily="18" charset="0"/>
              </a:rPr>
              <a:t>Convergent Thinking</a:t>
            </a:r>
          </a:p>
          <a:p>
            <a:pPr>
              <a:buFont typeface="Wingdings" pitchFamily="2" charset="2"/>
              <a:buChar char="Ø"/>
            </a:pPr>
            <a:r>
              <a:rPr lang="en-US" sz="2200" dirty="0" smtClean="0">
                <a:solidFill>
                  <a:schemeClr val="tx1"/>
                </a:solidFill>
                <a:latin typeface="Times New Roman" pitchFamily="18" charset="0"/>
                <a:cs typeface="Times New Roman" pitchFamily="18" charset="0"/>
              </a:rPr>
              <a:t>Joy </a:t>
            </a:r>
            <a:r>
              <a:rPr lang="en-US" sz="2200" dirty="0">
                <a:solidFill>
                  <a:schemeClr val="tx1"/>
                </a:solidFill>
                <a:latin typeface="Times New Roman" pitchFamily="18" charset="0"/>
                <a:cs typeface="Times New Roman" pitchFamily="18" charset="0"/>
              </a:rPr>
              <a:t>Paul Guilford, an American psychologist, coined the term “convergent thinking”.  </a:t>
            </a:r>
            <a:endParaRPr lang="en-US" sz="2200" dirty="0" smtClean="0">
              <a:solidFill>
                <a:schemeClr val="tx1"/>
              </a:solidFill>
              <a:latin typeface="Times New Roman" pitchFamily="18" charset="0"/>
              <a:cs typeface="Times New Roman" pitchFamily="18" charset="0"/>
            </a:endParaRPr>
          </a:p>
          <a:p>
            <a:pPr>
              <a:buFont typeface="Wingdings" pitchFamily="2" charset="2"/>
              <a:buChar char="Ø"/>
            </a:pPr>
            <a:r>
              <a:rPr lang="en-US" sz="2200" dirty="0" smtClean="0">
                <a:solidFill>
                  <a:schemeClr val="tx1"/>
                </a:solidFill>
                <a:latin typeface="Times New Roman" pitchFamily="18" charset="0"/>
                <a:cs typeface="Times New Roman" pitchFamily="18" charset="0"/>
              </a:rPr>
              <a:t>It </a:t>
            </a:r>
            <a:r>
              <a:rPr lang="en-US" sz="2200" dirty="0">
                <a:solidFill>
                  <a:schemeClr val="tx1"/>
                </a:solidFill>
                <a:latin typeface="Times New Roman" pitchFamily="18" charset="0"/>
                <a:cs typeface="Times New Roman" pitchFamily="18" charset="0"/>
              </a:rPr>
              <a:t>refers to figuring out a certain established solution to a problem. </a:t>
            </a:r>
            <a:endParaRPr lang="en-US" sz="2200" dirty="0" smtClean="0">
              <a:solidFill>
                <a:schemeClr val="tx1"/>
              </a:solidFill>
              <a:latin typeface="Times New Roman" pitchFamily="18" charset="0"/>
              <a:cs typeface="Times New Roman" pitchFamily="18" charset="0"/>
            </a:endParaRPr>
          </a:p>
          <a:p>
            <a:pPr>
              <a:buFont typeface="Wingdings" pitchFamily="2" charset="2"/>
              <a:buChar char="Ø"/>
            </a:pPr>
            <a:r>
              <a:rPr lang="en-US" sz="2200" dirty="0" smtClean="0">
                <a:solidFill>
                  <a:schemeClr val="tx1"/>
                </a:solidFill>
                <a:latin typeface="Times New Roman" pitchFamily="18" charset="0"/>
                <a:cs typeface="Times New Roman" pitchFamily="18" charset="0"/>
              </a:rPr>
              <a:t>This </a:t>
            </a:r>
            <a:r>
              <a:rPr lang="en-US" sz="2200" dirty="0">
                <a:solidFill>
                  <a:schemeClr val="tx1"/>
                </a:solidFill>
                <a:latin typeface="Times New Roman" pitchFamily="18" charset="0"/>
                <a:cs typeface="Times New Roman" pitchFamily="18" charset="0"/>
              </a:rPr>
              <a:t>is often employed in structured assessments such as multiple-choice items, identification, and arithmetic problems</a:t>
            </a:r>
            <a:r>
              <a:rPr lang="en-US" sz="2200" dirty="0" smtClean="0">
                <a:solidFill>
                  <a:schemeClr val="tx1"/>
                </a:solidFill>
                <a:latin typeface="Times New Roman" pitchFamily="18" charset="0"/>
                <a:cs typeface="Times New Roman" pitchFamily="18" charset="0"/>
              </a:rPr>
              <a:t>.</a:t>
            </a:r>
          </a:p>
          <a:p>
            <a:pPr>
              <a:buFont typeface="Wingdings" pitchFamily="2" charset="2"/>
              <a:buChar char="Ø"/>
            </a:pPr>
            <a:r>
              <a:rPr lang="en-US" sz="2200" dirty="0" smtClean="0">
                <a:solidFill>
                  <a:schemeClr val="tx1"/>
                </a:solidFill>
                <a:latin typeface="Times New Roman" pitchFamily="18" charset="0"/>
                <a:cs typeface="Times New Roman" pitchFamily="18" charset="0"/>
              </a:rPr>
              <a:t>The characteristics are fast, precise and logical thinking to arrive at the solution is linear based on rational steps. </a:t>
            </a:r>
          </a:p>
          <a:p>
            <a:pPr>
              <a:buFont typeface="Wingdings" pitchFamily="2" charset="2"/>
              <a:buChar char="Ø"/>
            </a:pPr>
            <a:r>
              <a:rPr lang="en-US" sz="2200" b="1" dirty="0" smtClean="0">
                <a:solidFill>
                  <a:schemeClr val="tx1"/>
                </a:solidFill>
                <a:latin typeface="Times New Roman" pitchFamily="18" charset="0"/>
                <a:cs typeface="Times New Roman" pitchFamily="18" charset="0"/>
              </a:rPr>
              <a:t>Example: </a:t>
            </a:r>
            <a:r>
              <a:rPr lang="en-US" sz="2200" dirty="0" smtClean="0">
                <a:solidFill>
                  <a:schemeClr val="tx1"/>
                </a:solidFill>
                <a:latin typeface="Times New Roman" pitchFamily="18" charset="0"/>
                <a:cs typeface="Times New Roman" pitchFamily="18" charset="0"/>
              </a:rPr>
              <a:t>John </a:t>
            </a:r>
            <a:r>
              <a:rPr lang="en-US" sz="2200" dirty="0">
                <a:solidFill>
                  <a:schemeClr val="tx1"/>
                </a:solidFill>
                <a:latin typeface="Times New Roman" pitchFamily="18" charset="0"/>
                <a:cs typeface="Times New Roman" pitchFamily="18" charset="0"/>
              </a:rPr>
              <a:t>Kennedy used convergent thinking to figure out that America could beat Russia into space by sending a man on the moon and NASA team employed divergent thinking in developing the equipment and lunar modules.</a:t>
            </a:r>
          </a:p>
          <a:p>
            <a:pPr marL="0" indent="0">
              <a:buNone/>
            </a:pPr>
            <a:endParaRPr lang="en-US" sz="2400" dirty="0">
              <a:solidFill>
                <a:schemeClr val="tx1"/>
              </a:solidFill>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7171E003-E08C-4C96-BE6D-682EDE082C67}" type="slidenum">
              <a:rPr lang="en-US" smtClean="0"/>
              <a:pPr/>
              <a:t>22</a:t>
            </a:fld>
            <a:endParaRPr lang="en-US"/>
          </a:p>
        </p:txBody>
      </p:sp>
    </p:spTree>
    <p:extLst>
      <p:ext uri="{BB962C8B-B14F-4D97-AF65-F5344CB8AC3E}">
        <p14:creationId xmlns:p14="http://schemas.microsoft.com/office/powerpoint/2010/main" val="390613916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533400"/>
            <a:ext cx="6858000" cy="762000"/>
          </a:xfrm>
        </p:spPr>
        <p:txBody>
          <a:bodyPr>
            <a:normAutofit fontScale="90000"/>
          </a:bodyPr>
          <a:lstStyle/>
          <a:p>
            <a:pPr fontAlgn="base"/>
            <a:r>
              <a:rPr lang="en-US" b="1" dirty="0" smtClean="0">
                <a:latin typeface="Times New Roman" pitchFamily="18" charset="0"/>
                <a:cs typeface="Times New Roman" pitchFamily="18" charset="0"/>
              </a:rPr>
              <a:t>Convergent </a:t>
            </a:r>
            <a:r>
              <a:rPr lang="en-US" b="1" dirty="0" err="1" smtClean="0">
                <a:latin typeface="Times New Roman" pitchFamily="18" charset="0"/>
                <a:cs typeface="Times New Roman" pitchFamily="18" charset="0"/>
              </a:rPr>
              <a:t>Vs</a:t>
            </a:r>
            <a:r>
              <a:rPr lang="en-US" b="1" dirty="0" smtClean="0">
                <a:latin typeface="Times New Roman" pitchFamily="18" charset="0"/>
                <a:cs typeface="Times New Roman" pitchFamily="18" charset="0"/>
              </a:rPr>
              <a:t> Divergent Thinking</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1219200" y="1295400"/>
            <a:ext cx="7315200" cy="5562600"/>
          </a:xfrm>
        </p:spPr>
        <p:style>
          <a:lnRef idx="2">
            <a:schemeClr val="accent4"/>
          </a:lnRef>
          <a:fillRef idx="1">
            <a:schemeClr val="lt1"/>
          </a:fillRef>
          <a:effectRef idx="0">
            <a:schemeClr val="accent4"/>
          </a:effectRef>
          <a:fontRef idx="minor">
            <a:schemeClr val="dk1"/>
          </a:fontRef>
        </p:style>
        <p:txBody>
          <a:bodyPr>
            <a:noAutofit/>
          </a:bodyPr>
          <a:lstStyle/>
          <a:p>
            <a:r>
              <a:rPr lang="en-US" sz="2400" b="1" dirty="0" smtClean="0">
                <a:latin typeface="Times New Roman" pitchFamily="18" charset="0"/>
                <a:cs typeface="Times New Roman" pitchFamily="18" charset="0"/>
              </a:rPr>
              <a:t>Divergent Thinking</a:t>
            </a:r>
          </a:p>
          <a:p>
            <a:r>
              <a:rPr lang="en-US" sz="2200" dirty="0">
                <a:latin typeface="Times New Roman" pitchFamily="18" charset="0"/>
                <a:cs typeface="Times New Roman" pitchFamily="18" charset="0"/>
              </a:rPr>
              <a:t>Divergent thinking talks about considering several solutions to a certain problem. </a:t>
            </a:r>
            <a:endParaRPr lang="en-US" sz="2200" dirty="0" smtClean="0">
              <a:latin typeface="Times New Roman" pitchFamily="18" charset="0"/>
              <a:cs typeface="Times New Roman" pitchFamily="18" charset="0"/>
            </a:endParaRPr>
          </a:p>
          <a:p>
            <a:r>
              <a:rPr lang="en-US" sz="2200" dirty="0" smtClean="0">
                <a:latin typeface="Times New Roman" pitchFamily="18" charset="0"/>
                <a:cs typeface="Times New Roman" pitchFamily="18" charset="0"/>
              </a:rPr>
              <a:t>It </a:t>
            </a:r>
            <a:r>
              <a:rPr lang="en-US" sz="2200" dirty="0">
                <a:latin typeface="Times New Roman" pitchFamily="18" charset="0"/>
                <a:cs typeface="Times New Roman" pitchFamily="18" charset="0"/>
              </a:rPr>
              <a:t>is sometimes referred to as “lateral thinking” which is a term credited to Edward De Bono, a Maltese psychologist, physician, author, and inventor. </a:t>
            </a:r>
            <a:endParaRPr lang="en-US" sz="2200" dirty="0" smtClean="0">
              <a:latin typeface="Times New Roman" pitchFamily="18" charset="0"/>
              <a:cs typeface="Times New Roman" pitchFamily="18" charset="0"/>
            </a:endParaRPr>
          </a:p>
          <a:p>
            <a:r>
              <a:rPr lang="en-US" sz="2200" dirty="0" smtClean="0">
                <a:latin typeface="Times New Roman" pitchFamily="18" charset="0"/>
                <a:cs typeface="Times New Roman" pitchFamily="18" charset="0"/>
              </a:rPr>
              <a:t>He </a:t>
            </a:r>
            <a:r>
              <a:rPr lang="en-US" sz="2200" dirty="0">
                <a:latin typeface="Times New Roman" pitchFamily="18" charset="0"/>
                <a:cs typeface="Times New Roman" pitchFamily="18" charset="0"/>
              </a:rPr>
              <a:t>proposed that problems should be solved through indirect and creative strategies. </a:t>
            </a:r>
            <a:endParaRPr lang="en-US" sz="2200" dirty="0" smtClean="0">
              <a:latin typeface="Times New Roman" pitchFamily="18" charset="0"/>
              <a:cs typeface="Times New Roman" pitchFamily="18" charset="0"/>
            </a:endParaRPr>
          </a:p>
          <a:p>
            <a:r>
              <a:rPr lang="en-US" sz="2200" dirty="0" smtClean="0">
                <a:latin typeface="Times New Roman" pitchFamily="18" charset="0"/>
                <a:cs typeface="Times New Roman" pitchFamily="18" charset="0"/>
              </a:rPr>
              <a:t>This </a:t>
            </a:r>
            <a:r>
              <a:rPr lang="en-US" sz="2200" dirty="0">
                <a:latin typeface="Times New Roman" pitchFamily="18" charset="0"/>
                <a:cs typeface="Times New Roman" pitchFamily="18" charset="0"/>
              </a:rPr>
              <a:t>mindset is best utilized in inventive tasks such as free writing, creative artwork, mind mapping, and brainstorming.</a:t>
            </a:r>
          </a:p>
          <a:p>
            <a:r>
              <a:rPr lang="en-US" sz="2200" dirty="0">
                <a:latin typeface="Times New Roman" pitchFamily="18" charset="0"/>
                <a:cs typeface="Times New Roman" pitchFamily="18" charset="0"/>
              </a:rPr>
              <a:t>The characteristics are Instinctual, Free-flowing and </a:t>
            </a:r>
            <a:r>
              <a:rPr lang="en-US" sz="2200" dirty="0" smtClean="0">
                <a:latin typeface="Times New Roman" pitchFamily="18" charset="0"/>
                <a:cs typeface="Times New Roman" pitchFamily="18" charset="0"/>
              </a:rPr>
              <a:t>Complex.</a:t>
            </a:r>
          </a:p>
          <a:p>
            <a:r>
              <a:rPr lang="en-US" sz="2200" dirty="0">
                <a:solidFill>
                  <a:schemeClr val="tx1"/>
                </a:solidFill>
                <a:latin typeface="Times New Roman" pitchFamily="18" charset="0"/>
                <a:cs typeface="Times New Roman" pitchFamily="18" charset="0"/>
              </a:rPr>
              <a:t>Concepts are multilayered and involve numerous standpoints.</a:t>
            </a:r>
            <a:br>
              <a:rPr lang="en-US" sz="2200" dirty="0">
                <a:solidFill>
                  <a:schemeClr val="tx1"/>
                </a:solidFill>
                <a:latin typeface="Times New Roman" pitchFamily="18" charset="0"/>
                <a:cs typeface="Times New Roman" pitchFamily="18" charset="0"/>
              </a:rPr>
            </a:br>
            <a:endParaRPr lang="en-US" sz="2200" dirty="0">
              <a:solidFill>
                <a:schemeClr val="tx1"/>
              </a:solidFill>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7171E003-E08C-4C96-BE6D-682EDE082C67}" type="slidenum">
              <a:rPr lang="en-US" smtClean="0"/>
              <a:pPr/>
              <a:t>23</a:t>
            </a:fld>
            <a:endParaRPr lang="en-US"/>
          </a:p>
        </p:txBody>
      </p:sp>
    </p:spTree>
    <p:extLst>
      <p:ext uri="{BB962C8B-B14F-4D97-AF65-F5344CB8AC3E}">
        <p14:creationId xmlns:p14="http://schemas.microsoft.com/office/powerpoint/2010/main" val="179022646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533400"/>
            <a:ext cx="6858000" cy="762000"/>
          </a:xfrm>
        </p:spPr>
        <p:txBody>
          <a:bodyPr>
            <a:normAutofit/>
          </a:bodyPr>
          <a:lstStyle/>
          <a:p>
            <a:pPr algn="ctr" fontAlgn="base"/>
            <a:r>
              <a:rPr lang="en-US" b="1" dirty="0">
                <a:solidFill>
                  <a:schemeClr val="tx1"/>
                </a:solidFill>
                <a:latin typeface="Times New Roman" pitchFamily="18" charset="0"/>
                <a:cs typeface="Times New Roman" pitchFamily="18" charset="0"/>
              </a:rPr>
              <a:t>Definition of Liberal Art </a:t>
            </a:r>
            <a:endParaRPr lang="en-US"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1219200" y="1219200"/>
            <a:ext cx="7315200" cy="5638800"/>
          </a:xfrm>
        </p:spPr>
        <p:style>
          <a:lnRef idx="2">
            <a:schemeClr val="accent4"/>
          </a:lnRef>
          <a:fillRef idx="1">
            <a:schemeClr val="lt1"/>
          </a:fillRef>
          <a:effectRef idx="0">
            <a:schemeClr val="accent4"/>
          </a:effectRef>
          <a:fontRef idx="minor">
            <a:schemeClr val="dk1"/>
          </a:fontRef>
        </p:style>
        <p:txBody>
          <a:bodyPr>
            <a:noAutofit/>
          </a:bodyPr>
          <a:lstStyle/>
          <a:p>
            <a:r>
              <a:rPr lang="en-US" sz="2200" dirty="0" smtClean="0">
                <a:latin typeface="Times New Roman" pitchFamily="18" charset="0"/>
                <a:cs typeface="Times New Roman" pitchFamily="18" charset="0"/>
              </a:rPr>
              <a:t>College </a:t>
            </a:r>
            <a:r>
              <a:rPr lang="en-US" sz="2200" dirty="0">
                <a:latin typeface="Times New Roman" pitchFamily="18" charset="0"/>
                <a:cs typeface="Times New Roman" pitchFamily="18" charset="0"/>
              </a:rPr>
              <a:t>or university studies (such as language, philosophy, literature, abstract science) intended to provide chiefly general knowledge and to develop general intellectual capacities (such as reason and judgment) as opposed to professional or vocational </a:t>
            </a:r>
            <a:r>
              <a:rPr lang="en-US" sz="2200" dirty="0" smtClean="0">
                <a:latin typeface="Times New Roman" pitchFamily="18" charset="0"/>
                <a:cs typeface="Times New Roman" pitchFamily="18" charset="0"/>
              </a:rPr>
              <a:t>skills such as medicine, business and engineering.</a:t>
            </a:r>
          </a:p>
          <a:p>
            <a:r>
              <a:rPr lang="en-US" sz="2200" dirty="0" smtClean="0">
                <a:latin typeface="Times New Roman" pitchFamily="18" charset="0"/>
                <a:cs typeface="Times New Roman" pitchFamily="18" charset="0"/>
              </a:rPr>
              <a:t>Major Categories within liberal arts include: </a:t>
            </a:r>
            <a:endParaRPr lang="en-US" sz="2200" dirty="0">
              <a:latin typeface="Times New Roman" pitchFamily="18" charset="0"/>
              <a:cs typeface="Times New Roman" pitchFamily="18" charset="0"/>
            </a:endParaRPr>
          </a:p>
          <a:p>
            <a:pPr lvl="2">
              <a:buFont typeface="Wingdings" pitchFamily="2" charset="2"/>
              <a:buChar char="Ø"/>
            </a:pPr>
            <a:r>
              <a:rPr lang="en-US" sz="2200" dirty="0" smtClean="0">
                <a:latin typeface="Times New Roman" pitchFamily="18" charset="0"/>
                <a:cs typeface="Times New Roman" pitchFamily="18" charset="0"/>
              </a:rPr>
              <a:t>Humanities - </a:t>
            </a:r>
            <a:r>
              <a:rPr lang="en-US" sz="2200" dirty="0">
                <a:latin typeface="Times New Roman" pitchFamily="18" charset="0"/>
                <a:cs typeface="Times New Roman" pitchFamily="18" charset="0"/>
              </a:rPr>
              <a:t>English Literature, Modern Languages, History, and Philosophy</a:t>
            </a:r>
          </a:p>
          <a:p>
            <a:pPr lvl="2">
              <a:buFont typeface="Wingdings" pitchFamily="2" charset="2"/>
              <a:buChar char="Ø"/>
            </a:pPr>
            <a:r>
              <a:rPr lang="en-US" sz="2200" dirty="0">
                <a:latin typeface="Times New Roman" pitchFamily="18" charset="0"/>
                <a:cs typeface="Times New Roman" pitchFamily="18" charset="0"/>
              </a:rPr>
              <a:t>Social Sciences - Anthropology, Economics, Geography, Political Science, and Sociology</a:t>
            </a:r>
          </a:p>
          <a:p>
            <a:pPr lvl="2">
              <a:buFont typeface="Wingdings" pitchFamily="2" charset="2"/>
              <a:buChar char="Ø"/>
            </a:pPr>
            <a:r>
              <a:rPr lang="en-US" sz="2200" dirty="0">
                <a:latin typeface="Times New Roman" pitchFamily="18" charset="0"/>
                <a:cs typeface="Times New Roman" pitchFamily="18" charset="0"/>
              </a:rPr>
              <a:t>Creative Arts - Fine Art, Theatre, Speech, and Creative Writing</a:t>
            </a:r>
          </a:p>
          <a:p>
            <a:pPr lvl="2">
              <a:buFont typeface="Wingdings" pitchFamily="2" charset="2"/>
              <a:buChar char="Ø"/>
            </a:pPr>
            <a:r>
              <a:rPr lang="en-US" sz="2200" dirty="0">
                <a:latin typeface="Times New Roman" pitchFamily="18" charset="0"/>
                <a:cs typeface="Times New Roman" pitchFamily="18" charset="0"/>
              </a:rPr>
              <a:t>Sciences – Astronomy, Biology, Chemistry, and Physics</a:t>
            </a:r>
          </a:p>
          <a:p>
            <a:pPr>
              <a:buFont typeface="Wingdings" pitchFamily="2" charset="2"/>
              <a:buChar char="Ø"/>
            </a:pPr>
            <a:endParaRPr lang="en-US" sz="2400" dirty="0" smtClean="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endParaRPr lang="en-US" sz="2400" b="1" dirty="0" smtClean="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7171E003-E08C-4C96-BE6D-682EDE082C67}" type="slidenum">
              <a:rPr lang="en-US" smtClean="0"/>
              <a:pPr/>
              <a:t>24</a:t>
            </a:fld>
            <a:endParaRPr lang="en-US"/>
          </a:p>
        </p:txBody>
      </p:sp>
    </p:spTree>
    <p:extLst>
      <p:ext uri="{BB962C8B-B14F-4D97-AF65-F5344CB8AC3E}">
        <p14:creationId xmlns:p14="http://schemas.microsoft.com/office/powerpoint/2010/main" val="203419416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533400"/>
            <a:ext cx="6858000" cy="762000"/>
          </a:xfrm>
        </p:spPr>
        <p:txBody>
          <a:bodyPr>
            <a:normAutofit/>
          </a:bodyPr>
          <a:lstStyle/>
          <a:p>
            <a:pPr algn="ctr" fontAlgn="base"/>
            <a:r>
              <a:rPr lang="en-US" b="1" dirty="0">
                <a:solidFill>
                  <a:schemeClr val="tx1"/>
                </a:solidFill>
                <a:latin typeface="Times New Roman" pitchFamily="18" charset="0"/>
                <a:cs typeface="Times New Roman" pitchFamily="18" charset="0"/>
              </a:rPr>
              <a:t>Importance of Liberal Art </a:t>
            </a:r>
            <a:endParaRPr lang="en-US"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1219200" y="1295400"/>
            <a:ext cx="7315200" cy="5562600"/>
          </a:xfrm>
        </p:spPr>
        <p:style>
          <a:lnRef idx="2">
            <a:schemeClr val="accent4"/>
          </a:lnRef>
          <a:fillRef idx="1">
            <a:schemeClr val="lt1"/>
          </a:fillRef>
          <a:effectRef idx="0">
            <a:schemeClr val="accent4"/>
          </a:effectRef>
          <a:fontRef idx="minor">
            <a:schemeClr val="dk1"/>
          </a:fontRef>
        </p:style>
        <p:txBody>
          <a:bodyPr>
            <a:noAutofit/>
          </a:bodyPr>
          <a:lstStyle/>
          <a:p>
            <a:r>
              <a:rPr lang="en-US" sz="2400" dirty="0" smtClean="0">
                <a:latin typeface="Times New Roman" pitchFamily="18" charset="0"/>
                <a:cs typeface="Times New Roman" pitchFamily="18" charset="0"/>
              </a:rPr>
              <a:t>Liberal </a:t>
            </a:r>
            <a:r>
              <a:rPr lang="en-US" sz="2400" dirty="0">
                <a:latin typeface="Times New Roman" pitchFamily="18" charset="0"/>
                <a:cs typeface="Times New Roman" pitchFamily="18" charset="0"/>
              </a:rPr>
              <a:t>arts courses teach a broad range of </a:t>
            </a:r>
            <a:r>
              <a:rPr lang="en-US" sz="2400" dirty="0" smtClean="0">
                <a:latin typeface="Times New Roman" pitchFamily="18" charset="0"/>
                <a:cs typeface="Times New Roman" pitchFamily="18" charset="0"/>
              </a:rPr>
              <a:t>skills.</a:t>
            </a:r>
          </a:p>
          <a:p>
            <a:r>
              <a:rPr lang="en-US" sz="2400" dirty="0" smtClean="0">
                <a:latin typeface="Times New Roman" pitchFamily="18" charset="0"/>
                <a:cs typeface="Times New Roman" pitchFamily="18" charset="0"/>
              </a:rPr>
              <a:t>Employers </a:t>
            </a:r>
            <a:r>
              <a:rPr lang="en-US" sz="2400" dirty="0">
                <a:latin typeface="Times New Roman" pitchFamily="18" charset="0"/>
                <a:cs typeface="Times New Roman" pitchFamily="18" charset="0"/>
              </a:rPr>
              <a:t>are more likely to hire someone with a liberal arts </a:t>
            </a:r>
            <a:r>
              <a:rPr lang="en-US" sz="2400" dirty="0" smtClean="0">
                <a:latin typeface="Times New Roman" pitchFamily="18" charset="0"/>
                <a:cs typeface="Times New Roman" pitchFamily="18" charset="0"/>
              </a:rPr>
              <a:t>background. </a:t>
            </a:r>
          </a:p>
          <a:p>
            <a:r>
              <a:rPr lang="en-US" sz="2400" dirty="0" smtClean="0">
                <a:latin typeface="Times New Roman" pitchFamily="18" charset="0"/>
                <a:cs typeface="Times New Roman" pitchFamily="18" charset="0"/>
              </a:rPr>
              <a:t>Many </a:t>
            </a:r>
            <a:r>
              <a:rPr lang="en-US" sz="2400" dirty="0">
                <a:latin typeface="Times New Roman" pitchFamily="18" charset="0"/>
                <a:cs typeface="Times New Roman" pitchFamily="18" charset="0"/>
              </a:rPr>
              <a:t>skills taught in the liberal arts tradition are useful in any career </a:t>
            </a:r>
            <a:r>
              <a:rPr lang="en-US" sz="2400" dirty="0" smtClean="0">
                <a:latin typeface="Times New Roman" pitchFamily="18" charset="0"/>
                <a:cs typeface="Times New Roman" pitchFamily="18" charset="0"/>
              </a:rPr>
              <a:t>field.  </a:t>
            </a:r>
          </a:p>
          <a:p>
            <a:r>
              <a:rPr lang="en-US" sz="2400" dirty="0" smtClean="0">
                <a:latin typeface="Times New Roman" pitchFamily="18" charset="0"/>
                <a:cs typeface="Times New Roman" pitchFamily="18" charset="0"/>
              </a:rPr>
              <a:t>The </a:t>
            </a:r>
            <a:r>
              <a:rPr lang="en-US" sz="2400" dirty="0">
                <a:latin typeface="Times New Roman" pitchFamily="18" charset="0"/>
                <a:cs typeface="Times New Roman" pitchFamily="18" charset="0"/>
              </a:rPr>
              <a:t>liberal arts tradition can increase </a:t>
            </a:r>
            <a:r>
              <a:rPr lang="en-US" sz="2400" dirty="0" smtClean="0">
                <a:latin typeface="Times New Roman" pitchFamily="18" charset="0"/>
                <a:cs typeface="Times New Roman" pitchFamily="18" charset="0"/>
              </a:rPr>
              <a:t>world-view </a:t>
            </a:r>
            <a:r>
              <a:rPr lang="en-US" sz="2400" dirty="0">
                <a:latin typeface="Times New Roman" pitchFamily="18" charset="0"/>
                <a:cs typeface="Times New Roman" pitchFamily="18" charset="0"/>
              </a:rPr>
              <a:t>and add depth to </a:t>
            </a:r>
            <a:r>
              <a:rPr lang="en-US" sz="2400" dirty="0" smtClean="0">
                <a:latin typeface="Times New Roman" pitchFamily="18" charset="0"/>
                <a:cs typeface="Times New Roman" pitchFamily="18" charset="0"/>
              </a:rPr>
              <a:t>college experience.</a:t>
            </a:r>
          </a:p>
          <a:p>
            <a:r>
              <a:rPr lang="en-US" sz="2400" dirty="0">
                <a:latin typeface="Times New Roman" pitchFamily="18" charset="0"/>
                <a:cs typeface="Times New Roman" pitchFamily="18" charset="0"/>
              </a:rPr>
              <a:t>Culture-based creativity is a key input for businesses or public authorities which want to communicate more effectively, challenge conventions and look for new ways to stand out. </a:t>
            </a:r>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It </a:t>
            </a:r>
            <a:r>
              <a:rPr lang="en-US" sz="2400" dirty="0">
                <a:latin typeface="Times New Roman" pitchFamily="18" charset="0"/>
                <a:cs typeface="Times New Roman" pitchFamily="18" charset="0"/>
              </a:rPr>
              <a:t>contributes to product innovation, to branding, to the management of human resources and </a:t>
            </a:r>
            <a:r>
              <a:rPr lang="en-US" sz="2400" dirty="0" smtClean="0">
                <a:latin typeface="Times New Roman" pitchFamily="18" charset="0"/>
                <a:cs typeface="Times New Roman" pitchFamily="18" charset="0"/>
              </a:rPr>
              <a:t>communication</a:t>
            </a:r>
            <a:r>
              <a:rPr lang="en-US" sz="2400" dirty="0">
                <a:latin typeface="Times New Roman" pitchFamily="18" charset="0"/>
                <a:cs typeface="Times New Roman" pitchFamily="18" charset="0"/>
              </a:rPr>
              <a:t>. </a:t>
            </a:r>
          </a:p>
          <a:p>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endParaRPr lang="en-US" sz="2400" b="1" dirty="0" smtClean="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7171E003-E08C-4C96-BE6D-682EDE082C67}" type="slidenum">
              <a:rPr lang="en-US" smtClean="0"/>
              <a:pPr/>
              <a:t>25</a:t>
            </a:fld>
            <a:endParaRPr lang="en-US"/>
          </a:p>
        </p:txBody>
      </p:sp>
    </p:spTree>
    <p:extLst>
      <p:ext uri="{BB962C8B-B14F-4D97-AF65-F5344CB8AC3E}">
        <p14:creationId xmlns:p14="http://schemas.microsoft.com/office/powerpoint/2010/main" val="136384151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533400"/>
            <a:ext cx="6858000" cy="838200"/>
          </a:xfrm>
        </p:spPr>
        <p:txBody>
          <a:bodyPr>
            <a:noAutofit/>
          </a:bodyPr>
          <a:lstStyle/>
          <a:p>
            <a:pPr algn="ctr" fontAlgn="base"/>
            <a:r>
              <a:rPr lang="en-US" sz="2800" b="1" dirty="0" smtClean="0">
                <a:solidFill>
                  <a:schemeClr val="tx1"/>
                </a:solidFill>
                <a:latin typeface="Times New Roman" pitchFamily="18" charset="0"/>
                <a:cs typeface="Times New Roman" pitchFamily="18" charset="0"/>
              </a:rPr>
              <a:t>Role </a:t>
            </a:r>
            <a:r>
              <a:rPr lang="en-US" sz="2800" b="1" dirty="0">
                <a:solidFill>
                  <a:schemeClr val="tx1"/>
                </a:solidFill>
                <a:latin typeface="Times New Roman" pitchFamily="18" charset="0"/>
                <a:cs typeface="Times New Roman" pitchFamily="18" charset="0"/>
              </a:rPr>
              <a:t>of Art and Culture in </a:t>
            </a:r>
            <a:r>
              <a:rPr lang="en-US" sz="2800" b="1" dirty="0" smtClean="0">
                <a:solidFill>
                  <a:schemeClr val="tx1"/>
                </a:solidFill>
                <a:latin typeface="Times New Roman" pitchFamily="18" charset="0"/>
                <a:cs typeface="Times New Roman" pitchFamily="18" charset="0"/>
              </a:rPr>
              <a:t>Innovation </a:t>
            </a:r>
            <a:r>
              <a:rPr lang="en-US" sz="2800" b="1" dirty="0">
                <a:solidFill>
                  <a:schemeClr val="tx1"/>
                </a:solidFill>
                <a:latin typeface="Times New Roman" pitchFamily="18" charset="0"/>
                <a:cs typeface="Times New Roman" pitchFamily="18" charset="0"/>
              </a:rPr>
              <a:t>Business</a:t>
            </a:r>
            <a:br>
              <a:rPr lang="en-US" sz="2800" b="1" dirty="0">
                <a:solidFill>
                  <a:schemeClr val="tx1"/>
                </a:solidFill>
                <a:latin typeface="Times New Roman" pitchFamily="18" charset="0"/>
                <a:cs typeface="Times New Roman" pitchFamily="18" charset="0"/>
              </a:rPr>
            </a:br>
            <a:endParaRPr lang="en-US" sz="2800" b="1"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1219200" y="1489364"/>
            <a:ext cx="7239000" cy="5334000"/>
          </a:xfrm>
        </p:spPr>
        <p:style>
          <a:lnRef idx="2">
            <a:schemeClr val="accent4"/>
          </a:lnRef>
          <a:fillRef idx="1">
            <a:schemeClr val="lt1"/>
          </a:fillRef>
          <a:effectRef idx="0">
            <a:schemeClr val="accent4"/>
          </a:effectRef>
          <a:fontRef idx="minor">
            <a:schemeClr val="dk1"/>
          </a:fontRef>
        </p:style>
        <p:txBody>
          <a:bodyPr>
            <a:noAutofit/>
          </a:bodyPr>
          <a:lstStyle/>
          <a:p>
            <a:r>
              <a:rPr lang="en-US" sz="2400" dirty="0" smtClean="0">
                <a:latin typeface="Times New Roman" pitchFamily="18" charset="0"/>
                <a:cs typeface="Times New Roman" pitchFamily="18" charset="0"/>
              </a:rPr>
              <a:t>The </a:t>
            </a:r>
            <a:r>
              <a:rPr lang="en-US" sz="2400" dirty="0">
                <a:latin typeface="Times New Roman" pitchFamily="18" charset="0"/>
                <a:cs typeface="Times New Roman" pitchFamily="18" charset="0"/>
              </a:rPr>
              <a:t>Harvard Innovation Lab provides resources for students to collaborate on ventures across </a:t>
            </a:r>
            <a:r>
              <a:rPr lang="en-US" sz="2400" dirty="0" smtClean="0">
                <a:latin typeface="Times New Roman" pitchFamily="18" charset="0"/>
                <a:cs typeface="Times New Roman" pitchFamily="18" charset="0"/>
              </a:rPr>
              <a:t>schools.</a:t>
            </a:r>
          </a:p>
          <a:p>
            <a:r>
              <a:rPr lang="en-US" sz="2400" dirty="0" smtClean="0">
                <a:latin typeface="Times New Roman" pitchFamily="18" charset="0"/>
                <a:cs typeface="Times New Roman" pitchFamily="18" charset="0"/>
              </a:rPr>
              <a:t>The </a:t>
            </a:r>
            <a:r>
              <a:rPr lang="en-US" sz="2400" dirty="0">
                <a:latin typeface="Times New Roman" pitchFamily="18" charset="0"/>
                <a:cs typeface="Times New Roman" pitchFamily="18" charset="0"/>
              </a:rPr>
              <a:t>School of Engineering and Applied Sciences’ mission statement notes, “To address current and future societal challenges, knowledge from fundamental science, art, and the humanities must all be linked through the application of engineering principles with the professions of law, medicine, public policy, design and business practice</a:t>
            </a:r>
            <a:r>
              <a:rPr lang="en-US" sz="2400" dirty="0" smtClean="0">
                <a:latin typeface="Times New Roman" pitchFamily="18" charset="0"/>
                <a:cs typeface="Times New Roman" pitchFamily="18" charset="0"/>
              </a:rPr>
              <a:t>.”</a:t>
            </a:r>
          </a:p>
          <a:p>
            <a:pPr marL="0" indent="0">
              <a:buNone/>
            </a:pPr>
            <a:r>
              <a:rPr lang="en-US" sz="2400" dirty="0"/>
              <a:t/>
            </a:r>
            <a:br>
              <a:rPr lang="en-US" sz="2400" dirty="0"/>
            </a:br>
            <a:endParaRPr lang="en-US" sz="2400" dirty="0">
              <a:latin typeface="Times New Roman" pitchFamily="18" charset="0"/>
              <a:cs typeface="Times New Roman" pitchFamily="18" charset="0"/>
            </a:endParaRPr>
          </a:p>
          <a:p>
            <a:endParaRPr lang="en-US" sz="2400" b="1" dirty="0" smtClean="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7171E003-E08C-4C96-BE6D-682EDE082C67}" type="slidenum">
              <a:rPr lang="en-US" smtClean="0"/>
              <a:pPr/>
              <a:t>26</a:t>
            </a:fld>
            <a:endParaRPr lang="en-US"/>
          </a:p>
        </p:txBody>
      </p:sp>
    </p:spTree>
    <p:extLst>
      <p:ext uri="{BB962C8B-B14F-4D97-AF65-F5344CB8AC3E}">
        <p14:creationId xmlns:p14="http://schemas.microsoft.com/office/powerpoint/2010/main" val="308131835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533400"/>
            <a:ext cx="6858000" cy="838200"/>
          </a:xfrm>
        </p:spPr>
        <p:txBody>
          <a:bodyPr>
            <a:noAutofit/>
          </a:bodyPr>
          <a:lstStyle/>
          <a:p>
            <a:pPr algn="ctr" fontAlgn="base"/>
            <a:r>
              <a:rPr lang="en-US" sz="2800" b="1" dirty="0" smtClean="0">
                <a:solidFill>
                  <a:schemeClr val="tx1"/>
                </a:solidFill>
                <a:latin typeface="Times New Roman" pitchFamily="18" charset="0"/>
                <a:cs typeface="Times New Roman" pitchFamily="18" charset="0"/>
              </a:rPr>
              <a:t>Role </a:t>
            </a:r>
            <a:r>
              <a:rPr lang="en-US" sz="2800" b="1" dirty="0">
                <a:solidFill>
                  <a:schemeClr val="tx1"/>
                </a:solidFill>
                <a:latin typeface="Times New Roman" pitchFamily="18" charset="0"/>
                <a:cs typeface="Times New Roman" pitchFamily="18" charset="0"/>
              </a:rPr>
              <a:t>of Art and Culture in </a:t>
            </a:r>
            <a:r>
              <a:rPr lang="en-US" sz="2800" b="1" dirty="0" smtClean="0">
                <a:solidFill>
                  <a:schemeClr val="tx1"/>
                </a:solidFill>
                <a:latin typeface="Times New Roman" pitchFamily="18" charset="0"/>
                <a:cs typeface="Times New Roman" pitchFamily="18" charset="0"/>
              </a:rPr>
              <a:t>Innovation </a:t>
            </a:r>
            <a:r>
              <a:rPr lang="en-US" sz="2800" b="1" dirty="0">
                <a:solidFill>
                  <a:schemeClr val="tx1"/>
                </a:solidFill>
                <a:latin typeface="Times New Roman" pitchFamily="18" charset="0"/>
                <a:cs typeface="Times New Roman" pitchFamily="18" charset="0"/>
              </a:rPr>
              <a:t>Business</a:t>
            </a:r>
            <a:br>
              <a:rPr lang="en-US" sz="2800" b="1" dirty="0">
                <a:solidFill>
                  <a:schemeClr val="tx1"/>
                </a:solidFill>
                <a:latin typeface="Times New Roman" pitchFamily="18" charset="0"/>
                <a:cs typeface="Times New Roman" pitchFamily="18" charset="0"/>
              </a:rPr>
            </a:br>
            <a:endParaRPr lang="en-US" sz="2800" b="1"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1219200" y="1489364"/>
            <a:ext cx="7239000" cy="5334000"/>
          </a:xfrm>
        </p:spPr>
        <p:style>
          <a:lnRef idx="2">
            <a:schemeClr val="accent4"/>
          </a:lnRef>
          <a:fillRef idx="1">
            <a:schemeClr val="lt1"/>
          </a:fillRef>
          <a:effectRef idx="0">
            <a:schemeClr val="accent4"/>
          </a:effectRef>
          <a:fontRef idx="minor">
            <a:schemeClr val="dk1"/>
          </a:fontRef>
        </p:style>
        <p:txBody>
          <a:bodyPr>
            <a:noAutofit/>
          </a:bodyPr>
          <a:lstStyle/>
          <a:p>
            <a:r>
              <a:rPr lang="en-US" sz="2200" dirty="0">
                <a:solidFill>
                  <a:schemeClr val="tx1"/>
                </a:solidFill>
                <a:latin typeface="Times New Roman" pitchFamily="18" charset="0"/>
                <a:cs typeface="Times New Roman" pitchFamily="18" charset="0"/>
              </a:rPr>
              <a:t>In today’s world, one of the ways </a:t>
            </a:r>
            <a:r>
              <a:rPr lang="en-US" sz="2200" dirty="0" smtClean="0">
                <a:solidFill>
                  <a:schemeClr val="tx1"/>
                </a:solidFill>
                <a:latin typeface="Times New Roman" pitchFamily="18" charset="0"/>
                <a:cs typeface="Times New Roman" pitchFamily="18" charset="0"/>
              </a:rPr>
              <a:t>innovative products and services can </a:t>
            </a:r>
            <a:r>
              <a:rPr lang="en-US" sz="2200" dirty="0">
                <a:solidFill>
                  <a:schemeClr val="tx1"/>
                </a:solidFill>
                <a:latin typeface="Times New Roman" pitchFamily="18" charset="0"/>
                <a:cs typeface="Times New Roman" pitchFamily="18" charset="0"/>
              </a:rPr>
              <a:t>be </a:t>
            </a:r>
            <a:r>
              <a:rPr lang="en-US" sz="2200" dirty="0" smtClean="0">
                <a:solidFill>
                  <a:schemeClr val="tx1"/>
                </a:solidFill>
                <a:latin typeface="Times New Roman" pitchFamily="18" charset="0"/>
                <a:cs typeface="Times New Roman" pitchFamily="18" charset="0"/>
              </a:rPr>
              <a:t>developed is </a:t>
            </a:r>
            <a:r>
              <a:rPr lang="en-US" sz="2200" dirty="0">
                <a:solidFill>
                  <a:schemeClr val="tx1"/>
                </a:solidFill>
                <a:latin typeface="Times New Roman" pitchFamily="18" charset="0"/>
                <a:cs typeface="Times New Roman" pitchFamily="18" charset="0"/>
              </a:rPr>
              <a:t>by examining the intersection of otherwise unrelated fields. </a:t>
            </a:r>
            <a:endParaRPr lang="en-US" sz="2200" dirty="0" smtClean="0">
              <a:solidFill>
                <a:schemeClr val="tx1"/>
              </a:solidFill>
              <a:latin typeface="Times New Roman" pitchFamily="18" charset="0"/>
              <a:cs typeface="Times New Roman" pitchFamily="18" charset="0"/>
            </a:endParaRPr>
          </a:p>
          <a:p>
            <a:r>
              <a:rPr lang="en-US" sz="2200" dirty="0" smtClean="0">
                <a:solidFill>
                  <a:schemeClr val="tx1"/>
                </a:solidFill>
                <a:latin typeface="Times New Roman" pitchFamily="18" charset="0"/>
                <a:cs typeface="Times New Roman" pitchFamily="18" charset="0"/>
              </a:rPr>
              <a:t>The </a:t>
            </a:r>
            <a:r>
              <a:rPr lang="en-US" sz="2200" dirty="0">
                <a:solidFill>
                  <a:schemeClr val="tx1"/>
                </a:solidFill>
                <a:latin typeface="Times New Roman" pitchFamily="18" charset="0"/>
                <a:cs typeface="Times New Roman" pitchFamily="18" charset="0"/>
              </a:rPr>
              <a:t>liberal arts lend themselves to this exact approach, as students are exposed to many different subject areas that they can then mix together. </a:t>
            </a:r>
            <a:endParaRPr lang="en-US" sz="2200" dirty="0" smtClean="0">
              <a:solidFill>
                <a:schemeClr val="tx1"/>
              </a:solidFill>
              <a:latin typeface="Times New Roman" pitchFamily="18" charset="0"/>
              <a:cs typeface="Times New Roman" pitchFamily="18" charset="0"/>
            </a:endParaRPr>
          </a:p>
          <a:p>
            <a:r>
              <a:rPr lang="en-US" sz="2200" dirty="0" smtClean="0">
                <a:solidFill>
                  <a:schemeClr val="tx1"/>
                </a:solidFill>
                <a:latin typeface="Times New Roman" pitchFamily="18" charset="0"/>
                <a:cs typeface="Times New Roman" pitchFamily="18" charset="0"/>
              </a:rPr>
              <a:t>Example: When </a:t>
            </a:r>
            <a:r>
              <a:rPr lang="en-US" sz="2200" dirty="0">
                <a:solidFill>
                  <a:schemeClr val="tx1"/>
                </a:solidFill>
                <a:latin typeface="Times New Roman" pitchFamily="18" charset="0"/>
                <a:cs typeface="Times New Roman" pitchFamily="18" charset="0"/>
              </a:rPr>
              <a:t>the Harvard Graduate School of Education Innovation and Ventures in Education group hosted its second annual </a:t>
            </a:r>
            <a:r>
              <a:rPr lang="en-US" sz="2200" dirty="0" err="1">
                <a:solidFill>
                  <a:schemeClr val="tx1"/>
                </a:solidFill>
                <a:latin typeface="Times New Roman" pitchFamily="18" charset="0"/>
                <a:cs typeface="Times New Roman" pitchFamily="18" charset="0"/>
              </a:rPr>
              <a:t>hackathon</a:t>
            </a:r>
            <a:r>
              <a:rPr lang="en-US" sz="2200" dirty="0">
                <a:solidFill>
                  <a:schemeClr val="tx1"/>
                </a:solidFill>
                <a:latin typeface="Times New Roman" pitchFamily="18" charset="0"/>
                <a:cs typeface="Times New Roman" pitchFamily="18" charset="0"/>
              </a:rPr>
              <a:t>. </a:t>
            </a:r>
          </a:p>
          <a:p>
            <a:r>
              <a:rPr lang="en-US" sz="2200" dirty="0" smtClean="0">
                <a:solidFill>
                  <a:schemeClr val="tx1"/>
                </a:solidFill>
                <a:latin typeface="Times New Roman" pitchFamily="18" charset="0"/>
                <a:cs typeface="Times New Roman" pitchFamily="18" charset="0"/>
              </a:rPr>
              <a:t>The</a:t>
            </a:r>
            <a:r>
              <a:rPr lang="en-US" sz="2200" dirty="0">
                <a:solidFill>
                  <a:schemeClr val="tx1"/>
                </a:solidFill>
                <a:latin typeface="Times New Roman" pitchFamily="18" charset="0"/>
                <a:cs typeface="Times New Roman" pitchFamily="18" charset="0"/>
              </a:rPr>
              <a:t> ideas that came out of the event focused on using technology to help solve educational </a:t>
            </a:r>
            <a:r>
              <a:rPr lang="en-US" sz="2200" dirty="0" smtClean="0">
                <a:solidFill>
                  <a:schemeClr val="tx1"/>
                </a:solidFill>
                <a:latin typeface="Times New Roman" pitchFamily="18" charset="0"/>
                <a:cs typeface="Times New Roman" pitchFamily="18" charset="0"/>
              </a:rPr>
              <a:t>needs. </a:t>
            </a:r>
            <a:r>
              <a:rPr lang="en-US" sz="2200" dirty="0">
                <a:solidFill>
                  <a:schemeClr val="tx1"/>
                </a:solidFill>
                <a:latin typeface="Times New Roman" pitchFamily="18" charset="0"/>
                <a:cs typeface="Times New Roman" pitchFamily="18" charset="0"/>
              </a:rPr>
              <a:t>These new and innovative ideas </a:t>
            </a:r>
            <a:r>
              <a:rPr lang="en-US" sz="2200" dirty="0" smtClean="0">
                <a:solidFill>
                  <a:schemeClr val="tx1"/>
                </a:solidFill>
                <a:latin typeface="Times New Roman" pitchFamily="18" charset="0"/>
                <a:cs typeface="Times New Roman" pitchFamily="18" charset="0"/>
              </a:rPr>
              <a:t>were </a:t>
            </a:r>
            <a:r>
              <a:rPr lang="en-US" sz="2200" dirty="0">
                <a:solidFill>
                  <a:schemeClr val="tx1"/>
                </a:solidFill>
                <a:latin typeface="Times New Roman" pitchFamily="18" charset="0"/>
                <a:cs typeface="Times New Roman" pitchFamily="18" charset="0"/>
              </a:rPr>
              <a:t>through the combination of concepts from technology, education, psychology, and other fields.</a:t>
            </a:r>
          </a:p>
          <a:p>
            <a:endParaRPr lang="en-US" sz="2400" dirty="0">
              <a:solidFill>
                <a:schemeClr val="tx1"/>
              </a:solidFill>
              <a:latin typeface="Times New Roman" pitchFamily="18" charset="0"/>
              <a:cs typeface="Times New Roman" pitchFamily="18" charset="0"/>
            </a:endParaRPr>
          </a:p>
          <a:p>
            <a:endParaRPr lang="en-US" sz="2400" dirty="0">
              <a:solidFill>
                <a:schemeClr val="tx1"/>
              </a:solidFill>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7171E003-E08C-4C96-BE6D-682EDE082C67}" type="slidenum">
              <a:rPr lang="en-US" smtClean="0"/>
              <a:pPr/>
              <a:t>27</a:t>
            </a:fld>
            <a:endParaRPr lang="en-US"/>
          </a:p>
        </p:txBody>
      </p:sp>
    </p:spTree>
    <p:extLst>
      <p:ext uri="{BB962C8B-B14F-4D97-AF65-F5344CB8AC3E}">
        <p14:creationId xmlns:p14="http://schemas.microsoft.com/office/powerpoint/2010/main" val="356100673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381000"/>
            <a:ext cx="6858000" cy="914400"/>
          </a:xfrm>
        </p:spPr>
        <p:txBody>
          <a:bodyPr>
            <a:noAutofit/>
          </a:bodyPr>
          <a:lstStyle/>
          <a:p>
            <a:pPr algn="ctr" fontAlgn="base"/>
            <a:r>
              <a:rPr lang="en-US" sz="2800" b="1" dirty="0" smtClean="0">
                <a:solidFill>
                  <a:schemeClr val="tx1"/>
                </a:solidFill>
                <a:latin typeface="Times New Roman" pitchFamily="18" charset="0"/>
                <a:cs typeface="Times New Roman" pitchFamily="18" charset="0"/>
              </a:rPr>
              <a:t>Role </a:t>
            </a:r>
            <a:r>
              <a:rPr lang="en-US" sz="2800" b="1" dirty="0">
                <a:solidFill>
                  <a:schemeClr val="tx1"/>
                </a:solidFill>
                <a:latin typeface="Times New Roman" pitchFamily="18" charset="0"/>
                <a:cs typeface="Times New Roman" pitchFamily="18" charset="0"/>
              </a:rPr>
              <a:t>of Art and Culture in Innovation Business</a:t>
            </a:r>
            <a:br>
              <a:rPr lang="en-US" sz="2800" b="1" dirty="0">
                <a:solidFill>
                  <a:schemeClr val="tx1"/>
                </a:solidFill>
                <a:latin typeface="Times New Roman" pitchFamily="18" charset="0"/>
                <a:cs typeface="Times New Roman" pitchFamily="18" charset="0"/>
              </a:rPr>
            </a:br>
            <a:endParaRPr lang="en-US" sz="2800"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1219200" y="1295400"/>
            <a:ext cx="7315200" cy="5562600"/>
          </a:xfrm>
        </p:spPr>
        <p:style>
          <a:lnRef idx="2">
            <a:schemeClr val="accent4"/>
          </a:lnRef>
          <a:fillRef idx="1">
            <a:schemeClr val="lt1"/>
          </a:fillRef>
          <a:effectRef idx="0">
            <a:schemeClr val="accent4"/>
          </a:effectRef>
          <a:fontRef idx="minor">
            <a:schemeClr val="dk1"/>
          </a:fontRef>
        </p:style>
        <p:txBody>
          <a:bodyPr>
            <a:noAutofit/>
          </a:bodyPr>
          <a:lstStyle/>
          <a:p>
            <a:r>
              <a:rPr lang="en-US" sz="2400" b="1" dirty="0" smtClean="0">
                <a:latin typeface="Times New Roman" pitchFamily="18" charset="0"/>
                <a:cs typeface="Times New Roman" pitchFamily="18" charset="0"/>
              </a:rPr>
              <a:t>Example: </a:t>
            </a:r>
            <a:r>
              <a:rPr lang="en-US" sz="2400" dirty="0" smtClean="0">
                <a:latin typeface="Times New Roman" pitchFamily="18" charset="0"/>
                <a:cs typeface="Times New Roman" pitchFamily="18" charset="0"/>
              </a:rPr>
              <a:t>Mark </a:t>
            </a:r>
            <a:r>
              <a:rPr lang="en-US" sz="2400" dirty="0">
                <a:latin typeface="Times New Roman" pitchFamily="18" charset="0"/>
                <a:cs typeface="Times New Roman" pitchFamily="18" charset="0"/>
              </a:rPr>
              <a:t>E. </a:t>
            </a:r>
            <a:r>
              <a:rPr lang="en-US" sz="2400" dirty="0" err="1">
                <a:latin typeface="Times New Roman" pitchFamily="18" charset="0"/>
                <a:cs typeface="Times New Roman" pitchFamily="18" charset="0"/>
              </a:rPr>
              <a:t>Zuckerberg</a:t>
            </a:r>
            <a:r>
              <a:rPr lang="en-US" sz="2400" dirty="0">
                <a:latin typeface="Times New Roman" pitchFamily="18" charset="0"/>
                <a:cs typeface="Times New Roman" pitchFamily="18" charset="0"/>
              </a:rPr>
              <a:t> and his creation of Facebook. </a:t>
            </a:r>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During </a:t>
            </a:r>
            <a:r>
              <a:rPr lang="en-US" sz="2400" dirty="0">
                <a:latin typeface="Times New Roman" pitchFamily="18" charset="0"/>
                <a:cs typeface="Times New Roman" pitchFamily="18" charset="0"/>
              </a:rPr>
              <a:t>his time at Harvard, </a:t>
            </a:r>
            <a:r>
              <a:rPr lang="en-US" sz="2400" dirty="0" err="1">
                <a:latin typeface="Times New Roman" pitchFamily="18" charset="0"/>
                <a:cs typeface="Times New Roman" pitchFamily="18" charset="0"/>
              </a:rPr>
              <a:t>Zuckerberg</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took </a:t>
            </a:r>
            <a:r>
              <a:rPr lang="en-US" sz="2400" dirty="0">
                <a:latin typeface="Times New Roman" pitchFamily="18" charset="0"/>
                <a:cs typeface="Times New Roman" pitchFamily="18" charset="0"/>
              </a:rPr>
              <a:t>classes in both Computer Science and Psychology. </a:t>
            </a:r>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He noticed </a:t>
            </a:r>
            <a:r>
              <a:rPr lang="en-US" sz="2400" dirty="0">
                <a:latin typeface="Times New Roman" pitchFamily="18" charset="0"/>
                <a:cs typeface="Times New Roman" pitchFamily="18" charset="0"/>
              </a:rPr>
              <a:t>the concept of a “social network” in his psychology class and combined it with the idea of a “graph” in computer science. </a:t>
            </a:r>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And </a:t>
            </a:r>
            <a:r>
              <a:rPr lang="en-US" sz="2400" dirty="0">
                <a:latin typeface="Times New Roman" pitchFamily="18" charset="0"/>
                <a:cs typeface="Times New Roman" pitchFamily="18" charset="0"/>
              </a:rPr>
              <a:t>so was born of one of the great tech companies of our generation</a:t>
            </a:r>
            <a:r>
              <a:rPr lang="en-US" sz="2400" dirty="0" smtClean="0">
                <a:latin typeface="Times New Roman" pitchFamily="18" charset="0"/>
                <a:cs typeface="Times New Roman" pitchFamily="18" charset="0"/>
              </a:rPr>
              <a:t>.</a:t>
            </a:r>
            <a:r>
              <a:rPr lang="en-US" sz="2400" dirty="0">
                <a:latin typeface="Times New Roman" pitchFamily="18" charset="0"/>
                <a:cs typeface="Times New Roman" pitchFamily="18" charset="0"/>
              </a:rPr>
              <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
            </a:r>
            <a:br>
              <a:rPr lang="en-US" sz="2400" dirty="0">
                <a:latin typeface="Times New Roman" pitchFamily="18" charset="0"/>
                <a:cs typeface="Times New Roman" pitchFamily="18" charset="0"/>
              </a:rPr>
            </a:br>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endParaRPr lang="en-US" sz="2400" b="1" dirty="0" smtClean="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7171E003-E08C-4C96-BE6D-682EDE082C67}" type="slidenum">
              <a:rPr lang="en-US" smtClean="0"/>
              <a:pPr/>
              <a:t>28</a:t>
            </a:fld>
            <a:endParaRPr lang="en-US"/>
          </a:p>
        </p:txBody>
      </p:sp>
    </p:spTree>
    <p:extLst>
      <p:ext uri="{BB962C8B-B14F-4D97-AF65-F5344CB8AC3E}">
        <p14:creationId xmlns:p14="http://schemas.microsoft.com/office/powerpoint/2010/main" val="365409916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381000"/>
            <a:ext cx="6858000" cy="914400"/>
          </a:xfrm>
        </p:spPr>
        <p:txBody>
          <a:bodyPr>
            <a:noAutofit/>
          </a:bodyPr>
          <a:lstStyle/>
          <a:p>
            <a:pPr algn="ctr" fontAlgn="base"/>
            <a:r>
              <a:rPr lang="en-US" sz="2800" b="1" dirty="0" smtClean="0">
                <a:solidFill>
                  <a:schemeClr val="tx1"/>
                </a:solidFill>
                <a:latin typeface="Times New Roman" pitchFamily="18" charset="0"/>
                <a:cs typeface="Times New Roman" pitchFamily="18" charset="0"/>
              </a:rPr>
              <a:t>Role </a:t>
            </a:r>
            <a:r>
              <a:rPr lang="en-US" sz="2800" b="1" dirty="0">
                <a:solidFill>
                  <a:schemeClr val="tx1"/>
                </a:solidFill>
                <a:latin typeface="Times New Roman" pitchFamily="18" charset="0"/>
                <a:cs typeface="Times New Roman" pitchFamily="18" charset="0"/>
              </a:rPr>
              <a:t>of Art and Culture in Innovation Business</a:t>
            </a:r>
            <a:br>
              <a:rPr lang="en-US" sz="2800" b="1" dirty="0">
                <a:solidFill>
                  <a:schemeClr val="tx1"/>
                </a:solidFill>
                <a:latin typeface="Times New Roman" pitchFamily="18" charset="0"/>
                <a:cs typeface="Times New Roman" pitchFamily="18" charset="0"/>
              </a:rPr>
            </a:br>
            <a:endParaRPr lang="en-US" sz="2800"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1219200" y="1295400"/>
            <a:ext cx="7315200" cy="5562600"/>
          </a:xfrm>
        </p:spPr>
        <p:style>
          <a:lnRef idx="2">
            <a:schemeClr val="accent4"/>
          </a:lnRef>
          <a:fillRef idx="1">
            <a:schemeClr val="lt1"/>
          </a:fillRef>
          <a:effectRef idx="0">
            <a:schemeClr val="accent4"/>
          </a:effectRef>
          <a:fontRef idx="minor">
            <a:schemeClr val="dk1"/>
          </a:fontRef>
        </p:style>
        <p:txBody>
          <a:bodyPr>
            <a:noAutofit/>
          </a:bodyPr>
          <a:lstStyle/>
          <a:p>
            <a:r>
              <a:rPr lang="en-US" sz="2400" b="1" dirty="0" smtClean="0">
                <a:latin typeface="Times New Roman" pitchFamily="18" charset="0"/>
                <a:cs typeface="Times New Roman" pitchFamily="18" charset="0"/>
              </a:rPr>
              <a:t>Example: </a:t>
            </a:r>
          </a:p>
          <a:p>
            <a:r>
              <a:rPr lang="en-US" sz="2400" dirty="0">
                <a:latin typeface="Times New Roman" pitchFamily="18" charset="0"/>
                <a:cs typeface="Times New Roman" pitchFamily="18" charset="0"/>
              </a:rPr>
              <a:t>When Virgin Atlantic entered the airline business the differentiation came from entertainment services and the experience offered on transatlantic flights</a:t>
            </a:r>
            <a:r>
              <a:rPr lang="en-US" sz="2400" dirty="0" smtClean="0">
                <a:latin typeface="Times New Roman" pitchFamily="18" charset="0"/>
                <a:cs typeface="Times New Roman" pitchFamily="18" charset="0"/>
              </a:rPr>
              <a:t>.</a:t>
            </a:r>
          </a:p>
          <a:p>
            <a:r>
              <a:rPr lang="en-US" sz="2400" dirty="0" smtClean="0">
                <a:latin typeface="Times New Roman" pitchFamily="18" charset="0"/>
                <a:cs typeface="Times New Roman" pitchFamily="18" charset="0"/>
              </a:rPr>
              <a:t>Virgin </a:t>
            </a:r>
            <a:r>
              <a:rPr lang="en-US" sz="2400" dirty="0">
                <a:latin typeface="Times New Roman" pitchFamily="18" charset="0"/>
                <a:cs typeface="Times New Roman" pitchFamily="18" charset="0"/>
              </a:rPr>
              <a:t>was the first airline to offer massage on board or multiple choices of music and videos; a service that has now become a standard norm in air travel. </a:t>
            </a:r>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Virgin </a:t>
            </a:r>
            <a:r>
              <a:rPr lang="en-US" sz="2400" dirty="0">
                <a:latin typeface="Times New Roman" pitchFamily="18" charset="0"/>
                <a:cs typeface="Times New Roman" pitchFamily="18" charset="0"/>
              </a:rPr>
              <a:t>founder, Sir Richard Branson, came from the music business and applied the “hip” and “cool” values” associated with the Virgin record label to the airline industry. </a:t>
            </a:r>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Virgin </a:t>
            </a:r>
            <a:r>
              <a:rPr lang="en-US" sz="2400" dirty="0">
                <a:latin typeface="Times New Roman" pitchFamily="18" charset="0"/>
                <a:cs typeface="Times New Roman" pitchFamily="18" charset="0"/>
              </a:rPr>
              <a:t>Atlantic decided that it would do more than transport people from place to place. </a:t>
            </a:r>
          </a:p>
          <a:p>
            <a:endParaRPr lang="en-US" sz="2400" b="1" dirty="0" smtClean="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7171E003-E08C-4C96-BE6D-682EDE082C67}" type="slidenum">
              <a:rPr lang="en-US" smtClean="0"/>
              <a:pPr/>
              <a:t>29</a:t>
            </a:fld>
            <a:endParaRPr lang="en-US"/>
          </a:p>
        </p:txBody>
      </p:sp>
    </p:spTree>
    <p:extLst>
      <p:ext uri="{BB962C8B-B14F-4D97-AF65-F5344CB8AC3E}">
        <p14:creationId xmlns:p14="http://schemas.microsoft.com/office/powerpoint/2010/main" val="21192790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304800"/>
            <a:ext cx="6683765" cy="762000"/>
          </a:xfrm>
        </p:spPr>
        <p:txBody>
          <a:bodyPr>
            <a:normAutofit fontScale="90000"/>
          </a:bodyPr>
          <a:lstStyle/>
          <a:p>
            <a:pPr algn="ctr"/>
            <a:r>
              <a:rPr lang="en-US" b="1" dirty="0" smtClean="0">
                <a:latin typeface="Times New Roman" pitchFamily="18" charset="0"/>
                <a:cs typeface="Times New Roman" pitchFamily="18" charset="0"/>
              </a:rPr>
              <a:t>Concept of Design Thinking</a:t>
            </a:r>
            <a:br>
              <a:rPr lang="en-US" b="1" dirty="0" smtClean="0">
                <a:latin typeface="Times New Roman" pitchFamily="18" charset="0"/>
                <a:cs typeface="Times New Roman" pitchFamily="18" charset="0"/>
              </a:rPr>
            </a:b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1066800" y="1447800"/>
            <a:ext cx="7772400" cy="5105400"/>
          </a:xfrm>
        </p:spPr>
        <p:style>
          <a:lnRef idx="2">
            <a:schemeClr val="accent4"/>
          </a:lnRef>
          <a:fillRef idx="1">
            <a:schemeClr val="lt1"/>
          </a:fillRef>
          <a:effectRef idx="0">
            <a:schemeClr val="accent4"/>
          </a:effectRef>
          <a:fontRef idx="minor">
            <a:schemeClr val="dk1"/>
          </a:fontRef>
        </p:style>
        <p:txBody>
          <a:bodyPr>
            <a:normAutofit lnSpcReduction="10000"/>
          </a:bodyPr>
          <a:lstStyle/>
          <a:p>
            <a:pPr fontAlgn="base"/>
            <a:r>
              <a:rPr lang="en-US" sz="3100" dirty="0" smtClean="0">
                <a:solidFill>
                  <a:schemeClr val="tx1"/>
                </a:solidFill>
                <a:latin typeface="Times New Roman" pitchFamily="18" charset="0"/>
                <a:cs typeface="Times New Roman" pitchFamily="18" charset="0"/>
              </a:rPr>
              <a:t>Design Thinking is a methodology used by designers to solve complex problems, and find desirable solutions for clients. </a:t>
            </a:r>
          </a:p>
          <a:p>
            <a:pPr fontAlgn="base"/>
            <a:r>
              <a:rPr lang="en-US" sz="3100" dirty="0" smtClean="0">
                <a:solidFill>
                  <a:schemeClr val="tx1"/>
                </a:solidFill>
                <a:latin typeface="Times New Roman" pitchFamily="18" charset="0"/>
                <a:cs typeface="Times New Roman" pitchFamily="18" charset="0"/>
              </a:rPr>
              <a:t>A design mindset is not problem-focused, it’s solution focused and action oriented towards creating a preferred future. </a:t>
            </a:r>
          </a:p>
          <a:p>
            <a:pPr fontAlgn="base"/>
            <a:r>
              <a:rPr lang="en-US" sz="3100" dirty="0" smtClean="0">
                <a:solidFill>
                  <a:schemeClr val="tx1"/>
                </a:solidFill>
                <a:latin typeface="Times New Roman" pitchFamily="18" charset="0"/>
                <a:cs typeface="Times New Roman" pitchFamily="18" charset="0"/>
              </a:rPr>
              <a:t>Design Thinking draws upon logic, imagination, intuition, and systemic reasoning, to explore possibilities of what could be—and to create desired outcomes that benefit the end user.</a:t>
            </a:r>
          </a:p>
          <a:p>
            <a:pPr fontAlgn="base"/>
            <a:endParaRPr lang="en-US" sz="2400" b="1" i="1" dirty="0" smtClean="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7171E003-E08C-4C96-BE6D-682EDE082C67}" type="slidenum">
              <a:rPr lang="en-US" smtClean="0"/>
              <a:pPr/>
              <a:t>3</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304800"/>
            <a:ext cx="6683765" cy="990600"/>
          </a:xfrm>
        </p:spPr>
        <p:txBody>
          <a:bodyPr>
            <a:normAutofit fontScale="90000"/>
          </a:bodyPr>
          <a:lstStyle/>
          <a:p>
            <a:pPr algn="ctr"/>
            <a:r>
              <a:rPr lang="en-US" b="1" dirty="0" smtClean="0">
                <a:latin typeface="Times New Roman" pitchFamily="18" charset="0"/>
                <a:cs typeface="Times New Roman" pitchFamily="18" charset="0"/>
              </a:rPr>
              <a:t>Concept of Design Thinking</a:t>
            </a:r>
            <a:br>
              <a:rPr lang="en-US" b="1" dirty="0" smtClean="0">
                <a:latin typeface="Times New Roman" pitchFamily="18" charset="0"/>
                <a:cs typeface="Times New Roman" pitchFamily="18" charset="0"/>
              </a:rPr>
            </a:b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1066800" y="1447800"/>
            <a:ext cx="7772400" cy="5105400"/>
          </a:xfrm>
        </p:spPr>
        <p:style>
          <a:lnRef idx="2">
            <a:schemeClr val="accent4"/>
          </a:lnRef>
          <a:fillRef idx="1">
            <a:schemeClr val="lt1"/>
          </a:fillRef>
          <a:effectRef idx="0">
            <a:schemeClr val="accent4"/>
          </a:effectRef>
          <a:fontRef idx="minor">
            <a:schemeClr val="dk1"/>
          </a:fontRef>
        </p:style>
        <p:txBody>
          <a:bodyPr>
            <a:normAutofit lnSpcReduction="10000"/>
          </a:bodyPr>
          <a:lstStyle/>
          <a:p>
            <a:pPr lvl="0" fontAlgn="base"/>
            <a:r>
              <a:rPr lang="en-US" sz="3100" dirty="0" smtClean="0">
                <a:solidFill>
                  <a:schemeClr val="tx1"/>
                </a:solidFill>
                <a:latin typeface="Times New Roman" pitchFamily="18" charset="0"/>
                <a:cs typeface="Times New Roman" pitchFamily="18" charset="0"/>
              </a:rPr>
              <a:t>Design thinking offers a structured framework for understanding and pursuing innovation in ways that contribute to organic growth and add real value to the customers. </a:t>
            </a:r>
          </a:p>
          <a:p>
            <a:pPr lvl="0" fontAlgn="base"/>
            <a:r>
              <a:rPr lang="en-US" sz="3100" dirty="0" smtClean="0">
                <a:solidFill>
                  <a:schemeClr val="tx1"/>
                </a:solidFill>
                <a:latin typeface="Times New Roman" pitchFamily="18" charset="0"/>
                <a:cs typeface="Times New Roman" pitchFamily="18" charset="0"/>
              </a:rPr>
              <a:t>	The design thinking cycle involves:</a:t>
            </a:r>
          </a:p>
          <a:p>
            <a:pPr lvl="2" fontAlgn="base">
              <a:buFont typeface="Wingdings" pitchFamily="2" charset="2"/>
              <a:buChar char="Ø"/>
            </a:pPr>
            <a:r>
              <a:rPr lang="en-US" sz="2700" dirty="0" smtClean="0">
                <a:solidFill>
                  <a:schemeClr val="tx1"/>
                </a:solidFill>
                <a:latin typeface="Times New Roman" pitchFamily="18" charset="0"/>
                <a:cs typeface="Times New Roman" pitchFamily="18" charset="0"/>
              </a:rPr>
              <a:t> Observation to discover unmet needs within the context and constraints of a particular situation, </a:t>
            </a:r>
          </a:p>
          <a:p>
            <a:pPr lvl="2" fontAlgn="base">
              <a:buFont typeface="Wingdings" pitchFamily="2" charset="2"/>
              <a:buChar char="Ø"/>
            </a:pPr>
            <a:r>
              <a:rPr lang="en-US" sz="2700" dirty="0" smtClean="0">
                <a:solidFill>
                  <a:schemeClr val="tx1"/>
                </a:solidFill>
                <a:latin typeface="Times New Roman" pitchFamily="18" charset="0"/>
                <a:cs typeface="Times New Roman" pitchFamily="18" charset="0"/>
              </a:rPr>
              <a:t>framing the opportunity and scope of innovation, generating creative ideas, </a:t>
            </a:r>
          </a:p>
          <a:p>
            <a:pPr lvl="2" fontAlgn="base">
              <a:buFont typeface="Wingdings" pitchFamily="2" charset="2"/>
              <a:buChar char="Ø"/>
            </a:pPr>
            <a:r>
              <a:rPr lang="en-US" sz="2700" dirty="0" smtClean="0">
                <a:solidFill>
                  <a:schemeClr val="tx1"/>
                </a:solidFill>
                <a:latin typeface="Times New Roman" pitchFamily="18" charset="0"/>
                <a:cs typeface="Times New Roman" pitchFamily="18" charset="0"/>
              </a:rPr>
              <a:t>testing and refining solutions.</a:t>
            </a:r>
          </a:p>
          <a:p>
            <a:pPr fontAlgn="base"/>
            <a:endParaRPr lang="en-US" sz="2400" b="1" i="1" dirty="0" smtClean="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7171E003-E08C-4C96-BE6D-682EDE082C67}" type="slidenum">
              <a:rPr lang="en-US" smtClean="0"/>
              <a:pPr/>
              <a:t>4</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304800"/>
            <a:ext cx="6683765" cy="990600"/>
          </a:xfrm>
        </p:spPr>
        <p:txBody>
          <a:bodyPr>
            <a:normAutofit/>
          </a:bodyPr>
          <a:lstStyle/>
          <a:p>
            <a:pPr algn="ctr"/>
            <a:r>
              <a:rPr lang="en-US" b="1" dirty="0" smtClean="0">
                <a:latin typeface="Times New Roman" pitchFamily="18" charset="0"/>
                <a:cs typeface="Times New Roman" pitchFamily="18" charset="0"/>
              </a:rPr>
              <a:t>Aspects in Design Thinking</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1066800" y="1447800"/>
            <a:ext cx="7772400" cy="5105400"/>
          </a:xfrm>
        </p:spPr>
        <p:style>
          <a:lnRef idx="2">
            <a:schemeClr val="accent4"/>
          </a:lnRef>
          <a:fillRef idx="1">
            <a:schemeClr val="lt1"/>
          </a:fillRef>
          <a:effectRef idx="0">
            <a:schemeClr val="accent4"/>
          </a:effectRef>
          <a:fontRef idx="minor">
            <a:schemeClr val="dk1"/>
          </a:fontRef>
        </p:style>
        <p:txBody>
          <a:bodyPr>
            <a:normAutofit lnSpcReduction="10000"/>
          </a:bodyPr>
          <a:lstStyle/>
          <a:p>
            <a:pPr lvl="0" fontAlgn="base"/>
            <a:r>
              <a:rPr lang="en-US" sz="3100" dirty="0" smtClean="0">
                <a:solidFill>
                  <a:schemeClr val="tx1"/>
                </a:solidFill>
                <a:latin typeface="Times New Roman" pitchFamily="18" charset="0"/>
                <a:cs typeface="Times New Roman" pitchFamily="18" charset="0"/>
              </a:rPr>
              <a:t>Design thinking offers a structured framework for understanding and pursuing innovation in ways that contribute to organic growth and add real value to the customers. </a:t>
            </a:r>
          </a:p>
          <a:p>
            <a:pPr lvl="0" fontAlgn="base"/>
            <a:r>
              <a:rPr lang="en-US" sz="3100" dirty="0" smtClean="0">
                <a:solidFill>
                  <a:schemeClr val="tx1"/>
                </a:solidFill>
                <a:latin typeface="Times New Roman" pitchFamily="18" charset="0"/>
                <a:cs typeface="Times New Roman" pitchFamily="18" charset="0"/>
              </a:rPr>
              <a:t>	The design thinking cycle involves:</a:t>
            </a:r>
          </a:p>
          <a:p>
            <a:pPr lvl="2" fontAlgn="base">
              <a:buFont typeface="Wingdings" pitchFamily="2" charset="2"/>
              <a:buChar char="Ø"/>
            </a:pPr>
            <a:r>
              <a:rPr lang="en-US" sz="2700" dirty="0" smtClean="0">
                <a:solidFill>
                  <a:schemeClr val="tx1"/>
                </a:solidFill>
                <a:latin typeface="Times New Roman" pitchFamily="18" charset="0"/>
                <a:cs typeface="Times New Roman" pitchFamily="18" charset="0"/>
              </a:rPr>
              <a:t> Observation to discover unmet needs within the context and constraints of a particular situation, </a:t>
            </a:r>
          </a:p>
          <a:p>
            <a:pPr lvl="2" fontAlgn="base">
              <a:buFont typeface="Wingdings" pitchFamily="2" charset="2"/>
              <a:buChar char="Ø"/>
            </a:pPr>
            <a:r>
              <a:rPr lang="en-US" sz="2700" dirty="0" smtClean="0">
                <a:solidFill>
                  <a:schemeClr val="tx1"/>
                </a:solidFill>
                <a:latin typeface="Times New Roman" pitchFamily="18" charset="0"/>
                <a:cs typeface="Times New Roman" pitchFamily="18" charset="0"/>
              </a:rPr>
              <a:t>framing the opportunity and scope of innovation, generating creative ideas, </a:t>
            </a:r>
          </a:p>
          <a:p>
            <a:pPr lvl="2" fontAlgn="base">
              <a:buFont typeface="Wingdings" pitchFamily="2" charset="2"/>
              <a:buChar char="Ø"/>
            </a:pPr>
            <a:r>
              <a:rPr lang="en-US" sz="2700" dirty="0" smtClean="0">
                <a:solidFill>
                  <a:schemeClr val="tx1"/>
                </a:solidFill>
                <a:latin typeface="Times New Roman" pitchFamily="18" charset="0"/>
                <a:cs typeface="Times New Roman" pitchFamily="18" charset="0"/>
              </a:rPr>
              <a:t>testing and refining solutions.</a:t>
            </a:r>
          </a:p>
          <a:p>
            <a:pPr fontAlgn="base"/>
            <a:endParaRPr lang="en-US" sz="2400" b="1" i="1" dirty="0" smtClean="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7171E003-E08C-4C96-BE6D-682EDE082C67}" type="slidenum">
              <a:rPr lang="en-US" smtClean="0"/>
              <a:pPr/>
              <a:t>5</a:t>
            </a:fld>
            <a:endParaRPr lang="en-US"/>
          </a:p>
        </p:txBody>
      </p:sp>
    </p:spTree>
    <p:extLst>
      <p:ext uri="{BB962C8B-B14F-4D97-AF65-F5344CB8AC3E}">
        <p14:creationId xmlns:p14="http://schemas.microsoft.com/office/powerpoint/2010/main" val="1247741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304800"/>
            <a:ext cx="6683765" cy="990600"/>
          </a:xfrm>
        </p:spPr>
        <p:txBody>
          <a:bodyPr>
            <a:normAutofit fontScale="90000"/>
          </a:bodyPr>
          <a:lstStyle/>
          <a:p>
            <a:pPr algn="ctr"/>
            <a:r>
              <a:rPr lang="en-US" b="1" dirty="0" smtClean="0">
                <a:latin typeface="Times New Roman" pitchFamily="18" charset="0"/>
                <a:cs typeface="Times New Roman" pitchFamily="18" charset="0"/>
              </a:rPr>
              <a:t>Concept of Design Thinking</a:t>
            </a:r>
            <a:br>
              <a:rPr lang="en-US" b="1" dirty="0" smtClean="0">
                <a:latin typeface="Times New Roman" pitchFamily="18" charset="0"/>
                <a:cs typeface="Times New Roman" pitchFamily="18" charset="0"/>
              </a:rPr>
            </a:br>
            <a:endParaRPr lang="en-US" b="1"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7171E003-E08C-4C96-BE6D-682EDE082C67}" type="slidenum">
              <a:rPr lang="en-US" smtClean="0"/>
              <a:pPr/>
              <a:t>6</a:t>
            </a:fld>
            <a:endParaRPr lang="en-US"/>
          </a:p>
        </p:txBody>
      </p:sp>
      <p:sp>
        <p:nvSpPr>
          <p:cNvPr id="7" name="Content Placeholder 6"/>
          <p:cNvSpPr>
            <a:spLocks noGrp="1"/>
          </p:cNvSpPr>
          <p:nvPr>
            <p:ph idx="1"/>
          </p:nvPr>
        </p:nvSpPr>
        <p:spPr>
          <a:xfrm>
            <a:off x="152400" y="1219200"/>
            <a:ext cx="8991600" cy="5606422"/>
          </a:xfrm>
        </p:spPr>
        <p:txBody>
          <a:bodyPr/>
          <a:lstStyle/>
          <a:p>
            <a:endParaRPr lang="en-US" dirty="0"/>
          </a:p>
        </p:txBody>
      </p:sp>
      <p:sp>
        <p:nvSpPr>
          <p:cNvPr id="8" name="Rectangle 1"/>
          <p:cNvSpPr>
            <a:spLocks noChangeArrowheads="1"/>
          </p:cNvSpPr>
          <p:nvPr/>
        </p:nvSpPr>
        <p:spPr bwMode="auto">
          <a:xfrm>
            <a:off x="0" y="3352801"/>
            <a:ext cx="9144000" cy="343683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4C4941"/>
                </a:solidFill>
                <a:effectLst/>
                <a:latin typeface="Roboto"/>
                <a:cs typeface="Arial" pitchFamily="34" charset="0"/>
              </a:rPr>
              <a:t>  </a:t>
            </a:r>
            <a:r>
              <a:rPr lang="en-US" sz="2300" dirty="0" smtClean="0">
                <a:latin typeface="Times New Roman" pitchFamily="18" charset="0"/>
                <a:cs typeface="Times New Roman" pitchFamily="18" charset="0"/>
              </a:rPr>
              <a:t>Design thinking offers a structured framework for understanding and pursuing innovation in ways that contribute to organic growth and add real value to your customers. </a:t>
            </a:r>
          </a:p>
          <a:p>
            <a:pPr marL="342900" lvl="0" indent="-342900" defTabSz="457200" fontAlgn="base">
              <a:spcBef>
                <a:spcPts val="1000"/>
              </a:spcBef>
              <a:spcAft>
                <a:spcPct val="0"/>
              </a:spcAft>
              <a:buClr>
                <a:schemeClr val="accent1"/>
              </a:buClr>
              <a:buFont typeface="Wingdings 3" charset="2"/>
              <a:buChar char=""/>
            </a:pPr>
            <a:r>
              <a:rPr lang="en-US" sz="2300" dirty="0" smtClean="0">
                <a:latin typeface="Times New Roman" pitchFamily="18" charset="0"/>
                <a:cs typeface="Times New Roman" pitchFamily="18" charset="0"/>
              </a:rPr>
              <a:t>The design thinking cycle involves </a:t>
            </a:r>
          </a:p>
          <a:p>
            <a:pPr marL="1257300" lvl="2" indent="-342900" defTabSz="457200" fontAlgn="base">
              <a:spcBef>
                <a:spcPts val="1000"/>
              </a:spcBef>
              <a:spcAft>
                <a:spcPct val="0"/>
              </a:spcAft>
              <a:buClr>
                <a:schemeClr val="accent1"/>
              </a:buClr>
              <a:buFont typeface="Wingdings" pitchFamily="2" charset="2"/>
              <a:buChar char="Ø"/>
            </a:pPr>
            <a:r>
              <a:rPr lang="en-US" sz="2300" dirty="0" smtClean="0">
                <a:latin typeface="Times New Roman" pitchFamily="18" charset="0"/>
                <a:cs typeface="Times New Roman" pitchFamily="18" charset="0"/>
              </a:rPr>
              <a:t>Observation to discover unmet needs within the context and constraints of a particular situation, </a:t>
            </a:r>
          </a:p>
          <a:p>
            <a:pPr marL="1257300" lvl="2" indent="-342900" defTabSz="457200" fontAlgn="base">
              <a:spcBef>
                <a:spcPts val="1000"/>
              </a:spcBef>
              <a:spcAft>
                <a:spcPct val="0"/>
              </a:spcAft>
              <a:buClr>
                <a:schemeClr val="accent1"/>
              </a:buClr>
              <a:buFont typeface="Wingdings" pitchFamily="2" charset="2"/>
              <a:buChar char="Ø"/>
            </a:pPr>
            <a:r>
              <a:rPr lang="en-US" sz="2300" dirty="0" smtClean="0">
                <a:latin typeface="Times New Roman" pitchFamily="18" charset="0"/>
                <a:cs typeface="Times New Roman" pitchFamily="18" charset="0"/>
              </a:rPr>
              <a:t>framing the opportunity and scope of innovation, </a:t>
            </a:r>
          </a:p>
          <a:p>
            <a:pPr marL="1257300" lvl="2" indent="-342900" defTabSz="457200" fontAlgn="base">
              <a:spcBef>
                <a:spcPts val="1000"/>
              </a:spcBef>
              <a:spcAft>
                <a:spcPct val="0"/>
              </a:spcAft>
              <a:buClr>
                <a:schemeClr val="accent1"/>
              </a:buClr>
              <a:buFont typeface="Wingdings" pitchFamily="2" charset="2"/>
              <a:buChar char="Ø"/>
            </a:pPr>
            <a:r>
              <a:rPr lang="en-US" sz="2300" dirty="0" smtClean="0">
                <a:latin typeface="Times New Roman" pitchFamily="18" charset="0"/>
                <a:cs typeface="Times New Roman" pitchFamily="18" charset="0"/>
              </a:rPr>
              <a:t>generating creative ideas, testing and refining solutions.</a:t>
            </a:r>
          </a:p>
        </p:txBody>
      </p:sp>
      <p:pic>
        <p:nvPicPr>
          <p:cNvPr id="9" name="Picture 2" descr="design-squiggle"/>
          <p:cNvPicPr>
            <a:picLocks noChangeAspect="1" noChangeArrowheads="1"/>
          </p:cNvPicPr>
          <p:nvPr/>
        </p:nvPicPr>
        <p:blipFill>
          <a:blip r:embed="rId2"/>
          <a:srcRect/>
          <a:stretch>
            <a:fillRect/>
          </a:stretch>
        </p:blipFill>
        <p:spPr bwMode="auto">
          <a:xfrm>
            <a:off x="381000" y="1066800"/>
            <a:ext cx="8153400" cy="2323600"/>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304800"/>
            <a:ext cx="6683765" cy="990600"/>
          </a:xfrm>
        </p:spPr>
        <p:txBody>
          <a:bodyPr>
            <a:normAutofit fontScale="90000"/>
          </a:bodyPr>
          <a:lstStyle/>
          <a:p>
            <a:pPr algn="ctr"/>
            <a:r>
              <a:rPr lang="en-US" b="1" dirty="0" smtClean="0">
                <a:latin typeface="Times New Roman" pitchFamily="18" charset="0"/>
                <a:cs typeface="Times New Roman" pitchFamily="18" charset="0"/>
              </a:rPr>
              <a:t> Design Thinking –</a:t>
            </a:r>
            <a:br>
              <a:rPr lang="en-US" b="1" dirty="0" smtClean="0">
                <a:latin typeface="Times New Roman" pitchFamily="18" charset="0"/>
                <a:cs typeface="Times New Roman" pitchFamily="18" charset="0"/>
              </a:rPr>
            </a:br>
            <a:r>
              <a:rPr lang="en-US" b="1" dirty="0" smtClean="0">
                <a:latin typeface="Times New Roman" pitchFamily="18" charset="0"/>
                <a:cs typeface="Times New Roman" pitchFamily="18" charset="0"/>
              </a:rPr>
              <a:t>Essentials</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1066800" y="1447800"/>
            <a:ext cx="7772400" cy="5105400"/>
          </a:xfrm>
        </p:spPr>
        <p:style>
          <a:lnRef idx="2">
            <a:schemeClr val="accent4"/>
          </a:lnRef>
          <a:fillRef idx="1">
            <a:schemeClr val="lt1"/>
          </a:fillRef>
          <a:effectRef idx="0">
            <a:schemeClr val="accent4"/>
          </a:effectRef>
          <a:fontRef idx="minor">
            <a:schemeClr val="dk1"/>
          </a:fontRef>
        </p:style>
        <p:txBody>
          <a:bodyPr>
            <a:normAutofit/>
          </a:bodyPr>
          <a:lstStyle/>
          <a:p>
            <a:pPr fontAlgn="base"/>
            <a:r>
              <a:rPr lang="en-US" sz="2400" dirty="0">
                <a:latin typeface="Times New Roman" pitchFamily="18" charset="0"/>
                <a:cs typeface="Times New Roman" pitchFamily="18" charset="0"/>
              </a:rPr>
              <a:t>In employing design thinking</a:t>
            </a:r>
            <a:r>
              <a:rPr lang="en-US" sz="2400" dirty="0" smtClean="0">
                <a:latin typeface="Times New Roman" pitchFamily="18" charset="0"/>
                <a:cs typeface="Times New Roman" pitchFamily="18" charset="0"/>
              </a:rPr>
              <a:t>, following are essential:</a:t>
            </a:r>
            <a:endParaRPr lang="en-US" sz="2400" b="1" dirty="0" smtClean="0">
              <a:latin typeface="Times New Roman" pitchFamily="18" charset="0"/>
              <a:cs typeface="Times New Roman" pitchFamily="18" charset="0"/>
            </a:endParaRPr>
          </a:p>
          <a:p>
            <a:pPr fontAlgn="base"/>
            <a:r>
              <a:rPr lang="en-US" sz="2400" b="1" dirty="0" smtClean="0">
                <a:latin typeface="Times New Roman" pitchFamily="18" charset="0"/>
                <a:cs typeface="Times New Roman" pitchFamily="18" charset="0"/>
              </a:rPr>
              <a:t>Desirability: </a:t>
            </a:r>
            <a:r>
              <a:rPr lang="en-US" sz="2400" dirty="0" smtClean="0">
                <a:latin typeface="Times New Roman" pitchFamily="18" charset="0"/>
                <a:cs typeface="Times New Roman" pitchFamily="18" charset="0"/>
              </a:rPr>
              <a:t>Putting together what is desirable from a human point of view.</a:t>
            </a:r>
          </a:p>
          <a:p>
            <a:pPr fontAlgn="base"/>
            <a:r>
              <a:rPr lang="en-US" sz="2400" b="1" dirty="0" smtClean="0">
                <a:latin typeface="Times New Roman" pitchFamily="18" charset="0"/>
                <a:cs typeface="Times New Roman" pitchFamily="18" charset="0"/>
              </a:rPr>
              <a:t>Viability: </a:t>
            </a:r>
            <a:r>
              <a:rPr lang="en-US" sz="2400" dirty="0" smtClean="0">
                <a:latin typeface="Times New Roman" pitchFamily="18" charset="0"/>
                <a:cs typeface="Times New Roman" pitchFamily="18" charset="0"/>
              </a:rPr>
              <a:t>Economical viability</a:t>
            </a:r>
          </a:p>
          <a:p>
            <a:pPr fontAlgn="base"/>
            <a:r>
              <a:rPr lang="en-US" sz="2400" b="1" dirty="0" smtClean="0">
                <a:latin typeface="Times New Roman" pitchFamily="18" charset="0"/>
                <a:cs typeface="Times New Roman" pitchFamily="18" charset="0"/>
              </a:rPr>
              <a:t>Feasibility:</a:t>
            </a:r>
            <a:r>
              <a:rPr lang="en-US" sz="2400" dirty="0" smtClean="0">
                <a:latin typeface="Times New Roman" pitchFamily="18" charset="0"/>
                <a:cs typeface="Times New Roman" pitchFamily="18" charset="0"/>
              </a:rPr>
              <a:t> Technologically feasible. </a:t>
            </a:r>
          </a:p>
          <a:p>
            <a:pPr fontAlgn="base"/>
            <a:endParaRPr lang="en-US" sz="2400" dirty="0" smtClean="0">
              <a:latin typeface="Times New Roman" pitchFamily="18" charset="0"/>
              <a:cs typeface="Times New Roman" pitchFamily="18" charset="0"/>
            </a:endParaRPr>
          </a:p>
          <a:p>
            <a:pPr fontAlgn="base"/>
            <a:endParaRPr lang="en-US" sz="2400" b="1" i="1" dirty="0" smtClean="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7171E003-E08C-4C96-BE6D-682EDE082C67}" type="slidenum">
              <a:rPr lang="en-US" smtClean="0"/>
              <a:pPr/>
              <a:t>7</a:t>
            </a:fld>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3733800"/>
            <a:ext cx="6324600" cy="2619375"/>
          </a:xfrm>
          <a:prstGeom prst="rect">
            <a:avLst/>
          </a:prstGeom>
        </p:spPr>
      </p:pic>
    </p:spTree>
    <p:extLst>
      <p:ext uri="{BB962C8B-B14F-4D97-AF65-F5344CB8AC3E}">
        <p14:creationId xmlns:p14="http://schemas.microsoft.com/office/powerpoint/2010/main" val="33095226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533400"/>
            <a:ext cx="7162800" cy="685800"/>
          </a:xfrm>
        </p:spPr>
        <p:txBody>
          <a:bodyPr>
            <a:normAutofit fontScale="90000"/>
          </a:bodyPr>
          <a:lstStyle/>
          <a:p>
            <a:pPr algn="ctr"/>
            <a:r>
              <a:rPr lang="en-US" b="1" dirty="0" smtClean="0">
                <a:latin typeface="Times New Roman" pitchFamily="18" charset="0"/>
                <a:cs typeface="Times New Roman" pitchFamily="18" charset="0"/>
              </a:rPr>
              <a:t>Differences –  Designer and Scientist </a:t>
            </a:r>
          </a:p>
        </p:txBody>
      </p:sp>
      <p:sp>
        <p:nvSpPr>
          <p:cNvPr id="3" name="Content Placeholder 2"/>
          <p:cNvSpPr>
            <a:spLocks noGrp="1"/>
          </p:cNvSpPr>
          <p:nvPr>
            <p:ph idx="1"/>
          </p:nvPr>
        </p:nvSpPr>
        <p:spPr>
          <a:xfrm>
            <a:off x="381000" y="1752600"/>
            <a:ext cx="8552258" cy="4876800"/>
          </a:xfrm>
        </p:spPr>
        <p:style>
          <a:lnRef idx="2">
            <a:schemeClr val="accent4"/>
          </a:lnRef>
          <a:fillRef idx="1">
            <a:schemeClr val="lt1"/>
          </a:fillRef>
          <a:effectRef idx="0">
            <a:schemeClr val="accent4"/>
          </a:effectRef>
          <a:fontRef idx="minor">
            <a:schemeClr val="dk1"/>
          </a:fontRef>
        </p:style>
        <p:txBody>
          <a:bodyPr>
            <a:normAutofit/>
          </a:bodyPr>
          <a:lstStyle/>
          <a:p>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7171E003-E08C-4C96-BE6D-682EDE082C67}" type="slidenum">
              <a:rPr lang="en-US" smtClean="0"/>
              <a:pPr/>
              <a:t>8</a:t>
            </a:fld>
            <a:endParaRPr lang="en-US"/>
          </a:p>
        </p:txBody>
      </p:sp>
      <p:graphicFrame>
        <p:nvGraphicFramePr>
          <p:cNvPr id="6" name="Table 5"/>
          <p:cNvGraphicFramePr>
            <a:graphicFrameLocks noGrp="1"/>
          </p:cNvGraphicFramePr>
          <p:nvPr/>
        </p:nvGraphicFramePr>
        <p:xfrm>
          <a:off x="914400" y="1295400"/>
          <a:ext cx="8229600" cy="6126480"/>
        </p:xfrm>
        <a:graphic>
          <a:graphicData uri="http://schemas.openxmlformats.org/drawingml/2006/table">
            <a:tbl>
              <a:tblPr firstRow="1" bandRow="1">
                <a:tableStyleId>{5C22544A-7EE6-4342-B048-85BDC9FD1C3A}</a:tableStyleId>
              </a:tblPr>
              <a:tblGrid>
                <a:gridCol w="685800"/>
                <a:gridCol w="3529361"/>
                <a:gridCol w="4014439"/>
              </a:tblGrid>
              <a:tr h="589128">
                <a:tc>
                  <a:txBody>
                    <a:bodyPr/>
                    <a:lstStyle/>
                    <a:p>
                      <a:r>
                        <a:rPr lang="en-US" dirty="0" err="1" smtClean="0"/>
                        <a:t>S.No</a:t>
                      </a:r>
                      <a:r>
                        <a:rPr lang="en-US" dirty="0" smtClean="0"/>
                        <a:t>.</a:t>
                      </a:r>
                      <a:endParaRPr lang="en-US" dirty="0"/>
                    </a:p>
                  </a:txBody>
                  <a:tcPr/>
                </a:tc>
                <a:tc>
                  <a:txBody>
                    <a:bodyPr/>
                    <a:lstStyle/>
                    <a:p>
                      <a:r>
                        <a:rPr lang="en-US" dirty="0" smtClean="0"/>
                        <a:t>Scientist</a:t>
                      </a:r>
                      <a:endParaRPr lang="en-US" dirty="0"/>
                    </a:p>
                  </a:txBody>
                  <a:tcPr/>
                </a:tc>
                <a:tc>
                  <a:txBody>
                    <a:bodyPr/>
                    <a:lstStyle/>
                    <a:p>
                      <a:r>
                        <a:rPr lang="en-US" dirty="0" smtClean="0"/>
                        <a:t>Designer</a:t>
                      </a:r>
                      <a:endParaRPr lang="en-US" dirty="0"/>
                    </a:p>
                  </a:txBody>
                  <a:tcPr/>
                </a:tc>
              </a:tr>
              <a:tr h="589128">
                <a:tc>
                  <a:txBody>
                    <a:bodyPr/>
                    <a:lstStyle/>
                    <a:p>
                      <a:pPr marL="0" algn="l" defTabSz="457200" rtl="0" eaLnBrk="1" latinLnBrk="0" hangingPunct="1"/>
                      <a:r>
                        <a:rPr lang="en-US" sz="1800" kern="1200" dirty="0" smtClean="0">
                          <a:solidFill>
                            <a:schemeClr val="dk1"/>
                          </a:solidFill>
                          <a:latin typeface="Times New Roman" pitchFamily="18" charset="0"/>
                          <a:ea typeface="+mn-ea"/>
                          <a:cs typeface="Times New Roman" pitchFamily="18" charset="0"/>
                        </a:rPr>
                        <a:t>1.</a:t>
                      </a:r>
                    </a:p>
                  </a:txBody>
                  <a:tcPr/>
                </a:tc>
                <a:tc>
                  <a:txBody>
                    <a:bodyPr/>
                    <a:lstStyle/>
                    <a:p>
                      <a:pPr marL="0" algn="l" defTabSz="457200" rtl="0" eaLnBrk="1" latinLnBrk="0" hangingPunct="1"/>
                      <a:r>
                        <a:rPr lang="en-US" sz="1800" kern="1200" dirty="0" smtClean="0">
                          <a:solidFill>
                            <a:schemeClr val="dk1"/>
                          </a:solidFill>
                          <a:latin typeface="Times New Roman" pitchFamily="18" charset="0"/>
                          <a:ea typeface="+mn-ea"/>
                          <a:cs typeface="Times New Roman" pitchFamily="18" charset="0"/>
                        </a:rPr>
                        <a:t>Scientists are the ones who create the theories</a:t>
                      </a:r>
                    </a:p>
                  </a:txBody>
                  <a:tcPr/>
                </a:tc>
                <a:tc>
                  <a:txBody>
                    <a:bodyPr/>
                    <a:lstStyle/>
                    <a:p>
                      <a:pPr marL="0" algn="l" defTabSz="457200" rtl="0" eaLnBrk="1" latinLnBrk="0" hangingPunct="1"/>
                      <a:r>
                        <a:rPr lang="en-US" sz="1800" kern="1200" dirty="0" smtClean="0">
                          <a:solidFill>
                            <a:schemeClr val="dk1"/>
                          </a:solidFill>
                          <a:latin typeface="Times New Roman" pitchFamily="18" charset="0"/>
                          <a:ea typeface="+mn-ea"/>
                          <a:cs typeface="Times New Roman" pitchFamily="18" charset="0"/>
                        </a:rPr>
                        <a:t>Designer are the ones who implement them</a:t>
                      </a:r>
                    </a:p>
                  </a:txBody>
                  <a:tcPr/>
                </a:tc>
              </a:tr>
              <a:tr h="589128">
                <a:tc>
                  <a:txBody>
                    <a:bodyPr/>
                    <a:lstStyle/>
                    <a:p>
                      <a:pPr marL="0" algn="l" defTabSz="457200" rtl="0" eaLnBrk="1" latinLnBrk="0" hangingPunct="1"/>
                      <a:r>
                        <a:rPr lang="en-US" sz="1800" kern="1200" dirty="0" smtClean="0">
                          <a:solidFill>
                            <a:schemeClr val="dk1"/>
                          </a:solidFill>
                          <a:latin typeface="Times New Roman" pitchFamily="18" charset="0"/>
                          <a:ea typeface="+mn-ea"/>
                          <a:cs typeface="Times New Roman" pitchFamily="18" charset="0"/>
                        </a:rPr>
                        <a:t>2.</a:t>
                      </a:r>
                    </a:p>
                  </a:txBody>
                  <a:tcPr/>
                </a:tc>
                <a:tc>
                  <a:txBody>
                    <a:bodyPr/>
                    <a:lstStyle/>
                    <a:p>
                      <a:pPr marL="0" algn="l" defTabSz="457200" rtl="0" eaLnBrk="1" latinLnBrk="0" hangingPunct="1"/>
                      <a:r>
                        <a:rPr lang="en-US" sz="1800" kern="1200" dirty="0" smtClean="0">
                          <a:solidFill>
                            <a:schemeClr val="dk1"/>
                          </a:solidFill>
                          <a:latin typeface="Times New Roman" pitchFamily="18" charset="0"/>
                          <a:ea typeface="+mn-ea"/>
                          <a:cs typeface="Times New Roman" pitchFamily="18" charset="0"/>
                        </a:rPr>
                        <a:t>Scientists tell the designer what to make </a:t>
                      </a:r>
                    </a:p>
                  </a:txBody>
                  <a:tcPr/>
                </a:tc>
                <a:tc>
                  <a:txBody>
                    <a:bodyPr/>
                    <a:lstStyle/>
                    <a:p>
                      <a:pPr marL="0" algn="l" defTabSz="457200" rtl="0" eaLnBrk="1" latinLnBrk="0" hangingPunct="1"/>
                      <a:r>
                        <a:rPr lang="en-US" sz="1800" kern="1200" dirty="0" smtClean="0">
                          <a:solidFill>
                            <a:schemeClr val="dk1"/>
                          </a:solidFill>
                          <a:latin typeface="Times New Roman" pitchFamily="18" charset="0"/>
                          <a:ea typeface="+mn-ea"/>
                          <a:cs typeface="Times New Roman" pitchFamily="18" charset="0"/>
                        </a:rPr>
                        <a:t>Designer tell the scientists the constraints that said thing to be made doesn't meet.</a:t>
                      </a:r>
                    </a:p>
                  </a:txBody>
                  <a:tcPr/>
                </a:tc>
              </a:tr>
              <a:tr h="841612">
                <a:tc>
                  <a:txBody>
                    <a:bodyPr/>
                    <a:lstStyle/>
                    <a:p>
                      <a:pPr marL="0" algn="l" defTabSz="457200" rtl="0" eaLnBrk="1" latinLnBrk="0" hangingPunct="1"/>
                      <a:r>
                        <a:rPr lang="en-US" sz="1800" kern="1200" dirty="0" smtClean="0">
                          <a:solidFill>
                            <a:schemeClr val="dk1"/>
                          </a:solidFill>
                          <a:latin typeface="Times New Roman" pitchFamily="18" charset="0"/>
                          <a:ea typeface="+mn-ea"/>
                          <a:cs typeface="Times New Roman" pitchFamily="18" charset="0"/>
                        </a:rPr>
                        <a:t>3. </a:t>
                      </a:r>
                    </a:p>
                  </a:txBody>
                  <a:tcPr/>
                </a:tc>
                <a:tc>
                  <a:txBody>
                    <a:bodyPr/>
                    <a:lstStyle/>
                    <a:p>
                      <a:pPr marL="0" algn="l" defTabSz="457200" rtl="0" eaLnBrk="1" latinLnBrk="0" hangingPunct="1"/>
                      <a:r>
                        <a:rPr lang="en-US" sz="1800" kern="1200" dirty="0" smtClean="0">
                          <a:solidFill>
                            <a:schemeClr val="dk1"/>
                          </a:solidFill>
                          <a:latin typeface="Times New Roman" pitchFamily="18" charset="0"/>
                          <a:ea typeface="+mn-ea"/>
                          <a:cs typeface="Times New Roman" pitchFamily="18" charset="0"/>
                        </a:rPr>
                        <a:t>Scientists are problem-focused and are interested in the analysis</a:t>
                      </a:r>
                    </a:p>
                    <a:p>
                      <a:pPr marL="0" algn="l" defTabSz="457200" rtl="0" eaLnBrk="1" latinLnBrk="0" hangingPunct="1"/>
                      <a:endParaRPr lang="en-US" sz="1800" kern="1200" dirty="0" smtClean="0">
                        <a:solidFill>
                          <a:schemeClr val="dk1"/>
                        </a:solidFill>
                        <a:latin typeface="Times New Roman" pitchFamily="18" charset="0"/>
                        <a:ea typeface="+mn-ea"/>
                        <a:cs typeface="Times New Roman" pitchFamily="18"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latin typeface="Times New Roman" pitchFamily="18" charset="0"/>
                          <a:ea typeface="+mn-ea"/>
                          <a:cs typeface="Times New Roman" pitchFamily="18" charset="0"/>
                        </a:rPr>
                        <a:t>Designers are solution-focused and are interested in synthesis</a:t>
                      </a:r>
                    </a:p>
                    <a:p>
                      <a:pPr marL="0" algn="l" defTabSz="457200" rtl="0" eaLnBrk="1" latinLnBrk="0" hangingPunct="1"/>
                      <a:endParaRPr lang="en-US" sz="1800" kern="1200" dirty="0" smtClean="0">
                        <a:solidFill>
                          <a:schemeClr val="dk1"/>
                        </a:solidFill>
                        <a:latin typeface="Times New Roman" pitchFamily="18" charset="0"/>
                        <a:ea typeface="+mn-ea"/>
                        <a:cs typeface="Times New Roman" pitchFamily="18" charset="0"/>
                      </a:endParaRPr>
                    </a:p>
                  </a:txBody>
                  <a:tcPr/>
                </a:tc>
              </a:tr>
              <a:tr h="841612">
                <a:tc>
                  <a:txBody>
                    <a:bodyPr/>
                    <a:lstStyle/>
                    <a:p>
                      <a:pPr marL="0" algn="l" defTabSz="457200" rtl="0" eaLnBrk="1" latinLnBrk="0" hangingPunct="1"/>
                      <a:r>
                        <a:rPr lang="en-US" sz="1800" kern="1200" dirty="0" smtClean="0">
                          <a:solidFill>
                            <a:schemeClr val="dk1"/>
                          </a:solidFill>
                          <a:latin typeface="Times New Roman" pitchFamily="18" charset="0"/>
                          <a:ea typeface="+mn-ea"/>
                          <a:cs typeface="Times New Roman" pitchFamily="18" charset="0"/>
                        </a:rPr>
                        <a:t>4.</a:t>
                      </a:r>
                    </a:p>
                  </a:txBody>
                  <a:tcPr/>
                </a:tc>
                <a:tc>
                  <a:txBody>
                    <a:bodyPr/>
                    <a:lstStyle/>
                    <a:p>
                      <a:pPr marL="0" algn="l" defTabSz="457200" rtl="0" eaLnBrk="1" latinLnBrk="0" hangingPunct="1"/>
                      <a:r>
                        <a:rPr lang="en-US" sz="1800" kern="1200" dirty="0" smtClean="0">
                          <a:solidFill>
                            <a:schemeClr val="dk1"/>
                          </a:solidFill>
                          <a:latin typeface="Times New Roman" pitchFamily="18" charset="0"/>
                          <a:ea typeface="+mn-ea"/>
                          <a:cs typeface="Times New Roman" pitchFamily="18" charset="0"/>
                        </a:rPr>
                        <a:t>For example, scientist tend to find similarities among things that are different</a:t>
                      </a:r>
                    </a:p>
                  </a:txBody>
                  <a:tcPr/>
                </a:tc>
                <a:tc>
                  <a:txBody>
                    <a:bodyPr/>
                    <a:lstStyle/>
                    <a:p>
                      <a:pPr marL="0" algn="l" defTabSz="457200" rtl="0" eaLnBrk="1" latinLnBrk="0" hangingPunct="1"/>
                      <a:r>
                        <a:rPr lang="en-US" sz="1800" kern="1200" dirty="0" smtClean="0">
                          <a:solidFill>
                            <a:schemeClr val="dk1"/>
                          </a:solidFill>
                          <a:latin typeface="Times New Roman" pitchFamily="18" charset="0"/>
                          <a:ea typeface="+mn-ea"/>
                          <a:cs typeface="Times New Roman" pitchFamily="18" charset="0"/>
                        </a:rPr>
                        <a:t>For example, Designers create feasible ‘wholes’ from infeasible ‘parts’</a:t>
                      </a:r>
                    </a:p>
                  </a:txBody>
                  <a:tcPr/>
                </a:tc>
              </a:tr>
              <a:tr h="841612">
                <a:tc>
                  <a:txBody>
                    <a:bodyPr/>
                    <a:lstStyle/>
                    <a:p>
                      <a:pPr marL="0" algn="l" defTabSz="457200" rtl="0" eaLnBrk="1" latinLnBrk="0" hangingPunct="1"/>
                      <a:r>
                        <a:rPr lang="en-US" sz="1800" kern="1200" dirty="0" smtClean="0">
                          <a:solidFill>
                            <a:schemeClr val="dk1"/>
                          </a:solidFill>
                          <a:latin typeface="Times New Roman" pitchFamily="18" charset="0"/>
                          <a:ea typeface="+mn-ea"/>
                          <a:cs typeface="Times New Roman" pitchFamily="18" charset="0"/>
                        </a:rPr>
                        <a:t>5. </a:t>
                      </a:r>
                    </a:p>
                  </a:txBody>
                  <a:tcPr/>
                </a:tc>
                <a:tc>
                  <a:txBody>
                    <a:bodyPr/>
                    <a:lstStyle/>
                    <a:p>
                      <a:pPr marL="0" algn="l" defTabSz="457200" rtl="0" eaLnBrk="1" latinLnBrk="0" hangingPunct="1"/>
                      <a:r>
                        <a:rPr lang="en-US" sz="1800" kern="1200" dirty="0" smtClean="0">
                          <a:solidFill>
                            <a:schemeClr val="dk1"/>
                          </a:solidFill>
                          <a:latin typeface="Times New Roman" pitchFamily="18" charset="0"/>
                          <a:ea typeface="+mn-ea"/>
                          <a:cs typeface="Times New Roman" pitchFamily="18" charset="0"/>
                        </a:rPr>
                        <a:t>Characteristics include objectivity, rationality, neutrality, and a concern for ’truth’</a:t>
                      </a:r>
                    </a:p>
                  </a:txBody>
                  <a:tcPr/>
                </a:tc>
                <a:tc>
                  <a:txBody>
                    <a:bodyPr/>
                    <a:lstStyle/>
                    <a:p>
                      <a:pPr marL="0" algn="l" defTabSz="457200" rtl="0" eaLnBrk="1" latinLnBrk="0" hangingPunct="1"/>
                      <a:r>
                        <a:rPr lang="en-US" sz="1800" kern="1200" dirty="0" smtClean="0">
                          <a:solidFill>
                            <a:schemeClr val="dk1"/>
                          </a:solidFill>
                          <a:latin typeface="Times New Roman" pitchFamily="18" charset="0"/>
                          <a:ea typeface="+mn-ea"/>
                          <a:cs typeface="Times New Roman" pitchFamily="18" charset="0"/>
                        </a:rPr>
                        <a:t>Characteristics include practicality, ingenuity, empathy, and a concern for ‘appropriateness’</a:t>
                      </a:r>
                    </a:p>
                  </a:txBody>
                  <a:tcPr/>
                </a:tc>
              </a:tr>
              <a:tr h="1346579">
                <a:tc>
                  <a:txBody>
                    <a:bodyPr/>
                    <a:lstStyle/>
                    <a:p>
                      <a:pPr marL="0" algn="l" defTabSz="457200" rtl="0" eaLnBrk="1" latinLnBrk="0" hangingPunct="1"/>
                      <a:r>
                        <a:rPr lang="en-US" sz="1800" kern="1200" dirty="0" smtClean="0">
                          <a:solidFill>
                            <a:schemeClr val="dk1"/>
                          </a:solidFill>
                          <a:latin typeface="Times New Roman" pitchFamily="18" charset="0"/>
                          <a:ea typeface="+mn-ea"/>
                          <a:cs typeface="Times New Roman" pitchFamily="18" charset="0"/>
                        </a:rPr>
                        <a:t>6.</a:t>
                      </a:r>
                    </a:p>
                  </a:txBody>
                  <a:tcPr/>
                </a:tc>
                <a:tc>
                  <a:txBody>
                    <a:bodyPr/>
                    <a:lstStyle/>
                    <a:p>
                      <a:r>
                        <a:rPr lang="en-US" sz="1800" b="0" i="0" kern="1200" dirty="0" smtClean="0">
                          <a:solidFill>
                            <a:schemeClr val="dk1"/>
                          </a:solidFill>
                          <a:latin typeface="Times New Roman" pitchFamily="18" charset="0"/>
                          <a:ea typeface="+mn-ea"/>
                          <a:cs typeface="Times New Roman" pitchFamily="18" charset="0"/>
                        </a:rPr>
                        <a:t>Science:</a:t>
                      </a:r>
                      <a:r>
                        <a:rPr lang="en-US" sz="1800" b="0" i="0" kern="1200" baseline="0" dirty="0" smtClean="0">
                          <a:solidFill>
                            <a:schemeClr val="dk1"/>
                          </a:solidFill>
                          <a:latin typeface="Times New Roman" pitchFamily="18" charset="0"/>
                          <a:ea typeface="+mn-ea"/>
                          <a:cs typeface="Times New Roman" pitchFamily="18" charset="0"/>
                        </a:rPr>
                        <a:t> In</a:t>
                      </a:r>
                      <a:r>
                        <a:rPr lang="en-US" sz="1800" b="0" i="0" kern="1200" dirty="0" smtClean="0">
                          <a:solidFill>
                            <a:schemeClr val="dk1"/>
                          </a:solidFill>
                          <a:latin typeface="Times New Roman" pitchFamily="18" charset="0"/>
                          <a:ea typeface="+mn-ea"/>
                          <a:cs typeface="Times New Roman" pitchFamily="18" charset="0"/>
                        </a:rPr>
                        <a:t> the natural world, controlled experiment, classification, analysis</a:t>
                      </a:r>
                    </a:p>
                    <a:p>
                      <a:endParaRPr lang="en-US" sz="1800" b="0" i="0" kern="1200" dirty="0" smtClean="0">
                        <a:solidFill>
                          <a:schemeClr val="dk1"/>
                        </a:solidFill>
                        <a:latin typeface="Times New Roman" pitchFamily="18" charset="0"/>
                        <a:ea typeface="+mn-ea"/>
                        <a:cs typeface="Times New Roman" pitchFamily="18" charset="0"/>
                      </a:endParaRPr>
                    </a:p>
                    <a:p>
                      <a:pPr marL="0" algn="l" defTabSz="457200" rtl="0" eaLnBrk="1" latinLnBrk="0" hangingPunct="1"/>
                      <a:endParaRPr lang="en-US" sz="1800" i="0" kern="1200" dirty="0" smtClean="0">
                        <a:solidFill>
                          <a:schemeClr val="dk1"/>
                        </a:solidFill>
                        <a:latin typeface="Times New Roman" pitchFamily="18" charset="0"/>
                        <a:ea typeface="+mn-ea"/>
                        <a:cs typeface="Times New Roman" pitchFamily="18" charset="0"/>
                      </a:endParaRPr>
                    </a:p>
                  </a:txBody>
                  <a:tcPr/>
                </a:tc>
                <a:tc>
                  <a:txBody>
                    <a:bodyPr/>
                    <a:lstStyle/>
                    <a:p>
                      <a:r>
                        <a:rPr lang="en-US" sz="1800" b="0" i="0" kern="1200" dirty="0" smtClean="0">
                          <a:solidFill>
                            <a:schemeClr val="dk1"/>
                          </a:solidFill>
                          <a:latin typeface="Times New Roman" pitchFamily="18" charset="0"/>
                          <a:ea typeface="+mn-ea"/>
                          <a:cs typeface="Times New Roman" pitchFamily="18" charset="0"/>
                        </a:rPr>
                        <a:t>Arts: In the artificial world, involves analogy, metaphor, evaluation</a:t>
                      </a:r>
                      <a:endParaRPr lang="en-US" sz="1800" i="0" kern="1200" dirty="0" smtClean="0">
                        <a:solidFill>
                          <a:schemeClr val="dk1"/>
                        </a:solidFill>
                        <a:latin typeface="Times New Roman" pitchFamily="18" charset="0"/>
                        <a:ea typeface="+mn-ea"/>
                        <a:cs typeface="Times New Roman" pitchFamily="18" charset="0"/>
                      </a:endParaRPr>
                    </a:p>
                  </a:txBody>
                  <a:tcPr/>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304800"/>
            <a:ext cx="6683765" cy="990600"/>
          </a:xfrm>
        </p:spPr>
        <p:txBody>
          <a:bodyPr>
            <a:normAutofit fontScale="90000"/>
          </a:bodyPr>
          <a:lstStyle/>
          <a:p>
            <a:pPr algn="ctr"/>
            <a:r>
              <a:rPr lang="en-US" b="1" dirty="0" smtClean="0">
                <a:latin typeface="Times New Roman" pitchFamily="18" charset="0"/>
                <a:cs typeface="Times New Roman" pitchFamily="18" charset="0"/>
              </a:rPr>
              <a:t>Design Thinking Framework</a:t>
            </a:r>
            <a:br>
              <a:rPr lang="en-US" b="1" dirty="0" smtClean="0">
                <a:latin typeface="Times New Roman" pitchFamily="18" charset="0"/>
                <a:cs typeface="Times New Roman" pitchFamily="18" charset="0"/>
              </a:rPr>
            </a:b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1066800" y="1447800"/>
            <a:ext cx="7772400" cy="5105400"/>
          </a:xfrm>
        </p:spPr>
        <p:style>
          <a:lnRef idx="2">
            <a:schemeClr val="accent4"/>
          </a:lnRef>
          <a:fillRef idx="1">
            <a:schemeClr val="lt1"/>
          </a:fillRef>
          <a:effectRef idx="0">
            <a:schemeClr val="accent4"/>
          </a:effectRef>
          <a:fontRef idx="minor">
            <a:schemeClr val="dk1"/>
          </a:fontRef>
        </p:style>
        <p:txBody>
          <a:bodyPr>
            <a:normAutofit/>
          </a:bodyPr>
          <a:lstStyle/>
          <a:p>
            <a:pPr fontAlgn="base"/>
            <a:endParaRPr lang="en-US" sz="3100" dirty="0" smtClean="0">
              <a:solidFill>
                <a:schemeClr val="tx1"/>
              </a:solidFill>
              <a:latin typeface="Times New Roman" pitchFamily="18" charset="0"/>
              <a:cs typeface="Times New Roman" pitchFamily="18" charset="0"/>
            </a:endParaRPr>
          </a:p>
          <a:p>
            <a:pPr fontAlgn="base"/>
            <a:endParaRPr lang="en-US" sz="3100" dirty="0" smtClean="0">
              <a:solidFill>
                <a:schemeClr val="tx1"/>
              </a:solidFill>
              <a:latin typeface="Times New Roman" pitchFamily="18" charset="0"/>
              <a:cs typeface="Times New Roman" pitchFamily="18" charset="0"/>
            </a:endParaRPr>
          </a:p>
          <a:p>
            <a:pPr fontAlgn="base"/>
            <a:r>
              <a:rPr lang="en-US" sz="3100" dirty="0" smtClean="0">
                <a:solidFill>
                  <a:schemeClr val="tx1"/>
                </a:solidFill>
                <a:latin typeface="Times New Roman" pitchFamily="18" charset="0"/>
                <a:cs typeface="Times New Roman" pitchFamily="18" charset="0"/>
              </a:rPr>
              <a:t>that benefit the end user.</a:t>
            </a:r>
          </a:p>
          <a:p>
            <a:pPr fontAlgn="base"/>
            <a:endParaRPr lang="en-US" sz="2400" b="1" i="1" dirty="0" smtClean="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7171E003-E08C-4C96-BE6D-682EDE082C67}" type="slidenum">
              <a:rPr lang="en-US" smtClean="0"/>
              <a:pPr/>
              <a:t>9</a:t>
            </a:fld>
            <a:endParaRPr lang="en-US"/>
          </a:p>
        </p:txBody>
      </p:sp>
      <p:pic>
        <p:nvPicPr>
          <p:cNvPr id="6" name="Picture 2"/>
          <p:cNvPicPr>
            <a:picLocks noChangeAspect="1" noChangeArrowheads="1"/>
          </p:cNvPicPr>
          <p:nvPr/>
        </p:nvPicPr>
        <p:blipFill>
          <a:blip r:embed="rId2"/>
          <a:srcRect/>
          <a:stretch>
            <a:fillRect/>
          </a:stretch>
        </p:blipFill>
        <p:spPr bwMode="auto">
          <a:xfrm>
            <a:off x="1143000" y="1524000"/>
            <a:ext cx="7543800" cy="4876800"/>
          </a:xfrm>
          <a:prstGeom prst="rect">
            <a:avLst/>
          </a:prstGeom>
          <a:noFill/>
          <a:ln w="9525">
            <a:noFill/>
            <a:miter lim="800000"/>
            <a:headEnd/>
            <a:tailEnd/>
          </a:ln>
          <a:effectLst/>
        </p:spPr>
      </p:pic>
      <p:pic>
        <p:nvPicPr>
          <p:cNvPr id="7" name="Picture 2"/>
          <p:cNvPicPr>
            <a:picLocks noChangeAspect="1" noChangeArrowheads="1"/>
          </p:cNvPicPr>
          <p:nvPr/>
        </p:nvPicPr>
        <p:blipFill>
          <a:blip r:embed="rId2"/>
          <a:srcRect/>
          <a:stretch>
            <a:fillRect/>
          </a:stretch>
        </p:blipFill>
        <p:spPr bwMode="auto">
          <a:xfrm>
            <a:off x="1143000" y="1447800"/>
            <a:ext cx="7543800" cy="5029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TF00001235</Template>
  <TotalTime>1113</TotalTime>
  <Words>1553</Words>
  <Application>Microsoft Office PowerPoint</Application>
  <PresentationFormat>On-screen Show (4:3)</PresentationFormat>
  <Paragraphs>196</Paragraphs>
  <Slides>29</Slides>
  <Notes>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Wisp</vt:lpstr>
      <vt:lpstr>Unit -3</vt:lpstr>
      <vt:lpstr>Contents</vt:lpstr>
      <vt:lpstr>Concept of Design Thinking </vt:lpstr>
      <vt:lpstr>Concept of Design Thinking </vt:lpstr>
      <vt:lpstr>Aspects in Design Thinking</vt:lpstr>
      <vt:lpstr>Concept of Design Thinking </vt:lpstr>
      <vt:lpstr> Design Thinking – Essentials</vt:lpstr>
      <vt:lpstr>Differences –  Designer and Scientist </vt:lpstr>
      <vt:lpstr>Design Thinking Framework </vt:lpstr>
      <vt:lpstr>  Stages of Design Thinking</vt:lpstr>
      <vt:lpstr>  Stages of Design Thinking</vt:lpstr>
      <vt:lpstr>  Stages of Design Thinking</vt:lpstr>
      <vt:lpstr>  Stages of Design Thinking</vt:lpstr>
      <vt:lpstr>  Stages of Design Thinking</vt:lpstr>
      <vt:lpstr>  Stages of Design Thinking</vt:lpstr>
      <vt:lpstr>  Stages of Design Thinking</vt:lpstr>
      <vt:lpstr>  Stages of Design Thinking</vt:lpstr>
      <vt:lpstr>  Stages of Design Thinking</vt:lpstr>
      <vt:lpstr>  Stages of Design Thinking</vt:lpstr>
      <vt:lpstr>Convergent Vs Divergent Thinking</vt:lpstr>
      <vt:lpstr>Convergent Vs Divergent Thinking</vt:lpstr>
      <vt:lpstr>Convergent Vs Divergent Thinking</vt:lpstr>
      <vt:lpstr>Convergent Vs Divergent Thinking</vt:lpstr>
      <vt:lpstr>Definition of Liberal Art </vt:lpstr>
      <vt:lpstr>Importance of Liberal Art </vt:lpstr>
      <vt:lpstr>Role of Art and Culture in Innovation Business </vt:lpstr>
      <vt:lpstr>Role of Art and Culture in Innovation Business </vt:lpstr>
      <vt:lpstr>Role of Art and Culture in Innovation Business </vt:lpstr>
      <vt:lpstr>Role of Art and Culture in Innovation Business </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-2</dc:title>
  <dc:creator>Student</dc:creator>
  <cp:lastModifiedBy>mkjoshi</cp:lastModifiedBy>
  <cp:revision>149</cp:revision>
  <dcterms:created xsi:type="dcterms:W3CDTF">2019-01-28T06:20:23Z</dcterms:created>
  <dcterms:modified xsi:type="dcterms:W3CDTF">2020-08-18T07:15:41Z</dcterms:modified>
</cp:coreProperties>
</file>