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sldIdLst>
    <p:sldId id="256" r:id="rId2"/>
    <p:sldId id="293" r:id="rId3"/>
    <p:sldId id="366" r:id="rId4"/>
    <p:sldId id="367" r:id="rId5"/>
    <p:sldId id="368" r:id="rId6"/>
    <p:sldId id="258" r:id="rId7"/>
    <p:sldId id="369" r:id="rId8"/>
    <p:sldId id="377" r:id="rId9"/>
    <p:sldId id="378" r:id="rId10"/>
    <p:sldId id="370" r:id="rId11"/>
    <p:sldId id="371" r:id="rId12"/>
    <p:sldId id="373" r:id="rId13"/>
    <p:sldId id="372" r:id="rId14"/>
    <p:sldId id="344" r:id="rId15"/>
    <p:sldId id="375" r:id="rId16"/>
    <p:sldId id="374" r:id="rId17"/>
    <p:sldId id="376" r:id="rId18"/>
    <p:sldId id="383" r:id="rId19"/>
    <p:sldId id="382" r:id="rId20"/>
    <p:sldId id="410" r:id="rId21"/>
    <p:sldId id="411" r:id="rId22"/>
    <p:sldId id="412" r:id="rId23"/>
    <p:sldId id="413" r:id="rId24"/>
    <p:sldId id="414" r:id="rId25"/>
    <p:sldId id="379" r:id="rId26"/>
    <p:sldId id="380" r:id="rId27"/>
    <p:sldId id="381" r:id="rId28"/>
    <p:sldId id="384" r:id="rId29"/>
    <p:sldId id="415" r:id="rId30"/>
    <p:sldId id="416" r:id="rId31"/>
    <p:sldId id="417" r:id="rId32"/>
    <p:sldId id="418" r:id="rId33"/>
    <p:sldId id="419" r:id="rId34"/>
    <p:sldId id="420" r:id="rId35"/>
    <p:sldId id="421" r:id="rId36"/>
    <p:sldId id="422" r:id="rId37"/>
    <p:sldId id="385" r:id="rId38"/>
    <p:sldId id="387" r:id="rId39"/>
    <p:sldId id="388" r:id="rId40"/>
    <p:sldId id="389" r:id="rId41"/>
    <p:sldId id="390" r:id="rId42"/>
    <p:sldId id="391" r:id="rId43"/>
    <p:sldId id="392" r:id="rId44"/>
    <p:sldId id="393" r:id="rId45"/>
    <p:sldId id="399" r:id="rId46"/>
    <p:sldId id="401" r:id="rId47"/>
    <p:sldId id="394" r:id="rId48"/>
    <p:sldId id="395" r:id="rId49"/>
    <p:sldId id="386" r:id="rId50"/>
    <p:sldId id="396" r:id="rId51"/>
    <p:sldId id="398" r:id="rId52"/>
    <p:sldId id="402" r:id="rId53"/>
    <p:sldId id="400" r:id="rId54"/>
    <p:sldId id="403" r:id="rId55"/>
    <p:sldId id="404" r:id="rId56"/>
    <p:sldId id="406" r:id="rId57"/>
    <p:sldId id="407" r:id="rId58"/>
    <p:sldId id="408" r:id="rId59"/>
    <p:sldId id="40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67EE8-C530-438D-B683-6223D9FAE391}" type="datetimeFigureOut">
              <a:rPr lang="en-US" smtClean="0"/>
              <a:pPr/>
              <a:t>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B5ABA-4A83-402D-9F7C-1407B03576FB}" type="slidenum">
              <a:rPr lang="en-US" smtClean="0"/>
              <a:pPr/>
              <a:t>‹#›</a:t>
            </a:fld>
            <a:endParaRPr lang="en-US"/>
          </a:p>
        </p:txBody>
      </p:sp>
    </p:spTree>
    <p:extLst>
      <p:ext uri="{BB962C8B-B14F-4D97-AF65-F5344CB8AC3E}">
        <p14:creationId xmlns="" xmlns:p14="http://schemas.microsoft.com/office/powerpoint/2010/main" val="88035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AD5116-73CB-47FB-9528-30D4FF7E44F3}"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B2B8C-55AA-4434-90A8-777D91E458A5}"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65221-E746-44C2-918A-3EF86A0DD8F7}"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171E003-E08C-4C96-BE6D-682EDE082C67}"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A6BF995-56E5-4A44-B20D-473E0AD962AE}"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15E23E-FE61-4F3B-9E8B-E73275910096}"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7F37036-8CD6-4419-B1EF-0B65A86BCF63}"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86265B-F543-48ED-A7B7-AC0C6515473D}"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0C780-68B3-417E-9E88-BA9023E1D33C}"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7D7A0-7875-4873-892E-954DA9F20854}"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049DB-5DB1-409C-A1B5-52442D07512F}"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34F739-13F5-4BA3-8390-87D45547F44E}"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2AB028-0A44-4125-8AEA-485626BFA76A}" type="datetime1">
              <a:rPr lang="en-US" smtClean="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93DE59-9F9D-42D6-9352-7E6D5DE0E015}" type="datetime1">
              <a:rPr lang="en-US" smtClean="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64B09-A639-4337-B825-4BB57F300BFE}" type="datetime1">
              <a:rPr lang="en-US" smtClean="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F585E-C5A7-4E92-BDD2-5146CA011FF7}"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71E003-E08C-4C96-BE6D-682EDE082C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84B67-595A-4CF5-BBEB-ECD291EC6DBA}"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7171E003-E08C-4C96-BE6D-682EDE082C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6639ED-114C-44C2-98C7-69AE786D35F0}" type="datetime1">
              <a:rPr lang="en-US" smtClean="0"/>
              <a:pPr/>
              <a:t>2/13/2020</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7171E003-E08C-4C96-BE6D-682EDE082C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93775"/>
          </a:xfrm>
        </p:spPr>
        <p:txBody>
          <a:bodyPr/>
          <a:lstStyle/>
          <a:p>
            <a:pPr algn="ctr"/>
            <a:r>
              <a:rPr lang="en-US" b="1" dirty="0" smtClean="0">
                <a:solidFill>
                  <a:schemeClr val="tx1"/>
                </a:solidFill>
                <a:latin typeface="Times New Roman" pitchFamily="18" charset="0"/>
                <a:cs typeface="Times New Roman" pitchFamily="18" charset="0"/>
              </a:rPr>
              <a:t>Unit -4</a:t>
            </a:r>
            <a:endParaRPr lang="en-US"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124200"/>
            <a:ext cx="6400800" cy="2514600"/>
          </a:xfrm>
        </p:spPr>
        <p:txBody>
          <a:bodyPr>
            <a:normAutofit/>
          </a:bodyPr>
          <a:lstStyle/>
          <a:p>
            <a:pPr algn="ctr"/>
            <a:r>
              <a:rPr lang="en-US" sz="5400" dirty="0" smtClean="0">
                <a:solidFill>
                  <a:schemeClr val="tx1"/>
                </a:solidFill>
                <a:latin typeface="Times New Roman" pitchFamily="18" charset="0"/>
                <a:cs typeface="Times New Roman" pitchFamily="18" charset="0"/>
              </a:rPr>
              <a:t>Emerging Technologies</a:t>
            </a:r>
            <a:endParaRPr lang="en-US" sz="5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171E003-E08C-4C96-BE6D-682EDE082C6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Benefits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r>
              <a:rPr lang="en-US" sz="3100" b="1" dirty="0" smtClean="0">
                <a:solidFill>
                  <a:schemeClr val="tx1"/>
                </a:solidFill>
                <a:latin typeface="Times New Roman" pitchFamily="18" charset="0"/>
                <a:cs typeface="Times New Roman" pitchFamily="18" charset="0"/>
              </a:rPr>
              <a:t>Smart Cities: </a:t>
            </a:r>
            <a:r>
              <a:rPr lang="en-US" sz="3100" dirty="0" err="1" smtClean="0">
                <a:solidFill>
                  <a:schemeClr val="tx1"/>
                </a:solidFill>
                <a:latin typeface="Times New Roman" pitchFamily="18" charset="0"/>
                <a:cs typeface="Times New Roman" pitchFamily="18" charset="0"/>
              </a:rPr>
              <a:t>IoT</a:t>
            </a:r>
            <a:r>
              <a:rPr lang="en-US" sz="3100" dirty="0" smtClean="0">
                <a:solidFill>
                  <a:schemeClr val="tx1"/>
                </a:solidFill>
                <a:latin typeface="Times New Roman" pitchFamily="18" charset="0"/>
                <a:cs typeface="Times New Roman" pitchFamily="18" charset="0"/>
              </a:rPr>
              <a:t> can be applied to things like transportation networks: "smart cities" which can help us reduce waste and improve efficiency for things such as energy use.</a:t>
            </a:r>
          </a:p>
          <a:p>
            <a:pPr fontAlgn="base"/>
            <a:r>
              <a:rPr lang="en-US" sz="3100" b="1" dirty="0" smtClean="0">
                <a:solidFill>
                  <a:schemeClr val="tx1"/>
                </a:solidFill>
                <a:latin typeface="Times New Roman" pitchFamily="18" charset="0"/>
                <a:cs typeface="Times New Roman" pitchFamily="18" charset="0"/>
              </a:rPr>
              <a:t>Medicine:</a:t>
            </a:r>
            <a:r>
              <a:rPr lang="en-US" sz="3100" dirty="0" smtClean="0">
                <a:solidFill>
                  <a:schemeClr val="tx1"/>
                </a:solidFill>
                <a:latin typeface="Times New Roman" pitchFamily="18" charset="0"/>
                <a:cs typeface="Times New Roman" pitchFamily="18" charset="0"/>
              </a:rPr>
              <a:t> Connected devices can help medical professionals monitor patients inside and outside of a hospital setting. Computers can then evaluate the data to help practitioners adjust treatments and improve patient outcomes.</a:t>
            </a:r>
          </a:p>
          <a:p>
            <a:pPr fontAlgn="base">
              <a:buNone/>
            </a:pPr>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Benefits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r>
              <a:rPr lang="en-US" sz="3100" b="1" dirty="0" smtClean="0">
                <a:solidFill>
                  <a:schemeClr val="tx1"/>
                </a:solidFill>
                <a:latin typeface="Times New Roman" pitchFamily="18" charset="0"/>
                <a:cs typeface="Times New Roman" pitchFamily="18" charset="0"/>
              </a:rPr>
              <a:t>Urban Planning</a:t>
            </a:r>
          </a:p>
          <a:p>
            <a:pPr lvl="2" fontAlgn="base">
              <a:buFont typeface="Wingdings" pitchFamily="2" charset="2"/>
              <a:buChar char="Ø"/>
            </a:pPr>
            <a:r>
              <a:rPr lang="en-US" sz="2200" dirty="0" smtClean="0">
                <a:solidFill>
                  <a:schemeClr val="tx1"/>
                </a:solidFill>
                <a:latin typeface="Times New Roman" pitchFamily="18" charset="0"/>
                <a:cs typeface="Times New Roman" pitchFamily="18" charset="0"/>
              </a:rPr>
              <a:t>S</a:t>
            </a:r>
            <a:r>
              <a:rPr lang="en-US" sz="2200" dirty="0" smtClean="0">
                <a:latin typeface="Times New Roman" pitchFamily="18" charset="0"/>
                <a:cs typeface="Times New Roman" pitchFamily="18" charset="0"/>
              </a:rPr>
              <a:t>ensors that have an IP address can be placed under a busy street and city officials can alert drivers about upcoming delays or accidents. </a:t>
            </a:r>
          </a:p>
          <a:p>
            <a:pPr lvl="2" fontAlgn="base">
              <a:buFont typeface="Wingdings" pitchFamily="2" charset="2"/>
              <a:buChar char="Ø"/>
            </a:pPr>
            <a:r>
              <a:rPr lang="en-US" sz="2200" dirty="0" smtClean="0">
                <a:latin typeface="Times New Roman" pitchFamily="18" charset="0"/>
                <a:cs typeface="Times New Roman" pitchFamily="18" charset="0"/>
              </a:rPr>
              <a:t>Intelligent trash cans are able to notify the city when they become full, thus optimizing waste collection routes.</a:t>
            </a:r>
            <a:endParaRPr lang="en-US" sz="2200" dirty="0" smtClean="0">
              <a:solidFill>
                <a:schemeClr val="tx1"/>
              </a:solidFill>
              <a:latin typeface="Times New Roman" pitchFamily="18" charset="0"/>
              <a:cs typeface="Times New Roman" pitchFamily="18" charset="0"/>
            </a:endParaRPr>
          </a:p>
          <a:p>
            <a:pPr fontAlgn="base"/>
            <a:r>
              <a:rPr lang="en-US" sz="3100" b="1" dirty="0" smtClean="0">
                <a:solidFill>
                  <a:schemeClr val="tx1"/>
                </a:solidFill>
                <a:latin typeface="Times New Roman" pitchFamily="18" charset="0"/>
                <a:cs typeface="Times New Roman" pitchFamily="18" charset="0"/>
              </a:rPr>
              <a:t>Competitive advantage for business</a:t>
            </a:r>
            <a:r>
              <a:rPr lang="en-US" sz="3100" dirty="0" smtClean="0">
                <a:solidFill>
                  <a:schemeClr val="tx1"/>
                </a:solidFill>
                <a:latin typeface="Times New Roman" pitchFamily="18" charset="0"/>
                <a:cs typeface="Times New Roman" pitchFamily="18" charset="0"/>
              </a:rPr>
              <a:t> </a:t>
            </a:r>
          </a:p>
          <a:p>
            <a:pPr lvl="2" fontAlgn="base">
              <a:buFont typeface="Wingdings" pitchFamily="2" charset="2"/>
              <a:buChar char="Ø"/>
            </a:pPr>
            <a:r>
              <a:rPr lang="en-US" sz="2200" dirty="0" smtClean="0">
                <a:solidFill>
                  <a:schemeClr val="tx1"/>
                </a:solidFill>
                <a:latin typeface="Times New Roman" pitchFamily="18" charset="0"/>
                <a:cs typeface="Times New Roman" pitchFamily="18" charset="0"/>
              </a:rPr>
              <a:t>By tracking data about energy use and inventory levels, a firm can significantly reduce its overall costs. </a:t>
            </a:r>
          </a:p>
          <a:p>
            <a:pPr lvl="2" fontAlgn="base">
              <a:buFont typeface="Wingdings" pitchFamily="2" charset="2"/>
              <a:buChar char="Ø"/>
            </a:pPr>
            <a:r>
              <a:rPr lang="en-US" sz="2200" dirty="0" smtClean="0">
                <a:solidFill>
                  <a:schemeClr val="tx1"/>
                </a:solidFill>
                <a:latin typeface="Times New Roman" pitchFamily="18" charset="0"/>
                <a:cs typeface="Times New Roman" pitchFamily="18" charset="0"/>
              </a:rPr>
              <a:t>Connectivity may also help companies market to consumers more effectively.</a:t>
            </a:r>
          </a:p>
          <a:p>
            <a:pPr fontAlgn="base">
              <a:buNone/>
            </a:pPr>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Benefits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fontAlgn="base"/>
            <a:r>
              <a:rPr lang="en-US" sz="3100" b="1" dirty="0" smtClean="0">
                <a:solidFill>
                  <a:schemeClr val="tx1"/>
                </a:solidFill>
                <a:latin typeface="Times New Roman" pitchFamily="18" charset="0"/>
                <a:cs typeface="Times New Roman" pitchFamily="18" charset="0"/>
              </a:rPr>
              <a:t>Retailing</a:t>
            </a:r>
          </a:p>
          <a:p>
            <a:pPr lvl="2" fontAlgn="base">
              <a:buFont typeface="Wingdings" pitchFamily="2" charset="2"/>
              <a:buChar char="Ø"/>
            </a:pPr>
            <a:r>
              <a:rPr lang="en-US" sz="2200" dirty="0" smtClean="0">
                <a:solidFill>
                  <a:schemeClr val="tx1"/>
                </a:solidFill>
                <a:latin typeface="Times New Roman" pitchFamily="18" charset="0"/>
                <a:cs typeface="Times New Roman" pitchFamily="18" charset="0"/>
              </a:rPr>
              <a:t>By tracking a consumer’s behavior inside a store, a retailer could theoretically make tailored product recommendations that increase the overall size of the sale. </a:t>
            </a:r>
          </a:p>
          <a:p>
            <a:pPr lvl="2" fontAlgn="base">
              <a:buFont typeface="Wingdings" pitchFamily="2" charset="2"/>
              <a:buChar char="Ø"/>
            </a:pPr>
            <a:r>
              <a:rPr lang="en-US" sz="2200" dirty="0" smtClean="0">
                <a:solidFill>
                  <a:schemeClr val="tx1"/>
                </a:solidFill>
                <a:latin typeface="Times New Roman" pitchFamily="18" charset="0"/>
                <a:cs typeface="Times New Roman" pitchFamily="18" charset="0"/>
              </a:rPr>
              <a:t>Once a product is in a consumer's home, that product can be used to alert the owner of upcoming service schedules and even prompt the owner to book the appointment.</a:t>
            </a:r>
          </a:p>
          <a:p>
            <a:pPr fontAlgn="base"/>
            <a:r>
              <a:rPr lang="en-US" sz="3100" b="1" dirty="0" smtClean="0">
                <a:solidFill>
                  <a:schemeClr val="tx1"/>
                </a:solidFill>
                <a:latin typeface="Times New Roman" pitchFamily="18" charset="0"/>
                <a:cs typeface="Times New Roman" pitchFamily="18" charset="0"/>
              </a:rPr>
              <a:t>Animals</a:t>
            </a:r>
          </a:p>
          <a:p>
            <a:pPr lvl="2" fontAlgn="base">
              <a:buFont typeface="Wingdings" pitchFamily="2" charset="2"/>
              <a:buChar char="Ø"/>
            </a:pPr>
            <a:r>
              <a:rPr lang="en-US" sz="2200" dirty="0" smtClean="0">
                <a:solidFill>
                  <a:schemeClr val="tx1"/>
                </a:solidFill>
                <a:latin typeface="Times New Roman" pitchFamily="18" charset="0"/>
                <a:cs typeface="Times New Roman" pitchFamily="18" charset="0"/>
              </a:rPr>
              <a:t>Sensors are implanted in the ears of cattle would allow farmers to monitor cows’ health and track their movements, ensuring a healthier, more plentiful supply of milk.</a:t>
            </a:r>
          </a:p>
          <a:p>
            <a:pPr lvl="2" fontAlgn="base">
              <a:buFont typeface="Wingdings" pitchFamily="2" charset="2"/>
              <a:buChar char="Ø"/>
            </a:pPr>
            <a:endParaRPr lang="en-US" sz="2200" dirty="0" smtClean="0">
              <a:solidFill>
                <a:schemeClr val="tx1"/>
              </a:solidFill>
              <a:latin typeface="Times New Roman" pitchFamily="18" charset="0"/>
              <a:cs typeface="Times New Roman" pitchFamily="18" charset="0"/>
            </a:endParaRPr>
          </a:p>
          <a:p>
            <a:pPr lvl="2" fontAlgn="base">
              <a:buFont typeface="Wingdings" pitchFamily="2" charset="2"/>
              <a:buChar char="Ø"/>
            </a:pPr>
            <a:endParaRPr lang="en-US" sz="2200" dirty="0" smtClean="0">
              <a:solidFill>
                <a:schemeClr val="tx1"/>
              </a:solidFill>
              <a:latin typeface="Times New Roman" pitchFamily="18" charset="0"/>
              <a:cs typeface="Times New Roman" pitchFamily="18" charset="0"/>
            </a:endParaRPr>
          </a:p>
          <a:p>
            <a:pPr lvl="2" fontAlgn="base">
              <a:buFont typeface="Wingdings" pitchFamily="2" charset="2"/>
              <a:buChar char="Ø"/>
            </a:pPr>
            <a:endParaRPr lang="en-US" sz="22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Benefits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13</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14400" y="1371600"/>
            <a:ext cx="7516283"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a:bodyPr>
          <a:lstStyle/>
          <a:p>
            <a:pPr algn="ctr"/>
            <a:r>
              <a:rPr lang="en-US" b="1" dirty="0" smtClean="0">
                <a:latin typeface="Times New Roman" pitchFamily="18" charset="0"/>
                <a:cs typeface="Times New Roman" pitchFamily="18" charset="0"/>
              </a:rPr>
              <a:t>Product – Service Hybrid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92500"/>
          </a:bodyPr>
          <a:lstStyle/>
          <a:p>
            <a:r>
              <a:rPr lang="en-US" sz="2400" dirty="0" smtClean="0">
                <a:solidFill>
                  <a:schemeClr val="tx1"/>
                </a:solidFill>
                <a:latin typeface="Times New Roman" pitchFamily="18" charset="0"/>
                <a:cs typeface="Times New Roman" pitchFamily="18" charset="0"/>
              </a:rPr>
              <a:t>The combination of a product and a service is a product-service hybrid. </a:t>
            </a:r>
          </a:p>
          <a:p>
            <a:r>
              <a:rPr lang="en-US" sz="2400" dirty="0" smtClean="0">
                <a:solidFill>
                  <a:schemeClr val="tx1"/>
                </a:solidFill>
                <a:latin typeface="Times New Roman" pitchFamily="18" charset="0"/>
                <a:cs typeface="Times New Roman" pitchFamily="18" charset="0"/>
              </a:rPr>
              <a:t>For example, the iPod and iTunes were a famous example of this approach. Yet, they were complementary hybrids – it was possible to use an iPod without iTunes and vice-versa. </a:t>
            </a:r>
          </a:p>
          <a:p>
            <a:r>
              <a:rPr lang="en-US" sz="2400" dirty="0" smtClean="0">
                <a:solidFill>
                  <a:schemeClr val="tx1"/>
                </a:solidFill>
                <a:latin typeface="Times New Roman" pitchFamily="18" charset="0"/>
                <a:cs typeface="Times New Roman" pitchFamily="18" charset="0"/>
              </a:rPr>
              <a:t>Another example: A satellite radio service where a purchaser must also then subscribe to the radio bundle that works with that service. It becomes a product-service hybrid which is fully dependent and thus must be managed as a single entity.</a:t>
            </a:r>
          </a:p>
          <a:p>
            <a:r>
              <a:rPr lang="en-US" sz="2400" dirty="0" smtClean="0">
                <a:solidFill>
                  <a:schemeClr val="tx1"/>
                </a:solidFill>
                <a:latin typeface="Times New Roman" pitchFamily="18" charset="0"/>
                <a:cs typeface="Times New Roman" pitchFamily="18" charset="0"/>
              </a:rPr>
              <a:t>Car dealers, tie the purchase of a new car to servicing, repair, MOTs etc. where possible.</a:t>
            </a:r>
          </a:p>
          <a:p>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4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a:bodyPr>
          <a:lstStyle/>
          <a:p>
            <a:pPr algn="ctr"/>
            <a:r>
              <a:rPr lang="en-US" b="1" dirty="0" smtClean="0">
                <a:latin typeface="Times New Roman" pitchFamily="18" charset="0"/>
                <a:cs typeface="Times New Roman" pitchFamily="18" charset="0"/>
              </a:rPr>
              <a:t>Product – Service Hybrid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solidFill>
                  <a:schemeClr val="tx1"/>
                </a:solidFill>
                <a:latin typeface="Times New Roman" pitchFamily="18" charset="0"/>
                <a:cs typeface="Times New Roman" pitchFamily="18" charset="0"/>
              </a:rPr>
              <a:t>In the given product lifecycle diagram many products have the assumption of services (such as reuse and recycling)</a:t>
            </a:r>
          </a:p>
          <a:p>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4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15</a:t>
            </a:fld>
            <a:endParaRPr lang="en-US"/>
          </a:p>
        </p:txBody>
      </p:sp>
      <p:pic>
        <p:nvPicPr>
          <p:cNvPr id="6" name="Picture 2"/>
          <p:cNvPicPr>
            <a:picLocks noChangeAspect="1" noChangeArrowheads="1"/>
          </p:cNvPicPr>
          <p:nvPr/>
        </p:nvPicPr>
        <p:blipFill>
          <a:blip r:embed="rId2"/>
          <a:srcRect/>
          <a:stretch>
            <a:fillRect/>
          </a:stretch>
        </p:blipFill>
        <p:spPr bwMode="auto">
          <a:xfrm>
            <a:off x="1447800" y="2057400"/>
            <a:ext cx="68580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fontScale="90000"/>
          </a:bodyPr>
          <a:lstStyle/>
          <a:p>
            <a:pPr algn="ctr"/>
            <a:r>
              <a:rPr lang="en-US" b="1" dirty="0" smtClean="0">
                <a:latin typeface="Times New Roman" pitchFamily="18" charset="0"/>
                <a:cs typeface="Times New Roman" pitchFamily="18" charset="0"/>
              </a:rPr>
              <a:t>Types of Product – Service Hybrid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r>
              <a:rPr lang="en-US" sz="2000" dirty="0" smtClean="0">
                <a:latin typeface="Times New Roman" pitchFamily="18" charset="0"/>
                <a:cs typeface="Times New Roman" pitchFamily="18" charset="0"/>
              </a:rPr>
              <a:t>The Harvard Business Review offers four types of product-service hybrid:</a:t>
            </a:r>
          </a:p>
          <a:p>
            <a:pPr marL="571500" indent="-571500">
              <a:buFont typeface="+mj-lt"/>
              <a:buAutoNum type="romanLcPeriod"/>
            </a:pPr>
            <a:r>
              <a:rPr lang="en-US" sz="2000" b="1" dirty="0" smtClean="0">
                <a:latin typeface="Times New Roman" pitchFamily="18" charset="0"/>
                <a:cs typeface="Times New Roman" pitchFamily="18" charset="0"/>
              </a:rPr>
              <a:t>Flexible bundles.</a:t>
            </a:r>
            <a:r>
              <a:rPr lang="en-US" sz="2000" dirty="0" smtClean="0">
                <a:latin typeface="Times New Roman" pitchFamily="18" charset="0"/>
                <a:cs typeface="Times New Roman" pitchFamily="18" charset="0"/>
              </a:rPr>
              <a:t> These are collections of products and services which can be completely independent but which add large value when combined. </a:t>
            </a:r>
            <a:r>
              <a:rPr lang="en-US" sz="2000" b="1" dirty="0" smtClean="0">
                <a:latin typeface="Times New Roman" pitchFamily="18" charset="0"/>
                <a:cs typeface="Times New Roman" pitchFamily="18" charset="0"/>
              </a:rPr>
              <a:t>Example: </a:t>
            </a:r>
            <a:r>
              <a:rPr lang="en-US" sz="2100" dirty="0" smtClean="0">
                <a:latin typeface="Times New Roman" pitchFamily="18" charset="0"/>
                <a:cs typeface="Times New Roman" pitchFamily="18" charset="0"/>
              </a:rPr>
              <a:t>Oracle on Demand where Oracle not only offers its packaged database software products but also consulting and management services for customization of the product. </a:t>
            </a:r>
          </a:p>
          <a:p>
            <a:pPr marL="571500" indent="-571500">
              <a:buFont typeface="+mj-lt"/>
              <a:buAutoNum type="romanLcPeriod"/>
            </a:pPr>
            <a:r>
              <a:rPr lang="en-US" sz="2000" b="1" dirty="0" smtClean="0">
                <a:latin typeface="Times New Roman" pitchFamily="18" charset="0"/>
                <a:cs typeface="Times New Roman" pitchFamily="18" charset="0"/>
              </a:rPr>
              <a:t>Peace-of-mind bundles.</a:t>
            </a:r>
            <a:r>
              <a:rPr lang="en-US" sz="2000" dirty="0" smtClean="0">
                <a:latin typeface="Times New Roman" pitchFamily="18" charset="0"/>
                <a:cs typeface="Times New Roman" pitchFamily="18" charset="0"/>
              </a:rPr>
              <a:t> A combination of product(s) and service(s) that amount to a “best of breed” offering where a market leading product can be combined with a “faceless” service (or vice-versa) to bring additional value. The product(s) and service(s) involved here are likely to be complementary rather than dependent on each other. </a:t>
            </a: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Otis the company manufacturing elevator equipment, has combined high-quality elevator equipment with a premium service of elevator maintenance. Otis has differentiated itself from its competitors, which are typically strong in one area or the other, but not both.</a:t>
            </a:r>
            <a:endParaRPr lang="en-US" sz="2000" dirty="0" smtClean="0">
              <a:latin typeface="Times New Roman" pitchFamily="18" charset="0"/>
              <a:cs typeface="Times New Roman" pitchFamily="18" charset="0"/>
            </a:endParaRPr>
          </a:p>
          <a:p>
            <a:pPr marL="571500" indent="-571500">
              <a:buFont typeface="+mj-lt"/>
              <a:buAutoNum type="romanLcPeriod"/>
            </a:pPr>
            <a:r>
              <a:rPr lang="en-US" sz="2000" b="1" dirty="0" smtClean="0">
                <a:latin typeface="Times New Roman" pitchFamily="18" charset="0"/>
                <a:cs typeface="Times New Roman" pitchFamily="18" charset="0"/>
              </a:rPr>
              <a:t>Multi-benefit bundles</a:t>
            </a:r>
            <a:r>
              <a:rPr lang="en-US" sz="2000" dirty="0" smtClean="0">
                <a:latin typeface="Times New Roman" pitchFamily="18" charset="0"/>
                <a:cs typeface="Times New Roman" pitchFamily="18" charset="0"/>
              </a:rPr>
              <a:t>. The hybrid here is both complementary and dependent and often inseparable. </a:t>
            </a: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TiVo’s product (the digital video recorder) is useless without its add-on service. </a:t>
            </a:r>
          </a:p>
          <a:p>
            <a:pPr marL="571500" indent="-571500">
              <a:buFont typeface="+mj-lt"/>
              <a:buAutoNum type="romanLcPeriod"/>
            </a:pPr>
            <a:r>
              <a:rPr lang="en-US" sz="2000" b="1" dirty="0" smtClean="0">
                <a:latin typeface="Times New Roman" pitchFamily="18" charset="0"/>
                <a:cs typeface="Times New Roman" pitchFamily="18" charset="0"/>
              </a:rPr>
              <a:t>One-stop bundles.</a:t>
            </a:r>
            <a:r>
              <a:rPr lang="en-US" sz="2000" dirty="0" smtClean="0">
                <a:latin typeface="Times New Roman" pitchFamily="18" charset="0"/>
                <a:cs typeface="Times New Roman" pitchFamily="18" charset="0"/>
              </a:rPr>
              <a:t> Unrelated products and services brought together to offer larger value to a customer and focus on convenience. </a:t>
            </a:r>
            <a:r>
              <a:rPr lang="en-US" sz="2000" b="1" dirty="0" smtClean="0">
                <a:latin typeface="Times New Roman" pitchFamily="18" charset="0"/>
                <a:cs typeface="Times New Roman" pitchFamily="18" charset="0"/>
              </a:rPr>
              <a:t>Example: </a:t>
            </a:r>
            <a:r>
              <a:rPr lang="en-US" sz="2000" dirty="0" smtClean="0">
                <a:latin typeface="Times New Roman" pitchFamily="18" charset="0"/>
                <a:cs typeface="Times New Roman" pitchFamily="18" charset="0"/>
              </a:rPr>
              <a:t>Regis Corporation, a $2.6 billion hair care company, owns more than 13,000 salons worldwide, including Sassoon, Supercuts, and </a:t>
            </a:r>
            <a:r>
              <a:rPr lang="en-US" sz="2000" dirty="0" err="1" smtClean="0">
                <a:latin typeface="Times New Roman" pitchFamily="18" charset="0"/>
                <a:cs typeface="Times New Roman" pitchFamily="18" charset="0"/>
              </a:rPr>
              <a:t>Mastercuts</a:t>
            </a:r>
            <a:r>
              <a:rPr lang="en-US" sz="2000" dirty="0" smtClean="0">
                <a:latin typeface="Times New Roman" pitchFamily="18" charset="0"/>
                <a:cs typeface="Times New Roman" pitchFamily="18" charset="0"/>
              </a:rPr>
              <a:t>, where it sells hair care and beauty products. </a:t>
            </a:r>
          </a:p>
        </p:txBody>
      </p:sp>
      <p:sp>
        <p:nvSpPr>
          <p:cNvPr id="5" name="Slide Number Placeholder 4"/>
          <p:cNvSpPr>
            <a:spLocks noGrp="1"/>
          </p:cNvSpPr>
          <p:nvPr>
            <p:ph type="sldNum" sz="quarter" idx="12"/>
          </p:nvPr>
        </p:nvSpPr>
        <p:spPr/>
        <p:txBody>
          <a:bodyPr/>
          <a:lstStyle/>
          <a:p>
            <a:fld id="{7171E003-E08C-4C96-BE6D-682EDE082C6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a:bodyPr>
          <a:lstStyle/>
          <a:p>
            <a:pPr algn="ctr"/>
            <a:r>
              <a:rPr lang="en-US" sz="3000" b="1" dirty="0" smtClean="0">
                <a:latin typeface="Times New Roman" pitchFamily="18" charset="0"/>
                <a:cs typeface="Times New Roman" pitchFamily="18" charset="0"/>
              </a:rPr>
              <a:t>Product-Service Hybrid  – Advantages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Opportunity to increase margins (selling two things rather than one)</a:t>
            </a:r>
          </a:p>
          <a:p>
            <a:r>
              <a:rPr lang="en-US" sz="2400" dirty="0" smtClean="0">
                <a:latin typeface="Times New Roman" pitchFamily="18" charset="0"/>
                <a:cs typeface="Times New Roman" pitchFamily="18" charset="0"/>
              </a:rPr>
              <a:t>Opportunity to create increased dependence on the brand (and in particular the cost of changing to a competitor theoretically rises)</a:t>
            </a:r>
          </a:p>
          <a:p>
            <a:r>
              <a:rPr lang="en-US" sz="2400" dirty="0" smtClean="0">
                <a:latin typeface="Times New Roman" pitchFamily="18" charset="0"/>
                <a:cs typeface="Times New Roman" pitchFamily="18" charset="0"/>
              </a:rPr>
              <a:t>Opportunity to meet all of a customer’s needs or wants rather than some of them (for improved user experience)</a:t>
            </a:r>
          </a:p>
          <a:p>
            <a:r>
              <a:rPr lang="en-US" sz="2400" dirty="0" smtClean="0">
                <a:latin typeface="Times New Roman" pitchFamily="18" charset="0"/>
                <a:cs typeface="Times New Roman" pitchFamily="18" charset="0"/>
              </a:rPr>
              <a:t>Opportunity to deepen the relationship with a customer by providing more touch points to interact with that customer</a:t>
            </a:r>
          </a:p>
          <a:p>
            <a:pPr>
              <a:buNone/>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a:latin typeface="Times New Roman" pitchFamily="18" charset="0"/>
                <a:cs typeface="Times New Roman" pitchFamily="18" charset="0"/>
              </a:rPr>
              <a:t>E</a:t>
            </a:r>
            <a:r>
              <a:rPr lang="en-US" sz="3000" b="1" dirty="0" smtClean="0">
                <a:latin typeface="Times New Roman" pitchFamily="18" charset="0"/>
                <a:cs typeface="Times New Roman" pitchFamily="18" charset="0"/>
              </a:rPr>
              <a:t>xamples of </a:t>
            </a: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Enabled Innovations </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b="1" dirty="0" smtClean="0">
                <a:latin typeface="Times New Roman" pitchFamily="18" charset="0"/>
                <a:cs typeface="Times New Roman" pitchFamily="18" charset="0"/>
              </a:rPr>
              <a:t>Ray</a:t>
            </a:r>
          </a:p>
          <a:p>
            <a:pPr lvl="1">
              <a:buFont typeface="Wingdings" pitchFamily="2" charset="2"/>
              <a:buChar char="Ø"/>
            </a:pPr>
            <a:r>
              <a:rPr lang="en-US" sz="2000" dirty="0" smtClean="0">
                <a:latin typeface="Times New Roman" pitchFamily="18" charset="0"/>
                <a:cs typeface="Times New Roman" pitchFamily="18" charset="0"/>
              </a:rPr>
              <a:t>This </a:t>
            </a:r>
            <a:r>
              <a:rPr lang="en-US" sz="2000" dirty="0" err="1" smtClean="0">
                <a:latin typeface="Times New Roman" pitchFamily="18" charset="0"/>
                <a:cs typeface="Times New Roman" pitchFamily="18" charset="0"/>
              </a:rPr>
              <a:t>smartphone</a:t>
            </a:r>
            <a:r>
              <a:rPr lang="en-US" sz="2000" dirty="0" smtClean="0">
                <a:latin typeface="Times New Roman" pitchFamily="18" charset="0"/>
                <a:cs typeface="Times New Roman" pitchFamily="18" charset="0"/>
              </a:rPr>
              <a:t> platform works with hundreds of devices. Therefore there is no need to have many remotes. </a:t>
            </a:r>
          </a:p>
          <a:p>
            <a:pPr lvl="1">
              <a:buFont typeface="Wingdings" pitchFamily="2" charset="2"/>
              <a:buChar char="Ø"/>
            </a:pPr>
            <a:r>
              <a:rPr lang="en-US" sz="2000" dirty="0" smtClean="0">
                <a:latin typeface="Times New Roman" pitchFamily="18" charset="0"/>
                <a:cs typeface="Times New Roman" pitchFamily="18" charset="0"/>
              </a:rPr>
              <a:t>Besides controlling the entertainment devices, it offers a recommendation engine that learns from what you choose to watch so it can help you find more programs and content like those preference</a:t>
            </a:r>
            <a:r>
              <a:rPr lang="en-US" dirty="0" smtClean="0">
                <a:latin typeface="Times New Roman" pitchFamily="18" charset="0"/>
                <a:cs typeface="Times New Roman" pitchFamily="18" charset="0"/>
              </a:rPr>
              <a:t>s.</a:t>
            </a:r>
          </a:p>
          <a:p>
            <a:r>
              <a:rPr lang="en-US" sz="2000" b="1" dirty="0" err="1" smtClean="0">
                <a:latin typeface="Times New Roman" pitchFamily="18" charset="0"/>
                <a:cs typeface="Times New Roman" pitchFamily="18" charset="0"/>
              </a:rPr>
              <a:t>Arrayent</a:t>
            </a:r>
            <a:endParaRPr lang="en-US" sz="2000" b="1"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cloud-based platform is now being used by many brands to get connected and get closer to their customers. This includes connecting products as well as business processes and departments.</a:t>
            </a:r>
          </a:p>
          <a:p>
            <a:pPr lvl="1">
              <a:buFont typeface="Wingdings" pitchFamily="2" charset="2"/>
              <a:buChar char="Ø"/>
            </a:pPr>
            <a:r>
              <a:rPr lang="en-US" sz="2000" dirty="0" smtClean="0">
                <a:latin typeface="Times New Roman" pitchFamily="18" charset="0"/>
                <a:cs typeface="Times New Roman" pitchFamily="18" charset="0"/>
              </a:rPr>
              <a:t>The platform also provides a way to share all the data is collected in a way that an entire company can easily access and analyze together for greater collaboration and insights.</a:t>
            </a: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18</a:t>
            </a:fld>
            <a:endParaRPr lang="en-US"/>
          </a:p>
        </p:txBody>
      </p:sp>
      <p:sp>
        <p:nvSpPr>
          <p:cNvPr id="6" name="Rectangle 5"/>
          <p:cNvSpPr/>
          <p:nvPr/>
        </p:nvSpPr>
        <p:spPr>
          <a:xfrm>
            <a:off x="4018002" y="3244334"/>
            <a:ext cx="1107996" cy="369332"/>
          </a:xfrm>
          <a:prstGeom prst="rect">
            <a:avLst/>
          </a:prstGeom>
        </p:spPr>
        <p:txBody>
          <a:bodyPr wrap="none">
            <a:spAutoFit/>
          </a:bodyPr>
          <a:lstStyle/>
          <a:p>
            <a:r>
              <a:rPr lang="en-US" b="1" dirty="0">
                <a:latin typeface="Times New Roman" pitchFamily="18" charset="0"/>
                <a:cs typeface="Times New Roman" pitchFamily="18" charset="0"/>
              </a:rPr>
              <a:t>Analytics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Examples of </a:t>
            </a: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Enabled Innovations </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r>
              <a:rPr lang="en-US" sz="2400" b="1" dirty="0" err="1" smtClean="0">
                <a:latin typeface="Times New Roman" pitchFamily="18" charset="0"/>
                <a:cs typeface="Times New Roman" pitchFamily="18" charset="0"/>
              </a:rPr>
              <a:t>SkyBell</a:t>
            </a:r>
            <a:endParaRPr lang="en-US" sz="2400" b="1" dirty="0" smtClean="0">
              <a:latin typeface="Times New Roman" pitchFamily="18" charset="0"/>
              <a:cs typeface="Times New Roman" pitchFamily="18" charset="0"/>
            </a:endParaRPr>
          </a:p>
          <a:p>
            <a:pPr lvl="2">
              <a:buFont typeface="Wingdings" pitchFamily="2" charset="2"/>
              <a:buChar char="Ø"/>
            </a:pPr>
            <a:r>
              <a:rPr lang="en-US" sz="2200" dirty="0" err="1" smtClean="0">
                <a:latin typeface="Times New Roman" pitchFamily="18" charset="0"/>
                <a:cs typeface="Times New Roman" pitchFamily="18" charset="0"/>
              </a:rPr>
              <a:t>SkyBell</a:t>
            </a:r>
            <a:r>
              <a:rPr lang="en-US" sz="2200" dirty="0" smtClean="0">
                <a:latin typeface="Times New Roman" pitchFamily="18" charset="0"/>
                <a:cs typeface="Times New Roman" pitchFamily="18" charset="0"/>
              </a:rPr>
              <a:t> is the  smart video doorbell that allows a user to see, hear, and speak to visitors whether the user is at home or away.</a:t>
            </a:r>
          </a:p>
          <a:p>
            <a:pPr lvl="2">
              <a:buFont typeface="Wingdings" pitchFamily="2" charset="2"/>
              <a:buChar char="Ø"/>
            </a:pPr>
            <a:r>
              <a:rPr lang="en-US" sz="2200" dirty="0" smtClean="0">
                <a:latin typeface="Times New Roman" pitchFamily="18" charset="0"/>
                <a:cs typeface="Times New Roman" pitchFamily="18" charset="0"/>
              </a:rPr>
              <a:t>This smart doorbell sends live HD video to the user’s </a:t>
            </a:r>
            <a:r>
              <a:rPr lang="en-US" sz="2200" dirty="0" err="1" smtClean="0">
                <a:latin typeface="Times New Roman" pitchFamily="18" charset="0"/>
                <a:cs typeface="Times New Roman" pitchFamily="18" charset="0"/>
              </a:rPr>
              <a:t>smartphone</a:t>
            </a:r>
            <a:r>
              <a:rPr lang="en-US" sz="2200" dirty="0" smtClean="0">
                <a:latin typeface="Times New Roman" pitchFamily="18" charset="0"/>
                <a:cs typeface="Times New Roman" pitchFamily="18" charset="0"/>
              </a:rPr>
              <a:t> with the free mobile app for </a:t>
            </a:r>
            <a:r>
              <a:rPr lang="en-US" sz="2200" dirty="0" err="1" smtClean="0">
                <a:latin typeface="Times New Roman" pitchFamily="18" charset="0"/>
                <a:cs typeface="Times New Roman" pitchFamily="18" charset="0"/>
              </a:rPr>
              <a:t>iOS</a:t>
            </a:r>
            <a:r>
              <a:rPr lang="en-US" sz="2200" dirty="0" smtClean="0">
                <a:latin typeface="Times New Roman" pitchFamily="18" charset="0"/>
                <a:cs typeface="Times New Roman" pitchFamily="18" charset="0"/>
              </a:rPr>
              <a:t> and Android-based devices. </a:t>
            </a:r>
          </a:p>
          <a:p>
            <a:pPr lvl="2">
              <a:buFont typeface="Wingdings" pitchFamily="2" charset="2"/>
              <a:buChar char="Ø"/>
            </a:pPr>
            <a:r>
              <a:rPr lang="en-US" sz="2200" dirty="0" smtClean="0">
                <a:latin typeface="Times New Roman" pitchFamily="18" charset="0"/>
                <a:cs typeface="Times New Roman" pitchFamily="18" charset="0"/>
              </a:rPr>
              <a:t>It also has full-color night vision and a motion sensor that alerts the user about a visitor at the door even if the visitor doesn’t press the doorbell button. </a:t>
            </a:r>
          </a:p>
          <a:p>
            <a:r>
              <a:rPr lang="en-US" sz="2400" b="1" dirty="0" err="1" smtClean="0">
                <a:latin typeface="Times New Roman" pitchFamily="18" charset="0"/>
                <a:cs typeface="Times New Roman" pitchFamily="18" charset="0"/>
              </a:rPr>
              <a:t>MyMDBand</a:t>
            </a:r>
            <a:endParaRPr lang="en-US" sz="2400" b="1" dirty="0" smtClean="0">
              <a:latin typeface="Times New Roman" pitchFamily="18" charset="0"/>
              <a:cs typeface="Times New Roman" pitchFamily="18" charset="0"/>
            </a:endParaRPr>
          </a:p>
          <a:p>
            <a:pPr lvl="2">
              <a:buFont typeface="Wingdings" pitchFamily="2" charset="2"/>
              <a:buChar char="Ø"/>
            </a:pPr>
            <a:r>
              <a:rPr lang="en-US" sz="2200" dirty="0" smtClean="0">
                <a:latin typeface="Times New Roman" pitchFamily="18" charset="0"/>
                <a:cs typeface="Times New Roman" pitchFamily="18" charset="0"/>
              </a:rPr>
              <a:t>This is a wearable digital device is actually a medical emergency bracelet.  </a:t>
            </a:r>
            <a:endParaRPr lang="en-US" sz="2200" dirty="0" err="1" smtClean="0">
              <a:latin typeface="Times New Roman" pitchFamily="18" charset="0"/>
              <a:cs typeface="Times New Roman" pitchFamily="18" charset="0"/>
            </a:endParaRPr>
          </a:p>
          <a:p>
            <a:pPr lvl="2">
              <a:buFont typeface="Wingdings" pitchFamily="2" charset="2"/>
              <a:buChar char="Ø"/>
            </a:pPr>
            <a:r>
              <a:rPr lang="en-US" sz="2200" dirty="0" smtClean="0">
                <a:latin typeface="Times New Roman" pitchFamily="18" charset="0"/>
                <a:cs typeface="Times New Roman" pitchFamily="18" charset="0"/>
              </a:rPr>
              <a:t>It provides medical information about the wearer and uses GPS and location information to adapt the information to the local language when the wearer has any type of medical emergency. </a:t>
            </a:r>
          </a:p>
          <a:p>
            <a:pPr lvl="2">
              <a:buFont typeface="Wingdings" pitchFamily="2" charset="2"/>
              <a:buChar char="Ø"/>
            </a:pPr>
            <a:r>
              <a:rPr lang="en-US" sz="2200" dirty="0" smtClean="0">
                <a:latin typeface="Times New Roman" pitchFamily="18" charset="0"/>
                <a:cs typeface="Times New Roman" pitchFamily="18" charset="0"/>
              </a:rPr>
              <a:t>A caregiver can scan a laser-engraved QR code on the band’s buckle to get health information about the wearer.</a:t>
            </a: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990600"/>
            <a:ext cx="7391400" cy="5486400"/>
          </a:xfrm>
        </p:spPr>
        <p:style>
          <a:lnRef idx="2">
            <a:schemeClr val="accent5"/>
          </a:lnRef>
          <a:fillRef idx="1">
            <a:schemeClr val="lt1"/>
          </a:fillRef>
          <a:effectRef idx="0">
            <a:schemeClr val="accent5"/>
          </a:effectRef>
          <a:fontRef idx="minor">
            <a:schemeClr val="dk1"/>
          </a:fontRef>
        </p:style>
        <p:txBody>
          <a:bodyPr>
            <a:normAutofit fontScale="40000" lnSpcReduction="20000"/>
          </a:bodyPr>
          <a:lstStyle/>
          <a:p>
            <a:r>
              <a:rPr lang="en-US" sz="8600" dirty="0" smtClean="0">
                <a:latin typeface="Times New Roman" pitchFamily="18" charset="0"/>
                <a:cs typeface="Times New Roman" pitchFamily="18" charset="0"/>
              </a:rPr>
              <a:t> Meaning of Internet of Things</a:t>
            </a:r>
          </a:p>
          <a:p>
            <a:r>
              <a:rPr lang="en-US" sz="8600" dirty="0" smtClean="0">
                <a:latin typeface="Times New Roman" pitchFamily="18" charset="0"/>
                <a:cs typeface="Times New Roman" pitchFamily="18" charset="0"/>
              </a:rPr>
              <a:t>Components of </a:t>
            </a:r>
            <a:r>
              <a:rPr lang="en-US" sz="8600" dirty="0" err="1" smtClean="0">
                <a:latin typeface="Times New Roman" pitchFamily="18" charset="0"/>
                <a:cs typeface="Times New Roman" pitchFamily="18" charset="0"/>
              </a:rPr>
              <a:t>IoT</a:t>
            </a:r>
            <a:r>
              <a:rPr lang="en-US" sz="8600" dirty="0" smtClean="0">
                <a:latin typeface="Times New Roman" pitchFamily="18" charset="0"/>
                <a:cs typeface="Times New Roman" pitchFamily="18" charset="0"/>
              </a:rPr>
              <a:t> </a:t>
            </a:r>
          </a:p>
          <a:p>
            <a:r>
              <a:rPr lang="en-US" sz="8600" dirty="0" smtClean="0">
                <a:latin typeface="Times New Roman" pitchFamily="18" charset="0"/>
                <a:cs typeface="Times New Roman" pitchFamily="18" charset="0"/>
              </a:rPr>
              <a:t>Benefits of </a:t>
            </a:r>
            <a:r>
              <a:rPr lang="en-US" sz="8600" dirty="0" err="1" smtClean="0">
                <a:latin typeface="Times New Roman" pitchFamily="18" charset="0"/>
                <a:cs typeface="Times New Roman" pitchFamily="18" charset="0"/>
              </a:rPr>
              <a:t>IoT</a:t>
            </a:r>
            <a:endParaRPr lang="en-US" sz="8600" dirty="0" smtClean="0">
              <a:latin typeface="Times New Roman" pitchFamily="18" charset="0"/>
              <a:cs typeface="Times New Roman" pitchFamily="18" charset="0"/>
            </a:endParaRPr>
          </a:p>
          <a:p>
            <a:r>
              <a:rPr lang="en-US" sz="8600" dirty="0" smtClean="0">
                <a:latin typeface="Times New Roman" pitchFamily="18" charset="0"/>
                <a:cs typeface="Times New Roman" pitchFamily="18" charset="0"/>
              </a:rPr>
              <a:t>Types of Product – Service hybrid</a:t>
            </a:r>
          </a:p>
          <a:p>
            <a:r>
              <a:rPr lang="en-US" sz="8600" dirty="0" smtClean="0">
                <a:latin typeface="Times New Roman" pitchFamily="18" charset="0"/>
                <a:cs typeface="Times New Roman" pitchFamily="18" charset="0"/>
              </a:rPr>
              <a:t>Examples of </a:t>
            </a:r>
            <a:r>
              <a:rPr lang="en-US" sz="8600" dirty="0" err="1" smtClean="0">
                <a:latin typeface="Times New Roman" pitchFamily="18" charset="0"/>
                <a:cs typeface="Times New Roman" pitchFamily="18" charset="0"/>
              </a:rPr>
              <a:t>IoT</a:t>
            </a:r>
            <a:r>
              <a:rPr lang="en-US" sz="8600" dirty="0" smtClean="0">
                <a:latin typeface="Times New Roman" pitchFamily="18" charset="0"/>
                <a:cs typeface="Times New Roman" pitchFamily="18" charset="0"/>
              </a:rPr>
              <a:t> enabled Innovations</a:t>
            </a:r>
          </a:p>
          <a:p>
            <a:r>
              <a:rPr lang="en-US" sz="8600" dirty="0" smtClean="0">
                <a:latin typeface="Times New Roman" pitchFamily="18" charset="0"/>
                <a:cs typeface="Times New Roman" pitchFamily="18" charset="0"/>
              </a:rPr>
              <a:t>Impact of </a:t>
            </a:r>
            <a:r>
              <a:rPr lang="en-US" sz="8600" dirty="0" err="1" smtClean="0">
                <a:latin typeface="Times New Roman" pitchFamily="18" charset="0"/>
                <a:cs typeface="Times New Roman" pitchFamily="18" charset="0"/>
              </a:rPr>
              <a:t>IoT</a:t>
            </a:r>
            <a:r>
              <a:rPr lang="en-US" sz="8600" dirty="0" smtClean="0">
                <a:latin typeface="Times New Roman" pitchFamily="18" charset="0"/>
                <a:cs typeface="Times New Roman" pitchFamily="18" charset="0"/>
              </a:rPr>
              <a:t> on Business</a:t>
            </a:r>
          </a:p>
          <a:p>
            <a:r>
              <a:rPr lang="en-US" sz="8600" dirty="0" smtClean="0">
                <a:latin typeface="Times New Roman" pitchFamily="18" charset="0"/>
                <a:cs typeface="Times New Roman" pitchFamily="18" charset="0"/>
              </a:rPr>
              <a:t>Future of </a:t>
            </a:r>
            <a:r>
              <a:rPr lang="en-US" sz="8600" dirty="0" err="1" smtClean="0">
                <a:latin typeface="Times New Roman" pitchFamily="18" charset="0"/>
                <a:cs typeface="Times New Roman" pitchFamily="18" charset="0"/>
              </a:rPr>
              <a:t>IoT</a:t>
            </a:r>
            <a:endParaRPr lang="en-US" sz="8600" dirty="0" smtClean="0">
              <a:latin typeface="Times New Roman" pitchFamily="18" charset="0"/>
              <a:cs typeface="Times New Roman" pitchFamily="18" charset="0"/>
            </a:endParaRPr>
          </a:p>
          <a:p>
            <a:r>
              <a:rPr lang="en-US" sz="8600" dirty="0" smtClean="0">
                <a:latin typeface="Times New Roman" pitchFamily="18" charset="0"/>
                <a:cs typeface="Times New Roman" pitchFamily="18" charset="0"/>
              </a:rPr>
              <a:t>Case Study on </a:t>
            </a:r>
            <a:r>
              <a:rPr lang="en-US" sz="8600" dirty="0" err="1" smtClean="0">
                <a:latin typeface="Times New Roman" pitchFamily="18" charset="0"/>
                <a:cs typeface="Times New Roman" pitchFamily="18" charset="0"/>
              </a:rPr>
              <a:t>IoT</a:t>
            </a:r>
            <a:endParaRPr lang="en-US" sz="8600" dirty="0" smtClean="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pPr>
              <a:buNone/>
            </a:pPr>
            <a:r>
              <a:rPr lang="en-US" sz="4400" dirty="0" smtClean="0">
                <a:latin typeface="Times New Roman" pitchFamily="18" charset="0"/>
                <a:cs typeface="Times New Roman" pitchFamily="18" charset="0"/>
              </a:rPr>
              <a:t>                                                                                                        Cont….</a:t>
            </a:r>
            <a:endParaRPr lang="en-US" sz="4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171E003-E08C-4C96-BE6D-682EDE082C6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Impact of </a:t>
            </a: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on Business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impact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is felt most in the business world because </a:t>
            </a:r>
            <a:r>
              <a:rPr lang="en-US" sz="2400" dirty="0" smtClean="0">
                <a:latin typeface="Times New Roman" pitchFamily="18" charset="0"/>
                <a:cs typeface="Times New Roman" pitchFamily="18" charset="0"/>
              </a:rPr>
              <a:t>it has </a:t>
            </a:r>
            <a:r>
              <a:rPr lang="en-US" sz="2400" dirty="0">
                <a:latin typeface="Times New Roman" pitchFamily="18" charset="0"/>
                <a:cs typeface="Times New Roman" pitchFamily="18" charset="0"/>
              </a:rPr>
              <a:t>changed the methods of different business </a:t>
            </a:r>
            <a:r>
              <a:rPr lang="en-US" sz="2400" dirty="0" smtClean="0">
                <a:latin typeface="Times New Roman" pitchFamily="18" charset="0"/>
                <a:cs typeface="Times New Roman" pitchFamily="18" charset="0"/>
              </a:rPr>
              <a:t>operations and also </a:t>
            </a:r>
            <a:r>
              <a:rPr lang="en-US" sz="2400" dirty="0">
                <a:latin typeface="Times New Roman" pitchFamily="18" charset="0"/>
                <a:cs typeface="Times New Roman" pitchFamily="18" charset="0"/>
              </a:rPr>
              <a:t>the way information is collected and exchanged</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business world is changing with the introduction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in the following ways.</a:t>
            </a:r>
          </a:p>
          <a:p>
            <a:pPr lvl="2">
              <a:buFont typeface="Wingdings" pitchFamily="2" charset="2"/>
              <a:buChar char="Ø"/>
            </a:pPr>
            <a:r>
              <a:rPr lang="en-US" sz="2200" dirty="0">
                <a:latin typeface="Times New Roman" pitchFamily="18" charset="0"/>
                <a:cs typeface="Times New Roman" pitchFamily="18" charset="0"/>
              </a:rPr>
              <a:t>Inventory Tracking and Management</a:t>
            </a:r>
          </a:p>
          <a:p>
            <a:pPr lvl="2">
              <a:buFont typeface="Wingdings" pitchFamily="2" charset="2"/>
              <a:buChar char="Ø"/>
            </a:pPr>
            <a:r>
              <a:rPr lang="en-US" sz="2200" dirty="0">
                <a:latin typeface="Times New Roman" pitchFamily="18" charset="0"/>
                <a:cs typeface="Times New Roman" pitchFamily="18" charset="0"/>
              </a:rPr>
              <a:t>Data Sharing And Perception</a:t>
            </a:r>
          </a:p>
          <a:p>
            <a:pPr lvl="2">
              <a:buFont typeface="Wingdings" pitchFamily="2" charset="2"/>
              <a:buChar char="Ø"/>
            </a:pPr>
            <a:r>
              <a:rPr lang="en-US" sz="2200" dirty="0">
                <a:latin typeface="Times New Roman" pitchFamily="18" charset="0"/>
                <a:cs typeface="Times New Roman" pitchFamily="18" charset="0"/>
              </a:rPr>
              <a:t>Productivity And Efficiency</a:t>
            </a:r>
          </a:p>
          <a:p>
            <a:pPr lvl="2">
              <a:buFont typeface="Wingdings" pitchFamily="2" charset="2"/>
              <a:buChar char="Ø"/>
            </a:pPr>
            <a:r>
              <a:rPr lang="en-US" sz="2200" dirty="0">
                <a:latin typeface="Times New Roman" pitchFamily="18" charset="0"/>
                <a:cs typeface="Times New Roman" pitchFamily="18" charset="0"/>
              </a:rPr>
              <a:t>Remote Work</a:t>
            </a:r>
          </a:p>
          <a:p>
            <a:pPr lvl="2">
              <a:buFont typeface="Wingdings" pitchFamily="2" charset="2"/>
              <a:buChar char="Ø"/>
            </a:pPr>
            <a:r>
              <a:rPr lang="en-US" sz="2200" dirty="0">
                <a:latin typeface="Times New Roman" pitchFamily="18" charset="0"/>
                <a:cs typeface="Times New Roman" pitchFamily="18" charset="0"/>
              </a:rPr>
              <a:t>Skilled Workers</a:t>
            </a:r>
          </a:p>
          <a:p>
            <a:pPr lvl="2">
              <a:buFont typeface="Wingdings" pitchFamily="2" charset="2"/>
              <a:buChar char="Ø"/>
            </a:pPr>
            <a:endParaRPr lang="en-US" sz="2200" dirty="0" smtClean="0">
              <a:latin typeface="Times New Roman" pitchFamily="18" charset="0"/>
              <a:cs typeface="Times New Roman" pitchFamily="18" charset="0"/>
            </a:endParaRPr>
          </a:p>
          <a:p>
            <a:pPr marL="914400" lvl="2" indent="0">
              <a:buNone/>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20</a:t>
            </a:fld>
            <a:endParaRPr lang="en-US"/>
          </a:p>
        </p:txBody>
      </p:sp>
    </p:spTree>
    <p:extLst>
      <p:ext uri="{BB962C8B-B14F-4D97-AF65-F5344CB8AC3E}">
        <p14:creationId xmlns="" xmlns:p14="http://schemas.microsoft.com/office/powerpoint/2010/main" val="276364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Impact of </a:t>
            </a: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on Business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a:buNone/>
            </a:pPr>
            <a:r>
              <a:rPr lang="en-US" sz="2800" b="1" dirty="0" smtClean="0">
                <a:latin typeface="Times New Roman" pitchFamily="18" charset="0"/>
                <a:cs typeface="Times New Roman" pitchFamily="18" charset="0"/>
              </a:rPr>
              <a:t>Inventory </a:t>
            </a:r>
            <a:r>
              <a:rPr lang="en-US" sz="2800" b="1" dirty="0">
                <a:latin typeface="Times New Roman" pitchFamily="18" charset="0"/>
                <a:cs typeface="Times New Roman" pitchFamily="18" charset="0"/>
              </a:rPr>
              <a:t>Tracking and Management:</a:t>
            </a:r>
          </a:p>
          <a:p>
            <a:r>
              <a:rPr lang="en-US" sz="2800" dirty="0" err="1" smtClean="0">
                <a:latin typeface="Times New Roman" pitchFamily="18" charset="0"/>
                <a:cs typeface="Times New Roman" pitchFamily="18" charset="0"/>
              </a:rPr>
              <a:t>IoT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software and devices can be installed in </a:t>
            </a:r>
            <a:r>
              <a:rPr lang="en-US" sz="2800" dirty="0" smtClean="0">
                <a:latin typeface="Times New Roman" pitchFamily="18" charset="0"/>
                <a:cs typeface="Times New Roman" pitchFamily="18" charset="0"/>
              </a:rPr>
              <a:t>the storage </a:t>
            </a:r>
            <a:r>
              <a:rPr lang="en-US" sz="2800" dirty="0">
                <a:latin typeface="Times New Roman" pitchFamily="18" charset="0"/>
                <a:cs typeface="Times New Roman" pitchFamily="18" charset="0"/>
              </a:rPr>
              <a:t>units and </a:t>
            </a:r>
            <a:r>
              <a:rPr lang="en-US" sz="2800" dirty="0" smtClean="0">
                <a:latin typeface="Times New Roman" pitchFamily="18" charset="0"/>
                <a:cs typeface="Times New Roman" pitchFamily="18" charset="0"/>
              </a:rPr>
              <a:t>warehouses so as to manage the inventory changes without the need for human intervention.</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Example</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Tags related to the </a:t>
            </a:r>
            <a:r>
              <a:rPr lang="en-US" sz="2800" dirty="0">
                <a:latin typeface="Times New Roman" pitchFamily="18" charset="0"/>
                <a:cs typeface="Times New Roman" pitchFamily="18" charset="0"/>
              </a:rPr>
              <a:t>model, a batch number</a:t>
            </a:r>
            <a:r>
              <a:rPr lang="en-US" sz="2400" dirty="0">
                <a:latin typeface="Times New Roman" pitchFamily="18" charset="0"/>
                <a:cs typeface="Times New Roman" pitchFamily="18" charset="0"/>
              </a:rPr>
              <a:t>, etc. </a:t>
            </a:r>
            <a:r>
              <a:rPr lang="en-US" sz="2400" dirty="0" smtClean="0">
                <a:latin typeface="Times New Roman" pitchFamily="18" charset="0"/>
                <a:cs typeface="Times New Roman" pitchFamily="18" charset="0"/>
              </a:rPr>
              <a:t>are </a:t>
            </a:r>
            <a:r>
              <a:rPr lang="en-US" sz="2400" dirty="0">
                <a:latin typeface="Times New Roman" pitchFamily="18" charset="0"/>
                <a:cs typeface="Times New Roman" pitchFamily="18" charset="0"/>
              </a:rPr>
              <a:t>scanned by RFID readers. Upon scanning, a reader extracts tags’ IDs and transmits them to the cloud for processing</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Along </a:t>
            </a:r>
            <a:r>
              <a:rPr lang="en-US" sz="2400" dirty="0">
                <a:latin typeface="Times New Roman" pitchFamily="18" charset="0"/>
                <a:cs typeface="Times New Roman" pitchFamily="18" charset="0"/>
              </a:rPr>
              <a:t>with the tags’ IDs, the cloud receives the data about the reader’s location and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time of the reading.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Based </a:t>
            </a:r>
            <a:r>
              <a:rPr lang="en-US" sz="2400" dirty="0">
                <a:latin typeface="Times New Roman" pitchFamily="18" charset="0"/>
                <a:cs typeface="Times New Roman" pitchFamily="18" charset="0"/>
              </a:rPr>
              <a:t>on </a:t>
            </a:r>
            <a:r>
              <a:rPr lang="en-US" sz="2400" dirty="0" smtClean="0">
                <a:latin typeface="Times New Roman" pitchFamily="18" charset="0"/>
                <a:cs typeface="Times New Roman" pitchFamily="18" charset="0"/>
              </a:rPr>
              <a:t>this data, </a:t>
            </a:r>
            <a:r>
              <a:rPr lang="en-US" sz="2400" dirty="0">
                <a:latin typeface="Times New Roman" pitchFamily="18" charset="0"/>
                <a:cs typeface="Times New Roman" pitchFamily="18" charset="0"/>
              </a:rPr>
              <a:t>the cloud states the location of the item with the corresponding ID, visualizes the findings and displays real-time updates about inventory items’ </a:t>
            </a:r>
            <a:r>
              <a:rPr lang="en-US" sz="2400" dirty="0" smtClean="0">
                <a:latin typeface="Times New Roman" pitchFamily="18" charset="0"/>
                <a:cs typeface="Times New Roman" pitchFamily="18" charset="0"/>
              </a:rPr>
              <a:t>movements that can be monitored  to the solution users, allowing them to monitor the inventory using </a:t>
            </a:r>
            <a:r>
              <a:rPr lang="en-US" sz="2400" dirty="0">
                <a:latin typeface="Times New Roman" pitchFamily="18" charset="0"/>
                <a:cs typeface="Times New Roman" pitchFamily="18" charset="0"/>
              </a:rPr>
              <a:t>a smart phone or a laptop from anywhere, in real time.</a:t>
            </a:r>
          </a:p>
          <a:p>
            <a:r>
              <a:rPr lang="en-US" sz="2400" dirty="0" smtClean="0">
                <a:latin typeface="Times New Roman" pitchFamily="18" charset="0"/>
                <a:cs typeface="Times New Roman" pitchFamily="18" charset="0"/>
              </a:rPr>
              <a:t> </a:t>
            </a:r>
          </a:p>
          <a:p>
            <a:pPr marL="914400" lvl="2" indent="0">
              <a:buNone/>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21</a:t>
            </a:fld>
            <a:endParaRPr lang="en-US"/>
          </a:p>
        </p:txBody>
      </p:sp>
    </p:spTree>
    <p:extLst>
      <p:ext uri="{BB962C8B-B14F-4D97-AF65-F5344CB8AC3E}">
        <p14:creationId xmlns="" xmlns:p14="http://schemas.microsoft.com/office/powerpoint/2010/main" val="4081835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Inventory Tracking</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8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22</a:t>
            </a:fld>
            <a:endParaRPr lang="en-US"/>
          </a:p>
        </p:txBody>
      </p:sp>
      <p:pic>
        <p:nvPicPr>
          <p:cNvPr id="6" name="Picture 4"/>
          <p:cNvPicPr>
            <a:picLocks noChangeAspect="1" noChangeArrowheads="1"/>
          </p:cNvPicPr>
          <p:nvPr/>
        </p:nvPicPr>
        <p:blipFill>
          <a:blip r:embed="rId2"/>
          <a:srcRect/>
          <a:stretch>
            <a:fillRect/>
          </a:stretch>
        </p:blipFill>
        <p:spPr bwMode="auto">
          <a:xfrm>
            <a:off x="1447800" y="1381124"/>
            <a:ext cx="7086600" cy="5172075"/>
          </a:xfrm>
          <a:prstGeom prst="rect">
            <a:avLst/>
          </a:prstGeom>
          <a:noFill/>
          <a:ln w="9525">
            <a:noFill/>
            <a:miter lim="800000"/>
            <a:headEnd/>
            <a:tailEnd/>
          </a:ln>
          <a:effectLst/>
        </p:spPr>
      </p:pic>
    </p:spTree>
    <p:extLst>
      <p:ext uri="{BB962C8B-B14F-4D97-AF65-F5344CB8AC3E}">
        <p14:creationId xmlns="" xmlns:p14="http://schemas.microsoft.com/office/powerpoint/2010/main" val="2556730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Impact of </a:t>
            </a: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on Business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a:buNone/>
            </a:pPr>
            <a:r>
              <a:rPr lang="en-US" sz="2800" b="1" dirty="0">
                <a:latin typeface="Times New Roman" pitchFamily="18" charset="0"/>
                <a:cs typeface="Times New Roman" pitchFamily="18" charset="0"/>
              </a:rPr>
              <a:t>Data Sharing And </a:t>
            </a:r>
            <a:r>
              <a:rPr lang="en-US" sz="2800" b="1" dirty="0" smtClean="0">
                <a:latin typeface="Times New Roman" pitchFamily="18" charset="0"/>
                <a:cs typeface="Times New Roman" pitchFamily="18" charset="0"/>
              </a:rPr>
              <a:t>Perception</a:t>
            </a:r>
            <a:endParaRPr lang="en-US" sz="2800" b="1" dirty="0">
              <a:latin typeface="Times New Roman" pitchFamily="18" charset="0"/>
              <a:cs typeface="Times New Roman" pitchFamily="18" charset="0"/>
            </a:endParaRPr>
          </a:p>
          <a:p>
            <a:pPr>
              <a:buFont typeface="Wingdings" pitchFamily="2" charset="2"/>
              <a:buChar char="Ø"/>
            </a:pPr>
            <a:r>
              <a:rPr lang="en-US" sz="2400" dirty="0" smtClean="0">
                <a:solidFill>
                  <a:schemeClr val="tx1"/>
                </a:solidFill>
                <a:latin typeface="Times New Roman" pitchFamily="18" charset="0"/>
                <a:cs typeface="Times New Roman" pitchFamily="18" charset="0"/>
              </a:rPr>
              <a:t>All </a:t>
            </a:r>
            <a:r>
              <a:rPr lang="en-US" sz="2400" dirty="0">
                <a:solidFill>
                  <a:schemeClr val="tx1"/>
                </a:solidFill>
                <a:latin typeface="Times New Roman" pitchFamily="18" charset="0"/>
                <a:cs typeface="Times New Roman" pitchFamily="18" charset="0"/>
              </a:rPr>
              <a:t>businesses function and grow with the help of data collection and exchange, and the introduction of </a:t>
            </a:r>
            <a:r>
              <a:rPr lang="en-US" sz="2400" dirty="0" err="1">
                <a:solidFill>
                  <a:schemeClr val="tx1"/>
                </a:solidFill>
                <a:latin typeface="Times New Roman" pitchFamily="18" charset="0"/>
                <a:cs typeface="Times New Roman" pitchFamily="18" charset="0"/>
              </a:rPr>
              <a:t>IoT</a:t>
            </a:r>
            <a:r>
              <a:rPr lang="en-US" sz="2400" dirty="0">
                <a:solidFill>
                  <a:schemeClr val="tx1"/>
                </a:solidFill>
                <a:latin typeface="Times New Roman" pitchFamily="18" charset="0"/>
                <a:cs typeface="Times New Roman" pitchFamily="18" charset="0"/>
              </a:rPr>
              <a:t> has completely changed how data is handled. </a:t>
            </a:r>
            <a:endParaRPr lang="en-US" sz="2400" dirty="0" smtClean="0">
              <a:solidFill>
                <a:schemeClr val="tx1"/>
              </a:solidFill>
              <a:latin typeface="Times New Roman" pitchFamily="18" charset="0"/>
              <a:cs typeface="Times New Roman" pitchFamily="18" charset="0"/>
            </a:endParaRPr>
          </a:p>
          <a:p>
            <a:pPr>
              <a:buFont typeface="Wingdings" pitchFamily="2" charset="2"/>
              <a:buChar char="Ø"/>
            </a:pPr>
            <a:r>
              <a:rPr lang="en-US" sz="2400" dirty="0" smtClean="0">
                <a:solidFill>
                  <a:schemeClr val="tx1"/>
                </a:solidFill>
                <a:latin typeface="Times New Roman" pitchFamily="18" charset="0"/>
                <a:cs typeface="Times New Roman" pitchFamily="18" charset="0"/>
              </a:rPr>
              <a:t>Apart </a:t>
            </a:r>
            <a:r>
              <a:rPr lang="en-US" sz="2400" dirty="0">
                <a:solidFill>
                  <a:schemeClr val="tx1"/>
                </a:solidFill>
                <a:latin typeface="Times New Roman" pitchFamily="18" charset="0"/>
                <a:cs typeface="Times New Roman" pitchFamily="18" charset="0"/>
              </a:rPr>
              <a:t>from offering greater access to consumer data, </a:t>
            </a:r>
            <a:r>
              <a:rPr lang="en-US" sz="2400" dirty="0" err="1">
                <a:solidFill>
                  <a:schemeClr val="tx1"/>
                </a:solidFill>
                <a:latin typeface="Times New Roman" pitchFamily="18" charset="0"/>
                <a:cs typeface="Times New Roman" pitchFamily="18" charset="0"/>
              </a:rPr>
              <a:t>IoT</a:t>
            </a:r>
            <a:r>
              <a:rPr lang="en-US" sz="2400" dirty="0">
                <a:solidFill>
                  <a:schemeClr val="tx1"/>
                </a:solidFill>
                <a:latin typeface="Times New Roman" pitchFamily="18" charset="0"/>
                <a:cs typeface="Times New Roman" pitchFamily="18" charset="0"/>
              </a:rPr>
              <a:t> devices track and record patterns in which a consumer interacts with the devices. </a:t>
            </a:r>
            <a:endParaRPr lang="en-US" sz="2400" dirty="0" smtClean="0">
              <a:solidFill>
                <a:schemeClr val="tx1"/>
              </a:solidFill>
              <a:latin typeface="Times New Roman" pitchFamily="18" charset="0"/>
              <a:cs typeface="Times New Roman" pitchFamily="18" charset="0"/>
            </a:endParaRPr>
          </a:p>
          <a:p>
            <a:pPr>
              <a:buFont typeface="Wingdings" pitchFamily="2" charset="2"/>
              <a:buChar char="Ø"/>
            </a:pPr>
            <a:r>
              <a:rPr lang="en-US" sz="2400" dirty="0" smtClean="0">
                <a:solidFill>
                  <a:schemeClr val="tx1"/>
                </a:solidFill>
                <a:latin typeface="Times New Roman" pitchFamily="18" charset="0"/>
                <a:cs typeface="Times New Roman" pitchFamily="18" charset="0"/>
              </a:rPr>
              <a:t>This </a:t>
            </a:r>
            <a:r>
              <a:rPr lang="en-US" sz="2400" dirty="0">
                <a:solidFill>
                  <a:schemeClr val="tx1"/>
                </a:solidFill>
                <a:latin typeface="Times New Roman" pitchFamily="18" charset="0"/>
                <a:cs typeface="Times New Roman" pitchFamily="18" charset="0"/>
              </a:rPr>
              <a:t>makes the devices smarter, which allow them to offer a better user experience; simultaneously helping businesses in interpreting that data for improvement and growth.</a:t>
            </a:r>
          </a:p>
          <a:p>
            <a:pPr algn="just">
              <a:buNone/>
            </a:pPr>
            <a:r>
              <a:rPr lang="en-US" sz="2800" b="1" dirty="0" smtClean="0">
                <a:latin typeface="Times New Roman" pitchFamily="18" charset="0"/>
                <a:cs typeface="Times New Roman" pitchFamily="18" charset="0"/>
              </a:rPr>
              <a:t>Productivity </a:t>
            </a:r>
            <a:r>
              <a:rPr lang="en-US" sz="2800" b="1" dirty="0">
                <a:latin typeface="Times New Roman" pitchFamily="18" charset="0"/>
                <a:cs typeface="Times New Roman" pitchFamily="18" charset="0"/>
              </a:rPr>
              <a:t>And </a:t>
            </a:r>
            <a:r>
              <a:rPr lang="en-US" sz="2800" b="1" dirty="0" smtClean="0">
                <a:latin typeface="Times New Roman" pitchFamily="18" charset="0"/>
                <a:cs typeface="Times New Roman" pitchFamily="18" charset="0"/>
              </a:rPr>
              <a:t>Efficiency</a:t>
            </a:r>
            <a:endParaRPr lang="en-US" sz="2800" b="1" dirty="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With </a:t>
            </a:r>
            <a:r>
              <a:rPr lang="en-US" sz="2400" dirty="0">
                <a:latin typeface="Times New Roman" pitchFamily="18" charset="0"/>
                <a:cs typeface="Times New Roman" pitchFamily="18" charset="0"/>
              </a:rPr>
              <a:t>better information about the consumers and the market, the productivity of any business can be increased notably</a:t>
            </a:r>
            <a:r>
              <a:rPr lang="en-US" sz="2400" dirty="0" smtClean="0">
                <a:latin typeface="Times New Roman" pitchFamily="18" charset="0"/>
                <a:cs typeface="Times New Roman" pitchFamily="18" charset="0"/>
              </a:rPr>
              <a:t>.</a:t>
            </a:r>
          </a:p>
          <a:p>
            <a:pPr algn="just">
              <a:buFont typeface="Wingdings" pitchFamily="2" charset="2"/>
              <a:buChar char="Ø"/>
            </a:pP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devices can be connected to each other and controlled to improve efficiency, which in turn has direct effects on the productivity of the business. </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software and appliances allow workers to accomplish large-scale tasks in a faster and error-free fashion. </a:t>
            </a:r>
          </a:p>
          <a:p>
            <a:pPr marL="0" indent="0">
              <a:buNone/>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23</a:t>
            </a:fld>
            <a:endParaRPr lang="en-US"/>
          </a:p>
        </p:txBody>
      </p:sp>
    </p:spTree>
    <p:extLst>
      <p:ext uri="{BB962C8B-B14F-4D97-AF65-F5344CB8AC3E}">
        <p14:creationId xmlns="" xmlns:p14="http://schemas.microsoft.com/office/powerpoint/2010/main" val="2901373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Impact of </a:t>
            </a: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on Business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Remote Work</a:t>
            </a:r>
            <a:endParaRPr lang="en-US" sz="2400" b="1" dirty="0">
              <a:latin typeface="Times New Roman" pitchFamily="18" charset="0"/>
              <a:cs typeface="Times New Roman" pitchFamily="18" charset="0"/>
            </a:endParaRPr>
          </a:p>
          <a:p>
            <a:pPr lvl="1" algn="just">
              <a:buFont typeface="Wingdings" pitchFamily="2" charset="2"/>
              <a:buChar char="Ø"/>
            </a:pPr>
            <a:r>
              <a:rPr lang="en-US" sz="2000" dirty="0" smtClean="0">
                <a:solidFill>
                  <a:schemeClr val="tx1"/>
                </a:solidFill>
                <a:latin typeface="Times New Roman" pitchFamily="18" charset="0"/>
                <a:cs typeface="Times New Roman" pitchFamily="18" charset="0"/>
              </a:rPr>
              <a:t>With </a:t>
            </a:r>
            <a:r>
              <a:rPr lang="en-US" sz="2000" dirty="0" err="1">
                <a:solidFill>
                  <a:schemeClr val="tx1"/>
                </a:solidFill>
                <a:latin typeface="Times New Roman" pitchFamily="18" charset="0"/>
                <a:cs typeface="Times New Roman" pitchFamily="18" charset="0"/>
              </a:rPr>
              <a:t>IoT</a:t>
            </a:r>
            <a:r>
              <a:rPr lang="en-US" sz="2000" dirty="0">
                <a:solidFill>
                  <a:schemeClr val="tx1"/>
                </a:solidFill>
                <a:latin typeface="Times New Roman" pitchFamily="18" charset="0"/>
                <a:cs typeface="Times New Roman" pitchFamily="18" charset="0"/>
              </a:rPr>
              <a:t> technology, </a:t>
            </a:r>
            <a:r>
              <a:rPr lang="en-US" sz="2000" dirty="0" smtClean="0">
                <a:solidFill>
                  <a:schemeClr val="tx1"/>
                </a:solidFill>
                <a:latin typeface="Times New Roman" pitchFamily="18" charset="0"/>
                <a:cs typeface="Times New Roman" pitchFamily="18" charset="0"/>
              </a:rPr>
              <a:t>there is no need of  physical presence of human beings to handle work at the venue. </a:t>
            </a:r>
          </a:p>
          <a:p>
            <a:pPr lvl="1" algn="just">
              <a:buFont typeface="Wingdings" pitchFamily="2" charset="2"/>
              <a:buChar char="Ø"/>
            </a:pPr>
            <a:r>
              <a:rPr lang="en-US" sz="2000" dirty="0" smtClean="0">
                <a:solidFill>
                  <a:schemeClr val="tx1"/>
                </a:solidFill>
                <a:latin typeface="Times New Roman" pitchFamily="18" charset="0"/>
                <a:cs typeface="Times New Roman" pitchFamily="18" charset="0"/>
              </a:rPr>
              <a:t>If </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the business </a:t>
            </a:r>
            <a:r>
              <a:rPr lang="en-US" sz="2000" dirty="0">
                <a:solidFill>
                  <a:schemeClr val="tx1"/>
                </a:solidFill>
                <a:latin typeface="Times New Roman" pitchFamily="18" charset="0"/>
                <a:cs typeface="Times New Roman" pitchFamily="18" charset="0"/>
              </a:rPr>
              <a:t>does not have to deal with physical inventory, then </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maximum use of </a:t>
            </a:r>
            <a:r>
              <a:rPr lang="en-US" sz="2000" dirty="0" err="1">
                <a:solidFill>
                  <a:schemeClr val="tx1"/>
                </a:solidFill>
                <a:latin typeface="Times New Roman" pitchFamily="18" charset="0"/>
                <a:cs typeface="Times New Roman" pitchFamily="18" charset="0"/>
              </a:rPr>
              <a:t>IoT</a:t>
            </a:r>
            <a:r>
              <a:rPr lang="en-US" sz="2000" dirty="0">
                <a:solidFill>
                  <a:schemeClr val="tx1"/>
                </a:solidFill>
                <a:latin typeface="Times New Roman" pitchFamily="18" charset="0"/>
                <a:cs typeface="Times New Roman" pitchFamily="18" charset="0"/>
              </a:rPr>
              <a:t> technology </a:t>
            </a:r>
            <a:r>
              <a:rPr lang="en-US" sz="2000" dirty="0" smtClean="0">
                <a:solidFill>
                  <a:schemeClr val="tx1"/>
                </a:solidFill>
                <a:latin typeface="Times New Roman" pitchFamily="18" charset="0"/>
                <a:cs typeface="Times New Roman" pitchFamily="18" charset="0"/>
              </a:rPr>
              <a:t>can be made because </a:t>
            </a:r>
            <a:r>
              <a:rPr lang="en-US" sz="2000" dirty="0">
                <a:solidFill>
                  <a:schemeClr val="tx1"/>
                </a:solidFill>
                <a:latin typeface="Times New Roman" pitchFamily="18" charset="0"/>
                <a:cs typeface="Times New Roman" pitchFamily="18" charset="0"/>
              </a:rPr>
              <a:t>it allows </a:t>
            </a:r>
            <a:r>
              <a:rPr lang="en-US" sz="2000" dirty="0" smtClean="0">
                <a:solidFill>
                  <a:schemeClr val="tx1"/>
                </a:solidFill>
                <a:latin typeface="Times New Roman" pitchFamily="18" charset="0"/>
                <a:cs typeface="Times New Roman" pitchFamily="18" charset="0"/>
              </a:rPr>
              <a:t>the employees </a:t>
            </a:r>
            <a:r>
              <a:rPr lang="en-US" sz="2000" dirty="0">
                <a:solidFill>
                  <a:schemeClr val="tx1"/>
                </a:solidFill>
                <a:latin typeface="Times New Roman" pitchFamily="18" charset="0"/>
                <a:cs typeface="Times New Roman" pitchFamily="18" charset="0"/>
              </a:rPr>
              <a:t>to connect and work remotely, </a:t>
            </a:r>
            <a:endParaRPr lang="en-US" sz="2000" dirty="0" smtClean="0">
              <a:solidFill>
                <a:schemeClr val="tx1"/>
              </a:solidFill>
              <a:latin typeface="Times New Roman" pitchFamily="18" charset="0"/>
              <a:cs typeface="Times New Roman" pitchFamily="18" charset="0"/>
            </a:endParaRPr>
          </a:p>
          <a:p>
            <a:pPr lvl="1" algn="just">
              <a:buFont typeface="Wingdings" pitchFamily="2" charset="2"/>
              <a:buChar char="Ø"/>
            </a:pPr>
            <a:r>
              <a:rPr lang="en-US" sz="2000" dirty="0" smtClean="0">
                <a:solidFill>
                  <a:schemeClr val="tx1"/>
                </a:solidFill>
                <a:latin typeface="Times New Roman" pitchFamily="18" charset="0"/>
                <a:cs typeface="Times New Roman" pitchFamily="18" charset="0"/>
              </a:rPr>
              <a:t>Studies </a:t>
            </a:r>
            <a:r>
              <a:rPr lang="en-US" sz="2000" dirty="0">
                <a:solidFill>
                  <a:schemeClr val="tx1"/>
                </a:solidFill>
                <a:latin typeface="Times New Roman" pitchFamily="18" charset="0"/>
                <a:cs typeface="Times New Roman" pitchFamily="18" charset="0"/>
              </a:rPr>
              <a:t>have proven that remote workers are happier and more productive, </a:t>
            </a:r>
            <a:r>
              <a:rPr lang="en-US" sz="2000" dirty="0" smtClean="0">
                <a:solidFill>
                  <a:schemeClr val="tx1"/>
                </a:solidFill>
                <a:latin typeface="Times New Roman" pitchFamily="18" charset="0"/>
                <a:cs typeface="Times New Roman" pitchFamily="18" charset="0"/>
              </a:rPr>
              <a:t>thereby  significantly improving business </a:t>
            </a:r>
            <a:r>
              <a:rPr lang="en-US" sz="2000" dirty="0">
                <a:solidFill>
                  <a:schemeClr val="tx1"/>
                </a:solidFill>
                <a:latin typeface="Times New Roman" pitchFamily="18" charset="0"/>
                <a:cs typeface="Times New Roman" pitchFamily="18" charset="0"/>
              </a:rPr>
              <a:t>functions.</a:t>
            </a:r>
          </a:p>
          <a:p>
            <a:pPr algn="just">
              <a:buNone/>
            </a:pPr>
            <a:r>
              <a:rPr lang="en-US" sz="2400" b="1" dirty="0" smtClean="0">
                <a:latin typeface="Times New Roman" pitchFamily="18" charset="0"/>
                <a:cs typeface="Times New Roman" pitchFamily="18" charset="0"/>
              </a:rPr>
              <a:t>Skilled Workers</a:t>
            </a:r>
            <a:endParaRPr lang="en-US" sz="24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The fact that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and software require basic knowledge and the ability to interact with technology makes it necessary for businesses to focus on recruiting skilled workers who can handle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technology efficiently. </a:t>
            </a:r>
            <a:endParaRPr lang="en-US" sz="2000" dirty="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24</a:t>
            </a:fld>
            <a:endParaRPr lang="en-US"/>
          </a:p>
        </p:txBody>
      </p:sp>
    </p:spTree>
    <p:extLst>
      <p:ext uri="{BB962C8B-B14F-4D97-AF65-F5344CB8AC3E}">
        <p14:creationId xmlns="" xmlns:p14="http://schemas.microsoft.com/office/powerpoint/2010/main" val="1070195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a:bodyPr>
          <a:lstStyle/>
          <a:p>
            <a:pPr algn="ctr"/>
            <a:r>
              <a:rPr lang="en-US" sz="3000" b="1" dirty="0" smtClean="0">
                <a:latin typeface="Times New Roman" pitchFamily="18" charset="0"/>
                <a:cs typeface="Times New Roman" pitchFamily="18" charset="0"/>
              </a:rPr>
              <a:t>Future of </a:t>
            </a:r>
            <a:r>
              <a:rPr lang="en-US" sz="3000" b="1" dirty="0" err="1" smtClean="0">
                <a:latin typeface="Times New Roman" pitchFamily="18" charset="0"/>
                <a:cs typeface="Times New Roman" pitchFamily="18" charset="0"/>
              </a:rPr>
              <a:t>IoT</a:t>
            </a:r>
            <a:endParaRPr lang="en-US" sz="3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25</a:t>
            </a:fld>
            <a:endParaRPr lang="en-US"/>
          </a:p>
        </p:txBody>
      </p:sp>
      <p:pic>
        <p:nvPicPr>
          <p:cNvPr id="9" name="Content Placeholder 8"/>
          <p:cNvPicPr>
            <a:picLocks noGrp="1"/>
          </p:cNvPicPr>
          <p:nvPr>
            <p:ph idx="1"/>
          </p:nvPr>
        </p:nvPicPr>
        <p:blipFill>
          <a:blip r:embed="rId2"/>
          <a:srcRect l="12981" t="27841" r="31090" b="13352"/>
          <a:stretch>
            <a:fillRect/>
          </a:stretch>
        </p:blipFill>
        <p:spPr bwMode="auto">
          <a:xfrm>
            <a:off x="628650" y="1143000"/>
            <a:ext cx="8515350" cy="545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a:bodyPr>
          <a:lstStyle/>
          <a:p>
            <a:pPr algn="ctr"/>
            <a:r>
              <a:rPr lang="en-US" sz="3000" b="1" dirty="0" smtClean="0">
                <a:latin typeface="Times New Roman" pitchFamily="18" charset="0"/>
                <a:cs typeface="Times New Roman" pitchFamily="18" charset="0"/>
              </a:rPr>
              <a:t>Future of </a:t>
            </a:r>
            <a:r>
              <a:rPr lang="en-US" sz="3000" b="1" dirty="0" err="1" smtClean="0">
                <a:latin typeface="Times New Roman" pitchFamily="18" charset="0"/>
                <a:cs typeface="Times New Roman" pitchFamily="18" charset="0"/>
              </a:rPr>
              <a:t>IoT</a:t>
            </a:r>
            <a:endParaRPr lang="en-US" sz="3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26</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19150" y="1176546"/>
            <a:ext cx="7334250" cy="53875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683765" cy="685800"/>
          </a:xfrm>
        </p:spPr>
        <p:txBody>
          <a:bodyPr>
            <a:normAutofit/>
          </a:bodyPr>
          <a:lstStyle/>
          <a:p>
            <a:pPr algn="ctr"/>
            <a:r>
              <a:rPr lang="en-US" sz="3000" b="1" dirty="0" smtClean="0">
                <a:latin typeface="Times New Roman" pitchFamily="18" charset="0"/>
                <a:cs typeface="Times New Roman" pitchFamily="18" charset="0"/>
              </a:rPr>
              <a:t>Future of </a:t>
            </a:r>
            <a:r>
              <a:rPr lang="en-US" sz="3000" b="1" dirty="0" err="1" smtClean="0">
                <a:latin typeface="Times New Roman" pitchFamily="18" charset="0"/>
                <a:cs typeface="Times New Roman" pitchFamily="18" charset="0"/>
              </a:rPr>
              <a:t>IoT</a:t>
            </a:r>
            <a:endParaRPr lang="en-US" sz="3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27</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14400" y="1321464"/>
            <a:ext cx="7718424" cy="5536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Future of </a:t>
            </a:r>
            <a:r>
              <a:rPr lang="en-US" sz="3000" b="1" dirty="0" err="1" smtClean="0">
                <a:latin typeface="Times New Roman" pitchFamily="18" charset="0"/>
                <a:cs typeface="Times New Roman" pitchFamily="18" charset="0"/>
              </a:rPr>
              <a:t>IoT</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92500"/>
          </a:bodyPr>
          <a:lstStyle/>
          <a:p>
            <a:r>
              <a:rPr lang="en-US" sz="2200" dirty="0" smtClean="0">
                <a:latin typeface="Times New Roman" pitchFamily="18" charset="0"/>
                <a:cs typeface="Times New Roman" pitchFamily="18" charset="0"/>
              </a:rPr>
              <a:t>By 2025, it is estimated that there will be more than to 21 billion </a:t>
            </a:r>
            <a:r>
              <a:rPr lang="en-US" sz="2200" dirty="0" err="1" smtClean="0">
                <a:latin typeface="Times New Roman" pitchFamily="18" charset="0"/>
                <a:cs typeface="Times New Roman" pitchFamily="18" charset="0"/>
              </a:rPr>
              <a:t>IoT</a:t>
            </a:r>
            <a:r>
              <a:rPr lang="en-US" sz="2200" dirty="0" smtClean="0">
                <a:latin typeface="Times New Roman" pitchFamily="18" charset="0"/>
                <a:cs typeface="Times New Roman" pitchFamily="18" charset="0"/>
              </a:rPr>
              <a:t> devices</a:t>
            </a:r>
          </a:p>
          <a:p>
            <a:r>
              <a:rPr lang="en-US" sz="2200" dirty="0" smtClean="0">
                <a:latin typeface="Times New Roman" pitchFamily="18" charset="0"/>
                <a:cs typeface="Times New Roman" pitchFamily="18" charset="0"/>
              </a:rPr>
              <a:t>More cities will become “smart”. Cities will be able to automate, remotely manage, and collect data through things like visitor kiosks, video camera surveillance systems, bike rental stations, and taxis.</a:t>
            </a:r>
          </a:p>
          <a:p>
            <a:r>
              <a:rPr lang="en-US" sz="2200" dirty="0" smtClean="0">
                <a:latin typeface="Times New Roman" pitchFamily="18" charset="0"/>
                <a:cs typeface="Times New Roman" pitchFamily="18" charset="0"/>
              </a:rPr>
              <a:t>Artificial intelligence will continue to become a bigger thing. Smart home hubs, thermostats, lighting systems, and even coffee makers collect data on your habits and patterns of usage.</a:t>
            </a:r>
          </a:p>
          <a:p>
            <a:r>
              <a:rPr lang="en-US" sz="2200" dirty="0" smtClean="0">
                <a:latin typeface="Times New Roman" pitchFamily="18" charset="0"/>
                <a:cs typeface="Times New Roman" pitchFamily="18" charset="0"/>
              </a:rPr>
              <a:t>5G Networks will continue to fuel </a:t>
            </a:r>
            <a:r>
              <a:rPr lang="en-US" sz="2200" dirty="0" err="1" smtClean="0">
                <a:latin typeface="Times New Roman" pitchFamily="18" charset="0"/>
                <a:cs typeface="Times New Roman" pitchFamily="18" charset="0"/>
              </a:rPr>
              <a:t>IoT</a:t>
            </a:r>
            <a:r>
              <a:rPr lang="en-US" sz="2200" dirty="0" smtClean="0">
                <a:latin typeface="Times New Roman" pitchFamily="18" charset="0"/>
                <a:cs typeface="Times New Roman" pitchFamily="18" charset="0"/>
              </a:rPr>
              <a:t> growth.  They would provide greater speed and the ability to connect more smart devices at the same time. </a:t>
            </a:r>
          </a:p>
          <a:p>
            <a:r>
              <a:rPr lang="en-US" sz="2200" dirty="0" smtClean="0">
                <a:latin typeface="Times New Roman" pitchFamily="18" charset="0"/>
                <a:cs typeface="Times New Roman" pitchFamily="18" charset="0"/>
              </a:rPr>
              <a:t>Faster networks mean the data accumulated by the smart devices will be gathered, analyzed and managed to a higher degree. </a:t>
            </a:r>
          </a:p>
          <a:p>
            <a:r>
              <a:rPr lang="en-US" sz="2200" dirty="0" smtClean="0">
                <a:latin typeface="Times New Roman" pitchFamily="18" charset="0"/>
                <a:cs typeface="Times New Roman" pitchFamily="18" charset="0"/>
              </a:rPr>
              <a:t> The development of driverless cars as well as the connected vehicles already on the road will benefit from data moving faster.</a:t>
            </a:r>
          </a:p>
          <a:p>
            <a:endParaRPr lang="en-US" sz="2400" dirty="0" smtClean="0"/>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200" b="1" dirty="0" err="1" smtClean="0">
                <a:latin typeface="Times New Roman" pitchFamily="18" charset="0"/>
                <a:cs typeface="Times New Roman" pitchFamily="18" charset="0"/>
              </a:rPr>
              <a:t>Chitale</a:t>
            </a:r>
            <a:r>
              <a:rPr lang="en-US" sz="2200" b="1" dirty="0" smtClean="0">
                <a:latin typeface="Times New Roman" pitchFamily="18" charset="0"/>
                <a:cs typeface="Times New Roman" pitchFamily="18" charset="0"/>
              </a:rPr>
              <a:t> Dairy </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29</a:t>
            </a:fld>
            <a:endParaRPr lang="en-US"/>
          </a:p>
        </p:txBody>
      </p:sp>
      <p:pic>
        <p:nvPicPr>
          <p:cNvPr id="6" name="Picture 5" descr="DAIRY.jpg"/>
          <p:cNvPicPr/>
          <p:nvPr/>
        </p:nvPicPr>
        <p:blipFill>
          <a:blip r:embed="rId2" cstate="print"/>
          <a:stretch>
            <a:fillRect/>
          </a:stretch>
        </p:blipFill>
        <p:spPr>
          <a:xfrm>
            <a:off x="1219200" y="1905000"/>
            <a:ext cx="7467600" cy="3962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990600"/>
            <a:ext cx="7391400" cy="5486400"/>
          </a:xfrm>
        </p:spPr>
        <p:style>
          <a:lnRef idx="2">
            <a:schemeClr val="accent5"/>
          </a:lnRef>
          <a:fillRef idx="1">
            <a:schemeClr val="lt1"/>
          </a:fillRef>
          <a:effectRef idx="0">
            <a:schemeClr val="accent5"/>
          </a:effectRef>
          <a:fontRef idx="minor">
            <a:schemeClr val="dk1"/>
          </a:fontRef>
        </p:style>
        <p:txBody>
          <a:bodyPr>
            <a:normAutofit fontScale="40000" lnSpcReduction="20000"/>
          </a:bodyPr>
          <a:lstStyle/>
          <a:p>
            <a:r>
              <a:rPr lang="en-US" sz="8600" dirty="0" smtClean="0">
                <a:latin typeface="Times New Roman" pitchFamily="18" charset="0"/>
                <a:cs typeface="Times New Roman" pitchFamily="18" charset="0"/>
              </a:rPr>
              <a:t>Innovative Leadership &amp; Network</a:t>
            </a:r>
          </a:p>
          <a:p>
            <a:r>
              <a:rPr lang="en-US" sz="8600" dirty="0" smtClean="0">
                <a:latin typeface="Times New Roman" pitchFamily="18" charset="0"/>
                <a:cs typeface="Times New Roman" pitchFamily="18" charset="0"/>
              </a:rPr>
              <a:t>Leadership, Skills and Characteristics for Innovative Leadership</a:t>
            </a:r>
          </a:p>
          <a:p>
            <a:r>
              <a:rPr lang="en-US" sz="8600" dirty="0" smtClean="0">
                <a:latin typeface="Times New Roman" pitchFamily="18" charset="0"/>
                <a:cs typeface="Times New Roman" pitchFamily="18" charset="0"/>
              </a:rPr>
              <a:t>Meaning of Innovation Network</a:t>
            </a:r>
          </a:p>
          <a:p>
            <a:r>
              <a:rPr lang="en-US" sz="8600" dirty="0" smtClean="0">
                <a:latin typeface="Times New Roman" pitchFamily="18" charset="0"/>
                <a:cs typeface="Times New Roman" pitchFamily="18" charset="0"/>
              </a:rPr>
              <a:t>Significance of Innovation Network</a:t>
            </a:r>
          </a:p>
          <a:p>
            <a:r>
              <a:rPr lang="en-US" sz="8600" dirty="0">
                <a:latin typeface="Times New Roman" pitchFamily="18" charset="0"/>
                <a:cs typeface="Times New Roman" pitchFamily="18" charset="0"/>
              </a:rPr>
              <a:t>Steps to Build an Innovation Network</a:t>
            </a:r>
          </a:p>
          <a:p>
            <a:r>
              <a:rPr lang="en-US" sz="8600" dirty="0" smtClean="0">
                <a:latin typeface="Times New Roman" pitchFamily="18" charset="0"/>
                <a:cs typeface="Times New Roman" pitchFamily="18" charset="0"/>
              </a:rPr>
              <a:t>Define Social Media Analysis,</a:t>
            </a:r>
          </a:p>
          <a:p>
            <a:endParaRPr lang="en-US" sz="4400" dirty="0" smtClean="0">
              <a:latin typeface="Times New Roman" pitchFamily="18" charset="0"/>
              <a:cs typeface="Times New Roman" pitchFamily="18" charset="0"/>
            </a:endParaRPr>
          </a:p>
          <a:p>
            <a:pPr>
              <a:buNone/>
            </a:pPr>
            <a:r>
              <a:rPr lang="en-US" sz="4400" dirty="0" smtClean="0">
                <a:latin typeface="Times New Roman" pitchFamily="18" charset="0"/>
                <a:cs typeface="Times New Roman" pitchFamily="18" charset="0"/>
              </a:rPr>
              <a:t> s</a:t>
            </a:r>
            <a:endParaRPr lang="en-US" sz="4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171E003-E08C-4C96-BE6D-682EDE082C6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buNone/>
            </a:pPr>
            <a:r>
              <a:rPr lang="en-US" sz="2200" b="1" dirty="0" err="1" smtClean="0">
                <a:latin typeface="Times New Roman" pitchFamily="18" charset="0"/>
                <a:cs typeface="Times New Roman" pitchFamily="18" charset="0"/>
              </a:rPr>
              <a:t>Chitale</a:t>
            </a:r>
            <a:r>
              <a:rPr lang="en-US" sz="2200" b="1" dirty="0" smtClean="0">
                <a:latin typeface="Times New Roman" pitchFamily="18" charset="0"/>
                <a:cs typeface="Times New Roman" pitchFamily="18" charset="0"/>
              </a:rPr>
              <a:t> Dairy </a:t>
            </a:r>
          </a:p>
          <a:p>
            <a:r>
              <a:rPr lang="en-US" sz="2200" dirty="0" smtClean="0">
                <a:latin typeface="Times New Roman" pitchFamily="18" charset="0"/>
                <a:cs typeface="Times New Roman" pitchFamily="18" charset="0"/>
              </a:rPr>
              <a:t>It sells over 60 million liters of milk annually. </a:t>
            </a:r>
          </a:p>
          <a:p>
            <a:r>
              <a:rPr lang="en-US" sz="2200" dirty="0" smtClean="0">
                <a:latin typeface="Times New Roman" pitchFamily="18" charset="0"/>
                <a:cs typeface="Times New Roman" pitchFamily="18" charset="0"/>
              </a:rPr>
              <a:t>The dairy uses RFID tags to capture vital information about each cow or buffalo and transmits this information back to the dairy’s data center. </a:t>
            </a:r>
          </a:p>
          <a:p>
            <a:r>
              <a:rPr lang="en-US" sz="2200" dirty="0" smtClean="0">
                <a:latin typeface="Times New Roman" pitchFamily="18" charset="0"/>
                <a:cs typeface="Times New Roman" pitchFamily="18" charset="0"/>
              </a:rPr>
              <a:t>Farmers can access this information about their animals from the company’s database using their mobile phones. </a:t>
            </a:r>
          </a:p>
          <a:p>
            <a:r>
              <a:rPr lang="en-US" sz="2200" dirty="0" smtClean="0">
                <a:latin typeface="Times New Roman" pitchFamily="18" charset="0"/>
                <a:cs typeface="Times New Roman" pitchFamily="18" charset="0"/>
              </a:rPr>
              <a:t>They can use this information to </a:t>
            </a:r>
          </a:p>
          <a:p>
            <a:pPr lvl="2">
              <a:buFont typeface="Wingdings" pitchFamily="2" charset="2"/>
              <a:buChar char="Ø"/>
            </a:pPr>
            <a:r>
              <a:rPr lang="en-US" sz="2000" dirty="0" smtClean="0">
                <a:latin typeface="Times New Roman" pitchFamily="18" charset="0"/>
                <a:cs typeface="Times New Roman" pitchFamily="18" charset="0"/>
              </a:rPr>
              <a:t>The expected levels of milk or when vaccinations have to be given.</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Tracking cattle movement and locations to prevent potential loss or theft.</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Measuring fertility of cows to make better decisions on breeding.</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Monitoring or Tracking of cows behavior, eating habits, health conditions etc</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Lactation and the use of robots to increase milk production.</a:t>
            </a:r>
          </a:p>
          <a:p>
            <a:endParaRPr lang="en-US" sz="2200" dirty="0" smtClean="0">
              <a:solidFill>
                <a:schemeClr val="tx1"/>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200" b="1" dirty="0" smtClean="0">
                <a:latin typeface="Times New Roman" pitchFamily="18" charset="0"/>
                <a:cs typeface="Times New Roman" pitchFamily="18" charset="0"/>
              </a:rPr>
              <a:t>Smart Farming Solutions</a:t>
            </a:r>
          </a:p>
          <a:p>
            <a:pPr>
              <a:buNone/>
            </a:pPr>
            <a:endParaRPr lang="en-US" sz="2200" dirty="0" smtClean="0">
              <a:solidFill>
                <a:schemeClr val="tx1"/>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31</a:t>
            </a:fld>
            <a:endParaRPr lang="en-US"/>
          </a:p>
        </p:txBody>
      </p:sp>
      <p:pic>
        <p:nvPicPr>
          <p:cNvPr id="6" name="Picture 5" descr="Smart Farming.png"/>
          <p:cNvPicPr/>
          <p:nvPr/>
        </p:nvPicPr>
        <p:blipFill>
          <a:blip r:embed="rId2"/>
          <a:srcRect t="3448" b="1799"/>
          <a:stretch>
            <a:fillRect/>
          </a:stretch>
        </p:blipFill>
        <p:spPr>
          <a:xfrm>
            <a:off x="1600200" y="1676400"/>
            <a:ext cx="6858000" cy="4876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200" b="1" dirty="0" smtClean="0">
                <a:latin typeface="Times New Roman" pitchFamily="18" charset="0"/>
                <a:cs typeface="Times New Roman" pitchFamily="18" charset="0"/>
              </a:rPr>
              <a:t>Smart Farming Solutions</a:t>
            </a:r>
          </a:p>
          <a:p>
            <a:r>
              <a:rPr lang="en-US" sz="2200" dirty="0" smtClean="0">
                <a:latin typeface="Times New Roman" pitchFamily="18" charset="0"/>
                <a:cs typeface="Times New Roman" pitchFamily="18" charset="0"/>
              </a:rPr>
              <a:t>Smart farming solutions enables users to monitor and control their irrigation equipment, manage farms more efficiently in terms of usage of resources like fertilizers, seeds, and water, and monitor farm conditions in real time. </a:t>
            </a:r>
          </a:p>
          <a:p>
            <a:r>
              <a:rPr lang="en-US" sz="2200" dirty="0" smtClean="0">
                <a:latin typeface="Times New Roman" pitchFamily="18" charset="0"/>
                <a:cs typeface="Times New Roman" pitchFamily="18" charset="0"/>
              </a:rPr>
              <a:t>This will help the farmers to detect inconsistencies, reduce operational challenges and to be more cost effective. </a:t>
            </a:r>
          </a:p>
          <a:p>
            <a:r>
              <a:rPr lang="en-US" sz="2200" dirty="0" smtClean="0">
                <a:latin typeface="Times New Roman" pitchFamily="18" charset="0"/>
                <a:cs typeface="Times New Roman" pitchFamily="18" charset="0"/>
              </a:rPr>
              <a:t>Precision agriculture employs technologies like sensors, GPS, GIS, and drones to measure spatial variability, communicate farm conditions, plan irrigation and harvesting, and thus eliminate human intervention to a large extent.</a:t>
            </a:r>
          </a:p>
          <a:p>
            <a:pPr>
              <a:buNone/>
            </a:pPr>
            <a:endParaRPr lang="en-US" sz="2200" dirty="0" smtClean="0">
              <a:solidFill>
                <a:schemeClr val="tx1"/>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200" b="1" dirty="0" smtClean="0">
                <a:latin typeface="Times New Roman" pitchFamily="18" charset="0"/>
                <a:cs typeface="Times New Roman" pitchFamily="18" charset="0"/>
              </a:rPr>
              <a:t>TVS Motor </a:t>
            </a:r>
            <a:r>
              <a:rPr lang="en-US" sz="2200" b="1" dirty="0" err="1" smtClean="0">
                <a:latin typeface="Times New Roman" pitchFamily="18" charset="0"/>
                <a:cs typeface="Times New Roman" pitchFamily="18" charset="0"/>
              </a:rPr>
              <a:t>IoT</a:t>
            </a:r>
            <a:r>
              <a:rPr lang="en-US" sz="2200" b="1" dirty="0" smtClean="0">
                <a:latin typeface="Times New Roman" pitchFamily="18" charset="0"/>
                <a:cs typeface="Times New Roman" pitchFamily="18" charset="0"/>
              </a:rPr>
              <a:t> Based Manufacturing</a:t>
            </a:r>
          </a:p>
          <a:p>
            <a:pPr>
              <a:buNone/>
            </a:pPr>
            <a:endParaRPr lang="en-US" sz="2200" dirty="0" smtClean="0">
              <a:solidFill>
                <a:schemeClr val="tx1"/>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33</a:t>
            </a:fld>
            <a:endParaRPr lang="en-US"/>
          </a:p>
        </p:txBody>
      </p:sp>
      <p:pic>
        <p:nvPicPr>
          <p:cNvPr id="6" name="Picture 5" descr="assembly.png"/>
          <p:cNvPicPr/>
          <p:nvPr/>
        </p:nvPicPr>
        <p:blipFill>
          <a:blip r:embed="rId2"/>
          <a:srcRect l="16034" t="4550" r="16143" b="3250"/>
          <a:stretch>
            <a:fillRect/>
          </a:stretch>
        </p:blipFill>
        <p:spPr>
          <a:xfrm>
            <a:off x="1219200" y="1752600"/>
            <a:ext cx="7175680" cy="3767070"/>
          </a:xfrm>
          <a:prstGeom prst="rect">
            <a:avLst/>
          </a:prstGeom>
        </p:spPr>
      </p:pic>
      <p:sp>
        <p:nvSpPr>
          <p:cNvPr id="7" name="Content Placeholder 2"/>
          <p:cNvSpPr txBox="1">
            <a:spLocks/>
          </p:cNvSpPr>
          <p:nvPr/>
        </p:nvSpPr>
        <p:spPr>
          <a:xfrm>
            <a:off x="1066800" y="1143726"/>
            <a:ext cx="7772400" cy="6409008"/>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22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TVS Motor </a:t>
            </a:r>
            <a:r>
              <a:rPr kumimoji="0" lang="en-US" sz="2200" b="1"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IoT</a:t>
            </a:r>
            <a:r>
              <a:rPr kumimoji="0" lang="en-US" sz="22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Based Manufacturing</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22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22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a:p>
            <a:pPr marL="342900" marR="0" lvl="2"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22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a:p>
            <a:pPr marL="342900" marR="0" lvl="2"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22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endParaRPr>
          </a:p>
        </p:txBody>
      </p:sp>
      <p:pic>
        <p:nvPicPr>
          <p:cNvPr id="8" name="Picture 7" descr="assembly.png"/>
          <p:cNvPicPr/>
          <p:nvPr/>
        </p:nvPicPr>
        <p:blipFill>
          <a:blip r:embed="rId2"/>
          <a:srcRect l="16034" t="4550" r="16143" b="3250"/>
          <a:stretch>
            <a:fillRect/>
          </a:stretch>
        </p:blipFill>
        <p:spPr>
          <a:xfrm>
            <a:off x="1219200" y="1752600"/>
            <a:ext cx="7175680" cy="446253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lvl="0">
              <a:buNone/>
              <a:defRPr/>
            </a:pPr>
            <a:r>
              <a:rPr lang="en-US" sz="2200" b="1" dirty="0" smtClean="0">
                <a:latin typeface="Times New Roman" pitchFamily="18" charset="0"/>
                <a:cs typeface="Times New Roman" pitchFamily="18" charset="0"/>
              </a:rPr>
              <a:t>TVS Motor </a:t>
            </a:r>
            <a:r>
              <a:rPr lang="en-US" sz="2200" b="1" dirty="0" err="1" smtClean="0">
                <a:latin typeface="Times New Roman" pitchFamily="18" charset="0"/>
                <a:cs typeface="Times New Roman" pitchFamily="18" charset="0"/>
              </a:rPr>
              <a:t>IoT</a:t>
            </a:r>
            <a:r>
              <a:rPr lang="en-US" sz="2200" b="1" dirty="0" smtClean="0">
                <a:latin typeface="Times New Roman" pitchFamily="18" charset="0"/>
                <a:cs typeface="Times New Roman" pitchFamily="18" charset="0"/>
              </a:rPr>
              <a:t> Based Manufacturing</a:t>
            </a:r>
          </a:p>
          <a:p>
            <a:pPr lvl="0" fontAlgn="base"/>
            <a:r>
              <a:rPr lang="en-US" sz="2200" b="1" dirty="0" err="1" smtClean="0">
                <a:latin typeface="Times New Roman" pitchFamily="18" charset="0"/>
                <a:cs typeface="Times New Roman" pitchFamily="18" charset="0"/>
              </a:rPr>
              <a:t>Datonis</a:t>
            </a:r>
            <a:r>
              <a:rPr lang="en-US" sz="2200" b="1" dirty="0" smtClean="0">
                <a:latin typeface="Times New Roman" pitchFamily="18" charset="0"/>
                <a:cs typeface="Times New Roman" pitchFamily="18" charset="0"/>
              </a:rPr>
              <a:t> Edge: </a:t>
            </a:r>
            <a:r>
              <a:rPr lang="en-US" sz="2200" dirty="0" smtClean="0">
                <a:latin typeface="Times New Roman" pitchFamily="18" charset="0"/>
                <a:cs typeface="Times New Roman" pitchFamily="18" charset="0"/>
              </a:rPr>
              <a:t>Responsible for integrating with machines and sensors on the shop floor. Also responsible for integrating with shop floor ERP, QMS and other systems.</a:t>
            </a:r>
          </a:p>
          <a:p>
            <a:pPr lvl="0" fontAlgn="base"/>
            <a:r>
              <a:rPr lang="en-US" sz="2200" b="1" dirty="0" err="1" smtClean="0">
                <a:latin typeface="Times New Roman" pitchFamily="18" charset="0"/>
                <a:cs typeface="Times New Roman" pitchFamily="18" charset="0"/>
              </a:rPr>
              <a:t>Datonis</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IoT</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The repository for storing and processing all machine and manufacturing data and is the data lake for the implementation. Acts as the data source for </a:t>
            </a:r>
            <a:r>
              <a:rPr lang="en-US" sz="2200" dirty="0" err="1" smtClean="0">
                <a:latin typeface="Times New Roman" pitchFamily="18" charset="0"/>
                <a:cs typeface="Times New Roman" pitchFamily="18" charset="0"/>
              </a:rPr>
              <a:t>Datonis</a:t>
            </a:r>
            <a:r>
              <a:rPr lang="en-US" sz="2200" dirty="0" smtClean="0">
                <a:latin typeface="Times New Roman" pitchFamily="18" charset="0"/>
                <a:cs typeface="Times New Roman" pitchFamily="18" charset="0"/>
              </a:rPr>
              <a:t> MINT.</a:t>
            </a:r>
          </a:p>
          <a:p>
            <a:pPr lvl="0" fontAlgn="base"/>
            <a:r>
              <a:rPr lang="en-US" sz="2200" b="1" dirty="0" err="1" smtClean="0">
                <a:latin typeface="Times New Roman" pitchFamily="18" charset="0"/>
                <a:cs typeface="Times New Roman" pitchFamily="18" charset="0"/>
              </a:rPr>
              <a:t>Datonis</a:t>
            </a:r>
            <a:r>
              <a:rPr lang="en-US" sz="2200" b="1" dirty="0" smtClean="0">
                <a:latin typeface="Times New Roman" pitchFamily="18" charset="0"/>
                <a:cs typeface="Times New Roman" pitchFamily="18" charset="0"/>
              </a:rPr>
              <a:t> MINT: </a:t>
            </a:r>
            <a:r>
              <a:rPr lang="en-US" sz="2200" dirty="0" smtClean="0">
                <a:latin typeface="Times New Roman" pitchFamily="18" charset="0"/>
                <a:cs typeface="Times New Roman" pitchFamily="18" charset="0"/>
              </a:rPr>
              <a:t>Business-focused application that is used for computing KPIs that matter and delivering specific reports to the various stakeholders.</a:t>
            </a:r>
          </a:p>
          <a:p>
            <a:endParaRPr lang="en-US" sz="2200" dirty="0" smtClean="0">
              <a:latin typeface="Times New Roman" pitchFamily="18" charset="0"/>
              <a:cs typeface="Times New Roman" pitchFamily="18" charset="0"/>
            </a:endParaRPr>
          </a:p>
          <a:p>
            <a:pPr>
              <a:buNone/>
            </a:pPr>
            <a:endParaRPr lang="en-US" sz="2200" dirty="0" smtClean="0">
              <a:solidFill>
                <a:schemeClr val="tx1"/>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lvl="0">
              <a:buNone/>
              <a:defRPr/>
            </a:pPr>
            <a:r>
              <a:rPr lang="en-US" sz="2200" b="1" dirty="0" smtClean="0">
                <a:latin typeface="Times New Roman" pitchFamily="18" charset="0"/>
                <a:cs typeface="Times New Roman" pitchFamily="18" charset="0"/>
              </a:rPr>
              <a:t>Construction Equipment – </a:t>
            </a:r>
            <a:r>
              <a:rPr lang="en-US" sz="2200" b="1" dirty="0" err="1" smtClean="0">
                <a:latin typeface="Times New Roman" pitchFamily="18" charset="0"/>
                <a:cs typeface="Times New Roman" pitchFamily="18" charset="0"/>
              </a:rPr>
              <a:t>IoT</a:t>
            </a:r>
            <a:r>
              <a:rPr lang="en-US" sz="2200" b="1" dirty="0" smtClean="0">
                <a:latin typeface="Times New Roman" pitchFamily="18" charset="0"/>
                <a:cs typeface="Times New Roman" pitchFamily="18" charset="0"/>
              </a:rPr>
              <a:t> Application</a:t>
            </a:r>
          </a:p>
          <a:p>
            <a:pPr lvl="0" fontAlgn="base"/>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a:buNone/>
            </a:pPr>
            <a:endParaRPr lang="en-US" sz="2200" dirty="0" smtClean="0">
              <a:solidFill>
                <a:schemeClr val="tx1"/>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a:p>
            <a:pPr marL="342900" lvl="2" indent="-342900"/>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35</a:t>
            </a:fld>
            <a:endParaRPr lang="en-US"/>
          </a:p>
        </p:txBody>
      </p:sp>
      <p:pic>
        <p:nvPicPr>
          <p:cNvPr id="6" name="Picture 5" descr="Heavy-Equipment.jpg"/>
          <p:cNvPicPr/>
          <p:nvPr/>
        </p:nvPicPr>
        <p:blipFill>
          <a:blip r:embed="rId2"/>
          <a:srcRect l="5980"/>
          <a:stretch>
            <a:fillRect/>
          </a:stretch>
        </p:blipFill>
        <p:spPr>
          <a:xfrm>
            <a:off x="1524000" y="1828800"/>
            <a:ext cx="7315200" cy="3810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err="1" smtClean="0">
                <a:latin typeface="Times New Roman" pitchFamily="18" charset="0"/>
                <a:cs typeface="Times New Roman" pitchFamily="18" charset="0"/>
              </a:rPr>
              <a:t>IoT</a:t>
            </a:r>
            <a:r>
              <a:rPr lang="en-US" sz="3000" b="1" dirty="0" smtClean="0">
                <a:latin typeface="Times New Roman" pitchFamily="18" charset="0"/>
                <a:cs typeface="Times New Roman" pitchFamily="18" charset="0"/>
              </a:rPr>
              <a:t> Case Studies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lvl="0">
              <a:buNone/>
              <a:defRPr/>
            </a:pPr>
            <a:r>
              <a:rPr lang="en-US" sz="2200" b="1" dirty="0" smtClean="0">
                <a:latin typeface="Times New Roman" pitchFamily="18" charset="0"/>
                <a:cs typeface="Times New Roman" pitchFamily="18" charset="0"/>
              </a:rPr>
              <a:t>Construction Equipment – </a:t>
            </a:r>
            <a:r>
              <a:rPr lang="en-US" sz="2200" b="1" dirty="0" err="1" smtClean="0">
                <a:latin typeface="Times New Roman" pitchFamily="18" charset="0"/>
                <a:cs typeface="Times New Roman" pitchFamily="18" charset="0"/>
              </a:rPr>
              <a:t>IoT</a:t>
            </a:r>
            <a:r>
              <a:rPr lang="en-US" sz="2200" b="1" dirty="0" smtClean="0">
                <a:latin typeface="Times New Roman" pitchFamily="18" charset="0"/>
                <a:cs typeface="Times New Roman" pitchFamily="18" charset="0"/>
              </a:rPr>
              <a:t> Application</a:t>
            </a:r>
          </a:p>
          <a:p>
            <a:pPr fontAlgn="base"/>
            <a:r>
              <a:rPr lang="en-US" sz="2200" dirty="0" smtClean="0">
                <a:solidFill>
                  <a:schemeClr val="tx1"/>
                </a:solidFill>
                <a:latin typeface="Times New Roman" pitchFamily="18" charset="0"/>
                <a:cs typeface="Times New Roman" pitchFamily="18" charset="0"/>
              </a:rPr>
              <a:t>JCB India, a firm which manufactures construction equipment, provides an </a:t>
            </a:r>
            <a:r>
              <a:rPr lang="en-US" sz="2200" dirty="0" err="1" smtClean="0">
                <a:solidFill>
                  <a:schemeClr val="tx1"/>
                </a:solidFill>
                <a:latin typeface="Times New Roman" pitchFamily="18" charset="0"/>
                <a:cs typeface="Times New Roman" pitchFamily="18" charset="0"/>
              </a:rPr>
              <a:t>IoT</a:t>
            </a:r>
            <a:r>
              <a:rPr lang="en-US" sz="2200" dirty="0" smtClean="0">
                <a:solidFill>
                  <a:schemeClr val="tx1"/>
                </a:solidFill>
                <a:latin typeface="Times New Roman" pitchFamily="18" charset="0"/>
                <a:cs typeface="Times New Roman" pitchFamily="18" charset="0"/>
              </a:rPr>
              <a:t>-based service to its clients, which ensures proactive maintenance of its equipment. </a:t>
            </a:r>
          </a:p>
          <a:p>
            <a:pPr fontAlgn="base"/>
            <a:r>
              <a:rPr lang="en-US" sz="2200" dirty="0" smtClean="0">
                <a:solidFill>
                  <a:schemeClr val="tx1"/>
                </a:solidFill>
                <a:latin typeface="Times New Roman" pitchFamily="18" charset="0"/>
                <a:cs typeface="Times New Roman" pitchFamily="18" charset="0"/>
              </a:rPr>
              <a:t>JCB India’s </a:t>
            </a:r>
            <a:r>
              <a:rPr lang="en-US" sz="2200" dirty="0" err="1" smtClean="0">
                <a:solidFill>
                  <a:schemeClr val="tx1"/>
                </a:solidFill>
                <a:latin typeface="Times New Roman" pitchFamily="18" charset="0"/>
                <a:cs typeface="Times New Roman" pitchFamily="18" charset="0"/>
              </a:rPr>
              <a:t>telematics</a:t>
            </a:r>
            <a:r>
              <a:rPr lang="en-US" sz="2200" dirty="0" smtClean="0">
                <a:solidFill>
                  <a:schemeClr val="tx1"/>
                </a:solidFill>
                <a:latin typeface="Times New Roman" pitchFamily="18" charset="0"/>
                <a:cs typeface="Times New Roman" pitchFamily="18" charset="0"/>
              </a:rPr>
              <a:t> service allows users to remotely monitor the overall health and performance of machines in the field. </a:t>
            </a:r>
          </a:p>
          <a:p>
            <a:pPr fontAlgn="base"/>
            <a:r>
              <a:rPr lang="en-US" sz="2200" dirty="0" smtClean="0">
                <a:solidFill>
                  <a:schemeClr val="tx1"/>
                </a:solidFill>
                <a:latin typeface="Times New Roman" pitchFamily="18" charset="0"/>
                <a:cs typeface="Times New Roman" pitchFamily="18" charset="0"/>
              </a:rPr>
              <a:t>Statistics such as fuel consumption, idle time and equipment usage can be studied and </a:t>
            </a:r>
            <a:r>
              <a:rPr lang="en-US" sz="2200" dirty="0" err="1" smtClean="0">
                <a:solidFill>
                  <a:schemeClr val="tx1"/>
                </a:solidFill>
                <a:latin typeface="Times New Roman" pitchFamily="18" charset="0"/>
                <a:cs typeface="Times New Roman" pitchFamily="18" charset="0"/>
              </a:rPr>
              <a:t>analysed</a:t>
            </a:r>
            <a:r>
              <a:rPr lang="en-US" sz="2200" dirty="0" smtClean="0">
                <a:solidFill>
                  <a:schemeClr val="tx1"/>
                </a:solidFill>
                <a:latin typeface="Times New Roman" pitchFamily="18" charset="0"/>
                <a:cs typeface="Times New Roman" pitchFamily="18" charset="0"/>
              </a:rPr>
              <a:t>, which in turn, can lead to better productivity. </a:t>
            </a:r>
          </a:p>
          <a:p>
            <a:pPr fontAlgn="base"/>
            <a:r>
              <a:rPr lang="en-US" sz="2200" dirty="0" smtClean="0">
                <a:solidFill>
                  <a:schemeClr val="tx1"/>
                </a:solidFill>
                <a:latin typeface="Times New Roman" pitchFamily="18" charset="0"/>
                <a:cs typeface="Times New Roman" pitchFamily="18" charset="0"/>
              </a:rPr>
              <a:t>Moreover, a geo-fencing feature ensures that the machine does not go outside defined boundary conditions. </a:t>
            </a:r>
          </a:p>
          <a:p>
            <a:pPr fontAlgn="base"/>
            <a:r>
              <a:rPr lang="en-US" sz="2200" dirty="0" smtClean="0">
                <a:solidFill>
                  <a:schemeClr val="tx1"/>
                </a:solidFill>
                <a:latin typeface="Times New Roman" pitchFamily="18" charset="0"/>
                <a:cs typeface="Times New Roman" pitchFamily="18" charset="0"/>
              </a:rPr>
              <a:t>Today, JCB has successfully connected over 10,000 construction machines, which are deployed for its customers, across India.</a:t>
            </a:r>
          </a:p>
          <a:p>
            <a:pPr lvl="0" fontAlgn="base"/>
            <a:endParaRPr lang="en-US" sz="2200" dirty="0" smtClean="0">
              <a:solidFill>
                <a:schemeClr val="tx1"/>
              </a:solidFill>
              <a:latin typeface="Times New Roman" pitchFamily="18" charset="0"/>
              <a:cs typeface="Times New Roman" pitchFamily="18" charset="0"/>
            </a:endParaRPr>
          </a:p>
          <a:p>
            <a:endParaRPr lang="en-US" sz="2200" dirty="0" smtClean="0">
              <a:solidFill>
                <a:schemeClr val="tx1"/>
              </a:solidFill>
              <a:latin typeface="Times New Roman" pitchFamily="18" charset="0"/>
              <a:cs typeface="Times New Roman" pitchFamily="18" charset="0"/>
            </a:endParaRPr>
          </a:p>
          <a:p>
            <a:pPr>
              <a:buNone/>
            </a:pPr>
            <a:endParaRPr lang="en-US" sz="2200" dirty="0" smtClean="0">
              <a:solidFill>
                <a:schemeClr val="tx1"/>
              </a:solidFill>
              <a:latin typeface="Times New Roman" pitchFamily="18" charset="0"/>
              <a:cs typeface="Times New Roman" pitchFamily="18" charset="0"/>
            </a:endParaRPr>
          </a:p>
          <a:p>
            <a:endParaRPr lang="en-US" sz="2200" dirty="0" smtClean="0">
              <a:solidFill>
                <a:schemeClr val="tx1"/>
              </a:solidFill>
              <a:latin typeface="Times New Roman" pitchFamily="18" charset="0"/>
              <a:cs typeface="Times New Roman" pitchFamily="18" charset="0"/>
            </a:endParaRPr>
          </a:p>
          <a:p>
            <a:endParaRPr lang="en-US" sz="2200" dirty="0" smtClean="0">
              <a:solidFill>
                <a:schemeClr val="tx1"/>
              </a:solidFill>
              <a:latin typeface="Times New Roman" pitchFamily="18" charset="0"/>
              <a:cs typeface="Times New Roman" pitchFamily="18" charset="0"/>
            </a:endParaRPr>
          </a:p>
          <a:p>
            <a:pPr marL="342900" lvl="2" indent="-342900"/>
            <a:endParaRPr lang="en-US" sz="2200" dirty="0" smtClean="0">
              <a:solidFill>
                <a:schemeClr val="tx1"/>
              </a:solidFill>
              <a:latin typeface="Times New Roman" pitchFamily="18" charset="0"/>
              <a:cs typeface="Times New Roman" pitchFamily="18" charset="0"/>
            </a:endParaRPr>
          </a:p>
          <a:p>
            <a:pPr marL="342900" lvl="2" indent="-342900"/>
            <a:endParaRPr lang="en-US" sz="22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683765" cy="533400"/>
          </a:xfrm>
        </p:spPr>
        <p:txBody>
          <a:bodyPr>
            <a:normAutofit fontScale="90000"/>
          </a:bodyPr>
          <a:lstStyle/>
          <a:p>
            <a:pPr algn="ctr"/>
            <a:r>
              <a:rPr lang="en-US" sz="3000" b="1" dirty="0" smtClean="0">
                <a:latin typeface="Times New Roman" pitchFamily="18" charset="0"/>
                <a:cs typeface="Times New Roman" pitchFamily="18" charset="0"/>
              </a:rPr>
              <a:t>Innovative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7620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r>
              <a:rPr lang="en-US" sz="2200" dirty="0" smtClean="0">
                <a:latin typeface="Times New Roman" pitchFamily="18" charset="0"/>
                <a:cs typeface="Times New Roman" pitchFamily="18" charset="0"/>
              </a:rPr>
              <a:t>In the rapidly changing world today, it is crucial for organizations to be innovative in order to stay competitive in the market and ensure continued success.</a:t>
            </a:r>
          </a:p>
          <a:p>
            <a:r>
              <a:rPr lang="en-US" sz="2200" dirty="0" smtClean="0">
                <a:latin typeface="Times New Roman" pitchFamily="18" charset="0"/>
                <a:cs typeface="Times New Roman" pitchFamily="18" charset="0"/>
              </a:rPr>
              <a:t>This need for innovation has brought on a requirement for leaders who are capable of influencing and inspiring creative efforts.</a:t>
            </a:r>
          </a:p>
          <a:p>
            <a:r>
              <a:rPr lang="en-US" sz="2200" dirty="0" smtClean="0">
                <a:latin typeface="Times New Roman" pitchFamily="18" charset="0"/>
                <a:cs typeface="Times New Roman" pitchFamily="18" charset="0"/>
              </a:rPr>
              <a:t>An innovative leader recognizes a great idea – perhaps devised by a subordinate – and envisions the path that leads to that idea’s becoming a reality. </a:t>
            </a:r>
          </a:p>
          <a:p>
            <a:r>
              <a:rPr lang="en-US" sz="2200" dirty="0" smtClean="0">
                <a:latin typeface="Times New Roman" pitchFamily="18" charset="0"/>
                <a:cs typeface="Times New Roman" pitchFamily="18" charset="0"/>
              </a:rPr>
              <a:t>Creative genius is less important in an innovative leader than is the ability to form a vision around an idea or set of ideas. </a:t>
            </a:r>
          </a:p>
          <a:p>
            <a:r>
              <a:rPr lang="en-US" sz="2200" dirty="0">
                <a:latin typeface="Times New Roman" pitchFamily="18" charset="0"/>
                <a:cs typeface="Times New Roman" pitchFamily="18" charset="0"/>
              </a:rPr>
              <a:t>And once the innovative leader has formed that vision, he/she shares it with employees, suppliers and business partners the vision as well as enthusiasm for turning that vision into a reality.</a:t>
            </a:r>
          </a:p>
          <a:p>
            <a:endParaRPr lang="en-US" sz="2200"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Characteristics of Innovative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pPr marL="514350" indent="-514350">
              <a:buFont typeface="+mj-lt"/>
              <a:buAutoNum type="romanLcPeriod"/>
            </a:pPr>
            <a:r>
              <a:rPr lang="en-US" sz="2600" dirty="0" smtClean="0">
                <a:latin typeface="Times New Roman" pitchFamily="18" charset="0"/>
                <a:cs typeface="Times New Roman" pitchFamily="18" charset="0"/>
              </a:rPr>
              <a:t>Risk tolerance</a:t>
            </a:r>
          </a:p>
          <a:p>
            <a:pPr marL="514350" indent="-514350">
              <a:buFont typeface="+mj-lt"/>
              <a:buAutoNum type="romanLcPeriod"/>
            </a:pPr>
            <a:r>
              <a:rPr lang="en-US" sz="2600" dirty="0" smtClean="0">
                <a:latin typeface="Times New Roman" pitchFamily="18" charset="0"/>
                <a:cs typeface="Times New Roman" pitchFamily="18" charset="0"/>
              </a:rPr>
              <a:t>Domain expertise</a:t>
            </a:r>
          </a:p>
          <a:p>
            <a:pPr marL="514350" indent="-514350">
              <a:buFont typeface="+mj-lt"/>
              <a:buAutoNum type="romanLcPeriod"/>
            </a:pPr>
            <a:r>
              <a:rPr lang="en-US" sz="2600" dirty="0" smtClean="0">
                <a:latin typeface="Times New Roman" pitchFamily="18" charset="0"/>
                <a:cs typeface="Times New Roman" pitchFamily="18" charset="0"/>
              </a:rPr>
              <a:t>Openness</a:t>
            </a:r>
          </a:p>
          <a:p>
            <a:pPr marL="514350" indent="-514350">
              <a:buFont typeface="+mj-lt"/>
              <a:buAutoNum type="romanLcPeriod"/>
            </a:pPr>
            <a:r>
              <a:rPr lang="en-US" sz="2600" dirty="0" smtClean="0">
                <a:latin typeface="Times New Roman" pitchFamily="18" charset="0"/>
                <a:cs typeface="Times New Roman" pitchFamily="18" charset="0"/>
              </a:rPr>
              <a:t>Low anxiety</a:t>
            </a:r>
          </a:p>
          <a:p>
            <a:pPr marL="514350" indent="-514350">
              <a:buFont typeface="+mj-lt"/>
              <a:buAutoNum type="romanLcPeriod"/>
            </a:pPr>
            <a:r>
              <a:rPr lang="en-US" sz="2600" dirty="0" smtClean="0">
                <a:latin typeface="Times New Roman" pitchFamily="18" charset="0"/>
                <a:cs typeface="Times New Roman" pitchFamily="18" charset="0"/>
              </a:rPr>
              <a:t>Emotional stability</a:t>
            </a:r>
          </a:p>
          <a:p>
            <a:pPr marL="514350" indent="-514350">
              <a:buFont typeface="+mj-lt"/>
              <a:buAutoNum type="romanLcPeriod"/>
            </a:pPr>
            <a:r>
              <a:rPr lang="en-US" sz="2600" dirty="0" smtClean="0">
                <a:latin typeface="Times New Roman" pitchFamily="18" charset="0"/>
                <a:cs typeface="Times New Roman" pitchFamily="18" charset="0"/>
              </a:rPr>
              <a:t>Confidence</a:t>
            </a:r>
          </a:p>
          <a:p>
            <a:pPr marL="514350" indent="-514350">
              <a:buFont typeface="+mj-lt"/>
              <a:buAutoNum type="romanLcPeriod"/>
            </a:pPr>
            <a:r>
              <a:rPr lang="en-US" sz="2600" dirty="0" smtClean="0">
                <a:latin typeface="Times New Roman" pitchFamily="18" charset="0"/>
                <a:cs typeface="Times New Roman" pitchFamily="18" charset="0"/>
              </a:rPr>
              <a:t>Action oriented</a:t>
            </a:r>
          </a:p>
          <a:p>
            <a:pPr marL="514350" indent="-514350">
              <a:buFont typeface="+mj-lt"/>
              <a:buAutoNum type="romanLcPeriod"/>
            </a:pPr>
            <a:r>
              <a:rPr lang="en-US" sz="2600" dirty="0" smtClean="0">
                <a:latin typeface="Times New Roman" pitchFamily="18" charset="0"/>
                <a:cs typeface="Times New Roman" pitchFamily="18" charset="0"/>
              </a:rPr>
              <a:t>Collaborative inquiry</a:t>
            </a:r>
          </a:p>
          <a:p>
            <a:pPr marL="514350" indent="-514350">
              <a:buFont typeface="+mj-lt"/>
              <a:buAutoNum type="romanLcPeriod"/>
            </a:pPr>
            <a:r>
              <a:rPr lang="en-US" sz="2600" dirty="0" smtClean="0">
                <a:latin typeface="Times New Roman" pitchFamily="18" charset="0"/>
                <a:cs typeface="Times New Roman" pitchFamily="18" charset="0"/>
              </a:rPr>
              <a:t>Serious play</a:t>
            </a:r>
          </a:p>
          <a:p>
            <a:pPr marL="514350" indent="-514350">
              <a:buFont typeface="+mj-lt"/>
              <a:buAutoNum type="romanLcPeriod"/>
            </a:pPr>
            <a:r>
              <a:rPr lang="en-US" sz="2600" dirty="0" smtClean="0">
                <a:latin typeface="Times New Roman" pitchFamily="18" charset="0"/>
                <a:cs typeface="Times New Roman" pitchFamily="18" charset="0"/>
              </a:rPr>
              <a:t>Paying attention</a:t>
            </a:r>
          </a:p>
          <a:p>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endParaRPr lang="en-US" sz="2400" dirty="0" smtClean="0"/>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Characteristics of Innovative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Risk tolerance: </a:t>
            </a:r>
          </a:p>
          <a:p>
            <a:pPr lvl="2">
              <a:buFont typeface="Wingdings" pitchFamily="2" charset="2"/>
              <a:buChar char="Ø"/>
            </a:pPr>
            <a:r>
              <a:rPr lang="en-US" sz="2400" dirty="0" smtClean="0">
                <a:latin typeface="Times New Roman" pitchFamily="18" charset="0"/>
                <a:cs typeface="Times New Roman" pitchFamily="18" charset="0"/>
              </a:rPr>
              <a:t>Innovation is synonymous with creativity. </a:t>
            </a:r>
          </a:p>
          <a:p>
            <a:pPr lvl="2">
              <a:buFont typeface="Wingdings" pitchFamily="2" charset="2"/>
              <a:buChar char="Ø"/>
            </a:pPr>
            <a:r>
              <a:rPr lang="en-US" sz="2400" dirty="0" smtClean="0">
                <a:latin typeface="Times New Roman" pitchFamily="18" charset="0"/>
                <a:cs typeface="Times New Roman" pitchFamily="18" charset="0"/>
              </a:rPr>
              <a:t>Free-flowing creativity involves a great deal of risk. </a:t>
            </a:r>
          </a:p>
          <a:p>
            <a:pPr lvl="2">
              <a:buFont typeface="Wingdings" pitchFamily="2" charset="2"/>
              <a:buChar char="Ø"/>
            </a:pPr>
            <a:r>
              <a:rPr lang="en-US" sz="2400" dirty="0" smtClean="0">
                <a:latin typeface="Times New Roman" pitchFamily="18" charset="0"/>
                <a:cs typeface="Times New Roman" pitchFamily="18" charset="0"/>
              </a:rPr>
              <a:t>A leader should have high level of tolerance.</a:t>
            </a:r>
          </a:p>
          <a:p>
            <a:pPr lvl="2">
              <a:buFont typeface="Wingdings" pitchFamily="2" charset="2"/>
              <a:buChar char="Ø"/>
            </a:pPr>
            <a:r>
              <a:rPr lang="en-US" sz="2400" dirty="0" smtClean="0">
                <a:latin typeface="Times New Roman" pitchFamily="18" charset="0"/>
                <a:cs typeface="Times New Roman" pitchFamily="18" charset="0"/>
              </a:rPr>
              <a:t> He/she should have the uncanny knack to consider all possible eventualities to make well-calculated risks.</a:t>
            </a:r>
          </a:p>
          <a:p>
            <a:pPr>
              <a:buNone/>
            </a:pPr>
            <a:r>
              <a:rPr lang="en-US" sz="2400" b="1" dirty="0" smtClean="0">
                <a:latin typeface="Times New Roman" pitchFamily="18" charset="0"/>
                <a:cs typeface="Times New Roman" pitchFamily="18" charset="0"/>
              </a:rPr>
              <a:t>Domain expertise: </a:t>
            </a:r>
          </a:p>
          <a:p>
            <a:pPr lvl="2">
              <a:buFont typeface="Wingdings" pitchFamily="2" charset="2"/>
              <a:buChar char="Ø"/>
            </a:pPr>
            <a:r>
              <a:rPr lang="en-US" sz="2400" dirty="0" smtClean="0">
                <a:latin typeface="Times New Roman" pitchFamily="18" charset="0"/>
                <a:cs typeface="Times New Roman" pitchFamily="18" charset="0"/>
              </a:rPr>
              <a:t>Leaders must have the required domain expertise to communicate effectively with their team, </a:t>
            </a:r>
          </a:p>
          <a:p>
            <a:pPr lvl="2">
              <a:buFont typeface="Wingdings" pitchFamily="2" charset="2"/>
              <a:buChar char="Ø"/>
            </a:pPr>
            <a:r>
              <a:rPr lang="en-US" sz="2400" dirty="0" smtClean="0">
                <a:latin typeface="Times New Roman" pitchFamily="18" charset="0"/>
                <a:cs typeface="Times New Roman" pitchFamily="18" charset="0"/>
              </a:rPr>
              <a:t>Understand the inherent risks and advantages of a creative idea.</a:t>
            </a:r>
          </a:p>
          <a:p>
            <a:pPr marL="514350" indent="-514350">
              <a:buFont typeface="+mj-lt"/>
              <a:buAutoNum type="romanLcPeriod"/>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Meaning of Internet of Things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fontAlgn="base"/>
            <a:r>
              <a:rPr lang="en-US" sz="3100" dirty="0" smtClean="0">
                <a:solidFill>
                  <a:schemeClr val="tx1"/>
                </a:solidFill>
                <a:latin typeface="Times New Roman" pitchFamily="18" charset="0"/>
                <a:cs typeface="Times New Roman" pitchFamily="18" charset="0"/>
              </a:rPr>
              <a:t>The word "Internet of Things" has two main parts: Internet and Things.</a:t>
            </a:r>
          </a:p>
          <a:p>
            <a:pPr fontAlgn="base">
              <a:buNone/>
            </a:pPr>
            <a:endParaRPr lang="en-US" sz="3100" dirty="0" smtClean="0">
              <a:solidFill>
                <a:schemeClr val="tx1"/>
              </a:solidFill>
              <a:latin typeface="Times New Roman" pitchFamily="18" charset="0"/>
              <a:cs typeface="Times New Roman" pitchFamily="18" charset="0"/>
            </a:endParaRPr>
          </a:p>
          <a:p>
            <a:pPr fontAlgn="base"/>
            <a:r>
              <a:rPr lang="en-US" sz="3100" dirty="0" smtClean="0">
                <a:solidFill>
                  <a:schemeClr val="tx1"/>
                </a:solidFill>
                <a:latin typeface="Times New Roman" pitchFamily="18" charset="0"/>
                <a:cs typeface="Times New Roman" pitchFamily="18" charset="0"/>
              </a:rPr>
              <a:t> </a:t>
            </a:r>
            <a:r>
              <a:rPr lang="en-US" sz="3100" b="1" dirty="0" smtClean="0">
                <a:solidFill>
                  <a:schemeClr val="tx1"/>
                </a:solidFill>
                <a:latin typeface="Times New Roman" pitchFamily="18" charset="0"/>
                <a:cs typeface="Times New Roman" pitchFamily="18" charset="0"/>
              </a:rPr>
              <a:t>Internet</a:t>
            </a:r>
            <a:r>
              <a:rPr lang="en-US" sz="3100" dirty="0" smtClean="0">
                <a:solidFill>
                  <a:schemeClr val="tx1"/>
                </a:solidFill>
                <a:latin typeface="Times New Roman" pitchFamily="18" charset="0"/>
                <a:cs typeface="Times New Roman" pitchFamily="18" charset="0"/>
              </a:rPr>
              <a:t> being the backbone of connectivity, and Things means objects /devices that sense and collect data and send it to the internet. This data can be accessible by other “Things” too.</a:t>
            </a:r>
          </a:p>
          <a:p>
            <a:pPr fontAlgn="base">
              <a:buNone/>
            </a:pPr>
            <a:endParaRPr lang="en-US" sz="3100" dirty="0" smtClean="0">
              <a:solidFill>
                <a:schemeClr val="tx1"/>
              </a:solidFill>
              <a:latin typeface="Times New Roman" pitchFamily="18" charset="0"/>
              <a:cs typeface="Times New Roman" pitchFamily="18" charset="0"/>
            </a:endParaRPr>
          </a:p>
          <a:p>
            <a:pPr fontAlgn="base"/>
            <a:r>
              <a:rPr lang="en-US" sz="3100" dirty="0" smtClean="0">
                <a:solidFill>
                  <a:schemeClr val="tx1"/>
                </a:solidFill>
                <a:latin typeface="Times New Roman" pitchFamily="18" charset="0"/>
                <a:cs typeface="Times New Roman" pitchFamily="18" charset="0"/>
              </a:rPr>
              <a:t>The term “Internet of Things” is attributed to Kevin Ashton of Procter &amp; Gamble, who in 1999 article used the phrase to describe the role of RFID tags in making supply chains more efficient.</a:t>
            </a:r>
            <a:r>
              <a:rPr lang="en-US" sz="3200" dirty="0" smtClean="0">
                <a:latin typeface="Times New Roman" pitchFamily="18" charset="0"/>
                <a:cs typeface="Times New Roman" pitchFamily="18" charset="0"/>
              </a:rPr>
              <a:t>	</a:t>
            </a:r>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Characteristics of Innovative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Openness</a:t>
            </a:r>
          </a:p>
          <a:p>
            <a:pPr lvl="1">
              <a:buFont typeface="Wingdings" pitchFamily="2" charset="2"/>
              <a:buChar char="Ø"/>
            </a:pPr>
            <a:r>
              <a:rPr lang="en-US" sz="2200" dirty="0" smtClean="0">
                <a:latin typeface="Times New Roman" pitchFamily="18" charset="0"/>
                <a:cs typeface="Times New Roman" pitchFamily="18" charset="0"/>
              </a:rPr>
              <a:t>Leaders should be receptive and open to exploring the idea when team members come up with a new idea, </a:t>
            </a:r>
          </a:p>
          <a:p>
            <a:pPr lvl="1">
              <a:buFont typeface="Wingdings" pitchFamily="2" charset="2"/>
              <a:buChar char="Ø"/>
            </a:pPr>
            <a:r>
              <a:rPr lang="en-US" sz="2200" dirty="0" smtClean="0">
                <a:latin typeface="Times New Roman" pitchFamily="18" charset="0"/>
                <a:cs typeface="Times New Roman" pitchFamily="18" charset="0"/>
              </a:rPr>
              <a:t>Openness to new ideas, even radical ones, significantly contributes to the creation of a highly innovative climate in the organization.</a:t>
            </a:r>
            <a:endParaRPr lang="en-US" sz="22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Low anxiety levels</a:t>
            </a:r>
          </a:p>
          <a:p>
            <a:pPr lvl="1">
              <a:buFont typeface="Wingdings" pitchFamily="2" charset="2"/>
              <a:buChar char="Ø"/>
            </a:pPr>
            <a:r>
              <a:rPr lang="en-US" sz="2200" dirty="0" smtClean="0">
                <a:latin typeface="Times New Roman" pitchFamily="18" charset="0"/>
                <a:cs typeface="Times New Roman" pitchFamily="18" charset="0"/>
              </a:rPr>
              <a:t>Anxiety is contagious, especially if it comes from a leader. </a:t>
            </a:r>
          </a:p>
          <a:p>
            <a:pPr lvl="1">
              <a:buFont typeface="Wingdings" pitchFamily="2" charset="2"/>
              <a:buChar char="Ø"/>
            </a:pPr>
            <a:r>
              <a:rPr lang="en-US" sz="2200" dirty="0" smtClean="0">
                <a:latin typeface="Times New Roman" pitchFamily="18" charset="0"/>
                <a:cs typeface="Times New Roman" pitchFamily="18" charset="0"/>
              </a:rPr>
              <a:t>Leaders should have typically low levels of anxiety. </a:t>
            </a:r>
          </a:p>
          <a:p>
            <a:pPr lvl="1">
              <a:buFont typeface="Wingdings" pitchFamily="2" charset="2"/>
              <a:buChar char="Ø"/>
            </a:pPr>
            <a:r>
              <a:rPr lang="en-US" sz="2200" dirty="0" smtClean="0">
                <a:latin typeface="Times New Roman" pitchFamily="18" charset="0"/>
                <a:cs typeface="Times New Roman" pitchFamily="18" charset="0"/>
              </a:rPr>
              <a:t>This helps them create an environment where people feel comfortable and secure, rather than anxious and threatened.</a:t>
            </a:r>
          </a:p>
          <a:p>
            <a:pPr marL="514350" indent="-514350">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Characteristics of Innovative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fontScale="92500"/>
          </a:bodyPr>
          <a:lstStyle/>
          <a:p>
            <a:pPr>
              <a:buNone/>
            </a:pPr>
            <a:r>
              <a:rPr lang="en-US" sz="2200" b="1" dirty="0" smtClean="0">
                <a:latin typeface="Times New Roman" pitchFamily="18" charset="0"/>
                <a:cs typeface="Times New Roman" pitchFamily="18" charset="0"/>
              </a:rPr>
              <a:t>Emotional stability</a:t>
            </a:r>
          </a:p>
          <a:p>
            <a:pPr algn="just">
              <a:buFont typeface="Wingdings" pitchFamily="2" charset="2"/>
              <a:buChar char="Ø"/>
            </a:pPr>
            <a:r>
              <a:rPr lang="en-US" sz="2200" dirty="0" smtClean="0">
                <a:latin typeface="Times New Roman" pitchFamily="18" charset="0"/>
                <a:cs typeface="Times New Roman" pitchFamily="18" charset="0"/>
              </a:rPr>
              <a:t>An innovation leader should be grounded with emotions under control. </a:t>
            </a:r>
          </a:p>
          <a:p>
            <a:pPr algn="just">
              <a:buFont typeface="Wingdings" pitchFamily="2" charset="2"/>
              <a:buChar char="Ø"/>
            </a:pPr>
            <a:r>
              <a:rPr lang="en-US" sz="2200" dirty="0" smtClean="0">
                <a:latin typeface="Times New Roman" pitchFamily="18" charset="0"/>
                <a:cs typeface="Times New Roman" pitchFamily="18" charset="0"/>
              </a:rPr>
              <a:t>For example, huge swings from an elated mood to depression, and then back to elation is not desired. Ideally, an innovation leader is wired to be happy and positive.</a:t>
            </a:r>
            <a:endParaRPr lang="en-US" sz="2200" b="1"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Confidence</a:t>
            </a:r>
          </a:p>
          <a:p>
            <a:pPr algn="just">
              <a:buFont typeface="Wingdings" pitchFamily="2" charset="2"/>
              <a:buChar char="Ø"/>
            </a:pPr>
            <a:r>
              <a:rPr lang="en-US" sz="2200" dirty="0" smtClean="0">
                <a:latin typeface="Times New Roman" pitchFamily="18" charset="0"/>
                <a:cs typeface="Times New Roman" pitchFamily="18" charset="0"/>
              </a:rPr>
              <a:t>Even in face of swiftly changing business environment, a leader should have the confidence in his/her ability to succeed, and hold the belief that the outcomes are likely to be positive even in the face of unknown risks.</a:t>
            </a:r>
          </a:p>
          <a:p>
            <a:pPr>
              <a:buNone/>
            </a:pPr>
            <a:r>
              <a:rPr lang="en-US" sz="2200" b="1" dirty="0" smtClean="0">
                <a:latin typeface="Times New Roman" pitchFamily="18" charset="0"/>
                <a:cs typeface="Times New Roman" pitchFamily="18" charset="0"/>
              </a:rPr>
              <a:t>Action oriented</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smtClean="0">
              <a:latin typeface="Times New Roman" pitchFamily="18" charset="0"/>
              <a:cs typeface="Times New Roman" pitchFamily="18" charset="0"/>
            </a:endParaRPr>
          </a:p>
          <a:p>
            <a:pPr lvl="1">
              <a:buFont typeface="Wingdings" pitchFamily="2" charset="2"/>
              <a:buChar char="Ø"/>
            </a:pPr>
            <a:r>
              <a:rPr lang="en-US" sz="2200" dirty="0" smtClean="0">
                <a:latin typeface="Times New Roman" pitchFamily="18" charset="0"/>
                <a:cs typeface="Times New Roman" pitchFamily="18" charset="0"/>
              </a:rPr>
              <a:t>To be effective a leader should have the inclination to jump into the fray of action and actively participate in the innovation process. </a:t>
            </a:r>
          </a:p>
          <a:p>
            <a:pPr lvl="1">
              <a:buFont typeface="Wingdings" pitchFamily="2" charset="2"/>
              <a:buChar char="Ø"/>
            </a:pPr>
            <a:r>
              <a:rPr lang="en-US" sz="2200" dirty="0" smtClean="0">
                <a:latin typeface="Times New Roman" pitchFamily="18" charset="0"/>
                <a:cs typeface="Times New Roman" pitchFamily="18" charset="0"/>
              </a:rPr>
              <a:t>They feel energized by the action, and enjoy the exhilaration of leading change that leads to improvement and innovation.</a:t>
            </a:r>
          </a:p>
          <a:p>
            <a:pPr lvl="1">
              <a:buFont typeface="Wingdings" pitchFamily="2" charset="2"/>
              <a:buChar char="Ø"/>
            </a:pPr>
            <a:endParaRPr lang="en-US" sz="22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Characteristics of Innovation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200" b="1" dirty="0" smtClean="0">
                <a:latin typeface="Times New Roman" pitchFamily="18" charset="0"/>
                <a:cs typeface="Times New Roman" pitchFamily="18" charset="0"/>
              </a:rPr>
              <a:t>Collaborative inquiry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rPr>
              <a:t>Creative insights that come from intelligent and non-judgmental sharing of ideas can give rise to continual innovation that propels the organization to greater heights. </a:t>
            </a:r>
          </a:p>
          <a:p>
            <a:pPr lvl="1">
              <a:buFont typeface="Wingdings" pitchFamily="2" charset="2"/>
              <a:buChar char="Ø"/>
            </a:pPr>
            <a:r>
              <a:rPr lang="en-US" sz="2000" dirty="0" smtClean="0">
                <a:latin typeface="Times New Roman" pitchFamily="18" charset="0"/>
                <a:cs typeface="Times New Roman" pitchFamily="18" charset="0"/>
              </a:rPr>
              <a:t>An innovation leader facilitates the process of collaborative enquiry, and encourages open dialogue between people who are involved in the situation.</a:t>
            </a:r>
          </a:p>
          <a:p>
            <a:pPr marL="514350" indent="-514350">
              <a:buNone/>
            </a:pPr>
            <a:r>
              <a:rPr lang="en-US" sz="2200" b="1" dirty="0" smtClean="0">
                <a:latin typeface="Times New Roman" pitchFamily="18" charset="0"/>
                <a:cs typeface="Times New Roman" pitchFamily="18" charset="0"/>
              </a:rPr>
              <a:t>Serious play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914400" lvl="1" indent="-514350">
              <a:buFont typeface="Wingdings" pitchFamily="2" charset="2"/>
              <a:buChar char="Ø"/>
            </a:pPr>
            <a:r>
              <a:rPr lang="en-US" sz="2000" dirty="0" smtClean="0">
                <a:latin typeface="Times New Roman" pitchFamily="18" charset="0"/>
                <a:cs typeface="Times New Roman" pitchFamily="18" charset="0"/>
              </a:rPr>
              <a:t>All work and no play makes Jack a dull boy, and dullness rarely sparks innovation. </a:t>
            </a:r>
          </a:p>
          <a:p>
            <a:pPr marL="914400" lvl="1" indent="-514350">
              <a:buFont typeface="Wingdings" pitchFamily="2" charset="2"/>
              <a:buChar char="Ø"/>
            </a:pPr>
            <a:r>
              <a:rPr lang="en-US" sz="2000" dirty="0" smtClean="0">
                <a:latin typeface="Times New Roman" pitchFamily="18" charset="0"/>
                <a:cs typeface="Times New Roman" pitchFamily="18" charset="0"/>
              </a:rPr>
              <a:t>Innovation requires having fun and bending of rules. </a:t>
            </a:r>
          </a:p>
          <a:p>
            <a:pPr marL="914400" lvl="1" indent="-514350">
              <a:buFont typeface="Wingdings" pitchFamily="2" charset="2"/>
              <a:buChar char="Ø"/>
            </a:pPr>
            <a:r>
              <a:rPr lang="en-US" sz="2000" dirty="0" smtClean="0">
                <a:latin typeface="Times New Roman" pitchFamily="18" charset="0"/>
                <a:cs typeface="Times New Roman" pitchFamily="18" charset="0"/>
              </a:rPr>
              <a:t>Leaders should generate insight and knowledge through non-traditional ways such as experimentation, free exploration, improvisation, and rapid prototyping.</a:t>
            </a: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Characteristics of Innovative Leadership</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pPr marL="514350" indent="-514350">
              <a:buNone/>
            </a:pPr>
            <a:r>
              <a:rPr lang="en-US" sz="2600" b="1" dirty="0" smtClean="0">
                <a:latin typeface="Times New Roman" pitchFamily="18" charset="0"/>
                <a:cs typeface="Times New Roman" pitchFamily="18" charset="0"/>
              </a:rPr>
              <a:t>Paying attention</a:t>
            </a:r>
          </a:p>
          <a:p>
            <a:pPr marL="514350" indent="-514350">
              <a:buFont typeface="Wingdings" pitchFamily="2" charset="2"/>
              <a:buChar char="Ø"/>
            </a:pPr>
            <a:r>
              <a:rPr lang="en-US" sz="2600" dirty="0" smtClean="0">
                <a:latin typeface="Times New Roman" pitchFamily="18" charset="0"/>
                <a:cs typeface="Times New Roman" pitchFamily="18" charset="0"/>
              </a:rPr>
              <a:t>Paying attention means being a keen observer, looking deeply at the situation, and perceiving new patterns and details. </a:t>
            </a:r>
          </a:p>
          <a:p>
            <a:pPr marL="514350" indent="-514350">
              <a:buFont typeface="Wingdings" pitchFamily="2" charset="2"/>
              <a:buChar char="Ø"/>
            </a:pPr>
            <a:r>
              <a:rPr lang="en-US" sz="2600" dirty="0" smtClean="0">
                <a:latin typeface="Times New Roman" pitchFamily="18" charset="0"/>
                <a:cs typeface="Times New Roman" pitchFamily="18" charset="0"/>
              </a:rPr>
              <a:t>The ability to notice things that may have gone unnoticed will help innovation leaders make accurate assessments and figure out the best solution to a problem.</a:t>
            </a:r>
          </a:p>
          <a:p>
            <a:pPr>
              <a:buNone/>
            </a:pPr>
            <a:endParaRPr lang="en-US" sz="26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685800"/>
          </a:xfrm>
        </p:spPr>
        <p:txBody>
          <a:bodyPr>
            <a:normAutofit/>
          </a:bodyPr>
          <a:lstStyle/>
          <a:p>
            <a:pPr algn="ctr"/>
            <a:r>
              <a:rPr lang="en-US" sz="3000" b="1" dirty="0" smtClean="0">
                <a:latin typeface="Times New Roman" pitchFamily="18" charset="0"/>
                <a:cs typeface="Times New Roman" pitchFamily="18" charset="0"/>
              </a:rPr>
              <a:t>Innovation Network</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Definition: </a:t>
            </a:r>
          </a:p>
          <a:p>
            <a:r>
              <a:rPr lang="en-US" sz="2400" dirty="0" smtClean="0">
                <a:latin typeface="Times New Roman" pitchFamily="18" charset="0"/>
                <a:cs typeface="Times New Roman" pitchFamily="18" charset="0"/>
              </a:rPr>
              <a:t>A structured </a:t>
            </a:r>
            <a:r>
              <a:rPr lang="en-US" sz="2400" b="1" dirty="0" smtClean="0">
                <a:latin typeface="Times New Roman" pitchFamily="18" charset="0"/>
                <a:cs typeface="Times New Roman" pitchFamily="18" charset="0"/>
              </a:rPr>
              <a:t>network</a:t>
            </a:r>
            <a:r>
              <a:rPr lang="en-US" sz="2400" dirty="0" smtClean="0">
                <a:latin typeface="Times New Roman" pitchFamily="18" charset="0"/>
                <a:cs typeface="Times New Roman" pitchFamily="18" charset="0"/>
              </a:rPr>
              <a:t> of N organizations sharing common goals related to research and/or development of new products/technologies (e.g. The Human Genome Project). </a:t>
            </a:r>
          </a:p>
          <a:p>
            <a:pPr lvl="1">
              <a:buFont typeface="Wingdings" pitchFamily="2" charset="2"/>
              <a:buChar char="Ø"/>
            </a:pPr>
            <a:r>
              <a:rPr lang="en-US" sz="2200" dirty="0" smtClean="0">
                <a:latin typeface="Times New Roman" pitchFamily="18" charset="0"/>
                <a:cs typeface="Times New Roman" pitchFamily="18" charset="0"/>
              </a:rPr>
              <a:t>This </a:t>
            </a:r>
            <a:r>
              <a:rPr lang="en-US" sz="2200" b="1" dirty="0" smtClean="0">
                <a:latin typeface="Times New Roman" pitchFamily="18" charset="0"/>
                <a:cs typeface="Times New Roman" pitchFamily="18" charset="0"/>
              </a:rPr>
              <a:t>network</a:t>
            </a:r>
            <a:r>
              <a:rPr lang="en-US" sz="2200" dirty="0" smtClean="0">
                <a:latin typeface="Times New Roman" pitchFamily="18" charset="0"/>
                <a:cs typeface="Times New Roman" pitchFamily="18" charset="0"/>
              </a:rPr>
              <a:t> type is characterized by a decentralized structure, low-medium competition and uncommon scope of operations among members.</a:t>
            </a:r>
          </a:p>
          <a:p>
            <a:r>
              <a:rPr lang="en-US" sz="2400" dirty="0" smtClean="0"/>
              <a:t> </a:t>
            </a:r>
            <a:r>
              <a:rPr lang="en-US" sz="2400" dirty="0" smtClean="0">
                <a:latin typeface="Times New Roman" pitchFamily="18" charset="0"/>
                <a:cs typeface="Times New Roman" pitchFamily="18" charset="0"/>
              </a:rPr>
              <a:t>Innovation network is a complex linkage of several       co-operative partners who agree on and practice an intentional, lasting and interactive co-operation based on the division of labor for the innovation process.</a:t>
            </a: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685800"/>
          </a:xfrm>
        </p:spPr>
        <p:txBody>
          <a:bodyPr>
            <a:normAutofit/>
          </a:bodyPr>
          <a:lstStyle/>
          <a:p>
            <a:pPr algn="ctr"/>
            <a:r>
              <a:rPr lang="en-US" sz="3000" b="1" dirty="0" smtClean="0">
                <a:latin typeface="Times New Roman" pitchFamily="18" charset="0"/>
                <a:cs typeface="Times New Roman" pitchFamily="18" charset="0"/>
              </a:rPr>
              <a:t>Innovation Network – Example</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45</a:t>
            </a:fld>
            <a:endParaRPr lang="en-US"/>
          </a:p>
        </p:txBody>
      </p:sp>
      <p:pic>
        <p:nvPicPr>
          <p:cNvPr id="6" name="Picture 5" descr="Global-Innovation-Network.png"/>
          <p:cNvPicPr>
            <a:picLocks noChangeAspect="1"/>
          </p:cNvPicPr>
          <p:nvPr/>
        </p:nvPicPr>
        <p:blipFill>
          <a:blip r:embed="rId2"/>
          <a:srcRect l="8588" r="7647" b="12500"/>
          <a:stretch>
            <a:fillRect/>
          </a:stretch>
        </p:blipFill>
        <p:spPr>
          <a:xfrm>
            <a:off x="1676400" y="1447800"/>
            <a:ext cx="6781800" cy="42672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685800"/>
          </a:xfrm>
        </p:spPr>
        <p:txBody>
          <a:bodyPr>
            <a:normAutofit/>
          </a:bodyPr>
          <a:lstStyle/>
          <a:p>
            <a:pPr algn="ctr"/>
            <a:r>
              <a:rPr lang="en-US" sz="3000" b="1" dirty="0" smtClean="0">
                <a:latin typeface="Times New Roman" pitchFamily="18" charset="0"/>
                <a:cs typeface="Times New Roman" pitchFamily="18" charset="0"/>
              </a:rPr>
              <a:t>Innovation Network – Examples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r>
              <a:rPr lang="en-US" sz="2400" b="1" dirty="0" smtClean="0">
                <a:latin typeface="Times New Roman" pitchFamily="18" charset="0"/>
                <a:cs typeface="Times New Roman" pitchFamily="18" charset="0"/>
              </a:rPr>
              <a:t>Peer to peer networks: </a:t>
            </a:r>
            <a:r>
              <a:rPr lang="en-US" sz="2400" dirty="0" smtClean="0">
                <a:latin typeface="Times New Roman" pitchFamily="18" charset="0"/>
                <a:cs typeface="Times New Roman" pitchFamily="18" charset="0"/>
              </a:rPr>
              <a:t>Non-competitive, or even competitive companies sharing insights and code developing </a:t>
            </a:r>
          </a:p>
          <a:p>
            <a:r>
              <a:rPr lang="en-US" sz="2400" b="1" dirty="0" smtClean="0">
                <a:latin typeface="Times New Roman" pitchFamily="18" charset="0"/>
                <a:cs typeface="Times New Roman" pitchFamily="18" charset="0"/>
              </a:rPr>
              <a:t>Supply chain networks: </a:t>
            </a:r>
            <a:r>
              <a:rPr lang="en-US" sz="2400" dirty="0" smtClean="0">
                <a:latin typeface="Times New Roman" pitchFamily="18" charset="0"/>
                <a:cs typeface="Times New Roman" pitchFamily="18" charset="0"/>
              </a:rPr>
              <a:t>Innovation across the value chain </a:t>
            </a:r>
          </a:p>
          <a:p>
            <a:r>
              <a:rPr lang="en-US" sz="2400" b="1" dirty="0" smtClean="0">
                <a:latin typeface="Times New Roman" pitchFamily="18" charset="0"/>
                <a:cs typeface="Times New Roman" pitchFamily="18" charset="0"/>
              </a:rPr>
              <a:t>Internal networks: </a:t>
            </a:r>
            <a:r>
              <a:rPr lang="en-US" sz="2400" dirty="0" smtClean="0">
                <a:latin typeface="Times New Roman" pitchFamily="18" charset="0"/>
                <a:cs typeface="Times New Roman" pitchFamily="18" charset="0"/>
              </a:rPr>
              <a:t>Forums and mechanisms to share knowledge and ideas within large, distributed organizations </a:t>
            </a:r>
          </a:p>
          <a:p>
            <a:r>
              <a:rPr lang="en-US" sz="2400" b="1" dirty="0" smtClean="0">
                <a:latin typeface="Times New Roman" pitchFamily="18" charset="0"/>
                <a:cs typeface="Times New Roman" pitchFamily="18" charset="0"/>
              </a:rPr>
              <a:t>“Feeder” networks: </a:t>
            </a:r>
            <a:r>
              <a:rPr lang="en-US" sz="2400" dirty="0" smtClean="0">
                <a:latin typeface="Times New Roman" pitchFamily="18" charset="0"/>
                <a:cs typeface="Times New Roman" pitchFamily="18" charset="0"/>
              </a:rPr>
              <a:t>Larger, centralized entity leveraging external partners in coordinated development.</a:t>
            </a:r>
          </a:p>
          <a:p>
            <a:r>
              <a:rPr lang="en-US" sz="2400" b="1" dirty="0" smtClean="0">
                <a:latin typeface="Times New Roman" pitchFamily="18" charset="0"/>
                <a:cs typeface="Times New Roman" pitchFamily="18" charset="0"/>
              </a:rPr>
              <a:t>Customer/User group networks: </a:t>
            </a:r>
            <a:r>
              <a:rPr lang="en-US" sz="2400" dirty="0" smtClean="0">
                <a:latin typeface="Times New Roman" pitchFamily="18" charset="0"/>
                <a:cs typeface="Times New Roman" pitchFamily="18" charset="0"/>
              </a:rPr>
              <a:t>Advisory groups or other forums designed to involve customers in bringing forward both needs and customer-developed solutions.</a:t>
            </a:r>
          </a:p>
          <a:p>
            <a:r>
              <a:rPr lang="en-US" sz="2400" b="1" dirty="0" smtClean="0">
                <a:latin typeface="Times New Roman" pitchFamily="18" charset="0"/>
                <a:cs typeface="Times New Roman" pitchFamily="18" charset="0"/>
              </a:rPr>
              <a:t>Events and forums: </a:t>
            </a:r>
            <a:r>
              <a:rPr lang="en-US" sz="2400" dirty="0" smtClean="0">
                <a:latin typeface="Times New Roman" pitchFamily="18" charset="0"/>
                <a:cs typeface="Times New Roman" pitchFamily="18" charset="0"/>
              </a:rPr>
              <a:t>Discrete events aimed at creating and nurturing a network of innovators.</a:t>
            </a:r>
          </a:p>
        </p:txBody>
      </p:sp>
      <p:sp>
        <p:nvSpPr>
          <p:cNvPr id="5" name="Slide Number Placeholder 4"/>
          <p:cNvSpPr>
            <a:spLocks noGrp="1"/>
          </p:cNvSpPr>
          <p:nvPr>
            <p:ph type="sldNum" sz="quarter" idx="12"/>
          </p:nvPr>
        </p:nvSpPr>
        <p:spPr/>
        <p:txBody>
          <a:bodyPr/>
          <a:lstStyle/>
          <a:p>
            <a:fld id="{7171E003-E08C-4C96-BE6D-682EDE082C67}"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685800"/>
          </a:xfrm>
        </p:spPr>
        <p:txBody>
          <a:bodyPr>
            <a:normAutofit/>
          </a:bodyPr>
          <a:lstStyle/>
          <a:p>
            <a:pPr algn="ctr"/>
            <a:r>
              <a:rPr lang="en-US" sz="3000" b="1" dirty="0" smtClean="0">
                <a:latin typeface="Times New Roman" pitchFamily="18" charset="0"/>
                <a:cs typeface="Times New Roman" pitchFamily="18" charset="0"/>
              </a:rPr>
              <a:t>Innovation Network – Types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There are two types of Innovation Networks:</a:t>
            </a:r>
          </a:p>
          <a:p>
            <a:r>
              <a:rPr lang="en-US" sz="2400" b="1" dirty="0" smtClean="0">
                <a:latin typeface="Times New Roman" pitchFamily="18" charset="0"/>
                <a:cs typeface="Times New Roman" pitchFamily="18" charset="0"/>
              </a:rPr>
              <a:t>Internal Innovation Network: </a:t>
            </a:r>
          </a:p>
          <a:p>
            <a:pPr lvl="1">
              <a:buFont typeface="Wingdings" pitchFamily="2" charset="2"/>
              <a:buChar char="Ø"/>
            </a:pPr>
            <a:r>
              <a:rPr lang="en-US" sz="2200" dirty="0" smtClean="0">
                <a:latin typeface="Times New Roman" pitchFamily="18" charset="0"/>
                <a:cs typeface="Times New Roman" pitchFamily="18" charset="0"/>
              </a:rPr>
              <a:t>It serves to bring together the internal business units that have a common issue which they cannot solve themselves. </a:t>
            </a:r>
          </a:p>
          <a:p>
            <a:pPr lvl="1">
              <a:buFont typeface="Wingdings" pitchFamily="2" charset="2"/>
              <a:buChar char="Ø"/>
            </a:pPr>
            <a:r>
              <a:rPr lang="en-US" sz="2200" dirty="0" smtClean="0">
                <a:latin typeface="Times New Roman" pitchFamily="18" charset="0"/>
                <a:cs typeface="Times New Roman" pitchFamily="18" charset="0"/>
              </a:rPr>
              <a:t>For these types of issues, the internal network provides strategic direction, operational infrastructure and support as partnerships develop. </a:t>
            </a:r>
          </a:p>
          <a:p>
            <a:pPr lvl="1">
              <a:buFont typeface="Wingdings" pitchFamily="2" charset="2"/>
              <a:buChar char="Ø"/>
            </a:pPr>
            <a:r>
              <a:rPr lang="en-US" sz="2200" dirty="0" smtClean="0">
                <a:latin typeface="Times New Roman" pitchFamily="18" charset="0"/>
                <a:cs typeface="Times New Roman" pitchFamily="18" charset="0"/>
              </a:rPr>
              <a:t>The internal network serves to build bridges throughout the organization as new ideas impact people and processes outside the original innovation network.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685800"/>
          </a:xfrm>
        </p:spPr>
        <p:txBody>
          <a:bodyPr>
            <a:normAutofit/>
          </a:bodyPr>
          <a:lstStyle/>
          <a:p>
            <a:pPr algn="ctr"/>
            <a:r>
              <a:rPr lang="en-US" sz="3000" b="1" dirty="0" smtClean="0">
                <a:latin typeface="Times New Roman" pitchFamily="18" charset="0"/>
                <a:cs typeface="Times New Roman" pitchFamily="18" charset="0"/>
              </a:rPr>
              <a:t>Innovation Network – Types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990600"/>
            <a:ext cx="7772400" cy="5867400"/>
          </a:xfrm>
        </p:spPr>
        <p:style>
          <a:lnRef idx="2">
            <a:schemeClr val="accent4"/>
          </a:lnRef>
          <a:fillRef idx="1">
            <a:schemeClr val="lt1"/>
          </a:fillRef>
          <a:effectRef idx="0">
            <a:schemeClr val="accent4"/>
          </a:effectRef>
          <a:fontRef idx="minor">
            <a:schemeClr val="dk1"/>
          </a:fontRef>
        </p:style>
        <p:txBody>
          <a:bodyPr>
            <a:normAutofit/>
          </a:bodyPr>
          <a:lstStyle/>
          <a:p>
            <a:r>
              <a:rPr lang="en-US" sz="2400" b="1" dirty="0" smtClean="0">
                <a:latin typeface="Times New Roman" pitchFamily="18" charset="0"/>
                <a:cs typeface="Times New Roman" pitchFamily="18" charset="0"/>
              </a:rPr>
              <a:t>External Innovation Network </a:t>
            </a:r>
          </a:p>
          <a:p>
            <a:pPr lvl="1">
              <a:buFont typeface="Wingdings" pitchFamily="2" charset="2"/>
              <a:buChar char="Ø"/>
            </a:pPr>
            <a:r>
              <a:rPr lang="en-US" sz="2200" dirty="0" smtClean="0">
                <a:latin typeface="Times New Roman" pitchFamily="18" charset="0"/>
                <a:cs typeface="Times New Roman" pitchFamily="18" charset="0"/>
              </a:rPr>
              <a:t> It consists of individuals, small and large corporations, startups, academic and government institutions that are outside the organization and who are willing to collaborate to create new ideas, products, services or business models. </a:t>
            </a:r>
          </a:p>
          <a:p>
            <a:pPr lvl="1">
              <a:buFont typeface="Wingdings" pitchFamily="2" charset="2"/>
              <a:buChar char="Ø"/>
            </a:pPr>
            <a:endParaRPr lang="en-US" sz="2200" dirty="0" smtClean="0">
              <a:latin typeface="Times New Roman" pitchFamily="18" charset="0"/>
              <a:cs typeface="Times New Roman" pitchFamily="18" charset="0"/>
            </a:endParaRPr>
          </a:p>
          <a:p>
            <a:pPr lvl="1">
              <a:buFont typeface="Wingdings" pitchFamily="2" charset="2"/>
              <a:buChar char="Ø"/>
            </a:pPr>
            <a:r>
              <a:rPr lang="en-US" sz="2200" dirty="0" smtClean="0">
                <a:latin typeface="Times New Roman" pitchFamily="18" charset="0"/>
                <a:cs typeface="Times New Roman" pitchFamily="18" charset="0"/>
              </a:rPr>
              <a:t>This diverse network works on a common platform with aligned goals to solve a defined issue or problem.</a:t>
            </a:r>
          </a:p>
          <a:p>
            <a:pPr lvl="1">
              <a:buFont typeface="Wingdings" pitchFamily="2" charset="2"/>
              <a:buChar char="Ø"/>
            </a:pPr>
            <a:endParaRPr lang="en-US" sz="2200" dirty="0" smtClean="0">
              <a:latin typeface="Times New Roman" pitchFamily="18" charset="0"/>
              <a:cs typeface="Times New Roman" pitchFamily="18" charset="0"/>
            </a:endParaRPr>
          </a:p>
          <a:p>
            <a:pPr lvl="1">
              <a:buFont typeface="Wingdings" pitchFamily="2" charset="2"/>
              <a:buChar char="Ø"/>
            </a:pPr>
            <a:endParaRPr lang="en-US" sz="22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a:p>
            <a:pPr lvl="2">
              <a:buFont typeface="Wingdings" pitchFamily="2" charset="2"/>
              <a:buChar char="Ø"/>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000" b="1" dirty="0" smtClean="0">
                <a:latin typeface="Times New Roman" pitchFamily="18" charset="0"/>
                <a:cs typeface="Times New Roman" pitchFamily="18" charset="0"/>
              </a:rPr>
              <a:t>Innovation Network – Characteristics</a:t>
            </a:r>
            <a:br>
              <a:rPr lang="en-US" sz="3000" b="1" dirty="0" smtClean="0">
                <a:latin typeface="Times New Roman" pitchFamily="18" charset="0"/>
                <a:cs typeface="Times New Roman" pitchFamily="18" charset="0"/>
              </a:rPr>
            </a:b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000" b="1" dirty="0" smtClean="0">
                <a:latin typeface="Times New Roman" pitchFamily="18" charset="0"/>
                <a:cs typeface="Times New Roman" pitchFamily="18" charset="0"/>
              </a:rPr>
              <a:t>Customer needs: </a:t>
            </a:r>
            <a:r>
              <a:rPr lang="en-US" sz="2000" dirty="0" smtClean="0">
                <a:latin typeface="Times New Roman" pitchFamily="18" charset="0"/>
                <a:cs typeface="Times New Roman" pitchFamily="18" charset="0"/>
              </a:rPr>
              <a:t>Networks are used to identify customer needs and to serve them accordingly. </a:t>
            </a:r>
          </a:p>
          <a:p>
            <a:r>
              <a:rPr lang="en-US" sz="2000" b="1" dirty="0" smtClean="0">
                <a:latin typeface="Times New Roman" pitchFamily="18" charset="0"/>
                <a:cs typeface="Times New Roman" pitchFamily="18" charset="0"/>
              </a:rPr>
              <a:t>Interactive: </a:t>
            </a:r>
            <a:r>
              <a:rPr lang="en-US" sz="2000" dirty="0" smtClean="0">
                <a:latin typeface="Times New Roman" pitchFamily="18" charset="0"/>
                <a:cs typeface="Times New Roman" pitchFamily="18" charset="0"/>
              </a:rPr>
              <a:t>Potential customers specify their needs at an early stage and evaluate intermediate results. Co-operation contracts help achieve expected mutual gains.</a:t>
            </a:r>
          </a:p>
          <a:p>
            <a:r>
              <a:rPr lang="en-US" sz="2000" b="1" dirty="0" smtClean="0">
                <a:latin typeface="Times New Roman" pitchFamily="18" charset="0"/>
                <a:cs typeface="Times New Roman" pitchFamily="18" charset="0"/>
              </a:rPr>
              <a:t>Self-management: </a:t>
            </a:r>
            <a:r>
              <a:rPr lang="en-US" sz="2000" dirty="0" smtClean="0">
                <a:latin typeface="Times New Roman" pitchFamily="18" charset="0"/>
                <a:cs typeface="Times New Roman" pitchFamily="18" charset="0"/>
              </a:rPr>
              <a:t>Networks operate often with different leaders for different aspects, and leadership may be constantly changing.</a:t>
            </a:r>
          </a:p>
          <a:p>
            <a:r>
              <a:rPr lang="en-US" sz="2000" b="1" dirty="0" smtClean="0">
                <a:latin typeface="Times New Roman" pitchFamily="18" charset="0"/>
                <a:cs typeface="Times New Roman" pitchFamily="18" charset="0"/>
              </a:rPr>
              <a:t>Common purpose: </a:t>
            </a:r>
            <a:r>
              <a:rPr lang="en-US" sz="2000" dirty="0" smtClean="0">
                <a:latin typeface="Times New Roman" pitchFamily="18" charset="0"/>
                <a:cs typeface="Times New Roman" pitchFamily="18" charset="0"/>
              </a:rPr>
              <a:t>The participants – nodes – in networks share a common purpose. This may be a vision, a mission or a more concrete goal. </a:t>
            </a:r>
          </a:p>
          <a:p>
            <a:r>
              <a:rPr lang="en-US" sz="2400" b="1" dirty="0" smtClean="0">
                <a:latin typeface="Times New Roman" pitchFamily="18" charset="0"/>
                <a:cs typeface="Times New Roman" pitchFamily="18" charset="0"/>
              </a:rPr>
              <a:t>Dynamic: </a:t>
            </a:r>
            <a:r>
              <a:rPr lang="en-US" sz="2000" dirty="0" smtClean="0">
                <a:latin typeface="Times New Roman" pitchFamily="18" charset="0"/>
                <a:cs typeface="Times New Roman" pitchFamily="18" charset="0"/>
              </a:rPr>
              <a:t>Networks are dynamic structures, which change in terms of type and number of participants, roles of participants, etc. Later they come to an end.</a:t>
            </a:r>
          </a:p>
          <a:p>
            <a:pPr lvl="2">
              <a:buFont typeface="Wingdings" pitchFamily="2" charset="2"/>
              <a:buChar char="Ø"/>
            </a:pPr>
            <a:endParaRPr lang="en-US" sz="2200"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Meaning of Internet of Things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a:t>
            </a:fld>
            <a:endParaRPr lang="en-US"/>
          </a:p>
        </p:txBody>
      </p:sp>
      <p:pic>
        <p:nvPicPr>
          <p:cNvPr id="6" name="Picture 5" descr="IOT.jpg"/>
          <p:cNvPicPr>
            <a:picLocks noChangeAspect="1"/>
          </p:cNvPicPr>
          <p:nvPr/>
        </p:nvPicPr>
        <p:blipFill>
          <a:blip r:embed="rId2"/>
          <a:stretch>
            <a:fillRect/>
          </a:stretch>
        </p:blipFill>
        <p:spPr>
          <a:xfrm>
            <a:off x="1066800" y="1524000"/>
            <a:ext cx="7708988" cy="4876802"/>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Innovation Network – Significance</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r>
              <a:rPr lang="en-US" sz="3100" dirty="0" smtClean="0">
                <a:latin typeface="Times New Roman" pitchFamily="18" charset="0"/>
                <a:cs typeface="Times New Roman" pitchFamily="18" charset="0"/>
              </a:rPr>
              <a:t>Following are the advantages of Innovation networks: </a:t>
            </a:r>
          </a:p>
          <a:p>
            <a:pPr lvl="1">
              <a:buFont typeface="Wingdings" pitchFamily="2" charset="2"/>
              <a:buChar char="Ø"/>
            </a:pPr>
            <a:r>
              <a:rPr lang="en-US" sz="2800" dirty="0" smtClean="0">
                <a:latin typeface="Times New Roman" pitchFamily="18" charset="0"/>
                <a:cs typeface="Times New Roman" pitchFamily="18" charset="0"/>
              </a:rPr>
              <a:t>Networks open access to a variety of sources of information. </a:t>
            </a:r>
          </a:p>
          <a:p>
            <a:pPr lvl="1">
              <a:buFont typeface="Wingdings" pitchFamily="2" charset="2"/>
              <a:buChar char="Ø"/>
            </a:pPr>
            <a:r>
              <a:rPr lang="en-US" sz="2800" dirty="0" smtClean="0">
                <a:latin typeface="Times New Roman" pitchFamily="18" charset="0"/>
                <a:cs typeface="Times New Roman" pitchFamily="18" charset="0"/>
              </a:rPr>
              <a:t>They offer a broader range of learning opportunities than is the case with hierarchical </a:t>
            </a:r>
            <a:r>
              <a:rPr lang="en-US" sz="2800" dirty="0" err="1" smtClean="0">
                <a:latin typeface="Times New Roman" pitchFamily="18" charset="0"/>
                <a:cs typeface="Times New Roman" pitchFamily="18" charset="0"/>
              </a:rPr>
              <a:t>organisations</a:t>
            </a:r>
            <a:r>
              <a:rPr lang="en-US" sz="2800" dirty="0" smtClean="0">
                <a:latin typeface="Times New Roman" pitchFamily="18" charset="0"/>
                <a:cs typeface="Times New Roman" pitchFamily="18" charset="0"/>
              </a:rPr>
              <a:t>. </a:t>
            </a:r>
          </a:p>
          <a:p>
            <a:pPr lvl="1">
              <a:buFont typeface="Wingdings" pitchFamily="2" charset="2"/>
              <a:buChar char="Ø"/>
            </a:pPr>
            <a:r>
              <a:rPr lang="en-US" sz="2800" dirty="0" smtClean="0">
                <a:latin typeface="Times New Roman" pitchFamily="18" charset="0"/>
                <a:cs typeface="Times New Roman" pitchFamily="18" charset="0"/>
              </a:rPr>
              <a:t>They offer a more flexible and, at the same time, more stable base for coordinated and interactive learning than does the anonymity of the market. </a:t>
            </a:r>
          </a:p>
          <a:p>
            <a:pPr lvl="1">
              <a:buFont typeface="Wingdings" pitchFamily="2" charset="2"/>
              <a:buChar char="Ø"/>
            </a:pPr>
            <a:r>
              <a:rPr lang="en-US" sz="2800" dirty="0" smtClean="0">
                <a:latin typeface="Times New Roman" pitchFamily="18" charset="0"/>
                <a:cs typeface="Times New Roman" pitchFamily="18" charset="0"/>
              </a:rPr>
              <a:t>They represent mechanisms for creating and accessing tacit knowledge.</a:t>
            </a:r>
          </a:p>
          <a:p>
            <a:pPr lvl="1">
              <a:buFont typeface="Wingdings" pitchFamily="2" charset="2"/>
              <a:buChar char="Ø"/>
            </a:pPr>
            <a:r>
              <a:rPr lang="en-US" sz="2800" dirty="0" smtClean="0">
                <a:latin typeface="Times New Roman" pitchFamily="18" charset="0"/>
                <a:cs typeface="Times New Roman" pitchFamily="18" charset="0"/>
              </a:rPr>
              <a:t>Innovation networks may complement written, codified information, and it may help to make documents more effective for action.</a:t>
            </a:r>
          </a:p>
          <a:p>
            <a:pPr lvl="1">
              <a:buFont typeface="Wingdings" pitchFamily="2" charset="2"/>
              <a:buChar char="Ø"/>
            </a:pPr>
            <a:r>
              <a:rPr lang="en-US" sz="2800" dirty="0" smtClean="0">
                <a:latin typeface="Times New Roman" pitchFamily="18" charset="0"/>
                <a:cs typeface="Times New Roman" pitchFamily="18" charset="0"/>
              </a:rPr>
              <a:t>Networking may also replace the production of codified information because it is more cost-effective than producing books or databases. </a:t>
            </a:r>
          </a:p>
          <a:p>
            <a:pPr lvl="3">
              <a:buFont typeface="Wingdings" pitchFamily="2" charset="2"/>
              <a:buChar char="Ø"/>
            </a:pPr>
            <a:endParaRPr lang="en-US" sz="2800" dirty="0" smtClean="0">
              <a:latin typeface="Times New Roman" pitchFamily="18" charset="0"/>
              <a:cs typeface="Times New Roman" pitchFamily="18" charset="0"/>
            </a:endParaRPr>
          </a:p>
          <a:p>
            <a:pPr lvl="2">
              <a:buFont typeface="Wingdings" pitchFamily="2" charset="2"/>
              <a:buChar char="Ø"/>
            </a:pP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Steps to Build An Innovation Network</a:t>
            </a:r>
            <a:endParaRPr lang="en-US" sz="3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51</a:t>
            </a:fld>
            <a:endParaRPr lang="en-US"/>
          </a:p>
        </p:txBody>
      </p:sp>
      <p:pic>
        <p:nvPicPr>
          <p:cNvPr id="1026" name="Picture 2"/>
          <p:cNvPicPr>
            <a:picLocks noGrp="1" noChangeAspect="1" noChangeArrowheads="1"/>
          </p:cNvPicPr>
          <p:nvPr>
            <p:ph idx="1"/>
          </p:nvPr>
        </p:nvPicPr>
        <p:blipFill>
          <a:blip r:embed="rId2"/>
          <a:srcRect l="25490" t="38715" r="30392" b="17882"/>
          <a:stretch>
            <a:fillRect/>
          </a:stretch>
        </p:blipFill>
        <p:spPr bwMode="auto">
          <a:xfrm>
            <a:off x="1447800" y="1066800"/>
            <a:ext cx="672084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Steps to Build An Innovation Network</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200" b="1" dirty="0" smtClean="0">
                <a:latin typeface="Times New Roman" pitchFamily="18" charset="0"/>
                <a:cs typeface="Times New Roman" pitchFamily="18" charset="0"/>
              </a:rPr>
              <a:t>Identify Sources and Players:</a:t>
            </a:r>
          </a:p>
          <a:p>
            <a:pPr lvl="2">
              <a:buFont typeface="Wingdings" pitchFamily="2" charset="2"/>
              <a:buChar char="Ø"/>
            </a:pPr>
            <a:r>
              <a:rPr lang="en-US" sz="2000" dirty="0" smtClean="0">
                <a:latin typeface="Times New Roman" pitchFamily="18" charset="0"/>
                <a:cs typeface="Times New Roman" pitchFamily="18" charset="0"/>
              </a:rPr>
              <a:t>Based on the strategic and technology goals, identify sources of ideas for the areas of interest. </a:t>
            </a:r>
          </a:p>
          <a:p>
            <a:pPr lvl="2">
              <a:buFont typeface="Wingdings" pitchFamily="2" charset="2"/>
              <a:buChar char="Ø"/>
            </a:pPr>
            <a:r>
              <a:rPr lang="en-US" sz="2000" dirty="0" smtClean="0">
                <a:latin typeface="Times New Roman" pitchFamily="18" charset="0"/>
                <a:cs typeface="Times New Roman" pitchFamily="18" charset="0"/>
              </a:rPr>
              <a:t>Broadly look outside of the industry for specific groups, people and organizations focused on innovation and technology development for these areas. </a:t>
            </a:r>
          </a:p>
          <a:p>
            <a:pPr lvl="2">
              <a:buFont typeface="Wingdings" pitchFamily="2" charset="2"/>
              <a:buChar char="Ø"/>
            </a:pPr>
            <a:r>
              <a:rPr lang="en-US" sz="2000" dirty="0" smtClean="0">
                <a:latin typeface="Times New Roman" pitchFamily="18" charset="0"/>
                <a:cs typeface="Times New Roman" pitchFamily="18" charset="0"/>
              </a:rPr>
              <a:t>For example, a medical products company may look to groups and companies that are developing breakthrough sensors for industrial applications as a source of new innovation that can be applied to medical devices. </a:t>
            </a:r>
          </a:p>
          <a:p>
            <a:pPr lvl="2">
              <a:buFont typeface="Wingdings" pitchFamily="2" charset="2"/>
              <a:buChar char="Ø"/>
            </a:pPr>
            <a:r>
              <a:rPr lang="en-US" sz="2000" dirty="0" smtClean="0">
                <a:latin typeface="Times New Roman" pitchFamily="18" charset="0"/>
                <a:cs typeface="Times New Roman" pitchFamily="18" charset="0"/>
              </a:rPr>
              <a:t>Network members may cut across technology and market expertise.</a:t>
            </a:r>
          </a:p>
          <a:p>
            <a:pPr lvl="2">
              <a:buFont typeface="Wingdings" pitchFamily="2" charset="2"/>
              <a:buChar char="Ø"/>
            </a:pPr>
            <a:r>
              <a:rPr lang="en-US" sz="2000" dirty="0" smtClean="0">
                <a:latin typeface="Times New Roman" pitchFamily="18" charset="0"/>
                <a:cs typeface="Times New Roman" pitchFamily="18" charset="0"/>
              </a:rPr>
              <a:t>Recruit members with a promise of access to other thought leaders in the arena and the opportunity for them to learn as well as share.</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52</a:t>
            </a:fld>
            <a:endParaRPr lang="en-US"/>
          </a:p>
        </p:txBody>
      </p:sp>
    </p:spTree>
    <p:extLst>
      <p:ext uri="{BB962C8B-B14F-4D97-AF65-F5344CB8AC3E}">
        <p14:creationId xmlns="" xmlns:p14="http://schemas.microsoft.com/office/powerpoint/2010/main" val="340062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Steps to Build An Innovation Network</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r>
              <a:rPr lang="en-US" sz="3100" b="1" dirty="0" smtClean="0">
                <a:latin typeface="Times New Roman" pitchFamily="18" charset="0"/>
                <a:cs typeface="Times New Roman" pitchFamily="18" charset="0"/>
              </a:rPr>
              <a:t>Informal </a:t>
            </a:r>
            <a:r>
              <a:rPr lang="en-US" sz="3100" b="1" dirty="0">
                <a:latin typeface="Times New Roman" pitchFamily="18" charset="0"/>
                <a:cs typeface="Times New Roman" pitchFamily="18" charset="0"/>
              </a:rPr>
              <a:t>L</a:t>
            </a:r>
            <a:r>
              <a:rPr lang="en-US" sz="3100" b="1" dirty="0" smtClean="0">
                <a:latin typeface="Times New Roman" pitchFamily="18" charset="0"/>
                <a:cs typeface="Times New Roman" pitchFamily="18" charset="0"/>
              </a:rPr>
              <a:t>aunch</a:t>
            </a:r>
          </a:p>
          <a:p>
            <a:r>
              <a:rPr lang="en-US" sz="3100" dirty="0" smtClean="0">
                <a:latin typeface="Times New Roman" pitchFamily="18" charset="0"/>
                <a:cs typeface="Times New Roman" pitchFamily="18" charset="0"/>
              </a:rPr>
              <a:t>Create </a:t>
            </a:r>
            <a:r>
              <a:rPr lang="en-US" sz="3100" dirty="0">
                <a:latin typeface="Times New Roman" pitchFamily="18" charset="0"/>
                <a:cs typeface="Times New Roman" pitchFamily="18" charset="0"/>
              </a:rPr>
              <a:t>early relationships via informal interaction events and forums. </a:t>
            </a:r>
            <a:endParaRPr lang="en-US" sz="31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The </a:t>
            </a:r>
            <a:r>
              <a:rPr lang="en-US" sz="3100" dirty="0">
                <a:latin typeface="Times New Roman" pitchFamily="18" charset="0"/>
                <a:cs typeface="Times New Roman" pitchFamily="18" charset="0"/>
              </a:rPr>
              <a:t>focus of these early efforts can simply be the sharing of best practices across the group.  </a:t>
            </a:r>
            <a:endParaRPr lang="en-US" sz="31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From </a:t>
            </a:r>
            <a:r>
              <a:rPr lang="en-US" sz="3100" dirty="0">
                <a:latin typeface="Times New Roman" pitchFamily="18" charset="0"/>
                <a:cs typeface="Times New Roman" pitchFamily="18" charset="0"/>
              </a:rPr>
              <a:t>these interactions, nurture one-to-one relationship building.  </a:t>
            </a:r>
            <a:endParaRPr lang="en-US" sz="31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Informal launch provides </a:t>
            </a:r>
            <a:r>
              <a:rPr lang="en-US" sz="3100" dirty="0">
                <a:latin typeface="Times New Roman" pitchFamily="18" charset="0"/>
                <a:cs typeface="Times New Roman" pitchFamily="18" charset="0"/>
              </a:rPr>
              <a:t>everyone with the opportunity to test interest and fit without the pressure of formal evaluation and judgment for acceptance and rejection. </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endParaRPr lang="en-US" sz="31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Steps to Build An Innovation Network</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sz="2400" b="1" dirty="0">
                <a:latin typeface="Times New Roman" pitchFamily="18" charset="0"/>
                <a:cs typeface="Times New Roman" pitchFamily="18" charset="0"/>
              </a:rPr>
              <a:t>Formalize and manage the N</a:t>
            </a:r>
            <a:r>
              <a:rPr lang="en-US" sz="2400" b="1" dirty="0" smtClean="0">
                <a:latin typeface="Times New Roman" pitchFamily="18" charset="0"/>
                <a:cs typeface="Times New Roman" pitchFamily="18" charset="0"/>
              </a:rPr>
              <a:t>etwork</a:t>
            </a:r>
            <a:r>
              <a:rPr lang="en-US" sz="2400" b="1" dirty="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As </a:t>
            </a:r>
            <a:r>
              <a:rPr lang="en-US" sz="2200" dirty="0">
                <a:latin typeface="Times New Roman" pitchFamily="18" charset="0"/>
                <a:cs typeface="Times New Roman" pitchFamily="18" charset="0"/>
              </a:rPr>
              <a:t>the informal events continue, it becomes important for more formal mechanisms to be put in </a:t>
            </a:r>
            <a:r>
              <a:rPr lang="en-US" sz="2200" dirty="0" smtClean="0">
                <a:latin typeface="Times New Roman" pitchFamily="18" charset="0"/>
                <a:cs typeface="Times New Roman" pitchFamily="18" charset="0"/>
              </a:rPr>
              <a:t>place for more efficient management of the process.</a:t>
            </a:r>
          </a:p>
          <a:p>
            <a:r>
              <a:rPr lang="en-US" sz="2200" dirty="0" smtClean="0">
                <a:latin typeface="Times New Roman" pitchFamily="18" charset="0"/>
                <a:cs typeface="Times New Roman" pitchFamily="18" charset="0"/>
              </a:rPr>
              <a:t>Also ensure </a:t>
            </a:r>
            <a:r>
              <a:rPr lang="en-US" sz="2200" dirty="0">
                <a:latin typeface="Times New Roman" pitchFamily="18" charset="0"/>
                <a:cs typeface="Times New Roman" pitchFamily="18" charset="0"/>
              </a:rPr>
              <a:t>that the network is focused on addressing the problem statements in the original charter.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Often </a:t>
            </a:r>
            <a:r>
              <a:rPr lang="en-US" sz="2200" dirty="0">
                <a:latin typeface="Times New Roman" pitchFamily="18" charset="0"/>
                <a:cs typeface="Times New Roman" pitchFamily="18" charset="0"/>
              </a:rPr>
              <a:t>this includes online collaboration tools and forums to permit synchronous or asynchronous collaboration around problems and ideas</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The goal in formalizing innovation networks is to create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‘sense of community’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An </a:t>
            </a:r>
            <a:r>
              <a:rPr lang="en-US" sz="2200" dirty="0">
                <a:latin typeface="Times New Roman" pitchFamily="18" charset="0"/>
                <a:cs typeface="Times New Roman" pitchFamily="18" charset="0"/>
              </a:rPr>
              <a:t>effective way to create this sense of community is to create opportunities for shared experiences.</a:t>
            </a:r>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54</a:t>
            </a:fld>
            <a:endParaRPr lang="en-US"/>
          </a:p>
        </p:txBody>
      </p:sp>
    </p:spTree>
    <p:extLst>
      <p:ext uri="{BB962C8B-B14F-4D97-AF65-F5344CB8AC3E}">
        <p14:creationId xmlns="" xmlns:p14="http://schemas.microsoft.com/office/powerpoint/2010/main" val="952923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a:bodyPr>
          <a:lstStyle/>
          <a:p>
            <a:pPr algn="ctr"/>
            <a:r>
              <a:rPr lang="en-US" sz="3000" b="1" dirty="0" smtClean="0">
                <a:latin typeface="Times New Roman" pitchFamily="18" charset="0"/>
                <a:cs typeface="Times New Roman" pitchFamily="18" charset="0"/>
              </a:rPr>
              <a:t>Steps to Build An Innovation Network</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sz="2400" b="1" dirty="0">
                <a:latin typeface="Times New Roman" pitchFamily="18" charset="0"/>
                <a:cs typeface="Times New Roman" pitchFamily="18" charset="0"/>
              </a:rPr>
              <a:t>Experiment and M</a:t>
            </a:r>
            <a:r>
              <a:rPr lang="en-US" sz="2400" b="1" dirty="0" smtClean="0">
                <a:latin typeface="Times New Roman" pitchFamily="18" charset="0"/>
                <a:cs typeface="Times New Roman" pitchFamily="18" charset="0"/>
              </a:rPr>
              <a:t>easure</a:t>
            </a:r>
            <a:r>
              <a:rPr lang="en-US" sz="2400" dirty="0" smtClean="0">
                <a:latin typeface="Times New Roman" pitchFamily="18" charset="0"/>
                <a:cs typeface="Times New Roman" pitchFamily="18" charset="0"/>
              </a:rPr>
              <a:t> </a:t>
            </a:r>
          </a:p>
          <a:p>
            <a:r>
              <a:rPr lang="en-US" sz="2200" dirty="0" smtClean="0">
                <a:latin typeface="Times New Roman" pitchFamily="18" charset="0"/>
                <a:cs typeface="Times New Roman" pitchFamily="18" charset="0"/>
              </a:rPr>
              <a:t>Open </a:t>
            </a:r>
            <a:r>
              <a:rPr lang="en-US" sz="2200" dirty="0">
                <a:latin typeface="Times New Roman" pitchFamily="18" charset="0"/>
                <a:cs typeface="Times New Roman" pitchFamily="18" charset="0"/>
              </a:rPr>
              <a:t>innovation is not a linear </a:t>
            </a:r>
            <a:r>
              <a:rPr lang="en-US" sz="2200" dirty="0" smtClean="0">
                <a:latin typeface="Times New Roman" pitchFamily="18" charset="0"/>
                <a:cs typeface="Times New Roman" pitchFamily="18" charset="0"/>
              </a:rPr>
              <a:t>process and it is complex.</a:t>
            </a:r>
          </a:p>
          <a:p>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key is to use </a:t>
            </a:r>
            <a:r>
              <a:rPr lang="en-US" sz="2200" dirty="0" smtClean="0">
                <a:latin typeface="Times New Roman" pitchFamily="18" charset="0"/>
                <a:cs typeface="Times New Roman" pitchFamily="18" charset="0"/>
              </a:rPr>
              <a:t>innovation </a:t>
            </a:r>
            <a:r>
              <a:rPr lang="en-US" sz="2200" dirty="0">
                <a:latin typeface="Times New Roman" pitchFamily="18" charset="0"/>
                <a:cs typeface="Times New Roman" pitchFamily="18" charset="0"/>
              </a:rPr>
              <a:t>networks to continually scan for both needs (trends, problems, opportunities) and solutions (technologies, products, companies</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These networks </a:t>
            </a:r>
            <a:r>
              <a:rPr lang="en-US" sz="2200" dirty="0">
                <a:latin typeface="Times New Roman" pitchFamily="18" charset="0"/>
                <a:cs typeface="Times New Roman" pitchFamily="18" charset="0"/>
              </a:rPr>
              <a:t>and the initiatives within </a:t>
            </a:r>
            <a:r>
              <a:rPr lang="en-US" sz="2200" dirty="0" smtClean="0">
                <a:latin typeface="Times New Roman" pitchFamily="18" charset="0"/>
                <a:cs typeface="Times New Roman" pitchFamily="18" charset="0"/>
              </a:rPr>
              <a:t>them need to be treated </a:t>
            </a:r>
            <a:r>
              <a:rPr lang="en-US" sz="2200" dirty="0">
                <a:latin typeface="Times New Roman" pitchFamily="18" charset="0"/>
                <a:cs typeface="Times New Roman" pitchFamily="18" charset="0"/>
              </a:rPr>
              <a:t>as strategic experiments. </a:t>
            </a:r>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55</a:t>
            </a:fld>
            <a:endParaRPr lang="en-US"/>
          </a:p>
        </p:txBody>
      </p:sp>
    </p:spTree>
    <p:extLst>
      <p:ext uri="{BB962C8B-B14F-4D97-AF65-F5344CB8AC3E}">
        <p14:creationId xmlns="" xmlns:p14="http://schemas.microsoft.com/office/powerpoint/2010/main" val="541021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200" b="1" dirty="0">
                <a:latin typeface="Times New Roman" pitchFamily="18" charset="0"/>
                <a:cs typeface="Times New Roman" pitchFamily="18" charset="0"/>
              </a:rPr>
              <a:t>Define Social Media </a:t>
            </a:r>
            <a:r>
              <a:rPr lang="en-US" sz="3200" b="1" dirty="0" smtClean="0">
                <a:latin typeface="Times New Roman" pitchFamily="18" charset="0"/>
                <a:cs typeface="Times New Roman" pitchFamily="18" charset="0"/>
              </a:rPr>
              <a:t>Analytics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a:solidFill>
                  <a:schemeClr val="tx1"/>
                </a:solidFill>
                <a:latin typeface="Times New Roman" pitchFamily="18" charset="0"/>
                <a:cs typeface="Times New Roman" pitchFamily="18" charset="0"/>
              </a:rPr>
              <a:t>Social media analytics is the practice of gathering data from social media websites and analyzing that data using social media analytics tools to make business decisions.</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Social </a:t>
            </a:r>
            <a:r>
              <a:rPr lang="en-US" sz="2400" dirty="0">
                <a:solidFill>
                  <a:schemeClr val="tx1"/>
                </a:solidFill>
                <a:latin typeface="Times New Roman" pitchFamily="18" charset="0"/>
                <a:cs typeface="Times New Roman" pitchFamily="18" charset="0"/>
              </a:rPr>
              <a:t>media analytics tools are pieces of web application analysis software that are used to monitor, assess and consequently improve social media performance. </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most common use of social media analytics is to mine customer sentiment to support marketing and customer service activities.</a:t>
            </a:r>
          </a:p>
          <a:p>
            <a:endParaRPr lang="en-US" sz="22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56</a:t>
            </a:fld>
            <a:endParaRPr lang="en-US"/>
          </a:p>
        </p:txBody>
      </p:sp>
    </p:spTree>
    <p:extLst>
      <p:ext uri="{BB962C8B-B14F-4D97-AF65-F5344CB8AC3E}">
        <p14:creationId xmlns="" xmlns:p14="http://schemas.microsoft.com/office/powerpoint/2010/main" val="2401769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200" b="1" dirty="0" smtClean="0">
                <a:latin typeface="Times New Roman" pitchFamily="18" charset="0"/>
                <a:cs typeface="Times New Roman" pitchFamily="18" charset="0"/>
              </a:rPr>
              <a:t>Social </a:t>
            </a:r>
            <a:r>
              <a:rPr lang="en-US" sz="3200" b="1" dirty="0">
                <a:latin typeface="Times New Roman" pitchFamily="18" charset="0"/>
                <a:cs typeface="Times New Roman" pitchFamily="18" charset="0"/>
              </a:rPr>
              <a:t>Media Analytics </a:t>
            </a:r>
            <a:r>
              <a:rPr lang="en-US" sz="3200" b="1" dirty="0" smtClean="0">
                <a:latin typeface="Times New Roman" pitchFamily="18" charset="0"/>
                <a:cs typeface="Times New Roman" pitchFamily="18" charset="0"/>
              </a:rPr>
              <a:t>– Process</a:t>
            </a:r>
            <a:br>
              <a:rPr lang="en-US" sz="3200" b="1"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a:latin typeface="Times New Roman" pitchFamily="18" charset="0"/>
                <a:cs typeface="Times New Roman" pitchFamily="18" charset="0"/>
              </a:rPr>
              <a:t>The first step in a social media intelligence initiative is to determine which business goals the data that is gathered and analyzed will benefit.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Typical objectives include increasing revenues, reducing customer service costs, getting feedback on products and services, and improving public opinion of a particular product or business division.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Once the business goals have been identified, businesses should define key performance indicators (</a:t>
            </a:r>
            <a:r>
              <a:rPr lang="en-US" sz="2400" u="sng" dirty="0">
                <a:latin typeface="Times New Roman" pitchFamily="18" charset="0"/>
                <a:cs typeface="Times New Roman" pitchFamily="18" charset="0"/>
              </a:rPr>
              <a:t>KPIs</a:t>
            </a:r>
            <a:r>
              <a:rPr lang="en-US" sz="2400" dirty="0">
                <a:latin typeface="Times New Roman" pitchFamily="18" charset="0"/>
                <a:cs typeface="Times New Roman" pitchFamily="18" charset="0"/>
              </a:rPr>
              <a:t>) to objectively evaluate the business analytics data.</a:t>
            </a:r>
          </a:p>
        </p:txBody>
      </p:sp>
      <p:sp>
        <p:nvSpPr>
          <p:cNvPr id="5" name="Slide Number Placeholder 4"/>
          <p:cNvSpPr>
            <a:spLocks noGrp="1"/>
          </p:cNvSpPr>
          <p:nvPr>
            <p:ph type="sldNum" sz="quarter" idx="12"/>
          </p:nvPr>
        </p:nvSpPr>
        <p:spPr/>
        <p:txBody>
          <a:bodyPr/>
          <a:lstStyle/>
          <a:p>
            <a:fld id="{7171E003-E08C-4C96-BE6D-682EDE082C67}" type="slidenum">
              <a:rPr lang="en-US" smtClean="0"/>
              <a:pPr/>
              <a:t>57</a:t>
            </a:fld>
            <a:endParaRPr lang="en-US"/>
          </a:p>
        </p:txBody>
      </p:sp>
    </p:spTree>
    <p:extLst>
      <p:ext uri="{BB962C8B-B14F-4D97-AF65-F5344CB8AC3E}">
        <p14:creationId xmlns="" xmlns:p14="http://schemas.microsoft.com/office/powerpoint/2010/main" val="14681544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200" b="1" dirty="0" smtClean="0">
                <a:latin typeface="Times New Roman" pitchFamily="18" charset="0"/>
                <a:cs typeface="Times New Roman" pitchFamily="18" charset="0"/>
              </a:rPr>
              <a:t>Social </a:t>
            </a:r>
            <a:r>
              <a:rPr lang="en-US" sz="3200" b="1" dirty="0">
                <a:latin typeface="Times New Roman" pitchFamily="18" charset="0"/>
                <a:cs typeface="Times New Roman" pitchFamily="18" charset="0"/>
              </a:rPr>
              <a:t>Media Analytics </a:t>
            </a:r>
            <a:r>
              <a:rPr lang="en-US" sz="3200" b="1" dirty="0" smtClean="0">
                <a:latin typeface="Times New Roman" pitchFamily="18" charset="0"/>
                <a:cs typeface="Times New Roman" pitchFamily="18" charset="0"/>
              </a:rPr>
              <a:t>– Importance</a:t>
            </a:r>
            <a:br>
              <a:rPr lang="en-US" sz="3200" b="1"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a:latin typeface="Times New Roman" pitchFamily="18" charset="0"/>
                <a:cs typeface="Times New Roman" pitchFamily="18" charset="0"/>
              </a:rPr>
              <a:t>There is a tremendous amount of information in social media data.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decades past, enterprises paid market research companies to poll consumers and conduct focus groups to get the kind of information that consumers now willingly post to public social media platforms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58</a:t>
            </a:fld>
            <a:endParaRPr lang="en-US"/>
          </a:p>
        </p:txBody>
      </p:sp>
    </p:spTree>
    <p:extLst>
      <p:ext uri="{BB962C8B-B14F-4D97-AF65-F5344CB8AC3E}">
        <p14:creationId xmlns="" xmlns:p14="http://schemas.microsoft.com/office/powerpoint/2010/main" val="2084394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762000"/>
          </a:xfrm>
        </p:spPr>
        <p:txBody>
          <a:bodyPr>
            <a:normAutofit fontScale="90000"/>
          </a:bodyPr>
          <a:lstStyle/>
          <a:p>
            <a:pPr algn="ctr"/>
            <a:r>
              <a:rPr lang="en-US" sz="3200" b="1" dirty="0" smtClean="0">
                <a:latin typeface="Times New Roman" pitchFamily="18" charset="0"/>
                <a:cs typeface="Times New Roman" pitchFamily="18" charset="0"/>
              </a:rPr>
              <a:t>Social </a:t>
            </a:r>
            <a:r>
              <a:rPr lang="en-US" sz="3200" b="1" dirty="0">
                <a:latin typeface="Times New Roman" pitchFamily="18" charset="0"/>
                <a:cs typeface="Times New Roman" pitchFamily="18" charset="0"/>
              </a:rPr>
              <a:t>Media Analytics </a:t>
            </a:r>
            <a:r>
              <a:rPr lang="en-US" sz="3200" b="1" dirty="0" smtClean="0">
                <a:latin typeface="Times New Roman" pitchFamily="18" charset="0"/>
                <a:cs typeface="Times New Roman" pitchFamily="18" charset="0"/>
              </a:rPr>
              <a:t>– Example</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295400"/>
            <a:ext cx="7772400" cy="5410200"/>
          </a:xfrm>
        </p:spPr>
        <p:style>
          <a:lnRef idx="2">
            <a:schemeClr val="accent4"/>
          </a:lnRef>
          <a:fillRef idx="1">
            <a:schemeClr val="lt1"/>
          </a:fillRef>
          <a:effectRef idx="0">
            <a:schemeClr val="accent4"/>
          </a:effectRef>
          <a:fontRef idx="minor">
            <a:schemeClr val="dk1"/>
          </a:fontRef>
        </p:style>
        <p:txBody>
          <a:bodyPr>
            <a:normAutofit fontScale="25000" lnSpcReduction="20000"/>
          </a:bodyPr>
          <a:lstStyle/>
          <a:p>
            <a:r>
              <a:rPr lang="en-US" sz="9600" b="1" dirty="0">
                <a:latin typeface="Times New Roman" pitchFamily="18" charset="0"/>
                <a:cs typeface="Times New Roman" pitchFamily="18" charset="0"/>
              </a:rPr>
              <a:t>Google </a:t>
            </a:r>
            <a:r>
              <a:rPr lang="en-US" sz="9600" b="1" dirty="0" smtClean="0">
                <a:latin typeface="Times New Roman" pitchFamily="18" charset="0"/>
                <a:cs typeface="Times New Roman" pitchFamily="18" charset="0"/>
              </a:rPr>
              <a:t>Analytics</a:t>
            </a:r>
          </a:p>
          <a:p>
            <a:r>
              <a:rPr lang="en-US" sz="9600" dirty="0" smtClean="0">
                <a:latin typeface="Times New Roman" pitchFamily="18" charset="0"/>
                <a:cs typeface="Times New Roman" pitchFamily="18" charset="0"/>
              </a:rPr>
              <a:t>Even </a:t>
            </a:r>
            <a:r>
              <a:rPr lang="en-US" sz="9600" dirty="0">
                <a:latin typeface="Times New Roman" pitchFamily="18" charset="0"/>
                <a:cs typeface="Times New Roman" pitchFamily="18" charset="0"/>
              </a:rPr>
              <a:t>though Google Analytics has been mainly designed to analyze the web performance of </a:t>
            </a:r>
            <a:r>
              <a:rPr lang="en-US" sz="9600" dirty="0" smtClean="0">
                <a:latin typeface="Times New Roman" pitchFamily="18" charset="0"/>
                <a:cs typeface="Times New Roman" pitchFamily="18" charset="0"/>
              </a:rPr>
              <a:t>the </a:t>
            </a:r>
            <a:r>
              <a:rPr lang="en-US" sz="9600" dirty="0">
                <a:latin typeface="Times New Roman" pitchFamily="18" charset="0"/>
                <a:cs typeface="Times New Roman" pitchFamily="18" charset="0"/>
              </a:rPr>
              <a:t>website, it also offers plenty of insights about social media, for example</a:t>
            </a:r>
            <a:r>
              <a:rPr lang="en-US" sz="9600" dirty="0" smtClean="0">
                <a:latin typeface="Times New Roman" pitchFamily="18" charset="0"/>
                <a:cs typeface="Times New Roman" pitchFamily="18" charset="0"/>
              </a:rPr>
              <a:t>:</a:t>
            </a:r>
          </a:p>
          <a:p>
            <a:r>
              <a:rPr lang="en-US" sz="9600" b="1" dirty="0">
                <a:latin typeface="Times New Roman" pitchFamily="18" charset="0"/>
                <a:cs typeface="Times New Roman" pitchFamily="18" charset="0"/>
              </a:rPr>
              <a:t>Sources of social media traffic to your website:</a:t>
            </a:r>
            <a:r>
              <a:rPr lang="en-US" sz="9600" dirty="0">
                <a:latin typeface="Times New Roman" pitchFamily="18" charset="0"/>
                <a:cs typeface="Times New Roman" pitchFamily="18" charset="0"/>
              </a:rPr>
              <a:t> Discover what social media platform brings the most </a:t>
            </a:r>
            <a:r>
              <a:rPr lang="en-US" sz="9600" dirty="0" smtClean="0">
                <a:latin typeface="Times New Roman" pitchFamily="18" charset="0"/>
                <a:cs typeface="Times New Roman" pitchFamily="18" charset="0"/>
              </a:rPr>
              <a:t>visitors.</a:t>
            </a:r>
          </a:p>
          <a:p>
            <a:r>
              <a:rPr lang="en-US" sz="9600" b="1" dirty="0">
                <a:latin typeface="Times New Roman" pitchFamily="18" charset="0"/>
                <a:cs typeface="Times New Roman" pitchFamily="18" charset="0"/>
              </a:rPr>
              <a:t>Goals completions for </a:t>
            </a:r>
            <a:r>
              <a:rPr lang="en-US" sz="9600" b="1" dirty="0" smtClean="0">
                <a:latin typeface="Times New Roman" pitchFamily="18" charset="0"/>
                <a:cs typeface="Times New Roman" pitchFamily="18" charset="0"/>
              </a:rPr>
              <a:t>social </a:t>
            </a:r>
            <a:r>
              <a:rPr lang="en-US" sz="9600" b="1" dirty="0">
                <a:latin typeface="Times New Roman" pitchFamily="18" charset="0"/>
                <a:cs typeface="Times New Roman" pitchFamily="18" charset="0"/>
              </a:rPr>
              <a:t>media posts:</a:t>
            </a:r>
            <a:r>
              <a:rPr lang="en-US" sz="9600" dirty="0">
                <a:latin typeface="Times New Roman" pitchFamily="18" charset="0"/>
                <a:cs typeface="Times New Roman" pitchFamily="18" charset="0"/>
              </a:rPr>
              <a:t> Assign goals and analyze their completion</a:t>
            </a:r>
          </a:p>
          <a:p>
            <a:r>
              <a:rPr lang="en-US" sz="9600" b="1" dirty="0" smtClean="0">
                <a:latin typeface="Times New Roman" pitchFamily="18" charset="0"/>
                <a:cs typeface="Times New Roman" pitchFamily="18" charset="0"/>
              </a:rPr>
              <a:t>Conversions </a:t>
            </a:r>
            <a:r>
              <a:rPr lang="en-US" sz="9600" b="1" dirty="0">
                <a:latin typeface="Times New Roman" pitchFamily="18" charset="0"/>
                <a:cs typeface="Times New Roman" pitchFamily="18" charset="0"/>
              </a:rPr>
              <a:t>from social media posts: </a:t>
            </a:r>
            <a:r>
              <a:rPr lang="en-US" sz="9600" dirty="0">
                <a:latin typeface="Times New Roman" pitchFamily="18" charset="0"/>
                <a:cs typeface="Times New Roman" pitchFamily="18" charset="0"/>
              </a:rPr>
              <a:t>Assign revenue to conversions in social media</a:t>
            </a:r>
          </a:p>
          <a:p>
            <a:r>
              <a:rPr lang="en-US" sz="9600" b="1" dirty="0" smtClean="0">
                <a:latin typeface="Times New Roman" pitchFamily="18" charset="0"/>
                <a:cs typeface="Times New Roman" pitchFamily="18" charset="0"/>
              </a:rPr>
              <a:t>Assisted </a:t>
            </a:r>
            <a:r>
              <a:rPr lang="en-US" sz="9600" b="1" dirty="0">
                <a:latin typeface="Times New Roman" pitchFamily="18" charset="0"/>
                <a:cs typeface="Times New Roman" pitchFamily="18" charset="0"/>
              </a:rPr>
              <a:t>social media conversions: </a:t>
            </a:r>
            <a:r>
              <a:rPr lang="en-US" sz="9600" dirty="0">
                <a:latin typeface="Times New Roman" pitchFamily="18" charset="0"/>
                <a:cs typeface="Times New Roman" pitchFamily="18" charset="0"/>
              </a:rPr>
              <a:t>See if any of </a:t>
            </a:r>
            <a:r>
              <a:rPr lang="en-US" sz="9600" dirty="0" smtClean="0">
                <a:latin typeface="Times New Roman" pitchFamily="18" charset="0"/>
                <a:cs typeface="Times New Roman" pitchFamily="18" charset="0"/>
              </a:rPr>
              <a:t>the social </a:t>
            </a:r>
            <a:r>
              <a:rPr lang="en-US" sz="9600" dirty="0">
                <a:latin typeface="Times New Roman" pitchFamily="18" charset="0"/>
                <a:cs typeface="Times New Roman" pitchFamily="18" charset="0"/>
              </a:rPr>
              <a:t>media </a:t>
            </a:r>
            <a:r>
              <a:rPr lang="en-US" sz="9600" dirty="0" smtClean="0">
                <a:latin typeface="Times New Roman" pitchFamily="18" charset="0"/>
                <a:cs typeface="Times New Roman" pitchFamily="18" charset="0"/>
              </a:rPr>
              <a:t>platforms </a:t>
            </a:r>
            <a:r>
              <a:rPr lang="en-US" sz="9600" dirty="0">
                <a:latin typeface="Times New Roman" pitchFamily="18" charset="0"/>
                <a:cs typeface="Times New Roman" pitchFamily="18" charset="0"/>
              </a:rPr>
              <a:t>contributed to a conversion</a:t>
            </a:r>
          </a:p>
          <a:p>
            <a:endParaRPr lang="en-US" sz="96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59</a:t>
            </a:fld>
            <a:endParaRPr lang="en-US"/>
          </a:p>
        </p:txBody>
      </p:sp>
    </p:spTree>
    <p:extLst>
      <p:ext uri="{BB962C8B-B14F-4D97-AF65-F5344CB8AC3E}">
        <p14:creationId xmlns="" xmlns:p14="http://schemas.microsoft.com/office/powerpoint/2010/main" val="1529014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Meaning of Internet of Things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fontAlgn="base"/>
            <a:r>
              <a:rPr lang="en-US" sz="3100" dirty="0" smtClean="0">
                <a:solidFill>
                  <a:schemeClr val="tx1"/>
                </a:solidFill>
                <a:latin typeface="Times New Roman" pitchFamily="18" charset="0"/>
                <a:cs typeface="Times New Roman" pitchFamily="18" charset="0"/>
              </a:rPr>
              <a:t>The internet of things (</a:t>
            </a:r>
            <a:r>
              <a:rPr lang="en-US" sz="3100" dirty="0" err="1" smtClean="0">
                <a:solidFill>
                  <a:schemeClr val="tx1"/>
                </a:solidFill>
                <a:latin typeface="Times New Roman" pitchFamily="18" charset="0"/>
                <a:cs typeface="Times New Roman" pitchFamily="18" charset="0"/>
              </a:rPr>
              <a:t>IoT</a:t>
            </a:r>
            <a:r>
              <a:rPr lang="en-US" sz="3100" dirty="0" smtClean="0">
                <a:solidFill>
                  <a:schemeClr val="tx1"/>
                </a:solidFill>
                <a:latin typeface="Times New Roman" pitchFamily="18" charset="0"/>
                <a:cs typeface="Times New Roman" pitchFamily="18" charset="0"/>
              </a:rPr>
              <a:t>) is a computing concept that describes the idea of everyday physical objects being connected to the internet and being able to identify themselves to other devices. </a:t>
            </a:r>
          </a:p>
          <a:p>
            <a:pPr fontAlgn="base">
              <a:buNone/>
            </a:pPr>
            <a:endParaRPr lang="en-US" sz="3100" dirty="0" smtClean="0">
              <a:solidFill>
                <a:schemeClr val="tx1"/>
              </a:solidFill>
              <a:latin typeface="Times New Roman" pitchFamily="18" charset="0"/>
              <a:cs typeface="Times New Roman" pitchFamily="18" charset="0"/>
            </a:endParaRPr>
          </a:p>
          <a:p>
            <a:pPr fontAlgn="base"/>
            <a:r>
              <a:rPr lang="en-US" sz="3100" dirty="0" smtClean="0">
                <a:solidFill>
                  <a:schemeClr val="tx1"/>
                </a:solidFill>
                <a:latin typeface="Times New Roman" pitchFamily="18" charset="0"/>
                <a:cs typeface="Times New Roman" pitchFamily="18" charset="0"/>
              </a:rPr>
              <a:t>It is a system of interrelated computing devices, mechanical and digital machines, objects, animals or people that are provided with unique identifiers (UIDs) and the ability to transfer data over a network without requiring human-to-human or human-to-computer interaction.</a:t>
            </a:r>
          </a:p>
          <a:p>
            <a:pPr fontAlgn="base"/>
            <a:endParaRPr lang="en-US" sz="3100" dirty="0" smtClean="0">
              <a:solidFill>
                <a:schemeClr val="tx1"/>
              </a:solidFill>
              <a:latin typeface="Times New Roman" pitchFamily="18" charset="0"/>
              <a:cs typeface="Times New Roman" pitchFamily="18" charset="0"/>
            </a:endParaRPr>
          </a:p>
          <a:p>
            <a:pPr fontAlgn="base"/>
            <a:r>
              <a:rPr lang="en-US" sz="3100" dirty="0" smtClean="0">
                <a:solidFill>
                  <a:schemeClr val="tx1"/>
                </a:solidFill>
                <a:latin typeface="Times New Roman" pitchFamily="18" charset="0"/>
                <a:cs typeface="Times New Roman" pitchFamily="18" charset="0"/>
              </a:rPr>
              <a:t>The term is closely identified with RFID as the method of communication, although it also may include other sensor technologies, wireless technologies or QR codes.</a:t>
            </a:r>
          </a:p>
          <a:p>
            <a:pPr fontAlgn="base"/>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Components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buNone/>
            </a:pPr>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a:p>
            <a:pPr fontAlgn="base"/>
            <a:endParaRPr lang="en-US" sz="3100"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7</a:t>
            </a:fld>
            <a:endParaRPr lang="en-US"/>
          </a:p>
        </p:txBody>
      </p:sp>
      <p:pic>
        <p:nvPicPr>
          <p:cNvPr id="6" name="Picture 2"/>
          <p:cNvPicPr>
            <a:picLocks noChangeAspect="1" noChangeArrowheads="1"/>
          </p:cNvPicPr>
          <p:nvPr/>
        </p:nvPicPr>
        <p:blipFill>
          <a:blip r:embed="rId2"/>
          <a:srcRect t="3037" b="14977"/>
          <a:stretch>
            <a:fillRect/>
          </a:stretch>
        </p:blipFill>
        <p:spPr bwMode="auto">
          <a:xfrm>
            <a:off x="1143000" y="1600200"/>
            <a:ext cx="7467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Components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Autofit/>
          </a:bodyPr>
          <a:lstStyle/>
          <a:p>
            <a:pPr fontAlgn="base"/>
            <a:r>
              <a:rPr lang="en-US" sz="2000" b="1" dirty="0" smtClean="0">
                <a:solidFill>
                  <a:schemeClr val="tx1"/>
                </a:solidFill>
                <a:latin typeface="Times New Roman" pitchFamily="18" charset="0"/>
                <a:cs typeface="Times New Roman" pitchFamily="18" charset="0"/>
              </a:rPr>
              <a:t>Physical objects:  </a:t>
            </a:r>
            <a:r>
              <a:rPr lang="en-US" sz="2000" dirty="0" smtClean="0">
                <a:solidFill>
                  <a:schemeClr val="tx1"/>
                </a:solidFill>
                <a:latin typeface="Times New Roman" pitchFamily="18" charset="0"/>
                <a:cs typeface="Times New Roman" pitchFamily="18" charset="0"/>
              </a:rPr>
              <a:t>Things that are connected in a single network. Example: A car, a building, an animal etc.</a:t>
            </a:r>
          </a:p>
          <a:p>
            <a:pPr fontAlgn="base"/>
            <a:r>
              <a:rPr lang="en-US" sz="2000" b="1" dirty="0" smtClean="0">
                <a:solidFill>
                  <a:schemeClr val="tx1"/>
                </a:solidFill>
                <a:latin typeface="Times New Roman" pitchFamily="18" charset="0"/>
                <a:cs typeface="Times New Roman" pitchFamily="18" charset="0"/>
              </a:rPr>
              <a:t>Sensors: </a:t>
            </a:r>
            <a:r>
              <a:rPr lang="en-US" sz="2000" dirty="0" smtClean="0">
                <a:solidFill>
                  <a:schemeClr val="tx1"/>
                </a:solidFill>
                <a:latin typeface="Times New Roman" pitchFamily="18" charset="0"/>
                <a:cs typeface="Times New Roman" pitchFamily="18" charset="0"/>
              </a:rPr>
              <a:t>A hardware which  senses the environment around a  physical object. Examples of sensors are:</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 Accelerometers: Used for sensing temperature.</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 Magnetometers: Used for sensing proximity.</a:t>
            </a:r>
          </a:p>
          <a:p>
            <a:pPr lvl="2" fontAlgn="base">
              <a:buFont typeface="Wingdings" pitchFamily="2" charset="2"/>
              <a:buChar char="Ø"/>
            </a:pPr>
            <a:r>
              <a:rPr lang="en-US" sz="2000" dirty="0" smtClean="0">
                <a:solidFill>
                  <a:schemeClr val="tx1"/>
                </a:solidFill>
                <a:latin typeface="Times New Roman" pitchFamily="18" charset="0"/>
                <a:cs typeface="Times New Roman" pitchFamily="18" charset="0"/>
              </a:rPr>
              <a:t> Gyroscopes: Used for sensing image.</a:t>
            </a:r>
          </a:p>
          <a:p>
            <a:pPr fontAlgn="base"/>
            <a:r>
              <a:rPr lang="en-US" sz="2000" b="1" dirty="0" smtClean="0">
                <a:solidFill>
                  <a:schemeClr val="tx1"/>
                </a:solidFill>
                <a:latin typeface="Times New Roman" pitchFamily="18" charset="0"/>
                <a:cs typeface="Times New Roman" pitchFamily="18" charset="0"/>
              </a:rPr>
              <a:t>People: </a:t>
            </a:r>
            <a:r>
              <a:rPr lang="en-US" sz="2000" dirty="0" smtClean="0">
                <a:solidFill>
                  <a:schemeClr val="tx1"/>
                </a:solidFill>
                <a:latin typeface="Times New Roman" pitchFamily="18" charset="0"/>
                <a:cs typeface="Times New Roman" pitchFamily="18" charset="0"/>
              </a:rPr>
              <a:t>Who controls the </a:t>
            </a:r>
            <a:r>
              <a:rPr lang="en-US" sz="2000" dirty="0" err="1" smtClean="0">
                <a:solidFill>
                  <a:schemeClr val="tx1"/>
                </a:solidFill>
                <a:latin typeface="Times New Roman" pitchFamily="18" charset="0"/>
                <a:cs typeface="Times New Roman" pitchFamily="18" charset="0"/>
              </a:rPr>
              <a:t>IoT</a:t>
            </a:r>
            <a:r>
              <a:rPr lang="en-US" sz="2000" dirty="0" smtClean="0">
                <a:solidFill>
                  <a:schemeClr val="tx1"/>
                </a:solidFill>
                <a:latin typeface="Times New Roman" pitchFamily="18" charset="0"/>
                <a:cs typeface="Times New Roman" pitchFamily="18" charset="0"/>
              </a:rPr>
              <a:t> via mobile or computer application.</a:t>
            </a:r>
          </a:p>
          <a:p>
            <a:pPr fontAlgn="base"/>
            <a:r>
              <a:rPr lang="en-US" sz="2000" b="1" dirty="0" smtClean="0">
                <a:solidFill>
                  <a:schemeClr val="tx1"/>
                </a:solidFill>
                <a:latin typeface="Times New Roman" pitchFamily="18" charset="0"/>
                <a:cs typeface="Times New Roman" pitchFamily="18" charset="0"/>
              </a:rPr>
              <a:t>A Cloud/server infrastructure/</a:t>
            </a:r>
            <a:r>
              <a:rPr lang="en-US" sz="2000" b="1" dirty="0" err="1" smtClean="0">
                <a:solidFill>
                  <a:schemeClr val="tx1"/>
                </a:solidFill>
                <a:latin typeface="Times New Roman" pitchFamily="18" charset="0"/>
                <a:cs typeface="Times New Roman" pitchFamily="18" charset="0"/>
              </a:rPr>
              <a:t>IoT</a:t>
            </a:r>
            <a:r>
              <a:rPr lang="en-US" sz="2000" b="1" dirty="0" smtClean="0">
                <a:solidFill>
                  <a:schemeClr val="tx1"/>
                </a:solidFill>
                <a:latin typeface="Times New Roman" pitchFamily="18" charset="0"/>
                <a:cs typeface="Times New Roman" pitchFamily="18" charset="0"/>
              </a:rPr>
              <a:t> Platform:</a:t>
            </a:r>
            <a:r>
              <a:rPr lang="en-US" sz="2000" dirty="0" smtClean="0">
                <a:solidFill>
                  <a:schemeClr val="tx1"/>
                </a:solidFill>
                <a:latin typeface="Times New Roman" pitchFamily="18" charset="0"/>
                <a:cs typeface="Times New Roman" pitchFamily="18" charset="0"/>
              </a:rPr>
              <a:t> The sensors can be connected to the cloud through various mediums of communication and transports such as cellular networks, satellite networks, Wi-Fi, Bluetooth etc. The central services  are used to process large amount data collected by a  device, provide analytics and host the entire </a:t>
            </a:r>
            <a:r>
              <a:rPr lang="en-US" sz="2000" dirty="0" err="1" smtClean="0">
                <a:solidFill>
                  <a:schemeClr val="tx1"/>
                </a:solidFill>
                <a:latin typeface="Times New Roman" pitchFamily="18" charset="0"/>
                <a:cs typeface="Times New Roman" pitchFamily="18" charset="0"/>
              </a:rPr>
              <a:t>IoT</a:t>
            </a:r>
            <a:r>
              <a:rPr lang="en-US" sz="2000" dirty="0" smtClean="0">
                <a:solidFill>
                  <a:schemeClr val="tx1"/>
                </a:solidFill>
                <a:latin typeface="Times New Roman" pitchFamily="18" charset="0"/>
                <a:cs typeface="Times New Roman" pitchFamily="18" charset="0"/>
              </a:rPr>
              <a:t> ecosystem. Cloud computing services are popularly used in </a:t>
            </a:r>
            <a:r>
              <a:rPr lang="en-US" sz="2000" dirty="0" err="1" smtClean="0">
                <a:solidFill>
                  <a:schemeClr val="tx1"/>
                </a:solidFill>
                <a:latin typeface="Times New Roman" pitchFamily="18" charset="0"/>
                <a:cs typeface="Times New Roman" pitchFamily="18" charset="0"/>
              </a:rPr>
              <a:t>IoT</a:t>
            </a:r>
            <a:r>
              <a:rPr lang="en-US" sz="2000" dirty="0" smtClean="0">
                <a:solidFill>
                  <a:schemeClr val="tx1"/>
                </a:solidFill>
                <a:latin typeface="Times New Roman" pitchFamily="18" charset="0"/>
                <a:cs typeface="Times New Roman" pitchFamily="18" charset="0"/>
              </a:rPr>
              <a:t>.</a:t>
            </a:r>
            <a:endParaRPr lang="en-US" sz="2000" b="1"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683765" cy="990600"/>
          </a:xfrm>
        </p:spPr>
        <p:txBody>
          <a:bodyPr>
            <a:normAutofit/>
          </a:bodyPr>
          <a:lstStyle/>
          <a:p>
            <a:pPr algn="ctr"/>
            <a:r>
              <a:rPr lang="en-US" b="1" dirty="0" smtClean="0">
                <a:latin typeface="Times New Roman" pitchFamily="18" charset="0"/>
                <a:cs typeface="Times New Roman" pitchFamily="18" charset="0"/>
              </a:rPr>
              <a:t>Components of </a:t>
            </a:r>
            <a:r>
              <a:rPr lang="en-US" b="1" dirty="0" err="1" smtClean="0">
                <a:latin typeface="Times New Roman" pitchFamily="18" charset="0"/>
                <a:cs typeface="Times New Roman" pitchFamily="18" charset="0"/>
              </a:rPr>
              <a:t>IoT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772400" cy="5105400"/>
          </a:xfrm>
        </p:spPr>
        <p:style>
          <a:lnRef idx="2">
            <a:schemeClr val="accent4"/>
          </a:lnRef>
          <a:fillRef idx="1">
            <a:schemeClr val="lt1"/>
          </a:fillRef>
          <a:effectRef idx="0">
            <a:schemeClr val="accent4"/>
          </a:effectRef>
          <a:fontRef idx="minor">
            <a:schemeClr val="dk1"/>
          </a:fontRef>
        </p:style>
        <p:txBody>
          <a:bodyPr>
            <a:normAutofit/>
          </a:bodyPr>
          <a:lstStyle/>
          <a:p>
            <a:pPr fontAlgn="base"/>
            <a:r>
              <a:rPr lang="en-US" sz="2000" b="1" dirty="0" smtClean="0">
                <a:latin typeface="Times New Roman" pitchFamily="18" charset="0"/>
                <a:cs typeface="Times New Roman" pitchFamily="18" charset="0"/>
              </a:rPr>
              <a:t>Network: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components use a wired or wireless computer network to connect and communicate with each other in the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ecosystem.</a:t>
            </a:r>
          </a:p>
          <a:p>
            <a:r>
              <a:rPr lang="en-US" sz="2000" b="1" dirty="0" smtClean="0">
                <a:latin typeface="Times New Roman" pitchFamily="18" charset="0"/>
                <a:cs typeface="Times New Roman" pitchFamily="18" charset="0"/>
              </a:rPr>
              <a:t>Analytics: </a:t>
            </a:r>
            <a:r>
              <a:rPr lang="en-US" sz="2000" dirty="0" smtClean="0">
                <a:latin typeface="Times New Roman" pitchFamily="18" charset="0"/>
                <a:cs typeface="Times New Roman" pitchFamily="18" charset="0"/>
              </a:rPr>
              <a:t>Data analytics needs to be applied to the data as the value is not in the raw bits and bytes, but rather in the insights gathered from them. Big data analytics tools vary from simple statistical tools to more sophisticated machine learning approaches. For instance, statistical tools find the known </a:t>
            </a:r>
            <a:r>
              <a:rPr lang="en-US" sz="2000" dirty="0" err="1" smtClean="0">
                <a:latin typeface="Times New Roman" pitchFamily="18" charset="0"/>
                <a:cs typeface="Times New Roman" pitchFamily="18" charset="0"/>
              </a:rPr>
              <a:t>knowns</a:t>
            </a:r>
            <a:r>
              <a:rPr lang="en-US" sz="2000" dirty="0" smtClean="0">
                <a:latin typeface="Times New Roman" pitchFamily="18" charset="0"/>
                <a:cs typeface="Times New Roman" pitchFamily="18" charset="0"/>
              </a:rPr>
              <a:t> in the data; machine learning finds the known unknowns; and deep learning is able to find the unknown unknowns.</a:t>
            </a:r>
          </a:p>
          <a:p>
            <a:r>
              <a:rPr lang="en-US" sz="2000" b="1" dirty="0" smtClean="0">
                <a:latin typeface="Times New Roman" pitchFamily="18" charset="0"/>
                <a:cs typeface="Times New Roman" pitchFamily="18" charset="0"/>
              </a:rPr>
              <a:t>User Interface:  </a:t>
            </a:r>
            <a:r>
              <a:rPr lang="en-US" sz="2000" dirty="0" smtClean="0">
                <a:latin typeface="Times New Roman" pitchFamily="18" charset="0"/>
                <a:cs typeface="Times New Roman" pitchFamily="18" charset="0"/>
              </a:rPr>
              <a:t>It determines how the data is presented to the final users. </a:t>
            </a:r>
            <a:r>
              <a:rPr lang="en-US" sz="2000" dirty="0" smtClean="0"/>
              <a:t> </a:t>
            </a:r>
            <a:r>
              <a:rPr lang="en-US" sz="2000" dirty="0" smtClean="0">
                <a:latin typeface="Times New Roman" pitchFamily="18" charset="0"/>
                <a:cs typeface="Times New Roman" pitchFamily="18" charset="0"/>
              </a:rPr>
              <a:t>A user sometimes might also have an interface through which they can actively check in on their IOT system. For instance, a user with the help of a camera installed in his house, might check the video recordings and all the feeds through a web server.</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endParaRPr lang="en-US" sz="2400" dirty="0" smtClean="0">
              <a:solidFill>
                <a:schemeClr val="tx1"/>
              </a:solidFill>
              <a:latin typeface="Times New Roman" pitchFamily="18" charset="0"/>
              <a:cs typeface="Times New Roman" pitchFamily="18" charset="0"/>
            </a:endParaRPr>
          </a:p>
          <a:p>
            <a:pPr fontAlgn="base"/>
            <a:endParaRPr lang="en-US" sz="2400" dirty="0" smtClean="0">
              <a:solidFill>
                <a:schemeClr val="tx1"/>
              </a:solidFill>
              <a:latin typeface="Times New Roman" pitchFamily="18" charset="0"/>
              <a:cs typeface="Times New Roman" pitchFamily="18" charset="0"/>
            </a:endParaRPr>
          </a:p>
          <a:p>
            <a:pPr fontAlgn="base"/>
            <a:endParaRPr lang="en-US" sz="3100" b="1" dirty="0" smtClean="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171E003-E08C-4C96-BE6D-682EDE082C6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1472</TotalTime>
  <Words>3243</Words>
  <Application>Microsoft Office PowerPoint</Application>
  <PresentationFormat>On-screen Show (4:3)</PresentationFormat>
  <Paragraphs>454</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Wisp</vt:lpstr>
      <vt:lpstr>Unit -4</vt:lpstr>
      <vt:lpstr>Contents</vt:lpstr>
      <vt:lpstr>Contents</vt:lpstr>
      <vt:lpstr>Meaning of Internet of Things</vt:lpstr>
      <vt:lpstr>Meaning of Internet of Things</vt:lpstr>
      <vt:lpstr>Meaning of Internet of Things</vt:lpstr>
      <vt:lpstr>Components of IoT</vt:lpstr>
      <vt:lpstr>Components of IoT</vt:lpstr>
      <vt:lpstr>Components of IoT</vt:lpstr>
      <vt:lpstr>Benefits of IoT</vt:lpstr>
      <vt:lpstr>Benefits of IoT</vt:lpstr>
      <vt:lpstr>Benefits of IoT</vt:lpstr>
      <vt:lpstr>Benefits of IoT</vt:lpstr>
      <vt:lpstr>Product – Service Hybrid</vt:lpstr>
      <vt:lpstr>Product – Service Hybrid</vt:lpstr>
      <vt:lpstr>Types of Product – Service Hybrid</vt:lpstr>
      <vt:lpstr>Product-Service Hybrid  – Advantages</vt:lpstr>
      <vt:lpstr>Examples of IoT Enabled Innovations </vt:lpstr>
      <vt:lpstr>Examples of IoT Enabled Innovations </vt:lpstr>
      <vt:lpstr>Impact of IoT on Business</vt:lpstr>
      <vt:lpstr>Impact of IoT on Business</vt:lpstr>
      <vt:lpstr>Inventory Tracking</vt:lpstr>
      <vt:lpstr>Impact of IoT on Business</vt:lpstr>
      <vt:lpstr>Impact of IoT on Business</vt:lpstr>
      <vt:lpstr>Future of IoT</vt:lpstr>
      <vt:lpstr>Future of IoT</vt:lpstr>
      <vt:lpstr>Future of IoT</vt:lpstr>
      <vt:lpstr>Future of IoT</vt:lpstr>
      <vt:lpstr>IoT Case Studies</vt:lpstr>
      <vt:lpstr>IoT Case Studies</vt:lpstr>
      <vt:lpstr>IoT Case Studies</vt:lpstr>
      <vt:lpstr>IoT Case Studies</vt:lpstr>
      <vt:lpstr>IoT Case Studies</vt:lpstr>
      <vt:lpstr>IoT Case Studies</vt:lpstr>
      <vt:lpstr>IoT Case Studies</vt:lpstr>
      <vt:lpstr>IoT Case Studies</vt:lpstr>
      <vt:lpstr>Innovative Leadership</vt:lpstr>
      <vt:lpstr>Characteristics of Innovative Leadership</vt:lpstr>
      <vt:lpstr>Characteristics of Innovative Leadership</vt:lpstr>
      <vt:lpstr>Characteristics of Innovative Leadership</vt:lpstr>
      <vt:lpstr>Characteristics of Innovative Leadership</vt:lpstr>
      <vt:lpstr>Characteristics of Innovation Leadership</vt:lpstr>
      <vt:lpstr>Characteristics of Innovative Leadership</vt:lpstr>
      <vt:lpstr>Innovation Network</vt:lpstr>
      <vt:lpstr>Innovation Network – Example</vt:lpstr>
      <vt:lpstr>Innovation Network – Examples</vt:lpstr>
      <vt:lpstr>Innovation Network – Types</vt:lpstr>
      <vt:lpstr>Innovation Network – Types</vt:lpstr>
      <vt:lpstr>Innovation Network – Characteristics </vt:lpstr>
      <vt:lpstr>Innovation Network – Significance</vt:lpstr>
      <vt:lpstr>Steps to Build An Innovation Network</vt:lpstr>
      <vt:lpstr>Steps to Build An Innovation Network</vt:lpstr>
      <vt:lpstr>Steps to Build An Innovation Network</vt:lpstr>
      <vt:lpstr>Steps to Build An Innovation Network</vt:lpstr>
      <vt:lpstr>Steps to Build An Innovation Network</vt:lpstr>
      <vt:lpstr>Define Social Media Analytics </vt:lpstr>
      <vt:lpstr>Social Media Analytics – Process  </vt:lpstr>
      <vt:lpstr>Social Media Analytics – Importance  </vt:lpstr>
      <vt:lpstr>Social Media Analytics – Example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Student</dc:creator>
  <cp:lastModifiedBy>Admin</cp:lastModifiedBy>
  <cp:revision>254</cp:revision>
  <dcterms:created xsi:type="dcterms:W3CDTF">2019-01-28T06:20:23Z</dcterms:created>
  <dcterms:modified xsi:type="dcterms:W3CDTF">2020-02-13T07:28:04Z</dcterms:modified>
</cp:coreProperties>
</file>