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86" r:id="rId4"/>
    <p:sldId id="287" r:id="rId5"/>
    <p:sldId id="273" r:id="rId6"/>
    <p:sldId id="288" r:id="rId7"/>
    <p:sldId id="289" r:id="rId8"/>
    <p:sldId id="259" r:id="rId9"/>
    <p:sldId id="260" r:id="rId10"/>
    <p:sldId id="297" r:id="rId11"/>
    <p:sldId id="261" r:id="rId12"/>
    <p:sldId id="269" r:id="rId13"/>
    <p:sldId id="270" r:id="rId14"/>
    <p:sldId id="292" r:id="rId15"/>
    <p:sldId id="294" r:id="rId16"/>
    <p:sldId id="296" r:id="rId17"/>
    <p:sldId id="306" r:id="rId18"/>
    <p:sldId id="305" r:id="rId19"/>
    <p:sldId id="311" r:id="rId20"/>
    <p:sldId id="312" r:id="rId21"/>
    <p:sldId id="303" r:id="rId22"/>
    <p:sldId id="304" r:id="rId23"/>
    <p:sldId id="313" r:id="rId24"/>
    <p:sldId id="307" r:id="rId25"/>
    <p:sldId id="314" r:id="rId26"/>
    <p:sldId id="315" r:id="rId27"/>
    <p:sldId id="316" r:id="rId28"/>
    <p:sldId id="321" r:id="rId29"/>
    <p:sldId id="308" r:id="rId30"/>
    <p:sldId id="317" r:id="rId31"/>
    <p:sldId id="318" r:id="rId32"/>
    <p:sldId id="319" r:id="rId33"/>
    <p:sldId id="320"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498" y="7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60AEC-4A5E-4D2B-99F3-8F503F67636A}" type="datetimeFigureOut">
              <a:rPr lang="en-US" smtClean="0"/>
              <a:pPr/>
              <a:t>10/4/2019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C55DC-4CD5-4E57-A75F-F6A74DBC13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B2C02F-8424-4B84-9D00-E56F1A7CA031}" type="datetime1">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7CE029-4948-415C-948B-33D44F9F0AEE}" type="datetime1">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59B4E7-6D62-4FE3-BE98-5A027741FBD9}" type="datetime1">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6BD02F1-3B5D-4C47-93DA-B84D756D9497}"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83C592D-39DB-455E-92CB-63F6979F615A}" type="datetime1">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D00FEB-8588-4D58-B796-A57CAA0D279F}" type="datetime1">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6BD02F1-3B5D-4C47-93DA-B84D756D9497}"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D542B7B-DAF6-4793-B3EF-94972A1DF814}" type="datetime1">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B7787-311B-41A1-BB40-271E1B486C81}" type="datetime1">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BD02F1-3B5D-4C47-93DA-B84D756D949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CEDB4-A56E-432E-BBB6-8A43A35230F3}" type="datetime1">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BD02F1-3B5D-4C47-93DA-B84D756D94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ED5B3B-4FB7-4B71-80A5-066657EF9C64}" type="datetime1">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BD02F1-3B5D-4C47-93DA-B84D756D94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17054-D897-443C-A30A-77EA1715CDD1}" type="datetime1">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6712F1-F99A-4E97-9B2D-8114516DB550}" type="datetime1">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141FAD-267A-4B5C-BB00-63BCE35BA12B}" type="datetime1">
              <a:rPr lang="en-US" smtClean="0"/>
              <a:pPr/>
              <a:t>10/4/2019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9AFFF7-C6A9-4701-A8BD-037565F912CA}" type="datetime1">
              <a:rPr lang="en-US" smtClean="0"/>
              <a:pPr/>
              <a:t>10/4/2019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BD02F1-3B5D-4C47-93DA-B84D756D94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EE4C9-ABFF-4F2B-9FA8-80F2325F5A6B}" type="datetime1">
              <a:rPr lang="en-US" smtClean="0"/>
              <a:pPr/>
              <a:t>10/4/2019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BD02F1-3B5D-4C47-93DA-B84D756D94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4C14E3-F2E5-430D-A5BF-C1DB9E8DDDB1}" type="datetime1">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BD02F1-3B5D-4C47-93DA-B84D756D94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8E765-F992-4C4F-80A5-DFCA20E357F3}" type="datetime1">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6BD02F1-3B5D-4C47-93DA-B84D756D94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50395A-7E5D-4768-AEF7-B1667B032614}" type="datetime1">
              <a:rPr lang="en-US" smtClean="0"/>
              <a:pPr/>
              <a:t>10/4/2019</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76BD02F1-3B5D-4C47-93DA-B84D756D94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467600" cy="838200"/>
          </a:xfrm>
        </p:spPr>
        <p:txBody>
          <a:bodyPr>
            <a:normAutofit/>
          </a:bodyPr>
          <a:lstStyle/>
          <a:p>
            <a:pPr algn="ctr"/>
            <a:r>
              <a:rPr lang="en-US" sz="3600" b="1" dirty="0" smtClean="0">
                <a:latin typeface="Times New Roman" pitchFamily="18" charset="0"/>
                <a:cs typeface="Times New Roman" pitchFamily="18" charset="0"/>
              </a:rPr>
              <a:t>Building Startup</a:t>
            </a:r>
            <a:endParaRPr lang="en-US" sz="3600" b="1" dirty="0">
              <a:latin typeface="Times New Roman" pitchFamily="18" charset="0"/>
              <a:ea typeface="BatangChe" pitchFamily="49" charset="-127"/>
              <a:cs typeface="Times New Roman" pitchFamily="18" charset="0"/>
            </a:endParaRPr>
          </a:p>
        </p:txBody>
      </p:sp>
      <p:sp>
        <p:nvSpPr>
          <p:cNvPr id="3" name="Subtitle 2"/>
          <p:cNvSpPr>
            <a:spLocks noGrp="1"/>
          </p:cNvSpPr>
          <p:nvPr>
            <p:ph type="subTitle" idx="1"/>
          </p:nvPr>
        </p:nvSpPr>
        <p:spPr>
          <a:xfrm>
            <a:off x="1371600" y="762000"/>
            <a:ext cx="7620000" cy="5867400"/>
          </a:xfrm>
        </p:spPr>
        <p:style>
          <a:lnRef idx="2">
            <a:schemeClr val="accent4"/>
          </a:lnRef>
          <a:fillRef idx="1">
            <a:schemeClr val="lt1"/>
          </a:fillRef>
          <a:effectRef idx="0">
            <a:schemeClr val="accent4"/>
          </a:effectRef>
          <a:fontRef idx="minor">
            <a:schemeClr val="dk1"/>
          </a:fontRef>
        </p:style>
        <p:txBody>
          <a:bodyPr>
            <a:normAutofit fontScale="25000" lnSpcReduction="20000"/>
          </a:bodyPr>
          <a:lstStyle/>
          <a:p>
            <a:r>
              <a:rPr lang="en-US" sz="11200" b="1" dirty="0" smtClean="0">
                <a:solidFill>
                  <a:schemeClr val="tx1"/>
                </a:solidFill>
                <a:latin typeface="Times New Roman" pitchFamily="18" charset="0"/>
                <a:cs typeface="Times New Roman" pitchFamily="18" charset="0"/>
              </a:rPr>
              <a:t>Unit – V</a:t>
            </a:r>
            <a:endParaRPr lang="en-US" sz="9600" dirty="0" smtClean="0">
              <a:latin typeface="Times New Roman" pitchFamily="18" charset="0"/>
              <a:cs typeface="Times New Roman" pitchFamily="18" charset="0"/>
            </a:endParaRPr>
          </a:p>
          <a:p>
            <a:r>
              <a:rPr lang="en-US" sz="9600" dirty="0" smtClean="0">
                <a:solidFill>
                  <a:schemeClr val="tx1"/>
                </a:solidFill>
                <a:latin typeface="Times New Roman" pitchFamily="18" charset="0"/>
                <a:cs typeface="Times New Roman" pitchFamily="18" charset="0"/>
              </a:rPr>
              <a:t>Kelly Johnsons KISS Principle</a:t>
            </a:r>
          </a:p>
          <a:p>
            <a:r>
              <a:rPr lang="en-US" sz="9600" dirty="0" smtClean="0">
                <a:solidFill>
                  <a:schemeClr val="tx1"/>
                </a:solidFill>
                <a:latin typeface="Times New Roman" pitchFamily="18" charset="0"/>
                <a:cs typeface="Times New Roman" pitchFamily="18" charset="0"/>
              </a:rPr>
              <a:t>Road map for building a startup, identify, analyze and      evaluate funding</a:t>
            </a:r>
          </a:p>
          <a:p>
            <a:r>
              <a:rPr lang="en-US" sz="9600" dirty="0" smtClean="0">
                <a:solidFill>
                  <a:schemeClr val="tx1"/>
                </a:solidFill>
                <a:latin typeface="Times New Roman" pitchFamily="18" charset="0"/>
                <a:cs typeface="Times New Roman" pitchFamily="18" charset="0"/>
              </a:rPr>
              <a:t>Advantages of crowd funding</a:t>
            </a:r>
          </a:p>
          <a:p>
            <a:r>
              <a:rPr lang="en-US" sz="9600" dirty="0" smtClean="0">
                <a:solidFill>
                  <a:schemeClr val="tx1"/>
                </a:solidFill>
                <a:latin typeface="Times New Roman" pitchFamily="18" charset="0"/>
                <a:cs typeface="Times New Roman" pitchFamily="18" charset="0"/>
              </a:rPr>
              <a:t>Pricing strategies</a:t>
            </a:r>
          </a:p>
          <a:p>
            <a:r>
              <a:rPr lang="en-US" sz="9600" dirty="0" smtClean="0">
                <a:solidFill>
                  <a:schemeClr val="tx1"/>
                </a:solidFill>
                <a:latin typeface="Times New Roman" pitchFamily="18" charset="0"/>
                <a:cs typeface="Times New Roman" pitchFamily="18" charset="0"/>
              </a:rPr>
              <a:t>Determining factors for Monetizing Innovation, </a:t>
            </a:r>
          </a:p>
          <a:p>
            <a:r>
              <a:rPr lang="en-US" sz="9600" dirty="0" smtClean="0">
                <a:solidFill>
                  <a:schemeClr val="tx1"/>
                </a:solidFill>
                <a:latin typeface="Times New Roman" pitchFamily="18" charset="0"/>
                <a:cs typeface="Times New Roman" pitchFamily="18" charset="0"/>
              </a:rPr>
              <a:t>Process of Monetization</a:t>
            </a:r>
          </a:p>
          <a:p>
            <a:r>
              <a:rPr lang="en-US" sz="9600" dirty="0" smtClean="0">
                <a:solidFill>
                  <a:schemeClr val="tx1"/>
                </a:solidFill>
                <a:latin typeface="Times New Roman" pitchFamily="18" charset="0"/>
                <a:cs typeface="Times New Roman" pitchFamily="18" charset="0"/>
              </a:rPr>
              <a:t>Fixing the price of an Innovative Project</a:t>
            </a:r>
          </a:p>
          <a:p>
            <a:r>
              <a:rPr lang="en-US" sz="9600" dirty="0" smtClean="0">
                <a:solidFill>
                  <a:schemeClr val="tx1"/>
                </a:solidFill>
                <a:latin typeface="Times New Roman" pitchFamily="18" charset="0"/>
                <a:cs typeface="Times New Roman" pitchFamily="18" charset="0"/>
              </a:rPr>
              <a:t>Detailed study on Market Potential</a:t>
            </a:r>
          </a:p>
          <a:p>
            <a:r>
              <a:rPr lang="en-US" sz="9600" dirty="0" smtClean="0">
                <a:solidFill>
                  <a:schemeClr val="tx1"/>
                </a:solidFill>
                <a:latin typeface="Times New Roman" pitchFamily="18" charset="0"/>
                <a:cs typeface="Times New Roman" pitchFamily="18" charset="0"/>
              </a:rPr>
              <a:t>Pitfalls and Negative effects of Monetizing innovation</a:t>
            </a:r>
          </a:p>
          <a:p>
            <a:r>
              <a:rPr lang="en-US" sz="9600" dirty="0" smtClean="0">
                <a:solidFill>
                  <a:schemeClr val="tx1"/>
                </a:solidFill>
                <a:latin typeface="Times New Roman" pitchFamily="18" charset="0"/>
                <a:cs typeface="Times New Roman" pitchFamily="18" charset="0"/>
              </a:rPr>
              <a:t>Reasons for failure of Monetization of Innovation. </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19200"/>
            <a:ext cx="7543800" cy="42672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b="1" dirty="0" smtClean="0">
                <a:solidFill>
                  <a:srgbClr val="C00000"/>
                </a:solidFill>
                <a:latin typeface="Times New Roman" pitchFamily="18" charset="0"/>
                <a:cs typeface="Times New Roman" pitchFamily="18" charset="0"/>
              </a:rPr>
              <a:t>4. Have a Vision, Mission and Strategy, But Be Flexible  </a:t>
            </a:r>
            <a:r>
              <a:rPr lang="en-US" sz="2400" dirty="0" smtClean="0">
                <a:latin typeface="Times New Roman" pitchFamily="18" charset="0"/>
                <a:cs typeface="Times New Roman" pitchFamily="18" charset="0"/>
              </a:rPr>
              <a:t>having a crystal clear vision, mission and strategy will guide through the entire startup process, as well be used to attract talent entice investors.</a:t>
            </a:r>
          </a:p>
          <a:p>
            <a:pPr algn="just">
              <a:buNone/>
            </a:pPr>
            <a:endParaRPr lang="en-US" sz="2400" dirty="0" smtClean="0">
              <a:latin typeface="Times New Roman" pitchFamily="18" charset="0"/>
              <a:cs typeface="Times New Roman" pitchFamily="18" charset="0"/>
            </a:endParaRPr>
          </a:p>
          <a:p>
            <a:pPr algn="just">
              <a:buNone/>
            </a:pPr>
            <a:r>
              <a:rPr lang="en-US" sz="2400" b="1" dirty="0" smtClean="0">
                <a:solidFill>
                  <a:srgbClr val="C00000"/>
                </a:solidFill>
                <a:latin typeface="Times New Roman" pitchFamily="18" charset="0"/>
                <a:cs typeface="Times New Roman" pitchFamily="18" charset="0"/>
              </a:rPr>
              <a:t>5. Build The Best Product </a:t>
            </a:r>
            <a:r>
              <a:rPr lang="en-US" sz="2400" dirty="0" smtClean="0">
                <a:latin typeface="Times New Roman" pitchFamily="18" charset="0"/>
                <a:cs typeface="Times New Roman" pitchFamily="18" charset="0"/>
              </a:rPr>
              <a:t>If you build a great product not only will the customers come, so will investors. In fact, if investors see that the product or service is up and running with people lined up to buy it, they will be more inclined to fund your startup.</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18890"/>
          </a:xfrm>
        </p:spPr>
        <p:txBody>
          <a:bodyPr>
            <a:normAutofit fontScale="90000"/>
          </a:bodyPr>
          <a:lstStyle/>
          <a:p>
            <a:pPr algn="ctr"/>
            <a:r>
              <a:rPr lang="en-US" dirty="0" smtClean="0">
                <a:latin typeface="Times New Roman" pitchFamily="18" charset="0"/>
                <a:cs typeface="Times New Roman" pitchFamily="18" charset="0"/>
              </a:rPr>
              <a:t>Advantages Of Crowd Funding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Need to be Creative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838200"/>
            <a:ext cx="7620000" cy="5715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The advantages of crowd funding as a way of financing a project depends really on the type of the crowd funding itself.</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11</a:t>
            </a:fld>
            <a:endParaRPr lang="en-US"/>
          </a:p>
        </p:txBody>
      </p:sp>
      <p:sp>
        <p:nvSpPr>
          <p:cNvPr id="5" name="Rounded Rectangle 4"/>
          <p:cNvSpPr/>
          <p:nvPr/>
        </p:nvSpPr>
        <p:spPr>
          <a:xfrm>
            <a:off x="3429000" y="1981200"/>
            <a:ext cx="2971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Times New Roman" pitchFamily="18" charset="0"/>
                <a:cs typeface="Times New Roman" pitchFamily="18" charset="0"/>
              </a:rPr>
              <a:t>Types of Crowd Funding</a:t>
            </a:r>
            <a:endParaRPr lang="en-US" sz="2400" dirty="0"/>
          </a:p>
        </p:txBody>
      </p:sp>
      <p:sp>
        <p:nvSpPr>
          <p:cNvPr id="6" name="Oval 5"/>
          <p:cNvSpPr/>
          <p:nvPr/>
        </p:nvSpPr>
        <p:spPr>
          <a:xfrm>
            <a:off x="1752600" y="3505200"/>
            <a:ext cx="15240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Rewards</a:t>
            </a:r>
            <a:endParaRPr lang="en-US" sz="2000" dirty="0">
              <a:latin typeface="Times New Roman" pitchFamily="18" charset="0"/>
              <a:cs typeface="Times New Roman" pitchFamily="18" charset="0"/>
            </a:endParaRPr>
          </a:p>
        </p:txBody>
      </p:sp>
      <p:sp>
        <p:nvSpPr>
          <p:cNvPr id="7" name="Oval 6"/>
          <p:cNvSpPr/>
          <p:nvPr/>
        </p:nvSpPr>
        <p:spPr>
          <a:xfrm>
            <a:off x="3276600" y="4267200"/>
            <a:ext cx="16002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Donation</a:t>
            </a:r>
            <a:endParaRPr lang="en-US" sz="2000" dirty="0">
              <a:latin typeface="Times New Roman" pitchFamily="18" charset="0"/>
              <a:cs typeface="Times New Roman" pitchFamily="18" charset="0"/>
            </a:endParaRPr>
          </a:p>
        </p:txBody>
      </p:sp>
      <p:sp>
        <p:nvSpPr>
          <p:cNvPr id="8" name="Oval 7"/>
          <p:cNvSpPr/>
          <p:nvPr/>
        </p:nvSpPr>
        <p:spPr>
          <a:xfrm>
            <a:off x="5105400" y="4267200"/>
            <a:ext cx="15240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Equity</a:t>
            </a:r>
            <a:endParaRPr lang="en-US" sz="2000" dirty="0">
              <a:latin typeface="Times New Roman" pitchFamily="18" charset="0"/>
              <a:cs typeface="Times New Roman" pitchFamily="18" charset="0"/>
            </a:endParaRPr>
          </a:p>
        </p:txBody>
      </p:sp>
      <p:sp>
        <p:nvSpPr>
          <p:cNvPr id="9" name="Oval 8"/>
          <p:cNvSpPr/>
          <p:nvPr/>
        </p:nvSpPr>
        <p:spPr>
          <a:xfrm>
            <a:off x="6781800" y="3429000"/>
            <a:ext cx="15240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Debt </a:t>
            </a:r>
            <a:endParaRPr lang="en-US" sz="2000" dirty="0">
              <a:latin typeface="Times New Roman" pitchFamily="18" charset="0"/>
              <a:cs typeface="Times New Roman" pitchFamily="18" charset="0"/>
            </a:endParaRPr>
          </a:p>
        </p:txBody>
      </p:sp>
      <p:cxnSp>
        <p:nvCxnSpPr>
          <p:cNvPr id="11" name="Straight Connector 10"/>
          <p:cNvCxnSpPr/>
          <p:nvPr/>
        </p:nvCxnSpPr>
        <p:spPr>
          <a:xfrm rot="10800000" flipV="1">
            <a:off x="3048000" y="2895600"/>
            <a:ext cx="1447800" cy="838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9" idx="1"/>
          </p:cNvCxnSpPr>
          <p:nvPr/>
        </p:nvCxnSpPr>
        <p:spPr>
          <a:xfrm>
            <a:off x="5181600" y="2895600"/>
            <a:ext cx="1823385" cy="7677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3771900" y="3314700"/>
            <a:ext cx="1371600" cy="5334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5" idx="2"/>
            <a:endCxn id="8" idx="0"/>
          </p:cNvCxnSpPr>
          <p:nvPr/>
        </p:nvCxnSpPr>
        <p:spPr>
          <a:xfrm rot="16200000" flipH="1">
            <a:off x="4705350" y="3105150"/>
            <a:ext cx="1371600" cy="9525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696200" cy="61722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dirty="0" smtClean="0">
                <a:solidFill>
                  <a:srgbClr val="C00000"/>
                </a:solidFill>
                <a:latin typeface="Times New Roman" pitchFamily="18" charset="0"/>
                <a:cs typeface="Times New Roman" pitchFamily="18" charset="0"/>
              </a:rPr>
              <a:t>1. </a:t>
            </a:r>
            <a:r>
              <a:rPr lang="en-US" sz="2400" b="1" dirty="0" smtClean="0">
                <a:solidFill>
                  <a:srgbClr val="C00000"/>
                </a:solidFill>
                <a:latin typeface="Times New Roman" pitchFamily="18" charset="0"/>
                <a:cs typeface="Times New Roman" pitchFamily="18" charset="0"/>
              </a:rPr>
              <a:t>Rewards-based, </a:t>
            </a:r>
            <a:r>
              <a:rPr lang="en-US" sz="2400" dirty="0" smtClean="0">
                <a:latin typeface="Times New Roman" pitchFamily="18" charset="0"/>
                <a:cs typeface="Times New Roman" pitchFamily="18" charset="0"/>
              </a:rPr>
              <a:t>This type of crowd funding is likely to attract patrons, who invest because they enjoy your project or initiative and want to support it. The most popular reward-based sites are Kickstarter and Indiegogo.</a:t>
            </a:r>
          </a:p>
          <a:p>
            <a:pPr algn="just"/>
            <a:r>
              <a:rPr lang="en-US" sz="2400" b="1" dirty="0" smtClean="0">
                <a:latin typeface="Times New Roman" pitchFamily="18" charset="0"/>
                <a:cs typeface="Times New Roman" pitchFamily="18" charset="0"/>
              </a:rPr>
              <a:t>Main advantage: </a:t>
            </a:r>
            <a:r>
              <a:rPr lang="en-US" sz="2400" dirty="0" smtClean="0">
                <a:latin typeface="Times New Roman" pitchFamily="18" charset="0"/>
                <a:cs typeface="Times New Roman" pitchFamily="18" charset="0"/>
              </a:rPr>
              <a:t>you won’t launch your venture in debt (like in debt-based crowd funding),or give out shares of your project to patrons (like in equity-based crowd funding)</a:t>
            </a:r>
          </a:p>
          <a:p>
            <a:pPr algn="just">
              <a:buNone/>
            </a:pPr>
            <a:endParaRPr lang="en-US" sz="2400" dirty="0" smtClean="0">
              <a:latin typeface="Times New Roman" pitchFamily="18" charset="0"/>
              <a:cs typeface="Times New Roman" pitchFamily="18" charset="0"/>
            </a:endParaRPr>
          </a:p>
          <a:p>
            <a:pPr algn="just">
              <a:buNone/>
            </a:pPr>
            <a:r>
              <a:rPr lang="en-US" sz="2400" dirty="0" smtClean="0">
                <a:solidFill>
                  <a:srgbClr val="C00000"/>
                </a:solidFill>
                <a:latin typeface="Times New Roman" pitchFamily="18" charset="0"/>
                <a:cs typeface="Times New Roman" pitchFamily="18" charset="0"/>
              </a:rPr>
              <a:t>2. </a:t>
            </a:r>
            <a:r>
              <a:rPr lang="en-US" sz="2400" b="1" dirty="0" smtClean="0">
                <a:solidFill>
                  <a:srgbClr val="C00000"/>
                </a:solidFill>
                <a:latin typeface="Times New Roman" pitchFamily="18" charset="0"/>
                <a:cs typeface="Times New Roman" pitchFamily="18" charset="0"/>
              </a:rPr>
              <a:t>Donation-based,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type of fundraising is typical for a non-profit or a cause. Example : Go found me.</a:t>
            </a:r>
          </a:p>
          <a:p>
            <a:r>
              <a:rPr lang="en-US" sz="2400" b="1" dirty="0" smtClean="0">
                <a:latin typeface="Times New Roman" pitchFamily="18" charset="0"/>
                <a:cs typeface="Times New Roman" pitchFamily="18" charset="0"/>
              </a:rPr>
              <a:t>Main advantage</a:t>
            </a:r>
            <a:r>
              <a:rPr lang="en-US" sz="2400" dirty="0" smtClean="0">
                <a:latin typeface="Times New Roman" pitchFamily="18" charset="0"/>
                <a:cs typeface="Times New Roman" pitchFamily="18" charset="0"/>
              </a:rPr>
              <a:t>: same as with rewards-based model, you don’t need to take a loan to launch your project.</a:t>
            </a:r>
          </a:p>
          <a:p>
            <a:pPr algn="just">
              <a:buNone/>
            </a:pPr>
            <a:endParaRPr lang="en-US" sz="2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48600" cy="6553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buNone/>
            </a:pPr>
            <a:r>
              <a:rPr lang="en-US" sz="2400" dirty="0" smtClean="0">
                <a:solidFill>
                  <a:srgbClr val="C00000"/>
                </a:solidFill>
                <a:latin typeface="Times New Roman" pitchFamily="18" charset="0"/>
                <a:cs typeface="Times New Roman" pitchFamily="18" charset="0"/>
              </a:rPr>
              <a:t>3. </a:t>
            </a:r>
            <a:r>
              <a:rPr lang="en-US" sz="2400" b="1" dirty="0" smtClean="0">
                <a:solidFill>
                  <a:srgbClr val="C00000"/>
                </a:solidFill>
                <a:latin typeface="Times New Roman" pitchFamily="18" charset="0"/>
                <a:cs typeface="Times New Roman" pitchFamily="18" charset="0"/>
              </a:rPr>
              <a:t>Equity-based,</a:t>
            </a:r>
            <a:r>
              <a:rPr lang="en-US" sz="2400" dirty="0" smtClean="0">
                <a:latin typeface="Times New Roman" pitchFamily="18" charset="0"/>
                <a:cs typeface="Times New Roman" pitchFamily="18" charset="0"/>
              </a:rPr>
              <a:t> This type of crowd funding is aimed towards technological, industrial and professional businesses and services rather than other causes. Examples of equity crowd funding aimed sites are Crowd cube, Fundable, Seedrs, and Fig.</a:t>
            </a:r>
          </a:p>
          <a:p>
            <a:pPr algn="just"/>
            <a:r>
              <a:rPr lang="en-US" sz="2400" b="1" dirty="0" smtClean="0">
                <a:latin typeface="Times New Roman" pitchFamily="18" charset="0"/>
                <a:cs typeface="Times New Roman" pitchFamily="18" charset="0"/>
              </a:rPr>
              <a:t>Main advantage</a:t>
            </a:r>
            <a:r>
              <a:rPr lang="en-US" sz="2400" dirty="0" smtClean="0">
                <a:latin typeface="Times New Roman" pitchFamily="18" charset="0"/>
                <a:cs typeface="Times New Roman" pitchFamily="18" charset="0"/>
              </a:rPr>
              <a:t>: you will be able to collect a larger amount of money, that will allow you to launch your business, and do it without taking a credit.</a:t>
            </a:r>
          </a:p>
          <a:p>
            <a:pPr algn="just">
              <a:buNone/>
            </a:pPr>
            <a:r>
              <a:rPr lang="en-US" sz="2600" dirty="0" smtClean="0">
                <a:solidFill>
                  <a:srgbClr val="C00000"/>
                </a:solidFill>
                <a:latin typeface="Times New Roman" pitchFamily="18" charset="0"/>
                <a:cs typeface="Times New Roman" pitchFamily="18" charset="0"/>
              </a:rPr>
              <a:t>4. </a:t>
            </a:r>
            <a:r>
              <a:rPr lang="en-US" sz="2600" b="1" dirty="0" smtClean="0">
                <a:solidFill>
                  <a:srgbClr val="C00000"/>
                </a:solidFill>
                <a:latin typeface="Times New Roman" pitchFamily="18" charset="0"/>
                <a:cs typeface="Times New Roman" pitchFamily="18" charset="0"/>
              </a:rPr>
              <a:t>Debt-based,</a:t>
            </a:r>
            <a:r>
              <a:rPr lang="en-US" sz="2600" dirty="0" smtClean="0">
                <a:solidFill>
                  <a:srgbClr val="C000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also known as peer-to-peer (P2P). It is like a credit from the bank, but instead of borrowing one larger amount of money, you borrow smaller amounts from multiple people. Examples of debt-based crowd funding platforms are Funding Circle and </a:t>
            </a:r>
            <a:r>
              <a:rPr lang="en-US" sz="2600" dirty="0" err="1" smtClean="0">
                <a:latin typeface="Times New Roman" pitchFamily="18" charset="0"/>
                <a:cs typeface="Times New Roman" pitchFamily="18" charset="0"/>
              </a:rPr>
              <a:t>Zopa</a:t>
            </a:r>
            <a:r>
              <a:rPr lang="en-US" sz="2600" dirty="0" smtClean="0">
                <a:latin typeface="Times New Roman" pitchFamily="18" charset="0"/>
                <a:cs typeface="Times New Roman" pitchFamily="18" charset="0"/>
              </a:rPr>
              <a:t>.</a:t>
            </a:r>
          </a:p>
          <a:p>
            <a:pPr algn="just"/>
            <a:r>
              <a:rPr lang="en-US" sz="2600" b="1" dirty="0" smtClean="0">
                <a:latin typeface="Times New Roman" pitchFamily="18" charset="0"/>
                <a:cs typeface="Times New Roman" pitchFamily="18" charset="0"/>
              </a:rPr>
              <a:t>Main advantage</a:t>
            </a:r>
            <a:r>
              <a:rPr lang="en-US" sz="2600" dirty="0" smtClean="0">
                <a:latin typeface="Times New Roman" pitchFamily="18" charset="0"/>
                <a:cs typeface="Times New Roman" pitchFamily="18" charset="0"/>
              </a:rPr>
              <a:t>: There is no need to apply for a loan and go through the bank paperwork as well as to have a strict, demonstrable credibility that bank requires</a:t>
            </a: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457200"/>
          </a:xfrm>
        </p:spPr>
        <p:txBody>
          <a:bodyPr>
            <a:noAutofit/>
          </a:bodyPr>
          <a:lstStyle/>
          <a:p>
            <a:pPr algn="ctr"/>
            <a:r>
              <a:rPr lang="en-US" sz="3200" b="1" dirty="0" smtClean="0">
                <a:latin typeface="Times New Roman" pitchFamily="18" charset="0"/>
                <a:cs typeface="Times New Roman" pitchFamily="18" charset="0"/>
              </a:rPr>
              <a:t>DIFFERENT PRICING STRATEGIES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685800"/>
            <a:ext cx="7620000" cy="59436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smtClean="0">
                <a:latin typeface="Times New Roman" pitchFamily="18" charset="0"/>
                <a:cs typeface="Times New Roman" pitchFamily="18" charset="0"/>
              </a:rPr>
              <a:t>Pricing is a market consideration, not a cost consideration. Understand your customers’ primary goals. Be clear on what the customer wants first, then set pricing.</a:t>
            </a: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14</a:t>
            </a:fld>
            <a:endParaRPr lang="en-US"/>
          </a:p>
        </p:txBody>
      </p:sp>
      <p:graphicFrame>
        <p:nvGraphicFramePr>
          <p:cNvPr id="5" name="Table 4"/>
          <p:cNvGraphicFramePr>
            <a:graphicFrameLocks noGrp="1"/>
          </p:cNvGraphicFramePr>
          <p:nvPr/>
        </p:nvGraphicFramePr>
        <p:xfrm>
          <a:off x="1371600" y="1676400"/>
          <a:ext cx="7467600" cy="4838360"/>
        </p:xfrm>
        <a:graphic>
          <a:graphicData uri="http://schemas.openxmlformats.org/drawingml/2006/table">
            <a:tbl>
              <a:tblPr firstRow="1" bandRow="1">
                <a:tableStyleId>{5940675A-B579-460E-94D1-54222C63F5DA}</a:tableStyleId>
              </a:tblPr>
              <a:tblGrid>
                <a:gridCol w="2209800"/>
                <a:gridCol w="2768600"/>
                <a:gridCol w="2489200"/>
              </a:tblGrid>
              <a:tr h="400908">
                <a:tc>
                  <a:txBody>
                    <a:bodyPr/>
                    <a:lstStyle/>
                    <a:p>
                      <a:pPr algn="ctr"/>
                      <a:r>
                        <a:rPr lang="en-US" sz="1800" b="1" dirty="0" smtClean="0">
                          <a:latin typeface="Times New Roman" pitchFamily="18" charset="0"/>
                          <a:cs typeface="Times New Roman" pitchFamily="18" charset="0"/>
                        </a:rPr>
                        <a:t>Pricing Strategy</a:t>
                      </a:r>
                      <a:endParaRPr lang="en-US" dirty="0"/>
                    </a:p>
                  </a:txBody>
                  <a:tcPr/>
                </a:tc>
                <a:tc>
                  <a:txBody>
                    <a:bodyPr/>
                    <a:lstStyle/>
                    <a:p>
                      <a:pPr algn="ctr"/>
                      <a:r>
                        <a:rPr lang="en-US" sz="1800" b="1" dirty="0" smtClean="0">
                          <a:latin typeface="Times New Roman" pitchFamily="18" charset="0"/>
                          <a:cs typeface="Times New Roman" pitchFamily="18" charset="0"/>
                        </a:rPr>
                        <a:t>Meaning</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Examples</a:t>
                      </a:r>
                      <a:endParaRPr lang="en-US" sz="1800" b="1" dirty="0">
                        <a:latin typeface="Times New Roman" pitchFamily="18" charset="0"/>
                        <a:cs typeface="Times New Roman" pitchFamily="18" charset="0"/>
                      </a:endParaRPr>
                    </a:p>
                  </a:txBody>
                  <a:tcPr/>
                </a:tc>
              </a:tr>
              <a:tr h="660897">
                <a:tc>
                  <a:txBody>
                    <a:bodyPr/>
                    <a:lstStyle/>
                    <a:p>
                      <a:r>
                        <a:rPr lang="en-US" sz="1800" kern="1200" dirty="0" smtClean="0">
                          <a:solidFill>
                            <a:schemeClr val="tx1"/>
                          </a:solidFill>
                          <a:latin typeface="Times New Roman" pitchFamily="18" charset="0"/>
                          <a:ea typeface="+mn-ea"/>
                          <a:cs typeface="Times New Roman" pitchFamily="18" charset="0"/>
                        </a:rPr>
                        <a:t>Skimming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High Price low volume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Play Station, Digital Technology &amp; DVD </a:t>
                      </a:r>
                      <a:endParaRPr lang="en-US" dirty="0">
                        <a:latin typeface="Times New Roman" pitchFamily="18" charset="0"/>
                        <a:cs typeface="Times New Roman" pitchFamily="18" charset="0"/>
                      </a:endParaRPr>
                    </a:p>
                  </a:txBody>
                  <a:tcPr/>
                </a:tc>
              </a:tr>
              <a:tr h="660897">
                <a:tc>
                  <a:txBody>
                    <a:bodyPr/>
                    <a:lstStyle/>
                    <a:p>
                      <a:r>
                        <a:rPr lang="en-US" sz="1800" kern="1200" dirty="0" smtClean="0">
                          <a:solidFill>
                            <a:schemeClr val="tx1"/>
                          </a:solidFill>
                          <a:latin typeface="Times New Roman" pitchFamily="18" charset="0"/>
                          <a:ea typeface="+mn-ea"/>
                          <a:cs typeface="Times New Roman" pitchFamily="18" charset="0"/>
                        </a:rPr>
                        <a:t>Penetration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Low’ price to secure high volumes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chocolate bars, food stuffs, household goods</a:t>
                      </a:r>
                      <a:endParaRPr lang="en-US" dirty="0">
                        <a:latin typeface="Times New Roman" pitchFamily="18" charset="0"/>
                        <a:cs typeface="Times New Roman" pitchFamily="18" charset="0"/>
                      </a:endParaRPr>
                    </a:p>
                  </a:txBody>
                  <a:tcPr/>
                </a:tc>
              </a:tr>
              <a:tr h="944139">
                <a:tc>
                  <a:txBody>
                    <a:bodyPr/>
                    <a:lstStyle/>
                    <a:p>
                      <a:r>
                        <a:rPr lang="en-US" sz="1800" kern="1200" dirty="0" smtClean="0">
                          <a:solidFill>
                            <a:schemeClr val="tx1"/>
                          </a:solidFill>
                          <a:latin typeface="Times New Roman" pitchFamily="18" charset="0"/>
                          <a:ea typeface="+mn-ea"/>
                          <a:cs typeface="Times New Roman" pitchFamily="18" charset="0"/>
                        </a:rPr>
                        <a:t>Loss Leader Pricing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Goods/services deliberately sold below cost to encourage sales elsewhere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‘Free’ mobile phone when taking on contract package </a:t>
                      </a:r>
                      <a:endParaRPr lang="en-US" sz="1800" dirty="0">
                        <a:latin typeface="Times New Roman" pitchFamily="18" charset="0"/>
                        <a:cs typeface="Times New Roman" pitchFamily="18" charset="0"/>
                      </a:endParaRPr>
                    </a:p>
                  </a:txBody>
                  <a:tcPr/>
                </a:tc>
              </a:tr>
              <a:tr h="944139">
                <a:tc>
                  <a:txBody>
                    <a:bodyPr/>
                    <a:lstStyle/>
                    <a:p>
                      <a:r>
                        <a:rPr lang="en-US" sz="1800" kern="1200" dirty="0" smtClean="0">
                          <a:solidFill>
                            <a:schemeClr val="tx1"/>
                          </a:solidFill>
                          <a:latin typeface="Times New Roman" pitchFamily="18" charset="0"/>
                          <a:ea typeface="+mn-ea"/>
                          <a:cs typeface="Times New Roman" pitchFamily="18" charset="0"/>
                        </a:rPr>
                        <a:t>Value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Price set by the company as per the perceived value of the customers</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Status Products/ Exclusive Products. </a:t>
                      </a:r>
                    </a:p>
                    <a:p>
                      <a:endParaRPr lang="en-US" dirty="0">
                        <a:latin typeface="Times New Roman" pitchFamily="18" charset="0"/>
                        <a:cs typeface="Times New Roman" pitchFamily="18" charset="0"/>
                      </a:endParaRPr>
                    </a:p>
                  </a:txBody>
                  <a:tcPr/>
                </a:tc>
              </a:tr>
              <a:tr h="1227380">
                <a:tc>
                  <a:txBody>
                    <a:bodyPr/>
                    <a:lstStyle/>
                    <a:p>
                      <a:r>
                        <a:rPr lang="en-US" sz="1800" kern="1200" dirty="0" smtClean="0">
                          <a:solidFill>
                            <a:schemeClr val="tx1"/>
                          </a:solidFill>
                          <a:latin typeface="Times New Roman" pitchFamily="18" charset="0"/>
                          <a:ea typeface="+mn-ea"/>
                          <a:cs typeface="Times New Roman" pitchFamily="18" charset="0"/>
                        </a:rPr>
                        <a:t>Psychological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High value goods priced according to what consumers think should be the price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Rs</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9.99 instead of Rs.10.99</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143000" y="152400"/>
          <a:ext cx="7772400" cy="6705600"/>
        </p:xfrm>
        <a:graphic>
          <a:graphicData uri="http://schemas.openxmlformats.org/drawingml/2006/table">
            <a:tbl>
              <a:tblPr firstRow="1" bandRow="1">
                <a:tableStyleId>{5940675A-B579-460E-94D1-54222C63F5DA}</a:tableStyleId>
              </a:tblPr>
              <a:tblGrid>
                <a:gridCol w="1371600"/>
                <a:gridCol w="2743200"/>
                <a:gridCol w="3657600"/>
              </a:tblGrid>
              <a:tr h="559377">
                <a:tc>
                  <a:txBody>
                    <a:bodyPr/>
                    <a:lstStyle/>
                    <a:p>
                      <a:pPr algn="ctr"/>
                      <a:r>
                        <a:rPr lang="en-US" sz="1600" b="1" dirty="0" smtClean="0">
                          <a:latin typeface="Times New Roman" pitchFamily="18" charset="0"/>
                          <a:cs typeface="Times New Roman" pitchFamily="18" charset="0"/>
                        </a:rPr>
                        <a:t>Pricing Strategy</a:t>
                      </a:r>
                      <a:endParaRPr lang="en-US" sz="1600" dirty="0"/>
                    </a:p>
                  </a:txBody>
                  <a:tcPr/>
                </a:tc>
                <a:tc>
                  <a:txBody>
                    <a:bodyPr/>
                    <a:lstStyle/>
                    <a:p>
                      <a:pPr algn="ctr"/>
                      <a:r>
                        <a:rPr lang="en-US" sz="1600" b="1" dirty="0" smtClean="0">
                          <a:latin typeface="Times New Roman" pitchFamily="18" charset="0"/>
                          <a:cs typeface="Times New Roman" pitchFamily="18" charset="0"/>
                        </a:rPr>
                        <a:t>Meaning</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Examples</a:t>
                      </a:r>
                      <a:endParaRPr lang="en-US" sz="1600" b="1" dirty="0">
                        <a:latin typeface="Times New Roman" pitchFamily="18" charset="0"/>
                        <a:cs typeface="Times New Roman" pitchFamily="18" charset="0"/>
                      </a:endParaRPr>
                    </a:p>
                  </a:txBody>
                  <a:tcPr/>
                </a:tc>
              </a:tr>
              <a:tr h="1148195">
                <a:tc>
                  <a:txBody>
                    <a:bodyPr/>
                    <a:lstStyle/>
                    <a:p>
                      <a:r>
                        <a:rPr lang="en-US" sz="1800" kern="1200" dirty="0" smtClean="0">
                          <a:solidFill>
                            <a:schemeClr val="tx1"/>
                          </a:solidFill>
                          <a:latin typeface="Times New Roman" pitchFamily="18" charset="0"/>
                          <a:ea typeface="+mn-ea"/>
                          <a:cs typeface="Times New Roman" pitchFamily="18" charset="0"/>
                        </a:rPr>
                        <a:t>Going Rate Pricing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May follow pricing leads of rivals especially where those rivals have a clear dominance of market share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Banks, petrol, supermarkets, electrical goods </a:t>
                      </a:r>
                      <a:endParaRPr lang="en-US" sz="1800" dirty="0">
                        <a:latin typeface="Times New Roman" pitchFamily="18" charset="0"/>
                        <a:cs typeface="Times New Roman" pitchFamily="18" charset="0"/>
                      </a:endParaRPr>
                    </a:p>
                  </a:txBody>
                  <a:tcPr/>
                </a:tc>
              </a:tr>
              <a:tr h="883227">
                <a:tc>
                  <a:txBody>
                    <a:bodyPr/>
                    <a:lstStyle/>
                    <a:p>
                      <a:r>
                        <a:rPr lang="en-US" sz="1800" kern="1200" dirty="0" smtClean="0">
                          <a:solidFill>
                            <a:schemeClr val="tx1"/>
                          </a:solidFill>
                          <a:latin typeface="Times New Roman" pitchFamily="18" charset="0"/>
                          <a:ea typeface="+mn-ea"/>
                          <a:cs typeface="Times New Roman" pitchFamily="18" charset="0"/>
                        </a:rPr>
                        <a:t>Tender Pricing </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Many contracts awarded on a tender basis. Mostly done in secret </a:t>
                      </a:r>
                    </a:p>
                  </a:txBody>
                  <a:tcPr/>
                </a:tc>
                <a:tc>
                  <a:txBody>
                    <a:bodyPr/>
                    <a:lstStyle/>
                    <a:p>
                      <a:r>
                        <a:rPr lang="en-US" dirty="0" smtClean="0">
                          <a:latin typeface="Times New Roman" pitchFamily="18" charset="0"/>
                          <a:cs typeface="Times New Roman" pitchFamily="18" charset="0"/>
                        </a:rPr>
                        <a:t>Bulk</a:t>
                      </a:r>
                      <a:r>
                        <a:rPr lang="en-US" baseline="0" dirty="0" smtClean="0">
                          <a:latin typeface="Times New Roman" pitchFamily="18" charset="0"/>
                          <a:cs typeface="Times New Roman" pitchFamily="18" charset="0"/>
                        </a:rPr>
                        <a:t> orders of materials / Products.</a:t>
                      </a:r>
                      <a:endParaRPr lang="en-US" dirty="0">
                        <a:latin typeface="Times New Roman" pitchFamily="18" charset="0"/>
                        <a:cs typeface="Times New Roman" pitchFamily="18" charset="0"/>
                      </a:endParaRPr>
                    </a:p>
                  </a:txBody>
                  <a:tcPr/>
                </a:tc>
              </a:tr>
              <a:tr h="883227">
                <a:tc>
                  <a:txBody>
                    <a:bodyPr/>
                    <a:lstStyle/>
                    <a:p>
                      <a:r>
                        <a:rPr lang="en-US" sz="1800" kern="1200" dirty="0" smtClean="0">
                          <a:solidFill>
                            <a:schemeClr val="tx1"/>
                          </a:solidFill>
                          <a:latin typeface="Times New Roman" pitchFamily="18" charset="0"/>
                          <a:ea typeface="+mn-ea"/>
                          <a:cs typeface="Times New Roman" pitchFamily="18" charset="0"/>
                        </a:rPr>
                        <a:t>Price Discrimination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Charging a different price for the same good/service in different markets</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Prices for rail travel differ for the same journey at different times of the day .</a:t>
                      </a:r>
                    </a:p>
                  </a:txBody>
                  <a:tcPr/>
                </a:tc>
              </a:tr>
              <a:tr h="3002973">
                <a:tc>
                  <a:txBody>
                    <a:bodyPr/>
                    <a:lstStyle/>
                    <a:p>
                      <a:r>
                        <a:rPr lang="en-US" sz="1800" kern="1200" dirty="0" smtClean="0">
                          <a:solidFill>
                            <a:schemeClr val="tx1"/>
                          </a:solidFill>
                          <a:latin typeface="Times New Roman" pitchFamily="18" charset="0"/>
                          <a:ea typeface="+mn-ea"/>
                          <a:cs typeface="Times New Roman" pitchFamily="18" charset="0"/>
                        </a:rPr>
                        <a:t>Cost Plus Pricing / Mark-up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Is used to maximize the rates of return of companies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X</a:t>
                      </a:r>
                      <a:r>
                        <a:rPr lang="en-US" baseline="0" dirty="0" smtClean="0">
                          <a:latin typeface="Times New Roman" pitchFamily="18" charset="0"/>
                          <a:cs typeface="Times New Roman" pitchFamily="18" charset="0"/>
                        </a:rPr>
                        <a:t> company</a:t>
                      </a:r>
                      <a:r>
                        <a:rPr lang="en-US" dirty="0" smtClean="0">
                          <a:latin typeface="Times New Roman" pitchFamily="18" charset="0"/>
                          <a:cs typeface="Times New Roman" pitchFamily="18" charset="0"/>
                        </a:rPr>
                        <a:t> has designed a product that contains : Direct material costs = 40.00, Direct labor costs = 5.50 overhead = 8.25 The company applies a standard 30% markup to all of its products,  X adds together the stated costs to arrive at a total cost of 53.75, and multiplies this amount by (1 + 0.30) to arrive at the product price of 69.87</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rs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8572F1AF-947D-4D4E-8B63-F4BC1DA5128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219200" y="306230"/>
          <a:ext cx="7696200" cy="6417144"/>
        </p:xfrm>
        <a:graphic>
          <a:graphicData uri="http://schemas.openxmlformats.org/drawingml/2006/table">
            <a:tbl>
              <a:tblPr firstRow="1" bandRow="1">
                <a:tableStyleId>{5940675A-B579-460E-94D1-54222C63F5DA}</a:tableStyleId>
              </a:tblPr>
              <a:tblGrid>
                <a:gridCol w="1219200"/>
                <a:gridCol w="3492759"/>
                <a:gridCol w="2984241"/>
              </a:tblGrid>
              <a:tr h="767872">
                <a:tc>
                  <a:txBody>
                    <a:bodyPr/>
                    <a:lstStyle/>
                    <a:p>
                      <a:pPr algn="ctr"/>
                      <a:r>
                        <a:rPr lang="en-US" sz="1800" b="1" dirty="0" smtClean="0">
                          <a:latin typeface="Times New Roman" pitchFamily="18" charset="0"/>
                          <a:cs typeface="Times New Roman" pitchFamily="18" charset="0"/>
                        </a:rPr>
                        <a:t>Pricing Strategy</a:t>
                      </a:r>
                      <a:endParaRPr lang="en-US" dirty="0"/>
                    </a:p>
                  </a:txBody>
                  <a:tcPr/>
                </a:tc>
                <a:tc>
                  <a:txBody>
                    <a:bodyPr/>
                    <a:lstStyle/>
                    <a:p>
                      <a:pPr algn="ctr"/>
                      <a:r>
                        <a:rPr lang="en-US" sz="1800" b="1" dirty="0" smtClean="0">
                          <a:latin typeface="Times New Roman" pitchFamily="18" charset="0"/>
                          <a:cs typeface="Times New Roman" pitchFamily="18" charset="0"/>
                        </a:rPr>
                        <a:t>Meaning</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Examples</a:t>
                      </a:r>
                      <a:endParaRPr lang="en-US" sz="1800" b="1" dirty="0">
                        <a:latin typeface="Times New Roman" pitchFamily="18" charset="0"/>
                        <a:cs typeface="Times New Roman" pitchFamily="18" charset="0"/>
                      </a:endParaRPr>
                    </a:p>
                  </a:txBody>
                  <a:tcPr/>
                </a:tc>
              </a:tr>
              <a:tr h="1234423">
                <a:tc>
                  <a:txBody>
                    <a:bodyPr/>
                    <a:lstStyle/>
                    <a:p>
                      <a:r>
                        <a:rPr lang="en-US" sz="2000" kern="1200" dirty="0" smtClean="0">
                          <a:solidFill>
                            <a:schemeClr val="tx1"/>
                          </a:solidFill>
                          <a:latin typeface="Times New Roman" pitchFamily="18" charset="0"/>
                          <a:ea typeface="+mn-ea"/>
                          <a:cs typeface="Times New Roman" pitchFamily="18" charset="0"/>
                        </a:rPr>
                        <a:t>Price Inelastic</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 change in Q &lt; % change in P </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a 5% increase in price would be met by a fall in sales of something less than 5%</a:t>
                      </a:r>
                      <a:endParaRPr lang="en-US" sz="2000" dirty="0">
                        <a:latin typeface="Times New Roman" pitchFamily="18" charset="0"/>
                        <a:cs typeface="Times New Roman" pitchFamily="18" charset="0"/>
                      </a:endParaRPr>
                    </a:p>
                  </a:txBody>
                  <a:tcPr/>
                </a:tc>
              </a:tr>
              <a:tr h="947348">
                <a:tc>
                  <a:txBody>
                    <a:bodyPr/>
                    <a:lstStyle/>
                    <a:p>
                      <a:r>
                        <a:rPr lang="en-US" sz="2000" kern="1200" dirty="0" smtClean="0">
                          <a:solidFill>
                            <a:schemeClr val="tx1"/>
                          </a:solidFill>
                          <a:latin typeface="Times New Roman" pitchFamily="18" charset="0"/>
                          <a:ea typeface="+mn-ea"/>
                          <a:cs typeface="Times New Roman" pitchFamily="18" charset="0"/>
                        </a:rPr>
                        <a:t>Price Elastic</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 change in quantity demanded &gt; % change in price </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A 4% rise in price would lead to sales falling by something more than 4% </a:t>
                      </a:r>
                      <a:endParaRPr lang="en-US" sz="2000" dirty="0">
                        <a:latin typeface="Times New Roman" pitchFamily="18" charset="0"/>
                        <a:cs typeface="Times New Roman" pitchFamily="18" charset="0"/>
                      </a:endParaRPr>
                    </a:p>
                  </a:txBody>
                  <a:tcPr/>
                </a:tc>
              </a:tr>
              <a:tr h="1412552">
                <a:tc>
                  <a:txBody>
                    <a:bodyPr/>
                    <a:lstStyle/>
                    <a:p>
                      <a:r>
                        <a:rPr lang="en-US" sz="2000" kern="1200" dirty="0" smtClean="0">
                          <a:solidFill>
                            <a:schemeClr val="tx1"/>
                          </a:solidFill>
                          <a:latin typeface="Times New Roman" pitchFamily="18" charset="0"/>
                          <a:ea typeface="+mn-ea"/>
                          <a:cs typeface="Times New Roman" pitchFamily="18" charset="0"/>
                        </a:rPr>
                        <a:t>Destroyer Pricing or  </a:t>
                      </a:r>
                      <a:r>
                        <a:rPr lang="en-GB" sz="2000" dirty="0" smtClean="0">
                          <a:solidFill>
                            <a:schemeClr val="tx1"/>
                          </a:solidFill>
                          <a:latin typeface="Times New Roman" pitchFamily="18" charset="0"/>
                          <a:cs typeface="Times New Roman" pitchFamily="18" charset="0"/>
                        </a:rPr>
                        <a:t>Predatory</a:t>
                      </a:r>
                      <a:r>
                        <a:rPr lang="en-US" sz="2000" kern="1200" dirty="0" smtClean="0">
                          <a:solidFill>
                            <a:schemeClr val="tx1"/>
                          </a:solidFill>
                          <a:latin typeface="Times New Roman" pitchFamily="18" charset="0"/>
                          <a:ea typeface="+mn-ea"/>
                          <a:cs typeface="Times New Roman" pitchFamily="18" charset="0"/>
                        </a:rPr>
                        <a:t>Pricing</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Deliberate price cutting to force rivals (normally smaller and weaker) out of business or prevent new entrants </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‘free gifts/products’ , Reliance JIO</a:t>
                      </a:r>
                      <a:endParaRPr lang="en-US" sz="2000" dirty="0">
                        <a:latin typeface="Times New Roman" pitchFamily="18" charset="0"/>
                        <a:cs typeface="Times New Roman" pitchFamily="18" charset="0"/>
                      </a:endParaRPr>
                    </a:p>
                  </a:txBody>
                  <a:tcPr/>
                </a:tc>
              </a:tr>
              <a:tr h="1808574">
                <a:tc>
                  <a:txBody>
                    <a:bodyPr/>
                    <a:lstStyle/>
                    <a:p>
                      <a:r>
                        <a:rPr lang="en-US" sz="2000" kern="1200" dirty="0" smtClean="0">
                          <a:solidFill>
                            <a:schemeClr val="tx1"/>
                          </a:solidFill>
                          <a:latin typeface="Times New Roman" pitchFamily="18" charset="0"/>
                          <a:ea typeface="+mn-ea"/>
                          <a:cs typeface="Times New Roman" pitchFamily="18" charset="0"/>
                        </a:rPr>
                        <a:t>Target Pricing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identifying the price at which a product will be competitive in the marketplace,</a:t>
                      </a:r>
                      <a:endParaRPr lang="en-US" sz="2000" dirty="0">
                        <a:latin typeface="Times New Roman" pitchFamily="18" charset="0"/>
                        <a:cs typeface="Times New Roman" pitchFamily="18" charset="0"/>
                      </a:endParaRPr>
                    </a:p>
                  </a:txBody>
                  <a:tcPr/>
                </a:tc>
                <a:tc>
                  <a:txBody>
                    <a:bodyPr/>
                    <a:lstStyle/>
                    <a:p>
                      <a:r>
                        <a:rPr lang="en-US" sz="2000" i="0" dirty="0" smtClean="0">
                          <a:latin typeface="Times New Roman" pitchFamily="18" charset="0"/>
                          <a:cs typeface="Times New Roman" pitchFamily="18" charset="0"/>
                        </a:rPr>
                        <a:t>A marketing manager sets a target price based on competitor product pricing. The R&amp;D group then design to that price constraint</a:t>
                      </a:r>
                      <a:endParaRPr lang="en-US" sz="2000" i="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8572F1AF-947D-4D4E-8B63-F4BC1DA5128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609600"/>
          </a:xfrm>
        </p:spPr>
        <p:txBody>
          <a:bodyPr>
            <a:normAutofit fontScale="90000"/>
          </a:bodyPr>
          <a:lstStyle/>
          <a:p>
            <a:pPr algn="ctr"/>
            <a:r>
              <a:rPr lang="en-US" dirty="0" smtClean="0">
                <a:latin typeface="Times New Roman" pitchFamily="18" charset="0"/>
                <a:cs typeface="Times New Roman" pitchFamily="18" charset="0"/>
              </a:rPr>
              <a:t>Process of Monetization</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143000" y="609600"/>
            <a:ext cx="7772400" cy="6096000"/>
          </a:xfrm>
        </p:spPr>
        <p:style>
          <a:lnRef idx="2">
            <a:schemeClr val="accent4"/>
          </a:lnRef>
          <a:fillRef idx="1">
            <a:schemeClr val="lt1"/>
          </a:fillRef>
          <a:effectRef idx="0">
            <a:schemeClr val="accent4"/>
          </a:effectRef>
          <a:fontRef idx="minor">
            <a:schemeClr val="dk1"/>
          </a:fontRef>
        </p:style>
        <p:txBody>
          <a:bodyPr>
            <a:normAutofit fontScale="92500"/>
          </a:bodyPr>
          <a:lstStyle/>
          <a:p>
            <a:pPr algn="just">
              <a:buNone/>
            </a:pP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Monetize</a:t>
            </a:r>
            <a:r>
              <a:rPr lang="en-US" sz="2400" dirty="0" smtClean="0">
                <a:latin typeface="Times New Roman" pitchFamily="18" charset="0"/>
                <a:cs typeface="Times New Roman" pitchFamily="18" charset="0"/>
              </a:rPr>
              <a:t>" something is to convert non-revenue generating assets into sources of revenue.  In economic terms, monetize means to convert any event, object or transaction into a form of currency or something with transferable value. </a:t>
            </a:r>
          </a:p>
          <a:p>
            <a:pPr algn="just">
              <a:buNone/>
            </a:pP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For example, over time, a company may develop any number of systems or assets that are part of the company's overhead and infrastructure, supporting the company in selling its products or services.  </a:t>
            </a:r>
          </a:p>
          <a:p>
            <a:pPr algn="just"/>
            <a:r>
              <a:rPr lang="en-US" sz="2400" dirty="0" smtClean="0">
                <a:latin typeface="Times New Roman" pitchFamily="18" charset="0"/>
                <a:cs typeface="Times New Roman" pitchFamily="18" charset="0"/>
              </a:rPr>
              <a:t> Examples of these may include a safe storage system or an innovative and efficient distribution system or an information system to track sales, monitor projects, track personnel time, account for funds or even report on company activities.  </a:t>
            </a:r>
          </a:p>
          <a:p>
            <a:pPr algn="just"/>
            <a:r>
              <a:rPr lang="en-US" sz="2400" dirty="0" smtClean="0">
                <a:latin typeface="Times New Roman" pitchFamily="18" charset="0"/>
                <a:cs typeface="Times New Roman" pitchFamily="18" charset="0"/>
              </a:rPr>
              <a:t>These systems are typically non-revenue generating, in that they are not sold to generate revenues independently of the company's core product or service.   </a:t>
            </a:r>
          </a:p>
          <a:p>
            <a:endParaRPr lang="en-US"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696200" cy="1066800"/>
          </a:xfrm>
        </p:spPr>
        <p:txBody>
          <a:bodyPr>
            <a:normAutofit fontScale="90000"/>
          </a:bodyPr>
          <a:lstStyle/>
          <a:p>
            <a:pPr algn="ctr"/>
            <a:r>
              <a:rPr lang="en-US" dirty="0" smtClean="0">
                <a:latin typeface="Times New Roman" pitchFamily="18" charset="0"/>
                <a:cs typeface="Times New Roman" pitchFamily="18" charset="0"/>
              </a:rPr>
              <a:t>Determining Factors for Monetizing Innovation.</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838200" y="1371600"/>
            <a:ext cx="8077200" cy="5257800"/>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smtClean="0">
                <a:latin typeface="Times New Roman" pitchFamily="18" charset="0"/>
                <a:cs typeface="Times New Roman" pitchFamily="18" charset="0"/>
              </a:rPr>
              <a:t>Nine Rules from Monetizing Innovation:</a:t>
            </a:r>
          </a:p>
          <a:p>
            <a:pPr>
              <a:buFont typeface="+mj-lt"/>
              <a:buAutoNum type="arabicPeriod"/>
            </a:pPr>
            <a:r>
              <a:rPr lang="en-US" sz="2400" dirty="0" smtClean="0">
                <a:latin typeface="Times New Roman" pitchFamily="18" charset="0"/>
                <a:cs typeface="Times New Roman" pitchFamily="18" charset="0"/>
              </a:rPr>
              <a:t>Have the “willingness to pay” talk with customers early</a:t>
            </a:r>
          </a:p>
          <a:p>
            <a:pPr>
              <a:buFont typeface="+mj-lt"/>
              <a:buAutoNum type="arabicPeriod"/>
            </a:pPr>
            <a:r>
              <a:rPr lang="en-US" sz="2400" dirty="0" smtClean="0">
                <a:latin typeface="Times New Roman" pitchFamily="18" charset="0"/>
                <a:cs typeface="Times New Roman" pitchFamily="18" charset="0"/>
              </a:rPr>
              <a:t>Don’t force a one-size-fits-all solution</a:t>
            </a:r>
          </a:p>
          <a:p>
            <a:pPr>
              <a:buFont typeface="+mj-lt"/>
              <a:buAutoNum type="arabicPeriod"/>
            </a:pPr>
            <a:r>
              <a:rPr lang="en-US" sz="2400" dirty="0" smtClean="0">
                <a:latin typeface="Times New Roman" pitchFamily="18" charset="0"/>
                <a:cs typeface="Times New Roman" pitchFamily="18" charset="0"/>
              </a:rPr>
              <a:t>Product configuration and bundling is more science than art.</a:t>
            </a:r>
          </a:p>
          <a:p>
            <a:pPr>
              <a:buFont typeface="+mj-lt"/>
              <a:buAutoNum type="arabicPeriod"/>
            </a:pPr>
            <a:r>
              <a:rPr lang="en-US" sz="2400" dirty="0" smtClean="0">
                <a:latin typeface="Times New Roman" pitchFamily="18" charset="0"/>
                <a:cs typeface="Times New Roman" pitchFamily="18" charset="0"/>
              </a:rPr>
              <a:t>Choose the right pricing and revenue model.</a:t>
            </a:r>
          </a:p>
          <a:p>
            <a:pPr>
              <a:buFont typeface="+mj-lt"/>
              <a:buAutoNum type="arabicPeriod"/>
            </a:pPr>
            <a:r>
              <a:rPr lang="en-US" sz="2400" dirty="0" smtClean="0">
                <a:latin typeface="Times New Roman" pitchFamily="18" charset="0"/>
                <a:cs typeface="Times New Roman" pitchFamily="18" charset="0"/>
              </a:rPr>
              <a:t>Develop your pricing strategy</a:t>
            </a:r>
          </a:p>
          <a:p>
            <a:pPr>
              <a:buFont typeface="+mj-lt"/>
              <a:buAutoNum type="arabicPeriod"/>
            </a:pPr>
            <a:r>
              <a:rPr lang="en-US" sz="2400" dirty="0" smtClean="0">
                <a:latin typeface="Times New Roman" pitchFamily="18" charset="0"/>
                <a:cs typeface="Times New Roman" pitchFamily="18" charset="0"/>
              </a:rPr>
              <a:t>Draft your business case using customer willingness-to-pay data, and</a:t>
            </a:r>
          </a:p>
          <a:p>
            <a:pPr>
              <a:buFont typeface="+mj-lt"/>
              <a:buAutoNum type="arabicPeriod"/>
            </a:pPr>
            <a:r>
              <a:rPr lang="en-US" sz="2400" dirty="0" smtClean="0">
                <a:latin typeface="Times New Roman" pitchFamily="18" charset="0"/>
                <a:cs typeface="Times New Roman" pitchFamily="18" charset="0"/>
              </a:rPr>
              <a:t>Communicate the value of your offering clearly and compellingly;</a:t>
            </a:r>
          </a:p>
          <a:p>
            <a:pPr>
              <a:buFont typeface="+mj-lt"/>
              <a:buAutoNum type="arabicPeriod"/>
            </a:pPr>
            <a:r>
              <a:rPr lang="en-US" sz="2400" dirty="0" smtClean="0">
                <a:latin typeface="Times New Roman" pitchFamily="18" charset="0"/>
                <a:cs typeface="Times New Roman" pitchFamily="18" charset="0"/>
              </a:rPr>
              <a:t>Understand your customers’ irrational sides,</a:t>
            </a:r>
          </a:p>
          <a:p>
            <a:pPr>
              <a:buFont typeface="+mj-lt"/>
              <a:buAutoNum type="arabicPeriod"/>
            </a:pPr>
            <a:r>
              <a:rPr lang="en-US" sz="2400" dirty="0" smtClean="0">
                <a:latin typeface="Times New Roman" pitchFamily="18" charset="0"/>
                <a:cs typeface="Times New Roman" pitchFamily="18" charset="0"/>
              </a:rPr>
              <a:t>Maintain your pricing integrity</a:t>
            </a:r>
          </a:p>
          <a:p>
            <a:endParaRPr lang="en-US"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848600" cy="6324600"/>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en-US" sz="2400" b="1" dirty="0" smtClean="0">
                <a:solidFill>
                  <a:srgbClr val="C00000"/>
                </a:solidFill>
                <a:latin typeface="Times New Roman" pitchFamily="18" charset="0"/>
                <a:cs typeface="Times New Roman" pitchFamily="18" charset="0"/>
              </a:rPr>
              <a:t>1. Have the “willingness to pay” talk with customers early: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key is to determine what the customer values and is willing to pay for. Pricing is key to product market fit.</a:t>
            </a:r>
          </a:p>
          <a:p>
            <a:pPr>
              <a:buNone/>
            </a:pPr>
            <a:r>
              <a:rPr lang="en-US" sz="2400" b="1" dirty="0" smtClean="0">
                <a:solidFill>
                  <a:srgbClr val="C00000"/>
                </a:solidFill>
                <a:latin typeface="Times New Roman" pitchFamily="18" charset="0"/>
                <a:cs typeface="Times New Roman" pitchFamily="18" charset="0"/>
              </a:rPr>
              <a:t>2. Don’t force a one-size-fits-all solution: </a:t>
            </a:r>
            <a:r>
              <a:rPr lang="en-US" sz="2400" dirty="0" smtClean="0">
                <a:solidFill>
                  <a:schemeClr val="tx1"/>
                </a:solidFill>
                <a:latin typeface="Times New Roman" pitchFamily="18" charset="0"/>
                <a:cs typeface="Times New Roman" pitchFamily="18" charset="0"/>
              </a:rPr>
              <a:t>Build </a:t>
            </a:r>
            <a:r>
              <a:rPr lang="en-US" sz="2400" dirty="0" smtClean="0">
                <a:latin typeface="Times New Roman" pitchFamily="18" charset="0"/>
                <a:cs typeface="Times New Roman" pitchFamily="18" charset="0"/>
              </a:rPr>
              <a:t>segments based on differences in your customers’ willingness to pay for a new product. This is also true for messaging: demos, presentations, and proposals.</a:t>
            </a:r>
          </a:p>
          <a:p>
            <a:pPr algn="just">
              <a:buNone/>
            </a:pPr>
            <a:r>
              <a:rPr lang="en-US" sz="2400" b="1" dirty="0" smtClean="0">
                <a:solidFill>
                  <a:srgbClr val="C00000"/>
                </a:solidFill>
                <a:latin typeface="Times New Roman" pitchFamily="18" charset="0"/>
                <a:cs typeface="Times New Roman" pitchFamily="18" charset="0"/>
              </a:rPr>
              <a:t>3.Product configuration and bundling is more science than art:</a:t>
            </a: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Here a jobs-to-be-done approach is much more useful than demographics for B2B offerings.</a:t>
            </a:r>
          </a:p>
          <a:p>
            <a:pPr algn="just">
              <a:buNone/>
            </a:pPr>
            <a:r>
              <a:rPr lang="en-US" sz="2400" b="1" dirty="0" smtClean="0">
                <a:solidFill>
                  <a:srgbClr val="C00000"/>
                </a:solidFill>
                <a:latin typeface="Times New Roman" pitchFamily="18" charset="0"/>
                <a:cs typeface="Times New Roman" pitchFamily="18" charset="0"/>
              </a:rPr>
              <a:t>4. Choose the right pricing and revenue model:</a:t>
            </a:r>
            <a:r>
              <a:rPr lang="en-US" sz="2400" dirty="0" smtClean="0">
                <a:latin typeface="Times New Roman" pitchFamily="18" charset="0"/>
                <a:cs typeface="Times New Roman" pitchFamily="18" charset="0"/>
              </a:rPr>
              <a:t> How you charge is often more important than how much you charge. Linking this to how the customer realizes value from the offering is essential.</a:t>
            </a:r>
            <a:endParaRPr lang="en-US" sz="2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543800" cy="595090"/>
          </a:xfrm>
        </p:spPr>
        <p:txBody>
          <a:bodyPr>
            <a:normAutofit fontScale="90000"/>
          </a:bodyPr>
          <a:lstStyle/>
          <a:p>
            <a:pPr algn="ct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95400" y="914400"/>
            <a:ext cx="7620000" cy="57150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KISS (Keep it Simple, Stupid) - A Design Principle</a:t>
            </a:r>
          </a:p>
          <a:p>
            <a:pPr algn="just"/>
            <a:r>
              <a:rPr lang="en-US" sz="2400" dirty="0" smtClean="0">
                <a:latin typeface="Times New Roman" pitchFamily="18" charset="0"/>
                <a:cs typeface="Times New Roman" pitchFamily="18" charset="0"/>
              </a:rPr>
              <a:t>From scientific concepts to products, the end-user doesn’t care how clever the creator or designer of something is. </a:t>
            </a:r>
          </a:p>
          <a:p>
            <a:pPr algn="just"/>
            <a:r>
              <a:rPr lang="en-US" sz="2400" dirty="0" smtClean="0">
                <a:latin typeface="Times New Roman" pitchFamily="18" charset="0"/>
                <a:cs typeface="Times New Roman" pitchFamily="18" charset="0"/>
              </a:rPr>
              <a:t>They care about being able to take that person’s output and make it useful to their own lives.</a:t>
            </a:r>
          </a:p>
          <a:p>
            <a:pPr algn="just"/>
            <a:r>
              <a:rPr lang="en-US" sz="2400" dirty="0" smtClean="0">
                <a:latin typeface="Times New Roman" pitchFamily="18" charset="0"/>
                <a:cs typeface="Times New Roman" pitchFamily="18" charset="0"/>
              </a:rPr>
              <a:t>The simpler the explanation and the simpler the product, the more likely it is that the output will be useful to others.</a:t>
            </a:r>
          </a:p>
          <a:p>
            <a:pPr algn="just"/>
            <a:r>
              <a:rPr lang="en-US" sz="2400" dirty="0" smtClean="0">
                <a:latin typeface="Times New Roman" pitchFamily="18" charset="0"/>
                <a:cs typeface="Times New Roman" pitchFamily="18" charset="0"/>
              </a:rPr>
              <a:t>The phrase; </a:t>
            </a:r>
            <a:r>
              <a:rPr lang="en-US" sz="2400" b="1" dirty="0" smtClean="0">
                <a:latin typeface="Times New Roman" pitchFamily="18" charset="0"/>
                <a:cs typeface="Times New Roman" pitchFamily="18" charset="0"/>
              </a:rPr>
              <a:t>“keep it simple, stupid” </a:t>
            </a:r>
            <a:r>
              <a:rPr lang="en-US" sz="2400" dirty="0" smtClean="0">
                <a:latin typeface="Times New Roman" pitchFamily="18" charset="0"/>
                <a:cs typeface="Times New Roman" pitchFamily="18" charset="0"/>
              </a:rPr>
              <a:t>is thought to have been coined by the late </a:t>
            </a:r>
            <a:r>
              <a:rPr lang="en-US" sz="2400" b="1" dirty="0" smtClean="0">
                <a:latin typeface="Times New Roman" pitchFamily="18" charset="0"/>
                <a:cs typeface="Times New Roman" pitchFamily="18" charset="0"/>
              </a:rPr>
              <a:t>Kelly Johnson</a:t>
            </a:r>
            <a:r>
              <a:rPr lang="en-US" sz="2400" dirty="0" smtClean="0">
                <a:latin typeface="Times New Roman" pitchFamily="18" charset="0"/>
                <a:cs typeface="Times New Roman" pitchFamily="18" charset="0"/>
              </a:rPr>
              <a:t>, who was the lead engineer at the Lockheed Skunk Works.</a:t>
            </a:r>
          </a:p>
          <a:p>
            <a:pPr algn="just"/>
            <a:r>
              <a:rPr lang="en-US" sz="2400" smtClean="0">
                <a:latin typeface="Times New Roman" pitchFamily="18" charset="0"/>
                <a:cs typeface="Times New Roman" pitchFamily="18" charset="0"/>
              </a:rPr>
              <a:t>On </a:t>
            </a:r>
            <a:r>
              <a:rPr lang="en-US" sz="2400" dirty="0" smtClean="0">
                <a:latin typeface="Times New Roman" pitchFamily="18" charset="0"/>
                <a:cs typeface="Times New Roman" pitchFamily="18" charset="0"/>
              </a:rPr>
              <a:t>the contrary, it is usually associated with intelligent systems that may be misconstrued as stupid because of their simplistic design.</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2</a:t>
            </a:fld>
            <a:endParaRPr lang="en-US"/>
          </a:p>
        </p:txBody>
      </p:sp>
      <p:sp>
        <p:nvSpPr>
          <p:cNvPr id="5" name="Title 1"/>
          <p:cNvSpPr txBox="1">
            <a:spLocks/>
          </p:cNvSpPr>
          <p:nvPr/>
        </p:nvSpPr>
        <p:spPr>
          <a:xfrm>
            <a:off x="457200" y="274638"/>
            <a:ext cx="8229600" cy="715962"/>
          </a:xfrm>
          <a:prstGeom prst="rect">
            <a:avLst/>
          </a:prstGeom>
        </p:spPr>
        <p:txBody>
          <a:bodyPr vert="horz" lIns="91440" tIns="45720" rIns="91440" bIns="45720" rtlCol="0" anchor="t">
            <a:normAutofit fontScale="6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j-ea"/>
                <a:cs typeface="Times New Roman" pitchFamily="18" charset="0"/>
              </a:rPr>
              <a:t>Kelly Johnsons KISS Principle</a:t>
            </a:r>
            <a:br>
              <a:rPr kumimoji="0" lang="en-US" sz="40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j-ea"/>
                <a:cs typeface="Times New Roman" pitchFamily="18" charset="0"/>
              </a:rPr>
            </a:br>
            <a:endParaRPr kumimoji="0" lang="en-US" sz="40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8001000" cy="6553200"/>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en-US" sz="2400" b="1" dirty="0" smtClean="0">
                <a:solidFill>
                  <a:srgbClr val="C00000"/>
                </a:solidFill>
                <a:latin typeface="Times New Roman" pitchFamily="18" charset="0"/>
                <a:cs typeface="Times New Roman" pitchFamily="18" charset="0"/>
              </a:rPr>
              <a:t>5. Develop your pricing strategy:</a:t>
            </a:r>
            <a:r>
              <a:rPr lang="en-US" sz="2400" dirty="0" smtClean="0">
                <a:latin typeface="Times New Roman" pitchFamily="18" charset="0"/>
                <a:cs typeface="Times New Roman" pitchFamily="18" charset="0"/>
              </a:rPr>
              <a:t> The realities for a startup is that early customers may require a discount or pricing model that reflects the considerable risks of your offering not delivering value. </a:t>
            </a:r>
          </a:p>
          <a:p>
            <a:pPr algn="just">
              <a:buNone/>
            </a:pPr>
            <a:r>
              <a:rPr lang="en-US" sz="2400" b="1" dirty="0" smtClean="0">
                <a:solidFill>
                  <a:srgbClr val="C00000"/>
                </a:solidFill>
                <a:latin typeface="Times New Roman" pitchFamily="18" charset="0"/>
                <a:cs typeface="Times New Roman" pitchFamily="18" charset="0"/>
              </a:rPr>
              <a:t>6. Draft your business case using customer: </a:t>
            </a:r>
            <a:r>
              <a:rPr lang="en-US" sz="2400" dirty="0" smtClean="0">
                <a:solidFill>
                  <a:schemeClr val="tx1"/>
                </a:solidFill>
                <a:latin typeface="Times New Roman" pitchFamily="18" charset="0"/>
                <a:cs typeface="Times New Roman" pitchFamily="18" charset="0"/>
              </a:rPr>
              <a:t>willingness-to-pay data, and establish links between price, value, volume, and cost. </a:t>
            </a:r>
          </a:p>
          <a:p>
            <a:pPr algn="just">
              <a:buNone/>
            </a:pPr>
            <a:r>
              <a:rPr lang="en-US" sz="2400" b="1" dirty="0" smtClean="0">
                <a:solidFill>
                  <a:srgbClr val="C00000"/>
                </a:solidFill>
                <a:latin typeface="Times New Roman" pitchFamily="18" charset="0"/>
                <a:cs typeface="Times New Roman" pitchFamily="18" charset="0"/>
              </a:rPr>
              <a:t>7. Communicate the value of your offering clearly and compellingly </a:t>
            </a:r>
            <a:r>
              <a:rPr lang="en-US" sz="2400" dirty="0" smtClean="0">
                <a:latin typeface="Times New Roman" pitchFamily="18" charset="0"/>
                <a:cs typeface="Times New Roman" pitchFamily="18" charset="0"/>
              </a:rPr>
              <a:t>otherwise you will not get customers to pay full measure. </a:t>
            </a:r>
          </a:p>
          <a:p>
            <a:pPr algn="just">
              <a:buNone/>
            </a:pPr>
            <a:r>
              <a:rPr lang="en-US" sz="2400" b="1" dirty="0" smtClean="0">
                <a:solidFill>
                  <a:srgbClr val="C00000"/>
                </a:solidFill>
                <a:latin typeface="Times New Roman" pitchFamily="18" charset="0"/>
                <a:cs typeface="Times New Roman" pitchFamily="18" charset="0"/>
              </a:rPr>
              <a:t>8. Understand your customers’ irrational sides</a:t>
            </a:r>
            <a:r>
              <a:rPr lang="en-US" sz="2400" dirty="0" smtClean="0">
                <a:latin typeface="Times New Roman" pitchFamily="18" charset="0"/>
                <a:cs typeface="Times New Roman" pitchFamily="18" charset="0"/>
              </a:rPr>
              <a:t>, because whether you sell to other business or to consumers, your customers are people.</a:t>
            </a:r>
          </a:p>
          <a:p>
            <a:pPr algn="just">
              <a:buNone/>
            </a:pPr>
            <a:r>
              <a:rPr lang="en-US" sz="2400" b="1" dirty="0" smtClean="0">
                <a:solidFill>
                  <a:srgbClr val="C00000"/>
                </a:solidFill>
                <a:latin typeface="Times New Roman" pitchFamily="18" charset="0"/>
                <a:cs typeface="Times New Roman" pitchFamily="18" charset="0"/>
              </a:rPr>
              <a:t>9. Maintain your pricing integrity.</a:t>
            </a:r>
            <a:r>
              <a:rPr lang="en-US" sz="2400" dirty="0" smtClean="0">
                <a:latin typeface="Times New Roman" pitchFamily="18" charset="0"/>
                <a:cs typeface="Times New Roman" pitchFamily="18" charset="0"/>
              </a:rPr>
              <a:t> Control discounting tightly. If demand for your new product is below expectations, only use price cuts as a last resort, </a:t>
            </a:r>
            <a:endParaRPr lang="en-US" sz="20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683765" cy="595090"/>
          </a:xfrm>
        </p:spPr>
        <p:txBody>
          <a:bodyPr>
            <a:normAutofit/>
          </a:bodyPr>
          <a:lstStyle/>
          <a:p>
            <a:r>
              <a:rPr lang="en-US" sz="3200" dirty="0" smtClean="0">
                <a:latin typeface="Times New Roman" pitchFamily="18" charset="0"/>
                <a:cs typeface="Times New Roman" pitchFamily="18" charset="0"/>
              </a:rPr>
              <a:t>Reasons for Failure of Monetization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914400"/>
            <a:ext cx="7772400" cy="5638800"/>
          </a:xfrm>
        </p:spPr>
        <p:style>
          <a:lnRef idx="2">
            <a:schemeClr val="accent4"/>
          </a:lnRef>
          <a:fillRef idx="1">
            <a:schemeClr val="lt1"/>
          </a:fillRef>
          <a:effectRef idx="0">
            <a:schemeClr val="accent4"/>
          </a:effectRef>
          <a:fontRef idx="minor">
            <a:schemeClr val="dk1"/>
          </a:fontRef>
        </p:style>
        <p:txBody>
          <a:bodyPr>
            <a:noAutofit/>
          </a:bodyPr>
          <a:lstStyle/>
          <a:p>
            <a:pPr algn="just"/>
            <a:r>
              <a:rPr lang="en-US" sz="2400" dirty="0" smtClean="0">
                <a:latin typeface="Times New Roman" pitchFamily="18" charset="0"/>
                <a:cs typeface="Times New Roman" pitchFamily="18" charset="0"/>
              </a:rPr>
              <a:t>Cramming too many features into one product creates a product that does not fully resonate with customers and is often overpriced. We call this </a:t>
            </a:r>
            <a:r>
              <a:rPr lang="en-US" sz="2400" i="1" dirty="0" smtClean="0">
                <a:latin typeface="Times New Roman" pitchFamily="18" charset="0"/>
                <a:cs typeface="Times New Roman" pitchFamily="18" charset="0"/>
              </a:rPr>
              <a:t>feature shock.</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i="1" dirty="0" smtClean="0">
                <a:latin typeface="Times New Roman" pitchFamily="18" charset="0"/>
                <a:cs typeface="Times New Roman" pitchFamily="18" charset="0"/>
              </a:rPr>
              <a:t>minivation </a:t>
            </a:r>
            <a:r>
              <a:rPr lang="en-US" sz="2400" dirty="0" smtClean="0">
                <a:latin typeface="Times New Roman" pitchFamily="18" charset="0"/>
                <a:cs typeface="Times New Roman" pitchFamily="18" charset="0"/>
              </a:rPr>
              <a:t>is an innovation that, despite being the right product for the right market, is priced too low to achieve its full revenue potential.</a:t>
            </a:r>
          </a:p>
          <a:p>
            <a:pPr algn="just"/>
            <a:r>
              <a:rPr lang="en-US" sz="2400" dirty="0" smtClean="0">
                <a:latin typeface="Times New Roman" pitchFamily="18" charset="0"/>
                <a:cs typeface="Times New Roman" pitchFamily="18" charset="0"/>
              </a:rPr>
              <a:t>There are also </a:t>
            </a:r>
            <a:r>
              <a:rPr lang="en-US" sz="2400" i="1" dirty="0" smtClean="0">
                <a:latin typeface="Times New Roman" pitchFamily="18" charset="0"/>
                <a:cs typeface="Times New Roman" pitchFamily="18" charset="0"/>
              </a:rPr>
              <a:t>hidden gems</a:t>
            </a:r>
            <a:r>
              <a:rPr lang="en-US" sz="2400" dirty="0" smtClean="0">
                <a:latin typeface="Times New Roman" pitchFamily="18" charset="0"/>
                <a:cs typeface="Times New Roman" pitchFamily="18" charset="0"/>
              </a:rPr>
              <a:t>, or potential blockbuster products that are never properly brought to market, generally because they fall outside a company’s core business.</a:t>
            </a:r>
          </a:p>
          <a:p>
            <a:pPr algn="just"/>
            <a:r>
              <a:rPr lang="en-US" sz="2400" dirty="0" smtClean="0">
                <a:latin typeface="Times New Roman" pitchFamily="18" charset="0"/>
                <a:cs typeface="Times New Roman" pitchFamily="18" charset="0"/>
              </a:rPr>
              <a:t>Finally, when companies bring to market an innovation that customers don’t want, we call it an </a:t>
            </a:r>
            <a:r>
              <a:rPr lang="en-US" sz="2400" i="1" dirty="0" smtClean="0">
                <a:latin typeface="Times New Roman" pitchFamily="18" charset="0"/>
                <a:cs typeface="Times New Roman" pitchFamily="18" charset="0"/>
              </a:rPr>
              <a:t>undead.</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543800" cy="595090"/>
          </a:xfrm>
        </p:spPr>
        <p:txBody>
          <a:bodyPr>
            <a:noAutofit/>
          </a:bodyPr>
          <a:lstStyle/>
          <a:p>
            <a:r>
              <a:rPr lang="en-US" sz="3200" dirty="0" smtClean="0">
                <a:latin typeface="Times New Roman" pitchFamily="18" charset="0"/>
                <a:cs typeface="Times New Roman" pitchFamily="18" charset="0"/>
              </a:rPr>
              <a:t>Fixing the Price for an Innovative Project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7696200" cy="46482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There are only three pricing strategies startups should pursue: maximization, penetration and skimming.</a:t>
            </a:r>
          </a:p>
          <a:p>
            <a:pPr algn="just"/>
            <a:r>
              <a:rPr lang="en-US" sz="2400" dirty="0" smtClean="0">
                <a:latin typeface="Times New Roman" pitchFamily="18" charset="0"/>
                <a:cs typeface="Times New Roman" pitchFamily="18" charset="0"/>
              </a:rPr>
              <a:t>Startups should pursue </a:t>
            </a:r>
            <a:r>
              <a:rPr lang="en-US" sz="2400" i="1" dirty="0" smtClean="0">
                <a:latin typeface="Times New Roman" pitchFamily="18" charset="0"/>
                <a:cs typeface="Times New Roman" pitchFamily="18" charset="0"/>
              </a:rPr>
              <a:t>maximization</a:t>
            </a:r>
            <a:r>
              <a:rPr lang="en-US" sz="2400" dirty="0" smtClean="0">
                <a:latin typeface="Times New Roman" pitchFamily="18" charset="0"/>
                <a:cs typeface="Times New Roman" pitchFamily="18" charset="0"/>
              </a:rPr>
              <a:t> in the short term when there are no clear differences in customer segments’ willingness to pay, and when the optimal short term and long term prices are equal.</a:t>
            </a:r>
          </a:p>
          <a:p>
            <a:pPr algn="just"/>
            <a:r>
              <a:rPr lang="en-US" sz="2400" dirty="0" smtClean="0">
                <a:latin typeface="Times New Roman" pitchFamily="18" charset="0"/>
                <a:cs typeface="Times New Roman" pitchFamily="18" charset="0"/>
              </a:rPr>
              <a:t>A bottoms-up</a:t>
            </a:r>
            <a:r>
              <a:rPr lang="en-US" sz="2400" i="1" dirty="0" smtClean="0">
                <a:latin typeface="Times New Roman" pitchFamily="18" charset="0"/>
                <a:cs typeface="Times New Roman" pitchFamily="18" charset="0"/>
              </a:rPr>
              <a:t> penetration </a:t>
            </a:r>
            <a:r>
              <a:rPr lang="en-US" sz="2400" dirty="0" smtClean="0">
                <a:latin typeface="Times New Roman" pitchFamily="18" charset="0"/>
                <a:cs typeface="Times New Roman" pitchFamily="18" charset="0"/>
              </a:rPr>
              <a:t>strategy is used to win dominant market share. You price the product low to minimize adoption friction, grow quickly, and then move up-market after developing broad adoption.</a:t>
            </a:r>
          </a:p>
        </p:txBody>
      </p:sp>
      <p:sp>
        <p:nvSpPr>
          <p:cNvPr id="4" name="Slide Number Placeholder 3"/>
          <p:cNvSpPr>
            <a:spLocks noGrp="1"/>
          </p:cNvSpPr>
          <p:nvPr>
            <p:ph type="sldNum" sz="quarter" idx="12"/>
          </p:nvPr>
        </p:nvSpPr>
        <p:spPr/>
        <p:txBody>
          <a:bodyPr/>
          <a:lstStyle/>
          <a:p>
            <a:fld id="{76BD02F1-3B5D-4C47-93DA-B84D756D949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838200"/>
            <a:ext cx="7620000" cy="54864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Starting with a high price and systematically broadening the product offering, or </a:t>
            </a:r>
            <a:r>
              <a:rPr lang="en-US" sz="2400" i="1" dirty="0" smtClean="0">
                <a:latin typeface="Times New Roman" pitchFamily="18" charset="0"/>
                <a:cs typeface="Times New Roman" pitchFamily="18" charset="0"/>
              </a:rPr>
              <a:t>skimming</a:t>
            </a:r>
            <a:r>
              <a:rPr lang="en-US" sz="2400" dirty="0" smtClean="0">
                <a:latin typeface="Times New Roman" pitchFamily="18" charset="0"/>
                <a:cs typeface="Times New Roman" pitchFamily="18" charset="0"/>
              </a:rPr>
              <a:t>, addresses more of the customer base at lower prices. </a:t>
            </a:r>
          </a:p>
          <a:p>
            <a:pPr algn="just"/>
            <a:r>
              <a:rPr lang="en-US" sz="2400" dirty="0" smtClean="0">
                <a:latin typeface="Times New Roman" pitchFamily="18" charset="0"/>
                <a:cs typeface="Times New Roman" pitchFamily="18" charset="0"/>
              </a:rPr>
              <a:t>Apple sells the latest </a:t>
            </a:r>
            <a:r>
              <a:rPr lang="en-US" sz="2400" dirty="0" err="1" smtClean="0">
                <a:latin typeface="Times New Roman" pitchFamily="18" charset="0"/>
                <a:cs typeface="Times New Roman" pitchFamily="18" charset="0"/>
              </a:rPr>
              <a:t>iPhones</a:t>
            </a:r>
            <a:r>
              <a:rPr lang="en-US" sz="2400" dirty="0" smtClean="0">
                <a:latin typeface="Times New Roman" pitchFamily="18" charset="0"/>
                <a:cs typeface="Times New Roman" pitchFamily="18" charset="0"/>
              </a:rPr>
              <a:t> at the highest prices, and repackages older models at lower prices to address different customer segments.</a:t>
            </a:r>
          </a:p>
          <a:p>
            <a:pPr algn="just"/>
            <a:r>
              <a:rPr lang="en-US" sz="2400" dirty="0" smtClean="0">
                <a:latin typeface="Times New Roman" pitchFamily="18" charset="0"/>
                <a:cs typeface="Times New Roman" pitchFamily="18" charset="0"/>
              </a:rPr>
              <a:t>You know, Steve Jobs was both a product genius and pricing genius. He’s not given credit for his pricing genius. It was by pairing the two skills that he led Apple to record-breaking profits quarter after quarter.</a:t>
            </a:r>
          </a:p>
          <a:p>
            <a:endParaRPr lang="en-US"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6683765" cy="685800"/>
          </a:xfrm>
        </p:spPr>
        <p:txBody>
          <a:bodyPr>
            <a:normAutofit fontScale="90000"/>
          </a:bodyPr>
          <a:lstStyle/>
          <a:p>
            <a:r>
              <a:rPr lang="en-US" dirty="0" smtClean="0">
                <a:latin typeface="Times New Roman" pitchFamily="18" charset="0"/>
                <a:cs typeface="Times New Roman" pitchFamily="18" charset="0"/>
              </a:rPr>
              <a:t>Detailed Study on Market Potential</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19200" y="914400"/>
            <a:ext cx="7696200" cy="57150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000" dirty="0" smtClean="0">
                <a:latin typeface="Times New Roman" pitchFamily="18" charset="0"/>
                <a:cs typeface="Times New Roman" pitchFamily="18" charset="0"/>
              </a:rPr>
              <a:t>It is known very well that you need to </a:t>
            </a:r>
            <a:r>
              <a:rPr lang="en-US" sz="2000" b="1" dirty="0" smtClean="0">
                <a:latin typeface="Times New Roman" pitchFamily="18" charset="0"/>
                <a:cs typeface="Times New Roman" pitchFamily="18" charset="0"/>
              </a:rPr>
              <a:t>calculate </a:t>
            </a:r>
            <a:r>
              <a:rPr lang="en-US" sz="2000" b="1" dirty="0" smtClean="0">
                <a:solidFill>
                  <a:srgbClr val="C00000"/>
                </a:solidFill>
                <a:latin typeface="Times New Roman" pitchFamily="18" charset="0"/>
                <a:cs typeface="Times New Roman" pitchFamily="18" charset="0"/>
              </a:rPr>
              <a:t>Market Potential </a:t>
            </a:r>
            <a:r>
              <a:rPr lang="en-US" sz="2000" dirty="0" smtClean="0">
                <a:latin typeface="Times New Roman" pitchFamily="18" charset="0"/>
                <a:cs typeface="Times New Roman" pitchFamily="18" charset="0"/>
              </a:rPr>
              <a:t>before you launch a new product or a service. Market potential, quite simply, is the total demand for a product in a given business environment.</a:t>
            </a:r>
          </a:p>
          <a:p>
            <a:pPr algn="just"/>
            <a:r>
              <a:rPr lang="en-US" sz="2000" b="1" dirty="0" smtClean="0">
                <a:latin typeface="Times New Roman" pitchFamily="18" charset="0"/>
                <a:cs typeface="Times New Roman" pitchFamily="18" charset="0"/>
              </a:rPr>
              <a:t>Elements to determine Market Potential.</a:t>
            </a:r>
          </a:p>
          <a:p>
            <a:pPr algn="just">
              <a:buNone/>
            </a:pPr>
            <a:endParaRPr lang="en-US" sz="20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24</a:t>
            </a:fld>
            <a:endParaRPr lang="en-US"/>
          </a:p>
        </p:txBody>
      </p:sp>
      <p:sp>
        <p:nvSpPr>
          <p:cNvPr id="17" name="Rounded Rectangle 16"/>
          <p:cNvSpPr/>
          <p:nvPr/>
        </p:nvSpPr>
        <p:spPr>
          <a:xfrm>
            <a:off x="4191000" y="2743200"/>
            <a:ext cx="16002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Market Size</a:t>
            </a:r>
            <a:endParaRPr lang="en-US" dirty="0">
              <a:latin typeface="Times New Roman" pitchFamily="18" charset="0"/>
              <a:cs typeface="Times New Roman" pitchFamily="18" charset="0"/>
            </a:endParaRPr>
          </a:p>
        </p:txBody>
      </p:sp>
      <p:sp>
        <p:nvSpPr>
          <p:cNvPr id="18" name="Rounded Rectangle 17"/>
          <p:cNvSpPr/>
          <p:nvPr/>
        </p:nvSpPr>
        <p:spPr>
          <a:xfrm>
            <a:off x="5943600" y="3962400"/>
            <a:ext cx="16002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Market Growth</a:t>
            </a:r>
            <a:endParaRPr lang="en-US" dirty="0">
              <a:latin typeface="Times New Roman" pitchFamily="18" charset="0"/>
              <a:cs typeface="Times New Roman" pitchFamily="18" charset="0"/>
            </a:endParaRPr>
          </a:p>
        </p:txBody>
      </p:sp>
      <p:sp>
        <p:nvSpPr>
          <p:cNvPr id="19" name="Rounded Rectangle 18"/>
          <p:cNvSpPr/>
          <p:nvPr/>
        </p:nvSpPr>
        <p:spPr>
          <a:xfrm>
            <a:off x="5486400" y="5334000"/>
            <a:ext cx="16764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Competition</a:t>
            </a:r>
            <a:endParaRPr lang="en-US" dirty="0">
              <a:latin typeface="Times New Roman" pitchFamily="18" charset="0"/>
              <a:cs typeface="Times New Roman" pitchFamily="18" charset="0"/>
            </a:endParaRPr>
          </a:p>
        </p:txBody>
      </p:sp>
      <p:sp>
        <p:nvSpPr>
          <p:cNvPr id="20" name="Rounded Rectangle 19"/>
          <p:cNvSpPr/>
          <p:nvPr/>
        </p:nvSpPr>
        <p:spPr>
          <a:xfrm>
            <a:off x="2971800" y="5334000"/>
            <a:ext cx="16002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Profitability</a:t>
            </a:r>
            <a:endParaRPr lang="en-US" dirty="0">
              <a:latin typeface="Times New Roman" pitchFamily="18" charset="0"/>
              <a:cs typeface="Times New Roman" pitchFamily="18" charset="0"/>
            </a:endParaRPr>
          </a:p>
        </p:txBody>
      </p:sp>
      <p:sp>
        <p:nvSpPr>
          <p:cNvPr id="21" name="Rounded Rectangle 20"/>
          <p:cNvSpPr/>
          <p:nvPr/>
        </p:nvSpPr>
        <p:spPr>
          <a:xfrm>
            <a:off x="2286000" y="3886200"/>
            <a:ext cx="16002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Consumer and Product Type</a:t>
            </a:r>
            <a:endParaRPr lang="en-US" dirty="0">
              <a:latin typeface="Times New Roman" pitchFamily="18" charset="0"/>
              <a:cs typeface="Times New Roman" pitchFamily="18" charset="0"/>
            </a:endParaRPr>
          </a:p>
        </p:txBody>
      </p:sp>
      <p:sp>
        <p:nvSpPr>
          <p:cNvPr id="22" name="TextBox 21"/>
          <p:cNvSpPr txBox="1"/>
          <p:nvPr/>
        </p:nvSpPr>
        <p:spPr>
          <a:xfrm>
            <a:off x="4267199" y="4038600"/>
            <a:ext cx="1447801" cy="707886"/>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Market Potential.</a:t>
            </a:r>
            <a:endParaRPr lang="en-US" sz="2000" dirty="0"/>
          </a:p>
        </p:txBody>
      </p:sp>
      <p:cxnSp>
        <p:nvCxnSpPr>
          <p:cNvPr id="12" name="Straight Arrow Connector 11"/>
          <p:cNvCxnSpPr/>
          <p:nvPr/>
        </p:nvCxnSpPr>
        <p:spPr>
          <a:xfrm rot="5400000" flipH="1" flipV="1">
            <a:off x="4838700" y="37719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562600" y="43434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3962400" y="43434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0800000" flipV="1">
            <a:off x="4267200" y="4876800"/>
            <a:ext cx="4572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5334000" y="4876800"/>
            <a:ext cx="4572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19999" cy="6248400"/>
          </a:xfrm>
        </p:spPr>
        <p:style>
          <a:lnRef idx="2">
            <a:schemeClr val="accent4"/>
          </a:lnRef>
          <a:fillRef idx="1">
            <a:schemeClr val="lt1"/>
          </a:fillRef>
          <a:effectRef idx="0">
            <a:schemeClr val="accent4"/>
          </a:effectRef>
          <a:fontRef idx="minor">
            <a:schemeClr val="dk1"/>
          </a:fontRef>
        </p:style>
        <p:txBody>
          <a:bodyPr>
            <a:normAutofit/>
          </a:bodyPr>
          <a:lstStyle/>
          <a:p>
            <a:pPr marL="457200" indent="-457200" algn="just">
              <a:buAutoNum type="arabicParenR"/>
            </a:pPr>
            <a:r>
              <a:rPr lang="en-US" sz="2400" b="1" dirty="0" smtClean="0">
                <a:solidFill>
                  <a:srgbClr val="C00000"/>
                </a:solidFill>
                <a:latin typeface="Times New Roman" pitchFamily="18" charset="0"/>
                <a:cs typeface="Times New Roman" pitchFamily="18" charset="0"/>
              </a:rPr>
              <a:t>Market Size: </a:t>
            </a:r>
            <a:r>
              <a:rPr lang="en-US" sz="2400" dirty="0" smtClean="0">
                <a:latin typeface="Times New Roman" pitchFamily="18" charset="0"/>
                <a:cs typeface="Times New Roman" pitchFamily="18" charset="0"/>
              </a:rPr>
              <a:t>Market size is the total market sales potential of all companies put together. </a:t>
            </a:r>
          </a:p>
          <a:p>
            <a:pPr algn="just"/>
            <a:r>
              <a:rPr lang="en-US" sz="2400" dirty="0" smtClean="0">
                <a:latin typeface="Times New Roman" pitchFamily="18" charset="0"/>
                <a:cs typeface="Times New Roman" pitchFamily="18" charset="0"/>
              </a:rPr>
              <a:t>Example: If I planned on launching a new soap or Shampoo, then all the different companies such as HUL and P&amp;G are my competitors. </a:t>
            </a:r>
          </a:p>
          <a:p>
            <a:pPr algn="just"/>
            <a:r>
              <a:rPr lang="en-US" sz="2400" dirty="0" smtClean="0">
                <a:latin typeface="Times New Roman" pitchFamily="18" charset="0"/>
                <a:cs typeface="Times New Roman" pitchFamily="18" charset="0"/>
              </a:rPr>
              <a:t>And the combined sales of soaps, including branded and non branded products is my complete market size.</a:t>
            </a:r>
          </a:p>
          <a:p>
            <a:pPr algn="just">
              <a:buNone/>
            </a:pPr>
            <a:r>
              <a:rPr lang="en-US" sz="2400" b="1" dirty="0" smtClean="0">
                <a:solidFill>
                  <a:srgbClr val="C00000"/>
                </a:solidFill>
                <a:latin typeface="Times New Roman" pitchFamily="18" charset="0"/>
                <a:cs typeface="Times New Roman" pitchFamily="18" charset="0"/>
              </a:rPr>
              <a:t>2) Market growth rate: </a:t>
            </a:r>
            <a:r>
              <a:rPr lang="en-US" sz="2400" dirty="0" smtClean="0">
                <a:latin typeface="Times New Roman" pitchFamily="18" charset="0"/>
                <a:cs typeface="Times New Roman" pitchFamily="18" charset="0"/>
              </a:rPr>
              <a:t>Market growth rate can be determined by checking the facts and figures of the last 5 years of the industry that you are in.</a:t>
            </a:r>
          </a:p>
          <a:p>
            <a:pPr algn="just"/>
            <a:r>
              <a:rPr lang="en-US" sz="2400" dirty="0" smtClean="0">
                <a:latin typeface="Times New Roman" pitchFamily="18" charset="0"/>
                <a:cs typeface="Times New Roman" pitchFamily="18" charset="0"/>
              </a:rPr>
              <a:t>Example: The PC market as compared to the laptop market or the smart phone market is declining. So if you are a company which makes PC’s, then you have to be aware that you are entering an declining market.</a:t>
            </a:r>
            <a:endParaRPr lang="en-US" sz="24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72399" cy="62484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b="1" dirty="0" smtClean="0">
                <a:solidFill>
                  <a:srgbClr val="C00000"/>
                </a:solidFill>
                <a:latin typeface="Times New Roman" pitchFamily="18" charset="0"/>
                <a:cs typeface="Times New Roman" pitchFamily="18" charset="0"/>
              </a:rPr>
              <a:t>3) Profitability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Determining and forecasting your profitability is important to understand the market potential. Calculation of profitability to determine Market potential can use four main elements</a:t>
            </a:r>
          </a:p>
          <a:p>
            <a:pPr algn="just"/>
            <a:r>
              <a:rPr lang="en-US" sz="2400" dirty="0" smtClean="0">
                <a:latin typeface="Times New Roman" pitchFamily="18" charset="0"/>
                <a:cs typeface="Times New Roman" pitchFamily="18" charset="0"/>
              </a:rPr>
              <a:t>ROI – Return on investment</a:t>
            </a:r>
          </a:p>
          <a:p>
            <a:pPr algn="just"/>
            <a:r>
              <a:rPr lang="en-US" sz="2400" dirty="0" smtClean="0">
                <a:latin typeface="Times New Roman" pitchFamily="18" charset="0"/>
                <a:cs typeface="Times New Roman" pitchFamily="18" charset="0"/>
              </a:rPr>
              <a:t>ROS – Return on sales</a:t>
            </a:r>
          </a:p>
          <a:p>
            <a:pPr algn="just"/>
            <a:r>
              <a:rPr lang="en-US" sz="2400" dirty="0" smtClean="0">
                <a:latin typeface="Times New Roman" pitchFamily="18" charset="0"/>
                <a:cs typeface="Times New Roman" pitchFamily="18" charset="0"/>
              </a:rPr>
              <a:t>RONA – Return on net assets</a:t>
            </a:r>
          </a:p>
          <a:p>
            <a:pPr algn="just"/>
            <a:r>
              <a:rPr lang="en-US" sz="2400" dirty="0" smtClean="0">
                <a:latin typeface="Times New Roman" pitchFamily="18" charset="0"/>
                <a:cs typeface="Times New Roman" pitchFamily="18" charset="0"/>
              </a:rPr>
              <a:t>ROCE – Return on capital employed</a:t>
            </a:r>
          </a:p>
          <a:p>
            <a:pPr algn="just">
              <a:buNone/>
            </a:pPr>
            <a:r>
              <a:rPr lang="en-US" sz="2600" b="1" dirty="0" smtClean="0">
                <a:solidFill>
                  <a:srgbClr val="C00000"/>
                </a:solidFill>
                <a:latin typeface="Times New Roman" pitchFamily="18" charset="0"/>
                <a:cs typeface="Times New Roman" pitchFamily="18" charset="0"/>
              </a:rPr>
              <a:t>4) Competition: </a:t>
            </a:r>
            <a:r>
              <a:rPr lang="en-US" sz="2600" dirty="0" smtClean="0">
                <a:latin typeface="Times New Roman" pitchFamily="18" charset="0"/>
                <a:cs typeface="Times New Roman" pitchFamily="18" charset="0"/>
              </a:rPr>
              <a:t>You need to know and understand the competition in an industry to determine the market potential for the product you are going to launch.	If the industry has high competition, the entry barriers are going to be high</a:t>
            </a:r>
            <a:endParaRPr lang="en-US" sz="26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72400" cy="64008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When competition is low, your competitor is equally likely to influence the potential buyer as you are. </a:t>
            </a:r>
          </a:p>
          <a:p>
            <a:pPr algn="just">
              <a:buNone/>
            </a:pPr>
            <a:r>
              <a:rPr lang="en-US" sz="2400" b="1" dirty="0" smtClean="0">
                <a:latin typeface="Times New Roman" pitchFamily="18" charset="0"/>
                <a:cs typeface="Times New Roman" pitchFamily="18" charset="0"/>
              </a:rPr>
              <a:t>5) Product and Consumer Type</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How frequently is your product going to be bought again? Many toothpaste companies actively push the consumer to brush twice in a day. </a:t>
            </a:r>
          </a:p>
          <a:p>
            <a:pPr algn="just"/>
            <a:r>
              <a:rPr lang="en-US" sz="2400" dirty="0" smtClean="0">
                <a:latin typeface="Times New Roman" pitchFamily="18" charset="0"/>
                <a:cs typeface="Times New Roman" pitchFamily="18" charset="0"/>
              </a:rPr>
              <a:t>One of the reasons is that your teeth will be better. But another reason is that the toothpaste will be consumed faster and you will buy another toothpaste soon. Hence the push for brushing twice daily!!</a:t>
            </a:r>
          </a:p>
          <a:p>
            <a:pPr algn="just"/>
            <a:r>
              <a:rPr lang="en-US" sz="2400" dirty="0" smtClean="0">
                <a:latin typeface="Times New Roman" pitchFamily="18" charset="0"/>
                <a:cs typeface="Times New Roman" pitchFamily="18" charset="0"/>
              </a:rPr>
              <a:t>Is your product completely new in the market? </a:t>
            </a:r>
          </a:p>
          <a:p>
            <a:pPr algn="just"/>
            <a:r>
              <a:rPr lang="en-US" sz="2400" dirty="0" smtClean="0">
                <a:latin typeface="Times New Roman" pitchFamily="18" charset="0"/>
                <a:cs typeface="Times New Roman" pitchFamily="18" charset="0"/>
              </a:rPr>
              <a:t>How likely is the customer to accept and adopt the same and what are the hurdles to be faced in product adoption? Can you forecast them right now? </a:t>
            </a:r>
          </a:p>
          <a:p>
            <a:pPr algn="just"/>
            <a:r>
              <a:rPr lang="en-US" sz="2400" dirty="0" smtClean="0">
                <a:latin typeface="Times New Roman" pitchFamily="18" charset="0"/>
                <a:cs typeface="Times New Roman" pitchFamily="18" charset="0"/>
              </a:rPr>
              <a:t>Because that will help in determining market potential.</a:t>
            </a:r>
          </a:p>
          <a:p>
            <a:pPr algn="just"/>
            <a:endParaRPr lang="en-US" sz="24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620000" cy="976090"/>
          </a:xfrm>
        </p:spPr>
        <p:txBody>
          <a:bodyPr>
            <a:normAutofit fontScale="90000"/>
          </a:bodyPr>
          <a:lstStyle/>
          <a:p>
            <a:pPr algn="ctr"/>
            <a:r>
              <a:rPr lang="en-US" dirty="0" smtClean="0">
                <a:latin typeface="Times New Roman" pitchFamily="18" charset="0"/>
                <a:cs typeface="Times New Roman" pitchFamily="18" charset="0"/>
              </a:rPr>
              <a:t>Pitfalls and Negative effects of Monetizing Innovation</a:t>
            </a:r>
            <a:endParaRPr lang="en-US" dirty="0"/>
          </a:p>
        </p:txBody>
      </p:sp>
      <p:sp>
        <p:nvSpPr>
          <p:cNvPr id="3" name="Content Placeholder 2"/>
          <p:cNvSpPr>
            <a:spLocks noGrp="1"/>
          </p:cNvSpPr>
          <p:nvPr>
            <p:ph idx="1"/>
          </p:nvPr>
        </p:nvSpPr>
        <p:spPr>
          <a:xfrm>
            <a:off x="1295400" y="1447800"/>
            <a:ext cx="7620000" cy="51054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Information already known to the market</a:t>
            </a:r>
          </a:p>
          <a:p>
            <a:r>
              <a:rPr lang="en-US" sz="2400" dirty="0" smtClean="0">
                <a:latin typeface="Times New Roman" pitchFamily="18" charset="0"/>
                <a:cs typeface="Times New Roman" pitchFamily="18" charset="0"/>
              </a:rPr>
              <a:t> Low upper bound to capital deployment </a:t>
            </a:r>
          </a:p>
          <a:p>
            <a:r>
              <a:rPr lang="en-US" sz="2400" dirty="0" smtClean="0">
                <a:latin typeface="Times New Roman" pitchFamily="18" charset="0"/>
                <a:cs typeface="Times New Roman" pitchFamily="18" charset="0"/>
              </a:rPr>
              <a:t>Widely diffused information content </a:t>
            </a:r>
          </a:p>
          <a:p>
            <a:r>
              <a:rPr lang="en-US" sz="2400" dirty="0" smtClean="0">
                <a:latin typeface="Times New Roman" pitchFamily="18" charset="0"/>
                <a:cs typeface="Times New Roman" pitchFamily="18" charset="0"/>
              </a:rPr>
              <a:t>Limited history for robust out-of-sample testing </a:t>
            </a:r>
          </a:p>
          <a:p>
            <a:r>
              <a:rPr lang="en-US" sz="2400" dirty="0" smtClean="0">
                <a:latin typeface="Times New Roman" pitchFamily="18" charset="0"/>
                <a:cs typeface="Times New Roman" pitchFamily="18" charset="0"/>
              </a:rPr>
              <a:t>Customer mismatch</a:t>
            </a:r>
          </a:p>
          <a:p>
            <a:r>
              <a:rPr lang="en-US" sz="2400" dirty="0" smtClean="0">
                <a:latin typeface="Times New Roman" pitchFamily="18" charset="0"/>
                <a:cs typeface="Times New Roman" pitchFamily="18" charset="0"/>
              </a:rPr>
              <a:t>Future shocks</a:t>
            </a:r>
          </a:p>
          <a:p>
            <a:r>
              <a:rPr lang="en-US" sz="2400" dirty="0" smtClean="0">
                <a:latin typeface="Times New Roman" pitchFamily="18" charset="0"/>
                <a:cs typeface="Times New Roman" pitchFamily="18" charset="0"/>
              </a:rPr>
              <a:t>Minivations</a:t>
            </a:r>
          </a:p>
          <a:p>
            <a:r>
              <a:rPr lang="en-US" sz="2400" dirty="0" smtClean="0">
                <a:latin typeface="Times New Roman" pitchFamily="18" charset="0"/>
                <a:cs typeface="Times New Roman" pitchFamily="18" charset="0"/>
              </a:rPr>
              <a:t>Hidden gems </a:t>
            </a:r>
          </a:p>
          <a:p>
            <a:r>
              <a:rPr lang="en-US" sz="2400" dirty="0" smtClean="0">
                <a:latin typeface="Times New Roman" pitchFamily="18" charset="0"/>
                <a:cs typeface="Times New Roman" pitchFamily="18" charset="0"/>
              </a:rPr>
              <a:t>Undeads</a:t>
            </a:r>
          </a:p>
          <a:p>
            <a:endParaRPr lang="en-US"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620000" cy="12954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Reasons for Failure of Monetization of Innovation.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371600"/>
            <a:ext cx="7696200" cy="51816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dirty="0" smtClean="0">
                <a:latin typeface="Times New Roman" pitchFamily="18" charset="0"/>
                <a:cs typeface="Times New Roman" pitchFamily="18" charset="0"/>
              </a:rPr>
              <a:t>The Four Failure of Monetization of Innovation are: </a:t>
            </a:r>
          </a:p>
          <a:p>
            <a:r>
              <a:rPr lang="en-US" sz="2400" dirty="0" smtClean="0">
                <a:latin typeface="Times New Roman" pitchFamily="18" charset="0"/>
                <a:cs typeface="Times New Roman" pitchFamily="18" charset="0"/>
              </a:rPr>
              <a:t>Feature </a:t>
            </a:r>
            <a:r>
              <a:rPr lang="en-US" sz="2400" dirty="0" smtClean="0">
                <a:latin typeface="Times New Roman" pitchFamily="18" charset="0"/>
                <a:cs typeface="Times New Roman" pitchFamily="18" charset="0"/>
              </a:rPr>
              <a:t>shocks</a:t>
            </a:r>
          </a:p>
          <a:p>
            <a:r>
              <a:rPr lang="en-US" sz="2400" dirty="0" smtClean="0">
                <a:latin typeface="Times New Roman" pitchFamily="18" charset="0"/>
                <a:cs typeface="Times New Roman" pitchFamily="18" charset="0"/>
              </a:rPr>
              <a:t>Minivations</a:t>
            </a:r>
          </a:p>
          <a:p>
            <a:r>
              <a:rPr lang="en-US" sz="2400" dirty="0" smtClean="0">
                <a:latin typeface="Times New Roman" pitchFamily="18" charset="0"/>
                <a:cs typeface="Times New Roman" pitchFamily="18" charset="0"/>
              </a:rPr>
              <a:t>Hidden gems </a:t>
            </a:r>
          </a:p>
          <a:p>
            <a:r>
              <a:rPr lang="en-US" sz="2400" dirty="0" smtClean="0">
                <a:latin typeface="Times New Roman" pitchFamily="18" charset="0"/>
                <a:cs typeface="Times New Roman" pitchFamily="18" charset="0"/>
              </a:rPr>
              <a:t>Undeads</a:t>
            </a:r>
          </a:p>
          <a:p>
            <a:pPr marL="457200" indent="-457200">
              <a:buFont typeface="+mj-lt"/>
              <a:buAutoNum type="arabicPeriod"/>
            </a:pPr>
            <a:r>
              <a:rPr lang="en-US" sz="2400" dirty="0" smtClean="0">
                <a:solidFill>
                  <a:srgbClr val="C00000"/>
                </a:solidFill>
                <a:latin typeface="Times New Roman" pitchFamily="18" charset="0"/>
                <a:cs typeface="Times New Roman" pitchFamily="18" charset="0"/>
              </a:rPr>
              <a:t>Feature shocks </a:t>
            </a:r>
            <a:r>
              <a:rPr lang="en-US" sz="2400" dirty="0" smtClean="0">
                <a:solidFill>
                  <a:srgbClr val="C00000"/>
                </a:solidFill>
                <a:latin typeface="Times New Roman" pitchFamily="18" charset="0"/>
                <a:cs typeface="Times New Roman" pitchFamily="18" charset="0"/>
              </a:rPr>
              <a:t>: New Products that are Over-Engineered</a:t>
            </a:r>
          </a:p>
          <a:p>
            <a:pPr marL="457200" indent="-457200" algn="just">
              <a:buNone/>
            </a:pPr>
            <a:r>
              <a:rPr lang="en-US" sz="2400" dirty="0" smtClean="0">
                <a:latin typeface="Times New Roman" pitchFamily="18" charset="0"/>
                <a:cs typeface="Times New Roman" pitchFamily="18" charset="0"/>
              </a:rPr>
              <a:t>      The problem is that when too many features are unnecessary  customers don’t want them, or won’t pay extra for them  they increase the cost and the complexity of the product, and thus raise its price to an unacceptable level.</a:t>
            </a:r>
            <a:endParaRPr lang="en-US" sz="2400" dirty="0">
              <a:solidFill>
                <a:srgbClr val="C00000"/>
              </a:solidFill>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52400"/>
            <a:ext cx="7620000" cy="64008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lgn="just"/>
            <a:r>
              <a:rPr lang="en-US" sz="2400" dirty="0" smtClean="0">
                <a:latin typeface="Times New Roman" pitchFamily="18" charset="0"/>
                <a:cs typeface="Times New Roman" pitchFamily="18" charset="0"/>
              </a:rPr>
              <a:t>Kelly explained the idea to others with a simple story. He told the designers at Lockheed that whatever they made had to be something that could be repaired by a man in a field with some basic mechanic’s training and simple tools.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theater of war (for which Lockheed’s products were designed) would not allow for more than that.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their products weren’t simple and easy to understand – they would quickly become obsolete in combat conditions and thus worthless.</a:t>
            </a:r>
          </a:p>
          <a:p>
            <a:pPr algn="just"/>
            <a:r>
              <a:rPr lang="en-US" sz="2400" dirty="0" smtClean="0">
                <a:latin typeface="Times New Roman" pitchFamily="18" charset="0"/>
                <a:cs typeface="Times New Roman" pitchFamily="18" charset="0"/>
              </a:rPr>
              <a:t>Albert Einstein: "Everything should be made as simple as possible, but not simpler." This means that one should simplify the design of a product and success is achieved when a design is at its maximum simplicity.</a:t>
            </a:r>
          </a:p>
          <a:p>
            <a:pPr algn="just"/>
            <a:r>
              <a:rPr lang="en-US" sz="2400" dirty="0" smtClean="0">
                <a:latin typeface="Times New Roman" pitchFamily="18" charset="0"/>
                <a:cs typeface="Times New Roman" pitchFamily="18" charset="0"/>
              </a:rPr>
              <a:t>Simpler	means	</a:t>
            </a:r>
            <a:r>
              <a:rPr lang="en-US" sz="2400" b="1" dirty="0" smtClean="0">
                <a:latin typeface="Times New Roman" pitchFamily="18" charset="0"/>
                <a:cs typeface="Times New Roman" pitchFamily="18" charset="0"/>
              </a:rPr>
              <a:t>less	complicated</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Simple	means	</a:t>
            </a:r>
            <a:r>
              <a:rPr lang="en-US" sz="2400" b="1" dirty="0" smtClean="0">
                <a:latin typeface="Times New Roman" pitchFamily="18" charset="0"/>
                <a:cs typeface="Times New Roman" pitchFamily="18" charset="0"/>
              </a:rPr>
              <a:t>uncomplicated	</a:t>
            </a:r>
            <a:r>
              <a:rPr lang="en-US" sz="2400" dirty="0" smtClean="0">
                <a:latin typeface="Times New Roman" pitchFamily="18" charset="0"/>
                <a:cs typeface="Times New Roman" pitchFamily="18" charset="0"/>
              </a:rPr>
              <a:t>with	nothing	added</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696199" cy="6096000"/>
          </a:xfrm>
        </p:spPr>
        <p:style>
          <a:lnRef idx="2">
            <a:schemeClr val="accent4"/>
          </a:lnRef>
          <a:fillRef idx="1">
            <a:schemeClr val="lt1"/>
          </a:fillRef>
          <a:effectRef idx="0">
            <a:schemeClr val="accent4"/>
          </a:effectRef>
          <a:fontRef idx="minor">
            <a:schemeClr val="dk1"/>
          </a:fontRef>
        </p:style>
        <p:txBody>
          <a:bodyPr/>
          <a:lstStyle/>
          <a:p>
            <a:pPr algn="just"/>
            <a:r>
              <a:rPr lang="en-US" sz="2400" dirty="0" smtClean="0">
                <a:latin typeface="Times New Roman" pitchFamily="18" charset="0"/>
                <a:cs typeface="Times New Roman" pitchFamily="18" charset="0"/>
              </a:rPr>
              <a:t>Example of Fire Phone, the smart phone Amazon introduced in 2014. Amazon stuffed its entry with too many marginal features: a screen that provided a 3-dimensional effect without the need to wear those geeky 3D glasses. </a:t>
            </a:r>
          </a:p>
          <a:p>
            <a:pPr algn="just"/>
            <a:r>
              <a:rPr lang="en-US" sz="2400" dirty="0" smtClean="0">
                <a:latin typeface="Times New Roman" pitchFamily="18" charset="0"/>
                <a:cs typeface="Times New Roman" pitchFamily="18" charset="0"/>
              </a:rPr>
              <a:t>It apparently didn’t impress consumers. A side effect of the feature – draining the battery life – was a negative.  </a:t>
            </a:r>
          </a:p>
          <a:p>
            <a:pPr algn="just"/>
            <a:r>
              <a:rPr lang="en-US" sz="2400" dirty="0" smtClean="0">
                <a:latin typeface="Times New Roman" pitchFamily="18" charset="0"/>
                <a:cs typeface="Times New Roman" pitchFamily="18" charset="0"/>
              </a:rPr>
              <a:t>Amazon priced the phone high (at $649, or $199 with a phone service contract from AT&amp;T</a:t>
            </a:r>
            <a:r>
              <a:rPr lang="en-US"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To avoid feature shocks, product development must do a number of things. They must segment by what different groups of customers need from different versions of the product, and what they’d be willing to pay for a version that met their expectations.</a:t>
            </a:r>
          </a:p>
          <a:p>
            <a:pPr algn="just">
              <a:buNone/>
            </a:pPr>
            <a:endParaRPr lang="en-US" sz="24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72399" cy="64008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dirty="0" smtClean="0">
                <a:solidFill>
                  <a:srgbClr val="C00000"/>
                </a:solidFill>
                <a:latin typeface="Times New Roman" pitchFamily="18" charset="0"/>
                <a:cs typeface="Times New Roman" pitchFamily="18" charset="0"/>
              </a:rPr>
              <a:t>2. Minivations: Products That Sell Themselves Short</a:t>
            </a:r>
          </a:p>
          <a:p>
            <a:pPr algn="just"/>
            <a:r>
              <a:rPr lang="en-US" sz="2400" dirty="0" smtClean="0">
                <a:latin typeface="Times New Roman" pitchFamily="18" charset="0"/>
                <a:cs typeface="Times New Roman" pitchFamily="18" charset="0"/>
              </a:rPr>
              <a:t>These products are created by product developers who didn’t realize just how much value their offerings provided to customers. </a:t>
            </a:r>
          </a:p>
          <a:p>
            <a:pPr algn="just"/>
            <a:r>
              <a:rPr lang="en-US" sz="2400" dirty="0" smtClean="0">
                <a:latin typeface="Times New Roman" pitchFamily="18" charset="0"/>
                <a:cs typeface="Times New Roman" pitchFamily="18" charset="0"/>
              </a:rPr>
              <a:t>They then grossly underestimated how much customers would be willing to pay for them and charged prices that were far below what they could have charged, leaving big profits on the table.</a:t>
            </a:r>
          </a:p>
          <a:p>
            <a:pPr algn="just"/>
            <a:r>
              <a:rPr lang="en-US" sz="2400" dirty="0" smtClean="0">
                <a:latin typeface="Times New Roman" pitchFamily="18" charset="0"/>
                <a:cs typeface="Times New Roman" pitchFamily="18" charset="0"/>
              </a:rPr>
              <a:t>Example Audi’s Q7 luxury SUV, launched in 2006 for EUROS 55,000. Audi predicted selling 70,000 units, however first-year demand turned out to be 80,000. </a:t>
            </a:r>
          </a:p>
          <a:p>
            <a:pPr algn="just"/>
            <a:r>
              <a:rPr lang="en-US" sz="2400" dirty="0" smtClean="0">
                <a:latin typeface="Times New Roman" pitchFamily="18" charset="0"/>
                <a:cs typeface="Times New Roman" pitchFamily="18" charset="0"/>
              </a:rPr>
              <a:t>A supply-demand curve suggests that given Audi had fixed production at 70,000 units, it should have priced it at EUROS 58,000, which would have yielded an additional EUROS 210 million.</a:t>
            </a:r>
          </a:p>
          <a:p>
            <a:endParaRPr lang="en-US" sz="24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696200" cy="6477000"/>
          </a:xfrm>
        </p:spPr>
        <p:style>
          <a:lnRef idx="2">
            <a:schemeClr val="accent4"/>
          </a:lnRef>
          <a:fillRef idx="1">
            <a:schemeClr val="lt1"/>
          </a:fillRef>
          <a:effectRef idx="0">
            <a:schemeClr val="accent4"/>
          </a:effectRef>
          <a:fontRef idx="minor">
            <a:schemeClr val="dk1"/>
          </a:fontRef>
        </p:style>
        <p:txBody>
          <a:bodyPr>
            <a:noAutofit/>
          </a:bodyPr>
          <a:lstStyle/>
          <a:p>
            <a:pPr algn="just">
              <a:buNone/>
            </a:pPr>
            <a:r>
              <a:rPr lang="en-US" sz="2400" dirty="0" smtClean="0">
                <a:solidFill>
                  <a:srgbClr val="C00000"/>
                </a:solidFill>
                <a:latin typeface="Times New Roman" pitchFamily="18" charset="0"/>
                <a:cs typeface="Times New Roman" pitchFamily="18" charset="0"/>
              </a:rPr>
              <a:t>3. Hidden Gems: Would-Be Winners That Don’t Leave the Starting Gate</a:t>
            </a:r>
          </a:p>
          <a:p>
            <a:pPr algn="just"/>
            <a:r>
              <a:rPr lang="en-US" sz="2400" dirty="0" smtClean="0">
                <a:latin typeface="Times New Roman" pitchFamily="18" charset="0"/>
                <a:cs typeface="Times New Roman" pitchFamily="18" charset="0"/>
              </a:rPr>
              <a:t>These products are brilliant ideas that are viewed as anything but brilliant at the top of the companies in which they are born. Senior management don’t recognize the value of the product for its intended audience,</a:t>
            </a:r>
          </a:p>
          <a:p>
            <a:pPr algn="just"/>
            <a:r>
              <a:rPr lang="en-US" sz="2400" dirty="0" smtClean="0">
                <a:latin typeface="Times New Roman" pitchFamily="18" charset="0"/>
                <a:cs typeface="Times New Roman" pitchFamily="18" charset="0"/>
              </a:rPr>
              <a:t>In a company that had made a fortune manufacturing film for cameras, a young Kodak engineer named Steven Sasson had invented the initial technology behind the digital camera, and the company even went so far as to patent it. </a:t>
            </a:r>
          </a:p>
          <a:p>
            <a:pPr algn="just"/>
            <a:r>
              <a:rPr lang="en-US" sz="2400" dirty="0" smtClean="0">
                <a:latin typeface="Times New Roman" pitchFamily="18" charset="0"/>
                <a:cs typeface="Times New Roman" pitchFamily="18" charset="0"/>
              </a:rPr>
              <a:t>However, Kodak sat on that technology for 21 years, failing to introduce its first digital camera until 1995, and it didn’t get serious about the product until 2001. Since then, the digital camera has become a staple in smart phones, a time in which Kodak declared bankruptcy.</a:t>
            </a:r>
          </a:p>
          <a:p>
            <a:pPr algn="just">
              <a:buNone/>
            </a:pPr>
            <a:endParaRPr lang="en-US" sz="24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543800" cy="61722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dirty="0" smtClean="0">
                <a:solidFill>
                  <a:srgbClr val="C00000"/>
                </a:solidFill>
                <a:latin typeface="Times New Roman" pitchFamily="18" charset="0"/>
                <a:cs typeface="Times New Roman" pitchFamily="18" charset="0"/>
              </a:rPr>
              <a:t>4. Undeads: Destined to Become Zombies</a:t>
            </a:r>
          </a:p>
          <a:p>
            <a:pPr algn="just"/>
            <a:r>
              <a:rPr lang="en-US" sz="2400" dirty="0" smtClean="0">
                <a:latin typeface="Times New Roman" pitchFamily="18" charset="0"/>
                <a:cs typeface="Times New Roman" pitchFamily="18" charset="0"/>
              </a:rPr>
              <a:t>Products that came to market dead on arrival or a product that still exists in the marketplace but for all practical purposes is non-existent. </a:t>
            </a:r>
          </a:p>
          <a:p>
            <a:pPr algn="just"/>
            <a:r>
              <a:rPr lang="en-US" sz="2400" dirty="0" smtClean="0">
                <a:latin typeface="Times New Roman" pitchFamily="18" charset="0"/>
                <a:cs typeface="Times New Roman" pitchFamily="18" charset="0"/>
              </a:rPr>
              <a:t>These are products a company should have never launched</a:t>
            </a:r>
          </a:p>
          <a:p>
            <a:pPr algn="just"/>
            <a:r>
              <a:rPr lang="en-US" sz="2400" dirty="0" smtClean="0">
                <a:latin typeface="Times New Roman" pitchFamily="18" charset="0"/>
                <a:cs typeface="Times New Roman" pitchFamily="18" charset="0"/>
              </a:rPr>
              <a:t>Example: Google Glass, a pair of glasses with a small camera that could take pictures and record videos, was another notorious undead. </a:t>
            </a:r>
          </a:p>
          <a:p>
            <a:pPr algn="just"/>
            <a:r>
              <a:rPr lang="en-US" sz="2400" dirty="0" smtClean="0">
                <a:latin typeface="Times New Roman" pitchFamily="18" charset="0"/>
                <a:cs typeface="Times New Roman" pitchFamily="18" charset="0"/>
              </a:rPr>
              <a:t>It came to market in 2012 for $1,500 and answered a question no one was asking. </a:t>
            </a:r>
          </a:p>
          <a:p>
            <a:pPr algn="just"/>
            <a:r>
              <a:rPr lang="en-US" sz="2400" dirty="0" smtClean="0">
                <a:latin typeface="Times New Roman" pitchFamily="18" charset="0"/>
                <a:cs typeface="Times New Roman" pitchFamily="18" charset="0"/>
              </a:rPr>
              <a:t>In 2015, Google announced the end of Glass for everyday consumers.</a:t>
            </a:r>
            <a:endParaRPr lang="en-US" sz="2400" dirty="0"/>
          </a:p>
        </p:txBody>
      </p:sp>
      <p:sp>
        <p:nvSpPr>
          <p:cNvPr id="4" name="Slide Number Placeholder 3"/>
          <p:cNvSpPr>
            <a:spLocks noGrp="1"/>
          </p:cNvSpPr>
          <p:nvPr>
            <p:ph type="sldNum" sz="quarter" idx="12"/>
          </p:nvPr>
        </p:nvSpPr>
        <p:spPr/>
        <p:txBody>
          <a:bodyPr/>
          <a:lstStyle/>
          <a:p>
            <a:fld id="{76BD02F1-3B5D-4C47-93DA-B84D756D9497}"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imated-hand-image-0052.gif"/>
          <p:cNvPicPr>
            <a:picLocks noGrp="1" noChangeAspect="1"/>
          </p:cNvPicPr>
          <p:nvPr>
            <p:ph idx="1"/>
          </p:nvPr>
        </p:nvPicPr>
        <p:blipFill>
          <a:blip r:embed="rId2"/>
          <a:stretch>
            <a:fillRect/>
          </a:stretch>
        </p:blipFill>
        <p:spPr>
          <a:xfrm>
            <a:off x="1828800" y="990600"/>
            <a:ext cx="5791200" cy="4191000"/>
          </a:xfr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76BD02F1-3B5D-4C47-93DA-B84D756D9497}"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696200" cy="62484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r>
              <a:rPr lang="en-US" sz="2400" dirty="0" smtClean="0">
                <a:latin typeface="Times New Roman" pitchFamily="18" charset="0"/>
                <a:cs typeface="Times New Roman" pitchFamily="18" charset="0"/>
              </a:rPr>
              <a:t>Today the KISS principle is celebrated in many engineering professions (including software engineering) and is often brought to bear by managers in many professions as well as by trainers and educators.</a:t>
            </a:r>
          </a:p>
          <a:p>
            <a:pPr algn="just"/>
            <a:endParaRPr lang="en-US" sz="24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The First Usability Principle?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KISS may have been the first usability principle for product design – though it was never formally presented as a usability principle.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focuses on the idea that if we can’t understand a product, we can’t use it properly and that the widest possible audience must be able to understand it, if the product is to gain maximum market share. This is a true for mobile applications as it is for fighter planes.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848600" cy="6553200"/>
          </a:xfrm>
        </p:spPr>
        <p:style>
          <a:lnRef idx="2">
            <a:schemeClr val="accent4"/>
          </a:lnRef>
          <a:fillRef idx="1">
            <a:schemeClr val="lt1"/>
          </a:fillRef>
          <a:effectRef idx="0">
            <a:schemeClr val="accent4"/>
          </a:effectRef>
          <a:fontRef idx="minor">
            <a:schemeClr val="dk1"/>
          </a:fontRef>
        </p:style>
        <p:txBody>
          <a:bodyPr>
            <a:noAutofit/>
          </a:bodyPr>
          <a:lstStyle/>
          <a:p>
            <a:pPr algn="just">
              <a:buNone/>
            </a:pP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Variants of KISS</a:t>
            </a:r>
          </a:p>
          <a:p>
            <a:pPr algn="just">
              <a:buNone/>
            </a:pP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KISS principle is also offered in two other forms (for those who feel delicate about the inclusion of the word “stupid”):</a:t>
            </a:r>
          </a:p>
          <a:p>
            <a:pPr algn="just">
              <a:buNone/>
            </a:pPr>
            <a:r>
              <a:rPr lang="en-US" sz="2400" dirty="0" smtClean="0">
                <a:latin typeface="Times New Roman" pitchFamily="18" charset="0"/>
                <a:cs typeface="Times New Roman" pitchFamily="18" charset="0"/>
              </a:rPr>
              <a:t>		Keep it short and simple</a:t>
            </a:r>
          </a:p>
          <a:p>
            <a:pPr algn="just">
              <a:buNone/>
            </a:pPr>
            <a:r>
              <a:rPr lang="en-US" sz="2400" dirty="0" smtClean="0">
                <a:latin typeface="Times New Roman" pitchFamily="18" charset="0"/>
                <a:cs typeface="Times New Roman" pitchFamily="18" charset="0"/>
              </a:rPr>
              <a:t>		Keep it simple and straightforward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They both deliver the same message as “keep it simple, stupid”. The objective of any process is to deliver the simplest possible outcome.</a:t>
            </a:r>
          </a:p>
          <a:p>
            <a:pPr marL="514350" indent="-514350">
              <a:buNone/>
            </a:pPr>
            <a:endParaRPr lang="en-US" sz="2800" dirty="0" smtClean="0">
              <a:latin typeface="Times New Roman" pitchFamily="18" charset="0"/>
              <a:cs typeface="Times New Roman" pitchFamily="18" charset="0"/>
            </a:endParaRPr>
          </a:p>
        </p:txBody>
      </p:sp>
      <p:sp>
        <p:nvSpPr>
          <p:cNvPr id="7" name="TextBox 6"/>
          <p:cNvSpPr txBox="1"/>
          <p:nvPr/>
        </p:nvSpPr>
        <p:spPr>
          <a:xfrm>
            <a:off x="1676400" y="3886200"/>
            <a:ext cx="1447800" cy="369332"/>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p:txBody>
      </p:sp>
      <p:sp>
        <p:nvSpPr>
          <p:cNvPr id="8" name="TextBox 7"/>
          <p:cNvSpPr txBox="1"/>
          <p:nvPr/>
        </p:nvSpPr>
        <p:spPr>
          <a:xfrm>
            <a:off x="3429000" y="3886200"/>
            <a:ext cx="1447800" cy="369332"/>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76BD02F1-3B5D-4C47-93DA-B84D756D949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BD02F1-3B5D-4C47-93DA-B84D756D9497}" type="slidenum">
              <a:rPr lang="en-US" smtClean="0"/>
              <a:pPr/>
              <a:t>6</a:t>
            </a:fld>
            <a:endParaRPr lang="en-US"/>
          </a:p>
        </p:txBody>
      </p:sp>
      <p:sp>
        <p:nvSpPr>
          <p:cNvPr id="6" name="Content Placeholder 5"/>
          <p:cNvSpPr>
            <a:spLocks noGrp="1"/>
          </p:cNvSpPr>
          <p:nvPr>
            <p:ph idx="1"/>
          </p:nvPr>
        </p:nvSpPr>
        <p:spPr>
          <a:xfrm>
            <a:off x="1219200" y="381000"/>
            <a:ext cx="7696200" cy="6172200"/>
          </a:xfrm>
        </p:spPr>
        <p:style>
          <a:lnRef idx="2">
            <a:schemeClr val="accent4"/>
          </a:lnRef>
          <a:fillRef idx="1">
            <a:schemeClr val="lt1"/>
          </a:fillRef>
          <a:effectRef idx="0">
            <a:schemeClr val="accent4"/>
          </a:effectRef>
          <a:fontRef idx="minor">
            <a:schemeClr val="dk1"/>
          </a:fontRef>
        </p:style>
        <p:txBody>
          <a:bodyPr>
            <a:noAutofit/>
          </a:bodyPr>
          <a:lstStyle/>
          <a:p>
            <a:pPr algn="just">
              <a:buNone/>
            </a:pPr>
            <a:r>
              <a:rPr lang="en-US" sz="2400" b="1" dirty="0" smtClean="0">
                <a:latin typeface="Times New Roman" pitchFamily="18" charset="0"/>
                <a:cs typeface="Times New Roman" pitchFamily="18" charset="0"/>
              </a:rPr>
              <a:t>A Note of Caution When Applying KISS to Design</a:t>
            </a:r>
          </a:p>
          <a:p>
            <a:pPr algn="just"/>
            <a:r>
              <a:rPr lang="en-US" sz="2400" dirty="0" smtClean="0">
                <a:latin typeface="Times New Roman" pitchFamily="18" charset="0"/>
                <a:cs typeface="Times New Roman" pitchFamily="18" charset="0"/>
              </a:rPr>
              <a:t>Simplicity is an admirable goal and can lead to enhanced user experiences, it is important not to let simplicity interfere with the design objective.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user must still be able to carry out their task requirements with the finished products or the design process has failed – no matter how simple the final design.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Products such as DSLR Cameras are by nature more complex than the cameras found on the latest generations of smart phones. Complexity is to be resisted when it exists for its own sake and not when complexity can enhance the design for the user.</a:t>
            </a:r>
          </a:p>
          <a:p>
            <a:endParaRPr lang="en-US" sz="2400" dirty="0"/>
          </a:p>
        </p:txBody>
      </p:sp>
      <p:pic>
        <p:nvPicPr>
          <p:cNvPr id="7" name="Picture 2"/>
          <p:cNvPicPr>
            <a:picLocks noChangeAspect="1" noChangeArrowheads="1"/>
          </p:cNvPicPr>
          <p:nvPr/>
        </p:nvPicPr>
        <p:blipFill>
          <a:blip r:embed="rId2"/>
          <a:srcRect/>
          <a:stretch>
            <a:fillRect/>
          </a:stretch>
        </p:blipFill>
        <p:spPr bwMode="auto">
          <a:xfrm>
            <a:off x="228600" y="1447800"/>
            <a:ext cx="9144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
            <a:ext cx="7543800" cy="62484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800" dirty="0" smtClean="0">
                <a:latin typeface="Times New Roman" pitchFamily="18" charset="0"/>
                <a:cs typeface="Times New Roman" pitchFamily="18" charset="0"/>
              </a:rPr>
              <a:t>However, it is also important not to make things so simple that they compromise the functionality of the final design – users will live with a little complexity if it enhances their overall experience.</a:t>
            </a:r>
          </a:p>
          <a:p>
            <a:pPr algn="just"/>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620000" cy="976090"/>
          </a:xfrm>
        </p:spPr>
        <p:txBody>
          <a:bodyPr>
            <a:normAutofit fontScale="90000"/>
          </a:bodyPr>
          <a:lstStyle/>
          <a:p>
            <a:pPr algn="ctr"/>
            <a:r>
              <a:rPr lang="en-US" b="1" dirty="0" smtClean="0">
                <a:latin typeface="Times New Roman" pitchFamily="18" charset="0"/>
                <a:cs typeface="Times New Roman" pitchFamily="18" charset="0"/>
              </a:rPr>
              <a:t>Road Map For Building A Startup </a:t>
            </a:r>
            <a:br>
              <a:rPr lang="en-US" b="1" dirty="0" smtClean="0">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1295400" y="838200"/>
            <a:ext cx="7620000" cy="5638800"/>
          </a:xfrm>
        </p:spPr>
        <p:style>
          <a:lnRef idx="2">
            <a:schemeClr val="accent4"/>
          </a:lnRef>
          <a:fillRef idx="1">
            <a:schemeClr val="lt1"/>
          </a:fillRef>
          <a:effectRef idx="0">
            <a:schemeClr val="accent4"/>
          </a:effectRef>
          <a:fontRef idx="minor">
            <a:schemeClr val="dk1"/>
          </a:fontRef>
        </p:style>
        <p:txBody>
          <a:bodyPr>
            <a:normAutofit/>
          </a:bodyPr>
          <a:lstStyle/>
          <a:p>
            <a:r>
              <a:rPr lang="en-US" sz="2800" dirty="0" smtClean="0">
                <a:latin typeface="Times New Roman" pitchFamily="18" charset="0"/>
                <a:cs typeface="Times New Roman" pitchFamily="18" charset="0"/>
              </a:rPr>
              <a:t>The five necessary steps you'll need when creating that roadmap to startup success.</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1. Identify a Problem in a Proven Market</a:t>
            </a:r>
          </a:p>
          <a:p>
            <a:pPr>
              <a:buNone/>
            </a:pPr>
            <a:r>
              <a:rPr lang="en-US" sz="2800" dirty="0" smtClean="0">
                <a:latin typeface="Times New Roman" pitchFamily="18" charset="0"/>
                <a:cs typeface="Times New Roman" pitchFamily="18" charset="0"/>
              </a:rPr>
              <a:t>2. Build Your Niche and Generate Buzz</a:t>
            </a:r>
          </a:p>
          <a:p>
            <a:pPr>
              <a:buNone/>
            </a:pPr>
            <a:r>
              <a:rPr lang="en-US" sz="2800" dirty="0" smtClean="0">
                <a:latin typeface="Times New Roman" pitchFamily="18" charset="0"/>
                <a:cs typeface="Times New Roman" pitchFamily="18" charset="0"/>
              </a:rPr>
              <a:t>3. Assemble Your A-Team</a:t>
            </a:r>
          </a:p>
          <a:p>
            <a:pPr>
              <a:buNone/>
            </a:pPr>
            <a:r>
              <a:rPr lang="en-US" sz="2800" dirty="0" smtClean="0">
                <a:latin typeface="Times New Roman" pitchFamily="18" charset="0"/>
                <a:cs typeface="Times New Roman" pitchFamily="18" charset="0"/>
              </a:rPr>
              <a:t>4. Have a Vision, Mission and Strategy, But Be Flexible</a:t>
            </a:r>
          </a:p>
          <a:p>
            <a:pPr>
              <a:buNone/>
            </a:pPr>
            <a:r>
              <a:rPr lang="en-US" sz="2800" dirty="0" smtClean="0">
                <a:latin typeface="Times New Roman" pitchFamily="18" charset="0"/>
                <a:cs typeface="Times New Roman" pitchFamily="18" charset="0"/>
              </a:rPr>
              <a:t>5. Build The Best Product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96200" cy="6400800"/>
          </a:xfrm>
        </p:spPr>
        <p:style>
          <a:lnRef idx="2">
            <a:schemeClr val="accent4"/>
          </a:lnRef>
          <a:fillRef idx="1">
            <a:schemeClr val="lt1"/>
          </a:fillRef>
          <a:effectRef idx="0">
            <a:schemeClr val="accent4"/>
          </a:effectRef>
          <a:fontRef idx="minor">
            <a:schemeClr val="dk1"/>
          </a:fontRef>
        </p:style>
        <p:txBody>
          <a:bodyPr>
            <a:noAutofit/>
          </a:bodyPr>
          <a:lstStyle/>
          <a:p>
            <a:pPr marL="514350" indent="-514350" algn="just">
              <a:buAutoNum type="arabicPeriod"/>
            </a:pPr>
            <a:r>
              <a:rPr lang="en-US" sz="2400" b="1" dirty="0" smtClean="0">
                <a:solidFill>
                  <a:srgbClr val="C00000"/>
                </a:solidFill>
                <a:latin typeface="Times New Roman" pitchFamily="18" charset="0"/>
                <a:cs typeface="Times New Roman" pitchFamily="18" charset="0"/>
              </a:rPr>
              <a:t>Identify a Problem in a Proven Market </a:t>
            </a:r>
            <a:r>
              <a:rPr lang="en-US" sz="2400" dirty="0" smtClean="0">
                <a:latin typeface="Times New Roman" pitchFamily="18" charset="0"/>
                <a:cs typeface="Times New Roman" pitchFamily="18" charset="0"/>
              </a:rPr>
              <a:t>Instead of wasting your time trying to develop a product or service that's the "Next Big Thing," focus on fixing a problem in a proven market. </a:t>
            </a:r>
          </a:p>
          <a:p>
            <a:pPr marL="514350" indent="-514350" algn="just">
              <a:buAutoNum type="arabicPeriod"/>
            </a:pPr>
            <a:endParaRPr lang="en-US" sz="2400" dirty="0" smtClean="0">
              <a:latin typeface="Times New Roman" pitchFamily="18" charset="0"/>
              <a:cs typeface="Times New Roman" pitchFamily="18" charset="0"/>
            </a:endParaRPr>
          </a:p>
          <a:p>
            <a:pPr marL="514350" indent="-514350" algn="just">
              <a:buAutoNum type="arabicPeriod"/>
            </a:pPr>
            <a:r>
              <a:rPr lang="en-US" sz="2400" b="1" dirty="0" smtClean="0">
                <a:solidFill>
                  <a:srgbClr val="C00000"/>
                </a:solidFill>
                <a:latin typeface="Times New Roman" pitchFamily="18" charset="0"/>
                <a:cs typeface="Times New Roman" pitchFamily="18" charset="0"/>
              </a:rPr>
              <a:t>Build Your Niche and Generate Buzz </a:t>
            </a:r>
            <a:r>
              <a:rPr lang="en-US" sz="2400" dirty="0" smtClean="0">
                <a:latin typeface="Times New Roman" pitchFamily="18" charset="0"/>
                <a:cs typeface="Times New Roman" pitchFamily="18" charset="0"/>
              </a:rPr>
              <a:t>This means that you have to create quality content--graphs, videos, blog posts--that can be shared across all social media channels.</a:t>
            </a:r>
          </a:p>
          <a:p>
            <a:pPr marL="514350" indent="-514350" algn="just">
              <a:buAutoNum type="arabicPeriod"/>
            </a:pPr>
            <a:endParaRPr lang="en-US" sz="2400" dirty="0" smtClean="0">
              <a:latin typeface="Times New Roman" pitchFamily="18" charset="0"/>
              <a:cs typeface="Times New Roman" pitchFamily="18" charset="0"/>
            </a:endParaRPr>
          </a:p>
          <a:p>
            <a:pPr marL="514350" indent="-514350" algn="just">
              <a:buAutoNum type="arabicPeriod"/>
            </a:pPr>
            <a:r>
              <a:rPr lang="en-US" sz="2400" b="1" dirty="0" smtClean="0">
                <a:solidFill>
                  <a:srgbClr val="C00000"/>
                </a:solidFill>
                <a:latin typeface="Times New Roman" pitchFamily="18" charset="0"/>
                <a:cs typeface="Times New Roman" pitchFamily="18" charset="0"/>
              </a:rPr>
              <a:t>Assemble Your A-Team </a:t>
            </a:r>
            <a:r>
              <a:rPr lang="en-US" sz="2400" dirty="0" smtClean="0">
                <a:latin typeface="Times New Roman" pitchFamily="18" charset="0"/>
                <a:cs typeface="Times New Roman" pitchFamily="18" charset="0"/>
              </a:rPr>
              <a:t>There a number of skilled professionals who will be needed to build, promote and sustain your startup.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988</TotalTime>
  <Words>2867</Words>
  <Application>Microsoft Office PowerPoint</Application>
  <PresentationFormat>On-screen Show (4:3)</PresentationFormat>
  <Paragraphs>268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Wisp</vt:lpstr>
      <vt:lpstr>Building Startup</vt:lpstr>
      <vt:lpstr> </vt:lpstr>
      <vt:lpstr>Slide 3</vt:lpstr>
      <vt:lpstr>Slide 4</vt:lpstr>
      <vt:lpstr>Slide 5</vt:lpstr>
      <vt:lpstr>Slide 6</vt:lpstr>
      <vt:lpstr>Slide 7</vt:lpstr>
      <vt:lpstr>Road Map For Building A Startup  </vt:lpstr>
      <vt:lpstr>Slide 9</vt:lpstr>
      <vt:lpstr>Slide 10</vt:lpstr>
      <vt:lpstr>Advantages Of Crowd Funding Need to be Creative </vt:lpstr>
      <vt:lpstr>Slide 12</vt:lpstr>
      <vt:lpstr>Slide 13</vt:lpstr>
      <vt:lpstr>DIFFERENT PRICING STRATEGIES</vt:lpstr>
      <vt:lpstr>Slide 15</vt:lpstr>
      <vt:lpstr>Slide 16</vt:lpstr>
      <vt:lpstr>Process of Monetization </vt:lpstr>
      <vt:lpstr>Determining Factors for Monetizing Innovation. </vt:lpstr>
      <vt:lpstr>Slide 19</vt:lpstr>
      <vt:lpstr>Slide 20</vt:lpstr>
      <vt:lpstr>Reasons for Failure of Monetization</vt:lpstr>
      <vt:lpstr>Fixing the Price for an Innovative Project</vt:lpstr>
      <vt:lpstr>Slide 23</vt:lpstr>
      <vt:lpstr>Detailed Study on Market Potential </vt:lpstr>
      <vt:lpstr>Slide 25</vt:lpstr>
      <vt:lpstr>Slide 26</vt:lpstr>
      <vt:lpstr>Slide 27</vt:lpstr>
      <vt:lpstr>Pitfalls and Negative effects of Monetizing Innovation</vt:lpstr>
      <vt:lpstr> Reasons for Failure of Monetization of Innovation.  </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Innovation</dc:title>
  <dc:creator>Admin</dc:creator>
  <cp:lastModifiedBy>Admin</cp:lastModifiedBy>
  <cp:revision>187</cp:revision>
  <dcterms:created xsi:type="dcterms:W3CDTF">2019-07-22T05:11:42Z</dcterms:created>
  <dcterms:modified xsi:type="dcterms:W3CDTF">2019-10-04T06:36:19Z</dcterms:modified>
</cp:coreProperties>
</file>