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79" r:id="rId3"/>
    <p:sldId id="281" r:id="rId4"/>
    <p:sldId id="275" r:id="rId5"/>
    <p:sldId id="265" r:id="rId6"/>
    <p:sldId id="296" r:id="rId7"/>
    <p:sldId id="292" r:id="rId8"/>
    <p:sldId id="293" r:id="rId9"/>
    <p:sldId id="294" r:id="rId10"/>
    <p:sldId id="295" r:id="rId11"/>
    <p:sldId id="266" r:id="rId12"/>
    <p:sldId id="297" r:id="rId13"/>
    <p:sldId id="298" r:id="rId14"/>
    <p:sldId id="267" r:id="rId15"/>
    <p:sldId id="301" r:id="rId16"/>
    <p:sldId id="304" r:id="rId17"/>
    <p:sldId id="308" r:id="rId18"/>
    <p:sldId id="268" r:id="rId19"/>
    <p:sldId id="299" r:id="rId20"/>
    <p:sldId id="276" r:id="rId21"/>
    <p:sldId id="277" r:id="rId22"/>
    <p:sldId id="309" r:id="rId23"/>
    <p:sldId id="310" r:id="rId24"/>
    <p:sldId id="311" r:id="rId25"/>
    <p:sldId id="312" r:id="rId26"/>
    <p:sldId id="313" r:id="rId27"/>
    <p:sldId id="314" r:id="rId28"/>
    <p:sldId id="315" r:id="rId29"/>
    <p:sldId id="316" r:id="rId30"/>
    <p:sldId id="317" r:id="rId31"/>
    <p:sldId id="318" r:id="rId32"/>
    <p:sldId id="283" r:id="rId33"/>
    <p:sldId id="285" r:id="rId34"/>
    <p:sldId id="287" r:id="rId35"/>
    <p:sldId id="289" r:id="rId36"/>
    <p:sldId id="291" r:id="rId37"/>
    <p:sldId id="257" r:id="rId38"/>
    <p:sldId id="259" r:id="rId39"/>
    <p:sldId id="261" r:id="rId40"/>
    <p:sldId id="272" r:id="rId41"/>
    <p:sldId id="319" r:id="rId42"/>
    <p:sldId id="320" r:id="rId43"/>
    <p:sldId id="335" r:id="rId44"/>
    <p:sldId id="321" r:id="rId45"/>
    <p:sldId id="323" r:id="rId46"/>
    <p:sldId id="326" r:id="rId47"/>
    <p:sldId id="328" r:id="rId48"/>
    <p:sldId id="330" r:id="rId49"/>
    <p:sldId id="331" r:id="rId50"/>
    <p:sldId id="332" r:id="rId51"/>
    <p:sldId id="33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68" y="4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24DCB5-88C3-41AD-B814-DAE69933B545}" type="datetimeFigureOut">
              <a:rPr lang="en-US" smtClean="0"/>
              <a:pPr/>
              <a:t>10/11/2019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E79E66-07C2-4C7A-98AB-DE4F6753D9A3}" type="slidenum">
              <a:rPr lang="en-US" smtClean="0"/>
              <a:pPr/>
              <a:t>‹#›</a:t>
            </a:fld>
            <a:endParaRPr lang="en-US"/>
          </a:p>
        </p:txBody>
      </p:sp>
    </p:spTree>
    <p:extLst>
      <p:ext uri="{BB962C8B-B14F-4D97-AF65-F5344CB8AC3E}">
        <p14:creationId xmlns="" xmlns:p14="http://schemas.microsoft.com/office/powerpoint/2010/main" val="342120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F493EF-1E9E-4285-8F22-1FDFE3F22BB7}" type="datetime1">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3592E275-D691-4E5D-BCC6-6858DE38E85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53D09-88E7-4B2F-BD55-6A3B4169A1D2}" type="datetime1">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3592E275-D691-4E5D-BCC6-6858DE38E8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577F4D-E8BF-486A-8246-49D6615E0D3A}" type="datetime1">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3592E275-D691-4E5D-BCC6-6858DE38E852}"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3035728-3DBC-4F1F-B1C8-B74CA711EA18}" type="datetime1">
              <a:rPr lang="en-US" smtClean="0"/>
              <a:pPr/>
              <a:t>10/11/2019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592E275-D691-4E5D-BCC6-6858DE38E852}"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9BEE7B9-32BF-412E-B3D3-4DD5FD30623B}" type="datetime1">
              <a:rPr lang="en-US" smtClean="0"/>
              <a:pPr/>
              <a:t>10/11/2019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592E275-D691-4E5D-BCC6-6858DE38E852}"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C529BA8-7F52-42B3-9BB9-7E490EBF2DAC}" type="datetime1">
              <a:rPr lang="en-US" smtClean="0"/>
              <a:pPr/>
              <a:t>10/11/2019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592E275-D691-4E5D-BCC6-6858DE38E852}"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90F500-6D7C-4475-9F6C-E1A3F7468057}" type="datetime1">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92E275-D691-4E5D-BCC6-6858DE38E852}"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085C5-440F-49E6-A76B-CBD97699EA41}" type="datetime1">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92E275-D691-4E5D-BCC6-6858DE38E8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877144-D064-49A3-AA59-559826A8CE06}" type="datetime1">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592E275-D691-4E5D-BCC6-6858DE38E8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1C24B7-6642-4AB6-AF53-B772110545FF}" type="datetime1">
              <a:rPr lang="en-US" smtClean="0"/>
              <a:pPr/>
              <a:t>10/11/2019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3592E275-D691-4E5D-BCC6-6858DE38E85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FEB8C8-D175-438F-969F-15E168903ECB}" type="datetime1">
              <a:rPr lang="en-US" smtClean="0"/>
              <a:pPr/>
              <a:t>10/11/2019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3592E275-D691-4E5D-BCC6-6858DE38E8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78630C-F48E-4229-8C10-5662C4F635D3}" type="datetime1">
              <a:rPr lang="en-US" smtClean="0"/>
              <a:pPr/>
              <a:t>10/11/2019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3592E275-D691-4E5D-BCC6-6858DE38E8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7BDCB0-3FE6-44BE-AAD7-38A6132AF140}" type="datetime1">
              <a:rPr lang="en-US" smtClean="0"/>
              <a:pPr/>
              <a:t>10/11/2019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592E275-D691-4E5D-BCC6-6858DE38E8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AB431-41F4-43D8-9508-9B9236F9F077}" type="datetime1">
              <a:rPr lang="en-US" smtClean="0"/>
              <a:pPr/>
              <a:t>10/11/2019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592E275-D691-4E5D-BCC6-6858DE38E8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D880E-2008-4D38-8D82-5F906A64704E}" type="datetime1">
              <a:rPr lang="en-US" smtClean="0"/>
              <a:pPr/>
              <a:t>10/11/2019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592E275-D691-4E5D-BCC6-6858DE38E8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8AC1AD-DBC7-4D40-B1FA-C7DCADFAFA77}" type="datetime1">
              <a:rPr lang="en-US" smtClean="0"/>
              <a:pPr/>
              <a:t>10/11/2019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3592E275-D691-4E5D-BCC6-6858DE38E85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D86EF8-D3AD-4FF7-ADBC-8A83CB0AB6A8}" type="datetime1">
              <a:rPr lang="en-US" smtClean="0"/>
              <a:pPr/>
              <a:t>10/11/2019</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3592E275-D691-4E5D-BCC6-6858DE38E8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52400"/>
            <a:ext cx="7162800" cy="685799"/>
          </a:xfrm>
        </p:spPr>
        <p:txBody>
          <a:bodyPr/>
          <a:lstStyle/>
          <a:p>
            <a:r>
              <a:rPr lang="en-US" sz="3200" b="1" dirty="0" smtClean="0">
                <a:latin typeface="Times New Roman" pitchFamily="18" charset="0"/>
                <a:cs typeface="Times New Roman" pitchFamily="18" charset="0"/>
              </a:rPr>
              <a:t>Unit-VI: Startup Funding &amp; Branding</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990600"/>
            <a:ext cx="7543800" cy="5562600"/>
          </a:xfrm>
        </p:spPr>
        <p:style>
          <a:lnRef idx="2">
            <a:schemeClr val="accent4"/>
          </a:lnRef>
          <a:fillRef idx="1">
            <a:schemeClr val="lt1"/>
          </a:fillRef>
          <a:effectRef idx="0">
            <a:schemeClr val="accent4"/>
          </a:effectRef>
          <a:fontRef idx="minor">
            <a:schemeClr val="dk1"/>
          </a:fontRef>
        </p:style>
        <p:txBody>
          <a:bodyPr>
            <a:noAutofit/>
          </a:bodyPr>
          <a:lstStyle/>
          <a:p>
            <a:r>
              <a:rPr lang="en-US" sz="2800" dirty="0" smtClean="0">
                <a:solidFill>
                  <a:schemeClr val="tx1"/>
                </a:solidFill>
                <a:latin typeface="Times New Roman" pitchFamily="18" charset="0"/>
                <a:cs typeface="Times New Roman" pitchFamily="18" charset="0"/>
              </a:rPr>
              <a:t>Sources of Funding: Bootstrapping,</a:t>
            </a:r>
          </a:p>
          <a:p>
            <a:r>
              <a:rPr lang="en-US" sz="2800" dirty="0" smtClean="0">
                <a:solidFill>
                  <a:schemeClr val="tx1"/>
                </a:solidFill>
                <a:latin typeface="Times New Roman" pitchFamily="18" charset="0"/>
                <a:cs typeface="Times New Roman" pitchFamily="18" charset="0"/>
              </a:rPr>
              <a:t>Angel Investors, </a:t>
            </a:r>
          </a:p>
          <a:p>
            <a:r>
              <a:rPr lang="en-US" sz="2800" dirty="0" smtClean="0">
                <a:solidFill>
                  <a:schemeClr val="tx1"/>
                </a:solidFill>
                <a:latin typeface="Times New Roman" pitchFamily="18" charset="0"/>
                <a:cs typeface="Times New Roman" pitchFamily="18" charset="0"/>
              </a:rPr>
              <a:t>Crowd Funding, </a:t>
            </a:r>
          </a:p>
          <a:p>
            <a:r>
              <a:rPr lang="en-US" sz="2800" dirty="0" smtClean="0">
                <a:solidFill>
                  <a:schemeClr val="tx1"/>
                </a:solidFill>
                <a:latin typeface="Times New Roman" pitchFamily="18" charset="0"/>
                <a:cs typeface="Times New Roman" pitchFamily="18" charset="0"/>
              </a:rPr>
              <a:t>Venture Capitalists, </a:t>
            </a:r>
          </a:p>
          <a:p>
            <a:r>
              <a:rPr lang="en-US" sz="2800" dirty="0" smtClean="0">
                <a:solidFill>
                  <a:schemeClr val="tx1"/>
                </a:solidFill>
                <a:latin typeface="Times New Roman" pitchFamily="18" charset="0"/>
                <a:cs typeface="Times New Roman" pitchFamily="18" charset="0"/>
              </a:rPr>
              <a:t>Advantages of Crowd Funding, </a:t>
            </a:r>
          </a:p>
          <a:p>
            <a:r>
              <a:rPr lang="en-US" sz="2800" dirty="0" smtClean="0">
                <a:solidFill>
                  <a:schemeClr val="tx1"/>
                </a:solidFill>
                <a:latin typeface="Times New Roman" pitchFamily="18" charset="0"/>
                <a:cs typeface="Times New Roman" pitchFamily="18" charset="0"/>
              </a:rPr>
              <a:t>Schemes of Government through Startup India, </a:t>
            </a:r>
          </a:p>
          <a:p>
            <a:r>
              <a:rPr lang="en-US" sz="2800" dirty="0" smtClean="0">
                <a:solidFill>
                  <a:schemeClr val="tx1"/>
                </a:solidFill>
                <a:latin typeface="Times New Roman" pitchFamily="18" charset="0"/>
                <a:cs typeface="Times New Roman" pitchFamily="18" charset="0"/>
              </a:rPr>
              <a:t>Role of Institutional support and Commercial Banks.</a:t>
            </a:r>
          </a:p>
          <a:p>
            <a:r>
              <a:rPr lang="en-US" sz="2800" dirty="0" smtClean="0">
                <a:solidFill>
                  <a:schemeClr val="tx1"/>
                </a:solidFill>
                <a:latin typeface="Times New Roman" pitchFamily="18" charset="0"/>
                <a:cs typeface="Times New Roman" pitchFamily="18" charset="0"/>
              </a:rPr>
              <a:t>Introduction to branding a startup and developing branding strategies.</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72400" cy="63246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solidFill>
                  <a:srgbClr val="C00000"/>
                </a:solidFill>
                <a:latin typeface="Times New Roman" pitchFamily="18" charset="0"/>
                <a:cs typeface="Times New Roman" pitchFamily="18" charset="0"/>
              </a:rPr>
              <a:t>5. Equipment Suppliers</a:t>
            </a:r>
          </a:p>
          <a:p>
            <a:r>
              <a:rPr lang="en-US" sz="2400" dirty="0" smtClean="0">
                <a:latin typeface="Times New Roman" pitchFamily="18" charset="0"/>
                <a:cs typeface="Times New Roman" pitchFamily="18" charset="0"/>
              </a:rPr>
              <a:t>Instead of paying out cash for your equipment, you can purchase it with a loan from manufacturers; </a:t>
            </a:r>
          </a:p>
          <a:p>
            <a:r>
              <a:rPr lang="en-US" sz="2400" dirty="0" smtClean="0">
                <a:latin typeface="Times New Roman" pitchFamily="18" charset="0"/>
                <a:cs typeface="Times New Roman" pitchFamily="18" charset="0"/>
              </a:rPr>
              <a:t>In this way, equipment suppliers are a source of bootstrap financing.</a:t>
            </a:r>
          </a:p>
          <a:p>
            <a:pPr algn="just"/>
            <a:r>
              <a:rPr lang="en-US" sz="2400" dirty="0" smtClean="0">
                <a:latin typeface="Times New Roman" pitchFamily="18" charset="0"/>
                <a:cs typeface="Times New Roman" pitchFamily="18" charset="0"/>
              </a:rPr>
              <a:t>Two types of credit contracts are commonly used to finance equipment purchases:</a:t>
            </a:r>
          </a:p>
          <a:p>
            <a:pPr algn="just">
              <a:buNone/>
            </a:pPr>
            <a:r>
              <a:rPr lang="en-US" sz="2400" dirty="0" smtClean="0">
                <a:solidFill>
                  <a:srgbClr val="C00000"/>
                </a:solidFill>
                <a:latin typeface="Times New Roman" pitchFamily="18" charset="0"/>
                <a:cs typeface="Times New Roman" pitchFamily="18" charset="0"/>
              </a:rPr>
              <a:t>1. </a:t>
            </a:r>
            <a:r>
              <a:rPr lang="en-US" sz="2400" b="1" i="1" dirty="0" smtClean="0">
                <a:solidFill>
                  <a:srgbClr val="C00000"/>
                </a:solidFill>
                <a:latin typeface="Times New Roman" pitchFamily="18" charset="0"/>
                <a:cs typeface="Times New Roman" pitchFamily="18" charset="0"/>
              </a:rPr>
              <a:t>The conditional sales contract</a:t>
            </a:r>
            <a:r>
              <a:rPr lang="en-US" sz="2400" dirty="0" smtClean="0">
                <a:latin typeface="Times New Roman" pitchFamily="18" charset="0"/>
                <a:cs typeface="Times New Roman" pitchFamily="18" charset="0"/>
              </a:rPr>
              <a:t>, in which the purchaser does not receive title to the equipment until it is fully paid for.</a:t>
            </a:r>
          </a:p>
          <a:p>
            <a:pPr algn="just">
              <a:buNone/>
            </a:pPr>
            <a:r>
              <a:rPr lang="en-US" sz="2400" dirty="0" smtClean="0">
                <a:solidFill>
                  <a:srgbClr val="C00000"/>
                </a:solidFill>
                <a:latin typeface="Times New Roman" pitchFamily="18" charset="0"/>
                <a:cs typeface="Times New Roman" pitchFamily="18" charset="0"/>
              </a:rPr>
              <a:t>2. </a:t>
            </a:r>
            <a:r>
              <a:rPr lang="en-US" sz="2400" b="1" i="1" dirty="0" smtClean="0">
                <a:solidFill>
                  <a:srgbClr val="C00000"/>
                </a:solidFill>
                <a:latin typeface="Times New Roman" pitchFamily="18" charset="0"/>
                <a:cs typeface="Times New Roman" pitchFamily="18" charset="0"/>
              </a:rPr>
              <a:t>The chattel-mortgage contract</a:t>
            </a:r>
            <a:r>
              <a:rPr lang="en-US" sz="2400" dirty="0" smtClean="0">
                <a:latin typeface="Times New Roman" pitchFamily="18" charset="0"/>
                <a:cs typeface="Times New Roman" pitchFamily="18" charset="0"/>
              </a:rPr>
              <a:t>, in which the equipment becomes the property of the purchaser on delivery, but the seller holds a mortgage claim against it until the amount specified in the contract is paid.</a:t>
            </a:r>
          </a:p>
          <a:p>
            <a:pPr>
              <a:buNone/>
            </a:pPr>
            <a:endParaRPr lang="en-US" sz="2400" dirty="0">
              <a:solidFill>
                <a:srgbClr val="C0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848600" cy="595090"/>
          </a:xfrm>
        </p:spPr>
        <p:txBody>
          <a:bodyPr>
            <a:normAutofit fontScale="90000"/>
          </a:bodyPr>
          <a:lstStyle/>
          <a:p>
            <a:pPr algn="ctr"/>
            <a:r>
              <a:rPr lang="en-US" dirty="0" smtClean="0">
                <a:latin typeface="Times New Roman" pitchFamily="18" charset="0"/>
                <a:cs typeface="Times New Roman" pitchFamily="18" charset="0"/>
              </a:rPr>
              <a:t>Angel Investors</a:t>
            </a:r>
            <a:endParaRPr lang="en-US" dirty="0"/>
          </a:p>
        </p:txBody>
      </p:sp>
      <p:sp>
        <p:nvSpPr>
          <p:cNvPr id="3" name="Content Placeholder 2"/>
          <p:cNvSpPr>
            <a:spLocks noGrp="1"/>
          </p:cNvSpPr>
          <p:nvPr>
            <p:ph idx="1"/>
          </p:nvPr>
        </p:nvSpPr>
        <p:spPr>
          <a:xfrm>
            <a:off x="1143000" y="533400"/>
            <a:ext cx="7848600" cy="60960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algn="just"/>
            <a:r>
              <a:rPr lang="en-US" sz="2400" dirty="0" smtClean="0">
                <a:latin typeface="Times New Roman" pitchFamily="18" charset="0"/>
                <a:cs typeface="Times New Roman" pitchFamily="18" charset="0"/>
              </a:rPr>
              <a:t>A wealthy individual willing to invest own money in a business start-up. The term Angel investor was first used by William Wetzel .</a:t>
            </a:r>
          </a:p>
          <a:p>
            <a:pPr algn="just"/>
            <a:r>
              <a:rPr lang="en-US" sz="2400" dirty="0" smtClean="0">
                <a:latin typeface="Times New Roman" pitchFamily="18" charset="0"/>
                <a:cs typeface="Times New Roman" pitchFamily="18" charset="0"/>
              </a:rPr>
              <a:t>An angel investor or angel (also known as a business angel, informal investor, angel funder, private investor, or seed investor) is an affluent individual who provides capital for a business start-up, usually in exchange for convertible debt or ownership equity.</a:t>
            </a:r>
          </a:p>
          <a:p>
            <a:pPr algn="just">
              <a:buNone/>
            </a:pPr>
            <a:r>
              <a:rPr lang="en-US" sz="2400" b="1" dirty="0" smtClean="0">
                <a:solidFill>
                  <a:srgbClr val="C00000"/>
                </a:solidFill>
                <a:latin typeface="Times New Roman" pitchFamily="18" charset="0"/>
                <a:cs typeface="Times New Roman" pitchFamily="18" charset="0"/>
              </a:rPr>
              <a:t>Top Angel Investor in India </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Rajan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Anandan</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Anupam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Gopal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Mittal</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Sanjay Mehta: </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Zishaan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Hayath</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Sharad</a:t>
            </a:r>
            <a:r>
              <a:rPr lang="en-US" sz="2400" dirty="0" smtClean="0">
                <a:latin typeface="Times New Roman" pitchFamily="18" charset="0"/>
                <a:cs typeface="Times New Roman" pitchFamily="18" charset="0"/>
              </a:rPr>
              <a:t> Sharma: </a:t>
            </a:r>
          </a:p>
          <a:p>
            <a:pPr algn="just"/>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Anand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Ladsariya</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 Sunil </a:t>
            </a:r>
            <a:r>
              <a:rPr lang="en-US" sz="2400" dirty="0" err="1" smtClean="0">
                <a:latin typeface="Times New Roman" pitchFamily="18" charset="0"/>
                <a:cs typeface="Times New Roman" pitchFamily="18" charset="0"/>
              </a:rPr>
              <a:t>Kalra</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11</a:t>
            </a:fld>
            <a:endParaRPr lang="en-US" dirty="0"/>
          </a:p>
        </p:txBody>
      </p:sp>
      <p:pic>
        <p:nvPicPr>
          <p:cNvPr id="5" name="Picture Placeholder 1"/>
          <p:cNvPicPr>
            <a:picLocks noChangeAspect="1"/>
          </p:cNvPicPr>
          <p:nvPr/>
        </p:nvPicPr>
        <p:blipFill>
          <a:blip r:embed="rId2">
            <a:extLst>
              <a:ext uri="{28A0092B-C50C-407E-A947-70E740481C1C}">
                <a14:useLocalDpi xmlns="" xmlns:a14="http://schemas.microsoft.com/office/drawing/2010/main" val="0"/>
              </a:ext>
            </a:extLst>
          </a:blip>
          <a:srcRect l="15522" r="15522"/>
          <a:stretch>
            <a:fillRect/>
          </a:stretch>
        </p:blipFill>
        <p:spPr>
          <a:xfrm>
            <a:off x="5181600" y="2895600"/>
            <a:ext cx="3048000" cy="3505200"/>
          </a:xfrm>
          <a:prstGeom prst="rect">
            <a:avLst/>
          </a:prstGeom>
        </p:spPr>
        <p:style>
          <a:lnRef idx="2">
            <a:schemeClr val="accent4"/>
          </a:lnRef>
          <a:fillRef idx="1">
            <a:schemeClr val="lt1"/>
          </a:fillRef>
          <a:effectRef idx="0">
            <a:schemeClr val="accent4"/>
          </a:effectRef>
          <a:fontRef idx="minor">
            <a:schemeClr val="dk1"/>
          </a:fontRef>
        </p:style>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924800" cy="457200"/>
          </a:xfrm>
        </p:spPr>
        <p:txBody>
          <a:bodyPr>
            <a:normAutofit fontScale="90000"/>
          </a:bodyPr>
          <a:lstStyle/>
          <a:p>
            <a:pPr algn="ctr"/>
            <a:r>
              <a:rPr lang="en-US" b="1" dirty="0" smtClean="0">
                <a:latin typeface="Times New Roman" pitchFamily="18" charset="0"/>
                <a:cs typeface="Times New Roman" pitchFamily="18" charset="0"/>
              </a:rPr>
              <a:t>Investment Profile  Angel Investors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609600"/>
            <a:ext cx="7924800" cy="60960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solidFill>
                  <a:srgbClr val="C00000"/>
                </a:solidFill>
                <a:latin typeface="Times New Roman" pitchFamily="18" charset="0"/>
                <a:cs typeface="Times New Roman" pitchFamily="18" charset="0"/>
              </a:rPr>
              <a:t>Investment Profile </a:t>
            </a:r>
          </a:p>
          <a:p>
            <a:pPr algn="just"/>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Angel investments bear extremely high risks  As such, they require a very high return on investment. </a:t>
            </a:r>
          </a:p>
          <a:p>
            <a:pPr algn="just"/>
            <a:r>
              <a:rPr lang="en-US" sz="2400" dirty="0" smtClean="0">
                <a:latin typeface="Times New Roman" pitchFamily="18" charset="0"/>
                <a:cs typeface="Times New Roman" pitchFamily="18" charset="0"/>
              </a:rPr>
              <a:t> A large percentage of angel investments are lost completely when early stage companies fail, professional angel investors seek investments that have the potential to return at least ten or more times their original investment within 5 years, through initial public offering or an acquisition. </a:t>
            </a:r>
          </a:p>
          <a:p>
            <a:pPr algn="just"/>
            <a:r>
              <a:rPr lang="en-US" sz="2400" dirty="0" smtClean="0">
                <a:latin typeface="Times New Roman" pitchFamily="18" charset="0"/>
                <a:cs typeface="Times New Roman" pitchFamily="18" charset="0"/>
              </a:rPr>
              <a:t>Current 'best practices' suggest that angels might do better setting their sights even higher, looking for companies that will have at least the potential to provide a 20x-30x return over a five- to seven-year holding period. </a:t>
            </a:r>
          </a:p>
          <a:p>
            <a:pPr algn="just"/>
            <a:r>
              <a:rPr lang="en-US" sz="2400" dirty="0" smtClean="0">
                <a:latin typeface="Times New Roman" pitchFamily="18" charset="0"/>
                <a:cs typeface="Times New Roman" pitchFamily="18" charset="0"/>
              </a:rPr>
              <a:t> The actual effective internal rate of return for a typical successful portfolio of angel investments is, in reality, typically as 'low' as 20– 30%.</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772400" cy="518890"/>
          </a:xfrm>
        </p:spPr>
        <p:txBody>
          <a:bodyPr>
            <a:normAutofit fontScale="90000"/>
          </a:bodyPr>
          <a:lstStyle/>
          <a:p>
            <a:pPr algn="ctr"/>
            <a:r>
              <a:rPr lang="en-US" sz="3200" b="1" dirty="0" smtClean="0">
                <a:latin typeface="Times New Roman" pitchFamily="18" charset="0"/>
                <a:cs typeface="Times New Roman" pitchFamily="18" charset="0"/>
              </a:rPr>
              <a:t>India Angel Network Achievement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990600"/>
            <a:ext cx="7696200" cy="56388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dirty="0" smtClean="0">
                <a:latin typeface="Times New Roman" pitchFamily="18" charset="0"/>
                <a:cs typeface="Times New Roman" pitchFamily="18" charset="0"/>
              </a:rPr>
              <a:t>India Angel Network achievement </a:t>
            </a:r>
          </a:p>
          <a:p>
            <a:pPr algn="just"/>
            <a:r>
              <a:rPr lang="en-US" sz="2400" dirty="0" smtClean="0">
                <a:latin typeface="Times New Roman" pitchFamily="18" charset="0"/>
                <a:cs typeface="Times New Roman" pitchFamily="18" charset="0"/>
              </a:rPr>
              <a:t> Largest Angel investor group spread PAN India geographically in Mumbai, Delhi, Pune and  Bangalore. </a:t>
            </a:r>
          </a:p>
          <a:p>
            <a:pPr algn="just"/>
            <a:r>
              <a:rPr lang="en-US" sz="2400" dirty="0" smtClean="0">
                <a:latin typeface="Times New Roman" pitchFamily="18" charset="0"/>
                <a:cs typeface="Times New Roman" pitchFamily="18" charset="0"/>
              </a:rPr>
              <a:t> +125 active Angel investor from across India and overseas. </a:t>
            </a:r>
          </a:p>
          <a:p>
            <a:pPr algn="just"/>
            <a:r>
              <a:rPr lang="en-US" sz="2400" dirty="0" smtClean="0">
                <a:latin typeface="Times New Roman" pitchFamily="18" charset="0"/>
                <a:cs typeface="Times New Roman" pitchFamily="18" charset="0"/>
              </a:rPr>
              <a:t> Concept has found resonance with corporate like IBM, venture fund like SIDBI,IVP,RVCF etc. </a:t>
            </a:r>
          </a:p>
          <a:p>
            <a:pPr algn="just"/>
            <a:r>
              <a:rPr lang="en-US" sz="2400" dirty="0" smtClean="0">
                <a:latin typeface="Times New Roman" pitchFamily="18" charset="0"/>
                <a:cs typeface="Times New Roman" pitchFamily="18" charset="0"/>
              </a:rPr>
              <a:t>+22 investments made to date across multiple sectors </a:t>
            </a:r>
          </a:p>
          <a:p>
            <a:pPr algn="just"/>
            <a:r>
              <a:rPr lang="en-US" sz="2400" dirty="0" smtClean="0">
                <a:latin typeface="Times New Roman" pitchFamily="18" charset="0"/>
                <a:cs typeface="Times New Roman" pitchFamily="18" charset="0"/>
              </a:rPr>
              <a:t> +250 deals received per month pan India bases </a:t>
            </a:r>
          </a:p>
          <a:p>
            <a:pPr algn="just"/>
            <a:r>
              <a:rPr lang="en-US" sz="2400" dirty="0" smtClean="0">
                <a:latin typeface="Times New Roman" pitchFamily="18" charset="0"/>
                <a:cs typeface="Times New Roman" pitchFamily="18" charset="0"/>
              </a:rPr>
              <a:t> Co investment with Sequoia Capital in Dhruva </a:t>
            </a:r>
          </a:p>
          <a:p>
            <a:pPr algn="just"/>
            <a:r>
              <a:rPr lang="en-US" sz="2400" dirty="0" smtClean="0">
                <a:latin typeface="Times New Roman" pitchFamily="18" charset="0"/>
                <a:cs typeface="Times New Roman" pitchFamily="18" charset="0"/>
              </a:rPr>
              <a:t> Member of world business Angel investor Association</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543800" cy="595090"/>
          </a:xfrm>
        </p:spPr>
        <p:txBody>
          <a:bodyPr>
            <a:normAutofit fontScale="90000"/>
          </a:bodyPr>
          <a:lstStyle/>
          <a:p>
            <a:pPr algn="ctr"/>
            <a:r>
              <a:rPr lang="en-US" b="1" dirty="0" smtClean="0">
                <a:latin typeface="Times New Roman" pitchFamily="18" charset="0"/>
                <a:cs typeface="Times New Roman" pitchFamily="18" charset="0"/>
              </a:rPr>
              <a:t>Crowd Funding</a:t>
            </a:r>
            <a:br>
              <a:rPr lang="en-US" b="1" dirty="0" smtClean="0">
                <a:latin typeface="Times New Roman" pitchFamily="18" charset="0"/>
                <a:cs typeface="Times New Roman" pitchFamily="18" charset="0"/>
              </a:rPr>
            </a:br>
            <a:endParaRPr lang="en-US" b="1" dirty="0"/>
          </a:p>
        </p:txBody>
      </p:sp>
      <p:sp>
        <p:nvSpPr>
          <p:cNvPr id="3" name="Content Placeholder 2"/>
          <p:cNvSpPr>
            <a:spLocks noGrp="1"/>
          </p:cNvSpPr>
          <p:nvPr>
            <p:ph idx="1"/>
          </p:nvPr>
        </p:nvSpPr>
        <p:spPr>
          <a:xfrm>
            <a:off x="990600" y="762000"/>
            <a:ext cx="8001000" cy="5943600"/>
          </a:xfrm>
        </p:spPr>
        <p:style>
          <a:lnRef idx="2">
            <a:schemeClr val="accent4"/>
          </a:lnRef>
          <a:fillRef idx="1">
            <a:schemeClr val="lt1"/>
          </a:fillRef>
          <a:effectRef idx="0">
            <a:schemeClr val="accent4"/>
          </a:effectRef>
          <a:fontRef idx="minor">
            <a:schemeClr val="dk1"/>
          </a:fontRef>
        </p:style>
        <p:txBody>
          <a:bodyPr>
            <a:normAutofit/>
          </a:bodyPr>
          <a:lstStyle/>
          <a:p>
            <a:r>
              <a:rPr lang="en-MY" sz="2400" dirty="0">
                <a:latin typeface="Times New Roman" pitchFamily="18" charset="0"/>
                <a:cs typeface="Times New Roman" pitchFamily="18" charset="0"/>
              </a:rPr>
              <a:t>Accumulation of small investments in individual projects by large number of individuals (the “crowd”) via or with help of Internet and social </a:t>
            </a:r>
            <a:r>
              <a:rPr lang="en-MY" sz="2400" dirty="0" smtClean="0">
                <a:latin typeface="Times New Roman" pitchFamily="18" charset="0"/>
                <a:cs typeface="Times New Roman" pitchFamily="18" charset="0"/>
              </a:rPr>
              <a:t>networks.</a:t>
            </a:r>
          </a:p>
          <a:p>
            <a:r>
              <a:rPr lang="en-MY" sz="2400" dirty="0">
                <a:latin typeface="Times New Roman" pitchFamily="18" charset="0"/>
                <a:cs typeface="Times New Roman" pitchFamily="18" charset="0"/>
              </a:rPr>
              <a:t>“the collective effort of individuals who network and pool their money, usually via the Internet, to support efforts initiated by other people or organizations</a:t>
            </a:r>
            <a:r>
              <a:rPr lang="en-MY" sz="2400" dirty="0" smtClean="0">
                <a:latin typeface="Times New Roman" pitchFamily="18" charset="0"/>
                <a:cs typeface="Times New Roman" pitchFamily="18" charset="0"/>
              </a:rPr>
              <a:t>.”</a:t>
            </a:r>
          </a:p>
          <a:p>
            <a:r>
              <a:rPr lang="en-US" altLang="en-US" sz="2400" dirty="0">
                <a:latin typeface="Times New Roman" pitchFamily="18" charset="0"/>
                <a:cs typeface="Times New Roman" pitchFamily="18" charset="0"/>
              </a:rPr>
              <a:t>Most </a:t>
            </a:r>
            <a:r>
              <a:rPr lang="en-US" altLang="en-US" sz="2400" dirty="0" smtClean="0">
                <a:latin typeface="Times New Roman" pitchFamily="18" charset="0"/>
                <a:cs typeface="Times New Roman" pitchFamily="18" charset="0"/>
              </a:rPr>
              <a:t>crowd funding </a:t>
            </a:r>
            <a:r>
              <a:rPr lang="en-US" altLang="en-US" sz="2400" dirty="0">
                <a:latin typeface="Times New Roman" pitchFamily="18" charset="0"/>
                <a:cs typeface="Times New Roman" pitchFamily="18" charset="0"/>
              </a:rPr>
              <a:t>platforms specialize or focus on a specific area such as art, business or charities. </a:t>
            </a:r>
            <a:endParaRPr lang="en-MY"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14</a:t>
            </a:fld>
            <a:endParaRPr lang="en-US"/>
          </a:p>
        </p:txBody>
      </p:sp>
      <p:sp>
        <p:nvSpPr>
          <p:cNvPr id="5" name="Content Placeholder 2"/>
          <p:cNvSpPr txBox="1">
            <a:spLocks/>
          </p:cNvSpPr>
          <p:nvPr/>
        </p:nvSpPr>
        <p:spPr>
          <a:xfrm>
            <a:off x="1143000" y="4114800"/>
            <a:ext cx="7620000" cy="23622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ltLang="en-US" sz="2400" b="1" dirty="0">
                <a:latin typeface="Times New Roman" pitchFamily="18" charset="0"/>
                <a:cs typeface="Times New Roman" pitchFamily="18" charset="0"/>
              </a:rPr>
              <a:t>Examples </a:t>
            </a:r>
          </a:p>
          <a:p>
            <a:r>
              <a:rPr lang="en-US" altLang="en-US" sz="2400" dirty="0" smtClean="0">
                <a:solidFill>
                  <a:schemeClr val="tx1"/>
                </a:solidFill>
                <a:latin typeface="Times New Roman" pitchFamily="18" charset="0"/>
                <a:cs typeface="Times New Roman" pitchFamily="18" charset="0"/>
              </a:rPr>
              <a:t>Crowd funder (specializes in business and tech start-ups)</a:t>
            </a:r>
          </a:p>
          <a:p>
            <a:r>
              <a:rPr lang="en-US" altLang="en-US" sz="2400" dirty="0" smtClean="0">
                <a:solidFill>
                  <a:schemeClr val="tx1"/>
                </a:solidFill>
                <a:latin typeface="Times New Roman" pitchFamily="18" charset="0"/>
                <a:cs typeface="Times New Roman" pitchFamily="18" charset="0"/>
              </a:rPr>
              <a:t>Crowd rise (funds charities &amp; causes)</a:t>
            </a:r>
          </a:p>
          <a:p>
            <a:r>
              <a:rPr lang="en-US" altLang="en-US" sz="2400" dirty="0" smtClean="0">
                <a:solidFill>
                  <a:schemeClr val="tx1"/>
                </a:solidFill>
                <a:latin typeface="Times New Roman" pitchFamily="18" charset="0"/>
                <a:cs typeface="Times New Roman" pitchFamily="18" charset="0"/>
              </a:rPr>
              <a:t>Quirky (funds for inventors)</a:t>
            </a:r>
          </a:p>
          <a:p>
            <a:r>
              <a:rPr lang="en-US" altLang="en-US" sz="2400" dirty="0" smtClean="0">
                <a:solidFill>
                  <a:schemeClr val="tx1"/>
                </a:solidFill>
                <a:latin typeface="Times New Roman" pitchFamily="18" charset="0"/>
                <a:cs typeface="Times New Roman" pitchFamily="18" charset="0"/>
              </a:rPr>
              <a:t>Invested.in (to create your own funding community)</a:t>
            </a:r>
          </a:p>
          <a:p>
            <a:r>
              <a:rPr lang="en-US" altLang="en-US" sz="2400" dirty="0" smtClean="0">
                <a:solidFill>
                  <a:schemeClr val="tx1"/>
                </a:solidFill>
                <a:latin typeface="Times New Roman" pitchFamily="18" charset="0"/>
                <a:cs typeface="Times New Roman" pitchFamily="18" charset="0"/>
              </a:rPr>
              <a:t>Indiegogo (no specialization)</a:t>
            </a:r>
          </a:p>
          <a:p>
            <a:endParaRPr lang="en-US" altLang="en-US" sz="3600" b="1" dirty="0" smtClean="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518890"/>
          </a:xfrm>
        </p:spPr>
        <p:txBody>
          <a:bodyPr>
            <a:normAutofit fontScale="90000"/>
          </a:bodyPr>
          <a:lstStyle/>
          <a:p>
            <a:pPr algn="ctr"/>
            <a:r>
              <a:rPr lang="en-US" dirty="0" smtClean="0">
                <a:latin typeface="Times New Roman" pitchFamily="18" charset="0"/>
                <a:cs typeface="Times New Roman" pitchFamily="18" charset="0"/>
              </a:rPr>
              <a:t>Advantages Of Crowd Funding</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Need to be Creative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95400" y="838200"/>
            <a:ext cx="7620000" cy="57150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The advantages of crowd funding as a way of financing a project depends really on the type of the crowd funding itself.</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15</a:t>
            </a:fld>
            <a:endParaRPr lang="en-US"/>
          </a:p>
        </p:txBody>
      </p:sp>
      <p:sp>
        <p:nvSpPr>
          <p:cNvPr id="5" name="Rounded Rectangle 4"/>
          <p:cNvSpPr/>
          <p:nvPr/>
        </p:nvSpPr>
        <p:spPr>
          <a:xfrm>
            <a:off x="3429000" y="1981200"/>
            <a:ext cx="29718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Times New Roman" pitchFamily="18" charset="0"/>
                <a:cs typeface="Times New Roman" pitchFamily="18" charset="0"/>
              </a:rPr>
              <a:t>Types of Crowd Funding</a:t>
            </a:r>
            <a:endParaRPr lang="en-US" sz="2400" dirty="0"/>
          </a:p>
        </p:txBody>
      </p:sp>
      <p:sp>
        <p:nvSpPr>
          <p:cNvPr id="6" name="Oval 5"/>
          <p:cNvSpPr/>
          <p:nvPr/>
        </p:nvSpPr>
        <p:spPr>
          <a:xfrm>
            <a:off x="1752600" y="3505200"/>
            <a:ext cx="1524000" cy="1600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latin typeface="Times New Roman" pitchFamily="18" charset="0"/>
                <a:cs typeface="Times New Roman" pitchFamily="18" charset="0"/>
              </a:rPr>
              <a:t>Rewards</a:t>
            </a:r>
            <a:endParaRPr lang="en-US" sz="2000" dirty="0">
              <a:latin typeface="Times New Roman" pitchFamily="18" charset="0"/>
              <a:cs typeface="Times New Roman" pitchFamily="18" charset="0"/>
            </a:endParaRPr>
          </a:p>
        </p:txBody>
      </p:sp>
      <p:sp>
        <p:nvSpPr>
          <p:cNvPr id="7" name="Oval 6"/>
          <p:cNvSpPr/>
          <p:nvPr/>
        </p:nvSpPr>
        <p:spPr>
          <a:xfrm>
            <a:off x="3276600" y="4267200"/>
            <a:ext cx="1600200" cy="1600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latin typeface="Times New Roman" pitchFamily="18" charset="0"/>
                <a:cs typeface="Times New Roman" pitchFamily="18" charset="0"/>
              </a:rPr>
              <a:t>Donation</a:t>
            </a:r>
            <a:endParaRPr lang="en-US" sz="2000" dirty="0">
              <a:latin typeface="Times New Roman" pitchFamily="18" charset="0"/>
              <a:cs typeface="Times New Roman" pitchFamily="18" charset="0"/>
            </a:endParaRPr>
          </a:p>
        </p:txBody>
      </p:sp>
      <p:sp>
        <p:nvSpPr>
          <p:cNvPr id="8" name="Oval 7"/>
          <p:cNvSpPr/>
          <p:nvPr/>
        </p:nvSpPr>
        <p:spPr>
          <a:xfrm>
            <a:off x="5105400" y="4267200"/>
            <a:ext cx="1524000" cy="1600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latin typeface="Times New Roman" pitchFamily="18" charset="0"/>
                <a:cs typeface="Times New Roman" pitchFamily="18" charset="0"/>
              </a:rPr>
              <a:t>Equity</a:t>
            </a:r>
            <a:endParaRPr lang="en-US" sz="2000" dirty="0">
              <a:latin typeface="Times New Roman" pitchFamily="18" charset="0"/>
              <a:cs typeface="Times New Roman" pitchFamily="18" charset="0"/>
            </a:endParaRPr>
          </a:p>
        </p:txBody>
      </p:sp>
      <p:sp>
        <p:nvSpPr>
          <p:cNvPr id="9" name="Oval 8"/>
          <p:cNvSpPr/>
          <p:nvPr/>
        </p:nvSpPr>
        <p:spPr>
          <a:xfrm>
            <a:off x="6781800" y="3429000"/>
            <a:ext cx="1524000" cy="16002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smtClean="0">
                <a:latin typeface="Times New Roman" pitchFamily="18" charset="0"/>
                <a:cs typeface="Times New Roman" pitchFamily="18" charset="0"/>
              </a:rPr>
              <a:t>Debt </a:t>
            </a:r>
            <a:endParaRPr lang="en-US" sz="2000" dirty="0">
              <a:latin typeface="Times New Roman" pitchFamily="18" charset="0"/>
              <a:cs typeface="Times New Roman" pitchFamily="18" charset="0"/>
            </a:endParaRPr>
          </a:p>
        </p:txBody>
      </p:sp>
      <p:cxnSp>
        <p:nvCxnSpPr>
          <p:cNvPr id="11" name="Straight Connector 10"/>
          <p:cNvCxnSpPr/>
          <p:nvPr/>
        </p:nvCxnSpPr>
        <p:spPr>
          <a:xfrm rot="10800000" flipV="1">
            <a:off x="3048000" y="2895600"/>
            <a:ext cx="1447800" cy="838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9" idx="1"/>
          </p:cNvCxnSpPr>
          <p:nvPr/>
        </p:nvCxnSpPr>
        <p:spPr>
          <a:xfrm>
            <a:off x="5181600" y="2895600"/>
            <a:ext cx="1823385" cy="7677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3771900" y="3314700"/>
            <a:ext cx="1371600" cy="5334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5" idx="2"/>
            <a:endCxn id="8" idx="0"/>
          </p:cNvCxnSpPr>
          <p:nvPr/>
        </p:nvCxnSpPr>
        <p:spPr>
          <a:xfrm rot="16200000" flipH="1">
            <a:off x="4705350" y="3105150"/>
            <a:ext cx="1371600" cy="9525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696200" cy="6172200"/>
          </a:xfrm>
        </p:spPr>
        <p:style>
          <a:lnRef idx="2">
            <a:schemeClr val="accent4"/>
          </a:lnRef>
          <a:fillRef idx="1">
            <a:schemeClr val="lt1"/>
          </a:fillRef>
          <a:effectRef idx="0">
            <a:schemeClr val="accent4"/>
          </a:effectRef>
          <a:fontRef idx="minor">
            <a:schemeClr val="dk1"/>
          </a:fontRef>
        </p:style>
        <p:txBody>
          <a:bodyPr>
            <a:normAutofit/>
          </a:bodyPr>
          <a:lstStyle/>
          <a:p>
            <a:pPr algn="just">
              <a:buNone/>
            </a:pPr>
            <a:r>
              <a:rPr lang="en-US" sz="2400" dirty="0" smtClean="0">
                <a:solidFill>
                  <a:srgbClr val="C00000"/>
                </a:solidFill>
                <a:latin typeface="Times New Roman" pitchFamily="18" charset="0"/>
                <a:cs typeface="Times New Roman" pitchFamily="18" charset="0"/>
              </a:rPr>
              <a:t>1. </a:t>
            </a:r>
            <a:r>
              <a:rPr lang="en-US" sz="2400" b="1" dirty="0" smtClean="0">
                <a:solidFill>
                  <a:srgbClr val="C00000"/>
                </a:solidFill>
                <a:latin typeface="Times New Roman" pitchFamily="18" charset="0"/>
                <a:cs typeface="Times New Roman" pitchFamily="18" charset="0"/>
              </a:rPr>
              <a:t>Rewards-based, </a:t>
            </a:r>
            <a:r>
              <a:rPr lang="en-US" sz="2400" dirty="0" smtClean="0">
                <a:latin typeface="Times New Roman" pitchFamily="18" charset="0"/>
                <a:cs typeface="Times New Roman" pitchFamily="18" charset="0"/>
              </a:rPr>
              <a:t>This type of crowd funding is likely to attract patrons, who invest because they enjoy your project or initiative and want to support it. The most popular reward-based sites are Kickstarter and Indiegogo.</a:t>
            </a:r>
          </a:p>
          <a:p>
            <a:pPr algn="just"/>
            <a:r>
              <a:rPr lang="en-US" sz="2400" b="1" dirty="0" smtClean="0">
                <a:latin typeface="Times New Roman" pitchFamily="18" charset="0"/>
                <a:cs typeface="Times New Roman" pitchFamily="18" charset="0"/>
              </a:rPr>
              <a:t>Main advantage: </a:t>
            </a:r>
            <a:r>
              <a:rPr lang="en-US" sz="2400" dirty="0" smtClean="0">
                <a:latin typeface="Times New Roman" pitchFamily="18" charset="0"/>
                <a:cs typeface="Times New Roman" pitchFamily="18" charset="0"/>
              </a:rPr>
              <a:t>you won’t launch your venture in debt (like in debt-based crowd funding),or give out shares of your project to patrons (like in equity-based crowd funding)</a:t>
            </a:r>
          </a:p>
          <a:p>
            <a:pPr algn="just">
              <a:buNone/>
            </a:pPr>
            <a:endParaRPr lang="en-US" sz="2400" dirty="0" smtClean="0">
              <a:latin typeface="Times New Roman" pitchFamily="18" charset="0"/>
              <a:cs typeface="Times New Roman" pitchFamily="18" charset="0"/>
            </a:endParaRPr>
          </a:p>
          <a:p>
            <a:pPr algn="just">
              <a:buNone/>
            </a:pPr>
            <a:r>
              <a:rPr lang="en-US" sz="2400" dirty="0" smtClean="0">
                <a:solidFill>
                  <a:srgbClr val="C00000"/>
                </a:solidFill>
                <a:latin typeface="Times New Roman" pitchFamily="18" charset="0"/>
                <a:cs typeface="Times New Roman" pitchFamily="18" charset="0"/>
              </a:rPr>
              <a:t>2. </a:t>
            </a:r>
            <a:r>
              <a:rPr lang="en-US" sz="2400" b="1" dirty="0" smtClean="0">
                <a:solidFill>
                  <a:srgbClr val="C00000"/>
                </a:solidFill>
                <a:latin typeface="Times New Roman" pitchFamily="18" charset="0"/>
                <a:cs typeface="Times New Roman" pitchFamily="18" charset="0"/>
              </a:rPr>
              <a:t>Donation-based,</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type of fundraising is typical for a non-profit or a cause. Example : Go found me.</a:t>
            </a:r>
          </a:p>
          <a:p>
            <a:r>
              <a:rPr lang="en-US" sz="2400" b="1" dirty="0" smtClean="0">
                <a:latin typeface="Times New Roman" pitchFamily="18" charset="0"/>
                <a:cs typeface="Times New Roman" pitchFamily="18" charset="0"/>
              </a:rPr>
              <a:t>Main advantage</a:t>
            </a:r>
            <a:r>
              <a:rPr lang="en-US" sz="2400" dirty="0" smtClean="0">
                <a:latin typeface="Times New Roman" pitchFamily="18" charset="0"/>
                <a:cs typeface="Times New Roman" pitchFamily="18" charset="0"/>
              </a:rPr>
              <a:t>: same as with rewards-based model, you don’t need to take a loan to launch your project.</a:t>
            </a:r>
          </a:p>
          <a:p>
            <a:pPr algn="just">
              <a:buNone/>
            </a:pPr>
            <a:endParaRPr lang="en-US" sz="2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848600" cy="65532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lgn="just">
              <a:buNone/>
            </a:pPr>
            <a:r>
              <a:rPr lang="en-US" sz="2400" dirty="0" smtClean="0">
                <a:solidFill>
                  <a:srgbClr val="C00000"/>
                </a:solidFill>
                <a:latin typeface="Times New Roman" pitchFamily="18" charset="0"/>
                <a:cs typeface="Times New Roman" pitchFamily="18" charset="0"/>
              </a:rPr>
              <a:t>3. </a:t>
            </a:r>
            <a:r>
              <a:rPr lang="en-US" sz="2400" b="1" dirty="0" smtClean="0">
                <a:solidFill>
                  <a:srgbClr val="C00000"/>
                </a:solidFill>
                <a:latin typeface="Times New Roman" pitchFamily="18" charset="0"/>
                <a:cs typeface="Times New Roman" pitchFamily="18" charset="0"/>
              </a:rPr>
              <a:t>Equity-based,</a:t>
            </a:r>
            <a:r>
              <a:rPr lang="en-US" sz="2400" dirty="0" smtClean="0">
                <a:latin typeface="Times New Roman" pitchFamily="18" charset="0"/>
                <a:cs typeface="Times New Roman" pitchFamily="18" charset="0"/>
              </a:rPr>
              <a:t> This type of crowd funding is aimed towards technological, industrial and professional businesses and services rather than other causes. Examples of equity crowd funding aimed sites are Crowd cube, Fundable, Seedrs, and Fig.</a:t>
            </a:r>
          </a:p>
          <a:p>
            <a:pPr algn="just"/>
            <a:r>
              <a:rPr lang="en-US" sz="2400" b="1" dirty="0" smtClean="0">
                <a:latin typeface="Times New Roman" pitchFamily="18" charset="0"/>
                <a:cs typeface="Times New Roman" pitchFamily="18" charset="0"/>
              </a:rPr>
              <a:t>Main advantage</a:t>
            </a:r>
            <a:r>
              <a:rPr lang="en-US" sz="2400" dirty="0" smtClean="0">
                <a:latin typeface="Times New Roman" pitchFamily="18" charset="0"/>
                <a:cs typeface="Times New Roman" pitchFamily="18" charset="0"/>
              </a:rPr>
              <a:t>: you will be able to collect a larger amount of money, that will allow you to launch your business, and do it without </a:t>
            </a:r>
            <a:r>
              <a:rPr lang="en-US" sz="2400" smtClean="0">
                <a:latin typeface="Times New Roman" pitchFamily="18" charset="0"/>
                <a:cs typeface="Times New Roman" pitchFamily="18" charset="0"/>
              </a:rPr>
              <a:t>taking </a:t>
            </a:r>
            <a:r>
              <a:rPr lang="en-US" sz="2400" smtClean="0">
                <a:latin typeface="Times New Roman" pitchFamily="18" charset="0"/>
                <a:cs typeface="Times New Roman" pitchFamily="18" charset="0"/>
              </a:rPr>
              <a:t>credit</a:t>
            </a:r>
            <a:r>
              <a:rPr lang="en-US" sz="2400" dirty="0" smtClean="0">
                <a:latin typeface="Times New Roman" pitchFamily="18" charset="0"/>
                <a:cs typeface="Times New Roman" pitchFamily="18" charset="0"/>
              </a:rPr>
              <a:t>.</a:t>
            </a:r>
          </a:p>
          <a:p>
            <a:pPr algn="just">
              <a:buNone/>
            </a:pPr>
            <a:r>
              <a:rPr lang="en-US" sz="2600" dirty="0" smtClean="0">
                <a:solidFill>
                  <a:srgbClr val="C00000"/>
                </a:solidFill>
                <a:latin typeface="Times New Roman" pitchFamily="18" charset="0"/>
                <a:cs typeface="Times New Roman" pitchFamily="18" charset="0"/>
              </a:rPr>
              <a:t>4. </a:t>
            </a:r>
            <a:r>
              <a:rPr lang="en-US" sz="2600" b="1" dirty="0" smtClean="0">
                <a:solidFill>
                  <a:srgbClr val="C00000"/>
                </a:solidFill>
                <a:latin typeface="Times New Roman" pitchFamily="18" charset="0"/>
                <a:cs typeface="Times New Roman" pitchFamily="18" charset="0"/>
              </a:rPr>
              <a:t>Debt-based,</a:t>
            </a:r>
            <a:r>
              <a:rPr lang="en-US" sz="2600" dirty="0" smtClean="0">
                <a:solidFill>
                  <a:srgbClr val="C00000"/>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also known as peer-to-peer (P2P). It is like a credit from the bank, but instead of borrowing one larger amount of money, you borrow smaller amounts from multiple people. Examples of debt-based crowd funding platforms are Funding Circle and </a:t>
            </a:r>
            <a:r>
              <a:rPr lang="en-US" sz="2600" dirty="0" err="1" smtClean="0">
                <a:latin typeface="Times New Roman" pitchFamily="18" charset="0"/>
                <a:cs typeface="Times New Roman" pitchFamily="18" charset="0"/>
              </a:rPr>
              <a:t>Zopa</a:t>
            </a:r>
            <a:r>
              <a:rPr lang="en-US" sz="2600" dirty="0" smtClean="0">
                <a:latin typeface="Times New Roman" pitchFamily="18" charset="0"/>
                <a:cs typeface="Times New Roman" pitchFamily="18" charset="0"/>
              </a:rPr>
              <a:t>.</a:t>
            </a:r>
          </a:p>
          <a:p>
            <a:pPr algn="just"/>
            <a:r>
              <a:rPr lang="en-US" sz="2600" b="1" dirty="0" smtClean="0">
                <a:latin typeface="Times New Roman" pitchFamily="18" charset="0"/>
                <a:cs typeface="Times New Roman" pitchFamily="18" charset="0"/>
              </a:rPr>
              <a:t>Main advantage</a:t>
            </a:r>
            <a:r>
              <a:rPr lang="en-US" sz="2600" dirty="0" smtClean="0">
                <a:latin typeface="Times New Roman" pitchFamily="18" charset="0"/>
                <a:cs typeface="Times New Roman" pitchFamily="18" charset="0"/>
              </a:rPr>
              <a:t>: There is no need to apply for a loan and go through the bank paperwork as well as to have a strict, demonstrable credibility that bank requires</a:t>
            </a: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772400" cy="457200"/>
          </a:xfrm>
        </p:spPr>
        <p:txBody>
          <a:bodyPr>
            <a:normAutofit fontScale="90000"/>
          </a:bodyPr>
          <a:lstStyle/>
          <a:p>
            <a:pPr algn="ctr"/>
            <a:r>
              <a:rPr lang="en-US" dirty="0" smtClean="0">
                <a:latin typeface="Times New Roman" pitchFamily="18" charset="0"/>
                <a:cs typeface="Times New Roman" pitchFamily="18" charset="0"/>
              </a:rPr>
              <a:t>Venture Capitalists</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143000" y="762000"/>
            <a:ext cx="7772399" cy="5867400"/>
          </a:xfrm>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r>
              <a:rPr lang="en-US" sz="2600" dirty="0" smtClean="0">
                <a:latin typeface="Times New Roman" pitchFamily="18" charset="0"/>
                <a:cs typeface="Times New Roman" pitchFamily="18" charset="0"/>
              </a:rPr>
              <a:t>They provide capital to young businesses in exchange for an ownership share of the business.</a:t>
            </a:r>
          </a:p>
          <a:p>
            <a:pPr algn="just"/>
            <a:r>
              <a:rPr lang="en-US" sz="2600" dirty="0" smtClean="0">
                <a:latin typeface="Times New Roman" pitchFamily="18" charset="0"/>
                <a:cs typeface="Times New Roman" pitchFamily="18" charset="0"/>
              </a:rPr>
              <a:t>The SEBI defined Venture capital fund in its regulation 1996 as a fund established in the form of a company or trust which raises money through loans, donations, issues of securities of units as the case maybe and makes or proposes to make investments in accordance with regulations.</a:t>
            </a:r>
          </a:p>
          <a:p>
            <a:pPr algn="just"/>
            <a:r>
              <a:rPr lang="en-US" sz="2600" dirty="0" smtClean="0">
                <a:latin typeface="Times New Roman" pitchFamily="18" charset="0"/>
                <a:cs typeface="Times New Roman" pitchFamily="18" charset="0"/>
              </a:rPr>
              <a:t>A venture capitalist is a person or investment firm that makes venture investments and these venture capitalists are expected as well as capital to their investments.</a:t>
            </a:r>
          </a:p>
          <a:p>
            <a:pPr algn="just">
              <a:buNone/>
            </a:pPr>
            <a:endParaRPr lang="en-US" sz="2400" b="1"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Characteristics of VCs </a:t>
            </a:r>
          </a:p>
          <a:p>
            <a:pPr algn="just"/>
            <a:r>
              <a:rPr lang="en-US" sz="2400" dirty="0" smtClean="0">
                <a:latin typeface="Times New Roman" pitchFamily="18" charset="0"/>
                <a:cs typeface="Times New Roman" pitchFamily="18" charset="0"/>
              </a:rPr>
              <a:t> Well managerial skills </a:t>
            </a:r>
          </a:p>
          <a:p>
            <a:pPr algn="just"/>
            <a:r>
              <a:rPr lang="en-US" sz="2400" dirty="0" smtClean="0">
                <a:latin typeface="Times New Roman" pitchFamily="18" charset="0"/>
                <a:cs typeface="Times New Roman" pitchFamily="18" charset="0"/>
              </a:rPr>
              <a:t> Well knowledgeable </a:t>
            </a:r>
          </a:p>
          <a:p>
            <a:pPr algn="just"/>
            <a:r>
              <a:rPr lang="en-US" sz="2400" dirty="0" smtClean="0">
                <a:latin typeface="Times New Roman" pitchFamily="18" charset="0"/>
                <a:cs typeface="Times New Roman" pitchFamily="18" charset="0"/>
              </a:rPr>
              <a:t>Sophisticated investors-Comes forward to take risks </a:t>
            </a:r>
          </a:p>
          <a:p>
            <a:pPr algn="just"/>
            <a:r>
              <a:rPr lang="en-US" sz="2400" dirty="0" smtClean="0">
                <a:latin typeface="Times New Roman" pitchFamily="18" charset="0"/>
                <a:cs typeface="Times New Roman" pitchFamily="18" charset="0"/>
              </a:rPr>
              <a:t> Decision making ability </a:t>
            </a:r>
          </a:p>
          <a:p>
            <a:pPr algn="just"/>
            <a:r>
              <a:rPr lang="en-US" sz="2400" dirty="0" smtClean="0">
                <a:latin typeface="Times New Roman" pitchFamily="18" charset="0"/>
                <a:cs typeface="Times New Roman" pitchFamily="18" charset="0"/>
              </a:rPr>
              <a:t> Analyzing skills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18</a:t>
            </a:fld>
            <a:endParaRPr lang="en-US"/>
          </a:p>
        </p:txBody>
      </p:sp>
      <p:pic>
        <p:nvPicPr>
          <p:cNvPr id="5" name="Picture Placeholder 1"/>
          <p:cNvPicPr>
            <a:picLocks noChangeAspect="1"/>
          </p:cNvPicPr>
          <p:nvPr/>
        </p:nvPicPr>
        <p:blipFill>
          <a:blip r:embed="rId2">
            <a:extLst>
              <a:ext uri="{28A0092B-C50C-407E-A947-70E740481C1C}">
                <a14:useLocalDpi xmlns="" xmlns:a14="http://schemas.microsoft.com/office/drawing/2010/main" val="0"/>
              </a:ext>
            </a:extLst>
          </a:blip>
          <a:srcRect l="9031" r="9031"/>
          <a:stretch>
            <a:fillRect/>
          </a:stretch>
        </p:blipFill>
        <p:spPr>
          <a:xfrm>
            <a:off x="7467600" y="3657600"/>
            <a:ext cx="1295400" cy="2809107"/>
          </a:xfrm>
          <a:prstGeom prst="rect">
            <a:avLst/>
          </a:prstGeom>
        </p:spPr>
        <p:style>
          <a:lnRef idx="2">
            <a:schemeClr val="accent4"/>
          </a:lnRef>
          <a:fillRef idx="1">
            <a:schemeClr val="lt1"/>
          </a:fillRef>
          <a:effectRef idx="0">
            <a:schemeClr val="accent4"/>
          </a:effectRef>
          <a:fontRef idx="minor">
            <a:schemeClr val="dk1"/>
          </a:fontRef>
        </p:style>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6683765" cy="304800"/>
          </a:xfrm>
        </p:spPr>
        <p:txBody>
          <a:bodyPr>
            <a:normAutofit fontScale="90000"/>
          </a:bodyPr>
          <a:lstStyle/>
          <a:p>
            <a:r>
              <a:rPr lang="en-US" sz="3200" dirty="0" smtClean="0">
                <a:latin typeface="Times New Roman" pitchFamily="18" charset="0"/>
                <a:cs typeface="Times New Roman" pitchFamily="18" charset="0"/>
              </a:rPr>
              <a:t>Services generally provide by VCs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990600" y="762000"/>
            <a:ext cx="8001000" cy="5867400"/>
          </a:xfrm>
        </p:spPr>
        <p:style>
          <a:lnRef idx="2">
            <a:schemeClr val="accent4"/>
          </a:lnRef>
          <a:fillRef idx="1">
            <a:schemeClr val="lt1"/>
          </a:fillRef>
          <a:effectRef idx="0">
            <a:schemeClr val="accent4"/>
          </a:effectRef>
          <a:fontRef idx="minor">
            <a:schemeClr val="dk1"/>
          </a:fontRef>
        </p:style>
        <p:txBody>
          <a:bodyPr>
            <a:normAutofit/>
          </a:bodyPr>
          <a:lstStyle/>
          <a:p>
            <a:pPr marL="457200" indent="-457200">
              <a:buFont typeface="+mj-lt"/>
              <a:buAutoNum type="arabicPeriod"/>
            </a:pPr>
            <a:r>
              <a:rPr lang="en-US" sz="2400" dirty="0" smtClean="0">
                <a:latin typeface="Times New Roman" pitchFamily="18" charset="0"/>
                <a:cs typeface="Times New Roman" pitchFamily="18" charset="0"/>
              </a:rPr>
              <a:t>Finance to new and rapidly growing firms</a:t>
            </a:r>
          </a:p>
          <a:p>
            <a:pPr marL="457200" indent="-457200">
              <a:buFont typeface="+mj-lt"/>
              <a:buAutoNum type="arabicPeriod"/>
            </a:pPr>
            <a:r>
              <a:rPr lang="en-US" sz="2400" dirty="0" smtClean="0">
                <a:latin typeface="Times New Roman" pitchFamily="18" charset="0"/>
                <a:cs typeface="Times New Roman" pitchFamily="18" charset="0"/>
              </a:rPr>
              <a:t> Finance to typically knowledge based sustainable up scalable companies </a:t>
            </a:r>
          </a:p>
          <a:p>
            <a:pPr marL="457200" indent="-457200">
              <a:buFont typeface="+mj-lt"/>
              <a:buAutoNum type="arabicPeriod"/>
            </a:pPr>
            <a:r>
              <a:rPr lang="en-US" sz="2400" dirty="0" smtClean="0">
                <a:latin typeface="Times New Roman" pitchFamily="18" charset="0"/>
                <a:cs typeface="Times New Roman" pitchFamily="18" charset="0"/>
              </a:rPr>
              <a:t>Purchase equity and quasi equity securities </a:t>
            </a:r>
          </a:p>
          <a:p>
            <a:pPr marL="457200" indent="-457200">
              <a:buFont typeface="+mj-lt"/>
              <a:buAutoNum type="arabicPeriod"/>
            </a:pPr>
            <a:r>
              <a:rPr lang="en-US" sz="2400" dirty="0" smtClean="0">
                <a:latin typeface="Times New Roman" pitchFamily="18" charset="0"/>
                <a:cs typeface="Times New Roman" pitchFamily="18" charset="0"/>
              </a:rPr>
              <a:t>Assist in the development of new products or services </a:t>
            </a:r>
          </a:p>
          <a:p>
            <a:pPr marL="457200" indent="-457200">
              <a:buFont typeface="+mj-lt"/>
              <a:buAutoNum type="arabicPeriod"/>
            </a:pPr>
            <a:r>
              <a:rPr lang="en-US" sz="2400" dirty="0" smtClean="0">
                <a:latin typeface="Times New Roman" pitchFamily="18" charset="0"/>
                <a:cs typeface="Times New Roman" pitchFamily="18" charset="0"/>
              </a:rPr>
              <a:t>Add value to the company through active participation</a:t>
            </a:r>
          </a:p>
          <a:p>
            <a:pPr marL="457200" indent="-457200">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19</a:t>
            </a:fld>
            <a:endParaRPr lang="en-US"/>
          </a:p>
        </p:txBody>
      </p:sp>
      <p:graphicFrame>
        <p:nvGraphicFramePr>
          <p:cNvPr id="5" name="Table 4"/>
          <p:cNvGraphicFramePr>
            <a:graphicFrameLocks noGrp="1"/>
          </p:cNvGraphicFramePr>
          <p:nvPr/>
        </p:nvGraphicFramePr>
        <p:xfrm>
          <a:off x="1752600" y="3733800"/>
          <a:ext cx="6096000" cy="2667000"/>
        </p:xfrm>
        <a:graphic>
          <a:graphicData uri="http://schemas.openxmlformats.org/drawingml/2006/table">
            <a:tbl>
              <a:tblPr firstRow="1" bandRow="1">
                <a:tableStyleId>{ED083AE6-46FA-4A59-8FB0-9F97EB10719F}</a:tableStyleId>
              </a:tblPr>
              <a:tblGrid>
                <a:gridCol w="3048000"/>
                <a:gridCol w="3048000"/>
              </a:tblGrid>
              <a:tr h="481541">
                <a:tc>
                  <a:txBody>
                    <a:bodyPr/>
                    <a:lstStyle/>
                    <a:p>
                      <a:r>
                        <a:rPr lang="en-US" sz="2000" b="1" dirty="0" smtClean="0">
                          <a:latin typeface="Times New Roman" pitchFamily="18" charset="0"/>
                          <a:cs typeface="Times New Roman" pitchFamily="18" charset="0"/>
                        </a:rPr>
                        <a:t>Advantages of VC’s</a:t>
                      </a:r>
                      <a:endParaRPr lang="en-US" sz="2000" b="1" dirty="0">
                        <a:latin typeface="Times New Roman" pitchFamily="18" charset="0"/>
                        <a:cs typeface="Times New Roman" pitchFamily="18" charset="0"/>
                      </a:endParaRPr>
                    </a:p>
                  </a:txBody>
                  <a:tcPr/>
                </a:tc>
                <a:tc>
                  <a:txBody>
                    <a:bodyPr/>
                    <a:lstStyle/>
                    <a:p>
                      <a:r>
                        <a:rPr lang="en-US" sz="2000" b="1" dirty="0" smtClean="0">
                          <a:latin typeface="Times New Roman" pitchFamily="18" charset="0"/>
                          <a:cs typeface="Times New Roman" pitchFamily="18" charset="0"/>
                        </a:rPr>
                        <a:t>Dis – Advantages of VC’s</a:t>
                      </a:r>
                      <a:endParaRPr lang="en-US" sz="2000" b="1" dirty="0">
                        <a:latin typeface="Times New Roman" pitchFamily="18" charset="0"/>
                        <a:cs typeface="Times New Roman" pitchFamily="18" charset="0"/>
                      </a:endParaRPr>
                    </a:p>
                  </a:txBody>
                  <a:tcPr/>
                </a:tc>
              </a:tr>
              <a:tr h="851959">
                <a:tc>
                  <a:txBody>
                    <a:bodyPr/>
                    <a:lstStyle/>
                    <a:p>
                      <a:r>
                        <a:rPr lang="en-US" sz="2000" dirty="0" smtClean="0">
                          <a:latin typeface="Times New Roman" pitchFamily="18" charset="0"/>
                          <a:cs typeface="Times New Roman" pitchFamily="18" charset="0"/>
                        </a:rPr>
                        <a:t>Economy Oriented</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Lengthy and Complex</a:t>
                      </a:r>
                      <a:r>
                        <a:rPr lang="en-US" sz="2000" baseline="0" dirty="0" smtClean="0">
                          <a:latin typeface="Times New Roman" pitchFamily="18" charset="0"/>
                          <a:cs typeface="Times New Roman" pitchFamily="18" charset="0"/>
                        </a:rPr>
                        <a:t> process</a:t>
                      </a:r>
                      <a:endParaRPr lang="en-US" sz="2000" dirty="0">
                        <a:latin typeface="Times New Roman" pitchFamily="18" charset="0"/>
                        <a:cs typeface="Times New Roman" pitchFamily="18" charset="0"/>
                      </a:endParaRPr>
                    </a:p>
                  </a:txBody>
                  <a:tcPr/>
                </a:tc>
              </a:tr>
              <a:tr h="481541">
                <a:tc>
                  <a:txBody>
                    <a:bodyPr/>
                    <a:lstStyle/>
                    <a:p>
                      <a:r>
                        <a:rPr lang="en-US" sz="2000" dirty="0" smtClean="0">
                          <a:latin typeface="Times New Roman" pitchFamily="18" charset="0"/>
                          <a:cs typeface="Times New Roman" pitchFamily="18" charset="0"/>
                        </a:rPr>
                        <a:t>Investor Oriented</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Deal in the negotiation</a:t>
                      </a:r>
                      <a:endParaRPr lang="en-US" sz="2000" dirty="0">
                        <a:latin typeface="Times New Roman" pitchFamily="18" charset="0"/>
                        <a:cs typeface="Times New Roman" pitchFamily="18" charset="0"/>
                      </a:endParaRPr>
                    </a:p>
                  </a:txBody>
                  <a:tcPr/>
                </a:tc>
              </a:tr>
              <a:tr h="851959">
                <a:tc>
                  <a:txBody>
                    <a:bodyPr/>
                    <a:lstStyle/>
                    <a:p>
                      <a:r>
                        <a:rPr lang="en-US" sz="2000" dirty="0" smtClean="0">
                          <a:latin typeface="Times New Roman" pitchFamily="18" charset="0"/>
                          <a:cs typeface="Times New Roman" pitchFamily="18" charset="0"/>
                        </a:rPr>
                        <a:t>Entrepreneur</a:t>
                      </a:r>
                      <a:r>
                        <a:rPr lang="en-US" sz="2000" baseline="0" dirty="0" smtClean="0">
                          <a:latin typeface="Times New Roman" pitchFamily="18" charset="0"/>
                          <a:cs typeface="Times New Roman" pitchFamily="18" charset="0"/>
                        </a:rPr>
                        <a:t> Oriented</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Investors becomes parts of owner’s</a:t>
                      </a:r>
                      <a:r>
                        <a:rPr lang="en-US" sz="2000" baseline="0" dirty="0" smtClean="0">
                          <a:latin typeface="Times New Roman" pitchFamily="18" charset="0"/>
                          <a:cs typeface="Times New Roman" pitchFamily="18" charset="0"/>
                        </a:rPr>
                        <a:t> business.</a:t>
                      </a:r>
                      <a:endParaRPr lang="en-US"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0801"/>
          <p:cNvPicPr>
            <a:picLocks noChangeAspect="1" noChangeArrowheads="1"/>
          </p:cNvPicPr>
          <p:nvPr/>
        </p:nvPicPr>
        <p:blipFill>
          <a:blip r:embed="rId2">
            <a:extLst>
              <a:ext uri="{28A0092B-C50C-407E-A947-70E740481C1C}">
                <a14:useLocalDpi xmlns="" xmlns:a14="http://schemas.microsoft.com/office/drawing/2010/main" val="0"/>
              </a:ext>
            </a:extLst>
          </a:blip>
          <a:srcRect t="8670"/>
          <a:stretch>
            <a:fillRect/>
          </a:stretch>
        </p:blipFill>
        <p:spPr bwMode="auto">
          <a:xfrm>
            <a:off x="1166813" y="1219200"/>
            <a:ext cx="7672387" cy="5410200"/>
          </a:xfrm>
          <a:prstGeom prst="rect">
            <a:avLst/>
          </a:prstGeom>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tyle>
          <a:lnRef idx="2">
            <a:schemeClr val="accent4"/>
          </a:lnRef>
          <a:fillRef idx="1">
            <a:schemeClr val="lt1"/>
          </a:fillRef>
          <a:effectRef idx="0">
            <a:schemeClr val="accent4"/>
          </a:effectRef>
          <a:fontRef idx="minor">
            <a:schemeClr val="dk1"/>
          </a:fontRef>
        </p:style>
      </p:pic>
      <p:sp>
        <p:nvSpPr>
          <p:cNvPr id="6147" name="Title 9"/>
          <p:cNvSpPr>
            <a:spLocks noGrp="1"/>
          </p:cNvSpPr>
          <p:nvPr>
            <p:ph type="title"/>
          </p:nvPr>
        </p:nvSpPr>
        <p:spPr>
          <a:xfrm>
            <a:off x="1219200" y="152400"/>
            <a:ext cx="7543800" cy="838200"/>
          </a:xfrm>
        </p:spPr>
        <p:txBody>
          <a:bodyPr>
            <a:noAutofit/>
          </a:bodyPr>
          <a:lstStyle/>
          <a:p>
            <a:r>
              <a:rPr lang="en-US" sz="3200" b="1" dirty="0" smtClean="0">
                <a:solidFill>
                  <a:schemeClr val="tx1"/>
                </a:solidFill>
                <a:latin typeface="Times New Roman" pitchFamily="18" charset="0"/>
                <a:cs typeface="Times New Roman" pitchFamily="18" charset="0"/>
              </a:rPr>
              <a:t>Sources of Funding Entrepreneurial Start-Up Companies? </a:t>
            </a:r>
          </a:p>
        </p:txBody>
      </p:sp>
      <p:sp>
        <p:nvSpPr>
          <p:cNvPr id="4" name="Slide Number Placeholder 3"/>
          <p:cNvSpPr>
            <a:spLocks noGrp="1"/>
          </p:cNvSpPr>
          <p:nvPr>
            <p:ph type="sldNum" sz="quarter" idx="12"/>
          </p:nvPr>
        </p:nvSpPr>
        <p:spPr/>
        <p:txBody>
          <a:bodyPr/>
          <a:lstStyle/>
          <a:p>
            <a:fld id="{3592E275-D691-4E5D-BCC6-6858DE38E852}" type="slidenum">
              <a:rPr lang="en-US" smtClean="0"/>
              <a:pPr/>
              <a:t>2</a:t>
            </a:fld>
            <a:endParaRPr lang="en-US"/>
          </a:p>
        </p:txBody>
      </p:sp>
      <p:pic>
        <p:nvPicPr>
          <p:cNvPr id="5" name="Picture 2" descr="http://www.lemberglaw.com/wp-content/uploads/2016/04/17621-NR7PZ41.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11497" t="15262" r="6439" b="8421"/>
          <a:stretch/>
        </p:blipFill>
        <p:spPr bwMode="auto">
          <a:xfrm>
            <a:off x="1600200" y="1752600"/>
            <a:ext cx="1790718" cy="1918568"/>
          </a:xfrm>
          <a:prstGeom prst="rect">
            <a:avLst/>
          </a:prstGeom>
          <a:extLst>
            <a:ext uri="{909E8E84-426E-40DD-AFC4-6F175D3DCCD1}">
              <a14:hiddenFill xmlns="" xmlns:a14="http://schemas.microsoft.com/office/drawing/2010/main">
                <a:solidFill>
                  <a:srgbClr val="FFFFFF"/>
                </a:solidFill>
              </a14:hiddenFill>
            </a:ext>
          </a:extLst>
        </p:spPr>
        <p:style>
          <a:lnRef idx="2">
            <a:schemeClr val="accent4"/>
          </a:lnRef>
          <a:fillRef idx="1">
            <a:schemeClr val="lt1"/>
          </a:fillRef>
          <a:effectRef idx="0">
            <a:schemeClr val="accent4"/>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924800" cy="609600"/>
          </a:xfrm>
        </p:spPr>
        <p:txBody>
          <a:bodyPr>
            <a:normAutofit/>
          </a:bodyPr>
          <a:lstStyle/>
          <a:p>
            <a:r>
              <a:rPr lang="en-US" sz="2800" b="1" dirty="0" smtClean="0">
                <a:latin typeface="Times New Roman" pitchFamily="18" charset="0"/>
                <a:cs typeface="Times New Roman" pitchFamily="18" charset="0"/>
              </a:rPr>
              <a:t>The most active Venture Capital Funds in India</a:t>
            </a:r>
            <a:endParaRPr lang="en-US" sz="2800" dirty="0"/>
          </a:p>
        </p:txBody>
      </p:sp>
      <p:sp>
        <p:nvSpPr>
          <p:cNvPr id="4" name="Slide Number Placeholder 3"/>
          <p:cNvSpPr>
            <a:spLocks noGrp="1"/>
          </p:cNvSpPr>
          <p:nvPr>
            <p:ph type="sldNum" sz="quarter" idx="12"/>
          </p:nvPr>
        </p:nvSpPr>
        <p:spPr/>
        <p:txBody>
          <a:bodyPr/>
          <a:lstStyle/>
          <a:p>
            <a:fld id="{3592E275-D691-4E5D-BCC6-6858DE38E852}" type="slidenum">
              <a:rPr lang="en-US" smtClean="0"/>
              <a:pPr/>
              <a:t>20</a:t>
            </a:fld>
            <a:endParaRPr lang="en-US"/>
          </a:p>
        </p:txBody>
      </p:sp>
      <p:pic>
        <p:nvPicPr>
          <p:cNvPr id="5" name="Picture 2"/>
          <p:cNvPicPr>
            <a:picLocks noGrp="1" noChangeAspect="1" noChangeArrowheads="1"/>
          </p:cNvPicPr>
          <p:nvPr>
            <p:ph idx="1"/>
          </p:nvPr>
        </p:nvPicPr>
        <p:blipFill>
          <a:blip r:embed="rId2"/>
          <a:srcRect/>
          <a:stretch>
            <a:fillRect/>
          </a:stretch>
        </p:blipFill>
        <p:spPr bwMode="auto">
          <a:xfrm>
            <a:off x="1219200" y="762000"/>
            <a:ext cx="7696200" cy="5867400"/>
          </a:xfrm>
          <a:prstGeom prst="rect">
            <a:avLst/>
          </a:prstGeom>
          <a:ln>
            <a:headEnd/>
            <a:tailEnd/>
          </a:ln>
        </p:spPr>
        <p:style>
          <a:lnRef idx="2">
            <a:schemeClr val="accent4"/>
          </a:lnRef>
          <a:fillRef idx="1">
            <a:schemeClr val="lt1"/>
          </a:fillRef>
          <a:effectRef idx="0">
            <a:schemeClr val="accent4"/>
          </a:effectRef>
          <a:fontRef idx="minor">
            <a:schemeClr val="dk1"/>
          </a:fontRef>
        </p:style>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696200" cy="914400"/>
          </a:xfrm>
        </p:spPr>
        <p:txBody>
          <a:bodyPr>
            <a:noAutofit/>
          </a:bodyPr>
          <a:lstStyle/>
          <a:p>
            <a:r>
              <a:rPr lang="en-US" sz="3200" b="1" dirty="0" smtClean="0">
                <a:latin typeface="Times New Roman" pitchFamily="18" charset="0"/>
                <a:cs typeface="Times New Roman" pitchFamily="18" charset="0"/>
              </a:rPr>
              <a:t>The most active Venture Capital funds in India</a:t>
            </a:r>
            <a:endParaRPr lang="en-US" sz="3200" dirty="0"/>
          </a:p>
        </p:txBody>
      </p:sp>
      <p:sp>
        <p:nvSpPr>
          <p:cNvPr id="4" name="Slide Number Placeholder 3"/>
          <p:cNvSpPr>
            <a:spLocks noGrp="1"/>
          </p:cNvSpPr>
          <p:nvPr>
            <p:ph type="sldNum" sz="quarter" idx="12"/>
          </p:nvPr>
        </p:nvSpPr>
        <p:spPr/>
        <p:txBody>
          <a:bodyPr/>
          <a:lstStyle/>
          <a:p>
            <a:fld id="{3592E275-D691-4E5D-BCC6-6858DE38E852}" type="slidenum">
              <a:rPr lang="en-US" smtClean="0"/>
              <a:pPr/>
              <a:t>21</a:t>
            </a:fld>
            <a:endParaRPr lang="en-US"/>
          </a:p>
        </p:txBody>
      </p:sp>
      <p:pic>
        <p:nvPicPr>
          <p:cNvPr id="5" name="Picture 2"/>
          <p:cNvPicPr>
            <a:picLocks noGrp="1" noChangeAspect="1" noChangeArrowheads="1"/>
          </p:cNvPicPr>
          <p:nvPr>
            <p:ph idx="1"/>
          </p:nvPr>
        </p:nvPicPr>
        <p:blipFill>
          <a:blip r:embed="rId2"/>
          <a:srcRect/>
          <a:stretch>
            <a:fillRect/>
          </a:stretch>
        </p:blipFill>
        <p:spPr bwMode="auto">
          <a:xfrm>
            <a:off x="1143000" y="1143000"/>
            <a:ext cx="7848599" cy="5562600"/>
          </a:xfrm>
          <a:prstGeom prst="rect">
            <a:avLst/>
          </a:prstGeom>
          <a:ln>
            <a:headEnd/>
            <a:tailEnd/>
          </a:ln>
        </p:spPr>
        <p:style>
          <a:lnRef idx="2">
            <a:schemeClr val="accent4"/>
          </a:lnRef>
          <a:fillRef idx="1">
            <a:schemeClr val="lt1"/>
          </a:fillRef>
          <a:effectRef idx="0">
            <a:schemeClr val="accent4"/>
          </a:effectRef>
          <a:fontRef idx="minor">
            <a:schemeClr val="dk1"/>
          </a:fontRef>
        </p:style>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38200"/>
          </a:xfrm>
        </p:spPr>
        <p:txBody>
          <a:bodyPr>
            <a:normAutofit fontScale="90000"/>
          </a:bodyPr>
          <a:lstStyle/>
          <a:p>
            <a:pPr algn="ctr"/>
            <a:r>
              <a:rPr lang="en-US" dirty="0" smtClean="0">
                <a:latin typeface="Times New Roman" pitchFamily="18" charset="0"/>
                <a:cs typeface="Times New Roman" pitchFamily="18" charset="0"/>
              </a:rPr>
              <a:t>Role of Institutional Support and Commercial Banks.</a:t>
            </a:r>
            <a:endParaRPr lang="en-US" dirty="0"/>
          </a:p>
        </p:txBody>
      </p:sp>
      <p:sp>
        <p:nvSpPr>
          <p:cNvPr id="3" name="Content Placeholder 2"/>
          <p:cNvSpPr>
            <a:spLocks noGrp="1"/>
          </p:cNvSpPr>
          <p:nvPr>
            <p:ph idx="1"/>
          </p:nvPr>
        </p:nvSpPr>
        <p:spPr>
          <a:xfrm>
            <a:off x="1066800" y="990600"/>
            <a:ext cx="7848600" cy="5715000"/>
          </a:xfrm>
        </p:spPr>
        <p:style>
          <a:lnRef idx="2">
            <a:schemeClr val="accent4"/>
          </a:lnRef>
          <a:fillRef idx="1">
            <a:schemeClr val="lt1"/>
          </a:fillRef>
          <a:effectRef idx="0">
            <a:schemeClr val="accent4"/>
          </a:effectRef>
          <a:fontRef idx="minor">
            <a:schemeClr val="dk1"/>
          </a:fontRef>
        </p:style>
        <p:txBody>
          <a:bodyPr>
            <a:noAutofit/>
          </a:bodyPr>
          <a:lstStyle/>
          <a:p>
            <a:pPr algn="just"/>
            <a:r>
              <a:rPr lang="en-US" sz="2400" dirty="0" smtClean="0">
                <a:latin typeface="Times New Roman" pitchFamily="18" charset="0"/>
                <a:cs typeface="Times New Roman" pitchFamily="18" charset="0"/>
              </a:rPr>
              <a:t>Fiancé is considered as life blood of business. But it is beyond the capacity and capability of any single individual to contribute the required capital for the purpose.</a:t>
            </a:r>
          </a:p>
          <a:p>
            <a:pPr algn="just">
              <a:buNone/>
            </a:pPr>
            <a:r>
              <a:rPr lang="en-US" sz="2400" dirty="0" smtClean="0">
                <a:latin typeface="Times New Roman" pitchFamily="18" charset="0"/>
                <a:cs typeface="Times New Roman" pitchFamily="18" charset="0"/>
              </a:rPr>
              <a:t>The need for Institutional Support is discussed as follows:</a:t>
            </a:r>
          </a:p>
          <a:p>
            <a:pPr algn="just">
              <a:buNone/>
            </a:pPr>
            <a:r>
              <a:rPr lang="en-US" sz="2400" dirty="0" smtClean="0">
                <a:latin typeface="Times New Roman" pitchFamily="18" charset="0"/>
                <a:cs typeface="Times New Roman" pitchFamily="18" charset="0"/>
              </a:rPr>
              <a:t>1. To prepare project profiles and feasibility on behalf of entrepreneur.</a:t>
            </a:r>
          </a:p>
          <a:p>
            <a:pPr algn="just">
              <a:buNone/>
            </a:pPr>
            <a:r>
              <a:rPr lang="en-US" sz="2400" dirty="0" smtClean="0">
                <a:latin typeface="Times New Roman" pitchFamily="18" charset="0"/>
                <a:cs typeface="Times New Roman" pitchFamily="18" charset="0"/>
              </a:rPr>
              <a:t>2. To undertake industrial potential surveys with a view to provide first hand information regarding raw material, required labor etc.</a:t>
            </a:r>
          </a:p>
          <a:p>
            <a:pPr algn="just">
              <a:buNone/>
            </a:pPr>
            <a:r>
              <a:rPr lang="en-US" sz="2400" dirty="0" smtClean="0">
                <a:latin typeface="Times New Roman" pitchFamily="18" charset="0"/>
                <a:cs typeface="Times New Roman" pitchFamily="18" charset="0"/>
              </a:rPr>
              <a:t>3. To identify potential entrepreneurs and provide the technical and managerial assistance.</a:t>
            </a:r>
          </a:p>
          <a:p>
            <a:pPr algn="just">
              <a:buNone/>
            </a:pPr>
            <a:r>
              <a:rPr lang="en-US" sz="2400" dirty="0" smtClean="0">
                <a:latin typeface="Times New Roman" pitchFamily="18" charset="0"/>
                <a:cs typeface="Times New Roman" pitchFamily="18" charset="0"/>
              </a:rPr>
              <a:t>4. To undertake market researches and surveys for specific products, so that in future the unit may not take any difficult in marketing products.</a:t>
            </a:r>
          </a:p>
        </p:txBody>
      </p:sp>
      <p:sp>
        <p:nvSpPr>
          <p:cNvPr id="4" name="Slide Number Placeholder 3"/>
          <p:cNvSpPr>
            <a:spLocks noGrp="1"/>
          </p:cNvSpPr>
          <p:nvPr>
            <p:ph type="sldNum" sz="quarter" idx="12"/>
          </p:nvPr>
        </p:nvSpPr>
        <p:spPr/>
        <p:txBody>
          <a:bodyPr/>
          <a:lstStyle/>
          <a:p>
            <a:fld id="{3592E275-D691-4E5D-BCC6-6858DE38E852}"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924799" cy="6248400"/>
          </a:xfrm>
        </p:spPr>
        <p:style>
          <a:lnRef idx="2">
            <a:schemeClr val="accent4"/>
          </a:lnRef>
          <a:fillRef idx="1">
            <a:schemeClr val="lt1"/>
          </a:fillRef>
          <a:effectRef idx="0">
            <a:schemeClr val="accent4"/>
          </a:effectRef>
          <a:fontRef idx="minor">
            <a:schemeClr val="dk1"/>
          </a:fontRef>
        </p:style>
        <p:txBody>
          <a:bodyPr>
            <a:normAutofit/>
          </a:bodyPr>
          <a:lstStyle/>
          <a:p>
            <a:pPr marL="457200" indent="-457200" algn="just">
              <a:buNone/>
            </a:pPr>
            <a:r>
              <a:rPr lang="en-US" sz="2400" dirty="0" smtClean="0">
                <a:latin typeface="Times New Roman" pitchFamily="18" charset="0"/>
                <a:cs typeface="Times New Roman" pitchFamily="18" charset="0"/>
              </a:rPr>
              <a:t>5. </a:t>
            </a:r>
            <a:r>
              <a:rPr lang="en-US" sz="2800" dirty="0" smtClean="0">
                <a:latin typeface="Times New Roman" pitchFamily="18" charset="0"/>
                <a:cs typeface="Times New Roman" pitchFamily="18" charset="0"/>
              </a:rPr>
              <a:t>To undertake export consultancy for export oriented projects based on modern technology to facilitate export.</a:t>
            </a:r>
          </a:p>
          <a:p>
            <a:pPr marL="514350" indent="-514350">
              <a:buNone/>
            </a:pPr>
            <a:r>
              <a:rPr lang="en-US" sz="2800" dirty="0" smtClean="0">
                <a:latin typeface="Times New Roman" pitchFamily="18" charset="0"/>
                <a:cs typeface="Times New Roman" pitchFamily="18" charset="0"/>
              </a:rPr>
              <a:t>6.  To conduct entrepreneurship development programmes with a view to aware, create and groom entrepreneurs.</a:t>
            </a:r>
          </a:p>
          <a:p>
            <a:pPr marL="514350" indent="-514350" algn="just">
              <a:buNone/>
            </a:pPr>
            <a:r>
              <a:rPr lang="en-US" sz="2800" dirty="0" smtClean="0">
                <a:latin typeface="Times New Roman" pitchFamily="18" charset="0"/>
                <a:cs typeface="Times New Roman" pitchFamily="18" charset="0"/>
              </a:rPr>
              <a:t>7. To procure and distribute scare raw materials as and when required.</a:t>
            </a:r>
          </a:p>
          <a:p>
            <a:pPr marL="514350" indent="-514350" algn="just">
              <a:buNone/>
            </a:pPr>
            <a:r>
              <a:rPr lang="en-US" sz="2800" dirty="0" smtClean="0">
                <a:latin typeface="Times New Roman" pitchFamily="18" charset="0"/>
                <a:cs typeface="Times New Roman" pitchFamily="18" charset="0"/>
              </a:rPr>
              <a:t>8.  To supply machinery on hire purchase system.</a:t>
            </a:r>
          </a:p>
          <a:p>
            <a:pPr marL="514350" indent="-514350" algn="just">
              <a:buNone/>
            </a:pPr>
            <a:r>
              <a:rPr lang="en-US" sz="2800" dirty="0" smtClean="0">
                <a:latin typeface="Times New Roman" pitchFamily="18" charset="0"/>
                <a:cs typeface="Times New Roman" pitchFamily="18" charset="0"/>
              </a:rPr>
              <a:t>9. To render marketing assistance to small-scale industries with a view to effectively sell their products in competitive era.</a:t>
            </a:r>
          </a:p>
          <a:p>
            <a:pPr marL="514350" indent="-514350" algn="just">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143000"/>
            <a:ext cx="7543800" cy="4191000"/>
          </a:xfrm>
        </p:spPr>
        <p:style>
          <a:lnRef idx="2">
            <a:schemeClr val="accent4"/>
          </a:lnRef>
          <a:fillRef idx="1">
            <a:schemeClr val="lt1"/>
          </a:fillRef>
          <a:effectRef idx="0">
            <a:schemeClr val="accent4"/>
          </a:effectRef>
          <a:fontRef idx="minor">
            <a:schemeClr val="dk1"/>
          </a:fontRef>
        </p:style>
        <p:txBody>
          <a:bodyPr/>
          <a:lstStyle/>
          <a:p>
            <a:pPr marL="514350" indent="-514350" algn="just">
              <a:buNone/>
            </a:pPr>
            <a:r>
              <a:rPr lang="en-US" sz="2400" dirty="0" smtClean="0">
                <a:latin typeface="Times New Roman" pitchFamily="18" charset="0"/>
                <a:cs typeface="Times New Roman" pitchFamily="18" charset="0"/>
              </a:rPr>
              <a:t>10. To provide consultancy and trading services to strength the competitive ability and gain advance knowledge in the field.</a:t>
            </a:r>
          </a:p>
          <a:p>
            <a:pPr marL="514350" indent="-514350" algn="just">
              <a:buNone/>
            </a:pPr>
            <a:r>
              <a:rPr lang="en-US" sz="2400" dirty="0" smtClean="0">
                <a:latin typeface="Times New Roman" pitchFamily="18" charset="0"/>
                <a:cs typeface="Times New Roman" pitchFamily="18" charset="0"/>
              </a:rPr>
              <a:t>11. To help in development and up graduation of technology and implementation of modernization programmes by replacing old and outdated equipments.</a:t>
            </a:r>
          </a:p>
          <a:p>
            <a:pPr marL="514350" indent="-514350" algn="just">
              <a:buNone/>
            </a:pPr>
            <a:r>
              <a:rPr lang="en-US" sz="2400" dirty="0" smtClean="0">
                <a:latin typeface="Times New Roman" pitchFamily="18" charset="0"/>
                <a:cs typeface="Times New Roman" pitchFamily="18" charset="0"/>
              </a:rPr>
              <a:t>12. To undertake the mass construction of industrial estates with all basic facilities.</a:t>
            </a:r>
          </a:p>
          <a:p>
            <a:pPr marL="514350" indent="-514350" algn="just">
              <a:buNone/>
            </a:pPr>
            <a:r>
              <a:rPr lang="en-US" sz="2400" dirty="0" smtClean="0">
                <a:latin typeface="Times New Roman" pitchFamily="18" charset="0"/>
                <a:cs typeface="Times New Roman" pitchFamily="18" charset="0"/>
              </a:rPr>
              <a:t>13. To provide infrastructure and accommodation facilities to the entrepreneurs.</a:t>
            </a:r>
          </a:p>
          <a:p>
            <a:endParaRPr lang="en-US" dirty="0"/>
          </a:p>
        </p:txBody>
      </p:sp>
      <p:sp>
        <p:nvSpPr>
          <p:cNvPr id="4" name="Slide Number Placeholder 3"/>
          <p:cNvSpPr>
            <a:spLocks noGrp="1"/>
          </p:cNvSpPr>
          <p:nvPr>
            <p:ph type="sldNum" sz="quarter" idx="12"/>
          </p:nvPr>
        </p:nvSpPr>
        <p:spPr/>
        <p:txBody>
          <a:bodyPr/>
          <a:lstStyle/>
          <a:p>
            <a:fld id="{3592E275-D691-4E5D-BCC6-6858DE38E852}"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24110"/>
            <a:ext cx="7620000" cy="518890"/>
          </a:xfrm>
        </p:spPr>
        <p:txBody>
          <a:bodyPr>
            <a:noAutofit/>
          </a:bodyPr>
          <a:lstStyle/>
          <a:p>
            <a:pPr algn="ctr"/>
            <a:r>
              <a:rPr lang="en-US" sz="3200" b="1" dirty="0" smtClean="0">
                <a:latin typeface="Times New Roman" pitchFamily="18" charset="0"/>
                <a:cs typeface="Times New Roman" pitchFamily="18" charset="0"/>
              </a:rPr>
              <a:t>INSTITUTIONAL SUPPORT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371600"/>
            <a:ext cx="7620000" cy="5029200"/>
          </a:xfrm>
        </p:spPr>
        <p:style>
          <a:lnRef idx="2">
            <a:schemeClr val="accent4"/>
          </a:lnRef>
          <a:fillRef idx="1">
            <a:schemeClr val="lt1"/>
          </a:fillRef>
          <a:effectRef idx="0">
            <a:schemeClr val="accent4"/>
          </a:effectRef>
          <a:fontRef idx="minor">
            <a:schemeClr val="dk1"/>
          </a:fontRef>
        </p:style>
        <p:txBody>
          <a:bodyPr>
            <a:normAutofit/>
          </a:bodyPr>
          <a:lstStyle/>
          <a:p>
            <a:pPr marL="457200" indent="-457200">
              <a:buFont typeface="+mj-lt"/>
              <a:buAutoNum type="arabicPeriod"/>
            </a:pP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The National Small Industries Corporation Ltd (NSIC) </a:t>
            </a:r>
          </a:p>
          <a:p>
            <a:pPr marL="457200" indent="-457200">
              <a:buFont typeface="+mj-lt"/>
              <a:buAutoNum type="arabicPeriod"/>
            </a:pPr>
            <a:r>
              <a:rPr lang="en-US" sz="2400" dirty="0" smtClean="0">
                <a:latin typeface="Times New Roman" pitchFamily="18" charset="0"/>
                <a:cs typeface="Times New Roman" pitchFamily="18" charset="0"/>
              </a:rPr>
              <a:t>State Small Industries Development Corporations (SSIDC)</a:t>
            </a:r>
          </a:p>
          <a:p>
            <a:pPr marL="457200" indent="-457200">
              <a:buFont typeface="+mj-lt"/>
              <a:buAutoNum type="arabicPeriod"/>
            </a:pPr>
            <a:r>
              <a:rPr lang="en-US" sz="2400" dirty="0" smtClean="0">
                <a:latin typeface="Times New Roman" pitchFamily="18" charset="0"/>
                <a:cs typeface="Times New Roman" pitchFamily="18" charset="0"/>
              </a:rPr>
              <a:t>District Industries Centers (DIC)</a:t>
            </a:r>
          </a:p>
          <a:p>
            <a:pPr marL="457200" indent="-457200">
              <a:buFont typeface="+mj-lt"/>
              <a:buAutoNum type="arabicPeriod"/>
            </a:pPr>
            <a:r>
              <a:rPr lang="en-US" sz="2400" dirty="0" smtClean="0">
                <a:latin typeface="Times New Roman" pitchFamily="18" charset="0"/>
                <a:cs typeface="Times New Roman" pitchFamily="18" charset="0"/>
              </a:rPr>
              <a:t>Small Industries Development Bank Of India (SIDBI)</a:t>
            </a:r>
          </a:p>
          <a:p>
            <a:pPr marL="457200" indent="-457200">
              <a:buFont typeface="+mj-lt"/>
              <a:buAutoNum type="arabicPeriod"/>
            </a:pPr>
            <a:r>
              <a:rPr lang="en-US" sz="2400" dirty="0" smtClean="0">
                <a:latin typeface="Times New Roman" pitchFamily="18" charset="0"/>
                <a:cs typeface="Times New Roman" pitchFamily="18" charset="0"/>
              </a:rPr>
              <a:t>Khadi and Village Industries Commission</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305800" cy="609600"/>
          </a:xfrm>
        </p:spPr>
        <p:txBody>
          <a:bodyPr>
            <a:noAutofit/>
          </a:bodyPr>
          <a:lstStyle/>
          <a:p>
            <a:pPr algn="ctr"/>
            <a:r>
              <a:rPr lang="en-US" sz="2000" b="1" dirty="0" smtClean="0">
                <a:latin typeface="Times New Roman" pitchFamily="18" charset="0"/>
                <a:cs typeface="Times New Roman" pitchFamily="18" charset="0"/>
              </a:rPr>
              <a:t>1. The National Small Industries Corporation Ltd (NSIC)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p>
        </p:txBody>
      </p:sp>
      <p:sp>
        <p:nvSpPr>
          <p:cNvPr id="3" name="Content Placeholder 2"/>
          <p:cNvSpPr>
            <a:spLocks noGrp="1"/>
          </p:cNvSpPr>
          <p:nvPr>
            <p:ph idx="1"/>
          </p:nvPr>
        </p:nvSpPr>
        <p:spPr>
          <a:xfrm>
            <a:off x="914400" y="533400"/>
            <a:ext cx="8077200" cy="6172200"/>
          </a:xfrm>
        </p:spPr>
        <p:style>
          <a:lnRef idx="2">
            <a:schemeClr val="accent4"/>
          </a:lnRef>
          <a:fillRef idx="1">
            <a:schemeClr val="lt1"/>
          </a:fillRef>
          <a:effectRef idx="0">
            <a:schemeClr val="accent4"/>
          </a:effectRef>
          <a:fontRef idx="minor">
            <a:schemeClr val="dk1"/>
          </a:fontRef>
        </p:style>
        <p:txBody>
          <a:bodyPr>
            <a:noAutofit/>
          </a:bodyPr>
          <a:lstStyle/>
          <a:p>
            <a:r>
              <a:rPr lang="en-US" sz="2000" b="1" dirty="0" smtClean="0">
                <a:latin typeface="Times New Roman" pitchFamily="18" charset="0"/>
                <a:cs typeface="Times New Roman" pitchFamily="18" charset="0"/>
              </a:rPr>
              <a:t>The National Small Industries Corporation Ltd (NSIC) was set up in 1955 as central government </a:t>
            </a:r>
            <a:r>
              <a:rPr lang="en-US" sz="2000" dirty="0" smtClean="0">
                <a:latin typeface="Times New Roman" pitchFamily="18" charset="0"/>
                <a:cs typeface="Times New Roman" pitchFamily="18" charset="0"/>
              </a:rPr>
              <a:t>undertaking, the main aim of which is to fulfill the requirement of machinery and equipment for the development of the small entrepreneurs.</a:t>
            </a:r>
          </a:p>
          <a:p>
            <a:pPr marL="457200" indent="-457200">
              <a:buFont typeface="+mj-lt"/>
              <a:buAutoNum type="arabicPeriod"/>
            </a:pPr>
            <a:r>
              <a:rPr lang="en-US" sz="2000" dirty="0" smtClean="0">
                <a:latin typeface="Times New Roman" pitchFamily="18" charset="0"/>
                <a:cs typeface="Times New Roman" pitchFamily="18" charset="0"/>
              </a:rPr>
              <a:t>Provides financial assistance by way of hire-purchase scheme for purchase of machinery and equipment, required for the setting up industries.</a:t>
            </a:r>
          </a:p>
          <a:p>
            <a:pPr marL="457200" indent="-457200">
              <a:buFont typeface="+mj-lt"/>
              <a:buAutoNum type="arabicPeriod"/>
            </a:pPr>
            <a:r>
              <a:rPr lang="en-US" sz="2000" dirty="0" smtClean="0">
                <a:latin typeface="Times New Roman" pitchFamily="18" charset="0"/>
                <a:cs typeface="Times New Roman" pitchFamily="18" charset="0"/>
              </a:rPr>
              <a:t> Provides various equipments on lease basis and training to workers.</a:t>
            </a:r>
          </a:p>
          <a:p>
            <a:pPr marL="457200" indent="-457200">
              <a:buFont typeface="+mj-lt"/>
              <a:buAutoNum type="arabicPeriod"/>
            </a:pPr>
            <a:r>
              <a:rPr lang="en-US" sz="2000" dirty="0" smtClean="0">
                <a:latin typeface="Times New Roman" pitchFamily="18" charset="0"/>
                <a:cs typeface="Times New Roman" pitchFamily="18" charset="0"/>
              </a:rPr>
              <a:t> Assists in marketing  and exporting of the products of SSIs.</a:t>
            </a:r>
          </a:p>
          <a:p>
            <a:pPr marL="457200" indent="-457200">
              <a:buFont typeface="+mj-lt"/>
              <a:buAutoNum type="arabicPeriod"/>
            </a:pPr>
            <a:r>
              <a:rPr lang="en-US" sz="2000" dirty="0" smtClean="0">
                <a:latin typeface="Times New Roman" pitchFamily="18" charset="0"/>
                <a:cs typeface="Times New Roman" pitchFamily="18" charset="0"/>
              </a:rPr>
              <a:t>Helps in the development and up gradation of technology and modernization of the industries. Undertakes construction of industrial estates.</a:t>
            </a:r>
          </a:p>
          <a:p>
            <a:pPr marL="457200" indent="-457200">
              <a:buFont typeface="+mj-lt"/>
              <a:buAutoNum type="arabicPeriod"/>
            </a:pPr>
            <a:r>
              <a:rPr lang="en-US" sz="2000" dirty="0" smtClean="0">
                <a:latin typeface="Times New Roman" pitchFamily="18" charset="0"/>
                <a:cs typeface="Times New Roman" pitchFamily="18" charset="0"/>
              </a:rPr>
              <a:t>Purchase huge quantity of important raw materials and distribute the same to SSIs at reasonable rates.</a:t>
            </a:r>
          </a:p>
          <a:p>
            <a:pPr marL="457200" indent="-457200">
              <a:buFont typeface="+mj-lt"/>
              <a:buAutoNum type="arabicPeriod"/>
            </a:pPr>
            <a:r>
              <a:rPr lang="en-US" sz="2000" dirty="0" smtClean="0">
                <a:latin typeface="Times New Roman" pitchFamily="18" charset="0"/>
                <a:cs typeface="Times New Roman" pitchFamily="18" charset="0"/>
              </a:rPr>
              <a:t>Develops prototype machines and equipments to pass on to SSIs for commercial production. Sets up small scale industries in other developing countries on turn-key basis.</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26</a:t>
            </a:fld>
            <a:endParaRPr lang="en-US"/>
          </a:p>
        </p:txBody>
      </p:sp>
      <p:sp>
        <p:nvSpPr>
          <p:cNvPr id="5" name="TextBox 4"/>
          <p:cNvSpPr txBox="1"/>
          <p:nvPr/>
        </p:nvSpPr>
        <p:spPr>
          <a:xfrm>
            <a:off x="7696200" y="1524000"/>
            <a:ext cx="1234633" cy="369332"/>
          </a:xfrm>
          <a:prstGeom prst="rect">
            <a:avLst/>
          </a:prstGeom>
          <a:noFill/>
        </p:spPr>
        <p:txBody>
          <a:bodyPr wrap="none" rtlCol="0">
            <a:spAutoFit/>
          </a:bodyPr>
          <a:lstStyle/>
          <a:p>
            <a:r>
              <a:rPr lang="en-US" b="1" dirty="0" smtClean="0"/>
              <a:t>Functions</a:t>
            </a:r>
            <a:endParaRPr lang="en-US" b="1" dirty="0"/>
          </a:p>
        </p:txBody>
      </p:sp>
      <p:cxnSp>
        <p:nvCxnSpPr>
          <p:cNvPr id="7" name="Straight Arrow Connector 6"/>
          <p:cNvCxnSpPr/>
          <p:nvPr/>
        </p:nvCxnSpPr>
        <p:spPr>
          <a:xfrm rot="5400000">
            <a:off x="8001000" y="2133600"/>
            <a:ext cx="7620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610600" cy="533400"/>
          </a:xfrm>
        </p:spPr>
        <p:txBody>
          <a:bodyPr>
            <a:noAutofit/>
          </a:bodyPr>
          <a:lstStyle/>
          <a:p>
            <a:pPr algn="ctr"/>
            <a:r>
              <a:rPr lang="en-US" sz="2400" b="1" dirty="0" smtClean="0">
                <a:latin typeface="Times New Roman" pitchFamily="18" charset="0"/>
                <a:cs typeface="Times New Roman" pitchFamily="18" charset="0"/>
              </a:rPr>
              <a:t>2. State Small Industries Development Corporations (SSIDC</a:t>
            </a:r>
            <a:r>
              <a:rPr lang="en-US" sz="2400" dirty="0" smtClean="0">
                <a:latin typeface="Times New Roman" pitchFamily="18" charset="0"/>
                <a:cs typeface="Times New Roman" pitchFamily="18" charset="0"/>
              </a:rPr>
              <a:t>)</a:t>
            </a:r>
            <a:br>
              <a:rPr lang="en-US" sz="2400" dirty="0" smtClean="0">
                <a:latin typeface="Times New Roman" pitchFamily="18" charset="0"/>
                <a:cs typeface="Times New Roman" pitchFamily="18" charset="0"/>
              </a:rPr>
            </a:br>
            <a:endParaRPr lang="en-US" sz="2400" dirty="0"/>
          </a:p>
        </p:txBody>
      </p:sp>
      <p:sp>
        <p:nvSpPr>
          <p:cNvPr id="3" name="Content Placeholder 2"/>
          <p:cNvSpPr>
            <a:spLocks noGrp="1"/>
          </p:cNvSpPr>
          <p:nvPr>
            <p:ph idx="1"/>
          </p:nvPr>
        </p:nvSpPr>
        <p:spPr>
          <a:xfrm>
            <a:off x="914400" y="685800"/>
            <a:ext cx="8077199" cy="60198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lgn="just"/>
            <a:r>
              <a:rPr lang="en-US" sz="2400" dirty="0" smtClean="0">
                <a:latin typeface="Times New Roman" pitchFamily="18" charset="0"/>
                <a:cs typeface="Times New Roman" pitchFamily="18" charset="0"/>
              </a:rPr>
              <a:t>The State Small Industries Development Corporation (SSIDC) was set up under the companies act 1956, as state government undertakings to cater to the primary development needs of the small tiny and village industries in the state/union territories under their jurisdiction.</a:t>
            </a:r>
          </a:p>
          <a:p>
            <a:pPr marL="457200" indent="-457200">
              <a:buFont typeface="+mj-lt"/>
              <a:buAutoNum type="arabicPeriod"/>
            </a:pPr>
            <a:r>
              <a:rPr lang="en-US" sz="2600" dirty="0" smtClean="0">
                <a:latin typeface="Times New Roman" pitchFamily="18" charset="0"/>
                <a:cs typeface="Times New Roman" pitchFamily="18" charset="0"/>
              </a:rPr>
              <a:t>To procure and distribute scarce raw materials.</a:t>
            </a:r>
          </a:p>
          <a:p>
            <a:pPr marL="457200" indent="-457200">
              <a:buFont typeface="+mj-lt"/>
              <a:buAutoNum type="arabicPeriod"/>
            </a:pPr>
            <a:r>
              <a:rPr lang="en-US" sz="2600" dirty="0" smtClean="0">
                <a:latin typeface="Times New Roman" pitchFamily="18" charset="0"/>
                <a:cs typeface="Times New Roman" pitchFamily="18" charset="0"/>
              </a:rPr>
              <a:t>To supply machinery on hire purchase system.</a:t>
            </a:r>
          </a:p>
          <a:p>
            <a:pPr marL="457200" indent="-457200">
              <a:buFont typeface="+mj-lt"/>
              <a:buAutoNum type="arabicPeriod"/>
            </a:pPr>
            <a:r>
              <a:rPr lang="en-US" sz="2600" dirty="0" smtClean="0">
                <a:latin typeface="Times New Roman" pitchFamily="18" charset="0"/>
                <a:cs typeface="Times New Roman" pitchFamily="18" charset="0"/>
              </a:rPr>
              <a:t>To provide assistance for marketing of the products of small-scale industries.</a:t>
            </a:r>
          </a:p>
          <a:p>
            <a:pPr marL="457200" indent="-457200">
              <a:buFont typeface="+mj-lt"/>
              <a:buAutoNum type="arabicPeriod"/>
            </a:pPr>
            <a:r>
              <a:rPr lang="en-US" sz="2600" dirty="0" smtClean="0">
                <a:latin typeface="Times New Roman" pitchFamily="18" charset="0"/>
                <a:cs typeface="Times New Roman" pitchFamily="18" charset="0"/>
              </a:rPr>
              <a:t>To construct industrial estates/sheds, providing allied infrastructure facilities and their maintenance.</a:t>
            </a:r>
          </a:p>
          <a:p>
            <a:pPr marL="457200" indent="-457200">
              <a:buFont typeface="+mj-lt"/>
              <a:buAutoNum type="arabicPeriod"/>
            </a:pPr>
            <a:r>
              <a:rPr lang="en-US" sz="2600" dirty="0" smtClean="0">
                <a:latin typeface="Times New Roman" pitchFamily="18" charset="0"/>
                <a:cs typeface="Times New Roman" pitchFamily="18" charset="0"/>
              </a:rPr>
              <a:t>To extend seed capital assistance on behalf of the state government concerned provide management assistance to production units.</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27</a:t>
            </a:fld>
            <a:endParaRPr lang="en-US"/>
          </a:p>
        </p:txBody>
      </p:sp>
      <p:sp>
        <p:nvSpPr>
          <p:cNvPr id="6" name="TextBox 5"/>
          <p:cNvSpPr txBox="1"/>
          <p:nvPr/>
        </p:nvSpPr>
        <p:spPr>
          <a:xfrm>
            <a:off x="7683121" y="2192319"/>
            <a:ext cx="1234633" cy="369332"/>
          </a:xfrm>
          <a:prstGeom prst="rect">
            <a:avLst/>
          </a:prstGeom>
          <a:noFill/>
        </p:spPr>
        <p:txBody>
          <a:bodyPr wrap="none" rtlCol="0">
            <a:spAutoFit/>
          </a:bodyPr>
          <a:lstStyle/>
          <a:p>
            <a:r>
              <a:rPr lang="en-US" b="1" dirty="0" smtClean="0"/>
              <a:t>Functions</a:t>
            </a:r>
            <a:endParaRPr lang="en-US" b="1" dirty="0"/>
          </a:p>
        </p:txBody>
      </p:sp>
      <p:cxnSp>
        <p:nvCxnSpPr>
          <p:cNvPr id="8" name="Straight Arrow Connector 7"/>
          <p:cNvCxnSpPr/>
          <p:nvPr/>
        </p:nvCxnSpPr>
        <p:spPr>
          <a:xfrm rot="5400000">
            <a:off x="7658100" y="2628900"/>
            <a:ext cx="6096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77200" cy="442690"/>
          </a:xfrm>
        </p:spPr>
        <p:txBody>
          <a:bodyPr>
            <a:normAutofit fontScale="90000"/>
          </a:bodyPr>
          <a:lstStyle/>
          <a:p>
            <a:pPr algn="ctr"/>
            <a:r>
              <a:rPr lang="en-US" sz="2400" b="1" dirty="0" smtClean="0">
                <a:latin typeface="Times New Roman" pitchFamily="18" charset="0"/>
                <a:cs typeface="Times New Roman" pitchFamily="18" charset="0"/>
              </a:rPr>
              <a:t>3. DISTRICT INDUSTRIES CENTERS (DIC)</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914400" y="609600"/>
            <a:ext cx="8077200" cy="60198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The District Industries Centers (DICs) programming was started in 1978 with a view to provide integrated administrative framework at the district level for promotion of small scale industries in rural areas.</a:t>
            </a:r>
          </a:p>
          <a:p>
            <a:pPr algn="just"/>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dirty="0" smtClean="0">
                <a:latin typeface="Times New Roman" pitchFamily="18" charset="0"/>
                <a:cs typeface="Times New Roman" pitchFamily="18" charset="0"/>
              </a:rPr>
              <a:t>To prepare and keep model project profiles for reference of the entrepreneurs.</a:t>
            </a:r>
          </a:p>
          <a:p>
            <a:pPr marL="457200" indent="-457200" algn="just">
              <a:buFont typeface="+mj-lt"/>
              <a:buAutoNum type="arabicPeriod"/>
            </a:pPr>
            <a:r>
              <a:rPr lang="en-US" sz="2400" dirty="0" smtClean="0">
                <a:latin typeface="Times New Roman" pitchFamily="18" charset="0"/>
                <a:cs typeface="Times New Roman" pitchFamily="18" charset="0"/>
              </a:rPr>
              <a:t>To prepare action plan to implement the scheme effectively already identified.</a:t>
            </a:r>
          </a:p>
          <a:p>
            <a:pPr marL="457200" indent="-457200" algn="just">
              <a:buFont typeface="+mj-lt"/>
              <a:buAutoNum type="arabicPeriod"/>
            </a:pPr>
            <a:r>
              <a:rPr lang="en-US" sz="2400" dirty="0" smtClean="0">
                <a:latin typeface="Times New Roman" pitchFamily="18" charset="0"/>
                <a:cs typeface="Times New Roman" pitchFamily="18" charset="0"/>
              </a:rPr>
              <a:t>To undertake industrial potential survey and to identify the types of feasible ventures which can be taken up in ISB sector, i.e., industrial sector, service sector and business sector</a:t>
            </a:r>
            <a:r>
              <a:rPr lang="en-US" sz="2400" dirty="0" smtClean="0"/>
              <a: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28</a:t>
            </a:fld>
            <a:endParaRPr lang="en-US"/>
          </a:p>
        </p:txBody>
      </p:sp>
      <p:sp>
        <p:nvSpPr>
          <p:cNvPr id="5" name="TextBox 4"/>
          <p:cNvSpPr txBox="1"/>
          <p:nvPr/>
        </p:nvSpPr>
        <p:spPr>
          <a:xfrm>
            <a:off x="7315200" y="1812456"/>
            <a:ext cx="1234633" cy="369332"/>
          </a:xfrm>
          <a:prstGeom prst="rect">
            <a:avLst/>
          </a:prstGeom>
          <a:noFill/>
        </p:spPr>
        <p:txBody>
          <a:bodyPr wrap="none" rtlCol="0">
            <a:spAutoFit/>
          </a:bodyPr>
          <a:lstStyle/>
          <a:p>
            <a:r>
              <a:rPr lang="en-US" b="1" dirty="0" smtClean="0"/>
              <a:t>Functions</a:t>
            </a:r>
            <a:endParaRPr lang="en-US" b="1" dirty="0"/>
          </a:p>
        </p:txBody>
      </p:sp>
      <p:cxnSp>
        <p:nvCxnSpPr>
          <p:cNvPr id="7" name="Straight Arrow Connector 6"/>
          <p:cNvCxnSpPr/>
          <p:nvPr/>
        </p:nvCxnSpPr>
        <p:spPr>
          <a:xfrm rot="5400000">
            <a:off x="7426088" y="2252870"/>
            <a:ext cx="4572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8001000" cy="64770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marL="457200" indent="-457200">
              <a:buNone/>
            </a:pPr>
            <a:r>
              <a:rPr lang="en-US" sz="2400" dirty="0" smtClean="0">
                <a:latin typeface="Times New Roman" pitchFamily="18" charset="0"/>
                <a:cs typeface="Times New Roman" pitchFamily="18" charset="0"/>
              </a:rPr>
              <a:t>4. To guide entrepreneurs in matters relating to selecting the most appropriate machinery and equipment, source of it supply and procedure for importing machineries.</a:t>
            </a:r>
          </a:p>
          <a:p>
            <a:pPr marL="457200" indent="-457200">
              <a:buNone/>
            </a:pPr>
            <a:r>
              <a:rPr lang="en-US" sz="2400" dirty="0" smtClean="0">
                <a:latin typeface="Times New Roman" pitchFamily="18" charset="0"/>
                <a:cs typeface="Times New Roman" pitchFamily="18" charset="0"/>
              </a:rPr>
              <a:t>5. To provide guidance for appropriate loan amount and documentation.</a:t>
            </a:r>
          </a:p>
          <a:p>
            <a:pPr marL="457200" indent="-457200">
              <a:buNone/>
            </a:pPr>
            <a:r>
              <a:rPr lang="en-US" sz="2400" dirty="0" smtClean="0">
                <a:latin typeface="Times New Roman" pitchFamily="18" charset="0"/>
                <a:cs typeface="Times New Roman" pitchFamily="18" charset="0"/>
              </a:rPr>
              <a:t>6. To assist entrepreneurs for availing land and shed equipment and tools, furniture and fixture.</a:t>
            </a:r>
          </a:p>
          <a:p>
            <a:pPr marL="457200" indent="-457200">
              <a:buNone/>
            </a:pPr>
            <a:r>
              <a:rPr lang="en-US" sz="2400" dirty="0" smtClean="0">
                <a:latin typeface="Times New Roman" pitchFamily="18" charset="0"/>
                <a:cs typeface="Times New Roman" pitchFamily="18" charset="0"/>
              </a:rPr>
              <a:t>7. To appraise the worthiness of the project-proposals received from entrepreneurs.</a:t>
            </a:r>
          </a:p>
          <a:p>
            <a:pPr marL="457200" indent="-457200">
              <a:buNone/>
            </a:pPr>
            <a:r>
              <a:rPr lang="en-US" sz="2400" dirty="0" smtClean="0">
                <a:latin typeface="Times New Roman" pitchFamily="18" charset="0"/>
                <a:cs typeface="Times New Roman" pitchFamily="18" charset="0"/>
              </a:rPr>
              <a:t>8. To help the entrepreneurs in obtaining required licenses/permits/clearance.</a:t>
            </a:r>
          </a:p>
          <a:p>
            <a:pPr marL="457200" indent="-457200">
              <a:buNone/>
            </a:pPr>
            <a:r>
              <a:rPr lang="en-US" sz="2400" dirty="0" smtClean="0">
                <a:latin typeface="Times New Roman" pitchFamily="18" charset="0"/>
                <a:cs typeface="Times New Roman" pitchFamily="18" charset="0"/>
              </a:rPr>
              <a:t>9. To assist the entrepreneurs in marketing their products and assess the possibilities of ancillarization.</a:t>
            </a:r>
          </a:p>
          <a:p>
            <a:pPr marL="457200" indent="-457200">
              <a:buNone/>
            </a:pPr>
            <a:r>
              <a:rPr lang="en-US" sz="2400" dirty="0" smtClean="0">
                <a:latin typeface="Times New Roman" pitchFamily="18" charset="0"/>
                <a:cs typeface="Times New Roman" pitchFamily="18" charset="0"/>
              </a:rPr>
              <a:t>10. To conduct product development work appropriate to small industry.</a:t>
            </a:r>
          </a:p>
          <a:p>
            <a:pPr marL="457200" indent="-457200">
              <a:buNone/>
            </a:pPr>
            <a:r>
              <a:rPr lang="en-US" sz="2400" dirty="0" smtClean="0">
                <a:latin typeface="Times New Roman" pitchFamily="18" charset="0"/>
                <a:cs typeface="Times New Roman" pitchFamily="18" charset="0"/>
              </a:rPr>
              <a:t>11. To help the entrepreneurs in clarifying their doubts about the matters of operation of bank accounts, submission of monthly, quarterly and annual returns to government departments.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676400" y="381000"/>
            <a:ext cx="6683765" cy="1280890"/>
          </a:xfrm>
        </p:spPr>
        <p:txBody>
          <a:bodyPr>
            <a:normAutofit/>
          </a:bodyPr>
          <a:lstStyle/>
          <a:p>
            <a:r>
              <a:rPr lang="en-US" sz="3200" b="1" dirty="0" smtClean="0">
                <a:solidFill>
                  <a:schemeClr val="tx1"/>
                </a:solidFill>
                <a:latin typeface="Times New Roman" pitchFamily="18" charset="0"/>
                <a:cs typeface="Times New Roman" pitchFamily="18" charset="0"/>
              </a:rPr>
              <a:t>Classification Source of Capital</a:t>
            </a:r>
          </a:p>
        </p:txBody>
      </p:sp>
      <p:sp>
        <p:nvSpPr>
          <p:cNvPr id="3" name="Content Placeholder 2"/>
          <p:cNvSpPr>
            <a:spLocks noGrp="1"/>
          </p:cNvSpPr>
          <p:nvPr>
            <p:ph sz="half" idx="1"/>
          </p:nvPr>
        </p:nvSpPr>
        <p:spPr>
          <a:xfrm>
            <a:off x="838200" y="1905000"/>
            <a:ext cx="3810000" cy="4419600"/>
          </a:xfrm>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pPr>
              <a:defRPr/>
            </a:pPr>
            <a:r>
              <a:rPr lang="en-US" sz="2800" b="1" dirty="0" smtClean="0">
                <a:solidFill>
                  <a:schemeClr val="accent6"/>
                </a:solidFill>
                <a:latin typeface="Times New Roman" pitchFamily="18" charset="0"/>
                <a:cs typeface="Times New Roman" pitchFamily="18" charset="0"/>
              </a:rPr>
              <a:t>Equity Sources:</a:t>
            </a:r>
          </a:p>
          <a:p>
            <a:pPr marL="971550" lvl="1" indent="-514350">
              <a:buFont typeface="+mj-lt"/>
              <a:buAutoNum type="alphaLcPeriod"/>
              <a:defRPr/>
            </a:pPr>
            <a:r>
              <a:rPr lang="en-US" sz="2800" dirty="0" smtClean="0">
                <a:latin typeface="Times New Roman" pitchFamily="18" charset="0"/>
                <a:cs typeface="Times New Roman" pitchFamily="18" charset="0"/>
              </a:rPr>
              <a:t>Personal Sources</a:t>
            </a:r>
          </a:p>
          <a:p>
            <a:pPr marL="971550" lvl="1" indent="-514350">
              <a:buFont typeface="+mj-lt"/>
              <a:buAutoNum type="alphaLcPeriod"/>
              <a:defRPr/>
            </a:pPr>
            <a:r>
              <a:rPr lang="en-US" sz="2800" dirty="0" smtClean="0">
                <a:latin typeface="Times New Roman" pitchFamily="18" charset="0"/>
                <a:cs typeface="Times New Roman" pitchFamily="18" charset="0"/>
              </a:rPr>
              <a:t>Private Borrowings</a:t>
            </a:r>
          </a:p>
          <a:p>
            <a:pPr marL="971550" lvl="1" indent="-514350">
              <a:buFont typeface="+mj-lt"/>
              <a:buAutoNum type="alphaLcPeriod"/>
              <a:defRPr/>
            </a:pPr>
            <a:r>
              <a:rPr lang="en-US" sz="2800" dirty="0" smtClean="0">
                <a:latin typeface="Times New Roman" pitchFamily="18" charset="0"/>
                <a:cs typeface="Times New Roman" pitchFamily="18" charset="0"/>
              </a:rPr>
              <a:t>Informal Capital</a:t>
            </a:r>
          </a:p>
          <a:p>
            <a:pPr marL="971550" lvl="1" indent="-514350">
              <a:buFont typeface="+mj-lt"/>
              <a:buAutoNum type="alphaLcPeriod"/>
              <a:defRPr/>
            </a:pPr>
            <a:r>
              <a:rPr lang="en-US" sz="2800" dirty="0" smtClean="0">
                <a:latin typeface="Times New Roman" pitchFamily="18" charset="0"/>
                <a:cs typeface="Times New Roman" pitchFamily="18" charset="0"/>
              </a:rPr>
              <a:t>Corporate Securities</a:t>
            </a:r>
          </a:p>
          <a:p>
            <a:pPr marL="971550" lvl="1" indent="-514350">
              <a:buFont typeface="+mj-lt"/>
              <a:buAutoNum type="alphaLcPeriod"/>
              <a:defRPr/>
            </a:pPr>
            <a:r>
              <a:rPr lang="en-US" sz="2800" dirty="0" smtClean="0">
                <a:latin typeface="Times New Roman" pitchFamily="18" charset="0"/>
                <a:cs typeface="Times New Roman" pitchFamily="18" charset="0"/>
              </a:rPr>
              <a:t>Public Issues</a:t>
            </a:r>
          </a:p>
          <a:p>
            <a:pPr marL="971550" lvl="1" indent="-514350">
              <a:buFont typeface="+mj-lt"/>
              <a:buAutoNum type="alphaLcPeriod"/>
              <a:defRPr/>
            </a:pPr>
            <a:r>
              <a:rPr lang="en-US" sz="2800" dirty="0" smtClean="0">
                <a:latin typeface="Times New Roman" pitchFamily="18" charset="0"/>
                <a:cs typeface="Times New Roman" pitchFamily="18" charset="0"/>
              </a:rPr>
              <a:t>Internal Financing  </a:t>
            </a:r>
          </a:p>
          <a:p>
            <a:pPr marL="971550" lvl="1" indent="-514350">
              <a:buFont typeface="+mj-lt"/>
              <a:buAutoNum type="alphaLcPeriod"/>
              <a:defRPr/>
            </a:pPr>
            <a:endParaRPr lang="en-US" dirty="0"/>
          </a:p>
        </p:txBody>
      </p:sp>
      <p:sp>
        <p:nvSpPr>
          <p:cNvPr id="4" name="Content Placeholder 3"/>
          <p:cNvSpPr>
            <a:spLocks noGrp="1"/>
          </p:cNvSpPr>
          <p:nvPr>
            <p:ph sz="half" idx="2"/>
          </p:nvPr>
        </p:nvSpPr>
        <p:spPr>
          <a:xfrm>
            <a:off x="4876800" y="1905000"/>
            <a:ext cx="3962400" cy="4419600"/>
          </a:xfrm>
        </p:spPr>
        <p:style>
          <a:lnRef idx="2">
            <a:schemeClr val="accent4"/>
          </a:lnRef>
          <a:fillRef idx="1">
            <a:schemeClr val="lt1"/>
          </a:fillRef>
          <a:effectRef idx="0">
            <a:schemeClr val="accent4"/>
          </a:effectRef>
          <a:fontRef idx="minor">
            <a:schemeClr val="dk1"/>
          </a:fontRef>
        </p:style>
        <p:txBody>
          <a:bodyPr>
            <a:normAutofit fontScale="85000" lnSpcReduction="20000"/>
          </a:bodyPr>
          <a:lstStyle/>
          <a:p>
            <a:pPr>
              <a:defRPr/>
            </a:pPr>
            <a:r>
              <a:rPr lang="en-US" sz="2800" b="1" dirty="0" smtClean="0">
                <a:solidFill>
                  <a:schemeClr val="accent6"/>
                </a:solidFill>
                <a:latin typeface="Times New Roman" pitchFamily="18" charset="0"/>
                <a:cs typeface="Times New Roman" pitchFamily="18" charset="0"/>
              </a:rPr>
              <a:t>Debt Sources:</a:t>
            </a:r>
          </a:p>
          <a:p>
            <a:pPr marL="914400" lvl="1" indent="-457200">
              <a:buFont typeface="+mj-lt"/>
              <a:buAutoNum type="alphaLcPeriod"/>
              <a:defRPr/>
            </a:pPr>
            <a:r>
              <a:rPr lang="en-US" sz="2800" dirty="0" smtClean="0">
                <a:latin typeface="Times New Roman" pitchFamily="18" charset="0"/>
                <a:cs typeface="Times New Roman" pitchFamily="18" charset="0"/>
              </a:rPr>
              <a:t>Debenture</a:t>
            </a:r>
          </a:p>
          <a:p>
            <a:pPr marL="914400" lvl="1" indent="-457200">
              <a:buFont typeface="+mj-lt"/>
              <a:buAutoNum type="alphaLcPeriod"/>
              <a:defRPr/>
            </a:pPr>
            <a:r>
              <a:rPr lang="en-US" sz="2800" dirty="0" smtClean="0">
                <a:latin typeface="Times New Roman" pitchFamily="18" charset="0"/>
                <a:cs typeface="Times New Roman" pitchFamily="18" charset="0"/>
              </a:rPr>
              <a:t>Commercial Papers</a:t>
            </a:r>
          </a:p>
          <a:p>
            <a:pPr marL="914400" lvl="1" indent="-457200">
              <a:buFont typeface="+mj-lt"/>
              <a:buAutoNum type="alphaLcPeriod"/>
              <a:defRPr/>
            </a:pPr>
            <a:r>
              <a:rPr lang="en-US" sz="2800" dirty="0" smtClean="0">
                <a:latin typeface="Times New Roman" pitchFamily="18" charset="0"/>
                <a:cs typeface="Times New Roman" pitchFamily="18" charset="0"/>
              </a:rPr>
              <a:t>Inter-corporate deposits</a:t>
            </a:r>
          </a:p>
          <a:p>
            <a:pPr marL="914400" lvl="1" indent="-457200">
              <a:buFont typeface="+mj-lt"/>
              <a:buAutoNum type="alphaLcPeriod"/>
              <a:defRPr/>
            </a:pPr>
            <a:r>
              <a:rPr lang="en-US" sz="2800" dirty="0" smtClean="0">
                <a:latin typeface="Times New Roman" pitchFamily="18" charset="0"/>
                <a:cs typeface="Times New Roman" pitchFamily="18" charset="0"/>
              </a:rPr>
              <a:t>Public Deposits</a:t>
            </a:r>
          </a:p>
          <a:p>
            <a:pPr marL="914400" lvl="1" indent="-457200">
              <a:buFont typeface="+mj-lt"/>
              <a:buAutoNum type="alphaLcPeriod"/>
              <a:defRPr/>
            </a:pPr>
            <a:r>
              <a:rPr lang="en-US" sz="2800" dirty="0" smtClean="0">
                <a:latin typeface="Times New Roman" pitchFamily="18" charset="0"/>
                <a:cs typeface="Times New Roman" pitchFamily="18" charset="0"/>
              </a:rPr>
              <a:t>Institutional sources</a:t>
            </a:r>
          </a:p>
          <a:p>
            <a:pPr marL="914400" lvl="1" indent="-457200">
              <a:buFont typeface="+mj-lt"/>
              <a:buAutoNum type="alphaLcPeriod"/>
              <a:defRPr/>
            </a:pPr>
            <a:r>
              <a:rPr lang="en-US" sz="2800" dirty="0" smtClean="0">
                <a:latin typeface="Times New Roman" pitchFamily="18" charset="0"/>
                <a:cs typeface="Times New Roman" pitchFamily="18" charset="0"/>
              </a:rPr>
              <a:t>Commercial Banks</a:t>
            </a:r>
          </a:p>
          <a:p>
            <a:pPr marL="914400" lvl="1" indent="-457200">
              <a:buFont typeface="+mj-lt"/>
              <a:buAutoNum type="alphaLcPeriod"/>
              <a:defRPr/>
            </a:pPr>
            <a:r>
              <a:rPr lang="en-US" sz="2800" dirty="0" smtClean="0">
                <a:latin typeface="Times New Roman" pitchFamily="18" charset="0"/>
                <a:cs typeface="Times New Roman" pitchFamily="18" charset="0"/>
              </a:rPr>
              <a:t>Non-Institutional Arrangements (Hire, Rent and Leasing)</a:t>
            </a:r>
          </a:p>
          <a:p>
            <a:pPr marL="914400" lvl="1" indent="-457200">
              <a:buFont typeface="+mj-lt"/>
              <a:buAutoNum type="alphaLcPeriod"/>
              <a:defRPr/>
            </a:pPr>
            <a:endParaRPr lang="en-US" dirty="0"/>
          </a:p>
        </p:txBody>
      </p:sp>
      <p:sp>
        <p:nvSpPr>
          <p:cNvPr id="13317" name="Right Brace 9"/>
          <p:cNvSpPr>
            <a:spLocks/>
          </p:cNvSpPr>
          <p:nvPr/>
        </p:nvSpPr>
        <p:spPr bwMode="auto">
          <a:xfrm rot="-5400000">
            <a:off x="4179570" y="-1360170"/>
            <a:ext cx="666750" cy="5215890"/>
          </a:xfrm>
          <a:prstGeom prst="rightBrace">
            <a:avLst>
              <a:gd name="adj1" fmla="val 8332"/>
              <a:gd name="adj2" fmla="val 50000"/>
            </a:avLst>
          </a:prstGeom>
          <a:solidFill>
            <a:schemeClr val="bg1"/>
          </a:solidFill>
          <a:ln w="12700" algn="ctr">
            <a:solidFill>
              <a:schemeClr val="tx1"/>
            </a:solidFill>
            <a:round/>
            <a:headEnd type="none" w="sm" len="sm"/>
            <a:tailEnd type="none" w="sm" len="sm"/>
          </a:ln>
        </p:spPr>
        <p:txBody>
          <a:bodyPr wrap="none"/>
          <a:lstStyle/>
          <a:p>
            <a:endParaRPr lang="en-US"/>
          </a:p>
        </p:txBody>
      </p:sp>
      <p:sp>
        <p:nvSpPr>
          <p:cNvPr id="6" name="Slide Number Placeholder 5"/>
          <p:cNvSpPr>
            <a:spLocks noGrp="1"/>
          </p:cNvSpPr>
          <p:nvPr>
            <p:ph type="sldNum" sz="quarter" idx="12"/>
          </p:nvPr>
        </p:nvSpPr>
        <p:spPr/>
        <p:txBody>
          <a:bodyPr/>
          <a:lstStyle/>
          <a:p>
            <a:fld id="{3592E275-D691-4E5D-BCC6-6858DE38E852}"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01000" cy="457200"/>
          </a:xfrm>
        </p:spPr>
        <p:txBody>
          <a:bodyPr>
            <a:normAutofit fontScale="90000"/>
          </a:bodyPr>
          <a:lstStyle/>
          <a:p>
            <a:pPr algn="ctr"/>
            <a:r>
              <a:rPr lang="en-US" sz="2700" b="1" dirty="0" smtClean="0">
                <a:latin typeface="Times New Roman" pitchFamily="18" charset="0"/>
                <a:cs typeface="Times New Roman" pitchFamily="18" charset="0"/>
              </a:rPr>
              <a:t>4. Small Industries Development Bank Of India (SIDBI)</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p>
        </p:txBody>
      </p:sp>
      <p:sp>
        <p:nvSpPr>
          <p:cNvPr id="3" name="Content Placeholder 2"/>
          <p:cNvSpPr>
            <a:spLocks noGrp="1"/>
          </p:cNvSpPr>
          <p:nvPr>
            <p:ph idx="1"/>
          </p:nvPr>
        </p:nvSpPr>
        <p:spPr>
          <a:xfrm>
            <a:off x="914400" y="533400"/>
            <a:ext cx="8077200" cy="61722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The government of India has set up the Small Industries Development Bank of India (SIDBI) under Special Act of Parliament in 1989 as a wholly owned subsidiary of the IDBI for ensuring larger flow of financial and nonfinancial assistance to the small scale sector.</a:t>
            </a:r>
          </a:p>
          <a:p>
            <a:r>
              <a:rPr lang="en-US" sz="2400" dirty="0" smtClean="0">
                <a:latin typeface="Times New Roman" pitchFamily="18" charset="0"/>
                <a:cs typeface="Times New Roman" pitchFamily="18" charset="0"/>
              </a:rPr>
              <a:t>The SIDBI has taken over the outstanding portfolio of the IDBI relating to the small scale sector.</a:t>
            </a:r>
          </a:p>
          <a:p>
            <a:pPr>
              <a:buNone/>
            </a:pPr>
            <a:r>
              <a:rPr lang="en-US" sz="2400" dirty="0" smtClean="0">
                <a:latin typeface="Times New Roman" pitchFamily="18" charset="0"/>
                <a:cs typeface="Times New Roman" pitchFamily="18" charset="0"/>
              </a:rPr>
              <a:t>The important functions of IDBI are as follows:</a:t>
            </a:r>
          </a:p>
          <a:p>
            <a:pPr>
              <a:buNone/>
            </a:pPr>
            <a:r>
              <a:rPr lang="en-US" sz="2400" dirty="0" smtClean="0">
                <a:latin typeface="Times New Roman" pitchFamily="18" charset="0"/>
                <a:cs typeface="Times New Roman" pitchFamily="18" charset="0"/>
              </a:rPr>
              <a:t>(1) To initiate steps for technological up gradation and modernization of exciting nits.</a:t>
            </a:r>
          </a:p>
          <a:p>
            <a:pPr>
              <a:buNone/>
            </a:pPr>
            <a:r>
              <a:rPr lang="en-US" sz="2400" dirty="0" smtClean="0">
                <a:latin typeface="Times New Roman" pitchFamily="18" charset="0"/>
                <a:cs typeface="Times New Roman" pitchFamily="18" charset="0"/>
              </a:rPr>
              <a:t>(2) To expand the channel for marketing the products of SSI sector in domestic and international markets.</a:t>
            </a:r>
          </a:p>
          <a:p>
            <a:pPr>
              <a:buNone/>
            </a:pPr>
            <a:r>
              <a:rPr lang="en-US" sz="2400" dirty="0" smtClean="0">
                <a:latin typeface="Times New Roman" pitchFamily="18" charset="0"/>
                <a:cs typeface="Times New Roman" pitchFamily="18" charset="0"/>
              </a:rPr>
              <a:t>(3) To promote employment oriented industries especially in semi-urban areas to create more employment opportunities and thereby checking migration of people to urban areas.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333059" cy="595090"/>
          </a:xfrm>
        </p:spPr>
        <p:txBody>
          <a:bodyPr>
            <a:noAutofit/>
          </a:bodyPr>
          <a:lstStyle/>
          <a:p>
            <a:pPr algn="ctr"/>
            <a:r>
              <a:rPr lang="en-US" sz="2400" b="1" dirty="0" smtClean="0">
                <a:latin typeface="Times New Roman" pitchFamily="18" charset="0"/>
                <a:cs typeface="Times New Roman" pitchFamily="18" charset="0"/>
              </a:rPr>
              <a:t>5. </a:t>
            </a:r>
            <a:r>
              <a:rPr lang="en-US" sz="2400" b="1" dirty="0" err="1" smtClean="0">
                <a:latin typeface="Times New Roman" pitchFamily="18" charset="0"/>
                <a:cs typeface="Times New Roman" pitchFamily="18" charset="0"/>
              </a:rPr>
              <a:t>Khadi</a:t>
            </a:r>
            <a:r>
              <a:rPr lang="en-US" sz="2400" b="1" dirty="0" smtClean="0">
                <a:latin typeface="Times New Roman" pitchFamily="18" charset="0"/>
                <a:cs typeface="Times New Roman" pitchFamily="18" charset="0"/>
              </a:rPr>
              <a:t> and Village Industries Commission</a:t>
            </a:r>
            <a:br>
              <a:rPr lang="en-US" sz="2400" b="1" dirty="0" smtClean="0">
                <a:latin typeface="Times New Roman" pitchFamily="18" charset="0"/>
                <a:cs typeface="Times New Roman" pitchFamily="18" charset="0"/>
              </a:rPr>
            </a:br>
            <a:endParaRPr lang="en-US" sz="2400" b="1" dirty="0"/>
          </a:p>
        </p:txBody>
      </p:sp>
      <p:sp>
        <p:nvSpPr>
          <p:cNvPr id="3" name="Content Placeholder 2"/>
          <p:cNvSpPr>
            <a:spLocks noGrp="1"/>
          </p:cNvSpPr>
          <p:nvPr>
            <p:ph idx="1"/>
          </p:nvPr>
        </p:nvSpPr>
        <p:spPr>
          <a:xfrm>
            <a:off x="914400" y="609600"/>
            <a:ext cx="6477000" cy="60198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lgn="just"/>
            <a:r>
              <a:rPr lang="en-US" sz="2400" dirty="0" smtClean="0">
                <a:latin typeface="Times New Roman" pitchFamily="18" charset="0"/>
                <a:cs typeface="Times New Roman" pitchFamily="18" charset="0"/>
              </a:rPr>
              <a:t>The Khadi and Village Industries Commission (KVIC) is a statutory body formed by the Government of India, under the act of Parliament, ‘Khadi and Village Industries Commission Act of 1956’. </a:t>
            </a:r>
          </a:p>
          <a:p>
            <a:pPr algn="just"/>
            <a:r>
              <a:rPr lang="en-US" sz="2400" dirty="0" smtClean="0">
                <a:latin typeface="Times New Roman" pitchFamily="18" charset="0"/>
                <a:cs typeface="Times New Roman" pitchFamily="18" charset="0"/>
              </a:rPr>
              <a:t>It is an apex organization under ministry of micro, Small Medium Enterprises (Govt. of India), with regard to </a:t>
            </a:r>
            <a:r>
              <a:rPr lang="en-US" sz="2400" dirty="0" err="1" smtClean="0">
                <a:latin typeface="Times New Roman" pitchFamily="18" charset="0"/>
                <a:cs typeface="Times New Roman" pitchFamily="18" charset="0"/>
              </a:rPr>
              <a:t>khadi</a:t>
            </a:r>
            <a:r>
              <a:rPr lang="en-US" sz="2400" dirty="0" smtClean="0">
                <a:latin typeface="Times New Roman" pitchFamily="18" charset="0"/>
                <a:cs typeface="Times New Roman" pitchFamily="18" charset="0"/>
              </a:rPr>
              <a:t> and village industries within India, which seeks to – “plan, promote, facilitate, organize and assist in the establishment  and development of </a:t>
            </a:r>
            <a:r>
              <a:rPr lang="en-US" sz="2400" dirty="0" err="1" smtClean="0">
                <a:latin typeface="Times New Roman" pitchFamily="18" charset="0"/>
                <a:cs typeface="Times New Roman" pitchFamily="18" charset="0"/>
              </a:rPr>
              <a:t>khadi</a:t>
            </a:r>
            <a:r>
              <a:rPr lang="en-US" sz="2400" dirty="0" smtClean="0">
                <a:latin typeface="Times New Roman" pitchFamily="18" charset="0"/>
                <a:cs typeface="Times New Roman" pitchFamily="18" charset="0"/>
              </a:rPr>
              <a:t> and village industries in the rural areas in coordination with other agencies engaged in rural development wherever necessary.” </a:t>
            </a:r>
          </a:p>
          <a:p>
            <a:pPr algn="just"/>
            <a:r>
              <a:rPr lang="en-US" sz="2400" dirty="0" smtClean="0">
                <a:latin typeface="Times New Roman" pitchFamily="18" charset="0"/>
                <a:cs typeface="Times New Roman" pitchFamily="18" charset="0"/>
              </a:rPr>
              <a:t>In April 1957, it took over the work of former All India Khadi and Village Industries Board.</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31</a:t>
            </a:fld>
            <a:endParaRPr lang="en-US"/>
          </a:p>
        </p:txBody>
      </p:sp>
      <p:pic>
        <p:nvPicPr>
          <p:cNvPr id="7" name="Picture 6" descr="khadi.jpg"/>
          <p:cNvPicPr>
            <a:picLocks noChangeAspect="1"/>
          </p:cNvPicPr>
          <p:nvPr/>
        </p:nvPicPr>
        <p:blipFill>
          <a:blip r:embed="rId2"/>
          <a:stretch>
            <a:fillRect/>
          </a:stretch>
        </p:blipFill>
        <p:spPr>
          <a:xfrm>
            <a:off x="7391400" y="533400"/>
            <a:ext cx="1600200" cy="6096000"/>
          </a:xfrm>
          <a:prstGeom prst="round2DiagRect">
            <a:avLst/>
          </a:prstGeom>
          <a:ln>
            <a:solidFill>
              <a:schemeClr val="accent4">
                <a:lumMod val="60000"/>
                <a:lumOff val="40000"/>
              </a:schemeClr>
            </a:solid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hape 11264"/>
          <p:cNvSpPr>
            <a:spLocks noGrp="1" noChangeArrowheads="1"/>
          </p:cNvSpPr>
          <p:nvPr>
            <p:ph type="title" idx="4294967295"/>
          </p:nvPr>
        </p:nvSpPr>
        <p:spPr>
          <a:xfrm>
            <a:off x="1295400" y="301625"/>
            <a:ext cx="7459663" cy="612775"/>
          </a:xfrm>
          <a:solidFill>
            <a:schemeClr val="bg1"/>
          </a:solidFill>
        </p:spPr>
        <p:txBody>
          <a:bodyPr>
            <a:normAutofit/>
          </a:bodyPr>
          <a:lstStyle/>
          <a:p>
            <a:pPr algn="ctr"/>
            <a:r>
              <a:rPr lang="en-US" sz="3200" dirty="0" smtClean="0">
                <a:latin typeface="Times New Roman" pitchFamily="18" charset="0"/>
                <a:cs typeface="Times New Roman" pitchFamily="18" charset="0"/>
              </a:rPr>
              <a:t>Commercial Banks. </a:t>
            </a:r>
          </a:p>
        </p:txBody>
      </p:sp>
      <p:sp>
        <p:nvSpPr>
          <p:cNvPr id="10243" name="Shape 11265"/>
          <p:cNvSpPr>
            <a:spLocks noGrp="1" noChangeArrowheads="1"/>
          </p:cNvSpPr>
          <p:nvPr>
            <p:ph type="body" idx="4294967295"/>
          </p:nvPr>
        </p:nvSpPr>
        <p:spPr>
          <a:xfrm>
            <a:off x="1295400" y="990600"/>
            <a:ext cx="7464425" cy="53340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Types of Bank Loans (Asset based)</a:t>
            </a:r>
          </a:p>
          <a:p>
            <a:pPr lvl="1"/>
            <a:r>
              <a:rPr lang="en-US" sz="2400" dirty="0" smtClean="0">
                <a:latin typeface="Times New Roman" pitchFamily="18" charset="0"/>
                <a:cs typeface="Times New Roman" pitchFamily="18" charset="0"/>
              </a:rPr>
              <a:t>Accounts receivable loans.</a:t>
            </a:r>
          </a:p>
          <a:p>
            <a:pPr lvl="1"/>
            <a:r>
              <a:rPr lang="en-US" sz="2400" dirty="0" smtClean="0">
                <a:latin typeface="Times New Roman" pitchFamily="18" charset="0"/>
                <a:cs typeface="Times New Roman" pitchFamily="18" charset="0"/>
              </a:rPr>
              <a:t>Inventory loans.</a:t>
            </a:r>
          </a:p>
          <a:p>
            <a:pPr lvl="1"/>
            <a:r>
              <a:rPr lang="en-US" sz="2400" dirty="0" smtClean="0">
                <a:latin typeface="Times New Roman" pitchFamily="18" charset="0"/>
                <a:cs typeface="Times New Roman" pitchFamily="18" charset="0"/>
              </a:rPr>
              <a:t>Equipment loans.</a:t>
            </a:r>
          </a:p>
          <a:p>
            <a:pPr lvl="1"/>
            <a:r>
              <a:rPr lang="en-US" sz="2400" dirty="0" smtClean="0">
                <a:latin typeface="Times New Roman" pitchFamily="18" charset="0"/>
                <a:cs typeface="Times New Roman" pitchFamily="18" charset="0"/>
              </a:rPr>
              <a:t>Real-estate loans.</a:t>
            </a:r>
          </a:p>
          <a:p>
            <a:r>
              <a:rPr lang="en-US" sz="2400" dirty="0" smtClean="0">
                <a:latin typeface="Times New Roman" pitchFamily="18" charset="0"/>
                <a:cs typeface="Times New Roman" pitchFamily="18" charset="0"/>
              </a:rPr>
              <a:t>Cash flow financing (Conventional bank loans)</a:t>
            </a:r>
          </a:p>
          <a:p>
            <a:pPr lvl="1"/>
            <a:r>
              <a:rPr lang="en-US" sz="2400" dirty="0" smtClean="0">
                <a:latin typeface="Times New Roman" pitchFamily="18" charset="0"/>
                <a:cs typeface="Times New Roman" pitchFamily="18" charset="0"/>
              </a:rPr>
              <a:t>Installment loans.</a:t>
            </a:r>
          </a:p>
          <a:p>
            <a:pPr lvl="1"/>
            <a:r>
              <a:rPr lang="en-US" sz="2400" dirty="0" smtClean="0">
                <a:latin typeface="Times New Roman" pitchFamily="18" charset="0"/>
                <a:cs typeface="Times New Roman" pitchFamily="18" charset="0"/>
              </a:rPr>
              <a:t>Straight commercial loans.</a:t>
            </a:r>
          </a:p>
          <a:p>
            <a:pPr lvl="1"/>
            <a:r>
              <a:rPr lang="en-US" sz="2400" dirty="0" smtClean="0">
                <a:latin typeface="Times New Roman" pitchFamily="18" charset="0"/>
                <a:cs typeface="Times New Roman" pitchFamily="18" charset="0"/>
              </a:rPr>
              <a:t>Long-term loans.</a:t>
            </a:r>
          </a:p>
          <a:p>
            <a:pPr lvl="1"/>
            <a:r>
              <a:rPr lang="en-US" sz="2400" dirty="0" smtClean="0">
                <a:latin typeface="Times New Roman" pitchFamily="18" charset="0"/>
                <a:cs typeface="Times New Roman" pitchFamily="18" charset="0"/>
              </a:rPr>
              <a:t>Character loans.</a:t>
            </a:r>
          </a:p>
        </p:txBody>
      </p:sp>
      <p:sp>
        <p:nvSpPr>
          <p:cNvPr id="4" name="Slide Number Placeholder 3"/>
          <p:cNvSpPr>
            <a:spLocks noGrp="1"/>
          </p:cNvSpPr>
          <p:nvPr>
            <p:ph type="sldNum" sz="quarter" idx="12"/>
          </p:nvPr>
        </p:nvSpPr>
        <p:spPr/>
        <p:txBody>
          <a:bodyPr/>
          <a:lstStyle/>
          <a:p>
            <a:fld id="{3592E275-D691-4E5D-BCC6-6858DE38E852}"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p:cNvPicPr>
            <a:picLocks noChangeAspect="1" noChangeArrowheads="1"/>
          </p:cNvPicPr>
          <p:nvPr/>
        </p:nvPicPr>
        <p:blipFill>
          <a:blip r:embed="rId2">
            <a:extLst>
              <a:ext uri="{28A0092B-C50C-407E-A947-70E740481C1C}">
                <a14:useLocalDpi xmlns="" xmlns:a14="http://schemas.microsoft.com/office/drawing/2010/main" val="0"/>
              </a:ext>
            </a:extLst>
          </a:blip>
          <a:srcRect l="7399" t="20000" r="10008"/>
          <a:stretch>
            <a:fillRect/>
          </a:stretch>
        </p:blipFill>
        <p:spPr bwMode="auto">
          <a:xfrm>
            <a:off x="1143000" y="228600"/>
            <a:ext cx="7848599" cy="6400800"/>
          </a:xfrm>
          <a:prstGeom prst="rect">
            <a:avLst/>
          </a:prstGeom>
          <a:ln/>
          <a:extLst/>
        </p:spPr>
        <p:style>
          <a:lnRef idx="1">
            <a:schemeClr val="accent4"/>
          </a:lnRef>
          <a:fillRef idx="2">
            <a:schemeClr val="accent4"/>
          </a:fillRef>
          <a:effectRef idx="1">
            <a:schemeClr val="accent4"/>
          </a:effectRef>
          <a:fontRef idx="minor">
            <a:schemeClr val="dk1"/>
          </a:fontRef>
        </p:style>
      </p:pic>
      <p:sp>
        <p:nvSpPr>
          <p:cNvPr id="3" name="Slide Number Placeholder 2"/>
          <p:cNvSpPr>
            <a:spLocks noGrp="1"/>
          </p:cNvSpPr>
          <p:nvPr>
            <p:ph type="sldNum" sz="quarter" idx="12"/>
          </p:nvPr>
        </p:nvSpPr>
        <p:spPr/>
        <p:txBody>
          <a:bodyPr/>
          <a:lstStyle/>
          <a:p>
            <a:fld id="{3592E275-D691-4E5D-BCC6-6858DE38E852}"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l="6531" r="9138"/>
          <a:stretch>
            <a:fillRect/>
          </a:stretch>
        </p:blipFill>
        <p:spPr bwMode="auto">
          <a:xfrm>
            <a:off x="914400" y="152400"/>
            <a:ext cx="8001000" cy="6491289"/>
          </a:xfrm>
          <a:prstGeom prst="rect">
            <a:avLst/>
          </a:prstGeom>
          <a:ln/>
          <a:extLst/>
        </p:spPr>
        <p:style>
          <a:lnRef idx="1">
            <a:schemeClr val="accent4"/>
          </a:lnRef>
          <a:fillRef idx="2">
            <a:schemeClr val="accent4"/>
          </a:fillRef>
          <a:effectRef idx="1">
            <a:schemeClr val="accent4"/>
          </a:effectRef>
          <a:fontRef idx="minor">
            <a:schemeClr val="dk1"/>
          </a:fontRef>
        </p:style>
      </p:pic>
      <p:sp>
        <p:nvSpPr>
          <p:cNvPr id="3" name="Slide Number Placeholder 2"/>
          <p:cNvSpPr>
            <a:spLocks noGrp="1"/>
          </p:cNvSpPr>
          <p:nvPr>
            <p:ph type="sldNum" sz="quarter" idx="12"/>
          </p:nvPr>
        </p:nvSpPr>
        <p:spPr/>
        <p:txBody>
          <a:bodyPr/>
          <a:lstStyle/>
          <a:p>
            <a:fld id="{3592E275-D691-4E5D-BCC6-6858DE38E852}"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l="9885" r="7210"/>
          <a:stretch>
            <a:fillRect/>
          </a:stretch>
        </p:blipFill>
        <p:spPr bwMode="auto">
          <a:xfrm>
            <a:off x="914399" y="152400"/>
            <a:ext cx="8001001" cy="6553200"/>
          </a:xfrm>
          <a:prstGeom prst="rect">
            <a:avLst/>
          </a:prstGeom>
          <a:ln/>
          <a:extLst/>
        </p:spPr>
        <p:style>
          <a:lnRef idx="1">
            <a:schemeClr val="accent4"/>
          </a:lnRef>
          <a:fillRef idx="2">
            <a:schemeClr val="accent4"/>
          </a:fillRef>
          <a:effectRef idx="1">
            <a:schemeClr val="accent4"/>
          </a:effectRef>
          <a:fontRef idx="minor">
            <a:schemeClr val="dk1"/>
          </a:fontRef>
        </p:style>
      </p:pic>
      <p:sp>
        <p:nvSpPr>
          <p:cNvPr id="3" name="Slide Number Placeholder 2"/>
          <p:cNvSpPr>
            <a:spLocks noGrp="1"/>
          </p:cNvSpPr>
          <p:nvPr>
            <p:ph type="sldNum" sz="quarter" idx="12"/>
          </p:nvPr>
        </p:nvSpPr>
        <p:spPr/>
        <p:txBody>
          <a:bodyPr/>
          <a:lstStyle/>
          <a:p>
            <a:fld id="{3592E275-D691-4E5D-BCC6-6858DE38E852}"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l="9885" r="7210" b="41043"/>
          <a:stretch>
            <a:fillRect/>
          </a:stretch>
        </p:blipFill>
        <p:spPr bwMode="auto">
          <a:xfrm>
            <a:off x="990600" y="152400"/>
            <a:ext cx="8001000" cy="6477000"/>
          </a:xfrm>
          <a:prstGeom prst="rect">
            <a:avLst/>
          </a:prstGeom>
          <a:ln/>
          <a:extLst/>
        </p:spPr>
        <p:style>
          <a:lnRef idx="1">
            <a:schemeClr val="accent4"/>
          </a:lnRef>
          <a:fillRef idx="2">
            <a:schemeClr val="accent4"/>
          </a:fillRef>
          <a:effectRef idx="1">
            <a:schemeClr val="accent4"/>
          </a:effectRef>
          <a:fontRef idx="minor">
            <a:schemeClr val="dk1"/>
          </a:fontRef>
        </p:style>
      </p:pic>
      <p:sp>
        <p:nvSpPr>
          <p:cNvPr id="3" name="Slide Number Placeholder 2"/>
          <p:cNvSpPr>
            <a:spLocks noGrp="1"/>
          </p:cNvSpPr>
          <p:nvPr>
            <p:ph type="sldNum" sz="quarter" idx="12"/>
          </p:nvPr>
        </p:nvSpPr>
        <p:spPr/>
        <p:txBody>
          <a:bodyPr/>
          <a:lstStyle/>
          <a:p>
            <a:fld id="{3592E275-D691-4E5D-BCC6-6858DE38E852}"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620000" cy="838200"/>
          </a:xfrm>
        </p:spPr>
        <p:txBody>
          <a:bodyPr>
            <a:normAutofit/>
          </a:bodyPr>
          <a:lstStyle/>
          <a:p>
            <a:pPr algn="ctr"/>
            <a:r>
              <a:rPr lang="en-US" sz="2800" b="1" dirty="0" smtClean="0">
                <a:latin typeface="Times New Roman" pitchFamily="18" charset="0"/>
                <a:cs typeface="Times New Roman" pitchFamily="18" charset="0"/>
              </a:rPr>
              <a:t>Schemes of Government through Startup India,</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533400"/>
            <a:ext cx="7772400" cy="60198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latin typeface="Times New Roman" pitchFamily="18" charset="0"/>
                <a:cs typeface="Times New Roman" pitchFamily="18" charset="0"/>
              </a:rPr>
              <a:t> Funding Support: Fund Of Funds With a Corpus of INR 10,000 Crores. </a:t>
            </a:r>
          </a:p>
          <a:p>
            <a:r>
              <a:rPr lang="en-US" sz="2400" dirty="0" smtClean="0">
                <a:latin typeface="Times New Roman" pitchFamily="18" charset="0"/>
                <a:cs typeface="Times New Roman" pitchFamily="18" charset="0"/>
              </a:rPr>
              <a:t>The Fund will be in the nature of Fund of Funds, which means that it will not invest directly into Startups, but shall participate in the capital of SEBI registered Venture Funds. </a:t>
            </a:r>
          </a:p>
          <a:p>
            <a:r>
              <a:rPr lang="en-US" sz="2400" dirty="0" smtClean="0">
                <a:latin typeface="Times New Roman" pitchFamily="18" charset="0"/>
                <a:cs typeface="Times New Roman" pitchFamily="18" charset="0"/>
              </a:rPr>
              <a:t>The Fund of Funds shall be managed by a Board with private professionals drawn from industry bodies, academia, and successful Startups. </a:t>
            </a:r>
          </a:p>
          <a:p>
            <a:r>
              <a:rPr lang="en-US" sz="2400" dirty="0" smtClean="0">
                <a:latin typeface="Times New Roman" pitchFamily="18" charset="0"/>
                <a:cs typeface="Times New Roman" pitchFamily="18" charset="0"/>
              </a:rPr>
              <a:t> Life Insurance Corporation (LIC) shall be a co-investor in the Fund of Funds </a:t>
            </a:r>
          </a:p>
          <a:p>
            <a:r>
              <a:rPr lang="en-US" sz="2400" dirty="0" smtClean="0">
                <a:latin typeface="Times New Roman" pitchFamily="18" charset="0"/>
                <a:cs typeface="Times New Roman" pitchFamily="18" charset="0"/>
              </a:rPr>
              <a:t>The Fund of Funds shall contribute to a maximum of 50% of the stated fund size. In order to be able to receive the contribution, ◦ the enterprise should have already raised the balance 50% or more of the stated fund size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37</a:t>
            </a:fld>
            <a:endParaRPr lang="en-US"/>
          </a:p>
        </p:txBody>
      </p:sp>
      <p:pic>
        <p:nvPicPr>
          <p:cNvPr id="5" name="Picture Placeholder 1"/>
          <p:cNvPicPr>
            <a:picLocks noChangeAspect="1"/>
          </p:cNvPicPr>
          <p:nvPr/>
        </p:nvPicPr>
        <p:blipFill>
          <a:blip r:embed="rId2">
            <a:extLst>
              <a:ext uri="{28A0092B-C50C-407E-A947-70E740481C1C}">
                <a14:useLocalDpi xmlns="" xmlns:a14="http://schemas.microsoft.com/office/drawing/2010/main" val="0"/>
              </a:ext>
            </a:extLst>
          </a:blip>
          <a:srcRect l="19289" r="19289"/>
          <a:stretch>
            <a:fillRect/>
          </a:stretch>
        </p:blipFill>
        <p:spPr>
          <a:xfrm>
            <a:off x="228600" y="1219200"/>
            <a:ext cx="990599" cy="5334000"/>
          </a:xfrm>
          <a:prstGeom prst="rect">
            <a:avLst/>
          </a:prstGeom>
        </p:spPr>
        <p:style>
          <a:lnRef idx="2">
            <a:schemeClr val="accent4"/>
          </a:lnRef>
          <a:fillRef idx="1">
            <a:schemeClr val="lt1"/>
          </a:fillRef>
          <a:effectRef idx="0">
            <a:schemeClr val="accent4"/>
          </a:effectRef>
          <a:fontRef idx="minor">
            <a:schemeClr val="dk1"/>
          </a:fontRef>
        </p:style>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696200" cy="62484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dirty="0" smtClean="0">
                <a:latin typeface="Times New Roman" pitchFamily="18" charset="0"/>
                <a:cs typeface="Times New Roman" pitchFamily="18" charset="0"/>
              </a:rPr>
              <a:t>Credit Guarantee Fund for Startups </a:t>
            </a:r>
          </a:p>
          <a:p>
            <a:pPr algn="just"/>
            <a:r>
              <a:rPr lang="en-US" sz="2400" dirty="0" smtClean="0">
                <a:latin typeface="Times New Roman" pitchFamily="18" charset="0"/>
                <a:cs typeface="Times New Roman" pitchFamily="18" charset="0"/>
              </a:rPr>
              <a:t>Debt funding to Startups is also perceived as high risk and to encourage Banks and other Lenders to provide Venture Debts to Startups. </a:t>
            </a:r>
          </a:p>
          <a:p>
            <a:pPr algn="just"/>
            <a:r>
              <a:rPr lang="en-US" sz="2400" dirty="0" smtClean="0">
                <a:latin typeface="Times New Roman" pitchFamily="18" charset="0"/>
                <a:cs typeface="Times New Roman" pitchFamily="18" charset="0"/>
              </a:rPr>
              <a:t>Credit guarantee mechanism through National Credit Guarantee Trust Company (NCGTC)/ SIDBI is being envisaged with a budgetary Corpus of INR 500 </a:t>
            </a:r>
            <a:r>
              <a:rPr lang="en-US" sz="2400" dirty="0" err="1" smtClean="0">
                <a:latin typeface="Times New Roman" pitchFamily="18" charset="0"/>
                <a:cs typeface="Times New Roman" pitchFamily="18" charset="0"/>
              </a:rPr>
              <a:t>crore</a:t>
            </a:r>
            <a:r>
              <a:rPr lang="en-US" sz="2400" dirty="0" smtClean="0">
                <a:latin typeface="Times New Roman" pitchFamily="18" charset="0"/>
                <a:cs typeface="Times New Roman" pitchFamily="18" charset="0"/>
              </a:rPr>
              <a:t> per year for the next four years. </a:t>
            </a:r>
          </a:p>
          <a:p>
            <a:pPr algn="just"/>
            <a:r>
              <a:rPr lang="en-US" sz="2400" dirty="0" smtClean="0">
                <a:latin typeface="Times New Roman" pitchFamily="18" charset="0"/>
                <a:cs typeface="Times New Roman" pitchFamily="18" charset="0"/>
              </a:rPr>
              <a:t>Tax Related Incentives for START UPS:  Tax Exemption to Startups for 3 years </a:t>
            </a:r>
          </a:p>
          <a:p>
            <a:pPr algn="just"/>
            <a:r>
              <a:rPr lang="en-US" sz="2400" dirty="0" smtClean="0">
                <a:latin typeface="Times New Roman" pitchFamily="18" charset="0"/>
                <a:cs typeface="Times New Roman" pitchFamily="18" charset="0"/>
              </a:rPr>
              <a:t>It is imperative that the profits of Startup initiatives are exempted from income-tax for a period of 3 years. </a:t>
            </a:r>
          </a:p>
          <a:p>
            <a:pPr algn="just"/>
            <a:r>
              <a:rPr lang="en-US" sz="2400" dirty="0" smtClean="0">
                <a:latin typeface="Times New Roman" pitchFamily="18" charset="0"/>
                <a:cs typeface="Times New Roman" pitchFamily="18" charset="0"/>
              </a:rPr>
              <a:t>This fiscal exemption shall facilitate growth of business and meet the working capital requirements during the initial years of operations. .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52400"/>
            <a:ext cx="8001000" cy="64770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solidFill>
                  <a:srgbClr val="C00000"/>
                </a:solidFill>
                <a:latin typeface="Times New Roman" pitchFamily="18" charset="0"/>
                <a:cs typeface="Times New Roman" pitchFamily="18" charset="0"/>
              </a:rPr>
              <a:t>SETTING UP INCUBATORS</a:t>
            </a:r>
            <a:r>
              <a:rPr lang="en-US" sz="2400" dirty="0" smtClean="0">
                <a:latin typeface="Times New Roman" pitchFamily="18" charset="0"/>
                <a:cs typeface="Times New Roman" pitchFamily="18" charset="0"/>
              </a:rPr>
              <a:t>: An incubator is essentially a place, especially with support staff and equipment, made available at low rent to new small businesses. </a:t>
            </a:r>
          </a:p>
          <a:p>
            <a:r>
              <a:rPr lang="en-US" sz="2400" dirty="0" smtClean="0">
                <a:solidFill>
                  <a:srgbClr val="C00000"/>
                </a:solidFill>
                <a:latin typeface="Times New Roman" pitchFamily="18" charset="0"/>
                <a:cs typeface="Times New Roman" pitchFamily="18" charset="0"/>
              </a:rPr>
              <a:t>35 new incubators in existing institutions: </a:t>
            </a:r>
            <a:r>
              <a:rPr lang="en-US" sz="2400" dirty="0" smtClean="0">
                <a:latin typeface="Times New Roman" pitchFamily="18" charset="0"/>
                <a:cs typeface="Times New Roman" pitchFamily="18" charset="0"/>
              </a:rPr>
              <a:t>Funding support of 40% (subject to a maximum of INR 10 </a:t>
            </a:r>
            <a:r>
              <a:rPr lang="en-US" sz="2400" dirty="0" err="1" smtClean="0">
                <a:latin typeface="Times New Roman" pitchFamily="18" charset="0"/>
                <a:cs typeface="Times New Roman" pitchFamily="18" charset="0"/>
              </a:rPr>
              <a:t>crore</a:t>
            </a:r>
            <a:r>
              <a:rPr lang="en-US" sz="2400" dirty="0" smtClean="0">
                <a:latin typeface="Times New Roman" pitchFamily="18" charset="0"/>
                <a:cs typeface="Times New Roman" pitchFamily="18" charset="0"/>
              </a:rPr>
              <a:t>) shall be provided by Central Government for establishment of new incubators for which 40% funding by the respective State Government and 20% funding by the private sector has been committed. </a:t>
            </a:r>
          </a:p>
          <a:p>
            <a:pPr algn="just"/>
            <a:r>
              <a:rPr lang="en-US" sz="2400" dirty="0" smtClean="0">
                <a:latin typeface="Times New Roman" pitchFamily="18" charset="0"/>
                <a:cs typeface="Times New Roman" pitchFamily="18" charset="0"/>
              </a:rPr>
              <a:t>The incubator shall be managed and operated by the private sector. </a:t>
            </a:r>
          </a:p>
          <a:p>
            <a:pPr algn="just"/>
            <a:r>
              <a:rPr lang="en-US" sz="2400" dirty="0">
                <a:solidFill>
                  <a:srgbClr val="FF0000"/>
                </a:solidFill>
                <a:latin typeface="Times New Roman" pitchFamily="18" charset="0"/>
                <a:cs typeface="Times New Roman" pitchFamily="18" charset="0"/>
              </a:rPr>
              <a:t>35 new private sector incubators</a:t>
            </a:r>
            <a:r>
              <a:rPr lang="en-US" sz="2400" dirty="0">
                <a:latin typeface="Times New Roman" pitchFamily="18" charset="0"/>
                <a:cs typeface="Times New Roman" pitchFamily="18" charset="0"/>
              </a:rPr>
              <a:t>: A grant of 50% (subject to a maximum of INR 10 </a:t>
            </a:r>
            <a:r>
              <a:rPr lang="en-US" sz="2400" dirty="0" err="1">
                <a:latin typeface="Times New Roman" pitchFamily="18" charset="0"/>
                <a:cs typeface="Times New Roman" pitchFamily="18" charset="0"/>
              </a:rPr>
              <a:t>crore</a:t>
            </a:r>
            <a:r>
              <a:rPr lang="en-US" sz="2400" dirty="0">
                <a:latin typeface="Times New Roman" pitchFamily="18" charset="0"/>
                <a:cs typeface="Times New Roman" pitchFamily="18" charset="0"/>
              </a:rPr>
              <a:t>) shall be provided by Central Government for incubators established by private sector in existing institutions.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incubator shall be managed and operated by the private sector. </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76BD02F1-3B5D-4C47-93DA-B84D756D9497}"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92E275-D691-4E5D-BCC6-6858DE38E852}" type="slidenum">
              <a:rPr lang="en-US" smtClean="0"/>
              <a:pPr/>
              <a:t>4</a:t>
            </a:fld>
            <a:endParaRPr lang="en-US"/>
          </a:p>
        </p:txBody>
      </p:sp>
      <p:pic>
        <p:nvPicPr>
          <p:cNvPr id="5" name="Picture 2"/>
          <p:cNvPicPr>
            <a:picLocks noGrp="1" noChangeAspect="1" noChangeArrowheads="1"/>
          </p:cNvPicPr>
          <p:nvPr>
            <p:ph idx="1"/>
          </p:nvPr>
        </p:nvPicPr>
        <p:blipFill>
          <a:blip r:embed="rId2">
            <a:lum bright="10000"/>
          </a:blip>
          <a:srcRect/>
          <a:stretch>
            <a:fillRect/>
          </a:stretch>
        </p:blipFill>
        <p:spPr bwMode="auto">
          <a:xfrm>
            <a:off x="1143000" y="228600"/>
            <a:ext cx="7772400" cy="6324600"/>
          </a:xfrm>
          <a:prstGeom prst="rect">
            <a:avLst/>
          </a:prstGeom>
          <a:ln>
            <a:headEnd/>
            <a:tailEnd/>
          </a:ln>
        </p:spPr>
        <p:style>
          <a:lnRef idx="2">
            <a:schemeClr val="accent4"/>
          </a:lnRef>
          <a:fillRef idx="1">
            <a:schemeClr val="lt1"/>
          </a:fillRef>
          <a:effectRef idx="0">
            <a:schemeClr val="accent4"/>
          </a:effectRef>
          <a:fontRef idx="minor">
            <a:schemeClr val="dk1"/>
          </a:fontRef>
        </p:style>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696200" cy="1280890"/>
          </a:xfrm>
        </p:spPr>
        <p:txBody>
          <a:bodyPr>
            <a:noAutofit/>
          </a:bodyPr>
          <a:lstStyle/>
          <a:p>
            <a:pPr algn="ctr"/>
            <a:r>
              <a:rPr lang="en-US" sz="2800" b="1" dirty="0" smtClean="0">
                <a:latin typeface="Times New Roman" pitchFamily="18" charset="0"/>
                <a:cs typeface="Times New Roman" pitchFamily="18" charset="0"/>
              </a:rPr>
              <a:t>Introduction to branding a startup and developing branding strategies.</a:t>
            </a:r>
            <a:br>
              <a:rPr lang="en-US" sz="2800" b="1" dirty="0" smtClean="0">
                <a:latin typeface="Times New Roman" pitchFamily="18" charset="0"/>
                <a:cs typeface="Times New Roman" pitchFamily="18" charset="0"/>
              </a:rPr>
            </a:br>
            <a:endParaRPr lang="en-US" sz="2800" b="1" dirty="0"/>
          </a:p>
        </p:txBody>
      </p:sp>
      <p:sp>
        <p:nvSpPr>
          <p:cNvPr id="3" name="Content Placeholder 2"/>
          <p:cNvSpPr>
            <a:spLocks noGrp="1"/>
          </p:cNvSpPr>
          <p:nvPr>
            <p:ph idx="1"/>
          </p:nvPr>
        </p:nvSpPr>
        <p:spPr>
          <a:xfrm>
            <a:off x="1066800" y="1143000"/>
            <a:ext cx="7924800" cy="5562600"/>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n-US" sz="2400" dirty="0" smtClean="0">
                <a:latin typeface="Times New Roman" pitchFamily="18" charset="0"/>
                <a:cs typeface="Times New Roman" pitchFamily="18" charset="0"/>
              </a:rPr>
              <a:t>Branding is </a:t>
            </a:r>
            <a:r>
              <a:rPr lang="en-US" sz="2400" dirty="0">
                <a:latin typeface="Times New Roman" pitchFamily="18" charset="0"/>
                <a:cs typeface="Times New Roman" pitchFamily="18" charset="0"/>
              </a:rPr>
              <a:t>one of the most important aspects of any business, large or small, retail or B2B</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Your brand is your promise to your customer</a:t>
            </a:r>
            <a:r>
              <a:rPr lang="en-US" sz="2400" dirty="0" smtClean="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Defining your brand is like a journey of business self-discovery. </a:t>
            </a: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requires, at the very least, that you answer the questions below:</a:t>
            </a:r>
          </a:p>
          <a:p>
            <a:pPr marL="457200" indent="-457200" algn="just">
              <a:buFont typeface="+mj-lt"/>
              <a:buAutoNum type="arabicPeriod"/>
            </a:pPr>
            <a:r>
              <a:rPr lang="en-US" sz="2400" dirty="0">
                <a:latin typeface="Times New Roman" pitchFamily="18" charset="0"/>
                <a:cs typeface="Times New Roman" pitchFamily="18" charset="0"/>
              </a:rPr>
              <a:t>What is your company's mission?</a:t>
            </a:r>
          </a:p>
          <a:p>
            <a:pPr marL="457200" indent="-457200" algn="just">
              <a:buFont typeface="+mj-lt"/>
              <a:buAutoNum type="arabicPeriod"/>
            </a:pPr>
            <a:r>
              <a:rPr lang="en-US" sz="2400" dirty="0">
                <a:latin typeface="Times New Roman" pitchFamily="18" charset="0"/>
                <a:cs typeface="Times New Roman" pitchFamily="18" charset="0"/>
              </a:rPr>
              <a:t>What are the benefits and features of your products or services?</a:t>
            </a:r>
          </a:p>
          <a:p>
            <a:pPr marL="457200" indent="-457200" algn="just">
              <a:buFont typeface="+mj-lt"/>
              <a:buAutoNum type="arabicPeriod"/>
            </a:pPr>
            <a:r>
              <a:rPr lang="en-US" sz="2400" dirty="0">
                <a:latin typeface="Times New Roman" pitchFamily="18" charset="0"/>
                <a:cs typeface="Times New Roman" pitchFamily="18" charset="0"/>
              </a:rPr>
              <a:t>What do your customers and prospects already think of your company?</a:t>
            </a:r>
          </a:p>
          <a:p>
            <a:pPr marL="457200" indent="-457200" algn="just">
              <a:buFont typeface="+mj-lt"/>
              <a:buAutoNum type="arabicPeriod"/>
            </a:pPr>
            <a:r>
              <a:rPr lang="en-US" sz="2400" dirty="0">
                <a:latin typeface="Times New Roman" pitchFamily="18" charset="0"/>
                <a:cs typeface="Times New Roman" pitchFamily="18" charset="0"/>
              </a:rPr>
              <a:t>What qualities do you want them to associate with your company?</a:t>
            </a:r>
          </a:p>
          <a:p>
            <a:pPr marL="457200" indent="-457200">
              <a:buFont typeface="+mj-lt"/>
              <a:buAutoNum type="arabicPeriod"/>
            </a:pP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001000" cy="457200"/>
          </a:xfrm>
        </p:spPr>
        <p:txBody>
          <a:bodyPr>
            <a:noAutofit/>
          </a:bodyPr>
          <a:lstStyle/>
          <a:p>
            <a:pPr algn="ctr"/>
            <a:r>
              <a:rPr lang="en-US" sz="2800" b="1" dirty="0" smtClean="0">
                <a:latin typeface="Times New Roman" pitchFamily="18" charset="0"/>
                <a:cs typeface="Times New Roman" pitchFamily="18" charset="0"/>
              </a:rPr>
              <a:t>Branding Tips For A Startup</a:t>
            </a:r>
            <a:endParaRPr lang="en-US" sz="2800"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450245941"/>
              </p:ext>
            </p:extLst>
          </p:nvPr>
        </p:nvGraphicFramePr>
        <p:xfrm>
          <a:off x="1143000" y="685798"/>
          <a:ext cx="7772400" cy="5839611"/>
        </p:xfrm>
        <a:graphic>
          <a:graphicData uri="http://schemas.openxmlformats.org/drawingml/2006/table">
            <a:tbl>
              <a:tblPr firstRow="1" bandRow="1">
                <a:tableStyleId>{ED083AE6-46FA-4A59-8FB0-9F97EB10719F}</a:tableStyleId>
              </a:tblPr>
              <a:tblGrid>
                <a:gridCol w="538683"/>
                <a:gridCol w="2847314"/>
                <a:gridCol w="4386403"/>
              </a:tblGrid>
              <a:tr h="414171">
                <a:tc>
                  <a:txBody>
                    <a:bodyPr/>
                    <a:lstStyle/>
                    <a:p>
                      <a:r>
                        <a:rPr lang="en-US" sz="2000" b="0" dirty="0" smtClean="0">
                          <a:latin typeface="Times New Roman" pitchFamily="18" charset="0"/>
                          <a:cs typeface="Times New Roman" pitchFamily="18" charset="0"/>
                        </a:rPr>
                        <a:t>1</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Get a great logo</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Place it everywhere.</a:t>
                      </a:r>
                      <a:endParaRPr lang="en-US" sz="2000" b="0" dirty="0">
                        <a:latin typeface="Times New Roman" pitchFamily="18" charset="0"/>
                        <a:cs typeface="Times New Roman" pitchFamily="18" charset="0"/>
                      </a:endParaRPr>
                    </a:p>
                  </a:txBody>
                  <a:tcPr/>
                </a:tc>
              </a:tr>
              <a:tr h="414171">
                <a:tc>
                  <a:txBody>
                    <a:bodyPr/>
                    <a:lstStyle/>
                    <a:p>
                      <a:r>
                        <a:rPr lang="en-US" sz="2000" b="0" dirty="0" smtClean="0">
                          <a:latin typeface="Times New Roman" pitchFamily="18" charset="0"/>
                          <a:cs typeface="Times New Roman" pitchFamily="18" charset="0"/>
                        </a:rPr>
                        <a:t>2</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Write down your brand messaging.</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Every employee should be aware of your brand attributes.</a:t>
                      </a:r>
                      <a:endParaRPr lang="en-US" sz="2000" b="0" dirty="0">
                        <a:latin typeface="Times New Roman" pitchFamily="18" charset="0"/>
                        <a:cs typeface="Times New Roman" pitchFamily="18" charset="0"/>
                      </a:endParaRPr>
                    </a:p>
                  </a:txBody>
                  <a:tcPr/>
                </a:tc>
              </a:tr>
              <a:tr h="414171">
                <a:tc>
                  <a:txBody>
                    <a:bodyPr/>
                    <a:lstStyle/>
                    <a:p>
                      <a:r>
                        <a:rPr lang="en-US" sz="2000" b="0" dirty="0" smtClean="0">
                          <a:latin typeface="Times New Roman" pitchFamily="18" charset="0"/>
                          <a:cs typeface="Times New Roman" pitchFamily="18" charset="0"/>
                        </a:rPr>
                        <a:t>3</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Integrate your brand</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How you answer your phones, what you or your salespeople wear on sales calls, your e-mail signature, everything.</a:t>
                      </a:r>
                      <a:endParaRPr lang="en-US" sz="2000" b="0" dirty="0">
                        <a:latin typeface="Times New Roman" pitchFamily="18" charset="0"/>
                        <a:cs typeface="Times New Roman" pitchFamily="18" charset="0"/>
                      </a:endParaRPr>
                    </a:p>
                  </a:txBody>
                  <a:tcPr/>
                </a:tc>
              </a:tr>
              <a:tr h="414171">
                <a:tc>
                  <a:txBody>
                    <a:bodyPr/>
                    <a:lstStyle/>
                    <a:p>
                      <a:r>
                        <a:rPr lang="en-US" sz="2000" b="0" dirty="0" smtClean="0">
                          <a:latin typeface="Times New Roman" pitchFamily="18" charset="0"/>
                          <a:cs typeface="Times New Roman" pitchFamily="18" charset="0"/>
                        </a:rPr>
                        <a:t>4</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Create a "voice" for your company that reflects your brand.</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Written communication</a:t>
                      </a:r>
                      <a:endParaRPr lang="en-US" sz="2000" b="0" dirty="0">
                        <a:latin typeface="Times New Roman" pitchFamily="18" charset="0"/>
                        <a:cs typeface="Times New Roman" pitchFamily="18" charset="0"/>
                      </a:endParaRPr>
                    </a:p>
                  </a:txBody>
                  <a:tcPr/>
                </a:tc>
              </a:tr>
              <a:tr h="414171">
                <a:tc>
                  <a:txBody>
                    <a:bodyPr/>
                    <a:lstStyle/>
                    <a:p>
                      <a:r>
                        <a:rPr lang="en-US" sz="2000" b="0" dirty="0" smtClean="0">
                          <a:latin typeface="Times New Roman" pitchFamily="18" charset="0"/>
                          <a:cs typeface="Times New Roman" pitchFamily="18" charset="0"/>
                        </a:rPr>
                        <a:t>5</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Develop a tagline. </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Write a memorable, meaningful and concise statement that captures the essence of your brand.</a:t>
                      </a:r>
                      <a:endParaRPr lang="en-US" sz="2000" b="0" dirty="0">
                        <a:latin typeface="Times New Roman" pitchFamily="18" charset="0"/>
                        <a:cs typeface="Times New Roman" pitchFamily="18" charset="0"/>
                      </a:endParaRPr>
                    </a:p>
                  </a:txBody>
                  <a:tcPr/>
                </a:tc>
              </a:tr>
              <a:tr h="414171">
                <a:tc>
                  <a:txBody>
                    <a:bodyPr/>
                    <a:lstStyle/>
                    <a:p>
                      <a:r>
                        <a:rPr lang="en-US" sz="2000" b="0" dirty="0" smtClean="0">
                          <a:latin typeface="Times New Roman" pitchFamily="18" charset="0"/>
                          <a:cs typeface="Times New Roman" pitchFamily="18" charset="0"/>
                        </a:rPr>
                        <a:t>6</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Design templates and create brand standards for your marketing materials.</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Use the same color scheme, logo placement, look and feel throughout. </a:t>
                      </a:r>
                      <a:endParaRPr lang="en-US" sz="2000" b="0" dirty="0">
                        <a:latin typeface="Times New Roman" pitchFamily="18" charset="0"/>
                        <a:cs typeface="Times New Roman" pitchFamily="18" charset="0"/>
                      </a:endParaRPr>
                    </a:p>
                  </a:txBody>
                  <a:tcPr/>
                </a:tc>
              </a:tr>
              <a:tr h="414171">
                <a:tc>
                  <a:txBody>
                    <a:bodyPr/>
                    <a:lstStyle/>
                    <a:p>
                      <a:r>
                        <a:rPr lang="en-US" sz="2000" b="0" dirty="0" smtClean="0">
                          <a:latin typeface="Times New Roman" pitchFamily="18" charset="0"/>
                          <a:cs typeface="Times New Roman" pitchFamily="18" charset="0"/>
                        </a:rPr>
                        <a:t>7</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Be true to your brand. </a:t>
                      </a:r>
                      <a:endParaRPr lang="en-US" sz="2000" b="0" dirty="0">
                        <a:latin typeface="Times New Roman" pitchFamily="18" charset="0"/>
                        <a:cs typeface="Times New Roman" pitchFamily="18" charset="0"/>
                      </a:endParaRPr>
                    </a:p>
                  </a:txBody>
                  <a:tcPr/>
                </a:tc>
                <a:tc>
                  <a:txBody>
                    <a:bodyPr/>
                    <a:lstStyle/>
                    <a:p>
                      <a:r>
                        <a:rPr lang="en-US" sz="2000" b="0" i="0" kern="1200" dirty="0" smtClean="0">
                          <a:solidFill>
                            <a:schemeClr val="tx1"/>
                          </a:solidFill>
                          <a:effectLst/>
                          <a:latin typeface="Times New Roman" pitchFamily="18" charset="0"/>
                          <a:ea typeface="+mn-ea"/>
                          <a:cs typeface="Times New Roman" pitchFamily="18" charset="0"/>
                        </a:rPr>
                        <a:t>If you don't deliver on your brand promise. refer you to someone else-</a:t>
                      </a:r>
                      <a:endParaRPr lang="en-US" sz="2000" b="0" dirty="0">
                        <a:latin typeface="Times New Roman" pitchFamily="18" charset="0"/>
                        <a:cs typeface="Times New Roman"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3592E275-D691-4E5D-BCC6-6858DE38E852}" type="slidenum">
              <a:rPr lang="en-US" smtClean="0"/>
              <a:pPr/>
              <a:t>41</a:t>
            </a:fld>
            <a:endParaRPr lang="en-US"/>
          </a:p>
        </p:txBody>
      </p:sp>
    </p:spTree>
    <p:extLst>
      <p:ext uri="{BB962C8B-B14F-4D97-AF65-F5344CB8AC3E}">
        <p14:creationId xmlns="" xmlns:p14="http://schemas.microsoft.com/office/powerpoint/2010/main" val="6906579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369565" cy="595090"/>
          </a:xfrm>
        </p:spPr>
        <p:txBody>
          <a:bodyPr>
            <a:normAutofit/>
          </a:bodyPr>
          <a:lstStyle/>
          <a:p>
            <a:pPr algn="ctr"/>
            <a:r>
              <a:rPr lang="en-US" sz="2800" b="1" dirty="0" smtClean="0">
                <a:latin typeface="Times New Roman" pitchFamily="18" charset="0"/>
                <a:cs typeface="Times New Roman" pitchFamily="18" charset="0"/>
              </a:rPr>
              <a:t>Developing Branding Strategies</a:t>
            </a:r>
            <a:endParaRPr lang="en-US" sz="2800" dirty="0"/>
          </a:p>
        </p:txBody>
      </p:sp>
      <p:sp>
        <p:nvSpPr>
          <p:cNvPr id="3" name="Content Placeholder 2"/>
          <p:cNvSpPr>
            <a:spLocks noGrp="1"/>
          </p:cNvSpPr>
          <p:nvPr>
            <p:ph idx="1"/>
          </p:nvPr>
        </p:nvSpPr>
        <p:spPr>
          <a:xfrm>
            <a:off x="1295400" y="685800"/>
            <a:ext cx="7620000" cy="59436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dirty="0">
                <a:latin typeface="Times New Roman" pitchFamily="18" charset="0"/>
                <a:cs typeface="Times New Roman" pitchFamily="18" charset="0"/>
              </a:rPr>
              <a:t>Brand development is the process of </a:t>
            </a:r>
            <a:r>
              <a:rPr lang="en-US" sz="2400" dirty="0">
                <a:solidFill>
                  <a:schemeClr val="tx1"/>
                </a:solidFill>
                <a:latin typeface="Times New Roman" pitchFamily="18" charset="0"/>
                <a:cs typeface="Times New Roman" pitchFamily="18" charset="0"/>
              </a:rPr>
              <a:t>creating and strengthening your professional services brand</a:t>
            </a:r>
            <a:r>
              <a:rPr lang="en-US" sz="2400" dirty="0">
                <a:latin typeface="Times New Roman" pitchFamily="18" charset="0"/>
                <a:cs typeface="Times New Roman" pitchFamily="18" charset="0"/>
              </a:rPr>
              <a:t>. As we help firms develop their brands, we divide the process into three phases.</a:t>
            </a:r>
          </a:p>
          <a:p>
            <a:pPr algn="just"/>
            <a:r>
              <a:rPr lang="en-US" sz="2400" dirty="0">
                <a:latin typeface="Times New Roman" pitchFamily="18" charset="0"/>
                <a:cs typeface="Times New Roman" pitchFamily="18" charset="0"/>
              </a:rPr>
              <a:t>The first phase is getting your brand strategy right and aligned with your business objectives.</a:t>
            </a:r>
          </a:p>
          <a:p>
            <a:pPr algn="just"/>
            <a:r>
              <a:rPr lang="en-US" sz="2400" dirty="0">
                <a:latin typeface="Times New Roman" pitchFamily="18" charset="0"/>
                <a:cs typeface="Times New Roman" pitchFamily="18" charset="0"/>
              </a:rPr>
              <a:t>Second is developing all the tools you will need to communicate the brand, such as your logo, tagline and website.</a:t>
            </a:r>
          </a:p>
          <a:p>
            <a:pPr algn="just"/>
            <a:r>
              <a:rPr lang="en-US" sz="2400" dirty="0">
                <a:latin typeface="Times New Roman" pitchFamily="18" charset="0"/>
                <a:cs typeface="Times New Roman" pitchFamily="18" charset="0"/>
              </a:rPr>
              <a:t>Finally, there is the phase of strengthening your newly developed or updated brand.</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42</a:t>
            </a:fld>
            <a:endParaRPr lang="en-US"/>
          </a:p>
        </p:txBody>
      </p:sp>
    </p:spTree>
    <p:extLst>
      <p:ext uri="{BB962C8B-B14F-4D97-AF65-F5344CB8AC3E}">
        <p14:creationId xmlns="" xmlns:p14="http://schemas.microsoft.com/office/powerpoint/2010/main" val="39498890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976090"/>
          </a:xfrm>
        </p:spPr>
        <p:txBody>
          <a:bodyPr/>
          <a:lstStyle/>
          <a:p>
            <a:pPr algn="ctr"/>
            <a:r>
              <a:rPr lang="en-US" b="1" dirty="0">
                <a:latin typeface="Times New Roman" pitchFamily="18" charset="0"/>
                <a:cs typeface="Times New Roman" pitchFamily="18" charset="0"/>
              </a:rPr>
              <a:t>Branding Strategies</a:t>
            </a:r>
            <a:endParaRPr lang="en-US" dirty="0"/>
          </a:p>
        </p:txBody>
      </p:sp>
      <p:sp>
        <p:nvSpPr>
          <p:cNvPr id="3" name="Content Placeholder 2"/>
          <p:cNvSpPr>
            <a:spLocks noGrp="1"/>
          </p:cNvSpPr>
          <p:nvPr>
            <p:ph idx="1"/>
          </p:nvPr>
        </p:nvSpPr>
        <p:spPr>
          <a:xfrm>
            <a:off x="1600200" y="1524000"/>
            <a:ext cx="7010400" cy="4387222"/>
          </a:xfrm>
        </p:spPr>
        <p:style>
          <a:lnRef idx="2">
            <a:schemeClr val="accent4"/>
          </a:lnRef>
          <a:fillRef idx="1">
            <a:schemeClr val="lt1"/>
          </a:fillRef>
          <a:effectRef idx="0">
            <a:schemeClr val="accent4"/>
          </a:effectRef>
          <a:fontRef idx="minor">
            <a:schemeClr val="dk1"/>
          </a:fontRef>
        </p:style>
        <p:txBody>
          <a:bodyPr/>
          <a:lstStyle/>
          <a:p>
            <a:pPr>
              <a:buFont typeface="+mj-lt"/>
              <a:buAutoNum type="arabicPeriod"/>
            </a:pPr>
            <a:r>
              <a:rPr lang="en-US" sz="2400" dirty="0">
                <a:latin typeface="Times New Roman" pitchFamily="18" charset="0"/>
                <a:cs typeface="Times New Roman" pitchFamily="18" charset="0"/>
              </a:rPr>
              <a:t>Product Branding/Multi-Brand </a:t>
            </a:r>
            <a:r>
              <a:rPr lang="en-US" sz="2400" dirty="0" smtClean="0">
                <a:latin typeface="Times New Roman" pitchFamily="18" charset="0"/>
                <a:cs typeface="Times New Roman" pitchFamily="18" charset="0"/>
              </a:rPr>
              <a:t>strategy</a:t>
            </a:r>
          </a:p>
          <a:p>
            <a:pPr>
              <a:buFont typeface="+mj-lt"/>
              <a:buAutoNum type="arabicPeriod"/>
            </a:pPr>
            <a:r>
              <a:rPr lang="en-US" sz="2400" dirty="0">
                <a:latin typeface="Times New Roman" pitchFamily="18" charset="0"/>
                <a:cs typeface="Times New Roman" pitchFamily="18" charset="0"/>
              </a:rPr>
              <a:t>Line </a:t>
            </a:r>
            <a:r>
              <a:rPr lang="en-US" sz="2400" dirty="0" smtClean="0">
                <a:latin typeface="Times New Roman" pitchFamily="18" charset="0"/>
                <a:cs typeface="Times New Roman" pitchFamily="18" charset="0"/>
              </a:rPr>
              <a:t>Branding</a:t>
            </a:r>
          </a:p>
          <a:p>
            <a:pPr>
              <a:buFont typeface="+mj-lt"/>
              <a:buAutoNum type="arabicPeriod"/>
            </a:pPr>
            <a:r>
              <a:rPr lang="en-US" sz="2400" dirty="0">
                <a:latin typeface="Times New Roman" pitchFamily="18" charset="0"/>
                <a:cs typeface="Times New Roman" pitchFamily="18" charset="0"/>
              </a:rPr>
              <a:t>Range Branding / Mixed </a:t>
            </a:r>
            <a:r>
              <a:rPr lang="en-US" sz="2400" dirty="0" smtClean="0">
                <a:latin typeface="Times New Roman" pitchFamily="18" charset="0"/>
                <a:cs typeface="Times New Roman" pitchFamily="18" charset="0"/>
              </a:rPr>
              <a:t>Branding</a:t>
            </a:r>
          </a:p>
          <a:p>
            <a:pPr>
              <a:buFont typeface="+mj-lt"/>
              <a:buAutoNum type="arabicPeriod"/>
            </a:pPr>
            <a:r>
              <a:rPr lang="en-US" sz="2400" dirty="0">
                <a:latin typeface="Times New Roman" pitchFamily="18" charset="0"/>
                <a:cs typeface="Times New Roman" pitchFamily="18" charset="0"/>
              </a:rPr>
              <a:t>Umbrella Branding </a:t>
            </a:r>
            <a:r>
              <a:rPr lang="en-US" sz="2400" dirty="0" smtClean="0">
                <a:latin typeface="Times New Roman" pitchFamily="18" charset="0"/>
                <a:cs typeface="Times New Roman" pitchFamily="18" charset="0"/>
              </a:rPr>
              <a:t>Strategy</a:t>
            </a:r>
          </a:p>
          <a:p>
            <a:pPr>
              <a:buFont typeface="+mj-lt"/>
              <a:buAutoNum type="arabicPeriod"/>
            </a:pPr>
            <a:r>
              <a:rPr lang="en-US" sz="2400" dirty="0">
                <a:latin typeface="Times New Roman" pitchFamily="18" charset="0"/>
                <a:cs typeface="Times New Roman" pitchFamily="18" charset="0"/>
              </a:rPr>
              <a:t>Source / Double </a:t>
            </a:r>
            <a:r>
              <a:rPr lang="en-US" sz="2400" dirty="0" smtClean="0">
                <a:latin typeface="Times New Roman" pitchFamily="18" charset="0"/>
                <a:cs typeface="Times New Roman" pitchFamily="18" charset="0"/>
              </a:rPr>
              <a:t>Branding</a:t>
            </a:r>
          </a:p>
          <a:p>
            <a:pPr>
              <a:buFont typeface="+mj-lt"/>
              <a:buAutoNum type="arabicPeriod"/>
            </a:pPr>
            <a:r>
              <a:rPr lang="en-US" sz="2400" dirty="0">
                <a:latin typeface="Times New Roman" pitchFamily="18" charset="0"/>
                <a:cs typeface="Times New Roman" pitchFamily="18" charset="0"/>
              </a:rPr>
              <a:t>Endorsement </a:t>
            </a:r>
            <a:r>
              <a:rPr lang="en-US" sz="2400" dirty="0" smtClean="0">
                <a:latin typeface="Times New Roman" pitchFamily="18" charset="0"/>
                <a:cs typeface="Times New Roman" pitchFamily="18" charset="0"/>
              </a:rPr>
              <a:t>Branding</a:t>
            </a:r>
          </a:p>
          <a:p>
            <a:pPr>
              <a:buFont typeface="+mj-lt"/>
              <a:buAutoNum type="arabicPeriod"/>
            </a:pPr>
            <a:r>
              <a:rPr lang="en-US" sz="2400" dirty="0">
                <a:latin typeface="Times New Roman" pitchFamily="18" charset="0"/>
                <a:cs typeface="Times New Roman" pitchFamily="18" charset="0"/>
              </a:rPr>
              <a:t>Private Labels / Store branding</a:t>
            </a:r>
            <a:endParaRPr lang="en-US" sz="2400" dirty="0" smtClean="0">
              <a:latin typeface="Times New Roman" pitchFamily="18" charset="0"/>
              <a:cs typeface="Times New Roman" pitchFamily="18" charset="0"/>
            </a:endParaRPr>
          </a:p>
          <a:p>
            <a:pPr>
              <a:buFont typeface="+mj-lt"/>
              <a:buAutoNum type="arabicPeriod"/>
            </a:pPr>
            <a:endParaRPr lang="en-US" sz="24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3592E275-D691-4E5D-BCC6-6858DE38E852}" type="slidenum">
              <a:rPr lang="en-US" smtClean="0"/>
              <a:pPr/>
              <a:t>43</a:t>
            </a:fld>
            <a:endParaRPr lang="en-US"/>
          </a:p>
        </p:txBody>
      </p:sp>
    </p:spTree>
    <p:extLst>
      <p:ext uri="{BB962C8B-B14F-4D97-AF65-F5344CB8AC3E}">
        <p14:creationId xmlns="" xmlns:p14="http://schemas.microsoft.com/office/powerpoint/2010/main" val="39858248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696200" cy="685800"/>
          </a:xfrm>
        </p:spPr>
        <p:txBody>
          <a:bodyPr>
            <a:normAutofit/>
          </a:bodyPr>
          <a:lstStyle/>
          <a:p>
            <a:pPr algn="ctr"/>
            <a:r>
              <a:rPr lang="en-US" sz="2800" b="1" dirty="0" smtClean="0">
                <a:latin typeface="Times New Roman" pitchFamily="18" charset="0"/>
                <a:cs typeface="Times New Roman" pitchFamily="18" charset="0"/>
              </a:rPr>
              <a:t>1.Product </a:t>
            </a:r>
            <a:r>
              <a:rPr lang="en-US" sz="2800" b="1" dirty="0">
                <a:latin typeface="Times New Roman" pitchFamily="18" charset="0"/>
                <a:cs typeface="Times New Roman" pitchFamily="18" charset="0"/>
              </a:rPr>
              <a:t>Branding/Multi-Brand strategy</a:t>
            </a:r>
            <a:endParaRPr lang="en-US" sz="2800" b="1" dirty="0"/>
          </a:p>
        </p:txBody>
      </p:sp>
      <p:sp>
        <p:nvSpPr>
          <p:cNvPr id="3" name="Content Placeholder 2"/>
          <p:cNvSpPr>
            <a:spLocks noGrp="1"/>
          </p:cNvSpPr>
          <p:nvPr>
            <p:ph idx="1"/>
          </p:nvPr>
        </p:nvSpPr>
        <p:spPr>
          <a:xfrm>
            <a:off x="990600" y="609600"/>
            <a:ext cx="7924800" cy="6019800"/>
          </a:xfrm>
        </p:spPr>
        <p:style>
          <a:lnRef idx="2">
            <a:schemeClr val="accent4"/>
          </a:lnRef>
          <a:fillRef idx="1">
            <a:schemeClr val="lt1"/>
          </a:fillRef>
          <a:effectRef idx="0">
            <a:schemeClr val="accent4"/>
          </a:effectRef>
          <a:fontRef idx="minor">
            <a:schemeClr val="dk1"/>
          </a:fontRef>
        </p:style>
        <p:txBody>
          <a:bodyPr>
            <a:normAutofit/>
          </a:bodyPr>
          <a:lstStyle/>
          <a:p>
            <a:pPr marL="0" indent="0" algn="just">
              <a:buNone/>
            </a:pP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multi-branding strategy the brand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Promoted exclusively so that it acquires its own identity and image and stand on its </a:t>
            </a:r>
            <a:r>
              <a:rPr lang="en-US" sz="2400" dirty="0" smtClean="0">
                <a:latin typeface="Times New Roman" pitchFamily="18" charset="0"/>
                <a:cs typeface="Times New Roman" pitchFamily="18" charset="0"/>
              </a:rPr>
              <a:t>own.  </a:t>
            </a:r>
            <a:r>
              <a:rPr lang="en-US" sz="2400" dirty="0">
                <a:latin typeface="Times New Roman" pitchFamily="18" charset="0"/>
                <a:cs typeface="Times New Roman" pitchFamily="18" charset="0"/>
              </a:rPr>
              <a:t>Allowed to acquire differentiation and exclusivity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Targeted </a:t>
            </a:r>
            <a:r>
              <a:rPr lang="en-US" sz="2400" dirty="0">
                <a:latin typeface="Times New Roman" pitchFamily="18" charset="0"/>
                <a:cs typeface="Times New Roman" pitchFamily="18" charset="0"/>
              </a:rPr>
              <a:t>accurately to a distinct target market or customers because its positioning can be precise and unambiguous</a:t>
            </a:r>
          </a:p>
        </p:txBody>
      </p:sp>
      <p:sp>
        <p:nvSpPr>
          <p:cNvPr id="4" name="Slide Number Placeholder 3"/>
          <p:cNvSpPr>
            <a:spLocks noGrp="1"/>
          </p:cNvSpPr>
          <p:nvPr>
            <p:ph type="sldNum" sz="quarter" idx="12"/>
          </p:nvPr>
        </p:nvSpPr>
        <p:spPr/>
        <p:txBody>
          <a:bodyPr/>
          <a:lstStyle/>
          <a:p>
            <a:fld id="{3592E275-D691-4E5D-BCC6-6858DE38E852}" type="slidenum">
              <a:rPr lang="en-US" smtClean="0"/>
              <a:pPr/>
              <a:t>44</a:t>
            </a:fld>
            <a:endParaRPr lang="en-US"/>
          </a:p>
        </p:txBody>
      </p:sp>
      <p:pic>
        <p:nvPicPr>
          <p:cNvPr id="5" name="Content Placeholder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66800" y="2667000"/>
            <a:ext cx="7772400" cy="38100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 xmlns:p14="http://schemas.microsoft.com/office/powerpoint/2010/main" val="34978497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922"/>
            <a:ext cx="6683765" cy="518890"/>
          </a:xfrm>
        </p:spPr>
        <p:txBody>
          <a:bodyPr>
            <a:normAutofit/>
          </a:bodyPr>
          <a:lstStyle/>
          <a:p>
            <a:pPr algn="ctr"/>
            <a:r>
              <a:rPr lang="en-US" sz="2800" b="1" dirty="0" smtClean="0">
                <a:latin typeface="Times New Roman" pitchFamily="18" charset="0"/>
                <a:cs typeface="Times New Roman" pitchFamily="18" charset="0"/>
              </a:rPr>
              <a:t>2. Line Branding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990600" y="533400"/>
            <a:ext cx="8001000" cy="61722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Line </a:t>
            </a:r>
            <a:r>
              <a:rPr lang="en-US" sz="2400" dirty="0">
                <a:latin typeface="Times New Roman" pitchFamily="18" charset="0"/>
                <a:cs typeface="Times New Roman" pitchFamily="18" charset="0"/>
              </a:rPr>
              <a:t>in the context of product mix refers to various product lines that a firm may have in its total </a:t>
            </a:r>
            <a:r>
              <a:rPr lang="en-US" sz="2400" dirty="0" smtClean="0">
                <a:latin typeface="Times New Roman" pitchFamily="18" charset="0"/>
                <a:cs typeface="Times New Roman" pitchFamily="18" charset="0"/>
              </a:rPr>
              <a:t>portfolio.</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For example: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Philips – line extension has T.V, video and audio, personal care, communication and household </a:t>
            </a:r>
            <a:r>
              <a:rPr lang="en-US" sz="2400" dirty="0" smtClean="0">
                <a:latin typeface="Times New Roman" pitchFamily="18" charset="0"/>
                <a:cs typeface="Times New Roman" pitchFamily="18" charset="0"/>
              </a:rPr>
              <a:t>appliances.</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brand appeals to distinct market segments who appreciate and like the </a:t>
            </a:r>
            <a:r>
              <a:rPr lang="en-US" sz="2400" dirty="0" smtClean="0">
                <a:latin typeface="Times New Roman" pitchFamily="18" charset="0"/>
                <a:cs typeface="Times New Roman" pitchFamily="18" charset="0"/>
              </a:rPr>
              <a:t>brand.  </a:t>
            </a:r>
            <a:r>
              <a:rPr lang="en-US" sz="2400" dirty="0">
                <a:latin typeface="Times New Roman" pitchFamily="18" charset="0"/>
                <a:cs typeface="Times New Roman" pitchFamily="18" charset="0"/>
              </a:rPr>
              <a:t>Now the customers do not tend to be contended with one product which the brand offers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Line extension is generally followed for complimentary products.</a:t>
            </a:r>
          </a:p>
        </p:txBody>
      </p:sp>
      <p:sp>
        <p:nvSpPr>
          <p:cNvPr id="4" name="Slide Number Placeholder 3"/>
          <p:cNvSpPr>
            <a:spLocks noGrp="1"/>
          </p:cNvSpPr>
          <p:nvPr>
            <p:ph type="sldNum" sz="quarter" idx="12"/>
          </p:nvPr>
        </p:nvSpPr>
        <p:spPr/>
        <p:txBody>
          <a:bodyPr/>
          <a:lstStyle/>
          <a:p>
            <a:fld id="{3592E275-D691-4E5D-BCC6-6858DE38E852}" type="slidenum">
              <a:rPr lang="en-US" smtClean="0"/>
              <a:pPr/>
              <a:t>45</a:t>
            </a:fld>
            <a:endParaRPr lang="en-US"/>
          </a:p>
        </p:txBody>
      </p:sp>
      <p:pic>
        <p:nvPicPr>
          <p:cNvPr id="5" name="Content Placeholder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789056" y="4648200"/>
            <a:ext cx="5032408" cy="19050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 xmlns:p14="http://schemas.microsoft.com/office/powerpoint/2010/main" val="15626348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457200"/>
          </a:xfrm>
        </p:spPr>
        <p:txBody>
          <a:bodyPr>
            <a:normAutofit fontScale="90000"/>
          </a:bodyPr>
          <a:lstStyle/>
          <a:p>
            <a:pPr algn="ctr"/>
            <a:r>
              <a:rPr lang="en-US" sz="2800" b="1" dirty="0" smtClean="0">
                <a:latin typeface="Times New Roman" pitchFamily="18" charset="0"/>
                <a:cs typeface="Times New Roman" pitchFamily="18" charset="0"/>
              </a:rPr>
              <a:t>3. Range </a:t>
            </a:r>
            <a:r>
              <a:rPr lang="en-US" sz="2800" b="1" dirty="0">
                <a:latin typeface="Times New Roman" pitchFamily="18" charset="0"/>
                <a:cs typeface="Times New Roman" pitchFamily="18" charset="0"/>
              </a:rPr>
              <a:t>Branding / Mixed Branding</a:t>
            </a:r>
          </a:p>
        </p:txBody>
      </p:sp>
      <p:sp>
        <p:nvSpPr>
          <p:cNvPr id="3" name="Content Placeholder 2"/>
          <p:cNvSpPr>
            <a:spLocks noGrp="1"/>
          </p:cNvSpPr>
          <p:nvPr>
            <p:ph idx="1"/>
          </p:nvPr>
        </p:nvSpPr>
        <p:spPr>
          <a:xfrm>
            <a:off x="990600" y="609600"/>
            <a:ext cx="8001000" cy="60960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dirty="0" smtClean="0">
                <a:latin typeface="Times New Roman" pitchFamily="18" charset="0"/>
                <a:cs typeface="Times New Roman" pitchFamily="18" charset="0"/>
              </a:rPr>
              <a:t>Line </a:t>
            </a:r>
            <a:r>
              <a:rPr lang="en-US" sz="2400" dirty="0">
                <a:latin typeface="Times New Roman" pitchFamily="18" charset="0"/>
                <a:cs typeface="Times New Roman" pitchFamily="18" charset="0"/>
              </a:rPr>
              <a:t>branding restricts the brand’s expansion into nearby territories of complementary products, which complement or support the main product’s usage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All the products share a common promise which stems from the firm’s or range brand’s area of competence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product are tied together by a single brand </a:t>
            </a:r>
            <a:r>
              <a:rPr lang="en-US" sz="2400" dirty="0" smtClean="0">
                <a:latin typeface="Times New Roman" pitchFamily="18" charset="0"/>
                <a:cs typeface="Times New Roman" pitchFamily="18" charset="0"/>
              </a:rPr>
              <a:t>concept</a:t>
            </a:r>
          </a:p>
          <a:p>
            <a:pPr marL="0" indent="0" algn="just">
              <a:buNone/>
            </a:pPr>
            <a:r>
              <a:rPr lang="en-US" sz="2400" b="1" dirty="0" smtClean="0">
                <a:latin typeface="Times New Roman" pitchFamily="18" charset="0"/>
                <a:cs typeface="Times New Roman" pitchFamily="18" charset="0"/>
              </a:rPr>
              <a:t>Example: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Nestle uses its Maggi brand for its range of fast food – Maggi noodles, sauces, soups, pastas,etc</a:t>
            </a:r>
          </a:p>
        </p:txBody>
      </p:sp>
      <p:sp>
        <p:nvSpPr>
          <p:cNvPr id="4" name="Slide Number Placeholder 3"/>
          <p:cNvSpPr>
            <a:spLocks noGrp="1"/>
          </p:cNvSpPr>
          <p:nvPr>
            <p:ph type="sldNum" sz="quarter" idx="12"/>
          </p:nvPr>
        </p:nvSpPr>
        <p:spPr/>
        <p:txBody>
          <a:bodyPr/>
          <a:lstStyle/>
          <a:p>
            <a:fld id="{3592E275-D691-4E5D-BCC6-6858DE38E852}" type="slidenum">
              <a:rPr lang="en-US" smtClean="0"/>
              <a:pPr/>
              <a:t>46</a:t>
            </a:fld>
            <a:endParaRPr lang="en-US"/>
          </a:p>
        </p:txBody>
      </p:sp>
      <p:pic>
        <p:nvPicPr>
          <p:cNvPr id="5" name="Content Placeholder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71600" y="3886201"/>
            <a:ext cx="7162800" cy="2743200"/>
          </a:xfrm>
          <a:prstGeom prst="rect">
            <a:avLst/>
          </a:prstGeom>
        </p:spPr>
      </p:pic>
    </p:spTree>
    <p:extLst>
      <p:ext uri="{BB962C8B-B14F-4D97-AF65-F5344CB8AC3E}">
        <p14:creationId xmlns="" xmlns:p14="http://schemas.microsoft.com/office/powerpoint/2010/main" val="24780863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200" cy="518890"/>
          </a:xfrm>
        </p:spPr>
        <p:txBody>
          <a:bodyPr>
            <a:normAutofit/>
          </a:bodyPr>
          <a:lstStyle/>
          <a:p>
            <a:pPr algn="ctr"/>
            <a:r>
              <a:rPr lang="en-US" sz="2800" b="1" dirty="0" smtClean="0">
                <a:latin typeface="Times New Roman" pitchFamily="18" charset="0"/>
                <a:cs typeface="Times New Roman" pitchFamily="18" charset="0"/>
              </a:rPr>
              <a:t>4. Umbrella </a:t>
            </a:r>
            <a:r>
              <a:rPr lang="en-US" sz="2800" b="1" dirty="0">
                <a:latin typeface="Times New Roman" pitchFamily="18" charset="0"/>
                <a:cs typeface="Times New Roman" pitchFamily="18" charset="0"/>
              </a:rPr>
              <a:t>Branding Strategy</a:t>
            </a:r>
          </a:p>
        </p:txBody>
      </p:sp>
      <p:sp>
        <p:nvSpPr>
          <p:cNvPr id="3" name="Content Placeholder 2"/>
          <p:cNvSpPr>
            <a:spLocks noGrp="1"/>
          </p:cNvSpPr>
          <p:nvPr>
            <p:ph idx="1"/>
          </p:nvPr>
        </p:nvSpPr>
        <p:spPr>
          <a:xfrm>
            <a:off x="914400" y="685800"/>
            <a:ext cx="8077200" cy="60960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Umbrella </a:t>
            </a:r>
            <a:r>
              <a:rPr lang="en-US" sz="2400" dirty="0">
                <a:latin typeface="Times New Roman" pitchFamily="18" charset="0"/>
                <a:cs typeface="Times New Roman" pitchFamily="18" charset="0"/>
              </a:rPr>
              <a:t>branding has been particularly favored by the companies of the </a:t>
            </a:r>
            <a:r>
              <a:rPr lang="en-US" sz="2400" dirty="0" smtClean="0">
                <a:latin typeface="Times New Roman" pitchFamily="18" charset="0"/>
                <a:cs typeface="Times New Roman" pitchFamily="18" charset="0"/>
              </a:rPr>
              <a:t>East.</a:t>
            </a:r>
          </a:p>
          <a:p>
            <a:pPr marL="0" indent="0">
              <a:buNone/>
            </a:pPr>
            <a:r>
              <a:rPr lang="en-US" sz="2400" b="1" dirty="0" smtClean="0">
                <a:latin typeface="Times New Roman" pitchFamily="18" charset="0"/>
                <a:cs typeface="Times New Roman" pitchFamily="18" charset="0"/>
              </a:rPr>
              <a:t>Example:</a:t>
            </a:r>
          </a:p>
          <a:p>
            <a:pPr marL="457200" indent="-457200">
              <a:buFont typeface="+mj-lt"/>
              <a:buAutoNum type="arabicPeriod"/>
            </a:pPr>
            <a:r>
              <a:rPr lang="en-US" sz="2400" dirty="0" smtClean="0">
                <a:latin typeface="Times New Roman" pitchFamily="18" charset="0"/>
                <a:cs typeface="Times New Roman" pitchFamily="18" charset="0"/>
              </a:rPr>
              <a:t>Korean </a:t>
            </a:r>
            <a:r>
              <a:rPr lang="en-US" sz="2400" dirty="0">
                <a:latin typeface="Times New Roman" pitchFamily="18" charset="0"/>
                <a:cs typeface="Times New Roman" pitchFamily="18" charset="0"/>
              </a:rPr>
              <a:t>giant LG uses its name on the product like microwaves, refrigerators, computers, television, air conditioners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Philips</a:t>
            </a:r>
            <a:r>
              <a:rPr lang="en-US" sz="2400" dirty="0">
                <a:latin typeface="Times New Roman" pitchFamily="18" charset="0"/>
                <a:cs typeface="Times New Roman" pitchFamily="18" charset="0"/>
              </a:rPr>
              <a:t>, GE and Canon also follow umbrella branding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Indian business </a:t>
            </a:r>
            <a:r>
              <a:rPr lang="en-US" sz="2400" dirty="0" smtClean="0">
                <a:latin typeface="Times New Roman" pitchFamily="18" charset="0"/>
                <a:cs typeface="Times New Roman" pitchFamily="18" charset="0"/>
              </a:rPr>
              <a:t>houses </a:t>
            </a:r>
            <a:r>
              <a:rPr lang="en-US" sz="2400" dirty="0">
                <a:latin typeface="Times New Roman" pitchFamily="18" charset="0"/>
                <a:cs typeface="Times New Roman" pitchFamily="18" charset="0"/>
              </a:rPr>
              <a:t>– TATA and </a:t>
            </a:r>
            <a:r>
              <a:rPr lang="en-US" sz="2400" dirty="0" smtClean="0">
                <a:latin typeface="Times New Roman" pitchFamily="18" charset="0"/>
                <a:cs typeface="Times New Roman" pitchFamily="18" charset="0"/>
              </a:rPr>
              <a:t>Bajaj</a:t>
            </a:r>
          </a:p>
          <a:p>
            <a:pPr marL="457200" indent="-457200">
              <a:buFont typeface="+mj-lt"/>
              <a:buAutoNum type="arabicPeriod"/>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47</a:t>
            </a:fld>
            <a:endParaRPr lang="en-US"/>
          </a:p>
        </p:txBody>
      </p:sp>
      <p:pic>
        <p:nvPicPr>
          <p:cNvPr id="5" name="Content Placeholder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71600" y="4191000"/>
            <a:ext cx="6934200" cy="24384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 xmlns:p14="http://schemas.microsoft.com/office/powerpoint/2010/main" val="7122885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20000" cy="595090"/>
          </a:xfrm>
        </p:spPr>
        <p:txBody>
          <a:bodyPr>
            <a:normAutofit/>
          </a:bodyPr>
          <a:lstStyle/>
          <a:p>
            <a:pPr algn="ctr"/>
            <a:r>
              <a:rPr lang="en-US" sz="2800" b="1" dirty="0" smtClean="0">
                <a:latin typeface="Times New Roman" pitchFamily="18" charset="0"/>
                <a:cs typeface="Times New Roman" pitchFamily="18" charset="0"/>
              </a:rPr>
              <a:t>5. Source </a:t>
            </a:r>
            <a:r>
              <a:rPr lang="en-US" sz="2800" b="1" dirty="0">
                <a:latin typeface="Times New Roman" pitchFamily="18" charset="0"/>
                <a:cs typeface="Times New Roman" pitchFamily="18" charset="0"/>
              </a:rPr>
              <a:t>/ Double </a:t>
            </a:r>
            <a:r>
              <a:rPr lang="en-US" sz="2800" b="1" dirty="0" smtClean="0">
                <a:latin typeface="Times New Roman" pitchFamily="18" charset="0"/>
                <a:cs typeface="Times New Roman" pitchFamily="18" charset="0"/>
              </a:rPr>
              <a:t>Branding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990600" y="762000"/>
            <a:ext cx="5181600" cy="58674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Source </a:t>
            </a:r>
            <a:r>
              <a:rPr lang="en-US" sz="2400" dirty="0">
                <a:latin typeface="Times New Roman" pitchFamily="18" charset="0"/>
                <a:cs typeface="Times New Roman" pitchFamily="18" charset="0"/>
              </a:rPr>
              <a:t>brand strategy combines the firm’s name with the product brand </a:t>
            </a:r>
            <a:r>
              <a:rPr lang="en-US" sz="2400" dirty="0" smtClean="0">
                <a:latin typeface="Times New Roman" pitchFamily="18" charset="0"/>
                <a:cs typeface="Times New Roman" pitchFamily="18" charset="0"/>
              </a:rPr>
              <a:t>name.  </a:t>
            </a:r>
            <a:r>
              <a:rPr lang="en-US" sz="2400" dirty="0">
                <a:latin typeface="Times New Roman" pitchFamily="18" charset="0"/>
                <a:cs typeface="Times New Roman" pitchFamily="18" charset="0"/>
              </a:rPr>
              <a:t>It is hybrid of umbrella brand and product brand strategy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product is given a brand name and it is combined with the name of the firm </a:t>
            </a:r>
            <a:endParaRPr lang="en-US" sz="2400"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Example:</a:t>
            </a:r>
          </a:p>
          <a:p>
            <a:pPr marL="457200" indent="-457200">
              <a:buFont typeface="+mj-lt"/>
              <a:buAutoNum type="arabicPeriod"/>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Pulsar – name of the bike </a:t>
            </a:r>
            <a:endParaRPr lang="en-US" sz="2400" dirty="0" smtClean="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 Bajaj </a:t>
            </a:r>
            <a:r>
              <a:rPr lang="en-US" sz="2400" dirty="0">
                <a:latin typeface="Times New Roman" pitchFamily="18" charset="0"/>
                <a:cs typeface="Times New Roman" pitchFamily="18" charset="0"/>
              </a:rPr>
              <a:t>– the company name behind it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Both </a:t>
            </a:r>
            <a:r>
              <a:rPr lang="en-US" sz="2400" dirty="0">
                <a:latin typeface="Times New Roman" pitchFamily="18" charset="0"/>
                <a:cs typeface="Times New Roman" pitchFamily="18" charset="0"/>
              </a:rPr>
              <a:t>the name enjoys equal importance and are given equal status in the brand’s communication</a:t>
            </a:r>
          </a:p>
        </p:txBody>
      </p:sp>
      <p:sp>
        <p:nvSpPr>
          <p:cNvPr id="4" name="Slide Number Placeholder 3"/>
          <p:cNvSpPr>
            <a:spLocks noGrp="1"/>
          </p:cNvSpPr>
          <p:nvPr>
            <p:ph type="sldNum" sz="quarter" idx="12"/>
          </p:nvPr>
        </p:nvSpPr>
        <p:spPr/>
        <p:txBody>
          <a:bodyPr/>
          <a:lstStyle/>
          <a:p>
            <a:fld id="{3592E275-D691-4E5D-BCC6-6858DE38E852}" type="slidenum">
              <a:rPr lang="en-US" smtClean="0"/>
              <a:pPr/>
              <a:t>48</a:t>
            </a:fld>
            <a:endParaRPr lang="en-US"/>
          </a:p>
        </p:txBody>
      </p:sp>
      <p:pic>
        <p:nvPicPr>
          <p:cNvPr id="5" name="Content Placeholder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172200" y="762000"/>
            <a:ext cx="2743200" cy="58674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 xmlns:p14="http://schemas.microsoft.com/office/powerpoint/2010/main" val="11685051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848600" cy="457200"/>
          </a:xfrm>
        </p:spPr>
        <p:txBody>
          <a:bodyPr>
            <a:normAutofit fontScale="90000"/>
          </a:bodyPr>
          <a:lstStyle/>
          <a:p>
            <a:pPr algn="ctr"/>
            <a:r>
              <a:rPr lang="en-US" dirty="0"/>
              <a:t> </a:t>
            </a:r>
            <a:r>
              <a:rPr lang="en-US" b="1" dirty="0" smtClean="0">
                <a:latin typeface="Times New Roman" pitchFamily="18" charset="0"/>
                <a:cs typeface="Times New Roman" pitchFamily="18" charset="0"/>
              </a:rPr>
              <a:t>6. </a:t>
            </a:r>
            <a:r>
              <a:rPr lang="en-US" sz="3200" b="1" dirty="0" smtClean="0">
                <a:latin typeface="Times New Roman" pitchFamily="18" charset="0"/>
                <a:cs typeface="Times New Roman" pitchFamily="18" charset="0"/>
              </a:rPr>
              <a:t>Endorsement Branding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066800" y="685800"/>
            <a:ext cx="4876800" cy="59436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Endorsement brand strategy is modified version of double branding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makes the product brand name more significant and the corporate brand name is relegated to a lesser status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umbrella brand is made to play an indirect role of passing on certain common generic associations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It is only mentioned as an endorsement to the product brand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By a large, the brand seeks to stand on its own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Unlike the product brand, endorsement brand discloses the identity of the maker, making it a small part of the brand</a:t>
            </a:r>
          </a:p>
        </p:txBody>
      </p:sp>
      <p:sp>
        <p:nvSpPr>
          <p:cNvPr id="4" name="Slide Number Placeholder 3"/>
          <p:cNvSpPr>
            <a:spLocks noGrp="1"/>
          </p:cNvSpPr>
          <p:nvPr>
            <p:ph type="sldNum" sz="quarter" idx="12"/>
          </p:nvPr>
        </p:nvSpPr>
        <p:spPr/>
        <p:txBody>
          <a:bodyPr/>
          <a:lstStyle/>
          <a:p>
            <a:fld id="{3592E275-D691-4E5D-BCC6-6858DE38E852}" type="slidenum">
              <a:rPr lang="en-US" smtClean="0"/>
              <a:pPr/>
              <a:t>49</a:t>
            </a:fld>
            <a:endParaRPr lang="en-US"/>
          </a:p>
        </p:txBody>
      </p:sp>
      <p:pic>
        <p:nvPicPr>
          <p:cNvPr id="5" name="Content Placeholder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943600" y="685800"/>
            <a:ext cx="2971800" cy="59436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 xmlns:p14="http://schemas.microsoft.com/office/powerpoint/2010/main" val="4242936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8012"/>
            <a:ext cx="7696200" cy="573988"/>
          </a:xfrm>
        </p:spPr>
        <p:txBody>
          <a:bodyPr>
            <a:normAutofit fontScale="90000"/>
          </a:bodyPr>
          <a:lstStyle/>
          <a:p>
            <a:pPr algn="ctr"/>
            <a:r>
              <a:rPr lang="en-US" dirty="0" smtClean="0">
                <a:latin typeface="Times New Roman" pitchFamily="18" charset="0"/>
                <a:cs typeface="Times New Roman" pitchFamily="18" charset="0"/>
              </a:rPr>
              <a:t>Bootstrapping</a:t>
            </a:r>
            <a:endParaRPr lang="en-US" dirty="0"/>
          </a:p>
        </p:txBody>
      </p:sp>
      <p:sp>
        <p:nvSpPr>
          <p:cNvPr id="3" name="Content Placeholder 2"/>
          <p:cNvSpPr>
            <a:spLocks noGrp="1"/>
          </p:cNvSpPr>
          <p:nvPr>
            <p:ph idx="1"/>
          </p:nvPr>
        </p:nvSpPr>
        <p:spPr>
          <a:xfrm>
            <a:off x="1219200" y="914400"/>
            <a:ext cx="7696200" cy="56388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Bootstrap financing is probably one of the best and most inexpensive routes an entrepreneur can explore when raising capital.</a:t>
            </a:r>
          </a:p>
          <a:p>
            <a:r>
              <a:rPr lang="en-US" sz="2400" dirty="0" smtClean="0">
                <a:latin typeface="Times New Roman" pitchFamily="18" charset="0"/>
                <a:cs typeface="Times New Roman" pitchFamily="18" charset="0"/>
              </a:rPr>
              <a:t>Bootstrap financing is a way to pull yourself up without the help of others.</a:t>
            </a:r>
          </a:p>
          <a:p>
            <a:pPr>
              <a:buNone/>
            </a:pPr>
            <a:r>
              <a:rPr lang="en-US" sz="2400" b="1" dirty="0" smtClean="0">
                <a:latin typeface="Times New Roman" pitchFamily="18" charset="0"/>
                <a:cs typeface="Times New Roman" pitchFamily="18" charset="0"/>
              </a:rPr>
              <a:t>Number of Advantages:</a:t>
            </a:r>
          </a:p>
          <a:p>
            <a:pPr marL="457200" indent="-457200">
              <a:buFont typeface="+mj-lt"/>
              <a:buAutoNum type="arabicPeriod"/>
            </a:pPr>
            <a:r>
              <a:rPr lang="en-US" sz="2400" dirty="0" smtClean="0">
                <a:latin typeface="Times New Roman" pitchFamily="18" charset="0"/>
                <a:cs typeface="Times New Roman" pitchFamily="18" charset="0"/>
              </a:rPr>
              <a:t>Business will be worth more because less money has been borrowed.</a:t>
            </a:r>
          </a:p>
          <a:p>
            <a:pPr marL="457200" indent="-457200">
              <a:buFont typeface="+mj-lt"/>
              <a:buAutoNum type="arabicPeriod"/>
            </a:pPr>
            <a:r>
              <a:rPr lang="en-US" sz="2400" dirty="0" smtClean="0">
                <a:latin typeface="Times New Roman" pitchFamily="18" charset="0"/>
                <a:cs typeface="Times New Roman" pitchFamily="18" charset="0"/>
              </a:rPr>
              <a:t>Need not have to pay the high interest on borrowed money.</a:t>
            </a:r>
          </a:p>
          <a:p>
            <a:pPr marL="457200" indent="-457200">
              <a:buFont typeface="+mj-lt"/>
              <a:buAutoNum type="arabicPeriod"/>
            </a:pPr>
            <a:r>
              <a:rPr lang="en-US" sz="2400" dirty="0" smtClean="0">
                <a:latin typeface="Times New Roman" pitchFamily="18" charset="0"/>
                <a:cs typeface="Times New Roman" pitchFamily="18" charset="0"/>
              </a:rPr>
              <a:t>Creative in finding ways to raise profits, without having to look to external sources.</a:t>
            </a:r>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33400"/>
            <a:ext cx="6683765" cy="762000"/>
          </a:xfrm>
        </p:spPr>
        <p:txBody>
          <a:bodyPr>
            <a:normAutofit/>
          </a:bodyPr>
          <a:lstStyle/>
          <a:p>
            <a:pPr algn="ctr"/>
            <a:r>
              <a:rPr lang="en-US" sz="2800" b="1" dirty="0" smtClean="0">
                <a:latin typeface="Times New Roman" pitchFamily="18" charset="0"/>
                <a:cs typeface="Times New Roman" pitchFamily="18" charset="0"/>
              </a:rPr>
              <a:t>7. Private </a:t>
            </a:r>
            <a:r>
              <a:rPr lang="en-US" sz="2800" b="1" dirty="0">
                <a:latin typeface="Times New Roman" pitchFamily="18" charset="0"/>
                <a:cs typeface="Times New Roman" pitchFamily="18" charset="0"/>
              </a:rPr>
              <a:t>Labels / Store branding</a:t>
            </a:r>
          </a:p>
        </p:txBody>
      </p:sp>
      <p:sp>
        <p:nvSpPr>
          <p:cNvPr id="3" name="Content Placeholder 2"/>
          <p:cNvSpPr>
            <a:spLocks noGrp="1"/>
          </p:cNvSpPr>
          <p:nvPr>
            <p:ph idx="1"/>
          </p:nvPr>
        </p:nvSpPr>
        <p:spPr>
          <a:xfrm>
            <a:off x="1371600" y="1676400"/>
            <a:ext cx="7239000" cy="30480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Products </a:t>
            </a:r>
            <a:r>
              <a:rPr lang="en-US" sz="2400" dirty="0">
                <a:latin typeface="Times New Roman" pitchFamily="18" charset="0"/>
                <a:cs typeface="Times New Roman" pitchFamily="18" charset="0"/>
              </a:rPr>
              <a:t>marketed by retailers and other members of the distribution chain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Private </a:t>
            </a:r>
            <a:r>
              <a:rPr lang="en-US" sz="2400" dirty="0">
                <a:latin typeface="Times New Roman" pitchFamily="18" charset="0"/>
                <a:cs typeface="Times New Roman" pitchFamily="18" charset="0"/>
              </a:rPr>
              <a:t>labels can be called store brands when they actually adopt the name of the store itself in some way </a:t>
            </a:r>
            <a:endParaRPr lang="en-US" sz="2400"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     Example:</a:t>
            </a:r>
            <a:r>
              <a:rPr lang="en-US" sz="2400" dirty="0" smtClean="0">
                <a:latin typeface="Times New Roman" pitchFamily="18" charset="0"/>
                <a:cs typeface="Times New Roman" pitchFamily="18" charset="0"/>
              </a:rPr>
              <a:t> Stop </a:t>
            </a:r>
            <a:r>
              <a:rPr lang="en-US" sz="2400" dirty="0">
                <a:latin typeface="Times New Roman" pitchFamily="18" charset="0"/>
                <a:cs typeface="Times New Roman" pitchFamily="18" charset="0"/>
              </a:rPr>
              <a:t>brand of clothes by Shopper’s Stop</a:t>
            </a:r>
          </a:p>
        </p:txBody>
      </p:sp>
      <p:sp>
        <p:nvSpPr>
          <p:cNvPr id="4" name="Slide Number Placeholder 3"/>
          <p:cNvSpPr>
            <a:spLocks noGrp="1"/>
          </p:cNvSpPr>
          <p:nvPr>
            <p:ph type="sldNum" sz="quarter" idx="12"/>
          </p:nvPr>
        </p:nvSpPr>
        <p:spPr/>
        <p:txBody>
          <a:bodyPr/>
          <a:lstStyle/>
          <a:p>
            <a:fld id="{3592E275-D691-4E5D-BCC6-6858DE38E852}" type="slidenum">
              <a:rPr lang="en-US" smtClean="0"/>
              <a:pPr/>
              <a:t>50</a:t>
            </a:fld>
            <a:endParaRPr lang="en-US"/>
          </a:p>
        </p:txBody>
      </p:sp>
    </p:spTree>
    <p:extLst>
      <p:ext uri="{BB962C8B-B14F-4D97-AF65-F5344CB8AC3E}">
        <p14:creationId xmlns="" xmlns:p14="http://schemas.microsoft.com/office/powerpoint/2010/main" val="25836459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600200" y="914400"/>
            <a:ext cx="6934200" cy="5257800"/>
          </a:xfrm>
        </p:spPr>
        <p:style>
          <a:lnRef idx="1">
            <a:schemeClr val="accent4"/>
          </a:lnRef>
          <a:fillRef idx="2">
            <a:schemeClr val="accent4"/>
          </a:fillRef>
          <a:effectRef idx="1">
            <a:schemeClr val="accent4"/>
          </a:effectRef>
          <a:fontRef idx="minor">
            <a:schemeClr val="dk1"/>
          </a:fontRef>
        </p:style>
      </p:pic>
      <p:sp>
        <p:nvSpPr>
          <p:cNvPr id="4" name="Slide Number Placeholder 3"/>
          <p:cNvSpPr>
            <a:spLocks noGrp="1"/>
          </p:cNvSpPr>
          <p:nvPr>
            <p:ph type="sldNum" sz="quarter" idx="12"/>
          </p:nvPr>
        </p:nvSpPr>
        <p:spPr/>
        <p:txBody>
          <a:bodyPr/>
          <a:lstStyle/>
          <a:p>
            <a:fld id="{3592E275-D691-4E5D-BCC6-6858DE38E852}" type="slidenum">
              <a:rPr lang="en-US" smtClean="0"/>
              <a:pPr/>
              <a:t>51</a:t>
            </a:fld>
            <a:endParaRPr lang="en-US"/>
          </a:p>
        </p:txBody>
      </p:sp>
    </p:spTree>
    <p:extLst>
      <p:ext uri="{BB962C8B-B14F-4D97-AF65-F5344CB8AC3E}">
        <p14:creationId xmlns="" xmlns:p14="http://schemas.microsoft.com/office/powerpoint/2010/main" val="3854875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200" cy="595090"/>
          </a:xfrm>
        </p:spPr>
        <p:txBody>
          <a:bodyPr>
            <a:normAutofit/>
          </a:bodyPr>
          <a:lstStyle/>
          <a:p>
            <a:pPr algn="ctr"/>
            <a:r>
              <a:rPr lang="en-US" sz="3200" b="1" dirty="0" smtClean="0">
                <a:latin typeface="Times New Roman" pitchFamily="18" charset="0"/>
                <a:cs typeface="Times New Roman" pitchFamily="18" charset="0"/>
              </a:rPr>
              <a:t>Source Of Bootstrap Financing</a:t>
            </a:r>
            <a:endParaRPr lang="en-US" sz="32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6</a:t>
            </a:fld>
            <a:endParaRPr lang="en-US"/>
          </a:p>
        </p:txBody>
      </p:sp>
      <p:sp>
        <p:nvSpPr>
          <p:cNvPr id="5" name="Rounded Rectangle 4"/>
          <p:cNvSpPr/>
          <p:nvPr/>
        </p:nvSpPr>
        <p:spPr>
          <a:xfrm>
            <a:off x="2895600" y="1600200"/>
            <a:ext cx="3733800" cy="838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Source Of Bootstrap Financing</a:t>
            </a:r>
            <a:endParaRPr lang="en-US" dirty="0">
              <a:latin typeface="Times New Roman" pitchFamily="18" charset="0"/>
              <a:cs typeface="Times New Roman" pitchFamily="18" charset="0"/>
            </a:endParaRPr>
          </a:p>
        </p:txBody>
      </p:sp>
      <p:sp>
        <p:nvSpPr>
          <p:cNvPr id="6" name="Rounded Rectangle 5"/>
          <p:cNvSpPr/>
          <p:nvPr/>
        </p:nvSpPr>
        <p:spPr>
          <a:xfrm>
            <a:off x="3505200" y="4419600"/>
            <a:ext cx="27432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Equipment Suppliers</a:t>
            </a:r>
            <a:endParaRPr lang="en-US" dirty="0"/>
          </a:p>
        </p:txBody>
      </p:sp>
      <p:sp>
        <p:nvSpPr>
          <p:cNvPr id="7" name="Rounded Rectangle 6"/>
          <p:cNvSpPr/>
          <p:nvPr/>
        </p:nvSpPr>
        <p:spPr>
          <a:xfrm>
            <a:off x="2743200" y="3200400"/>
            <a:ext cx="18288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Factoring</a:t>
            </a:r>
            <a:endParaRPr lang="en-US" dirty="0"/>
          </a:p>
        </p:txBody>
      </p:sp>
      <p:sp>
        <p:nvSpPr>
          <p:cNvPr id="8" name="Rounded Rectangle 7"/>
          <p:cNvSpPr/>
          <p:nvPr/>
        </p:nvSpPr>
        <p:spPr>
          <a:xfrm>
            <a:off x="5029200" y="3200400"/>
            <a:ext cx="18288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Customers</a:t>
            </a:r>
            <a:endParaRPr lang="en-US" dirty="0"/>
          </a:p>
        </p:txBody>
      </p:sp>
      <p:sp>
        <p:nvSpPr>
          <p:cNvPr id="9" name="Rounded Rectangle 8"/>
          <p:cNvSpPr/>
          <p:nvPr/>
        </p:nvSpPr>
        <p:spPr>
          <a:xfrm>
            <a:off x="7010400" y="3200400"/>
            <a:ext cx="18288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Real-estate</a:t>
            </a:r>
            <a:endParaRPr lang="en-US" dirty="0"/>
          </a:p>
        </p:txBody>
      </p:sp>
      <p:sp>
        <p:nvSpPr>
          <p:cNvPr id="10" name="Rounded Rectangle 9"/>
          <p:cNvSpPr/>
          <p:nvPr/>
        </p:nvSpPr>
        <p:spPr>
          <a:xfrm>
            <a:off x="685800" y="3200400"/>
            <a:ext cx="18288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Trade Credit</a:t>
            </a:r>
            <a:endParaRPr lang="en-US" dirty="0"/>
          </a:p>
        </p:txBody>
      </p:sp>
      <p:cxnSp>
        <p:nvCxnSpPr>
          <p:cNvPr id="12" name="Straight Arrow Connector 11"/>
          <p:cNvCxnSpPr/>
          <p:nvPr/>
        </p:nvCxnSpPr>
        <p:spPr>
          <a:xfrm rot="5400000">
            <a:off x="3809206" y="3429000"/>
            <a:ext cx="19819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8" idx="0"/>
          </p:cNvCxnSpPr>
          <p:nvPr/>
        </p:nvCxnSpPr>
        <p:spPr>
          <a:xfrm rot="16200000" flipH="1">
            <a:off x="5181600" y="2438400"/>
            <a:ext cx="762000" cy="762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10800000" flipV="1">
            <a:off x="3429000" y="2438400"/>
            <a:ext cx="914400" cy="762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10800000" flipV="1">
            <a:off x="1981200" y="2438400"/>
            <a:ext cx="1905000" cy="762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5867400" y="2438400"/>
            <a:ext cx="1524000" cy="762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Rounded Rectangle 24"/>
          <p:cNvSpPr/>
          <p:nvPr/>
        </p:nvSpPr>
        <p:spPr>
          <a:xfrm>
            <a:off x="2438400" y="5715000"/>
            <a:ext cx="16764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Conditional Sales Contract</a:t>
            </a:r>
            <a:endParaRPr lang="en-US" dirty="0">
              <a:latin typeface="Times New Roman" pitchFamily="18" charset="0"/>
              <a:cs typeface="Times New Roman" pitchFamily="18" charset="0"/>
            </a:endParaRPr>
          </a:p>
        </p:txBody>
      </p:sp>
      <p:sp>
        <p:nvSpPr>
          <p:cNvPr id="27" name="Rounded Rectangle 26"/>
          <p:cNvSpPr/>
          <p:nvPr/>
        </p:nvSpPr>
        <p:spPr>
          <a:xfrm>
            <a:off x="5486400" y="5715000"/>
            <a:ext cx="16764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latin typeface="Times New Roman" pitchFamily="18" charset="0"/>
                <a:cs typeface="Times New Roman" pitchFamily="18" charset="0"/>
              </a:rPr>
              <a:t>Chattel Mortgage Contract</a:t>
            </a:r>
            <a:endParaRPr lang="en-US" dirty="0">
              <a:latin typeface="Times New Roman" pitchFamily="18" charset="0"/>
              <a:cs typeface="Times New Roman" pitchFamily="18" charset="0"/>
            </a:endParaRPr>
          </a:p>
        </p:txBody>
      </p:sp>
      <p:cxnSp>
        <p:nvCxnSpPr>
          <p:cNvPr id="29" name="Straight Arrow Connector 28"/>
          <p:cNvCxnSpPr/>
          <p:nvPr/>
        </p:nvCxnSpPr>
        <p:spPr>
          <a:xfrm rot="10800000" flipV="1">
            <a:off x="3505200" y="5181600"/>
            <a:ext cx="12192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6" idx="2"/>
          </p:cNvCxnSpPr>
          <p:nvPr/>
        </p:nvCxnSpPr>
        <p:spPr>
          <a:xfrm rot="16200000" flipH="1">
            <a:off x="5143500" y="4914900"/>
            <a:ext cx="533400" cy="1066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72400" cy="64008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buNone/>
            </a:pPr>
            <a:r>
              <a:rPr lang="en-US" sz="2400" b="1" dirty="0" smtClean="0">
                <a:solidFill>
                  <a:srgbClr val="C00000"/>
                </a:solidFill>
                <a:latin typeface="Times New Roman" pitchFamily="18" charset="0"/>
                <a:cs typeface="Times New Roman" pitchFamily="18" charset="0"/>
              </a:rPr>
              <a:t>1.  Trade-Credit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Normally, a supplier will extend you credit after you're a regular customer for 30, 60 or 90 days, without charging interest. </a:t>
            </a:r>
          </a:p>
          <a:p>
            <a:r>
              <a:rPr lang="en-US" sz="2400" b="1" dirty="0" smtClean="0">
                <a:latin typeface="Times New Roman" pitchFamily="18" charset="0"/>
                <a:cs typeface="Times New Roman" pitchFamily="18" charset="0"/>
              </a:rPr>
              <a:t>Example</a:t>
            </a:r>
            <a:r>
              <a:rPr lang="en-US" sz="2400" dirty="0" smtClean="0">
                <a:latin typeface="Times New Roman" pitchFamily="18" charset="0"/>
                <a:cs typeface="Times New Roman" pitchFamily="18" charset="0"/>
              </a:rPr>
              <a:t>, suppose that a supplier ships something to you, and that bill is due in 30 days but you have trade credit or terms. </a:t>
            </a:r>
          </a:p>
          <a:p>
            <a:r>
              <a:rPr lang="en-US" sz="2400" dirty="0" smtClean="0">
                <a:latin typeface="Times New Roman" pitchFamily="18" charset="0"/>
                <a:cs typeface="Times New Roman" pitchFamily="18" charset="0"/>
              </a:rPr>
              <a:t>Your terms might be net 60 days from the receipt of goods, in which case you would have 30 extra days to pay for the items.</a:t>
            </a:r>
          </a:p>
          <a:p>
            <a:pPr>
              <a:buNone/>
            </a:pPr>
            <a:r>
              <a:rPr lang="en-US" sz="2400" dirty="0" smtClean="0">
                <a:solidFill>
                  <a:srgbClr val="C00000"/>
                </a:solidFill>
                <a:latin typeface="Times New Roman" pitchFamily="18" charset="0"/>
                <a:cs typeface="Times New Roman" pitchFamily="18" charset="0"/>
              </a:rPr>
              <a:t>2. </a:t>
            </a:r>
            <a:r>
              <a:rPr lang="en-US" sz="2400" b="1" dirty="0" smtClean="0">
                <a:solidFill>
                  <a:srgbClr val="C00000"/>
                </a:solidFill>
                <a:latin typeface="Times New Roman" pitchFamily="18" charset="0"/>
                <a:cs typeface="Times New Roman" pitchFamily="18" charset="0"/>
              </a:rPr>
              <a:t>Factoring</a:t>
            </a:r>
          </a:p>
          <a:p>
            <a:pPr algn="just"/>
            <a:r>
              <a:rPr lang="en-US" sz="2600" dirty="0" smtClean="0">
                <a:latin typeface="Times New Roman" pitchFamily="18" charset="0"/>
                <a:cs typeface="Times New Roman" pitchFamily="18" charset="0"/>
              </a:rPr>
              <a:t>This is a financing method where you actually sell your accounts receivable to a buyer such as a commercial finance company to raise capital. </a:t>
            </a:r>
          </a:p>
          <a:p>
            <a:pPr algn="just"/>
            <a:r>
              <a:rPr lang="en-US" sz="2600" dirty="0" smtClean="0">
                <a:latin typeface="Times New Roman" pitchFamily="18" charset="0"/>
                <a:cs typeface="Times New Roman" pitchFamily="18" charset="0"/>
              </a:rPr>
              <a:t>A "factor" buys accounts receivable, usually at a discount rate that ranges between one and 15 percent. </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72399" cy="64770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dirty="0" smtClean="0">
                <a:latin typeface="Times New Roman" pitchFamily="18" charset="0"/>
                <a:cs typeface="Times New Roman" pitchFamily="18" charset="0"/>
              </a:rPr>
              <a:t>Factoring can be performed on a non-notification basis. That means your customers aren't aware that their accounts have been sold.</a:t>
            </a:r>
          </a:p>
          <a:p>
            <a:pPr algn="just"/>
            <a:r>
              <a:rPr lang="en-US" sz="2400" dirty="0" smtClean="0">
                <a:latin typeface="Times New Roman" pitchFamily="18" charset="0"/>
                <a:cs typeface="Times New Roman" pitchFamily="18" charset="0"/>
              </a:rPr>
              <a:t>The factor then becomes the creditor and assumes the task of collecting the receivables as well as doing what would've been your paperwork chores.</a:t>
            </a:r>
          </a:p>
          <a:p>
            <a:pPr>
              <a:buNone/>
            </a:pPr>
            <a:r>
              <a:rPr lang="en-US" sz="2400" b="1" dirty="0" smtClean="0">
                <a:solidFill>
                  <a:srgbClr val="C00000"/>
                </a:solidFill>
                <a:latin typeface="Times New Roman" pitchFamily="18" charset="0"/>
                <a:cs typeface="Times New Roman" pitchFamily="18" charset="0"/>
              </a:rPr>
              <a:t>3.Customers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Customers are another source of bootstrap financing, and there are several different ways to take advantage of these valuable assets. </a:t>
            </a:r>
          </a:p>
          <a:p>
            <a:r>
              <a:rPr lang="en-US" sz="2400" dirty="0" smtClean="0">
                <a:latin typeface="Times New Roman" pitchFamily="18" charset="0"/>
                <a:cs typeface="Times New Roman" pitchFamily="18" charset="0"/>
              </a:rPr>
              <a:t>One way to use your customers to obtain financing is by having them write you a letter of credit. </a:t>
            </a:r>
          </a:p>
          <a:p>
            <a:pPr algn="just"/>
            <a:r>
              <a:rPr lang="en-US" sz="2400" b="1" dirty="0" smtClean="0">
                <a:latin typeface="Times New Roman" pitchFamily="18" charset="0"/>
                <a:cs typeface="Times New Roman" pitchFamily="18" charset="0"/>
              </a:rPr>
              <a:t>Example</a:t>
            </a:r>
            <a:r>
              <a:rPr lang="en-US" sz="2400" dirty="0" smtClean="0">
                <a:latin typeface="Times New Roman" pitchFamily="18" charset="0"/>
                <a:cs typeface="Times New Roman" pitchFamily="18" charset="0"/>
              </a:rPr>
              <a:t>, suppose you're starting a business manufacturing industrial bags. A large corporation has placed an order with your firm for a steady flow of cloth bags.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72399" cy="63246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400" dirty="0" smtClean="0">
                <a:latin typeface="Times New Roman" pitchFamily="18" charset="0"/>
                <a:cs typeface="Times New Roman" pitchFamily="18" charset="0"/>
              </a:rPr>
              <a:t>The major supplier from which you will obtain the material the bags is located in India. </a:t>
            </a:r>
          </a:p>
          <a:p>
            <a:pPr algn="just"/>
            <a:r>
              <a:rPr lang="en-US" sz="2400" dirty="0" smtClean="0">
                <a:latin typeface="Times New Roman" pitchFamily="18" charset="0"/>
                <a:cs typeface="Times New Roman" pitchFamily="18" charset="0"/>
              </a:rPr>
              <a:t>In this scenario, you obtain a letter of credit from your customer when the order is placed, and the material for the bags is purchased using the letter of credit as security.</a:t>
            </a:r>
          </a:p>
          <a:p>
            <a:pPr>
              <a:buNone/>
            </a:pPr>
            <a:r>
              <a:rPr lang="en-US" sz="2400" b="1" dirty="0" smtClean="0">
                <a:solidFill>
                  <a:srgbClr val="C00000"/>
                </a:solidFill>
                <a:latin typeface="Times New Roman" pitchFamily="18" charset="0"/>
                <a:cs typeface="Times New Roman" pitchFamily="18" charset="0"/>
              </a:rPr>
              <a:t>4.Realestate </a:t>
            </a:r>
            <a:r>
              <a:rPr lang="en-US" sz="2400" dirty="0" smtClean="0"/>
              <a:t/>
            </a:r>
            <a:br>
              <a:rPr lang="en-US" sz="2400" dirty="0" smtClean="0"/>
            </a:br>
            <a:r>
              <a:rPr lang="en-US" sz="2400" dirty="0" smtClean="0">
                <a:latin typeface="Times New Roman" pitchFamily="18" charset="0"/>
                <a:cs typeface="Times New Roman" pitchFamily="18" charset="0"/>
              </a:rPr>
              <a:t>Another bootstrap financing source is real estate. </a:t>
            </a:r>
          </a:p>
          <a:p>
            <a:r>
              <a:rPr lang="en-US" sz="2400" dirty="0" smtClean="0">
                <a:latin typeface="Times New Roman" pitchFamily="18" charset="0"/>
                <a:cs typeface="Times New Roman" pitchFamily="18" charset="0"/>
              </a:rPr>
              <a:t>The first is simply to lease your facility. </a:t>
            </a:r>
          </a:p>
          <a:p>
            <a:r>
              <a:rPr lang="en-US" sz="2400" dirty="0" smtClean="0">
                <a:latin typeface="Times New Roman" pitchFamily="18" charset="0"/>
                <a:cs typeface="Times New Roman" pitchFamily="18" charset="0"/>
              </a:rPr>
              <a:t>This reduces startup costs because it costs less to lease a facility than it does to buy one. </a:t>
            </a:r>
          </a:p>
          <a:p>
            <a:r>
              <a:rPr lang="en-US" sz="2400" dirty="0" smtClean="0">
                <a:latin typeface="Times New Roman" pitchFamily="18" charset="0"/>
                <a:cs typeface="Times New Roman" pitchFamily="18" charset="0"/>
              </a:rPr>
              <a:t>Also, when negotiating a lease, you may be able to arrange payments that correspond to seasonal peaks or growth patterns.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592E275-D691-4E5D-BCC6-6858DE38E852}"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TF00001235</Template>
  <TotalTime>722</TotalTime>
  <Words>3696</Words>
  <Application>Microsoft Office PowerPoint</Application>
  <PresentationFormat>On-screen Show (4:3)</PresentationFormat>
  <Paragraphs>368</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Wisp</vt:lpstr>
      <vt:lpstr>Unit-VI: Startup Funding &amp; Branding</vt:lpstr>
      <vt:lpstr>Sources of Funding Entrepreneurial Start-Up Companies? </vt:lpstr>
      <vt:lpstr>Classification Source of Capital</vt:lpstr>
      <vt:lpstr>Slide 4</vt:lpstr>
      <vt:lpstr>Bootstrapping</vt:lpstr>
      <vt:lpstr>Source Of Bootstrap Financing</vt:lpstr>
      <vt:lpstr>Slide 7</vt:lpstr>
      <vt:lpstr>Slide 8</vt:lpstr>
      <vt:lpstr>Slide 9</vt:lpstr>
      <vt:lpstr>Slide 10</vt:lpstr>
      <vt:lpstr>Angel Investors</vt:lpstr>
      <vt:lpstr>Investment Profile  Angel Investors</vt:lpstr>
      <vt:lpstr>India Angel Network Achievement</vt:lpstr>
      <vt:lpstr>Crowd Funding </vt:lpstr>
      <vt:lpstr>Advantages Of Crowd Funding Need to be Creative </vt:lpstr>
      <vt:lpstr>Slide 16</vt:lpstr>
      <vt:lpstr>Slide 17</vt:lpstr>
      <vt:lpstr>Venture Capitalists </vt:lpstr>
      <vt:lpstr>Services generally provide by VCs</vt:lpstr>
      <vt:lpstr>The most active Venture Capital Funds in India</vt:lpstr>
      <vt:lpstr>The most active Venture Capital funds in India</vt:lpstr>
      <vt:lpstr>Role of Institutional Support and Commercial Banks.</vt:lpstr>
      <vt:lpstr>Slide 23</vt:lpstr>
      <vt:lpstr>Slide 24</vt:lpstr>
      <vt:lpstr>INSTITUTIONAL SUPPORT</vt:lpstr>
      <vt:lpstr>1. The National Small Industries Corporation Ltd (NSIC)  </vt:lpstr>
      <vt:lpstr>2. State Small Industries Development Corporations (SSIDC) </vt:lpstr>
      <vt:lpstr>3. DISTRICT INDUSTRIES CENTERS (DIC)</vt:lpstr>
      <vt:lpstr>Slide 29</vt:lpstr>
      <vt:lpstr>4. Small Industries Development Bank Of India (SIDBI) </vt:lpstr>
      <vt:lpstr>5. Khadi and Village Industries Commission </vt:lpstr>
      <vt:lpstr>Commercial Banks. </vt:lpstr>
      <vt:lpstr>Slide 33</vt:lpstr>
      <vt:lpstr>Slide 34</vt:lpstr>
      <vt:lpstr>Slide 35</vt:lpstr>
      <vt:lpstr>Slide 36</vt:lpstr>
      <vt:lpstr>Schemes of Government through Startup India,</vt:lpstr>
      <vt:lpstr>Slide 38</vt:lpstr>
      <vt:lpstr>Slide 39</vt:lpstr>
      <vt:lpstr>Introduction to branding a startup and developing branding strategies. </vt:lpstr>
      <vt:lpstr>Branding Tips For A Startup</vt:lpstr>
      <vt:lpstr>Developing Branding Strategies</vt:lpstr>
      <vt:lpstr>Branding Strategies</vt:lpstr>
      <vt:lpstr>1.Product Branding/Multi-Brand strategy</vt:lpstr>
      <vt:lpstr>2. Line Branding</vt:lpstr>
      <vt:lpstr>3. Range Branding / Mixed Branding</vt:lpstr>
      <vt:lpstr>4. Umbrella Branding Strategy</vt:lpstr>
      <vt:lpstr>5. Source / Double Branding</vt:lpstr>
      <vt:lpstr> 6. Endorsement Branding</vt:lpstr>
      <vt:lpstr>7. Private Labels / Store branding</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109</cp:revision>
  <dcterms:created xsi:type="dcterms:W3CDTF">2019-09-23T07:45:02Z</dcterms:created>
  <dcterms:modified xsi:type="dcterms:W3CDTF">2019-10-11T04:03:10Z</dcterms:modified>
</cp:coreProperties>
</file>