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sldIdLst>
    <p:sldId id="257" r:id="rId2"/>
    <p:sldId id="328"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26"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3" d="100"/>
          <a:sy n="33" d="100"/>
        </p:scale>
        <p:origin x="438"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D703B4-8B20-4F16-8D4B-2C31C0B12C08}" type="datetimeFigureOut">
              <a:rPr lang="en-US" smtClean="0"/>
              <a:pPr/>
              <a:t>1/21/2021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A43CF-878D-4B18-87DD-6C479DB7DC54}" type="slidenum">
              <a:rPr lang="en-US" smtClean="0"/>
              <a:pPr/>
              <a:t>‹#›</a:t>
            </a:fld>
            <a:endParaRPr lang="en-US"/>
          </a:p>
        </p:txBody>
      </p:sp>
    </p:spTree>
    <p:extLst>
      <p:ext uri="{BB962C8B-B14F-4D97-AF65-F5344CB8AC3E}">
        <p14:creationId xmlns:p14="http://schemas.microsoft.com/office/powerpoint/2010/main" val="1488780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a:noFill/>
          <a:ln w="9525"/>
        </p:spPr>
        <p:txBody>
          <a:bodyPr/>
          <a:lstStyle/>
          <a:p>
            <a:endParaRPr lang="en-US" smtClean="0"/>
          </a:p>
        </p:txBody>
      </p:sp>
      <p:sp>
        <p:nvSpPr>
          <p:cNvPr id="12288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704266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21EA-A5FC-4C29-911B-10D3AA34ADBC}" type="slidenum">
              <a:rPr lang="en-US"/>
              <a:pPr/>
              <a:t>66</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3933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21EA-A5FC-4C29-911B-10D3AA34ADBC}" type="slidenum">
              <a:rPr lang="en-US"/>
              <a:pPr/>
              <a:t>67</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58495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21EA-A5FC-4C29-911B-10D3AA34ADBC}" type="slidenum">
              <a:rPr lang="en-US"/>
              <a:pPr/>
              <a:t>68</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4787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21EA-A5FC-4C29-911B-10D3AA34ADBC}" type="slidenum">
              <a:rPr lang="en-US"/>
              <a:pPr/>
              <a:t>69</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05440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8FB9ED0-8DA0-4FBF-98AC-83514E1B12E8}" type="slidenum">
              <a:rPr lang="en-US" smtClean="0">
                <a:latin typeface="Arial" pitchFamily="34" charset="0"/>
              </a:rPr>
              <a:pPr/>
              <a:t>83</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960284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xfrm>
            <a:off x="914400" y="4343400"/>
            <a:ext cx="5029200" cy="4114800"/>
          </a:xfrm>
          <a:noFill/>
          <a:ln/>
        </p:spPr>
        <p:txBody>
          <a:bodyPr wrap="none" anchor="ctr"/>
          <a:lstStyle/>
          <a:p>
            <a:endParaRPr lang="en-US" smtClean="0">
              <a:latin typeface="Arial" pitchFamily="34" charset="0"/>
            </a:endParaRPr>
          </a:p>
        </p:txBody>
      </p:sp>
    </p:spTree>
    <p:extLst>
      <p:ext uri="{BB962C8B-B14F-4D97-AF65-F5344CB8AC3E}">
        <p14:creationId xmlns:p14="http://schemas.microsoft.com/office/powerpoint/2010/main" val="211583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xfrm>
            <a:off x="1150938" y="692150"/>
            <a:ext cx="4556125" cy="3416300"/>
          </a:xfrm>
          <a:ln/>
        </p:spPr>
      </p:sp>
      <p:sp>
        <p:nvSpPr>
          <p:cNvPr id="124931" name="Notes Placeholder 2"/>
          <p:cNvSpPr>
            <a:spLocks noGrp="1"/>
          </p:cNvSpPr>
          <p:nvPr>
            <p:ph type="body" idx="1"/>
          </p:nvPr>
        </p:nvSpPr>
        <p:spPr>
          <a:noFill/>
          <a:ln w="9525"/>
        </p:spPr>
        <p:txBody>
          <a:bodyPr/>
          <a:lstStyle/>
          <a:p>
            <a:endParaRPr lang="en-IN" smtClean="0"/>
          </a:p>
        </p:txBody>
      </p:sp>
      <p:sp>
        <p:nvSpPr>
          <p:cNvPr id="124932" name="Slide Number Placeholder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lstStyle/>
          <a:p>
            <a:fld id="{A269C759-279C-4ED1-BE9E-75596C27A2CA}" type="slidenum">
              <a:rPr lang="en-IN"/>
              <a:pPr/>
              <a:t>97</a:t>
            </a:fld>
            <a:endParaRPr lang="en-IN"/>
          </a:p>
        </p:txBody>
      </p:sp>
    </p:spTree>
    <p:extLst>
      <p:ext uri="{BB962C8B-B14F-4D97-AF65-F5344CB8AC3E}">
        <p14:creationId xmlns:p14="http://schemas.microsoft.com/office/powerpoint/2010/main" val="2693995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914400" y="4343400"/>
            <a:ext cx="5029200" cy="4114800"/>
          </a:xfrm>
          <a:noFill/>
          <a:ln/>
        </p:spPr>
        <p:txBody>
          <a:bodyPr wrap="none" anchor="ctr"/>
          <a:lstStyle/>
          <a:p>
            <a:endParaRPr lang="en-US" smtClean="0">
              <a:latin typeface="Arial" pitchFamily="34" charset="0"/>
            </a:endParaRPr>
          </a:p>
        </p:txBody>
      </p:sp>
    </p:spTree>
    <p:extLst>
      <p:ext uri="{BB962C8B-B14F-4D97-AF65-F5344CB8AC3E}">
        <p14:creationId xmlns:p14="http://schemas.microsoft.com/office/powerpoint/2010/main" val="2737538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xfrm>
            <a:off x="914400" y="4343400"/>
            <a:ext cx="5029200" cy="4114800"/>
          </a:xfrm>
          <a:noFill/>
          <a:ln/>
        </p:spPr>
        <p:txBody>
          <a:bodyPr wrap="none" anchor="ctr"/>
          <a:lstStyle/>
          <a:p>
            <a:endParaRPr lang="en-US" smtClean="0">
              <a:latin typeface="Arial" pitchFamily="34" charset="0"/>
            </a:endParaRPr>
          </a:p>
        </p:txBody>
      </p:sp>
    </p:spTree>
    <p:extLst>
      <p:ext uri="{BB962C8B-B14F-4D97-AF65-F5344CB8AC3E}">
        <p14:creationId xmlns:p14="http://schemas.microsoft.com/office/powerpoint/2010/main" val="1794593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xfrm>
            <a:off x="914400" y="4343400"/>
            <a:ext cx="5029200" cy="4114800"/>
          </a:xfrm>
          <a:noFill/>
          <a:ln/>
        </p:spPr>
        <p:txBody>
          <a:bodyPr wrap="none" anchor="ctr"/>
          <a:lstStyle/>
          <a:p>
            <a:endParaRPr lang="en-US" smtClean="0">
              <a:latin typeface="Arial" pitchFamily="34" charset="0"/>
            </a:endParaRPr>
          </a:p>
        </p:txBody>
      </p:sp>
    </p:spTree>
    <p:extLst>
      <p:ext uri="{BB962C8B-B14F-4D97-AF65-F5344CB8AC3E}">
        <p14:creationId xmlns:p14="http://schemas.microsoft.com/office/powerpoint/2010/main" val="2070031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lvl="2">
              <a:lnSpc>
                <a:spcPct val="90000"/>
              </a:lnSpc>
            </a:pPr>
            <a:r>
              <a:rPr lang="en-US" sz="1600" smtClean="0"/>
              <a:t>A connectionless transport layer treats each segment as an independent packet and delivers it to the transport layer at the destination machine.</a:t>
            </a:r>
          </a:p>
          <a:p>
            <a:pPr lvl="2">
              <a:lnSpc>
                <a:spcPct val="90000"/>
              </a:lnSpc>
            </a:pPr>
            <a:r>
              <a:rPr lang="en-US" sz="1600" smtClean="0"/>
              <a:t>A connection-oriented transport layer makes a connection with the transport layer at the destination machine first before delivering the packets. After all the data are transferred, the connection is terminated.</a:t>
            </a:r>
          </a:p>
          <a:p>
            <a:endParaRPr lang="en-GB" smtClean="0"/>
          </a:p>
        </p:txBody>
      </p:sp>
      <p:sp>
        <p:nvSpPr>
          <p:cNvPr id="4" name="Slide Number Placeholder 3"/>
          <p:cNvSpPr>
            <a:spLocks noGrp="1"/>
          </p:cNvSpPr>
          <p:nvPr>
            <p:ph type="sldNum" sz="quarter" idx="5"/>
          </p:nvPr>
        </p:nvSpPr>
        <p:spPr/>
        <p:txBody>
          <a:bodyPr/>
          <a:lstStyle/>
          <a:p>
            <a:pPr>
              <a:defRPr/>
            </a:pPr>
            <a:fld id="{6CF26D99-AEAE-4A9A-9B04-6045C26C5863}" type="slidenum">
              <a:rPr lang="en-GB" smtClean="0"/>
              <a:pPr>
                <a:defRPr/>
              </a:pPr>
              <a:t>49</a:t>
            </a:fld>
            <a:endParaRPr lang="en-GB"/>
          </a:p>
        </p:txBody>
      </p:sp>
    </p:spTree>
    <p:extLst>
      <p:ext uri="{BB962C8B-B14F-4D97-AF65-F5344CB8AC3E}">
        <p14:creationId xmlns:p14="http://schemas.microsoft.com/office/powerpoint/2010/main" val="240289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xfrm>
            <a:off x="914400" y="4343400"/>
            <a:ext cx="5029200" cy="4114800"/>
          </a:xfrm>
          <a:noFill/>
          <a:ln/>
        </p:spPr>
        <p:txBody>
          <a:bodyPr wrap="none" anchor="ctr"/>
          <a:lstStyle/>
          <a:p>
            <a:endParaRPr lang="en-US" smtClean="0">
              <a:latin typeface="Arial" pitchFamily="34" charset="0"/>
            </a:endParaRPr>
          </a:p>
        </p:txBody>
      </p:sp>
    </p:spTree>
    <p:extLst>
      <p:ext uri="{BB962C8B-B14F-4D97-AF65-F5344CB8AC3E}">
        <p14:creationId xmlns:p14="http://schemas.microsoft.com/office/powerpoint/2010/main" val="3770995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xfrm>
            <a:off x="914400" y="4343400"/>
            <a:ext cx="5029200" cy="4114800"/>
          </a:xfrm>
          <a:noFill/>
          <a:ln/>
        </p:spPr>
        <p:txBody>
          <a:bodyPr wrap="none" anchor="ctr"/>
          <a:lstStyle/>
          <a:p>
            <a:endParaRPr lang="en-US" smtClean="0">
              <a:latin typeface="Arial" pitchFamily="34" charset="0"/>
            </a:endParaRPr>
          </a:p>
        </p:txBody>
      </p:sp>
    </p:spTree>
    <p:extLst>
      <p:ext uri="{BB962C8B-B14F-4D97-AF65-F5344CB8AC3E}">
        <p14:creationId xmlns:p14="http://schemas.microsoft.com/office/powerpoint/2010/main" val="628945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21EA-A5FC-4C29-911B-10D3AA34ADBC}" type="slidenum">
              <a:rPr lang="en-US"/>
              <a:pPr/>
              <a:t>58</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96541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21EA-A5FC-4C29-911B-10D3AA34ADBC}" type="slidenum">
              <a:rPr lang="en-US"/>
              <a:pPr/>
              <a:t>60</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6164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21EA-A5FC-4C29-911B-10D3AA34ADBC}" type="slidenum">
              <a:rPr lang="en-US"/>
              <a:pPr/>
              <a:t>61</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79409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21EA-A5FC-4C29-911B-10D3AA34ADBC}" type="slidenum">
              <a:rPr lang="en-US"/>
              <a:pPr/>
              <a:t>62</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3405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21EA-A5FC-4C29-911B-10D3AA34ADBC}" type="slidenum">
              <a:rPr lang="en-US"/>
              <a:pPr/>
              <a:t>63</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54096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21EA-A5FC-4C29-911B-10D3AA34ADBC}" type="slidenum">
              <a:rPr lang="en-US"/>
              <a:pPr/>
              <a:t>64</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9980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21EA-A5FC-4C29-911B-10D3AA34ADBC}" type="slidenum">
              <a:rPr lang="en-US"/>
              <a:pPr/>
              <a:t>65</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8802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18AC7E-6EE1-4ADF-878D-8942FD586225}"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AC387-7EB2-491A-8AC7-1FC2EC47E74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18AC7E-6EE1-4ADF-878D-8942FD586225}"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AC387-7EB2-491A-8AC7-1FC2EC47E7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18AC7E-6EE1-4ADF-878D-8942FD586225}"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AC387-7EB2-491A-8AC7-1FC2EC47E74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85800" y="19812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858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p:spPr>
        <p:txBody>
          <a:bodyPr/>
          <a:lstStyle>
            <a:lvl1pPr>
              <a:defRPr/>
            </a:lvl1pPr>
          </a:lstStyle>
          <a:p>
            <a:r>
              <a:rPr lang="en-US"/>
              <a:t>2.</a:t>
            </a:r>
            <a:fld id="{C079A60C-67C7-404C-9001-2AF9C4E83540}"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normAutofit/>
          </a:bodyPr>
          <a:lstStyle/>
          <a:p>
            <a:pPr lvl="0"/>
            <a:endParaRPr lang="en-US" noProof="0"/>
          </a:p>
        </p:txBody>
      </p:sp>
      <p:sp>
        <p:nvSpPr>
          <p:cNvPr id="4" name="Date Placeholder 9"/>
          <p:cNvSpPr>
            <a:spLocks noGrp="1"/>
          </p:cNvSpPr>
          <p:nvPr>
            <p:ph type="dt" sz="half" idx="10"/>
          </p:nvPr>
        </p:nvSpPr>
        <p:spPr/>
        <p:txBody>
          <a:bodyPr/>
          <a:lstStyle>
            <a:lvl1pPr>
              <a:defRPr/>
            </a:lvl1pPr>
          </a:lstStyle>
          <a:p>
            <a:pPr>
              <a:defRPr/>
            </a:pPr>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ltLang="en-US"/>
          </a:p>
        </p:txBody>
      </p:sp>
      <p:sp>
        <p:nvSpPr>
          <p:cNvPr id="6" name="Slide Number Placeholder 17"/>
          <p:cNvSpPr>
            <a:spLocks noGrp="1"/>
          </p:cNvSpPr>
          <p:nvPr>
            <p:ph type="sldNum" sz="quarter" idx="12"/>
          </p:nvPr>
        </p:nvSpPr>
        <p:spPr/>
        <p:txBody>
          <a:bodyPr/>
          <a:lstStyle>
            <a:lvl1pPr>
              <a:defRPr/>
            </a:lvl1pPr>
          </a:lstStyle>
          <a:p>
            <a:pPr>
              <a:defRPr/>
            </a:pPr>
            <a:fld id="{7300F5F2-4BE5-4210-A9C1-914BF9494849}" type="slidenum">
              <a:rPr lang="en-US" altLang="en-US"/>
              <a:pPr>
                <a:defRPr/>
              </a:pPr>
              <a:t>‹#›</a:t>
            </a:fld>
            <a:endParaRPr lang="en-US" altLang="en-US"/>
          </a:p>
        </p:txBody>
      </p:sp>
    </p:spTree>
    <p:extLst>
      <p:ext uri="{BB962C8B-B14F-4D97-AF65-F5344CB8AC3E}">
        <p14:creationId xmlns:p14="http://schemas.microsoft.com/office/powerpoint/2010/main" val="42833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18AC7E-6EE1-4ADF-878D-8942FD586225}"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AC387-7EB2-491A-8AC7-1FC2EC47E7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18AC7E-6EE1-4ADF-878D-8942FD586225}"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AC387-7EB2-491A-8AC7-1FC2EC47E74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18AC7E-6EE1-4ADF-878D-8942FD586225}"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AC387-7EB2-491A-8AC7-1FC2EC47E74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18AC7E-6EE1-4ADF-878D-8942FD586225}" type="datetimeFigureOut">
              <a:rPr lang="en-US" smtClean="0"/>
              <a:pPr/>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0AC387-7EB2-491A-8AC7-1FC2EC47E7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18AC7E-6EE1-4ADF-878D-8942FD586225}" type="datetimeFigureOut">
              <a:rPr lang="en-US" smtClean="0"/>
              <a:pPr/>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0AC387-7EB2-491A-8AC7-1FC2EC47E7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8AC7E-6EE1-4ADF-878D-8942FD586225}" type="datetimeFigureOut">
              <a:rPr lang="en-US" smtClean="0"/>
              <a:pPr/>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0AC387-7EB2-491A-8AC7-1FC2EC47E7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18AC7E-6EE1-4ADF-878D-8942FD586225}"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AC387-7EB2-491A-8AC7-1FC2EC47E7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18AC7E-6EE1-4ADF-878D-8942FD586225}"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AC387-7EB2-491A-8AC7-1FC2EC47E74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8AC7E-6EE1-4ADF-878D-8942FD586225}" type="datetimeFigureOut">
              <a:rPr lang="en-US" smtClean="0"/>
              <a:pPr/>
              <a:t>1/21/2021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AC387-7EB2-491A-8AC7-1FC2EC47E7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42938" y="285750"/>
            <a:ext cx="7772400" cy="642938"/>
          </a:xfrm>
        </p:spPr>
        <p:txBody>
          <a:bodyPr>
            <a:normAutofit fontScale="90000"/>
          </a:bodyPr>
          <a:lstStyle/>
          <a:p>
            <a:r>
              <a:rPr lang="en-US" smtClean="0"/>
              <a:t>UNIT 1</a:t>
            </a:r>
          </a:p>
        </p:txBody>
      </p:sp>
      <p:sp>
        <p:nvSpPr>
          <p:cNvPr id="6147" name="Text Placeholder 2"/>
          <p:cNvSpPr>
            <a:spLocks noGrp="1"/>
          </p:cNvSpPr>
          <p:nvPr>
            <p:ph type="body" sz="half" idx="1"/>
          </p:nvPr>
        </p:nvSpPr>
        <p:spPr>
          <a:xfrm>
            <a:off x="357188" y="1214438"/>
            <a:ext cx="8215312" cy="4143375"/>
          </a:xfrm>
        </p:spPr>
        <p:txBody>
          <a:bodyPr/>
          <a:lstStyle/>
          <a:p>
            <a:pPr algn="just"/>
            <a:r>
              <a:rPr lang="en-US" b="1" dirty="0" smtClean="0"/>
              <a:t>Introduction</a:t>
            </a:r>
            <a:r>
              <a:rPr lang="en-US" dirty="0" smtClean="0"/>
              <a:t>: Uses of Computer Networks, Types of networks: WAN, LAN, MAN, Network Topologies, Reference models: OSI, TCP/IP.</a:t>
            </a:r>
          </a:p>
          <a:p>
            <a:pPr algn="just"/>
            <a:r>
              <a:rPr lang="en-US" b="1" dirty="0" smtClean="0"/>
              <a:t>Physical Layer</a:t>
            </a:r>
            <a:r>
              <a:rPr lang="en-US" dirty="0" smtClean="0"/>
              <a:t>: Transmission media, magnetic media, twisted pair, coaxial cable, fiber optics, wireless transmissions.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55563" y="69850"/>
            <a:ext cx="2020887" cy="346075"/>
          </a:xfrm>
          <a:prstGeom prst="rect">
            <a:avLst/>
          </a:prstGeom>
          <a:noFill/>
          <a:ln w="12700">
            <a:noFill/>
            <a:miter lim="800000"/>
            <a:headEnd/>
            <a:tailEnd/>
          </a:ln>
        </p:spPr>
        <p:txBody>
          <a:bodyPr wrap="none" lIns="90488" tIns="44450" rIns="90488" bIns="44450">
            <a:spAutoFit/>
          </a:bodyPr>
          <a:lstStyle/>
          <a:p>
            <a:r>
              <a:rPr lang="en-US" sz="1600"/>
              <a:t>Figure 2-16-continued</a:t>
            </a:r>
          </a:p>
        </p:txBody>
      </p:sp>
      <p:sp>
        <p:nvSpPr>
          <p:cNvPr id="40963" name="Rectangle 3"/>
          <p:cNvSpPr>
            <a:spLocks noChangeArrowheads="1"/>
          </p:cNvSpPr>
          <p:nvPr/>
        </p:nvSpPr>
        <p:spPr bwMode="auto">
          <a:xfrm>
            <a:off x="131763" y="6394450"/>
            <a:ext cx="1787525" cy="346075"/>
          </a:xfrm>
          <a:prstGeom prst="rect">
            <a:avLst/>
          </a:prstGeom>
          <a:noFill/>
          <a:ln w="12700">
            <a:noFill/>
            <a:miter lim="800000"/>
            <a:headEnd/>
            <a:tailEnd/>
          </a:ln>
        </p:spPr>
        <p:txBody>
          <a:bodyPr wrap="none" lIns="90488" tIns="44450" rIns="90488" bIns="44450">
            <a:spAutoFit/>
          </a:bodyPr>
          <a:lstStyle/>
          <a:p>
            <a:r>
              <a:rPr lang="en-US" sz="1600" i="1"/>
              <a:t>WCB/McGraw-Hill</a:t>
            </a:r>
          </a:p>
        </p:txBody>
      </p:sp>
      <p:sp>
        <p:nvSpPr>
          <p:cNvPr id="40964" name="Rectangle 4"/>
          <p:cNvSpPr>
            <a:spLocks noChangeArrowheads="1"/>
          </p:cNvSpPr>
          <p:nvPr/>
        </p:nvSpPr>
        <p:spPr bwMode="auto">
          <a:xfrm>
            <a:off x="5237163" y="6350000"/>
            <a:ext cx="3719512" cy="406400"/>
          </a:xfrm>
          <a:prstGeom prst="rect">
            <a:avLst/>
          </a:prstGeom>
          <a:noFill/>
          <a:ln w="12700">
            <a:noFill/>
            <a:miter lim="800000"/>
            <a:headEnd/>
            <a:tailEnd/>
          </a:ln>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40965" name="Rectangle 5"/>
          <p:cNvSpPr>
            <a:spLocks noChangeArrowheads="1"/>
          </p:cNvSpPr>
          <p:nvPr/>
        </p:nvSpPr>
        <p:spPr bwMode="auto">
          <a:xfrm>
            <a:off x="2646363" y="117475"/>
            <a:ext cx="3740150" cy="588963"/>
          </a:xfrm>
          <a:prstGeom prst="rect">
            <a:avLst/>
          </a:prstGeom>
          <a:noFill/>
          <a:ln w="12700">
            <a:noFill/>
            <a:miter lim="800000"/>
            <a:headEnd/>
            <a:tailEnd/>
          </a:ln>
        </p:spPr>
        <p:txBody>
          <a:bodyPr wrap="none" lIns="90488" tIns="44450" rIns="90488" bIns="44450">
            <a:spAutoFit/>
          </a:bodyPr>
          <a:lstStyle/>
          <a:p>
            <a:r>
              <a:rPr lang="en-US" sz="3200" b="1">
                <a:solidFill>
                  <a:srgbClr val="063DE8"/>
                </a:solidFill>
              </a:rPr>
              <a:t>Local Area Network</a:t>
            </a:r>
          </a:p>
        </p:txBody>
      </p:sp>
      <p:pic>
        <p:nvPicPr>
          <p:cNvPr id="40966" name="Picture 6"/>
          <p:cNvPicPr>
            <a:picLocks noChangeArrowheads="1"/>
          </p:cNvPicPr>
          <p:nvPr/>
        </p:nvPicPr>
        <p:blipFill>
          <a:blip r:embed="rId2"/>
          <a:srcRect/>
          <a:stretch>
            <a:fillRect/>
          </a:stretch>
        </p:blipFill>
        <p:spPr bwMode="auto">
          <a:xfrm>
            <a:off x="1866900" y="914400"/>
            <a:ext cx="5345113" cy="5267325"/>
          </a:xfrm>
          <a:prstGeom prst="rect">
            <a:avLst/>
          </a:prstGeom>
          <a:noFill/>
          <a:ln w="12700">
            <a:noFill/>
            <a:miter lim="800000"/>
            <a:headEnd/>
            <a:tailEnd/>
          </a:ln>
        </p:spPr>
      </p:pic>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152400"/>
            <a:ext cx="7772400" cy="914400"/>
          </a:xfrm>
        </p:spPr>
        <p:txBody>
          <a:bodyPr lIns="90000" tIns="46800" rIns="90000" bIns="46800" anchor="ct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1" smtClean="0">
                <a:solidFill>
                  <a:schemeClr val="accent2"/>
                </a:solidFill>
                <a:latin typeface="Times New Roman" pitchFamily="18" charset="0"/>
              </a:rPr>
              <a:t>RADIO WAVES</a:t>
            </a:r>
            <a:endParaRPr lang="en-IN" b="1" i="1" smtClean="0">
              <a:solidFill>
                <a:schemeClr val="accent2"/>
              </a:solidFill>
              <a:latin typeface="Times New Roman" pitchFamily="18" charset="0"/>
            </a:endParaRPr>
          </a:p>
        </p:txBody>
      </p:sp>
      <p:sp>
        <p:nvSpPr>
          <p:cNvPr id="36867" name="Rectangle 3"/>
          <p:cNvSpPr>
            <a:spLocks noGrp="1" noChangeArrowheads="1"/>
          </p:cNvSpPr>
          <p:nvPr>
            <p:ph idx="1"/>
          </p:nvPr>
        </p:nvSpPr>
        <p:spPr>
          <a:xfrm>
            <a:off x="609600" y="1295400"/>
            <a:ext cx="7848600" cy="4724400"/>
          </a:xfrm>
        </p:spPr>
        <p:txBody>
          <a:bodyPr lIns="90000" tIns="46800" rIns="90000" bIns="46800">
            <a:normAutofit lnSpcReduction="10000"/>
          </a:bodyPr>
          <a:lstStyle/>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latin typeface="Times New Roman" pitchFamily="18" charset="0"/>
              </a:rPr>
              <a:t>Electromagnetic waves ranging in frequencies between </a:t>
            </a:r>
            <a:r>
              <a:rPr lang="en-US" sz="2400" dirty="0" smtClean="0">
                <a:solidFill>
                  <a:srgbClr val="FF0000"/>
                </a:solidFill>
                <a:latin typeface="Times New Roman" pitchFamily="18" charset="0"/>
              </a:rPr>
              <a:t>3KHz and 300GHz </a:t>
            </a:r>
            <a:r>
              <a:rPr lang="en-US" sz="2400" dirty="0" smtClean="0">
                <a:latin typeface="Times New Roman" pitchFamily="18" charset="0"/>
              </a:rPr>
              <a:t>are normally called Radio Waves.</a:t>
            </a:r>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latin typeface="Times New Roman" pitchFamily="18" charset="0"/>
              </a:rPr>
              <a:t>Radio waves are used for multicast communications, such as radio and television, and paging systems and Radio waves, for the most part, are </a:t>
            </a:r>
            <a:r>
              <a:rPr lang="en-US" sz="2400" dirty="0" err="1" smtClean="0">
                <a:latin typeface="Times New Roman" pitchFamily="18" charset="0"/>
              </a:rPr>
              <a:t>omni</a:t>
            </a:r>
            <a:r>
              <a:rPr lang="en-US" sz="2400" dirty="0" smtClean="0">
                <a:latin typeface="Times New Roman" pitchFamily="18" charset="0"/>
              </a:rPr>
              <a:t> directional.</a:t>
            </a:r>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latin typeface="Times New Roman" pitchFamily="18" charset="0"/>
              </a:rPr>
              <a:t>They have wavelengths ranging from </a:t>
            </a:r>
            <a:r>
              <a:rPr lang="en-US" sz="2400" dirty="0" smtClean="0">
                <a:solidFill>
                  <a:srgbClr val="FF0000"/>
                </a:solidFill>
                <a:latin typeface="Times New Roman" pitchFamily="18" charset="0"/>
              </a:rPr>
              <a:t>1 Mm to 100 </a:t>
            </a:r>
            <a:r>
              <a:rPr lang="en-US" sz="2400" dirty="0" err="1" smtClean="0">
                <a:solidFill>
                  <a:srgbClr val="FF0000"/>
                </a:solidFill>
                <a:latin typeface="Times New Roman" pitchFamily="18" charset="0"/>
              </a:rPr>
              <a:t>Kms</a:t>
            </a:r>
            <a:r>
              <a:rPr lang="en-US" sz="2400" dirty="0" smtClean="0">
                <a:solidFill>
                  <a:srgbClr val="FF0000"/>
                </a:solidFill>
                <a:latin typeface="Times New Roman" pitchFamily="18" charset="0"/>
              </a:rPr>
              <a:t>.</a:t>
            </a:r>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latin typeface="Times New Roman" pitchFamily="18" charset="0"/>
              </a:rPr>
              <a:t>They have </a:t>
            </a:r>
            <a:r>
              <a:rPr lang="en-US" sz="2400" dirty="0" err="1" smtClean="0">
                <a:latin typeface="Times New Roman" pitchFamily="18" charset="0"/>
              </a:rPr>
              <a:t>omni</a:t>
            </a:r>
            <a:r>
              <a:rPr lang="en-US" sz="2400" dirty="0" smtClean="0">
                <a:latin typeface="Times New Roman" pitchFamily="18" charset="0"/>
              </a:rPr>
              <a:t> directional antennas that send out signals in all directions.</a:t>
            </a:r>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latin typeface="Times New Roman" pitchFamily="18" charset="0"/>
              </a:rPr>
              <a:t>These propagate in the sky mode, can travel long distances.</a:t>
            </a:r>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latin typeface="Times New Roman" pitchFamily="18" charset="0"/>
              </a:rPr>
              <a:t>The </a:t>
            </a:r>
            <a:r>
              <a:rPr lang="en-US" sz="2400" dirty="0" err="1" smtClean="0">
                <a:latin typeface="Times New Roman" pitchFamily="18" charset="0"/>
              </a:rPr>
              <a:t>omni</a:t>
            </a:r>
            <a:r>
              <a:rPr lang="en-US" sz="2400" dirty="0" smtClean="0">
                <a:latin typeface="Times New Roman" pitchFamily="18" charset="0"/>
              </a:rPr>
              <a:t> directional characteristics of radio waves make them useful for multicasting, in which there is one sender but many receivers.</a:t>
            </a:r>
          </a:p>
          <a:p>
            <a:pPr marL="341313" indent="-341313" defTabSz="449263" eaLnBrk="1" hangingPunct="1">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latin typeface="Times New Roman" pitchFamily="18" charset="0"/>
            </a:endParaRPr>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latin typeface="Times New Roman" pitchFamily="18" charset="0"/>
            </a:endParaRPr>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sp>
        <p:nvSpPr>
          <p:cNvPr id="36868" name="Rectangle 6"/>
          <p:cNvSpPr>
            <a:spLocks noGrp="1" noChangeArrowheads="1"/>
          </p:cNvSpPr>
          <p:nvPr>
            <p:ph type="sldNum" sz="quarter" idx="12"/>
          </p:nvPr>
        </p:nvSpPr>
        <p:spPr bwMode="auto">
          <a:noFill/>
          <a:ln>
            <a:miter lim="800000"/>
            <a:headEnd/>
            <a:tailEnd/>
          </a:ln>
        </p:spPr>
        <p:txBody>
          <a:bodyPr/>
          <a:lstStyle/>
          <a:p>
            <a:fld id="{C92184B2-2ABB-4504-8492-A0C09EFA9D59}" type="slidenum">
              <a:rPr lang="en-US" altLang="en-US" smtClean="0"/>
              <a:pPr/>
              <a:t>100</a:t>
            </a:fld>
            <a:endParaRPr lang="en-US" altLang="en-US" smtClean="0"/>
          </a:p>
        </p:txBody>
      </p:sp>
    </p:spTree>
    <p:extLst>
      <p:ext uri="{BB962C8B-B14F-4D97-AF65-F5344CB8AC3E}">
        <p14:creationId xmlns:p14="http://schemas.microsoft.com/office/powerpoint/2010/main" val="20893631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normAutofit fontScale="85000" lnSpcReduction="10000"/>
          </a:bodyPr>
          <a:lstStyle/>
          <a:p>
            <a:endParaRPr lang="en-US" smtClean="0"/>
          </a:p>
          <a:p>
            <a:r>
              <a:rPr lang="en-US" smtClean="0"/>
              <a:t>TV channels utilize frequencies in the range of 54 to 88 MHz and 174 to 222 MHz (the entire FM radio band lies between channels 88 MHz and 174 MHz). These TV channels are called VHF (very high frequency). </a:t>
            </a:r>
          </a:p>
          <a:p>
            <a:endParaRPr lang="en-US" smtClean="0"/>
          </a:p>
          <a:p>
            <a:endParaRPr lang="en-US" smtClean="0"/>
          </a:p>
          <a:p>
            <a:r>
              <a:rPr lang="en-US" smtClean="0"/>
              <a:t>The TV video signal is AM, while the TV audio is FM.</a:t>
            </a:r>
            <a:br>
              <a:rPr lang="en-US" smtClean="0"/>
            </a:br>
            <a:r>
              <a:rPr lang="en-US" smtClean="0"/>
              <a:t/>
            </a:r>
            <a:br>
              <a:rPr lang="en-US" smtClean="0"/>
            </a:br>
            <a:endParaRPr lang="en-US" smtClean="0"/>
          </a:p>
        </p:txBody>
      </p:sp>
    </p:spTree>
    <p:extLst>
      <p:ext uri="{BB962C8B-B14F-4D97-AF65-F5344CB8AC3E}">
        <p14:creationId xmlns:p14="http://schemas.microsoft.com/office/powerpoint/2010/main" val="407012377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457200" y="277813"/>
            <a:ext cx="8231188" cy="1141412"/>
          </a:xfrm>
        </p:spPr>
        <p:txBody>
          <a:bodyPr lIns="90000" tIns="46800" rIns="90000" bIns="46800" anchor="ctr">
            <a:normAutofit fontScale="90000"/>
          </a:bodyPr>
          <a:lstStyle/>
          <a:p>
            <a:pPr defTabSz="449263" eaLnBrk="1" fontAlgn="auto" hangingPunct="1">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3800" smtClean="0"/>
              <a:t>Omnidirectional &amp; Unidirectional Antennas</a:t>
            </a:r>
          </a:p>
        </p:txBody>
      </p:sp>
      <p:sp>
        <p:nvSpPr>
          <p:cNvPr id="38915" name="Rectangle 6"/>
          <p:cNvSpPr>
            <a:spLocks noGrp="1" noChangeArrowheads="1"/>
          </p:cNvSpPr>
          <p:nvPr>
            <p:ph type="sldNum" sz="quarter" idx="12"/>
          </p:nvPr>
        </p:nvSpPr>
        <p:spPr bwMode="auto">
          <a:noFill/>
          <a:ln>
            <a:miter lim="800000"/>
            <a:headEnd/>
            <a:tailEnd/>
          </a:ln>
        </p:spPr>
        <p:txBody>
          <a:bodyPr/>
          <a:lstStyle/>
          <a:p>
            <a:fld id="{83E5E5AF-2C03-4895-9509-510E2E3B5162}" type="slidenum">
              <a:rPr lang="en-US" altLang="en-US" smtClean="0"/>
              <a:pPr/>
              <a:t>102</a:t>
            </a:fld>
            <a:endParaRPr lang="en-US" altLang="en-US" smtClean="0"/>
          </a:p>
        </p:txBody>
      </p:sp>
      <p:pic>
        <p:nvPicPr>
          <p:cNvPr id="38916" name="Picture 3"/>
          <p:cNvPicPr>
            <a:picLocks noChangeAspect="1" noChangeArrowheads="1"/>
          </p:cNvPicPr>
          <p:nvPr/>
        </p:nvPicPr>
        <p:blipFill>
          <a:blip r:embed="rId3"/>
          <a:srcRect/>
          <a:stretch>
            <a:fillRect/>
          </a:stretch>
        </p:blipFill>
        <p:spPr bwMode="auto">
          <a:xfrm>
            <a:off x="611188" y="1987550"/>
            <a:ext cx="2706687" cy="3529013"/>
          </a:xfrm>
          <a:prstGeom prst="rect">
            <a:avLst/>
          </a:prstGeom>
          <a:noFill/>
          <a:ln w="9525">
            <a:noFill/>
            <a:round/>
            <a:headEnd/>
            <a:tailEnd/>
          </a:ln>
        </p:spPr>
      </p:pic>
      <p:pic>
        <p:nvPicPr>
          <p:cNvPr id="38917" name="Picture 4"/>
          <p:cNvPicPr>
            <a:picLocks noChangeAspect="1" noChangeArrowheads="1"/>
          </p:cNvPicPr>
          <p:nvPr/>
        </p:nvPicPr>
        <p:blipFill>
          <a:blip r:embed="rId4"/>
          <a:srcRect/>
          <a:stretch>
            <a:fillRect/>
          </a:stretch>
        </p:blipFill>
        <p:spPr bwMode="auto">
          <a:xfrm>
            <a:off x="3709988" y="2308225"/>
            <a:ext cx="4894262" cy="2549525"/>
          </a:xfrm>
          <a:prstGeom prst="rect">
            <a:avLst/>
          </a:prstGeom>
          <a:noFill/>
          <a:ln w="9525">
            <a:noFill/>
            <a:round/>
            <a:headEnd/>
            <a:tailEnd/>
          </a:ln>
        </p:spPr>
      </p:pic>
      <p:sp>
        <p:nvSpPr>
          <p:cNvPr id="6" name="Rectangle 5"/>
          <p:cNvSpPr>
            <a:spLocks noChangeArrowheads="1"/>
          </p:cNvSpPr>
          <p:nvPr/>
        </p:nvSpPr>
        <p:spPr bwMode="auto">
          <a:xfrm>
            <a:off x="533400" y="5410200"/>
            <a:ext cx="7924800" cy="1200150"/>
          </a:xfrm>
          <a:prstGeom prst="rect">
            <a:avLst/>
          </a:prstGeom>
          <a:noFill/>
          <a:ln w="9525">
            <a:noFill/>
            <a:miter lim="800000"/>
            <a:headEnd/>
            <a:tailEnd/>
          </a:ln>
        </p:spPr>
        <p:txBody>
          <a:bodyPr>
            <a:spAutoFit/>
          </a:bodyPr>
          <a:lstStyle/>
          <a:p>
            <a:r>
              <a:rPr lang="en-US" sz="1800"/>
              <a:t>A </a:t>
            </a:r>
            <a:r>
              <a:rPr lang="en-US" sz="1800" i="1"/>
              <a:t>horn antenna</a:t>
            </a:r>
            <a:r>
              <a:rPr lang="en-US" sz="1800"/>
              <a:t> is </a:t>
            </a:r>
            <a:r>
              <a:rPr lang="en-US" sz="1800" i="1"/>
              <a:t>used</a:t>
            </a:r>
            <a:r>
              <a:rPr lang="en-US" sz="1800"/>
              <a:t> for the transmission and reception of microwave signals. It derives its name from the characteristic flared appearance. The flared portion can be square, rectangular, or conical. The maximum radiation and response corresponds with the axis of the </a:t>
            </a:r>
            <a:r>
              <a:rPr lang="en-US" sz="1800" i="1"/>
              <a:t>horn</a:t>
            </a:r>
            <a:r>
              <a:rPr lang="en-US" sz="1800"/>
              <a:t>.</a:t>
            </a:r>
          </a:p>
        </p:txBody>
      </p:sp>
    </p:spTree>
    <p:extLst>
      <p:ext uri="{BB962C8B-B14F-4D97-AF65-F5344CB8AC3E}">
        <p14:creationId xmlns:p14="http://schemas.microsoft.com/office/powerpoint/2010/main" val="30655092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0"/>
            <a:ext cx="7924800" cy="712788"/>
          </a:xfrm>
        </p:spPr>
        <p:txBody>
          <a:bodyPr/>
          <a:lstStyle/>
          <a:p>
            <a:pPr eaLnBrk="1" hangingPunct="1"/>
            <a:r>
              <a:rPr lang="en-US" sz="4000" b="1" i="1" smtClean="0">
                <a:latin typeface="Times New Roman" pitchFamily="18" charset="0"/>
              </a:rPr>
              <a:t>Microwaves</a:t>
            </a:r>
          </a:p>
        </p:txBody>
      </p:sp>
      <p:sp>
        <p:nvSpPr>
          <p:cNvPr id="39939" name="Rectangle 3"/>
          <p:cNvSpPr>
            <a:spLocks noGrp="1" noChangeArrowheads="1"/>
          </p:cNvSpPr>
          <p:nvPr>
            <p:ph idx="1"/>
          </p:nvPr>
        </p:nvSpPr>
        <p:spPr>
          <a:xfrm>
            <a:off x="457200" y="838200"/>
            <a:ext cx="8229600" cy="4987925"/>
          </a:xfrm>
        </p:spPr>
        <p:txBody>
          <a:bodyPr>
            <a:normAutofit/>
          </a:bodyPr>
          <a:lstStyle/>
          <a:p>
            <a:pPr eaLnBrk="1" hangingPunct="1"/>
            <a:r>
              <a:rPr lang="en-US" sz="2400" dirty="0" smtClean="0">
                <a:latin typeface="Times New Roman" pitchFamily="18" charset="0"/>
                <a:cs typeface="Times New Roman" pitchFamily="18" charset="0"/>
              </a:rPr>
              <a:t>Electro Magnetic Waves Ranging in frequencies between </a:t>
            </a:r>
            <a:r>
              <a:rPr lang="en-US" sz="2400" dirty="0" smtClean="0">
                <a:solidFill>
                  <a:srgbClr val="FF0000"/>
                </a:solidFill>
                <a:latin typeface="Times New Roman" pitchFamily="18" charset="0"/>
                <a:cs typeface="Times New Roman" pitchFamily="18" charset="0"/>
              </a:rPr>
              <a:t>300Mhz and 300 GHz </a:t>
            </a:r>
            <a:r>
              <a:rPr lang="en-US" sz="2400" dirty="0" smtClean="0">
                <a:latin typeface="Times New Roman" pitchFamily="18" charset="0"/>
                <a:cs typeface="Times New Roman" pitchFamily="18" charset="0"/>
              </a:rPr>
              <a:t>are called Microwaves. Microwaves are unidirectional.</a:t>
            </a:r>
          </a:p>
          <a:p>
            <a:pPr eaLnBrk="1" hangingPunct="1"/>
            <a:r>
              <a:rPr lang="en-US" sz="2400" dirty="0" smtClean="0">
                <a:latin typeface="Times New Roman" pitchFamily="18" charset="0"/>
                <a:cs typeface="Times New Roman" pitchFamily="18" charset="0"/>
              </a:rPr>
              <a:t>They have wave lengths ranging from </a:t>
            </a:r>
            <a:r>
              <a:rPr lang="en-US" sz="2400" dirty="0" smtClean="0">
                <a:solidFill>
                  <a:srgbClr val="FF0000"/>
                </a:solidFill>
                <a:latin typeface="Times New Roman" pitchFamily="18" charset="0"/>
                <a:cs typeface="Times New Roman" pitchFamily="18" charset="0"/>
              </a:rPr>
              <a:t>1 mm to 1 </a:t>
            </a:r>
            <a:r>
              <a:rPr lang="en-US" sz="2400" dirty="0" err="1" smtClean="0">
                <a:solidFill>
                  <a:srgbClr val="FF0000"/>
                </a:solidFill>
                <a:latin typeface="Times New Roman" pitchFamily="18" charset="0"/>
                <a:cs typeface="Times New Roman" pitchFamily="18" charset="0"/>
              </a:rPr>
              <a:t>mt</a:t>
            </a:r>
            <a:r>
              <a:rPr lang="en-US" sz="2400" dirty="0" smtClean="0">
                <a:latin typeface="Times New Roman" pitchFamily="18" charset="0"/>
                <a:cs typeface="Times New Roman" pitchFamily="18" charset="0"/>
              </a:rPr>
              <a:t>.</a:t>
            </a:r>
          </a:p>
          <a:p>
            <a:pPr eaLnBrk="1" hangingPunct="1"/>
            <a:r>
              <a:rPr lang="en-US" sz="2400" dirty="0" smtClean="0">
                <a:latin typeface="Times New Roman" pitchFamily="18" charset="0"/>
                <a:cs typeface="Times New Roman" pitchFamily="18" charset="0"/>
              </a:rPr>
              <a:t>Microwaves are widely used in microwave ovens as the resonant frequency of water molecules lies in the microwave region. </a:t>
            </a:r>
          </a:p>
          <a:p>
            <a:pPr eaLnBrk="1" hangingPunct="1"/>
            <a:r>
              <a:rPr lang="en-US" sz="2400" dirty="0" smtClean="0">
                <a:latin typeface="Times New Roman" pitchFamily="18" charset="0"/>
                <a:cs typeface="Times New Roman" pitchFamily="18" charset="0"/>
              </a:rPr>
              <a:t>Microwaves are used for </a:t>
            </a:r>
            <a:r>
              <a:rPr lang="en-US" sz="2400" dirty="0" err="1" smtClean="0">
                <a:latin typeface="Times New Roman" pitchFamily="18" charset="0"/>
                <a:cs typeface="Times New Roman" pitchFamily="18" charset="0"/>
              </a:rPr>
              <a:t>unicast</a:t>
            </a:r>
            <a:r>
              <a:rPr lang="en-US" sz="2400" dirty="0" smtClean="0">
                <a:latin typeface="Times New Roman" pitchFamily="18" charset="0"/>
                <a:cs typeface="Times New Roman" pitchFamily="18" charset="0"/>
              </a:rPr>
              <a:t> communication such as cellular telephones, satellite networks, television distribution  and wireless LANs</a:t>
            </a:r>
          </a:p>
          <a:p>
            <a:pPr eaLnBrk="1" hangingPunct="1"/>
            <a:r>
              <a:rPr lang="en-US" sz="2400" dirty="0" smtClean="0">
                <a:latin typeface="Times New Roman" pitchFamily="18" charset="0"/>
                <a:cs typeface="Times New Roman" pitchFamily="18" charset="0"/>
              </a:rPr>
              <a:t>Microwaves are also used in RADARs, astronomy, navigation and spectroscopy.</a:t>
            </a:r>
          </a:p>
          <a:p>
            <a:pPr eaLnBrk="1" hangingPunct="1"/>
            <a:endParaRPr lang="en-US" sz="2400" dirty="0" smtClean="0">
              <a:latin typeface="Times New Roman" pitchFamily="18" charset="0"/>
            </a:endParaRPr>
          </a:p>
          <a:p>
            <a:pPr eaLnBrk="1" hangingPunct="1"/>
            <a:endParaRPr lang="en-US" sz="2400" dirty="0" smtClean="0">
              <a:latin typeface="Times New Roman" pitchFamily="18" charset="0"/>
            </a:endParaRPr>
          </a:p>
        </p:txBody>
      </p:sp>
    </p:spTree>
    <p:extLst>
      <p:ext uri="{BB962C8B-B14F-4D97-AF65-F5344CB8AC3E}">
        <p14:creationId xmlns:p14="http://schemas.microsoft.com/office/powerpoint/2010/main" val="268850929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09600" y="609600"/>
            <a:ext cx="7696200" cy="685800"/>
          </a:xfrm>
        </p:spPr>
        <p:txBody>
          <a:bodyPr>
            <a:normAutofit fontScale="90000"/>
          </a:bodyPr>
          <a:lstStyle/>
          <a:p>
            <a:r>
              <a:rPr lang="en-US" dirty="0" smtClean="0"/>
              <a:t>  </a:t>
            </a:r>
            <a:r>
              <a:rPr lang="en-US" dirty="0" smtClean="0">
                <a:ea typeface="Calibri" pitchFamily="34" charset="0"/>
                <a:cs typeface="Calibri" pitchFamily="34" charset="0"/>
              </a:rPr>
              <a:t/>
            </a:r>
            <a:br>
              <a:rPr lang="en-US" dirty="0" smtClean="0">
                <a:ea typeface="Calibri" pitchFamily="34" charset="0"/>
                <a:cs typeface="Calibri" pitchFamily="34" charset="0"/>
              </a:rPr>
            </a:br>
            <a:r>
              <a:rPr lang="en-US" dirty="0" smtClean="0">
                <a:ea typeface="Calibri" pitchFamily="34" charset="0"/>
                <a:cs typeface="Calibri" pitchFamily="34" charset="0"/>
              </a:rPr>
              <a:t/>
            </a:r>
            <a:br>
              <a:rPr lang="en-US" dirty="0" smtClean="0">
                <a:ea typeface="Calibri" pitchFamily="34" charset="0"/>
                <a:cs typeface="Calibri" pitchFamily="34" charset="0"/>
              </a:rPr>
            </a:br>
            <a:r>
              <a:rPr lang="en-US" dirty="0" smtClean="0">
                <a:ea typeface="Calibri" pitchFamily="34" charset="0"/>
                <a:cs typeface="Calibri" pitchFamily="34" charset="0"/>
              </a:rPr>
              <a:t/>
            </a:r>
            <a:br>
              <a:rPr lang="en-US" dirty="0" smtClean="0">
                <a:ea typeface="Calibri" pitchFamily="34" charset="0"/>
                <a:cs typeface="Calibri" pitchFamily="34" charset="0"/>
              </a:rPr>
            </a:br>
            <a:r>
              <a:rPr lang="en-US" b="1" i="1" dirty="0" smtClean="0">
                <a:latin typeface="Times New Roman" pitchFamily="18" charset="0"/>
              </a:rPr>
              <a:t> Characteristics of Microwaves: </a:t>
            </a:r>
            <a:r>
              <a:rPr lang="en-US" dirty="0" smtClean="0">
                <a:ea typeface="Calibri" pitchFamily="34" charset="0"/>
                <a:cs typeface="Calibri" pitchFamily="34" charset="0"/>
              </a:rPr>
              <a:t/>
            </a:r>
            <a:br>
              <a:rPr lang="en-US" dirty="0" smtClean="0">
                <a:ea typeface="Calibri" pitchFamily="34" charset="0"/>
                <a:cs typeface="Calibri" pitchFamily="34" charset="0"/>
              </a:rPr>
            </a:br>
            <a:r>
              <a:rPr lang="en-US" dirty="0" smtClean="0">
                <a:latin typeface="Calibri(Body)"/>
                <a:ea typeface="Calibri" pitchFamily="34" charset="0"/>
                <a:cs typeface="Calibri" pitchFamily="34" charset="0"/>
              </a:rPr>
              <a:t/>
            </a:r>
            <a:br>
              <a:rPr lang="en-US" dirty="0" smtClean="0">
                <a:latin typeface="Calibri(Body)"/>
                <a:ea typeface="Calibri" pitchFamily="34" charset="0"/>
                <a:cs typeface="Calibri" pitchFamily="34" charset="0"/>
              </a:rPr>
            </a:br>
            <a:r>
              <a:rPr lang="en-US" dirty="0" smtClean="0">
                <a:latin typeface="Calibri(Body)"/>
                <a:ea typeface="Calibri" pitchFamily="34" charset="0"/>
                <a:cs typeface="Calibri" pitchFamily="34" charset="0"/>
              </a:rPr>
              <a:t/>
            </a:r>
            <a:br>
              <a:rPr lang="en-US" dirty="0" smtClean="0">
                <a:latin typeface="Calibri(Body)"/>
                <a:ea typeface="Calibri" pitchFamily="34" charset="0"/>
                <a:cs typeface="Calibri" pitchFamily="34" charset="0"/>
              </a:rPr>
            </a:br>
            <a:r>
              <a:rPr lang="en-US" sz="4000" b="1" i="1" dirty="0" smtClean="0">
                <a:latin typeface="Times New Roman" pitchFamily="18" charset="0"/>
              </a:rPr>
              <a:t/>
            </a:r>
            <a:br>
              <a:rPr lang="en-US" sz="4000" b="1" i="1" dirty="0" smtClean="0">
                <a:latin typeface="Times New Roman" pitchFamily="18" charset="0"/>
              </a:rPr>
            </a:br>
            <a:endParaRPr lang="en-US" dirty="0" smtClean="0"/>
          </a:p>
        </p:txBody>
      </p:sp>
      <p:sp>
        <p:nvSpPr>
          <p:cNvPr id="40963" name="Content Placeholder 2"/>
          <p:cNvSpPr>
            <a:spLocks noGrp="1"/>
          </p:cNvSpPr>
          <p:nvPr>
            <p:ph idx="1"/>
          </p:nvPr>
        </p:nvSpPr>
        <p:spPr>
          <a:xfrm>
            <a:off x="609600" y="1600200"/>
            <a:ext cx="8229600" cy="4221163"/>
          </a:xfrm>
        </p:spPr>
        <p:txBody>
          <a:bodyPr>
            <a:normAutofit/>
          </a:bodyPr>
          <a:lstStyle/>
          <a:p>
            <a:pPr eaLnBrk="1" hangingPunct="1"/>
            <a:r>
              <a:rPr lang="en-US" sz="2800" dirty="0" smtClean="0">
                <a:latin typeface="Times New Roman" pitchFamily="18" charset="0"/>
              </a:rPr>
              <a:t>Microwaves propagation is line of sight.</a:t>
            </a:r>
          </a:p>
          <a:p>
            <a:pPr eaLnBrk="1" hangingPunct="1"/>
            <a:r>
              <a:rPr lang="en-US" sz="2800" dirty="0" smtClean="0">
                <a:latin typeface="Times New Roman" pitchFamily="18" charset="0"/>
              </a:rPr>
              <a:t>Very high frequency microwaves cannot penetrate </a:t>
            </a:r>
            <a:r>
              <a:rPr lang="en-US" sz="2800" dirty="0" smtClean="0">
                <a:solidFill>
                  <a:srgbClr val="FF0000"/>
                </a:solidFill>
                <a:latin typeface="Times New Roman" pitchFamily="18" charset="0"/>
              </a:rPr>
              <a:t>w</a:t>
            </a:r>
            <a:r>
              <a:rPr lang="en-US" sz="2800" dirty="0" smtClean="0">
                <a:latin typeface="Times New Roman" pitchFamily="18" charset="0"/>
              </a:rPr>
              <a:t>alls.</a:t>
            </a:r>
          </a:p>
          <a:p>
            <a:pPr eaLnBrk="1" hangingPunct="1"/>
            <a:r>
              <a:rPr lang="en-US" sz="2800" dirty="0" smtClean="0">
                <a:latin typeface="Times New Roman" pitchFamily="18" charset="0"/>
              </a:rPr>
              <a:t>The microwave band is relatively wide, almost 299 GHz</a:t>
            </a:r>
          </a:p>
          <a:p>
            <a:pPr eaLnBrk="1" hangingPunct="1"/>
            <a:r>
              <a:rPr lang="en-US" sz="2800" dirty="0" smtClean="0">
                <a:latin typeface="Times New Roman" pitchFamily="18" charset="0"/>
              </a:rPr>
              <a:t>Use of certain portions of the band requires permission from authorities.</a:t>
            </a:r>
          </a:p>
          <a:p>
            <a:endParaRPr lang="en-US" dirty="0" smtClean="0"/>
          </a:p>
        </p:txBody>
      </p:sp>
    </p:spTree>
    <p:extLst>
      <p:ext uri="{BB962C8B-B14F-4D97-AF65-F5344CB8AC3E}">
        <p14:creationId xmlns:p14="http://schemas.microsoft.com/office/powerpoint/2010/main" val="251763186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
          <p:cNvSpPr>
            <a:spLocks noChangeArrowheads="1"/>
          </p:cNvSpPr>
          <p:nvPr/>
        </p:nvSpPr>
        <p:spPr bwMode="auto">
          <a:xfrm>
            <a:off x="609600" y="1219201"/>
            <a:ext cx="8305800" cy="3693319"/>
          </a:xfrm>
          <a:prstGeom prst="rect">
            <a:avLst/>
          </a:prstGeom>
          <a:noFill/>
          <a:ln w="9525">
            <a:noFill/>
            <a:miter lim="800000"/>
            <a:headEnd/>
            <a:tailEnd/>
          </a:ln>
        </p:spPr>
        <p:txBody>
          <a:bodyPr wrap="square">
            <a:spAutoFit/>
          </a:bodyPr>
          <a:lstStyle/>
          <a:p>
            <a:pPr algn="just">
              <a:buFont typeface="Wingdings" pitchFamily="2" charset="2"/>
              <a:buChar char="Ø"/>
            </a:pPr>
            <a:endParaRPr lang="en-US" dirty="0"/>
          </a:p>
          <a:p>
            <a:pPr algn="just">
              <a:buFont typeface="Wingdings" pitchFamily="2" charset="2"/>
              <a:buChar char="Ø"/>
            </a:pPr>
            <a:r>
              <a:rPr lang="en-US" dirty="0"/>
              <a:t>Radio waves are mostly used in the communication field whereas microwaves are used in industries and astronomy.</a:t>
            </a:r>
            <a:endParaRPr lang="en-US" i="1" dirty="0"/>
          </a:p>
          <a:p>
            <a:pPr algn="just"/>
            <a:endParaRPr lang="en-US" dirty="0"/>
          </a:p>
          <a:p>
            <a:pPr algn="just">
              <a:buFont typeface="Wingdings" pitchFamily="2" charset="2"/>
              <a:buChar char="Ø"/>
            </a:pPr>
            <a:r>
              <a:rPr lang="en-US" dirty="0"/>
              <a:t>Mobile phones, phone mast antennas (base stations), DECT cordless phones, Wi-Fi, WLAN, </a:t>
            </a:r>
            <a:r>
              <a:rPr lang="en-US" dirty="0" err="1"/>
              <a:t>WiMAX</a:t>
            </a:r>
            <a:r>
              <a:rPr lang="en-US" dirty="0"/>
              <a:t> and Bluetooth have carrier wave frequencies within the microwave band of the electromagnetic spectrum, and are pulsed/modulated. </a:t>
            </a:r>
          </a:p>
          <a:p>
            <a:pPr algn="just">
              <a:buFont typeface="Wingdings" pitchFamily="2" charset="2"/>
              <a:buChar char="Ø"/>
            </a:pPr>
            <a:endParaRPr lang="en-US" dirty="0"/>
          </a:p>
          <a:p>
            <a:pPr algn="just">
              <a:buFont typeface="Wingdings" pitchFamily="2" charset="2"/>
              <a:buChar char="Ø"/>
            </a:pPr>
            <a:endParaRPr lang="en-US" dirty="0"/>
          </a:p>
          <a:p>
            <a:pPr algn="just">
              <a:buFont typeface="Wingdings" pitchFamily="2" charset="2"/>
              <a:buChar char="Ø"/>
            </a:pPr>
            <a:r>
              <a:rPr lang="en-US" dirty="0"/>
              <a:t> Most Wi-Fi computers in schools use 2.45GHz (carrier wave), the same frequency as microwave ovens. </a:t>
            </a:r>
          </a:p>
          <a:p>
            <a:pPr algn="just">
              <a:buFont typeface="Wingdings" pitchFamily="2" charset="2"/>
              <a:buChar char="Ø"/>
            </a:pPr>
            <a:endParaRPr lang="en-US" dirty="0"/>
          </a:p>
          <a:p>
            <a:pPr algn="just">
              <a:buFont typeface="Wingdings" pitchFamily="2" charset="2"/>
              <a:buChar char="Ø"/>
            </a:pPr>
            <a:endParaRPr lang="en-US" dirty="0"/>
          </a:p>
        </p:txBody>
      </p:sp>
    </p:spTree>
    <p:extLst>
      <p:ext uri="{BB962C8B-B14F-4D97-AF65-F5344CB8AC3E}">
        <p14:creationId xmlns:p14="http://schemas.microsoft.com/office/powerpoint/2010/main" val="351472340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3400" y="228600"/>
            <a:ext cx="8231188" cy="912813"/>
          </a:xfrm>
        </p:spPr>
        <p:txBody>
          <a:bodyPr lIns="90000" tIns="46800" rIns="90000" bIns="46800" anchor="ct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b="1" i="1" smtClean="0"/>
              <a:t>Infrared</a:t>
            </a:r>
          </a:p>
        </p:txBody>
      </p:sp>
      <p:sp>
        <p:nvSpPr>
          <p:cNvPr id="44035" name="Rectangle 3"/>
          <p:cNvSpPr>
            <a:spLocks noGrp="1" noChangeArrowheads="1"/>
          </p:cNvSpPr>
          <p:nvPr>
            <p:ph idx="1"/>
          </p:nvPr>
        </p:nvSpPr>
        <p:spPr>
          <a:xfrm>
            <a:off x="533400" y="1219200"/>
            <a:ext cx="8231188" cy="5029200"/>
          </a:xfrm>
        </p:spPr>
        <p:txBody>
          <a:bodyPr lIns="90000" tIns="46800" rIns="90000" bIns="46800">
            <a:normAutofit lnSpcReduction="10000"/>
          </a:bodyPr>
          <a:lstStyle/>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latin typeface="Times New Roman" pitchFamily="18" charset="0"/>
              </a:rPr>
              <a:t>Infrared signals can be used for short-range communication in a closed area using line-of-sight propagation</a:t>
            </a:r>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latin typeface="Times New Roman" pitchFamily="18" charset="0"/>
              </a:rPr>
              <a:t>Infrared Waves, with Frequencies from 300GHz to 400 THz can be used for short range communication.</a:t>
            </a:r>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dirty="0" smtClean="0">
                <a:latin typeface="Times New Roman" pitchFamily="18" charset="0"/>
              </a:rPr>
              <a:t>Having high frequencies, it cannot penetrate walls</a:t>
            </a:r>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dirty="0" smtClean="0">
                <a:latin typeface="Times New Roman" pitchFamily="18" charset="0"/>
              </a:rPr>
              <a:t>IrDA (Infrared Data Association) for standards</a:t>
            </a:r>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dirty="0" smtClean="0">
                <a:latin typeface="Times New Roman" pitchFamily="18" charset="0"/>
              </a:rPr>
              <a:t>Example: IrDA port for wireless keyboard</a:t>
            </a:r>
          </a:p>
          <a:p>
            <a:pPr marL="741363" lvl="1" indent="-28416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latin typeface="Times New Roman" pitchFamily="18" charset="0"/>
              </a:rPr>
              <a:t>Originally defined a data rate of 75 kbps for a distance up to 8 m</a:t>
            </a:r>
          </a:p>
          <a:p>
            <a:pPr marL="741363" lvl="1" indent="-28416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latin typeface="Times New Roman" pitchFamily="18" charset="0"/>
              </a:rPr>
              <a:t>Recent standard for a data rate of 4 Mbps</a:t>
            </a:r>
          </a:p>
          <a:p>
            <a:pPr marL="741363" lvl="1" indent="-28416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latin typeface="Times New Roman" pitchFamily="18" charset="0"/>
              </a:rPr>
              <a:t>Remote controls used on televisions, VCR’s and Stereos</a:t>
            </a:r>
          </a:p>
        </p:txBody>
      </p:sp>
      <p:sp>
        <p:nvSpPr>
          <p:cNvPr id="44036" name="Rectangle 6"/>
          <p:cNvSpPr>
            <a:spLocks noGrp="1" noChangeArrowheads="1"/>
          </p:cNvSpPr>
          <p:nvPr>
            <p:ph type="sldNum" sz="quarter" idx="12"/>
          </p:nvPr>
        </p:nvSpPr>
        <p:spPr bwMode="auto">
          <a:noFill/>
          <a:ln>
            <a:miter lim="800000"/>
            <a:headEnd/>
            <a:tailEnd/>
          </a:ln>
        </p:spPr>
        <p:txBody>
          <a:bodyPr/>
          <a:lstStyle/>
          <a:p>
            <a:fld id="{F4C11109-196F-40DF-AAA4-C4B6C58A7874}" type="slidenum">
              <a:rPr lang="en-US" altLang="en-US" smtClean="0"/>
              <a:pPr/>
              <a:t>106</a:t>
            </a:fld>
            <a:endParaRPr lang="en-US" altLang="en-US" smtClean="0"/>
          </a:p>
        </p:txBody>
      </p:sp>
    </p:spTree>
    <p:extLst>
      <p:ext uri="{BB962C8B-B14F-4D97-AF65-F5344CB8AC3E}">
        <p14:creationId xmlns:p14="http://schemas.microsoft.com/office/powerpoint/2010/main" val="31122118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normAutofit fontScale="90000"/>
          </a:bodyPr>
          <a:lstStyle/>
          <a:p>
            <a:pPr eaLnBrk="1" hangingPunct="1">
              <a:defRPr/>
            </a:pPr>
            <a:r>
              <a:rPr lang="en-US" smtClean="0"/>
              <a:t>Metropolitan Area Networks (MAN)</a:t>
            </a:r>
          </a:p>
        </p:txBody>
      </p:sp>
      <p:sp>
        <p:nvSpPr>
          <p:cNvPr id="63491" name="Rectangle 3"/>
          <p:cNvSpPr>
            <a:spLocks noGrp="1" noChangeArrowheads="1"/>
          </p:cNvSpPr>
          <p:nvPr>
            <p:ph type="body" idx="1"/>
          </p:nvPr>
        </p:nvSpPr>
        <p:spPr/>
        <p:txBody>
          <a:bodyPr/>
          <a:lstStyle/>
          <a:p>
            <a:pPr eaLnBrk="1" hangingPunct="1"/>
            <a:r>
              <a:rPr lang="en-US" sz="2800" dirty="0" smtClean="0"/>
              <a:t>Size between LAN and WAN</a:t>
            </a:r>
          </a:p>
          <a:p>
            <a:pPr eaLnBrk="1" hangingPunct="1"/>
            <a:r>
              <a:rPr lang="en-US" sz="2800" dirty="0" smtClean="0"/>
              <a:t>Inside a town or a city</a:t>
            </a:r>
          </a:p>
          <a:p>
            <a:pPr eaLnBrk="1" hangingPunct="1"/>
            <a:r>
              <a:rPr lang="en-US" sz="2800" dirty="0" smtClean="0"/>
              <a:t>Owned by a private or public company</a:t>
            </a:r>
          </a:p>
          <a:p>
            <a:pPr eaLnBrk="1" hangingPunct="1"/>
            <a:r>
              <a:rPr lang="en-US" sz="2800" dirty="0" smtClean="0"/>
              <a:t>Example: Cable television network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675657" y="1600200"/>
            <a:ext cx="7792686" cy="4525963"/>
          </a:xfrm>
          <a:prstGeom prst="rect">
            <a:avLst/>
          </a:prstGeom>
          <a:noFill/>
          <a:ln w="9525">
            <a:noFill/>
            <a:miter lim="800000"/>
            <a:headEnd/>
            <a:tailEnd/>
          </a:ln>
        </p:spPr>
      </p:pic>
      <p:sp>
        <p:nvSpPr>
          <p:cNvPr id="5" name="Content Placeholder 2"/>
          <p:cNvSpPr txBox="1">
            <a:spLocks/>
          </p:cNvSpPr>
          <p:nvPr/>
        </p:nvSpPr>
        <p:spPr>
          <a:xfrm>
            <a:off x="0" y="6019800"/>
            <a:ext cx="9144000" cy="533400"/>
          </a:xfrm>
          <a:prstGeom prst="rect">
            <a:avLst/>
          </a:prstGeom>
        </p:spPr>
        <p:txBody>
          <a:bodyPr vert="horz" lIns="91440" tIns="45720" rIns="91440" bIns="45720" rtlCol="0">
            <a:normAutofit lnSpcReduction="10000"/>
          </a:bodyPr>
          <a:lstStyle/>
          <a:p>
            <a:pPr marL="342900" marR="0" lvl="0" indent="-342900" algn="ctr"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 metropolitan area network based on cable TV.</a:t>
            </a:r>
            <a:endParaRPr kumimoji="0" lang="en-US" sz="3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defRPr/>
            </a:pPr>
            <a:r>
              <a:rPr lang="en-US" smtClean="0"/>
              <a:t>Wide Area Networks (WAN)</a:t>
            </a:r>
          </a:p>
        </p:txBody>
      </p:sp>
      <p:sp>
        <p:nvSpPr>
          <p:cNvPr id="60419" name="Rectangle 3"/>
          <p:cNvSpPr>
            <a:spLocks noGrp="1" noChangeArrowheads="1"/>
          </p:cNvSpPr>
          <p:nvPr>
            <p:ph type="body" idx="1"/>
          </p:nvPr>
        </p:nvSpPr>
        <p:spPr/>
        <p:txBody>
          <a:bodyPr/>
          <a:lstStyle/>
          <a:p>
            <a:pPr eaLnBrk="1" hangingPunct="1"/>
            <a:r>
              <a:rPr lang="en-US" sz="2800" dirty="0" smtClean="0"/>
              <a:t>Provides long-distance transmission of data over large geographic areas (country, continent, world)</a:t>
            </a:r>
          </a:p>
          <a:p>
            <a:pPr eaLnBrk="1" hangingPunct="1"/>
            <a:r>
              <a:rPr lang="en-US" sz="2800" dirty="0" smtClean="0"/>
              <a:t>Enterprise network: A WAN that is owned and used by one company</a:t>
            </a:r>
          </a:p>
        </p:txBody>
      </p:sp>
      <p:pic>
        <p:nvPicPr>
          <p:cNvPr id="60420" name="Picture 6"/>
          <p:cNvPicPr>
            <a:picLocks noChangeAspect="1" noChangeArrowheads="1"/>
          </p:cNvPicPr>
          <p:nvPr/>
        </p:nvPicPr>
        <p:blipFill>
          <a:blip r:embed="rId2"/>
          <a:srcRect/>
          <a:stretch>
            <a:fillRect/>
          </a:stretch>
        </p:blipFill>
        <p:spPr bwMode="auto">
          <a:xfrm>
            <a:off x="1377950" y="3581400"/>
            <a:ext cx="6121400" cy="3122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Area Networks (WAN)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Network spread geographically is called WAN</a:t>
            </a:r>
          </a:p>
          <a:p>
            <a:r>
              <a:rPr lang="en-US" dirty="0" smtClean="0">
                <a:latin typeface="Times New Roman" pitchFamily="18" charset="0"/>
              </a:rPr>
              <a:t>WAN contain hosts these are connected by a communication subnet.</a:t>
            </a:r>
          </a:p>
          <a:p>
            <a:r>
              <a:rPr lang="en-US" dirty="0" smtClean="0">
                <a:latin typeface="Times New Roman" pitchFamily="18" charset="0"/>
              </a:rPr>
              <a:t>The job of the subnet is to carry messages from host to host.</a:t>
            </a:r>
          </a:p>
          <a:p>
            <a:r>
              <a:rPr lang="en-US" dirty="0" smtClean="0">
                <a:latin typeface="Times New Roman" pitchFamily="18" charset="0"/>
              </a:rPr>
              <a:t>Subnet contains two distinct components</a:t>
            </a:r>
          </a:p>
          <a:p>
            <a:pPr lvl="1"/>
            <a:r>
              <a:rPr lang="en-US" dirty="0" smtClean="0">
                <a:solidFill>
                  <a:srgbClr val="A50021"/>
                </a:solidFill>
                <a:latin typeface="Times New Roman" pitchFamily="18" charset="0"/>
              </a:rPr>
              <a:t>Transmission lines: ( trunks, circuits, or channels)</a:t>
            </a:r>
          </a:p>
          <a:p>
            <a:pPr lvl="2"/>
            <a:r>
              <a:rPr lang="en-US" dirty="0" smtClean="0">
                <a:latin typeface="Times New Roman" pitchFamily="18" charset="0"/>
              </a:rPr>
              <a:t>move bits between machines.</a:t>
            </a:r>
          </a:p>
          <a:p>
            <a:pPr lvl="1"/>
            <a:r>
              <a:rPr lang="en-US" dirty="0" smtClean="0">
                <a:solidFill>
                  <a:srgbClr val="A50021"/>
                </a:solidFill>
                <a:latin typeface="Times New Roman" pitchFamily="18" charset="0"/>
              </a:rPr>
              <a:t>Switching elements</a:t>
            </a:r>
            <a:r>
              <a:rPr lang="en-US" dirty="0" smtClean="0">
                <a:latin typeface="Times New Roman" pitchFamily="18" charset="0"/>
              </a:rPr>
              <a:t>:</a:t>
            </a:r>
          </a:p>
          <a:p>
            <a:pPr lvl="2"/>
            <a:r>
              <a:rPr lang="en-US" dirty="0" smtClean="0">
                <a:latin typeface="Times New Roman" pitchFamily="18" charset="0"/>
              </a:rPr>
              <a:t>Specialized computers used to connect three or more transmission lines.</a:t>
            </a:r>
          </a:p>
          <a:p>
            <a:pPr lvl="1"/>
            <a:endParaRPr lang="en-US" dirty="0" smtClean="0">
              <a:latin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en-US" dirty="0" smtClean="0"/>
              <a:t>Wide Area Networks (WAN)</a:t>
            </a:r>
          </a:p>
        </p:txBody>
      </p:sp>
      <p:sp>
        <p:nvSpPr>
          <p:cNvPr id="61443" name="Rectangle 3"/>
          <p:cNvSpPr>
            <a:spLocks noGrp="1" noChangeArrowheads="1"/>
          </p:cNvSpPr>
          <p:nvPr>
            <p:ph type="body" idx="1"/>
          </p:nvPr>
        </p:nvSpPr>
        <p:spPr/>
        <p:txBody>
          <a:bodyPr/>
          <a:lstStyle/>
          <a:p>
            <a:pPr eaLnBrk="1" hangingPunct="1"/>
            <a:r>
              <a:rPr lang="en-US" sz="2800" smtClean="0"/>
              <a:t>Switched WAN</a:t>
            </a:r>
          </a:p>
          <a:p>
            <a:pPr lvl="1" eaLnBrk="1" hangingPunct="1"/>
            <a:r>
              <a:rPr lang="en-US" sz="2300" smtClean="0"/>
              <a:t>Backbone of the Internet</a:t>
            </a:r>
          </a:p>
          <a:p>
            <a:pPr lvl="1" eaLnBrk="1" hangingPunct="1"/>
            <a:endParaRPr lang="en-US" sz="2500" smtClean="0"/>
          </a:p>
          <a:p>
            <a:pPr eaLnBrk="1" hangingPunct="1"/>
            <a:r>
              <a:rPr lang="en-US" sz="2800" smtClean="0"/>
              <a:t>Dialup line point-to-point WAN</a:t>
            </a:r>
          </a:p>
          <a:p>
            <a:pPr lvl="1" eaLnBrk="1" hangingPunct="1"/>
            <a:r>
              <a:rPr lang="en-US" sz="2300" smtClean="0"/>
              <a:t>Leased line from a telephone company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6" name="Rectangle 4"/>
          <p:cNvSpPr>
            <a:spLocks noGrp="1" noChangeArrowheads="1"/>
          </p:cNvSpPr>
          <p:nvPr>
            <p:ph type="title"/>
          </p:nvPr>
        </p:nvSpPr>
        <p:spPr/>
        <p:txBody>
          <a:bodyPr/>
          <a:lstStyle/>
          <a:p>
            <a:pPr eaLnBrk="1" hangingPunct="1">
              <a:defRPr/>
            </a:pPr>
            <a:r>
              <a:rPr lang="en-US" smtClean="0"/>
              <a:t>Wide Area Networks (WAN)</a:t>
            </a:r>
          </a:p>
        </p:txBody>
      </p:sp>
      <p:pic>
        <p:nvPicPr>
          <p:cNvPr id="62467" name="Picture 7"/>
          <p:cNvPicPr>
            <a:picLocks noChangeAspect="1" noChangeArrowheads="1"/>
          </p:cNvPicPr>
          <p:nvPr/>
        </p:nvPicPr>
        <p:blipFill>
          <a:blip r:embed="rId2"/>
          <a:srcRect/>
          <a:stretch>
            <a:fillRect/>
          </a:stretch>
        </p:blipFill>
        <p:spPr bwMode="auto">
          <a:xfrm>
            <a:off x="1031875" y="1601788"/>
            <a:ext cx="7112000" cy="5056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5"/>
          <p:cNvSpPr>
            <a:spLocks noChangeArrowheads="1"/>
          </p:cNvSpPr>
          <p:nvPr/>
        </p:nvSpPr>
        <p:spPr bwMode="auto">
          <a:xfrm>
            <a:off x="3027363" y="117475"/>
            <a:ext cx="2620962" cy="1076325"/>
          </a:xfrm>
          <a:prstGeom prst="rect">
            <a:avLst/>
          </a:prstGeom>
          <a:noFill/>
          <a:ln w="12700">
            <a:noFill/>
            <a:miter lim="800000"/>
            <a:headEnd/>
            <a:tailEnd/>
          </a:ln>
        </p:spPr>
        <p:txBody>
          <a:bodyPr wrap="none" lIns="90488" tIns="44450" rIns="90488" bIns="44450">
            <a:spAutoFit/>
          </a:bodyPr>
          <a:lstStyle/>
          <a:p>
            <a:pPr algn="ctr"/>
            <a:r>
              <a:rPr lang="en-US" sz="3200" b="1">
                <a:solidFill>
                  <a:srgbClr val="063DE8"/>
                </a:solidFill>
              </a:rPr>
              <a:t>Internetwork </a:t>
            </a:r>
          </a:p>
          <a:p>
            <a:pPr algn="ctr"/>
            <a:r>
              <a:rPr lang="en-US" sz="3200" b="1">
                <a:solidFill>
                  <a:srgbClr val="063DE8"/>
                </a:solidFill>
              </a:rPr>
              <a:t>(Internet)</a:t>
            </a:r>
          </a:p>
        </p:txBody>
      </p:sp>
      <p:pic>
        <p:nvPicPr>
          <p:cNvPr id="45062" name="Picture 6"/>
          <p:cNvPicPr>
            <a:picLocks noChangeArrowheads="1"/>
          </p:cNvPicPr>
          <p:nvPr/>
        </p:nvPicPr>
        <p:blipFill>
          <a:blip r:embed="rId3"/>
          <a:srcRect/>
          <a:stretch>
            <a:fillRect/>
          </a:stretch>
        </p:blipFill>
        <p:spPr bwMode="auto">
          <a:xfrm>
            <a:off x="141288" y="2895600"/>
            <a:ext cx="8823325" cy="2941638"/>
          </a:xfrm>
          <a:prstGeom prst="rect">
            <a:avLst/>
          </a:prstGeom>
          <a:noFill/>
          <a:ln w="12700">
            <a:noFill/>
            <a:miter lim="800000"/>
            <a:headEnd/>
            <a:tailEnd/>
          </a:ln>
        </p:spPr>
      </p:pic>
      <p:sp>
        <p:nvSpPr>
          <p:cNvPr id="4" name="TextBox 3"/>
          <p:cNvSpPr txBox="1"/>
          <p:nvPr/>
        </p:nvSpPr>
        <p:spPr>
          <a:xfrm>
            <a:off x="533400" y="1371600"/>
            <a:ext cx="7696200" cy="1200329"/>
          </a:xfrm>
          <a:prstGeom prst="rect">
            <a:avLst/>
          </a:prstGeom>
          <a:noFill/>
        </p:spPr>
        <p:txBody>
          <a:bodyPr wrap="square" rtlCol="0">
            <a:spAutoFit/>
          </a:bodyPr>
          <a:lstStyle/>
          <a:p>
            <a:r>
              <a:rPr lang="en-US" dirty="0" smtClean="0"/>
              <a:t>Internetwork (Internet ): Two or more networks are connected by internetworking devices</a:t>
            </a:r>
          </a:p>
          <a:p>
            <a:r>
              <a:rPr lang="en-US" dirty="0" smtClean="0"/>
              <a:t>Internetworking devices: routers, gateways etc</a:t>
            </a:r>
          </a:p>
          <a:p>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p:txBody>
          <a:bodyPr/>
          <a:lstStyle/>
          <a:p>
            <a:pPr eaLnBrk="1" hangingPunct="1"/>
            <a:r>
              <a:rPr lang="en-US" dirty="0" smtClean="0"/>
              <a:t>Physical Topology</a:t>
            </a:r>
            <a:endParaRPr lang="en-GB" dirty="0" smtClean="0"/>
          </a:p>
          <a:p>
            <a:pPr lvl="1" eaLnBrk="1" hangingPunct="1"/>
            <a:r>
              <a:rPr lang="ar-SA" dirty="0" smtClean="0"/>
              <a:t> </a:t>
            </a:r>
            <a:r>
              <a:rPr lang="en-US" dirty="0" smtClean="0"/>
              <a:t>The way a network is laid out physically</a:t>
            </a:r>
          </a:p>
          <a:p>
            <a:pPr lvl="1" eaLnBrk="1" hangingPunct="1"/>
            <a:r>
              <a:rPr lang="en-US" sz="2800" dirty="0" smtClean="0"/>
              <a:t>Two or more links form a topology</a:t>
            </a:r>
          </a:p>
          <a:p>
            <a:pPr lvl="1" eaLnBrk="1" hangingPunct="1"/>
            <a:r>
              <a:rPr lang="en-US" sz="2800" dirty="0" smtClean="0"/>
              <a:t>The topology of a network is the geometric representation of the relationship of all the links and linking devices (nodes) to one another.</a:t>
            </a:r>
          </a:p>
          <a:p>
            <a:pPr lvl="1" eaLnBrk="1" hangingPunct="1"/>
            <a:r>
              <a:rPr lang="en-US" sz="2800" dirty="0" smtClean="0"/>
              <a:t>Four topologies : </a:t>
            </a:r>
            <a:r>
              <a:rPr lang="en-US" sz="2800" dirty="0" smtClean="0">
                <a:solidFill>
                  <a:srgbClr val="3333FF"/>
                </a:solidFill>
              </a:rPr>
              <a:t>Mesh</a:t>
            </a:r>
            <a:r>
              <a:rPr lang="en-US" sz="2800" dirty="0" smtClean="0"/>
              <a:t>, </a:t>
            </a:r>
            <a:r>
              <a:rPr lang="en-US" sz="2800" dirty="0" smtClean="0">
                <a:solidFill>
                  <a:srgbClr val="3333FF"/>
                </a:solidFill>
              </a:rPr>
              <a:t>Star</a:t>
            </a:r>
            <a:r>
              <a:rPr lang="en-US" sz="2800" dirty="0" smtClean="0"/>
              <a:t>, </a:t>
            </a:r>
            <a:r>
              <a:rPr lang="en-US" sz="2800" dirty="0" smtClean="0">
                <a:solidFill>
                  <a:srgbClr val="3333FF"/>
                </a:solidFill>
              </a:rPr>
              <a:t>Bus</a:t>
            </a:r>
            <a:r>
              <a:rPr lang="en-US" sz="2800" dirty="0" smtClean="0"/>
              <a:t>, and </a:t>
            </a:r>
            <a:r>
              <a:rPr lang="en-US" sz="2800" dirty="0" smtClean="0">
                <a:solidFill>
                  <a:srgbClr val="3333FF"/>
                </a:solidFill>
              </a:rPr>
              <a:t>Ring</a:t>
            </a:r>
          </a:p>
        </p:txBody>
      </p:sp>
      <p:sp>
        <p:nvSpPr>
          <p:cNvPr id="4" name="Title 3"/>
          <p:cNvSpPr>
            <a:spLocks noGrp="1"/>
          </p:cNvSpPr>
          <p:nvPr>
            <p:ph type="title"/>
          </p:nvPr>
        </p:nvSpPr>
        <p:spPr/>
        <p:txBody>
          <a:bodyPr>
            <a:normAutofit/>
          </a:bodyPr>
          <a:lstStyle/>
          <a:p>
            <a:r>
              <a:rPr lang="en-US" dirty="0" smtClean="0"/>
              <a:t>Topology</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defRPr/>
            </a:pPr>
            <a:r>
              <a:rPr lang="en-US" smtClean="0"/>
              <a:t>Physical Topology</a:t>
            </a:r>
          </a:p>
        </p:txBody>
      </p:sp>
      <p:pic>
        <p:nvPicPr>
          <p:cNvPr id="40963" name="Picture 8"/>
          <p:cNvPicPr>
            <a:picLocks noChangeAspect="1" noChangeArrowheads="1"/>
          </p:cNvPicPr>
          <p:nvPr/>
        </p:nvPicPr>
        <p:blipFill>
          <a:blip r:embed="rId2"/>
          <a:srcRect/>
          <a:stretch>
            <a:fillRect/>
          </a:stretch>
        </p:blipFill>
        <p:spPr bwMode="auto">
          <a:xfrm>
            <a:off x="2111375" y="1565275"/>
            <a:ext cx="4573588" cy="155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Scope of Computer Networks- Networking is everywhere. </a:t>
            </a:r>
          </a:p>
          <a:p>
            <a:pPr lvl="1"/>
            <a:r>
              <a:rPr lang="en-US" dirty="0" smtClean="0"/>
              <a:t>networking for communication</a:t>
            </a:r>
          </a:p>
          <a:p>
            <a:pPr lvl="1"/>
            <a:r>
              <a:rPr lang="en-US" dirty="0" smtClean="0"/>
              <a:t>Networking for learning</a:t>
            </a:r>
          </a:p>
          <a:p>
            <a:pPr lvl="1"/>
            <a:r>
              <a:rPr lang="en-US" dirty="0" smtClean="0"/>
              <a:t>Networking for gaming</a:t>
            </a:r>
          </a:p>
          <a:p>
            <a:pPr lvl="1"/>
            <a:r>
              <a:rPr lang="en-US" dirty="0" smtClean="0"/>
              <a:t>Networking for working</a:t>
            </a:r>
            <a:endParaRPr lang="en-US" dirty="0"/>
          </a:p>
        </p:txBody>
      </p:sp>
    </p:spTree>
    <p:extLst>
      <p:ext uri="{BB962C8B-B14F-4D97-AF65-F5344CB8AC3E}">
        <p14:creationId xmlns:p14="http://schemas.microsoft.com/office/powerpoint/2010/main" val="297561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defRPr/>
            </a:pPr>
            <a:r>
              <a:rPr lang="en-US" smtClean="0"/>
              <a:t>Physical Topology</a:t>
            </a:r>
          </a:p>
        </p:txBody>
      </p:sp>
      <p:sp>
        <p:nvSpPr>
          <p:cNvPr id="41987" name="Rectangle 4"/>
          <p:cNvSpPr>
            <a:spLocks noGrp="1" noChangeArrowheads="1"/>
          </p:cNvSpPr>
          <p:nvPr>
            <p:ph type="body" idx="1"/>
          </p:nvPr>
        </p:nvSpPr>
        <p:spPr/>
        <p:txBody>
          <a:bodyPr/>
          <a:lstStyle/>
          <a:p>
            <a:pPr eaLnBrk="1" hangingPunct="1"/>
            <a:r>
              <a:rPr lang="en-US" smtClean="0"/>
              <a:t>Mesh</a:t>
            </a:r>
          </a:p>
          <a:p>
            <a:pPr lvl="1" eaLnBrk="1" hangingPunct="1"/>
            <a:r>
              <a:rPr lang="en-GB" smtClean="0"/>
              <a:t>Every link is dedicated  point-to-point link</a:t>
            </a:r>
          </a:p>
          <a:p>
            <a:pPr lvl="1" eaLnBrk="1" hangingPunct="1"/>
            <a:r>
              <a:rPr lang="en-GB" smtClean="0"/>
              <a:t>The term dedicated means that the link carries traffic only between the two devices it connects</a:t>
            </a:r>
          </a:p>
          <a:p>
            <a:pPr lvl="1" eaLnBrk="1" hangingPunct="1"/>
            <a:endParaRPr lang="en-GB" smtClean="0"/>
          </a:p>
          <a:p>
            <a:pPr lvl="1" eaLnBrk="1" hangingPunct="1"/>
            <a:endParaRPr lang="en-US" smtClean="0"/>
          </a:p>
        </p:txBody>
      </p:sp>
      <p:pic>
        <p:nvPicPr>
          <p:cNvPr id="41988" name="Picture 9"/>
          <p:cNvPicPr>
            <a:picLocks noChangeAspect="1" noChangeArrowheads="1"/>
          </p:cNvPicPr>
          <p:nvPr/>
        </p:nvPicPr>
        <p:blipFill>
          <a:blip r:embed="rId2"/>
          <a:srcRect/>
          <a:stretch>
            <a:fillRect/>
          </a:stretch>
        </p:blipFill>
        <p:spPr bwMode="auto">
          <a:xfrm>
            <a:off x="3394075" y="3959225"/>
            <a:ext cx="2987675" cy="2219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r>
              <a:rPr lang="en-US" smtClean="0"/>
              <a:t>Physical Topology</a:t>
            </a:r>
          </a:p>
        </p:txBody>
      </p:sp>
      <p:sp>
        <p:nvSpPr>
          <p:cNvPr id="188419" name="Rectangle 3"/>
          <p:cNvSpPr>
            <a:spLocks noGrp="1" noChangeArrowheads="1"/>
          </p:cNvSpPr>
          <p:nvPr>
            <p:ph type="body" idx="1"/>
          </p:nvPr>
        </p:nvSpPr>
        <p:spPr/>
        <p:txBody>
          <a:bodyPr/>
          <a:lstStyle/>
          <a:p>
            <a:pPr eaLnBrk="1" hangingPunct="1">
              <a:defRPr/>
            </a:pPr>
            <a:r>
              <a:rPr lang="en-US" smtClean="0"/>
              <a:t>Mesh</a:t>
            </a:r>
            <a:endParaRPr lang="en-GB" smtClean="0"/>
          </a:p>
          <a:p>
            <a:pPr lvl="1" eaLnBrk="1" hangingPunct="1">
              <a:defRPr/>
            </a:pPr>
            <a:r>
              <a:rPr lang="en-GB" smtClean="0"/>
              <a:t>To link</a:t>
            </a:r>
            <a:r>
              <a:rPr lang="en-GB" smtClean="0">
                <a:solidFill>
                  <a:schemeClr val="tx2"/>
                </a:solidFill>
              </a:rPr>
              <a:t> </a:t>
            </a:r>
            <a:r>
              <a:rPr lang="en-GB" b="1" i="1" smtClean="0">
                <a:solidFill>
                  <a:srgbClr val="3333FF"/>
                </a:solidFill>
                <a:effectLst>
                  <a:outerShdw blurRad="38100" dist="38100" dir="2700000" algn="tl">
                    <a:srgbClr val="C0C0C0"/>
                  </a:outerShdw>
                </a:effectLst>
              </a:rPr>
              <a:t>n</a:t>
            </a:r>
            <a:r>
              <a:rPr lang="en-GB" smtClean="0"/>
              <a:t> devices</a:t>
            </a:r>
            <a:r>
              <a:rPr lang="en-GB" smtClean="0">
                <a:solidFill>
                  <a:schemeClr val="tx2"/>
                </a:solidFill>
              </a:rPr>
              <a:t> </a:t>
            </a:r>
            <a:r>
              <a:rPr lang="en-GB" smtClean="0"/>
              <a:t>fully connected mesh has:</a:t>
            </a:r>
            <a:br>
              <a:rPr lang="en-GB" smtClean="0"/>
            </a:br>
            <a:r>
              <a:rPr lang="en-GB" smtClean="0"/>
              <a:t>	    </a:t>
            </a:r>
            <a:r>
              <a:rPr lang="en-GB" b="1" i="1" smtClean="0">
                <a:solidFill>
                  <a:srgbClr val="3333FF"/>
                </a:solidFill>
                <a:effectLst>
                  <a:outerShdw blurRad="38100" dist="38100" dir="2700000" algn="tl">
                    <a:srgbClr val="C0C0C0"/>
                  </a:outerShdw>
                </a:effectLst>
              </a:rPr>
              <a:t>n ( n - 1) / 2</a:t>
            </a:r>
            <a:r>
              <a:rPr lang="en-GB" smtClean="0"/>
              <a:t> physical channels (Full-Duplex)</a:t>
            </a:r>
          </a:p>
          <a:p>
            <a:pPr lvl="1" eaLnBrk="1" hangingPunct="1">
              <a:defRPr/>
            </a:pPr>
            <a:endParaRPr lang="en-GB" smtClean="0"/>
          </a:p>
          <a:p>
            <a:pPr lvl="1" eaLnBrk="1" hangingPunct="1">
              <a:defRPr/>
            </a:pPr>
            <a:r>
              <a:rPr lang="en-GB" smtClean="0"/>
              <a:t>Every Device on the network must have</a:t>
            </a:r>
            <a:br>
              <a:rPr lang="en-GB" smtClean="0"/>
            </a:br>
            <a:r>
              <a:rPr lang="en-GB" smtClean="0"/>
              <a:t>		 </a:t>
            </a:r>
            <a:r>
              <a:rPr lang="en-GB" b="1" i="1" smtClean="0">
                <a:solidFill>
                  <a:srgbClr val="3333FF"/>
                </a:solidFill>
                <a:effectLst>
                  <a:outerShdw blurRad="38100" dist="38100" dir="2700000" algn="tl">
                    <a:srgbClr val="C0C0C0"/>
                  </a:outerShdw>
                </a:effectLst>
              </a:rPr>
              <a:t>n - 1</a:t>
            </a:r>
            <a:r>
              <a:rPr lang="en-GB" smtClean="0"/>
              <a:t> ports</a:t>
            </a:r>
          </a:p>
          <a:p>
            <a:pPr lvl="1" eaLnBrk="1" hangingPunct="1">
              <a:defRPr/>
            </a:pPr>
            <a:endParaRPr lang="en-US" smtClean="0"/>
          </a:p>
        </p:txBody>
      </p:sp>
      <p:pic>
        <p:nvPicPr>
          <p:cNvPr id="43012" name="Picture 6" descr="mesh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486400" y="3997325"/>
            <a:ext cx="2819400" cy="2784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defRPr/>
            </a:pPr>
            <a:r>
              <a:rPr lang="en-US" smtClean="0"/>
              <a:t>Physical Topology</a:t>
            </a:r>
          </a:p>
        </p:txBody>
      </p:sp>
      <p:sp>
        <p:nvSpPr>
          <p:cNvPr id="44035" name="Rectangle 3"/>
          <p:cNvSpPr>
            <a:spLocks noGrp="1" noChangeArrowheads="1"/>
          </p:cNvSpPr>
          <p:nvPr>
            <p:ph type="body" idx="1"/>
          </p:nvPr>
        </p:nvSpPr>
        <p:spPr/>
        <p:txBody>
          <a:bodyPr>
            <a:normAutofit lnSpcReduction="10000"/>
          </a:bodyPr>
          <a:lstStyle/>
          <a:p>
            <a:pPr eaLnBrk="1" hangingPunct="1"/>
            <a:r>
              <a:rPr lang="en-US" smtClean="0"/>
              <a:t>Mesh</a:t>
            </a:r>
          </a:p>
          <a:p>
            <a:pPr lvl="1" eaLnBrk="1" hangingPunct="1"/>
            <a:r>
              <a:rPr lang="en-US" smtClean="0"/>
              <a:t>Example:</a:t>
            </a:r>
            <a:endParaRPr lang="en-GB" smtClean="0"/>
          </a:p>
          <a:p>
            <a:pPr lvl="1" eaLnBrk="1" hangingPunct="1">
              <a:buFont typeface="Wingdings" pitchFamily="2" charset="2"/>
              <a:buNone/>
            </a:pPr>
            <a:r>
              <a:rPr lang="en-US" b="1" smtClean="0">
                <a:solidFill>
                  <a:srgbClr val="CC0000"/>
                </a:solidFill>
              </a:rPr>
              <a:t>		8</a:t>
            </a:r>
            <a:r>
              <a:rPr lang="en-US" smtClean="0"/>
              <a:t> devices in mesh has links: n(n-1) / 2</a:t>
            </a:r>
          </a:p>
          <a:p>
            <a:pPr lvl="1" eaLnBrk="1" hangingPunct="1">
              <a:buFont typeface="Wingdings" pitchFamily="2" charset="2"/>
              <a:buNone/>
            </a:pPr>
            <a:endParaRPr lang="en-US" smtClean="0"/>
          </a:p>
          <a:p>
            <a:pPr lvl="1" eaLnBrk="1" hangingPunct="1">
              <a:buFont typeface="Wingdings" pitchFamily="2" charset="2"/>
              <a:buNone/>
            </a:pPr>
            <a:r>
              <a:rPr lang="en-US" smtClean="0"/>
              <a:t>		number of links = 8 (8-1)/2 = </a:t>
            </a:r>
            <a:r>
              <a:rPr lang="en-US" b="1" smtClean="0">
                <a:solidFill>
                  <a:srgbClr val="CC0000"/>
                </a:solidFill>
              </a:rPr>
              <a:t>28</a:t>
            </a:r>
          </a:p>
          <a:p>
            <a:pPr lvl="1" eaLnBrk="1" hangingPunct="1">
              <a:buFont typeface="Wingdings" pitchFamily="2" charset="2"/>
              <a:buNone/>
            </a:pPr>
            <a:endParaRPr lang="en-US" smtClean="0">
              <a:solidFill>
                <a:srgbClr val="CC0000"/>
              </a:solidFill>
            </a:endParaRPr>
          </a:p>
          <a:p>
            <a:pPr lvl="1" eaLnBrk="1" hangingPunct="1">
              <a:buFont typeface="Wingdings" pitchFamily="2" charset="2"/>
              <a:buNone/>
            </a:pPr>
            <a:r>
              <a:rPr lang="en-US" smtClean="0"/>
              <a:t>		number of ports per device = n – 1 = 8 –1 = </a:t>
            </a:r>
            <a:r>
              <a:rPr lang="en-US" b="1" smtClean="0">
                <a:solidFill>
                  <a:srgbClr val="CC0000"/>
                </a:solidFill>
              </a:rPr>
              <a:t>7</a:t>
            </a:r>
          </a:p>
          <a:p>
            <a:pPr lvl="1" eaLnBrk="1" hangingPunct="1">
              <a:buFont typeface="Wingdings" pitchFamily="2" charset="2"/>
              <a:buNone/>
            </a:pPr>
            <a:r>
              <a:rPr lang="en-GB" smtClean="0"/>
              <a:t/>
            </a:r>
            <a:br>
              <a:rPr lang="en-GB" smtClean="0"/>
            </a:br>
            <a:endParaRPr lang="en-US" smtClean="0"/>
          </a:p>
        </p:txBody>
      </p:sp>
      <p:pic>
        <p:nvPicPr>
          <p:cNvPr id="44036" name="Picture 5"/>
          <p:cNvPicPr>
            <a:picLocks noChangeAspect="1" noChangeArrowheads="1"/>
          </p:cNvPicPr>
          <p:nvPr/>
        </p:nvPicPr>
        <p:blipFill>
          <a:blip r:embed="rId2"/>
          <a:srcRect/>
          <a:stretch>
            <a:fillRect/>
          </a:stretch>
        </p:blipFill>
        <p:spPr bwMode="auto">
          <a:xfrm>
            <a:off x="7458075" y="1676400"/>
            <a:ext cx="1533525" cy="1303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en-US" smtClean="0"/>
              <a:t>Physical Topology</a:t>
            </a:r>
          </a:p>
        </p:txBody>
      </p:sp>
      <p:sp>
        <p:nvSpPr>
          <p:cNvPr id="45059" name="Rectangle 3"/>
          <p:cNvSpPr>
            <a:spLocks noGrp="1" noChangeArrowheads="1"/>
          </p:cNvSpPr>
          <p:nvPr>
            <p:ph type="body" idx="1"/>
          </p:nvPr>
        </p:nvSpPr>
        <p:spPr/>
        <p:txBody>
          <a:bodyPr/>
          <a:lstStyle/>
          <a:p>
            <a:pPr eaLnBrk="1" hangingPunct="1"/>
            <a:r>
              <a:rPr lang="en-US" smtClean="0"/>
              <a:t>Mesh</a:t>
            </a:r>
            <a:endParaRPr lang="en-GB" smtClean="0"/>
          </a:p>
          <a:p>
            <a:pPr lvl="1" eaLnBrk="1" hangingPunct="1"/>
            <a:r>
              <a:rPr lang="en-GB" smtClean="0"/>
              <a:t>Advantages</a:t>
            </a:r>
          </a:p>
          <a:p>
            <a:pPr lvl="2" eaLnBrk="1" hangingPunct="1"/>
            <a:r>
              <a:rPr lang="en-US" smtClean="0"/>
              <a:t>Each connection carry its own data load (no traffic problems)</a:t>
            </a:r>
          </a:p>
          <a:p>
            <a:pPr lvl="2" eaLnBrk="1" hangingPunct="1"/>
            <a:r>
              <a:rPr lang="en-US" smtClean="0"/>
              <a:t>A mesh topology is robust</a:t>
            </a:r>
          </a:p>
          <a:p>
            <a:pPr lvl="2" eaLnBrk="1" hangingPunct="1"/>
            <a:r>
              <a:rPr lang="en-US" smtClean="0"/>
              <a:t>Privacy or security</a:t>
            </a:r>
          </a:p>
          <a:p>
            <a:pPr lvl="2" eaLnBrk="1" hangingPunct="1"/>
            <a:r>
              <a:rPr lang="en-US" smtClean="0"/>
              <a:t>Fault identification and fault isolation</a:t>
            </a:r>
          </a:p>
        </p:txBody>
      </p:sp>
      <p:pic>
        <p:nvPicPr>
          <p:cNvPr id="45060" name="Picture 5"/>
          <p:cNvPicPr>
            <a:picLocks noChangeAspect="1" noChangeArrowheads="1"/>
          </p:cNvPicPr>
          <p:nvPr/>
        </p:nvPicPr>
        <p:blipFill>
          <a:blip r:embed="rId2"/>
          <a:srcRect/>
          <a:stretch>
            <a:fillRect/>
          </a:stretch>
        </p:blipFill>
        <p:spPr bwMode="auto">
          <a:xfrm>
            <a:off x="7391400" y="5029200"/>
            <a:ext cx="1533525" cy="1303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en-US" smtClean="0"/>
              <a:t>Physical Topology</a:t>
            </a:r>
          </a:p>
        </p:txBody>
      </p:sp>
      <p:sp>
        <p:nvSpPr>
          <p:cNvPr id="46083" name="Rectangle 3"/>
          <p:cNvSpPr>
            <a:spLocks noGrp="1" noChangeArrowheads="1"/>
          </p:cNvSpPr>
          <p:nvPr>
            <p:ph type="body" idx="1"/>
          </p:nvPr>
        </p:nvSpPr>
        <p:spPr>
          <a:xfrm>
            <a:off x="457200" y="1722437"/>
            <a:ext cx="8229600" cy="4525963"/>
          </a:xfrm>
        </p:spPr>
        <p:txBody>
          <a:bodyPr>
            <a:normAutofit lnSpcReduction="10000"/>
          </a:bodyPr>
          <a:lstStyle/>
          <a:p>
            <a:pPr eaLnBrk="1" hangingPunct="1">
              <a:lnSpc>
                <a:spcPct val="90000"/>
              </a:lnSpc>
            </a:pPr>
            <a:r>
              <a:rPr lang="en-US" dirty="0" smtClean="0"/>
              <a:t>Mesh:</a:t>
            </a:r>
            <a:endParaRPr lang="en-GB" dirty="0" smtClean="0"/>
          </a:p>
          <a:p>
            <a:pPr lvl="1" eaLnBrk="1" hangingPunct="1">
              <a:lnSpc>
                <a:spcPct val="90000"/>
              </a:lnSpc>
            </a:pPr>
            <a:r>
              <a:rPr lang="en-GB" dirty="0" smtClean="0"/>
              <a:t>Disadvantages</a:t>
            </a:r>
          </a:p>
          <a:p>
            <a:pPr lvl="2" eaLnBrk="1" hangingPunct="1">
              <a:lnSpc>
                <a:spcPct val="90000"/>
              </a:lnSpc>
            </a:pPr>
            <a:r>
              <a:rPr lang="en-US" dirty="0" smtClean="0"/>
              <a:t>Big amount of cabling</a:t>
            </a:r>
          </a:p>
          <a:p>
            <a:pPr lvl="2" eaLnBrk="1" hangingPunct="1">
              <a:lnSpc>
                <a:spcPct val="90000"/>
              </a:lnSpc>
            </a:pPr>
            <a:r>
              <a:rPr lang="en-US" dirty="0" smtClean="0"/>
              <a:t>Big number of I/O ports</a:t>
            </a:r>
          </a:p>
          <a:p>
            <a:pPr lvl="2" eaLnBrk="1" hangingPunct="1">
              <a:lnSpc>
                <a:spcPct val="90000"/>
              </a:lnSpc>
            </a:pPr>
            <a:r>
              <a:rPr lang="en-US" dirty="0" smtClean="0"/>
              <a:t>Installation and reconnection are difficult</a:t>
            </a:r>
          </a:p>
          <a:p>
            <a:pPr lvl="2" eaLnBrk="1" hangingPunct="1">
              <a:lnSpc>
                <a:spcPct val="90000"/>
              </a:lnSpc>
            </a:pPr>
            <a:r>
              <a:rPr lang="en-US" dirty="0" smtClean="0"/>
              <a:t>Sheer bulk of the wiring can be greater than the available space</a:t>
            </a:r>
          </a:p>
          <a:p>
            <a:pPr lvl="2" eaLnBrk="1" hangingPunct="1">
              <a:lnSpc>
                <a:spcPct val="90000"/>
              </a:lnSpc>
            </a:pPr>
            <a:r>
              <a:rPr lang="en-US" dirty="0" smtClean="0"/>
              <a:t>Hardware connect to each I/O could be expensive</a:t>
            </a:r>
            <a:endParaRPr lang="ar-SA" dirty="0" smtClean="0"/>
          </a:p>
          <a:p>
            <a:pPr lvl="2" eaLnBrk="1" hangingPunct="1">
              <a:lnSpc>
                <a:spcPct val="90000"/>
              </a:lnSpc>
            </a:pPr>
            <a:endParaRPr lang="ar-SA" dirty="0" smtClean="0"/>
          </a:p>
          <a:p>
            <a:pPr eaLnBrk="1" hangingPunct="1">
              <a:lnSpc>
                <a:spcPct val="90000"/>
              </a:lnSpc>
            </a:pPr>
            <a:r>
              <a:rPr lang="en-US" sz="2800" dirty="0" smtClean="0"/>
              <a:t>Mesh topology is implemented in a limited fashion; e.g.,  as backbone of hybrid network</a:t>
            </a:r>
          </a:p>
        </p:txBody>
      </p:sp>
      <p:pic>
        <p:nvPicPr>
          <p:cNvPr id="46084" name="Picture 4"/>
          <p:cNvPicPr>
            <a:picLocks noChangeAspect="1" noChangeArrowheads="1"/>
          </p:cNvPicPr>
          <p:nvPr/>
        </p:nvPicPr>
        <p:blipFill>
          <a:blip r:embed="rId2"/>
          <a:srcRect/>
          <a:stretch>
            <a:fillRect/>
          </a:stretch>
        </p:blipFill>
        <p:spPr bwMode="auto">
          <a:xfrm>
            <a:off x="7239000" y="1676400"/>
            <a:ext cx="1533525" cy="1303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r>
              <a:rPr lang="en-US" smtClean="0"/>
              <a:t>Physical Topology</a:t>
            </a:r>
          </a:p>
        </p:txBody>
      </p:sp>
      <p:sp>
        <p:nvSpPr>
          <p:cNvPr id="47107" name="Rectangle 3"/>
          <p:cNvSpPr>
            <a:spLocks noGrp="1" noChangeArrowheads="1"/>
          </p:cNvSpPr>
          <p:nvPr>
            <p:ph type="body" idx="1"/>
          </p:nvPr>
        </p:nvSpPr>
        <p:spPr/>
        <p:txBody>
          <a:bodyPr/>
          <a:lstStyle/>
          <a:p>
            <a:pPr eaLnBrk="1" hangingPunct="1"/>
            <a:r>
              <a:rPr lang="en-US" dirty="0" smtClean="0"/>
              <a:t>Star:</a:t>
            </a:r>
            <a:endParaRPr lang="en-GB" dirty="0" smtClean="0"/>
          </a:p>
          <a:p>
            <a:pPr lvl="1" eaLnBrk="1" hangingPunct="1"/>
            <a:r>
              <a:rPr lang="en-US" dirty="0" smtClean="0"/>
              <a:t>Dedicated point-to-point to a central controller (Hub)</a:t>
            </a:r>
          </a:p>
          <a:p>
            <a:pPr lvl="1" eaLnBrk="1" hangingPunct="1"/>
            <a:r>
              <a:rPr lang="en-US" dirty="0" smtClean="0"/>
              <a:t>No direct traffic between devices</a:t>
            </a:r>
          </a:p>
          <a:p>
            <a:pPr lvl="1" eaLnBrk="1" hangingPunct="1"/>
            <a:r>
              <a:rPr lang="en-US" dirty="0" smtClean="0"/>
              <a:t>The controller acts as an exchange</a:t>
            </a:r>
          </a:p>
        </p:txBody>
      </p:sp>
      <p:pic>
        <p:nvPicPr>
          <p:cNvPr id="47108" name="Picture 6"/>
          <p:cNvPicPr>
            <a:picLocks noChangeAspect="1" noChangeArrowheads="1"/>
          </p:cNvPicPr>
          <p:nvPr/>
        </p:nvPicPr>
        <p:blipFill>
          <a:blip r:embed="rId2"/>
          <a:srcRect/>
          <a:stretch>
            <a:fillRect/>
          </a:stretch>
        </p:blipFill>
        <p:spPr bwMode="auto">
          <a:xfrm>
            <a:off x="747713" y="4495800"/>
            <a:ext cx="4281487" cy="200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defRPr/>
            </a:pPr>
            <a:r>
              <a:rPr lang="en-US" smtClean="0"/>
              <a:t>Physical Topology</a:t>
            </a:r>
          </a:p>
        </p:txBody>
      </p:sp>
      <p:sp>
        <p:nvSpPr>
          <p:cNvPr id="48131" name="Rectangle 3"/>
          <p:cNvSpPr>
            <a:spLocks noGrp="1" noChangeArrowheads="1"/>
          </p:cNvSpPr>
          <p:nvPr>
            <p:ph type="body" idx="1"/>
          </p:nvPr>
        </p:nvSpPr>
        <p:spPr/>
        <p:txBody>
          <a:bodyPr/>
          <a:lstStyle/>
          <a:p>
            <a:pPr eaLnBrk="1" hangingPunct="1"/>
            <a:r>
              <a:rPr lang="en-US" smtClean="0"/>
              <a:t>Star</a:t>
            </a:r>
          </a:p>
          <a:p>
            <a:pPr lvl="1" eaLnBrk="1" hangingPunct="1"/>
            <a:r>
              <a:rPr lang="en-US" smtClean="0"/>
              <a:t>Advantages</a:t>
            </a:r>
          </a:p>
          <a:p>
            <a:pPr lvl="2" eaLnBrk="1" hangingPunct="1"/>
            <a:r>
              <a:rPr lang="en-US" sz="2400" smtClean="0"/>
              <a:t>Less expensive than mesh</a:t>
            </a:r>
            <a:br>
              <a:rPr lang="en-US" sz="2400" smtClean="0"/>
            </a:br>
            <a:r>
              <a:rPr lang="en-US" sz="2400" smtClean="0"/>
              <a:t>(</a:t>
            </a:r>
            <a:r>
              <a:rPr lang="en-US" sz="2400" smtClean="0">
                <a:solidFill>
                  <a:srgbClr val="CC0000"/>
                </a:solidFill>
              </a:rPr>
              <a:t>1</a:t>
            </a:r>
            <a:r>
              <a:rPr lang="en-US" sz="2400" smtClean="0"/>
              <a:t> Link + </a:t>
            </a:r>
            <a:r>
              <a:rPr lang="en-US" sz="2400" smtClean="0">
                <a:solidFill>
                  <a:srgbClr val="CC0000"/>
                </a:solidFill>
              </a:rPr>
              <a:t>1</a:t>
            </a:r>
            <a:r>
              <a:rPr lang="en-US" sz="2400" smtClean="0"/>
              <a:t> port per device)</a:t>
            </a:r>
          </a:p>
          <a:p>
            <a:pPr lvl="2" eaLnBrk="1" hangingPunct="1"/>
            <a:r>
              <a:rPr lang="en-US" sz="2400" smtClean="0"/>
              <a:t>Easy to install and reconfigure</a:t>
            </a:r>
          </a:p>
          <a:p>
            <a:pPr lvl="2" eaLnBrk="1" hangingPunct="1"/>
            <a:r>
              <a:rPr lang="en-US" sz="2400" smtClean="0"/>
              <a:t>Less cabling</a:t>
            </a:r>
          </a:p>
          <a:p>
            <a:pPr lvl="2" eaLnBrk="1" hangingPunct="1"/>
            <a:r>
              <a:rPr lang="en-US" sz="2400" smtClean="0"/>
              <a:t>Additions, moves, and deletions required one connection</a:t>
            </a:r>
          </a:p>
          <a:p>
            <a:pPr lvl="2" eaLnBrk="1" hangingPunct="1"/>
            <a:r>
              <a:rPr lang="en-US" sz="2400" smtClean="0"/>
              <a:t>Robustness : one fail does not affect others</a:t>
            </a:r>
          </a:p>
          <a:p>
            <a:pPr lvl="2" eaLnBrk="1" hangingPunct="1"/>
            <a:r>
              <a:rPr lang="en-US" sz="2400" smtClean="0"/>
              <a:t>Easy fault identification and fault isolation</a:t>
            </a:r>
          </a:p>
        </p:txBody>
      </p:sp>
      <p:pic>
        <p:nvPicPr>
          <p:cNvPr id="48132" name="Picture 6"/>
          <p:cNvPicPr>
            <a:picLocks noChangeAspect="1" noChangeArrowheads="1"/>
          </p:cNvPicPr>
          <p:nvPr/>
        </p:nvPicPr>
        <p:blipFill>
          <a:blip r:embed="rId2"/>
          <a:srcRect/>
          <a:stretch>
            <a:fillRect/>
          </a:stretch>
        </p:blipFill>
        <p:spPr bwMode="auto">
          <a:xfrm>
            <a:off x="7391400" y="2057400"/>
            <a:ext cx="1190625" cy="1190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defRPr/>
            </a:pPr>
            <a:r>
              <a:rPr lang="en-US" smtClean="0"/>
              <a:t>Physical Topology</a:t>
            </a:r>
          </a:p>
        </p:txBody>
      </p:sp>
      <p:sp>
        <p:nvSpPr>
          <p:cNvPr id="49155" name="Rectangle 3"/>
          <p:cNvSpPr>
            <a:spLocks noGrp="1" noChangeArrowheads="1"/>
          </p:cNvSpPr>
          <p:nvPr>
            <p:ph type="body" idx="1"/>
          </p:nvPr>
        </p:nvSpPr>
        <p:spPr/>
        <p:txBody>
          <a:bodyPr/>
          <a:lstStyle/>
          <a:p>
            <a:pPr eaLnBrk="1" hangingPunct="1"/>
            <a:r>
              <a:rPr lang="en-US" dirty="0" smtClean="0"/>
              <a:t>Star</a:t>
            </a:r>
          </a:p>
          <a:p>
            <a:pPr lvl="1" eaLnBrk="1" hangingPunct="1"/>
            <a:r>
              <a:rPr lang="en-US" dirty="0" smtClean="0"/>
              <a:t>Disadvantages</a:t>
            </a:r>
          </a:p>
          <a:p>
            <a:pPr lvl="2" eaLnBrk="1" hangingPunct="1"/>
            <a:r>
              <a:rPr lang="en-US" dirty="0" smtClean="0"/>
              <a:t>Dependency of the whole topology on one single point (hub)</a:t>
            </a:r>
          </a:p>
          <a:p>
            <a:pPr lvl="2" eaLnBrk="1" hangingPunct="1"/>
            <a:r>
              <a:rPr lang="en-US" dirty="0" smtClean="0"/>
              <a:t>More cabling than other topologies ( ring or bus)</a:t>
            </a:r>
          </a:p>
          <a:p>
            <a:pPr lvl="2" eaLnBrk="1" hangingPunct="1"/>
            <a:endParaRPr lang="en-US" dirty="0" smtClean="0"/>
          </a:p>
          <a:p>
            <a:pPr eaLnBrk="1" hangingPunct="1"/>
            <a:r>
              <a:rPr lang="en-US" sz="2800" dirty="0" smtClean="0"/>
              <a:t>Used in LAN</a:t>
            </a:r>
          </a:p>
          <a:p>
            <a:pPr eaLnBrk="1" hangingPunct="1">
              <a:buFont typeface="Wingdings" pitchFamily="2" charset="2"/>
              <a:buNone/>
            </a:pPr>
            <a:endParaRPr lang="en-US" sz="2800" dirty="0" smtClean="0"/>
          </a:p>
        </p:txBody>
      </p:sp>
      <p:pic>
        <p:nvPicPr>
          <p:cNvPr id="49156" name="Picture 4"/>
          <p:cNvPicPr>
            <a:picLocks noChangeAspect="1" noChangeArrowheads="1"/>
          </p:cNvPicPr>
          <p:nvPr/>
        </p:nvPicPr>
        <p:blipFill>
          <a:blip r:embed="rId2"/>
          <a:srcRect/>
          <a:stretch>
            <a:fillRect/>
          </a:stretch>
        </p:blipFill>
        <p:spPr bwMode="auto">
          <a:xfrm>
            <a:off x="7467600" y="4648200"/>
            <a:ext cx="1190625" cy="1190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defRPr/>
            </a:pPr>
            <a:r>
              <a:rPr lang="en-US" smtClean="0"/>
              <a:t>Physical Topology</a:t>
            </a:r>
          </a:p>
        </p:txBody>
      </p:sp>
      <p:sp>
        <p:nvSpPr>
          <p:cNvPr id="50179" name="Rectangle 3"/>
          <p:cNvSpPr>
            <a:spLocks noGrp="1" noChangeArrowheads="1"/>
          </p:cNvSpPr>
          <p:nvPr>
            <p:ph type="body" idx="1"/>
          </p:nvPr>
        </p:nvSpPr>
        <p:spPr/>
        <p:txBody>
          <a:bodyPr/>
          <a:lstStyle/>
          <a:p>
            <a:pPr eaLnBrk="1" hangingPunct="1"/>
            <a:r>
              <a:rPr lang="en-US" dirty="0" smtClean="0"/>
              <a:t>Bus</a:t>
            </a:r>
          </a:p>
          <a:p>
            <a:pPr lvl="1" eaLnBrk="1" hangingPunct="1"/>
            <a:r>
              <a:rPr lang="en-US" dirty="0" smtClean="0"/>
              <a:t>It is multipoint </a:t>
            </a:r>
          </a:p>
          <a:p>
            <a:pPr lvl="1" eaLnBrk="1" hangingPunct="1"/>
            <a:r>
              <a:rPr lang="en-US" dirty="0" smtClean="0"/>
              <a:t>One long cable acts as a backbone</a:t>
            </a:r>
          </a:p>
          <a:p>
            <a:pPr eaLnBrk="1" hangingPunct="1">
              <a:buFont typeface="Wingdings" pitchFamily="2" charset="2"/>
              <a:buNone/>
            </a:pPr>
            <a:endParaRPr lang="en-US" sz="2800" dirty="0" smtClean="0"/>
          </a:p>
        </p:txBody>
      </p:sp>
      <p:pic>
        <p:nvPicPr>
          <p:cNvPr id="50180" name="Picture 8"/>
          <p:cNvPicPr>
            <a:picLocks noChangeAspect="1" noChangeArrowheads="1"/>
          </p:cNvPicPr>
          <p:nvPr/>
        </p:nvPicPr>
        <p:blipFill>
          <a:blip r:embed="rId2"/>
          <a:srcRect/>
          <a:stretch>
            <a:fillRect/>
          </a:stretch>
        </p:blipFill>
        <p:spPr bwMode="auto">
          <a:xfrm>
            <a:off x="2409825" y="4445000"/>
            <a:ext cx="4752975" cy="157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defRPr/>
            </a:pPr>
            <a:r>
              <a:rPr lang="en-US" smtClean="0"/>
              <a:t>Physical Topology</a:t>
            </a:r>
          </a:p>
        </p:txBody>
      </p:sp>
      <p:sp>
        <p:nvSpPr>
          <p:cNvPr id="51203" name="Rectangle 3"/>
          <p:cNvSpPr>
            <a:spLocks noGrp="1" noChangeArrowheads="1"/>
          </p:cNvSpPr>
          <p:nvPr>
            <p:ph type="body" idx="1"/>
          </p:nvPr>
        </p:nvSpPr>
        <p:spPr/>
        <p:txBody>
          <a:bodyPr/>
          <a:lstStyle/>
          <a:p>
            <a:pPr eaLnBrk="1" hangingPunct="1"/>
            <a:r>
              <a:rPr lang="en-US" dirty="0" smtClean="0"/>
              <a:t>Bus</a:t>
            </a:r>
          </a:p>
          <a:p>
            <a:pPr lvl="1" eaLnBrk="1" hangingPunct="1"/>
            <a:r>
              <a:rPr lang="en-US" dirty="0" smtClean="0"/>
              <a:t>Nodes connect to cable by drop lines and taps</a:t>
            </a:r>
          </a:p>
          <a:p>
            <a:pPr lvl="1" eaLnBrk="1" hangingPunct="1"/>
            <a:r>
              <a:rPr lang="en-US" dirty="0" smtClean="0"/>
              <a:t>Signal travels along the backbone and some of its energy is transformed to heat</a:t>
            </a:r>
          </a:p>
          <a:p>
            <a:pPr lvl="1" eaLnBrk="1" hangingPunct="1"/>
            <a:r>
              <a:rPr lang="en-US" dirty="0" smtClean="0"/>
              <a:t>Limit of number of taps and the distance between taps</a:t>
            </a:r>
            <a:endParaRPr lang="en-US" sz="2300" dirty="0" smtClean="0"/>
          </a:p>
        </p:txBody>
      </p:sp>
      <p:pic>
        <p:nvPicPr>
          <p:cNvPr id="51204" name="Picture 6"/>
          <p:cNvPicPr>
            <a:picLocks noChangeAspect="1" noChangeArrowheads="1"/>
          </p:cNvPicPr>
          <p:nvPr/>
        </p:nvPicPr>
        <p:blipFill>
          <a:blip r:embed="rId2"/>
          <a:srcRect/>
          <a:stretch>
            <a:fillRect/>
          </a:stretch>
        </p:blipFill>
        <p:spPr bwMode="auto">
          <a:xfrm>
            <a:off x="841375" y="4814888"/>
            <a:ext cx="7888288" cy="1668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Computer Network</a:t>
            </a:r>
            <a:endParaRPr lang="en-US" dirty="0"/>
          </a:p>
        </p:txBody>
      </p:sp>
      <p:sp>
        <p:nvSpPr>
          <p:cNvPr id="3" name="Content Placeholder 2"/>
          <p:cNvSpPr>
            <a:spLocks noGrp="1"/>
          </p:cNvSpPr>
          <p:nvPr>
            <p:ph idx="1"/>
          </p:nvPr>
        </p:nvSpPr>
        <p:spPr/>
        <p:txBody>
          <a:bodyPr/>
          <a:lstStyle/>
          <a:p>
            <a:r>
              <a:rPr lang="en-US" dirty="0" smtClean="0"/>
              <a:t>Business Application</a:t>
            </a:r>
          </a:p>
          <a:p>
            <a:r>
              <a:rPr lang="en-US" dirty="0" smtClean="0"/>
              <a:t>Home Application</a:t>
            </a:r>
          </a:p>
          <a:p>
            <a:r>
              <a:rPr lang="en-US" dirty="0" smtClean="0"/>
              <a:t>Mobile Users</a:t>
            </a:r>
          </a:p>
          <a:p>
            <a:r>
              <a:rPr lang="en-US" dirty="0" smtClean="0"/>
              <a:t>Social Issues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defRPr/>
            </a:pPr>
            <a:r>
              <a:rPr lang="en-US" smtClean="0"/>
              <a:t>Physical Topology</a:t>
            </a:r>
          </a:p>
        </p:txBody>
      </p:sp>
      <p:sp>
        <p:nvSpPr>
          <p:cNvPr id="52227" name="Rectangle 3"/>
          <p:cNvSpPr>
            <a:spLocks noGrp="1" noChangeArrowheads="1"/>
          </p:cNvSpPr>
          <p:nvPr>
            <p:ph type="body" idx="1"/>
          </p:nvPr>
        </p:nvSpPr>
        <p:spPr/>
        <p:txBody>
          <a:bodyPr/>
          <a:lstStyle/>
          <a:p>
            <a:pPr eaLnBrk="1" hangingPunct="1">
              <a:lnSpc>
                <a:spcPct val="90000"/>
              </a:lnSpc>
            </a:pPr>
            <a:r>
              <a:rPr lang="en-US" smtClean="0"/>
              <a:t>Bus</a:t>
            </a:r>
          </a:p>
          <a:p>
            <a:pPr lvl="1" eaLnBrk="1" hangingPunct="1">
              <a:lnSpc>
                <a:spcPct val="90000"/>
              </a:lnSpc>
            </a:pPr>
            <a:r>
              <a:rPr lang="en-US" smtClean="0"/>
              <a:t>Advantages</a:t>
            </a:r>
          </a:p>
          <a:p>
            <a:pPr lvl="2" eaLnBrk="1" hangingPunct="1">
              <a:lnSpc>
                <a:spcPct val="90000"/>
              </a:lnSpc>
            </a:pPr>
            <a:r>
              <a:rPr lang="en-US" smtClean="0"/>
              <a:t>Ease of installation</a:t>
            </a:r>
          </a:p>
          <a:p>
            <a:pPr lvl="2" eaLnBrk="1" hangingPunct="1">
              <a:lnSpc>
                <a:spcPct val="90000"/>
              </a:lnSpc>
            </a:pPr>
            <a:r>
              <a:rPr lang="en-US" smtClean="0"/>
              <a:t>Less cables than mesh, star topologies</a:t>
            </a:r>
          </a:p>
          <a:p>
            <a:pPr lvl="1" eaLnBrk="1" hangingPunct="1">
              <a:lnSpc>
                <a:spcPct val="90000"/>
              </a:lnSpc>
            </a:pPr>
            <a:r>
              <a:rPr lang="en-US" smtClean="0"/>
              <a:t>Disadvantages</a:t>
            </a:r>
          </a:p>
          <a:p>
            <a:pPr lvl="2" eaLnBrk="1" hangingPunct="1">
              <a:lnSpc>
                <a:spcPct val="90000"/>
              </a:lnSpc>
            </a:pPr>
            <a:r>
              <a:rPr lang="en-US" smtClean="0"/>
              <a:t>Difficult reconnection and fault isolation ( limit of taps)</a:t>
            </a:r>
          </a:p>
          <a:p>
            <a:pPr lvl="2" eaLnBrk="1" hangingPunct="1">
              <a:lnSpc>
                <a:spcPct val="90000"/>
              </a:lnSpc>
            </a:pPr>
            <a:r>
              <a:rPr lang="en-US" smtClean="0"/>
              <a:t>Adding new device requires modification of backbone</a:t>
            </a:r>
          </a:p>
          <a:p>
            <a:pPr lvl="2" eaLnBrk="1" hangingPunct="1">
              <a:lnSpc>
                <a:spcPct val="90000"/>
              </a:lnSpc>
            </a:pPr>
            <a:r>
              <a:rPr lang="en-US" smtClean="0"/>
              <a:t>Fault or break stops all transmission</a:t>
            </a:r>
          </a:p>
          <a:p>
            <a:pPr lvl="2" eaLnBrk="1" hangingPunct="1">
              <a:lnSpc>
                <a:spcPct val="90000"/>
              </a:lnSpc>
            </a:pPr>
            <a:r>
              <a:rPr lang="en-US" smtClean="0"/>
              <a:t>The damaged area reflects signals back in the direction of the origin, creating noise in both directions</a:t>
            </a:r>
          </a:p>
        </p:txBody>
      </p:sp>
      <p:pic>
        <p:nvPicPr>
          <p:cNvPr id="52228" name="Picture 5"/>
          <p:cNvPicPr>
            <a:picLocks noChangeAspect="1" noChangeArrowheads="1"/>
          </p:cNvPicPr>
          <p:nvPr/>
        </p:nvPicPr>
        <p:blipFill>
          <a:blip r:embed="rId2"/>
          <a:srcRect/>
          <a:stretch>
            <a:fillRect/>
          </a:stretch>
        </p:blipFill>
        <p:spPr bwMode="auto">
          <a:xfrm>
            <a:off x="6781800" y="1811338"/>
            <a:ext cx="1752600" cy="941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en-US" smtClean="0"/>
              <a:t>Physical Topology</a:t>
            </a:r>
          </a:p>
        </p:txBody>
      </p:sp>
      <p:sp>
        <p:nvSpPr>
          <p:cNvPr id="53251" name="Rectangle 3"/>
          <p:cNvSpPr>
            <a:spLocks noGrp="1" noChangeArrowheads="1"/>
          </p:cNvSpPr>
          <p:nvPr>
            <p:ph type="body" idx="1"/>
          </p:nvPr>
        </p:nvSpPr>
        <p:spPr/>
        <p:txBody>
          <a:bodyPr/>
          <a:lstStyle/>
          <a:p>
            <a:pPr eaLnBrk="1" hangingPunct="1"/>
            <a:r>
              <a:rPr lang="en-US" smtClean="0"/>
              <a:t>Ring</a:t>
            </a:r>
          </a:p>
          <a:p>
            <a:pPr lvl="1" eaLnBrk="1" hangingPunct="1"/>
            <a:r>
              <a:rPr lang="en-US" sz="2300" smtClean="0"/>
              <a:t>Each device has dedicated point-to-point connection with only the two devices on either side of it</a:t>
            </a:r>
          </a:p>
          <a:p>
            <a:pPr lvl="1" eaLnBrk="1" hangingPunct="1"/>
            <a:r>
              <a:rPr lang="en-US" sz="2300" smtClean="0"/>
              <a:t>A signal is passed along the ring in one direction from device to device until it reaches its destination</a:t>
            </a:r>
          </a:p>
          <a:p>
            <a:pPr lvl="1" eaLnBrk="1" hangingPunct="1"/>
            <a:r>
              <a:rPr lang="en-US" sz="2300" smtClean="0"/>
              <a:t>Each devices incorporates a Repeater</a:t>
            </a:r>
          </a:p>
        </p:txBody>
      </p:sp>
      <p:pic>
        <p:nvPicPr>
          <p:cNvPr id="53252" name="Picture 10"/>
          <p:cNvPicPr>
            <a:picLocks noChangeAspect="1" noChangeArrowheads="1"/>
          </p:cNvPicPr>
          <p:nvPr/>
        </p:nvPicPr>
        <p:blipFill>
          <a:blip r:embed="rId2"/>
          <a:srcRect/>
          <a:stretch>
            <a:fillRect/>
          </a:stretch>
        </p:blipFill>
        <p:spPr bwMode="auto">
          <a:xfrm>
            <a:off x="1312863" y="4329113"/>
            <a:ext cx="6602412" cy="2379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defRPr/>
            </a:pPr>
            <a:r>
              <a:rPr lang="en-US" smtClean="0"/>
              <a:t>Physical Topology</a:t>
            </a:r>
          </a:p>
        </p:txBody>
      </p:sp>
      <p:sp>
        <p:nvSpPr>
          <p:cNvPr id="54275" name="Rectangle 3"/>
          <p:cNvSpPr>
            <a:spLocks noGrp="1" noChangeArrowheads="1"/>
          </p:cNvSpPr>
          <p:nvPr>
            <p:ph type="body" idx="1"/>
          </p:nvPr>
        </p:nvSpPr>
        <p:spPr/>
        <p:txBody>
          <a:bodyPr>
            <a:normAutofit lnSpcReduction="10000"/>
          </a:bodyPr>
          <a:lstStyle/>
          <a:p>
            <a:pPr eaLnBrk="1" hangingPunct="1"/>
            <a:r>
              <a:rPr lang="en-US" dirty="0" smtClean="0"/>
              <a:t>Ring</a:t>
            </a:r>
          </a:p>
          <a:p>
            <a:pPr lvl="1" eaLnBrk="1" hangingPunct="1"/>
            <a:r>
              <a:rPr lang="en-US" dirty="0" smtClean="0"/>
              <a:t>Advantages</a:t>
            </a:r>
          </a:p>
          <a:p>
            <a:pPr lvl="2" eaLnBrk="1" hangingPunct="1"/>
            <a:r>
              <a:rPr lang="en-US" sz="2100" dirty="0" smtClean="0"/>
              <a:t>Easy to install and reconfigure</a:t>
            </a:r>
          </a:p>
          <a:p>
            <a:pPr lvl="2" eaLnBrk="1" hangingPunct="1"/>
            <a:r>
              <a:rPr lang="en-US" sz="2100" dirty="0" smtClean="0"/>
              <a:t>Connect to immediate neighbors</a:t>
            </a:r>
          </a:p>
          <a:p>
            <a:pPr lvl="2" eaLnBrk="1" hangingPunct="1"/>
            <a:r>
              <a:rPr lang="en-US" sz="2100" dirty="0" smtClean="0"/>
              <a:t>Move two connections for any moving (Add/Delete)</a:t>
            </a:r>
          </a:p>
          <a:p>
            <a:pPr lvl="2" eaLnBrk="1" hangingPunct="1"/>
            <a:r>
              <a:rPr lang="en-US" sz="2100" dirty="0" smtClean="0"/>
              <a:t>Easy of fault isolation</a:t>
            </a:r>
          </a:p>
          <a:p>
            <a:pPr lvl="1" eaLnBrk="1" hangingPunct="1"/>
            <a:r>
              <a:rPr lang="en-US" dirty="0" smtClean="0"/>
              <a:t>Disadvantage</a:t>
            </a:r>
          </a:p>
          <a:p>
            <a:pPr lvl="2" eaLnBrk="1" hangingPunct="1"/>
            <a:r>
              <a:rPr lang="en-US" sz="2100" dirty="0" smtClean="0"/>
              <a:t>Unidirectional</a:t>
            </a:r>
          </a:p>
          <a:p>
            <a:pPr lvl="2" eaLnBrk="1" hangingPunct="1"/>
            <a:r>
              <a:rPr lang="en-US" sz="2100" dirty="0" smtClean="0"/>
              <a:t>One broken device can disable the entire network. This weakness can be solved by using a dual ring or a switch capable of closing off the break</a:t>
            </a:r>
          </a:p>
        </p:txBody>
      </p:sp>
      <p:pic>
        <p:nvPicPr>
          <p:cNvPr id="54276" name="Picture 5"/>
          <p:cNvPicPr>
            <a:picLocks noChangeAspect="1" noChangeArrowheads="1"/>
          </p:cNvPicPr>
          <p:nvPr/>
        </p:nvPicPr>
        <p:blipFill>
          <a:blip r:embed="rId2"/>
          <a:srcRect/>
          <a:stretch>
            <a:fillRect/>
          </a:stretch>
        </p:blipFill>
        <p:spPr bwMode="auto">
          <a:xfrm>
            <a:off x="7191375" y="1905000"/>
            <a:ext cx="1343025" cy="1263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defRPr/>
            </a:pPr>
            <a:r>
              <a:rPr lang="en-US" smtClean="0"/>
              <a:t>Physical Topology</a:t>
            </a:r>
          </a:p>
        </p:txBody>
      </p:sp>
      <p:sp>
        <p:nvSpPr>
          <p:cNvPr id="55299" name="Rectangle 3"/>
          <p:cNvSpPr>
            <a:spLocks noGrp="1" noChangeArrowheads="1"/>
          </p:cNvSpPr>
          <p:nvPr>
            <p:ph type="body" idx="1"/>
          </p:nvPr>
        </p:nvSpPr>
        <p:spPr/>
        <p:txBody>
          <a:bodyPr/>
          <a:lstStyle/>
          <a:p>
            <a:pPr eaLnBrk="1" hangingPunct="1"/>
            <a:r>
              <a:rPr lang="en-US" smtClean="0"/>
              <a:t>Hybrid Topology</a:t>
            </a:r>
          </a:p>
          <a:p>
            <a:pPr lvl="1" eaLnBrk="1" hangingPunct="1"/>
            <a:r>
              <a:rPr lang="en-US" smtClean="0"/>
              <a:t>Example: having a main star topology with each branch connecting several stations in a bus topology</a:t>
            </a:r>
          </a:p>
        </p:txBody>
      </p:sp>
      <p:pic>
        <p:nvPicPr>
          <p:cNvPr id="55300" name="Picture 76"/>
          <p:cNvPicPr>
            <a:picLocks noChangeAspect="1" noChangeArrowheads="1"/>
          </p:cNvPicPr>
          <p:nvPr/>
        </p:nvPicPr>
        <p:blipFill>
          <a:blip r:embed="rId2"/>
          <a:srcRect/>
          <a:stretch>
            <a:fillRect/>
          </a:stretch>
        </p:blipFill>
        <p:spPr bwMode="auto">
          <a:xfrm>
            <a:off x="1836738" y="3673475"/>
            <a:ext cx="5062537" cy="3051175"/>
          </a:xfrm>
          <a:prstGeom prst="rect">
            <a:avLst/>
          </a:prstGeom>
          <a:noFill/>
          <a:ln w="9525">
            <a:noFill/>
            <a:miter lim="800000"/>
            <a:headEnd/>
            <a:tailEnd/>
          </a:ln>
        </p:spPr>
      </p:pic>
      <p:sp>
        <p:nvSpPr>
          <p:cNvPr id="178253" name="Rectangle 77"/>
          <p:cNvSpPr>
            <a:spLocks noChangeArrowheads="1"/>
          </p:cNvSpPr>
          <p:nvPr/>
        </p:nvSpPr>
        <p:spPr bwMode="auto">
          <a:xfrm>
            <a:off x="1473200" y="3698875"/>
            <a:ext cx="1338263" cy="2967038"/>
          </a:xfrm>
          <a:prstGeom prst="rect">
            <a:avLst/>
          </a:prstGeom>
          <a:solidFill>
            <a:schemeClr val="bg1"/>
          </a:solidFill>
          <a:ln w="9525">
            <a:noFill/>
            <a:miter lim="800000"/>
            <a:headEnd/>
            <a:tailEnd/>
          </a:ln>
        </p:spPr>
        <p:txBody>
          <a:bodyPr wrap="none" lIns="92075" tIns="46038" rIns="92075" bIns="46038" anchor="ctr"/>
          <a:lstStyle/>
          <a:p>
            <a:endParaRPr lang="ar-SA"/>
          </a:p>
        </p:txBody>
      </p:sp>
      <p:sp>
        <p:nvSpPr>
          <p:cNvPr id="178254" name="Rectangle 78"/>
          <p:cNvSpPr>
            <a:spLocks noChangeArrowheads="1"/>
          </p:cNvSpPr>
          <p:nvPr/>
        </p:nvSpPr>
        <p:spPr bwMode="auto">
          <a:xfrm>
            <a:off x="2811463" y="4667250"/>
            <a:ext cx="4408487" cy="2057400"/>
          </a:xfrm>
          <a:prstGeom prst="rect">
            <a:avLst/>
          </a:prstGeom>
          <a:solidFill>
            <a:schemeClr val="bg1"/>
          </a:solidFill>
          <a:ln w="9525">
            <a:noFill/>
            <a:miter lim="800000"/>
            <a:headEnd/>
            <a:tailEnd/>
          </a:ln>
        </p:spPr>
        <p:txBody>
          <a:bodyPr wrap="none" lIns="92075" tIns="46038" rIns="92075" bIns="46038" anchor="ctr"/>
          <a:lstStyle/>
          <a:p>
            <a:endParaRPr lang="ar-SA"/>
          </a:p>
        </p:txBody>
      </p:sp>
      <p:sp>
        <p:nvSpPr>
          <p:cNvPr id="178255" name="Rectangle 79"/>
          <p:cNvSpPr>
            <a:spLocks noChangeArrowheads="1"/>
          </p:cNvSpPr>
          <p:nvPr/>
        </p:nvSpPr>
        <p:spPr bwMode="auto">
          <a:xfrm>
            <a:off x="2794000" y="2989263"/>
            <a:ext cx="4408488" cy="2057400"/>
          </a:xfrm>
          <a:prstGeom prst="rect">
            <a:avLst/>
          </a:prstGeom>
          <a:solidFill>
            <a:schemeClr val="bg1"/>
          </a:solidFill>
          <a:ln w="9525">
            <a:noFill/>
            <a:miter lim="800000"/>
            <a:headEnd/>
            <a:tailEnd/>
          </a:ln>
        </p:spPr>
        <p:txBody>
          <a:bodyPr wrap="none" lIns="92075" tIns="46038" rIns="92075" bIns="46038" anchor="ctr"/>
          <a:lstStyle/>
          <a:p>
            <a:endParaRPr lang="ar-S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xit" presetSubtype="0" fill="hold" grpId="0" nodeType="clickEffect">
                                  <p:stCondLst>
                                    <p:cond delay="0"/>
                                  </p:stCondLst>
                                  <p:childTnLst>
                                    <p:anim calcmode="lin" valueType="num">
                                      <p:cBhvr>
                                        <p:cTn id="6" dur="1000"/>
                                        <p:tgtEl>
                                          <p:spTgt spid="178255"/>
                                        </p:tgtEl>
                                        <p:attrNameLst>
                                          <p:attrName>ppt_w</p:attrName>
                                        </p:attrNameLst>
                                      </p:cBhvr>
                                      <p:tavLst>
                                        <p:tav tm="0">
                                          <p:val>
                                            <p:strVal val="ppt_w"/>
                                          </p:val>
                                        </p:tav>
                                        <p:tav tm="100000">
                                          <p:val>
                                            <p:strVal val="ppt_w*0.70"/>
                                          </p:val>
                                        </p:tav>
                                      </p:tavLst>
                                    </p:anim>
                                    <p:anim calcmode="lin" valueType="num">
                                      <p:cBhvr>
                                        <p:cTn id="7" dur="1000"/>
                                        <p:tgtEl>
                                          <p:spTgt spid="178255"/>
                                        </p:tgtEl>
                                        <p:attrNameLst>
                                          <p:attrName>ppt_h</p:attrName>
                                        </p:attrNameLst>
                                      </p:cBhvr>
                                      <p:tavLst>
                                        <p:tav tm="0">
                                          <p:val>
                                            <p:strVal val="ppt_h"/>
                                          </p:val>
                                        </p:tav>
                                        <p:tav tm="100000">
                                          <p:val>
                                            <p:strVal val="ppt_h"/>
                                          </p:val>
                                        </p:tav>
                                      </p:tavLst>
                                    </p:anim>
                                    <p:animEffect transition="out" filter="fade">
                                      <p:cBhvr>
                                        <p:cTn id="8" dur="1000"/>
                                        <p:tgtEl>
                                          <p:spTgt spid="178255"/>
                                        </p:tgtEl>
                                      </p:cBhvr>
                                    </p:animEffect>
                                    <p:set>
                                      <p:cBhvr>
                                        <p:cTn id="9" dur="1" fill="hold">
                                          <p:stCondLst>
                                            <p:cond delay="999"/>
                                          </p:stCondLst>
                                        </p:cTn>
                                        <p:tgtEl>
                                          <p:spTgt spid="17825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5" presetClass="exit" presetSubtype="0" fill="hold" grpId="0" nodeType="clickEffect">
                                  <p:stCondLst>
                                    <p:cond delay="0"/>
                                  </p:stCondLst>
                                  <p:childTnLst>
                                    <p:anim calcmode="lin" valueType="num">
                                      <p:cBhvr>
                                        <p:cTn id="13" dur="1000"/>
                                        <p:tgtEl>
                                          <p:spTgt spid="178254"/>
                                        </p:tgtEl>
                                        <p:attrNameLst>
                                          <p:attrName>ppt_w</p:attrName>
                                        </p:attrNameLst>
                                      </p:cBhvr>
                                      <p:tavLst>
                                        <p:tav tm="0">
                                          <p:val>
                                            <p:strVal val="ppt_w"/>
                                          </p:val>
                                        </p:tav>
                                        <p:tav tm="100000">
                                          <p:val>
                                            <p:strVal val="ppt_w*0.70"/>
                                          </p:val>
                                        </p:tav>
                                      </p:tavLst>
                                    </p:anim>
                                    <p:anim calcmode="lin" valueType="num">
                                      <p:cBhvr>
                                        <p:cTn id="14" dur="1000"/>
                                        <p:tgtEl>
                                          <p:spTgt spid="178254"/>
                                        </p:tgtEl>
                                        <p:attrNameLst>
                                          <p:attrName>ppt_h</p:attrName>
                                        </p:attrNameLst>
                                      </p:cBhvr>
                                      <p:tavLst>
                                        <p:tav tm="0">
                                          <p:val>
                                            <p:strVal val="ppt_h"/>
                                          </p:val>
                                        </p:tav>
                                        <p:tav tm="100000">
                                          <p:val>
                                            <p:strVal val="ppt_h"/>
                                          </p:val>
                                        </p:tav>
                                      </p:tavLst>
                                    </p:anim>
                                    <p:animEffect transition="out" filter="fade">
                                      <p:cBhvr>
                                        <p:cTn id="15" dur="1000"/>
                                        <p:tgtEl>
                                          <p:spTgt spid="178254"/>
                                        </p:tgtEl>
                                      </p:cBhvr>
                                    </p:animEffect>
                                    <p:set>
                                      <p:cBhvr>
                                        <p:cTn id="16" dur="1" fill="hold">
                                          <p:stCondLst>
                                            <p:cond delay="999"/>
                                          </p:stCondLst>
                                        </p:cTn>
                                        <p:tgtEl>
                                          <p:spTgt spid="17825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5" presetClass="exit" presetSubtype="0" fill="hold" grpId="0" nodeType="clickEffect">
                                  <p:stCondLst>
                                    <p:cond delay="0"/>
                                  </p:stCondLst>
                                  <p:childTnLst>
                                    <p:anim calcmode="lin" valueType="num">
                                      <p:cBhvr>
                                        <p:cTn id="20" dur="1000"/>
                                        <p:tgtEl>
                                          <p:spTgt spid="178253"/>
                                        </p:tgtEl>
                                        <p:attrNameLst>
                                          <p:attrName>ppt_w</p:attrName>
                                        </p:attrNameLst>
                                      </p:cBhvr>
                                      <p:tavLst>
                                        <p:tav tm="0">
                                          <p:val>
                                            <p:strVal val="ppt_w"/>
                                          </p:val>
                                        </p:tav>
                                        <p:tav tm="100000">
                                          <p:val>
                                            <p:strVal val="ppt_w*0.70"/>
                                          </p:val>
                                        </p:tav>
                                      </p:tavLst>
                                    </p:anim>
                                    <p:anim calcmode="lin" valueType="num">
                                      <p:cBhvr>
                                        <p:cTn id="21" dur="1000"/>
                                        <p:tgtEl>
                                          <p:spTgt spid="178253"/>
                                        </p:tgtEl>
                                        <p:attrNameLst>
                                          <p:attrName>ppt_h</p:attrName>
                                        </p:attrNameLst>
                                      </p:cBhvr>
                                      <p:tavLst>
                                        <p:tav tm="0">
                                          <p:val>
                                            <p:strVal val="ppt_h"/>
                                          </p:val>
                                        </p:tav>
                                        <p:tav tm="100000">
                                          <p:val>
                                            <p:strVal val="ppt_h"/>
                                          </p:val>
                                        </p:tav>
                                      </p:tavLst>
                                    </p:anim>
                                    <p:animEffect transition="out" filter="fade">
                                      <p:cBhvr>
                                        <p:cTn id="22" dur="1000"/>
                                        <p:tgtEl>
                                          <p:spTgt spid="178253"/>
                                        </p:tgtEl>
                                      </p:cBhvr>
                                    </p:animEffect>
                                    <p:set>
                                      <p:cBhvr>
                                        <p:cTn id="23" dur="1" fill="hold">
                                          <p:stCondLst>
                                            <p:cond delay="999"/>
                                          </p:stCondLst>
                                        </p:cTn>
                                        <p:tgtEl>
                                          <p:spTgt spid="1782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53" grpId="0" animBg="1"/>
      <p:bldP spid="178254" grpId="0" animBg="1"/>
      <p:bldP spid="17825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55563" y="69850"/>
            <a:ext cx="1149350" cy="346075"/>
          </a:xfrm>
          <a:prstGeom prst="rect">
            <a:avLst/>
          </a:prstGeom>
          <a:noFill/>
          <a:ln w="12700">
            <a:noFill/>
            <a:miter lim="800000"/>
            <a:headEnd/>
            <a:tailEnd/>
          </a:ln>
        </p:spPr>
        <p:txBody>
          <a:bodyPr wrap="none" lIns="90488" tIns="44450" rIns="90488" bIns="44450">
            <a:spAutoFit/>
          </a:bodyPr>
          <a:lstStyle/>
          <a:p>
            <a:r>
              <a:rPr lang="en-US" sz="1600"/>
              <a:t>Figure 2-10</a:t>
            </a:r>
          </a:p>
        </p:txBody>
      </p:sp>
      <p:sp>
        <p:nvSpPr>
          <p:cNvPr id="32771" name="Rectangle 3"/>
          <p:cNvSpPr>
            <a:spLocks noChangeArrowheads="1"/>
          </p:cNvSpPr>
          <p:nvPr/>
        </p:nvSpPr>
        <p:spPr bwMode="auto">
          <a:xfrm>
            <a:off x="131763" y="6394450"/>
            <a:ext cx="1787525" cy="346075"/>
          </a:xfrm>
          <a:prstGeom prst="rect">
            <a:avLst/>
          </a:prstGeom>
          <a:noFill/>
          <a:ln w="12700">
            <a:noFill/>
            <a:miter lim="800000"/>
            <a:headEnd/>
            <a:tailEnd/>
          </a:ln>
        </p:spPr>
        <p:txBody>
          <a:bodyPr wrap="none" lIns="90488" tIns="44450" rIns="90488" bIns="44450">
            <a:spAutoFit/>
          </a:bodyPr>
          <a:lstStyle/>
          <a:p>
            <a:r>
              <a:rPr lang="en-US" sz="1600" i="1"/>
              <a:t>WCB/McGraw-Hill</a:t>
            </a:r>
          </a:p>
        </p:txBody>
      </p:sp>
      <p:sp>
        <p:nvSpPr>
          <p:cNvPr id="32772" name="Rectangle 4"/>
          <p:cNvSpPr>
            <a:spLocks noChangeArrowheads="1"/>
          </p:cNvSpPr>
          <p:nvPr/>
        </p:nvSpPr>
        <p:spPr bwMode="auto">
          <a:xfrm>
            <a:off x="5237163" y="6350000"/>
            <a:ext cx="3719512" cy="406400"/>
          </a:xfrm>
          <a:prstGeom prst="rect">
            <a:avLst/>
          </a:prstGeom>
          <a:noFill/>
          <a:ln w="12700">
            <a:noFill/>
            <a:miter lim="800000"/>
            <a:headEnd/>
            <a:tailEnd/>
          </a:ln>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32773" name="Rectangle 5"/>
          <p:cNvSpPr>
            <a:spLocks noChangeArrowheads="1"/>
          </p:cNvSpPr>
          <p:nvPr/>
        </p:nvSpPr>
        <p:spPr bwMode="auto">
          <a:xfrm>
            <a:off x="3027363" y="422275"/>
            <a:ext cx="3184525" cy="588963"/>
          </a:xfrm>
          <a:prstGeom prst="rect">
            <a:avLst/>
          </a:prstGeom>
          <a:noFill/>
          <a:ln w="12700">
            <a:noFill/>
            <a:miter lim="800000"/>
            <a:headEnd/>
            <a:tailEnd/>
          </a:ln>
        </p:spPr>
        <p:txBody>
          <a:bodyPr wrap="none" lIns="90488" tIns="44450" rIns="90488" bIns="44450">
            <a:spAutoFit/>
          </a:bodyPr>
          <a:lstStyle/>
          <a:p>
            <a:r>
              <a:rPr lang="en-US" sz="3200" b="1">
                <a:solidFill>
                  <a:srgbClr val="063DE8"/>
                </a:solidFill>
              </a:rPr>
              <a:t>Hybrid Topology</a:t>
            </a:r>
          </a:p>
        </p:txBody>
      </p:sp>
      <p:pic>
        <p:nvPicPr>
          <p:cNvPr id="32774" name="Picture 6"/>
          <p:cNvPicPr>
            <a:picLocks noChangeArrowheads="1"/>
          </p:cNvPicPr>
          <p:nvPr/>
        </p:nvPicPr>
        <p:blipFill>
          <a:blip r:embed="rId2"/>
          <a:srcRect/>
          <a:stretch>
            <a:fillRect/>
          </a:stretch>
        </p:blipFill>
        <p:spPr bwMode="auto">
          <a:xfrm>
            <a:off x="249238" y="1616075"/>
            <a:ext cx="8569325" cy="3560763"/>
          </a:xfrm>
          <a:prstGeom prst="rect">
            <a:avLst/>
          </a:prstGeom>
          <a:noFill/>
          <a:ln w="12700">
            <a:no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noFill/>
        </p:spPr>
        <p:txBody>
          <a:bodyPr/>
          <a:lstStyle/>
          <a:p>
            <a:pPr eaLnBrk="1" hangingPunct="1"/>
            <a:r>
              <a:rPr lang="en-US" smtClean="0">
                <a:solidFill>
                  <a:schemeClr val="tx1"/>
                </a:solidFill>
              </a:rPr>
              <a:t>The OSI Model</a:t>
            </a:r>
          </a:p>
        </p:txBody>
      </p:sp>
      <p:sp>
        <p:nvSpPr>
          <p:cNvPr id="4" name="Slide Number Placeholder 3"/>
          <p:cNvSpPr>
            <a:spLocks noGrp="1"/>
          </p:cNvSpPr>
          <p:nvPr>
            <p:ph type="sldNum" sz="quarter" idx="12"/>
          </p:nvPr>
        </p:nvSpPr>
        <p:spPr/>
        <p:txBody>
          <a:bodyPr/>
          <a:lstStyle/>
          <a:p>
            <a:pPr>
              <a:defRPr/>
            </a:pPr>
            <a:fld id="{32E64388-1C8D-4541-9660-2F8D4B55710C}" type="slidenum">
              <a:rPr lang="en-US"/>
              <a:pPr>
                <a:defRPr/>
              </a:pPr>
              <a:t>35</a:t>
            </a:fld>
            <a:endParaRPr lang="en-US" dirty="0"/>
          </a:p>
        </p:txBody>
      </p:sp>
      <p:sp>
        <p:nvSpPr>
          <p:cNvPr id="7172" name="Rectangle 3"/>
          <p:cNvSpPr>
            <a:spLocks noGrp="1"/>
          </p:cNvSpPr>
          <p:nvPr>
            <p:ph sz="quarter" idx="1"/>
          </p:nvPr>
        </p:nvSpPr>
        <p:spPr/>
        <p:txBody>
          <a:bodyPr/>
          <a:lstStyle/>
          <a:p>
            <a:pPr eaLnBrk="1" hangingPunct="1"/>
            <a:r>
              <a:rPr lang="en-US" sz="2200" smtClean="0"/>
              <a:t>Open Systems Interconnection (OSI).</a:t>
            </a:r>
          </a:p>
          <a:p>
            <a:pPr eaLnBrk="1" hangingPunct="1"/>
            <a:r>
              <a:rPr lang="en-US" sz="2200" smtClean="0"/>
              <a:t>Developed by the International Organization for Standardization (ISO).</a:t>
            </a:r>
          </a:p>
          <a:p>
            <a:pPr eaLnBrk="1" hangingPunct="1"/>
            <a:r>
              <a:rPr lang="en-US" sz="2300" smtClean="0"/>
              <a:t>Model for understanding and developing computer-to-computer communication.</a:t>
            </a:r>
          </a:p>
          <a:p>
            <a:pPr eaLnBrk="1" hangingPunct="1"/>
            <a:r>
              <a:rPr lang="en-US" sz="2300" smtClean="0"/>
              <a:t>It is not a protocol.</a:t>
            </a:r>
          </a:p>
          <a:p>
            <a:pPr eaLnBrk="1" hangingPunct="1"/>
            <a:r>
              <a:rPr lang="en-US" sz="2300" smtClean="0"/>
              <a:t>Developed in the 1980s.</a:t>
            </a:r>
          </a:p>
          <a:p>
            <a:pPr eaLnBrk="1" hangingPunct="1"/>
            <a:r>
              <a:rPr lang="en-US" sz="2300" smtClean="0"/>
              <a:t>Divides network architecture into seven layers.</a:t>
            </a:r>
          </a:p>
          <a:p>
            <a:pPr eaLnBrk="1" hangingPunct="1"/>
            <a:endParaRPr lang="en-US" sz="2300" smtClean="0"/>
          </a:p>
          <a:p>
            <a:pPr eaLnBrk="1" hangingPunct="1">
              <a:buFont typeface="Wingdings 2" pitchFamily="18" charset="2"/>
              <a:buNone/>
            </a:pPr>
            <a:endParaRPr lang="en-US" sz="23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CA" i="1" smtClean="0">
                <a:solidFill>
                  <a:srgbClr val="CC3300"/>
                </a:solidFill>
                <a:latin typeface="Times New Roman" pitchFamily="18" charset="0"/>
              </a:rPr>
              <a:t>The OSI Reference Model</a:t>
            </a:r>
            <a:endParaRPr lang="en-US" i="1" smtClean="0">
              <a:solidFill>
                <a:srgbClr val="CC3300"/>
              </a:solidFill>
              <a:latin typeface="Times New Roman" pitchFamily="18" charset="0"/>
            </a:endParaRPr>
          </a:p>
        </p:txBody>
      </p:sp>
      <p:sp>
        <p:nvSpPr>
          <p:cNvPr id="66563" name="Rectangle 3"/>
          <p:cNvSpPr>
            <a:spLocks noGrp="1" noChangeArrowheads="1"/>
          </p:cNvSpPr>
          <p:nvPr>
            <p:ph type="body" idx="1"/>
          </p:nvPr>
        </p:nvSpPr>
        <p:spPr>
          <a:xfrm>
            <a:off x="457200" y="1295400"/>
            <a:ext cx="8229600" cy="4953000"/>
          </a:xfrm>
          <a:noFill/>
          <a:ln>
            <a:solidFill>
              <a:srgbClr val="FF00FF"/>
            </a:solidFill>
          </a:ln>
        </p:spPr>
        <p:txBody>
          <a:bodyPr/>
          <a:lstStyle/>
          <a:p>
            <a:pPr eaLnBrk="1" hangingPunct="1">
              <a:lnSpc>
                <a:spcPct val="120000"/>
              </a:lnSpc>
              <a:buFont typeface="Wingdings" pitchFamily="2" charset="2"/>
              <a:buNone/>
            </a:pPr>
            <a:r>
              <a:rPr lang="en-US" sz="1800" b="1" i="1" dirty="0" smtClean="0">
                <a:latin typeface="Times New Roman" pitchFamily="18" charset="0"/>
              </a:rPr>
              <a:t> </a:t>
            </a:r>
            <a:r>
              <a:rPr lang="en-US" sz="2000" b="1" i="1" dirty="0" smtClean="0">
                <a:latin typeface="Times New Roman" pitchFamily="18" charset="0"/>
              </a:rPr>
              <a:t>Principles</a:t>
            </a:r>
          </a:p>
          <a:p>
            <a:pPr eaLnBrk="1" hangingPunct="1">
              <a:lnSpc>
                <a:spcPct val="120000"/>
              </a:lnSpc>
            </a:pPr>
            <a:r>
              <a:rPr lang="en-US" sz="2000" i="1" dirty="0" smtClean="0">
                <a:latin typeface="Times New Roman" pitchFamily="18" charset="0"/>
              </a:rPr>
              <a:t>A layer should be created where a different level of abstraction is needed.</a:t>
            </a:r>
          </a:p>
          <a:p>
            <a:pPr eaLnBrk="1" hangingPunct="1">
              <a:lnSpc>
                <a:spcPct val="120000"/>
              </a:lnSpc>
            </a:pPr>
            <a:r>
              <a:rPr lang="en-US" sz="2000" i="1" dirty="0" smtClean="0">
                <a:latin typeface="Times New Roman" pitchFamily="18" charset="0"/>
              </a:rPr>
              <a:t>Each layer should perform a well defined function.</a:t>
            </a:r>
          </a:p>
          <a:p>
            <a:pPr eaLnBrk="1" hangingPunct="1">
              <a:lnSpc>
                <a:spcPct val="120000"/>
              </a:lnSpc>
            </a:pPr>
            <a:r>
              <a:rPr lang="en-US" sz="2000" i="1" dirty="0" smtClean="0">
                <a:latin typeface="Times New Roman" pitchFamily="18" charset="0"/>
              </a:rPr>
              <a:t>The function of each layer should be chosen with an eye toward defining internationally standardized protocols.</a:t>
            </a:r>
          </a:p>
          <a:p>
            <a:pPr eaLnBrk="1" hangingPunct="1">
              <a:lnSpc>
                <a:spcPct val="120000"/>
              </a:lnSpc>
            </a:pPr>
            <a:r>
              <a:rPr lang="en-US" sz="2000" i="1" dirty="0" smtClean="0">
                <a:latin typeface="Times New Roman" pitchFamily="18" charset="0"/>
              </a:rPr>
              <a:t>The layer boundaries should be chosen to minimize the information flow across the interfaces.</a:t>
            </a:r>
          </a:p>
          <a:p>
            <a:pPr eaLnBrk="1" hangingPunct="1">
              <a:lnSpc>
                <a:spcPct val="120000"/>
              </a:lnSpc>
            </a:pPr>
            <a:r>
              <a:rPr lang="en-US" sz="2000" i="1" dirty="0" smtClean="0">
                <a:latin typeface="Times New Roman" pitchFamily="18" charset="0"/>
              </a:rPr>
              <a:t>The number of layers should be large enough that distinct functions need not be thrown together in the same layer out of necessity, and small enough that the architecture does not become unwieldy.</a:t>
            </a:r>
          </a:p>
        </p:txBody>
      </p:sp>
      <p:sp>
        <p:nvSpPr>
          <p:cNvPr id="66564" name="Slide Number Placeholder 3"/>
          <p:cNvSpPr>
            <a:spLocks noGrp="1"/>
          </p:cNvSpPr>
          <p:nvPr>
            <p:ph type="sldNum" sz="quarter" idx="12"/>
          </p:nvPr>
        </p:nvSpPr>
        <p:spPr>
          <a:noFill/>
          <a:ln>
            <a:miter lim="800000"/>
            <a:headEnd/>
            <a:tailEnd/>
          </a:ln>
        </p:spPr>
        <p:txBody>
          <a:bodyPr/>
          <a:lstStyle/>
          <a:p>
            <a:fld id="{E81CAE95-C653-4A41-8FBC-97ABAAD0ED3C}" type="slidenum">
              <a:rPr lang="en-US" altLang="en-US" smtClean="0"/>
              <a:pPr/>
              <a:t>36</a:t>
            </a:fld>
            <a:endParaRPr lang="en-US" alt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9"/>
          <p:cNvSpPr>
            <a:spLocks noChangeArrowheads="1"/>
          </p:cNvSpPr>
          <p:nvPr/>
        </p:nvSpPr>
        <p:spPr bwMode="gray">
          <a:xfrm>
            <a:off x="442913" y="533400"/>
            <a:ext cx="8226425" cy="38100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r>
              <a:rPr kumimoji="1" lang="en-US" sz="2400"/>
              <a:t>OSI Layers</a:t>
            </a:r>
          </a:p>
        </p:txBody>
      </p:sp>
      <p:pic>
        <p:nvPicPr>
          <p:cNvPr id="8195" name="Picture 11"/>
          <p:cNvPicPr>
            <a:picLocks noChangeAspect="1" noChangeArrowheads="1"/>
          </p:cNvPicPr>
          <p:nvPr/>
        </p:nvPicPr>
        <p:blipFill>
          <a:blip r:embed="rId2"/>
          <a:srcRect/>
          <a:stretch>
            <a:fillRect/>
          </a:stretch>
        </p:blipFill>
        <p:spPr bwMode="auto">
          <a:xfrm>
            <a:off x="2284413" y="1143000"/>
            <a:ext cx="4725987" cy="4537075"/>
          </a:xfrm>
          <a:prstGeom prst="rect">
            <a:avLst/>
          </a:prstGeom>
          <a:noFill/>
          <a:ln w="9525">
            <a:noFill/>
            <a:miter lim="800000"/>
            <a:headEnd/>
            <a:tailEnd/>
          </a:ln>
        </p:spPr>
      </p:pic>
      <p:sp>
        <p:nvSpPr>
          <p:cNvPr id="13" name="Rectangle 12"/>
          <p:cNvSpPr/>
          <p:nvPr/>
        </p:nvSpPr>
        <p:spPr>
          <a:xfrm>
            <a:off x="990600" y="5867400"/>
            <a:ext cx="69342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Mnemonic- </a:t>
            </a:r>
            <a:r>
              <a:rPr lang="en-US" dirty="0">
                <a:solidFill>
                  <a:srgbClr val="FF0000"/>
                </a:solidFill>
              </a:rPr>
              <a:t>P</a:t>
            </a:r>
            <a:r>
              <a:rPr lang="en-US" dirty="0">
                <a:solidFill>
                  <a:schemeClr val="tx1"/>
                </a:solidFill>
              </a:rPr>
              <a:t>lease </a:t>
            </a:r>
            <a:r>
              <a:rPr lang="en-US" dirty="0">
                <a:solidFill>
                  <a:srgbClr val="FF0000"/>
                </a:solidFill>
              </a:rPr>
              <a:t>D</a:t>
            </a:r>
            <a:r>
              <a:rPr lang="en-US" dirty="0">
                <a:solidFill>
                  <a:schemeClr val="tx1"/>
                </a:solidFill>
              </a:rPr>
              <a:t>o  </a:t>
            </a:r>
            <a:r>
              <a:rPr lang="en-US" dirty="0">
                <a:solidFill>
                  <a:srgbClr val="FF0000"/>
                </a:solidFill>
              </a:rPr>
              <a:t>N</a:t>
            </a:r>
            <a:r>
              <a:rPr lang="en-US" dirty="0">
                <a:solidFill>
                  <a:schemeClr val="tx1"/>
                </a:solidFill>
              </a:rPr>
              <a:t>ot </a:t>
            </a:r>
            <a:r>
              <a:rPr lang="en-US" dirty="0">
                <a:solidFill>
                  <a:srgbClr val="FF0000"/>
                </a:solidFill>
              </a:rPr>
              <a:t>T</a:t>
            </a:r>
            <a:r>
              <a:rPr lang="en-US" dirty="0">
                <a:solidFill>
                  <a:schemeClr val="tx1"/>
                </a:solidFill>
              </a:rPr>
              <a:t>hrow </a:t>
            </a:r>
            <a:r>
              <a:rPr lang="en-US" dirty="0">
                <a:solidFill>
                  <a:srgbClr val="FF0000"/>
                </a:solidFill>
              </a:rPr>
              <a:t>S</a:t>
            </a:r>
            <a:r>
              <a:rPr lang="en-US" dirty="0">
                <a:solidFill>
                  <a:schemeClr val="tx1"/>
                </a:solidFill>
              </a:rPr>
              <a:t>ausage </a:t>
            </a:r>
            <a:r>
              <a:rPr lang="en-US" dirty="0">
                <a:solidFill>
                  <a:srgbClr val="FF0000"/>
                </a:solidFill>
              </a:rPr>
              <a:t>P</a:t>
            </a:r>
            <a:r>
              <a:rPr lang="en-US" dirty="0">
                <a:solidFill>
                  <a:schemeClr val="tx1"/>
                </a:solidFill>
              </a:rPr>
              <a:t>izza </a:t>
            </a:r>
            <a:r>
              <a:rPr lang="en-US" dirty="0">
                <a:solidFill>
                  <a:srgbClr val="FF0000"/>
                </a:solidFill>
              </a:rPr>
              <a:t>A</a:t>
            </a:r>
            <a:r>
              <a:rPr lang="en-US" dirty="0">
                <a:solidFill>
                  <a:schemeClr val="tx1"/>
                </a:solidFill>
              </a:rPr>
              <a:t>way</a:t>
            </a:r>
          </a:p>
        </p:txBody>
      </p:sp>
      <p:sp>
        <p:nvSpPr>
          <p:cNvPr id="14" name="Slide Number Placeholder 13"/>
          <p:cNvSpPr>
            <a:spLocks noGrp="1"/>
          </p:cNvSpPr>
          <p:nvPr>
            <p:ph type="sldNum" sz="quarter" idx="12"/>
          </p:nvPr>
        </p:nvSpPr>
        <p:spPr/>
        <p:txBody>
          <a:bodyPr/>
          <a:lstStyle/>
          <a:p>
            <a:pPr>
              <a:defRPr/>
            </a:pPr>
            <a:fld id="{AF8DD5DB-C97A-4336-AB49-33016A3E4821}"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457200" y="76200"/>
            <a:ext cx="7239000" cy="1143000"/>
          </a:xfrm>
          <a:noFill/>
        </p:spPr>
        <p:txBody>
          <a:bodyPr/>
          <a:lstStyle/>
          <a:p>
            <a:pPr eaLnBrk="1" hangingPunct="1"/>
            <a:r>
              <a:rPr lang="en-US" smtClean="0">
                <a:solidFill>
                  <a:schemeClr val="tx1"/>
                </a:solidFill>
              </a:rPr>
              <a:t>OSI Layering</a:t>
            </a:r>
          </a:p>
        </p:txBody>
      </p:sp>
      <p:sp>
        <p:nvSpPr>
          <p:cNvPr id="4" name="Slide Number Placeholder 3"/>
          <p:cNvSpPr>
            <a:spLocks noGrp="1"/>
          </p:cNvSpPr>
          <p:nvPr>
            <p:ph type="sldNum" sz="quarter" idx="12"/>
          </p:nvPr>
        </p:nvSpPr>
        <p:spPr/>
        <p:txBody>
          <a:bodyPr/>
          <a:lstStyle/>
          <a:p>
            <a:pPr>
              <a:defRPr/>
            </a:pPr>
            <a:fld id="{EEF50036-49FE-46C8-8B12-30384B0FF5DC}" type="slidenum">
              <a:rPr lang="en-US"/>
              <a:pPr>
                <a:defRPr/>
              </a:pPr>
              <a:t>38</a:t>
            </a:fld>
            <a:endParaRPr lang="en-US" dirty="0"/>
          </a:p>
        </p:txBody>
      </p:sp>
      <p:sp>
        <p:nvSpPr>
          <p:cNvPr id="9220" name="Rectangle 3"/>
          <p:cNvSpPr>
            <a:spLocks noGrp="1"/>
          </p:cNvSpPr>
          <p:nvPr>
            <p:ph sz="quarter" idx="1"/>
          </p:nvPr>
        </p:nvSpPr>
        <p:spPr>
          <a:xfrm>
            <a:off x="457200" y="1371600"/>
            <a:ext cx="8077200" cy="5562600"/>
          </a:xfrm>
        </p:spPr>
        <p:txBody>
          <a:bodyPr/>
          <a:lstStyle/>
          <a:p>
            <a:pPr eaLnBrk="1" hangingPunct="1"/>
            <a:r>
              <a:rPr lang="en-US" sz="2400" dirty="0" smtClean="0"/>
              <a:t>Changes in one layer should not require changes in other layers</a:t>
            </a:r>
          </a:p>
          <a:p>
            <a:pPr eaLnBrk="1" hangingPunct="1"/>
            <a:r>
              <a:rPr lang="en-US" sz="2400" dirty="0" smtClean="0"/>
              <a:t>Each layer performs a subset of  functions that is required by communication</a:t>
            </a:r>
          </a:p>
          <a:p>
            <a:pPr eaLnBrk="1" hangingPunct="1"/>
            <a:r>
              <a:rPr lang="en-US" sz="2400" dirty="0" smtClean="0"/>
              <a:t>Each layer relies on the next lower layer to perform more primitive functions</a:t>
            </a:r>
          </a:p>
          <a:p>
            <a:pPr eaLnBrk="1" hangingPunct="1"/>
            <a:r>
              <a:rPr lang="en-US" sz="2400" dirty="0" smtClean="0"/>
              <a:t>Each layer provides services to the next higher layer</a:t>
            </a:r>
          </a:p>
          <a:p>
            <a:pPr eaLnBrk="1" hangingPunct="1"/>
            <a:r>
              <a:rPr lang="en-US" sz="2400" dirty="0" smtClean="0"/>
              <a:t>Layer 1,2,3 are </a:t>
            </a:r>
            <a:r>
              <a:rPr lang="en-US" sz="2400" dirty="0" smtClean="0">
                <a:solidFill>
                  <a:srgbClr val="FF0000"/>
                </a:solidFill>
              </a:rPr>
              <a:t>the network support layer</a:t>
            </a:r>
            <a:r>
              <a:rPr lang="en-US" sz="2400" dirty="0" smtClean="0"/>
              <a:t>, deals with the physical aspects of moving data from one device to another.</a:t>
            </a:r>
          </a:p>
          <a:p>
            <a:pPr eaLnBrk="1" hangingPunct="1"/>
            <a:r>
              <a:rPr lang="en-US" sz="2400" dirty="0" smtClean="0"/>
              <a:t>Layer 5,6,7 are the </a:t>
            </a:r>
            <a:r>
              <a:rPr lang="en-US" sz="2400" dirty="0" smtClean="0">
                <a:solidFill>
                  <a:srgbClr val="FF0000"/>
                </a:solidFill>
              </a:rPr>
              <a:t>user support layer</a:t>
            </a:r>
            <a:r>
              <a:rPr lang="en-US" sz="2400" dirty="0" smtClean="0"/>
              <a:t>, allow the interoperability among unrelated software.</a:t>
            </a:r>
          </a:p>
          <a:p>
            <a:pPr eaLnBrk="1" hangingPunct="1">
              <a:buFont typeface="Wingdings 2" pitchFamily="18" charset="2"/>
              <a:buNone/>
            </a:pPr>
            <a:endParaRPr lang="en-US" sz="24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457200" y="0"/>
            <a:ext cx="8229600" cy="838200"/>
          </a:xfrm>
          <a:noFill/>
        </p:spPr>
        <p:txBody>
          <a:bodyPr/>
          <a:lstStyle/>
          <a:p>
            <a:pPr eaLnBrk="1" hangingPunct="1"/>
            <a:r>
              <a:rPr lang="en-US" smtClean="0">
                <a:solidFill>
                  <a:schemeClr val="tx1"/>
                </a:solidFill>
              </a:rPr>
              <a:t>OSI layer</a:t>
            </a:r>
          </a:p>
        </p:txBody>
      </p:sp>
      <p:sp>
        <p:nvSpPr>
          <p:cNvPr id="4" name="Slide Number Placeholder 3"/>
          <p:cNvSpPr>
            <a:spLocks noGrp="1"/>
          </p:cNvSpPr>
          <p:nvPr>
            <p:ph type="sldNum" sz="quarter" idx="12"/>
          </p:nvPr>
        </p:nvSpPr>
        <p:spPr/>
        <p:txBody>
          <a:bodyPr/>
          <a:lstStyle/>
          <a:p>
            <a:pPr>
              <a:defRPr/>
            </a:pPr>
            <a:fld id="{7FDDCF2F-1164-408C-95A1-20273F6A20D0}" type="slidenum">
              <a:rPr lang="en-US"/>
              <a:pPr>
                <a:defRPr/>
              </a:pPr>
              <a:t>39</a:t>
            </a:fld>
            <a:endParaRPr lang="en-US" dirty="0"/>
          </a:p>
        </p:txBody>
      </p:sp>
      <p:pic>
        <p:nvPicPr>
          <p:cNvPr id="10244" name="Picture 3"/>
          <p:cNvPicPr>
            <a:picLocks noChangeAspect="1" noChangeArrowheads="1"/>
          </p:cNvPicPr>
          <p:nvPr/>
        </p:nvPicPr>
        <p:blipFill>
          <a:blip r:embed="rId2"/>
          <a:srcRect/>
          <a:stretch>
            <a:fillRect/>
          </a:stretch>
        </p:blipFill>
        <p:spPr bwMode="auto">
          <a:xfrm>
            <a:off x="228600" y="1168400"/>
            <a:ext cx="7861300" cy="546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r>
              <a:rPr lang="en-US" dirty="0" smtClean="0">
                <a:solidFill>
                  <a:srgbClr val="FF0000"/>
                </a:solidFill>
              </a:rPr>
              <a:t>Type of Networks</a:t>
            </a:r>
          </a:p>
        </p:txBody>
      </p:sp>
      <p:sp>
        <p:nvSpPr>
          <p:cNvPr id="203779" name="Rectangle 3"/>
          <p:cNvSpPr>
            <a:spLocks noGrp="1" noChangeArrowheads="1"/>
          </p:cNvSpPr>
          <p:nvPr>
            <p:ph type="body" idx="1"/>
          </p:nvPr>
        </p:nvSpPr>
        <p:spPr/>
        <p:txBody>
          <a:bodyPr/>
          <a:lstStyle/>
          <a:p>
            <a:pPr eaLnBrk="1" hangingPunct="1">
              <a:defRPr/>
            </a:pPr>
            <a:r>
              <a:rPr lang="en-US" dirty="0" smtClean="0"/>
              <a:t>Network Category depends on its size</a:t>
            </a:r>
          </a:p>
          <a:p>
            <a:pPr eaLnBrk="1" hangingPunct="1">
              <a:defRPr/>
            </a:pPr>
            <a:r>
              <a:rPr lang="en-US" dirty="0" smtClean="0"/>
              <a:t>Primary categories</a:t>
            </a:r>
          </a:p>
          <a:p>
            <a:pPr lvl="1" eaLnBrk="1" hangingPunct="1">
              <a:defRPr/>
            </a:pPr>
            <a:r>
              <a:rPr lang="en-US" b="1" dirty="0" smtClean="0">
                <a:solidFill>
                  <a:srgbClr val="3333FF"/>
                </a:solidFill>
                <a:effectLst>
                  <a:outerShdw blurRad="38100" dist="38100" dir="2700000" algn="tl">
                    <a:srgbClr val="C0C0C0"/>
                  </a:outerShdw>
                </a:effectLst>
              </a:rPr>
              <a:t>LAN</a:t>
            </a:r>
            <a:r>
              <a:rPr lang="en-US" dirty="0" smtClean="0"/>
              <a:t>: Covers area &lt; 2miles</a:t>
            </a:r>
          </a:p>
          <a:p>
            <a:pPr lvl="1" eaLnBrk="1" hangingPunct="1">
              <a:defRPr/>
            </a:pPr>
            <a:r>
              <a:rPr lang="en-US" b="1" dirty="0" smtClean="0">
                <a:solidFill>
                  <a:srgbClr val="3333FF"/>
                </a:solidFill>
                <a:effectLst>
                  <a:outerShdw blurRad="38100" dist="38100" dir="2700000" algn="tl">
                    <a:srgbClr val="C0C0C0"/>
                  </a:outerShdw>
                </a:effectLst>
              </a:rPr>
              <a:t>WAN</a:t>
            </a:r>
            <a:r>
              <a:rPr lang="en-US" dirty="0" smtClean="0"/>
              <a:t>: Can be worldwide</a:t>
            </a:r>
          </a:p>
          <a:p>
            <a:pPr lvl="1" eaLnBrk="1" hangingPunct="1">
              <a:defRPr/>
            </a:pPr>
            <a:r>
              <a:rPr lang="en-US" b="1" dirty="0" smtClean="0">
                <a:solidFill>
                  <a:srgbClr val="3333FF"/>
                </a:solidFill>
                <a:effectLst>
                  <a:outerShdw blurRad="38100" dist="38100" dir="2700000" algn="tl">
                    <a:srgbClr val="C0C0C0"/>
                  </a:outerShdw>
                </a:effectLst>
              </a:rPr>
              <a:t>MAN</a:t>
            </a:r>
            <a:r>
              <a:rPr lang="en-US" dirty="0" smtClean="0"/>
              <a:t>: Between LAN &amp; WAN, span 10s of miles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457200" y="0"/>
            <a:ext cx="8229600" cy="1139825"/>
          </a:xfrm>
          <a:noFill/>
        </p:spPr>
        <p:txBody>
          <a:bodyPr/>
          <a:lstStyle/>
          <a:p>
            <a:pPr eaLnBrk="1" hangingPunct="1"/>
            <a:r>
              <a:rPr lang="en-US" altLang="en-US" sz="2500" i="1" smtClean="0">
                <a:solidFill>
                  <a:schemeClr val="tx1"/>
                </a:solidFill>
                <a:latin typeface="Verdana" pitchFamily="34" charset="0"/>
              </a:rPr>
              <a:t>An exchange using the OSI model</a:t>
            </a:r>
            <a:br>
              <a:rPr lang="en-US" altLang="en-US" sz="2500" i="1" smtClean="0">
                <a:solidFill>
                  <a:schemeClr val="tx1"/>
                </a:solidFill>
                <a:latin typeface="Verdana" pitchFamily="34" charset="0"/>
              </a:rPr>
            </a:br>
            <a:endParaRPr lang="en-US" sz="2500" i="1" smtClean="0">
              <a:solidFill>
                <a:schemeClr val="tx1"/>
              </a:solidFill>
              <a:latin typeface="Verdana" pitchFamily="34" charset="0"/>
            </a:endParaRPr>
          </a:p>
        </p:txBody>
      </p:sp>
      <p:sp>
        <p:nvSpPr>
          <p:cNvPr id="4" name="Slide Number Placeholder 3"/>
          <p:cNvSpPr>
            <a:spLocks noGrp="1"/>
          </p:cNvSpPr>
          <p:nvPr>
            <p:ph type="sldNum" sz="quarter" idx="12"/>
          </p:nvPr>
        </p:nvSpPr>
        <p:spPr/>
        <p:txBody>
          <a:bodyPr/>
          <a:lstStyle/>
          <a:p>
            <a:pPr>
              <a:defRPr/>
            </a:pPr>
            <a:fld id="{D76848F5-EE29-4927-916C-584C99EF281D}" type="slidenum">
              <a:rPr lang="en-US"/>
              <a:pPr>
                <a:defRPr/>
              </a:pPr>
              <a:t>40</a:t>
            </a:fld>
            <a:endParaRPr lang="en-US" dirty="0"/>
          </a:p>
        </p:txBody>
      </p:sp>
      <p:pic>
        <p:nvPicPr>
          <p:cNvPr id="11268" name="Picture 3"/>
          <p:cNvPicPr>
            <a:picLocks noChangeAspect="1" noChangeArrowheads="1"/>
          </p:cNvPicPr>
          <p:nvPr/>
        </p:nvPicPr>
        <p:blipFill>
          <a:blip r:embed="rId2"/>
          <a:srcRect/>
          <a:stretch>
            <a:fillRect/>
          </a:stretch>
        </p:blipFill>
        <p:spPr bwMode="auto">
          <a:xfrm>
            <a:off x="368300" y="1198562"/>
            <a:ext cx="8089900" cy="4897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3200" smtClean="0"/>
              <a:t>Physical layer</a:t>
            </a:r>
          </a:p>
        </p:txBody>
      </p:sp>
      <p:sp>
        <p:nvSpPr>
          <p:cNvPr id="20483" name="Rectangle 3"/>
          <p:cNvSpPr>
            <a:spLocks noGrp="1" noChangeArrowheads="1"/>
          </p:cNvSpPr>
          <p:nvPr>
            <p:ph idx="1"/>
          </p:nvPr>
        </p:nvSpPr>
        <p:spPr/>
        <p:txBody>
          <a:bodyPr>
            <a:normAutofit/>
          </a:bodyPr>
          <a:lstStyle/>
          <a:p>
            <a:pPr eaLnBrk="1" hangingPunct="1">
              <a:defRPr/>
            </a:pPr>
            <a:r>
              <a:rPr lang="en-US" sz="2400" dirty="0" smtClean="0"/>
              <a:t>defines the procedures  and functions that physical devices and interfaces  have to perform for transmission occur</a:t>
            </a:r>
            <a:r>
              <a:rPr lang="en-US" sz="2800" dirty="0" smtClean="0"/>
              <a:t>.</a:t>
            </a:r>
          </a:p>
          <a:p>
            <a:pPr eaLnBrk="1" hangingPunct="1">
              <a:defRPr/>
            </a:pPr>
            <a:r>
              <a:rPr lang="en-US" sz="2400" dirty="0" smtClean="0"/>
              <a:t>The </a:t>
            </a:r>
            <a:r>
              <a:rPr lang="en-US" sz="2400" dirty="0"/>
              <a:t>physical layer is concerned with the following:</a:t>
            </a:r>
          </a:p>
          <a:p>
            <a:pPr marL="1009650" lvl="1" indent="-609600" eaLnBrk="1" hangingPunct="1">
              <a:defRPr/>
            </a:pPr>
            <a:r>
              <a:rPr lang="en-US" sz="2000" dirty="0"/>
              <a:t>Physical characteristics of interfaces and </a:t>
            </a:r>
            <a:r>
              <a:rPr lang="en-US" sz="2000" dirty="0" smtClean="0"/>
              <a:t>media</a:t>
            </a:r>
          </a:p>
          <a:p>
            <a:pPr marL="1009650" lvl="1" indent="-609600" eaLnBrk="1" hangingPunct="1">
              <a:defRPr/>
            </a:pPr>
            <a:r>
              <a:rPr lang="en-US" sz="2000" dirty="0" smtClean="0"/>
              <a:t>Representation </a:t>
            </a:r>
            <a:r>
              <a:rPr lang="en-US" sz="2000" dirty="0"/>
              <a:t>of the </a:t>
            </a:r>
            <a:r>
              <a:rPr lang="en-US" sz="2000" dirty="0" smtClean="0"/>
              <a:t>bits</a:t>
            </a:r>
          </a:p>
          <a:p>
            <a:pPr marL="1009650" lvl="1" indent="-609600" eaLnBrk="1" hangingPunct="1">
              <a:defRPr/>
            </a:pPr>
            <a:r>
              <a:rPr lang="en-GB" sz="2000" dirty="0" smtClean="0"/>
              <a:t>Data rate, the number of bits sent each second. </a:t>
            </a:r>
          </a:p>
          <a:p>
            <a:pPr marL="1009650" lvl="1" indent="-609600" eaLnBrk="1" hangingPunct="1">
              <a:defRPr/>
            </a:pPr>
            <a:r>
              <a:rPr lang="en-GB" sz="2000" dirty="0" smtClean="0"/>
              <a:t>Line configuration, Point to point or multipoint configuration. </a:t>
            </a:r>
          </a:p>
          <a:p>
            <a:pPr marL="1009650" lvl="1" indent="-609600" eaLnBrk="1" hangingPunct="1">
              <a:defRPr/>
            </a:pPr>
            <a:r>
              <a:rPr lang="en-GB" sz="2000" dirty="0" smtClean="0"/>
              <a:t>Physical topology</a:t>
            </a:r>
          </a:p>
          <a:p>
            <a:pPr marL="1009650" lvl="1" indent="-609600" eaLnBrk="1" hangingPunct="1">
              <a:defRPr/>
            </a:pPr>
            <a:r>
              <a:rPr lang="en-GB" sz="2000" dirty="0" smtClean="0"/>
              <a:t>Transmission Mode : Simplex, half duplex or full duplex</a:t>
            </a:r>
          </a:p>
          <a:p>
            <a:pPr marL="609600" indent="-609600" eaLnBrk="1" hangingPunct="1">
              <a:buFont typeface="Wingdings 2" pitchFamily="18" charset="2"/>
              <a:buNone/>
              <a:defRPr/>
            </a:pPr>
            <a:endParaRPr lang="en-US" sz="2400" dirty="0" smtClean="0"/>
          </a:p>
        </p:txBody>
      </p:sp>
      <p:sp>
        <p:nvSpPr>
          <p:cNvPr id="6" name="Slide Number Placeholder 5"/>
          <p:cNvSpPr>
            <a:spLocks noGrp="1"/>
          </p:cNvSpPr>
          <p:nvPr>
            <p:ph type="sldNum" sz="quarter" idx="12"/>
          </p:nvPr>
        </p:nvSpPr>
        <p:spPr/>
        <p:txBody>
          <a:bodyPr/>
          <a:lstStyle/>
          <a:p>
            <a:pPr>
              <a:defRPr/>
            </a:pPr>
            <a:fld id="{1698A66E-5825-4A51-8BF0-7142CC3FBCF4}" type="slidenum">
              <a:rPr lang="en-US" smtClean="0"/>
              <a:pPr>
                <a:defRPr/>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noFill/>
        </p:spPr>
        <p:txBody>
          <a:bodyPr/>
          <a:lstStyle/>
          <a:p>
            <a:pPr eaLnBrk="1" hangingPunct="1"/>
            <a:r>
              <a:rPr lang="en-US" smtClean="0">
                <a:solidFill>
                  <a:schemeClr val="tx1"/>
                </a:solidFill>
              </a:rPr>
              <a:t>Physical Layer cont.</a:t>
            </a:r>
          </a:p>
        </p:txBody>
      </p:sp>
      <p:sp>
        <p:nvSpPr>
          <p:cNvPr id="7" name="Slide Number Placeholder 6"/>
          <p:cNvSpPr>
            <a:spLocks noGrp="1"/>
          </p:cNvSpPr>
          <p:nvPr>
            <p:ph type="sldNum" sz="quarter" idx="12"/>
          </p:nvPr>
        </p:nvSpPr>
        <p:spPr/>
        <p:txBody>
          <a:bodyPr/>
          <a:lstStyle/>
          <a:p>
            <a:pPr>
              <a:defRPr/>
            </a:pPr>
            <a:fld id="{2E68F0C5-BF83-4360-B19E-173FFBBC7CCF}" type="slidenum">
              <a:rPr lang="en-US"/>
              <a:pPr>
                <a:defRPr/>
              </a:pPr>
              <a:t>42</a:t>
            </a:fld>
            <a:endParaRPr lang="en-US" dirty="0"/>
          </a:p>
        </p:txBody>
      </p:sp>
      <p:sp>
        <p:nvSpPr>
          <p:cNvPr id="14340" name="Line 3"/>
          <p:cNvSpPr>
            <a:spLocks noChangeShapeType="1"/>
          </p:cNvSpPr>
          <p:nvPr/>
        </p:nvSpPr>
        <p:spPr bwMode="auto">
          <a:xfrm>
            <a:off x="863600" y="5486400"/>
            <a:ext cx="7416800" cy="0"/>
          </a:xfrm>
          <a:prstGeom prst="line">
            <a:avLst/>
          </a:prstGeom>
          <a:noFill/>
          <a:ln w="50800" cap="rnd">
            <a:solidFill>
              <a:schemeClr val="tx1"/>
            </a:solidFill>
            <a:prstDash val="sysDot"/>
            <a:round/>
            <a:headEnd/>
            <a:tailEnd/>
          </a:ln>
        </p:spPr>
        <p:txBody>
          <a:bodyPr wrap="none" anchor="ctr"/>
          <a:lstStyle/>
          <a:p>
            <a:endParaRPr lang="en-US"/>
          </a:p>
        </p:txBody>
      </p:sp>
      <p:sp>
        <p:nvSpPr>
          <p:cNvPr id="14341" name="Line 4"/>
          <p:cNvSpPr>
            <a:spLocks noChangeShapeType="1"/>
          </p:cNvSpPr>
          <p:nvPr/>
        </p:nvSpPr>
        <p:spPr bwMode="auto">
          <a:xfrm>
            <a:off x="863600" y="6019800"/>
            <a:ext cx="7416800" cy="0"/>
          </a:xfrm>
          <a:prstGeom prst="line">
            <a:avLst/>
          </a:prstGeom>
          <a:noFill/>
          <a:ln w="50800" cap="rnd">
            <a:solidFill>
              <a:schemeClr val="tx1"/>
            </a:solidFill>
            <a:prstDash val="sysDot"/>
            <a:round/>
            <a:headEnd/>
            <a:tailEnd/>
          </a:ln>
        </p:spPr>
        <p:txBody>
          <a:bodyPr wrap="none" anchor="ctr"/>
          <a:lstStyle/>
          <a:p>
            <a:endParaRPr lang="en-US"/>
          </a:p>
        </p:txBody>
      </p:sp>
      <p:sp>
        <p:nvSpPr>
          <p:cNvPr id="14342" name="Freeform 5"/>
          <p:cNvSpPr>
            <a:spLocks/>
          </p:cNvSpPr>
          <p:nvPr/>
        </p:nvSpPr>
        <p:spPr bwMode="auto">
          <a:xfrm>
            <a:off x="838200" y="5480050"/>
            <a:ext cx="7346950" cy="546100"/>
          </a:xfrm>
          <a:custGeom>
            <a:avLst/>
            <a:gdLst>
              <a:gd name="T0" fmla="*/ 0 w 4628"/>
              <a:gd name="T1" fmla="*/ 856853218 h 344"/>
              <a:gd name="T2" fmla="*/ 725804892 w 4628"/>
              <a:gd name="T3" fmla="*/ 856853218 h 344"/>
              <a:gd name="T4" fmla="*/ 725804892 w 4628"/>
              <a:gd name="T5" fmla="*/ 10080625 h 344"/>
              <a:gd name="T6" fmla="*/ 1441529164 w 4628"/>
              <a:gd name="T7" fmla="*/ 20161249 h 344"/>
              <a:gd name="T8" fmla="*/ 1441529164 w 4628"/>
              <a:gd name="T9" fmla="*/ 856853218 h 344"/>
              <a:gd name="T10" fmla="*/ 2147483647 w 4628"/>
              <a:gd name="T11" fmla="*/ 856853218 h 344"/>
              <a:gd name="T12" fmla="*/ 2147483647 w 4628"/>
              <a:gd name="T13" fmla="*/ 10080625 h 344"/>
              <a:gd name="T14" fmla="*/ 2147483647 w 4628"/>
              <a:gd name="T15" fmla="*/ 10080625 h 344"/>
              <a:gd name="T16" fmla="*/ 2147483647 w 4628"/>
              <a:gd name="T17" fmla="*/ 866933839 h 344"/>
              <a:gd name="T18" fmla="*/ 2147483647 w 4628"/>
              <a:gd name="T19" fmla="*/ 866933839 h 344"/>
              <a:gd name="T20" fmla="*/ 2147483647 w 4628"/>
              <a:gd name="T21" fmla="*/ 0 h 344"/>
              <a:gd name="T22" fmla="*/ 2147483647 w 4628"/>
              <a:gd name="T23" fmla="*/ 0 h 344"/>
              <a:gd name="T24" fmla="*/ 2147483647 w 4628"/>
              <a:gd name="T25" fmla="*/ 866933839 h 344"/>
              <a:gd name="T26" fmla="*/ 2147483647 w 4628"/>
              <a:gd name="T27" fmla="*/ 856853218 h 344"/>
              <a:gd name="T28" fmla="*/ 2147483647 w 4628"/>
              <a:gd name="T29" fmla="*/ 10080625 h 344"/>
              <a:gd name="T30" fmla="*/ 2147483647 w 4628"/>
              <a:gd name="T31" fmla="*/ 10080625 h 344"/>
              <a:gd name="T32" fmla="*/ 2147483647 w 4628"/>
              <a:gd name="T33" fmla="*/ 846772596 h 344"/>
              <a:gd name="T34" fmla="*/ 2147483647 w 4628"/>
              <a:gd name="T35" fmla="*/ 846772596 h 344"/>
              <a:gd name="T36" fmla="*/ 2147483647 w 4628"/>
              <a:gd name="T37" fmla="*/ 0 h 344"/>
              <a:gd name="T38" fmla="*/ 2147483647 w 4628"/>
              <a:gd name="T39" fmla="*/ 0 h 3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628"/>
              <a:gd name="T61" fmla="*/ 0 h 344"/>
              <a:gd name="T62" fmla="*/ 4628 w 4628"/>
              <a:gd name="T63" fmla="*/ 344 h 34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628" h="344">
                <a:moveTo>
                  <a:pt x="0" y="340"/>
                </a:moveTo>
                <a:lnTo>
                  <a:pt x="288" y="340"/>
                </a:lnTo>
                <a:lnTo>
                  <a:pt x="288" y="4"/>
                </a:lnTo>
                <a:lnTo>
                  <a:pt x="572" y="8"/>
                </a:lnTo>
                <a:lnTo>
                  <a:pt x="572" y="340"/>
                </a:lnTo>
                <a:lnTo>
                  <a:pt x="888" y="340"/>
                </a:lnTo>
                <a:lnTo>
                  <a:pt x="888" y="4"/>
                </a:lnTo>
                <a:lnTo>
                  <a:pt x="1688" y="4"/>
                </a:lnTo>
                <a:lnTo>
                  <a:pt x="1688" y="344"/>
                </a:lnTo>
                <a:lnTo>
                  <a:pt x="2020" y="344"/>
                </a:lnTo>
                <a:lnTo>
                  <a:pt x="2020" y="0"/>
                </a:lnTo>
                <a:lnTo>
                  <a:pt x="2356" y="0"/>
                </a:lnTo>
                <a:lnTo>
                  <a:pt x="2356" y="344"/>
                </a:lnTo>
                <a:lnTo>
                  <a:pt x="2672" y="340"/>
                </a:lnTo>
                <a:lnTo>
                  <a:pt x="2672" y="4"/>
                </a:lnTo>
                <a:lnTo>
                  <a:pt x="3360" y="4"/>
                </a:lnTo>
                <a:lnTo>
                  <a:pt x="3360" y="336"/>
                </a:lnTo>
                <a:lnTo>
                  <a:pt x="4116" y="336"/>
                </a:lnTo>
                <a:lnTo>
                  <a:pt x="4116" y="0"/>
                </a:lnTo>
                <a:lnTo>
                  <a:pt x="4628" y="0"/>
                </a:lnTo>
              </a:path>
            </a:pathLst>
          </a:custGeom>
          <a:noFill/>
          <a:ln w="57150">
            <a:solidFill>
              <a:schemeClr val="tx2"/>
            </a:solidFill>
            <a:round/>
            <a:headEnd/>
            <a:tailEnd/>
          </a:ln>
        </p:spPr>
        <p:txBody>
          <a:bodyPr wrap="none" anchor="ctr"/>
          <a:lstStyle/>
          <a:p>
            <a:endParaRPr lang="en-US"/>
          </a:p>
        </p:txBody>
      </p:sp>
      <p:pic>
        <p:nvPicPr>
          <p:cNvPr id="14343" name="Picture 6"/>
          <p:cNvPicPr>
            <a:picLocks noChangeAspect="1" noChangeArrowheads="1"/>
          </p:cNvPicPr>
          <p:nvPr/>
        </p:nvPicPr>
        <p:blipFill>
          <a:blip r:embed="rId2"/>
          <a:srcRect/>
          <a:stretch>
            <a:fillRect/>
          </a:stretch>
        </p:blipFill>
        <p:spPr bwMode="auto">
          <a:xfrm>
            <a:off x="987425" y="2286000"/>
            <a:ext cx="6937375"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smtClean="0"/>
              <a:t>Data Link Layer</a:t>
            </a:r>
          </a:p>
        </p:txBody>
      </p:sp>
      <p:sp>
        <p:nvSpPr>
          <p:cNvPr id="3" name="Content Placeholder 2"/>
          <p:cNvSpPr>
            <a:spLocks noGrp="1"/>
          </p:cNvSpPr>
          <p:nvPr>
            <p:ph idx="1"/>
          </p:nvPr>
        </p:nvSpPr>
        <p:spPr/>
        <p:txBody>
          <a:bodyPr>
            <a:normAutofit/>
          </a:bodyPr>
          <a:lstStyle/>
          <a:p>
            <a:pPr eaLnBrk="1" hangingPunct="1">
              <a:defRPr/>
            </a:pPr>
            <a:r>
              <a:rPr lang="en-US" sz="2800" dirty="0" smtClean="0"/>
              <a:t>The data link layer is responsible for moving </a:t>
            </a:r>
            <a:r>
              <a:rPr lang="en-US" sz="2800" dirty="0" smtClean="0">
                <a:solidFill>
                  <a:schemeClr val="hlink"/>
                </a:solidFill>
              </a:rPr>
              <a:t>frames</a:t>
            </a:r>
            <a:r>
              <a:rPr lang="en-US" sz="2800" dirty="0" smtClean="0"/>
              <a:t> from one hop (node) to the next, So it</a:t>
            </a:r>
            <a:r>
              <a:rPr lang="en-US" dirty="0" smtClean="0"/>
              <a:t> is responsible for node-to-node delivery. </a:t>
            </a:r>
          </a:p>
          <a:p>
            <a:pPr eaLnBrk="1" hangingPunct="1">
              <a:defRPr/>
            </a:pPr>
            <a:r>
              <a:rPr lang="en-US" dirty="0" smtClean="0"/>
              <a:t>The Data Link layer is concerned with the following:</a:t>
            </a:r>
          </a:p>
          <a:p>
            <a:pPr lvl="1" eaLnBrk="1" hangingPunct="1">
              <a:defRPr/>
            </a:pPr>
            <a:r>
              <a:rPr lang="en-US" sz="2000" dirty="0" smtClean="0"/>
              <a:t>Framing. </a:t>
            </a:r>
          </a:p>
          <a:p>
            <a:pPr lvl="1" eaLnBrk="1" hangingPunct="1">
              <a:defRPr/>
            </a:pPr>
            <a:r>
              <a:rPr lang="en-US" sz="2000" dirty="0" smtClean="0"/>
              <a:t>Physical addressing, each node has its unique address.</a:t>
            </a:r>
          </a:p>
          <a:p>
            <a:pPr lvl="1" eaLnBrk="1" hangingPunct="1">
              <a:defRPr/>
            </a:pPr>
            <a:r>
              <a:rPr lang="en-US" sz="2000" dirty="0" smtClean="0"/>
              <a:t>Flow Control. </a:t>
            </a:r>
          </a:p>
          <a:p>
            <a:pPr lvl="1" eaLnBrk="1" hangingPunct="1">
              <a:defRPr/>
            </a:pPr>
            <a:r>
              <a:rPr lang="en-US" sz="2000" dirty="0" smtClean="0"/>
              <a:t>Access Control.</a:t>
            </a:r>
          </a:p>
          <a:p>
            <a:pPr lvl="1" eaLnBrk="1" hangingPunct="1">
              <a:defRPr/>
            </a:pPr>
            <a:r>
              <a:rPr lang="en-US" sz="2000" dirty="0" smtClean="0"/>
              <a:t>Error control, </a:t>
            </a:r>
            <a:r>
              <a:rPr lang="en-US" sz="1600" dirty="0" smtClean="0"/>
              <a:t>normally achieved through a trailer to the end of the frame.</a:t>
            </a:r>
          </a:p>
          <a:p>
            <a:pPr marL="457200" lvl="1" indent="0" eaLnBrk="1" hangingPunct="1">
              <a:lnSpc>
                <a:spcPct val="80000"/>
              </a:lnSpc>
              <a:buFont typeface="Wingdings 2" pitchFamily="18" charset="2"/>
              <a:buNone/>
              <a:defRPr/>
            </a:pPr>
            <a:endParaRPr lang="en-US" sz="2000" dirty="0" smtClean="0"/>
          </a:p>
          <a:p>
            <a:pPr marL="457200" lvl="1" indent="0" eaLnBrk="1" hangingPunct="1">
              <a:buFont typeface="Wingdings 2" pitchFamily="18" charset="2"/>
              <a:buNone/>
              <a:defRPr/>
            </a:pPr>
            <a:endParaRPr lang="en-US" sz="2000" dirty="0" smtClean="0"/>
          </a:p>
          <a:p>
            <a:pPr eaLnBrk="1" hangingPunct="1">
              <a:defRPr/>
            </a:pPr>
            <a:endParaRPr lang="en-US" dirty="0" smtClean="0"/>
          </a:p>
          <a:p>
            <a:pPr eaLnBrk="1" hangingPunct="1">
              <a:defRPr/>
            </a:pPr>
            <a:endParaRPr lang="en-US" dirty="0" smtClean="0"/>
          </a:p>
          <a:p>
            <a:pPr eaLnBrk="1" hangingPunct="1">
              <a:defRPr/>
            </a:pPr>
            <a:endParaRPr lang="en-GB" dirty="0"/>
          </a:p>
        </p:txBody>
      </p:sp>
      <p:sp>
        <p:nvSpPr>
          <p:cNvPr id="4" name="Slide Number Placeholder 3"/>
          <p:cNvSpPr>
            <a:spLocks noGrp="1"/>
          </p:cNvSpPr>
          <p:nvPr>
            <p:ph type="sldNum" sz="quarter" idx="12"/>
          </p:nvPr>
        </p:nvSpPr>
        <p:spPr/>
        <p:txBody>
          <a:bodyPr/>
          <a:lstStyle/>
          <a:p>
            <a:pPr>
              <a:defRPr/>
            </a:pPr>
            <a:fld id="{6C4B8CD1-26CC-4EF9-8771-0DEE1E3B1C70}" type="slidenum">
              <a:rPr lang="en-US" smtClean="0"/>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noFill/>
        </p:spPr>
        <p:txBody>
          <a:bodyPr/>
          <a:lstStyle/>
          <a:p>
            <a:pPr eaLnBrk="1" hangingPunct="1"/>
            <a:r>
              <a:rPr lang="en-US" smtClean="0">
                <a:solidFill>
                  <a:schemeClr val="tx1"/>
                </a:solidFill>
              </a:rPr>
              <a:t>Data Link layer cont.</a:t>
            </a:r>
          </a:p>
        </p:txBody>
      </p:sp>
      <p:sp>
        <p:nvSpPr>
          <p:cNvPr id="13" name="Slide Number Placeholder 12"/>
          <p:cNvSpPr>
            <a:spLocks noGrp="1"/>
          </p:cNvSpPr>
          <p:nvPr>
            <p:ph type="sldNum" sz="quarter" idx="12"/>
          </p:nvPr>
        </p:nvSpPr>
        <p:spPr/>
        <p:txBody>
          <a:bodyPr/>
          <a:lstStyle/>
          <a:p>
            <a:pPr>
              <a:defRPr/>
            </a:pPr>
            <a:fld id="{2EBA7849-20A8-4A22-ACAC-AA14D1C4BE55}" type="slidenum">
              <a:rPr lang="en-US"/>
              <a:pPr>
                <a:defRPr/>
              </a:pPr>
              <a:t>44</a:t>
            </a:fld>
            <a:endParaRPr lang="en-US" dirty="0"/>
          </a:p>
        </p:txBody>
      </p:sp>
      <p:sp>
        <p:nvSpPr>
          <p:cNvPr id="147459" name="Rectangle 3"/>
          <p:cNvSpPr>
            <a:spLocks noChangeArrowheads="1"/>
          </p:cNvSpPr>
          <p:nvPr/>
        </p:nvSpPr>
        <p:spPr bwMode="auto">
          <a:xfrm>
            <a:off x="685800" y="5664200"/>
            <a:ext cx="1879600" cy="431800"/>
          </a:xfrm>
          <a:prstGeom prst="rect">
            <a:avLst/>
          </a:prstGeom>
          <a:solidFill>
            <a:schemeClr val="tx2"/>
          </a:solidFill>
          <a:ln w="25400">
            <a:solidFill>
              <a:srgbClr val="000000"/>
            </a:solidFill>
            <a:miter lim="800000"/>
            <a:headEnd/>
            <a:tailEnd/>
          </a:ln>
          <a:effectLst>
            <a:outerShdw dist="107763" dir="2700000" algn="ctr" rotWithShape="0">
              <a:srgbClr val="000000"/>
            </a:outerShdw>
          </a:effectLst>
        </p:spPr>
        <p:txBody>
          <a:bodyPr wrap="none" anchor="ctr"/>
          <a:lstStyle/>
          <a:p>
            <a:pPr>
              <a:defRPr/>
            </a:pPr>
            <a:endParaRPr lang="en-US"/>
          </a:p>
        </p:txBody>
      </p:sp>
      <p:sp>
        <p:nvSpPr>
          <p:cNvPr id="16389" name="Rectangle 4"/>
          <p:cNvSpPr>
            <a:spLocks noChangeArrowheads="1"/>
          </p:cNvSpPr>
          <p:nvPr/>
        </p:nvSpPr>
        <p:spPr bwMode="auto">
          <a:xfrm>
            <a:off x="735013" y="5683250"/>
            <a:ext cx="1857375" cy="393700"/>
          </a:xfrm>
          <a:prstGeom prst="rect">
            <a:avLst/>
          </a:prstGeom>
          <a:solidFill>
            <a:schemeClr val="tx2"/>
          </a:solidFill>
          <a:ln w="12700">
            <a:noFill/>
            <a:miter lim="800000"/>
            <a:headEnd/>
            <a:tailEnd/>
          </a:ln>
        </p:spPr>
        <p:txBody>
          <a:bodyPr wrap="none" lIns="90488" tIns="44450" rIns="90488" bIns="44450">
            <a:spAutoFit/>
          </a:bodyPr>
          <a:lstStyle/>
          <a:p>
            <a:pPr eaLnBrk="0" hangingPunct="0"/>
            <a:r>
              <a:rPr lang="en-US" sz="2000" b="1">
                <a:solidFill>
                  <a:srgbClr val="000000"/>
                </a:solidFill>
                <a:latin typeface="Courier New" pitchFamily="49" charset="0"/>
              </a:rPr>
              <a:t>10110110101</a:t>
            </a:r>
          </a:p>
        </p:txBody>
      </p:sp>
      <p:sp>
        <p:nvSpPr>
          <p:cNvPr id="147461" name="Rectangle 5"/>
          <p:cNvSpPr>
            <a:spLocks noChangeArrowheads="1"/>
          </p:cNvSpPr>
          <p:nvPr/>
        </p:nvSpPr>
        <p:spPr bwMode="auto">
          <a:xfrm>
            <a:off x="3352800" y="5664200"/>
            <a:ext cx="1879600" cy="431800"/>
          </a:xfrm>
          <a:prstGeom prst="rect">
            <a:avLst/>
          </a:prstGeom>
          <a:solidFill>
            <a:schemeClr val="tx2"/>
          </a:solidFill>
          <a:ln w="25400">
            <a:solidFill>
              <a:srgbClr val="000000"/>
            </a:solidFill>
            <a:miter lim="800000"/>
            <a:headEnd/>
            <a:tailEnd/>
          </a:ln>
          <a:effectLst>
            <a:outerShdw dist="107763" dir="2700000" algn="ctr" rotWithShape="0">
              <a:srgbClr val="000000"/>
            </a:outerShdw>
          </a:effectLst>
        </p:spPr>
        <p:txBody>
          <a:bodyPr wrap="none" anchor="ctr"/>
          <a:lstStyle/>
          <a:p>
            <a:pPr>
              <a:defRPr/>
            </a:pPr>
            <a:endParaRPr lang="en-US"/>
          </a:p>
        </p:txBody>
      </p:sp>
      <p:sp>
        <p:nvSpPr>
          <p:cNvPr id="16391" name="Rectangle 6"/>
          <p:cNvSpPr>
            <a:spLocks noChangeArrowheads="1"/>
          </p:cNvSpPr>
          <p:nvPr/>
        </p:nvSpPr>
        <p:spPr bwMode="auto">
          <a:xfrm>
            <a:off x="3402013" y="5683250"/>
            <a:ext cx="1857375" cy="393700"/>
          </a:xfrm>
          <a:prstGeom prst="rect">
            <a:avLst/>
          </a:prstGeom>
          <a:solidFill>
            <a:schemeClr val="tx2"/>
          </a:solidFill>
          <a:ln w="12700">
            <a:noFill/>
            <a:miter lim="800000"/>
            <a:headEnd/>
            <a:tailEnd/>
          </a:ln>
        </p:spPr>
        <p:txBody>
          <a:bodyPr wrap="none" lIns="90488" tIns="44450" rIns="90488" bIns="44450">
            <a:spAutoFit/>
          </a:bodyPr>
          <a:lstStyle/>
          <a:p>
            <a:pPr eaLnBrk="0" hangingPunct="0"/>
            <a:r>
              <a:rPr lang="en-US" sz="2000" b="1">
                <a:solidFill>
                  <a:srgbClr val="000000"/>
                </a:solidFill>
                <a:latin typeface="Courier New" pitchFamily="49" charset="0"/>
              </a:rPr>
              <a:t>01100010011</a:t>
            </a:r>
          </a:p>
        </p:txBody>
      </p:sp>
      <p:sp>
        <p:nvSpPr>
          <p:cNvPr id="147463" name="Rectangle 7"/>
          <p:cNvSpPr>
            <a:spLocks noChangeArrowheads="1"/>
          </p:cNvSpPr>
          <p:nvPr/>
        </p:nvSpPr>
        <p:spPr bwMode="auto">
          <a:xfrm>
            <a:off x="6019800" y="5664200"/>
            <a:ext cx="1879600" cy="431800"/>
          </a:xfrm>
          <a:prstGeom prst="rect">
            <a:avLst/>
          </a:prstGeom>
          <a:solidFill>
            <a:schemeClr val="tx2"/>
          </a:solidFill>
          <a:ln w="25400">
            <a:solidFill>
              <a:srgbClr val="000000"/>
            </a:solidFill>
            <a:miter lim="800000"/>
            <a:headEnd/>
            <a:tailEnd/>
          </a:ln>
          <a:effectLst>
            <a:outerShdw dist="107763" dir="2700000" algn="ctr" rotWithShape="0">
              <a:srgbClr val="000000"/>
            </a:outerShdw>
          </a:effectLst>
        </p:spPr>
        <p:txBody>
          <a:bodyPr wrap="none" anchor="ctr"/>
          <a:lstStyle/>
          <a:p>
            <a:pPr>
              <a:defRPr/>
            </a:pPr>
            <a:endParaRPr lang="en-US"/>
          </a:p>
        </p:txBody>
      </p:sp>
      <p:sp>
        <p:nvSpPr>
          <p:cNvPr id="16393" name="Rectangle 8"/>
          <p:cNvSpPr>
            <a:spLocks noChangeArrowheads="1"/>
          </p:cNvSpPr>
          <p:nvPr/>
        </p:nvSpPr>
        <p:spPr bwMode="auto">
          <a:xfrm>
            <a:off x="6069013" y="5683250"/>
            <a:ext cx="1857375" cy="393700"/>
          </a:xfrm>
          <a:prstGeom prst="rect">
            <a:avLst/>
          </a:prstGeom>
          <a:solidFill>
            <a:schemeClr val="tx2"/>
          </a:solidFill>
          <a:ln w="12700">
            <a:noFill/>
            <a:miter lim="800000"/>
            <a:headEnd/>
            <a:tailEnd/>
          </a:ln>
        </p:spPr>
        <p:txBody>
          <a:bodyPr wrap="none" lIns="90488" tIns="44450" rIns="90488" bIns="44450">
            <a:spAutoFit/>
          </a:bodyPr>
          <a:lstStyle/>
          <a:p>
            <a:pPr eaLnBrk="0" hangingPunct="0"/>
            <a:r>
              <a:rPr lang="en-US" sz="2000" b="1">
                <a:solidFill>
                  <a:srgbClr val="000000"/>
                </a:solidFill>
                <a:latin typeface="Courier New" pitchFamily="49" charset="0"/>
              </a:rPr>
              <a:t>10110000001</a:t>
            </a:r>
          </a:p>
        </p:txBody>
      </p:sp>
      <p:sp>
        <p:nvSpPr>
          <p:cNvPr id="16394" name="Line 9"/>
          <p:cNvSpPr>
            <a:spLocks noChangeShapeType="1"/>
          </p:cNvSpPr>
          <p:nvPr/>
        </p:nvSpPr>
        <p:spPr bwMode="auto">
          <a:xfrm>
            <a:off x="2603500" y="5880100"/>
            <a:ext cx="711200" cy="0"/>
          </a:xfrm>
          <a:prstGeom prst="line">
            <a:avLst/>
          </a:prstGeom>
          <a:noFill/>
          <a:ln w="50800">
            <a:solidFill>
              <a:schemeClr val="hlink"/>
            </a:solidFill>
            <a:round/>
            <a:headEnd/>
            <a:tailEnd type="triangle" w="med" len="med"/>
          </a:ln>
        </p:spPr>
        <p:txBody>
          <a:bodyPr wrap="none" anchor="ctr"/>
          <a:lstStyle/>
          <a:p>
            <a:endParaRPr lang="en-US"/>
          </a:p>
        </p:txBody>
      </p:sp>
      <p:sp>
        <p:nvSpPr>
          <p:cNvPr id="16395" name="Line 10"/>
          <p:cNvSpPr>
            <a:spLocks noChangeShapeType="1"/>
          </p:cNvSpPr>
          <p:nvPr/>
        </p:nvSpPr>
        <p:spPr bwMode="auto">
          <a:xfrm>
            <a:off x="5270500" y="5880100"/>
            <a:ext cx="711200" cy="0"/>
          </a:xfrm>
          <a:prstGeom prst="line">
            <a:avLst/>
          </a:prstGeom>
          <a:noFill/>
          <a:ln w="50800">
            <a:solidFill>
              <a:schemeClr val="hlink"/>
            </a:solidFill>
            <a:round/>
            <a:headEnd/>
            <a:tailEnd type="triangle" w="med" len="med"/>
          </a:ln>
        </p:spPr>
        <p:txBody>
          <a:bodyPr wrap="none" anchor="ctr"/>
          <a:lstStyle/>
          <a:p>
            <a:endParaRPr lang="en-US"/>
          </a:p>
        </p:txBody>
      </p:sp>
      <p:sp>
        <p:nvSpPr>
          <p:cNvPr id="16396" name="Line 11"/>
          <p:cNvSpPr>
            <a:spLocks noChangeShapeType="1"/>
          </p:cNvSpPr>
          <p:nvPr/>
        </p:nvSpPr>
        <p:spPr bwMode="auto">
          <a:xfrm>
            <a:off x="7937500" y="5880100"/>
            <a:ext cx="711200" cy="0"/>
          </a:xfrm>
          <a:prstGeom prst="line">
            <a:avLst/>
          </a:prstGeom>
          <a:noFill/>
          <a:ln w="50800">
            <a:solidFill>
              <a:schemeClr val="hlink"/>
            </a:solidFill>
            <a:round/>
            <a:headEnd/>
            <a:tailEnd type="triangle" w="med" len="med"/>
          </a:ln>
        </p:spPr>
        <p:txBody>
          <a:bodyPr wrap="none" anchor="ctr"/>
          <a:lstStyle/>
          <a:p>
            <a:endParaRPr lang="en-US"/>
          </a:p>
        </p:txBody>
      </p:sp>
      <p:pic>
        <p:nvPicPr>
          <p:cNvPr id="16397" name="Picture 12"/>
          <p:cNvPicPr>
            <a:picLocks noChangeAspect="1" noChangeArrowheads="1"/>
          </p:cNvPicPr>
          <p:nvPr/>
        </p:nvPicPr>
        <p:blipFill>
          <a:blip r:embed="rId2"/>
          <a:srcRect/>
          <a:stretch>
            <a:fillRect/>
          </a:stretch>
        </p:blipFill>
        <p:spPr bwMode="auto">
          <a:xfrm>
            <a:off x="428625" y="1981200"/>
            <a:ext cx="8181975" cy="2714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noFill/>
        </p:spPr>
        <p:txBody>
          <a:bodyPr/>
          <a:lstStyle/>
          <a:p>
            <a:pPr eaLnBrk="1" hangingPunct="1"/>
            <a:r>
              <a:rPr lang="en-US" smtClean="0">
                <a:solidFill>
                  <a:schemeClr val="tx1"/>
                </a:solidFill>
              </a:rPr>
              <a:t>Hop-to-Hop delivery</a:t>
            </a:r>
          </a:p>
        </p:txBody>
      </p:sp>
      <p:sp>
        <p:nvSpPr>
          <p:cNvPr id="4" name="Slide Number Placeholder 3"/>
          <p:cNvSpPr>
            <a:spLocks noGrp="1"/>
          </p:cNvSpPr>
          <p:nvPr>
            <p:ph type="sldNum" sz="quarter" idx="12"/>
          </p:nvPr>
        </p:nvSpPr>
        <p:spPr/>
        <p:txBody>
          <a:bodyPr/>
          <a:lstStyle/>
          <a:p>
            <a:pPr>
              <a:defRPr/>
            </a:pPr>
            <a:fld id="{FB3BC84F-A4DD-4C8C-8B8B-BBCE3BAFF115}" type="slidenum">
              <a:rPr lang="en-US"/>
              <a:pPr>
                <a:defRPr/>
              </a:pPr>
              <a:t>45</a:t>
            </a:fld>
            <a:endParaRPr lang="en-US" dirty="0"/>
          </a:p>
        </p:txBody>
      </p:sp>
      <p:pic>
        <p:nvPicPr>
          <p:cNvPr id="17412" name="Picture 3"/>
          <p:cNvPicPr>
            <a:picLocks noChangeAspect="1" noChangeArrowheads="1"/>
          </p:cNvPicPr>
          <p:nvPr/>
        </p:nvPicPr>
        <p:blipFill>
          <a:blip r:embed="rId2"/>
          <a:srcRect/>
          <a:stretch>
            <a:fillRect/>
          </a:stretch>
        </p:blipFill>
        <p:spPr bwMode="auto">
          <a:xfrm>
            <a:off x="1143000" y="1347788"/>
            <a:ext cx="6591300" cy="4824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smtClean="0"/>
              <a:t>Network Layer</a:t>
            </a:r>
          </a:p>
        </p:txBody>
      </p:sp>
      <p:sp>
        <p:nvSpPr>
          <p:cNvPr id="18435" name="Content Placeholder 2"/>
          <p:cNvSpPr>
            <a:spLocks noGrp="1"/>
          </p:cNvSpPr>
          <p:nvPr>
            <p:ph idx="1"/>
          </p:nvPr>
        </p:nvSpPr>
        <p:spPr/>
        <p:txBody>
          <a:bodyPr>
            <a:normAutofit fontScale="92500" lnSpcReduction="10000"/>
          </a:bodyPr>
          <a:lstStyle/>
          <a:p>
            <a:pPr eaLnBrk="1" hangingPunct="1">
              <a:buFontTx/>
              <a:buChar char="•"/>
            </a:pPr>
            <a:r>
              <a:rPr lang="en-US" smtClean="0"/>
              <a:t>Is responsible for the source-to-destination delivery of a </a:t>
            </a:r>
            <a:r>
              <a:rPr lang="en-US" b="1" smtClean="0"/>
              <a:t>packet</a:t>
            </a:r>
            <a:r>
              <a:rPr lang="en-US" smtClean="0"/>
              <a:t> possible </a:t>
            </a:r>
            <a:r>
              <a:rPr lang="en-US" b="1" smtClean="0"/>
              <a:t>across multiple networks.</a:t>
            </a:r>
          </a:p>
          <a:p>
            <a:pPr eaLnBrk="1" hangingPunct="1"/>
            <a:r>
              <a:rPr lang="en-US" smtClean="0"/>
              <a:t>Functions:</a:t>
            </a:r>
          </a:p>
          <a:p>
            <a:pPr lvl="1" eaLnBrk="1" hangingPunct="1">
              <a:buFontTx/>
              <a:buChar char="•"/>
            </a:pPr>
            <a:r>
              <a:rPr lang="en-US" smtClean="0"/>
              <a:t>Logical addressing- The physical addressing implemented by the data link layer handles the addressing problem locally. This is not enough when the data is send across  multiple networks.</a:t>
            </a:r>
          </a:p>
          <a:p>
            <a:pPr lvl="1" eaLnBrk="1" hangingPunct="1">
              <a:buFontTx/>
              <a:buChar char="•"/>
            </a:pPr>
            <a:r>
              <a:rPr lang="en-US" smtClean="0"/>
              <a:t>Routing, </a:t>
            </a:r>
            <a:r>
              <a:rPr lang="en-GB" smtClean="0"/>
              <a:t>It determines which path the data should take based on network conditions, priority of service, and other factors. </a:t>
            </a:r>
          </a:p>
        </p:txBody>
      </p:sp>
      <p:sp>
        <p:nvSpPr>
          <p:cNvPr id="4" name="Slide Number Placeholder 3"/>
          <p:cNvSpPr>
            <a:spLocks noGrp="1"/>
          </p:cNvSpPr>
          <p:nvPr>
            <p:ph type="sldNum" sz="quarter" idx="12"/>
          </p:nvPr>
        </p:nvSpPr>
        <p:spPr/>
        <p:txBody>
          <a:bodyPr/>
          <a:lstStyle/>
          <a:p>
            <a:pPr>
              <a:defRPr/>
            </a:pPr>
            <a:fld id="{32B1CB51-579B-46B6-B92D-F442D710BE99}" type="slidenum">
              <a:rPr lang="en-US" smtClean="0"/>
              <a:pPr>
                <a:defRPr/>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noFill/>
        </p:spPr>
        <p:txBody>
          <a:bodyPr/>
          <a:lstStyle/>
          <a:p>
            <a:pPr eaLnBrk="1" hangingPunct="1"/>
            <a:r>
              <a:rPr lang="en-US" smtClean="0">
                <a:solidFill>
                  <a:schemeClr val="tx1"/>
                </a:solidFill>
              </a:rPr>
              <a:t>Network Layer cont.</a:t>
            </a:r>
          </a:p>
        </p:txBody>
      </p:sp>
      <p:sp>
        <p:nvSpPr>
          <p:cNvPr id="4" name="Slide Number Placeholder 3"/>
          <p:cNvSpPr>
            <a:spLocks noGrp="1"/>
          </p:cNvSpPr>
          <p:nvPr>
            <p:ph type="sldNum" sz="quarter" idx="12"/>
          </p:nvPr>
        </p:nvSpPr>
        <p:spPr/>
        <p:txBody>
          <a:bodyPr/>
          <a:lstStyle/>
          <a:p>
            <a:pPr>
              <a:defRPr/>
            </a:pPr>
            <a:fld id="{B8521862-F8D2-47A2-A986-0A96AB9A4ED1}" type="slidenum">
              <a:rPr lang="en-US"/>
              <a:pPr>
                <a:defRPr/>
              </a:pPr>
              <a:t>47</a:t>
            </a:fld>
            <a:endParaRPr lang="en-US" dirty="0"/>
          </a:p>
        </p:txBody>
      </p:sp>
      <p:pic>
        <p:nvPicPr>
          <p:cNvPr id="19460" name="Picture 3"/>
          <p:cNvPicPr>
            <a:picLocks noChangeAspect="1" noChangeArrowheads="1"/>
          </p:cNvPicPr>
          <p:nvPr/>
        </p:nvPicPr>
        <p:blipFill>
          <a:blip r:embed="rId2"/>
          <a:srcRect/>
          <a:stretch>
            <a:fillRect/>
          </a:stretch>
        </p:blipFill>
        <p:spPr bwMode="auto">
          <a:xfrm>
            <a:off x="304800" y="2133600"/>
            <a:ext cx="7772400" cy="2762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noFill/>
        </p:spPr>
        <p:txBody>
          <a:bodyPr/>
          <a:lstStyle/>
          <a:p>
            <a:pPr eaLnBrk="1" hangingPunct="1"/>
            <a:r>
              <a:rPr lang="en-US" smtClean="0">
                <a:solidFill>
                  <a:schemeClr val="tx1"/>
                </a:solidFill>
              </a:rPr>
              <a:t>Source-to-Destination delivery</a:t>
            </a:r>
          </a:p>
        </p:txBody>
      </p:sp>
      <p:sp>
        <p:nvSpPr>
          <p:cNvPr id="4" name="Slide Number Placeholder 3"/>
          <p:cNvSpPr>
            <a:spLocks noGrp="1"/>
          </p:cNvSpPr>
          <p:nvPr>
            <p:ph type="sldNum" sz="quarter" idx="12"/>
          </p:nvPr>
        </p:nvSpPr>
        <p:spPr/>
        <p:txBody>
          <a:bodyPr/>
          <a:lstStyle/>
          <a:p>
            <a:pPr>
              <a:defRPr/>
            </a:pPr>
            <a:fld id="{14C86853-D2D9-4049-8814-0140402571A3}" type="slidenum">
              <a:rPr lang="en-US"/>
              <a:pPr>
                <a:defRPr/>
              </a:pPr>
              <a:t>48</a:t>
            </a:fld>
            <a:endParaRPr lang="en-US" dirty="0"/>
          </a:p>
        </p:txBody>
      </p:sp>
      <p:pic>
        <p:nvPicPr>
          <p:cNvPr id="20484" name="Picture 3"/>
          <p:cNvPicPr>
            <a:picLocks noChangeAspect="1" noChangeArrowheads="1"/>
          </p:cNvPicPr>
          <p:nvPr/>
        </p:nvPicPr>
        <p:blipFill>
          <a:blip r:embed="rId2"/>
          <a:srcRect/>
          <a:stretch>
            <a:fillRect/>
          </a:stretch>
        </p:blipFill>
        <p:spPr bwMode="auto">
          <a:xfrm>
            <a:off x="533400" y="1524000"/>
            <a:ext cx="7239000" cy="4746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2800" smtClean="0"/>
              <a:t>Transport Layer</a:t>
            </a:r>
          </a:p>
        </p:txBody>
      </p:sp>
      <p:sp>
        <p:nvSpPr>
          <p:cNvPr id="21507" name="Rectangle 3"/>
          <p:cNvSpPr>
            <a:spLocks noGrp="1" noChangeArrowheads="1"/>
          </p:cNvSpPr>
          <p:nvPr>
            <p:ph idx="1"/>
          </p:nvPr>
        </p:nvSpPr>
        <p:spPr/>
        <p:txBody>
          <a:bodyPr/>
          <a:lstStyle/>
          <a:p>
            <a:pPr eaLnBrk="1" hangingPunct="1"/>
            <a:r>
              <a:rPr lang="en-GB" sz="2000" smtClean="0"/>
              <a:t>The transport layer is responsible for process-to-process delivery of the entire message.</a:t>
            </a:r>
          </a:p>
          <a:p>
            <a:pPr eaLnBrk="1" hangingPunct="1"/>
            <a:r>
              <a:rPr lang="en-GB" sz="2000" smtClean="0"/>
              <a:t>Functions:</a:t>
            </a:r>
          </a:p>
          <a:p>
            <a:pPr lvl="1" eaLnBrk="1" hangingPunct="1"/>
            <a:r>
              <a:rPr lang="en-GB" sz="2000" smtClean="0"/>
              <a:t>Port addressing, The network layer gets each packet to the correct computer; the transport layer gets the entire message to the correct process on that computer. </a:t>
            </a:r>
          </a:p>
          <a:p>
            <a:pPr lvl="1" eaLnBrk="1" hangingPunct="1"/>
            <a:r>
              <a:rPr lang="en-GB" sz="2000" smtClean="0"/>
              <a:t>Segmentation and reassembly: a message is divided into transmittable segments, each having a sequence number</a:t>
            </a:r>
          </a:p>
          <a:p>
            <a:pPr lvl="1" eaLnBrk="1" hangingPunct="1"/>
            <a:r>
              <a:rPr lang="en-GB" sz="2000" smtClean="0"/>
              <a:t>Connection control: The transport layer can be either connectionless or connection-oriented.</a:t>
            </a:r>
          </a:p>
          <a:p>
            <a:pPr lvl="1" eaLnBrk="1" hangingPunct="1"/>
            <a:r>
              <a:rPr lang="en-GB" sz="2000" smtClean="0"/>
              <a:t>Flow control</a:t>
            </a:r>
          </a:p>
          <a:p>
            <a:pPr lvl="1" eaLnBrk="1" hangingPunct="1"/>
            <a:r>
              <a:rPr lang="en-GB" sz="2000" smtClean="0"/>
              <a:t>Error control</a:t>
            </a:r>
          </a:p>
          <a:p>
            <a:pPr eaLnBrk="1" hangingPunct="1"/>
            <a:endParaRPr lang="en-GB" sz="2000" smtClean="0"/>
          </a:p>
          <a:p>
            <a:pPr eaLnBrk="1" hangingPunct="1"/>
            <a:endParaRPr lang="en-GB" sz="2000" smtClean="0"/>
          </a:p>
          <a:p>
            <a:pPr eaLnBrk="1" hangingPunct="1"/>
            <a:endParaRPr lang="en-US" sz="2000" smtClean="0"/>
          </a:p>
        </p:txBody>
      </p:sp>
      <p:sp>
        <p:nvSpPr>
          <p:cNvPr id="6" name="Slide Number Placeholder 5"/>
          <p:cNvSpPr>
            <a:spLocks noGrp="1"/>
          </p:cNvSpPr>
          <p:nvPr>
            <p:ph type="sldNum" sz="quarter" idx="12"/>
          </p:nvPr>
        </p:nvSpPr>
        <p:spPr/>
        <p:txBody>
          <a:bodyPr/>
          <a:lstStyle/>
          <a:p>
            <a:pPr>
              <a:defRPr/>
            </a:pPr>
            <a:fld id="{5A236DDC-517C-449C-9D21-6B226C55F811}" type="slidenum">
              <a:rPr lang="en-US" smtClean="0"/>
              <a:pPr>
                <a:defRPr/>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1657350" y="1891506"/>
            <a:ext cx="5829300" cy="3943350"/>
          </a:xfrm>
          <a:prstGeom prst="rect">
            <a:avLst/>
          </a:prstGeom>
          <a:noFill/>
          <a:ln w="9525">
            <a:noFill/>
            <a:miter lim="800000"/>
            <a:headEnd/>
            <a:tailEnd/>
          </a:ln>
        </p:spPr>
      </p:pic>
      <p:sp>
        <p:nvSpPr>
          <p:cNvPr id="5" name="Rectangle 4"/>
          <p:cNvSpPr/>
          <p:nvPr/>
        </p:nvSpPr>
        <p:spPr>
          <a:xfrm>
            <a:off x="609600" y="1219200"/>
            <a:ext cx="8153400" cy="523220"/>
          </a:xfrm>
          <a:prstGeom prst="rect">
            <a:avLst/>
          </a:prstGeom>
        </p:spPr>
        <p:txBody>
          <a:bodyPr wrap="square">
            <a:spAutoFit/>
          </a:bodyPr>
          <a:lstStyle/>
          <a:p>
            <a:r>
              <a:rPr lang="en-US" sz="2800" dirty="0" smtClean="0"/>
              <a:t>Classification of interconnected processors by scale.</a:t>
            </a:r>
            <a:endParaRPr 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noFill/>
        </p:spPr>
        <p:txBody>
          <a:bodyPr/>
          <a:lstStyle/>
          <a:p>
            <a:pPr eaLnBrk="1" hangingPunct="1"/>
            <a:r>
              <a:rPr lang="en-US" smtClean="0">
                <a:solidFill>
                  <a:schemeClr val="tx1"/>
                </a:solidFill>
              </a:rPr>
              <a:t>Transport Layer cont.</a:t>
            </a:r>
          </a:p>
        </p:txBody>
      </p:sp>
      <p:sp>
        <p:nvSpPr>
          <p:cNvPr id="4" name="Slide Number Placeholder 3"/>
          <p:cNvSpPr>
            <a:spLocks noGrp="1"/>
          </p:cNvSpPr>
          <p:nvPr>
            <p:ph type="sldNum" sz="quarter" idx="12"/>
          </p:nvPr>
        </p:nvSpPr>
        <p:spPr/>
        <p:txBody>
          <a:bodyPr/>
          <a:lstStyle/>
          <a:p>
            <a:pPr>
              <a:defRPr/>
            </a:pPr>
            <a:fld id="{2AA13072-1CDD-433E-A6EC-0DC743A66F3A}" type="slidenum">
              <a:rPr lang="en-US"/>
              <a:pPr>
                <a:defRPr/>
              </a:pPr>
              <a:t>50</a:t>
            </a:fld>
            <a:endParaRPr lang="en-US" dirty="0"/>
          </a:p>
        </p:txBody>
      </p:sp>
      <p:pic>
        <p:nvPicPr>
          <p:cNvPr id="22532" name="Picture 3"/>
          <p:cNvPicPr>
            <a:picLocks noChangeAspect="1" noChangeArrowheads="1"/>
          </p:cNvPicPr>
          <p:nvPr/>
        </p:nvPicPr>
        <p:blipFill>
          <a:blip r:embed="rId2"/>
          <a:srcRect/>
          <a:stretch>
            <a:fillRect/>
          </a:stretch>
        </p:blipFill>
        <p:spPr bwMode="auto">
          <a:xfrm>
            <a:off x="228600" y="2251075"/>
            <a:ext cx="8455025" cy="2778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noFill/>
        </p:spPr>
        <p:txBody>
          <a:bodyPr/>
          <a:lstStyle/>
          <a:p>
            <a:pPr eaLnBrk="1" hangingPunct="1"/>
            <a:r>
              <a:rPr lang="en-US" altLang="en-US" sz="2500" smtClean="0">
                <a:solidFill>
                  <a:schemeClr val="tx1"/>
                </a:solidFill>
                <a:latin typeface="Verdana" pitchFamily="34" charset="0"/>
              </a:rPr>
              <a:t>Reliable process-to-process delivery of a message</a:t>
            </a:r>
            <a:endParaRPr lang="en-US" sz="2500" smtClean="0">
              <a:solidFill>
                <a:schemeClr val="tx1"/>
              </a:solidFill>
              <a:latin typeface="Verdana" pitchFamily="34" charset="0"/>
            </a:endParaRPr>
          </a:p>
        </p:txBody>
      </p:sp>
      <p:sp>
        <p:nvSpPr>
          <p:cNvPr id="4" name="Slide Number Placeholder 3"/>
          <p:cNvSpPr>
            <a:spLocks noGrp="1"/>
          </p:cNvSpPr>
          <p:nvPr>
            <p:ph type="sldNum" sz="quarter" idx="12"/>
          </p:nvPr>
        </p:nvSpPr>
        <p:spPr/>
        <p:txBody>
          <a:bodyPr/>
          <a:lstStyle/>
          <a:p>
            <a:pPr>
              <a:defRPr/>
            </a:pPr>
            <a:fld id="{2BE58900-080E-487F-9980-95D42C2BB195}" type="slidenum">
              <a:rPr lang="en-US"/>
              <a:pPr>
                <a:defRPr/>
              </a:pPr>
              <a:t>51</a:t>
            </a:fld>
            <a:endParaRPr lang="en-US" dirty="0"/>
          </a:p>
        </p:txBody>
      </p:sp>
      <p:pic>
        <p:nvPicPr>
          <p:cNvPr id="23556" name="Picture 3"/>
          <p:cNvPicPr>
            <a:picLocks noChangeAspect="1" noChangeArrowheads="1"/>
          </p:cNvPicPr>
          <p:nvPr/>
        </p:nvPicPr>
        <p:blipFill>
          <a:blip r:embed="rId2"/>
          <a:srcRect/>
          <a:stretch>
            <a:fillRect/>
          </a:stretch>
        </p:blipFill>
        <p:spPr bwMode="auto">
          <a:xfrm>
            <a:off x="304800" y="2155825"/>
            <a:ext cx="7761288" cy="2949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GB" smtClean="0"/>
              <a:t>Session Layer</a:t>
            </a:r>
          </a:p>
        </p:txBody>
      </p:sp>
      <p:sp>
        <p:nvSpPr>
          <p:cNvPr id="24579" name="Content Placeholder 2"/>
          <p:cNvSpPr>
            <a:spLocks noGrp="1"/>
          </p:cNvSpPr>
          <p:nvPr>
            <p:ph idx="1"/>
          </p:nvPr>
        </p:nvSpPr>
        <p:spPr/>
        <p:txBody>
          <a:bodyPr>
            <a:normAutofit fontScale="85000" lnSpcReduction="10000"/>
          </a:bodyPr>
          <a:lstStyle/>
          <a:p>
            <a:pPr eaLnBrk="1" hangingPunct="1"/>
            <a:r>
              <a:rPr lang="en-GB" smtClean="0"/>
              <a:t>the </a:t>
            </a:r>
            <a:r>
              <a:rPr lang="en-GB" i="1" smtClean="0"/>
              <a:t>session layer</a:t>
            </a:r>
            <a:r>
              <a:rPr lang="en-GB" smtClean="0"/>
              <a:t>, allows two applications on different computers to open, use, and close a connection</a:t>
            </a:r>
          </a:p>
          <a:p>
            <a:pPr lvl="1" eaLnBrk="1" hangingPunct="1"/>
            <a:r>
              <a:rPr lang="en-GB" smtClean="0"/>
              <a:t>(A session is a highly structured dialog between two workstations.)</a:t>
            </a:r>
          </a:p>
          <a:p>
            <a:pPr eaLnBrk="1" hangingPunct="1"/>
            <a:r>
              <a:rPr lang="en-GB" smtClean="0"/>
              <a:t>Functions:</a:t>
            </a:r>
          </a:p>
          <a:p>
            <a:pPr lvl="1" eaLnBrk="1" hangingPunct="1"/>
            <a:r>
              <a:rPr lang="en-US" b="1" smtClean="0"/>
              <a:t>Dialog control</a:t>
            </a:r>
            <a:endParaRPr lang="en-GB" smtClean="0"/>
          </a:p>
          <a:p>
            <a:pPr lvl="2" eaLnBrk="1" hangingPunct="1"/>
            <a:r>
              <a:rPr lang="en-US" smtClean="0"/>
              <a:t>It also makes sure the session is orderly, establishing which node transmits first, how long it can transmit, and what to do in case of an error. </a:t>
            </a:r>
          </a:p>
          <a:p>
            <a:pPr lvl="1" eaLnBrk="1" hangingPunct="1"/>
            <a:r>
              <a:rPr lang="en-US" b="1" smtClean="0"/>
              <a:t>Synchronization</a:t>
            </a:r>
          </a:p>
          <a:p>
            <a:pPr lvl="2" eaLnBrk="1" hangingPunct="1"/>
            <a:r>
              <a:rPr lang="en-GB" smtClean="0"/>
              <a:t>The session layer synchronizes user tasks by placing </a:t>
            </a:r>
            <a:r>
              <a:rPr lang="en-GB" b="1" smtClean="0"/>
              <a:t>checkpoints</a:t>
            </a:r>
            <a:r>
              <a:rPr lang="en-GB" smtClean="0"/>
              <a:t> in the data stream.</a:t>
            </a:r>
          </a:p>
          <a:p>
            <a:pPr lvl="1" eaLnBrk="1" hangingPunct="1"/>
            <a:endParaRPr lang="en-GB" smtClean="0"/>
          </a:p>
          <a:p>
            <a:pPr eaLnBrk="1" hangingPunct="1"/>
            <a:endParaRPr lang="en-GB" smtClean="0"/>
          </a:p>
        </p:txBody>
      </p:sp>
      <p:sp>
        <p:nvSpPr>
          <p:cNvPr id="4" name="Slide Number Placeholder 3"/>
          <p:cNvSpPr>
            <a:spLocks noGrp="1"/>
          </p:cNvSpPr>
          <p:nvPr>
            <p:ph type="sldNum" sz="quarter" idx="12"/>
          </p:nvPr>
        </p:nvSpPr>
        <p:spPr/>
        <p:txBody>
          <a:bodyPr/>
          <a:lstStyle/>
          <a:p>
            <a:pPr>
              <a:defRPr/>
            </a:pPr>
            <a:fld id="{07A91C3E-D2F4-4C35-B75E-5783927583E5}" type="slidenum">
              <a:rPr lang="en-US" smtClean="0"/>
              <a:pPr>
                <a:defRPr/>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noFill/>
        </p:spPr>
        <p:txBody>
          <a:bodyPr/>
          <a:lstStyle/>
          <a:p>
            <a:pPr eaLnBrk="1" hangingPunct="1"/>
            <a:r>
              <a:rPr lang="en-US" smtClean="0">
                <a:solidFill>
                  <a:schemeClr val="tx1"/>
                </a:solidFill>
              </a:rPr>
              <a:t>Session Layer cont.</a:t>
            </a:r>
          </a:p>
        </p:txBody>
      </p:sp>
      <p:sp>
        <p:nvSpPr>
          <p:cNvPr id="4" name="Slide Number Placeholder 3"/>
          <p:cNvSpPr>
            <a:spLocks noGrp="1"/>
          </p:cNvSpPr>
          <p:nvPr>
            <p:ph type="sldNum" sz="quarter" idx="12"/>
          </p:nvPr>
        </p:nvSpPr>
        <p:spPr/>
        <p:txBody>
          <a:bodyPr/>
          <a:lstStyle/>
          <a:p>
            <a:pPr>
              <a:defRPr/>
            </a:pPr>
            <a:fld id="{A6FF8136-27E5-41F1-AF6F-446038BFD524}" type="slidenum">
              <a:rPr lang="en-US"/>
              <a:pPr>
                <a:defRPr/>
              </a:pPr>
              <a:t>53</a:t>
            </a:fld>
            <a:endParaRPr lang="en-US" dirty="0"/>
          </a:p>
        </p:txBody>
      </p:sp>
      <p:pic>
        <p:nvPicPr>
          <p:cNvPr id="25604" name="Picture 3"/>
          <p:cNvPicPr>
            <a:picLocks noChangeAspect="1" noChangeArrowheads="1"/>
          </p:cNvPicPr>
          <p:nvPr/>
        </p:nvPicPr>
        <p:blipFill>
          <a:blip r:embed="rId2"/>
          <a:srcRect/>
          <a:stretch>
            <a:fillRect/>
          </a:stretch>
        </p:blipFill>
        <p:spPr bwMode="auto">
          <a:xfrm>
            <a:off x="225425" y="1943100"/>
            <a:ext cx="8766175" cy="3619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b="1" smtClean="0"/>
              <a:t>Presentation layer</a:t>
            </a:r>
            <a:endParaRPr lang="en-GB" smtClean="0"/>
          </a:p>
        </p:txBody>
      </p:sp>
      <p:sp>
        <p:nvSpPr>
          <p:cNvPr id="26627" name="Content Placeholder 2"/>
          <p:cNvSpPr>
            <a:spLocks noGrp="1"/>
          </p:cNvSpPr>
          <p:nvPr>
            <p:ph idx="1"/>
          </p:nvPr>
        </p:nvSpPr>
        <p:spPr/>
        <p:txBody>
          <a:bodyPr>
            <a:normAutofit fontScale="92500" lnSpcReduction="10000"/>
          </a:bodyPr>
          <a:lstStyle/>
          <a:p>
            <a:pPr algn="just" eaLnBrk="1" hangingPunct="1"/>
            <a:r>
              <a:rPr lang="en-US" sz="2000" smtClean="0"/>
              <a:t>The presentation layer is responsible for translation, compression, and encryption.</a:t>
            </a:r>
          </a:p>
          <a:p>
            <a:pPr algn="just" eaLnBrk="1" hangingPunct="1"/>
            <a:r>
              <a:rPr lang="en-US" sz="2000" smtClean="0"/>
              <a:t>Translation</a:t>
            </a:r>
          </a:p>
          <a:p>
            <a:pPr marL="546100" lvl="2" indent="-273050" algn="just" eaLnBrk="1" hangingPunct="1">
              <a:spcBef>
                <a:spcPts val="575"/>
              </a:spcBef>
              <a:buClr>
                <a:schemeClr val="accent1"/>
              </a:buClr>
            </a:pPr>
            <a:r>
              <a:rPr lang="en-US" smtClean="0"/>
              <a:t>The presentation layer at the sender changes the information from sender dependent format into common format. The presentation layer in the receiver changes the format into receiver dependent format.</a:t>
            </a:r>
          </a:p>
          <a:p>
            <a:pPr algn="just" eaLnBrk="1" hangingPunct="1"/>
            <a:r>
              <a:rPr lang="en-US" sz="2000" smtClean="0"/>
              <a:t>Encryption</a:t>
            </a:r>
          </a:p>
          <a:p>
            <a:pPr lvl="1" algn="just" eaLnBrk="1" hangingPunct="1"/>
            <a:r>
              <a:rPr lang="en-US" sz="2000" smtClean="0"/>
              <a:t>Encryption means that the sender transforms the original  information to another form. Decryption reverses the original process to transform the message to its original form.</a:t>
            </a:r>
          </a:p>
          <a:p>
            <a:pPr algn="just" eaLnBrk="1" hangingPunct="1"/>
            <a:r>
              <a:rPr lang="en-US" sz="2000" smtClean="0"/>
              <a:t>Compression</a:t>
            </a:r>
          </a:p>
          <a:p>
            <a:pPr lvl="1" algn="just" eaLnBrk="1" hangingPunct="1"/>
            <a:r>
              <a:rPr lang="en-US" sz="2000" smtClean="0"/>
              <a:t>Data compression reduces the number of bits contained in the information.</a:t>
            </a:r>
          </a:p>
          <a:p>
            <a:pPr algn="just" eaLnBrk="1" hangingPunct="1"/>
            <a:endParaRPr lang="en-GB" sz="2000" smtClean="0"/>
          </a:p>
        </p:txBody>
      </p:sp>
      <p:sp>
        <p:nvSpPr>
          <p:cNvPr id="6" name="Slide Number Placeholder 5"/>
          <p:cNvSpPr>
            <a:spLocks noGrp="1"/>
          </p:cNvSpPr>
          <p:nvPr>
            <p:ph type="sldNum" sz="quarter" idx="12"/>
          </p:nvPr>
        </p:nvSpPr>
        <p:spPr/>
        <p:txBody>
          <a:bodyPr/>
          <a:lstStyle/>
          <a:p>
            <a:pPr>
              <a:defRPr/>
            </a:pPr>
            <a:fld id="{CA71A78E-BF28-4479-B92F-73875DCFCDFB}" type="slidenum">
              <a:rPr lang="en-US" smtClean="0"/>
              <a:pPr>
                <a:defRPr/>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noFill/>
        </p:spPr>
        <p:txBody>
          <a:bodyPr/>
          <a:lstStyle/>
          <a:p>
            <a:pPr eaLnBrk="1" hangingPunct="1"/>
            <a:r>
              <a:rPr lang="en-US" smtClean="0">
                <a:solidFill>
                  <a:schemeClr val="tx1"/>
                </a:solidFill>
              </a:rPr>
              <a:t>Presentation Layer cont.</a:t>
            </a:r>
          </a:p>
        </p:txBody>
      </p:sp>
      <p:sp>
        <p:nvSpPr>
          <p:cNvPr id="4" name="Slide Number Placeholder 3"/>
          <p:cNvSpPr>
            <a:spLocks noGrp="1"/>
          </p:cNvSpPr>
          <p:nvPr>
            <p:ph type="sldNum" sz="quarter" idx="12"/>
          </p:nvPr>
        </p:nvSpPr>
        <p:spPr/>
        <p:txBody>
          <a:bodyPr/>
          <a:lstStyle/>
          <a:p>
            <a:pPr>
              <a:defRPr/>
            </a:pPr>
            <a:fld id="{E1AA52BA-87C4-4C4D-8763-6F2F8CBFED46}" type="slidenum">
              <a:rPr lang="en-US"/>
              <a:pPr>
                <a:defRPr/>
              </a:pPr>
              <a:t>55</a:t>
            </a:fld>
            <a:endParaRPr lang="en-US" dirty="0"/>
          </a:p>
        </p:txBody>
      </p:sp>
      <p:pic>
        <p:nvPicPr>
          <p:cNvPr id="27652" name="Picture 3"/>
          <p:cNvPicPr>
            <a:picLocks noChangeAspect="1" noChangeArrowheads="1"/>
          </p:cNvPicPr>
          <p:nvPr/>
        </p:nvPicPr>
        <p:blipFill>
          <a:blip r:embed="rId2"/>
          <a:srcRect/>
          <a:stretch>
            <a:fillRect/>
          </a:stretch>
        </p:blipFill>
        <p:spPr bwMode="auto">
          <a:xfrm>
            <a:off x="504825" y="2466975"/>
            <a:ext cx="8181975" cy="2714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b="1" smtClean="0"/>
              <a:t>Application Layer</a:t>
            </a:r>
            <a:endParaRPr lang="en-GB" smtClean="0"/>
          </a:p>
        </p:txBody>
      </p:sp>
      <p:sp>
        <p:nvSpPr>
          <p:cNvPr id="28675" name="Rectangle 3"/>
          <p:cNvSpPr>
            <a:spLocks noGrp="1" noChangeArrowheads="1"/>
          </p:cNvSpPr>
          <p:nvPr>
            <p:ph idx="1"/>
          </p:nvPr>
        </p:nvSpPr>
        <p:spPr/>
        <p:txBody>
          <a:bodyPr/>
          <a:lstStyle/>
          <a:p>
            <a:pPr marL="392113" indent="-293688" algn="just" defTabSz="414338" eaLnBrk="1" hangingPunct="1">
              <a:lnSpc>
                <a:spcPct val="80000"/>
              </a:lnSpc>
              <a:spcBef>
                <a:spcPct val="50000"/>
              </a:spcBef>
              <a:buClr>
                <a:srgbClr val="CC0000"/>
              </a:buClr>
            </a:pPr>
            <a:r>
              <a:rPr lang="en-US" sz="2800" b="1" smtClean="0"/>
              <a:t>Application layer interacts with application programs.</a:t>
            </a:r>
          </a:p>
          <a:p>
            <a:pPr marL="392113" indent="-293688" algn="just" defTabSz="414338" eaLnBrk="1" hangingPunct="1">
              <a:lnSpc>
                <a:spcPct val="80000"/>
              </a:lnSpc>
              <a:spcBef>
                <a:spcPct val="50000"/>
              </a:spcBef>
              <a:buClr>
                <a:srgbClr val="CC0000"/>
              </a:buClr>
            </a:pPr>
            <a:r>
              <a:rPr lang="en-US" sz="2800" b="1" smtClean="0"/>
              <a:t>Examples of application layer are applications such as file transfer, electronic mail, remote login etc.</a:t>
            </a:r>
          </a:p>
        </p:txBody>
      </p:sp>
      <p:sp>
        <p:nvSpPr>
          <p:cNvPr id="7" name="Slide Number Placeholder 6"/>
          <p:cNvSpPr>
            <a:spLocks noGrp="1"/>
          </p:cNvSpPr>
          <p:nvPr>
            <p:ph type="sldNum" sz="quarter" idx="12"/>
          </p:nvPr>
        </p:nvSpPr>
        <p:spPr/>
        <p:txBody>
          <a:bodyPr/>
          <a:lstStyle/>
          <a:p>
            <a:pPr>
              <a:defRPr/>
            </a:pPr>
            <a:fld id="{B5F5280B-96F2-494D-ACCB-A809F67433E8}" type="slidenum">
              <a:rPr lang="en-US" smtClean="0"/>
              <a:pPr>
                <a:defRPr/>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noFill/>
        </p:spPr>
        <p:txBody>
          <a:bodyPr/>
          <a:lstStyle/>
          <a:p>
            <a:pPr eaLnBrk="1" hangingPunct="1"/>
            <a:r>
              <a:rPr lang="en-US" smtClean="0">
                <a:solidFill>
                  <a:schemeClr val="tx1"/>
                </a:solidFill>
              </a:rPr>
              <a:t>Application Layer cont.</a:t>
            </a:r>
          </a:p>
        </p:txBody>
      </p:sp>
      <p:sp>
        <p:nvSpPr>
          <p:cNvPr id="10" name="Slide Number Placeholder 9"/>
          <p:cNvSpPr>
            <a:spLocks noGrp="1"/>
          </p:cNvSpPr>
          <p:nvPr>
            <p:ph type="sldNum" sz="quarter" idx="12"/>
          </p:nvPr>
        </p:nvSpPr>
        <p:spPr/>
        <p:txBody>
          <a:bodyPr/>
          <a:lstStyle/>
          <a:p>
            <a:pPr>
              <a:defRPr/>
            </a:pPr>
            <a:fld id="{10262392-FD16-4F3F-9879-21E766ADEBDD}" type="slidenum">
              <a:rPr lang="en-US"/>
              <a:pPr>
                <a:defRPr/>
              </a:pPr>
              <a:t>57</a:t>
            </a:fld>
            <a:endParaRPr lang="en-US" dirty="0"/>
          </a:p>
        </p:txBody>
      </p:sp>
      <p:pic>
        <p:nvPicPr>
          <p:cNvPr id="29700" name="Picture 3"/>
          <p:cNvPicPr>
            <a:picLocks noChangeAspect="1" noChangeArrowheads="1"/>
          </p:cNvPicPr>
          <p:nvPr/>
        </p:nvPicPr>
        <p:blipFill>
          <a:blip r:embed="rId2"/>
          <a:srcRect/>
          <a:stretch>
            <a:fillRect/>
          </a:stretch>
        </p:blipFill>
        <p:spPr bwMode="auto">
          <a:xfrm>
            <a:off x="609600" y="2119313"/>
            <a:ext cx="7623175" cy="3748087"/>
          </a:xfrm>
          <a:prstGeom prst="rect">
            <a:avLst/>
          </a:prstGeom>
          <a:noFill/>
          <a:ln w="9525">
            <a:noFill/>
            <a:miter lim="800000"/>
            <a:headEnd/>
            <a:tailEnd/>
          </a:ln>
        </p:spPr>
      </p:pic>
      <p:sp>
        <p:nvSpPr>
          <p:cNvPr id="29701" name="Rectangle 4"/>
          <p:cNvSpPr>
            <a:spLocks noChangeArrowheads="1"/>
          </p:cNvSpPr>
          <p:nvPr/>
        </p:nvSpPr>
        <p:spPr bwMode="auto">
          <a:xfrm>
            <a:off x="6705600" y="2971800"/>
            <a:ext cx="762000" cy="6858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HTTP</a:t>
            </a:r>
          </a:p>
        </p:txBody>
      </p:sp>
      <p:sp>
        <p:nvSpPr>
          <p:cNvPr id="29702" name="Rectangle 5"/>
          <p:cNvSpPr>
            <a:spLocks noChangeArrowheads="1"/>
          </p:cNvSpPr>
          <p:nvPr/>
        </p:nvSpPr>
        <p:spPr bwMode="auto">
          <a:xfrm>
            <a:off x="5486400" y="2971800"/>
            <a:ext cx="762000" cy="6858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Telnet</a:t>
            </a:r>
          </a:p>
          <a:p>
            <a:pPr algn="ctr"/>
            <a:endParaRPr lang="en-US">
              <a:latin typeface="Verdana" pitchFamily="34" charset="0"/>
            </a:endParaRPr>
          </a:p>
        </p:txBody>
      </p:sp>
      <p:sp>
        <p:nvSpPr>
          <p:cNvPr id="29703" name="Rectangle 6"/>
          <p:cNvSpPr>
            <a:spLocks noChangeArrowheads="1"/>
          </p:cNvSpPr>
          <p:nvPr/>
        </p:nvSpPr>
        <p:spPr bwMode="auto">
          <a:xfrm>
            <a:off x="4648200" y="2971800"/>
            <a:ext cx="762000" cy="6858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SMTP</a:t>
            </a:r>
          </a:p>
        </p:txBody>
      </p:sp>
      <p:sp>
        <p:nvSpPr>
          <p:cNvPr id="29704" name="Rectangle 7"/>
          <p:cNvSpPr>
            <a:spLocks noChangeArrowheads="1"/>
          </p:cNvSpPr>
          <p:nvPr/>
        </p:nvSpPr>
        <p:spPr bwMode="auto">
          <a:xfrm>
            <a:off x="2667000" y="2971800"/>
            <a:ext cx="762000" cy="6858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HTTP</a:t>
            </a:r>
          </a:p>
        </p:txBody>
      </p:sp>
      <p:sp>
        <p:nvSpPr>
          <p:cNvPr id="29705" name="Rectangle 8"/>
          <p:cNvSpPr>
            <a:spLocks noChangeArrowheads="1"/>
          </p:cNvSpPr>
          <p:nvPr/>
        </p:nvSpPr>
        <p:spPr bwMode="auto">
          <a:xfrm>
            <a:off x="1447800" y="2971800"/>
            <a:ext cx="762000" cy="6858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Telnet</a:t>
            </a:r>
          </a:p>
        </p:txBody>
      </p:sp>
      <p:sp>
        <p:nvSpPr>
          <p:cNvPr id="29706" name="Rectangle 9"/>
          <p:cNvSpPr>
            <a:spLocks noChangeArrowheads="1"/>
          </p:cNvSpPr>
          <p:nvPr/>
        </p:nvSpPr>
        <p:spPr bwMode="auto">
          <a:xfrm>
            <a:off x="609600" y="2971800"/>
            <a:ext cx="762000" cy="6858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SMTP</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2.</a:t>
            </a:r>
            <a:fld id="{80F245B6-A134-40B1-B62B-0C2EBD841BB0}" type="slidenum">
              <a:rPr lang="en-US"/>
              <a:pPr/>
              <a:t>58</a:t>
            </a:fld>
            <a:endParaRPr lang="en-US"/>
          </a:p>
        </p:txBody>
      </p:sp>
      <p:sp>
        <p:nvSpPr>
          <p:cNvPr id="67993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a:effectLst>
                <a:outerShdw blurRad="38100" dist="38100" dir="2700000" algn="tl">
                  <a:srgbClr val="FFFFFF"/>
                </a:outerShdw>
              </a:effectLst>
            </a:endParaRPr>
          </a:p>
        </p:txBody>
      </p:sp>
      <p:sp>
        <p:nvSpPr>
          <p:cNvPr id="679939" name="Text Box 3"/>
          <p:cNvSpPr txBox="1">
            <a:spLocks noChangeArrowheads="1"/>
          </p:cNvSpPr>
          <p:nvPr/>
        </p:nvSpPr>
        <p:spPr bwMode="auto">
          <a:xfrm>
            <a:off x="228600" y="76200"/>
            <a:ext cx="6111875" cy="579438"/>
          </a:xfrm>
          <a:prstGeom prst="rect">
            <a:avLst/>
          </a:prstGeom>
          <a:noFill/>
          <a:ln w="9525">
            <a:noFill/>
            <a:miter lim="800000"/>
            <a:headEnd/>
            <a:tailEnd/>
          </a:ln>
          <a:effectLst/>
        </p:spPr>
        <p:txBody>
          <a:bodyPr wrap="none">
            <a:spAutoFit/>
          </a:bodyPr>
          <a:lstStyle/>
          <a:p>
            <a:r>
              <a:rPr lang="en-US" sz="3200" dirty="0">
                <a:effectLst>
                  <a:outerShdw blurRad="38100" dist="38100" dir="2700000" algn="tl">
                    <a:srgbClr val="C0C0C0"/>
                  </a:outerShdw>
                </a:effectLst>
                <a:latin typeface="Times" pitchFamily="18" charset="0"/>
              </a:rPr>
              <a:t>2-4   TCP/IP PROTOCOL SUITE</a:t>
            </a:r>
          </a:p>
        </p:txBody>
      </p:sp>
      <p:sp>
        <p:nvSpPr>
          <p:cNvPr id="6799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p>
        </p:txBody>
      </p:sp>
      <p:sp>
        <p:nvSpPr>
          <p:cNvPr id="679941" name="Rectangle 5"/>
          <p:cNvSpPr>
            <a:spLocks noChangeArrowheads="1"/>
          </p:cNvSpPr>
          <p:nvPr/>
        </p:nvSpPr>
        <p:spPr bwMode="auto">
          <a:xfrm>
            <a:off x="28433" y="1066800"/>
            <a:ext cx="8610600" cy="4801314"/>
          </a:xfrm>
          <a:prstGeom prst="rect">
            <a:avLst/>
          </a:prstGeom>
          <a:noFill/>
          <a:ln w="9525">
            <a:noFill/>
            <a:miter lim="800000"/>
            <a:headEnd/>
            <a:tailEnd/>
          </a:ln>
          <a:effectLst/>
        </p:spPr>
        <p:txBody>
          <a:bodyPr anchor="ctr">
            <a:spAutoFit/>
          </a:bodyPr>
          <a:lstStyle/>
          <a:p>
            <a:pPr marL="457200" indent="-457200" algn="just" eaLnBrk="1" hangingPunct="1">
              <a:buFont typeface="Arial" pitchFamily="34" charset="0"/>
              <a:buChar char="•"/>
            </a:pPr>
            <a:r>
              <a:rPr lang="en-US" sz="3400" b="0" i="1" dirty="0">
                <a:effectLst>
                  <a:outerShdw blurRad="38100" dist="38100" dir="2700000" algn="tl">
                    <a:srgbClr val="C0C0C0"/>
                  </a:outerShdw>
                </a:effectLst>
              </a:rPr>
              <a:t>The layers in the </a:t>
            </a:r>
            <a:r>
              <a:rPr lang="en-US" sz="3400" b="0" i="1" dirty="0">
                <a:solidFill>
                  <a:schemeClr val="hlink"/>
                </a:solidFill>
                <a:effectLst>
                  <a:outerShdw blurRad="38100" dist="38100" dir="2700000" algn="tl">
                    <a:srgbClr val="C0C0C0"/>
                  </a:outerShdw>
                </a:effectLst>
              </a:rPr>
              <a:t>TCP/IP protocol suite</a:t>
            </a:r>
            <a:r>
              <a:rPr lang="en-US" sz="3400" b="0" i="1" dirty="0">
                <a:effectLst>
                  <a:outerShdw blurRad="38100" dist="38100" dir="2700000" algn="tl">
                    <a:srgbClr val="C0C0C0"/>
                  </a:outerShdw>
                </a:effectLst>
              </a:rPr>
              <a:t> do not exactly match those in the OSI model. </a:t>
            </a:r>
            <a:endParaRPr lang="en-US" sz="3400" b="0" i="1" dirty="0" smtClean="0">
              <a:effectLst>
                <a:outerShdw blurRad="38100" dist="38100" dir="2700000" algn="tl">
                  <a:srgbClr val="C0C0C0"/>
                </a:outerShdw>
              </a:effectLst>
            </a:endParaRPr>
          </a:p>
          <a:p>
            <a:pPr marL="457200" indent="-457200" algn="just" eaLnBrk="1" hangingPunct="1">
              <a:buFont typeface="Arial" pitchFamily="34" charset="0"/>
              <a:buChar char="•"/>
            </a:pPr>
            <a:r>
              <a:rPr lang="en-US" sz="3400" b="0" i="1" dirty="0" smtClean="0">
                <a:effectLst>
                  <a:outerShdw blurRad="38100" dist="38100" dir="2700000" algn="tl">
                    <a:srgbClr val="C0C0C0"/>
                  </a:outerShdw>
                </a:effectLst>
              </a:rPr>
              <a:t>The </a:t>
            </a:r>
            <a:r>
              <a:rPr lang="en-US" sz="3400" b="0" i="1" dirty="0">
                <a:effectLst>
                  <a:outerShdw blurRad="38100" dist="38100" dir="2700000" algn="tl">
                    <a:srgbClr val="C0C0C0"/>
                  </a:outerShdw>
                </a:effectLst>
              </a:rPr>
              <a:t>original TCP/IP protocol suite was defined as having four layers: </a:t>
            </a:r>
            <a:r>
              <a:rPr lang="en-US" sz="3400" b="0" i="1" dirty="0">
                <a:solidFill>
                  <a:schemeClr val="folHlink"/>
                </a:solidFill>
                <a:effectLst>
                  <a:outerShdw blurRad="38100" dist="38100" dir="2700000" algn="tl">
                    <a:srgbClr val="C0C0C0"/>
                  </a:outerShdw>
                </a:effectLst>
              </a:rPr>
              <a:t>host-to-network</a:t>
            </a:r>
            <a:r>
              <a:rPr lang="en-US" sz="3400" b="0" i="1" dirty="0">
                <a:effectLst>
                  <a:outerShdw blurRad="38100" dist="38100" dir="2700000" algn="tl">
                    <a:srgbClr val="C0C0C0"/>
                  </a:outerShdw>
                </a:effectLst>
              </a:rPr>
              <a:t>, </a:t>
            </a:r>
            <a:r>
              <a:rPr lang="en-US" sz="3400" b="0" i="1" dirty="0">
                <a:solidFill>
                  <a:schemeClr val="folHlink"/>
                </a:solidFill>
                <a:effectLst>
                  <a:outerShdw blurRad="38100" dist="38100" dir="2700000" algn="tl">
                    <a:srgbClr val="C0C0C0"/>
                  </a:outerShdw>
                </a:effectLst>
              </a:rPr>
              <a:t>internet</a:t>
            </a:r>
            <a:r>
              <a:rPr lang="en-US" sz="3400" b="0" i="1" dirty="0">
                <a:effectLst>
                  <a:outerShdw blurRad="38100" dist="38100" dir="2700000" algn="tl">
                    <a:srgbClr val="C0C0C0"/>
                  </a:outerShdw>
                </a:effectLst>
              </a:rPr>
              <a:t>, </a:t>
            </a:r>
            <a:r>
              <a:rPr lang="en-US" sz="3400" b="0" i="1" dirty="0">
                <a:solidFill>
                  <a:schemeClr val="folHlink"/>
                </a:solidFill>
                <a:effectLst>
                  <a:outerShdw blurRad="38100" dist="38100" dir="2700000" algn="tl">
                    <a:srgbClr val="C0C0C0"/>
                  </a:outerShdw>
                </a:effectLst>
              </a:rPr>
              <a:t>transport</a:t>
            </a:r>
            <a:r>
              <a:rPr lang="en-US" sz="3400" b="0" i="1" dirty="0">
                <a:effectLst>
                  <a:outerShdw blurRad="38100" dist="38100" dir="2700000" algn="tl">
                    <a:srgbClr val="C0C0C0"/>
                  </a:outerShdw>
                </a:effectLst>
              </a:rPr>
              <a:t>, and </a:t>
            </a:r>
            <a:r>
              <a:rPr lang="en-US" sz="3400" b="0" i="1" dirty="0">
                <a:solidFill>
                  <a:schemeClr val="folHlink"/>
                </a:solidFill>
                <a:effectLst>
                  <a:outerShdw blurRad="38100" dist="38100" dir="2700000" algn="tl">
                    <a:srgbClr val="C0C0C0"/>
                  </a:outerShdw>
                </a:effectLst>
              </a:rPr>
              <a:t>application</a:t>
            </a:r>
            <a:r>
              <a:rPr lang="en-US" sz="3400" b="0" i="1" dirty="0">
                <a:effectLst>
                  <a:outerShdw blurRad="38100" dist="38100" dir="2700000" algn="tl">
                    <a:srgbClr val="C0C0C0"/>
                  </a:outerShdw>
                </a:effectLst>
              </a:rPr>
              <a:t>. </a:t>
            </a:r>
            <a:endParaRPr lang="en-US" sz="3400" b="0" i="1" dirty="0" smtClean="0">
              <a:effectLst>
                <a:outerShdw blurRad="38100" dist="38100" dir="2700000" algn="tl">
                  <a:srgbClr val="C0C0C0"/>
                </a:outerShdw>
              </a:effectLst>
            </a:endParaRPr>
          </a:p>
          <a:p>
            <a:pPr marL="457200" indent="-457200" algn="just" eaLnBrk="1" hangingPunct="1">
              <a:buFont typeface="Arial" pitchFamily="34" charset="0"/>
              <a:buChar char="•"/>
            </a:pPr>
            <a:r>
              <a:rPr lang="en-US" sz="3400" b="0" i="1" dirty="0" smtClean="0">
                <a:effectLst>
                  <a:outerShdw blurRad="38100" dist="38100" dir="2700000" algn="tl">
                    <a:srgbClr val="C0C0C0"/>
                  </a:outerShdw>
                </a:effectLst>
              </a:rPr>
              <a:t>When </a:t>
            </a:r>
            <a:r>
              <a:rPr lang="en-US" sz="3400" b="0" i="1" dirty="0">
                <a:effectLst>
                  <a:outerShdw blurRad="38100" dist="38100" dir="2700000" algn="tl">
                    <a:srgbClr val="C0C0C0"/>
                  </a:outerShdw>
                </a:effectLst>
              </a:rPr>
              <a:t>TCP/IP is compared to OSI, we can say that the TCP/IP protocol suite is made of five layers: </a:t>
            </a:r>
            <a:r>
              <a:rPr lang="en-US" sz="3400" b="0" i="1" dirty="0">
                <a:solidFill>
                  <a:schemeClr val="folHlink"/>
                </a:solidFill>
                <a:effectLst>
                  <a:outerShdw blurRad="38100" dist="38100" dir="2700000" algn="tl">
                    <a:srgbClr val="C0C0C0"/>
                  </a:outerShdw>
                </a:effectLst>
              </a:rPr>
              <a:t>physical</a:t>
            </a:r>
            <a:r>
              <a:rPr lang="en-US" sz="3400" b="0" i="1" dirty="0">
                <a:effectLst>
                  <a:outerShdw blurRad="38100" dist="38100" dir="2700000" algn="tl">
                    <a:srgbClr val="C0C0C0"/>
                  </a:outerShdw>
                </a:effectLst>
              </a:rPr>
              <a:t>, </a:t>
            </a:r>
            <a:r>
              <a:rPr lang="en-US" sz="3400" b="0" i="1" dirty="0">
                <a:solidFill>
                  <a:schemeClr val="folHlink"/>
                </a:solidFill>
                <a:effectLst>
                  <a:outerShdw blurRad="38100" dist="38100" dir="2700000" algn="tl">
                    <a:srgbClr val="C0C0C0"/>
                  </a:outerShdw>
                </a:effectLst>
              </a:rPr>
              <a:t>data link</a:t>
            </a:r>
            <a:r>
              <a:rPr lang="en-US" sz="3400" b="0" i="1" dirty="0">
                <a:effectLst>
                  <a:outerShdw blurRad="38100" dist="38100" dir="2700000" algn="tl">
                    <a:srgbClr val="C0C0C0"/>
                  </a:outerShdw>
                </a:effectLst>
              </a:rPr>
              <a:t>, </a:t>
            </a:r>
            <a:r>
              <a:rPr lang="en-US" sz="3400" b="0" i="1" dirty="0">
                <a:solidFill>
                  <a:schemeClr val="folHlink"/>
                </a:solidFill>
                <a:effectLst>
                  <a:outerShdw blurRad="38100" dist="38100" dir="2700000" algn="tl">
                    <a:srgbClr val="C0C0C0"/>
                  </a:outerShdw>
                </a:effectLst>
              </a:rPr>
              <a:t>network</a:t>
            </a:r>
            <a:r>
              <a:rPr lang="en-US" sz="3400" b="0" i="1" dirty="0">
                <a:effectLst>
                  <a:outerShdw blurRad="38100" dist="38100" dir="2700000" algn="tl">
                    <a:srgbClr val="C0C0C0"/>
                  </a:outerShdw>
                </a:effectLst>
              </a:rPr>
              <a:t>, </a:t>
            </a:r>
            <a:r>
              <a:rPr lang="en-US" sz="3400" b="0" i="1" dirty="0">
                <a:solidFill>
                  <a:schemeClr val="folHlink"/>
                </a:solidFill>
                <a:effectLst>
                  <a:outerShdw blurRad="38100" dist="38100" dir="2700000" algn="tl">
                    <a:srgbClr val="C0C0C0"/>
                  </a:outerShdw>
                </a:effectLst>
              </a:rPr>
              <a:t>transport</a:t>
            </a:r>
            <a:r>
              <a:rPr lang="en-US" sz="3400" b="0" i="1" dirty="0">
                <a:effectLst>
                  <a:outerShdw blurRad="38100" dist="38100" dir="2700000" algn="tl">
                    <a:srgbClr val="C0C0C0"/>
                  </a:outerShdw>
                </a:effectLst>
              </a:rPr>
              <a:t>, and </a:t>
            </a:r>
            <a:r>
              <a:rPr lang="en-US" sz="3400" b="0" i="1" dirty="0">
                <a:solidFill>
                  <a:schemeClr val="folHlink"/>
                </a:solidFill>
                <a:effectLst>
                  <a:outerShdw blurRad="38100" dist="38100" dir="2700000" algn="tl">
                    <a:srgbClr val="C0C0C0"/>
                  </a:outerShdw>
                </a:effectLst>
              </a:rPr>
              <a:t>application</a:t>
            </a:r>
            <a:r>
              <a:rPr lang="en-US" sz="3400" b="0" i="1" dirty="0">
                <a:effectLst>
                  <a:outerShdw blurRad="38100" dist="38100" dir="2700000" algn="tl">
                    <a:srgbClr val="C0C0C0"/>
                  </a:outerShdw>
                </a:effectLst>
              </a:rPr>
              <a:t>.</a:t>
            </a:r>
          </a:p>
        </p:txBody>
      </p:sp>
    </p:spTree>
    <p:extLst>
      <p:ext uri="{BB962C8B-B14F-4D97-AF65-F5344CB8AC3E}">
        <p14:creationId xmlns:p14="http://schemas.microsoft.com/office/powerpoint/2010/main" val="25461620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عنصر نائب لرقم الشريحة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fld id="{68401FD3-A6DB-4B75-B69C-87BB7F52FBFE}" type="slidenum">
              <a:rPr lang="en-US" sz="1400"/>
              <a:pPr eaLnBrk="1" hangingPunct="1"/>
              <a:t>59</a:t>
            </a:fld>
            <a:endParaRPr lang="en-US" sz="1400"/>
          </a:p>
        </p:txBody>
      </p:sp>
      <p:sp>
        <p:nvSpPr>
          <p:cNvPr id="23557" name="Text Box 2"/>
          <p:cNvSpPr txBox="1">
            <a:spLocks noChangeArrowheads="1"/>
          </p:cNvSpPr>
          <p:nvPr/>
        </p:nvSpPr>
        <p:spPr bwMode="auto">
          <a:xfrm>
            <a:off x="808038" y="25400"/>
            <a:ext cx="76009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3600"/>
              <a:t>The Layers in the TCP/IP Protocol Suite</a:t>
            </a:r>
            <a:endParaRPr lang="en-US" sz="2000"/>
          </a:p>
          <a:p>
            <a:pPr algn="ctr" eaLnBrk="1" hangingPunct="1"/>
            <a:r>
              <a:rPr lang="en-US" sz="2000"/>
              <a:t>Source: The TCP/IP Protocol Suite, Behrouz A. Forouzan</a:t>
            </a:r>
          </a:p>
        </p:txBody>
      </p:sp>
      <p:sp>
        <p:nvSpPr>
          <p:cNvPr id="23558" name="Rectangle 3"/>
          <p:cNvSpPr>
            <a:spLocks noChangeArrowheads="1"/>
          </p:cNvSpPr>
          <p:nvPr/>
        </p:nvSpPr>
        <p:spPr bwMode="auto">
          <a:xfrm>
            <a:off x="3414713" y="5715000"/>
            <a:ext cx="2643187" cy="485775"/>
          </a:xfrm>
          <a:prstGeom prst="rect">
            <a:avLst/>
          </a:prstGeom>
          <a:solidFill>
            <a:srgbClr val="CCFFCC"/>
          </a:solidFill>
          <a:ln w="9525">
            <a:solidFill>
              <a:schemeClr val="tx1"/>
            </a:solidFill>
            <a:miter lim="800000"/>
            <a:headEnd/>
            <a:tailEnd/>
          </a:ln>
        </p:spPr>
        <p:txBody>
          <a:bodyPr wrap="none" anchor="ctr"/>
          <a:lstStyle/>
          <a:p>
            <a:pPr algn="ctr"/>
            <a:r>
              <a:rPr lang="en-US"/>
              <a:t>Physical</a:t>
            </a:r>
          </a:p>
        </p:txBody>
      </p:sp>
      <p:sp>
        <p:nvSpPr>
          <p:cNvPr id="23559" name="Rectangle 4"/>
          <p:cNvSpPr>
            <a:spLocks noChangeArrowheads="1"/>
          </p:cNvSpPr>
          <p:nvPr/>
        </p:nvSpPr>
        <p:spPr bwMode="auto">
          <a:xfrm>
            <a:off x="3424238" y="5167313"/>
            <a:ext cx="2643187" cy="485775"/>
          </a:xfrm>
          <a:prstGeom prst="rect">
            <a:avLst/>
          </a:prstGeom>
          <a:solidFill>
            <a:srgbClr val="CCFFCC"/>
          </a:solidFill>
          <a:ln w="9525">
            <a:solidFill>
              <a:schemeClr val="tx1"/>
            </a:solidFill>
            <a:miter lim="800000"/>
            <a:headEnd/>
            <a:tailEnd/>
          </a:ln>
        </p:spPr>
        <p:txBody>
          <a:bodyPr wrap="none" anchor="ctr"/>
          <a:lstStyle/>
          <a:p>
            <a:pPr algn="ctr"/>
            <a:r>
              <a:rPr lang="en-US"/>
              <a:t>Data link</a:t>
            </a:r>
          </a:p>
        </p:txBody>
      </p:sp>
      <p:sp>
        <p:nvSpPr>
          <p:cNvPr id="23560" name="Rectangle 5"/>
          <p:cNvSpPr>
            <a:spLocks noChangeArrowheads="1"/>
          </p:cNvSpPr>
          <p:nvPr/>
        </p:nvSpPr>
        <p:spPr bwMode="auto">
          <a:xfrm>
            <a:off x="1057275" y="3443288"/>
            <a:ext cx="7258050" cy="1571625"/>
          </a:xfrm>
          <a:prstGeom prst="rect">
            <a:avLst/>
          </a:prstGeom>
          <a:solidFill>
            <a:srgbClr val="FFFF99"/>
          </a:solidFill>
          <a:ln w="9525">
            <a:solidFill>
              <a:schemeClr val="tx1"/>
            </a:solidFill>
            <a:miter lim="800000"/>
            <a:headEnd/>
            <a:tailEnd/>
          </a:ln>
        </p:spPr>
        <p:txBody>
          <a:bodyPr wrap="none" anchor="ctr"/>
          <a:lstStyle/>
          <a:p>
            <a:pPr algn="ctr"/>
            <a:r>
              <a:rPr lang="en-US" sz="4000"/>
              <a:t>IP</a:t>
            </a:r>
          </a:p>
        </p:txBody>
      </p:sp>
      <p:sp>
        <p:nvSpPr>
          <p:cNvPr id="23561" name="Rectangle 6"/>
          <p:cNvSpPr>
            <a:spLocks noChangeArrowheads="1"/>
          </p:cNvSpPr>
          <p:nvPr/>
        </p:nvSpPr>
        <p:spPr bwMode="auto">
          <a:xfrm>
            <a:off x="5829300" y="4529138"/>
            <a:ext cx="1157288" cy="371475"/>
          </a:xfrm>
          <a:prstGeom prst="rect">
            <a:avLst/>
          </a:prstGeom>
          <a:solidFill>
            <a:schemeClr val="accent1"/>
          </a:solidFill>
          <a:ln w="9525">
            <a:solidFill>
              <a:schemeClr val="tx1"/>
            </a:solidFill>
            <a:miter lim="800000"/>
            <a:headEnd/>
            <a:tailEnd/>
          </a:ln>
        </p:spPr>
        <p:txBody>
          <a:bodyPr wrap="none" anchor="ctr"/>
          <a:lstStyle/>
          <a:p>
            <a:pPr algn="ctr"/>
            <a:r>
              <a:rPr lang="en-US" sz="2000"/>
              <a:t>ARP</a:t>
            </a:r>
          </a:p>
        </p:txBody>
      </p:sp>
      <p:sp>
        <p:nvSpPr>
          <p:cNvPr id="23562" name="Rectangle 7"/>
          <p:cNvSpPr>
            <a:spLocks noChangeArrowheads="1"/>
          </p:cNvSpPr>
          <p:nvPr/>
        </p:nvSpPr>
        <p:spPr bwMode="auto">
          <a:xfrm>
            <a:off x="7081838" y="4538663"/>
            <a:ext cx="1157287" cy="371475"/>
          </a:xfrm>
          <a:prstGeom prst="rect">
            <a:avLst/>
          </a:prstGeom>
          <a:solidFill>
            <a:schemeClr val="accent1"/>
          </a:solidFill>
          <a:ln w="9525">
            <a:solidFill>
              <a:schemeClr val="tx1"/>
            </a:solidFill>
            <a:miter lim="800000"/>
            <a:headEnd/>
            <a:tailEnd/>
          </a:ln>
        </p:spPr>
        <p:txBody>
          <a:bodyPr wrap="none" anchor="ctr"/>
          <a:lstStyle/>
          <a:p>
            <a:pPr algn="ctr"/>
            <a:r>
              <a:rPr lang="en-US" sz="2000"/>
              <a:t>RARP</a:t>
            </a:r>
          </a:p>
        </p:txBody>
      </p:sp>
      <p:sp>
        <p:nvSpPr>
          <p:cNvPr id="23563" name="Rectangle 8"/>
          <p:cNvSpPr>
            <a:spLocks noChangeArrowheads="1"/>
          </p:cNvSpPr>
          <p:nvPr/>
        </p:nvSpPr>
        <p:spPr bwMode="auto">
          <a:xfrm>
            <a:off x="1143000" y="3514725"/>
            <a:ext cx="1157288" cy="371475"/>
          </a:xfrm>
          <a:prstGeom prst="rect">
            <a:avLst/>
          </a:prstGeom>
          <a:solidFill>
            <a:schemeClr val="accent1"/>
          </a:solidFill>
          <a:ln w="9525">
            <a:solidFill>
              <a:schemeClr val="tx1"/>
            </a:solidFill>
            <a:miter lim="800000"/>
            <a:headEnd/>
            <a:tailEnd/>
          </a:ln>
        </p:spPr>
        <p:txBody>
          <a:bodyPr wrap="none" anchor="ctr"/>
          <a:lstStyle/>
          <a:p>
            <a:pPr algn="ctr"/>
            <a:r>
              <a:rPr lang="en-US" sz="2000"/>
              <a:t>ICMP</a:t>
            </a:r>
          </a:p>
        </p:txBody>
      </p:sp>
      <p:sp>
        <p:nvSpPr>
          <p:cNvPr id="23564" name="Rectangle 9"/>
          <p:cNvSpPr>
            <a:spLocks noChangeArrowheads="1"/>
          </p:cNvSpPr>
          <p:nvPr/>
        </p:nvSpPr>
        <p:spPr bwMode="auto">
          <a:xfrm>
            <a:off x="2352675" y="3524250"/>
            <a:ext cx="1157288" cy="371475"/>
          </a:xfrm>
          <a:prstGeom prst="rect">
            <a:avLst/>
          </a:prstGeom>
          <a:solidFill>
            <a:schemeClr val="accent1"/>
          </a:solidFill>
          <a:ln w="9525">
            <a:solidFill>
              <a:schemeClr val="tx1"/>
            </a:solidFill>
            <a:miter lim="800000"/>
            <a:headEnd/>
            <a:tailEnd/>
          </a:ln>
        </p:spPr>
        <p:txBody>
          <a:bodyPr wrap="none" anchor="ctr"/>
          <a:lstStyle/>
          <a:p>
            <a:pPr algn="ctr"/>
            <a:r>
              <a:rPr lang="en-US" sz="2000"/>
              <a:t>IGMP</a:t>
            </a:r>
          </a:p>
        </p:txBody>
      </p:sp>
      <p:sp>
        <p:nvSpPr>
          <p:cNvPr id="23565" name="Rectangle 10"/>
          <p:cNvSpPr>
            <a:spLocks noChangeArrowheads="1"/>
          </p:cNvSpPr>
          <p:nvPr/>
        </p:nvSpPr>
        <p:spPr bwMode="auto">
          <a:xfrm>
            <a:off x="1042988" y="2771775"/>
            <a:ext cx="7272337" cy="600075"/>
          </a:xfrm>
          <a:prstGeom prst="rect">
            <a:avLst/>
          </a:prstGeom>
          <a:solidFill>
            <a:srgbClr val="99FF99"/>
          </a:solidFill>
          <a:ln w="9525">
            <a:solidFill>
              <a:schemeClr val="tx1"/>
            </a:solidFill>
            <a:miter lim="800000"/>
            <a:headEnd/>
            <a:tailEnd/>
          </a:ln>
        </p:spPr>
        <p:txBody>
          <a:bodyPr wrap="none" anchor="ctr"/>
          <a:lstStyle/>
          <a:p>
            <a:endParaRPr lang="ar-SA"/>
          </a:p>
        </p:txBody>
      </p:sp>
      <p:sp>
        <p:nvSpPr>
          <p:cNvPr id="23566" name="Text Box 11"/>
          <p:cNvSpPr txBox="1">
            <a:spLocks noChangeArrowheads="1"/>
          </p:cNvSpPr>
          <p:nvPr/>
        </p:nvSpPr>
        <p:spPr bwMode="auto">
          <a:xfrm>
            <a:off x="1122363" y="2832100"/>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Transport</a:t>
            </a:r>
          </a:p>
        </p:txBody>
      </p:sp>
      <p:sp>
        <p:nvSpPr>
          <p:cNvPr id="23567" name="Rectangle 12"/>
          <p:cNvSpPr>
            <a:spLocks noChangeArrowheads="1"/>
          </p:cNvSpPr>
          <p:nvPr/>
        </p:nvSpPr>
        <p:spPr bwMode="auto">
          <a:xfrm>
            <a:off x="3371850" y="2857500"/>
            <a:ext cx="1785938" cy="428625"/>
          </a:xfrm>
          <a:prstGeom prst="rect">
            <a:avLst/>
          </a:prstGeom>
          <a:solidFill>
            <a:srgbClr val="FFFF00"/>
          </a:solidFill>
          <a:ln w="9525">
            <a:solidFill>
              <a:schemeClr val="tx1"/>
            </a:solidFill>
            <a:miter lim="800000"/>
            <a:headEnd/>
            <a:tailEnd/>
          </a:ln>
        </p:spPr>
        <p:txBody>
          <a:bodyPr wrap="none" anchor="ctr"/>
          <a:lstStyle/>
          <a:p>
            <a:pPr algn="ctr"/>
            <a:r>
              <a:rPr lang="en-US"/>
              <a:t>TCP</a:t>
            </a:r>
          </a:p>
        </p:txBody>
      </p:sp>
      <p:sp>
        <p:nvSpPr>
          <p:cNvPr id="23568" name="Rectangle 13"/>
          <p:cNvSpPr>
            <a:spLocks noChangeArrowheads="1"/>
          </p:cNvSpPr>
          <p:nvPr/>
        </p:nvSpPr>
        <p:spPr bwMode="auto">
          <a:xfrm>
            <a:off x="5281613" y="2867025"/>
            <a:ext cx="1785937" cy="428625"/>
          </a:xfrm>
          <a:prstGeom prst="rect">
            <a:avLst/>
          </a:prstGeom>
          <a:solidFill>
            <a:srgbClr val="FFFF00"/>
          </a:solidFill>
          <a:ln w="9525">
            <a:solidFill>
              <a:schemeClr val="tx1"/>
            </a:solidFill>
            <a:miter lim="800000"/>
            <a:headEnd/>
            <a:tailEnd/>
          </a:ln>
        </p:spPr>
        <p:txBody>
          <a:bodyPr wrap="none" anchor="ctr"/>
          <a:lstStyle/>
          <a:p>
            <a:pPr algn="ctr"/>
            <a:r>
              <a:rPr lang="en-US"/>
              <a:t>UDP</a:t>
            </a:r>
          </a:p>
        </p:txBody>
      </p:sp>
      <p:sp>
        <p:nvSpPr>
          <p:cNvPr id="23569" name="Text Box 14"/>
          <p:cNvSpPr txBox="1">
            <a:spLocks noChangeArrowheads="1"/>
          </p:cNvSpPr>
          <p:nvPr/>
        </p:nvSpPr>
        <p:spPr bwMode="auto">
          <a:xfrm>
            <a:off x="1160463" y="3998913"/>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Network</a:t>
            </a:r>
          </a:p>
        </p:txBody>
      </p:sp>
      <p:sp>
        <p:nvSpPr>
          <p:cNvPr id="23570" name="Rectangle 15"/>
          <p:cNvSpPr>
            <a:spLocks noChangeArrowheads="1"/>
          </p:cNvSpPr>
          <p:nvPr/>
        </p:nvSpPr>
        <p:spPr bwMode="auto">
          <a:xfrm>
            <a:off x="1042988" y="914400"/>
            <a:ext cx="7272337" cy="1814513"/>
          </a:xfrm>
          <a:prstGeom prst="rect">
            <a:avLst/>
          </a:prstGeom>
          <a:solidFill>
            <a:srgbClr val="FFCC99"/>
          </a:solidFill>
          <a:ln w="9525">
            <a:solidFill>
              <a:schemeClr val="tx1"/>
            </a:solidFill>
            <a:miter lim="800000"/>
            <a:headEnd/>
            <a:tailEnd/>
          </a:ln>
        </p:spPr>
        <p:txBody>
          <a:bodyPr wrap="none" anchor="ctr"/>
          <a:lstStyle/>
          <a:p>
            <a:endParaRPr lang="ar-SA"/>
          </a:p>
        </p:txBody>
      </p:sp>
      <p:sp>
        <p:nvSpPr>
          <p:cNvPr id="23571" name="Text Box 16"/>
          <p:cNvSpPr txBox="1">
            <a:spLocks noChangeArrowheads="1"/>
          </p:cNvSpPr>
          <p:nvPr/>
        </p:nvSpPr>
        <p:spPr bwMode="auto">
          <a:xfrm>
            <a:off x="1127125" y="2193925"/>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Session</a:t>
            </a:r>
          </a:p>
        </p:txBody>
      </p:sp>
      <p:sp>
        <p:nvSpPr>
          <p:cNvPr id="23572" name="Text Box 17"/>
          <p:cNvSpPr txBox="1">
            <a:spLocks noChangeArrowheads="1"/>
          </p:cNvSpPr>
          <p:nvPr/>
        </p:nvSpPr>
        <p:spPr bwMode="auto">
          <a:xfrm>
            <a:off x="1122363" y="1617663"/>
            <a:ext cx="168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Presentation</a:t>
            </a:r>
          </a:p>
        </p:txBody>
      </p:sp>
      <p:sp>
        <p:nvSpPr>
          <p:cNvPr id="23573" name="Text Box 18"/>
          <p:cNvSpPr txBox="1">
            <a:spLocks noChangeArrowheads="1"/>
          </p:cNvSpPr>
          <p:nvPr/>
        </p:nvSpPr>
        <p:spPr bwMode="auto">
          <a:xfrm>
            <a:off x="1117600" y="1055688"/>
            <a:ext cx="162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Application</a:t>
            </a:r>
          </a:p>
        </p:txBody>
      </p:sp>
      <p:sp>
        <p:nvSpPr>
          <p:cNvPr id="23574" name="Rectangle 19"/>
          <p:cNvSpPr>
            <a:spLocks noChangeArrowheads="1"/>
          </p:cNvSpPr>
          <p:nvPr/>
        </p:nvSpPr>
        <p:spPr bwMode="auto">
          <a:xfrm>
            <a:off x="3043238" y="1085850"/>
            <a:ext cx="957262" cy="1500188"/>
          </a:xfrm>
          <a:prstGeom prst="rect">
            <a:avLst/>
          </a:prstGeom>
          <a:solidFill>
            <a:schemeClr val="bg1"/>
          </a:solidFill>
          <a:ln w="9525">
            <a:solidFill>
              <a:schemeClr val="tx1"/>
            </a:solidFill>
            <a:miter lim="800000"/>
            <a:headEnd/>
            <a:tailEnd/>
          </a:ln>
        </p:spPr>
        <p:txBody>
          <a:bodyPr wrap="none" anchor="ctr"/>
          <a:lstStyle/>
          <a:p>
            <a:pPr algn="ctr"/>
            <a:r>
              <a:rPr lang="en-US"/>
              <a:t>FTP</a:t>
            </a:r>
          </a:p>
        </p:txBody>
      </p:sp>
      <p:sp>
        <p:nvSpPr>
          <p:cNvPr id="23575" name="Rectangle 20"/>
          <p:cNvSpPr>
            <a:spLocks noChangeArrowheads="1"/>
          </p:cNvSpPr>
          <p:nvPr/>
        </p:nvSpPr>
        <p:spPr bwMode="auto">
          <a:xfrm>
            <a:off x="4124325" y="1095375"/>
            <a:ext cx="957263" cy="1500188"/>
          </a:xfrm>
          <a:prstGeom prst="rect">
            <a:avLst/>
          </a:prstGeom>
          <a:solidFill>
            <a:schemeClr val="bg1"/>
          </a:solidFill>
          <a:ln w="9525">
            <a:solidFill>
              <a:schemeClr val="tx1"/>
            </a:solidFill>
            <a:miter lim="800000"/>
            <a:headEnd/>
            <a:tailEnd/>
          </a:ln>
        </p:spPr>
        <p:txBody>
          <a:bodyPr wrap="none" anchor="ctr"/>
          <a:lstStyle/>
          <a:p>
            <a:pPr algn="ctr"/>
            <a:r>
              <a:rPr lang="en-US"/>
              <a:t>HTTP</a:t>
            </a:r>
          </a:p>
        </p:txBody>
      </p:sp>
      <p:sp>
        <p:nvSpPr>
          <p:cNvPr id="23576" name="Rectangle 21"/>
          <p:cNvSpPr>
            <a:spLocks noChangeArrowheads="1"/>
          </p:cNvSpPr>
          <p:nvPr/>
        </p:nvSpPr>
        <p:spPr bwMode="auto">
          <a:xfrm>
            <a:off x="5210175" y="1095375"/>
            <a:ext cx="957263" cy="1500188"/>
          </a:xfrm>
          <a:prstGeom prst="rect">
            <a:avLst/>
          </a:prstGeom>
          <a:solidFill>
            <a:schemeClr val="bg1"/>
          </a:solidFill>
          <a:ln w="9525">
            <a:solidFill>
              <a:schemeClr val="tx1"/>
            </a:solidFill>
            <a:miter lim="800000"/>
            <a:headEnd/>
            <a:tailEnd/>
          </a:ln>
        </p:spPr>
        <p:txBody>
          <a:bodyPr wrap="none" anchor="ctr"/>
          <a:lstStyle/>
          <a:p>
            <a:pPr algn="ctr"/>
            <a:r>
              <a:rPr lang="en-US"/>
              <a:t>DNS</a:t>
            </a:r>
          </a:p>
        </p:txBody>
      </p:sp>
      <p:sp>
        <p:nvSpPr>
          <p:cNvPr id="23577" name="Rectangle 22"/>
          <p:cNvSpPr>
            <a:spLocks noChangeArrowheads="1"/>
          </p:cNvSpPr>
          <p:nvPr/>
        </p:nvSpPr>
        <p:spPr bwMode="auto">
          <a:xfrm>
            <a:off x="6276975" y="1090613"/>
            <a:ext cx="957263" cy="1500187"/>
          </a:xfrm>
          <a:prstGeom prst="rect">
            <a:avLst/>
          </a:prstGeom>
          <a:solidFill>
            <a:schemeClr val="bg1"/>
          </a:solidFill>
          <a:ln w="9525">
            <a:solidFill>
              <a:schemeClr val="tx1"/>
            </a:solidFill>
            <a:miter lim="800000"/>
            <a:headEnd/>
            <a:tailEnd/>
          </a:ln>
        </p:spPr>
        <p:txBody>
          <a:bodyPr wrap="none" anchor="ctr"/>
          <a:lstStyle/>
          <a:p>
            <a:pPr algn="ctr"/>
            <a:r>
              <a:rPr lang="en-US"/>
              <a:t>NFS</a:t>
            </a:r>
          </a:p>
        </p:txBody>
      </p:sp>
      <p:sp>
        <p:nvSpPr>
          <p:cNvPr id="23578" name="Text Box 23"/>
          <p:cNvSpPr txBox="1">
            <a:spLocks noChangeArrowheads="1"/>
          </p:cNvSpPr>
          <p:nvPr/>
        </p:nvSpPr>
        <p:spPr bwMode="auto">
          <a:xfrm>
            <a:off x="7299325" y="1401763"/>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600" b="1"/>
              <a:t>…</a:t>
            </a:r>
          </a:p>
        </p:txBody>
      </p:sp>
      <p:sp>
        <p:nvSpPr>
          <p:cNvPr id="27" name="Text Box 4"/>
          <p:cNvSpPr txBox="1">
            <a:spLocks noChangeArrowheads="1"/>
          </p:cNvSpPr>
          <p:nvPr/>
        </p:nvSpPr>
        <p:spPr bwMode="auto">
          <a:xfrm>
            <a:off x="1249562" y="6242447"/>
            <a:ext cx="6827638" cy="615553"/>
          </a:xfrm>
          <a:prstGeom prst="rect">
            <a:avLst/>
          </a:prstGeom>
          <a:noFill/>
          <a:ln w="9525">
            <a:noFill/>
            <a:miter lim="800000"/>
            <a:headEnd/>
            <a:tailEnd/>
          </a:ln>
          <a:effectLst/>
        </p:spPr>
        <p:txBody>
          <a:bodyPr wrap="none">
            <a:spAutoFit/>
          </a:bodyPr>
          <a:lstStyle/>
          <a:p>
            <a:r>
              <a:rPr lang="en-US" sz="3400" dirty="0">
                <a:solidFill>
                  <a:schemeClr val="folHlink"/>
                </a:solidFill>
              </a:rPr>
              <a:t>Figure 2.16  </a:t>
            </a:r>
            <a:r>
              <a:rPr lang="en-US" sz="3400" i="1" dirty="0"/>
              <a:t>TCP/IP and OSI model</a:t>
            </a:r>
          </a:p>
        </p:txBody>
      </p:sp>
    </p:spTree>
    <p:extLst>
      <p:ext uri="{BB962C8B-B14F-4D97-AF65-F5344CB8AC3E}">
        <p14:creationId xmlns:p14="http://schemas.microsoft.com/office/powerpoint/2010/main" val="1960946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defRPr/>
            </a:pPr>
            <a:r>
              <a:rPr lang="en-US" smtClean="0"/>
              <a:t>Local Area Network (LAN)</a:t>
            </a:r>
          </a:p>
        </p:txBody>
      </p:sp>
      <p:sp>
        <p:nvSpPr>
          <p:cNvPr id="57347" name="Rectangle 3"/>
          <p:cNvSpPr>
            <a:spLocks noGrp="1" noChangeArrowheads="1"/>
          </p:cNvSpPr>
          <p:nvPr>
            <p:ph type="body" idx="1"/>
          </p:nvPr>
        </p:nvSpPr>
        <p:spPr/>
        <p:txBody>
          <a:bodyPr/>
          <a:lstStyle/>
          <a:p>
            <a:pPr eaLnBrk="1" hangingPunct="1"/>
            <a:r>
              <a:rPr lang="en-US" sz="2800" dirty="0" smtClean="0"/>
              <a:t>Privately owned</a:t>
            </a:r>
          </a:p>
          <a:p>
            <a:pPr eaLnBrk="1" hangingPunct="1"/>
            <a:r>
              <a:rPr lang="en-US" sz="2800" dirty="0" smtClean="0"/>
              <a:t>Restricted in size</a:t>
            </a:r>
          </a:p>
          <a:p>
            <a:pPr eaLnBrk="1" hangingPunct="1"/>
            <a:r>
              <a:rPr lang="en-US" sz="2800" dirty="0" smtClean="0"/>
              <a:t>Links devices in the same office, building, or campus</a:t>
            </a:r>
          </a:p>
          <a:p>
            <a:pPr eaLnBrk="1" hangingPunct="1"/>
            <a:r>
              <a:rPr lang="en-US" sz="2800" dirty="0" smtClean="0"/>
              <a:t>Simple LAN: 2 PCs &amp; 1 printer in home or office</a:t>
            </a:r>
          </a:p>
          <a:p>
            <a:pPr eaLnBrk="1" hangingPunct="1"/>
            <a:r>
              <a:rPr lang="en-US" sz="2800" dirty="0" smtClean="0"/>
              <a:t>Size is limited to a few kilometers</a:t>
            </a:r>
          </a:p>
          <a:p>
            <a:pPr eaLnBrk="1" hangingPunct="1"/>
            <a:r>
              <a:rPr lang="en-US" sz="2800" dirty="0" smtClean="0"/>
              <a:t>Allow resources to be shared (hardware, software, or data)</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2.</a:t>
            </a:r>
            <a:fld id="{80F245B6-A134-40B1-B62B-0C2EBD841BB0}" type="slidenum">
              <a:rPr lang="en-US"/>
              <a:pPr/>
              <a:t>60</a:t>
            </a:fld>
            <a:endParaRPr lang="en-US"/>
          </a:p>
        </p:txBody>
      </p:sp>
      <p:sp>
        <p:nvSpPr>
          <p:cNvPr id="67993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a:effectLst>
                <a:outerShdw blurRad="38100" dist="38100" dir="2700000" algn="tl">
                  <a:srgbClr val="FFFFFF"/>
                </a:outerShdw>
              </a:effectLst>
            </a:endParaRPr>
          </a:p>
        </p:txBody>
      </p:sp>
      <p:sp>
        <p:nvSpPr>
          <p:cNvPr id="679939" name="Text Box 3"/>
          <p:cNvSpPr txBox="1">
            <a:spLocks noChangeArrowheads="1"/>
          </p:cNvSpPr>
          <p:nvPr/>
        </p:nvSpPr>
        <p:spPr bwMode="auto">
          <a:xfrm>
            <a:off x="228600" y="76200"/>
            <a:ext cx="6212726" cy="584775"/>
          </a:xfrm>
          <a:prstGeom prst="rect">
            <a:avLst/>
          </a:prstGeom>
          <a:noFill/>
          <a:ln w="9525">
            <a:noFill/>
            <a:miter lim="800000"/>
            <a:headEnd/>
            <a:tailEnd/>
          </a:ln>
          <a:effectLst/>
        </p:spPr>
        <p:txBody>
          <a:bodyPr wrap="none">
            <a:spAutoFit/>
          </a:bodyPr>
          <a:lstStyle/>
          <a:p>
            <a:r>
              <a:rPr lang="en-US" sz="3200" dirty="0">
                <a:effectLst>
                  <a:outerShdw blurRad="38100" dist="38100" dir="2700000" algn="tl">
                    <a:srgbClr val="C0C0C0"/>
                  </a:outerShdw>
                </a:effectLst>
                <a:latin typeface="Times" pitchFamily="18" charset="0"/>
              </a:rPr>
              <a:t>2-4   TCP/IP </a:t>
            </a:r>
            <a:r>
              <a:rPr lang="en-US" sz="3200" dirty="0" smtClean="0">
                <a:effectLst>
                  <a:outerShdw blurRad="38100" dist="38100" dir="2700000" algn="tl">
                    <a:srgbClr val="C0C0C0"/>
                  </a:outerShdw>
                </a:effectLst>
                <a:latin typeface="Times" pitchFamily="18" charset="0"/>
              </a:rPr>
              <a:t>PROTOCOL SUITE </a:t>
            </a:r>
            <a:endParaRPr lang="en-US" sz="3200" dirty="0">
              <a:effectLst>
                <a:outerShdw blurRad="38100" dist="38100" dir="2700000" algn="tl">
                  <a:srgbClr val="C0C0C0"/>
                </a:outerShdw>
              </a:effectLst>
              <a:latin typeface="Times" pitchFamily="18" charset="0"/>
            </a:endParaRPr>
          </a:p>
        </p:txBody>
      </p:sp>
      <p:sp>
        <p:nvSpPr>
          <p:cNvPr id="6799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p>
        </p:txBody>
      </p:sp>
      <p:sp>
        <p:nvSpPr>
          <p:cNvPr id="679941" name="Rectangle 5"/>
          <p:cNvSpPr>
            <a:spLocks noChangeArrowheads="1"/>
          </p:cNvSpPr>
          <p:nvPr/>
        </p:nvSpPr>
        <p:spPr bwMode="auto">
          <a:xfrm>
            <a:off x="228600" y="1143000"/>
            <a:ext cx="8610600" cy="5139869"/>
          </a:xfrm>
          <a:prstGeom prst="rect">
            <a:avLst/>
          </a:prstGeom>
          <a:noFill/>
          <a:ln w="9525">
            <a:noFill/>
            <a:miter lim="800000"/>
            <a:headEnd/>
            <a:tailEnd/>
          </a:ln>
          <a:effectLst/>
        </p:spPr>
        <p:txBody>
          <a:bodyPr anchor="ctr">
            <a:spAutoFit/>
          </a:bodyPr>
          <a:lstStyle/>
          <a:p>
            <a:pPr>
              <a:buFont typeface="Arial" pitchFamily="34" charset="0"/>
              <a:buChar char="•"/>
            </a:pPr>
            <a:r>
              <a:rPr lang="en-US" sz="2800" i="1" dirty="0" smtClean="0"/>
              <a:t> </a:t>
            </a:r>
            <a:r>
              <a:rPr lang="en-US" sz="3400" b="0" dirty="0">
                <a:latin typeface="+mn-lt"/>
              </a:rPr>
              <a:t>TCP/IP is a hierarchical protocol made up of interactive modules, each of which provides a specific functionality.</a:t>
            </a:r>
          </a:p>
          <a:p>
            <a:pPr>
              <a:buFont typeface="Arial" pitchFamily="34" charset="0"/>
              <a:buChar char="•"/>
            </a:pPr>
            <a:r>
              <a:rPr lang="en-US" sz="3400" b="0" dirty="0">
                <a:latin typeface="+mn-lt"/>
              </a:rPr>
              <a:t>The layers of the TCP/IP protocol suite contain relatively independent protocols.</a:t>
            </a:r>
          </a:p>
          <a:p>
            <a:pPr>
              <a:buFont typeface="Arial" pitchFamily="34" charset="0"/>
              <a:buChar char="•"/>
            </a:pPr>
            <a:r>
              <a:rPr lang="en-US" sz="3400" b="0" dirty="0">
                <a:latin typeface="+mn-lt"/>
              </a:rPr>
              <a:t> The term hierarchical  means that each upper-level protocol is supported by one or more lower-level protocols.</a:t>
            </a:r>
          </a:p>
          <a:p>
            <a:endParaRPr lang="en-US" sz="2800" i="1" dirty="0" smtClean="0">
              <a:effectLst>
                <a:outerShdw blurRad="38100" dist="38100" dir="2700000" algn="tl">
                  <a:srgbClr val="C0C0C0"/>
                </a:outerShdw>
              </a:effectLst>
            </a:endParaRPr>
          </a:p>
          <a:p>
            <a:endParaRPr lang="en-US" sz="2800" i="1" dirty="0">
              <a:effectLst>
                <a:outerShdw blurRad="38100" dist="38100" dir="2700000" algn="tl">
                  <a:srgbClr val="C0C0C0"/>
                </a:outerShdw>
              </a:effectLst>
            </a:endParaRPr>
          </a:p>
        </p:txBody>
      </p:sp>
      <p:sp>
        <p:nvSpPr>
          <p:cNvPr id="679942" name="Rectangle 6"/>
          <p:cNvSpPr>
            <a:spLocks noChangeArrowheads="1"/>
          </p:cNvSpPr>
          <p:nvPr/>
        </p:nvSpPr>
        <p:spPr bwMode="auto">
          <a:xfrm>
            <a:off x="152400" y="4819650"/>
            <a:ext cx="5715000" cy="46166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endParaRPr lang="en-US" sz="2400" dirty="0">
              <a:solidFill>
                <a:srgbClr val="0033CC"/>
              </a:solidFill>
            </a:endParaRPr>
          </a:p>
        </p:txBody>
      </p:sp>
      <p:sp>
        <p:nvSpPr>
          <p:cNvPr id="679943" name="Text Box 7"/>
          <p:cNvSpPr txBox="1">
            <a:spLocks noChangeArrowheads="1"/>
          </p:cNvSpPr>
          <p:nvPr/>
        </p:nvSpPr>
        <p:spPr bwMode="auto">
          <a:xfrm>
            <a:off x="2503991" y="4343400"/>
            <a:ext cx="184731" cy="523220"/>
          </a:xfrm>
          <a:prstGeom prst="rect">
            <a:avLst/>
          </a:prstGeom>
          <a:noFill/>
          <a:ln w="76200" algn="ctr">
            <a:noFill/>
            <a:miter lim="800000"/>
            <a:headEnd/>
            <a:tailEnd/>
          </a:ln>
          <a:effectLst/>
        </p:spPr>
        <p:txBody>
          <a:bodyPr wrap="none">
            <a:spAutoFit/>
          </a:bodyPr>
          <a:lstStyle/>
          <a:p>
            <a:pPr algn="ctr"/>
            <a:endParaRPr lang="en-US" sz="2800" i="1" u="sng" dirty="0">
              <a:solidFill>
                <a:schemeClr val="hlink"/>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Content Placeholder 9"/>
          <p:cNvSpPr>
            <a:spLocks noGrp="1"/>
          </p:cNvSpPr>
          <p:nvPr>
            <p:ph/>
          </p:nvPr>
        </p:nvSpPr>
        <p:spPr>
          <a:xfrm>
            <a:off x="228600" y="838200"/>
            <a:ext cx="8229600" cy="5851525"/>
          </a:xfrm>
        </p:spPr>
        <p:txBody>
          <a:bodyPr/>
          <a:lstStyle/>
          <a:p>
            <a:r>
              <a:rPr lang="en-US" sz="3600" b="1" dirty="0" smtClean="0"/>
              <a:t>Physical and Data Link Layers</a:t>
            </a:r>
          </a:p>
          <a:p>
            <a:pPr lvl="1"/>
            <a:r>
              <a:rPr lang="en-US" sz="3400" dirty="0" smtClean="0"/>
              <a:t>No specific protocol is defined at this layer, rather, TCP/IP model supports all the standard and proprietary protocols.</a:t>
            </a:r>
          </a:p>
          <a:p>
            <a:pPr lvl="1"/>
            <a:r>
              <a:rPr lang="en-US" sz="3400" dirty="0" smtClean="0"/>
              <a:t>For instance, a network in a TCP/IP internetwork can be a local-area network or a wide-area network.</a:t>
            </a:r>
          </a:p>
          <a:p>
            <a:pPr lvl="1">
              <a:buNone/>
            </a:pPr>
            <a:endParaRPr lang="en-US" sz="2000" dirty="0" smtClean="0"/>
          </a:p>
          <a:p>
            <a:endParaRPr lang="en-US" dirty="0"/>
          </a:p>
        </p:txBody>
      </p:sp>
      <p:sp>
        <p:nvSpPr>
          <p:cNvPr id="8" name="Slide Number Placeholder 1"/>
          <p:cNvSpPr>
            <a:spLocks noGrp="1"/>
          </p:cNvSpPr>
          <p:nvPr>
            <p:ph type="sldNum" sz="quarter" idx="10"/>
          </p:nvPr>
        </p:nvSpPr>
        <p:spPr/>
        <p:txBody>
          <a:bodyPr/>
          <a:lstStyle/>
          <a:p>
            <a:r>
              <a:rPr lang="en-US" dirty="0" smtClean="0"/>
              <a:t>2.</a:t>
            </a:r>
            <a:fld id="{80F245B6-A134-40B1-B62B-0C2EBD841BB0}" type="slidenum">
              <a:rPr lang="en-US" smtClean="0"/>
              <a:pPr/>
              <a:t>61</a:t>
            </a:fld>
            <a:endParaRPr lang="en-US" dirty="0"/>
          </a:p>
        </p:txBody>
      </p:sp>
      <p:sp>
        <p:nvSpPr>
          <p:cNvPr id="67993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a:effectLst>
                <a:outerShdw blurRad="38100" dist="38100" dir="2700000" algn="tl">
                  <a:srgbClr val="FFFFFF"/>
                </a:outerShdw>
              </a:effectLst>
            </a:endParaRPr>
          </a:p>
        </p:txBody>
      </p:sp>
      <p:sp>
        <p:nvSpPr>
          <p:cNvPr id="679939" name="Text Box 3"/>
          <p:cNvSpPr txBox="1">
            <a:spLocks noChangeArrowheads="1"/>
          </p:cNvSpPr>
          <p:nvPr/>
        </p:nvSpPr>
        <p:spPr bwMode="auto">
          <a:xfrm>
            <a:off x="228600" y="76200"/>
            <a:ext cx="6110134" cy="584775"/>
          </a:xfrm>
          <a:prstGeom prst="rect">
            <a:avLst/>
          </a:prstGeom>
          <a:noFill/>
          <a:ln w="9525">
            <a:noFill/>
            <a:miter lim="800000"/>
            <a:headEnd/>
            <a:tailEnd/>
          </a:ln>
          <a:effectLst/>
        </p:spPr>
        <p:txBody>
          <a:bodyPr wrap="none">
            <a:spAutoFit/>
          </a:bodyPr>
          <a:lstStyle/>
          <a:p>
            <a:r>
              <a:rPr lang="en-US" sz="3200" dirty="0">
                <a:effectLst>
                  <a:outerShdw blurRad="38100" dist="38100" dir="2700000" algn="tl">
                    <a:srgbClr val="C0C0C0"/>
                  </a:outerShdw>
                </a:effectLst>
                <a:latin typeface="Times" pitchFamily="18" charset="0"/>
              </a:rPr>
              <a:t>2-4   TCP/IP PROTOCOL </a:t>
            </a:r>
            <a:r>
              <a:rPr lang="en-US" sz="3200" dirty="0" smtClean="0">
                <a:effectLst>
                  <a:outerShdw blurRad="38100" dist="38100" dir="2700000" algn="tl">
                    <a:srgbClr val="C0C0C0"/>
                  </a:outerShdw>
                </a:effectLst>
                <a:latin typeface="Times" pitchFamily="18" charset="0"/>
              </a:rPr>
              <a:t>SUITE</a:t>
            </a:r>
            <a:endParaRPr lang="en-US" sz="3200" dirty="0">
              <a:effectLst>
                <a:outerShdw blurRad="38100" dist="38100" dir="2700000" algn="tl">
                  <a:srgbClr val="C0C0C0"/>
                </a:outerShdw>
              </a:effectLst>
              <a:latin typeface="Times" pitchFamily="18" charset="0"/>
            </a:endParaRPr>
          </a:p>
        </p:txBody>
      </p:sp>
      <p:sp>
        <p:nvSpPr>
          <p:cNvPr id="6799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p>
        </p:txBody>
      </p:sp>
      <p:sp>
        <p:nvSpPr>
          <p:cNvPr id="679942" name="Rectangle 6"/>
          <p:cNvSpPr>
            <a:spLocks noChangeArrowheads="1"/>
          </p:cNvSpPr>
          <p:nvPr/>
        </p:nvSpPr>
        <p:spPr bwMode="auto">
          <a:xfrm>
            <a:off x="152400" y="4819650"/>
            <a:ext cx="5715000" cy="46166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endParaRPr lang="en-US" sz="2400" dirty="0">
              <a:solidFill>
                <a:srgbClr val="0033CC"/>
              </a:solidFill>
            </a:endParaRPr>
          </a:p>
        </p:txBody>
      </p:sp>
      <p:sp>
        <p:nvSpPr>
          <p:cNvPr id="679943" name="Text Box 7"/>
          <p:cNvSpPr txBox="1">
            <a:spLocks noChangeArrowheads="1"/>
          </p:cNvSpPr>
          <p:nvPr/>
        </p:nvSpPr>
        <p:spPr bwMode="auto">
          <a:xfrm>
            <a:off x="2503991" y="4343400"/>
            <a:ext cx="184731" cy="523220"/>
          </a:xfrm>
          <a:prstGeom prst="rect">
            <a:avLst/>
          </a:prstGeom>
          <a:noFill/>
          <a:ln w="76200" algn="ctr">
            <a:noFill/>
            <a:miter lim="800000"/>
            <a:headEnd/>
            <a:tailEnd/>
          </a:ln>
          <a:effectLst/>
        </p:spPr>
        <p:txBody>
          <a:bodyPr wrap="none">
            <a:spAutoFit/>
          </a:bodyPr>
          <a:lstStyle/>
          <a:p>
            <a:pPr algn="ctr"/>
            <a:endParaRPr lang="en-US" sz="2800" i="1" u="sng" dirty="0">
              <a:solidFill>
                <a:schemeClr val="hlink"/>
              </a:solidFill>
              <a:effectLst>
                <a:outerShdw blurRad="38100" dist="38100" dir="2700000" algn="tl">
                  <a:srgbClr val="C0C0C0"/>
                </a:outerShdw>
              </a:effectLst>
            </a:endParaRPr>
          </a:p>
        </p:txBody>
      </p:sp>
    </p:spTree>
    <p:extLst>
      <p:ext uri="{BB962C8B-B14F-4D97-AF65-F5344CB8AC3E}">
        <p14:creationId xmlns:p14="http://schemas.microsoft.com/office/powerpoint/2010/main" val="7801126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Content Placeholder 9"/>
          <p:cNvSpPr>
            <a:spLocks noGrp="1"/>
          </p:cNvSpPr>
          <p:nvPr>
            <p:ph/>
          </p:nvPr>
        </p:nvSpPr>
        <p:spPr>
          <a:xfrm>
            <a:off x="228600" y="1143000"/>
            <a:ext cx="8229600" cy="5546725"/>
          </a:xfrm>
        </p:spPr>
        <p:txBody>
          <a:bodyPr/>
          <a:lstStyle/>
          <a:p>
            <a:r>
              <a:rPr lang="en-US" sz="3600" b="1" dirty="0" smtClean="0"/>
              <a:t>Network layer (internetwork layer)</a:t>
            </a:r>
          </a:p>
          <a:p>
            <a:pPr lvl="1"/>
            <a:r>
              <a:rPr lang="en-US" sz="3400" dirty="0" smtClean="0"/>
              <a:t>TCP/IP at this layer supports the Internetworking Protocol (IP)</a:t>
            </a:r>
          </a:p>
          <a:p>
            <a:pPr lvl="1"/>
            <a:r>
              <a:rPr lang="en-US" sz="3400" dirty="0" smtClean="0"/>
              <a:t>There are also some other protocols that support data movement in this layer. Including: ARP, RARP, ICMP, and IGMP.</a:t>
            </a:r>
          </a:p>
          <a:p>
            <a:endParaRPr lang="en-US" dirty="0"/>
          </a:p>
        </p:txBody>
      </p:sp>
      <p:sp>
        <p:nvSpPr>
          <p:cNvPr id="8" name="Slide Number Placeholder 1"/>
          <p:cNvSpPr>
            <a:spLocks noGrp="1"/>
          </p:cNvSpPr>
          <p:nvPr>
            <p:ph type="sldNum" sz="quarter" idx="10"/>
          </p:nvPr>
        </p:nvSpPr>
        <p:spPr/>
        <p:txBody>
          <a:bodyPr/>
          <a:lstStyle/>
          <a:p>
            <a:r>
              <a:rPr lang="en-US" dirty="0" smtClean="0"/>
              <a:t>2.</a:t>
            </a:r>
            <a:fld id="{80F245B6-A134-40B1-B62B-0C2EBD841BB0}" type="slidenum">
              <a:rPr lang="en-US" smtClean="0"/>
              <a:pPr/>
              <a:t>62</a:t>
            </a:fld>
            <a:endParaRPr lang="en-US" dirty="0"/>
          </a:p>
        </p:txBody>
      </p:sp>
      <p:sp>
        <p:nvSpPr>
          <p:cNvPr id="67993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a:effectLst>
                <a:outerShdw blurRad="38100" dist="38100" dir="2700000" algn="tl">
                  <a:srgbClr val="FFFFFF"/>
                </a:outerShdw>
              </a:effectLst>
            </a:endParaRPr>
          </a:p>
        </p:txBody>
      </p:sp>
      <p:sp>
        <p:nvSpPr>
          <p:cNvPr id="679939" name="Text Box 3"/>
          <p:cNvSpPr txBox="1">
            <a:spLocks noChangeArrowheads="1"/>
          </p:cNvSpPr>
          <p:nvPr/>
        </p:nvSpPr>
        <p:spPr bwMode="auto">
          <a:xfrm>
            <a:off x="228600" y="76200"/>
            <a:ext cx="6110134" cy="584775"/>
          </a:xfrm>
          <a:prstGeom prst="rect">
            <a:avLst/>
          </a:prstGeom>
          <a:noFill/>
          <a:ln w="9525">
            <a:noFill/>
            <a:miter lim="800000"/>
            <a:headEnd/>
            <a:tailEnd/>
          </a:ln>
          <a:effectLst/>
        </p:spPr>
        <p:txBody>
          <a:bodyPr wrap="none">
            <a:spAutoFit/>
          </a:bodyPr>
          <a:lstStyle/>
          <a:p>
            <a:r>
              <a:rPr lang="en-US" sz="3200" dirty="0">
                <a:effectLst>
                  <a:outerShdw blurRad="38100" dist="38100" dir="2700000" algn="tl">
                    <a:srgbClr val="C0C0C0"/>
                  </a:outerShdw>
                </a:effectLst>
                <a:latin typeface="Times" pitchFamily="18" charset="0"/>
              </a:rPr>
              <a:t>2-4   TCP/IP PROTOCOL </a:t>
            </a:r>
            <a:r>
              <a:rPr lang="en-US" sz="3200" dirty="0" smtClean="0">
                <a:effectLst>
                  <a:outerShdw blurRad="38100" dist="38100" dir="2700000" algn="tl">
                    <a:srgbClr val="C0C0C0"/>
                  </a:outerShdw>
                </a:effectLst>
                <a:latin typeface="Times" pitchFamily="18" charset="0"/>
              </a:rPr>
              <a:t>SUITE</a:t>
            </a:r>
            <a:endParaRPr lang="en-US" sz="3200" dirty="0">
              <a:effectLst>
                <a:outerShdw blurRad="38100" dist="38100" dir="2700000" algn="tl">
                  <a:srgbClr val="C0C0C0"/>
                </a:outerShdw>
              </a:effectLst>
              <a:latin typeface="Times" pitchFamily="18" charset="0"/>
            </a:endParaRPr>
          </a:p>
        </p:txBody>
      </p:sp>
      <p:sp>
        <p:nvSpPr>
          <p:cNvPr id="6799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p>
        </p:txBody>
      </p:sp>
      <p:sp>
        <p:nvSpPr>
          <p:cNvPr id="679942" name="Rectangle 6"/>
          <p:cNvSpPr>
            <a:spLocks noChangeArrowheads="1"/>
          </p:cNvSpPr>
          <p:nvPr/>
        </p:nvSpPr>
        <p:spPr bwMode="auto">
          <a:xfrm>
            <a:off x="152400" y="4819650"/>
            <a:ext cx="5715000" cy="46166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endParaRPr lang="en-US" sz="2400" dirty="0">
              <a:solidFill>
                <a:srgbClr val="0033CC"/>
              </a:solidFill>
            </a:endParaRPr>
          </a:p>
        </p:txBody>
      </p:sp>
      <p:sp>
        <p:nvSpPr>
          <p:cNvPr id="679943" name="Text Box 7"/>
          <p:cNvSpPr txBox="1">
            <a:spLocks noChangeArrowheads="1"/>
          </p:cNvSpPr>
          <p:nvPr/>
        </p:nvSpPr>
        <p:spPr bwMode="auto">
          <a:xfrm>
            <a:off x="2503991" y="4343400"/>
            <a:ext cx="184731" cy="523220"/>
          </a:xfrm>
          <a:prstGeom prst="rect">
            <a:avLst/>
          </a:prstGeom>
          <a:noFill/>
          <a:ln w="76200" algn="ctr">
            <a:noFill/>
            <a:miter lim="800000"/>
            <a:headEnd/>
            <a:tailEnd/>
          </a:ln>
          <a:effectLst/>
        </p:spPr>
        <p:txBody>
          <a:bodyPr wrap="none">
            <a:spAutoFit/>
          </a:bodyPr>
          <a:lstStyle/>
          <a:p>
            <a:pPr algn="ctr"/>
            <a:endParaRPr lang="en-US" sz="2800" i="1" u="sng" dirty="0">
              <a:solidFill>
                <a:schemeClr val="hlink"/>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Content Placeholder 9"/>
          <p:cNvSpPr>
            <a:spLocks noGrp="1"/>
          </p:cNvSpPr>
          <p:nvPr>
            <p:ph/>
          </p:nvPr>
        </p:nvSpPr>
        <p:spPr>
          <a:xfrm>
            <a:off x="228600" y="1143000"/>
            <a:ext cx="8610600" cy="5546725"/>
          </a:xfrm>
        </p:spPr>
        <p:txBody>
          <a:bodyPr/>
          <a:lstStyle/>
          <a:p>
            <a:r>
              <a:rPr lang="en-US" sz="3400" b="1" i="1" dirty="0" smtClean="0">
                <a:solidFill>
                  <a:srgbClr val="C00000"/>
                </a:solidFill>
              </a:rPr>
              <a:t>Internetworking Protocol (IP)</a:t>
            </a:r>
          </a:p>
          <a:p>
            <a:pPr lvl="1">
              <a:buFont typeface="Wingdings" pitchFamily="2" charset="2"/>
              <a:buChar char="Ø"/>
            </a:pPr>
            <a:r>
              <a:rPr lang="en-US" sz="3200" dirty="0" smtClean="0"/>
              <a:t>Most important protocol of the TCP/IP network stack!  </a:t>
            </a:r>
          </a:p>
          <a:p>
            <a:pPr lvl="1">
              <a:buFont typeface="Wingdings" pitchFamily="2" charset="2"/>
              <a:buChar char="Ø"/>
            </a:pPr>
            <a:r>
              <a:rPr lang="en-US" sz="3200" dirty="0" smtClean="0"/>
              <a:t>Implements internetworking.</a:t>
            </a:r>
          </a:p>
          <a:p>
            <a:pPr lvl="1">
              <a:buFont typeface="Wingdings" pitchFamily="2" charset="2"/>
              <a:buChar char="Ø"/>
            </a:pPr>
            <a:r>
              <a:rPr lang="en-US" sz="3200" dirty="0" smtClean="0"/>
              <a:t>IP is an unreliable and connectionless protocol- a best-effort delivery.</a:t>
            </a:r>
          </a:p>
          <a:p>
            <a:pPr lvl="1">
              <a:buFont typeface="Wingdings" pitchFamily="2" charset="2"/>
              <a:buChar char="Ø"/>
            </a:pPr>
            <a:r>
              <a:rPr lang="en-US" sz="3200" dirty="0" smtClean="0"/>
              <a:t>It is host-to-host protocol.</a:t>
            </a:r>
          </a:p>
          <a:p>
            <a:pPr>
              <a:buFont typeface="Wingdings" pitchFamily="2" charset="2"/>
              <a:buChar char="Ø"/>
            </a:pPr>
            <a:endParaRPr lang="en-US" sz="3600" dirty="0" smtClean="0"/>
          </a:p>
          <a:p>
            <a:endParaRPr lang="en-US" dirty="0"/>
          </a:p>
        </p:txBody>
      </p:sp>
      <p:sp>
        <p:nvSpPr>
          <p:cNvPr id="8" name="Slide Number Placeholder 1"/>
          <p:cNvSpPr>
            <a:spLocks noGrp="1"/>
          </p:cNvSpPr>
          <p:nvPr>
            <p:ph type="sldNum" sz="quarter" idx="10"/>
          </p:nvPr>
        </p:nvSpPr>
        <p:spPr/>
        <p:txBody>
          <a:bodyPr/>
          <a:lstStyle/>
          <a:p>
            <a:r>
              <a:rPr lang="en-US" dirty="0" smtClean="0"/>
              <a:t>2.</a:t>
            </a:r>
            <a:fld id="{80F245B6-A134-40B1-B62B-0C2EBD841BB0}" type="slidenum">
              <a:rPr lang="en-US" smtClean="0"/>
              <a:pPr/>
              <a:t>63</a:t>
            </a:fld>
            <a:endParaRPr lang="en-US" dirty="0"/>
          </a:p>
        </p:txBody>
      </p:sp>
      <p:sp>
        <p:nvSpPr>
          <p:cNvPr id="67993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a:effectLst>
                <a:outerShdw blurRad="38100" dist="38100" dir="2700000" algn="tl">
                  <a:srgbClr val="FFFFFF"/>
                </a:outerShdw>
              </a:effectLst>
            </a:endParaRPr>
          </a:p>
        </p:txBody>
      </p:sp>
      <p:sp>
        <p:nvSpPr>
          <p:cNvPr id="679939" name="Text Box 3"/>
          <p:cNvSpPr txBox="1">
            <a:spLocks noChangeArrowheads="1"/>
          </p:cNvSpPr>
          <p:nvPr/>
        </p:nvSpPr>
        <p:spPr bwMode="auto">
          <a:xfrm>
            <a:off x="228600" y="76200"/>
            <a:ext cx="6176947" cy="615553"/>
          </a:xfrm>
          <a:prstGeom prst="rect">
            <a:avLst/>
          </a:prstGeom>
          <a:noFill/>
          <a:ln w="9525">
            <a:noFill/>
            <a:miter lim="800000"/>
            <a:headEnd/>
            <a:tailEnd/>
          </a:ln>
          <a:effectLst/>
        </p:spPr>
        <p:txBody>
          <a:bodyPr wrap="none">
            <a:spAutoFit/>
          </a:bodyPr>
          <a:lstStyle/>
          <a:p>
            <a:r>
              <a:rPr lang="en-US" sz="3400" dirty="0" smtClean="0">
                <a:effectLst>
                  <a:outerShdw blurRad="38100" dist="38100" dir="2700000" algn="tl">
                    <a:srgbClr val="C0C0C0"/>
                  </a:outerShdw>
                </a:effectLst>
                <a:latin typeface="Times" pitchFamily="18" charset="0"/>
              </a:rPr>
              <a:t>Protocols at The Network Layer</a:t>
            </a:r>
            <a:endParaRPr lang="en-US" sz="3400" dirty="0">
              <a:effectLst>
                <a:outerShdw blurRad="38100" dist="38100" dir="2700000" algn="tl">
                  <a:srgbClr val="C0C0C0"/>
                </a:outerShdw>
              </a:effectLst>
              <a:latin typeface="Times" pitchFamily="18" charset="0"/>
            </a:endParaRPr>
          </a:p>
        </p:txBody>
      </p:sp>
      <p:sp>
        <p:nvSpPr>
          <p:cNvPr id="6799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p>
        </p:txBody>
      </p:sp>
      <p:sp>
        <p:nvSpPr>
          <p:cNvPr id="679942" name="Rectangle 6"/>
          <p:cNvSpPr>
            <a:spLocks noChangeArrowheads="1"/>
          </p:cNvSpPr>
          <p:nvPr/>
        </p:nvSpPr>
        <p:spPr bwMode="auto">
          <a:xfrm>
            <a:off x="152400" y="4819650"/>
            <a:ext cx="5715000" cy="46166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endParaRPr lang="en-US" sz="2400" dirty="0">
              <a:solidFill>
                <a:srgbClr val="0033CC"/>
              </a:solidFill>
            </a:endParaRPr>
          </a:p>
        </p:txBody>
      </p:sp>
      <p:sp>
        <p:nvSpPr>
          <p:cNvPr id="679943" name="Text Box 7"/>
          <p:cNvSpPr txBox="1">
            <a:spLocks noChangeArrowheads="1"/>
          </p:cNvSpPr>
          <p:nvPr/>
        </p:nvSpPr>
        <p:spPr bwMode="auto">
          <a:xfrm>
            <a:off x="2503991" y="4343400"/>
            <a:ext cx="184731" cy="523220"/>
          </a:xfrm>
          <a:prstGeom prst="rect">
            <a:avLst/>
          </a:prstGeom>
          <a:noFill/>
          <a:ln w="76200" algn="ctr">
            <a:noFill/>
            <a:miter lim="800000"/>
            <a:headEnd/>
            <a:tailEnd/>
          </a:ln>
          <a:effectLst/>
        </p:spPr>
        <p:txBody>
          <a:bodyPr wrap="none">
            <a:spAutoFit/>
          </a:bodyPr>
          <a:lstStyle/>
          <a:p>
            <a:pPr algn="ctr"/>
            <a:endParaRPr lang="en-US" sz="2800" i="1" u="sng" dirty="0">
              <a:solidFill>
                <a:schemeClr val="hlink"/>
              </a:solidFill>
              <a:effectLst>
                <a:outerShdw blurRad="38100" dist="38100" dir="2700000" algn="tl">
                  <a:srgbClr val="C0C0C0"/>
                </a:outerShdw>
              </a:effectLst>
            </a:endParaRPr>
          </a:p>
        </p:txBody>
      </p:sp>
    </p:spTree>
    <p:extLst>
      <p:ext uri="{BB962C8B-B14F-4D97-AF65-F5344CB8AC3E}">
        <p14:creationId xmlns:p14="http://schemas.microsoft.com/office/powerpoint/2010/main" val="31817719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Content Placeholder 9"/>
          <p:cNvSpPr>
            <a:spLocks noGrp="1"/>
          </p:cNvSpPr>
          <p:nvPr>
            <p:ph/>
          </p:nvPr>
        </p:nvSpPr>
        <p:spPr>
          <a:xfrm>
            <a:off x="228600" y="1143000"/>
            <a:ext cx="8610600" cy="5546725"/>
          </a:xfrm>
        </p:spPr>
        <p:txBody>
          <a:bodyPr/>
          <a:lstStyle/>
          <a:p>
            <a:r>
              <a:rPr lang="en-US" sz="3400" b="1" i="1" dirty="0" smtClean="0">
                <a:solidFill>
                  <a:srgbClr val="C00000"/>
                </a:solidFill>
              </a:rPr>
              <a:t>Address </a:t>
            </a:r>
            <a:r>
              <a:rPr lang="en-US" sz="3400" b="1" i="1" dirty="0">
                <a:solidFill>
                  <a:srgbClr val="C00000"/>
                </a:solidFill>
              </a:rPr>
              <a:t>Resolution Protocol (ARP)</a:t>
            </a:r>
          </a:p>
          <a:p>
            <a:pPr lvl="1">
              <a:buFont typeface="Wingdings" pitchFamily="2" charset="2"/>
              <a:buChar char="Ø"/>
            </a:pPr>
            <a:r>
              <a:rPr lang="en-US" sz="3200" dirty="0"/>
              <a:t>It is used to find the physical address (NIC) of the node after its Network address is known</a:t>
            </a:r>
            <a:r>
              <a:rPr lang="en-US" sz="3200" dirty="0" smtClean="0"/>
              <a:t>.</a:t>
            </a:r>
          </a:p>
          <a:p>
            <a:pPr lvl="1">
              <a:buFont typeface="Wingdings" pitchFamily="2" charset="2"/>
              <a:buChar char="Ø"/>
            </a:pPr>
            <a:endParaRPr lang="en-US" sz="3200" dirty="0" smtClean="0"/>
          </a:p>
          <a:p>
            <a:r>
              <a:rPr lang="en-US" sz="3400" b="1" i="1" dirty="0">
                <a:solidFill>
                  <a:srgbClr val="C00000"/>
                </a:solidFill>
              </a:rPr>
              <a:t>Reverse Address Resolution Protocol (RARP)</a:t>
            </a:r>
          </a:p>
          <a:p>
            <a:pPr lvl="1">
              <a:buFont typeface="Wingdings" pitchFamily="2" charset="2"/>
              <a:buChar char="Ø"/>
            </a:pPr>
            <a:r>
              <a:rPr lang="en-US" sz="3200" dirty="0"/>
              <a:t>It is used to find the Internet address of the node after its physical address is known.</a:t>
            </a:r>
          </a:p>
          <a:p>
            <a:pPr>
              <a:buFont typeface="Wingdings" pitchFamily="2" charset="2"/>
              <a:buChar char="Ø"/>
            </a:pPr>
            <a:endParaRPr lang="en-US" sz="3600" dirty="0"/>
          </a:p>
          <a:p>
            <a:pPr>
              <a:buFont typeface="Wingdings" pitchFamily="2" charset="2"/>
              <a:buChar char="Ø"/>
            </a:pPr>
            <a:endParaRPr lang="en-US" sz="3600" dirty="0" smtClean="0"/>
          </a:p>
          <a:p>
            <a:endParaRPr lang="en-US" dirty="0"/>
          </a:p>
        </p:txBody>
      </p:sp>
      <p:sp>
        <p:nvSpPr>
          <p:cNvPr id="8" name="Slide Number Placeholder 1"/>
          <p:cNvSpPr>
            <a:spLocks noGrp="1"/>
          </p:cNvSpPr>
          <p:nvPr>
            <p:ph type="sldNum" sz="quarter" idx="10"/>
          </p:nvPr>
        </p:nvSpPr>
        <p:spPr/>
        <p:txBody>
          <a:bodyPr/>
          <a:lstStyle/>
          <a:p>
            <a:r>
              <a:rPr lang="en-US" dirty="0" smtClean="0"/>
              <a:t>2.</a:t>
            </a:r>
            <a:fld id="{80F245B6-A134-40B1-B62B-0C2EBD841BB0}" type="slidenum">
              <a:rPr lang="en-US" smtClean="0"/>
              <a:pPr/>
              <a:t>64</a:t>
            </a:fld>
            <a:endParaRPr lang="en-US" dirty="0"/>
          </a:p>
        </p:txBody>
      </p:sp>
      <p:sp>
        <p:nvSpPr>
          <p:cNvPr id="67993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a:effectLst>
                <a:outerShdw blurRad="38100" dist="38100" dir="2700000" algn="tl">
                  <a:srgbClr val="FFFFFF"/>
                </a:outerShdw>
              </a:effectLst>
            </a:endParaRPr>
          </a:p>
        </p:txBody>
      </p:sp>
      <p:sp>
        <p:nvSpPr>
          <p:cNvPr id="679939" name="Text Box 3"/>
          <p:cNvSpPr txBox="1">
            <a:spLocks noChangeArrowheads="1"/>
          </p:cNvSpPr>
          <p:nvPr/>
        </p:nvSpPr>
        <p:spPr bwMode="auto">
          <a:xfrm>
            <a:off x="228600" y="76200"/>
            <a:ext cx="6176947" cy="615553"/>
          </a:xfrm>
          <a:prstGeom prst="rect">
            <a:avLst/>
          </a:prstGeom>
          <a:noFill/>
          <a:ln w="9525">
            <a:noFill/>
            <a:miter lim="800000"/>
            <a:headEnd/>
            <a:tailEnd/>
          </a:ln>
          <a:effectLst/>
        </p:spPr>
        <p:txBody>
          <a:bodyPr wrap="none">
            <a:spAutoFit/>
          </a:bodyPr>
          <a:lstStyle/>
          <a:p>
            <a:r>
              <a:rPr lang="en-US" sz="3400" dirty="0" smtClean="0">
                <a:effectLst>
                  <a:outerShdw blurRad="38100" dist="38100" dir="2700000" algn="tl">
                    <a:srgbClr val="C0C0C0"/>
                  </a:outerShdw>
                </a:effectLst>
                <a:latin typeface="Times" pitchFamily="18" charset="0"/>
              </a:rPr>
              <a:t>Protocols at The Network Layer</a:t>
            </a:r>
            <a:endParaRPr lang="en-US" sz="3400" dirty="0">
              <a:effectLst>
                <a:outerShdw blurRad="38100" dist="38100" dir="2700000" algn="tl">
                  <a:srgbClr val="C0C0C0"/>
                </a:outerShdw>
              </a:effectLst>
              <a:latin typeface="Times" pitchFamily="18" charset="0"/>
            </a:endParaRPr>
          </a:p>
        </p:txBody>
      </p:sp>
      <p:sp>
        <p:nvSpPr>
          <p:cNvPr id="6799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p>
        </p:txBody>
      </p:sp>
      <p:sp>
        <p:nvSpPr>
          <p:cNvPr id="679942" name="Rectangle 6"/>
          <p:cNvSpPr>
            <a:spLocks noChangeArrowheads="1"/>
          </p:cNvSpPr>
          <p:nvPr/>
        </p:nvSpPr>
        <p:spPr bwMode="auto">
          <a:xfrm>
            <a:off x="152400" y="4819650"/>
            <a:ext cx="5715000" cy="46166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endParaRPr lang="en-US" sz="2400" dirty="0">
              <a:solidFill>
                <a:srgbClr val="0033CC"/>
              </a:solidFill>
            </a:endParaRPr>
          </a:p>
        </p:txBody>
      </p:sp>
      <p:sp>
        <p:nvSpPr>
          <p:cNvPr id="679943" name="Text Box 7"/>
          <p:cNvSpPr txBox="1">
            <a:spLocks noChangeArrowheads="1"/>
          </p:cNvSpPr>
          <p:nvPr/>
        </p:nvSpPr>
        <p:spPr bwMode="auto">
          <a:xfrm>
            <a:off x="2503991" y="4343400"/>
            <a:ext cx="184731" cy="523220"/>
          </a:xfrm>
          <a:prstGeom prst="rect">
            <a:avLst/>
          </a:prstGeom>
          <a:noFill/>
          <a:ln w="76200" algn="ctr">
            <a:noFill/>
            <a:miter lim="800000"/>
            <a:headEnd/>
            <a:tailEnd/>
          </a:ln>
          <a:effectLst/>
        </p:spPr>
        <p:txBody>
          <a:bodyPr wrap="none">
            <a:spAutoFit/>
          </a:bodyPr>
          <a:lstStyle/>
          <a:p>
            <a:pPr algn="ctr"/>
            <a:endParaRPr lang="en-US" sz="2800" i="1" u="sng" dirty="0">
              <a:solidFill>
                <a:schemeClr val="hlink"/>
              </a:solidFill>
              <a:effectLst>
                <a:outerShdw blurRad="38100" dist="38100" dir="2700000" algn="tl">
                  <a:srgbClr val="C0C0C0"/>
                </a:outerShdw>
              </a:effectLst>
            </a:endParaRPr>
          </a:p>
        </p:txBody>
      </p:sp>
    </p:spTree>
    <p:extLst>
      <p:ext uri="{BB962C8B-B14F-4D97-AF65-F5344CB8AC3E}">
        <p14:creationId xmlns:p14="http://schemas.microsoft.com/office/powerpoint/2010/main" val="27503439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Content Placeholder 9"/>
          <p:cNvSpPr>
            <a:spLocks noGrp="1"/>
          </p:cNvSpPr>
          <p:nvPr>
            <p:ph/>
          </p:nvPr>
        </p:nvSpPr>
        <p:spPr>
          <a:xfrm>
            <a:off x="0" y="1066800"/>
            <a:ext cx="8966200" cy="5622925"/>
          </a:xfrm>
        </p:spPr>
        <p:txBody>
          <a:bodyPr/>
          <a:lstStyle/>
          <a:p>
            <a:r>
              <a:rPr lang="en-US" sz="3400" b="1" i="1" dirty="0">
                <a:solidFill>
                  <a:srgbClr val="C00000"/>
                </a:solidFill>
              </a:rPr>
              <a:t>Internet Control Message Protocol (ICMP)</a:t>
            </a:r>
          </a:p>
          <a:p>
            <a:pPr lvl="1">
              <a:buFont typeface="Wingdings" pitchFamily="2" charset="2"/>
              <a:buChar char="Ø"/>
            </a:pPr>
            <a:r>
              <a:rPr lang="en-US" sz="3200" dirty="0"/>
              <a:t>It is used by hosts and gateways to send notification of </a:t>
            </a:r>
            <a:r>
              <a:rPr lang="en-US" sz="3200" dirty="0" err="1"/>
              <a:t>datagrams</a:t>
            </a:r>
            <a:r>
              <a:rPr lang="en-US" sz="3200" dirty="0"/>
              <a:t> ( packets) problem back to the sender.</a:t>
            </a:r>
          </a:p>
          <a:p>
            <a:r>
              <a:rPr lang="en-US" sz="3400" b="1" i="1" dirty="0" smtClean="0">
                <a:solidFill>
                  <a:srgbClr val="C00000"/>
                </a:solidFill>
              </a:rPr>
              <a:t>Internet Group Message Protocol (IGMP)</a:t>
            </a:r>
          </a:p>
          <a:p>
            <a:pPr lvl="1">
              <a:buFont typeface="Wingdings" pitchFamily="2" charset="2"/>
              <a:buChar char="Ø"/>
            </a:pPr>
            <a:r>
              <a:rPr lang="en-US" sz="3200" dirty="0"/>
              <a:t>It is used to facilitate the simultaneous transmission of messages to a group of recipients.</a:t>
            </a:r>
          </a:p>
          <a:p>
            <a:pPr lvl="1">
              <a:buNone/>
            </a:pPr>
            <a:endParaRPr lang="en-US" sz="2000" b="1" i="1" dirty="0" smtClean="0">
              <a:solidFill>
                <a:srgbClr val="00CC00"/>
              </a:solidFill>
            </a:endParaRPr>
          </a:p>
        </p:txBody>
      </p:sp>
      <p:sp>
        <p:nvSpPr>
          <p:cNvPr id="8" name="Slide Number Placeholder 1"/>
          <p:cNvSpPr>
            <a:spLocks noGrp="1"/>
          </p:cNvSpPr>
          <p:nvPr>
            <p:ph type="sldNum" sz="quarter" idx="10"/>
          </p:nvPr>
        </p:nvSpPr>
        <p:spPr/>
        <p:txBody>
          <a:bodyPr/>
          <a:lstStyle/>
          <a:p>
            <a:r>
              <a:rPr lang="en-US" dirty="0" smtClean="0"/>
              <a:t>2.</a:t>
            </a:r>
            <a:fld id="{80F245B6-A134-40B1-B62B-0C2EBD841BB0}" type="slidenum">
              <a:rPr lang="en-US" smtClean="0"/>
              <a:pPr/>
              <a:t>65</a:t>
            </a:fld>
            <a:endParaRPr lang="en-US" dirty="0"/>
          </a:p>
        </p:txBody>
      </p:sp>
      <p:sp>
        <p:nvSpPr>
          <p:cNvPr id="67993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a:effectLst>
                <a:outerShdw blurRad="38100" dist="38100" dir="2700000" algn="tl">
                  <a:srgbClr val="FFFFFF"/>
                </a:outerShdw>
              </a:effectLst>
            </a:endParaRPr>
          </a:p>
        </p:txBody>
      </p:sp>
      <p:sp>
        <p:nvSpPr>
          <p:cNvPr id="679939" name="Text Box 3"/>
          <p:cNvSpPr txBox="1">
            <a:spLocks noChangeArrowheads="1"/>
          </p:cNvSpPr>
          <p:nvPr/>
        </p:nvSpPr>
        <p:spPr bwMode="auto">
          <a:xfrm>
            <a:off x="228600" y="76200"/>
            <a:ext cx="6176947" cy="615553"/>
          </a:xfrm>
          <a:prstGeom prst="rect">
            <a:avLst/>
          </a:prstGeom>
          <a:noFill/>
          <a:ln w="9525">
            <a:noFill/>
            <a:miter lim="800000"/>
            <a:headEnd/>
            <a:tailEnd/>
          </a:ln>
          <a:effectLst/>
        </p:spPr>
        <p:txBody>
          <a:bodyPr wrap="none">
            <a:spAutoFit/>
          </a:bodyPr>
          <a:lstStyle/>
          <a:p>
            <a:r>
              <a:rPr lang="en-US" sz="3400" dirty="0">
                <a:effectLst>
                  <a:outerShdw blurRad="38100" dist="38100" dir="2700000" algn="tl">
                    <a:srgbClr val="C0C0C0"/>
                  </a:outerShdw>
                </a:effectLst>
                <a:latin typeface="Times" pitchFamily="18" charset="0"/>
              </a:rPr>
              <a:t>Protocols at The Network Layer</a:t>
            </a:r>
          </a:p>
        </p:txBody>
      </p:sp>
      <p:sp>
        <p:nvSpPr>
          <p:cNvPr id="6799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p>
        </p:txBody>
      </p:sp>
      <p:sp>
        <p:nvSpPr>
          <p:cNvPr id="679942" name="Rectangle 6"/>
          <p:cNvSpPr>
            <a:spLocks noChangeArrowheads="1"/>
          </p:cNvSpPr>
          <p:nvPr/>
        </p:nvSpPr>
        <p:spPr bwMode="auto">
          <a:xfrm>
            <a:off x="381000" y="4800600"/>
            <a:ext cx="5715000" cy="46166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endParaRPr lang="en-US" sz="2400" dirty="0">
              <a:solidFill>
                <a:srgbClr val="0033CC"/>
              </a:solidFill>
            </a:endParaRPr>
          </a:p>
        </p:txBody>
      </p:sp>
      <p:sp>
        <p:nvSpPr>
          <p:cNvPr id="679943" name="Text Box 7"/>
          <p:cNvSpPr txBox="1">
            <a:spLocks noChangeArrowheads="1"/>
          </p:cNvSpPr>
          <p:nvPr/>
        </p:nvSpPr>
        <p:spPr bwMode="auto">
          <a:xfrm>
            <a:off x="2503991" y="4343400"/>
            <a:ext cx="184731" cy="523220"/>
          </a:xfrm>
          <a:prstGeom prst="rect">
            <a:avLst/>
          </a:prstGeom>
          <a:noFill/>
          <a:ln w="76200" algn="ctr">
            <a:noFill/>
            <a:miter lim="800000"/>
            <a:headEnd/>
            <a:tailEnd/>
          </a:ln>
          <a:effectLst/>
        </p:spPr>
        <p:txBody>
          <a:bodyPr wrap="none">
            <a:spAutoFit/>
          </a:bodyPr>
          <a:lstStyle/>
          <a:p>
            <a:pPr algn="ctr"/>
            <a:endParaRPr lang="en-US" sz="2800" i="1" u="sng" dirty="0">
              <a:solidFill>
                <a:schemeClr val="hlink"/>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Content Placeholder 9"/>
          <p:cNvSpPr>
            <a:spLocks noGrp="1"/>
          </p:cNvSpPr>
          <p:nvPr>
            <p:ph/>
          </p:nvPr>
        </p:nvSpPr>
        <p:spPr>
          <a:xfrm>
            <a:off x="228600" y="914400"/>
            <a:ext cx="8229600" cy="5775325"/>
          </a:xfrm>
        </p:spPr>
        <p:txBody>
          <a:bodyPr/>
          <a:lstStyle/>
          <a:p>
            <a:r>
              <a:rPr lang="en-US" sz="3400" b="1" dirty="0" smtClean="0"/>
              <a:t>Transport Layer</a:t>
            </a:r>
          </a:p>
          <a:p>
            <a:pPr lvl="1"/>
            <a:r>
              <a:rPr lang="en-US" sz="3200" dirty="0" smtClean="0"/>
              <a:t>In this layer, the protocol is responsible for delivery of message from a process to another process. </a:t>
            </a:r>
          </a:p>
          <a:p>
            <a:pPr lvl="1">
              <a:buNone/>
            </a:pPr>
            <a:endParaRPr lang="en-US" sz="2000" dirty="0" smtClean="0"/>
          </a:p>
          <a:p>
            <a:pPr lvl="1">
              <a:buNone/>
            </a:pPr>
            <a:endParaRPr lang="en-US" dirty="0"/>
          </a:p>
        </p:txBody>
      </p:sp>
      <p:sp>
        <p:nvSpPr>
          <p:cNvPr id="8" name="Slide Number Placeholder 1"/>
          <p:cNvSpPr>
            <a:spLocks noGrp="1"/>
          </p:cNvSpPr>
          <p:nvPr>
            <p:ph type="sldNum" sz="quarter" idx="10"/>
          </p:nvPr>
        </p:nvSpPr>
        <p:spPr/>
        <p:txBody>
          <a:bodyPr/>
          <a:lstStyle/>
          <a:p>
            <a:r>
              <a:rPr lang="en-US" dirty="0" smtClean="0"/>
              <a:t>2.</a:t>
            </a:r>
            <a:fld id="{80F245B6-A134-40B1-B62B-0C2EBD841BB0}" type="slidenum">
              <a:rPr lang="en-US" smtClean="0"/>
              <a:pPr/>
              <a:t>66</a:t>
            </a:fld>
            <a:endParaRPr lang="en-US" dirty="0"/>
          </a:p>
        </p:txBody>
      </p:sp>
      <p:sp>
        <p:nvSpPr>
          <p:cNvPr id="67993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a:effectLst>
                <a:outerShdw blurRad="38100" dist="38100" dir="2700000" algn="tl">
                  <a:srgbClr val="FFFFFF"/>
                </a:outerShdw>
              </a:effectLst>
            </a:endParaRPr>
          </a:p>
        </p:txBody>
      </p:sp>
      <p:sp>
        <p:nvSpPr>
          <p:cNvPr id="679939" name="Text Box 3"/>
          <p:cNvSpPr txBox="1">
            <a:spLocks noChangeArrowheads="1"/>
          </p:cNvSpPr>
          <p:nvPr/>
        </p:nvSpPr>
        <p:spPr bwMode="auto">
          <a:xfrm>
            <a:off x="228600" y="76200"/>
            <a:ext cx="6110134" cy="584775"/>
          </a:xfrm>
          <a:prstGeom prst="rect">
            <a:avLst/>
          </a:prstGeom>
          <a:noFill/>
          <a:ln w="9525">
            <a:noFill/>
            <a:miter lim="800000"/>
            <a:headEnd/>
            <a:tailEnd/>
          </a:ln>
          <a:effectLst/>
        </p:spPr>
        <p:txBody>
          <a:bodyPr wrap="none">
            <a:spAutoFit/>
          </a:bodyPr>
          <a:lstStyle/>
          <a:p>
            <a:r>
              <a:rPr lang="en-US" sz="3200" dirty="0">
                <a:effectLst>
                  <a:outerShdw blurRad="38100" dist="38100" dir="2700000" algn="tl">
                    <a:srgbClr val="C0C0C0"/>
                  </a:outerShdw>
                </a:effectLst>
                <a:latin typeface="Times" pitchFamily="18" charset="0"/>
              </a:rPr>
              <a:t>2-4   TCP/IP PROTOCOL </a:t>
            </a:r>
            <a:r>
              <a:rPr lang="en-US" sz="3200" dirty="0" smtClean="0">
                <a:effectLst>
                  <a:outerShdw blurRad="38100" dist="38100" dir="2700000" algn="tl">
                    <a:srgbClr val="C0C0C0"/>
                  </a:outerShdw>
                </a:effectLst>
                <a:latin typeface="Times" pitchFamily="18" charset="0"/>
              </a:rPr>
              <a:t>SUITE</a:t>
            </a:r>
            <a:endParaRPr lang="en-US" sz="3200" dirty="0">
              <a:effectLst>
                <a:outerShdw blurRad="38100" dist="38100" dir="2700000" algn="tl">
                  <a:srgbClr val="C0C0C0"/>
                </a:outerShdw>
              </a:effectLst>
              <a:latin typeface="Times" pitchFamily="18" charset="0"/>
            </a:endParaRPr>
          </a:p>
        </p:txBody>
      </p:sp>
      <p:sp>
        <p:nvSpPr>
          <p:cNvPr id="6799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p>
        </p:txBody>
      </p:sp>
      <p:sp>
        <p:nvSpPr>
          <p:cNvPr id="679942" name="Rectangle 6"/>
          <p:cNvSpPr>
            <a:spLocks noChangeArrowheads="1"/>
          </p:cNvSpPr>
          <p:nvPr/>
        </p:nvSpPr>
        <p:spPr bwMode="auto">
          <a:xfrm>
            <a:off x="152400" y="4819650"/>
            <a:ext cx="5715000" cy="46166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endParaRPr lang="en-US" sz="2400" dirty="0">
              <a:solidFill>
                <a:srgbClr val="0033CC"/>
              </a:solidFill>
            </a:endParaRPr>
          </a:p>
        </p:txBody>
      </p:sp>
      <p:sp>
        <p:nvSpPr>
          <p:cNvPr id="679943" name="Text Box 7"/>
          <p:cNvSpPr txBox="1">
            <a:spLocks noChangeArrowheads="1"/>
          </p:cNvSpPr>
          <p:nvPr/>
        </p:nvSpPr>
        <p:spPr bwMode="auto">
          <a:xfrm>
            <a:off x="2503991" y="4343400"/>
            <a:ext cx="184731" cy="523220"/>
          </a:xfrm>
          <a:prstGeom prst="rect">
            <a:avLst/>
          </a:prstGeom>
          <a:noFill/>
          <a:ln w="76200" algn="ctr">
            <a:noFill/>
            <a:miter lim="800000"/>
            <a:headEnd/>
            <a:tailEnd/>
          </a:ln>
          <a:effectLst/>
        </p:spPr>
        <p:txBody>
          <a:bodyPr wrap="none">
            <a:spAutoFit/>
          </a:bodyPr>
          <a:lstStyle/>
          <a:p>
            <a:pPr algn="ctr"/>
            <a:endParaRPr lang="en-US" sz="2800" i="1" u="sng" dirty="0">
              <a:solidFill>
                <a:schemeClr val="hlink"/>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Content Placeholder 9"/>
          <p:cNvSpPr>
            <a:spLocks noGrp="1"/>
          </p:cNvSpPr>
          <p:nvPr>
            <p:ph/>
          </p:nvPr>
        </p:nvSpPr>
        <p:spPr>
          <a:xfrm>
            <a:off x="228600" y="914400"/>
            <a:ext cx="8229600" cy="5775325"/>
          </a:xfrm>
        </p:spPr>
        <p:txBody>
          <a:bodyPr/>
          <a:lstStyle/>
          <a:p>
            <a:r>
              <a:rPr lang="en-US" sz="3400" b="1" i="1" dirty="0">
                <a:solidFill>
                  <a:srgbClr val="C00000"/>
                </a:solidFill>
              </a:rPr>
              <a:t>User Datagram </a:t>
            </a:r>
            <a:r>
              <a:rPr lang="en-US" sz="3400" b="1" i="1" dirty="0" smtClean="0">
                <a:solidFill>
                  <a:srgbClr val="C00000"/>
                </a:solidFill>
              </a:rPr>
              <a:t>Protocol (UDP)</a:t>
            </a:r>
            <a:endParaRPr lang="en-US" sz="3400" b="1" i="1" dirty="0">
              <a:solidFill>
                <a:srgbClr val="C00000"/>
              </a:solidFill>
            </a:endParaRPr>
          </a:p>
          <a:p>
            <a:pPr>
              <a:buFont typeface="Wingdings" pitchFamily="2" charset="2"/>
              <a:buChar char="Ø"/>
            </a:pPr>
            <a:r>
              <a:rPr lang="en-US" dirty="0"/>
              <a:t>It adds port addresses, checksum error control, and length information to the data from the upper layer</a:t>
            </a:r>
            <a:r>
              <a:rPr lang="en-US" dirty="0" smtClean="0"/>
              <a:t>.</a:t>
            </a:r>
          </a:p>
          <a:p>
            <a:pPr>
              <a:buFont typeface="Wingdings" pitchFamily="2" charset="2"/>
              <a:buChar char="Ø"/>
            </a:pPr>
            <a:endParaRPr lang="en-US" dirty="0"/>
          </a:p>
          <a:p>
            <a:r>
              <a:rPr lang="en-US" sz="3400" b="1" i="1" dirty="0">
                <a:solidFill>
                  <a:srgbClr val="C00000"/>
                </a:solidFill>
              </a:rPr>
              <a:t>Transmission Control </a:t>
            </a:r>
            <a:r>
              <a:rPr lang="en-US" sz="3400" b="1" i="1" dirty="0" smtClean="0">
                <a:solidFill>
                  <a:srgbClr val="C00000"/>
                </a:solidFill>
              </a:rPr>
              <a:t>Protocol (TCP)</a:t>
            </a:r>
            <a:endParaRPr lang="en-US" sz="3400" b="1" i="1" dirty="0">
              <a:solidFill>
                <a:srgbClr val="C00000"/>
              </a:solidFill>
            </a:endParaRPr>
          </a:p>
          <a:p>
            <a:pPr>
              <a:buFont typeface="Wingdings" pitchFamily="2" charset="2"/>
              <a:buChar char="Ø"/>
            </a:pPr>
            <a:r>
              <a:rPr lang="en-US" dirty="0"/>
              <a:t>It is reliable and </a:t>
            </a:r>
            <a:r>
              <a:rPr lang="en-US" dirty="0" smtClean="0"/>
              <a:t>connection-oriented.</a:t>
            </a:r>
            <a:endParaRPr lang="en-US" dirty="0"/>
          </a:p>
        </p:txBody>
      </p:sp>
      <p:sp>
        <p:nvSpPr>
          <p:cNvPr id="8" name="Slide Number Placeholder 1"/>
          <p:cNvSpPr>
            <a:spLocks noGrp="1"/>
          </p:cNvSpPr>
          <p:nvPr>
            <p:ph type="sldNum" sz="quarter" idx="10"/>
          </p:nvPr>
        </p:nvSpPr>
        <p:spPr/>
        <p:txBody>
          <a:bodyPr/>
          <a:lstStyle/>
          <a:p>
            <a:r>
              <a:rPr lang="en-US" dirty="0" smtClean="0"/>
              <a:t>2.</a:t>
            </a:r>
            <a:fld id="{80F245B6-A134-40B1-B62B-0C2EBD841BB0}" type="slidenum">
              <a:rPr lang="en-US" smtClean="0"/>
              <a:pPr/>
              <a:t>67</a:t>
            </a:fld>
            <a:endParaRPr lang="en-US" dirty="0"/>
          </a:p>
        </p:txBody>
      </p:sp>
      <p:sp>
        <p:nvSpPr>
          <p:cNvPr id="67993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a:effectLst>
                <a:outerShdw blurRad="38100" dist="38100" dir="2700000" algn="tl">
                  <a:srgbClr val="FFFFFF"/>
                </a:outerShdw>
              </a:effectLst>
            </a:endParaRPr>
          </a:p>
        </p:txBody>
      </p:sp>
      <p:sp>
        <p:nvSpPr>
          <p:cNvPr id="679939" name="Text Box 3"/>
          <p:cNvSpPr txBox="1">
            <a:spLocks noChangeArrowheads="1"/>
          </p:cNvSpPr>
          <p:nvPr/>
        </p:nvSpPr>
        <p:spPr bwMode="auto">
          <a:xfrm>
            <a:off x="228600" y="76200"/>
            <a:ext cx="6428426" cy="615553"/>
          </a:xfrm>
          <a:prstGeom prst="rect">
            <a:avLst/>
          </a:prstGeom>
          <a:noFill/>
          <a:ln w="9525">
            <a:noFill/>
            <a:miter lim="800000"/>
            <a:headEnd/>
            <a:tailEnd/>
          </a:ln>
          <a:effectLst/>
        </p:spPr>
        <p:txBody>
          <a:bodyPr wrap="none">
            <a:spAutoFit/>
          </a:bodyPr>
          <a:lstStyle/>
          <a:p>
            <a:r>
              <a:rPr lang="en-US" sz="3400" dirty="0">
                <a:effectLst>
                  <a:outerShdw blurRad="38100" dist="38100" dir="2700000" algn="tl">
                    <a:srgbClr val="C0C0C0"/>
                  </a:outerShdw>
                </a:effectLst>
                <a:latin typeface="Times" pitchFamily="18" charset="0"/>
              </a:rPr>
              <a:t>Protocols at The </a:t>
            </a:r>
            <a:r>
              <a:rPr lang="en-US" sz="3400" dirty="0" smtClean="0">
                <a:effectLst>
                  <a:outerShdw blurRad="38100" dist="38100" dir="2700000" algn="tl">
                    <a:srgbClr val="C0C0C0"/>
                  </a:outerShdw>
                </a:effectLst>
                <a:latin typeface="Times" pitchFamily="18" charset="0"/>
              </a:rPr>
              <a:t>Transport Layer</a:t>
            </a:r>
            <a:endParaRPr lang="en-US" sz="3400" dirty="0">
              <a:effectLst>
                <a:outerShdw blurRad="38100" dist="38100" dir="2700000" algn="tl">
                  <a:srgbClr val="C0C0C0"/>
                </a:outerShdw>
              </a:effectLst>
              <a:latin typeface="Times" pitchFamily="18" charset="0"/>
            </a:endParaRPr>
          </a:p>
        </p:txBody>
      </p:sp>
      <p:sp>
        <p:nvSpPr>
          <p:cNvPr id="6799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p>
        </p:txBody>
      </p:sp>
      <p:sp>
        <p:nvSpPr>
          <p:cNvPr id="679942" name="Rectangle 6"/>
          <p:cNvSpPr>
            <a:spLocks noChangeArrowheads="1"/>
          </p:cNvSpPr>
          <p:nvPr/>
        </p:nvSpPr>
        <p:spPr bwMode="auto">
          <a:xfrm>
            <a:off x="152400" y="4819650"/>
            <a:ext cx="5715000" cy="46166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endParaRPr lang="en-US" sz="2400" dirty="0">
              <a:solidFill>
                <a:srgbClr val="0033CC"/>
              </a:solidFill>
            </a:endParaRPr>
          </a:p>
        </p:txBody>
      </p:sp>
      <p:sp>
        <p:nvSpPr>
          <p:cNvPr id="679943" name="Text Box 7"/>
          <p:cNvSpPr txBox="1">
            <a:spLocks noChangeArrowheads="1"/>
          </p:cNvSpPr>
          <p:nvPr/>
        </p:nvSpPr>
        <p:spPr bwMode="auto">
          <a:xfrm>
            <a:off x="2503991" y="4343400"/>
            <a:ext cx="184731" cy="523220"/>
          </a:xfrm>
          <a:prstGeom prst="rect">
            <a:avLst/>
          </a:prstGeom>
          <a:noFill/>
          <a:ln w="76200" algn="ctr">
            <a:noFill/>
            <a:miter lim="800000"/>
            <a:headEnd/>
            <a:tailEnd/>
          </a:ln>
          <a:effectLst/>
        </p:spPr>
        <p:txBody>
          <a:bodyPr wrap="none">
            <a:spAutoFit/>
          </a:bodyPr>
          <a:lstStyle/>
          <a:p>
            <a:pPr algn="ctr"/>
            <a:endParaRPr lang="en-US" sz="2800" i="1" u="sng" dirty="0">
              <a:solidFill>
                <a:schemeClr val="hlink"/>
              </a:solidFill>
              <a:effectLst>
                <a:outerShdw blurRad="38100" dist="38100" dir="2700000" algn="tl">
                  <a:srgbClr val="C0C0C0"/>
                </a:outerShdw>
              </a:effectLst>
            </a:endParaRPr>
          </a:p>
        </p:txBody>
      </p:sp>
    </p:spTree>
    <p:extLst>
      <p:ext uri="{BB962C8B-B14F-4D97-AF65-F5344CB8AC3E}">
        <p14:creationId xmlns:p14="http://schemas.microsoft.com/office/powerpoint/2010/main" val="26723187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Content Placeholder 9"/>
          <p:cNvSpPr>
            <a:spLocks noGrp="1"/>
          </p:cNvSpPr>
          <p:nvPr>
            <p:ph/>
          </p:nvPr>
        </p:nvSpPr>
        <p:spPr>
          <a:xfrm>
            <a:off x="228600" y="914400"/>
            <a:ext cx="8229600" cy="5775325"/>
          </a:xfrm>
        </p:spPr>
        <p:txBody>
          <a:bodyPr/>
          <a:lstStyle/>
          <a:p>
            <a:r>
              <a:rPr lang="en-US" sz="3400" b="1" i="1" dirty="0" smtClean="0">
                <a:solidFill>
                  <a:srgbClr val="C00000"/>
                </a:solidFill>
              </a:rPr>
              <a:t>Stream </a:t>
            </a:r>
            <a:r>
              <a:rPr lang="en-US" sz="3400" b="1" i="1" dirty="0">
                <a:solidFill>
                  <a:srgbClr val="C00000"/>
                </a:solidFill>
              </a:rPr>
              <a:t>Control Transmission </a:t>
            </a:r>
            <a:r>
              <a:rPr lang="en-US" sz="3400" b="1" i="1" dirty="0" smtClean="0">
                <a:solidFill>
                  <a:srgbClr val="C00000"/>
                </a:solidFill>
              </a:rPr>
              <a:t>Protocol (STCP)</a:t>
            </a:r>
            <a:endParaRPr lang="en-US" sz="3400" b="1" i="1" dirty="0">
              <a:solidFill>
                <a:srgbClr val="C00000"/>
              </a:solidFill>
            </a:endParaRPr>
          </a:p>
          <a:p>
            <a:pPr>
              <a:buFont typeface="Wingdings" pitchFamily="2" charset="2"/>
              <a:buChar char="Ø"/>
            </a:pPr>
            <a:r>
              <a:rPr lang="en-US" dirty="0"/>
              <a:t>It supports the newer application e.g. voice over the Internet.</a:t>
            </a:r>
          </a:p>
          <a:p>
            <a:pPr>
              <a:buFont typeface="Wingdings" pitchFamily="2" charset="2"/>
              <a:buChar char="Ø"/>
            </a:pPr>
            <a:r>
              <a:rPr lang="en-US" dirty="0"/>
              <a:t>It combine best features of UDP and TCP.</a:t>
            </a:r>
          </a:p>
          <a:p>
            <a:pPr lvl="1">
              <a:buNone/>
            </a:pPr>
            <a:endParaRPr lang="en-US" dirty="0"/>
          </a:p>
        </p:txBody>
      </p:sp>
      <p:sp>
        <p:nvSpPr>
          <p:cNvPr id="8" name="Slide Number Placeholder 1"/>
          <p:cNvSpPr>
            <a:spLocks noGrp="1"/>
          </p:cNvSpPr>
          <p:nvPr>
            <p:ph type="sldNum" sz="quarter" idx="10"/>
          </p:nvPr>
        </p:nvSpPr>
        <p:spPr/>
        <p:txBody>
          <a:bodyPr/>
          <a:lstStyle/>
          <a:p>
            <a:r>
              <a:rPr lang="en-US" dirty="0" smtClean="0"/>
              <a:t>2.</a:t>
            </a:r>
            <a:fld id="{80F245B6-A134-40B1-B62B-0C2EBD841BB0}" type="slidenum">
              <a:rPr lang="en-US" smtClean="0"/>
              <a:pPr/>
              <a:t>68</a:t>
            </a:fld>
            <a:endParaRPr lang="en-US" dirty="0"/>
          </a:p>
        </p:txBody>
      </p:sp>
      <p:sp>
        <p:nvSpPr>
          <p:cNvPr id="67993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a:effectLst>
                <a:outerShdw blurRad="38100" dist="38100" dir="2700000" algn="tl">
                  <a:srgbClr val="FFFFFF"/>
                </a:outerShdw>
              </a:effectLst>
            </a:endParaRPr>
          </a:p>
        </p:txBody>
      </p:sp>
      <p:sp>
        <p:nvSpPr>
          <p:cNvPr id="679939" name="Text Box 3"/>
          <p:cNvSpPr txBox="1">
            <a:spLocks noChangeArrowheads="1"/>
          </p:cNvSpPr>
          <p:nvPr/>
        </p:nvSpPr>
        <p:spPr bwMode="auto">
          <a:xfrm>
            <a:off x="228600" y="76200"/>
            <a:ext cx="6428426" cy="615553"/>
          </a:xfrm>
          <a:prstGeom prst="rect">
            <a:avLst/>
          </a:prstGeom>
          <a:noFill/>
          <a:ln w="9525">
            <a:noFill/>
            <a:miter lim="800000"/>
            <a:headEnd/>
            <a:tailEnd/>
          </a:ln>
          <a:effectLst/>
        </p:spPr>
        <p:txBody>
          <a:bodyPr wrap="none">
            <a:spAutoFit/>
          </a:bodyPr>
          <a:lstStyle/>
          <a:p>
            <a:r>
              <a:rPr lang="en-US" sz="3400" dirty="0">
                <a:effectLst>
                  <a:outerShdw blurRad="38100" dist="38100" dir="2700000" algn="tl">
                    <a:srgbClr val="C0C0C0"/>
                  </a:outerShdw>
                </a:effectLst>
                <a:latin typeface="Times" pitchFamily="18" charset="0"/>
              </a:rPr>
              <a:t>Protocols at The </a:t>
            </a:r>
            <a:r>
              <a:rPr lang="en-US" sz="3400" dirty="0" smtClean="0">
                <a:effectLst>
                  <a:outerShdw blurRad="38100" dist="38100" dir="2700000" algn="tl">
                    <a:srgbClr val="C0C0C0"/>
                  </a:outerShdw>
                </a:effectLst>
                <a:latin typeface="Times" pitchFamily="18" charset="0"/>
              </a:rPr>
              <a:t>Transport Layer</a:t>
            </a:r>
            <a:endParaRPr lang="en-US" sz="3400" dirty="0">
              <a:effectLst>
                <a:outerShdw blurRad="38100" dist="38100" dir="2700000" algn="tl">
                  <a:srgbClr val="C0C0C0"/>
                </a:outerShdw>
              </a:effectLst>
              <a:latin typeface="Times" pitchFamily="18" charset="0"/>
            </a:endParaRPr>
          </a:p>
        </p:txBody>
      </p:sp>
      <p:sp>
        <p:nvSpPr>
          <p:cNvPr id="6799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p>
        </p:txBody>
      </p:sp>
      <p:sp>
        <p:nvSpPr>
          <p:cNvPr id="679942" name="Rectangle 6"/>
          <p:cNvSpPr>
            <a:spLocks noChangeArrowheads="1"/>
          </p:cNvSpPr>
          <p:nvPr/>
        </p:nvSpPr>
        <p:spPr bwMode="auto">
          <a:xfrm>
            <a:off x="152400" y="4819650"/>
            <a:ext cx="5715000" cy="46166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endParaRPr lang="en-US" sz="2400" dirty="0">
              <a:solidFill>
                <a:srgbClr val="0033CC"/>
              </a:solidFill>
            </a:endParaRPr>
          </a:p>
        </p:txBody>
      </p:sp>
      <p:sp>
        <p:nvSpPr>
          <p:cNvPr id="679943" name="Text Box 7"/>
          <p:cNvSpPr txBox="1">
            <a:spLocks noChangeArrowheads="1"/>
          </p:cNvSpPr>
          <p:nvPr/>
        </p:nvSpPr>
        <p:spPr bwMode="auto">
          <a:xfrm>
            <a:off x="2503991" y="4343400"/>
            <a:ext cx="184731" cy="523220"/>
          </a:xfrm>
          <a:prstGeom prst="rect">
            <a:avLst/>
          </a:prstGeom>
          <a:noFill/>
          <a:ln w="76200" algn="ctr">
            <a:noFill/>
            <a:miter lim="800000"/>
            <a:headEnd/>
            <a:tailEnd/>
          </a:ln>
          <a:effectLst/>
        </p:spPr>
        <p:txBody>
          <a:bodyPr wrap="none">
            <a:spAutoFit/>
          </a:bodyPr>
          <a:lstStyle/>
          <a:p>
            <a:pPr algn="ctr"/>
            <a:endParaRPr lang="en-US" sz="2800" i="1" u="sng" dirty="0">
              <a:solidFill>
                <a:schemeClr val="hlink"/>
              </a:solidFill>
              <a:effectLst>
                <a:outerShdw blurRad="38100" dist="38100" dir="2700000" algn="tl">
                  <a:srgbClr val="C0C0C0"/>
                </a:outerShdw>
              </a:effectLst>
            </a:endParaRPr>
          </a:p>
        </p:txBody>
      </p:sp>
    </p:spTree>
    <p:extLst>
      <p:ext uri="{BB962C8B-B14F-4D97-AF65-F5344CB8AC3E}">
        <p14:creationId xmlns:p14="http://schemas.microsoft.com/office/powerpoint/2010/main" val="26486320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Content Placeholder 9"/>
          <p:cNvSpPr>
            <a:spLocks noGrp="1"/>
          </p:cNvSpPr>
          <p:nvPr>
            <p:ph/>
          </p:nvPr>
        </p:nvSpPr>
        <p:spPr>
          <a:xfrm>
            <a:off x="228600" y="914400"/>
            <a:ext cx="8229600" cy="5775325"/>
          </a:xfrm>
        </p:spPr>
        <p:txBody>
          <a:bodyPr/>
          <a:lstStyle/>
          <a:p>
            <a:pPr lvl="1"/>
            <a:endParaRPr lang="en-US" sz="2000" b="1" i="1" dirty="0" smtClean="0">
              <a:solidFill>
                <a:srgbClr val="00CC00"/>
              </a:solidFill>
            </a:endParaRPr>
          </a:p>
          <a:p>
            <a:r>
              <a:rPr lang="en-US" sz="3600" b="1" dirty="0" smtClean="0"/>
              <a:t>Application Layer</a:t>
            </a:r>
          </a:p>
          <a:p>
            <a:pPr lvl="1"/>
            <a:r>
              <a:rPr lang="en-US" sz="3400" dirty="0" smtClean="0"/>
              <a:t>The application layer in TCP/IP is equivalent to the combined session, presentation, and application.</a:t>
            </a:r>
          </a:p>
        </p:txBody>
      </p:sp>
      <p:sp>
        <p:nvSpPr>
          <p:cNvPr id="8" name="Slide Number Placeholder 1"/>
          <p:cNvSpPr>
            <a:spLocks noGrp="1"/>
          </p:cNvSpPr>
          <p:nvPr>
            <p:ph type="sldNum" sz="quarter" idx="10"/>
          </p:nvPr>
        </p:nvSpPr>
        <p:spPr/>
        <p:txBody>
          <a:bodyPr/>
          <a:lstStyle/>
          <a:p>
            <a:r>
              <a:rPr lang="en-US" dirty="0" smtClean="0"/>
              <a:t>2.</a:t>
            </a:r>
            <a:fld id="{80F245B6-A134-40B1-B62B-0C2EBD841BB0}" type="slidenum">
              <a:rPr lang="en-US" smtClean="0"/>
              <a:pPr/>
              <a:t>69</a:t>
            </a:fld>
            <a:endParaRPr lang="en-US" dirty="0"/>
          </a:p>
        </p:txBody>
      </p:sp>
      <p:sp>
        <p:nvSpPr>
          <p:cNvPr id="67993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a:effectLst>
                <a:outerShdw blurRad="38100" dist="38100" dir="2700000" algn="tl">
                  <a:srgbClr val="FFFFFF"/>
                </a:outerShdw>
              </a:effectLst>
            </a:endParaRPr>
          </a:p>
        </p:txBody>
      </p:sp>
      <p:sp>
        <p:nvSpPr>
          <p:cNvPr id="679939" name="Text Box 3"/>
          <p:cNvSpPr txBox="1">
            <a:spLocks noChangeArrowheads="1"/>
          </p:cNvSpPr>
          <p:nvPr/>
        </p:nvSpPr>
        <p:spPr bwMode="auto">
          <a:xfrm>
            <a:off x="228600" y="76200"/>
            <a:ext cx="6110134" cy="584775"/>
          </a:xfrm>
          <a:prstGeom prst="rect">
            <a:avLst/>
          </a:prstGeom>
          <a:noFill/>
          <a:ln w="9525">
            <a:noFill/>
            <a:miter lim="800000"/>
            <a:headEnd/>
            <a:tailEnd/>
          </a:ln>
          <a:effectLst/>
        </p:spPr>
        <p:txBody>
          <a:bodyPr wrap="none">
            <a:spAutoFit/>
          </a:bodyPr>
          <a:lstStyle/>
          <a:p>
            <a:r>
              <a:rPr lang="en-US" sz="3200" dirty="0">
                <a:effectLst>
                  <a:outerShdw blurRad="38100" dist="38100" dir="2700000" algn="tl">
                    <a:srgbClr val="C0C0C0"/>
                  </a:outerShdw>
                </a:effectLst>
                <a:latin typeface="Times" pitchFamily="18" charset="0"/>
              </a:rPr>
              <a:t>2-4   TCP/IP PROTOCOL </a:t>
            </a:r>
            <a:r>
              <a:rPr lang="en-US" sz="3200" dirty="0" smtClean="0">
                <a:effectLst>
                  <a:outerShdw blurRad="38100" dist="38100" dir="2700000" algn="tl">
                    <a:srgbClr val="C0C0C0"/>
                  </a:outerShdw>
                </a:effectLst>
                <a:latin typeface="Times" pitchFamily="18" charset="0"/>
              </a:rPr>
              <a:t>SUITE</a:t>
            </a:r>
            <a:endParaRPr lang="en-US" sz="3200" dirty="0">
              <a:effectLst>
                <a:outerShdw blurRad="38100" dist="38100" dir="2700000" algn="tl">
                  <a:srgbClr val="C0C0C0"/>
                </a:outerShdw>
              </a:effectLst>
              <a:latin typeface="Times" pitchFamily="18" charset="0"/>
            </a:endParaRPr>
          </a:p>
        </p:txBody>
      </p:sp>
      <p:sp>
        <p:nvSpPr>
          <p:cNvPr id="6799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p>
        </p:txBody>
      </p:sp>
      <p:sp>
        <p:nvSpPr>
          <p:cNvPr id="679943" name="Text Box 7"/>
          <p:cNvSpPr txBox="1">
            <a:spLocks noChangeArrowheads="1"/>
          </p:cNvSpPr>
          <p:nvPr/>
        </p:nvSpPr>
        <p:spPr bwMode="auto">
          <a:xfrm>
            <a:off x="2503991" y="4343400"/>
            <a:ext cx="184731" cy="523220"/>
          </a:xfrm>
          <a:prstGeom prst="rect">
            <a:avLst/>
          </a:prstGeom>
          <a:noFill/>
          <a:ln w="76200" algn="ctr">
            <a:noFill/>
            <a:miter lim="800000"/>
            <a:headEnd/>
            <a:tailEnd/>
          </a:ln>
          <a:effectLst/>
        </p:spPr>
        <p:txBody>
          <a:bodyPr wrap="none">
            <a:spAutoFit/>
          </a:bodyPr>
          <a:lstStyle/>
          <a:p>
            <a:pPr algn="ctr"/>
            <a:endParaRPr lang="en-US" sz="2800" i="1" u="sng" dirty="0">
              <a:solidFill>
                <a:schemeClr val="hlink"/>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r>
              <a:rPr lang="en-US" smtClean="0"/>
              <a:t>Local Area Network (LAN)</a:t>
            </a:r>
          </a:p>
        </p:txBody>
      </p:sp>
      <p:sp>
        <p:nvSpPr>
          <p:cNvPr id="59395" name="Rectangle 3"/>
          <p:cNvSpPr>
            <a:spLocks noGrp="1" noChangeArrowheads="1"/>
          </p:cNvSpPr>
          <p:nvPr>
            <p:ph type="body" idx="1"/>
          </p:nvPr>
        </p:nvSpPr>
        <p:spPr/>
        <p:txBody>
          <a:bodyPr/>
          <a:lstStyle/>
          <a:p>
            <a:pPr eaLnBrk="1" hangingPunct="1"/>
            <a:r>
              <a:rPr lang="en-US" sz="2800" dirty="0" smtClean="0"/>
              <a:t>LAN is distinguished by:</a:t>
            </a:r>
          </a:p>
          <a:p>
            <a:pPr lvl="1" eaLnBrk="1" hangingPunct="1"/>
            <a:r>
              <a:rPr lang="en-US" sz="2300" dirty="0" smtClean="0"/>
              <a:t>Size</a:t>
            </a:r>
          </a:p>
          <a:p>
            <a:pPr lvl="1" eaLnBrk="1" hangingPunct="1"/>
            <a:r>
              <a:rPr lang="en-US" sz="2300" dirty="0" smtClean="0"/>
              <a:t>Transmission medium (only one type)</a:t>
            </a:r>
          </a:p>
          <a:p>
            <a:pPr lvl="1" eaLnBrk="1" hangingPunct="1"/>
            <a:r>
              <a:rPr lang="en-US" sz="2300" dirty="0" smtClean="0"/>
              <a:t>Topology (bus, ring, star)</a:t>
            </a:r>
          </a:p>
          <a:p>
            <a:pPr lvl="1" eaLnBrk="1" hangingPunct="1"/>
            <a:endParaRPr lang="en-US" sz="2300" dirty="0" smtClean="0"/>
          </a:p>
          <a:p>
            <a:pPr eaLnBrk="1" hangingPunct="1"/>
            <a:r>
              <a:rPr lang="en-US" sz="2900" dirty="0" smtClean="0"/>
              <a:t>Data Rates (speed):</a:t>
            </a:r>
          </a:p>
          <a:p>
            <a:pPr lvl="1" eaLnBrk="1" hangingPunct="1"/>
            <a:r>
              <a:rPr lang="en-US" sz="2300" dirty="0" smtClean="0"/>
              <a:t>Early: 10 to 100 Mbps</a:t>
            </a:r>
          </a:p>
          <a:p>
            <a:pPr lvl="1" eaLnBrk="1" hangingPunct="1"/>
            <a:r>
              <a:rPr lang="en-US" sz="2300" dirty="0" smtClean="0"/>
              <a:t>Today:10Gbps</a:t>
            </a:r>
          </a:p>
        </p:txBody>
      </p:sp>
      <p:pic>
        <p:nvPicPr>
          <p:cNvPr id="59396" name="Picture 4"/>
          <p:cNvPicPr>
            <a:picLocks noChangeAspect="1" noChangeArrowheads="1"/>
          </p:cNvPicPr>
          <p:nvPr/>
        </p:nvPicPr>
        <p:blipFill>
          <a:blip r:embed="rId2"/>
          <a:srcRect/>
          <a:stretch>
            <a:fillRect/>
          </a:stretch>
        </p:blipFill>
        <p:spPr bwMode="auto">
          <a:xfrm>
            <a:off x="5367338" y="3405188"/>
            <a:ext cx="3400425" cy="2309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endParaRPr lang="en-IN" dirty="0" smtClean="0"/>
          </a:p>
        </p:txBody>
      </p:sp>
      <p:sp>
        <p:nvSpPr>
          <p:cNvPr id="84995" name="Content Placeholder 2"/>
          <p:cNvSpPr>
            <a:spLocks noGrp="1"/>
          </p:cNvSpPr>
          <p:nvPr>
            <p:ph idx="1"/>
          </p:nvPr>
        </p:nvSpPr>
        <p:spPr/>
        <p:txBody>
          <a:bodyPr/>
          <a:lstStyle/>
          <a:p>
            <a:pPr>
              <a:buFontTx/>
              <a:buNone/>
            </a:pPr>
            <a:endParaRPr lang="en-IN" dirty="0" smtClean="0"/>
          </a:p>
        </p:txBody>
      </p:sp>
      <p:sp>
        <p:nvSpPr>
          <p:cNvPr id="84996" name="Rectangle 4"/>
          <p:cNvSpPr>
            <a:spLocks noChangeArrowheads="1"/>
          </p:cNvSpPr>
          <p:nvPr/>
        </p:nvSpPr>
        <p:spPr bwMode="auto">
          <a:xfrm>
            <a:off x="1857375" y="2357438"/>
            <a:ext cx="5667375" cy="938212"/>
          </a:xfrm>
          <a:prstGeom prst="rect">
            <a:avLst/>
          </a:prstGeom>
          <a:noFill/>
          <a:ln w="9525">
            <a:noFill/>
            <a:miter lim="800000"/>
            <a:headEnd/>
            <a:tailEnd/>
          </a:ln>
        </p:spPr>
        <p:txBody>
          <a:bodyPr>
            <a:spAutoFit/>
          </a:bodyPr>
          <a:lstStyle/>
          <a:p>
            <a:r>
              <a:rPr lang="en-IN" sz="5500"/>
              <a:t>The Physical Layer</a:t>
            </a:r>
          </a:p>
        </p:txBody>
      </p:sp>
    </p:spTree>
    <p:extLst>
      <p:ext uri="{BB962C8B-B14F-4D97-AF65-F5344CB8AC3E}">
        <p14:creationId xmlns:p14="http://schemas.microsoft.com/office/powerpoint/2010/main" val="38459598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685800" y="357188"/>
            <a:ext cx="7772400" cy="714375"/>
          </a:xfrm>
        </p:spPr>
        <p:txBody>
          <a:bodyPr>
            <a:normAutofit fontScale="90000"/>
          </a:bodyPr>
          <a:lstStyle/>
          <a:p>
            <a:r>
              <a:rPr lang="en-IN" smtClean="0"/>
              <a:t>Introduction</a:t>
            </a:r>
          </a:p>
        </p:txBody>
      </p:sp>
      <p:sp>
        <p:nvSpPr>
          <p:cNvPr id="86019" name="Content Placeholder 2"/>
          <p:cNvSpPr>
            <a:spLocks noGrp="1"/>
          </p:cNvSpPr>
          <p:nvPr>
            <p:ph idx="1"/>
          </p:nvPr>
        </p:nvSpPr>
        <p:spPr>
          <a:xfrm>
            <a:off x="628650" y="1357313"/>
            <a:ext cx="8086725" cy="4818062"/>
          </a:xfrm>
        </p:spPr>
        <p:txBody>
          <a:bodyPr/>
          <a:lstStyle/>
          <a:p>
            <a:r>
              <a:rPr lang="en-IN" sz="2900" dirty="0" smtClean="0"/>
              <a:t>The purpose of the physical layer is </a:t>
            </a:r>
            <a:r>
              <a:rPr lang="en-IN" sz="2900" b="1" dirty="0" smtClean="0"/>
              <a:t>to transport bits </a:t>
            </a:r>
            <a:r>
              <a:rPr lang="en-IN" sz="2900" dirty="0" smtClean="0"/>
              <a:t>from one machine to another.</a:t>
            </a:r>
          </a:p>
          <a:p>
            <a:r>
              <a:rPr lang="en-IN" sz="2900" dirty="0" smtClean="0"/>
              <a:t>It defines the electrical, timing and other interfaces by which bits are sent as signals over channels. </a:t>
            </a:r>
          </a:p>
          <a:p>
            <a:r>
              <a:rPr lang="en-IN" sz="2900" dirty="0" smtClean="0"/>
              <a:t>The physical layer is the foundation on which the network is built. </a:t>
            </a:r>
          </a:p>
          <a:p>
            <a:r>
              <a:rPr lang="en-IN" sz="2900" dirty="0" smtClean="0"/>
              <a:t>The properties of different kinds of physical channels determine </a:t>
            </a:r>
            <a:r>
              <a:rPr lang="en-IN" sz="2900" b="1" dirty="0" smtClean="0"/>
              <a:t>the performance </a:t>
            </a:r>
            <a:r>
              <a:rPr lang="en-IN" sz="2900" dirty="0" smtClean="0"/>
              <a:t>(e.g., throughput, latency, and error rate)</a:t>
            </a:r>
          </a:p>
        </p:txBody>
      </p:sp>
    </p:spTree>
    <p:extLst>
      <p:ext uri="{BB962C8B-B14F-4D97-AF65-F5344CB8AC3E}">
        <p14:creationId xmlns:p14="http://schemas.microsoft.com/office/powerpoint/2010/main" val="9033343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685800" y="285750"/>
            <a:ext cx="7772400" cy="785813"/>
          </a:xfrm>
        </p:spPr>
        <p:txBody>
          <a:bodyPr/>
          <a:lstStyle/>
          <a:p>
            <a:r>
              <a:rPr lang="en-IN" smtClean="0"/>
              <a:t>Introduction</a:t>
            </a:r>
          </a:p>
        </p:txBody>
      </p:sp>
      <p:sp>
        <p:nvSpPr>
          <p:cNvPr id="87043" name="Content Placeholder 2"/>
          <p:cNvSpPr>
            <a:spLocks noGrp="1"/>
          </p:cNvSpPr>
          <p:nvPr>
            <p:ph idx="1"/>
          </p:nvPr>
        </p:nvSpPr>
        <p:spPr>
          <a:xfrm>
            <a:off x="357188" y="1285875"/>
            <a:ext cx="8501062" cy="4965700"/>
          </a:xfrm>
        </p:spPr>
        <p:txBody>
          <a:bodyPr/>
          <a:lstStyle/>
          <a:p>
            <a:r>
              <a:rPr lang="en-IN" sz="2900" b="1" dirty="0" smtClean="0"/>
              <a:t>Various physical media </a:t>
            </a:r>
            <a:r>
              <a:rPr lang="en-IN" sz="2900" dirty="0" smtClean="0"/>
              <a:t>can be used for the transmission. </a:t>
            </a:r>
          </a:p>
          <a:p>
            <a:r>
              <a:rPr lang="en-IN" sz="2900" dirty="0" smtClean="0"/>
              <a:t>Each one has its own niche in terms of bandwidth, delay, cost, and ease of installation and maintenance. </a:t>
            </a:r>
          </a:p>
          <a:p>
            <a:r>
              <a:rPr lang="en-IN" sz="2900" dirty="0" smtClean="0"/>
              <a:t>Media are roughly grouped into </a:t>
            </a:r>
            <a:r>
              <a:rPr lang="en-IN" sz="2900" b="1" dirty="0" smtClean="0"/>
              <a:t>guided media</a:t>
            </a:r>
            <a:r>
              <a:rPr lang="en-IN" sz="2900" dirty="0" smtClean="0"/>
              <a:t>, such as </a:t>
            </a:r>
            <a:r>
              <a:rPr lang="en-IN" sz="2900" b="1" dirty="0" smtClean="0"/>
              <a:t>copper wire and </a:t>
            </a:r>
            <a:r>
              <a:rPr lang="en-IN" sz="2900" b="1" dirty="0" err="1" smtClean="0"/>
              <a:t>fiber</a:t>
            </a:r>
            <a:r>
              <a:rPr lang="en-IN" sz="2900" b="1" dirty="0" smtClean="0"/>
              <a:t> optics</a:t>
            </a:r>
            <a:r>
              <a:rPr lang="en-IN" sz="2900" dirty="0" smtClean="0"/>
              <a:t>, and </a:t>
            </a:r>
            <a:r>
              <a:rPr lang="en-IN" sz="2900" b="1" dirty="0" smtClean="0"/>
              <a:t>unguided media</a:t>
            </a:r>
            <a:r>
              <a:rPr lang="en-IN" sz="2900" dirty="0" smtClean="0"/>
              <a:t>, such as terrestrial </a:t>
            </a:r>
            <a:r>
              <a:rPr lang="en-IN" sz="2900" b="1" dirty="0" smtClean="0"/>
              <a:t>wireless, satellite</a:t>
            </a:r>
            <a:r>
              <a:rPr lang="en-IN" sz="2900" dirty="0" smtClean="0"/>
              <a:t>, and lasers through the air</a:t>
            </a:r>
          </a:p>
        </p:txBody>
      </p:sp>
    </p:spTree>
    <p:extLst>
      <p:ext uri="{BB962C8B-B14F-4D97-AF65-F5344CB8AC3E}">
        <p14:creationId xmlns:p14="http://schemas.microsoft.com/office/powerpoint/2010/main" val="20200412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p:cNvPicPr>
            <a:picLocks noChangeArrowheads="1"/>
          </p:cNvPicPr>
          <p:nvPr/>
        </p:nvPicPr>
        <p:blipFill>
          <a:blip r:embed="rId2"/>
          <a:srcRect/>
          <a:stretch>
            <a:fillRect/>
          </a:stretch>
        </p:blipFill>
        <p:spPr bwMode="auto">
          <a:xfrm>
            <a:off x="857250" y="1879600"/>
            <a:ext cx="7500938" cy="2262188"/>
          </a:xfrm>
          <a:prstGeom prst="rect">
            <a:avLst/>
          </a:prstGeom>
          <a:noFill/>
          <a:ln w="12700">
            <a:noFill/>
            <a:miter lim="800000"/>
            <a:headEnd/>
            <a:tailEnd/>
          </a:ln>
        </p:spPr>
      </p:pic>
      <p:sp>
        <p:nvSpPr>
          <p:cNvPr id="89091" name="Rectangle 3"/>
          <p:cNvSpPr>
            <a:spLocks noChangeArrowheads="1"/>
          </p:cNvSpPr>
          <p:nvPr/>
        </p:nvSpPr>
        <p:spPr bwMode="auto">
          <a:xfrm>
            <a:off x="55563" y="69850"/>
            <a:ext cx="1047750" cy="346075"/>
          </a:xfrm>
          <a:prstGeom prst="rect">
            <a:avLst/>
          </a:prstGeom>
          <a:noFill/>
          <a:ln w="12700">
            <a:noFill/>
            <a:miter lim="800000"/>
            <a:headEnd/>
            <a:tailEnd/>
          </a:ln>
        </p:spPr>
        <p:txBody>
          <a:bodyPr wrap="none" lIns="90488" tIns="44450" rIns="90488" bIns="44450">
            <a:spAutoFit/>
          </a:bodyPr>
          <a:lstStyle/>
          <a:p>
            <a:r>
              <a:rPr lang="en-US" sz="1600"/>
              <a:t>Figure 7-2</a:t>
            </a:r>
          </a:p>
        </p:txBody>
      </p:sp>
    </p:spTree>
    <p:extLst>
      <p:ext uri="{BB962C8B-B14F-4D97-AF65-F5344CB8AC3E}">
        <p14:creationId xmlns:p14="http://schemas.microsoft.com/office/powerpoint/2010/main" val="812199714"/>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p:cNvPicPr>
            <a:picLocks noChangeArrowheads="1"/>
          </p:cNvPicPr>
          <p:nvPr/>
        </p:nvPicPr>
        <p:blipFill>
          <a:blip r:embed="rId2"/>
          <a:srcRect/>
          <a:stretch>
            <a:fillRect/>
          </a:stretch>
        </p:blipFill>
        <p:spPr bwMode="auto">
          <a:xfrm>
            <a:off x="785813" y="1785938"/>
            <a:ext cx="7572375" cy="2462212"/>
          </a:xfrm>
          <a:prstGeom prst="rect">
            <a:avLst/>
          </a:prstGeom>
          <a:noFill/>
          <a:ln w="12700">
            <a:noFill/>
            <a:miter lim="800000"/>
            <a:headEnd/>
            <a:tailEnd/>
          </a:ln>
        </p:spPr>
      </p:pic>
      <p:sp>
        <p:nvSpPr>
          <p:cNvPr id="90115" name="Rectangle 3"/>
          <p:cNvSpPr>
            <a:spLocks noChangeArrowheads="1"/>
          </p:cNvSpPr>
          <p:nvPr/>
        </p:nvSpPr>
        <p:spPr bwMode="auto">
          <a:xfrm>
            <a:off x="55563" y="69850"/>
            <a:ext cx="1047750" cy="346075"/>
          </a:xfrm>
          <a:prstGeom prst="rect">
            <a:avLst/>
          </a:prstGeom>
          <a:noFill/>
          <a:ln w="12700">
            <a:noFill/>
            <a:miter lim="800000"/>
            <a:headEnd/>
            <a:tailEnd/>
          </a:ln>
        </p:spPr>
        <p:txBody>
          <a:bodyPr wrap="none" lIns="90488" tIns="44450" rIns="90488" bIns="44450">
            <a:spAutoFit/>
          </a:bodyPr>
          <a:lstStyle/>
          <a:p>
            <a:r>
              <a:rPr lang="en-US" sz="1600"/>
              <a:t>Figure 7-3</a:t>
            </a:r>
          </a:p>
        </p:txBody>
      </p:sp>
    </p:spTree>
    <p:extLst>
      <p:ext uri="{BB962C8B-B14F-4D97-AF65-F5344CB8AC3E}">
        <p14:creationId xmlns:p14="http://schemas.microsoft.com/office/powerpoint/2010/main" val="3118955070"/>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mtClean="0"/>
              <a:t>Guided Transmission Data</a:t>
            </a:r>
          </a:p>
        </p:txBody>
      </p:sp>
      <p:sp>
        <p:nvSpPr>
          <p:cNvPr id="91139" name="Rectangle 3"/>
          <p:cNvSpPr>
            <a:spLocks noGrp="1" noChangeArrowheads="1"/>
          </p:cNvSpPr>
          <p:nvPr>
            <p:ph type="body" idx="1"/>
          </p:nvPr>
        </p:nvSpPr>
        <p:spPr>
          <a:xfrm>
            <a:off x="2005013" y="1944688"/>
            <a:ext cx="5710237" cy="3270250"/>
          </a:xfrm>
        </p:spPr>
        <p:txBody>
          <a:bodyPr/>
          <a:lstStyle/>
          <a:p>
            <a:r>
              <a:rPr lang="en-US" sz="3600" smtClean="0"/>
              <a:t>Magnetic Media</a:t>
            </a:r>
          </a:p>
          <a:p>
            <a:r>
              <a:rPr lang="en-US" sz="3600" smtClean="0"/>
              <a:t>Twisted Pair</a:t>
            </a:r>
          </a:p>
          <a:p>
            <a:r>
              <a:rPr lang="en-US" sz="3600" smtClean="0"/>
              <a:t>Coaxial Cable</a:t>
            </a:r>
          </a:p>
          <a:p>
            <a:r>
              <a:rPr lang="en-US" sz="3600" smtClean="0"/>
              <a:t>Fiber Optics</a:t>
            </a:r>
          </a:p>
          <a:p>
            <a:endParaRPr lang="en-US" sz="3600" smtClean="0"/>
          </a:p>
        </p:txBody>
      </p:sp>
    </p:spTree>
    <p:extLst>
      <p:ext uri="{BB962C8B-B14F-4D97-AF65-F5344CB8AC3E}">
        <p14:creationId xmlns:p14="http://schemas.microsoft.com/office/powerpoint/2010/main" val="25003925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685800" y="285750"/>
            <a:ext cx="8101013" cy="857250"/>
          </a:xfrm>
        </p:spPr>
        <p:txBody>
          <a:bodyPr/>
          <a:lstStyle/>
          <a:p>
            <a:r>
              <a:rPr lang="en-IN" sz="3000" b="1" smtClean="0"/>
              <a:t>GUIDED TRANSMISSION MEDIA - Magnetic Media</a:t>
            </a:r>
            <a:endParaRPr lang="en-IN" sz="3000" smtClean="0"/>
          </a:p>
        </p:txBody>
      </p:sp>
      <p:sp>
        <p:nvSpPr>
          <p:cNvPr id="92163" name="Content Placeholder 2"/>
          <p:cNvSpPr>
            <a:spLocks noGrp="1"/>
          </p:cNvSpPr>
          <p:nvPr>
            <p:ph idx="1"/>
          </p:nvPr>
        </p:nvSpPr>
        <p:spPr>
          <a:xfrm>
            <a:off x="428625" y="1214438"/>
            <a:ext cx="8501063" cy="4881562"/>
          </a:xfrm>
        </p:spPr>
        <p:txBody>
          <a:bodyPr/>
          <a:lstStyle/>
          <a:p>
            <a:r>
              <a:rPr lang="en-IN" sz="2900" dirty="0" smtClean="0"/>
              <a:t>One of the most common ways to transport data from one computer to another is to write them onto </a:t>
            </a:r>
            <a:r>
              <a:rPr lang="en-IN" sz="2900" b="1" dirty="0" smtClean="0"/>
              <a:t>magnetic tape or removable media (e.g., recordable DVDs</a:t>
            </a:r>
            <a:r>
              <a:rPr lang="en-IN" sz="2900" dirty="0" smtClean="0"/>
              <a:t>), physically transport the tape or disks to the destination machine, and </a:t>
            </a:r>
            <a:r>
              <a:rPr lang="en-IN" sz="2900" b="1" dirty="0" smtClean="0"/>
              <a:t>read them back in again</a:t>
            </a:r>
            <a:r>
              <a:rPr lang="en-IN" sz="2900" dirty="0" smtClean="0"/>
              <a:t>. </a:t>
            </a:r>
          </a:p>
          <a:p>
            <a:r>
              <a:rPr lang="en-IN" sz="2900" dirty="0" smtClean="0"/>
              <a:t>It is often more cost effective, especially for applications in which high bandwidth or cost per bit transported is the key factor.</a:t>
            </a:r>
          </a:p>
        </p:txBody>
      </p:sp>
    </p:spTree>
    <p:extLst>
      <p:ext uri="{BB962C8B-B14F-4D97-AF65-F5344CB8AC3E}">
        <p14:creationId xmlns:p14="http://schemas.microsoft.com/office/powerpoint/2010/main" val="26803879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642938" y="357188"/>
            <a:ext cx="7772400" cy="642937"/>
          </a:xfrm>
        </p:spPr>
        <p:txBody>
          <a:bodyPr>
            <a:normAutofit fontScale="90000"/>
          </a:bodyPr>
          <a:lstStyle/>
          <a:p>
            <a:r>
              <a:rPr lang="en-IN" smtClean="0"/>
              <a:t>Twisted Pairs</a:t>
            </a:r>
          </a:p>
        </p:txBody>
      </p:sp>
      <p:sp>
        <p:nvSpPr>
          <p:cNvPr id="93187" name="Content Placeholder 2"/>
          <p:cNvSpPr>
            <a:spLocks noGrp="1"/>
          </p:cNvSpPr>
          <p:nvPr>
            <p:ph idx="1"/>
          </p:nvPr>
        </p:nvSpPr>
        <p:spPr>
          <a:xfrm>
            <a:off x="357188" y="1285875"/>
            <a:ext cx="8429625" cy="4810125"/>
          </a:xfrm>
        </p:spPr>
        <p:txBody>
          <a:bodyPr/>
          <a:lstStyle/>
          <a:p>
            <a:r>
              <a:rPr lang="en-IN" sz="3600" smtClean="0"/>
              <a:t>Although the bandwidth characteristics of magnetic tape are excellent, the delay characteristics are poor. </a:t>
            </a:r>
          </a:p>
          <a:p>
            <a:r>
              <a:rPr lang="en-IN" sz="3600" smtClean="0"/>
              <a:t>Transmission time is measured in minutes or hours, not milliseconds. </a:t>
            </a:r>
          </a:p>
          <a:p>
            <a:r>
              <a:rPr lang="en-IN" sz="3600" smtClean="0"/>
              <a:t>One of the oldest and still most common transmission media is </a:t>
            </a:r>
            <a:r>
              <a:rPr lang="en-IN" sz="3600" b="1" smtClean="0"/>
              <a:t>twisted pair</a:t>
            </a:r>
            <a:r>
              <a:rPr lang="en-IN" sz="3600" smtClean="0"/>
              <a:t>. </a:t>
            </a:r>
          </a:p>
        </p:txBody>
      </p:sp>
      <p:sp>
        <p:nvSpPr>
          <p:cNvPr id="93188" name="Footer Placeholder 3"/>
          <p:cNvSpPr>
            <a:spLocks noGrp="1"/>
          </p:cNvSpPr>
          <p:nvPr>
            <p:ph type="ftr" sz="quarter" idx="4294967295"/>
          </p:nvPr>
        </p:nvSpPr>
        <p:spPr bwMode="auto">
          <a:xfrm>
            <a:off x="3028950" y="6356350"/>
            <a:ext cx="3086100" cy="365125"/>
          </a:xfrm>
          <a:prstGeom prst="rect">
            <a:avLst/>
          </a:prstGeom>
          <a:noFill/>
          <a:ln>
            <a:miter lim="800000"/>
            <a:headEnd/>
            <a:tailEnd/>
          </a:ln>
        </p:spPr>
        <p:txBody>
          <a:bodyPr/>
          <a:lstStyle/>
          <a:p>
            <a:endParaRPr lang="en-IN"/>
          </a:p>
        </p:txBody>
      </p:sp>
    </p:spTree>
    <p:extLst>
      <p:ext uri="{BB962C8B-B14F-4D97-AF65-F5344CB8AC3E}">
        <p14:creationId xmlns:p14="http://schemas.microsoft.com/office/powerpoint/2010/main" val="15776230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642938" y="357188"/>
            <a:ext cx="7772400" cy="500062"/>
          </a:xfrm>
        </p:spPr>
        <p:txBody>
          <a:bodyPr>
            <a:normAutofit fontScale="90000"/>
          </a:bodyPr>
          <a:lstStyle/>
          <a:p>
            <a:r>
              <a:rPr lang="en-IN" smtClean="0"/>
              <a:t>Twisted Pairs</a:t>
            </a:r>
          </a:p>
        </p:txBody>
      </p:sp>
      <p:sp>
        <p:nvSpPr>
          <p:cNvPr id="94211" name="Content Placeholder 2"/>
          <p:cNvSpPr>
            <a:spLocks noGrp="1"/>
          </p:cNvSpPr>
          <p:nvPr>
            <p:ph idx="1"/>
          </p:nvPr>
        </p:nvSpPr>
        <p:spPr>
          <a:xfrm>
            <a:off x="428625" y="1143000"/>
            <a:ext cx="8358188" cy="4953000"/>
          </a:xfrm>
        </p:spPr>
        <p:txBody>
          <a:bodyPr/>
          <a:lstStyle/>
          <a:p>
            <a:r>
              <a:rPr lang="en-IN" sz="2900" smtClean="0"/>
              <a:t>A twisted pair consists of two insulated copper wires, typically about 1 mm thick. </a:t>
            </a:r>
          </a:p>
          <a:p>
            <a:r>
              <a:rPr lang="en-IN" sz="2900" smtClean="0"/>
              <a:t>The wires are twisted together in a helical form, just like a </a:t>
            </a:r>
            <a:r>
              <a:rPr lang="en-IN" sz="2900" b="1" smtClean="0"/>
              <a:t>DNA molecule.</a:t>
            </a:r>
          </a:p>
          <a:p>
            <a:r>
              <a:rPr lang="en-IN" sz="2900" smtClean="0"/>
              <a:t>Twisting is done because two parallel wires constitute a fine antenna. </a:t>
            </a:r>
          </a:p>
          <a:p>
            <a:r>
              <a:rPr lang="en-IN" sz="2900" smtClean="0"/>
              <a:t>When the wires are twisted, the waves from different twists cancel out, so the wire radiates less effectively</a:t>
            </a:r>
          </a:p>
          <a:p>
            <a:r>
              <a:rPr lang="en-IN" sz="2900" smtClean="0"/>
              <a:t>This provides better immunity to external noise</a:t>
            </a:r>
          </a:p>
        </p:txBody>
      </p:sp>
      <p:sp>
        <p:nvSpPr>
          <p:cNvPr id="94212" name="Footer Placeholder 3"/>
          <p:cNvSpPr>
            <a:spLocks noGrp="1"/>
          </p:cNvSpPr>
          <p:nvPr>
            <p:ph type="ftr" sz="quarter" idx="4294967295"/>
          </p:nvPr>
        </p:nvSpPr>
        <p:spPr bwMode="auto">
          <a:xfrm>
            <a:off x="3028950" y="6356350"/>
            <a:ext cx="3086100" cy="365125"/>
          </a:xfrm>
          <a:prstGeom prst="rect">
            <a:avLst/>
          </a:prstGeom>
          <a:noFill/>
          <a:ln>
            <a:miter lim="800000"/>
            <a:headEnd/>
            <a:tailEnd/>
          </a:ln>
        </p:spPr>
        <p:txBody>
          <a:bodyPr/>
          <a:lstStyle/>
          <a:p>
            <a:endParaRPr lang="en-IN"/>
          </a:p>
        </p:txBody>
      </p:sp>
    </p:spTree>
    <p:extLst>
      <p:ext uri="{BB962C8B-B14F-4D97-AF65-F5344CB8AC3E}">
        <p14:creationId xmlns:p14="http://schemas.microsoft.com/office/powerpoint/2010/main" val="8248314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a:xfrm>
            <a:off x="685800" y="285750"/>
            <a:ext cx="7772400" cy="642938"/>
          </a:xfrm>
        </p:spPr>
        <p:txBody>
          <a:bodyPr>
            <a:normAutofit fontScale="90000"/>
          </a:bodyPr>
          <a:lstStyle/>
          <a:p>
            <a:r>
              <a:rPr lang="en-IN" smtClean="0"/>
              <a:t>Twisted Pairs</a:t>
            </a:r>
          </a:p>
        </p:txBody>
      </p:sp>
      <p:sp>
        <p:nvSpPr>
          <p:cNvPr id="95235" name="Content Placeholder 2"/>
          <p:cNvSpPr>
            <a:spLocks noGrp="1"/>
          </p:cNvSpPr>
          <p:nvPr>
            <p:ph idx="1"/>
          </p:nvPr>
        </p:nvSpPr>
        <p:spPr>
          <a:xfrm>
            <a:off x="685800" y="990600"/>
            <a:ext cx="8029575" cy="5095875"/>
          </a:xfrm>
        </p:spPr>
        <p:txBody>
          <a:bodyPr>
            <a:normAutofit lnSpcReduction="10000"/>
          </a:bodyPr>
          <a:lstStyle/>
          <a:p>
            <a:r>
              <a:rPr lang="en-IN" sz="2900" dirty="0" smtClean="0"/>
              <a:t>The most common application of the twisted pair is the </a:t>
            </a:r>
            <a:r>
              <a:rPr lang="en-IN" sz="2900" b="1" dirty="0" smtClean="0"/>
              <a:t>telephone system</a:t>
            </a:r>
          </a:p>
          <a:p>
            <a:r>
              <a:rPr lang="en-IN" sz="2900" dirty="0" smtClean="0"/>
              <a:t>Twisted pairs can be used for transmitting either </a:t>
            </a:r>
            <a:r>
              <a:rPr lang="en-IN" sz="2900" b="1" dirty="0" err="1" smtClean="0"/>
              <a:t>analog</a:t>
            </a:r>
            <a:r>
              <a:rPr lang="en-IN" sz="2900" b="1" dirty="0" smtClean="0"/>
              <a:t> or digital information.</a:t>
            </a:r>
          </a:p>
          <a:p>
            <a:r>
              <a:rPr lang="en-IN" sz="2900" dirty="0" smtClean="0"/>
              <a:t>The </a:t>
            </a:r>
            <a:r>
              <a:rPr lang="en-IN" sz="2900" b="1" dirty="0" smtClean="0"/>
              <a:t>bandwidth </a:t>
            </a:r>
            <a:r>
              <a:rPr lang="en-IN" sz="2900" dirty="0" smtClean="0"/>
              <a:t>depends on the thickness of the wire and the distance travelled, but several megabits/sec can be achieved for a few </a:t>
            </a:r>
            <a:r>
              <a:rPr lang="en-IN" sz="2900" dirty="0" err="1" smtClean="0"/>
              <a:t>kilometers</a:t>
            </a:r>
            <a:r>
              <a:rPr lang="en-IN" sz="2900" dirty="0" smtClean="0"/>
              <a:t> in many cases. </a:t>
            </a:r>
          </a:p>
          <a:p>
            <a:r>
              <a:rPr lang="en-IN" sz="2900" dirty="0" smtClean="0"/>
              <a:t>Due to their adequate performance and </a:t>
            </a:r>
            <a:r>
              <a:rPr lang="en-IN" sz="2900" b="1" dirty="0" smtClean="0"/>
              <a:t>low cost</a:t>
            </a:r>
            <a:r>
              <a:rPr lang="en-IN" sz="2900" dirty="0" smtClean="0"/>
              <a:t>, twisted pairs are widely used and are likely to remain so for years to come.</a:t>
            </a:r>
          </a:p>
        </p:txBody>
      </p:sp>
      <p:sp>
        <p:nvSpPr>
          <p:cNvPr id="95236" name="Footer Placeholder 4"/>
          <p:cNvSpPr>
            <a:spLocks noGrp="1"/>
          </p:cNvSpPr>
          <p:nvPr>
            <p:ph type="ftr" sz="quarter" idx="4294967295"/>
          </p:nvPr>
        </p:nvSpPr>
        <p:spPr bwMode="auto">
          <a:xfrm>
            <a:off x="3028950" y="6356350"/>
            <a:ext cx="3086100" cy="365125"/>
          </a:xfrm>
          <a:prstGeom prst="rect">
            <a:avLst/>
          </a:prstGeom>
          <a:noFill/>
          <a:ln>
            <a:miter lim="800000"/>
            <a:headEnd/>
            <a:tailEnd/>
          </a:ln>
        </p:spPr>
        <p:txBody>
          <a:bodyPr/>
          <a:lstStyle/>
          <a:p>
            <a:endParaRPr lang="en-IN"/>
          </a:p>
        </p:txBody>
      </p:sp>
    </p:spTree>
    <p:extLst>
      <p:ext uri="{BB962C8B-B14F-4D97-AF65-F5344CB8AC3E}">
        <p14:creationId xmlns:p14="http://schemas.microsoft.com/office/powerpoint/2010/main" val="354797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Local Area Networks</a:t>
            </a:r>
          </a:p>
        </p:txBody>
      </p:sp>
      <p:sp>
        <p:nvSpPr>
          <p:cNvPr id="17411" name="Rectangle 3"/>
          <p:cNvSpPr>
            <a:spLocks noGrp="1" noChangeArrowheads="1"/>
          </p:cNvSpPr>
          <p:nvPr>
            <p:ph type="body" idx="1"/>
          </p:nvPr>
        </p:nvSpPr>
        <p:spPr>
          <a:xfrm>
            <a:off x="2743200" y="5329238"/>
            <a:ext cx="4157663" cy="1214437"/>
          </a:xfrm>
        </p:spPr>
        <p:txBody>
          <a:bodyPr>
            <a:normAutofit fontScale="85000" lnSpcReduction="10000"/>
          </a:bodyPr>
          <a:lstStyle/>
          <a:p>
            <a:pPr algn="l">
              <a:lnSpc>
                <a:spcPct val="80000"/>
              </a:lnSpc>
            </a:pPr>
            <a:r>
              <a:rPr lang="en-US" dirty="0"/>
              <a:t>Two broadcast networks</a:t>
            </a:r>
          </a:p>
          <a:p>
            <a:pPr algn="l">
              <a:lnSpc>
                <a:spcPct val="80000"/>
              </a:lnSpc>
            </a:pPr>
            <a:r>
              <a:rPr lang="en-US" dirty="0">
                <a:solidFill>
                  <a:schemeClr val="accent2"/>
                </a:solidFill>
              </a:rPr>
              <a:t>(a)</a:t>
            </a:r>
            <a:r>
              <a:rPr lang="en-US" dirty="0"/>
              <a:t> Bus</a:t>
            </a:r>
          </a:p>
          <a:p>
            <a:pPr algn="l">
              <a:lnSpc>
                <a:spcPct val="80000"/>
              </a:lnSpc>
            </a:pPr>
            <a:r>
              <a:rPr lang="en-US" dirty="0">
                <a:solidFill>
                  <a:schemeClr val="accent2"/>
                </a:solidFill>
              </a:rPr>
              <a:t>(b)</a:t>
            </a:r>
            <a:r>
              <a:rPr lang="en-US" dirty="0"/>
              <a:t> Ring</a:t>
            </a:r>
          </a:p>
        </p:txBody>
      </p:sp>
      <p:pic>
        <p:nvPicPr>
          <p:cNvPr id="17412" name="Picture 4" descr="1-07"/>
          <p:cNvPicPr>
            <a:picLocks noChangeAspect="1" noChangeArrowheads="1"/>
          </p:cNvPicPr>
          <p:nvPr/>
        </p:nvPicPr>
        <p:blipFill>
          <a:blip r:embed="rId2"/>
          <a:srcRect/>
          <a:stretch>
            <a:fillRect/>
          </a:stretch>
        </p:blipFill>
        <p:spPr bwMode="auto">
          <a:xfrm>
            <a:off x="787400" y="1858963"/>
            <a:ext cx="7913688" cy="3014662"/>
          </a:xfrm>
          <a:prstGeom prst="rect">
            <a:avLst/>
          </a:prstGeom>
          <a:noFill/>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ChangeArrowheads="1"/>
          </p:cNvPicPr>
          <p:nvPr/>
        </p:nvPicPr>
        <p:blipFill>
          <a:blip r:embed="rId2"/>
          <a:srcRect/>
          <a:stretch>
            <a:fillRect/>
          </a:stretch>
        </p:blipFill>
        <p:spPr bwMode="auto">
          <a:xfrm>
            <a:off x="417513" y="3001963"/>
            <a:ext cx="8296275" cy="3228975"/>
          </a:xfrm>
          <a:prstGeom prst="rect">
            <a:avLst/>
          </a:prstGeom>
          <a:noFill/>
          <a:ln w="12700">
            <a:noFill/>
            <a:miter lim="800000"/>
            <a:headEnd/>
            <a:tailEnd/>
          </a:ln>
        </p:spPr>
      </p:pic>
      <p:sp>
        <p:nvSpPr>
          <p:cNvPr id="96259" name="Rectangle 3"/>
          <p:cNvSpPr>
            <a:spLocks noChangeArrowheads="1"/>
          </p:cNvSpPr>
          <p:nvPr/>
        </p:nvSpPr>
        <p:spPr bwMode="auto">
          <a:xfrm>
            <a:off x="2570163" y="41275"/>
            <a:ext cx="3568700" cy="588963"/>
          </a:xfrm>
          <a:prstGeom prst="rect">
            <a:avLst/>
          </a:prstGeom>
          <a:noFill/>
          <a:ln w="12700">
            <a:noFill/>
            <a:miter lim="800000"/>
            <a:headEnd/>
            <a:tailEnd/>
          </a:ln>
        </p:spPr>
        <p:txBody>
          <a:bodyPr wrap="none" lIns="90488" tIns="44450" rIns="90488" bIns="44450">
            <a:spAutoFit/>
          </a:bodyPr>
          <a:lstStyle/>
          <a:p>
            <a:r>
              <a:rPr lang="en-US" sz="3200" b="1">
                <a:solidFill>
                  <a:srgbClr val="00279F"/>
                </a:solidFill>
              </a:rPr>
              <a:t>Twisted-Pair Cable</a:t>
            </a:r>
          </a:p>
        </p:txBody>
      </p:sp>
      <p:sp>
        <p:nvSpPr>
          <p:cNvPr id="96260" name="Rectangle 4"/>
          <p:cNvSpPr>
            <a:spLocks noChangeArrowheads="1"/>
          </p:cNvSpPr>
          <p:nvPr/>
        </p:nvSpPr>
        <p:spPr bwMode="auto">
          <a:xfrm>
            <a:off x="55563" y="69850"/>
            <a:ext cx="1714500" cy="346075"/>
          </a:xfrm>
          <a:prstGeom prst="rect">
            <a:avLst/>
          </a:prstGeom>
          <a:noFill/>
          <a:ln w="12700">
            <a:noFill/>
            <a:miter lim="800000"/>
            <a:headEnd/>
            <a:tailEnd/>
          </a:ln>
        </p:spPr>
        <p:txBody>
          <a:bodyPr wrap="none" lIns="90488" tIns="44450" rIns="90488" bIns="44450">
            <a:spAutoFit/>
          </a:bodyPr>
          <a:lstStyle/>
          <a:p>
            <a:r>
              <a:rPr lang="en-US" sz="1600"/>
              <a:t>Figure 7-4 and 7-5</a:t>
            </a:r>
          </a:p>
        </p:txBody>
      </p:sp>
      <p:sp>
        <p:nvSpPr>
          <p:cNvPr id="96261" name="Rectangle 5"/>
          <p:cNvSpPr>
            <a:spLocks noChangeArrowheads="1"/>
          </p:cNvSpPr>
          <p:nvPr/>
        </p:nvSpPr>
        <p:spPr bwMode="auto">
          <a:xfrm>
            <a:off x="131763" y="6394450"/>
            <a:ext cx="1787525" cy="346075"/>
          </a:xfrm>
          <a:prstGeom prst="rect">
            <a:avLst/>
          </a:prstGeom>
          <a:noFill/>
          <a:ln w="12700">
            <a:noFill/>
            <a:miter lim="800000"/>
            <a:headEnd/>
            <a:tailEnd/>
          </a:ln>
        </p:spPr>
        <p:txBody>
          <a:bodyPr wrap="none" lIns="90488" tIns="44450" rIns="90488" bIns="44450">
            <a:spAutoFit/>
          </a:bodyPr>
          <a:lstStyle/>
          <a:p>
            <a:r>
              <a:rPr lang="en-US" sz="1600" i="1"/>
              <a:t>WCB/McGraw-Hill</a:t>
            </a:r>
          </a:p>
        </p:txBody>
      </p:sp>
      <p:sp>
        <p:nvSpPr>
          <p:cNvPr id="96262" name="Rectangle 6"/>
          <p:cNvSpPr>
            <a:spLocks noChangeArrowheads="1"/>
          </p:cNvSpPr>
          <p:nvPr/>
        </p:nvSpPr>
        <p:spPr bwMode="auto">
          <a:xfrm>
            <a:off x="5237163" y="6350000"/>
            <a:ext cx="3719512" cy="406400"/>
          </a:xfrm>
          <a:prstGeom prst="rect">
            <a:avLst/>
          </a:prstGeom>
          <a:noFill/>
          <a:ln w="12700">
            <a:noFill/>
            <a:miter lim="800000"/>
            <a:headEnd/>
            <a:tailEnd/>
          </a:ln>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pic>
        <p:nvPicPr>
          <p:cNvPr id="96263" name="Picture 7"/>
          <p:cNvPicPr>
            <a:picLocks noChangeArrowheads="1"/>
          </p:cNvPicPr>
          <p:nvPr/>
        </p:nvPicPr>
        <p:blipFill>
          <a:blip r:embed="rId3"/>
          <a:srcRect/>
          <a:stretch>
            <a:fillRect/>
          </a:stretch>
        </p:blipFill>
        <p:spPr bwMode="auto">
          <a:xfrm>
            <a:off x="544513" y="1354138"/>
            <a:ext cx="8004175" cy="885825"/>
          </a:xfrm>
          <a:prstGeom prst="rect">
            <a:avLst/>
          </a:prstGeom>
          <a:noFill/>
          <a:ln w="12700">
            <a:noFill/>
            <a:miter lim="800000"/>
            <a:headEnd/>
            <a:tailEnd/>
          </a:ln>
        </p:spPr>
      </p:pic>
    </p:spTree>
    <p:extLst>
      <p:ext uri="{BB962C8B-B14F-4D97-AF65-F5344CB8AC3E}">
        <p14:creationId xmlns:p14="http://schemas.microsoft.com/office/powerpoint/2010/main" val="2115446580"/>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p:cNvPicPr>
            <a:picLocks noChangeArrowheads="1"/>
          </p:cNvPicPr>
          <p:nvPr/>
        </p:nvPicPr>
        <p:blipFill>
          <a:blip r:embed="rId2"/>
          <a:srcRect/>
          <a:stretch>
            <a:fillRect/>
          </a:stretch>
        </p:blipFill>
        <p:spPr bwMode="auto">
          <a:xfrm>
            <a:off x="741363" y="1973263"/>
            <a:ext cx="7788275" cy="3468687"/>
          </a:xfrm>
          <a:prstGeom prst="rect">
            <a:avLst/>
          </a:prstGeom>
          <a:noFill/>
          <a:ln w="12700">
            <a:noFill/>
            <a:miter lim="800000"/>
            <a:headEnd/>
            <a:tailEnd/>
          </a:ln>
        </p:spPr>
      </p:pic>
      <p:sp>
        <p:nvSpPr>
          <p:cNvPr id="97283" name="Rectangle 3"/>
          <p:cNvSpPr>
            <a:spLocks noChangeArrowheads="1"/>
          </p:cNvSpPr>
          <p:nvPr/>
        </p:nvSpPr>
        <p:spPr bwMode="auto">
          <a:xfrm>
            <a:off x="1731963" y="498475"/>
            <a:ext cx="5611812" cy="588963"/>
          </a:xfrm>
          <a:prstGeom prst="rect">
            <a:avLst/>
          </a:prstGeom>
          <a:noFill/>
          <a:ln w="12700">
            <a:noFill/>
            <a:miter lim="800000"/>
            <a:headEnd/>
            <a:tailEnd/>
          </a:ln>
        </p:spPr>
        <p:txBody>
          <a:bodyPr wrap="none" lIns="90488" tIns="44450" rIns="90488" bIns="44450">
            <a:spAutoFit/>
          </a:bodyPr>
          <a:lstStyle/>
          <a:p>
            <a:r>
              <a:rPr lang="en-US" sz="3200" b="1">
                <a:solidFill>
                  <a:srgbClr val="00279F"/>
                </a:solidFill>
              </a:rPr>
              <a:t>Unshielded Twisted-Pair Cable</a:t>
            </a:r>
          </a:p>
        </p:txBody>
      </p:sp>
      <p:sp>
        <p:nvSpPr>
          <p:cNvPr id="97284" name="Rectangle 4"/>
          <p:cNvSpPr>
            <a:spLocks noChangeArrowheads="1"/>
          </p:cNvSpPr>
          <p:nvPr/>
        </p:nvSpPr>
        <p:spPr bwMode="auto">
          <a:xfrm>
            <a:off x="55563" y="69850"/>
            <a:ext cx="1047750" cy="346075"/>
          </a:xfrm>
          <a:prstGeom prst="rect">
            <a:avLst/>
          </a:prstGeom>
          <a:noFill/>
          <a:ln w="12700">
            <a:noFill/>
            <a:miter lim="800000"/>
            <a:headEnd/>
            <a:tailEnd/>
          </a:ln>
        </p:spPr>
        <p:txBody>
          <a:bodyPr wrap="none" lIns="90488" tIns="44450" rIns="90488" bIns="44450">
            <a:spAutoFit/>
          </a:bodyPr>
          <a:lstStyle/>
          <a:p>
            <a:r>
              <a:rPr lang="en-US" sz="1600"/>
              <a:t>Figure 7-8</a:t>
            </a:r>
          </a:p>
        </p:txBody>
      </p:sp>
      <p:sp>
        <p:nvSpPr>
          <p:cNvPr id="97285" name="Rectangle 5"/>
          <p:cNvSpPr>
            <a:spLocks noChangeArrowheads="1"/>
          </p:cNvSpPr>
          <p:nvPr/>
        </p:nvSpPr>
        <p:spPr bwMode="auto">
          <a:xfrm>
            <a:off x="131763" y="6394450"/>
            <a:ext cx="1787525" cy="346075"/>
          </a:xfrm>
          <a:prstGeom prst="rect">
            <a:avLst/>
          </a:prstGeom>
          <a:noFill/>
          <a:ln w="12700">
            <a:noFill/>
            <a:miter lim="800000"/>
            <a:headEnd/>
            <a:tailEnd/>
          </a:ln>
        </p:spPr>
        <p:txBody>
          <a:bodyPr wrap="none" lIns="90488" tIns="44450" rIns="90488" bIns="44450">
            <a:spAutoFit/>
          </a:bodyPr>
          <a:lstStyle/>
          <a:p>
            <a:r>
              <a:rPr lang="en-US" sz="1600" i="1"/>
              <a:t>WCB/McGraw-Hill</a:t>
            </a:r>
          </a:p>
        </p:txBody>
      </p:sp>
      <p:sp>
        <p:nvSpPr>
          <p:cNvPr id="97286" name="Rectangle 6"/>
          <p:cNvSpPr>
            <a:spLocks noChangeArrowheads="1"/>
          </p:cNvSpPr>
          <p:nvPr/>
        </p:nvSpPr>
        <p:spPr bwMode="auto">
          <a:xfrm>
            <a:off x="5237163" y="6350000"/>
            <a:ext cx="3719512" cy="406400"/>
          </a:xfrm>
          <a:prstGeom prst="rect">
            <a:avLst/>
          </a:prstGeom>
          <a:noFill/>
          <a:ln w="12700">
            <a:noFill/>
            <a:miter lim="800000"/>
            <a:headEnd/>
            <a:tailEnd/>
          </a:ln>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extLst>
      <p:ext uri="{BB962C8B-B14F-4D97-AF65-F5344CB8AC3E}">
        <p14:creationId xmlns:p14="http://schemas.microsoft.com/office/powerpoint/2010/main" val="3589893694"/>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1655763" y="498475"/>
            <a:ext cx="5159375" cy="588963"/>
          </a:xfrm>
          <a:prstGeom prst="rect">
            <a:avLst/>
          </a:prstGeom>
          <a:noFill/>
          <a:ln w="12700">
            <a:noFill/>
            <a:miter lim="800000"/>
            <a:headEnd/>
            <a:tailEnd/>
          </a:ln>
        </p:spPr>
        <p:txBody>
          <a:bodyPr wrap="none" lIns="90488" tIns="44450" rIns="90488" bIns="44450">
            <a:spAutoFit/>
          </a:bodyPr>
          <a:lstStyle/>
          <a:p>
            <a:r>
              <a:rPr lang="en-US" sz="3200" b="1">
                <a:solidFill>
                  <a:srgbClr val="00279F"/>
                </a:solidFill>
              </a:rPr>
              <a:t>Shielded Twisted-Pair Cable</a:t>
            </a:r>
          </a:p>
        </p:txBody>
      </p:sp>
      <p:pic>
        <p:nvPicPr>
          <p:cNvPr id="98307" name="Picture 3"/>
          <p:cNvPicPr>
            <a:picLocks noChangeArrowheads="1"/>
          </p:cNvPicPr>
          <p:nvPr/>
        </p:nvPicPr>
        <p:blipFill>
          <a:blip r:embed="rId2"/>
          <a:srcRect/>
          <a:stretch>
            <a:fillRect/>
          </a:stretch>
        </p:blipFill>
        <p:spPr bwMode="auto">
          <a:xfrm>
            <a:off x="206375" y="1725613"/>
            <a:ext cx="8705850" cy="2962275"/>
          </a:xfrm>
          <a:prstGeom prst="rect">
            <a:avLst/>
          </a:prstGeom>
          <a:noFill/>
          <a:ln w="12700">
            <a:noFill/>
            <a:miter lim="800000"/>
            <a:headEnd/>
            <a:tailEnd/>
          </a:ln>
        </p:spPr>
      </p:pic>
      <p:sp>
        <p:nvSpPr>
          <p:cNvPr id="98308" name="Rectangle 4"/>
          <p:cNvSpPr>
            <a:spLocks noChangeArrowheads="1"/>
          </p:cNvSpPr>
          <p:nvPr/>
        </p:nvSpPr>
        <p:spPr bwMode="auto">
          <a:xfrm>
            <a:off x="55563" y="69850"/>
            <a:ext cx="1149350" cy="346075"/>
          </a:xfrm>
          <a:prstGeom prst="rect">
            <a:avLst/>
          </a:prstGeom>
          <a:noFill/>
          <a:ln w="12700">
            <a:noFill/>
            <a:miter lim="800000"/>
            <a:headEnd/>
            <a:tailEnd/>
          </a:ln>
        </p:spPr>
        <p:txBody>
          <a:bodyPr wrap="none" lIns="90488" tIns="44450" rIns="90488" bIns="44450">
            <a:spAutoFit/>
          </a:bodyPr>
          <a:lstStyle/>
          <a:p>
            <a:r>
              <a:rPr lang="en-US" sz="1600"/>
              <a:t>Figure 7-10</a:t>
            </a:r>
          </a:p>
        </p:txBody>
      </p:sp>
      <p:sp>
        <p:nvSpPr>
          <p:cNvPr id="98309" name="Rectangle 5"/>
          <p:cNvSpPr>
            <a:spLocks noChangeArrowheads="1"/>
          </p:cNvSpPr>
          <p:nvPr/>
        </p:nvSpPr>
        <p:spPr bwMode="auto">
          <a:xfrm>
            <a:off x="131763" y="6394450"/>
            <a:ext cx="1787525" cy="346075"/>
          </a:xfrm>
          <a:prstGeom prst="rect">
            <a:avLst/>
          </a:prstGeom>
          <a:noFill/>
          <a:ln w="12700">
            <a:noFill/>
            <a:miter lim="800000"/>
            <a:headEnd/>
            <a:tailEnd/>
          </a:ln>
        </p:spPr>
        <p:txBody>
          <a:bodyPr wrap="none" lIns="90488" tIns="44450" rIns="90488" bIns="44450">
            <a:spAutoFit/>
          </a:bodyPr>
          <a:lstStyle/>
          <a:p>
            <a:r>
              <a:rPr lang="en-US" sz="1600" i="1"/>
              <a:t>WCB/McGraw-Hill</a:t>
            </a:r>
          </a:p>
        </p:txBody>
      </p:sp>
      <p:sp>
        <p:nvSpPr>
          <p:cNvPr id="98310" name="Rectangle 6"/>
          <p:cNvSpPr>
            <a:spLocks noChangeArrowheads="1"/>
          </p:cNvSpPr>
          <p:nvPr/>
        </p:nvSpPr>
        <p:spPr bwMode="auto">
          <a:xfrm>
            <a:off x="5237163" y="6350000"/>
            <a:ext cx="3719512" cy="406400"/>
          </a:xfrm>
          <a:prstGeom prst="rect">
            <a:avLst/>
          </a:prstGeom>
          <a:noFill/>
          <a:ln w="12700">
            <a:noFill/>
            <a:miter lim="800000"/>
            <a:headEnd/>
            <a:tailEnd/>
          </a:ln>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extLst>
      <p:ext uri="{BB962C8B-B14F-4D97-AF65-F5344CB8AC3E}">
        <p14:creationId xmlns:p14="http://schemas.microsoft.com/office/powerpoint/2010/main" val="240706589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381000" y="2819400"/>
            <a:ext cx="8458200" cy="3810000"/>
          </a:xfrm>
          <a:ln w="57150" cmpd="thinThick">
            <a:solidFill>
              <a:srgbClr val="621404"/>
            </a:solidFill>
          </a:ln>
        </p:spPr>
        <p:txBody>
          <a:bodyPr/>
          <a:lstStyle/>
          <a:p>
            <a:pPr eaLnBrk="1" hangingPunct="1">
              <a:lnSpc>
                <a:spcPct val="120000"/>
              </a:lnSpc>
              <a:buFont typeface="Wingdings" pitchFamily="2" charset="2"/>
              <a:buChar char="Ø"/>
            </a:pPr>
            <a:r>
              <a:rPr lang="en-US" sz="2400" dirty="0" smtClean="0">
                <a:latin typeface="Times New Roman" pitchFamily="18" charset="0"/>
              </a:rPr>
              <a:t>Twisted pair cabling comes in several varieties, two of which are important for computer networks: </a:t>
            </a:r>
          </a:p>
          <a:p>
            <a:pPr eaLnBrk="1" hangingPunct="1">
              <a:lnSpc>
                <a:spcPct val="120000"/>
              </a:lnSpc>
              <a:buFont typeface="Wingdings" pitchFamily="2" charset="2"/>
              <a:buChar char="Ø"/>
            </a:pPr>
            <a:r>
              <a:rPr lang="en-US" sz="2400" dirty="0" smtClean="0">
                <a:solidFill>
                  <a:srgbClr val="CC0000"/>
                </a:solidFill>
                <a:latin typeface="Times New Roman" pitchFamily="18" charset="0"/>
              </a:rPr>
              <a:t>Category 3 twisted pairs</a:t>
            </a:r>
            <a:r>
              <a:rPr lang="en-US" sz="2400" dirty="0" smtClean="0">
                <a:latin typeface="Times New Roman" pitchFamily="18" charset="0"/>
              </a:rPr>
              <a:t> - gently twisted, 4 pairs typically grouped together in a plastic sheath. 16 </a:t>
            </a:r>
            <a:r>
              <a:rPr lang="en-US" sz="2400" dirty="0" err="1" smtClean="0">
                <a:latin typeface="Times New Roman" pitchFamily="18" charset="0"/>
              </a:rPr>
              <a:t>Mhz</a:t>
            </a:r>
            <a:r>
              <a:rPr lang="en-US" sz="2400" dirty="0" smtClean="0">
                <a:latin typeface="Times New Roman" pitchFamily="18" charset="0"/>
              </a:rPr>
              <a:t> </a:t>
            </a:r>
            <a:r>
              <a:rPr lang="en-US" sz="2400" dirty="0" err="1" smtClean="0">
                <a:latin typeface="Times New Roman" pitchFamily="18" charset="0"/>
              </a:rPr>
              <a:t>BandWidth</a:t>
            </a:r>
            <a:endParaRPr lang="en-US" sz="2400" dirty="0" smtClean="0">
              <a:latin typeface="Times New Roman" pitchFamily="18" charset="0"/>
            </a:endParaRPr>
          </a:p>
          <a:p>
            <a:pPr eaLnBrk="1" hangingPunct="1">
              <a:lnSpc>
                <a:spcPct val="120000"/>
              </a:lnSpc>
              <a:buFont typeface="Wingdings" pitchFamily="2" charset="2"/>
              <a:buChar char="Ø"/>
            </a:pPr>
            <a:r>
              <a:rPr lang="en-US" sz="2400" dirty="0" smtClean="0">
                <a:solidFill>
                  <a:srgbClr val="CC0000"/>
                </a:solidFill>
                <a:latin typeface="Times New Roman" pitchFamily="18" charset="0"/>
              </a:rPr>
              <a:t>Category 5 twisted pairs</a:t>
            </a:r>
            <a:r>
              <a:rPr lang="en-US" sz="2400" dirty="0" smtClean="0">
                <a:latin typeface="Times New Roman" pitchFamily="18" charset="0"/>
              </a:rPr>
              <a:t> - introduced in 1988. More twists per cm than category 3 and </a:t>
            </a:r>
            <a:r>
              <a:rPr lang="en-US" sz="2400" dirty="0" err="1" smtClean="0">
                <a:latin typeface="Times New Roman" pitchFamily="18" charset="0"/>
              </a:rPr>
              <a:t>teflon</a:t>
            </a:r>
            <a:r>
              <a:rPr lang="en-US" sz="2400" dirty="0" smtClean="0">
                <a:latin typeface="Times New Roman" pitchFamily="18" charset="0"/>
              </a:rPr>
              <a:t> insulation, which results in less crosstalk and better quality signal over longer distances. 100Mhz bandwidth</a:t>
            </a:r>
          </a:p>
        </p:txBody>
      </p:sp>
      <p:pic>
        <p:nvPicPr>
          <p:cNvPr id="11267" name="Picture 4" descr="2-03"/>
          <p:cNvPicPr>
            <a:picLocks noChangeAspect="1" noChangeArrowheads="1"/>
          </p:cNvPicPr>
          <p:nvPr/>
        </p:nvPicPr>
        <p:blipFill>
          <a:blip r:embed="rId3"/>
          <a:srcRect r="50516" b="-5675"/>
          <a:stretch>
            <a:fillRect/>
          </a:stretch>
        </p:blipFill>
        <p:spPr bwMode="auto">
          <a:xfrm>
            <a:off x="1600200" y="685800"/>
            <a:ext cx="5727700" cy="754063"/>
          </a:xfrm>
          <a:prstGeom prst="rect">
            <a:avLst/>
          </a:prstGeom>
          <a:noFill/>
          <a:ln w="9525">
            <a:noFill/>
            <a:miter lim="800000"/>
            <a:headEnd/>
            <a:tailEnd/>
          </a:ln>
        </p:spPr>
      </p:pic>
      <p:pic>
        <p:nvPicPr>
          <p:cNvPr id="11268" name="Picture 5" descr="2-03"/>
          <p:cNvPicPr>
            <a:picLocks noChangeAspect="1" noChangeArrowheads="1"/>
          </p:cNvPicPr>
          <p:nvPr/>
        </p:nvPicPr>
        <p:blipFill>
          <a:blip r:embed="rId3"/>
          <a:srcRect l="49585" t="-9732"/>
          <a:stretch>
            <a:fillRect/>
          </a:stretch>
        </p:blipFill>
        <p:spPr bwMode="auto">
          <a:xfrm>
            <a:off x="1524000" y="1447800"/>
            <a:ext cx="5740400" cy="947738"/>
          </a:xfrm>
          <a:prstGeom prst="rect">
            <a:avLst/>
          </a:prstGeom>
          <a:noFill/>
          <a:ln w="9525">
            <a:noFill/>
            <a:miter lim="800000"/>
            <a:headEnd/>
            <a:tailEnd/>
          </a:ln>
        </p:spPr>
      </p:pic>
      <p:sp>
        <p:nvSpPr>
          <p:cNvPr id="11269" name="Rectangle 6"/>
          <p:cNvSpPr>
            <a:spLocks noChangeArrowheads="1"/>
          </p:cNvSpPr>
          <p:nvPr/>
        </p:nvSpPr>
        <p:spPr bwMode="auto">
          <a:xfrm>
            <a:off x="4800600" y="2057400"/>
            <a:ext cx="4572000" cy="1158875"/>
          </a:xfrm>
          <a:prstGeom prst="rect">
            <a:avLst/>
          </a:prstGeom>
          <a:noFill/>
          <a:ln w="9525">
            <a:noFill/>
            <a:miter lim="800000"/>
            <a:headEnd/>
            <a:tailEnd/>
          </a:ln>
        </p:spPr>
        <p:txBody>
          <a:bodyPr>
            <a:spAutoFit/>
          </a:bodyPr>
          <a:lstStyle/>
          <a:p>
            <a:pPr eaLnBrk="1" hangingPunct="1"/>
            <a:r>
              <a:rPr lang="en-US" sz="1800">
                <a:solidFill>
                  <a:schemeClr val="accent2"/>
                </a:solidFill>
              </a:rPr>
              <a:t>(</a:t>
            </a:r>
            <a:r>
              <a:rPr lang="en-US" sz="2000">
                <a:solidFill>
                  <a:schemeClr val="accent2"/>
                </a:solidFill>
              </a:rPr>
              <a:t>a)</a:t>
            </a:r>
            <a:r>
              <a:rPr lang="en-US" sz="2000"/>
              <a:t> </a:t>
            </a:r>
            <a:r>
              <a:rPr lang="en-US" sz="2000" i="1">
                <a:solidFill>
                  <a:srgbClr val="CC0000"/>
                </a:solidFill>
              </a:rPr>
              <a:t>Category 3 UTP.</a:t>
            </a:r>
          </a:p>
          <a:p>
            <a:pPr eaLnBrk="1" hangingPunct="1"/>
            <a:r>
              <a:rPr lang="en-US" sz="2000" i="1">
                <a:solidFill>
                  <a:schemeClr val="accent2"/>
                </a:solidFill>
              </a:rPr>
              <a:t>(b)</a:t>
            </a:r>
            <a:r>
              <a:rPr lang="en-US" sz="2000" i="1"/>
              <a:t> </a:t>
            </a:r>
            <a:r>
              <a:rPr lang="en-US" sz="2000" i="1">
                <a:solidFill>
                  <a:srgbClr val="CC0000"/>
                </a:solidFill>
              </a:rPr>
              <a:t>Category 5 UTP.</a:t>
            </a:r>
          </a:p>
          <a:p>
            <a:pPr eaLnBrk="1" hangingPunct="1">
              <a:spcBef>
                <a:spcPct val="50000"/>
              </a:spcBef>
              <a:buClr>
                <a:schemeClr val="accent1"/>
              </a:buClr>
              <a:buSzPct val="65000"/>
              <a:buFont typeface="Wingdings" pitchFamily="2" charset="2"/>
              <a:buChar char="n"/>
            </a:pPr>
            <a:endParaRPr lang="en-US" sz="2000">
              <a:solidFill>
                <a:srgbClr val="CC0000"/>
              </a:solidFill>
            </a:endParaRPr>
          </a:p>
        </p:txBody>
      </p:sp>
      <p:sp>
        <p:nvSpPr>
          <p:cNvPr id="11270" name="Rectangle 7"/>
          <p:cNvSpPr>
            <a:spLocks noChangeArrowheads="1"/>
          </p:cNvSpPr>
          <p:nvPr/>
        </p:nvSpPr>
        <p:spPr bwMode="auto">
          <a:xfrm>
            <a:off x="533400" y="304800"/>
            <a:ext cx="4953000" cy="1066800"/>
          </a:xfrm>
          <a:prstGeom prst="rect">
            <a:avLst/>
          </a:prstGeom>
          <a:noFill/>
          <a:ln w="9525">
            <a:noFill/>
            <a:miter lim="800000"/>
            <a:headEnd/>
            <a:tailEnd/>
          </a:ln>
        </p:spPr>
        <p:txBody>
          <a:bodyPr>
            <a:spAutoFit/>
          </a:bodyPr>
          <a:lstStyle/>
          <a:p>
            <a:pPr eaLnBrk="1" hangingPunct="1"/>
            <a:r>
              <a:rPr lang="en-US" sz="3200" b="1" i="1">
                <a:solidFill>
                  <a:schemeClr val="tx2"/>
                </a:solidFill>
              </a:rPr>
              <a:t/>
            </a:r>
            <a:br>
              <a:rPr lang="en-US" sz="3200" b="1" i="1">
                <a:solidFill>
                  <a:schemeClr val="tx2"/>
                </a:solidFill>
              </a:rPr>
            </a:br>
            <a:endParaRPr lang="en-US" sz="3200" b="1" i="1">
              <a:solidFill>
                <a:schemeClr val="tx2"/>
              </a:solidFill>
            </a:endParaRPr>
          </a:p>
        </p:txBody>
      </p:sp>
      <p:sp>
        <p:nvSpPr>
          <p:cNvPr id="11271" name="Rectangle 8"/>
          <p:cNvSpPr>
            <a:spLocks noChangeArrowheads="1"/>
          </p:cNvSpPr>
          <p:nvPr/>
        </p:nvSpPr>
        <p:spPr bwMode="auto">
          <a:xfrm>
            <a:off x="457200" y="152400"/>
            <a:ext cx="3886200" cy="652463"/>
          </a:xfrm>
          <a:prstGeom prst="rect">
            <a:avLst/>
          </a:prstGeom>
          <a:noFill/>
          <a:ln w="9525">
            <a:noFill/>
            <a:miter lim="800000"/>
            <a:headEnd/>
            <a:tailEnd/>
          </a:ln>
        </p:spPr>
        <p:txBody>
          <a:bodyPr>
            <a:spAutoFit/>
          </a:bodyPr>
          <a:lstStyle/>
          <a:p>
            <a:pPr eaLnBrk="1" hangingPunct="1">
              <a:lnSpc>
                <a:spcPct val="115000"/>
              </a:lnSpc>
              <a:spcBef>
                <a:spcPct val="20000"/>
              </a:spcBef>
              <a:buClr>
                <a:schemeClr val="accent1"/>
              </a:buClr>
              <a:buSzPct val="65000"/>
              <a:buFont typeface="Wingdings" pitchFamily="2" charset="2"/>
              <a:buChar char="Ø"/>
            </a:pPr>
            <a:r>
              <a:rPr lang="en-US" sz="3200" i="1">
                <a:solidFill>
                  <a:srgbClr val="FA1404"/>
                </a:solidFill>
              </a:rPr>
              <a:t>Twisted Pair:</a:t>
            </a:r>
          </a:p>
        </p:txBody>
      </p:sp>
    </p:spTree>
    <p:extLst>
      <p:ext uri="{BB962C8B-B14F-4D97-AF65-F5344CB8AC3E}">
        <p14:creationId xmlns:p14="http://schemas.microsoft.com/office/powerpoint/2010/main" val="21019727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642938" y="357188"/>
            <a:ext cx="7772400" cy="642937"/>
          </a:xfrm>
        </p:spPr>
        <p:txBody>
          <a:bodyPr>
            <a:normAutofit fontScale="90000"/>
          </a:bodyPr>
          <a:lstStyle/>
          <a:p>
            <a:r>
              <a:rPr lang="en-IN" smtClean="0"/>
              <a:t>Coaxial Cable</a:t>
            </a:r>
          </a:p>
        </p:txBody>
      </p:sp>
      <p:sp>
        <p:nvSpPr>
          <p:cNvPr id="99331" name="Content Placeholder 2"/>
          <p:cNvSpPr>
            <a:spLocks noGrp="1"/>
          </p:cNvSpPr>
          <p:nvPr>
            <p:ph idx="1"/>
          </p:nvPr>
        </p:nvSpPr>
        <p:spPr>
          <a:xfrm>
            <a:off x="571500" y="1143000"/>
            <a:ext cx="8215313" cy="4953000"/>
          </a:xfrm>
        </p:spPr>
        <p:txBody>
          <a:bodyPr>
            <a:normAutofit lnSpcReduction="10000"/>
          </a:bodyPr>
          <a:lstStyle/>
          <a:p>
            <a:r>
              <a:rPr lang="en-IN" sz="2900" smtClean="0"/>
              <a:t>It has </a:t>
            </a:r>
            <a:r>
              <a:rPr lang="en-IN" sz="2900" b="1" smtClean="0"/>
              <a:t>better shielding</a:t>
            </a:r>
            <a:r>
              <a:rPr lang="en-IN" sz="2900" smtClean="0"/>
              <a:t>, greater bandwidth and excellent noise immunity than unshielded twisted pairs, so it can </a:t>
            </a:r>
            <a:r>
              <a:rPr lang="en-IN" sz="2900" b="1" smtClean="0"/>
              <a:t>span longer distances at higher speeds</a:t>
            </a:r>
          </a:p>
          <a:p>
            <a:r>
              <a:rPr lang="en-IN" sz="2900" smtClean="0"/>
              <a:t>There are two kinds</a:t>
            </a:r>
          </a:p>
          <a:p>
            <a:pPr lvl="1"/>
            <a:r>
              <a:rPr lang="en-IN" sz="2900" smtClean="0"/>
              <a:t>50-ohm – used for digital transmission</a:t>
            </a:r>
          </a:p>
          <a:p>
            <a:pPr lvl="1"/>
            <a:r>
              <a:rPr lang="en-IN" sz="2900" smtClean="0"/>
              <a:t>75-ohm – used for analog and cable tv</a:t>
            </a:r>
          </a:p>
          <a:p>
            <a:r>
              <a:rPr lang="en-IN" sz="2900" smtClean="0"/>
              <a:t>Starting in the mid-1990s, cable TV operators began to provide Internet access over cable, which has made 75-ohm cable more important for data communication</a:t>
            </a:r>
          </a:p>
        </p:txBody>
      </p:sp>
    </p:spTree>
    <p:extLst>
      <p:ext uri="{BB962C8B-B14F-4D97-AF65-F5344CB8AC3E}">
        <p14:creationId xmlns:p14="http://schemas.microsoft.com/office/powerpoint/2010/main" val="3310651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p:cNvPicPr>
            <a:picLocks noChangeArrowheads="1"/>
          </p:cNvPicPr>
          <p:nvPr/>
        </p:nvPicPr>
        <p:blipFill>
          <a:blip r:embed="rId2"/>
          <a:srcRect/>
          <a:stretch>
            <a:fillRect/>
          </a:stretch>
        </p:blipFill>
        <p:spPr bwMode="auto">
          <a:xfrm>
            <a:off x="554038" y="2417763"/>
            <a:ext cx="7845425" cy="3700462"/>
          </a:xfrm>
          <a:prstGeom prst="rect">
            <a:avLst/>
          </a:prstGeom>
          <a:noFill/>
          <a:ln w="12700">
            <a:noFill/>
            <a:miter lim="800000"/>
            <a:headEnd/>
            <a:tailEnd/>
          </a:ln>
        </p:spPr>
      </p:pic>
      <p:sp>
        <p:nvSpPr>
          <p:cNvPr id="100355" name="Rectangle 3"/>
          <p:cNvSpPr>
            <a:spLocks noChangeArrowheads="1"/>
          </p:cNvSpPr>
          <p:nvPr/>
        </p:nvSpPr>
        <p:spPr bwMode="auto">
          <a:xfrm>
            <a:off x="3179763" y="41275"/>
            <a:ext cx="2643187" cy="588963"/>
          </a:xfrm>
          <a:prstGeom prst="rect">
            <a:avLst/>
          </a:prstGeom>
          <a:noFill/>
          <a:ln w="12700">
            <a:noFill/>
            <a:miter lim="800000"/>
            <a:headEnd/>
            <a:tailEnd/>
          </a:ln>
        </p:spPr>
        <p:txBody>
          <a:bodyPr wrap="none" lIns="90488" tIns="44450" rIns="90488" bIns="44450">
            <a:spAutoFit/>
          </a:bodyPr>
          <a:lstStyle/>
          <a:p>
            <a:r>
              <a:rPr lang="en-US" sz="3200" b="1">
                <a:solidFill>
                  <a:srgbClr val="00279F"/>
                </a:solidFill>
              </a:rPr>
              <a:t>Coaxial Cable</a:t>
            </a:r>
          </a:p>
        </p:txBody>
      </p:sp>
      <p:sp>
        <p:nvSpPr>
          <p:cNvPr id="100356" name="Rectangle 4"/>
          <p:cNvSpPr>
            <a:spLocks noChangeArrowheads="1"/>
          </p:cNvSpPr>
          <p:nvPr/>
        </p:nvSpPr>
        <p:spPr bwMode="auto">
          <a:xfrm>
            <a:off x="55563" y="69850"/>
            <a:ext cx="1917700" cy="346075"/>
          </a:xfrm>
          <a:prstGeom prst="rect">
            <a:avLst/>
          </a:prstGeom>
          <a:noFill/>
          <a:ln w="12700">
            <a:noFill/>
            <a:miter lim="800000"/>
            <a:headEnd/>
            <a:tailEnd/>
          </a:ln>
        </p:spPr>
        <p:txBody>
          <a:bodyPr wrap="none" lIns="90488" tIns="44450" rIns="90488" bIns="44450">
            <a:spAutoFit/>
          </a:bodyPr>
          <a:lstStyle/>
          <a:p>
            <a:r>
              <a:rPr lang="en-US" sz="1600"/>
              <a:t>Figure 7-11 and 7-12</a:t>
            </a:r>
          </a:p>
        </p:txBody>
      </p:sp>
      <p:sp>
        <p:nvSpPr>
          <p:cNvPr id="100357" name="Rectangle 5"/>
          <p:cNvSpPr>
            <a:spLocks noChangeArrowheads="1"/>
          </p:cNvSpPr>
          <p:nvPr/>
        </p:nvSpPr>
        <p:spPr bwMode="auto">
          <a:xfrm>
            <a:off x="131763" y="6394450"/>
            <a:ext cx="1787525" cy="346075"/>
          </a:xfrm>
          <a:prstGeom prst="rect">
            <a:avLst/>
          </a:prstGeom>
          <a:noFill/>
          <a:ln w="12700">
            <a:noFill/>
            <a:miter lim="800000"/>
            <a:headEnd/>
            <a:tailEnd/>
          </a:ln>
        </p:spPr>
        <p:txBody>
          <a:bodyPr wrap="none" lIns="90488" tIns="44450" rIns="90488" bIns="44450">
            <a:spAutoFit/>
          </a:bodyPr>
          <a:lstStyle/>
          <a:p>
            <a:r>
              <a:rPr lang="en-US" sz="1600" i="1"/>
              <a:t>WCB/McGraw-Hill</a:t>
            </a:r>
          </a:p>
        </p:txBody>
      </p:sp>
      <p:sp>
        <p:nvSpPr>
          <p:cNvPr id="100358" name="Rectangle 6"/>
          <p:cNvSpPr>
            <a:spLocks noChangeArrowheads="1"/>
          </p:cNvSpPr>
          <p:nvPr/>
        </p:nvSpPr>
        <p:spPr bwMode="auto">
          <a:xfrm>
            <a:off x="5237163" y="6350000"/>
            <a:ext cx="3719512" cy="406400"/>
          </a:xfrm>
          <a:prstGeom prst="rect">
            <a:avLst/>
          </a:prstGeom>
          <a:noFill/>
          <a:ln w="12700">
            <a:noFill/>
            <a:miter lim="800000"/>
            <a:headEnd/>
            <a:tailEnd/>
          </a:ln>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pic>
        <p:nvPicPr>
          <p:cNvPr id="100359" name="Picture 7"/>
          <p:cNvPicPr>
            <a:picLocks noChangeArrowheads="1"/>
          </p:cNvPicPr>
          <p:nvPr/>
        </p:nvPicPr>
        <p:blipFill>
          <a:blip r:embed="rId3"/>
          <a:srcRect/>
          <a:stretch>
            <a:fillRect/>
          </a:stretch>
        </p:blipFill>
        <p:spPr bwMode="auto">
          <a:xfrm>
            <a:off x="474663" y="1055688"/>
            <a:ext cx="8004175" cy="885825"/>
          </a:xfrm>
          <a:prstGeom prst="rect">
            <a:avLst/>
          </a:prstGeom>
          <a:noFill/>
          <a:ln w="12700">
            <a:noFill/>
            <a:miter lim="800000"/>
            <a:headEnd/>
            <a:tailEnd/>
          </a:ln>
        </p:spPr>
      </p:pic>
    </p:spTree>
    <p:extLst>
      <p:ext uri="{BB962C8B-B14F-4D97-AF65-F5344CB8AC3E}">
        <p14:creationId xmlns:p14="http://schemas.microsoft.com/office/powerpoint/2010/main" val="2373464034"/>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a:xfrm>
            <a:off x="685800" y="357188"/>
            <a:ext cx="7772400" cy="571500"/>
          </a:xfrm>
        </p:spPr>
        <p:txBody>
          <a:bodyPr>
            <a:normAutofit fontScale="90000"/>
          </a:bodyPr>
          <a:lstStyle/>
          <a:p>
            <a:r>
              <a:rPr lang="en-IN" smtClean="0"/>
              <a:t>Coaxial Cable</a:t>
            </a:r>
          </a:p>
        </p:txBody>
      </p:sp>
      <p:sp>
        <p:nvSpPr>
          <p:cNvPr id="101379" name="Content Placeholder 2"/>
          <p:cNvSpPr>
            <a:spLocks noGrp="1"/>
          </p:cNvSpPr>
          <p:nvPr>
            <p:ph idx="1"/>
          </p:nvPr>
        </p:nvSpPr>
        <p:spPr>
          <a:xfrm>
            <a:off x="500063" y="1214438"/>
            <a:ext cx="8215312" cy="4881562"/>
          </a:xfrm>
        </p:spPr>
        <p:txBody>
          <a:bodyPr/>
          <a:lstStyle/>
          <a:p>
            <a:r>
              <a:rPr lang="en-IN" sz="2900" dirty="0" smtClean="0"/>
              <a:t>The bandwidth </a:t>
            </a:r>
            <a:r>
              <a:rPr lang="en-IN" sz="2900" b="1" dirty="0" smtClean="0"/>
              <a:t>depends on</a:t>
            </a:r>
            <a:r>
              <a:rPr lang="en-IN" sz="2900" dirty="0" smtClean="0"/>
              <a:t> the cable quality and length. </a:t>
            </a:r>
          </a:p>
          <a:p>
            <a:r>
              <a:rPr lang="en-IN" sz="2900" dirty="0" smtClean="0"/>
              <a:t>Coaxial cables used to be </a:t>
            </a:r>
            <a:r>
              <a:rPr lang="en-IN" sz="2900" b="1" dirty="0" smtClean="0"/>
              <a:t>widely used within the telephone system for long-distance</a:t>
            </a:r>
            <a:r>
              <a:rPr lang="en-IN" sz="2900" dirty="0" smtClean="0"/>
              <a:t> lines </a:t>
            </a:r>
            <a:r>
              <a:rPr lang="en-IN" sz="2900" b="1" dirty="0" smtClean="0"/>
              <a:t>but </a:t>
            </a:r>
            <a:r>
              <a:rPr lang="en-IN" sz="2900" dirty="0" smtClean="0"/>
              <a:t>have now largely been replaced by </a:t>
            </a:r>
            <a:r>
              <a:rPr lang="en-IN" sz="2900" b="1" dirty="0" err="1" smtClean="0"/>
              <a:t>fiber</a:t>
            </a:r>
            <a:r>
              <a:rPr lang="en-IN" sz="2900" b="1" dirty="0" smtClean="0"/>
              <a:t> optics </a:t>
            </a:r>
            <a:r>
              <a:rPr lang="en-IN" sz="2900" dirty="0" smtClean="0"/>
              <a:t>on long-haul routes. </a:t>
            </a:r>
          </a:p>
          <a:p>
            <a:r>
              <a:rPr lang="en-IN" sz="2900" dirty="0" smtClean="0"/>
              <a:t>Coax is still widely used for cable television and metropolitan area networks</a:t>
            </a:r>
          </a:p>
        </p:txBody>
      </p:sp>
    </p:spTree>
    <p:extLst>
      <p:ext uri="{BB962C8B-B14F-4D97-AF65-F5344CB8AC3E}">
        <p14:creationId xmlns:p14="http://schemas.microsoft.com/office/powerpoint/2010/main" val="24375874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a:xfrm>
            <a:off x="500063" y="214313"/>
            <a:ext cx="7772400" cy="428625"/>
          </a:xfrm>
        </p:spPr>
        <p:txBody>
          <a:bodyPr>
            <a:normAutofit fontScale="90000"/>
          </a:bodyPr>
          <a:lstStyle/>
          <a:p>
            <a:r>
              <a:rPr lang="en-IN" smtClean="0"/>
              <a:t>Fiber Optics</a:t>
            </a:r>
          </a:p>
        </p:txBody>
      </p:sp>
      <p:sp>
        <p:nvSpPr>
          <p:cNvPr id="3" name="Content Placeholder 2">
            <a:extLst>
              <a:ext uri="{FF2B5EF4-FFF2-40B4-BE49-F238E27FC236}"/>
            </a:extLst>
          </p:cNvPr>
          <p:cNvSpPr>
            <a:spLocks noGrp="1"/>
          </p:cNvSpPr>
          <p:nvPr>
            <p:ph idx="1"/>
          </p:nvPr>
        </p:nvSpPr>
        <p:spPr>
          <a:xfrm>
            <a:off x="357188" y="928688"/>
            <a:ext cx="8429625" cy="5167312"/>
          </a:xfrm>
        </p:spPr>
        <p:txBody>
          <a:bodyPr>
            <a:normAutofit lnSpcReduction="10000"/>
          </a:bodyPr>
          <a:lstStyle/>
          <a:p>
            <a:pPr>
              <a:defRPr/>
            </a:pPr>
            <a:r>
              <a:rPr lang="en-IN" sz="3600" dirty="0"/>
              <a:t>Fiber optics are used for </a:t>
            </a:r>
            <a:r>
              <a:rPr lang="en-IN" sz="3600" b="1" dirty="0"/>
              <a:t>long-haul </a:t>
            </a:r>
            <a:r>
              <a:rPr lang="en-IN" sz="3600" dirty="0"/>
              <a:t>transmission in network backbones, highspeed LANs, and high-speed Internet access</a:t>
            </a:r>
          </a:p>
          <a:p>
            <a:pPr>
              <a:defRPr/>
            </a:pPr>
            <a:r>
              <a:rPr lang="en-IN" sz="3600" dirty="0"/>
              <a:t>An optical transmission system has three key components: </a:t>
            </a:r>
          </a:p>
          <a:p>
            <a:pPr lvl="1">
              <a:defRPr/>
            </a:pPr>
            <a:r>
              <a:rPr lang="en-IN" sz="3200" dirty="0"/>
              <a:t>The light source</a:t>
            </a:r>
          </a:p>
          <a:p>
            <a:pPr lvl="1">
              <a:defRPr/>
            </a:pPr>
            <a:r>
              <a:rPr lang="en-IN" sz="3200" dirty="0"/>
              <a:t>The transmission medium</a:t>
            </a:r>
          </a:p>
          <a:p>
            <a:pPr lvl="1">
              <a:defRPr/>
            </a:pPr>
            <a:r>
              <a:rPr lang="en-IN" sz="3200" dirty="0"/>
              <a:t>The detector</a:t>
            </a:r>
          </a:p>
        </p:txBody>
      </p:sp>
      <p:sp>
        <p:nvSpPr>
          <p:cNvPr id="103428" name="Footer Placeholder 3"/>
          <p:cNvSpPr>
            <a:spLocks noGrp="1"/>
          </p:cNvSpPr>
          <p:nvPr>
            <p:ph type="ftr" sz="quarter" idx="4294967295"/>
          </p:nvPr>
        </p:nvSpPr>
        <p:spPr bwMode="auto">
          <a:xfrm>
            <a:off x="3028950" y="6356350"/>
            <a:ext cx="3086100" cy="365125"/>
          </a:xfrm>
          <a:prstGeom prst="rect">
            <a:avLst/>
          </a:prstGeom>
          <a:noFill/>
          <a:ln>
            <a:miter lim="800000"/>
            <a:headEnd/>
            <a:tailEnd/>
          </a:ln>
        </p:spPr>
        <p:txBody>
          <a:bodyPr/>
          <a:lstStyle/>
          <a:p>
            <a:endParaRPr lang="en-IN"/>
          </a:p>
        </p:txBody>
      </p:sp>
    </p:spTree>
    <p:extLst>
      <p:ext uri="{BB962C8B-B14F-4D97-AF65-F5344CB8AC3E}">
        <p14:creationId xmlns:p14="http://schemas.microsoft.com/office/powerpoint/2010/main" val="42039599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642938" y="214313"/>
            <a:ext cx="7772400" cy="642937"/>
          </a:xfrm>
        </p:spPr>
        <p:txBody>
          <a:bodyPr>
            <a:normAutofit fontScale="90000"/>
          </a:bodyPr>
          <a:lstStyle/>
          <a:p>
            <a:r>
              <a:rPr lang="en-IN" smtClean="0"/>
              <a:t>Fiber Optics</a:t>
            </a:r>
          </a:p>
        </p:txBody>
      </p:sp>
      <p:sp>
        <p:nvSpPr>
          <p:cNvPr id="104451" name="Content Placeholder 2"/>
          <p:cNvSpPr>
            <a:spLocks noGrp="1"/>
          </p:cNvSpPr>
          <p:nvPr>
            <p:ph idx="1"/>
          </p:nvPr>
        </p:nvSpPr>
        <p:spPr>
          <a:xfrm>
            <a:off x="285750" y="1285875"/>
            <a:ext cx="8572500" cy="4810125"/>
          </a:xfrm>
        </p:spPr>
        <p:txBody>
          <a:bodyPr/>
          <a:lstStyle/>
          <a:p>
            <a:endParaRPr lang="en-IN" sz="2900" dirty="0" smtClean="0"/>
          </a:p>
          <a:p>
            <a:r>
              <a:rPr lang="en-IN" sz="2900" dirty="0" smtClean="0"/>
              <a:t>Conventionally, </a:t>
            </a:r>
            <a:r>
              <a:rPr lang="en-IN" sz="2900" b="1" dirty="0" smtClean="0"/>
              <a:t>a pulse of light indicates a 1 bit </a:t>
            </a:r>
            <a:r>
              <a:rPr lang="en-IN" sz="2900" dirty="0" smtClean="0"/>
              <a:t>and the </a:t>
            </a:r>
            <a:r>
              <a:rPr lang="en-IN" sz="2900" b="1" dirty="0" smtClean="0"/>
              <a:t>absence of light indicates a 0 bit</a:t>
            </a:r>
            <a:r>
              <a:rPr lang="en-IN" sz="2900" dirty="0" smtClean="0"/>
              <a:t>. </a:t>
            </a:r>
          </a:p>
          <a:p>
            <a:r>
              <a:rPr lang="en-IN" sz="2900" dirty="0" smtClean="0"/>
              <a:t>The transmission medium is an </a:t>
            </a:r>
            <a:r>
              <a:rPr lang="en-IN" sz="2900" b="1" dirty="0" smtClean="0"/>
              <a:t>ultra-thin </a:t>
            </a:r>
            <a:r>
              <a:rPr lang="en-IN" sz="2900" b="1" dirty="0" err="1" smtClean="0"/>
              <a:t>fiber</a:t>
            </a:r>
            <a:r>
              <a:rPr lang="en-IN" sz="2900" b="1" dirty="0" smtClean="0"/>
              <a:t> of glass. </a:t>
            </a:r>
          </a:p>
          <a:p>
            <a:r>
              <a:rPr lang="en-IN" sz="2900" dirty="0" smtClean="0"/>
              <a:t>The </a:t>
            </a:r>
            <a:r>
              <a:rPr lang="en-IN" sz="2900" b="1" dirty="0" smtClean="0"/>
              <a:t>detector generates an electrical pulse </a:t>
            </a:r>
            <a:r>
              <a:rPr lang="en-IN" sz="2900" dirty="0" smtClean="0"/>
              <a:t>when light falls on it.</a:t>
            </a:r>
          </a:p>
        </p:txBody>
      </p:sp>
      <p:sp>
        <p:nvSpPr>
          <p:cNvPr id="104452" name="Footer Placeholder 3"/>
          <p:cNvSpPr>
            <a:spLocks noGrp="1"/>
          </p:cNvSpPr>
          <p:nvPr>
            <p:ph type="ftr" sz="quarter" idx="4294967295"/>
          </p:nvPr>
        </p:nvSpPr>
        <p:spPr bwMode="auto">
          <a:xfrm>
            <a:off x="3028950" y="6356350"/>
            <a:ext cx="3086100" cy="365125"/>
          </a:xfrm>
          <a:prstGeom prst="rect">
            <a:avLst/>
          </a:prstGeom>
          <a:noFill/>
          <a:ln>
            <a:miter lim="800000"/>
            <a:headEnd/>
            <a:tailEnd/>
          </a:ln>
        </p:spPr>
        <p:txBody>
          <a:bodyPr/>
          <a:lstStyle/>
          <a:p>
            <a:endParaRPr lang="en-IN"/>
          </a:p>
        </p:txBody>
      </p:sp>
    </p:spTree>
    <p:extLst>
      <p:ext uri="{BB962C8B-B14F-4D97-AF65-F5344CB8AC3E}">
        <p14:creationId xmlns:p14="http://schemas.microsoft.com/office/powerpoint/2010/main" val="36815641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a:xfrm>
            <a:off x="642938" y="357188"/>
            <a:ext cx="7772400" cy="571500"/>
          </a:xfrm>
        </p:spPr>
        <p:txBody>
          <a:bodyPr>
            <a:normAutofit fontScale="90000"/>
          </a:bodyPr>
          <a:lstStyle/>
          <a:p>
            <a:r>
              <a:rPr lang="en-IN" smtClean="0"/>
              <a:t>Fiber Cables</a:t>
            </a:r>
          </a:p>
        </p:txBody>
      </p:sp>
      <p:sp>
        <p:nvSpPr>
          <p:cNvPr id="105475" name="Content Placeholder 2"/>
          <p:cNvSpPr>
            <a:spLocks noGrp="1"/>
          </p:cNvSpPr>
          <p:nvPr>
            <p:ph idx="1"/>
          </p:nvPr>
        </p:nvSpPr>
        <p:spPr>
          <a:xfrm>
            <a:off x="685800" y="1071563"/>
            <a:ext cx="8029575" cy="5024437"/>
          </a:xfrm>
        </p:spPr>
        <p:txBody>
          <a:bodyPr/>
          <a:lstStyle/>
          <a:p>
            <a:r>
              <a:rPr lang="en-IN" sz="3600" dirty="0" smtClean="0"/>
              <a:t>At the </a:t>
            </a:r>
            <a:r>
              <a:rPr lang="en-IN" sz="3600" dirty="0" err="1" smtClean="0"/>
              <a:t>center</a:t>
            </a:r>
            <a:r>
              <a:rPr lang="en-IN" sz="3600" dirty="0" smtClean="0"/>
              <a:t> is the glass core through which the light propagates. </a:t>
            </a:r>
          </a:p>
          <a:p>
            <a:r>
              <a:rPr lang="en-IN" sz="3600" dirty="0" smtClean="0"/>
              <a:t>In </a:t>
            </a:r>
            <a:r>
              <a:rPr lang="en-IN" sz="3600" b="1" dirty="0" smtClean="0"/>
              <a:t>multimode </a:t>
            </a:r>
            <a:r>
              <a:rPr lang="en-IN" sz="3600" b="1" dirty="0" err="1" smtClean="0"/>
              <a:t>fibers</a:t>
            </a:r>
            <a:r>
              <a:rPr lang="en-IN" sz="3600" dirty="0" smtClean="0"/>
              <a:t>, the core is typically 50 microns in diameter, about the thickness of a human hair. </a:t>
            </a:r>
          </a:p>
          <a:p>
            <a:r>
              <a:rPr lang="en-IN" sz="3600" dirty="0" smtClean="0"/>
              <a:t>In </a:t>
            </a:r>
            <a:r>
              <a:rPr lang="en-IN" sz="3600" b="1" dirty="0" smtClean="0"/>
              <a:t>single-mode </a:t>
            </a:r>
            <a:r>
              <a:rPr lang="en-IN" sz="3600" b="1" dirty="0" err="1" smtClean="0"/>
              <a:t>fibers</a:t>
            </a:r>
            <a:r>
              <a:rPr lang="en-IN" sz="3600" b="1" dirty="0" smtClean="0"/>
              <a:t>, </a:t>
            </a:r>
            <a:r>
              <a:rPr lang="en-IN" sz="3600" dirty="0" smtClean="0"/>
              <a:t>the core is 8 to 10 microns.</a:t>
            </a:r>
          </a:p>
        </p:txBody>
      </p:sp>
      <p:sp>
        <p:nvSpPr>
          <p:cNvPr id="105476" name="Footer Placeholder 3"/>
          <p:cNvSpPr>
            <a:spLocks noGrp="1"/>
          </p:cNvSpPr>
          <p:nvPr>
            <p:ph type="ftr" sz="quarter" idx="4294967295"/>
          </p:nvPr>
        </p:nvSpPr>
        <p:spPr bwMode="auto">
          <a:xfrm>
            <a:off x="3028950" y="6356350"/>
            <a:ext cx="3086100" cy="365125"/>
          </a:xfrm>
          <a:prstGeom prst="rect">
            <a:avLst/>
          </a:prstGeom>
          <a:noFill/>
          <a:ln>
            <a:miter lim="800000"/>
            <a:headEnd/>
            <a:tailEnd/>
          </a:ln>
        </p:spPr>
        <p:txBody>
          <a:bodyPr/>
          <a:lstStyle/>
          <a:p>
            <a:endParaRPr lang="en-IN"/>
          </a:p>
        </p:txBody>
      </p:sp>
    </p:spTree>
    <p:extLst>
      <p:ext uri="{BB962C8B-B14F-4D97-AF65-F5344CB8AC3E}">
        <p14:creationId xmlns:p14="http://schemas.microsoft.com/office/powerpoint/2010/main" val="230488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55563" y="69850"/>
            <a:ext cx="1149350" cy="346075"/>
          </a:xfrm>
          <a:prstGeom prst="rect">
            <a:avLst/>
          </a:prstGeom>
          <a:noFill/>
          <a:ln w="12700">
            <a:noFill/>
            <a:miter lim="800000"/>
            <a:headEnd/>
            <a:tailEnd/>
          </a:ln>
        </p:spPr>
        <p:txBody>
          <a:bodyPr wrap="none" lIns="90488" tIns="44450" rIns="90488" bIns="44450">
            <a:spAutoFit/>
          </a:bodyPr>
          <a:lstStyle/>
          <a:p>
            <a:r>
              <a:rPr lang="en-US" sz="1600"/>
              <a:t>Figure 2-16</a:t>
            </a:r>
          </a:p>
        </p:txBody>
      </p:sp>
      <p:sp>
        <p:nvSpPr>
          <p:cNvPr id="39939" name="Rectangle 3"/>
          <p:cNvSpPr>
            <a:spLocks noChangeArrowheads="1"/>
          </p:cNvSpPr>
          <p:nvPr/>
        </p:nvSpPr>
        <p:spPr bwMode="auto">
          <a:xfrm>
            <a:off x="131763" y="6394450"/>
            <a:ext cx="1787525" cy="346075"/>
          </a:xfrm>
          <a:prstGeom prst="rect">
            <a:avLst/>
          </a:prstGeom>
          <a:noFill/>
          <a:ln w="12700">
            <a:noFill/>
            <a:miter lim="800000"/>
            <a:headEnd/>
            <a:tailEnd/>
          </a:ln>
        </p:spPr>
        <p:txBody>
          <a:bodyPr wrap="none" lIns="90488" tIns="44450" rIns="90488" bIns="44450">
            <a:spAutoFit/>
          </a:bodyPr>
          <a:lstStyle/>
          <a:p>
            <a:r>
              <a:rPr lang="en-US" sz="1600" i="1"/>
              <a:t>WCB/McGraw-Hill</a:t>
            </a:r>
          </a:p>
        </p:txBody>
      </p:sp>
      <p:sp>
        <p:nvSpPr>
          <p:cNvPr id="39940" name="Rectangle 4"/>
          <p:cNvSpPr>
            <a:spLocks noChangeArrowheads="1"/>
          </p:cNvSpPr>
          <p:nvPr/>
        </p:nvSpPr>
        <p:spPr bwMode="auto">
          <a:xfrm>
            <a:off x="5237163" y="6350000"/>
            <a:ext cx="3719512" cy="406400"/>
          </a:xfrm>
          <a:prstGeom prst="rect">
            <a:avLst/>
          </a:prstGeom>
          <a:noFill/>
          <a:ln w="12700">
            <a:noFill/>
            <a:miter lim="800000"/>
            <a:headEnd/>
            <a:tailEnd/>
          </a:ln>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39941" name="Rectangle 5"/>
          <p:cNvSpPr>
            <a:spLocks noChangeArrowheads="1"/>
          </p:cNvSpPr>
          <p:nvPr/>
        </p:nvSpPr>
        <p:spPr bwMode="auto">
          <a:xfrm>
            <a:off x="2646363" y="117475"/>
            <a:ext cx="3740150" cy="588963"/>
          </a:xfrm>
          <a:prstGeom prst="rect">
            <a:avLst/>
          </a:prstGeom>
          <a:noFill/>
          <a:ln w="12700">
            <a:noFill/>
            <a:miter lim="800000"/>
            <a:headEnd/>
            <a:tailEnd/>
          </a:ln>
        </p:spPr>
        <p:txBody>
          <a:bodyPr wrap="none" lIns="90488" tIns="44450" rIns="90488" bIns="44450">
            <a:spAutoFit/>
          </a:bodyPr>
          <a:lstStyle/>
          <a:p>
            <a:r>
              <a:rPr lang="en-US" sz="3200" b="1">
                <a:solidFill>
                  <a:srgbClr val="063DE8"/>
                </a:solidFill>
              </a:rPr>
              <a:t>Local Area Network</a:t>
            </a:r>
          </a:p>
        </p:txBody>
      </p:sp>
      <p:pic>
        <p:nvPicPr>
          <p:cNvPr id="39942" name="Picture 6"/>
          <p:cNvPicPr>
            <a:picLocks noChangeArrowheads="1"/>
          </p:cNvPicPr>
          <p:nvPr/>
        </p:nvPicPr>
        <p:blipFill>
          <a:blip r:embed="rId2"/>
          <a:srcRect/>
          <a:stretch>
            <a:fillRect/>
          </a:stretch>
        </p:blipFill>
        <p:spPr bwMode="auto">
          <a:xfrm>
            <a:off x="1346200" y="939800"/>
            <a:ext cx="6438900" cy="4965700"/>
          </a:xfrm>
          <a:prstGeom prst="rect">
            <a:avLst/>
          </a:prstGeom>
          <a:noFill/>
          <a:ln w="12700">
            <a:noFill/>
            <a:miter lim="800000"/>
            <a:headEnd/>
            <a:tailEnd/>
          </a:ln>
        </p:spPr>
      </p:pic>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a:xfrm>
            <a:off x="685800" y="285750"/>
            <a:ext cx="7772400" cy="571500"/>
          </a:xfrm>
        </p:spPr>
        <p:txBody>
          <a:bodyPr>
            <a:normAutofit fontScale="90000"/>
          </a:bodyPr>
          <a:lstStyle/>
          <a:p>
            <a:r>
              <a:rPr lang="en-IN" smtClean="0"/>
              <a:t>Fiber Cables</a:t>
            </a:r>
          </a:p>
        </p:txBody>
      </p:sp>
      <p:sp>
        <p:nvSpPr>
          <p:cNvPr id="106499" name="Content Placeholder 2"/>
          <p:cNvSpPr>
            <a:spLocks noGrp="1"/>
          </p:cNvSpPr>
          <p:nvPr>
            <p:ph idx="1"/>
          </p:nvPr>
        </p:nvSpPr>
        <p:spPr>
          <a:xfrm>
            <a:off x="428625" y="1071563"/>
            <a:ext cx="8286750" cy="5024437"/>
          </a:xfrm>
        </p:spPr>
        <p:txBody>
          <a:bodyPr/>
          <a:lstStyle/>
          <a:p>
            <a:r>
              <a:rPr lang="en-IN" sz="2900" smtClean="0"/>
              <a:t>The core is surrounded by a glass cladding with a lower index of refraction than the core, </a:t>
            </a:r>
            <a:r>
              <a:rPr lang="en-IN" sz="2900" b="1" smtClean="0"/>
              <a:t>to keep all the light in the core</a:t>
            </a:r>
            <a:r>
              <a:rPr lang="en-IN" sz="2900" smtClean="0"/>
              <a:t>. </a:t>
            </a:r>
          </a:p>
          <a:p>
            <a:r>
              <a:rPr lang="en-IN" sz="2900" smtClean="0"/>
              <a:t>Next comes a </a:t>
            </a:r>
            <a:r>
              <a:rPr lang="en-IN" sz="2900" b="1" smtClean="0"/>
              <a:t>thin plastic jacket to protect </a:t>
            </a:r>
            <a:r>
              <a:rPr lang="en-IN" sz="2900" smtClean="0"/>
              <a:t>the cladding. </a:t>
            </a:r>
          </a:p>
          <a:p>
            <a:r>
              <a:rPr lang="en-IN" sz="2900" smtClean="0"/>
              <a:t>Fibers are typically grouped in bundles, protected by an </a:t>
            </a:r>
            <a:r>
              <a:rPr lang="en-IN" sz="2900" b="1" smtClean="0"/>
              <a:t>outer sheath</a:t>
            </a:r>
          </a:p>
        </p:txBody>
      </p:sp>
      <p:sp>
        <p:nvSpPr>
          <p:cNvPr id="106500" name="Footer Placeholder 3"/>
          <p:cNvSpPr>
            <a:spLocks noGrp="1"/>
          </p:cNvSpPr>
          <p:nvPr>
            <p:ph type="ftr" sz="quarter" idx="4294967295"/>
          </p:nvPr>
        </p:nvSpPr>
        <p:spPr bwMode="auto">
          <a:xfrm>
            <a:off x="3028950" y="6356350"/>
            <a:ext cx="3086100" cy="365125"/>
          </a:xfrm>
          <a:prstGeom prst="rect">
            <a:avLst/>
          </a:prstGeom>
          <a:noFill/>
          <a:ln>
            <a:miter lim="800000"/>
            <a:headEnd/>
            <a:tailEnd/>
          </a:ln>
        </p:spPr>
        <p:txBody>
          <a:bodyPr/>
          <a:lstStyle/>
          <a:p>
            <a:endParaRPr lang="en-IN"/>
          </a:p>
        </p:txBody>
      </p:sp>
    </p:spTree>
    <p:extLst>
      <p:ext uri="{BB962C8B-B14F-4D97-AF65-F5344CB8AC3E}">
        <p14:creationId xmlns:p14="http://schemas.microsoft.com/office/powerpoint/2010/main" val="16599221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rrowheads="1"/>
          </p:cNvPicPr>
          <p:nvPr/>
        </p:nvPicPr>
        <p:blipFill>
          <a:blip r:embed="rId2"/>
          <a:srcRect/>
          <a:stretch>
            <a:fillRect/>
          </a:stretch>
        </p:blipFill>
        <p:spPr bwMode="auto">
          <a:xfrm>
            <a:off x="282575" y="1874838"/>
            <a:ext cx="8553450" cy="3944937"/>
          </a:xfrm>
          <a:prstGeom prst="rect">
            <a:avLst/>
          </a:prstGeom>
          <a:noFill/>
          <a:ln w="12700">
            <a:noFill/>
            <a:miter lim="800000"/>
            <a:headEnd/>
            <a:tailEnd/>
          </a:ln>
        </p:spPr>
      </p:pic>
      <p:sp>
        <p:nvSpPr>
          <p:cNvPr id="102403" name="Rectangle 3"/>
          <p:cNvSpPr>
            <a:spLocks noChangeArrowheads="1"/>
          </p:cNvSpPr>
          <p:nvPr/>
        </p:nvSpPr>
        <p:spPr bwMode="auto">
          <a:xfrm>
            <a:off x="2874963" y="650875"/>
            <a:ext cx="3522662" cy="588963"/>
          </a:xfrm>
          <a:prstGeom prst="rect">
            <a:avLst/>
          </a:prstGeom>
          <a:noFill/>
          <a:ln w="12700">
            <a:noFill/>
            <a:miter lim="800000"/>
            <a:headEnd/>
            <a:tailEnd/>
          </a:ln>
        </p:spPr>
        <p:txBody>
          <a:bodyPr wrap="none" lIns="90488" tIns="44450" rIns="90488" bIns="44450">
            <a:spAutoFit/>
          </a:bodyPr>
          <a:lstStyle/>
          <a:p>
            <a:r>
              <a:rPr lang="en-US" sz="3200" b="1">
                <a:solidFill>
                  <a:srgbClr val="00279F"/>
                </a:solidFill>
              </a:rPr>
              <a:t>Fiber Construction</a:t>
            </a:r>
          </a:p>
        </p:txBody>
      </p:sp>
      <p:sp>
        <p:nvSpPr>
          <p:cNvPr id="102404" name="Rectangle 4"/>
          <p:cNvSpPr>
            <a:spLocks noChangeArrowheads="1"/>
          </p:cNvSpPr>
          <p:nvPr/>
        </p:nvSpPr>
        <p:spPr bwMode="auto">
          <a:xfrm>
            <a:off x="55563" y="69850"/>
            <a:ext cx="1149350" cy="346075"/>
          </a:xfrm>
          <a:prstGeom prst="rect">
            <a:avLst/>
          </a:prstGeom>
          <a:noFill/>
          <a:ln w="12700">
            <a:noFill/>
            <a:miter lim="800000"/>
            <a:headEnd/>
            <a:tailEnd/>
          </a:ln>
        </p:spPr>
        <p:txBody>
          <a:bodyPr wrap="none" lIns="90488" tIns="44450" rIns="90488" bIns="44450">
            <a:spAutoFit/>
          </a:bodyPr>
          <a:lstStyle/>
          <a:p>
            <a:r>
              <a:rPr lang="en-US" sz="1600"/>
              <a:t>Figure 7-20</a:t>
            </a:r>
          </a:p>
        </p:txBody>
      </p:sp>
      <p:sp>
        <p:nvSpPr>
          <p:cNvPr id="102405" name="Rectangle 5"/>
          <p:cNvSpPr>
            <a:spLocks noChangeArrowheads="1"/>
          </p:cNvSpPr>
          <p:nvPr/>
        </p:nvSpPr>
        <p:spPr bwMode="auto">
          <a:xfrm>
            <a:off x="131763" y="6394450"/>
            <a:ext cx="1787525" cy="346075"/>
          </a:xfrm>
          <a:prstGeom prst="rect">
            <a:avLst/>
          </a:prstGeom>
          <a:noFill/>
          <a:ln w="12700">
            <a:noFill/>
            <a:miter lim="800000"/>
            <a:headEnd/>
            <a:tailEnd/>
          </a:ln>
        </p:spPr>
        <p:txBody>
          <a:bodyPr wrap="none" lIns="90488" tIns="44450" rIns="90488" bIns="44450">
            <a:spAutoFit/>
          </a:bodyPr>
          <a:lstStyle/>
          <a:p>
            <a:r>
              <a:rPr lang="en-US" sz="1600" i="1"/>
              <a:t>WCB/McGraw-Hill</a:t>
            </a:r>
          </a:p>
        </p:txBody>
      </p:sp>
      <p:sp>
        <p:nvSpPr>
          <p:cNvPr id="102406" name="Rectangle 6"/>
          <p:cNvSpPr>
            <a:spLocks noChangeArrowheads="1"/>
          </p:cNvSpPr>
          <p:nvPr/>
        </p:nvSpPr>
        <p:spPr bwMode="auto">
          <a:xfrm>
            <a:off x="5237163" y="6350000"/>
            <a:ext cx="3719512" cy="406400"/>
          </a:xfrm>
          <a:prstGeom prst="rect">
            <a:avLst/>
          </a:prstGeom>
          <a:noFill/>
          <a:ln w="12700">
            <a:noFill/>
            <a:miter lim="800000"/>
            <a:headEnd/>
            <a:tailEnd/>
          </a:ln>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extLst>
      <p:ext uri="{BB962C8B-B14F-4D97-AF65-F5344CB8AC3E}">
        <p14:creationId xmlns:p14="http://schemas.microsoft.com/office/powerpoint/2010/main" val="597322450"/>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a:xfrm>
            <a:off x="685800" y="357188"/>
            <a:ext cx="7772400" cy="714375"/>
          </a:xfrm>
        </p:spPr>
        <p:txBody>
          <a:bodyPr/>
          <a:lstStyle/>
          <a:p>
            <a:r>
              <a:rPr lang="en-IN" sz="3000" smtClean="0"/>
              <a:t>Comparison of Fiber Optics and Copper Wire</a:t>
            </a:r>
          </a:p>
        </p:txBody>
      </p:sp>
      <p:sp>
        <p:nvSpPr>
          <p:cNvPr id="3" name="Content Placeholder 2">
            <a:extLst>
              <a:ext uri="{FF2B5EF4-FFF2-40B4-BE49-F238E27FC236}"/>
            </a:extLst>
          </p:cNvPr>
          <p:cNvSpPr>
            <a:spLocks noGrp="1"/>
          </p:cNvSpPr>
          <p:nvPr>
            <p:ph idx="1"/>
          </p:nvPr>
        </p:nvSpPr>
        <p:spPr>
          <a:xfrm>
            <a:off x="628650" y="1285875"/>
            <a:ext cx="7886700" cy="4891088"/>
          </a:xfrm>
        </p:spPr>
        <p:txBody>
          <a:bodyPr>
            <a:normAutofit fontScale="85000" lnSpcReduction="10000"/>
          </a:bodyPr>
          <a:lstStyle/>
          <a:p>
            <a:pPr>
              <a:buNone/>
              <a:defRPr/>
            </a:pPr>
            <a:r>
              <a:rPr lang="en-IN" dirty="0"/>
              <a:t>Fiber has </a:t>
            </a:r>
            <a:r>
              <a:rPr lang="en-IN" b="1" dirty="0"/>
              <a:t>many advantages</a:t>
            </a:r>
          </a:p>
          <a:p>
            <a:pPr>
              <a:defRPr/>
            </a:pPr>
            <a:r>
              <a:rPr lang="en-IN" dirty="0"/>
              <a:t>It can handle much </a:t>
            </a:r>
            <a:r>
              <a:rPr lang="en-IN" b="1" dirty="0"/>
              <a:t>higher bandwidths </a:t>
            </a:r>
            <a:r>
              <a:rPr lang="en-IN" dirty="0"/>
              <a:t>than copper</a:t>
            </a:r>
          </a:p>
          <a:p>
            <a:pPr>
              <a:defRPr/>
            </a:pPr>
            <a:r>
              <a:rPr lang="en-IN" dirty="0"/>
              <a:t>Due to the low attenuation, </a:t>
            </a:r>
            <a:r>
              <a:rPr lang="en-IN" b="1" dirty="0"/>
              <a:t>repeaters </a:t>
            </a:r>
            <a:r>
              <a:rPr lang="en-IN" dirty="0"/>
              <a:t>are needed only about every 50 km on long lines, versus about every 5 km for copper resulting in a big cost saving</a:t>
            </a:r>
          </a:p>
          <a:p>
            <a:pPr>
              <a:defRPr/>
            </a:pPr>
            <a:r>
              <a:rPr lang="en-IN" dirty="0"/>
              <a:t>Fiber also has the advantage of </a:t>
            </a:r>
            <a:r>
              <a:rPr lang="en-IN" b="1" dirty="0"/>
              <a:t>not being affected by power surges,</a:t>
            </a:r>
            <a:r>
              <a:rPr lang="en-IN" dirty="0"/>
              <a:t> </a:t>
            </a:r>
            <a:r>
              <a:rPr lang="en-IN" b="1" dirty="0"/>
              <a:t>electromagnetic interference, or power failures. </a:t>
            </a:r>
          </a:p>
          <a:p>
            <a:pPr>
              <a:defRPr/>
            </a:pPr>
            <a:r>
              <a:rPr lang="en-IN" dirty="0"/>
              <a:t>Nor is it affected by corrosive chemicals in the air, important for harsh factory </a:t>
            </a:r>
            <a:r>
              <a:rPr lang="en-IN" dirty="0" smtClean="0"/>
              <a:t>environments</a:t>
            </a:r>
          </a:p>
          <a:p>
            <a:pPr>
              <a:defRPr/>
            </a:pPr>
            <a:r>
              <a:rPr lang="en-IN" dirty="0" err="1" smtClean="0"/>
              <a:t>Fibers</a:t>
            </a:r>
            <a:r>
              <a:rPr lang="en-IN" dirty="0" smtClean="0"/>
              <a:t> </a:t>
            </a:r>
            <a:r>
              <a:rPr lang="en-IN" b="1" dirty="0" smtClean="0"/>
              <a:t>do not leak light </a:t>
            </a:r>
            <a:r>
              <a:rPr lang="en-IN" dirty="0" smtClean="0"/>
              <a:t>and are difficult </a:t>
            </a:r>
            <a:r>
              <a:rPr lang="en-IN" b="1" dirty="0" smtClean="0"/>
              <a:t>to tap</a:t>
            </a:r>
          </a:p>
          <a:p>
            <a:pPr>
              <a:defRPr/>
            </a:pPr>
            <a:endParaRPr lang="en-IN" dirty="0"/>
          </a:p>
        </p:txBody>
      </p:sp>
      <p:sp>
        <p:nvSpPr>
          <p:cNvPr id="107524" name="Footer Placeholder 3"/>
          <p:cNvSpPr>
            <a:spLocks noGrp="1"/>
          </p:cNvSpPr>
          <p:nvPr>
            <p:ph type="ftr" sz="quarter" idx="4294967295"/>
          </p:nvPr>
        </p:nvSpPr>
        <p:spPr bwMode="auto">
          <a:xfrm>
            <a:off x="3028950" y="6356350"/>
            <a:ext cx="3086100" cy="365125"/>
          </a:xfrm>
          <a:prstGeom prst="rect">
            <a:avLst/>
          </a:prstGeom>
          <a:noFill/>
          <a:ln>
            <a:miter lim="800000"/>
            <a:headEnd/>
            <a:tailEnd/>
          </a:ln>
        </p:spPr>
        <p:txBody>
          <a:bodyPr/>
          <a:lstStyle/>
          <a:p>
            <a:endParaRPr lang="en-IN"/>
          </a:p>
        </p:txBody>
      </p:sp>
    </p:spTree>
    <p:extLst>
      <p:ext uri="{BB962C8B-B14F-4D97-AF65-F5344CB8AC3E}">
        <p14:creationId xmlns:p14="http://schemas.microsoft.com/office/powerpoint/2010/main" val="4728802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a:xfrm>
            <a:off x="685800" y="357188"/>
            <a:ext cx="7772400" cy="500062"/>
          </a:xfrm>
        </p:spPr>
        <p:txBody>
          <a:bodyPr>
            <a:normAutofit fontScale="90000"/>
          </a:bodyPr>
          <a:lstStyle/>
          <a:p>
            <a:r>
              <a:rPr lang="en-IN" sz="3000" smtClean="0"/>
              <a:t>Comparison of Fiber Optics and Copper Wire</a:t>
            </a:r>
          </a:p>
        </p:txBody>
      </p:sp>
      <p:sp>
        <p:nvSpPr>
          <p:cNvPr id="3" name="Content Placeholder 2">
            <a:extLst>
              <a:ext uri="{FF2B5EF4-FFF2-40B4-BE49-F238E27FC236}"/>
            </a:extLst>
          </p:cNvPr>
          <p:cNvSpPr>
            <a:spLocks noGrp="1"/>
          </p:cNvSpPr>
          <p:nvPr>
            <p:ph idx="1"/>
          </p:nvPr>
        </p:nvSpPr>
        <p:spPr>
          <a:xfrm>
            <a:off x="428625" y="1000125"/>
            <a:ext cx="8358188" cy="5095875"/>
          </a:xfrm>
        </p:spPr>
        <p:txBody>
          <a:bodyPr>
            <a:normAutofit fontScale="92500" lnSpcReduction="10000"/>
          </a:bodyPr>
          <a:lstStyle/>
          <a:p>
            <a:pPr>
              <a:defRPr/>
            </a:pPr>
            <a:r>
              <a:rPr lang="en-IN" dirty="0">
                <a:solidFill>
                  <a:srgbClr val="FF0000"/>
                </a:solidFill>
              </a:rPr>
              <a:t>Disadvantages of Fiber</a:t>
            </a:r>
          </a:p>
          <a:p>
            <a:pPr>
              <a:defRPr/>
            </a:pPr>
            <a:r>
              <a:rPr lang="en-IN" sz="3100" dirty="0"/>
              <a:t>Fiber is a less familiar technology </a:t>
            </a:r>
            <a:r>
              <a:rPr lang="en-IN" sz="3100" b="1" dirty="0"/>
              <a:t>requiring skills </a:t>
            </a:r>
            <a:r>
              <a:rPr lang="en-IN" sz="3100" dirty="0"/>
              <a:t>not all engineers have</a:t>
            </a:r>
          </a:p>
          <a:p>
            <a:pPr>
              <a:defRPr/>
            </a:pPr>
            <a:r>
              <a:rPr lang="en-IN" sz="3100" dirty="0" err="1"/>
              <a:t>Fibers</a:t>
            </a:r>
            <a:r>
              <a:rPr lang="en-IN" sz="3100" dirty="0"/>
              <a:t> can be </a:t>
            </a:r>
            <a:r>
              <a:rPr lang="en-IN" sz="3100" b="1" dirty="0"/>
              <a:t>damaged </a:t>
            </a:r>
            <a:r>
              <a:rPr lang="en-IN" sz="3100" dirty="0"/>
              <a:t>easily by being bent too much. </a:t>
            </a:r>
          </a:p>
          <a:p>
            <a:pPr>
              <a:defRPr/>
            </a:pPr>
            <a:r>
              <a:rPr lang="en-IN" sz="3100" dirty="0"/>
              <a:t>Since optical transmission is inherently unidirectional, </a:t>
            </a:r>
            <a:r>
              <a:rPr lang="en-IN" sz="3100" b="1" dirty="0"/>
              <a:t>two-way communication requires either two </a:t>
            </a:r>
            <a:r>
              <a:rPr lang="en-IN" sz="3100" b="1" dirty="0" err="1"/>
              <a:t>fibers</a:t>
            </a:r>
            <a:r>
              <a:rPr lang="en-IN" sz="3100" b="1" dirty="0"/>
              <a:t> or two frequency bands on one </a:t>
            </a:r>
            <a:r>
              <a:rPr lang="en-IN" sz="3100" b="1" dirty="0" err="1"/>
              <a:t>fiber</a:t>
            </a:r>
            <a:r>
              <a:rPr lang="en-IN" sz="3100" b="1" dirty="0"/>
              <a:t>. </a:t>
            </a:r>
          </a:p>
          <a:p>
            <a:pPr>
              <a:defRPr/>
            </a:pPr>
            <a:r>
              <a:rPr lang="en-IN" sz="3100" dirty="0"/>
              <a:t>Finally, </a:t>
            </a:r>
            <a:r>
              <a:rPr lang="en-IN" sz="3100" dirty="0" err="1"/>
              <a:t>fiber</a:t>
            </a:r>
            <a:r>
              <a:rPr lang="en-IN" sz="3100" dirty="0"/>
              <a:t> interfaces </a:t>
            </a:r>
            <a:r>
              <a:rPr lang="en-IN" sz="3100" b="1" dirty="0"/>
              <a:t>cost </a:t>
            </a:r>
            <a:r>
              <a:rPr lang="en-IN" sz="3100" dirty="0"/>
              <a:t>more than electrical interfaces</a:t>
            </a:r>
          </a:p>
        </p:txBody>
      </p:sp>
    </p:spTree>
    <p:extLst>
      <p:ext uri="{BB962C8B-B14F-4D97-AF65-F5344CB8AC3E}">
        <p14:creationId xmlns:p14="http://schemas.microsoft.com/office/powerpoint/2010/main" val="26299308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UNGUIDED MEDIA</a:t>
            </a:r>
            <a:endParaRPr lang="en-US" dirty="0"/>
          </a:p>
        </p:txBody>
      </p:sp>
      <p:sp>
        <p:nvSpPr>
          <p:cNvPr id="3" name="Content Placeholder 2"/>
          <p:cNvSpPr>
            <a:spLocks noGrp="1"/>
          </p:cNvSpPr>
          <p:nvPr>
            <p:ph idx="1"/>
          </p:nvPr>
        </p:nvSpPr>
        <p:spPr/>
        <p:txBody>
          <a:bodyPr>
            <a:normAutofit fontScale="85000" lnSpcReduction="10000"/>
          </a:bodyPr>
          <a:lstStyle/>
          <a:p>
            <a:r>
              <a:rPr lang="en-IN" dirty="0" smtClean="0"/>
              <a:t>Twisted pair, coax, and </a:t>
            </a:r>
            <a:r>
              <a:rPr lang="en-IN" dirty="0" err="1" smtClean="0"/>
              <a:t>fiber</a:t>
            </a:r>
            <a:r>
              <a:rPr lang="en-IN" dirty="0" smtClean="0"/>
              <a:t> optics are of </a:t>
            </a:r>
            <a:r>
              <a:rPr lang="en-IN" b="1" dirty="0" smtClean="0"/>
              <a:t>no use </a:t>
            </a:r>
            <a:r>
              <a:rPr lang="en-IN" dirty="0" smtClean="0"/>
              <a:t>for the </a:t>
            </a:r>
            <a:r>
              <a:rPr lang="en-IN" b="1" dirty="0" smtClean="0"/>
              <a:t>mobile users </a:t>
            </a:r>
            <a:r>
              <a:rPr lang="en-IN" dirty="0" smtClean="0"/>
              <a:t>who need to be online all the time. </a:t>
            </a:r>
          </a:p>
          <a:p>
            <a:r>
              <a:rPr lang="en-IN" dirty="0" smtClean="0"/>
              <a:t>For these users, </a:t>
            </a:r>
            <a:r>
              <a:rPr lang="en-IN" b="1" dirty="0" smtClean="0"/>
              <a:t>wireless communication </a:t>
            </a:r>
            <a:r>
              <a:rPr lang="en-IN" dirty="0" smtClean="0"/>
              <a:t>is the answer</a:t>
            </a:r>
          </a:p>
          <a:p>
            <a:r>
              <a:rPr lang="en-US" dirty="0" smtClean="0"/>
              <a:t>Unguided media transport electromagnetic waves without using physical conductor. </a:t>
            </a:r>
          </a:p>
          <a:p>
            <a:r>
              <a:rPr lang="en-US" dirty="0" smtClean="0"/>
              <a:t>This type of communication is often referred to as wireless communication.</a:t>
            </a:r>
          </a:p>
          <a:p>
            <a:r>
              <a:rPr lang="en-US" smtClean="0"/>
              <a:t>Signals are </a:t>
            </a:r>
            <a:r>
              <a:rPr lang="en-US" dirty="0"/>
              <a:t>normally broadcast through free space and thus are available to anyone who has </a:t>
            </a:r>
            <a:r>
              <a:rPr lang="en-US" dirty="0" smtClean="0"/>
              <a:t>a device </a:t>
            </a:r>
            <a:r>
              <a:rPr lang="en-US" dirty="0"/>
              <a:t>capable of receiving them.</a:t>
            </a:r>
            <a:endParaRPr lang="en-US" dirty="0" smtClean="0"/>
          </a:p>
          <a:p>
            <a:endParaRPr lang="en-US" dirty="0"/>
          </a:p>
        </p:txBody>
      </p:sp>
    </p:spTree>
    <p:extLst>
      <p:ext uri="{BB962C8B-B14F-4D97-AF65-F5344CB8AC3E}">
        <p14:creationId xmlns:p14="http://schemas.microsoft.com/office/powerpoint/2010/main" val="26879575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7813"/>
            <a:ext cx="8231188" cy="1141412"/>
          </a:xfrm>
        </p:spPr>
        <p:txBody>
          <a:bodyPr lIns="90000" tIns="46800" rIns="90000" bIns="46800" anchor="ct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Propagation Methods</a:t>
            </a:r>
          </a:p>
        </p:txBody>
      </p:sp>
      <p:sp>
        <p:nvSpPr>
          <p:cNvPr id="33795" name="Rectangle 6"/>
          <p:cNvSpPr>
            <a:spLocks noGrp="1" noChangeArrowheads="1"/>
          </p:cNvSpPr>
          <p:nvPr>
            <p:ph type="sldNum" sz="quarter" idx="12"/>
          </p:nvPr>
        </p:nvSpPr>
        <p:spPr bwMode="auto">
          <a:noFill/>
          <a:ln>
            <a:miter lim="800000"/>
            <a:headEnd/>
            <a:tailEnd/>
          </a:ln>
        </p:spPr>
        <p:txBody>
          <a:bodyPr/>
          <a:lstStyle/>
          <a:p>
            <a:fld id="{10945BB7-A446-4093-A155-22B441B4B01E}" type="slidenum">
              <a:rPr lang="en-US" altLang="en-US" smtClean="0"/>
              <a:pPr/>
              <a:t>95</a:t>
            </a:fld>
            <a:endParaRPr lang="en-US" altLang="en-US" smtClean="0"/>
          </a:p>
        </p:txBody>
      </p:sp>
      <p:pic>
        <p:nvPicPr>
          <p:cNvPr id="33796" name="Picture 3"/>
          <p:cNvPicPr>
            <a:picLocks noChangeAspect="1" noChangeArrowheads="1"/>
          </p:cNvPicPr>
          <p:nvPr/>
        </p:nvPicPr>
        <p:blipFill>
          <a:blip r:embed="rId3"/>
          <a:srcRect/>
          <a:stretch>
            <a:fillRect/>
          </a:stretch>
        </p:blipFill>
        <p:spPr bwMode="auto">
          <a:xfrm>
            <a:off x="838200" y="1828800"/>
            <a:ext cx="7772400" cy="3109913"/>
          </a:xfrm>
          <a:prstGeom prst="rect">
            <a:avLst/>
          </a:prstGeom>
          <a:noFill/>
          <a:ln w="9525">
            <a:noFill/>
            <a:round/>
            <a:headEnd/>
            <a:tailEnd/>
          </a:ln>
        </p:spPr>
      </p:pic>
      <p:sp>
        <p:nvSpPr>
          <p:cNvPr id="5" name="TextBox 4"/>
          <p:cNvSpPr txBox="1">
            <a:spLocks noChangeArrowheads="1"/>
          </p:cNvSpPr>
          <p:nvPr/>
        </p:nvSpPr>
        <p:spPr bwMode="auto">
          <a:xfrm>
            <a:off x="381000" y="5486400"/>
            <a:ext cx="8432800" cy="708025"/>
          </a:xfrm>
          <a:prstGeom prst="rect">
            <a:avLst/>
          </a:prstGeom>
          <a:noFill/>
          <a:ln w="9525">
            <a:noFill/>
            <a:miter lim="800000"/>
            <a:headEnd/>
            <a:tailEnd/>
          </a:ln>
        </p:spPr>
        <p:txBody>
          <a:bodyPr wrap="none">
            <a:spAutoFit/>
          </a:bodyPr>
          <a:lstStyle/>
          <a:p>
            <a:r>
              <a:rPr lang="en-US" sz="2000"/>
              <a:t> Ionosphere is a layer of charged particles circling the earth at a height of 100 to </a:t>
            </a:r>
          </a:p>
          <a:p>
            <a:r>
              <a:rPr lang="en-US" sz="2000"/>
              <a:t>500km , are refracted by it and sent back to earth.</a:t>
            </a:r>
            <a:endParaRPr lang="en-US"/>
          </a:p>
        </p:txBody>
      </p:sp>
    </p:spTree>
    <p:extLst>
      <p:ext uri="{BB962C8B-B14F-4D97-AF65-F5344CB8AC3E}">
        <p14:creationId xmlns:p14="http://schemas.microsoft.com/office/powerpoint/2010/main" val="34528385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a:xfrm>
            <a:off x="571500" y="357188"/>
            <a:ext cx="7772400" cy="714375"/>
          </a:xfrm>
        </p:spPr>
        <p:txBody>
          <a:bodyPr>
            <a:normAutofit fontScale="90000"/>
          </a:bodyPr>
          <a:lstStyle/>
          <a:p>
            <a:r>
              <a:rPr lang="en-IN" smtClean="0"/>
              <a:t>The Electromagnetic Spectrum</a:t>
            </a:r>
          </a:p>
        </p:txBody>
      </p:sp>
      <p:sp>
        <p:nvSpPr>
          <p:cNvPr id="111619" name="Content Placeholder 2"/>
          <p:cNvSpPr>
            <a:spLocks noGrp="1"/>
          </p:cNvSpPr>
          <p:nvPr>
            <p:ph idx="1"/>
          </p:nvPr>
        </p:nvSpPr>
        <p:spPr>
          <a:xfrm>
            <a:off x="685800" y="1214438"/>
            <a:ext cx="7772400" cy="4881562"/>
          </a:xfrm>
        </p:spPr>
        <p:txBody>
          <a:bodyPr/>
          <a:lstStyle/>
          <a:p>
            <a:r>
              <a:rPr lang="en-IN" sz="2900" smtClean="0"/>
              <a:t>The radio, microwave, infrared, and visible light portions of the spectrum can all be used for transmitting information by modulating the amplitude, frequency, or phase of the waves.</a:t>
            </a:r>
          </a:p>
          <a:p>
            <a:r>
              <a:rPr lang="en-IN" sz="2900" smtClean="0"/>
              <a:t>Ultraviolet light, X-rays, and gamma rays would be even better, due to their higher frequencies, but they are hard to produce and modulate, do not propagate well through buildings, and are dangerous to living things</a:t>
            </a:r>
          </a:p>
        </p:txBody>
      </p:sp>
      <p:sp>
        <p:nvSpPr>
          <p:cNvPr id="111620" name="Footer Placeholder 3"/>
          <p:cNvSpPr>
            <a:spLocks noGrp="1"/>
          </p:cNvSpPr>
          <p:nvPr>
            <p:ph type="ftr" sz="quarter" idx="4294967295"/>
          </p:nvPr>
        </p:nvSpPr>
        <p:spPr bwMode="auto">
          <a:xfrm>
            <a:off x="3028950" y="6356350"/>
            <a:ext cx="3086100" cy="365125"/>
          </a:xfrm>
          <a:prstGeom prst="rect">
            <a:avLst/>
          </a:prstGeom>
          <a:noFill/>
          <a:ln>
            <a:miter lim="800000"/>
            <a:headEnd/>
            <a:tailEnd/>
          </a:ln>
        </p:spPr>
        <p:txBody>
          <a:bodyPr/>
          <a:lstStyle/>
          <a:p>
            <a:endParaRPr lang="en-IN"/>
          </a:p>
        </p:txBody>
      </p:sp>
    </p:spTree>
    <p:extLst>
      <p:ext uri="{BB962C8B-B14F-4D97-AF65-F5344CB8AC3E}">
        <p14:creationId xmlns:p14="http://schemas.microsoft.com/office/powerpoint/2010/main" val="8291638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571500" y="285750"/>
            <a:ext cx="7772400" cy="500063"/>
          </a:xfrm>
        </p:spPr>
        <p:txBody>
          <a:bodyPr>
            <a:normAutofit fontScale="90000"/>
          </a:bodyPr>
          <a:lstStyle/>
          <a:p>
            <a:r>
              <a:rPr lang="en-IN" smtClean="0"/>
              <a:t>The Electromagnetic Spectrum</a:t>
            </a:r>
          </a:p>
        </p:txBody>
      </p:sp>
      <p:pic>
        <p:nvPicPr>
          <p:cNvPr id="112643" name="Content Placeholder 4"/>
          <p:cNvPicPr>
            <a:picLocks noGrp="1" noChangeAspect="1"/>
          </p:cNvPicPr>
          <p:nvPr>
            <p:ph idx="1"/>
          </p:nvPr>
        </p:nvPicPr>
        <p:blipFill>
          <a:blip r:embed="rId3"/>
          <a:srcRect/>
          <a:stretch>
            <a:fillRect/>
          </a:stretch>
        </p:blipFill>
        <p:spPr>
          <a:xfrm>
            <a:off x="2041525" y="1362075"/>
            <a:ext cx="6959600" cy="5137150"/>
          </a:xfrm>
        </p:spPr>
      </p:pic>
      <p:sp>
        <p:nvSpPr>
          <p:cNvPr id="112644" name="Footer Placeholder 3"/>
          <p:cNvSpPr>
            <a:spLocks noGrp="1"/>
          </p:cNvSpPr>
          <p:nvPr>
            <p:ph type="ftr" sz="quarter" idx="4294967295"/>
          </p:nvPr>
        </p:nvSpPr>
        <p:spPr bwMode="auto">
          <a:xfrm>
            <a:off x="3028950" y="6356350"/>
            <a:ext cx="3086100" cy="365125"/>
          </a:xfrm>
          <a:prstGeom prst="rect">
            <a:avLst/>
          </a:prstGeom>
          <a:noFill/>
          <a:ln>
            <a:miter lim="800000"/>
            <a:headEnd/>
            <a:tailEnd/>
          </a:ln>
        </p:spPr>
        <p:txBody>
          <a:bodyPr/>
          <a:lstStyle/>
          <a:p>
            <a:endParaRPr lang="en-IN"/>
          </a:p>
        </p:txBody>
      </p:sp>
      <p:sp>
        <p:nvSpPr>
          <p:cNvPr id="112645" name="TextBox 5"/>
          <p:cNvSpPr txBox="1">
            <a:spLocks noChangeArrowheads="1"/>
          </p:cNvSpPr>
          <p:nvPr/>
        </p:nvSpPr>
        <p:spPr bwMode="auto">
          <a:xfrm>
            <a:off x="158750" y="2509838"/>
            <a:ext cx="2824163" cy="2554287"/>
          </a:xfrm>
          <a:prstGeom prst="rect">
            <a:avLst/>
          </a:prstGeom>
          <a:noFill/>
          <a:ln w="9525">
            <a:noFill/>
            <a:miter lim="800000"/>
            <a:headEnd/>
            <a:tailEnd/>
          </a:ln>
        </p:spPr>
        <p:txBody>
          <a:bodyPr wrap="none">
            <a:spAutoFit/>
          </a:bodyPr>
          <a:lstStyle/>
          <a:p>
            <a:r>
              <a:rPr lang="en-IN" sz="2000" dirty="0">
                <a:solidFill>
                  <a:srgbClr val="0070C0"/>
                </a:solidFill>
              </a:rPr>
              <a:t>LF – Low Frequency</a:t>
            </a:r>
          </a:p>
          <a:p>
            <a:r>
              <a:rPr lang="en-IN" sz="2000" dirty="0">
                <a:solidFill>
                  <a:srgbClr val="0070C0"/>
                </a:solidFill>
              </a:rPr>
              <a:t>MF – Medium Frequency</a:t>
            </a:r>
          </a:p>
          <a:p>
            <a:r>
              <a:rPr lang="en-IN" sz="2000" dirty="0">
                <a:solidFill>
                  <a:srgbClr val="0070C0"/>
                </a:solidFill>
              </a:rPr>
              <a:t>HF – High Frequency</a:t>
            </a:r>
          </a:p>
          <a:p>
            <a:r>
              <a:rPr lang="en-IN" sz="2000" dirty="0">
                <a:solidFill>
                  <a:srgbClr val="0070C0"/>
                </a:solidFill>
              </a:rPr>
              <a:t>VHF – Very HF</a:t>
            </a:r>
          </a:p>
          <a:p>
            <a:r>
              <a:rPr lang="en-IN" sz="2000" dirty="0">
                <a:solidFill>
                  <a:srgbClr val="0070C0"/>
                </a:solidFill>
              </a:rPr>
              <a:t>UHF – Ultra HF</a:t>
            </a:r>
          </a:p>
          <a:p>
            <a:r>
              <a:rPr lang="en-IN" sz="2000" dirty="0">
                <a:solidFill>
                  <a:srgbClr val="0070C0"/>
                </a:solidFill>
              </a:rPr>
              <a:t>SHF – Super HF</a:t>
            </a:r>
          </a:p>
          <a:p>
            <a:r>
              <a:rPr lang="en-IN" sz="2000" dirty="0">
                <a:solidFill>
                  <a:srgbClr val="0070C0"/>
                </a:solidFill>
              </a:rPr>
              <a:t>EHF – Extremely HF</a:t>
            </a:r>
          </a:p>
          <a:p>
            <a:r>
              <a:rPr lang="en-IN" sz="2000" dirty="0">
                <a:solidFill>
                  <a:srgbClr val="0070C0"/>
                </a:solidFill>
              </a:rPr>
              <a:t>THF – Tremendously HF</a:t>
            </a:r>
          </a:p>
        </p:txBody>
      </p:sp>
    </p:spTree>
    <p:extLst>
      <p:ext uri="{BB962C8B-B14F-4D97-AF65-F5344CB8AC3E}">
        <p14:creationId xmlns:p14="http://schemas.microsoft.com/office/powerpoint/2010/main" val="38767410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7813"/>
            <a:ext cx="8231188" cy="1141412"/>
          </a:xfrm>
        </p:spPr>
        <p:txBody>
          <a:bodyPr lIns="90000" tIns="46800" rIns="90000" bIns="46800" anchor="ct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Bands</a:t>
            </a:r>
          </a:p>
        </p:txBody>
      </p:sp>
      <p:sp>
        <p:nvSpPr>
          <p:cNvPr id="32771" name="Slide Number Placeholder 5"/>
          <p:cNvSpPr>
            <a:spLocks noGrp="1"/>
          </p:cNvSpPr>
          <p:nvPr>
            <p:ph type="sldNum" sz="quarter" idx="12"/>
          </p:nvPr>
        </p:nvSpPr>
        <p:spPr bwMode="auto">
          <a:noFill/>
          <a:ln>
            <a:miter lim="800000"/>
            <a:headEnd/>
            <a:tailEnd/>
          </a:ln>
        </p:spPr>
        <p:txBody>
          <a:bodyPr/>
          <a:lstStyle/>
          <a:p>
            <a:fld id="{4874EF3A-EED9-4995-AF13-08823B92E665}" type="slidenum">
              <a:rPr lang="en-US" altLang="en-US" smtClean="0"/>
              <a:pPr/>
              <a:t>98</a:t>
            </a:fld>
            <a:endParaRPr lang="en-US" altLang="en-US" smtClean="0"/>
          </a:p>
        </p:txBody>
      </p:sp>
      <p:grpSp>
        <p:nvGrpSpPr>
          <p:cNvPr id="2" name="Group 3"/>
          <p:cNvGrpSpPr>
            <a:grpSpLocks/>
          </p:cNvGrpSpPr>
          <p:nvPr/>
        </p:nvGrpSpPr>
        <p:grpSpPr bwMode="auto">
          <a:xfrm>
            <a:off x="1000125" y="1628775"/>
            <a:ext cx="7762875" cy="4695825"/>
            <a:chOff x="630" y="1026"/>
            <a:chExt cx="4498" cy="2735"/>
          </a:xfrm>
        </p:grpSpPr>
        <p:sp>
          <p:nvSpPr>
            <p:cNvPr id="32774" name="Picture 4"/>
            <p:cNvSpPr>
              <a:spLocks noChangeAspect="1" noChangeArrowheads="1"/>
            </p:cNvSpPr>
            <p:nvPr/>
          </p:nvSpPr>
          <p:spPr bwMode="auto">
            <a:xfrm>
              <a:off x="630" y="1026"/>
              <a:ext cx="4499" cy="2736"/>
            </a:xfrm>
            <a:prstGeom prst="rect">
              <a:avLst/>
            </a:prstGeom>
            <a:noFill/>
            <a:ln w="9525">
              <a:noFill/>
              <a:round/>
              <a:headEnd/>
              <a:tailEnd/>
            </a:ln>
          </p:spPr>
          <p:txBody>
            <a:bodyPr/>
            <a:lstStyle/>
            <a:p>
              <a:endParaRPr lang="en-US"/>
            </a:p>
          </p:txBody>
        </p:sp>
        <p:sp>
          <p:nvSpPr>
            <p:cNvPr id="32775" name="Text Box 5"/>
            <p:cNvSpPr txBox="1">
              <a:spLocks noChangeArrowheads="1"/>
            </p:cNvSpPr>
            <p:nvPr/>
          </p:nvSpPr>
          <p:spPr bwMode="auto">
            <a:xfrm>
              <a:off x="630" y="1026"/>
              <a:ext cx="4499" cy="2736"/>
            </a:xfrm>
            <a:prstGeom prst="rect">
              <a:avLst/>
            </a:prstGeom>
            <a:noFill/>
            <a:ln w="9525">
              <a:noFill/>
              <a:round/>
              <a:headEnd/>
              <a:tailEnd/>
            </a:ln>
          </p:spPr>
          <p:txBody>
            <a:bodyPr wrap="none" anchor="ctr"/>
            <a:lstStyle/>
            <a:p>
              <a:pPr eaLnBrk="1" hangingPunct="1"/>
              <a:endParaRPr lang="en-US"/>
            </a:p>
          </p:txBody>
        </p:sp>
      </p:grpSp>
      <p:pic>
        <p:nvPicPr>
          <p:cNvPr id="32773" name="Picture 1"/>
          <p:cNvPicPr>
            <a:picLocks noChangeAspect="1"/>
          </p:cNvPicPr>
          <p:nvPr/>
        </p:nvPicPr>
        <p:blipFill>
          <a:blip r:embed="rId3"/>
          <a:srcRect/>
          <a:stretch>
            <a:fillRect/>
          </a:stretch>
        </p:blipFill>
        <p:spPr bwMode="auto">
          <a:xfrm>
            <a:off x="1000125" y="1143000"/>
            <a:ext cx="7610475" cy="5334000"/>
          </a:xfrm>
          <a:prstGeom prst="rect">
            <a:avLst/>
          </a:prstGeom>
          <a:noFill/>
          <a:ln w="9525">
            <a:noFill/>
            <a:miter lim="800000"/>
            <a:headEnd/>
            <a:tailEnd/>
          </a:ln>
        </p:spPr>
      </p:pic>
    </p:spTree>
    <p:extLst>
      <p:ext uri="{BB962C8B-B14F-4D97-AF65-F5344CB8AC3E}">
        <p14:creationId xmlns:p14="http://schemas.microsoft.com/office/powerpoint/2010/main" val="27786603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609600"/>
            <a:ext cx="8231188" cy="1141413"/>
          </a:xfrm>
        </p:spPr>
        <p:txBody>
          <a:bodyPr lIns="90000" tIns="46800" rIns="90000" bIns="46800" anchor="ct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Wireless Transmission Waves</a:t>
            </a:r>
          </a:p>
        </p:txBody>
      </p:sp>
      <p:sp>
        <p:nvSpPr>
          <p:cNvPr id="34819" name="Rectangle 6"/>
          <p:cNvSpPr>
            <a:spLocks noGrp="1" noChangeArrowheads="1"/>
          </p:cNvSpPr>
          <p:nvPr>
            <p:ph type="sldNum" sz="quarter" idx="12"/>
          </p:nvPr>
        </p:nvSpPr>
        <p:spPr bwMode="auto">
          <a:noFill/>
          <a:ln>
            <a:miter lim="800000"/>
            <a:headEnd/>
            <a:tailEnd/>
          </a:ln>
        </p:spPr>
        <p:txBody>
          <a:bodyPr/>
          <a:lstStyle/>
          <a:p>
            <a:fld id="{A2871A1B-3216-4743-BECE-D6BEC7F6AC0C}" type="slidenum">
              <a:rPr lang="en-US" altLang="en-US" smtClean="0"/>
              <a:pPr/>
              <a:t>99</a:t>
            </a:fld>
            <a:endParaRPr lang="en-US" altLang="en-US" smtClean="0"/>
          </a:p>
        </p:txBody>
      </p:sp>
      <p:pic>
        <p:nvPicPr>
          <p:cNvPr id="34820" name="Picture 3"/>
          <p:cNvPicPr>
            <a:picLocks noChangeAspect="1" noChangeArrowheads="1"/>
          </p:cNvPicPr>
          <p:nvPr/>
        </p:nvPicPr>
        <p:blipFill>
          <a:blip r:embed="rId3"/>
          <a:srcRect/>
          <a:stretch>
            <a:fillRect/>
          </a:stretch>
        </p:blipFill>
        <p:spPr bwMode="auto">
          <a:xfrm>
            <a:off x="1169988" y="2782888"/>
            <a:ext cx="6804025" cy="2033587"/>
          </a:xfrm>
          <a:prstGeom prst="rect">
            <a:avLst/>
          </a:prstGeom>
          <a:noFill/>
          <a:ln w="9525">
            <a:noFill/>
            <a:round/>
            <a:headEnd/>
            <a:tailEnd/>
          </a:ln>
        </p:spPr>
      </p:pic>
    </p:spTree>
    <p:extLst>
      <p:ext uri="{BB962C8B-B14F-4D97-AF65-F5344CB8AC3E}">
        <p14:creationId xmlns:p14="http://schemas.microsoft.com/office/powerpoint/2010/main" val="15869685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4113</Words>
  <Application>Microsoft Office PowerPoint</Application>
  <PresentationFormat>On-screen Show (4:3)</PresentationFormat>
  <Paragraphs>578</Paragraphs>
  <Slides>106</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106</vt:i4>
      </vt:variant>
    </vt:vector>
  </HeadingPairs>
  <TitlesOfParts>
    <vt:vector size="117" baseType="lpstr">
      <vt:lpstr>Arial</vt:lpstr>
      <vt:lpstr>Calibri</vt:lpstr>
      <vt:lpstr>Calibri(Body)</vt:lpstr>
      <vt:lpstr>Courier New</vt:lpstr>
      <vt:lpstr>Symbol</vt:lpstr>
      <vt:lpstr>Times</vt:lpstr>
      <vt:lpstr>Times New Roman</vt:lpstr>
      <vt:lpstr>Verdana</vt:lpstr>
      <vt:lpstr>Wingdings</vt:lpstr>
      <vt:lpstr>Wingdings 2</vt:lpstr>
      <vt:lpstr>Office Theme</vt:lpstr>
      <vt:lpstr>UNIT 1</vt:lpstr>
      <vt:lpstr>Introduction</vt:lpstr>
      <vt:lpstr>Uses of Computer Network</vt:lpstr>
      <vt:lpstr>Type of Networks</vt:lpstr>
      <vt:lpstr>PowerPoint Presentation</vt:lpstr>
      <vt:lpstr>Local Area Network (LAN)</vt:lpstr>
      <vt:lpstr>Local Area Network (LAN)</vt:lpstr>
      <vt:lpstr>Local Area Networks</vt:lpstr>
      <vt:lpstr>PowerPoint Presentation</vt:lpstr>
      <vt:lpstr>PowerPoint Presentation</vt:lpstr>
      <vt:lpstr>Metropolitan Area Networks (MAN)</vt:lpstr>
      <vt:lpstr>PowerPoint Presentation</vt:lpstr>
      <vt:lpstr>Wide Area Networks (WAN)</vt:lpstr>
      <vt:lpstr>Wide Area Networks (WAN)</vt:lpstr>
      <vt:lpstr>Wide Area Networks (WAN)</vt:lpstr>
      <vt:lpstr>Wide Area Networks (WAN)</vt:lpstr>
      <vt:lpstr>PowerPoint Presentation</vt:lpstr>
      <vt:lpstr>Topology</vt:lpstr>
      <vt:lpstr>Physical Topology</vt:lpstr>
      <vt:lpstr>Physical Topology</vt:lpstr>
      <vt:lpstr>Physical Topology</vt:lpstr>
      <vt:lpstr>Physical Topology</vt:lpstr>
      <vt:lpstr>Physical Topology</vt:lpstr>
      <vt:lpstr>Physical Topology</vt:lpstr>
      <vt:lpstr>Physical Topology</vt:lpstr>
      <vt:lpstr>Physical Topology</vt:lpstr>
      <vt:lpstr>Physical Topology</vt:lpstr>
      <vt:lpstr>Physical Topology</vt:lpstr>
      <vt:lpstr>Physical Topology</vt:lpstr>
      <vt:lpstr>Physical Topology</vt:lpstr>
      <vt:lpstr>Physical Topology</vt:lpstr>
      <vt:lpstr>Physical Topology</vt:lpstr>
      <vt:lpstr>Physical Topology</vt:lpstr>
      <vt:lpstr>PowerPoint Presentation</vt:lpstr>
      <vt:lpstr>The OSI Model</vt:lpstr>
      <vt:lpstr>The OSI Reference Model</vt:lpstr>
      <vt:lpstr>PowerPoint Presentation</vt:lpstr>
      <vt:lpstr>OSI Layering</vt:lpstr>
      <vt:lpstr>OSI layer</vt:lpstr>
      <vt:lpstr>An exchange using the OSI model </vt:lpstr>
      <vt:lpstr>Physical layer</vt:lpstr>
      <vt:lpstr>Physical Layer cont.</vt:lpstr>
      <vt:lpstr>Data Link Layer</vt:lpstr>
      <vt:lpstr>Data Link layer cont.</vt:lpstr>
      <vt:lpstr>Hop-to-Hop delivery</vt:lpstr>
      <vt:lpstr>Network Layer</vt:lpstr>
      <vt:lpstr>Network Layer cont.</vt:lpstr>
      <vt:lpstr>Source-to-Destination delivery</vt:lpstr>
      <vt:lpstr>Transport Layer</vt:lpstr>
      <vt:lpstr>Transport Layer cont.</vt:lpstr>
      <vt:lpstr>Reliable process-to-process delivery of a message</vt:lpstr>
      <vt:lpstr>Session Layer</vt:lpstr>
      <vt:lpstr>Session Layer cont.</vt:lpstr>
      <vt:lpstr>Presentation layer</vt:lpstr>
      <vt:lpstr>Presentation Layer cont.</vt:lpstr>
      <vt:lpstr>Application Layer</vt:lpstr>
      <vt:lpstr>Application Layer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Introduction</vt:lpstr>
      <vt:lpstr>PowerPoint Presentation</vt:lpstr>
      <vt:lpstr>PowerPoint Presentation</vt:lpstr>
      <vt:lpstr>Guided Transmission Data</vt:lpstr>
      <vt:lpstr>GUIDED TRANSMISSION MEDIA - Magnetic Media</vt:lpstr>
      <vt:lpstr>Twisted Pairs</vt:lpstr>
      <vt:lpstr>Twisted Pairs</vt:lpstr>
      <vt:lpstr>Twisted Pairs</vt:lpstr>
      <vt:lpstr>PowerPoint Presentation</vt:lpstr>
      <vt:lpstr>PowerPoint Presentation</vt:lpstr>
      <vt:lpstr>PowerPoint Presentation</vt:lpstr>
      <vt:lpstr>PowerPoint Presentation</vt:lpstr>
      <vt:lpstr>Coaxial Cable</vt:lpstr>
      <vt:lpstr>PowerPoint Presentation</vt:lpstr>
      <vt:lpstr>Coaxial Cable</vt:lpstr>
      <vt:lpstr>Fiber Optics</vt:lpstr>
      <vt:lpstr>Fiber Optics</vt:lpstr>
      <vt:lpstr>Fiber Cables</vt:lpstr>
      <vt:lpstr>Fiber Cables</vt:lpstr>
      <vt:lpstr>PowerPoint Presentation</vt:lpstr>
      <vt:lpstr>Comparison of Fiber Optics and Copper Wire</vt:lpstr>
      <vt:lpstr>Comparison of Fiber Optics and Copper Wire</vt:lpstr>
      <vt:lpstr>UNGUIDED MEDIA</vt:lpstr>
      <vt:lpstr>Propagation Methods</vt:lpstr>
      <vt:lpstr>The Electromagnetic Spectrum</vt:lpstr>
      <vt:lpstr>The Electromagnetic Spectrum</vt:lpstr>
      <vt:lpstr>Bands</vt:lpstr>
      <vt:lpstr>Wireless Transmission Waves</vt:lpstr>
      <vt:lpstr>RADIO WAVES</vt:lpstr>
      <vt:lpstr>PowerPoint Presentation</vt:lpstr>
      <vt:lpstr>Omnidirectional &amp; Unidirectional Antennas</vt:lpstr>
      <vt:lpstr>Microwaves</vt:lpstr>
      <vt:lpstr>      Characteristics of Microwaves:     </vt:lpstr>
      <vt:lpstr>PowerPoint Presentation</vt:lpstr>
      <vt:lpstr>Infrared</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Priya</dc:creator>
  <cp:lastModifiedBy>Admin</cp:lastModifiedBy>
  <cp:revision>5</cp:revision>
  <dcterms:created xsi:type="dcterms:W3CDTF">2020-10-28T04:51:23Z</dcterms:created>
  <dcterms:modified xsi:type="dcterms:W3CDTF">2021-01-21T06:55:27Z</dcterms:modified>
</cp:coreProperties>
</file>