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58" r:id="rId4"/>
    <p:sldId id="295" r:id="rId5"/>
    <p:sldId id="260" r:id="rId6"/>
    <p:sldId id="261" r:id="rId7"/>
    <p:sldId id="262" r:id="rId8"/>
    <p:sldId id="263" r:id="rId9"/>
    <p:sldId id="264" r:id="rId10"/>
    <p:sldId id="265" r:id="rId11"/>
    <p:sldId id="266" r:id="rId12"/>
    <p:sldId id="267" r:id="rId13"/>
    <p:sldId id="269" r:id="rId14"/>
    <p:sldId id="268" r:id="rId15"/>
    <p:sldId id="272" r:id="rId16"/>
    <p:sldId id="405" r:id="rId17"/>
    <p:sldId id="406" r:id="rId18"/>
    <p:sldId id="273" r:id="rId19"/>
    <p:sldId id="275" r:id="rId20"/>
    <p:sldId id="407" r:id="rId21"/>
    <p:sldId id="276" r:id="rId22"/>
    <p:sldId id="289" r:id="rId23"/>
    <p:sldId id="408" r:id="rId24"/>
    <p:sldId id="293" r:id="rId25"/>
    <p:sldId id="294" r:id="rId26"/>
    <p:sldId id="277" r:id="rId27"/>
    <p:sldId id="296" r:id="rId28"/>
    <p:sldId id="297" r:id="rId29"/>
    <p:sldId id="299" r:id="rId30"/>
    <p:sldId id="303" r:id="rId31"/>
    <p:sldId id="270" r:id="rId32"/>
    <p:sldId id="301" r:id="rId33"/>
    <p:sldId id="302" r:id="rId34"/>
    <p:sldId id="300" r:id="rId35"/>
    <p:sldId id="304" r:id="rId36"/>
    <p:sldId id="306" r:id="rId37"/>
    <p:sldId id="305" r:id="rId38"/>
    <p:sldId id="307" r:id="rId39"/>
    <p:sldId id="312" r:id="rId40"/>
    <p:sldId id="311" r:id="rId41"/>
    <p:sldId id="308" r:id="rId42"/>
    <p:sldId id="313" r:id="rId43"/>
    <p:sldId id="314" r:id="rId44"/>
    <p:sldId id="335" r:id="rId45"/>
    <p:sldId id="336" r:id="rId46"/>
    <p:sldId id="337" r:id="rId47"/>
    <p:sldId id="338" r:id="rId48"/>
    <p:sldId id="340" r:id="rId49"/>
    <p:sldId id="339" r:id="rId50"/>
    <p:sldId id="341" r:id="rId51"/>
    <p:sldId id="409" r:id="rId52"/>
    <p:sldId id="323" r:id="rId53"/>
    <p:sldId id="343" r:id="rId54"/>
    <p:sldId id="345" r:id="rId55"/>
    <p:sldId id="344" r:id="rId56"/>
    <p:sldId id="346" r:id="rId57"/>
    <p:sldId id="351" r:id="rId58"/>
    <p:sldId id="349" r:id="rId59"/>
    <p:sldId id="352" r:id="rId60"/>
    <p:sldId id="353" r:id="rId61"/>
    <p:sldId id="355" r:id="rId62"/>
    <p:sldId id="354" r:id="rId63"/>
    <p:sldId id="347" r:id="rId64"/>
    <p:sldId id="410" r:id="rId65"/>
    <p:sldId id="327" r:id="rId66"/>
    <p:sldId id="328" r:id="rId67"/>
    <p:sldId id="329" r:id="rId68"/>
    <p:sldId id="330" r:id="rId69"/>
    <p:sldId id="331" r:id="rId70"/>
    <p:sldId id="332" r:id="rId71"/>
    <p:sldId id="333" r:id="rId72"/>
    <p:sldId id="403" r:id="rId73"/>
    <p:sldId id="378" r:id="rId74"/>
    <p:sldId id="390" r:id="rId75"/>
    <p:sldId id="391" r:id="rId76"/>
    <p:sldId id="380" r:id="rId77"/>
    <p:sldId id="381" r:id="rId78"/>
    <p:sldId id="415" r:id="rId79"/>
    <p:sldId id="412" r:id="rId80"/>
    <p:sldId id="385" r:id="rId81"/>
    <p:sldId id="414" r:id="rId82"/>
    <p:sldId id="416" r:id="rId83"/>
    <p:sldId id="417" r:id="rId84"/>
    <p:sldId id="424" r:id="rId85"/>
    <p:sldId id="418" r:id="rId86"/>
    <p:sldId id="419" r:id="rId87"/>
    <p:sldId id="402" r:id="rId88"/>
    <p:sldId id="421" r:id="rId89"/>
    <p:sldId id="422" r:id="rId90"/>
    <p:sldId id="423" r:id="rId91"/>
    <p:sldId id="396" r:id="rId92"/>
    <p:sldId id="397" r:id="rId93"/>
    <p:sldId id="398" r:id="rId94"/>
    <p:sldId id="357" r:id="rId95"/>
    <p:sldId id="426" r:id="rId96"/>
    <p:sldId id="362" r:id="rId97"/>
    <p:sldId id="363" r:id="rId98"/>
    <p:sldId id="428" r:id="rId99"/>
    <p:sldId id="427" r:id="rId100"/>
    <p:sldId id="374" r:id="rId101"/>
    <p:sldId id="430" r:id="rId102"/>
    <p:sldId id="431" r:id="rId103"/>
    <p:sldId id="432" r:id="rId104"/>
    <p:sldId id="433" r:id="rId105"/>
    <p:sldId id="434" r:id="rId106"/>
    <p:sldId id="435"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4660"/>
  </p:normalViewPr>
  <p:slideViewPr>
    <p:cSldViewPr>
      <p:cViewPr varScale="1">
        <p:scale>
          <a:sx n="37" d="100"/>
          <a:sy n="37" d="100"/>
        </p:scale>
        <p:origin x="24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37492-3F9A-4690-8156-50DAD4068304}" type="datetimeFigureOut">
              <a:rPr lang="en-US" smtClean="0"/>
              <a:pPr/>
              <a:t>1/21/2021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94801-FC34-4B17-BF28-E88BAE55FE0D}" type="slidenum">
              <a:rPr lang="en-US" smtClean="0"/>
              <a:pPr/>
              <a:t>‹#›</a:t>
            </a:fld>
            <a:endParaRPr lang="en-US" dirty="0"/>
          </a:p>
        </p:txBody>
      </p:sp>
    </p:spTree>
    <p:extLst>
      <p:ext uri="{BB962C8B-B14F-4D97-AF65-F5344CB8AC3E}">
        <p14:creationId xmlns:p14="http://schemas.microsoft.com/office/powerpoint/2010/main" val="362791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B88A23C2-CC10-4402-B5A9-C03F708A5CFA}" type="slidenum">
              <a:rPr lang="en-US"/>
              <a:pPr/>
              <a:t>2</a:t>
            </a:fld>
            <a:endParaRPr lang="en-US"/>
          </a:p>
        </p:txBody>
      </p:sp>
      <p:sp>
        <p:nvSpPr>
          <p:cNvPr id="79873"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CBD7DDD-C46D-4E2D-939F-E09E6FCB5E98}"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latin typeface="Calibri" pitchFamily="32" charset="0"/>
              <a:ea typeface="DejaVu Sans" charset="0"/>
              <a:cs typeface="DejaVu Sans" charset="0"/>
            </a:endParaRPr>
          </a:p>
        </p:txBody>
      </p:sp>
      <p:sp>
        <p:nvSpPr>
          <p:cNvPr id="79874" name="Text Box 2"/>
          <p:cNvSpPr txBox="1">
            <a:spLocks noChangeArrowheads="1"/>
          </p:cNvSpPr>
          <p:nvPr/>
        </p:nvSpPr>
        <p:spPr bwMode="auto">
          <a:xfrm>
            <a:off x="2143125" y="693738"/>
            <a:ext cx="2571750" cy="3429000"/>
          </a:xfrm>
          <a:prstGeom prst="rect">
            <a:avLst/>
          </a:prstGeom>
          <a:solidFill>
            <a:srgbClr val="FFFFFF"/>
          </a:solidFill>
          <a:ln w="9360" cap="sq">
            <a:solidFill>
              <a:srgbClr val="000000"/>
            </a:solidFill>
            <a:miter lim="800000"/>
            <a:headEnd/>
            <a:tailEnd/>
          </a:ln>
          <a:effectLst/>
        </p:spPr>
        <p:txBody>
          <a:bodyPr wrap="none" anchor="ctr"/>
          <a:lstStyle/>
          <a:p>
            <a:endParaRPr lang="en-US"/>
          </a:p>
        </p:txBody>
      </p:sp>
      <p:sp>
        <p:nvSpPr>
          <p:cNvPr id="79875" name="Rectangle 3"/>
          <p:cNvSpPr txBox="1">
            <a:spLocks noGrp="1" noChangeArrowheads="1"/>
          </p:cNvSpPr>
          <p:nvPr>
            <p:ph type="body"/>
          </p:nvPr>
        </p:nvSpPr>
        <p:spPr bwMode="auto">
          <a:xfrm>
            <a:off x="685800" y="4343400"/>
            <a:ext cx="5486400" cy="4114800"/>
          </a:xfrm>
          <a:prstGeom prst="rect">
            <a:avLst/>
          </a:prstGeom>
          <a:noFill/>
          <a:ln cap="flat">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Calibri" pitchFamily="32" charset="0"/>
              <a:ea typeface="DejaVu Sans" charset="0"/>
              <a:cs typeface="DejaVu Sans" charset="0"/>
            </a:endParaRPr>
          </a:p>
        </p:txBody>
      </p:sp>
    </p:spTree>
    <p:extLst>
      <p:ext uri="{BB962C8B-B14F-4D97-AF65-F5344CB8AC3E}">
        <p14:creationId xmlns:p14="http://schemas.microsoft.com/office/powerpoint/2010/main" val="829549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BDB4CA9-C34F-44E0-B612-D56E3552AFF4}" type="slidenum">
              <a:rPr lang="en-US" smtClean="0"/>
              <a:pPr/>
              <a:t>24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4613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050EF58-60C8-4B90-9788-C47137789AC8}" type="slidenum">
              <a:rPr lang="en-US" smtClean="0"/>
              <a:pPr/>
              <a:t>25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31062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1A7383A-262B-4EF4-AE2C-C590F5FF6CE9}" type="slidenum">
              <a:rPr lang="en-US"/>
              <a:pPr/>
              <a:t>26</a:t>
            </a:fld>
            <a:endParaRPr lang="en-US"/>
          </a:p>
        </p:txBody>
      </p:sp>
      <p:sp>
        <p:nvSpPr>
          <p:cNvPr id="962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1086274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8C18FCD-254C-43A4-B66F-6FA03842333C}" type="slidenum">
              <a:rPr lang="en-US"/>
              <a:pPr/>
              <a:t>28</a:t>
            </a:fld>
            <a:endParaRPr lang="en-US"/>
          </a:p>
        </p:txBody>
      </p:sp>
      <p:sp>
        <p:nvSpPr>
          <p:cNvPr id="972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236258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18F3C267-6682-4CCF-9A77-2F2EF5A3A1A0}" type="slidenum">
              <a:rPr lang="en-US"/>
              <a:pPr/>
              <a:t>29</a:t>
            </a:fld>
            <a:endParaRPr lang="en-US"/>
          </a:p>
        </p:txBody>
      </p:sp>
      <p:sp>
        <p:nvSpPr>
          <p:cNvPr id="98305"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BD81055-460A-4FA7-9A1E-0ED1EB0A63C8}"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1200">
              <a:solidFill>
                <a:srgbClr val="000000"/>
              </a:solidFill>
              <a:latin typeface="Calibri" pitchFamily="32" charset="0"/>
              <a:ea typeface="DejaVu Sans" charset="0"/>
              <a:cs typeface="DejaVu Sans" charset="0"/>
            </a:endParaRPr>
          </a:p>
        </p:txBody>
      </p:sp>
      <p:sp>
        <p:nvSpPr>
          <p:cNvPr id="983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929845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5A4A785A-D51D-4A3A-8E90-2CD030358A89}" type="slidenum">
              <a:rPr lang="en-US"/>
              <a:pPr/>
              <a:t>32</a:t>
            </a:fld>
            <a:endParaRPr lang="en-US"/>
          </a:p>
        </p:txBody>
      </p:sp>
      <p:sp>
        <p:nvSpPr>
          <p:cNvPr id="9932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7A13747-A219-4387-B7A3-F869C767F5A9}"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1200">
              <a:solidFill>
                <a:srgbClr val="000000"/>
              </a:solidFill>
              <a:latin typeface="Calibri" pitchFamily="32" charset="0"/>
              <a:ea typeface="DejaVu Sans" charset="0"/>
              <a:cs typeface="DejaVu Sans" charset="0"/>
            </a:endParaRPr>
          </a:p>
        </p:txBody>
      </p:sp>
      <p:sp>
        <p:nvSpPr>
          <p:cNvPr id="993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9331"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221703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A6ED2F4-84A5-48C7-B951-9307D67BF846}" type="slidenum">
              <a:rPr lang="en-US"/>
              <a:pPr/>
              <a:t>38</a:t>
            </a:fld>
            <a:endParaRPr lang="en-US"/>
          </a:p>
        </p:txBody>
      </p:sp>
      <p:sp>
        <p:nvSpPr>
          <p:cNvPr id="1024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461435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5BCF448E-BFFD-4B20-80B1-1D599AD743D7}" type="slidenum">
              <a:rPr lang="en-US"/>
              <a:pPr/>
              <a:t>41</a:t>
            </a:fld>
            <a:endParaRPr lang="en-US"/>
          </a:p>
        </p:txBody>
      </p:sp>
      <p:sp>
        <p:nvSpPr>
          <p:cNvPr id="103425"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51D9313-DA91-4951-9AAE-735DEDA7212E}"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41</a:t>
            </a:fld>
            <a:endParaRPr lang="en-US" sz="1200">
              <a:solidFill>
                <a:srgbClr val="000000"/>
              </a:solidFill>
              <a:latin typeface="Calibri" pitchFamily="32" charset="0"/>
              <a:ea typeface="DejaVu Sans" charset="0"/>
              <a:cs typeface="DejaVu Sans" charset="0"/>
            </a:endParaRPr>
          </a:p>
        </p:txBody>
      </p:sp>
      <p:sp>
        <p:nvSpPr>
          <p:cNvPr id="103426" name="Rectangle 2"/>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3427"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1352157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04A14-1D5D-4D71-837B-F908FB920B81}" type="slidenum">
              <a:rPr lang="en-US"/>
              <a:pPr/>
              <a:t>42</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5362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7A1BAB9B-D326-4E4D-B3AD-AA64A4141C80}" type="slidenum">
              <a:rPr lang="en-US"/>
              <a:pPr/>
              <a:t>45</a:t>
            </a:fld>
            <a:endParaRPr lang="en-US"/>
          </a:p>
        </p:txBody>
      </p:sp>
      <p:sp>
        <p:nvSpPr>
          <p:cNvPr id="115713"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19240EB-7F6D-40A0-80F3-60CDA3B5FAA5}"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45</a:t>
            </a:fld>
            <a:endParaRPr lang="en-US" sz="1200">
              <a:solidFill>
                <a:srgbClr val="000000"/>
              </a:solidFill>
              <a:latin typeface="Calibri" pitchFamily="32" charset="0"/>
              <a:ea typeface="DejaVu Sans" charset="0"/>
              <a:cs typeface="DejaVu Sans" charset="0"/>
            </a:endParaRPr>
          </a:p>
        </p:txBody>
      </p:sp>
      <p:sp>
        <p:nvSpPr>
          <p:cNvPr id="1157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5715"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11644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4610B7FF-3247-41BC-A1D7-9A4F2F1382A8}" type="slidenum">
              <a:rPr lang="en-US"/>
              <a:pPr/>
              <a:t>3</a:t>
            </a:fld>
            <a:endParaRPr lang="en-US"/>
          </a:p>
        </p:txBody>
      </p:sp>
      <p:sp>
        <p:nvSpPr>
          <p:cNvPr id="8089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1111DEA-6B51-414B-ACFD-7A87EA09BF4E}"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a:solidFill>
                <a:srgbClr val="000000"/>
              </a:solidFill>
              <a:latin typeface="Calibri" pitchFamily="32" charset="0"/>
              <a:ea typeface="DejaVu Sans" charset="0"/>
              <a:cs typeface="DejaVu Sans" charset="0"/>
            </a:endParaRPr>
          </a:p>
        </p:txBody>
      </p:sp>
      <p:sp>
        <p:nvSpPr>
          <p:cNvPr id="80898" name="Text Box 2"/>
          <p:cNvSpPr txBox="1">
            <a:spLocks noChangeArrowheads="1"/>
          </p:cNvSpPr>
          <p:nvPr/>
        </p:nvSpPr>
        <p:spPr bwMode="auto">
          <a:xfrm>
            <a:off x="2143125" y="693738"/>
            <a:ext cx="2571750" cy="3429000"/>
          </a:xfrm>
          <a:prstGeom prst="rect">
            <a:avLst/>
          </a:prstGeom>
          <a:solidFill>
            <a:srgbClr val="FFFFFF"/>
          </a:solidFill>
          <a:ln w="9360" cap="sq">
            <a:solidFill>
              <a:srgbClr val="000000"/>
            </a:solidFill>
            <a:miter lim="800000"/>
            <a:headEnd/>
            <a:tailEnd/>
          </a:ln>
          <a:effectLst/>
        </p:spPr>
        <p:txBody>
          <a:bodyPr wrap="none" anchor="ctr"/>
          <a:lstStyle/>
          <a:p>
            <a:endParaRPr lang="en-US"/>
          </a:p>
        </p:txBody>
      </p:sp>
      <p:sp>
        <p:nvSpPr>
          <p:cNvPr id="80899" name="Rectangle 3"/>
          <p:cNvSpPr txBox="1">
            <a:spLocks noGrp="1" noChangeArrowheads="1"/>
          </p:cNvSpPr>
          <p:nvPr>
            <p:ph type="body"/>
          </p:nvPr>
        </p:nvSpPr>
        <p:spPr bwMode="auto">
          <a:xfrm>
            <a:off x="685800" y="4343400"/>
            <a:ext cx="5486400" cy="4114800"/>
          </a:xfrm>
          <a:prstGeom prst="rect">
            <a:avLst/>
          </a:prstGeom>
          <a:noFill/>
          <a:ln cap="flat">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Calibri" pitchFamily="32" charset="0"/>
              <a:ea typeface="DejaVu Sans" charset="0"/>
              <a:cs typeface="DejaVu Sans" charset="0"/>
            </a:endParaRPr>
          </a:p>
        </p:txBody>
      </p:sp>
    </p:spTree>
    <p:extLst>
      <p:ext uri="{BB962C8B-B14F-4D97-AF65-F5344CB8AC3E}">
        <p14:creationId xmlns:p14="http://schemas.microsoft.com/office/powerpoint/2010/main" val="708366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9FD5CA8E-A7A2-4613-8756-0ADDB36E8DCC}" type="slidenum">
              <a:rPr lang="en-US"/>
              <a:pPr/>
              <a:t>46</a:t>
            </a:fld>
            <a:endParaRPr lang="en-US"/>
          </a:p>
        </p:txBody>
      </p:sp>
      <p:sp>
        <p:nvSpPr>
          <p:cNvPr id="11673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68E11D-2BFD-420D-A1FE-EEB336671FC6}"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46</a:t>
            </a:fld>
            <a:endParaRPr lang="en-US" sz="1200">
              <a:solidFill>
                <a:srgbClr val="000000"/>
              </a:solidFill>
              <a:latin typeface="Calibri" pitchFamily="32" charset="0"/>
              <a:ea typeface="DejaVu Sans" charset="0"/>
              <a:cs typeface="DejaVu Sans" charset="0"/>
            </a:endParaRPr>
          </a:p>
        </p:txBody>
      </p:sp>
      <p:sp>
        <p:nvSpPr>
          <p:cNvPr id="1167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6739"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538868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877015-CDC2-42A4-B827-8E3F28B8AAC2}" type="slidenum">
              <a:rPr lang="en-US"/>
              <a:pPr/>
              <a:t>73</a:t>
            </a:fld>
            <a:endParaRPr lang="en-US"/>
          </a:p>
        </p:txBody>
      </p:sp>
      <p:sp>
        <p:nvSpPr>
          <p:cNvPr id="1443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438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4050259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DA914C9-A4E9-40DB-9182-1EBD80D5605F}" type="slidenum">
              <a:rPr lang="en-US"/>
              <a:pPr/>
              <a:t>82</a:t>
            </a:fld>
            <a:endParaRPr lang="en-US" dirty="0"/>
          </a:p>
        </p:txBody>
      </p:sp>
      <p:sp>
        <p:nvSpPr>
          <p:cNvPr id="1474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45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2232336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4E21063-8D6F-4CFA-9D1A-104B37983FBF}" type="slidenum">
              <a:rPr lang="en-US"/>
              <a:pPr/>
              <a:t>88</a:t>
            </a:fld>
            <a:endParaRPr lang="en-US" dirty="0"/>
          </a:p>
        </p:txBody>
      </p:sp>
      <p:sp>
        <p:nvSpPr>
          <p:cNvPr id="1505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053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4292877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DC7BE5-0334-4D46-B702-8DEA8F3406C3}" type="slidenum">
              <a:rPr lang="en-US"/>
              <a:pPr/>
              <a:t>100</a:t>
            </a:fld>
            <a:endParaRPr lang="en-US" dirty="0"/>
          </a:p>
        </p:txBody>
      </p:sp>
      <p:sp>
        <p:nvSpPr>
          <p:cNvPr id="1361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619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3786494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5BC0E3A-7C26-45C2-99E5-8E19DAB30F05}" type="slidenum">
              <a:rPr lang="en-US"/>
              <a:pPr/>
              <a:t>104</a:t>
            </a:fld>
            <a:endParaRPr lang="en-US" dirty="0"/>
          </a:p>
        </p:txBody>
      </p:sp>
      <p:sp>
        <p:nvSpPr>
          <p:cNvPr id="1382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824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3441025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044CA169-FB64-48F0-B55C-7C795A4B012F}" type="slidenum">
              <a:rPr lang="en-US"/>
              <a:pPr/>
              <a:t>8</a:t>
            </a:fld>
            <a:endParaRPr lang="en-US"/>
          </a:p>
        </p:txBody>
      </p:sp>
      <p:sp>
        <p:nvSpPr>
          <p:cNvPr id="8396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B6B1ACF-7C3E-4119-9A6D-DF004F644ED1}"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a:solidFill>
                <a:srgbClr val="000000"/>
              </a:solidFill>
              <a:latin typeface="Calibri" pitchFamily="32" charset="0"/>
              <a:ea typeface="DejaVu Sans" charset="0"/>
              <a:cs typeface="DejaVu Sans" charset="0"/>
            </a:endParaRPr>
          </a:p>
        </p:txBody>
      </p:sp>
      <p:sp>
        <p:nvSpPr>
          <p:cNvPr id="839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Calibri" pitchFamily="32" charset="0"/>
              <a:ea typeface="DejaVu Sans" charset="0"/>
              <a:cs typeface="DejaVu Sans" charset="0"/>
            </a:endParaRPr>
          </a:p>
        </p:txBody>
      </p:sp>
    </p:spTree>
    <p:extLst>
      <p:ext uri="{BB962C8B-B14F-4D97-AF65-F5344CB8AC3E}">
        <p14:creationId xmlns:p14="http://schemas.microsoft.com/office/powerpoint/2010/main" val="317568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9F7D0AC-7F28-4BC3-8206-404AD5DB1E37}" type="slidenum">
              <a:rPr lang="en-US"/>
              <a:pPr/>
              <a:t>9</a:t>
            </a:fld>
            <a:endParaRPr lang="en-US"/>
          </a:p>
        </p:txBody>
      </p:sp>
      <p:sp>
        <p:nvSpPr>
          <p:cNvPr id="849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291070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316171D-3258-4B44-9E9E-6B64A3DC7D7A}" type="slidenum">
              <a:rPr lang="en-US"/>
              <a:pPr/>
              <a:t>10</a:t>
            </a:fld>
            <a:endParaRPr lang="en-US"/>
          </a:p>
        </p:txBody>
      </p:sp>
      <p:sp>
        <p:nvSpPr>
          <p:cNvPr id="860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43508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A8D84BDE-785A-4B94-910B-9DC2C54F45F5}" type="slidenum">
              <a:rPr lang="en-US"/>
              <a:pPr/>
              <a:t>11</a:t>
            </a:fld>
            <a:endParaRPr lang="en-US"/>
          </a:p>
        </p:txBody>
      </p:sp>
      <p:sp>
        <p:nvSpPr>
          <p:cNvPr id="8704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B4893A6-05CA-46CE-AC17-144A4B191F52}"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200">
              <a:solidFill>
                <a:srgbClr val="000000"/>
              </a:solidFill>
              <a:latin typeface="Calibri" pitchFamily="32" charset="0"/>
              <a:ea typeface="DejaVu Sans" charset="0"/>
              <a:cs typeface="DejaVu Sans" charset="0"/>
            </a:endParaRPr>
          </a:p>
        </p:txBody>
      </p:sp>
      <p:sp>
        <p:nvSpPr>
          <p:cNvPr id="870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3"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Calibri" pitchFamily="32" charset="0"/>
              <a:ea typeface="DejaVu Sans" charset="0"/>
              <a:cs typeface="DejaVu Sans" charset="0"/>
            </a:endParaRPr>
          </a:p>
        </p:txBody>
      </p:sp>
    </p:spTree>
    <p:extLst>
      <p:ext uri="{BB962C8B-B14F-4D97-AF65-F5344CB8AC3E}">
        <p14:creationId xmlns:p14="http://schemas.microsoft.com/office/powerpoint/2010/main" val="277773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F74CB91-6250-48C6-9BAB-4092F069D1C7}" type="slidenum">
              <a:rPr lang="en-US" smtClean="0"/>
              <a:pPr/>
              <a:t>18</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4287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8B245D4-6586-46BF-914A-5E12BD3476D8}" type="slidenum">
              <a:rPr lang="en-US"/>
              <a:pPr/>
              <a:t>19</a:t>
            </a:fld>
            <a:endParaRPr lang="en-US"/>
          </a:p>
        </p:txBody>
      </p:sp>
      <p:sp>
        <p:nvSpPr>
          <p:cNvPr id="952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231607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DE169C82-A884-494D-BF8C-B0274F006369}" type="slidenum">
              <a:rPr lang="en-US"/>
              <a:pPr/>
              <a:t>23</a:t>
            </a:fld>
            <a:endParaRPr lang="en-US"/>
          </a:p>
        </p:txBody>
      </p:sp>
      <p:sp>
        <p:nvSpPr>
          <p:cNvPr id="9420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6FC5056-A8F6-44FE-A114-2AB440A00CFD}" type="slidenum">
              <a:rPr lang="en-US" sz="1200">
                <a:solidFill>
                  <a:srgbClr val="000000"/>
                </a:solidFill>
                <a:latin typeface="Calibri" pitchFamily="32"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1200">
              <a:solidFill>
                <a:srgbClr val="000000"/>
              </a:solidFill>
              <a:latin typeface="Calibri" pitchFamily="32" charset="0"/>
              <a:ea typeface="DejaVu Sans" charset="0"/>
              <a:cs typeface="DejaVu Sans" charset="0"/>
            </a:endParaRPr>
          </a:p>
        </p:txBody>
      </p:sp>
      <p:sp>
        <p:nvSpPr>
          <p:cNvPr id="942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69537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omputer-network-frequency-division-and-time-division-multiplexin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III</a:t>
            </a:r>
            <a:endParaRPr lang="en-US" dirty="0"/>
          </a:p>
        </p:txBody>
      </p:sp>
      <p:sp>
        <p:nvSpPr>
          <p:cNvPr id="3" name="Content Placeholder 2"/>
          <p:cNvSpPr>
            <a:spLocks noGrp="1"/>
          </p:cNvSpPr>
          <p:nvPr>
            <p:ph idx="1"/>
          </p:nvPr>
        </p:nvSpPr>
        <p:spPr/>
        <p:txBody>
          <a:bodyPr/>
          <a:lstStyle/>
          <a:p>
            <a:pPr algn="just"/>
            <a:r>
              <a:rPr lang="en-US" sz="3600" b="1" dirty="0" smtClean="0"/>
              <a:t>Medium Access sub layer: </a:t>
            </a:r>
            <a:r>
              <a:rPr lang="en-US" sz="3600" dirty="0" smtClean="0"/>
              <a:t>Channel allocation problem, MAC Protocols: ALOHA, CSMA, CSMA/CD, MAC addresses, IEEE 802.X, Standard Ethernet, Wireless LANS. Bridges, Types of Bridges.</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28600"/>
            <a:ext cx="8229600" cy="5897563"/>
          </a:xfrm>
          <a:prstGeom prst="rect">
            <a:avLst/>
          </a:prstGeom>
          <a:noFill/>
          <a:ln w="9525" cap="flat">
            <a:noFill/>
            <a:round/>
            <a:headEnd/>
            <a:tailEnd/>
          </a:ln>
          <a:effectLst/>
        </p:spPr>
        <p:txBody>
          <a:bodyPr/>
          <a:lstStyle/>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b="1">
                <a:solidFill>
                  <a:srgbClr val="000000"/>
                </a:solidFill>
                <a:latin typeface="Times New Roman" pitchFamily="16" charset="0"/>
                <a:ea typeface="PMingLiU" pitchFamily="16" charset="-120"/>
              </a:rPr>
              <a:t>5a.Carrier Sense:</a:t>
            </a:r>
            <a:r>
              <a:rPr lang="en-US" sz="2800">
                <a:solidFill>
                  <a:srgbClr val="000000"/>
                </a:solidFill>
                <a:latin typeface="Times New Roman" pitchFamily="16" charset="0"/>
                <a:ea typeface="PMingLiU" pitchFamily="16" charset="-120"/>
              </a:rPr>
              <a:t> </a:t>
            </a:r>
            <a:r>
              <a:rPr lang="en-US" sz="2800" b="1">
                <a:solidFill>
                  <a:srgbClr val="000000"/>
                </a:solidFill>
                <a:latin typeface="Times New Roman" pitchFamily="16" charset="0"/>
                <a:ea typeface="PMingLiU" pitchFamily="16" charset="-120"/>
              </a:rPr>
              <a:t>(LAN) </a:t>
            </a:r>
            <a:r>
              <a:rPr lang="en-US" sz="2800">
                <a:solidFill>
                  <a:srgbClr val="000000"/>
                </a:solidFill>
                <a:latin typeface="Times New Roman" pitchFamily="16" charset="0"/>
                <a:ea typeface="PMingLiU" pitchFamily="16" charset="-120"/>
              </a:rPr>
              <a:t>Stations can tell if the channel is in use before trying to use it. If the channel is sensed as busy, no station will attempt to use it until it goes idle.</a:t>
            </a:r>
          </a:p>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b="1">
                <a:solidFill>
                  <a:srgbClr val="000000"/>
                </a:solidFill>
                <a:latin typeface="Times New Roman" pitchFamily="16" charset="0"/>
                <a:ea typeface="PMingLiU" pitchFamily="16" charset="-120"/>
              </a:rPr>
              <a:t>5b.</a:t>
            </a:r>
            <a:r>
              <a:rPr lang="en-US" sz="2800">
                <a:solidFill>
                  <a:srgbClr val="000000"/>
                </a:solidFill>
                <a:latin typeface="Times New Roman" pitchFamily="16" charset="0"/>
                <a:ea typeface="PMingLiU" pitchFamily="16" charset="-120"/>
              </a:rPr>
              <a:t> </a:t>
            </a:r>
            <a:r>
              <a:rPr lang="en-US" sz="2800" b="1">
                <a:solidFill>
                  <a:srgbClr val="000000"/>
                </a:solidFill>
                <a:latin typeface="Times New Roman" pitchFamily="16" charset="0"/>
                <a:ea typeface="PMingLiU" pitchFamily="16" charset="-120"/>
              </a:rPr>
              <a:t>No Carrier Sense:(Satellite) </a:t>
            </a:r>
            <a:r>
              <a:rPr lang="en-US" sz="2800">
                <a:solidFill>
                  <a:srgbClr val="000000"/>
                </a:solidFill>
                <a:latin typeface="Times New Roman" pitchFamily="16" charset="0"/>
                <a:ea typeface="PMingLiU" pitchFamily="16" charset="-120"/>
              </a:rPr>
              <a:t> Stations cannot sense the channel before trying to use it. They just go ahead and transmit. Only later can they determine whether or not the transmission was successful.</a:t>
            </a:r>
          </a:p>
          <a:p>
            <a:pPr marL="341313" indent="-341313">
              <a:spcBef>
                <a:spcPts val="7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000000"/>
              </a:solidFill>
              <a:latin typeface="Times New Roman" pitchFamily="16" charset="0"/>
              <a:ea typeface="PMingLiU" pitchFamily="16" charset="-12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457200" y="1295400"/>
            <a:ext cx="8229600" cy="2971800"/>
          </a:xfrm>
          <a:prstGeom prst="rect">
            <a:avLst/>
          </a:prstGeom>
          <a:noFill/>
          <a:ln w="9360" cap="sq">
            <a:solidFill>
              <a:schemeClr val="bg1"/>
            </a:solidFill>
            <a:miter lim="800000"/>
            <a:headEnd/>
            <a:tailEnd/>
          </a:ln>
          <a:effectLst/>
        </p:spPr>
        <p:txBody>
          <a:bodyPr lIns="90000" tIns="46800" rIns="90000" bIns="46800"/>
          <a:lstStyle/>
          <a:p>
            <a:pPr marL="1587">
              <a:spcBef>
                <a:spcPts val="500"/>
              </a:spcBef>
              <a:buClrTx/>
              <a:buSzPct val="65000"/>
              <a:tabLst>
                <a:tab pos="333375" algn="l"/>
                <a:tab pos="1247775" algn="l"/>
                <a:tab pos="2162175" algn="l"/>
                <a:tab pos="3076575" algn="l"/>
                <a:tab pos="3990975" algn="l"/>
                <a:tab pos="4905375" algn="l"/>
                <a:tab pos="5819775" algn="l"/>
                <a:tab pos="6734175" algn="l"/>
                <a:tab pos="7648575" algn="l"/>
                <a:tab pos="8562975" algn="l"/>
                <a:tab pos="9477375" algn="l"/>
                <a:tab pos="10391775" algn="l"/>
              </a:tabLst>
            </a:pPr>
            <a:r>
              <a:rPr lang="en-US" sz="2800" dirty="0" smtClean="0">
                <a:solidFill>
                  <a:srgbClr val="000000"/>
                </a:solidFill>
                <a:latin typeface="Times New Roman" pitchFamily="16" charset="0"/>
                <a:ea typeface="DejaVu Sans" charset="0"/>
                <a:cs typeface="DejaVu Sans" charset="0"/>
              </a:rPr>
              <a:t>Types of Bridges:</a:t>
            </a:r>
            <a:r>
              <a:rPr lang="en-US" sz="2800" dirty="0">
                <a:solidFill>
                  <a:srgbClr val="000000"/>
                </a:solidFill>
                <a:latin typeface="Times New Roman" pitchFamily="16" charset="0"/>
                <a:ea typeface="DejaVu Sans" charset="0"/>
                <a:cs typeface="DejaVu Sans" charset="0"/>
              </a:rPr>
              <a:t>	</a:t>
            </a:r>
            <a:endParaRPr lang="en-US" sz="2800" dirty="0" smtClean="0">
              <a:solidFill>
                <a:srgbClr val="000000"/>
              </a:solidFill>
              <a:latin typeface="Times New Roman" pitchFamily="16" charset="0"/>
              <a:ea typeface="DejaVu Sans" charset="0"/>
              <a:cs typeface="DejaVu Sans" charset="0"/>
            </a:endParaRPr>
          </a:p>
          <a:p>
            <a:pPr marL="1373187" lvl="2" indent="-457200">
              <a:spcBef>
                <a:spcPts val="500"/>
              </a:spcBef>
              <a:buSzPct val="65000"/>
              <a:buFont typeface="Arial" panose="020B0604020202020204" pitchFamily="34" charset="0"/>
              <a:buChar char="•"/>
              <a:tabLst>
                <a:tab pos="333375" algn="l"/>
                <a:tab pos="1247775" algn="l"/>
                <a:tab pos="2162175" algn="l"/>
                <a:tab pos="3076575" algn="l"/>
                <a:tab pos="3990975" algn="l"/>
                <a:tab pos="4905375" algn="l"/>
                <a:tab pos="5819775" algn="l"/>
                <a:tab pos="6734175" algn="l"/>
                <a:tab pos="7648575" algn="l"/>
                <a:tab pos="8562975" algn="l"/>
                <a:tab pos="9477375" algn="l"/>
                <a:tab pos="10391775" algn="l"/>
              </a:tabLst>
            </a:pPr>
            <a:r>
              <a:rPr lang="en-US" sz="2800" dirty="0" smtClean="0">
                <a:solidFill>
                  <a:srgbClr val="000000"/>
                </a:solidFill>
                <a:latin typeface="Times New Roman" pitchFamily="16" charset="0"/>
                <a:ea typeface="DejaVu Sans" charset="0"/>
                <a:cs typeface="DejaVu Sans" charset="0"/>
              </a:rPr>
              <a:t>Transparent Bridges.</a:t>
            </a:r>
          </a:p>
          <a:p>
            <a:pPr marL="1373187" lvl="2" indent="-457200">
              <a:spcBef>
                <a:spcPts val="500"/>
              </a:spcBef>
              <a:buSzPct val="65000"/>
              <a:buFont typeface="Arial" panose="020B0604020202020204" pitchFamily="34" charset="0"/>
              <a:buChar char="•"/>
              <a:tabLst>
                <a:tab pos="333375" algn="l"/>
                <a:tab pos="1247775" algn="l"/>
                <a:tab pos="2162175" algn="l"/>
                <a:tab pos="3076575" algn="l"/>
                <a:tab pos="3990975" algn="l"/>
                <a:tab pos="4905375" algn="l"/>
                <a:tab pos="5819775" algn="l"/>
                <a:tab pos="6734175" algn="l"/>
                <a:tab pos="7648575" algn="l"/>
                <a:tab pos="8562975" algn="l"/>
                <a:tab pos="9477375" algn="l"/>
                <a:tab pos="10391775" algn="l"/>
              </a:tabLst>
            </a:pPr>
            <a:r>
              <a:rPr lang="en-US" sz="2800" dirty="0" smtClean="0">
                <a:solidFill>
                  <a:srgbClr val="000000"/>
                </a:solidFill>
                <a:latin typeface="Times New Roman" pitchFamily="16" charset="0"/>
                <a:ea typeface="DejaVu Sans" charset="0"/>
                <a:cs typeface="DejaVu Sans" charset="0"/>
              </a:rPr>
              <a:t>Source </a:t>
            </a:r>
            <a:r>
              <a:rPr lang="en-US" sz="2800" dirty="0">
                <a:solidFill>
                  <a:srgbClr val="000000"/>
                </a:solidFill>
                <a:latin typeface="Times New Roman" pitchFamily="16" charset="0"/>
                <a:ea typeface="DejaVu Sans" charset="0"/>
                <a:cs typeface="DejaVu Sans" charset="0"/>
              </a:rPr>
              <a:t>Routing Bridges.</a:t>
            </a:r>
          </a:p>
          <a:p>
            <a:pPr marL="333375" indent="-331788">
              <a:spcBef>
                <a:spcPts val="500"/>
              </a:spcBef>
              <a:buClrTx/>
              <a:buSzPct val="65000"/>
              <a:buFontTx/>
              <a:buNone/>
              <a:tabLst>
                <a:tab pos="333375" algn="l"/>
                <a:tab pos="1247775" algn="l"/>
                <a:tab pos="2162175" algn="l"/>
                <a:tab pos="3076575" algn="l"/>
                <a:tab pos="3990975" algn="l"/>
                <a:tab pos="4905375" algn="l"/>
                <a:tab pos="5819775" algn="l"/>
                <a:tab pos="6734175" algn="l"/>
                <a:tab pos="7648575" algn="l"/>
                <a:tab pos="8562975" algn="l"/>
                <a:tab pos="9477375" algn="l"/>
                <a:tab pos="10391775" algn="l"/>
              </a:tabLst>
            </a:pPr>
            <a:endParaRPr lang="en-US" sz="2800" dirty="0">
              <a:solidFill>
                <a:srgbClr val="000000"/>
              </a:solidFill>
              <a:latin typeface="Times New Roman" pitchFamily="16" charset="0"/>
              <a:ea typeface="DejaVu Sans" charset="0"/>
              <a:cs typeface="DejaVu Sans" charset="0"/>
            </a:endParaRPr>
          </a:p>
        </p:txBody>
      </p:sp>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Bridges</a:t>
            </a:r>
            <a:endParaRPr lang="en-US" dirty="0"/>
          </a:p>
        </p:txBody>
      </p:sp>
      <p:sp>
        <p:nvSpPr>
          <p:cNvPr id="3" name="Content Placeholder 2"/>
          <p:cNvSpPr>
            <a:spLocks noGrp="1"/>
          </p:cNvSpPr>
          <p:nvPr>
            <p:ph idx="1"/>
          </p:nvPr>
        </p:nvSpPr>
        <p:spPr/>
        <p:txBody>
          <a:bodyPr>
            <a:normAutofit/>
          </a:bodyPr>
          <a:lstStyle/>
          <a:p>
            <a:pPr algn="just"/>
            <a:r>
              <a:rPr lang="en-US" sz="2400" dirty="0"/>
              <a:t>A transparent bridge is a bridge in which the stations are completely unaware of </a:t>
            </a:r>
            <a:r>
              <a:rPr lang="en-US" sz="2400" dirty="0" smtClean="0"/>
              <a:t>the bridge's </a:t>
            </a:r>
            <a:r>
              <a:rPr lang="en-US" sz="2400" dirty="0"/>
              <a:t>existence. </a:t>
            </a:r>
            <a:endParaRPr lang="en-US" sz="2400" dirty="0" smtClean="0"/>
          </a:p>
          <a:p>
            <a:pPr algn="just"/>
            <a:r>
              <a:rPr lang="en-US" sz="2400" dirty="0" smtClean="0"/>
              <a:t>If </a:t>
            </a:r>
            <a:r>
              <a:rPr lang="en-US" sz="2400" dirty="0"/>
              <a:t>a bridge is added or deleted from the system, reconfiguration </a:t>
            </a:r>
            <a:r>
              <a:rPr lang="en-US" sz="2400" dirty="0" smtClean="0"/>
              <a:t>of the </a:t>
            </a:r>
            <a:r>
              <a:rPr lang="en-US" sz="2400" dirty="0"/>
              <a:t>stations is unnecessary</a:t>
            </a:r>
            <a:r>
              <a:rPr lang="en-US" sz="2400" dirty="0" smtClean="0"/>
              <a:t>.</a:t>
            </a:r>
          </a:p>
          <a:p>
            <a:pPr algn="just"/>
            <a:r>
              <a:rPr lang="en-US" sz="2400" dirty="0" smtClean="0"/>
              <a:t>Basic Function:</a:t>
            </a:r>
          </a:p>
          <a:p>
            <a:pPr lvl="1" algn="just"/>
            <a:r>
              <a:rPr lang="en-US" sz="2400" dirty="0" smtClean="0">
                <a:solidFill>
                  <a:srgbClr val="FF0000"/>
                </a:solidFill>
              </a:rPr>
              <a:t>Forwarding: </a:t>
            </a:r>
            <a:r>
              <a:rPr lang="en-US" sz="2400" dirty="0" smtClean="0"/>
              <a:t>Frames </a:t>
            </a:r>
            <a:r>
              <a:rPr lang="en-US" sz="2400" dirty="0"/>
              <a:t>must be</a:t>
            </a:r>
            <a:r>
              <a:rPr lang="en-US" sz="2400" dirty="0">
                <a:solidFill>
                  <a:srgbClr val="FF0000"/>
                </a:solidFill>
              </a:rPr>
              <a:t> </a:t>
            </a:r>
            <a:r>
              <a:rPr lang="en-US" sz="2400" dirty="0"/>
              <a:t>forwarded from one station to </a:t>
            </a:r>
            <a:r>
              <a:rPr lang="en-US" sz="2400" dirty="0" smtClean="0"/>
              <a:t>another.</a:t>
            </a:r>
          </a:p>
          <a:p>
            <a:pPr lvl="1" algn="just"/>
            <a:r>
              <a:rPr lang="en-US" sz="2400" dirty="0" smtClean="0">
                <a:solidFill>
                  <a:srgbClr val="FF0000"/>
                </a:solidFill>
              </a:rPr>
              <a:t>Learning: </a:t>
            </a:r>
            <a:r>
              <a:rPr lang="en-US" sz="2400" dirty="0" smtClean="0"/>
              <a:t>The </a:t>
            </a:r>
            <a:r>
              <a:rPr lang="en-US" sz="2400" dirty="0"/>
              <a:t>forwarding table is automatically made by learning frame movements in </a:t>
            </a:r>
            <a:r>
              <a:rPr lang="en-US" sz="2400" dirty="0" smtClean="0"/>
              <a:t>the network.</a:t>
            </a:r>
          </a:p>
          <a:p>
            <a:pPr lvl="1" algn="just"/>
            <a:r>
              <a:rPr lang="en-US" sz="2400" dirty="0" smtClean="0">
                <a:solidFill>
                  <a:srgbClr val="FF0000"/>
                </a:solidFill>
              </a:rPr>
              <a:t> Prevention of Looping: </a:t>
            </a:r>
            <a:r>
              <a:rPr lang="en-US" sz="2400" dirty="0" smtClean="0"/>
              <a:t>Loops </a:t>
            </a:r>
            <a:r>
              <a:rPr lang="en-US" sz="2400" dirty="0"/>
              <a:t>in the system must be prevented.</a:t>
            </a:r>
            <a:endParaRPr lang="en-US" sz="2400" dirty="0" smtClean="0"/>
          </a:p>
          <a:p>
            <a:pPr algn="just"/>
            <a:endParaRPr lang="en-US" sz="2400" dirty="0"/>
          </a:p>
        </p:txBody>
      </p:sp>
    </p:spTree>
    <p:extLst>
      <p:ext uri="{BB962C8B-B14F-4D97-AF65-F5344CB8AC3E}">
        <p14:creationId xmlns:p14="http://schemas.microsoft.com/office/powerpoint/2010/main" val="16961817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31788" indent="-331788">
              <a:spcBef>
                <a:spcPts val="7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dirty="0" smtClean="0">
                <a:solidFill>
                  <a:srgbClr val="00B0F0"/>
                </a:solidFill>
                <a:latin typeface="Times New Roman" pitchFamily="16" charset="0"/>
                <a:ea typeface="DejaVu Sans" charset="0"/>
                <a:cs typeface="DejaVu Sans" charset="0"/>
              </a:rPr>
              <a:t>Forwarding - 3 </a:t>
            </a:r>
            <a:r>
              <a:rPr lang="en-US" b="1" dirty="0">
                <a:solidFill>
                  <a:srgbClr val="00B0F0"/>
                </a:solidFill>
                <a:latin typeface="Times New Roman" pitchFamily="16" charset="0"/>
                <a:ea typeface="DejaVu Sans" charset="0"/>
                <a:cs typeface="DejaVu Sans" charset="0"/>
              </a:rPr>
              <a:t>rules </a:t>
            </a:r>
            <a:r>
              <a:rPr lang="en-US" dirty="0">
                <a:solidFill>
                  <a:srgbClr val="00B0F0"/>
                </a:solidFill>
                <a:latin typeface="Times New Roman" pitchFamily="16" charset="0"/>
                <a:ea typeface="DejaVu Sans" charset="0"/>
                <a:cs typeface="DejaVu Sans" charset="0"/>
              </a:rPr>
              <a:t>for forwarding the frame</a:t>
            </a:r>
            <a:r>
              <a:rPr lang="en-US" dirty="0">
                <a:solidFill>
                  <a:srgbClr val="000000"/>
                </a:solidFill>
                <a:latin typeface="Times New Roman" pitchFamily="16" charset="0"/>
                <a:ea typeface="DejaVu Sans" charset="0"/>
                <a:cs typeface="DejaVu Sans" charset="0"/>
              </a:rPr>
              <a:t>.</a:t>
            </a:r>
          </a:p>
          <a:p>
            <a:pPr marL="731838" lvl="1" indent="-331788">
              <a:spcBef>
                <a:spcPts val="7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dirty="0">
                <a:solidFill>
                  <a:srgbClr val="000000"/>
                </a:solidFill>
                <a:latin typeface="Times New Roman" pitchFamily="16" charset="0"/>
                <a:ea typeface="DejaVu Sans" charset="0"/>
                <a:cs typeface="DejaVu Sans" charset="0"/>
              </a:rPr>
              <a:t>If destination and source LANs are the same discard the frame.</a:t>
            </a:r>
          </a:p>
          <a:p>
            <a:pPr marL="731838" lvl="1" indent="-331788">
              <a:spcBef>
                <a:spcPts val="7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dirty="0">
                <a:solidFill>
                  <a:srgbClr val="000000"/>
                </a:solidFill>
                <a:latin typeface="Times New Roman" pitchFamily="16" charset="0"/>
                <a:ea typeface="DejaVu Sans" charset="0"/>
                <a:cs typeface="DejaVu Sans" charset="0"/>
              </a:rPr>
              <a:t>If destination and source LANs are different , forward the frame.</a:t>
            </a:r>
          </a:p>
          <a:p>
            <a:pPr marL="731838" lvl="1" indent="-331788">
              <a:spcBef>
                <a:spcPts val="7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dirty="0">
                <a:solidFill>
                  <a:srgbClr val="000000"/>
                </a:solidFill>
                <a:latin typeface="Times New Roman" pitchFamily="16" charset="0"/>
                <a:ea typeface="DejaVu Sans" charset="0"/>
                <a:cs typeface="DejaVu Sans" charset="0"/>
              </a:rPr>
              <a:t>If the destination LAN is unknown, use flooding.</a:t>
            </a:r>
          </a:p>
          <a:p>
            <a:endParaRPr lang="en-US" dirty="0"/>
          </a:p>
        </p:txBody>
      </p:sp>
    </p:spTree>
    <p:extLst>
      <p:ext uri="{BB962C8B-B14F-4D97-AF65-F5344CB8AC3E}">
        <p14:creationId xmlns:p14="http://schemas.microsoft.com/office/powerpoint/2010/main" val="4195092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solidFill>
                  <a:srgbClr val="0070C0"/>
                </a:solidFill>
              </a:rPr>
              <a:t>Learning:</a:t>
            </a:r>
          </a:p>
          <a:p>
            <a:r>
              <a:rPr lang="en-US" dirty="0"/>
              <a:t>The earliest bridges had forwarding tables that were</a:t>
            </a:r>
            <a:r>
              <a:rPr lang="en-US" dirty="0">
                <a:solidFill>
                  <a:srgbClr val="FF0000"/>
                </a:solidFill>
              </a:rPr>
              <a:t> static</a:t>
            </a:r>
            <a:r>
              <a:rPr lang="en-US" dirty="0" smtClean="0"/>
              <a:t>.</a:t>
            </a:r>
            <a:r>
              <a:rPr lang="en-US" sz="2800" dirty="0"/>
              <a:t> If </a:t>
            </a:r>
            <a:r>
              <a:rPr lang="en-US" dirty="0"/>
              <a:t>a station was added or deleted, the table had </a:t>
            </a:r>
            <a:r>
              <a:rPr lang="en-US" dirty="0" smtClean="0"/>
              <a:t>to be </a:t>
            </a:r>
            <a:r>
              <a:rPr lang="en-US" dirty="0"/>
              <a:t>modified manually</a:t>
            </a:r>
            <a:r>
              <a:rPr lang="en-US" dirty="0" smtClean="0"/>
              <a:t>.</a:t>
            </a:r>
          </a:p>
          <a:p>
            <a:r>
              <a:rPr lang="en-US" dirty="0"/>
              <a:t>A better solution to the static table is </a:t>
            </a:r>
            <a:r>
              <a:rPr lang="en-US" dirty="0">
                <a:solidFill>
                  <a:srgbClr val="FF0000"/>
                </a:solidFill>
              </a:rPr>
              <a:t>a dynamic table </a:t>
            </a:r>
            <a:r>
              <a:rPr lang="en-US" dirty="0"/>
              <a:t>that maps addresses to </a:t>
            </a:r>
            <a:r>
              <a:rPr lang="en-US" dirty="0" smtClean="0"/>
              <a:t>ports automatically.</a:t>
            </a:r>
          </a:p>
          <a:p>
            <a:r>
              <a:rPr lang="en-US" dirty="0" smtClean="0"/>
              <a:t>To </a:t>
            </a:r>
            <a:r>
              <a:rPr lang="en-US" dirty="0"/>
              <a:t>make a table dynamic, we need a bridge that gradually learns </a:t>
            </a:r>
            <a:r>
              <a:rPr lang="en-US" dirty="0" smtClean="0"/>
              <a:t>from the </a:t>
            </a:r>
            <a:r>
              <a:rPr lang="en-US" dirty="0"/>
              <a:t>frame movements. </a:t>
            </a:r>
            <a:endParaRPr lang="en-US" dirty="0" smtClean="0"/>
          </a:p>
          <a:p>
            <a:r>
              <a:rPr lang="en-US" dirty="0" smtClean="0"/>
              <a:t>To </a:t>
            </a:r>
            <a:r>
              <a:rPr lang="en-US" dirty="0"/>
              <a:t>do this, the bridge inspects both the destination and </a:t>
            </a:r>
            <a:r>
              <a:rPr lang="en-US" dirty="0" smtClean="0"/>
              <a:t>the source </a:t>
            </a:r>
            <a:r>
              <a:rPr lang="en-US" dirty="0"/>
              <a:t>addresses. The destination address is used for the forwarding decision (</a:t>
            </a:r>
            <a:r>
              <a:rPr lang="en-US" dirty="0" smtClean="0"/>
              <a:t>table lookup</a:t>
            </a:r>
            <a:r>
              <a:rPr lang="en-US" dirty="0"/>
              <a:t>); the source address is used for adding entries to the table and for updating purposes.</a:t>
            </a:r>
            <a:endParaRPr lang="en-US" dirty="0" smtClean="0"/>
          </a:p>
          <a:p>
            <a:pPr lvl="1"/>
            <a:endParaRPr lang="en-US" dirty="0"/>
          </a:p>
        </p:txBody>
      </p:sp>
    </p:spTree>
    <p:extLst>
      <p:ext uri="{BB962C8B-B14F-4D97-AF65-F5344CB8AC3E}">
        <p14:creationId xmlns:p14="http://schemas.microsoft.com/office/powerpoint/2010/main" val="15159152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Line 1"/>
          <p:cNvSpPr>
            <a:spLocks noChangeShapeType="1"/>
          </p:cNvSpPr>
          <p:nvPr/>
        </p:nvSpPr>
        <p:spPr bwMode="auto">
          <a:xfrm>
            <a:off x="2743200" y="1219200"/>
            <a:ext cx="2438400" cy="1588"/>
          </a:xfrm>
          <a:prstGeom prst="line">
            <a:avLst/>
          </a:prstGeom>
          <a:noFill/>
          <a:ln w="9360" cap="sq">
            <a:solidFill>
              <a:srgbClr val="000000"/>
            </a:solidFill>
            <a:miter lim="800000"/>
            <a:headEnd/>
            <a:tailEnd/>
          </a:ln>
          <a:effectLst/>
        </p:spPr>
        <p:txBody>
          <a:bodyPr/>
          <a:lstStyle/>
          <a:p>
            <a:endParaRPr lang="en-US" dirty="0"/>
          </a:p>
        </p:txBody>
      </p:sp>
      <p:sp>
        <p:nvSpPr>
          <p:cNvPr id="64514" name="Line 2"/>
          <p:cNvSpPr>
            <a:spLocks noChangeShapeType="1"/>
          </p:cNvSpPr>
          <p:nvPr/>
        </p:nvSpPr>
        <p:spPr bwMode="auto">
          <a:xfrm>
            <a:off x="2743200" y="2895600"/>
            <a:ext cx="2590800" cy="1588"/>
          </a:xfrm>
          <a:prstGeom prst="line">
            <a:avLst/>
          </a:prstGeom>
          <a:noFill/>
          <a:ln w="9360" cap="sq">
            <a:solidFill>
              <a:srgbClr val="000000"/>
            </a:solidFill>
            <a:miter lim="800000"/>
            <a:headEnd/>
            <a:tailEnd/>
          </a:ln>
          <a:effectLst/>
        </p:spPr>
        <p:txBody>
          <a:bodyPr/>
          <a:lstStyle/>
          <a:p>
            <a:endParaRPr lang="en-US" dirty="0"/>
          </a:p>
        </p:txBody>
      </p:sp>
      <p:sp>
        <p:nvSpPr>
          <p:cNvPr id="64515" name="AutoShape 3"/>
          <p:cNvSpPr>
            <a:spLocks noChangeArrowheads="1"/>
          </p:cNvSpPr>
          <p:nvPr/>
        </p:nvSpPr>
        <p:spPr bwMode="auto">
          <a:xfrm>
            <a:off x="3771900" y="1714500"/>
            <a:ext cx="990600" cy="609600"/>
          </a:xfrm>
          <a:prstGeom prst="flowChartPreparation">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Calibri" pitchFamily="32" charset="0"/>
                <a:ea typeface="DejaVu Sans" charset="0"/>
                <a:cs typeface="DejaVu Sans" charset="0"/>
              </a:rPr>
              <a:t>BRIDG</a:t>
            </a:r>
          </a:p>
        </p:txBody>
      </p:sp>
      <p:sp>
        <p:nvSpPr>
          <p:cNvPr id="64516" name="Line 4"/>
          <p:cNvSpPr>
            <a:spLocks noChangeShapeType="1"/>
          </p:cNvSpPr>
          <p:nvPr/>
        </p:nvSpPr>
        <p:spPr bwMode="auto">
          <a:xfrm flipH="1">
            <a:off x="4265613" y="1219200"/>
            <a:ext cx="4762" cy="495300"/>
          </a:xfrm>
          <a:prstGeom prst="line">
            <a:avLst/>
          </a:prstGeom>
          <a:noFill/>
          <a:ln w="9360" cap="sq">
            <a:solidFill>
              <a:srgbClr val="000000"/>
            </a:solidFill>
            <a:miter lim="800000"/>
            <a:headEnd/>
            <a:tailEnd/>
          </a:ln>
          <a:effectLst/>
        </p:spPr>
        <p:txBody>
          <a:bodyPr/>
          <a:lstStyle/>
          <a:p>
            <a:endParaRPr lang="en-US" dirty="0"/>
          </a:p>
        </p:txBody>
      </p:sp>
      <p:sp>
        <p:nvSpPr>
          <p:cNvPr id="64517" name="Line 5"/>
          <p:cNvSpPr>
            <a:spLocks noChangeShapeType="1"/>
          </p:cNvSpPr>
          <p:nvPr/>
        </p:nvSpPr>
        <p:spPr bwMode="auto">
          <a:xfrm>
            <a:off x="4267200" y="2324100"/>
            <a:ext cx="1588" cy="571500"/>
          </a:xfrm>
          <a:prstGeom prst="line">
            <a:avLst/>
          </a:prstGeom>
          <a:noFill/>
          <a:ln w="9360" cap="sq">
            <a:solidFill>
              <a:srgbClr val="000000"/>
            </a:solidFill>
            <a:miter lim="800000"/>
            <a:headEnd/>
            <a:tailEnd/>
          </a:ln>
          <a:effectLst/>
        </p:spPr>
        <p:txBody>
          <a:bodyPr/>
          <a:lstStyle/>
          <a:p>
            <a:endParaRPr lang="en-US" dirty="0"/>
          </a:p>
        </p:txBody>
      </p:sp>
      <p:sp>
        <p:nvSpPr>
          <p:cNvPr id="64518" name="Rectangle 6"/>
          <p:cNvSpPr>
            <a:spLocks noChangeArrowheads="1"/>
          </p:cNvSpPr>
          <p:nvPr/>
        </p:nvSpPr>
        <p:spPr bwMode="auto">
          <a:xfrm>
            <a:off x="4343400" y="304800"/>
            <a:ext cx="609600" cy="381000"/>
          </a:xfrm>
          <a:prstGeom prst="rect">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Calibri" pitchFamily="32" charset="0"/>
                <a:ea typeface="DejaVu Sans" charset="0"/>
                <a:cs typeface="DejaVu Sans" charset="0"/>
              </a:rPr>
              <a:t>B</a:t>
            </a:r>
          </a:p>
        </p:txBody>
      </p:sp>
      <p:sp>
        <p:nvSpPr>
          <p:cNvPr id="64519" name="Line 7"/>
          <p:cNvSpPr>
            <a:spLocks noChangeShapeType="1"/>
          </p:cNvSpPr>
          <p:nvPr/>
        </p:nvSpPr>
        <p:spPr bwMode="auto">
          <a:xfrm flipH="1">
            <a:off x="4646613" y="685800"/>
            <a:ext cx="4762" cy="533400"/>
          </a:xfrm>
          <a:prstGeom prst="line">
            <a:avLst/>
          </a:prstGeom>
          <a:noFill/>
          <a:ln w="9360" cap="sq">
            <a:solidFill>
              <a:srgbClr val="000000"/>
            </a:solidFill>
            <a:miter lim="800000"/>
            <a:headEnd/>
            <a:tailEnd/>
          </a:ln>
          <a:effectLst/>
        </p:spPr>
        <p:txBody>
          <a:bodyPr/>
          <a:lstStyle/>
          <a:p>
            <a:endParaRPr lang="en-US" dirty="0"/>
          </a:p>
        </p:txBody>
      </p:sp>
      <p:sp>
        <p:nvSpPr>
          <p:cNvPr id="64520" name="Rectangle 8"/>
          <p:cNvSpPr>
            <a:spLocks noChangeArrowheads="1"/>
          </p:cNvSpPr>
          <p:nvPr/>
        </p:nvSpPr>
        <p:spPr bwMode="auto">
          <a:xfrm>
            <a:off x="1681163" y="990600"/>
            <a:ext cx="835025"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Times New Roman" pitchFamily="16" charset="0"/>
                <a:ea typeface="PMingLiU" pitchFamily="16" charset="-120"/>
              </a:rPr>
              <a:t>LAN 1</a:t>
            </a:r>
          </a:p>
        </p:txBody>
      </p:sp>
      <p:sp>
        <p:nvSpPr>
          <p:cNvPr id="64521" name="Rectangle 9"/>
          <p:cNvSpPr>
            <a:spLocks noChangeArrowheads="1"/>
          </p:cNvSpPr>
          <p:nvPr/>
        </p:nvSpPr>
        <p:spPr bwMode="auto">
          <a:xfrm>
            <a:off x="1757363" y="2667000"/>
            <a:ext cx="835025"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Times New Roman" pitchFamily="16" charset="0"/>
                <a:ea typeface="PMingLiU" pitchFamily="16" charset="-120"/>
              </a:rPr>
              <a:t>LAN 2</a:t>
            </a:r>
          </a:p>
        </p:txBody>
      </p:sp>
      <p:sp>
        <p:nvSpPr>
          <p:cNvPr id="64522" name="Line 10"/>
          <p:cNvSpPr>
            <a:spLocks noChangeShapeType="1"/>
          </p:cNvSpPr>
          <p:nvPr/>
        </p:nvSpPr>
        <p:spPr bwMode="auto">
          <a:xfrm flipV="1">
            <a:off x="4762500" y="1979613"/>
            <a:ext cx="1333500" cy="41275"/>
          </a:xfrm>
          <a:prstGeom prst="line">
            <a:avLst/>
          </a:prstGeom>
          <a:noFill/>
          <a:ln w="9360" cap="sq">
            <a:solidFill>
              <a:srgbClr val="000000"/>
            </a:solidFill>
            <a:miter lim="800000"/>
            <a:headEnd/>
            <a:tailEnd/>
          </a:ln>
          <a:effectLst/>
        </p:spPr>
        <p:txBody>
          <a:bodyPr/>
          <a:lstStyle/>
          <a:p>
            <a:endParaRPr lang="en-US" dirty="0"/>
          </a:p>
        </p:txBody>
      </p:sp>
      <p:sp>
        <p:nvSpPr>
          <p:cNvPr id="64523" name="Line 11"/>
          <p:cNvSpPr>
            <a:spLocks noChangeShapeType="1"/>
          </p:cNvSpPr>
          <p:nvPr/>
        </p:nvSpPr>
        <p:spPr bwMode="auto">
          <a:xfrm flipH="1">
            <a:off x="6092825" y="1068388"/>
            <a:ext cx="6350" cy="1981200"/>
          </a:xfrm>
          <a:prstGeom prst="line">
            <a:avLst/>
          </a:prstGeom>
          <a:noFill/>
          <a:ln w="9360" cap="sq">
            <a:solidFill>
              <a:srgbClr val="000000"/>
            </a:solidFill>
            <a:miter lim="800000"/>
            <a:headEnd/>
            <a:tailEnd/>
          </a:ln>
          <a:effectLst/>
        </p:spPr>
        <p:txBody>
          <a:bodyPr/>
          <a:lstStyle/>
          <a:p>
            <a:endParaRPr lang="en-US" dirty="0"/>
          </a:p>
        </p:txBody>
      </p:sp>
      <p:sp>
        <p:nvSpPr>
          <p:cNvPr id="64524" name="Line 12"/>
          <p:cNvSpPr>
            <a:spLocks noChangeShapeType="1"/>
          </p:cNvSpPr>
          <p:nvPr/>
        </p:nvSpPr>
        <p:spPr bwMode="auto">
          <a:xfrm>
            <a:off x="6096000" y="1447800"/>
            <a:ext cx="533400" cy="1588"/>
          </a:xfrm>
          <a:prstGeom prst="line">
            <a:avLst/>
          </a:prstGeom>
          <a:noFill/>
          <a:ln w="9360" cap="sq">
            <a:solidFill>
              <a:srgbClr val="000000"/>
            </a:solidFill>
            <a:miter lim="800000"/>
            <a:headEnd/>
            <a:tailEnd/>
          </a:ln>
          <a:effectLst/>
        </p:spPr>
        <p:txBody>
          <a:bodyPr/>
          <a:lstStyle/>
          <a:p>
            <a:endParaRPr lang="en-US" dirty="0"/>
          </a:p>
        </p:txBody>
      </p:sp>
      <p:sp>
        <p:nvSpPr>
          <p:cNvPr id="64525" name="Line 13"/>
          <p:cNvSpPr>
            <a:spLocks noChangeShapeType="1"/>
          </p:cNvSpPr>
          <p:nvPr/>
        </p:nvSpPr>
        <p:spPr bwMode="auto">
          <a:xfrm>
            <a:off x="6096000" y="2590800"/>
            <a:ext cx="533400" cy="1588"/>
          </a:xfrm>
          <a:prstGeom prst="line">
            <a:avLst/>
          </a:prstGeom>
          <a:noFill/>
          <a:ln w="9360" cap="sq">
            <a:solidFill>
              <a:srgbClr val="000000"/>
            </a:solidFill>
            <a:miter lim="800000"/>
            <a:headEnd/>
            <a:tailEnd/>
          </a:ln>
          <a:effectLst/>
        </p:spPr>
        <p:txBody>
          <a:bodyPr/>
          <a:lstStyle/>
          <a:p>
            <a:endParaRPr lang="en-US" dirty="0"/>
          </a:p>
        </p:txBody>
      </p:sp>
      <p:sp>
        <p:nvSpPr>
          <p:cNvPr id="64526" name="Rectangle 14"/>
          <p:cNvSpPr>
            <a:spLocks noChangeArrowheads="1"/>
          </p:cNvSpPr>
          <p:nvPr/>
        </p:nvSpPr>
        <p:spPr bwMode="auto">
          <a:xfrm>
            <a:off x="6629400" y="1219200"/>
            <a:ext cx="609600" cy="381000"/>
          </a:xfrm>
          <a:prstGeom prst="rect">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Calibri" pitchFamily="32" charset="0"/>
                <a:ea typeface="DejaVu Sans" charset="0"/>
                <a:cs typeface="DejaVu Sans" charset="0"/>
              </a:rPr>
              <a:t>E</a:t>
            </a:r>
          </a:p>
        </p:txBody>
      </p:sp>
      <p:sp>
        <p:nvSpPr>
          <p:cNvPr id="64527" name="Rectangle 15"/>
          <p:cNvSpPr>
            <a:spLocks noChangeArrowheads="1"/>
          </p:cNvSpPr>
          <p:nvPr/>
        </p:nvSpPr>
        <p:spPr bwMode="auto">
          <a:xfrm>
            <a:off x="6629400" y="2362200"/>
            <a:ext cx="609600" cy="381000"/>
          </a:xfrm>
          <a:prstGeom prst="rect">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Calibri" pitchFamily="32" charset="0"/>
                <a:ea typeface="DejaVu Sans" charset="0"/>
                <a:cs typeface="DejaVu Sans" charset="0"/>
              </a:rPr>
              <a:t>F</a:t>
            </a:r>
          </a:p>
        </p:txBody>
      </p:sp>
      <p:sp>
        <p:nvSpPr>
          <p:cNvPr id="64528" name="Rectangle 16"/>
          <p:cNvSpPr>
            <a:spLocks noChangeArrowheads="1"/>
          </p:cNvSpPr>
          <p:nvPr/>
        </p:nvSpPr>
        <p:spPr bwMode="auto">
          <a:xfrm>
            <a:off x="4344988" y="2286000"/>
            <a:ext cx="295275"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Times New Roman" pitchFamily="16" charset="0"/>
                <a:ea typeface="PMingLiU" pitchFamily="16" charset="-120"/>
              </a:rPr>
              <a:t>2</a:t>
            </a:r>
          </a:p>
        </p:txBody>
      </p:sp>
      <p:sp>
        <p:nvSpPr>
          <p:cNvPr id="64529" name="Rectangle 17"/>
          <p:cNvSpPr>
            <a:spLocks noChangeArrowheads="1"/>
          </p:cNvSpPr>
          <p:nvPr/>
        </p:nvSpPr>
        <p:spPr bwMode="auto">
          <a:xfrm>
            <a:off x="4270375" y="1295400"/>
            <a:ext cx="295275"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Times New Roman" pitchFamily="16" charset="0"/>
                <a:ea typeface="PMingLiU" pitchFamily="16" charset="-120"/>
              </a:rPr>
              <a:t>1</a:t>
            </a:r>
          </a:p>
        </p:txBody>
      </p:sp>
      <p:sp>
        <p:nvSpPr>
          <p:cNvPr id="64530" name="Rectangle 18"/>
          <p:cNvSpPr>
            <a:spLocks noChangeArrowheads="1"/>
          </p:cNvSpPr>
          <p:nvPr/>
        </p:nvSpPr>
        <p:spPr bwMode="auto">
          <a:xfrm>
            <a:off x="4727575" y="1600200"/>
            <a:ext cx="295275"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Times New Roman" pitchFamily="16" charset="0"/>
                <a:ea typeface="PMingLiU" pitchFamily="16" charset="-120"/>
              </a:rPr>
              <a:t>3</a:t>
            </a:r>
          </a:p>
        </p:txBody>
      </p:sp>
      <p:sp>
        <p:nvSpPr>
          <p:cNvPr id="64531" name="Rectangle 19"/>
          <p:cNvSpPr>
            <a:spLocks noChangeArrowheads="1"/>
          </p:cNvSpPr>
          <p:nvPr/>
        </p:nvSpPr>
        <p:spPr bwMode="auto">
          <a:xfrm>
            <a:off x="4419600" y="3276600"/>
            <a:ext cx="609600" cy="381000"/>
          </a:xfrm>
          <a:prstGeom prst="rect">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Calibri" pitchFamily="32" charset="0"/>
                <a:ea typeface="DejaVu Sans" charset="0"/>
                <a:cs typeface="DejaVu Sans" charset="0"/>
              </a:rPr>
              <a:t>D</a:t>
            </a:r>
          </a:p>
        </p:txBody>
      </p:sp>
      <p:sp>
        <p:nvSpPr>
          <p:cNvPr id="64532" name="Line 20"/>
          <p:cNvSpPr>
            <a:spLocks noChangeShapeType="1"/>
          </p:cNvSpPr>
          <p:nvPr/>
        </p:nvSpPr>
        <p:spPr bwMode="auto">
          <a:xfrm flipH="1">
            <a:off x="4722813" y="2895600"/>
            <a:ext cx="4762" cy="381000"/>
          </a:xfrm>
          <a:prstGeom prst="line">
            <a:avLst/>
          </a:prstGeom>
          <a:noFill/>
          <a:ln w="9360" cap="sq">
            <a:solidFill>
              <a:srgbClr val="000000"/>
            </a:solidFill>
            <a:miter lim="800000"/>
            <a:headEnd/>
            <a:tailEnd/>
          </a:ln>
          <a:effectLst/>
        </p:spPr>
        <p:txBody>
          <a:bodyPr/>
          <a:lstStyle/>
          <a:p>
            <a:endParaRPr lang="en-US" dirty="0"/>
          </a:p>
        </p:txBody>
      </p:sp>
      <p:sp>
        <p:nvSpPr>
          <p:cNvPr id="64533" name="Rectangle 21"/>
          <p:cNvSpPr>
            <a:spLocks noChangeArrowheads="1"/>
          </p:cNvSpPr>
          <p:nvPr/>
        </p:nvSpPr>
        <p:spPr bwMode="auto">
          <a:xfrm>
            <a:off x="2971800" y="304800"/>
            <a:ext cx="609600" cy="381000"/>
          </a:xfrm>
          <a:prstGeom prst="rect">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Calibri" pitchFamily="32" charset="0"/>
                <a:ea typeface="DejaVu Sans" charset="0"/>
                <a:cs typeface="DejaVu Sans" charset="0"/>
              </a:rPr>
              <a:t>A</a:t>
            </a:r>
          </a:p>
        </p:txBody>
      </p:sp>
      <p:sp>
        <p:nvSpPr>
          <p:cNvPr id="64534" name="Rectangle 22"/>
          <p:cNvSpPr>
            <a:spLocks noChangeArrowheads="1"/>
          </p:cNvSpPr>
          <p:nvPr/>
        </p:nvSpPr>
        <p:spPr bwMode="auto">
          <a:xfrm>
            <a:off x="3048000" y="3276600"/>
            <a:ext cx="609600" cy="381000"/>
          </a:xfrm>
          <a:prstGeom prst="rect">
            <a:avLst/>
          </a:prstGeom>
          <a:solidFill>
            <a:srgbClr val="FFFFFF"/>
          </a:solidFill>
          <a:ln w="25560" cap="sq">
            <a:solidFill>
              <a:srgbClr val="000000"/>
            </a:solidFill>
            <a:miter lim="800000"/>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Calibri" pitchFamily="32" charset="0"/>
                <a:ea typeface="DejaVu Sans" charset="0"/>
                <a:cs typeface="DejaVu Sans" charset="0"/>
              </a:rPr>
              <a:t>C</a:t>
            </a:r>
          </a:p>
        </p:txBody>
      </p:sp>
      <p:sp>
        <p:nvSpPr>
          <p:cNvPr id="64535" name="Line 23"/>
          <p:cNvSpPr>
            <a:spLocks noChangeShapeType="1"/>
          </p:cNvSpPr>
          <p:nvPr/>
        </p:nvSpPr>
        <p:spPr bwMode="auto">
          <a:xfrm flipH="1">
            <a:off x="3273425" y="687388"/>
            <a:ext cx="6350" cy="533400"/>
          </a:xfrm>
          <a:prstGeom prst="line">
            <a:avLst/>
          </a:prstGeom>
          <a:noFill/>
          <a:ln w="9360" cap="sq">
            <a:solidFill>
              <a:srgbClr val="000000"/>
            </a:solidFill>
            <a:miter lim="800000"/>
            <a:headEnd/>
            <a:tailEnd/>
          </a:ln>
          <a:effectLst/>
        </p:spPr>
        <p:txBody>
          <a:bodyPr/>
          <a:lstStyle/>
          <a:p>
            <a:endParaRPr lang="en-US" dirty="0"/>
          </a:p>
        </p:txBody>
      </p:sp>
      <p:sp>
        <p:nvSpPr>
          <p:cNvPr id="64536" name="Line 24"/>
          <p:cNvSpPr>
            <a:spLocks noChangeShapeType="1"/>
          </p:cNvSpPr>
          <p:nvPr/>
        </p:nvSpPr>
        <p:spPr bwMode="auto">
          <a:xfrm flipH="1">
            <a:off x="3351213" y="2895600"/>
            <a:ext cx="4762" cy="381000"/>
          </a:xfrm>
          <a:prstGeom prst="line">
            <a:avLst/>
          </a:prstGeom>
          <a:noFill/>
          <a:ln w="9360" cap="sq">
            <a:solidFill>
              <a:srgbClr val="000000"/>
            </a:solidFill>
            <a:miter lim="800000"/>
            <a:headEnd/>
            <a:tailEnd/>
          </a:ln>
          <a:effectLst/>
        </p:spPr>
        <p:txBody>
          <a:bodyPr/>
          <a:lstStyle/>
          <a:p>
            <a:endParaRPr lang="en-US" dirty="0"/>
          </a:p>
        </p:txBody>
      </p:sp>
      <p:sp>
        <p:nvSpPr>
          <p:cNvPr id="64537" name="Rectangle 25"/>
          <p:cNvSpPr>
            <a:spLocks noChangeArrowheads="1"/>
          </p:cNvSpPr>
          <p:nvPr/>
        </p:nvSpPr>
        <p:spPr bwMode="auto">
          <a:xfrm rot="16200000">
            <a:off x="5942012" y="3429001"/>
            <a:ext cx="835025"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Times New Roman" pitchFamily="16" charset="0"/>
                <a:ea typeface="PMingLiU" pitchFamily="16" charset="-120"/>
              </a:rPr>
              <a:t>LAN 3</a:t>
            </a:r>
          </a:p>
        </p:txBody>
      </p:sp>
      <p:graphicFrame>
        <p:nvGraphicFramePr>
          <p:cNvPr id="64538" name="Group 26"/>
          <p:cNvGraphicFramePr>
            <a:graphicFrameLocks noGrp="1"/>
          </p:cNvGraphicFramePr>
          <p:nvPr/>
        </p:nvGraphicFramePr>
        <p:xfrm>
          <a:off x="152400" y="4038600"/>
          <a:ext cx="2058988" cy="1685925"/>
        </p:xfrm>
        <a:graphic>
          <a:graphicData uri="http://schemas.openxmlformats.org/drawingml/2006/table">
            <a:tbl>
              <a:tblPr/>
              <a:tblGrid>
                <a:gridCol w="1068388"/>
                <a:gridCol w="990600"/>
              </a:tblGrid>
              <a:tr h="581025">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ADDRESS</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PORT</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64569" name="Group 57"/>
          <p:cNvGraphicFramePr>
            <a:graphicFrameLocks noGrp="1"/>
          </p:cNvGraphicFramePr>
          <p:nvPr/>
        </p:nvGraphicFramePr>
        <p:xfrm>
          <a:off x="2514600" y="4038600"/>
          <a:ext cx="2058988" cy="1685925"/>
        </p:xfrm>
        <a:graphic>
          <a:graphicData uri="http://schemas.openxmlformats.org/drawingml/2006/table">
            <a:tbl>
              <a:tblPr/>
              <a:tblGrid>
                <a:gridCol w="1030288"/>
                <a:gridCol w="1028700"/>
              </a:tblGrid>
              <a:tr h="581025">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ADDRESS</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PORT</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A</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1</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64600" name="Group 88"/>
          <p:cNvGraphicFramePr>
            <a:graphicFrameLocks noGrp="1"/>
          </p:cNvGraphicFramePr>
          <p:nvPr/>
        </p:nvGraphicFramePr>
        <p:xfrm>
          <a:off x="4800600" y="4038600"/>
          <a:ext cx="2058988" cy="1685925"/>
        </p:xfrm>
        <a:graphic>
          <a:graphicData uri="http://schemas.openxmlformats.org/drawingml/2006/table">
            <a:tbl>
              <a:tblPr/>
              <a:tblGrid>
                <a:gridCol w="1030288"/>
                <a:gridCol w="1028700"/>
              </a:tblGrid>
              <a:tr h="581025">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ADDRESS</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PORT</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A</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1</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E</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3</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endParaRP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64631" name="Group 119"/>
          <p:cNvGraphicFramePr>
            <a:graphicFrameLocks noGrp="1"/>
          </p:cNvGraphicFramePr>
          <p:nvPr/>
        </p:nvGraphicFramePr>
        <p:xfrm>
          <a:off x="7086600" y="4038600"/>
          <a:ext cx="2058988" cy="1685925"/>
        </p:xfrm>
        <a:graphic>
          <a:graphicData uri="http://schemas.openxmlformats.org/drawingml/2006/table">
            <a:tbl>
              <a:tblPr/>
              <a:tblGrid>
                <a:gridCol w="1030288"/>
                <a:gridCol w="1028700"/>
              </a:tblGrid>
              <a:tr h="581025">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ADDRESS</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ea typeface="DejaVu Sans" charset="0"/>
                          <a:cs typeface="DejaVu Sans" charset="0"/>
                        </a:rPr>
                        <a:t>PORT</a:t>
                      </a:r>
                    </a:p>
                  </a:txBody>
                  <a:tcPr marL="90000" marR="90000" marT="52847"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A</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1</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E</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3</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B</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ea typeface="DejaVu Sans" charset="0"/>
                          <a:cs typeface="DejaVu Sans" charset="0"/>
                        </a:rPr>
                        <a:t>1</a:t>
                      </a:r>
                    </a:p>
                  </a:txBody>
                  <a:tcPr marL="90000" marR="90000" marT="5360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64662" name="Rectangle 150"/>
          <p:cNvSpPr>
            <a:spLocks noChangeArrowheads="1"/>
          </p:cNvSpPr>
          <p:nvPr/>
        </p:nvSpPr>
        <p:spPr bwMode="auto">
          <a:xfrm>
            <a:off x="234950" y="5638800"/>
            <a:ext cx="1243013"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a:solidFill>
                  <a:srgbClr val="000000"/>
                </a:solidFill>
                <a:latin typeface="Times New Roman" pitchFamily="16" charset="0"/>
                <a:ea typeface="DejaVu Sans" charset="0"/>
                <a:cs typeface="DejaVu Sans" charset="0"/>
              </a:rPr>
              <a:t>(a) original</a:t>
            </a:r>
          </a:p>
        </p:txBody>
      </p:sp>
      <p:sp>
        <p:nvSpPr>
          <p:cNvPr id="64663" name="Rectangle 151"/>
          <p:cNvSpPr>
            <a:spLocks noChangeArrowheads="1"/>
          </p:cNvSpPr>
          <p:nvPr/>
        </p:nvSpPr>
        <p:spPr bwMode="auto">
          <a:xfrm>
            <a:off x="2668588" y="5562600"/>
            <a:ext cx="1301750"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a:solidFill>
                  <a:srgbClr val="000000"/>
                </a:solidFill>
                <a:latin typeface="Times New Roman" pitchFamily="16" charset="0"/>
                <a:ea typeface="DejaVu Sans" charset="0"/>
                <a:cs typeface="DejaVu Sans" charset="0"/>
              </a:rPr>
              <a:t>(b) If A to D</a:t>
            </a:r>
          </a:p>
        </p:txBody>
      </p:sp>
      <p:sp>
        <p:nvSpPr>
          <p:cNvPr id="64664" name="Rectangle 152"/>
          <p:cNvSpPr>
            <a:spLocks noChangeArrowheads="1"/>
          </p:cNvSpPr>
          <p:nvPr/>
        </p:nvSpPr>
        <p:spPr bwMode="auto">
          <a:xfrm>
            <a:off x="5357813" y="5638800"/>
            <a:ext cx="1265237"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a:solidFill>
                  <a:srgbClr val="000000"/>
                </a:solidFill>
                <a:latin typeface="Times New Roman" pitchFamily="16" charset="0"/>
                <a:ea typeface="DejaVu Sans" charset="0"/>
                <a:cs typeface="DejaVu Sans" charset="0"/>
              </a:rPr>
              <a:t>(c) If E to A</a:t>
            </a:r>
          </a:p>
        </p:txBody>
      </p:sp>
      <p:sp>
        <p:nvSpPr>
          <p:cNvPr id="64665" name="Rectangle 153"/>
          <p:cNvSpPr>
            <a:spLocks noChangeArrowheads="1"/>
          </p:cNvSpPr>
          <p:nvPr/>
        </p:nvSpPr>
        <p:spPr bwMode="auto">
          <a:xfrm>
            <a:off x="7548563" y="5638800"/>
            <a:ext cx="1290637"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a:solidFill>
                  <a:srgbClr val="000000"/>
                </a:solidFill>
                <a:latin typeface="Times New Roman" pitchFamily="16" charset="0"/>
                <a:ea typeface="DejaVu Sans" charset="0"/>
                <a:cs typeface="DejaVu Sans" charset="0"/>
              </a:rPr>
              <a:t>(d) If B to C</a:t>
            </a:r>
          </a:p>
        </p:txBody>
      </p:sp>
    </p:spTree>
    <p:extLst>
      <p:ext uri="{BB962C8B-B14F-4D97-AF65-F5344CB8AC3E}">
        <p14:creationId xmlns:p14="http://schemas.microsoft.com/office/powerpoint/2010/main" val="27544663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Prevention of Looping:</a:t>
            </a:r>
          </a:p>
          <a:p>
            <a:pPr lvl="1"/>
            <a:r>
              <a:rPr lang="en-US" dirty="0"/>
              <a:t>Transparent bridges work fine as long as there are no </a:t>
            </a:r>
            <a:r>
              <a:rPr lang="en-US" dirty="0" smtClean="0"/>
              <a:t>redundant bridges </a:t>
            </a:r>
            <a:r>
              <a:rPr lang="en-US" dirty="0"/>
              <a:t>in the system</a:t>
            </a:r>
            <a:r>
              <a:rPr lang="en-US" dirty="0" smtClean="0"/>
              <a:t>.</a:t>
            </a:r>
          </a:p>
          <a:p>
            <a:pPr lvl="1"/>
            <a:r>
              <a:rPr lang="en-US" dirty="0"/>
              <a:t>Systems administrators, however, like to have redundant </a:t>
            </a:r>
            <a:r>
              <a:rPr lang="en-US" dirty="0" smtClean="0"/>
              <a:t>bridges (more </a:t>
            </a:r>
            <a:r>
              <a:rPr lang="en-US" dirty="0"/>
              <a:t>than one bridge between a pair of LANs) to make the system more reliable. If </a:t>
            </a:r>
            <a:r>
              <a:rPr lang="en-US" dirty="0" smtClean="0"/>
              <a:t>a bridge </a:t>
            </a:r>
            <a:r>
              <a:rPr lang="en-US" dirty="0"/>
              <a:t>fails, another bridge takes over until the failed one is repaired or </a:t>
            </a:r>
            <a:r>
              <a:rPr lang="en-US" dirty="0" smtClean="0"/>
              <a:t>replaced.</a:t>
            </a:r>
          </a:p>
          <a:p>
            <a:pPr lvl="1"/>
            <a:r>
              <a:rPr lang="en-US" dirty="0" smtClean="0"/>
              <a:t>Redundancy </a:t>
            </a:r>
            <a:r>
              <a:rPr lang="en-US" dirty="0"/>
              <a:t>can create loops in the system, which is very </a:t>
            </a:r>
            <a:r>
              <a:rPr lang="en-US" dirty="0" smtClean="0"/>
              <a:t>undesirable </a:t>
            </a:r>
          </a:p>
          <a:p>
            <a:pPr lvl="1"/>
            <a:r>
              <a:rPr lang="en-US" dirty="0" smtClean="0"/>
              <a:t>To </a:t>
            </a:r>
            <a:r>
              <a:rPr lang="en-US" dirty="0"/>
              <a:t>solve the looping problem, the IEEE specification requires that bridges use </a:t>
            </a:r>
            <a:r>
              <a:rPr lang="en-US" dirty="0" smtClean="0"/>
              <a:t>the spanning </a:t>
            </a:r>
            <a:r>
              <a:rPr lang="en-US" dirty="0"/>
              <a:t>tree algorithm to create a </a:t>
            </a:r>
            <a:r>
              <a:rPr lang="en-US" dirty="0" err="1"/>
              <a:t>loopless</a:t>
            </a:r>
            <a:r>
              <a:rPr lang="en-US" dirty="0"/>
              <a:t> topology.</a:t>
            </a:r>
          </a:p>
        </p:txBody>
      </p:sp>
    </p:spTree>
    <p:extLst>
      <p:ext uri="{BB962C8B-B14F-4D97-AF65-F5344CB8AC3E}">
        <p14:creationId xmlns:p14="http://schemas.microsoft.com/office/powerpoint/2010/main" val="3104772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Routing Bridges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source </a:t>
            </a:r>
            <a:r>
              <a:rPr lang="en-US" dirty="0" smtClean="0"/>
              <a:t>routing bridges, </a:t>
            </a:r>
            <a:r>
              <a:rPr lang="en-US" dirty="0"/>
              <a:t>a sending station defines the bridges that the frame must visit</a:t>
            </a:r>
            <a:r>
              <a:rPr lang="en-US" dirty="0" smtClean="0"/>
              <a:t>.</a:t>
            </a:r>
          </a:p>
          <a:p>
            <a:r>
              <a:rPr lang="en-US" dirty="0"/>
              <a:t>The addresses of these bridges are included in the frame</a:t>
            </a:r>
            <a:r>
              <a:rPr lang="en-US" dirty="0" smtClean="0"/>
              <a:t>.</a:t>
            </a:r>
          </a:p>
          <a:p>
            <a:r>
              <a:rPr lang="en-US" dirty="0" smtClean="0"/>
              <a:t> </a:t>
            </a:r>
            <a:r>
              <a:rPr lang="en-US" dirty="0"/>
              <a:t>In other words, the frame </a:t>
            </a:r>
            <a:r>
              <a:rPr lang="en-US" dirty="0" smtClean="0"/>
              <a:t>contains not </a:t>
            </a:r>
            <a:r>
              <a:rPr lang="en-US" dirty="0"/>
              <a:t>only the source and destination addresses, but also the addresses of all </a:t>
            </a:r>
            <a:r>
              <a:rPr lang="en-US" dirty="0" smtClean="0"/>
              <a:t>bridges to </a:t>
            </a:r>
            <a:r>
              <a:rPr lang="en-US" dirty="0"/>
              <a:t>be visited.</a:t>
            </a:r>
          </a:p>
          <a:p>
            <a:r>
              <a:rPr lang="en-US" dirty="0"/>
              <a:t>The source gets these bridge addresses through the exchange of special </a:t>
            </a:r>
            <a:r>
              <a:rPr lang="en-US" dirty="0" smtClean="0"/>
              <a:t>frames with </a:t>
            </a:r>
            <a:r>
              <a:rPr lang="en-US" dirty="0"/>
              <a:t>the destination prior to sending the data frame.</a:t>
            </a:r>
            <a:endParaRPr lang="en-US" b="1" dirty="0" smtClean="0"/>
          </a:p>
          <a:p>
            <a:r>
              <a:rPr lang="en-US" dirty="0" smtClean="0"/>
              <a:t>Token Ring networks mainly use source-routing bridges.</a:t>
            </a:r>
          </a:p>
          <a:p>
            <a:endParaRPr lang="en-US" dirty="0"/>
          </a:p>
        </p:txBody>
      </p:sp>
    </p:spTree>
    <p:extLst>
      <p:ext uri="{BB962C8B-B14F-4D97-AF65-F5344CB8AC3E}">
        <p14:creationId xmlns:p14="http://schemas.microsoft.com/office/powerpoint/2010/main" val="115545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0000"/>
                </a:solidFill>
                <a:latin typeface="Times New Roman" pitchFamily="16" charset="0"/>
                <a:ea typeface="DejaVu Sans" charset="0"/>
                <a:cs typeface="DejaVu Sans" charset="0"/>
              </a:rPr>
              <a:t>Multiple Access Protocols</a:t>
            </a:r>
          </a:p>
        </p:txBody>
      </p:sp>
      <p:sp>
        <p:nvSpPr>
          <p:cNvPr id="13314" name="Text Box 2"/>
          <p:cNvSpPr txBox="1">
            <a:spLocks noChangeArrowheads="1"/>
          </p:cNvSpPr>
          <p:nvPr/>
        </p:nvSpPr>
        <p:spPr bwMode="auto">
          <a:xfrm>
            <a:off x="406400" y="1563688"/>
            <a:ext cx="8489950" cy="4975225"/>
          </a:xfrm>
          <a:prstGeom prst="rect">
            <a:avLst/>
          </a:prstGeom>
          <a:noFill/>
          <a:ln w="9525" cap="flat">
            <a:noFill/>
            <a:round/>
            <a:headEnd/>
            <a:tailEnd/>
          </a:ln>
          <a:effectLst/>
        </p:spPr>
        <p:txBody>
          <a:bodyPr/>
          <a:lstStyle/>
          <a:p>
            <a:pPr marL="331788" indent="-331788">
              <a:spcBef>
                <a:spcPts val="700"/>
              </a:spcBef>
              <a:buClr>
                <a:srgbClr val="CC9900"/>
              </a:buClr>
              <a:buSzPct val="65000"/>
              <a:buFont typeface="Times New Roman" pitchFamily="16"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800" dirty="0">
                <a:solidFill>
                  <a:srgbClr val="000000"/>
                </a:solidFill>
                <a:latin typeface="Times New Roman" pitchFamily="16" charset="0"/>
                <a:ea typeface="DejaVu Sans" charset="0"/>
                <a:cs typeface="DejaVu Sans" charset="0"/>
              </a:rPr>
              <a:t>ALOHA</a:t>
            </a:r>
          </a:p>
          <a:p>
            <a:pPr marL="331788" indent="-331788">
              <a:spcBef>
                <a:spcPts val="700"/>
              </a:spcBef>
              <a:buClr>
                <a:srgbClr val="CC9900"/>
              </a:buClr>
              <a:buSzPct val="65000"/>
              <a:buFont typeface="Times New Roman" pitchFamily="16"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800" dirty="0">
                <a:solidFill>
                  <a:srgbClr val="000000"/>
                </a:solidFill>
                <a:latin typeface="Times New Roman" pitchFamily="16" charset="0"/>
                <a:ea typeface="DejaVu Sans" charset="0"/>
                <a:cs typeface="DejaVu Sans" charset="0"/>
              </a:rPr>
              <a:t>Carrier Sense Multiple Access Protocols(CSMA)</a:t>
            </a:r>
          </a:p>
          <a:p>
            <a:pPr marL="331788" indent="-331788">
              <a:spcBef>
                <a:spcPts val="700"/>
              </a:spcBef>
              <a:buClr>
                <a:srgbClr val="CC9900"/>
              </a:buClr>
              <a:buSzPct val="65000"/>
              <a:buFont typeface="Times New Roman" pitchFamily="16"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800" dirty="0">
                <a:solidFill>
                  <a:srgbClr val="000000"/>
                </a:solidFill>
                <a:latin typeface="Times New Roman" pitchFamily="16" charset="0"/>
                <a:ea typeface="DejaVu Sans" charset="0"/>
                <a:cs typeface="DejaVu Sans" charset="0"/>
              </a:rPr>
              <a:t>Collision-Free Protocols</a:t>
            </a:r>
          </a:p>
          <a:p>
            <a:pPr marL="331788" indent="-331788">
              <a:spcBef>
                <a:spcPts val="700"/>
              </a:spcBef>
              <a:buClr>
                <a:srgbClr val="CC9900"/>
              </a:buClr>
              <a:buSzPct val="65000"/>
              <a:buFont typeface="Times New Roman" pitchFamily="16"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800" dirty="0">
                <a:solidFill>
                  <a:srgbClr val="000000"/>
                </a:solidFill>
                <a:latin typeface="Times New Roman" pitchFamily="16" charset="0"/>
                <a:ea typeface="DejaVu Sans" charset="0"/>
                <a:cs typeface="DejaVu Sans" charset="0"/>
              </a:rPr>
              <a:t>Limited-Contention Protocols</a:t>
            </a:r>
          </a:p>
          <a:p>
            <a:pPr marL="331788" indent="-331788">
              <a:spcBef>
                <a:spcPts val="700"/>
              </a:spcBef>
              <a:buClr>
                <a:srgbClr val="CC9900"/>
              </a:buClr>
              <a:buSzPct val="65000"/>
              <a:buFont typeface="Times New Roman" pitchFamily="16"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800" dirty="0">
                <a:solidFill>
                  <a:srgbClr val="000000"/>
                </a:solidFill>
                <a:latin typeface="Times New Roman" pitchFamily="16" charset="0"/>
                <a:ea typeface="DejaVu Sans" charset="0"/>
                <a:cs typeface="DejaVu Sans" charset="0"/>
              </a:rPr>
              <a:t>Wavelength Division Multiple Access Protocols</a:t>
            </a:r>
          </a:p>
          <a:p>
            <a:pPr marL="331788" indent="-331788">
              <a:spcBef>
                <a:spcPts val="700"/>
              </a:spcBef>
              <a:buClr>
                <a:srgbClr val="CC9900"/>
              </a:buClr>
              <a:buSzPct val="65000"/>
              <a:buFont typeface="Times New Roman" pitchFamily="16"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800" dirty="0">
                <a:solidFill>
                  <a:srgbClr val="000000"/>
                </a:solidFill>
                <a:latin typeface="Times New Roman" pitchFamily="16" charset="0"/>
                <a:ea typeface="DejaVu Sans" charset="0"/>
                <a:cs typeface="DejaVu Sans" charset="0"/>
              </a:rPr>
              <a:t>Wireless LAN Protocols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00"/>
                </a:solidFill>
                <a:latin typeface="Times New Roman" pitchFamily="16" charset="0"/>
                <a:ea typeface="DejaVu Sans" charset="0"/>
                <a:cs typeface="DejaVu Sans" charset="0"/>
              </a:rPr>
              <a:t>ALOHA</a:t>
            </a:r>
            <a:br>
              <a:rPr lang="en-US" dirty="0" smtClean="0">
                <a:solidFill>
                  <a:srgbClr val="000000"/>
                </a:solidFill>
                <a:latin typeface="Times New Roman" pitchFamily="16" charset="0"/>
                <a:ea typeface="DejaVu Sans" charset="0"/>
                <a:cs typeface="DejaVu Sans" charset="0"/>
              </a:rPr>
            </a:br>
            <a:endParaRPr lang="en-US" dirty="0"/>
          </a:p>
        </p:txBody>
      </p:sp>
      <p:sp>
        <p:nvSpPr>
          <p:cNvPr id="3" name="Content Placeholder 2"/>
          <p:cNvSpPr>
            <a:spLocks noGrp="1"/>
          </p:cNvSpPr>
          <p:nvPr>
            <p:ph idx="1"/>
          </p:nvPr>
        </p:nvSpPr>
        <p:spPr/>
        <p:txBody>
          <a:bodyPr>
            <a:normAutofit lnSpcReduction="10000"/>
          </a:bodyPr>
          <a:lstStyle/>
          <a:p>
            <a:r>
              <a:rPr lang="en-US" dirty="0" smtClean="0"/>
              <a:t>In 1970 Norman Abramson and his colleagues at university of Hawaii devised a new and elegant method to solve the channel allocation problem.</a:t>
            </a:r>
          </a:p>
          <a:p>
            <a:r>
              <a:rPr lang="en-US" dirty="0" smtClean="0"/>
              <a:t>It was designed for a radio (wireless) LAN, but it can be used on any shared medium. </a:t>
            </a:r>
          </a:p>
          <a:p>
            <a:r>
              <a:rPr lang="en-US" dirty="0" smtClean="0"/>
              <a:t>The main problem in shared media is collision when more than one station want to transmit simultaneously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ALOHA</a:t>
            </a:r>
            <a:endParaRPr lang="en-US" dirty="0"/>
          </a:p>
        </p:txBody>
      </p:sp>
      <p:sp>
        <p:nvSpPr>
          <p:cNvPr id="3" name="Content Placeholder 2"/>
          <p:cNvSpPr>
            <a:spLocks noGrp="1"/>
          </p:cNvSpPr>
          <p:nvPr>
            <p:ph idx="1"/>
          </p:nvPr>
        </p:nvSpPr>
        <p:spPr/>
        <p:txBody>
          <a:bodyPr>
            <a:noAutofit/>
          </a:bodyPr>
          <a:lstStyle/>
          <a:p>
            <a:r>
              <a:rPr lang="en-US" sz="2800" dirty="0" smtClean="0"/>
              <a:t>Versions</a:t>
            </a:r>
          </a:p>
          <a:p>
            <a:pPr lvl="1" indent="-331788">
              <a:lnSpc>
                <a:spcPct val="125000"/>
              </a:lnSpc>
              <a:spcBef>
                <a:spcPts val="600"/>
              </a:spcBef>
              <a:buClr>
                <a:srgbClr val="CC9900"/>
              </a:buClr>
              <a:buSzPct val="65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dirty="0" smtClean="0">
                <a:solidFill>
                  <a:srgbClr val="FF0000"/>
                </a:solidFill>
                <a:latin typeface="Times New Roman" pitchFamily="16" charset="0"/>
                <a:ea typeface="WenQuanYi Micro Hei" charset="0"/>
                <a:cs typeface="WenQuanYi Micro Hei" charset="0"/>
              </a:rPr>
              <a:t>Pure ALOHA (Mr. Norman Abramson in 1970s)</a:t>
            </a:r>
          </a:p>
          <a:p>
            <a:pPr lvl="1" indent="-331788">
              <a:lnSpc>
                <a:spcPct val="125000"/>
              </a:lnSpc>
              <a:spcBef>
                <a:spcPts val="650"/>
              </a:spcBef>
              <a:buClr>
                <a:srgbClr val="CC9900"/>
              </a:buClr>
              <a:buSzPct val="65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dirty="0" smtClean="0">
                <a:solidFill>
                  <a:srgbClr val="FF0000"/>
                </a:solidFill>
                <a:latin typeface="Times New Roman" pitchFamily="16" charset="0"/>
                <a:ea typeface="WenQuanYi Micro Hei" charset="0"/>
                <a:cs typeface="WenQuanYi Micro Hei" charset="0"/>
              </a:rPr>
              <a:t>Slotted ALOHA (Mr. Roberts in 1972)</a:t>
            </a:r>
          </a:p>
          <a:p>
            <a:pPr lvl="1" indent="-331788">
              <a:lnSpc>
                <a:spcPct val="125000"/>
              </a:lnSpc>
              <a:spcBef>
                <a:spcPts val="650"/>
              </a:spcBef>
              <a:buClr>
                <a:srgbClr val="CC9900"/>
              </a:buClr>
              <a:buSzPct val="6500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dirty="0" smtClean="0">
                <a:solidFill>
                  <a:srgbClr val="000000"/>
                </a:solidFill>
                <a:latin typeface="Times New Roman" pitchFamily="16" charset="0"/>
                <a:ea typeface="WenQuanYi Micro Hei" charset="0"/>
                <a:cs typeface="WenQuanYi Micro Hei" charset="0"/>
              </a:rPr>
              <a:t>The basic difference between the two is with respect to timing</a:t>
            </a:r>
          </a:p>
          <a:p>
            <a:pPr lvl="2" indent="-331788">
              <a:lnSpc>
                <a:spcPct val="125000"/>
              </a:lnSpc>
              <a:spcBef>
                <a:spcPts val="650"/>
              </a:spcBef>
              <a:buClr>
                <a:srgbClr val="CC9900"/>
              </a:buClr>
              <a:buSzPct val="65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dirty="0" smtClean="0">
                <a:solidFill>
                  <a:srgbClr val="000000"/>
                </a:solidFill>
                <a:latin typeface="Times New Roman" pitchFamily="16" charset="0"/>
                <a:ea typeface="WenQuanYi Micro Hei" charset="0"/>
                <a:cs typeface="WenQuanYi Micro Hei" charset="0"/>
              </a:rPr>
              <a:t>Pure ALOHA does not require global time for synchronization</a:t>
            </a:r>
          </a:p>
          <a:p>
            <a:pPr lvl="2" indent="-331788">
              <a:lnSpc>
                <a:spcPct val="125000"/>
              </a:lnSpc>
              <a:spcBef>
                <a:spcPts val="650"/>
              </a:spcBef>
              <a:buClr>
                <a:srgbClr val="CC9900"/>
              </a:buClr>
              <a:buSzPct val="65000"/>
              <a:buFont typeface="Wingdings" charset="2"/>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800" dirty="0" smtClean="0">
                <a:solidFill>
                  <a:srgbClr val="000000"/>
                </a:solidFill>
                <a:latin typeface="Times New Roman" pitchFamily="16" charset="0"/>
                <a:ea typeface="WenQuanYi Micro Hei" charset="0"/>
                <a:cs typeface="WenQuanYi Micro Hei" charset="0"/>
              </a:rPr>
              <a:t>Slotted ALOHA does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Pure ALOHA</a:t>
            </a:r>
            <a:endParaRPr lang="en-US" dirty="0"/>
          </a:p>
        </p:txBody>
      </p:sp>
      <p:sp>
        <p:nvSpPr>
          <p:cNvPr id="3" name="Content Placeholder 2"/>
          <p:cNvSpPr>
            <a:spLocks noGrp="1"/>
          </p:cNvSpPr>
          <p:nvPr>
            <p:ph idx="1"/>
          </p:nvPr>
        </p:nvSpPr>
        <p:spPr/>
        <p:txBody>
          <a:bodyPr>
            <a:noAutofit/>
          </a:bodyPr>
          <a:lstStyle/>
          <a:p>
            <a:pPr lvl="1">
              <a:lnSpc>
                <a:spcPct val="80000"/>
              </a:lnSpc>
            </a:pPr>
            <a:r>
              <a:rPr lang="en-US" sz="2400" dirty="0" smtClean="0">
                <a:latin typeface="Times New Roman" pitchFamily="18" charset="0"/>
                <a:cs typeface="Times New Roman" pitchFamily="18" charset="0"/>
              </a:rPr>
              <a:t>All frames from any station are of fixed length (L bits) </a:t>
            </a:r>
          </a:p>
          <a:p>
            <a:pPr lvl="1">
              <a:lnSpc>
                <a:spcPct val="80000"/>
              </a:lnSpc>
            </a:pPr>
            <a:r>
              <a:rPr lang="en-US" sz="2400" dirty="0" smtClean="0">
                <a:latin typeface="Times New Roman" pitchFamily="18" charset="0"/>
                <a:cs typeface="Times New Roman" pitchFamily="18" charset="0"/>
              </a:rPr>
              <a:t>A station that has data can transmit at any time</a:t>
            </a:r>
          </a:p>
          <a:p>
            <a:pPr lvl="1">
              <a:lnSpc>
                <a:spcPct val="80000"/>
              </a:lnSpc>
            </a:pPr>
            <a:r>
              <a:rPr lang="en-US" sz="2400" dirty="0" smtClean="0">
                <a:latin typeface="Times New Roman" pitchFamily="18" charset="0"/>
                <a:cs typeface="Times New Roman" pitchFamily="18" charset="0"/>
              </a:rPr>
              <a:t>There will be collisions and if collision detected the corresponding frames are destroyed.</a:t>
            </a:r>
          </a:p>
          <a:p>
            <a:pPr lvl="1">
              <a:lnSpc>
                <a:spcPct val="80000"/>
              </a:lnSpc>
            </a:pPr>
            <a:r>
              <a:rPr lang="en-US" sz="2400" dirty="0" smtClean="0">
                <a:latin typeface="Times New Roman" pitchFamily="18" charset="0"/>
                <a:cs typeface="Times New Roman" pitchFamily="18" charset="0"/>
              </a:rPr>
              <a:t>After transmitting a frame, the sender waits for an acknowledgment for an amount of time</a:t>
            </a:r>
          </a:p>
          <a:p>
            <a:pPr lvl="1">
              <a:lnSpc>
                <a:spcPct val="80000"/>
              </a:lnSpc>
            </a:pPr>
            <a:r>
              <a:rPr lang="en-US" sz="2400" dirty="0" smtClean="0">
                <a:latin typeface="Times New Roman" pitchFamily="18" charset="0"/>
                <a:cs typeface="Times New Roman" pitchFamily="18" charset="0"/>
              </a:rPr>
              <a:t>If  no ACK was received, sender assumes that the </a:t>
            </a:r>
            <a:r>
              <a:rPr lang="en-US" sz="2400" u="sng" dirty="0" smtClean="0">
                <a:latin typeface="Times New Roman" pitchFamily="18" charset="0"/>
                <a:cs typeface="Times New Roman" pitchFamily="18" charset="0"/>
              </a:rPr>
              <a:t>frame or ACK </a:t>
            </a:r>
            <a:r>
              <a:rPr lang="en-US" sz="2400" dirty="0" smtClean="0">
                <a:latin typeface="Times New Roman" pitchFamily="18" charset="0"/>
                <a:cs typeface="Times New Roman" pitchFamily="18" charset="0"/>
              </a:rPr>
              <a:t>has been destroyed  and resends that frame after it waits for a </a:t>
            </a:r>
            <a:r>
              <a:rPr lang="en-US" sz="2400" i="1" dirty="0" smtClean="0">
                <a:latin typeface="Times New Roman" pitchFamily="18" charset="0"/>
                <a:cs typeface="Times New Roman" pitchFamily="18" charset="0"/>
              </a:rPr>
              <a:t>random</a:t>
            </a:r>
            <a:r>
              <a:rPr lang="en-US" sz="2400" dirty="0" smtClean="0">
                <a:latin typeface="Times New Roman" pitchFamily="18" charset="0"/>
                <a:cs typeface="Times New Roman" pitchFamily="18" charset="0"/>
              </a:rPr>
              <a:t> amount of time</a:t>
            </a:r>
          </a:p>
          <a:p>
            <a:pPr lvl="1">
              <a:lnSpc>
                <a:spcPct val="80000"/>
              </a:lnSpc>
            </a:pPr>
            <a:r>
              <a:rPr lang="en-US" sz="2400" dirty="0" smtClean="0">
                <a:latin typeface="Times New Roman" pitchFamily="18" charset="0"/>
                <a:cs typeface="Times New Roman" pitchFamily="18" charset="0"/>
              </a:rPr>
              <a:t>If station fails to receive an ACK after repeated transmissions, it gives up</a:t>
            </a:r>
          </a:p>
          <a:p>
            <a:pPr lvl="1">
              <a:lnSpc>
                <a:spcPct val="80000"/>
              </a:lnSpc>
            </a:pPr>
            <a:r>
              <a:rPr lang="en-US" sz="2400" dirty="0" smtClean="0">
                <a:solidFill>
                  <a:srgbClr val="000000"/>
                </a:solidFill>
                <a:latin typeface="Times New Roman" pitchFamily="18" charset="0"/>
                <a:ea typeface="WenQuanYi Micro Hei" charset="0"/>
                <a:cs typeface="Times New Roman" pitchFamily="18" charset="0"/>
              </a:rPr>
              <a:t>Systems in  which multiple users share  a common channel </a:t>
            </a:r>
            <a:r>
              <a:rPr lang="en-US" sz="2000" dirty="0" smtClean="0">
                <a:solidFill>
                  <a:srgbClr val="000000"/>
                </a:solidFill>
                <a:latin typeface="Times New Roman" pitchFamily="18" charset="0"/>
                <a:ea typeface="WenQuanYi Micro Hei" charset="0"/>
                <a:cs typeface="Times New Roman" pitchFamily="18" charset="0"/>
              </a:rPr>
              <a:t>in a way that can lead to conflicts are widely known as </a:t>
            </a:r>
            <a:r>
              <a:rPr lang="en-US" sz="2000" dirty="0" smtClean="0">
                <a:solidFill>
                  <a:srgbClr val="FF0000"/>
                </a:solidFill>
                <a:latin typeface="Times New Roman" pitchFamily="18" charset="0"/>
                <a:ea typeface="WenQuanYi Micro Hei" charset="0"/>
                <a:cs typeface="Times New Roman" pitchFamily="18" charset="0"/>
              </a:rPr>
              <a:t>contention system.</a:t>
            </a:r>
          </a:p>
          <a:p>
            <a:pPr lvl="1">
              <a:lnSpc>
                <a:spcPct val="80000"/>
              </a:lnSpc>
            </a:pPr>
            <a:endParaRPr lang="en-US" sz="2000" b="1" dirty="0" smtClean="0">
              <a:latin typeface="Times New Roman" pitchFamily="18" charset="0"/>
              <a:cs typeface="Times New Roman" pitchFamily="18" charset="0"/>
            </a:endParaRPr>
          </a:p>
          <a:p>
            <a:pPr lvl="1">
              <a:lnSpc>
                <a:spcPct val="80000"/>
              </a:lnSpc>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914400" y="1295400"/>
            <a:ext cx="6857999" cy="4314825"/>
          </a:xfrm>
          <a:prstGeom prst="rect">
            <a:avLst/>
          </a:prstGeom>
          <a:noFill/>
          <a:ln w="12700">
            <a:noFill/>
            <a:miter lim="800000"/>
            <a:headEnd/>
            <a:tailEnd/>
          </a:ln>
        </p:spPr>
      </p:pic>
      <p:sp>
        <p:nvSpPr>
          <p:cNvPr id="14339" name="Rectangle 2"/>
          <p:cNvSpPr>
            <a:spLocks noChangeArrowheads="1"/>
          </p:cNvSpPr>
          <p:nvPr/>
        </p:nvSpPr>
        <p:spPr bwMode="auto">
          <a:xfrm>
            <a:off x="928688" y="785813"/>
            <a:ext cx="7143750" cy="830262"/>
          </a:xfrm>
          <a:prstGeom prst="rect">
            <a:avLst/>
          </a:prstGeom>
          <a:noFill/>
          <a:ln w="9525">
            <a:noFill/>
            <a:miter lim="800000"/>
            <a:headEnd/>
            <a:tailEnd/>
          </a:ln>
        </p:spPr>
        <p:txBody>
          <a:bodyPr>
            <a:spAutoFit/>
          </a:bodyPr>
          <a:lstStyle/>
          <a:p>
            <a:r>
              <a:rPr lang="en-IN" b="1" i="1"/>
              <a:t> In pure ALOHA, frames are transmitted at completely arbitrary times. </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09600" y="0"/>
            <a:ext cx="7543800" cy="609600"/>
          </a:xfrm>
          <a:prstGeom prst="rect">
            <a:avLst/>
          </a:prstGeom>
          <a:noFill/>
          <a:ln w="9525">
            <a:noFill/>
            <a:miter lim="800000"/>
            <a:headEnd/>
            <a:tailEnd/>
          </a:ln>
        </p:spPr>
        <p:txBody>
          <a:bodyPr anchor="ctr"/>
          <a:lstStyle/>
          <a:p>
            <a:r>
              <a:rPr lang="en-US" sz="3200">
                <a:solidFill>
                  <a:srgbClr val="1F497D"/>
                </a:solidFill>
                <a:latin typeface="Times New Roman" pitchFamily="18" charset="0"/>
              </a:rPr>
              <a:t>Pure ALOHA</a:t>
            </a:r>
          </a:p>
        </p:txBody>
      </p:sp>
      <p:sp>
        <p:nvSpPr>
          <p:cNvPr id="12291" name="Rectangle 3"/>
          <p:cNvSpPr>
            <a:spLocks noChangeArrowheads="1"/>
          </p:cNvSpPr>
          <p:nvPr/>
        </p:nvSpPr>
        <p:spPr bwMode="auto">
          <a:xfrm>
            <a:off x="0" y="6096000"/>
            <a:ext cx="9144000" cy="457200"/>
          </a:xfrm>
          <a:prstGeom prst="rect">
            <a:avLst/>
          </a:prstGeom>
          <a:noFill/>
          <a:ln w="9525">
            <a:noFill/>
            <a:miter lim="800000"/>
            <a:headEnd/>
            <a:tailEnd/>
          </a:ln>
        </p:spPr>
        <p:txBody>
          <a:bodyPr/>
          <a:lstStyle/>
          <a:p>
            <a:pPr marL="342900" indent="-342900" algn="ctr">
              <a:spcBef>
                <a:spcPct val="20000"/>
              </a:spcBef>
              <a:buClr>
                <a:srgbClr val="800080"/>
              </a:buClr>
              <a:buSzPct val="60000"/>
            </a:pPr>
            <a:r>
              <a:rPr lang="en-US">
                <a:solidFill>
                  <a:prstClr val="black"/>
                </a:solidFill>
                <a:latin typeface="Times New Roman" pitchFamily="18" charset="0"/>
              </a:rPr>
              <a:t>In pure ALOHA, frames are transmitted at completely arbitrary times.</a:t>
            </a:r>
          </a:p>
        </p:txBody>
      </p:sp>
      <p:pic>
        <p:nvPicPr>
          <p:cNvPr id="12292" name="Picture 5"/>
          <p:cNvPicPr>
            <a:picLocks noChangeAspect="1" noChangeArrowheads="1"/>
          </p:cNvPicPr>
          <p:nvPr/>
        </p:nvPicPr>
        <p:blipFill>
          <a:blip r:embed="rId2"/>
          <a:srcRect/>
          <a:stretch>
            <a:fillRect/>
          </a:stretch>
        </p:blipFill>
        <p:spPr bwMode="auto">
          <a:xfrm>
            <a:off x="533400" y="609600"/>
            <a:ext cx="8077200" cy="5486400"/>
          </a:xfrm>
          <a:prstGeom prst="rect">
            <a:avLst/>
          </a:prstGeom>
          <a:noFill/>
          <a:ln w="9525">
            <a:noFill/>
            <a:miter lim="800000"/>
            <a:headEnd/>
            <a:tailEnd/>
          </a:ln>
        </p:spPr>
      </p:pic>
    </p:spTree>
    <p:extLst>
      <p:ext uri="{BB962C8B-B14F-4D97-AF65-F5344CB8AC3E}">
        <p14:creationId xmlns:p14="http://schemas.microsoft.com/office/powerpoint/2010/main" val="3246626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icture 199"/>
          <p:cNvPicPr/>
          <p:nvPr/>
        </p:nvPicPr>
        <p:blipFill>
          <a:blip r:embed="rId2"/>
          <a:stretch/>
        </p:blipFill>
        <p:spPr>
          <a:xfrm>
            <a:off x="216000" y="144000"/>
            <a:ext cx="8712000" cy="6336000"/>
          </a:xfrm>
          <a:prstGeom prst="rect">
            <a:avLst/>
          </a:prstGeom>
          <a:ln>
            <a:noFill/>
          </a:ln>
        </p:spPr>
      </p:pic>
    </p:spTree>
    <p:extLst>
      <p:ext uri="{BB962C8B-B14F-4D97-AF65-F5344CB8AC3E}">
        <p14:creationId xmlns:p14="http://schemas.microsoft.com/office/powerpoint/2010/main" val="40828162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11267"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11268" name="Text Box 4"/>
          <p:cNvSpPr txBox="1">
            <a:spLocks noChangeArrowheads="1"/>
          </p:cNvSpPr>
          <p:nvPr/>
        </p:nvSpPr>
        <p:spPr bwMode="auto">
          <a:xfrm>
            <a:off x="304800" y="430213"/>
            <a:ext cx="4325938" cy="396875"/>
          </a:xfrm>
          <a:prstGeom prst="rect">
            <a:avLst/>
          </a:prstGeom>
          <a:noFill/>
          <a:ln w="9525">
            <a:noFill/>
            <a:miter lim="800000"/>
            <a:headEnd/>
            <a:tailEnd/>
          </a:ln>
        </p:spPr>
        <p:txBody>
          <a:bodyPr wrap="none">
            <a:spAutoFit/>
          </a:bodyPr>
          <a:lstStyle/>
          <a:p>
            <a:r>
              <a:rPr lang="en-US" b="1" i="1">
                <a:latin typeface="Times New Roman" pitchFamily="18" charset="0"/>
              </a:rPr>
              <a:t>Critical  time for pure ALOHA protocol</a:t>
            </a:r>
          </a:p>
        </p:txBody>
      </p:sp>
      <p:sp>
        <p:nvSpPr>
          <p:cNvPr id="1126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1270" name="Picture 6"/>
          <p:cNvPicPr>
            <a:picLocks noChangeAspect="1" noChangeArrowheads="1"/>
          </p:cNvPicPr>
          <p:nvPr/>
        </p:nvPicPr>
        <p:blipFill>
          <a:blip r:embed="rId3"/>
          <a:srcRect/>
          <a:stretch>
            <a:fillRect/>
          </a:stretch>
        </p:blipFill>
        <p:spPr bwMode="auto">
          <a:xfrm>
            <a:off x="1219200" y="1371600"/>
            <a:ext cx="6781800" cy="4038600"/>
          </a:xfrm>
          <a:prstGeom prst="rect">
            <a:avLst/>
          </a:prstGeom>
          <a:noFill/>
          <a:ln w="9525">
            <a:noFill/>
            <a:miter lim="800000"/>
            <a:headEnd/>
            <a:tailEnd/>
          </a:ln>
        </p:spPr>
      </p:pic>
      <p:sp>
        <p:nvSpPr>
          <p:cNvPr id="11272" name="Text Box 10"/>
          <p:cNvSpPr txBox="1">
            <a:spLocks noChangeArrowheads="1"/>
          </p:cNvSpPr>
          <p:nvPr/>
        </p:nvSpPr>
        <p:spPr bwMode="auto">
          <a:xfrm>
            <a:off x="6019800" y="2057400"/>
            <a:ext cx="2590800" cy="307777"/>
          </a:xfrm>
          <a:prstGeom prst="rect">
            <a:avLst/>
          </a:prstGeom>
          <a:noFill/>
          <a:ln w="9525">
            <a:noFill/>
            <a:miter lim="800000"/>
            <a:headEnd/>
            <a:tailEnd/>
          </a:ln>
        </p:spPr>
        <p:txBody>
          <a:bodyPr wrap="square">
            <a:spAutoFit/>
          </a:bodyPr>
          <a:lstStyle/>
          <a:p>
            <a:pPr>
              <a:spcBef>
                <a:spcPct val="50000"/>
              </a:spcBef>
            </a:pPr>
            <a:r>
              <a:rPr lang="en-US" sz="1400" b="1" dirty="0" err="1">
                <a:latin typeface="Times New Roman" pitchFamily="18" charset="0"/>
              </a:rPr>
              <a:t>T</a:t>
            </a:r>
            <a:r>
              <a:rPr lang="en-US" sz="1400" b="1" baseline="-25000" dirty="0" err="1">
                <a:latin typeface="Times New Roman" pitchFamily="18" charset="0"/>
              </a:rPr>
              <a:t>fr</a:t>
            </a:r>
            <a:r>
              <a:rPr lang="en-US" sz="1400" b="1" dirty="0">
                <a:latin typeface="Times New Roman" pitchFamily="18" charset="0"/>
              </a:rPr>
              <a:t>=</a:t>
            </a:r>
            <a:r>
              <a:rPr lang="en-US" sz="1400" dirty="0">
                <a:latin typeface="Times New Roman" pitchFamily="18" charset="0"/>
              </a:rPr>
              <a:t> </a:t>
            </a:r>
            <a:r>
              <a:rPr lang="en-US" sz="1400" b="1" dirty="0">
                <a:latin typeface="Times New Roman" pitchFamily="18" charset="0"/>
              </a:rPr>
              <a:t>Frame Transmission time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381000" y="304800"/>
            <a:ext cx="8229600" cy="6172200"/>
          </a:xfrm>
          <a:prstGeom prst="rect">
            <a:avLst/>
          </a:prstGeom>
          <a:noFill/>
          <a:ln w="9525" cap="flat">
            <a:noFill/>
            <a:round/>
            <a:headEnd/>
            <a:tailEnd/>
          </a:ln>
          <a:effectLst/>
        </p:spPr>
        <p:txBody>
          <a:bodyPr/>
          <a:lstStyle/>
          <a:p>
            <a:pPr marL="342900" indent="-341313">
              <a:spcBef>
                <a:spcPts val="8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3200" dirty="0">
                <a:solidFill>
                  <a:srgbClr val="00B050"/>
                </a:solidFill>
                <a:latin typeface="Times New Roman" pitchFamily="16" charset="0"/>
                <a:ea typeface="DejaVu Sans" charset="0"/>
                <a:cs typeface="DejaVu Sans" charset="0"/>
              </a:rPr>
              <a:t>Slotted aloha :</a:t>
            </a:r>
          </a:p>
          <a:p>
            <a:pPr marL="342900" indent="-341313">
              <a:spcBef>
                <a:spcPts val="600"/>
              </a:spcBef>
              <a:buClr>
                <a:srgbClr val="CC9900"/>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latin typeface="Times New Roman" pitchFamily="18" charset="0"/>
                <a:cs typeface="Times New Roman" pitchFamily="18" charset="0"/>
              </a:rPr>
              <a:t>Time is divided into slots equal to a </a:t>
            </a:r>
            <a:r>
              <a:rPr lang="en-US" sz="2800" b="1" dirty="0" smtClean="0">
                <a:latin typeface="Times New Roman" pitchFamily="18" charset="0"/>
                <a:cs typeface="Times New Roman" pitchFamily="18" charset="0"/>
              </a:rPr>
              <a:t>frame transmission time (</a:t>
            </a:r>
            <a:r>
              <a:rPr lang="en-US" sz="2800" b="1" dirty="0" err="1" smtClean="0">
                <a:latin typeface="Times New Roman" pitchFamily="18" charset="0"/>
                <a:cs typeface="Times New Roman" pitchFamily="18" charset="0"/>
              </a:rPr>
              <a:t>T</a:t>
            </a:r>
            <a:r>
              <a:rPr lang="en-US" sz="2800" b="1" baseline="-25000" dirty="0" err="1" smtClean="0">
                <a:latin typeface="Times New Roman" pitchFamily="18" charset="0"/>
                <a:cs typeface="Times New Roman" pitchFamily="18" charset="0"/>
              </a:rPr>
              <a:t>fr</a:t>
            </a:r>
            <a:r>
              <a:rPr lang="en-US" sz="2800" b="1" dirty="0" smtClean="0">
                <a:latin typeface="Times New Roman" pitchFamily="18" charset="0"/>
                <a:cs typeface="Times New Roman" pitchFamily="18" charset="0"/>
              </a:rPr>
              <a:t>)</a:t>
            </a:r>
          </a:p>
          <a:p>
            <a:pPr marL="342900" indent="-341313">
              <a:spcBef>
                <a:spcPts val="600"/>
              </a:spcBef>
              <a:buClr>
                <a:srgbClr val="CC9900"/>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latin typeface="Times New Roman" pitchFamily="18" charset="0"/>
                <a:cs typeface="Times New Roman" pitchFamily="18" charset="0"/>
              </a:rPr>
              <a:t>A station can transmit at the beginning of a slot only</a:t>
            </a:r>
          </a:p>
          <a:p>
            <a:pPr marL="342900" indent="-341313">
              <a:spcBef>
                <a:spcPts val="600"/>
              </a:spcBef>
              <a:buClr>
                <a:srgbClr val="CC9900"/>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latin typeface="Times New Roman" pitchFamily="18" charset="0"/>
                <a:cs typeface="Times New Roman" pitchFamily="18" charset="0"/>
              </a:rPr>
              <a:t>If a station misses the beginning of a slot, it has to wait until the beginning of the next time slot.</a:t>
            </a:r>
          </a:p>
          <a:p>
            <a:pPr marL="342900" indent="-341313">
              <a:spcBef>
                <a:spcPts val="600"/>
              </a:spcBef>
              <a:buClr>
                <a:srgbClr val="CC9900"/>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b="1" dirty="0" smtClean="0">
                <a:latin typeface="Times New Roman" pitchFamily="18" charset="0"/>
                <a:cs typeface="Times New Roman" pitchFamily="18" charset="0"/>
              </a:rPr>
              <a:t>A central clock</a:t>
            </a:r>
            <a:r>
              <a:rPr lang="en-US" sz="2800" dirty="0" smtClean="0">
                <a:latin typeface="Times New Roman" pitchFamily="18" charset="0"/>
                <a:cs typeface="Times New Roman" pitchFamily="18" charset="0"/>
              </a:rPr>
              <a:t> or station informs all stations about the start of a each slot</a:t>
            </a:r>
          </a:p>
          <a:p>
            <a:pPr marL="342900" indent="-341313">
              <a:spcBef>
                <a:spcPts val="600"/>
              </a:spcBef>
              <a:buClr>
                <a:srgbClr val="CC9900"/>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i="1" dirty="0">
              <a:solidFill>
                <a:srgbClr val="000000"/>
              </a:solidFill>
              <a:latin typeface="Times New Roman" pitchFamily="16" charset="0"/>
              <a:ea typeface="DejaVu Sans" charset="0"/>
              <a:cs typeface="DejaVu Sans" charset="0"/>
            </a:endParaRPr>
          </a:p>
          <a:p>
            <a:pPr marL="342900" indent="-341313">
              <a:spcBef>
                <a:spcPts val="600"/>
              </a:spcBef>
              <a:buClr>
                <a:srgbClr val="CC9900"/>
              </a:buClr>
              <a:buSzPct val="65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4000" i="1" dirty="0" smtClean="0">
                <a:solidFill>
                  <a:srgbClr val="000000"/>
                </a:solidFill>
                <a:latin typeface="Times New Roman" pitchFamily="16" charset="0"/>
                <a:ea typeface="DejaVu Sans" charset="0"/>
                <a:cs typeface="DejaVu Sans" charset="0"/>
              </a:rPr>
              <a:t> </a:t>
            </a:r>
            <a:endParaRPr lang="en-US" sz="4000" i="1" dirty="0">
              <a:solidFill>
                <a:srgbClr val="000000"/>
              </a:solidFill>
              <a:latin typeface="Times New Roman" pitchFamily="16" charset="0"/>
              <a:ea typeface="DejaVu Sans" charset="0"/>
              <a:cs typeface="DejaVu Sans" charset="0"/>
            </a:endParaRPr>
          </a:p>
          <a:p>
            <a:pPr marL="342900" indent="-341313">
              <a:spcBef>
                <a:spcPts val="10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4000" i="1" dirty="0">
              <a:solidFill>
                <a:srgbClr val="000000"/>
              </a:solidFill>
              <a:latin typeface="Times New Roman" pitchFamily="16" charset="0"/>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852488" y="250825"/>
            <a:ext cx="2228850" cy="508000"/>
          </a:xfrm>
          <a:prstGeom prst="rect">
            <a:avLst/>
          </a:prstGeom>
          <a:noFill/>
          <a:ln w="9525" cap="flat">
            <a:noFill/>
            <a:round/>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000000"/>
                </a:solidFill>
                <a:latin typeface="Calibri" pitchFamily="32" charset="0"/>
                <a:ea typeface="DejaVu Sans" charset="0"/>
                <a:cs typeface="DejaVu Sans" charset="0"/>
              </a:rPr>
              <a:t>OSI</a:t>
            </a:r>
          </a:p>
        </p:txBody>
      </p:sp>
      <p:sp>
        <p:nvSpPr>
          <p:cNvPr id="6146" name="Rectangle 2"/>
          <p:cNvSpPr>
            <a:spLocks noChangeArrowheads="1"/>
          </p:cNvSpPr>
          <p:nvPr/>
        </p:nvSpPr>
        <p:spPr bwMode="auto">
          <a:xfrm>
            <a:off x="838200" y="787400"/>
            <a:ext cx="2228850" cy="508000"/>
          </a:xfrm>
          <a:prstGeom prst="rect">
            <a:avLst/>
          </a:prstGeom>
          <a:solidFill>
            <a:srgbClr val="C0C0C0"/>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Application</a:t>
            </a:r>
          </a:p>
        </p:txBody>
      </p:sp>
      <p:sp>
        <p:nvSpPr>
          <p:cNvPr id="6147" name="Rectangle 3"/>
          <p:cNvSpPr>
            <a:spLocks noChangeArrowheads="1"/>
          </p:cNvSpPr>
          <p:nvPr/>
        </p:nvSpPr>
        <p:spPr bwMode="auto">
          <a:xfrm>
            <a:off x="838200" y="1295400"/>
            <a:ext cx="2228850" cy="508000"/>
          </a:xfrm>
          <a:prstGeom prst="rect">
            <a:avLst/>
          </a:prstGeom>
          <a:solidFill>
            <a:srgbClr val="C0C0C0"/>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Presentation</a:t>
            </a:r>
          </a:p>
        </p:txBody>
      </p:sp>
      <p:sp>
        <p:nvSpPr>
          <p:cNvPr id="6148" name="Rectangle 4"/>
          <p:cNvSpPr>
            <a:spLocks noChangeArrowheads="1"/>
          </p:cNvSpPr>
          <p:nvPr/>
        </p:nvSpPr>
        <p:spPr bwMode="auto">
          <a:xfrm>
            <a:off x="838200" y="1803400"/>
            <a:ext cx="2228850" cy="508000"/>
          </a:xfrm>
          <a:prstGeom prst="rect">
            <a:avLst/>
          </a:prstGeom>
          <a:solidFill>
            <a:srgbClr val="C0C0C0"/>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Session</a:t>
            </a:r>
          </a:p>
        </p:txBody>
      </p:sp>
      <p:sp>
        <p:nvSpPr>
          <p:cNvPr id="6149" name="Rectangle 5"/>
          <p:cNvSpPr>
            <a:spLocks noChangeArrowheads="1"/>
          </p:cNvSpPr>
          <p:nvPr/>
        </p:nvSpPr>
        <p:spPr bwMode="auto">
          <a:xfrm>
            <a:off x="838200" y="2311400"/>
            <a:ext cx="2228850" cy="508000"/>
          </a:xfrm>
          <a:prstGeom prst="rect">
            <a:avLst/>
          </a:prstGeom>
          <a:solidFill>
            <a:srgbClr val="C0C0C0"/>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Transport</a:t>
            </a:r>
          </a:p>
        </p:txBody>
      </p:sp>
      <p:sp>
        <p:nvSpPr>
          <p:cNvPr id="6150" name="Rectangle 6"/>
          <p:cNvSpPr>
            <a:spLocks noChangeArrowheads="1"/>
          </p:cNvSpPr>
          <p:nvPr/>
        </p:nvSpPr>
        <p:spPr bwMode="auto">
          <a:xfrm>
            <a:off x="838200" y="2819400"/>
            <a:ext cx="2228850" cy="568325"/>
          </a:xfrm>
          <a:prstGeom prst="rect">
            <a:avLst/>
          </a:prstGeom>
          <a:solidFill>
            <a:srgbClr val="FFFFFF"/>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Network</a:t>
            </a:r>
          </a:p>
        </p:txBody>
      </p:sp>
      <p:sp>
        <p:nvSpPr>
          <p:cNvPr id="6151" name="Rectangle 7"/>
          <p:cNvSpPr>
            <a:spLocks noChangeArrowheads="1"/>
          </p:cNvSpPr>
          <p:nvPr/>
        </p:nvSpPr>
        <p:spPr bwMode="auto">
          <a:xfrm>
            <a:off x="838200" y="3387725"/>
            <a:ext cx="2228850" cy="955675"/>
          </a:xfrm>
          <a:prstGeom prst="rect">
            <a:avLst/>
          </a:prstGeom>
          <a:solidFill>
            <a:srgbClr val="FFFF00"/>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Data Link</a:t>
            </a:r>
          </a:p>
        </p:txBody>
      </p:sp>
      <p:sp>
        <p:nvSpPr>
          <p:cNvPr id="6152" name="Rectangle 8"/>
          <p:cNvSpPr>
            <a:spLocks noChangeArrowheads="1"/>
          </p:cNvSpPr>
          <p:nvPr/>
        </p:nvSpPr>
        <p:spPr bwMode="auto">
          <a:xfrm>
            <a:off x="838200" y="4343400"/>
            <a:ext cx="2228850" cy="508000"/>
          </a:xfrm>
          <a:prstGeom prst="rect">
            <a:avLst/>
          </a:prstGeom>
          <a:solidFill>
            <a:srgbClr val="FFFFFF"/>
          </a:solidFill>
          <a:ln w="38160" cap="sq">
            <a:solidFill>
              <a:srgbClr val="FF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000000"/>
                </a:solidFill>
                <a:latin typeface="Calibri" pitchFamily="32" charset="0"/>
                <a:ea typeface="DejaVu Sans" charset="0"/>
                <a:cs typeface="DejaVu Sans" charset="0"/>
              </a:rPr>
              <a:t>Physical</a:t>
            </a:r>
          </a:p>
        </p:txBody>
      </p:sp>
      <p:sp>
        <p:nvSpPr>
          <p:cNvPr id="6153" name="Rectangle 9"/>
          <p:cNvSpPr>
            <a:spLocks noChangeArrowheads="1"/>
          </p:cNvSpPr>
          <p:nvPr/>
        </p:nvSpPr>
        <p:spPr bwMode="auto">
          <a:xfrm>
            <a:off x="4113213" y="2347913"/>
            <a:ext cx="1739900" cy="2303462"/>
          </a:xfrm>
          <a:prstGeom prst="rect">
            <a:avLst/>
          </a:prstGeom>
          <a:noFill/>
          <a:ln w="12600" cap="sq">
            <a:solidFill>
              <a:srgbClr val="000000"/>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00"/>
                </a:solidFill>
                <a:latin typeface="Calibri" pitchFamily="32" charset="0"/>
                <a:ea typeface="DejaVu Sans" charset="0"/>
                <a:cs typeface="DejaVu Sans" charset="0"/>
              </a:rPr>
              <a:t>Framing</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00"/>
                </a:solidFill>
                <a:latin typeface="Calibri" pitchFamily="32" charset="0"/>
                <a:ea typeface="DejaVu Sans" charset="0"/>
                <a:cs typeface="DejaVu Sans" charset="0"/>
              </a:rPr>
              <a:t>Error control</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00"/>
                </a:solidFill>
                <a:latin typeface="Calibri" pitchFamily="32" charset="0"/>
                <a:ea typeface="DejaVu Sans" charset="0"/>
                <a:cs typeface="DejaVu Sans" charset="0"/>
              </a:rPr>
              <a:t>Flow control</a:t>
            </a:r>
          </a:p>
        </p:txBody>
      </p:sp>
      <p:sp>
        <p:nvSpPr>
          <p:cNvPr id="6154" name="Rectangle 10"/>
          <p:cNvSpPr>
            <a:spLocks noChangeArrowheads="1"/>
          </p:cNvSpPr>
          <p:nvPr/>
        </p:nvSpPr>
        <p:spPr bwMode="auto">
          <a:xfrm>
            <a:off x="3186113" y="5707063"/>
            <a:ext cx="3810000" cy="825500"/>
          </a:xfrm>
          <a:prstGeom prst="rect">
            <a:avLst/>
          </a:prstGeom>
          <a:noFill/>
          <a:ln w="12600" cap="sq">
            <a:solidFill>
              <a:srgbClr val="808080"/>
            </a:solidFill>
            <a:miter lim="800000"/>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00"/>
                </a:solidFill>
                <a:latin typeface="Calibri" pitchFamily="32" charset="0"/>
                <a:ea typeface="DejaVu Sans" charset="0"/>
                <a:cs typeface="DejaVu Sans" charset="0"/>
              </a:rPr>
              <a:t>Transmission/reception of frames</a:t>
            </a:r>
          </a:p>
        </p:txBody>
      </p:sp>
      <p:sp>
        <p:nvSpPr>
          <p:cNvPr id="6155" name="Rectangle 11"/>
          <p:cNvSpPr>
            <a:spLocks noChangeArrowheads="1"/>
          </p:cNvSpPr>
          <p:nvPr/>
        </p:nvSpPr>
        <p:spPr bwMode="auto">
          <a:xfrm>
            <a:off x="3414713" y="5173663"/>
            <a:ext cx="3657600" cy="398462"/>
          </a:xfrm>
          <a:prstGeom prst="rect">
            <a:avLst/>
          </a:prstGeom>
          <a:solidFill>
            <a:srgbClr val="FFFF00"/>
          </a:solidFill>
          <a:ln w="38160" cap="sq">
            <a:solidFill>
              <a:srgbClr val="FF0000"/>
            </a:solidFill>
            <a:miter lim="800000"/>
            <a:headEnd/>
            <a:tailEnd/>
          </a:ln>
          <a:effectLst/>
        </p:spPr>
        <p:txBody>
          <a:bodyPr lIns="90000" tIns="46800" rIns="90000" bIns="46800">
            <a:spAutoFit/>
          </a:bodyPr>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Calibri" pitchFamily="32" charset="0"/>
                <a:ea typeface="DejaVu Sans" charset="0"/>
                <a:cs typeface="DejaVu Sans" charset="0"/>
              </a:rPr>
              <a:t>MEDIA ACCESS </a:t>
            </a:r>
            <a:r>
              <a:rPr lang="en-GB" sz="2000" b="1" dirty="0" err="1">
                <a:solidFill>
                  <a:srgbClr val="000000"/>
                </a:solidFill>
                <a:latin typeface="Calibri" pitchFamily="32" charset="0"/>
                <a:ea typeface="DejaVu Sans" charset="0"/>
                <a:cs typeface="DejaVu Sans" charset="0"/>
              </a:rPr>
              <a:t>sublayer</a:t>
            </a:r>
            <a:endParaRPr lang="en-GB" sz="2000" b="1" dirty="0">
              <a:solidFill>
                <a:srgbClr val="000000"/>
              </a:solidFill>
              <a:latin typeface="Calibri" pitchFamily="32" charset="0"/>
              <a:ea typeface="DejaVu Sans" charset="0"/>
              <a:cs typeface="DejaVu Sans" charset="0"/>
            </a:endParaRPr>
          </a:p>
        </p:txBody>
      </p:sp>
      <p:sp>
        <p:nvSpPr>
          <p:cNvPr id="6156" name="Rectangle 12"/>
          <p:cNvSpPr>
            <a:spLocks noChangeArrowheads="1"/>
          </p:cNvSpPr>
          <p:nvPr/>
        </p:nvSpPr>
        <p:spPr bwMode="auto">
          <a:xfrm>
            <a:off x="3490913" y="1744663"/>
            <a:ext cx="3429000" cy="703262"/>
          </a:xfrm>
          <a:prstGeom prst="rect">
            <a:avLst/>
          </a:prstGeom>
          <a:solidFill>
            <a:srgbClr val="FFFF00"/>
          </a:solidFill>
          <a:ln w="38160" cap="sq">
            <a:solidFill>
              <a:srgbClr val="FF0000"/>
            </a:solidFill>
            <a:miter lim="800000"/>
            <a:headEnd/>
            <a:tailEnd/>
          </a:ln>
          <a:effectLst/>
        </p:spPr>
        <p:txBody>
          <a:bodyPr lIns="90000" tIns="46800" rIns="90000" bIns="46800">
            <a:spAutoFit/>
          </a:bodyPr>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alibri" pitchFamily="32" charset="0"/>
                <a:ea typeface="DejaVu Sans" charset="0"/>
                <a:cs typeface="DejaVu Sans" charset="0"/>
              </a:rPr>
              <a:t>LOGICAL LINK sublayer</a:t>
            </a:r>
          </a:p>
        </p:txBody>
      </p:sp>
      <p:cxnSp>
        <p:nvCxnSpPr>
          <p:cNvPr id="6157" name="AutoShape 13"/>
          <p:cNvCxnSpPr>
            <a:cxnSpLocks noChangeShapeType="1"/>
            <a:stCxn id="6151" idx="3"/>
          </p:cNvCxnSpPr>
          <p:nvPr/>
        </p:nvCxnSpPr>
        <p:spPr bwMode="auto">
          <a:xfrm flipV="1">
            <a:off x="3067050" y="2506663"/>
            <a:ext cx="804863" cy="1358900"/>
          </a:xfrm>
          <a:prstGeom prst="straightConnector1">
            <a:avLst/>
          </a:prstGeom>
          <a:noFill/>
          <a:ln w="28440" cap="sq">
            <a:solidFill>
              <a:srgbClr val="FF0000"/>
            </a:solidFill>
            <a:miter lim="800000"/>
            <a:headEnd/>
            <a:tailEnd type="triangle" w="med" len="med"/>
          </a:ln>
          <a:effectLst/>
        </p:spPr>
      </p:cxnSp>
      <p:cxnSp>
        <p:nvCxnSpPr>
          <p:cNvPr id="6158" name="AutoShape 14"/>
          <p:cNvCxnSpPr>
            <a:cxnSpLocks noChangeShapeType="1"/>
            <a:stCxn id="6151" idx="3"/>
          </p:cNvCxnSpPr>
          <p:nvPr/>
        </p:nvCxnSpPr>
        <p:spPr bwMode="auto">
          <a:xfrm>
            <a:off x="3067050" y="3865563"/>
            <a:ext cx="347663" cy="850900"/>
          </a:xfrm>
          <a:prstGeom prst="straightConnector1">
            <a:avLst/>
          </a:prstGeom>
          <a:noFill/>
          <a:ln w="28440" cap="sq">
            <a:solidFill>
              <a:srgbClr val="FF0000"/>
            </a:solidFill>
            <a:miter lim="800000"/>
            <a:headEnd/>
            <a:tailEnd type="triangl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685800" y="228600"/>
            <a:ext cx="7772400" cy="685800"/>
          </a:xfrm>
          <a:prstGeom prst="rect">
            <a:avLst/>
          </a:prstGeom>
          <a:noFill/>
          <a:ln w="9525">
            <a:noFill/>
            <a:miter lim="800000"/>
            <a:headEnd/>
            <a:tailEnd/>
          </a:ln>
        </p:spPr>
        <p:txBody>
          <a:bodyPr/>
          <a:lstStyle/>
          <a:p>
            <a:pPr eaLnBrk="1" hangingPunct="1"/>
            <a:r>
              <a:rPr lang="en-US" sz="4000">
                <a:solidFill>
                  <a:schemeClr val="tx2"/>
                </a:solidFill>
              </a:rPr>
              <a:t>Random Access – Slotted ALOHA</a:t>
            </a:r>
          </a:p>
        </p:txBody>
      </p:sp>
      <p:sp>
        <p:nvSpPr>
          <p:cNvPr id="16387" name="Rectangle 9"/>
          <p:cNvSpPr>
            <a:spLocks noChangeArrowheads="1"/>
          </p:cNvSpPr>
          <p:nvPr/>
        </p:nvSpPr>
        <p:spPr bwMode="auto">
          <a:xfrm>
            <a:off x="6781800" y="4114800"/>
            <a:ext cx="990600" cy="685800"/>
          </a:xfrm>
          <a:prstGeom prst="rect">
            <a:avLst/>
          </a:prstGeom>
          <a:solidFill>
            <a:schemeClr val="bg1"/>
          </a:solidFill>
          <a:ln w="9525">
            <a:noFill/>
            <a:miter lim="800000"/>
            <a:headEnd/>
            <a:tailEnd/>
          </a:ln>
        </p:spPr>
        <p:txBody>
          <a:bodyPr wrap="none" anchor="ctr"/>
          <a:lstStyle/>
          <a:p>
            <a:endParaRPr lang="en-US"/>
          </a:p>
        </p:txBody>
      </p:sp>
      <p:grpSp>
        <p:nvGrpSpPr>
          <p:cNvPr id="2" name="Group 10"/>
          <p:cNvGrpSpPr>
            <a:grpSpLocks/>
          </p:cNvGrpSpPr>
          <p:nvPr/>
        </p:nvGrpSpPr>
        <p:grpSpPr bwMode="auto">
          <a:xfrm>
            <a:off x="457200" y="914400"/>
            <a:ext cx="7772400" cy="5562600"/>
            <a:chOff x="288" y="576"/>
            <a:chExt cx="4896" cy="3504"/>
          </a:xfrm>
        </p:grpSpPr>
        <p:grpSp>
          <p:nvGrpSpPr>
            <p:cNvPr id="3" name="Group 11"/>
            <p:cNvGrpSpPr>
              <a:grpSpLocks/>
            </p:cNvGrpSpPr>
            <p:nvPr/>
          </p:nvGrpSpPr>
          <p:grpSpPr bwMode="auto">
            <a:xfrm>
              <a:off x="288" y="576"/>
              <a:ext cx="4896" cy="3504"/>
              <a:chOff x="288" y="576"/>
              <a:chExt cx="4896" cy="3504"/>
            </a:xfrm>
          </p:grpSpPr>
          <p:pic>
            <p:nvPicPr>
              <p:cNvPr id="16391" name="Picture 12"/>
              <p:cNvPicPr>
                <a:picLocks noChangeAspect="1" noChangeArrowheads="1"/>
              </p:cNvPicPr>
              <p:nvPr/>
            </p:nvPicPr>
            <p:blipFill>
              <a:blip r:embed="rId2"/>
              <a:srcRect/>
              <a:stretch>
                <a:fillRect/>
              </a:stretch>
            </p:blipFill>
            <p:spPr bwMode="auto">
              <a:xfrm>
                <a:off x="288" y="576"/>
                <a:ext cx="4896" cy="3504"/>
              </a:xfrm>
              <a:prstGeom prst="rect">
                <a:avLst/>
              </a:prstGeom>
              <a:noFill/>
              <a:ln w="9525">
                <a:noFill/>
                <a:miter lim="800000"/>
                <a:headEnd/>
                <a:tailEnd/>
              </a:ln>
            </p:spPr>
          </p:pic>
          <p:sp>
            <p:nvSpPr>
              <p:cNvPr id="16392" name="Rectangle 13"/>
              <p:cNvSpPr>
                <a:spLocks noChangeArrowheads="1"/>
              </p:cNvSpPr>
              <p:nvPr/>
            </p:nvSpPr>
            <p:spPr bwMode="auto">
              <a:xfrm>
                <a:off x="4071" y="2745"/>
                <a:ext cx="384" cy="240"/>
              </a:xfrm>
              <a:prstGeom prst="rect">
                <a:avLst/>
              </a:prstGeom>
              <a:solidFill>
                <a:srgbClr val="00C261"/>
              </a:solidFill>
              <a:ln w="9525">
                <a:solidFill>
                  <a:schemeClr val="tx1"/>
                </a:solidFill>
                <a:miter lim="800000"/>
                <a:headEnd/>
                <a:tailEnd/>
              </a:ln>
            </p:spPr>
            <p:txBody>
              <a:bodyPr wrap="none" anchor="ctr"/>
              <a:lstStyle/>
              <a:p>
                <a:endParaRPr lang="en-US"/>
              </a:p>
            </p:txBody>
          </p:sp>
        </p:grpSp>
        <p:sp>
          <p:nvSpPr>
            <p:cNvPr id="16390" name="Rectangle 14"/>
            <p:cNvSpPr>
              <a:spLocks noChangeArrowheads="1"/>
            </p:cNvSpPr>
            <p:nvPr/>
          </p:nvSpPr>
          <p:spPr bwMode="auto">
            <a:xfrm>
              <a:off x="4416" y="2592"/>
              <a:ext cx="432" cy="432"/>
            </a:xfrm>
            <a:prstGeom prst="rect">
              <a:avLst/>
            </a:prstGeom>
            <a:solidFill>
              <a:schemeClr val="bg1"/>
            </a:solidFill>
            <a:ln w="9525">
              <a:noFill/>
              <a:miter lim="800000"/>
              <a:headEnd/>
              <a:tailEnd/>
            </a:ln>
          </p:spPr>
          <p:txBody>
            <a:bodyPr wrap="none" anchor="ctr"/>
            <a:lstStyle/>
            <a:p>
              <a:endParaRPr lang="en-US"/>
            </a:p>
          </p:txBody>
        </p:sp>
      </p:grpSp>
    </p:spTree>
    <p:extLst>
      <p:ext uri="{BB962C8B-B14F-4D97-AF65-F5344CB8AC3E}">
        <p14:creationId xmlns:p14="http://schemas.microsoft.com/office/powerpoint/2010/main" val="931681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204"/>
          <p:cNvPicPr/>
          <p:nvPr/>
        </p:nvPicPr>
        <p:blipFill>
          <a:blip r:embed="rId2"/>
          <a:stretch/>
        </p:blipFill>
        <p:spPr>
          <a:xfrm>
            <a:off x="432000" y="360000"/>
            <a:ext cx="8208000" cy="597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15363" name="Line 5"/>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15364" name="Text Box 6"/>
          <p:cNvSpPr txBox="1">
            <a:spLocks noChangeArrowheads="1"/>
          </p:cNvSpPr>
          <p:nvPr/>
        </p:nvSpPr>
        <p:spPr bwMode="auto">
          <a:xfrm>
            <a:off x="304800" y="430213"/>
            <a:ext cx="4706938" cy="396875"/>
          </a:xfrm>
          <a:prstGeom prst="rect">
            <a:avLst/>
          </a:prstGeom>
          <a:noFill/>
          <a:ln w="9525">
            <a:noFill/>
            <a:miter lim="800000"/>
            <a:headEnd/>
            <a:tailEnd/>
          </a:ln>
        </p:spPr>
        <p:txBody>
          <a:bodyPr wrap="none">
            <a:spAutoFit/>
          </a:bodyPr>
          <a:lstStyle/>
          <a:p>
            <a:r>
              <a:rPr lang="en-US" b="1" i="1">
                <a:latin typeface="Times New Roman" pitchFamily="18" charset="0"/>
              </a:rPr>
              <a:t>In danger time for slotted ALOHA protocol</a:t>
            </a:r>
          </a:p>
        </p:txBody>
      </p:sp>
      <p:sp>
        <p:nvSpPr>
          <p:cNvPr id="15365" name="Line 7"/>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5366" name="Picture 8"/>
          <p:cNvPicPr>
            <a:picLocks noChangeAspect="1" noChangeArrowheads="1"/>
          </p:cNvPicPr>
          <p:nvPr/>
        </p:nvPicPr>
        <p:blipFill>
          <a:blip r:embed="rId2"/>
          <a:srcRect/>
          <a:stretch>
            <a:fillRect/>
          </a:stretch>
        </p:blipFill>
        <p:spPr bwMode="auto">
          <a:xfrm>
            <a:off x="520700" y="1430338"/>
            <a:ext cx="7632700" cy="4360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1066800"/>
            <a:ext cx="8229600" cy="5064125"/>
          </a:xfrm>
          <a:prstGeom prst="rect">
            <a:avLst/>
          </a:prstGeom>
          <a:noFill/>
          <a:ln w="9360" cap="sq">
            <a:solidFill>
              <a:srgbClr val="FF33CC"/>
            </a:solidFill>
            <a:miter lim="800000"/>
            <a:headEnd/>
            <a:tailEnd/>
          </a:ln>
          <a:effectLst/>
        </p:spPr>
        <p:txBody>
          <a:bodyPr lIns="90000" tIns="46800" rIns="90000" bIns="46800"/>
          <a:lstStyle/>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5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000" dirty="0">
              <a:solidFill>
                <a:srgbClr val="000000"/>
              </a:solidFill>
              <a:ea typeface="DejaVu Sans" charset="0"/>
              <a:cs typeface="DejaVu Sans" charset="0"/>
            </a:endParaRPr>
          </a:p>
          <a:p>
            <a:pPr marL="341313" indent="-331788">
              <a:lnSpc>
                <a:spcPct val="90000"/>
              </a:lnSpc>
              <a:spcBef>
                <a:spcPts val="70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800" i="1" dirty="0" smtClean="0">
              <a:solidFill>
                <a:srgbClr val="CC0000"/>
              </a:solidFill>
              <a:latin typeface="Times New Roman" pitchFamily="16" charset="0"/>
              <a:ea typeface="DejaVu Sans" charset="0"/>
              <a:cs typeface="DejaVu Sans" charset="0"/>
            </a:endParaRPr>
          </a:p>
          <a:p>
            <a:pPr marL="341313" indent="-331788">
              <a:lnSpc>
                <a:spcPct val="90000"/>
              </a:lnSpc>
              <a:spcBef>
                <a:spcPts val="70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800" i="1" dirty="0" smtClean="0">
              <a:solidFill>
                <a:srgbClr val="CC0000"/>
              </a:solidFill>
              <a:latin typeface="Times New Roman" pitchFamily="16" charset="0"/>
              <a:ea typeface="DejaVu Sans" charset="0"/>
              <a:cs typeface="DejaVu Sans" charset="0"/>
            </a:endParaRPr>
          </a:p>
          <a:p>
            <a:pPr marL="341313" indent="-331788">
              <a:lnSpc>
                <a:spcPct val="90000"/>
              </a:lnSpc>
              <a:spcBef>
                <a:spcPts val="700"/>
              </a:spcBef>
              <a:buClrTx/>
              <a:buSzPct val="6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i="1" dirty="0" smtClean="0">
                <a:solidFill>
                  <a:srgbClr val="CC0000"/>
                </a:solidFill>
                <a:latin typeface="Times New Roman" pitchFamily="16" charset="0"/>
                <a:ea typeface="DejaVu Sans" charset="0"/>
                <a:cs typeface="DejaVu Sans" charset="0"/>
              </a:rPr>
              <a:t>Fig</a:t>
            </a:r>
            <a:r>
              <a:rPr lang="en-US" sz="2800" i="1" dirty="0">
                <a:solidFill>
                  <a:srgbClr val="CC0000"/>
                </a:solidFill>
                <a:latin typeface="Times New Roman" pitchFamily="16" charset="0"/>
                <a:ea typeface="DejaVu Sans" charset="0"/>
                <a:cs typeface="DejaVu Sans" charset="0"/>
              </a:rPr>
              <a:t>. Throughput versus offered traffic for ALOHA systems </a:t>
            </a:r>
          </a:p>
        </p:txBody>
      </p:sp>
      <p:pic>
        <p:nvPicPr>
          <p:cNvPr id="20482" name="Picture 2"/>
          <p:cNvPicPr>
            <a:picLocks noChangeAspect="1" noChangeArrowheads="1"/>
          </p:cNvPicPr>
          <p:nvPr/>
        </p:nvPicPr>
        <p:blipFill>
          <a:blip r:embed="rId3"/>
          <a:srcRect/>
          <a:stretch>
            <a:fillRect/>
          </a:stretch>
        </p:blipFill>
        <p:spPr bwMode="auto">
          <a:xfrm>
            <a:off x="657225" y="1143000"/>
            <a:ext cx="7827963" cy="3657600"/>
          </a:xfrm>
          <a:prstGeom prst="rect">
            <a:avLst/>
          </a:prstGeom>
          <a:noFill/>
          <a:ln w="9525" cap="flat">
            <a:noFill/>
            <a:round/>
            <a:headEnd/>
            <a:tailEnd/>
          </a:ln>
          <a:effectLst/>
        </p:spPr>
      </p:pic>
      <p:sp>
        <p:nvSpPr>
          <p:cNvPr id="5" name="Rectangle 5"/>
          <p:cNvSpPr>
            <a:spLocks noChangeArrowheads="1"/>
          </p:cNvSpPr>
          <p:nvPr/>
        </p:nvSpPr>
        <p:spPr bwMode="auto">
          <a:xfrm>
            <a:off x="533400" y="228600"/>
            <a:ext cx="8129588" cy="1143000"/>
          </a:xfrm>
          <a:prstGeom prst="rect">
            <a:avLst/>
          </a:prstGeom>
          <a:noFill/>
          <a:ln w="9525">
            <a:noFill/>
            <a:miter lim="800000"/>
            <a:headEnd/>
            <a:tailEnd/>
          </a:ln>
        </p:spPr>
        <p:txBody>
          <a:bodyPr anchor="ctr"/>
          <a:lstStyle/>
          <a:p>
            <a:pPr eaLnBrk="1" hangingPunct="1"/>
            <a:r>
              <a:rPr lang="en-US" sz="4000" dirty="0">
                <a:solidFill>
                  <a:schemeClr val="tx2"/>
                </a:solidFill>
              </a:rPr>
              <a:t>Efficiency of Aloha</a:t>
            </a:r>
            <a:endParaRPr lang="en-US" sz="4400" dirty="0">
              <a:solidFill>
                <a:schemeClr val="tx2"/>
              </a:solidFill>
            </a:endParaRPr>
          </a:p>
        </p:txBody>
      </p:sp>
      <p:sp>
        <p:nvSpPr>
          <p:cNvPr id="6" name="Text Box 26"/>
          <p:cNvSpPr txBox="1">
            <a:spLocks noChangeArrowheads="1"/>
          </p:cNvSpPr>
          <p:nvPr/>
        </p:nvSpPr>
        <p:spPr bwMode="auto">
          <a:xfrm>
            <a:off x="2438401" y="4950460"/>
            <a:ext cx="6046788" cy="825500"/>
          </a:xfrm>
          <a:prstGeom prst="rect">
            <a:avLst/>
          </a:prstGeom>
          <a:noFill/>
          <a:ln w="9525">
            <a:noFill/>
            <a:miter lim="800000"/>
            <a:headEnd/>
            <a:tailEnd/>
          </a:ln>
        </p:spPr>
        <p:txBody>
          <a:bodyPr wrap="square">
            <a:spAutoFit/>
          </a:bodyPr>
          <a:lstStyle/>
          <a:p>
            <a:r>
              <a:rPr lang="en-US" sz="1600" dirty="0">
                <a:solidFill>
                  <a:schemeClr val="tx1"/>
                </a:solidFill>
                <a:latin typeface="Comic Sans MS" pitchFamily="-97" charset="0"/>
              </a:rPr>
              <a:t>G = offered load rate= new frames+ retransmitted</a:t>
            </a:r>
          </a:p>
          <a:p>
            <a:r>
              <a:rPr lang="en-US" sz="1600" b="1" dirty="0">
                <a:solidFill>
                  <a:schemeClr val="tx1"/>
                </a:solidFill>
                <a:latin typeface="Comic Sans MS" pitchFamily="-97" charset="0"/>
              </a:rPr>
              <a:t>= Total frames presented to the link per </a:t>
            </a:r>
          </a:p>
          <a:p>
            <a:r>
              <a:rPr lang="en-US" sz="1600" b="1" dirty="0">
                <a:solidFill>
                  <a:schemeClr val="tx1"/>
                </a:solidFill>
                <a:latin typeface="Comic Sans MS" pitchFamily="-97" charset="0"/>
              </a:rPr>
              <a:t>the transmission time of a single frame</a:t>
            </a:r>
            <a:endParaRPr lang="en-US" sz="1800" b="1" dirty="0">
              <a:solidFill>
                <a:schemeClr val="tx1"/>
              </a:solidFill>
              <a:latin typeface="Comic Sans MS" pitchFamily="-97" charset="0"/>
            </a:endParaRPr>
          </a:p>
        </p:txBody>
      </p:sp>
    </p:spTree>
    <p:extLst>
      <p:ext uri="{BB962C8B-B14F-4D97-AF65-F5344CB8AC3E}">
        <p14:creationId xmlns:p14="http://schemas.microsoft.com/office/powerpoint/2010/main" val="1140390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33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33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33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33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33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33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3321"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13322" name="Line 10"/>
          <p:cNvSpPr>
            <a:spLocks noChangeShapeType="1"/>
          </p:cNvSpPr>
          <p:nvPr/>
        </p:nvSpPr>
        <p:spPr bwMode="auto">
          <a:xfrm>
            <a:off x="458788" y="4953000"/>
            <a:ext cx="8153400" cy="0"/>
          </a:xfrm>
          <a:prstGeom prst="line">
            <a:avLst/>
          </a:prstGeom>
          <a:noFill/>
          <a:ln w="76200">
            <a:solidFill>
              <a:srgbClr val="009900"/>
            </a:solidFill>
            <a:round/>
            <a:headEnd/>
            <a:tailEnd/>
          </a:ln>
        </p:spPr>
        <p:txBody>
          <a:bodyPr/>
          <a:lstStyle/>
          <a:p>
            <a:endParaRPr lang="en-US"/>
          </a:p>
        </p:txBody>
      </p:sp>
      <p:sp>
        <p:nvSpPr>
          <p:cNvPr id="133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p:spPr>
        <p:txBody>
          <a:bodyPr>
            <a:spAutoFit/>
          </a:bodyPr>
          <a:lstStyle/>
          <a:p>
            <a:pPr algn="ctr"/>
            <a:r>
              <a:rPr lang="en-US" sz="3200" b="1">
                <a:latin typeface="Arial" charset="0"/>
              </a:rPr>
              <a:t>The throughput ( S) for pure ALOHA is </a:t>
            </a:r>
            <a:br>
              <a:rPr lang="en-US" sz="3200" b="1">
                <a:latin typeface="Arial" charset="0"/>
              </a:rPr>
            </a:br>
            <a:r>
              <a:rPr lang="en-US" sz="3200" b="1">
                <a:solidFill>
                  <a:schemeClr val="hlink"/>
                </a:solidFill>
                <a:latin typeface="Arial" charset="0"/>
              </a:rPr>
              <a:t>S = G × e </a:t>
            </a:r>
            <a:r>
              <a:rPr lang="en-US" sz="3200" b="1" baseline="30000">
                <a:solidFill>
                  <a:schemeClr val="hlink"/>
                </a:solidFill>
                <a:latin typeface="Arial" charset="0"/>
              </a:rPr>
              <a:t>−2G  </a:t>
            </a:r>
            <a:r>
              <a:rPr lang="en-US" sz="3200" b="1">
                <a:latin typeface="Arial" charset="0"/>
              </a:rPr>
              <a:t>.</a:t>
            </a:r>
          </a:p>
          <a:p>
            <a:pPr algn="ctr"/>
            <a:r>
              <a:rPr lang="en-US" sz="3200" b="1">
                <a:latin typeface="Arial" charset="0"/>
              </a:rPr>
              <a:t>The maximum throughput</a:t>
            </a:r>
          </a:p>
          <a:p>
            <a:pPr algn="ctr"/>
            <a:r>
              <a:rPr lang="en-US" sz="3200" b="1">
                <a:solidFill>
                  <a:schemeClr val="hlink"/>
                </a:solidFill>
                <a:latin typeface="Arial" charset="0"/>
              </a:rPr>
              <a:t>S</a:t>
            </a:r>
            <a:r>
              <a:rPr lang="en-US" sz="3200" b="1" baseline="-18000">
                <a:solidFill>
                  <a:schemeClr val="hlink"/>
                </a:solidFill>
                <a:latin typeface="Arial" charset="0"/>
              </a:rPr>
              <a:t>max</a:t>
            </a:r>
            <a:r>
              <a:rPr lang="en-US" sz="3200" b="1">
                <a:solidFill>
                  <a:schemeClr val="hlink"/>
                </a:solidFill>
                <a:latin typeface="Arial" charset="0"/>
              </a:rPr>
              <a:t> = 0.184 </a:t>
            </a:r>
            <a:r>
              <a:rPr lang="en-US" sz="3200" b="1">
                <a:latin typeface="Arial" charset="0"/>
              </a:rPr>
              <a:t>when G= (1/2).</a:t>
            </a:r>
          </a:p>
        </p:txBody>
      </p:sp>
      <p:grpSp>
        <p:nvGrpSpPr>
          <p:cNvPr id="2" name="Group 12"/>
          <p:cNvGrpSpPr>
            <a:grpSpLocks/>
          </p:cNvGrpSpPr>
          <p:nvPr/>
        </p:nvGrpSpPr>
        <p:grpSpPr bwMode="auto">
          <a:xfrm>
            <a:off x="457200" y="1981200"/>
            <a:ext cx="1143000" cy="566738"/>
            <a:chOff x="1200" y="1248"/>
            <a:chExt cx="720" cy="357"/>
          </a:xfrm>
        </p:grpSpPr>
        <p:pic>
          <p:nvPicPr>
            <p:cNvPr id="1332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1332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b="1" i="1">
                  <a:solidFill>
                    <a:schemeClr val="hlink"/>
                  </a:solidFill>
                  <a:latin typeface="Times New Roman" pitchFamily="18" charset="0"/>
                </a:rPr>
                <a:t>Note</a:t>
              </a:r>
            </a:p>
          </p:txBody>
        </p:sp>
      </p:grpSp>
      <p:sp>
        <p:nvSpPr>
          <p:cNvPr id="13325" name="Text Box 15"/>
          <p:cNvSpPr txBox="1">
            <a:spLocks noChangeArrowheads="1"/>
          </p:cNvSpPr>
          <p:nvPr/>
        </p:nvSpPr>
        <p:spPr bwMode="auto">
          <a:xfrm>
            <a:off x="838200" y="5105400"/>
            <a:ext cx="6096000" cy="1015663"/>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G = </a:t>
            </a:r>
            <a:r>
              <a:rPr lang="en-US" sz="2000" b="1" u="sng" dirty="0">
                <a:latin typeface="Times New Roman" pitchFamily="18" charset="0"/>
              </a:rPr>
              <a:t>Average number </a:t>
            </a:r>
            <a:r>
              <a:rPr lang="en-US" sz="2000" b="1" dirty="0">
                <a:latin typeface="Times New Roman" pitchFamily="18" charset="0"/>
              </a:rPr>
              <a:t>of frames generated by the system (all stations) during one </a:t>
            </a:r>
            <a:r>
              <a:rPr lang="en-US" sz="2000" b="1" u="sng" dirty="0">
                <a:latin typeface="Times New Roman" pitchFamily="18" charset="0"/>
              </a:rPr>
              <a:t>frame transmission time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74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74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74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74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74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74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7417"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17418"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US"/>
          </a:p>
        </p:txBody>
      </p:sp>
      <p:sp>
        <p:nvSpPr>
          <p:cNvPr id="17419"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p:spPr>
        <p:txBody>
          <a:bodyPr>
            <a:spAutoFit/>
          </a:bodyPr>
          <a:lstStyle/>
          <a:p>
            <a:pPr algn="ctr"/>
            <a:r>
              <a:rPr lang="en-US" sz="3200" b="1">
                <a:latin typeface="Arial" charset="0"/>
              </a:rPr>
              <a:t>The throughput for slotted ALOHA is </a:t>
            </a:r>
            <a:br>
              <a:rPr lang="en-US" sz="3200" b="1">
                <a:latin typeface="Arial" charset="0"/>
              </a:rPr>
            </a:br>
            <a:r>
              <a:rPr lang="en-US" sz="3200" b="1">
                <a:solidFill>
                  <a:schemeClr val="hlink"/>
                </a:solidFill>
                <a:latin typeface="Arial" charset="0"/>
              </a:rPr>
              <a:t>S = G × e</a:t>
            </a:r>
            <a:r>
              <a:rPr lang="en-US" sz="3200" b="1" baseline="30000">
                <a:solidFill>
                  <a:schemeClr val="hlink"/>
                </a:solidFill>
                <a:latin typeface="Arial" charset="0"/>
              </a:rPr>
              <a:t>−G</a:t>
            </a:r>
            <a:r>
              <a:rPr lang="en-US" sz="3200" b="1">
                <a:latin typeface="Arial" charset="0"/>
              </a:rPr>
              <a:t> .</a:t>
            </a:r>
          </a:p>
          <a:p>
            <a:pPr algn="ctr"/>
            <a:r>
              <a:rPr lang="en-US" sz="3200" b="1">
                <a:latin typeface="Arial" charset="0"/>
              </a:rPr>
              <a:t>The maximum throughput </a:t>
            </a:r>
            <a:br>
              <a:rPr lang="en-US" sz="3200" b="1">
                <a:latin typeface="Arial" charset="0"/>
              </a:rPr>
            </a:br>
            <a:r>
              <a:rPr lang="en-US" sz="3200" b="1">
                <a:solidFill>
                  <a:schemeClr val="hlink"/>
                </a:solidFill>
                <a:latin typeface="Arial" charset="0"/>
              </a:rPr>
              <a:t>S</a:t>
            </a:r>
            <a:r>
              <a:rPr lang="en-US" sz="3200" b="1" baseline="-18000">
                <a:solidFill>
                  <a:schemeClr val="hlink"/>
                </a:solidFill>
                <a:latin typeface="Arial" charset="0"/>
              </a:rPr>
              <a:t>max</a:t>
            </a:r>
            <a:r>
              <a:rPr lang="en-US" sz="3200" b="1">
                <a:solidFill>
                  <a:schemeClr val="hlink"/>
                </a:solidFill>
                <a:latin typeface="Arial" charset="0"/>
              </a:rPr>
              <a:t> = 0.368</a:t>
            </a:r>
            <a:r>
              <a:rPr lang="en-US" sz="3200" b="1">
                <a:latin typeface="Arial" charset="0"/>
              </a:rPr>
              <a:t> when G = 1.</a:t>
            </a:r>
          </a:p>
        </p:txBody>
      </p:sp>
      <p:grpSp>
        <p:nvGrpSpPr>
          <p:cNvPr id="2" name="Group 12"/>
          <p:cNvGrpSpPr>
            <a:grpSpLocks/>
          </p:cNvGrpSpPr>
          <p:nvPr/>
        </p:nvGrpSpPr>
        <p:grpSpPr bwMode="auto">
          <a:xfrm>
            <a:off x="457200" y="1981200"/>
            <a:ext cx="1143000" cy="566738"/>
            <a:chOff x="1200" y="1248"/>
            <a:chExt cx="720" cy="357"/>
          </a:xfrm>
        </p:grpSpPr>
        <p:pic>
          <p:nvPicPr>
            <p:cNvPr id="1742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17422"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b="1"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533400" y="38100"/>
            <a:ext cx="8229600" cy="13716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i="1" dirty="0">
                <a:solidFill>
                  <a:srgbClr val="00B050"/>
                </a:solidFill>
                <a:latin typeface="Times New Roman" pitchFamily="16" charset="0"/>
                <a:ea typeface="DejaVu Sans" charset="0"/>
                <a:cs typeface="DejaVu Sans" charset="0"/>
              </a:rPr>
              <a:t>Differences Between Pure ALOHA and Slotted ALOHA</a:t>
            </a:r>
            <a:br>
              <a:rPr lang="en-US" sz="2800" b="1" i="1" dirty="0">
                <a:solidFill>
                  <a:srgbClr val="00B050"/>
                </a:solidFill>
                <a:latin typeface="Times New Roman" pitchFamily="16" charset="0"/>
                <a:ea typeface="DejaVu Sans" charset="0"/>
                <a:cs typeface="DejaVu Sans" charset="0"/>
              </a:rPr>
            </a:br>
            <a:endParaRPr lang="en-US" sz="2800" b="1" i="1" dirty="0">
              <a:solidFill>
                <a:srgbClr val="00B050"/>
              </a:solidFill>
              <a:latin typeface="Times New Roman" pitchFamily="16" charset="0"/>
              <a:ea typeface="DejaVu Sans" charset="0"/>
              <a:cs typeface="DejaVu Sans" charset="0"/>
            </a:endParaRPr>
          </a:p>
        </p:txBody>
      </p:sp>
      <p:graphicFrame>
        <p:nvGraphicFramePr>
          <p:cNvPr id="22530" name="Group 2"/>
          <p:cNvGraphicFramePr>
            <a:graphicFrameLocks noGrp="1"/>
          </p:cNvGraphicFramePr>
          <p:nvPr>
            <p:extLst>
              <p:ext uri="{D42A27DB-BD31-4B8C-83A1-F6EECF244321}">
                <p14:modId xmlns:p14="http://schemas.microsoft.com/office/powerpoint/2010/main" val="3399640725"/>
              </p:ext>
            </p:extLst>
          </p:nvPr>
        </p:nvGraphicFramePr>
        <p:xfrm>
          <a:off x="685800" y="1397000"/>
          <a:ext cx="7621588" cy="4851401"/>
        </p:xfrm>
        <a:graphic>
          <a:graphicData uri="http://schemas.openxmlformats.org/drawingml/2006/table">
            <a:tbl>
              <a:tblPr>
                <a:tableStyleId>{306799F8-075E-4A3A-A7F6-7FBC6576F1A4}</a:tableStyleId>
              </a:tblPr>
              <a:tblGrid>
                <a:gridCol w="3811588"/>
                <a:gridCol w="3810000"/>
              </a:tblGrid>
              <a:tr h="828675">
                <a:tc>
                  <a:txBody>
                    <a:bodyPr/>
                    <a:lstStyle/>
                    <a:p>
                      <a:pPr marL="0" marR="0" lvl="0" indent="0" algn="ctr"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Pure ALOHA </a:t>
                      </a:r>
                      <a:endParaRPr kumimoji="0" lang="en-US" sz="2000" b="1" i="0" u="none" strike="noStrike" cap="none" normalizeH="0" baseline="0" dirty="0" smtClean="0">
                        <a:ln>
                          <a:noFill/>
                        </a:ln>
                        <a:solidFill>
                          <a:srgbClr val="7030A0"/>
                        </a:solidFill>
                        <a:effectLst/>
                        <a:latin typeface="Times New Roman" pitchFamily="16" charset="0"/>
                        <a:ea typeface="DejaVu Sans" charset="0"/>
                        <a:cs typeface="DejaVu Sans" charset="0"/>
                      </a:endParaRPr>
                    </a:p>
                  </a:txBody>
                  <a:tcPr marL="90000" marR="90000" marT="64440" marB="46800" horzOverflow="overflow"/>
                </a:tc>
                <a:tc>
                  <a:txBody>
                    <a:bodyPr/>
                    <a:lstStyle/>
                    <a:p>
                      <a:pPr marL="0" marR="0" lvl="0" indent="0" algn="ctr"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Slotted ALOHA</a:t>
                      </a:r>
                      <a:br>
                        <a:rPr kumimoji="0" lang="en-US" sz="2000" b="1" u="none" strike="noStrike" cap="none" normalizeH="0" baseline="0" dirty="0" smtClean="0">
                          <a:ln>
                            <a:noFill/>
                          </a:ln>
                          <a:effectLst/>
                        </a:rPr>
                      </a:br>
                      <a:endParaRPr kumimoji="0" lang="en-US" sz="2000" b="1" i="0" u="none" strike="noStrike" cap="none" normalizeH="0" baseline="0" dirty="0" smtClean="0">
                        <a:ln>
                          <a:noFill/>
                        </a:ln>
                        <a:solidFill>
                          <a:srgbClr val="FFFFFF"/>
                        </a:solidFill>
                        <a:effectLst/>
                        <a:latin typeface="Times New Roman" pitchFamily="16" charset="0"/>
                        <a:ea typeface="DejaVu Sans" charset="0"/>
                        <a:cs typeface="DejaVu Sans" charset="0"/>
                      </a:endParaRPr>
                    </a:p>
                  </a:txBody>
                  <a:tcPr marL="90000" marR="90000" marT="64440" marB="46800" horzOverflow="overflow"/>
                </a:tc>
              </a:tr>
              <a:tr h="1187450">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When a first frame arrives, the node immediately transmits</a:t>
                      </a:r>
                      <a:endParaRPr kumimoji="0" lang="en-US" sz="2000" b="1" i="0" u="none" strike="noStrike" cap="none" normalizeH="0" baseline="0" dirty="0" smtClean="0">
                        <a:ln>
                          <a:noFill/>
                        </a:ln>
                        <a:solidFill>
                          <a:srgbClr val="FF33CC"/>
                        </a:solidFill>
                        <a:effectLst/>
                        <a:latin typeface="Times New Roman" pitchFamily="16" charset="0"/>
                        <a:ea typeface="WenQuanYi Micro Hei" charset="0"/>
                        <a:cs typeface="WenQuanYi Micro Hei" charset="0"/>
                      </a:endParaRPr>
                    </a:p>
                  </a:txBody>
                  <a:tcPr marL="90000" marR="90000" marT="64440" marB="46800"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When a node has a fresh frame to send, it waits until the beginning of the next slot </a:t>
                      </a:r>
                      <a:endParaRPr kumimoji="0" lang="en-US" sz="2000" b="1" i="0" u="none" strike="noStrike" cap="none" normalizeH="0" baseline="0" dirty="0" smtClean="0">
                        <a:ln>
                          <a:noFill/>
                        </a:ln>
                        <a:solidFill>
                          <a:srgbClr val="FF33CC"/>
                        </a:solidFill>
                        <a:effectLst/>
                        <a:latin typeface="Times New Roman" pitchFamily="16" charset="0"/>
                        <a:ea typeface="WenQuanYi Micro Hei" charset="0"/>
                        <a:cs typeface="WenQuanYi Micro Hei" charset="0"/>
                      </a:endParaRPr>
                    </a:p>
                  </a:txBody>
                  <a:tcPr marL="90000" marR="90000" marT="64440" marB="46800" horzOverflow="overflow"/>
                </a:tc>
              </a:tr>
              <a:tr h="1189038">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Nodes can transmit frames at Random Times.</a:t>
                      </a:r>
                      <a:endParaRPr kumimoji="0" lang="en-US" sz="2000" b="1" i="0" u="none" strike="noStrike" cap="none" normalizeH="0" baseline="0" dirty="0" smtClean="0">
                        <a:ln>
                          <a:noFill/>
                        </a:ln>
                        <a:solidFill>
                          <a:srgbClr val="000000"/>
                        </a:solidFill>
                        <a:effectLst/>
                        <a:latin typeface="Times New Roman" pitchFamily="16" charset="0"/>
                        <a:ea typeface="WenQuanYi Micro Hei" charset="0"/>
                        <a:cs typeface="WenQuanYi Micro Hei" charset="0"/>
                      </a:endParaRPr>
                    </a:p>
                  </a:txBody>
                  <a:tcPr marL="90000" marR="90000" marT="64440" marB="46800"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smtClean="0">
                          <a:ln>
                            <a:noFill/>
                          </a:ln>
                          <a:effectLst/>
                        </a:rPr>
                        <a:t>Nodes can transmit frames in their respective slot boundaries only at the beginning of the Slot.</a:t>
                      </a:r>
                      <a:endParaRPr kumimoji="0" lang="en-US" sz="2000" b="1" i="0" u="none" strike="noStrike" cap="none" normalizeH="0" baseline="0" smtClean="0">
                        <a:ln>
                          <a:noFill/>
                        </a:ln>
                        <a:solidFill>
                          <a:srgbClr val="000000"/>
                        </a:solidFill>
                        <a:effectLst/>
                        <a:latin typeface="Times New Roman" pitchFamily="16" charset="0"/>
                        <a:ea typeface="WenQuanYi Micro Hei" charset="0"/>
                        <a:cs typeface="WenQuanYi Micro Hei" charset="0"/>
                      </a:endParaRPr>
                    </a:p>
                  </a:txBody>
                  <a:tcPr marL="90000" marR="90000" marT="64440" marB="46800" horzOverflow="overflow"/>
                </a:tc>
              </a:tr>
              <a:tr h="827088">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Does not require Synchronization of slots of any nodes.</a:t>
                      </a:r>
                      <a:endParaRPr kumimoji="0" lang="en-US" sz="2000" b="1" i="0" u="none" strike="noStrike" cap="none" normalizeH="0" baseline="0" dirty="0" smtClean="0">
                        <a:ln>
                          <a:noFill/>
                        </a:ln>
                        <a:solidFill>
                          <a:srgbClr val="000000"/>
                        </a:solidFill>
                        <a:effectLst/>
                        <a:latin typeface="Times New Roman" pitchFamily="16" charset="0"/>
                        <a:ea typeface="DejaVu Sans" charset="0"/>
                        <a:cs typeface="DejaVu Sans" charset="0"/>
                      </a:endParaRPr>
                    </a:p>
                  </a:txBody>
                  <a:tcPr marL="90000" marR="90000" marT="64440" marB="46800"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Requires synchronization between slots of nodes. </a:t>
                      </a:r>
                      <a:endParaRPr kumimoji="0" lang="en-US" sz="2000" b="1" i="0" u="none" strike="noStrike" cap="none" normalizeH="0" baseline="0" dirty="0" smtClean="0">
                        <a:ln>
                          <a:noFill/>
                        </a:ln>
                        <a:solidFill>
                          <a:srgbClr val="000000"/>
                        </a:solidFill>
                        <a:effectLst/>
                        <a:latin typeface="Times New Roman" pitchFamily="16" charset="0"/>
                        <a:ea typeface="DejaVu Sans" charset="0"/>
                        <a:cs typeface="DejaVu Sans" charset="0"/>
                      </a:endParaRPr>
                    </a:p>
                  </a:txBody>
                  <a:tcPr marL="90000" marR="90000" marT="64440" marB="46800" horzOverflow="overflow"/>
                </a:tc>
              </a:tr>
              <a:tr h="819150">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smtClean="0">
                          <a:ln>
                            <a:noFill/>
                          </a:ln>
                          <a:effectLst/>
                        </a:rPr>
                        <a:t>Mode of Transfer  is Continuous.</a:t>
                      </a:r>
                      <a:endParaRPr kumimoji="0" lang="en-US" sz="2000" b="1" i="0" u="none" strike="noStrike" cap="none" normalizeH="0" baseline="0" smtClean="0">
                        <a:ln>
                          <a:noFill/>
                        </a:ln>
                        <a:solidFill>
                          <a:srgbClr val="000000"/>
                        </a:solidFill>
                        <a:effectLst/>
                        <a:latin typeface="Times New Roman" pitchFamily="16" charset="0"/>
                        <a:ea typeface="DejaVu Sans" charset="0"/>
                        <a:cs typeface="DejaVu Sans" charset="0"/>
                      </a:endParaRPr>
                    </a:p>
                  </a:txBody>
                  <a:tcPr marL="90000" marR="90000" marT="64440" marB="46800"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u="none" strike="noStrike" cap="none" normalizeH="0" baseline="0" dirty="0" smtClean="0">
                          <a:ln>
                            <a:noFill/>
                          </a:ln>
                          <a:effectLst/>
                        </a:rPr>
                        <a:t>Mode of transfer is Discrete</a:t>
                      </a:r>
                      <a:endParaRPr kumimoji="0" lang="en-US" sz="2000" b="1" i="0" u="none" strike="noStrike" cap="none" normalizeH="0" baseline="0" dirty="0" smtClean="0">
                        <a:ln>
                          <a:noFill/>
                        </a:ln>
                        <a:solidFill>
                          <a:srgbClr val="FF33CC"/>
                        </a:solidFill>
                        <a:effectLst/>
                        <a:latin typeface="Times New Roman" pitchFamily="16" charset="0"/>
                        <a:ea typeface="DejaVu Sans" charset="0"/>
                        <a:cs typeface="DejaVu Sans" charset="0"/>
                      </a:endParaRPr>
                    </a:p>
                  </a:txBody>
                  <a:tcPr marL="90000" marR="90000" marT="64440" marB="46800" horzOverflow="overflow"/>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685800" y="304800"/>
            <a:ext cx="7772400" cy="5293757"/>
          </a:xfrm>
          <a:prstGeom prst="rect">
            <a:avLst/>
          </a:prstGeom>
          <a:noFill/>
          <a:ln w="9525">
            <a:noFill/>
            <a:miter lim="800000"/>
            <a:headEnd/>
            <a:tailEnd/>
          </a:ln>
        </p:spPr>
        <p:txBody>
          <a:bodyPr wrap="square">
            <a:spAutoFit/>
          </a:bodyPr>
          <a:lstStyle/>
          <a:p>
            <a:pPr algn="ctr"/>
            <a:r>
              <a:rPr lang="en-IN" sz="3200" b="1" dirty="0"/>
              <a:t>Carrier Sense Multiple Access (CSMA)</a:t>
            </a:r>
          </a:p>
          <a:p>
            <a:endParaRPr lang="en-IN" sz="2600" dirty="0"/>
          </a:p>
          <a:p>
            <a:pPr algn="just">
              <a:buFont typeface="Arial" pitchFamily="34" charset="0"/>
              <a:buChar char="•"/>
            </a:pPr>
            <a:r>
              <a:rPr lang="en-IN" sz="2600" dirty="0"/>
              <a:t> </a:t>
            </a:r>
            <a:r>
              <a:rPr lang="en-IN" sz="2800" dirty="0" smtClean="0"/>
              <a:t>To </a:t>
            </a:r>
            <a:r>
              <a:rPr lang="en-IN" sz="2800" dirty="0"/>
              <a:t>minimize the chance of collision and, therefore, increase the performance, the CSMA method was developed. </a:t>
            </a:r>
            <a:endParaRPr lang="en-IN" sz="2800" dirty="0" smtClean="0"/>
          </a:p>
          <a:p>
            <a:pPr algn="just">
              <a:buFont typeface="Arial" pitchFamily="34" charset="0"/>
              <a:buChar char="•"/>
            </a:pPr>
            <a:r>
              <a:rPr lang="en-IN" sz="2800" dirty="0" smtClean="0"/>
              <a:t>The </a:t>
            </a:r>
            <a:r>
              <a:rPr lang="en-IN" sz="2800" dirty="0"/>
              <a:t>chance of collision can be reduced if a station </a:t>
            </a:r>
            <a:r>
              <a:rPr lang="en-IN" sz="2800" b="1" dirty="0">
                <a:solidFill>
                  <a:srgbClr val="FF0000"/>
                </a:solidFill>
              </a:rPr>
              <a:t>senses the medium before trying to use</a:t>
            </a:r>
            <a:r>
              <a:rPr lang="en-IN" sz="2800" dirty="0">
                <a:solidFill>
                  <a:srgbClr val="FF0000"/>
                </a:solidFill>
              </a:rPr>
              <a:t> </a:t>
            </a:r>
            <a:r>
              <a:rPr lang="en-IN" sz="2800" dirty="0"/>
              <a:t>it. </a:t>
            </a:r>
            <a:endParaRPr lang="en-IN" sz="2800" dirty="0" smtClean="0"/>
          </a:p>
          <a:p>
            <a:pPr algn="just">
              <a:buFont typeface="Arial" pitchFamily="34" charset="0"/>
              <a:buChar char="•"/>
            </a:pPr>
            <a:r>
              <a:rPr lang="en-IN" sz="2800" dirty="0" smtClean="0"/>
              <a:t>Carrier </a:t>
            </a:r>
            <a:r>
              <a:rPr lang="en-IN" sz="2800" dirty="0"/>
              <a:t>sense multiple access (CSMA) requires that each station first listen to the medium (or check the state of the medium) before sending. </a:t>
            </a:r>
            <a:endParaRPr lang="en-IN" sz="2800" dirty="0" smtClean="0"/>
          </a:p>
          <a:p>
            <a:pPr algn="just">
              <a:buFont typeface="Arial" pitchFamily="34" charset="0"/>
              <a:buChar char="•"/>
            </a:pPr>
            <a:r>
              <a:rPr lang="en-IN" sz="2800" dirty="0" smtClean="0"/>
              <a:t>In </a:t>
            </a:r>
            <a:r>
              <a:rPr lang="en-IN" sz="2800" dirty="0"/>
              <a:t>other words, CSMA is based on the principle </a:t>
            </a:r>
            <a:r>
              <a:rPr lang="en-IN" sz="2800" dirty="0">
                <a:solidFill>
                  <a:srgbClr val="FF0000"/>
                </a:solidFill>
              </a:rPr>
              <a:t>"sense before transmit" or "listen before talk</a:t>
            </a:r>
            <a:r>
              <a:rPr lang="en-IN" sz="28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38100"/>
            <a:ext cx="8229600" cy="1189038"/>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006633"/>
                </a:solidFill>
                <a:latin typeface="Garamond" pitchFamily="16" charset="0"/>
                <a:ea typeface="DejaVu Sans" charset="0"/>
                <a:cs typeface="DejaVu Sans" charset="0"/>
              </a:rPr>
              <a:t>CSMA: Carrier Sense Multiple Access</a:t>
            </a:r>
          </a:p>
        </p:txBody>
      </p:sp>
      <p:sp>
        <p:nvSpPr>
          <p:cNvPr id="23554" name="Text Box 2"/>
          <p:cNvSpPr txBox="1">
            <a:spLocks noChangeArrowheads="1"/>
          </p:cNvSpPr>
          <p:nvPr/>
        </p:nvSpPr>
        <p:spPr bwMode="auto">
          <a:xfrm>
            <a:off x="457200" y="838200"/>
            <a:ext cx="8229600" cy="4953000"/>
          </a:xfrm>
          <a:prstGeom prst="rect">
            <a:avLst/>
          </a:prstGeom>
          <a:noFill/>
          <a:ln w="9360" cap="sq">
            <a:solidFill>
              <a:srgbClr val="FF33CC"/>
            </a:solidFill>
            <a:miter lim="800000"/>
            <a:headEnd/>
            <a:tailEnd/>
          </a:ln>
          <a:effectLst/>
        </p:spPr>
        <p:txBody>
          <a:bodyPr/>
          <a:lstStyle/>
          <a:p>
            <a:pPr marL="331788" indent="-331788">
              <a:lnSpc>
                <a:spcPct val="125000"/>
              </a:lnSpc>
              <a:spcBef>
                <a:spcPts val="600"/>
              </a:spcBef>
              <a:buClrTx/>
              <a:buSzPct val="65000"/>
              <a:buFontTx/>
              <a:buNone/>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400" b="1" dirty="0" smtClean="0">
                <a:solidFill>
                  <a:srgbClr val="FF0000"/>
                </a:solidFill>
                <a:latin typeface="Times New Roman" pitchFamily="16" charset="0"/>
                <a:ea typeface="WenQuanYi Micro Hei" charset="0"/>
                <a:cs typeface="WenQuanYi Micro Hei" charset="0"/>
              </a:rPr>
              <a:t>Advantage:</a:t>
            </a:r>
            <a:endParaRPr lang="en-US" sz="2400" b="1" dirty="0">
              <a:solidFill>
                <a:srgbClr val="FF0000"/>
              </a:solidFill>
              <a:latin typeface="Times New Roman" pitchFamily="16" charset="0"/>
              <a:ea typeface="WenQuanYi Micro Hei" charset="0"/>
              <a:cs typeface="WenQuanYi Micro Hei" charset="0"/>
            </a:endParaRPr>
          </a:p>
          <a:p>
            <a:pPr marL="331788" indent="-331788">
              <a:lnSpc>
                <a:spcPct val="125000"/>
              </a:lnSpc>
              <a:spcBef>
                <a:spcPts val="600"/>
              </a:spcBef>
              <a:buClr>
                <a:srgbClr val="CC9900"/>
              </a:buClr>
              <a:buSzPct val="65000"/>
              <a:buFont typeface="Wingdings" charset="2"/>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400" dirty="0" smtClean="0">
                <a:solidFill>
                  <a:srgbClr val="000000"/>
                </a:solidFill>
                <a:latin typeface="Times New Roman" pitchFamily="16" charset="0"/>
                <a:ea typeface="WenQuanYi Micro Hei" charset="0"/>
                <a:cs typeface="WenQuanYi Micro Hei" charset="0"/>
              </a:rPr>
              <a:t>Minimize </a:t>
            </a:r>
            <a:r>
              <a:rPr lang="en-US" sz="2400" dirty="0">
                <a:solidFill>
                  <a:srgbClr val="000000"/>
                </a:solidFill>
                <a:latin typeface="Times New Roman" pitchFamily="16" charset="0"/>
                <a:ea typeface="WenQuanYi Micro Hei" charset="0"/>
                <a:cs typeface="WenQuanYi Micro Hei" charset="0"/>
              </a:rPr>
              <a:t>the chance of collision </a:t>
            </a:r>
          </a:p>
          <a:p>
            <a:pPr marL="331788" indent="-331788">
              <a:lnSpc>
                <a:spcPct val="125000"/>
              </a:lnSpc>
              <a:spcBef>
                <a:spcPts val="600"/>
              </a:spcBef>
              <a:buClr>
                <a:srgbClr val="CC9900"/>
              </a:buClr>
              <a:buSzPct val="65000"/>
              <a:buFont typeface="Wingdings" charset="2"/>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400" dirty="0">
                <a:solidFill>
                  <a:srgbClr val="000000"/>
                </a:solidFill>
                <a:latin typeface="Times New Roman" pitchFamily="16" charset="0"/>
                <a:ea typeface="WenQuanYi Micro Hei" charset="0"/>
                <a:cs typeface="WenQuanYi Micro Hei" charset="0"/>
              </a:rPr>
              <a:t>Increases the performance.</a:t>
            </a:r>
          </a:p>
          <a:p>
            <a:pPr marL="331788" indent="-331788">
              <a:lnSpc>
                <a:spcPct val="125000"/>
              </a:lnSpc>
              <a:spcBef>
                <a:spcPts val="600"/>
              </a:spcBef>
              <a:buClr>
                <a:srgbClr val="3B812F"/>
              </a:buClr>
              <a:buSzPct val="60000"/>
              <a:buFont typeface="Wingdings" charset="2"/>
              <a:buChar char=""/>
              <a:tabLst>
                <a:tab pos="901700" algn="l"/>
                <a:tab pos="1816100" algn="l"/>
                <a:tab pos="2730500" algn="l"/>
                <a:tab pos="3644900" algn="l"/>
                <a:tab pos="4559300" algn="l"/>
                <a:tab pos="5473700" algn="l"/>
                <a:tab pos="6388100" algn="l"/>
                <a:tab pos="7302500" algn="l"/>
                <a:tab pos="8216900" algn="l"/>
                <a:tab pos="9131300" algn="l"/>
                <a:tab pos="10045700" algn="l"/>
              </a:tabLst>
            </a:pPr>
            <a:endParaRPr lang="en-US" sz="2400" dirty="0">
              <a:solidFill>
                <a:srgbClr val="000000"/>
              </a:solidFill>
              <a:latin typeface="Times New Roman" pitchFamily="16" charset="0"/>
              <a:ea typeface="WenQuanYi Micro Hei" charset="0"/>
              <a:cs typeface="WenQuanYi Micro Hei" charset="0"/>
            </a:endParaRPr>
          </a:p>
          <a:p>
            <a:pPr marL="331788" indent="-331788">
              <a:lnSpc>
                <a:spcPct val="125000"/>
              </a:lnSpc>
              <a:spcBef>
                <a:spcPts val="600"/>
              </a:spcBef>
              <a:buClrTx/>
              <a:buSzPct val="60000"/>
              <a:buFontTx/>
              <a:buNone/>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400" dirty="0">
                <a:solidFill>
                  <a:srgbClr val="FF0000"/>
                </a:solidFill>
                <a:latin typeface="Times New Roman" pitchFamily="16" charset="0"/>
                <a:ea typeface="WenQuanYi Micro Hei" charset="0"/>
                <a:cs typeface="WenQuanYi Micro Hei" charset="0"/>
              </a:rPr>
              <a:t>CSMA Methods</a:t>
            </a:r>
          </a:p>
          <a:p>
            <a:pPr marL="1131888" lvl="2" indent="-331788">
              <a:lnSpc>
                <a:spcPct val="125000"/>
              </a:lnSpc>
              <a:spcBef>
                <a:spcPts val="700"/>
              </a:spcBef>
              <a:buClr>
                <a:srgbClr val="CC9900"/>
              </a:buClr>
              <a:buSzPct val="65000"/>
              <a:buFont typeface="Wingdings" charset="2"/>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000" dirty="0">
                <a:solidFill>
                  <a:srgbClr val="000000"/>
                </a:solidFill>
                <a:latin typeface="Times New Roman" pitchFamily="16" charset="0"/>
                <a:ea typeface="WenQuanYi Micro Hei" charset="0"/>
                <a:cs typeface="WenQuanYi Micro Hei" charset="0"/>
              </a:rPr>
              <a:t>1-persistent </a:t>
            </a:r>
            <a:r>
              <a:rPr lang="en-US" sz="2000" dirty="0" smtClean="0">
                <a:solidFill>
                  <a:srgbClr val="000000"/>
                </a:solidFill>
                <a:latin typeface="Times New Roman" pitchFamily="16" charset="0"/>
                <a:ea typeface="WenQuanYi Micro Hei" charset="0"/>
                <a:cs typeface="WenQuanYi Micro Hei" charset="0"/>
              </a:rPr>
              <a:t>CSMA</a:t>
            </a:r>
          </a:p>
          <a:p>
            <a:pPr marL="1131888" lvl="2" indent="-331788">
              <a:lnSpc>
                <a:spcPct val="125000"/>
              </a:lnSpc>
              <a:spcBef>
                <a:spcPts val="700"/>
              </a:spcBef>
              <a:buClr>
                <a:srgbClr val="CC9900"/>
              </a:buClr>
              <a:buSzPct val="65000"/>
              <a:buFont typeface="Wingdings" charset="2"/>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000" dirty="0" smtClean="0">
                <a:solidFill>
                  <a:srgbClr val="000000"/>
                </a:solidFill>
                <a:latin typeface="Times New Roman" pitchFamily="16" charset="0"/>
                <a:ea typeface="WenQuanYi Micro Hei" charset="0"/>
                <a:cs typeface="WenQuanYi Micro Hei" charset="0"/>
              </a:rPr>
              <a:t>non-persistent CSMA</a:t>
            </a:r>
          </a:p>
          <a:p>
            <a:pPr marL="1131888" lvl="2" indent="-331788">
              <a:lnSpc>
                <a:spcPct val="125000"/>
              </a:lnSpc>
              <a:spcBef>
                <a:spcPts val="700"/>
              </a:spcBef>
              <a:buClr>
                <a:srgbClr val="CC9900"/>
              </a:buClr>
              <a:buSzPct val="65000"/>
              <a:buFont typeface="Wingdings" charset="2"/>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sz="2000" dirty="0" smtClean="0">
                <a:solidFill>
                  <a:srgbClr val="000000"/>
                </a:solidFill>
                <a:latin typeface="Times New Roman" pitchFamily="16" charset="0"/>
                <a:ea typeface="WenQuanYi Micro Hei" charset="0"/>
                <a:cs typeface="WenQuanYi Micro Hei" charset="0"/>
              </a:rPr>
              <a:t>p-persistent </a:t>
            </a:r>
            <a:r>
              <a:rPr lang="en-US" sz="2000" dirty="0">
                <a:solidFill>
                  <a:srgbClr val="000000"/>
                </a:solidFill>
                <a:latin typeface="Times New Roman" pitchFamily="16" charset="0"/>
                <a:ea typeface="WenQuanYi Micro Hei" charset="0"/>
                <a:cs typeface="WenQuanYi Micro Hei" charset="0"/>
              </a:rPr>
              <a:t>CSMA</a:t>
            </a:r>
          </a:p>
          <a:p>
            <a:pPr marL="331788" indent="-331788">
              <a:lnSpc>
                <a:spcPct val="125000"/>
              </a:lnSpc>
              <a:spcBef>
                <a:spcPts val="600"/>
              </a:spcBef>
              <a:buClr>
                <a:srgbClr val="3B812F"/>
              </a:buClr>
              <a:buSzPct val="60000"/>
              <a:buFont typeface="Wingdings" charset="2"/>
              <a:buNone/>
              <a:tabLst>
                <a:tab pos="901700" algn="l"/>
                <a:tab pos="1816100" algn="l"/>
                <a:tab pos="2730500" algn="l"/>
                <a:tab pos="3644900" algn="l"/>
                <a:tab pos="4559300" algn="l"/>
                <a:tab pos="5473700" algn="l"/>
                <a:tab pos="6388100" algn="l"/>
                <a:tab pos="7302500" algn="l"/>
                <a:tab pos="8216900" algn="l"/>
                <a:tab pos="9131300" algn="l"/>
                <a:tab pos="10045700" algn="l"/>
              </a:tabLst>
            </a:pPr>
            <a:endParaRPr lang="en-US" sz="2000" dirty="0">
              <a:solidFill>
                <a:srgbClr val="000000"/>
              </a:solidFill>
              <a:latin typeface="Times New Roman"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i="1" dirty="0">
                <a:solidFill>
                  <a:srgbClr val="006633"/>
                </a:solidFill>
                <a:latin typeface="Times New Roman" pitchFamily="16" charset="0"/>
                <a:ea typeface="DejaVu Sans" charset="0"/>
                <a:cs typeface="DejaVu Sans" charset="0"/>
              </a:rPr>
              <a:t>1-persistent</a:t>
            </a:r>
          </a:p>
        </p:txBody>
      </p:sp>
      <p:sp>
        <p:nvSpPr>
          <p:cNvPr id="24578" name="Text Box 2"/>
          <p:cNvSpPr txBox="1">
            <a:spLocks noChangeArrowheads="1"/>
          </p:cNvSpPr>
          <p:nvPr/>
        </p:nvSpPr>
        <p:spPr bwMode="auto">
          <a:xfrm>
            <a:off x="457200" y="1143000"/>
            <a:ext cx="8229600" cy="4987925"/>
          </a:xfrm>
          <a:prstGeom prst="rect">
            <a:avLst/>
          </a:prstGeom>
          <a:noFill/>
          <a:ln w="9360" cap="sq">
            <a:solidFill>
              <a:srgbClr val="FF33CC"/>
            </a:solidFill>
            <a:miter lim="800000"/>
            <a:headEnd/>
            <a:tailEnd/>
          </a:ln>
          <a:effectLst/>
        </p:spPr>
        <p:txBody>
          <a:bodyPr lIns="90000" tIns="46800" rIns="90000" bIns="46800"/>
          <a:lstStyle/>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dirty="0">
                <a:solidFill>
                  <a:srgbClr val="000000"/>
                </a:solidFill>
                <a:latin typeface="Times New Roman" pitchFamily="16" charset="0"/>
                <a:ea typeface="DejaVu Sans" charset="0"/>
                <a:cs typeface="DejaVu Sans" charset="0"/>
              </a:rPr>
              <a:t>When a station has data to send, it first listens to channel to see if any one else is transmitting at that moment.</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dirty="0">
                <a:solidFill>
                  <a:srgbClr val="000000"/>
                </a:solidFill>
                <a:latin typeface="Times New Roman" pitchFamily="16" charset="0"/>
                <a:ea typeface="DejaVu Sans" charset="0"/>
                <a:cs typeface="DejaVu Sans" charset="0"/>
              </a:rPr>
              <a:t>If the channel is busy, the station </a:t>
            </a:r>
            <a:r>
              <a:rPr lang="en-US" sz="2400" dirty="0">
                <a:solidFill>
                  <a:srgbClr val="FF0000"/>
                </a:solidFill>
                <a:latin typeface="Times New Roman" pitchFamily="16" charset="0"/>
                <a:ea typeface="DejaVu Sans" charset="0"/>
                <a:cs typeface="DejaVu Sans" charset="0"/>
              </a:rPr>
              <a:t>continuously</a:t>
            </a:r>
            <a:r>
              <a:rPr lang="en-US" sz="2400" dirty="0">
                <a:solidFill>
                  <a:srgbClr val="000000"/>
                </a:solidFill>
                <a:latin typeface="Times New Roman" pitchFamily="16" charset="0"/>
                <a:ea typeface="DejaVu Sans" charset="0"/>
                <a:cs typeface="DejaVu Sans" charset="0"/>
              </a:rPr>
              <a:t> senses until it becomes idle.</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dirty="0">
                <a:solidFill>
                  <a:srgbClr val="000000"/>
                </a:solidFill>
                <a:latin typeface="Times New Roman" pitchFamily="16" charset="0"/>
                <a:ea typeface="DejaVu Sans" charset="0"/>
                <a:cs typeface="DejaVu Sans" charset="0"/>
              </a:rPr>
              <a:t>When the station detects an idle channel, it transmits a frame.</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dirty="0">
                <a:solidFill>
                  <a:srgbClr val="000000"/>
                </a:solidFill>
                <a:latin typeface="Times New Roman" pitchFamily="16" charset="0"/>
                <a:ea typeface="DejaVu Sans" charset="0"/>
                <a:cs typeface="DejaVu Sans" charset="0"/>
              </a:rPr>
              <a:t>If a collision occurs, the station waits a random amount of time and starts all over again.</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dirty="0">
                <a:solidFill>
                  <a:srgbClr val="FF0000"/>
                </a:solidFill>
                <a:latin typeface="Times New Roman" pitchFamily="16" charset="0"/>
                <a:ea typeface="DejaVu Sans" charset="0"/>
                <a:cs typeface="DejaVu Sans" charset="0"/>
              </a:rPr>
              <a:t>The station transmits with a probability of 1 whenever if finds the channel idle</a:t>
            </a:r>
            <a:r>
              <a:rPr lang="en-US" sz="2400" dirty="0" smtClean="0">
                <a:solidFill>
                  <a:srgbClr val="FF0000"/>
                </a:solidFill>
                <a:latin typeface="Times New Roman" pitchFamily="16" charset="0"/>
                <a:ea typeface="DejaVu Sans" charset="0"/>
                <a:cs typeface="DejaVu Sans" charset="0"/>
              </a:rPr>
              <a:t>.</a:t>
            </a:r>
            <a:endParaRPr lang="en-US" sz="2400" dirty="0">
              <a:solidFill>
                <a:srgbClr val="FF0000"/>
              </a:solidFill>
              <a:latin typeface="Times New Roman" pitchFamily="16" charset="0"/>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2895600"/>
            <a:ext cx="7264400" cy="1068388"/>
          </a:xfrm>
          <a:prstGeom prst="rect">
            <a:avLst/>
          </a:prstGeom>
          <a:noFill/>
          <a:ln w="28440" cap="sq">
            <a:solidFill>
              <a:srgbClr val="FF0000"/>
            </a:solidFill>
            <a:miter lim="800000"/>
            <a:headEnd/>
            <a:tailEnd/>
          </a:ln>
          <a:effec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rgbClr val="000000"/>
                </a:solidFill>
                <a:latin typeface="Calibri" pitchFamily="32" charset="0"/>
                <a:ea typeface="DejaVu Sans" charset="0"/>
                <a:cs typeface="DejaVu Sans" charset="0"/>
              </a:rPr>
              <a:t>BROADCAST NETWORKS AND THEIR PROTOCOLS</a:t>
            </a:r>
          </a:p>
        </p:txBody>
      </p:sp>
      <p:sp>
        <p:nvSpPr>
          <p:cNvPr id="7170" name="Rectangle 2"/>
          <p:cNvSpPr>
            <a:spLocks noChangeArrowheads="1"/>
          </p:cNvSpPr>
          <p:nvPr/>
        </p:nvSpPr>
        <p:spPr bwMode="auto">
          <a:xfrm>
            <a:off x="457200" y="457200"/>
            <a:ext cx="9144000" cy="838200"/>
          </a:xfrm>
          <a:prstGeom prst="rect">
            <a:avLst/>
          </a:prstGeom>
          <a:noFill/>
          <a:ln w="9525" cap="flat">
            <a:noFill/>
            <a:round/>
            <a:headEnd/>
            <a:tailEnd/>
          </a:ln>
          <a:effectLst/>
        </p:spPr>
        <p:txBody>
          <a:bodyPr lIns="92160" tIns="0" rIns="92160" bIns="0" anchor="ctr"/>
          <a:lstStyle/>
          <a:p>
            <a:pPr>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rgbClr val="000000"/>
                </a:solidFill>
                <a:latin typeface="Times New Roman" pitchFamily="16" charset="0"/>
                <a:ea typeface="DejaVu Sans" charset="0"/>
                <a:cs typeface="DejaVu Sans" charset="0"/>
              </a:rPr>
              <a:t>            </a:t>
            </a:r>
            <a:r>
              <a:rPr lang="en-GB" sz="3200">
                <a:solidFill>
                  <a:srgbClr val="000000"/>
                </a:solidFill>
                <a:latin typeface="Calibri" pitchFamily="32" charset="0"/>
                <a:ea typeface="DejaVu Sans" charset="0"/>
                <a:cs typeface="DejaVu Sans" charset="0"/>
              </a:rPr>
              <a:t>The Medium Access Sub layer</a:t>
            </a:r>
          </a:p>
        </p:txBody>
      </p:sp>
      <p:sp>
        <p:nvSpPr>
          <p:cNvPr id="7171" name="AutoShape 3"/>
          <p:cNvSpPr>
            <a:spLocks noChangeArrowheads="1"/>
          </p:cNvSpPr>
          <p:nvPr/>
        </p:nvSpPr>
        <p:spPr bwMode="auto">
          <a:xfrm>
            <a:off x="4191000" y="1371600"/>
            <a:ext cx="609600" cy="1066800"/>
          </a:xfrm>
          <a:prstGeom prst="downArrow">
            <a:avLst>
              <a:gd name="adj1" fmla="val 50000"/>
              <a:gd name="adj2" fmla="val 43750"/>
            </a:avLst>
          </a:prstGeom>
          <a:solidFill>
            <a:srgbClr val="FFFFFF"/>
          </a:solidFill>
          <a:ln w="19080" cap="sq">
            <a:solidFill>
              <a:srgbClr val="000000"/>
            </a:solidFill>
            <a:miter lim="800000"/>
            <a:headEnd/>
            <a:tailEnd/>
          </a:ln>
          <a:effectLst/>
        </p:spPr>
        <p:txBody>
          <a:bodyPr wrap="none" anchor="ctr"/>
          <a:lstStyle/>
          <a:p>
            <a:endParaRPr lang="en-US"/>
          </a:p>
        </p:txBody>
      </p:sp>
      <p:sp>
        <p:nvSpPr>
          <p:cNvPr id="7172" name="Rectangle 4"/>
          <p:cNvSpPr>
            <a:spLocks noChangeArrowheads="1"/>
          </p:cNvSpPr>
          <p:nvPr/>
        </p:nvSpPr>
        <p:spPr bwMode="auto">
          <a:xfrm>
            <a:off x="4852988" y="1600200"/>
            <a:ext cx="1743075" cy="458788"/>
          </a:xfrm>
          <a:prstGeom prst="rect">
            <a:avLst/>
          </a:prstGeom>
          <a:noFill/>
          <a:ln w="9525" cap="flat">
            <a:noFill/>
            <a:round/>
            <a:headEnd/>
            <a:tailEnd/>
          </a:ln>
          <a:effectLst/>
        </p:spPr>
        <p:txBody>
          <a:bodyPr wrap="none" lIns="92160" tIns="46080" rIns="92160" bIns="46080">
            <a:spAutoFit/>
          </a:bodyPr>
          <a:lstStyle/>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Calibri" pitchFamily="32" charset="0"/>
                <a:ea typeface="DejaVu Sans" charset="0"/>
                <a:cs typeface="DejaVu Sans" charset="0"/>
              </a:rPr>
              <a:t>deals with</a:t>
            </a:r>
          </a:p>
        </p:txBody>
      </p:sp>
      <p:sp>
        <p:nvSpPr>
          <p:cNvPr id="7173" name="Text Box 5"/>
          <p:cNvSpPr txBox="1">
            <a:spLocks noChangeArrowheads="1"/>
          </p:cNvSpPr>
          <p:nvPr/>
        </p:nvSpPr>
        <p:spPr bwMode="auto">
          <a:xfrm>
            <a:off x="1431925" y="4684713"/>
            <a:ext cx="5883275" cy="1190625"/>
          </a:xfrm>
          <a:prstGeom prst="rect">
            <a:avLst/>
          </a:prstGeom>
          <a:noFill/>
          <a:ln w="9525" cap="flat">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i="1">
                <a:solidFill>
                  <a:srgbClr val="000000"/>
                </a:solidFill>
                <a:latin typeface="Times New Roman" pitchFamily="16" charset="0"/>
                <a:ea typeface="DejaVu Sans" charset="0"/>
                <a:cs typeface="DejaVu Sans" charset="0"/>
              </a:rPr>
              <a:t>Broadcast channels are sometimes referred to as </a:t>
            </a:r>
            <a:r>
              <a:rPr lang="en-US" sz="2400" b="1" i="1">
                <a:solidFill>
                  <a:srgbClr val="000000"/>
                </a:solidFill>
                <a:latin typeface="Times New Roman" pitchFamily="16" charset="0"/>
                <a:ea typeface="DejaVu Sans" charset="0"/>
                <a:cs typeface="DejaVu Sans" charset="0"/>
              </a:rPr>
              <a:t>multi-access channels</a:t>
            </a:r>
            <a:r>
              <a:rPr lang="en-US" sz="2400" i="1">
                <a:solidFill>
                  <a:srgbClr val="000000"/>
                </a:solidFill>
                <a:latin typeface="Times New Roman" pitchFamily="16" charset="0"/>
                <a:ea typeface="DejaVu Sans" charset="0"/>
                <a:cs typeface="DejaVu Sans" charset="0"/>
              </a:rPr>
              <a:t> or </a:t>
            </a:r>
            <a:r>
              <a:rPr lang="en-US" sz="2400" b="1" i="1">
                <a:solidFill>
                  <a:srgbClr val="000000"/>
                </a:solidFill>
                <a:latin typeface="Times New Roman" pitchFamily="16" charset="0"/>
                <a:ea typeface="DejaVu Sans" charset="0"/>
                <a:cs typeface="DejaVu Sans" charset="0"/>
              </a:rPr>
              <a:t>random access channels.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1143000" y="838200"/>
            <a:ext cx="6934200" cy="3581400"/>
          </a:xfrm>
          <a:prstGeom prst="rect">
            <a:avLst/>
          </a:prstGeom>
          <a:noFill/>
          <a:ln w="9525">
            <a:noFill/>
            <a:miter lim="800000"/>
            <a:headEnd/>
            <a:tailEnd/>
          </a:ln>
        </p:spPr>
      </p:pic>
      <p:sp>
        <p:nvSpPr>
          <p:cNvPr id="3" name="Rectangle 2"/>
          <p:cNvSpPr/>
          <p:nvPr/>
        </p:nvSpPr>
        <p:spPr>
          <a:xfrm>
            <a:off x="1219200" y="4876800"/>
            <a:ext cx="6705600" cy="1311128"/>
          </a:xfrm>
          <a:prstGeom prst="rect">
            <a:avLst/>
          </a:prstGeom>
        </p:spPr>
        <p:txBody>
          <a:bodyPr wrap="square">
            <a:spAutoFit/>
          </a:bodyPr>
          <a:lstStyle/>
          <a:p>
            <a:pPr marL="457200" indent="-457200">
              <a:spcBef>
                <a:spcPct val="20000"/>
              </a:spcBef>
              <a:buClr>
                <a:schemeClr val="folHlink"/>
              </a:buClr>
              <a:buSzPct val="60000"/>
              <a:buFont typeface="Wingdings" pitchFamily="2" charset="2"/>
              <a:buChar char="§"/>
            </a:pPr>
            <a:r>
              <a:rPr lang="en-US" dirty="0" smtClean="0">
                <a:latin typeface="Times New Roman" pitchFamily="18" charset="0"/>
              </a:rPr>
              <a:t>Performance</a:t>
            </a:r>
          </a:p>
          <a:p>
            <a:pPr marL="838200" lvl="1" indent="-381000">
              <a:spcBef>
                <a:spcPct val="20000"/>
              </a:spcBef>
              <a:buClr>
                <a:schemeClr val="folHlink"/>
              </a:buClr>
              <a:buSzPct val="60000"/>
              <a:buFont typeface="Wingdings" pitchFamily="2" charset="2"/>
              <a:buChar char="§"/>
            </a:pPr>
            <a:r>
              <a:rPr lang="en-US" dirty="0" smtClean="0">
                <a:latin typeface="Times New Roman" pitchFamily="18" charset="0"/>
              </a:rPr>
              <a:t>1-persistent stations are </a:t>
            </a:r>
            <a:r>
              <a:rPr lang="en-US" b="1" dirty="0" smtClean="0">
                <a:latin typeface="Times New Roman" pitchFamily="18" charset="0"/>
              </a:rPr>
              <a:t>selfish</a:t>
            </a:r>
            <a:endParaRPr lang="en-GB" b="1" dirty="0" smtClean="0">
              <a:latin typeface="Times New Roman" pitchFamily="18" charset="0"/>
            </a:endParaRPr>
          </a:p>
          <a:p>
            <a:pPr marL="838200" lvl="1" indent="-381000">
              <a:spcBef>
                <a:spcPct val="20000"/>
              </a:spcBef>
              <a:buClr>
                <a:schemeClr val="folHlink"/>
              </a:buClr>
              <a:buSzPct val="60000"/>
              <a:buFont typeface="Wingdings" pitchFamily="2" charset="2"/>
              <a:buChar char="§"/>
            </a:pPr>
            <a:r>
              <a:rPr lang="en-US" dirty="0" smtClean="0">
                <a:latin typeface="Times New Roman" pitchFamily="18" charset="0"/>
              </a:rPr>
              <a:t>If two or more stations becomes ready at the same time</a:t>
            </a:r>
            <a:r>
              <a:rPr lang="en-GB" dirty="0" smtClean="0">
                <a:latin typeface="Times New Roman" pitchFamily="18" charset="0"/>
              </a:rPr>
              <a:t>, </a:t>
            </a:r>
            <a:r>
              <a:rPr lang="en-US" b="1" dirty="0" smtClean="0">
                <a:latin typeface="Times New Roman" pitchFamily="18" charset="0"/>
              </a:rPr>
              <a:t>collision guaranteed</a:t>
            </a:r>
            <a:endParaRPr lang="en-GB" b="1" dirty="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000000"/>
                </a:solidFill>
                <a:latin typeface="Times New Roman" pitchFamily="16" charset="0"/>
                <a:ea typeface="DejaVu Sans" charset="0"/>
                <a:cs typeface="DejaVu Sans" charset="0"/>
              </a:rPr>
              <a:t>Propagation delay and zero propagation delay.</a:t>
            </a:r>
          </a:p>
          <a:p>
            <a:pPr lvl="1"/>
            <a:r>
              <a:rPr lang="en-US" dirty="0" smtClean="0"/>
              <a:t>The propagation delay has an important effect on the performance of the protocol.  </a:t>
            </a:r>
          </a:p>
          <a:p>
            <a:pPr lvl="1"/>
            <a:r>
              <a:rPr lang="en-US" dirty="0" smtClean="0"/>
              <a:t>There is a small chance that just after a station begins sending, another station will become ready to send and sense the channel. If the first station's signal has not yet reached the second one, the latter will sense an idle channel and will also begin sending, resulting in a collision</a:t>
            </a:r>
          </a:p>
          <a:p>
            <a:pPr lvl="1"/>
            <a:r>
              <a:rPr lang="en-US" dirty="0" smtClean="0"/>
              <a:t>Even if the propagation delay is zero, there will still be collisions. If two stations become ready in the middle of a third station's transmission, both will wait politely until the transmission ends and then both will begin transmitting exactly simultaneously, resulting in a collision.</a:t>
            </a:r>
          </a:p>
          <a:p>
            <a:pPr lvl="1"/>
            <a:endParaRPr lang="en-US" sz="2500" dirty="0" smtClean="0"/>
          </a:p>
          <a:p>
            <a:pPr lvl="1"/>
            <a:endParaRPr lang="en-US" sz="2500" dirty="0" smtClean="0"/>
          </a:p>
        </p:txBody>
      </p:sp>
      <p:sp>
        <p:nvSpPr>
          <p:cNvPr id="4"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i="1" dirty="0">
                <a:solidFill>
                  <a:srgbClr val="006633"/>
                </a:solidFill>
                <a:latin typeface="Times New Roman" pitchFamily="16" charset="0"/>
                <a:ea typeface="DejaVu Sans" charset="0"/>
                <a:cs typeface="DejaVu Sans" charset="0"/>
              </a:rPr>
              <a:t>1-persistent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1">
                <a:solidFill>
                  <a:srgbClr val="006633"/>
                </a:solidFill>
                <a:latin typeface="Times New Roman" pitchFamily="16" charset="0"/>
                <a:ea typeface="DejaVu Sans" charset="0"/>
                <a:cs typeface="DejaVu Sans" charset="0"/>
              </a:rPr>
              <a:t>Non-persistent CSMA</a:t>
            </a:r>
          </a:p>
        </p:txBody>
      </p:sp>
      <p:sp>
        <p:nvSpPr>
          <p:cNvPr id="25602" name="Text Box 2"/>
          <p:cNvSpPr txBox="1">
            <a:spLocks noChangeArrowheads="1"/>
          </p:cNvSpPr>
          <p:nvPr/>
        </p:nvSpPr>
        <p:spPr bwMode="auto">
          <a:xfrm>
            <a:off x="457200" y="1600200"/>
            <a:ext cx="8382000" cy="3505200"/>
          </a:xfrm>
          <a:prstGeom prst="rect">
            <a:avLst/>
          </a:prstGeom>
          <a:noFill/>
          <a:ln w="9360" cap="sq">
            <a:solidFill>
              <a:srgbClr val="FF33CC"/>
            </a:solidFill>
            <a:miter lim="800000"/>
            <a:headEnd/>
            <a:tailEnd/>
          </a:ln>
          <a:effectLst/>
        </p:spPr>
        <p:txBody>
          <a:bodyPr lIns="90000" tIns="46800" rIns="90000" bIns="46800"/>
          <a:lstStyle/>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i="1" dirty="0">
                <a:solidFill>
                  <a:srgbClr val="000000"/>
                </a:solidFill>
                <a:latin typeface="Times New Roman" pitchFamily="16" charset="0"/>
                <a:ea typeface="DejaVu Sans" charset="0"/>
                <a:cs typeface="DejaVu Sans" charset="0"/>
              </a:rPr>
              <a:t>A station that has a frame to send it senses the line.</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i="1" dirty="0">
                <a:solidFill>
                  <a:srgbClr val="000000"/>
                </a:solidFill>
                <a:latin typeface="Times New Roman" pitchFamily="16" charset="0"/>
                <a:ea typeface="DejaVu Sans" charset="0"/>
                <a:cs typeface="DejaVu Sans" charset="0"/>
              </a:rPr>
              <a:t>If the line is idle, it sends immediately.</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i="1" dirty="0">
                <a:solidFill>
                  <a:srgbClr val="000000"/>
                </a:solidFill>
                <a:latin typeface="Times New Roman" pitchFamily="16" charset="0"/>
                <a:ea typeface="DejaVu Sans" charset="0"/>
                <a:cs typeface="DejaVu Sans" charset="0"/>
              </a:rPr>
              <a:t>If the line is not idle</a:t>
            </a:r>
            <a:r>
              <a:rPr lang="en-US" sz="2400" i="1" dirty="0">
                <a:solidFill>
                  <a:srgbClr val="FF0000"/>
                </a:solidFill>
                <a:latin typeface="Times New Roman" pitchFamily="16" charset="0"/>
                <a:ea typeface="DejaVu Sans" charset="0"/>
                <a:cs typeface="DejaVu Sans" charset="0"/>
              </a:rPr>
              <a:t>, </a:t>
            </a:r>
            <a:r>
              <a:rPr lang="en-US" sz="2400" b="1" i="1" dirty="0">
                <a:solidFill>
                  <a:srgbClr val="FF0000"/>
                </a:solidFill>
                <a:latin typeface="Times New Roman" pitchFamily="16" charset="0"/>
                <a:ea typeface="DejaVu Sans" charset="0"/>
                <a:cs typeface="DejaVu Sans" charset="0"/>
              </a:rPr>
              <a:t>it waits a random amount of time and then senses the line again.</a:t>
            </a:r>
          </a:p>
          <a:p>
            <a:pPr marL="331788" indent="-331788">
              <a:lnSpc>
                <a:spcPct val="125000"/>
              </a:lnSpc>
              <a:spcBef>
                <a:spcPts val="60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400" i="1" dirty="0">
                <a:solidFill>
                  <a:srgbClr val="000000"/>
                </a:solidFill>
                <a:latin typeface="Times New Roman" pitchFamily="16" charset="0"/>
                <a:ea typeface="DejaVu Sans" charset="0"/>
                <a:cs typeface="DejaVu Sans" charset="0"/>
              </a:rPr>
              <a:t> This algorithm should lead to better channel utilization and longer delays than 1-persistant CSMA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srcRect/>
          <a:stretch>
            <a:fillRect/>
          </a:stretch>
        </p:blipFill>
        <p:spPr bwMode="auto">
          <a:xfrm>
            <a:off x="609600" y="838200"/>
            <a:ext cx="8077200" cy="3352800"/>
          </a:xfrm>
          <a:prstGeom prst="rect">
            <a:avLst/>
          </a:prstGeom>
          <a:noFill/>
          <a:ln w="9525">
            <a:noFill/>
            <a:miter lim="800000"/>
            <a:headEnd/>
            <a:tailEnd/>
          </a:ln>
        </p:spPr>
      </p:pic>
      <p:sp>
        <p:nvSpPr>
          <p:cNvPr id="3" name="Rectangle 2"/>
          <p:cNvSpPr/>
          <p:nvPr/>
        </p:nvSpPr>
        <p:spPr>
          <a:xfrm>
            <a:off x="1066800" y="4419600"/>
            <a:ext cx="7162800" cy="1948226"/>
          </a:xfrm>
          <a:prstGeom prst="rect">
            <a:avLst/>
          </a:prstGeom>
        </p:spPr>
        <p:txBody>
          <a:bodyPr wrap="square">
            <a:spAutoFit/>
          </a:bodyPr>
          <a:lstStyle/>
          <a:p>
            <a:pPr marL="457200" indent="-457200">
              <a:lnSpc>
                <a:spcPct val="90000"/>
              </a:lnSpc>
              <a:spcBef>
                <a:spcPct val="20000"/>
              </a:spcBef>
              <a:buClr>
                <a:schemeClr val="folHlink"/>
              </a:buClr>
              <a:buSzPct val="60000"/>
              <a:buFont typeface="Wingdings" pitchFamily="2" charset="2"/>
              <a:buChar char="§"/>
            </a:pPr>
            <a:r>
              <a:rPr lang="en-GB" dirty="0" smtClean="0">
                <a:latin typeface="Times New Roman" pitchFamily="18" charset="0"/>
              </a:rPr>
              <a:t>Performance:</a:t>
            </a:r>
          </a:p>
          <a:p>
            <a:pPr marL="914400" lvl="1" indent="-457200">
              <a:lnSpc>
                <a:spcPct val="90000"/>
              </a:lnSpc>
              <a:spcBef>
                <a:spcPct val="20000"/>
              </a:spcBef>
              <a:buClr>
                <a:schemeClr val="folHlink"/>
              </a:buClr>
              <a:buSzPct val="60000"/>
              <a:buFont typeface="Wingdings" pitchFamily="2" charset="2"/>
              <a:buChar char="§"/>
            </a:pPr>
            <a:r>
              <a:rPr lang="en-GB" dirty="0" smtClean="0">
                <a:latin typeface="Times New Roman" pitchFamily="18" charset="0"/>
              </a:rPr>
              <a:t>Random</a:t>
            </a:r>
            <a:r>
              <a:rPr lang="en-US" dirty="0" smtClean="0">
                <a:latin typeface="Times New Roman" pitchFamily="18" charset="0"/>
              </a:rPr>
              <a:t> delays reduces probability of collisions because two stations with data to be transmitted will wait for different amount of times.</a:t>
            </a:r>
            <a:endParaRPr lang="en-GB" dirty="0" smtClean="0">
              <a:latin typeface="Times New Roman" pitchFamily="18" charset="0"/>
            </a:endParaRPr>
          </a:p>
          <a:p>
            <a:pPr marL="914400" lvl="1" indent="-457200">
              <a:lnSpc>
                <a:spcPct val="90000"/>
              </a:lnSpc>
              <a:spcBef>
                <a:spcPct val="20000"/>
              </a:spcBef>
              <a:buClr>
                <a:schemeClr val="folHlink"/>
              </a:buClr>
              <a:buSzPct val="60000"/>
              <a:buFont typeface="Wingdings" pitchFamily="2" charset="2"/>
              <a:buChar char="§"/>
            </a:pPr>
            <a:r>
              <a:rPr lang="en-GB" dirty="0" smtClean="0">
                <a:latin typeface="Times New Roman" pitchFamily="18" charset="0"/>
              </a:rPr>
              <a:t>Bandwidth</a:t>
            </a:r>
            <a:r>
              <a:rPr lang="en-US" dirty="0" smtClean="0">
                <a:latin typeface="Times New Roman" pitchFamily="18" charset="0"/>
              </a:rPr>
              <a:t> is </a:t>
            </a:r>
            <a:r>
              <a:rPr lang="en-US" b="1" dirty="0" smtClean="0">
                <a:latin typeface="Times New Roman" pitchFamily="18" charset="0"/>
              </a:rPr>
              <a:t>wasted</a:t>
            </a:r>
            <a:r>
              <a:rPr lang="en-US" dirty="0" smtClean="0">
                <a:latin typeface="Times New Roman" pitchFamily="18" charset="0"/>
              </a:rPr>
              <a:t> if waiting time (</a:t>
            </a:r>
            <a:r>
              <a:rPr lang="en-US" dirty="0" err="1" smtClean="0">
                <a:latin typeface="Times New Roman" pitchFamily="18" charset="0"/>
              </a:rPr>
              <a:t>backoff</a:t>
            </a:r>
            <a:r>
              <a:rPr lang="en-US" dirty="0" smtClean="0">
                <a:latin typeface="Times New Roman" pitchFamily="18" charset="0"/>
              </a:rPr>
              <a:t>) is large because medium will remain idle following end of transmission</a:t>
            </a:r>
            <a:r>
              <a:rPr lang="en-GB" dirty="0" smtClean="0">
                <a:latin typeface="Times New Roman" pitchFamily="18" charset="0"/>
              </a:rPr>
              <a:t> even</a:t>
            </a:r>
            <a:r>
              <a:rPr lang="en-US" dirty="0" smtClean="0">
                <a:latin typeface="Times New Roman" pitchFamily="18" charset="0"/>
              </a:rPr>
              <a:t> if one or more stations have frames to send </a:t>
            </a: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57200" y="685800"/>
            <a:ext cx="8204200" cy="533400"/>
          </a:xfrm>
          <a:prstGeom prst="rect">
            <a:avLst/>
          </a:prstGeom>
          <a:noFill/>
          <a:ln w="9525">
            <a:noFill/>
            <a:miter lim="800000"/>
            <a:headEnd/>
            <a:tailEnd/>
          </a:ln>
        </p:spPr>
        <p:txBody>
          <a:bodyPr anchor="b"/>
          <a:lstStyle/>
          <a:p>
            <a:pPr eaLnBrk="1" hangingPunct="1"/>
            <a:r>
              <a:rPr lang="en-GB" sz="4400" dirty="0">
                <a:solidFill>
                  <a:schemeClr val="tx2"/>
                </a:solidFill>
              </a:rPr>
              <a:t>P-persistent CSMA</a:t>
            </a:r>
            <a:endParaRPr lang="en-US" sz="4400" dirty="0">
              <a:solidFill>
                <a:schemeClr val="tx2"/>
              </a:solidFill>
            </a:endParaRPr>
          </a:p>
        </p:txBody>
      </p:sp>
      <p:sp>
        <p:nvSpPr>
          <p:cNvPr id="25603" name="Rectangle 5"/>
          <p:cNvSpPr>
            <a:spLocks noChangeArrowheads="1"/>
          </p:cNvSpPr>
          <p:nvPr/>
        </p:nvSpPr>
        <p:spPr bwMode="auto">
          <a:xfrm>
            <a:off x="533400" y="1676400"/>
            <a:ext cx="8178800" cy="4686300"/>
          </a:xfrm>
          <a:prstGeom prst="rect">
            <a:avLst/>
          </a:prstGeom>
          <a:noFill/>
          <a:ln w="9525">
            <a:noFill/>
            <a:miter lim="800000"/>
            <a:headEnd/>
            <a:tailEnd/>
          </a:ln>
        </p:spPr>
        <p:txBody>
          <a:bodyPr/>
          <a:lstStyle/>
          <a:p>
            <a:pPr marL="457200" indent="-457200" eaLnBrk="1" hangingPunct="1">
              <a:spcBef>
                <a:spcPct val="20000"/>
              </a:spcBef>
              <a:buClr>
                <a:schemeClr val="folHlink"/>
              </a:buClr>
              <a:buSzPct val="60000"/>
              <a:buFont typeface="Wingdings" pitchFamily="2" charset="2"/>
              <a:buChar char="n"/>
            </a:pPr>
            <a:r>
              <a:rPr lang="en-GB" sz="2400" dirty="0"/>
              <a:t>Time is divided to slots where each Time</a:t>
            </a:r>
            <a:r>
              <a:rPr lang="en-US" sz="2400" dirty="0"/>
              <a:t> unit (</a:t>
            </a:r>
            <a:r>
              <a:rPr lang="en-US" sz="2400" dirty="0" smtClean="0"/>
              <a:t>slot).</a:t>
            </a:r>
            <a:endParaRPr lang="en-GB" sz="2400" dirty="0"/>
          </a:p>
          <a:p>
            <a:pPr marL="457200" indent="-457200" eaLnBrk="1" hangingPunct="1">
              <a:spcBef>
                <a:spcPct val="20000"/>
              </a:spcBef>
              <a:buClr>
                <a:schemeClr val="folHlink"/>
              </a:buClr>
              <a:buSzPct val="60000"/>
              <a:buFont typeface="Wingdings" pitchFamily="2" charset="2"/>
              <a:buChar char="n"/>
            </a:pPr>
            <a:r>
              <a:rPr lang="en-GB" sz="2400" dirty="0"/>
              <a:t>Station </a:t>
            </a:r>
            <a:r>
              <a:rPr lang="en-US" sz="2400" dirty="0"/>
              <a:t>wishing to transmit listens to the medium:</a:t>
            </a:r>
            <a:endParaRPr lang="en-US" sz="2400" dirty="0">
              <a:latin typeface="Times New Roman" pitchFamily="18" charset="0"/>
            </a:endParaRPr>
          </a:p>
          <a:p>
            <a:pPr marL="457200" indent="-457200" eaLnBrk="1" hangingPunct="1">
              <a:spcBef>
                <a:spcPct val="20000"/>
              </a:spcBef>
              <a:buClr>
                <a:schemeClr val="folHlink"/>
              </a:buClr>
              <a:buSzPct val="60000"/>
              <a:buFontTx/>
              <a:buAutoNum type="arabicPeriod"/>
            </a:pPr>
            <a:r>
              <a:rPr lang="en-GB" sz="2400" dirty="0">
                <a:latin typeface="Times New Roman" pitchFamily="18" charset="0"/>
              </a:rPr>
              <a:t>If</a:t>
            </a:r>
            <a:r>
              <a:rPr lang="en-US" sz="2400" dirty="0">
                <a:latin typeface="Times New Roman" pitchFamily="18" charset="0"/>
              </a:rPr>
              <a:t> medium idle, </a:t>
            </a:r>
          </a:p>
          <a:p>
            <a:pPr marL="838200" lvl="1" indent="-381000" eaLnBrk="1" hangingPunct="1">
              <a:spcBef>
                <a:spcPct val="20000"/>
              </a:spcBef>
              <a:buClr>
                <a:schemeClr val="tx1"/>
              </a:buClr>
              <a:buSzPct val="95000"/>
              <a:buFont typeface="Wingdings" pitchFamily="2" charset="2"/>
              <a:buChar char="§"/>
            </a:pPr>
            <a:r>
              <a:rPr lang="en-US" sz="2400" dirty="0">
                <a:latin typeface="Times New Roman" pitchFamily="18" charset="0"/>
              </a:rPr>
              <a:t>transmit with probability (</a:t>
            </a:r>
            <a:r>
              <a:rPr lang="en-US" sz="2400" b="1" dirty="0">
                <a:latin typeface="Times New Roman" pitchFamily="18" charset="0"/>
              </a:rPr>
              <a:t>p</a:t>
            </a:r>
            <a:r>
              <a:rPr lang="en-US" sz="2400" dirty="0">
                <a:latin typeface="Times New Roman" pitchFamily="18" charset="0"/>
              </a:rPr>
              <a:t>), OR</a:t>
            </a:r>
          </a:p>
          <a:p>
            <a:pPr marL="838200" lvl="1" indent="-381000" eaLnBrk="1" hangingPunct="1">
              <a:spcBef>
                <a:spcPct val="20000"/>
              </a:spcBef>
              <a:buClr>
                <a:schemeClr val="tx1"/>
              </a:buClr>
              <a:buSzPct val="95000"/>
              <a:buFont typeface="Wingdings" pitchFamily="2" charset="2"/>
              <a:buChar char="§"/>
            </a:pPr>
            <a:r>
              <a:rPr lang="en-US" sz="2400" dirty="0">
                <a:latin typeface="Times New Roman" pitchFamily="18" charset="0"/>
              </a:rPr>
              <a:t>wait </a:t>
            </a:r>
            <a:r>
              <a:rPr lang="en-US" sz="2400" b="1" dirty="0">
                <a:latin typeface="Times New Roman" pitchFamily="18" charset="0"/>
              </a:rPr>
              <a:t>one time unit (slot) </a:t>
            </a:r>
            <a:r>
              <a:rPr lang="en-US" sz="2400" dirty="0">
                <a:latin typeface="Times New Roman" pitchFamily="18" charset="0"/>
              </a:rPr>
              <a:t>with probability (</a:t>
            </a:r>
            <a:r>
              <a:rPr lang="en-US" sz="2400" b="1" dirty="0">
                <a:latin typeface="Times New Roman" pitchFamily="18" charset="0"/>
              </a:rPr>
              <a:t>1 – p</a:t>
            </a:r>
            <a:r>
              <a:rPr lang="en-US" sz="2400" dirty="0">
                <a:latin typeface="Times New Roman" pitchFamily="18" charset="0"/>
              </a:rPr>
              <a:t>), then repeat 1.</a:t>
            </a:r>
            <a:endParaRPr lang="en-GB" sz="2400" dirty="0">
              <a:latin typeface="Times New Roman" pitchFamily="18" charset="0"/>
            </a:endParaRPr>
          </a:p>
          <a:p>
            <a:pPr marL="457200" indent="-457200" eaLnBrk="1" hangingPunct="1">
              <a:spcBef>
                <a:spcPct val="20000"/>
              </a:spcBef>
              <a:buClr>
                <a:schemeClr val="folHlink"/>
              </a:buClr>
              <a:buSzPct val="60000"/>
              <a:buFontTx/>
              <a:buAutoNum type="arabicPeriod"/>
            </a:pPr>
            <a:r>
              <a:rPr lang="en-US" sz="2400" dirty="0">
                <a:latin typeface="Times New Roman" pitchFamily="18" charset="0"/>
              </a:rPr>
              <a:t>If medium busy, </a:t>
            </a:r>
            <a:r>
              <a:rPr lang="en-US" sz="2400" b="1" dirty="0">
                <a:latin typeface="Times New Roman" pitchFamily="18" charset="0"/>
              </a:rPr>
              <a:t>continuously listen until</a:t>
            </a:r>
            <a:r>
              <a:rPr lang="en-US" sz="2400" dirty="0">
                <a:latin typeface="Times New Roman" pitchFamily="18" charset="0"/>
              </a:rPr>
              <a:t> </a:t>
            </a:r>
            <a:r>
              <a:rPr lang="en-US" sz="2400" b="1" dirty="0">
                <a:latin typeface="Times New Roman" pitchFamily="18" charset="0"/>
              </a:rPr>
              <a:t>idle</a:t>
            </a:r>
            <a:r>
              <a:rPr lang="en-US" sz="2400" dirty="0">
                <a:latin typeface="Times New Roman" pitchFamily="18" charset="0"/>
              </a:rPr>
              <a:t> and repeat step </a:t>
            </a:r>
            <a:r>
              <a:rPr lang="en-US" sz="2400" b="1" dirty="0">
                <a:latin typeface="Times New Roman" pitchFamily="18" charset="0"/>
              </a:rPr>
              <a:t>1</a:t>
            </a:r>
          </a:p>
          <a:p>
            <a:pPr marL="838200" lvl="1" indent="-381000" eaLnBrk="1" hangingPunct="1">
              <a:spcBef>
                <a:spcPct val="20000"/>
              </a:spcBef>
              <a:buClr>
                <a:schemeClr val="folHlink"/>
              </a:buClr>
              <a:buSzPct val="60000"/>
              <a:buFontTx/>
              <a:buAutoNum type="arabicPeriod"/>
            </a:pPr>
            <a:endParaRPr lang="en-US" sz="2400" b="1" dirty="0">
              <a:latin typeface="Times New Roman" pitchFamily="18" charset="0"/>
            </a:endParaRPr>
          </a:p>
          <a:p>
            <a:pPr marL="457200" indent="-457200" eaLnBrk="1" hangingPunct="1">
              <a:spcBef>
                <a:spcPct val="20000"/>
              </a:spcBef>
              <a:buClr>
                <a:schemeClr val="folHlink"/>
              </a:buClr>
              <a:buSzPct val="60000"/>
              <a:buFont typeface="Wingdings" pitchFamily="2" charset="2"/>
              <a:buNone/>
            </a:pPr>
            <a:endParaRPr lang="en-GB" sz="2400" dirty="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838200" y="609600"/>
            <a:ext cx="7391400" cy="4267200"/>
          </a:xfrm>
          <a:prstGeom prst="rect">
            <a:avLst/>
          </a:prstGeom>
          <a:noFill/>
          <a:ln w="9525">
            <a:noFill/>
            <a:miter lim="800000"/>
            <a:headEnd/>
            <a:tailEnd/>
          </a:ln>
        </p:spPr>
      </p:pic>
      <p:sp>
        <p:nvSpPr>
          <p:cNvPr id="3" name="Rectangle 2"/>
          <p:cNvSpPr/>
          <p:nvPr/>
        </p:nvSpPr>
        <p:spPr>
          <a:xfrm>
            <a:off x="1295400" y="4876800"/>
            <a:ext cx="6934200" cy="1034129"/>
          </a:xfrm>
          <a:prstGeom prst="rect">
            <a:avLst/>
          </a:prstGeom>
        </p:spPr>
        <p:txBody>
          <a:bodyPr wrap="square">
            <a:spAutoFit/>
          </a:bodyPr>
          <a:lstStyle/>
          <a:p>
            <a:pPr marL="457200" indent="-457200">
              <a:spcBef>
                <a:spcPct val="20000"/>
              </a:spcBef>
              <a:buClr>
                <a:schemeClr val="folHlink"/>
              </a:buClr>
              <a:buSzPct val="60000"/>
            </a:pPr>
            <a:r>
              <a:rPr lang="en-US" dirty="0" smtClean="0">
                <a:latin typeface="Times New Roman" pitchFamily="18" charset="0"/>
              </a:rPr>
              <a:t>Performance</a:t>
            </a:r>
          </a:p>
          <a:p>
            <a:pPr marL="838200" lvl="1" indent="-381000">
              <a:spcBef>
                <a:spcPct val="20000"/>
              </a:spcBef>
              <a:buClr>
                <a:schemeClr val="folHlink"/>
              </a:buClr>
              <a:buSzPct val="60000"/>
              <a:buFont typeface="Wingdings" pitchFamily="2" charset="2"/>
              <a:buChar char="n"/>
            </a:pPr>
            <a:r>
              <a:rPr lang="en-US" dirty="0" smtClean="0">
                <a:latin typeface="Times New Roman" pitchFamily="18" charset="0"/>
              </a:rPr>
              <a:t>Reduces the possibility of collisions</a:t>
            </a:r>
            <a:r>
              <a:rPr lang="en-GB" dirty="0" smtClean="0">
                <a:latin typeface="Times New Roman" pitchFamily="18" charset="0"/>
              </a:rPr>
              <a:t> like </a:t>
            </a:r>
            <a:r>
              <a:rPr lang="en-GB" b="1" dirty="0" err="1" smtClean="0">
                <a:latin typeface="Times New Roman" pitchFamily="18" charset="0"/>
              </a:rPr>
              <a:t>nonpersistent</a:t>
            </a:r>
            <a:endParaRPr lang="en-GB" b="1" dirty="0" smtClean="0">
              <a:latin typeface="Times New Roman" pitchFamily="18" charset="0"/>
            </a:endParaRPr>
          </a:p>
          <a:p>
            <a:pPr marL="838200" lvl="1" indent="-381000">
              <a:spcBef>
                <a:spcPct val="20000"/>
              </a:spcBef>
              <a:buClr>
                <a:schemeClr val="folHlink"/>
              </a:buClr>
              <a:buSzPct val="60000"/>
              <a:buFont typeface="Wingdings" pitchFamily="2" charset="2"/>
              <a:buChar char="n"/>
            </a:pPr>
            <a:r>
              <a:rPr lang="en-US" dirty="0" smtClean="0">
                <a:latin typeface="Times New Roman" pitchFamily="18" charset="0"/>
              </a:rPr>
              <a:t>Reduces channel idle time</a:t>
            </a:r>
            <a:r>
              <a:rPr lang="en-GB" dirty="0" smtClean="0">
                <a:latin typeface="Times New Roman" pitchFamily="18" charset="0"/>
              </a:rPr>
              <a:t> like </a:t>
            </a:r>
            <a:r>
              <a:rPr lang="en-US" b="1" dirty="0" smtClean="0">
                <a:latin typeface="Times New Roman" pitchFamily="18" charset="0"/>
              </a:rPr>
              <a:t>1-persistent</a:t>
            </a:r>
            <a:endParaRPr lang="en-GB" b="1" dirty="0">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26627" name="Line 5"/>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26628" name="Text Box 6"/>
          <p:cNvSpPr txBox="1">
            <a:spLocks noChangeArrowheads="1"/>
          </p:cNvSpPr>
          <p:nvPr/>
        </p:nvSpPr>
        <p:spPr bwMode="auto">
          <a:xfrm>
            <a:off x="304800" y="430213"/>
            <a:ext cx="4783138" cy="396875"/>
          </a:xfrm>
          <a:prstGeom prst="rect">
            <a:avLst/>
          </a:prstGeom>
          <a:noFill/>
          <a:ln w="9525">
            <a:noFill/>
            <a:miter lim="800000"/>
            <a:headEnd/>
            <a:tailEnd/>
          </a:ln>
        </p:spPr>
        <p:txBody>
          <a:bodyPr wrap="none">
            <a:spAutoFit/>
          </a:bodyPr>
          <a:lstStyle/>
          <a:p>
            <a:r>
              <a:rPr lang="en-US" b="1" i="1">
                <a:latin typeface="Times New Roman" pitchFamily="18" charset="0"/>
              </a:rPr>
              <a:t>Flow diagram for three persistence methods</a:t>
            </a:r>
          </a:p>
        </p:txBody>
      </p:sp>
      <p:sp>
        <p:nvSpPr>
          <p:cNvPr id="26629" name="Line 7"/>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6630" name="Picture 8"/>
          <p:cNvPicPr>
            <a:picLocks noChangeAspect="1" noChangeArrowheads="1"/>
          </p:cNvPicPr>
          <p:nvPr/>
        </p:nvPicPr>
        <p:blipFill>
          <a:blip r:embed="rId2"/>
          <a:srcRect/>
          <a:stretch>
            <a:fillRect/>
          </a:stretch>
        </p:blipFill>
        <p:spPr bwMode="auto">
          <a:xfrm>
            <a:off x="1870075" y="1173163"/>
            <a:ext cx="5064125" cy="4922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1143000"/>
          </a:xfrm>
          <a:prstGeom prst="rect">
            <a:avLst/>
          </a:prstGeom>
          <a:noFill/>
          <a:ln w="9525">
            <a:noFill/>
            <a:miter lim="800000"/>
            <a:headEnd/>
            <a:tailEnd/>
          </a:ln>
        </p:spPr>
        <p:txBody>
          <a:bodyPr anchor="ctr"/>
          <a:lstStyle/>
          <a:p>
            <a:pPr eaLnBrk="1" hangingPunct="1"/>
            <a:r>
              <a:rPr lang="en-US" sz="4000">
                <a:solidFill>
                  <a:schemeClr val="tx2"/>
                </a:solidFill>
                <a:latin typeface="Times New Roman" pitchFamily="18" charset="0"/>
              </a:rPr>
              <a:t>Persistent and Nonpersistent CSMA</a:t>
            </a:r>
          </a:p>
        </p:txBody>
      </p:sp>
      <p:sp>
        <p:nvSpPr>
          <p:cNvPr id="27651" name="Rectangle 3"/>
          <p:cNvSpPr>
            <a:spLocks noChangeArrowheads="1"/>
          </p:cNvSpPr>
          <p:nvPr/>
        </p:nvSpPr>
        <p:spPr bwMode="auto">
          <a:xfrm>
            <a:off x="504825" y="5715000"/>
            <a:ext cx="7881938" cy="838200"/>
          </a:xfrm>
          <a:prstGeom prst="rect">
            <a:avLst/>
          </a:prstGeom>
          <a:noFill/>
          <a:ln w="9525">
            <a:noFill/>
            <a:miter lim="800000"/>
            <a:headEnd/>
            <a:tailEnd/>
          </a:ln>
        </p:spPr>
        <p:txBody>
          <a:bodyPr/>
          <a:lstStyle/>
          <a:p>
            <a:pPr marL="342900" indent="-342900" algn="ctr" eaLnBrk="1" hangingPunct="1">
              <a:spcBef>
                <a:spcPct val="20000"/>
              </a:spcBef>
              <a:buClr>
                <a:schemeClr val="folHlink"/>
              </a:buClr>
              <a:buSzPct val="60000"/>
            </a:pPr>
            <a:r>
              <a:rPr lang="en-US">
                <a:latin typeface="Times New Roman" pitchFamily="18" charset="0"/>
              </a:rPr>
              <a:t>Comparison of the channel utilization versus load for various random access protocols.</a:t>
            </a:r>
          </a:p>
        </p:txBody>
      </p:sp>
      <p:pic>
        <p:nvPicPr>
          <p:cNvPr id="27652" name="Picture 4" descr="4-04"/>
          <p:cNvPicPr>
            <a:picLocks noChangeAspect="1" noChangeArrowheads="1"/>
          </p:cNvPicPr>
          <p:nvPr/>
        </p:nvPicPr>
        <p:blipFill>
          <a:blip r:embed="rId2"/>
          <a:srcRect/>
          <a:stretch>
            <a:fillRect/>
          </a:stretch>
        </p:blipFill>
        <p:spPr bwMode="auto">
          <a:xfrm>
            <a:off x="1049338" y="1544638"/>
            <a:ext cx="7351712" cy="350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130175"/>
            <a:ext cx="8229600" cy="1431925"/>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alibri" pitchFamily="32" charset="0"/>
                <a:ea typeface="DejaVu Sans" charset="0"/>
                <a:cs typeface="DejaVu Sans" charset="0"/>
              </a:rPr>
              <a:t>CSMA with Collision Detection</a:t>
            </a:r>
          </a:p>
        </p:txBody>
      </p:sp>
      <p:sp>
        <p:nvSpPr>
          <p:cNvPr id="28674" name="Text Box 2"/>
          <p:cNvSpPr txBox="1">
            <a:spLocks noChangeArrowheads="1"/>
          </p:cNvSpPr>
          <p:nvPr/>
        </p:nvSpPr>
        <p:spPr bwMode="auto">
          <a:xfrm>
            <a:off x="457200" y="1600200"/>
            <a:ext cx="8534400" cy="4535488"/>
          </a:xfrm>
          <a:prstGeom prst="rect">
            <a:avLst/>
          </a:prstGeom>
          <a:noFill/>
          <a:ln w="9525" cap="flat">
            <a:noFill/>
            <a:round/>
            <a:headEnd/>
            <a:tailEnd/>
          </a:ln>
          <a:effectLst/>
        </p:spPr>
        <p:txBody>
          <a:bodyPr/>
          <a:lstStyle/>
          <a:p>
            <a:pPr marL="741363" lvl="1" indent="-284163" algn="just">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alibri" pitchFamily="32" charset="0"/>
                <a:ea typeface="DejaVu Sans" charset="0"/>
                <a:cs typeface="DejaVu Sans" charset="0"/>
              </a:rPr>
              <a:t>In this method a station monitors the medium </a:t>
            </a:r>
            <a:r>
              <a:rPr lang="en-US" sz="2800">
                <a:solidFill>
                  <a:srgbClr val="FF0000"/>
                </a:solidFill>
                <a:latin typeface="Calibri" pitchFamily="32" charset="0"/>
                <a:ea typeface="DejaVu Sans" charset="0"/>
                <a:cs typeface="DejaVu Sans" charset="0"/>
              </a:rPr>
              <a:t>after it sends a frame</a:t>
            </a:r>
            <a:r>
              <a:rPr lang="en-US" sz="2800">
                <a:solidFill>
                  <a:srgbClr val="000000"/>
                </a:solidFill>
                <a:latin typeface="Calibri" pitchFamily="32" charset="0"/>
                <a:ea typeface="DejaVu Sans" charset="0"/>
                <a:cs typeface="DejaVu Sans" charset="0"/>
              </a:rPr>
              <a:t> it check if the transmission was successful.</a:t>
            </a:r>
          </a:p>
          <a:p>
            <a:pPr marL="741363" lvl="1" indent="-284163" algn="just">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alibri" pitchFamily="32" charset="0"/>
                <a:ea typeface="DejaVu Sans" charset="0"/>
                <a:cs typeface="DejaVu Sans" charset="0"/>
              </a:rPr>
              <a:t> station </a:t>
            </a:r>
            <a:r>
              <a:rPr lang="en-US" sz="2800">
                <a:solidFill>
                  <a:srgbClr val="FF0000"/>
                </a:solidFill>
                <a:latin typeface="Calibri" pitchFamily="32" charset="0"/>
                <a:ea typeface="DejaVu Sans" charset="0"/>
                <a:cs typeface="DejaVu Sans" charset="0"/>
              </a:rPr>
              <a:t>aborts their transmissions </a:t>
            </a:r>
            <a:r>
              <a:rPr lang="en-US" sz="2800">
                <a:solidFill>
                  <a:srgbClr val="000000"/>
                </a:solidFill>
                <a:latin typeface="Calibri" pitchFamily="32" charset="0"/>
                <a:ea typeface="DejaVu Sans" charset="0"/>
                <a:cs typeface="DejaVu Sans" charset="0"/>
              </a:rPr>
              <a:t>as soon as they detect a collision . To save time and bandwidth.</a:t>
            </a:r>
          </a:p>
          <a:p>
            <a:pPr marL="741363" lvl="1" indent="-284163" algn="just">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alibri" pitchFamily="32" charset="0"/>
                <a:ea typeface="DejaVu Sans" charset="0"/>
                <a:cs typeface="DejaVu Sans" charset="0"/>
              </a:rPr>
              <a:t>If collision occurs a special signal has to be send,so that other stops transmitting the data .this signal is called </a:t>
            </a:r>
            <a:r>
              <a:rPr lang="en-US" sz="2800">
                <a:solidFill>
                  <a:srgbClr val="FF0000"/>
                </a:solidFill>
                <a:latin typeface="Calibri" pitchFamily="32" charset="0"/>
                <a:ea typeface="DejaVu Sans" charset="0"/>
                <a:cs typeface="DejaVu Sans" charset="0"/>
              </a:rPr>
              <a:t>jamming signal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09600" y="0"/>
            <a:ext cx="777240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i="1" smtClean="0">
                <a:solidFill>
                  <a:schemeClr val="folHlink"/>
                </a:solidFill>
                <a:latin typeface="Times New Roman" pitchFamily="18" charset="0"/>
              </a:rPr>
              <a:t>CSMA/CD Protocol</a:t>
            </a:r>
          </a:p>
        </p:txBody>
      </p:sp>
      <p:sp>
        <p:nvSpPr>
          <p:cNvPr id="30723" name="Rectangle 3"/>
          <p:cNvSpPr>
            <a:spLocks noGrp="1" noChangeArrowheads="1"/>
          </p:cNvSpPr>
          <p:nvPr>
            <p:ph type="body" idx="1"/>
          </p:nvPr>
        </p:nvSpPr>
        <p:spPr bwMode="auto">
          <a:xfrm>
            <a:off x="685800" y="838200"/>
            <a:ext cx="7772400" cy="5410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000000"/>
                </a:solidFill>
                <a:latin typeface="Times New Roman" pitchFamily="18" charset="0"/>
              </a:rPr>
              <a:t> </a:t>
            </a:r>
            <a:r>
              <a:rPr lang="en-US" sz="2400" dirty="0" smtClean="0">
                <a:solidFill>
                  <a:srgbClr val="000000"/>
                </a:solidFill>
                <a:latin typeface="Times New Roman" pitchFamily="18" charset="0"/>
              </a:rPr>
              <a:t>Use one of the CSMA persistence algorithm</a:t>
            </a:r>
          </a:p>
          <a:p>
            <a:pPr eaLnBrk="1" hangingPunct="1">
              <a:buFont typeface="Wingdings" pitchFamily="2" charset="2"/>
              <a:buNone/>
            </a:pPr>
            <a:r>
              <a:rPr lang="en-US" sz="2400" b="1" i="1" dirty="0" smtClean="0">
                <a:solidFill>
                  <a:srgbClr val="0000FF"/>
                </a:solidFill>
                <a:latin typeface="Times New Roman" pitchFamily="18" charset="0"/>
              </a:rPr>
              <a:t>(non-persistent, 1-persistent, p-persistent) </a:t>
            </a:r>
            <a:r>
              <a:rPr lang="en-US" sz="2400" dirty="0" smtClean="0">
                <a:solidFill>
                  <a:srgbClr val="000000"/>
                </a:solidFill>
                <a:latin typeface="Times New Roman" pitchFamily="18" charset="0"/>
              </a:rPr>
              <a:t>for</a:t>
            </a:r>
          </a:p>
          <a:p>
            <a:pPr eaLnBrk="1" hangingPunct="1">
              <a:buFont typeface="Wingdings" pitchFamily="2" charset="2"/>
              <a:buNone/>
            </a:pPr>
            <a:r>
              <a:rPr lang="en-US" sz="2400" dirty="0" smtClean="0">
                <a:solidFill>
                  <a:srgbClr val="000000"/>
                </a:solidFill>
                <a:latin typeface="Times New Roman" pitchFamily="18" charset="0"/>
              </a:rPr>
              <a:t>transmission</a:t>
            </a:r>
          </a:p>
          <a:p>
            <a:pPr eaLnBrk="1" hangingPunct="1"/>
            <a:r>
              <a:rPr lang="en-US" sz="2400" dirty="0" smtClean="0">
                <a:solidFill>
                  <a:srgbClr val="000000"/>
                </a:solidFill>
                <a:latin typeface="Times New Roman" pitchFamily="18" charset="0"/>
              </a:rPr>
              <a:t>If a collision is detected by a station during its transmission then it should do the following:</a:t>
            </a:r>
          </a:p>
          <a:p>
            <a:pPr lvl="1" eaLnBrk="1" hangingPunct="1"/>
            <a:r>
              <a:rPr lang="en-US" sz="2000" b="1" dirty="0" smtClean="0">
                <a:solidFill>
                  <a:srgbClr val="000000"/>
                </a:solidFill>
                <a:latin typeface="Times New Roman" pitchFamily="18" charset="0"/>
              </a:rPr>
              <a:t>Abort transmission</a:t>
            </a:r>
            <a:r>
              <a:rPr lang="en-US" sz="2000" dirty="0" smtClean="0">
                <a:solidFill>
                  <a:srgbClr val="000000"/>
                </a:solidFill>
                <a:latin typeface="Times New Roman" pitchFamily="18" charset="0"/>
              </a:rPr>
              <a:t> and</a:t>
            </a:r>
            <a:r>
              <a:rPr lang="en-US" sz="2000" b="1" dirty="0" smtClean="0">
                <a:solidFill>
                  <a:srgbClr val="000000"/>
                </a:solidFill>
                <a:latin typeface="Times New Roman" pitchFamily="18" charset="0"/>
              </a:rPr>
              <a:t> </a:t>
            </a:r>
          </a:p>
          <a:p>
            <a:pPr lvl="1" eaLnBrk="1" hangingPunct="1"/>
            <a:r>
              <a:rPr lang="en-US" sz="2000" b="1" dirty="0" smtClean="0">
                <a:solidFill>
                  <a:srgbClr val="000000"/>
                </a:solidFill>
                <a:latin typeface="Times New Roman" pitchFamily="18" charset="0"/>
              </a:rPr>
              <a:t>Transmit</a:t>
            </a:r>
            <a:r>
              <a:rPr lang="en-US" sz="2000" dirty="0" smtClean="0">
                <a:solidFill>
                  <a:srgbClr val="000000"/>
                </a:solidFill>
                <a:latin typeface="Times New Roman" pitchFamily="18" charset="0"/>
              </a:rPr>
              <a:t> a </a:t>
            </a:r>
            <a:r>
              <a:rPr lang="en-US" sz="2000" b="1" i="1" dirty="0" smtClean="0">
                <a:solidFill>
                  <a:srgbClr val="0000FF"/>
                </a:solidFill>
                <a:latin typeface="Times New Roman" pitchFamily="18" charset="0"/>
              </a:rPr>
              <a:t>jam signal</a:t>
            </a:r>
            <a:r>
              <a:rPr lang="en-US" sz="2000" dirty="0" smtClean="0">
                <a:solidFill>
                  <a:srgbClr val="0000FF"/>
                </a:solidFill>
                <a:latin typeface="Times New Roman" pitchFamily="18" charset="0"/>
              </a:rPr>
              <a:t> </a:t>
            </a:r>
            <a:r>
              <a:rPr lang="en-US" sz="2000" b="1" i="1" dirty="0" smtClean="0">
                <a:solidFill>
                  <a:srgbClr val="0000FF"/>
                </a:solidFill>
                <a:latin typeface="Times New Roman" pitchFamily="18" charset="0"/>
              </a:rPr>
              <a:t> </a:t>
            </a:r>
            <a:r>
              <a:rPr lang="en-US" sz="2000" dirty="0" smtClean="0">
                <a:solidFill>
                  <a:srgbClr val="000000"/>
                </a:solidFill>
                <a:latin typeface="Times New Roman" pitchFamily="18" charset="0"/>
              </a:rPr>
              <a:t>to notify other stations of collision so that they will </a:t>
            </a:r>
            <a:r>
              <a:rPr lang="en-US" sz="2000" b="1" dirty="0" smtClean="0">
                <a:solidFill>
                  <a:srgbClr val="000000"/>
                </a:solidFill>
                <a:latin typeface="Times New Roman" pitchFamily="18" charset="0"/>
              </a:rPr>
              <a:t>discard the transmitted fra</a:t>
            </a:r>
            <a:r>
              <a:rPr lang="en-US" sz="2000" dirty="0" smtClean="0">
                <a:solidFill>
                  <a:srgbClr val="000000"/>
                </a:solidFill>
                <a:latin typeface="Times New Roman" pitchFamily="18" charset="0"/>
              </a:rPr>
              <a:t>me also to make sure that the collision signal will stay until detected by all the station</a:t>
            </a:r>
          </a:p>
          <a:p>
            <a:pPr lvl="1" eaLnBrk="1" hangingPunct="1"/>
            <a:r>
              <a:rPr lang="en-US" sz="2000" dirty="0" smtClean="0">
                <a:solidFill>
                  <a:srgbClr val="000000"/>
                </a:solidFill>
                <a:latin typeface="Times New Roman" pitchFamily="18" charset="0"/>
              </a:rPr>
              <a:t>After sending the </a:t>
            </a:r>
            <a:r>
              <a:rPr lang="en-US" sz="2000" b="1" i="1" dirty="0" smtClean="0">
                <a:solidFill>
                  <a:srgbClr val="0000FF"/>
                </a:solidFill>
                <a:latin typeface="Times New Roman" pitchFamily="18" charset="0"/>
              </a:rPr>
              <a:t>jam signal</a:t>
            </a:r>
            <a:r>
              <a:rPr lang="en-US" sz="2000" dirty="0" smtClean="0">
                <a:solidFill>
                  <a:srgbClr val="000000"/>
                </a:solidFill>
                <a:latin typeface="Times New Roman" pitchFamily="18" charset="0"/>
              </a:rPr>
              <a:t>, </a:t>
            </a:r>
            <a:r>
              <a:rPr lang="en-US" sz="2000" b="1" dirty="0" err="1" smtClean="0">
                <a:solidFill>
                  <a:srgbClr val="000000"/>
                </a:solidFill>
                <a:latin typeface="Times New Roman" pitchFamily="18" charset="0"/>
              </a:rPr>
              <a:t>backoff</a:t>
            </a:r>
            <a:r>
              <a:rPr lang="en-US" sz="2000" b="1" dirty="0" smtClean="0">
                <a:solidFill>
                  <a:srgbClr val="000000"/>
                </a:solidFill>
                <a:latin typeface="Times New Roman" pitchFamily="18" charset="0"/>
              </a:rPr>
              <a:t> (wait) for a </a:t>
            </a:r>
            <a:r>
              <a:rPr lang="en-US" sz="2000" b="1" i="1" dirty="0" smtClean="0">
                <a:solidFill>
                  <a:srgbClr val="000000"/>
                </a:solidFill>
                <a:latin typeface="Times New Roman" pitchFamily="18" charset="0"/>
              </a:rPr>
              <a:t>random</a:t>
            </a:r>
            <a:r>
              <a:rPr lang="en-US" sz="2000" dirty="0" smtClean="0">
                <a:solidFill>
                  <a:srgbClr val="000000"/>
                </a:solidFill>
                <a:latin typeface="Times New Roman" pitchFamily="18" charset="0"/>
              </a:rPr>
              <a:t> amount of time, then</a:t>
            </a:r>
          </a:p>
          <a:p>
            <a:pPr lvl="1" eaLnBrk="1" hangingPunct="1"/>
            <a:r>
              <a:rPr lang="en-US" sz="2000" dirty="0" smtClean="0">
                <a:solidFill>
                  <a:srgbClr val="000000"/>
                </a:solidFill>
                <a:latin typeface="Times New Roman" pitchFamily="18" charset="0"/>
              </a:rPr>
              <a:t>Transmit the frame again</a:t>
            </a:r>
          </a:p>
          <a:p>
            <a:pPr eaLnBrk="1" hangingPunct="1"/>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0"/>
            <a:ext cx="7772400" cy="6858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smtClean="0"/>
              <a:t>Medium/Multiple Access</a:t>
            </a:r>
          </a:p>
        </p:txBody>
      </p:sp>
      <p:sp>
        <p:nvSpPr>
          <p:cNvPr id="6147" name="Rectangle 3"/>
          <p:cNvSpPr>
            <a:spLocks noGrp="1" noChangeArrowheads="1"/>
          </p:cNvSpPr>
          <p:nvPr>
            <p:ph type="body" idx="1"/>
          </p:nvPr>
        </p:nvSpPr>
        <p:spPr bwMode="auto">
          <a:xfrm>
            <a:off x="838200" y="914400"/>
            <a:ext cx="7772400" cy="5105400"/>
          </a:xfrm>
          <a:noFill/>
          <a:ln>
            <a:miter lim="800000"/>
            <a:headEnd/>
            <a:tailEnd/>
          </a:ln>
        </p:spPr>
        <p:txBody>
          <a:bodyPr vert="horz" wrap="square" lIns="91440" tIns="45720" rIns="91440" bIns="45720" numCol="1" anchor="t" anchorCtr="0" compatLnSpc="1">
            <a:prstTxWarp prst="textNoShape">
              <a:avLst/>
            </a:prstTxWarp>
          </a:bodyPr>
          <a:lstStyle/>
          <a:p>
            <a:pPr>
              <a:spcBef>
                <a:spcPct val="50000"/>
              </a:spcBef>
              <a:buClrTx/>
              <a:buSzTx/>
              <a:buFont typeface="Wingdings" pitchFamily="2" charset="2"/>
              <a:buChar char="§"/>
            </a:pPr>
            <a:r>
              <a:rPr lang="en-US" sz="2000" b="1" dirty="0" smtClean="0">
                <a:latin typeface="Times New Roman" pitchFamily="18" charset="0"/>
                <a:cs typeface="Times New Roman" pitchFamily="18" charset="0"/>
              </a:rPr>
              <a:t>Problem</a:t>
            </a:r>
            <a:r>
              <a:rPr lang="en-US" sz="2000" dirty="0" smtClean="0">
                <a:latin typeface="Times New Roman" pitchFamily="18" charset="0"/>
                <a:cs typeface="Times New Roman" pitchFamily="18" charset="0"/>
              </a:rPr>
              <a:t>: When two or more nodes transmit at the same time, their frames </a:t>
            </a:r>
            <a:r>
              <a:rPr lang="en-US" sz="2000" u="sng" dirty="0" smtClean="0">
                <a:latin typeface="Times New Roman" pitchFamily="18" charset="0"/>
                <a:cs typeface="Times New Roman" pitchFamily="18" charset="0"/>
              </a:rPr>
              <a:t>will collide</a:t>
            </a:r>
            <a:r>
              <a:rPr lang="en-US" sz="2000" dirty="0" smtClean="0">
                <a:latin typeface="Times New Roman" pitchFamily="18" charset="0"/>
                <a:cs typeface="Times New Roman" pitchFamily="18" charset="0"/>
              </a:rPr>
              <a:t> and the link bandwidth is</a:t>
            </a:r>
            <a:r>
              <a:rPr lang="en-US" sz="2000" b="1" dirty="0" smtClean="0">
                <a:latin typeface="Times New Roman" pitchFamily="18" charset="0"/>
                <a:cs typeface="Times New Roman" pitchFamily="18" charset="0"/>
              </a:rPr>
              <a:t> wasted</a:t>
            </a:r>
            <a:r>
              <a:rPr lang="en-US" sz="2000" dirty="0" smtClean="0">
                <a:latin typeface="Times New Roman" pitchFamily="18" charset="0"/>
                <a:cs typeface="Times New Roman" pitchFamily="18" charset="0"/>
              </a:rPr>
              <a:t> during collision </a:t>
            </a:r>
          </a:p>
          <a:p>
            <a:pPr lvl="1">
              <a:spcBef>
                <a:spcPct val="50000"/>
              </a:spcBef>
              <a:buClrTx/>
              <a:buSzTx/>
              <a:buFont typeface="Wingdings" pitchFamily="2" charset="2"/>
              <a:buChar char="§"/>
            </a:pPr>
            <a:r>
              <a:rPr lang="en-US" sz="2000" dirty="0" smtClean="0">
                <a:latin typeface="Times New Roman" pitchFamily="18" charset="0"/>
                <a:cs typeface="Times New Roman" pitchFamily="18" charset="0"/>
              </a:rPr>
              <a:t> How to coordinate the access of multiple sending/receiving nodes to the shared link</a:t>
            </a:r>
            <a:r>
              <a:rPr lang="en-US" sz="2000" b="1" dirty="0" smtClean="0">
                <a:latin typeface="Times New Roman" pitchFamily="18" charset="0"/>
                <a:cs typeface="Times New Roman" pitchFamily="18" charset="0"/>
              </a:rPr>
              <a:t>???</a:t>
            </a:r>
          </a:p>
          <a:p>
            <a:pPr eaLnBrk="1" hangingPunct="1"/>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We need a </a:t>
            </a:r>
            <a:r>
              <a:rPr lang="en-US" sz="2000" b="1" dirty="0" smtClean="0">
                <a:latin typeface="Times New Roman" pitchFamily="18" charset="0"/>
                <a:cs typeface="Times New Roman" pitchFamily="18" charset="0"/>
              </a:rPr>
              <a:t>protocol</a:t>
            </a:r>
            <a:r>
              <a:rPr lang="en-US" sz="2000" dirty="0" smtClean="0">
                <a:latin typeface="Times New Roman" pitchFamily="18" charset="0"/>
                <a:cs typeface="Times New Roman" pitchFamily="18" charset="0"/>
              </a:rPr>
              <a:t> to coordinate the transmission of the active nodes</a:t>
            </a:r>
          </a:p>
          <a:p>
            <a:pPr eaLnBrk="1" hangingPunct="1"/>
            <a:r>
              <a:rPr lang="en-US" sz="2000" dirty="0" smtClean="0">
                <a:latin typeface="Times New Roman" pitchFamily="18" charset="0"/>
                <a:cs typeface="Times New Roman" pitchFamily="18" charset="0"/>
              </a:rPr>
              <a:t>These protocols are called </a:t>
            </a:r>
            <a:r>
              <a:rPr lang="en-US" sz="2000" b="1" dirty="0" smtClean="0">
                <a:latin typeface="Times New Roman" pitchFamily="18" charset="0"/>
                <a:cs typeface="Times New Roman" pitchFamily="18" charset="0"/>
              </a:rPr>
              <a:t>Medium or Multiple Access Control (MAC) Protocols</a:t>
            </a:r>
            <a:r>
              <a:rPr lang="en-US" sz="2000" dirty="0" smtClean="0">
                <a:latin typeface="Times New Roman" pitchFamily="18" charset="0"/>
                <a:cs typeface="Times New Roman" pitchFamily="18" charset="0"/>
              </a:rPr>
              <a:t> belong to a </a:t>
            </a:r>
            <a:r>
              <a:rPr lang="en-US" sz="2000" b="1" dirty="0" err="1" smtClean="0">
                <a:latin typeface="Times New Roman" pitchFamily="18" charset="0"/>
                <a:cs typeface="Times New Roman" pitchFamily="18" charset="0"/>
              </a:rPr>
              <a:t>sublayer</a:t>
            </a:r>
            <a:r>
              <a:rPr lang="en-US" sz="2000" dirty="0" smtClean="0">
                <a:latin typeface="Times New Roman" pitchFamily="18" charset="0"/>
                <a:cs typeface="Times New Roman" pitchFamily="18" charset="0"/>
              </a:rPr>
              <a:t> of the data link layer called </a:t>
            </a:r>
            <a:r>
              <a:rPr lang="en-US" sz="2000" b="1" dirty="0" smtClean="0">
                <a:latin typeface="Times New Roman" pitchFamily="18" charset="0"/>
                <a:cs typeface="Times New Roman" pitchFamily="18" charset="0"/>
              </a:rPr>
              <a:t>MAC</a:t>
            </a:r>
            <a:r>
              <a:rPr lang="en-US" sz="2000" dirty="0" smtClean="0">
                <a:latin typeface="Times New Roman" pitchFamily="18" charset="0"/>
                <a:cs typeface="Times New Roman" pitchFamily="18" charset="0"/>
              </a:rPr>
              <a:t> (Medium Access Control)</a:t>
            </a:r>
          </a:p>
          <a:p>
            <a:pPr eaLnBrk="1" hangingPunct="1"/>
            <a:r>
              <a:rPr lang="en-US" sz="2000" dirty="0" smtClean="0">
                <a:latin typeface="Times New Roman" pitchFamily="18" charset="0"/>
                <a:cs typeface="Times New Roman" pitchFamily="18" charset="0"/>
              </a:rPr>
              <a:t>What is expected from Multiple Access Protocols:</a:t>
            </a:r>
          </a:p>
          <a:p>
            <a:pPr lvl="1" eaLnBrk="1" hangingPunct="1"/>
            <a:r>
              <a:rPr lang="en-US" sz="1800" dirty="0" smtClean="0">
                <a:latin typeface="Times New Roman" pitchFamily="18" charset="0"/>
                <a:cs typeface="Times New Roman" pitchFamily="18" charset="0"/>
              </a:rPr>
              <a:t>Main task is to </a:t>
            </a:r>
            <a:r>
              <a:rPr lang="en-US" sz="1800" b="1" dirty="0" smtClean="0">
                <a:latin typeface="Times New Roman" pitchFamily="18" charset="0"/>
                <a:cs typeface="Times New Roman" pitchFamily="18" charset="0"/>
              </a:rPr>
              <a:t>minimize collisions </a:t>
            </a:r>
            <a:r>
              <a:rPr lang="en-US" sz="1800" dirty="0" smtClean="0">
                <a:latin typeface="Times New Roman" pitchFamily="18" charset="0"/>
                <a:cs typeface="Times New Roman" pitchFamily="18" charset="0"/>
              </a:rPr>
              <a:t>in order to </a:t>
            </a:r>
            <a:r>
              <a:rPr lang="en-US" sz="1800" b="1" dirty="0" smtClean="0">
                <a:latin typeface="Times New Roman" pitchFamily="18" charset="0"/>
                <a:cs typeface="Times New Roman" pitchFamily="18" charset="0"/>
              </a:rPr>
              <a:t>utilize the bandwidth</a:t>
            </a:r>
            <a:r>
              <a:rPr lang="en-US" sz="1800" dirty="0" smtClean="0">
                <a:latin typeface="Times New Roman" pitchFamily="18" charset="0"/>
                <a:cs typeface="Times New Roman" pitchFamily="18" charset="0"/>
              </a:rPr>
              <a:t> by: </a:t>
            </a:r>
          </a:p>
          <a:p>
            <a:pPr lvl="2" eaLnBrk="1" hangingPunct="1"/>
            <a:r>
              <a:rPr lang="en-US" sz="1600" dirty="0" smtClean="0">
                <a:latin typeface="Times New Roman" pitchFamily="18" charset="0"/>
                <a:cs typeface="Times New Roman" pitchFamily="18" charset="0"/>
              </a:rPr>
              <a:t>Determining </a:t>
            </a:r>
            <a:r>
              <a:rPr lang="en-US" sz="1600" b="1" dirty="0" smtClean="0">
                <a:latin typeface="Times New Roman" pitchFamily="18" charset="0"/>
                <a:cs typeface="Times New Roman" pitchFamily="18" charset="0"/>
              </a:rPr>
              <a:t>when </a:t>
            </a:r>
            <a:r>
              <a:rPr lang="en-US" sz="1600" dirty="0" smtClean="0">
                <a:latin typeface="Times New Roman" pitchFamily="18" charset="0"/>
                <a:cs typeface="Times New Roman" pitchFamily="18" charset="0"/>
              </a:rPr>
              <a:t> a station can use the link (medium)</a:t>
            </a:r>
          </a:p>
          <a:p>
            <a:pPr lvl="2" eaLnBrk="1" hangingPunct="1"/>
            <a:r>
              <a:rPr lang="en-US" sz="1600" b="1" dirty="0" smtClean="0">
                <a:latin typeface="Times New Roman" pitchFamily="18" charset="0"/>
                <a:cs typeface="Times New Roman" pitchFamily="18" charset="0"/>
              </a:rPr>
              <a:t>what </a:t>
            </a:r>
            <a:r>
              <a:rPr lang="en-US" sz="1600" dirty="0" smtClean="0">
                <a:latin typeface="Times New Roman" pitchFamily="18" charset="0"/>
                <a:cs typeface="Times New Roman" pitchFamily="18" charset="0"/>
              </a:rPr>
              <a:t>a station should do when the link is </a:t>
            </a:r>
            <a:r>
              <a:rPr lang="en-US" sz="1600" b="1" dirty="0" smtClean="0">
                <a:latin typeface="Times New Roman" pitchFamily="18" charset="0"/>
                <a:cs typeface="Times New Roman" pitchFamily="18" charset="0"/>
              </a:rPr>
              <a:t>busy</a:t>
            </a:r>
          </a:p>
          <a:p>
            <a:pPr lvl="2" eaLnBrk="1" hangingPunct="1"/>
            <a:r>
              <a:rPr lang="en-US" sz="1600" b="1" dirty="0" smtClean="0">
                <a:latin typeface="Times New Roman" pitchFamily="18" charset="0"/>
                <a:cs typeface="Times New Roman" pitchFamily="18" charset="0"/>
              </a:rPr>
              <a:t>what</a:t>
            </a:r>
            <a:r>
              <a:rPr lang="en-US" sz="1600" dirty="0" smtClean="0">
                <a:latin typeface="Times New Roman" pitchFamily="18" charset="0"/>
                <a:cs typeface="Times New Roman" pitchFamily="18" charset="0"/>
              </a:rPr>
              <a:t> the station should do when it is involved in </a:t>
            </a:r>
            <a:r>
              <a:rPr lang="en-US" sz="1600" b="1" dirty="0" smtClean="0">
                <a:latin typeface="Times New Roman" pitchFamily="18" charset="0"/>
                <a:cs typeface="Times New Roman" pitchFamily="18" charset="0"/>
              </a:rPr>
              <a:t>collision</a:t>
            </a:r>
            <a:r>
              <a:rPr lang="en-US" sz="1600" dirty="0" smtClean="0">
                <a:latin typeface="Times New Roman" pitchFamily="18" charset="0"/>
                <a:cs typeface="Times New Roman" pitchFamily="18" charset="0"/>
              </a:rPr>
              <a:t> </a:t>
            </a:r>
          </a:p>
          <a:p>
            <a:pPr lvl="1" eaLnBrk="1" hangingPunct="1">
              <a:buFont typeface="Wingdings" pitchFamily="2" charset="2"/>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srcRect/>
          <a:stretch>
            <a:fillRect/>
          </a:stretch>
        </p:blipFill>
        <p:spPr bwMode="auto">
          <a:xfrm>
            <a:off x="304800" y="381000"/>
            <a:ext cx="8534400" cy="5943600"/>
          </a:xfrm>
          <a:prstGeom prst="rect">
            <a:avLst/>
          </a:prstGeom>
          <a:noFill/>
          <a:ln w="9525">
            <a:noFill/>
            <a:miter lim="800000"/>
            <a:headEnd/>
            <a:tailEnd/>
          </a:ln>
        </p:spPr>
      </p:pic>
      <p:sp>
        <p:nvSpPr>
          <p:cNvPr id="29699" name="Rectangle 4"/>
          <p:cNvSpPr>
            <a:spLocks noChangeArrowheads="1"/>
          </p:cNvSpPr>
          <p:nvPr/>
        </p:nvSpPr>
        <p:spPr bwMode="auto">
          <a:xfrm>
            <a:off x="7086600" y="1524000"/>
            <a:ext cx="304800" cy="2286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9700" name="Rectangle 5"/>
          <p:cNvSpPr>
            <a:spLocks noChangeArrowheads="1"/>
          </p:cNvSpPr>
          <p:nvPr/>
        </p:nvSpPr>
        <p:spPr bwMode="auto">
          <a:xfrm>
            <a:off x="723900" y="1814513"/>
            <a:ext cx="3276600" cy="304800"/>
          </a:xfrm>
          <a:prstGeom prst="rect">
            <a:avLst/>
          </a:prstGeom>
          <a:solidFill>
            <a:schemeClr val="bg1"/>
          </a:solidFill>
          <a:ln w="9525">
            <a:noFill/>
            <a:miter lim="800000"/>
            <a:headEnd/>
            <a:tailEnd/>
          </a:ln>
        </p:spPr>
        <p:txBody>
          <a:bodyPr wrap="none" anchor="ctr"/>
          <a:lstStyle/>
          <a:p>
            <a:endParaRPr lang="en-US"/>
          </a:p>
        </p:txBody>
      </p:sp>
      <p:sp>
        <p:nvSpPr>
          <p:cNvPr id="29701" name="Text Box 6"/>
          <p:cNvSpPr txBox="1">
            <a:spLocks noChangeArrowheads="1"/>
          </p:cNvSpPr>
          <p:nvPr/>
        </p:nvSpPr>
        <p:spPr bwMode="auto">
          <a:xfrm>
            <a:off x="6967538" y="1419225"/>
            <a:ext cx="1524000" cy="396875"/>
          </a:xfrm>
          <a:prstGeom prst="rect">
            <a:avLst/>
          </a:prstGeom>
          <a:noFill/>
          <a:ln w="9525">
            <a:noFill/>
            <a:miter lim="800000"/>
            <a:headEnd/>
            <a:tailEnd/>
          </a:ln>
        </p:spPr>
        <p:txBody>
          <a:bodyPr>
            <a:spAutoFit/>
          </a:bodyPr>
          <a:lstStyle/>
          <a:p>
            <a:pPr>
              <a:spcBef>
                <a:spcPct val="50000"/>
              </a:spcBef>
            </a:pPr>
            <a:r>
              <a:rPr lang="en-US"/>
              <a:t>of its own</a:t>
            </a:r>
          </a:p>
        </p:txBody>
      </p:sp>
      <p:sp>
        <p:nvSpPr>
          <p:cNvPr id="29702" name="Text Box 8"/>
          <p:cNvSpPr txBox="1">
            <a:spLocks noChangeArrowheads="1"/>
          </p:cNvSpPr>
          <p:nvPr/>
        </p:nvSpPr>
        <p:spPr bwMode="auto">
          <a:xfrm>
            <a:off x="762000" y="1752600"/>
            <a:ext cx="7696200" cy="396875"/>
          </a:xfrm>
          <a:prstGeom prst="rect">
            <a:avLst/>
          </a:prstGeom>
          <a:solidFill>
            <a:schemeClr val="bg1"/>
          </a:solidFill>
          <a:ln w="9525">
            <a:noFill/>
            <a:miter lim="800000"/>
            <a:headEnd/>
            <a:tailEnd/>
          </a:ln>
        </p:spPr>
        <p:txBody>
          <a:bodyPr>
            <a:spAutoFit/>
          </a:bodyPr>
          <a:lstStyle/>
          <a:p>
            <a:pPr>
              <a:spcBef>
                <a:spcPct val="50000"/>
              </a:spcBef>
            </a:pPr>
            <a:r>
              <a:rPr lang="en-US"/>
              <a:t>signal, it means collision occurred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0" y="0"/>
            <a:ext cx="9144000" cy="11430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alibri" pitchFamily="32" charset="0"/>
                <a:ea typeface="DejaVu Sans" charset="0"/>
                <a:cs typeface="DejaVu Sans" charset="0"/>
              </a:rPr>
              <a:t>CSMA with Collision Detection</a:t>
            </a:r>
          </a:p>
        </p:txBody>
      </p:sp>
      <p:sp>
        <p:nvSpPr>
          <p:cNvPr id="29698" name="Text Box 2"/>
          <p:cNvSpPr txBox="1">
            <a:spLocks noChangeArrowheads="1"/>
          </p:cNvSpPr>
          <p:nvPr/>
        </p:nvSpPr>
        <p:spPr bwMode="auto">
          <a:xfrm>
            <a:off x="914400" y="4953000"/>
            <a:ext cx="7146925" cy="838200"/>
          </a:xfrm>
          <a:prstGeom prst="rect">
            <a:avLst/>
          </a:prstGeom>
          <a:noFill/>
          <a:ln w="9525" cap="flat">
            <a:noFill/>
            <a:round/>
            <a:headEnd/>
            <a:tailEnd/>
          </a:ln>
          <a:effectLst/>
        </p:spPr>
        <p:txBody>
          <a:bodyPr/>
          <a:lstStyle/>
          <a:p>
            <a:pPr marL="609600" indent="-603250" algn="ctr">
              <a:spcBef>
                <a:spcPts val="600"/>
              </a:spcBef>
              <a:buClrTx/>
              <a:buFontTx/>
              <a:buNone/>
              <a:tabLst>
                <a:tab pos="1179513" algn="l"/>
                <a:tab pos="2093913" algn="l"/>
                <a:tab pos="3008313" algn="l"/>
                <a:tab pos="3922713" algn="l"/>
                <a:tab pos="4837113" algn="l"/>
                <a:tab pos="5751513" algn="l"/>
                <a:tab pos="6665913" algn="l"/>
                <a:tab pos="7580313" algn="l"/>
                <a:tab pos="8494713" algn="l"/>
                <a:tab pos="9409113" algn="l"/>
                <a:tab pos="10323513" algn="l"/>
              </a:tabLst>
            </a:pPr>
            <a:r>
              <a:rPr lang="en-US" b="1" dirty="0">
                <a:solidFill>
                  <a:srgbClr val="000000"/>
                </a:solidFill>
                <a:latin typeface="Calibri" pitchFamily="32" charset="0"/>
                <a:ea typeface="DejaVu Sans" charset="0"/>
                <a:cs typeface="DejaVu Sans" charset="0"/>
              </a:rPr>
              <a:t>CSMA/CD can be in one of three states: contention, transmission, or idle.</a:t>
            </a:r>
          </a:p>
        </p:txBody>
      </p:sp>
      <p:pic>
        <p:nvPicPr>
          <p:cNvPr id="29699" name="Picture 3"/>
          <p:cNvPicPr>
            <a:picLocks noChangeAspect="1" noChangeArrowheads="1"/>
          </p:cNvPicPr>
          <p:nvPr/>
        </p:nvPicPr>
        <p:blipFill>
          <a:blip r:embed="rId3"/>
          <a:srcRect/>
          <a:stretch>
            <a:fillRect/>
          </a:stretch>
        </p:blipFill>
        <p:spPr bwMode="auto">
          <a:xfrm>
            <a:off x="457200" y="1143000"/>
            <a:ext cx="7867650" cy="3352800"/>
          </a:xfrm>
          <a:prstGeom prst="rect">
            <a:avLst/>
          </a:prstGeom>
          <a:noFill/>
          <a:ln w="9525" cap="flat">
            <a:noFill/>
            <a:round/>
            <a:headEnd/>
            <a:tailEnd/>
          </a:ln>
          <a:effectLst/>
        </p:spPr>
      </p:pic>
      <p:sp>
        <p:nvSpPr>
          <p:cNvPr id="29700" name="Text Box 4"/>
          <p:cNvSpPr txBox="1">
            <a:spLocks noChangeArrowheads="1"/>
          </p:cNvSpPr>
          <p:nvPr/>
        </p:nvSpPr>
        <p:spPr bwMode="auto">
          <a:xfrm>
            <a:off x="685800" y="3581400"/>
            <a:ext cx="7772400" cy="3276600"/>
          </a:xfrm>
          <a:prstGeom prst="rect">
            <a:avLst/>
          </a:prstGeom>
          <a:noFill/>
          <a:ln w="9525" cap="flat">
            <a:noFill/>
            <a:round/>
            <a:headEnd/>
            <a:tailEnd/>
          </a:ln>
          <a:effectLst/>
        </p:spPr>
        <p:txBody>
          <a:bodyPr lIns="90000" tIns="46800" rIns="90000" bIns="46800"/>
          <a:lstStyle/>
          <a:p>
            <a:pPr marL="609600" indent="-603250">
              <a:spcBef>
                <a:spcPts val="600"/>
              </a:spcBef>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b="1" dirty="0">
                <a:solidFill>
                  <a:srgbClr val="000000"/>
                </a:solidFill>
                <a:latin typeface="Calibri" pitchFamily="32" charset="0"/>
                <a:ea typeface="DejaVu Sans" charset="0"/>
                <a:cs typeface="DejaVu Sans" charset="0"/>
              </a:rPr>
              <a:t> </a:t>
            </a:r>
          </a:p>
          <a:p>
            <a:pPr marL="609600" indent="-603250">
              <a:spcBef>
                <a:spcPts val="600"/>
              </a:spcBef>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endParaRPr lang="en-US" dirty="0">
              <a:solidFill>
                <a:srgbClr val="000000"/>
              </a:solidFill>
              <a:latin typeface="Calibri" pitchFamily="32" charset="0"/>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D9A9CCDD-E180-4F47-AF11-518C2981CF83}" type="slidenum">
              <a:rPr lang="en-US"/>
              <a:pPr/>
              <a:t>42</a:t>
            </a:fld>
            <a:endParaRPr lang="en-US"/>
          </a:p>
        </p:txBody>
      </p:sp>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6948" name="Text Box 4"/>
          <p:cNvSpPr txBox="1">
            <a:spLocks noChangeArrowheads="1"/>
          </p:cNvSpPr>
          <p:nvPr/>
        </p:nvSpPr>
        <p:spPr bwMode="auto">
          <a:xfrm>
            <a:off x="304800" y="381000"/>
            <a:ext cx="53879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12.14  </a:t>
            </a:r>
            <a:r>
              <a:rPr lang="en-US" sz="2000" baseline="0"/>
              <a:t>Flow diagram for the CSMA/CD</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6951" name="Picture 7"/>
          <p:cNvPicPr>
            <a:picLocks noChangeAspect="1" noChangeArrowheads="1"/>
          </p:cNvPicPr>
          <p:nvPr/>
        </p:nvPicPr>
        <p:blipFill>
          <a:blip r:embed="rId3"/>
          <a:srcRect/>
          <a:stretch>
            <a:fillRect/>
          </a:stretch>
        </p:blipFill>
        <p:spPr bwMode="auto">
          <a:xfrm>
            <a:off x="381000" y="762001"/>
            <a:ext cx="807719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endParaRPr lang="en-US" altLang="ko-KR" dirty="0" smtClean="0"/>
          </a:p>
        </p:txBody>
      </p:sp>
      <p:sp>
        <p:nvSpPr>
          <p:cNvPr id="2051" name="Slide Number Placeholder 5"/>
          <p:cNvSpPr>
            <a:spLocks noGrp="1"/>
          </p:cNvSpPr>
          <p:nvPr>
            <p:ph type="sldNum" sz="quarter" idx="12"/>
          </p:nvPr>
        </p:nvSpPr>
        <p:spPr>
          <a:noFill/>
        </p:spPr>
        <p:txBody>
          <a:bodyPr/>
          <a:lstStyle/>
          <a:p>
            <a:r>
              <a:rPr lang="en-US" altLang="ko-KR" smtClean="0"/>
              <a:t>13-</a:t>
            </a:r>
            <a:fld id="{769A6B4A-B050-43D3-BFA4-A2E26DCCB1A2}" type="slidenum">
              <a:rPr lang="en-US" altLang="ko-KR" smtClean="0"/>
              <a:pPr/>
              <a:t>43</a:t>
            </a:fld>
            <a:endParaRPr lang="en-US" altLang="ko-KR" smtClean="0"/>
          </a:p>
        </p:txBody>
      </p:sp>
      <p:sp>
        <p:nvSpPr>
          <p:cNvPr id="2052" name="Rectangle 2"/>
          <p:cNvSpPr>
            <a:spLocks noGrp="1" noChangeArrowheads="1"/>
          </p:cNvSpPr>
          <p:nvPr>
            <p:ph type="ctrTitle"/>
          </p:nvPr>
        </p:nvSpPr>
        <p:spPr>
          <a:xfrm>
            <a:off x="685800" y="1422400"/>
            <a:ext cx="7772400" cy="1501775"/>
          </a:xfrm>
        </p:spPr>
        <p:txBody>
          <a:bodyPr/>
          <a:lstStyle/>
          <a:p>
            <a:pPr eaLnBrk="1" hangingPunct="1"/>
            <a:r>
              <a:rPr lang="en-US" altLang="ko-KR" sz="4000" smtClean="0"/>
              <a:t>Wired LANs: </a:t>
            </a:r>
            <a:r>
              <a:rPr lang="en-US" altLang="ko-KR" sz="4000" i="1" smtClean="0"/>
              <a:t>Ethernet</a:t>
            </a:r>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t>
            </a:r>
            <a:r>
              <a:rPr lang="en-US" dirty="0" err="1" smtClean="0"/>
              <a:t>Sublayer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Standard Ethernet, the MAC </a:t>
            </a:r>
            <a:r>
              <a:rPr lang="en-US" dirty="0" err="1" smtClean="0"/>
              <a:t>sublayer</a:t>
            </a:r>
            <a:r>
              <a:rPr lang="en-US" dirty="0" smtClean="0"/>
              <a:t> governs the operation of the access method. </a:t>
            </a:r>
          </a:p>
          <a:p>
            <a:r>
              <a:rPr lang="en-US" dirty="0" smtClean="0"/>
              <a:t>It also frames data received from the upper layer and passes them to the physical layer.</a:t>
            </a:r>
          </a:p>
          <a:p>
            <a:r>
              <a:rPr lang="en-US" dirty="0" smtClean="0">
                <a:solidFill>
                  <a:srgbClr val="FF0000"/>
                </a:solidFill>
              </a:rPr>
              <a:t>Frame Format</a:t>
            </a:r>
          </a:p>
          <a:p>
            <a:pPr lvl="1"/>
            <a:r>
              <a:rPr lang="en-US" dirty="0" smtClean="0"/>
              <a:t>The Ethernet frame contains seven fields: preamble, SFD, DA, SA, length or type of protocol data unit (PDU), upper-layer data, and the CRC</a:t>
            </a:r>
          </a:p>
          <a:p>
            <a:pPr lvl="1"/>
            <a:r>
              <a:rPr lang="en-US" dirty="0" smtClean="0"/>
              <a:t>It does not provide any mechanism for acknowledging received frames, making it what is known as an unreliable medium.</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457200" y="277815"/>
            <a:ext cx="8229600" cy="113982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6633"/>
                </a:solidFill>
                <a:latin typeface="Times New Roman" pitchFamily="16" charset="0"/>
                <a:ea typeface="DejaVu Sans" charset="0"/>
                <a:cs typeface="DejaVu Sans" charset="0"/>
              </a:rPr>
              <a:t>IEEE 802.3 MAC FRAME FORMAT:</a:t>
            </a:r>
          </a:p>
        </p:txBody>
      </p:sp>
      <p:sp>
        <p:nvSpPr>
          <p:cNvPr id="41986" name="Text Box 2"/>
          <p:cNvSpPr txBox="1">
            <a:spLocks noChangeArrowheads="1"/>
          </p:cNvSpPr>
          <p:nvPr/>
        </p:nvSpPr>
        <p:spPr bwMode="auto">
          <a:xfrm>
            <a:off x="457200" y="1600202"/>
            <a:ext cx="4038600" cy="4530725"/>
          </a:xfrm>
          <a:prstGeom prst="rect">
            <a:avLst/>
          </a:prstGeom>
          <a:noFill/>
          <a:ln w="9525" cap="flat">
            <a:noFill/>
            <a:round/>
            <a:headEnd/>
            <a:tailEnd/>
          </a:ln>
          <a:effectLst/>
        </p:spPr>
        <p:txBody>
          <a:bodyPr lIns="90000" tIns="46800" rIns="90000" bIns="46800"/>
          <a:lstStyle/>
          <a:p>
            <a:pPr marL="331788" indent="-331788">
              <a:spcBef>
                <a:spcPts val="650"/>
              </a:spcBef>
              <a:buClr>
                <a:srgbClr val="CC9900"/>
              </a:buClr>
              <a:buSzPct val="65000"/>
              <a:buFont typeface="Wingdings" charset="2"/>
              <a:buChar char=""/>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r>
              <a:rPr lang="en-US" sz="2600">
                <a:solidFill>
                  <a:srgbClr val="000000"/>
                </a:solidFill>
                <a:ea typeface="DejaVu Sans" charset="0"/>
                <a:cs typeface="DejaVu Sans" charset="0"/>
              </a:rPr>
              <a:t> </a:t>
            </a:r>
          </a:p>
        </p:txBody>
      </p:sp>
      <p:sp>
        <p:nvSpPr>
          <p:cNvPr id="41987" name="Text Box 3"/>
          <p:cNvSpPr txBox="1">
            <a:spLocks noChangeArrowheads="1"/>
          </p:cNvSpPr>
          <p:nvPr/>
        </p:nvSpPr>
        <p:spPr bwMode="auto">
          <a:xfrm>
            <a:off x="914400" y="2514600"/>
            <a:ext cx="7696200" cy="371513"/>
          </a:xfrm>
          <a:prstGeom prst="rect">
            <a:avLst/>
          </a:prstGeom>
          <a:noFill/>
          <a:ln w="9525" cap="flat">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dirty="0">
                <a:solidFill>
                  <a:srgbClr val="000000"/>
                </a:solidFill>
                <a:latin typeface="Times New Roman" pitchFamily="16" charset="0"/>
                <a:ea typeface="DejaVu Sans" charset="0"/>
                <a:cs typeface="DejaVu Sans" charset="0"/>
              </a:rPr>
              <a:t>7bytes	   1 byte    6bytes    6 bytes    </a:t>
            </a:r>
            <a:r>
              <a:rPr lang="en-US">
                <a:solidFill>
                  <a:srgbClr val="000000"/>
                </a:solidFill>
                <a:latin typeface="Times New Roman" pitchFamily="16" charset="0"/>
                <a:ea typeface="DejaVu Sans" charset="0"/>
                <a:cs typeface="DejaVu Sans" charset="0"/>
              </a:rPr>
              <a:t>2bytes  </a:t>
            </a:r>
            <a:r>
              <a:rPr lang="en-US" smtClean="0">
                <a:solidFill>
                  <a:srgbClr val="000000"/>
                </a:solidFill>
                <a:latin typeface="Times New Roman" pitchFamily="16" charset="0"/>
                <a:ea typeface="DejaVu Sans" charset="0"/>
                <a:cs typeface="DejaVu Sans" charset="0"/>
              </a:rPr>
              <a:t>                   </a:t>
            </a:r>
            <a:r>
              <a:rPr lang="en-US" dirty="0">
                <a:solidFill>
                  <a:srgbClr val="000000"/>
                </a:solidFill>
                <a:latin typeface="Times New Roman" pitchFamily="16" charset="0"/>
                <a:ea typeface="DejaVu Sans" charset="0"/>
                <a:cs typeface="DejaVu Sans" charset="0"/>
              </a:rPr>
              <a:t>4bytes</a:t>
            </a:r>
          </a:p>
        </p:txBody>
      </p:sp>
      <p:sp>
        <p:nvSpPr>
          <p:cNvPr id="41988" name="Text Box 4"/>
          <p:cNvSpPr txBox="1">
            <a:spLocks noChangeArrowheads="1"/>
          </p:cNvSpPr>
          <p:nvPr/>
        </p:nvSpPr>
        <p:spPr bwMode="auto">
          <a:xfrm>
            <a:off x="381000" y="3810001"/>
            <a:ext cx="8458200" cy="2133534"/>
          </a:xfrm>
          <a:prstGeom prst="rect">
            <a:avLst/>
          </a:prstGeom>
          <a:noFill/>
          <a:ln w="9360" cap="sq">
            <a:solidFill>
              <a:srgbClr val="FF33CC"/>
            </a:solidFill>
            <a:miter lim="800000"/>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ea typeface="DejaVu Sans" charset="0"/>
                <a:cs typeface="DejaVu Sans" charset="0"/>
              </a:rPr>
              <a:t>Preamble: The first field of the 802.3 frame Contain 7bytes (56 bits) of  alternating 0’s and 1’s.that alerts the receiving system to the coming frame and enables </a:t>
            </a:r>
            <a:r>
              <a:rPr lang="en-US" sz="2400" dirty="0" smtClean="0">
                <a:solidFill>
                  <a:srgbClr val="000000"/>
                </a:solidFill>
                <a:latin typeface="Times New Roman" pitchFamily="16" charset="0"/>
                <a:ea typeface="DejaVu Sans" charset="0"/>
                <a:cs typeface="DejaVu Sans" charset="0"/>
              </a:rPr>
              <a:t>it to synchronize.</a:t>
            </a:r>
            <a:endParaRPr lang="en-US" sz="2400" dirty="0">
              <a:solidFill>
                <a:srgbClr val="000000"/>
              </a:solidFill>
              <a:latin typeface="Times New Roman" pitchFamily="16" charset="0"/>
              <a:ea typeface="DejaVu Sans" charset="0"/>
              <a:cs typeface="DejaVu Sans" charset="0"/>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ea typeface="DejaVu Sans" charset="0"/>
                <a:cs typeface="DejaVu Sans" charset="0"/>
              </a:rPr>
              <a:t>The preamble is actually added at the physical layer and is not formally part of the frame.</a:t>
            </a:r>
          </a:p>
        </p:txBody>
      </p:sp>
      <p:graphicFrame>
        <p:nvGraphicFramePr>
          <p:cNvPr id="41989" name="Group 5"/>
          <p:cNvGraphicFramePr>
            <a:graphicFrameLocks noGrp="1"/>
          </p:cNvGraphicFramePr>
          <p:nvPr/>
        </p:nvGraphicFramePr>
        <p:xfrm>
          <a:off x="990600" y="1371602"/>
          <a:ext cx="5945188" cy="1135969"/>
        </p:xfrm>
        <a:graphic>
          <a:graphicData uri="http://schemas.openxmlformats.org/drawingml/2006/table">
            <a:tbl>
              <a:tblPr/>
              <a:tblGrid>
                <a:gridCol w="1143000"/>
                <a:gridCol w="685800"/>
                <a:gridCol w="762000"/>
                <a:gridCol w="758825"/>
                <a:gridCol w="1004888"/>
                <a:gridCol w="904875"/>
                <a:gridCol w="685800"/>
              </a:tblGrid>
              <a:tr h="1081088">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dirty="0" smtClean="0">
                          <a:ln>
                            <a:noFill/>
                          </a:ln>
                          <a:solidFill>
                            <a:srgbClr val="000000"/>
                          </a:solidFill>
                          <a:effectLst/>
                          <a:latin typeface="Times New Roman" pitchFamily="16" charset="0"/>
                          <a:ea typeface="WenQuanYi Micro Hei" charset="0"/>
                          <a:cs typeface="WenQuanYi Micro Hei" charset="0"/>
                        </a:rPr>
                        <a:t>Preamble</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smtClean="0">
                          <a:ln>
                            <a:noFill/>
                          </a:ln>
                          <a:solidFill>
                            <a:srgbClr val="000000"/>
                          </a:solidFill>
                          <a:effectLst/>
                          <a:latin typeface="Times New Roman" pitchFamily="16" charset="0"/>
                          <a:ea typeface="WenQuanYi Micro Hei" charset="0"/>
                          <a:cs typeface="WenQuanYi Micro Hei" charset="0"/>
                        </a:rPr>
                        <a:t>SFD</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smtClean="0">
                          <a:ln>
                            <a:noFill/>
                          </a:ln>
                          <a:solidFill>
                            <a:srgbClr val="000000"/>
                          </a:solidFill>
                          <a:effectLst/>
                          <a:latin typeface="Times New Roman" pitchFamily="16" charset="0"/>
                          <a:ea typeface="WenQuanYi Micro Hei" charset="0"/>
                          <a:cs typeface="WenQuanYi Micro Hei" charset="0"/>
                        </a:rPr>
                        <a:t>   DA</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smtClean="0">
                          <a:ln>
                            <a:noFill/>
                          </a:ln>
                          <a:solidFill>
                            <a:srgbClr val="000000"/>
                          </a:solidFill>
                          <a:effectLst/>
                          <a:latin typeface="Times New Roman" pitchFamily="16" charset="0"/>
                          <a:ea typeface="WenQuanYi Micro Hei" charset="0"/>
                          <a:cs typeface="WenQuanYi Micro Hei" charset="0"/>
                        </a:rPr>
                        <a:t>   SA</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smtClean="0">
                          <a:ln>
                            <a:noFill/>
                          </a:ln>
                          <a:solidFill>
                            <a:srgbClr val="000000"/>
                          </a:solidFill>
                          <a:effectLst/>
                          <a:latin typeface="Times New Roman" pitchFamily="16" charset="0"/>
                          <a:ea typeface="WenQuanYi Micro Hei" charset="0"/>
                          <a:cs typeface="WenQuanYi Micro Hei" charset="0"/>
                        </a:rPr>
                        <a:t>Length </a:t>
                      </a:r>
                    </a:p>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smtClean="0">
                          <a:ln>
                            <a:noFill/>
                          </a:ln>
                          <a:solidFill>
                            <a:srgbClr val="000000"/>
                          </a:solidFill>
                          <a:effectLst/>
                          <a:latin typeface="Times New Roman" pitchFamily="16" charset="0"/>
                          <a:ea typeface="WenQuanYi Micro Hei" charset="0"/>
                          <a:cs typeface="WenQuanYi Micro Hei" charset="0"/>
                        </a:rPr>
                        <a:t>Or</a:t>
                      </a:r>
                    </a:p>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smtClean="0">
                          <a:ln>
                            <a:noFill/>
                          </a:ln>
                          <a:solidFill>
                            <a:srgbClr val="000000"/>
                          </a:solidFill>
                          <a:effectLst/>
                          <a:latin typeface="Times New Roman" pitchFamily="16" charset="0"/>
                          <a:ea typeface="WenQuanYi Micro Hei" charset="0"/>
                          <a:cs typeface="WenQuanYi Micro Hei" charset="0"/>
                        </a:rPr>
                        <a:t> Type</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dirty="0" smtClean="0">
                          <a:ln>
                            <a:noFill/>
                          </a:ln>
                          <a:solidFill>
                            <a:srgbClr val="000000"/>
                          </a:solidFill>
                          <a:effectLst/>
                          <a:latin typeface="Times New Roman" pitchFamily="16" charset="0"/>
                          <a:ea typeface="WenQuanYi Micro Hei" charset="0"/>
                          <a:cs typeface="WenQuanYi Micro Hei" charset="0"/>
                        </a:rPr>
                        <a:t>Data </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263" rtl="0" eaLnBrk="1" fontAlgn="base" latinLnBrk="0" hangingPunct="1">
                        <a:lnSpc>
                          <a:spcPct val="58000"/>
                        </a:lnSpc>
                        <a:spcBef>
                          <a:spcPts val="50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1" u="none" strike="noStrike" cap="none" normalizeH="0" baseline="0" dirty="0" smtClean="0">
                          <a:ln>
                            <a:noFill/>
                          </a:ln>
                          <a:solidFill>
                            <a:srgbClr val="000000"/>
                          </a:solidFill>
                          <a:effectLst/>
                          <a:latin typeface="Times New Roman" pitchFamily="16" charset="0"/>
                          <a:ea typeface="WenQuanYi Micro Hei" charset="0"/>
                          <a:cs typeface="WenQuanYi Micro Hei" charset="0"/>
                        </a:rPr>
                        <a:t>CRC</a:t>
                      </a:r>
                    </a:p>
                  </a:txBody>
                  <a:tcPr marL="90000" marR="90000" marT="48477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457200" y="277815"/>
            <a:ext cx="8229600" cy="113982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6633"/>
                </a:solidFill>
                <a:latin typeface="Times New Roman" pitchFamily="16" charset="0"/>
                <a:ea typeface="DejaVu Sans" charset="0"/>
                <a:cs typeface="DejaVu Sans" charset="0"/>
              </a:rPr>
              <a:t>IEEE 802.3 MAC FRAME FORMAT:</a:t>
            </a:r>
          </a:p>
        </p:txBody>
      </p:sp>
      <p:sp>
        <p:nvSpPr>
          <p:cNvPr id="43010" name="Text Box 2"/>
          <p:cNvSpPr txBox="1">
            <a:spLocks noChangeArrowheads="1"/>
          </p:cNvSpPr>
          <p:nvPr/>
        </p:nvSpPr>
        <p:spPr bwMode="auto">
          <a:xfrm>
            <a:off x="533400" y="914400"/>
            <a:ext cx="8229600" cy="5405438"/>
          </a:xfrm>
          <a:prstGeom prst="rect">
            <a:avLst/>
          </a:prstGeom>
          <a:noFill/>
          <a:ln w="9360" cap="sq">
            <a:solidFill>
              <a:srgbClr val="FF33CC"/>
            </a:solidFill>
            <a:miter lim="800000"/>
            <a:headEnd/>
            <a:tailEnd/>
          </a:ln>
          <a:effectLst/>
        </p:spPr>
        <p:txBody>
          <a:bodyPr lIns="90000" tIns="46800" rIns="90000" bIns="46800"/>
          <a:lstStyle/>
          <a:p>
            <a:pPr>
              <a:buFont typeface="Arial" pitchFamily="34" charset="0"/>
              <a:buChar char="•"/>
            </a:pPr>
            <a:r>
              <a:rPr lang="en-US" sz="2000" dirty="0" smtClean="0">
                <a:solidFill>
                  <a:srgbClr val="FF0000"/>
                </a:solidFill>
              </a:rPr>
              <a:t>Start frame delimiter (SFD). </a:t>
            </a:r>
            <a:r>
              <a:rPr lang="en-US" sz="2000" dirty="0" smtClean="0"/>
              <a:t>The second field (l byte: 10101011) signals the beginning of the frame. The SFD warns the station or stations that this is the last chance for synchronization. The last 2 bits is 11 and alerts the receiver </a:t>
            </a:r>
            <a:r>
              <a:rPr lang="en-US" sz="2000" dirty="0" smtClean="0">
                <a:solidFill>
                  <a:srgbClr val="FF0000"/>
                </a:solidFill>
              </a:rPr>
              <a:t>that the next field is the destination address.</a:t>
            </a:r>
          </a:p>
          <a:p>
            <a:pPr>
              <a:buFont typeface="Arial" pitchFamily="34" charset="0"/>
              <a:buChar char="•"/>
            </a:pPr>
            <a:r>
              <a:rPr lang="en-US" sz="2000" dirty="0" smtClean="0">
                <a:solidFill>
                  <a:srgbClr val="FF0000"/>
                </a:solidFill>
              </a:rPr>
              <a:t>Destination address (DA). </a:t>
            </a:r>
            <a:r>
              <a:rPr lang="en-US" sz="2000" dirty="0" smtClean="0"/>
              <a:t>The DA field is 6 bytes and contains the physical</a:t>
            </a:r>
          </a:p>
          <a:p>
            <a:r>
              <a:rPr lang="en-US" sz="2000" dirty="0" smtClean="0"/>
              <a:t>address of the destination station or stations to receive the packet.</a:t>
            </a:r>
          </a:p>
          <a:p>
            <a:pPr>
              <a:buFont typeface="Arial" pitchFamily="34" charset="0"/>
              <a:buChar char="•"/>
            </a:pPr>
            <a:r>
              <a:rPr lang="en-US" sz="2000" dirty="0" smtClean="0">
                <a:solidFill>
                  <a:srgbClr val="FF0000"/>
                </a:solidFill>
              </a:rPr>
              <a:t>Source address (SA). </a:t>
            </a:r>
            <a:r>
              <a:rPr lang="en-US" sz="2000" dirty="0" smtClean="0"/>
              <a:t>The SA field is also 6 bytes and contains the physical</a:t>
            </a:r>
          </a:p>
          <a:p>
            <a:r>
              <a:rPr lang="en-US" sz="2000" dirty="0" smtClean="0"/>
              <a:t>address of the sender of the packet.</a:t>
            </a:r>
          </a:p>
          <a:p>
            <a:pPr>
              <a:buFont typeface="Arial" pitchFamily="34" charset="0"/>
              <a:buChar char="•"/>
            </a:pPr>
            <a:r>
              <a:rPr lang="en-US" sz="2000" dirty="0" smtClean="0"/>
              <a:t>Le</a:t>
            </a:r>
            <a:r>
              <a:rPr lang="en-US" sz="2000" dirty="0" smtClean="0">
                <a:solidFill>
                  <a:srgbClr val="FF0000"/>
                </a:solidFill>
              </a:rPr>
              <a:t>ngth or type</a:t>
            </a:r>
            <a:r>
              <a:rPr lang="en-US" sz="2000" dirty="0" smtClean="0"/>
              <a:t>. This field is defined as a type field or length field. The original</a:t>
            </a:r>
          </a:p>
          <a:p>
            <a:r>
              <a:rPr lang="en-US" sz="2000" dirty="0" smtClean="0"/>
              <a:t>Ethernet used this field as the type field to define the upper-layer protocol using the MAC frame. The IEEE standard used it as the length field to define the number of bytes in the data field. Both uses are common today.</a:t>
            </a:r>
          </a:p>
          <a:p>
            <a:pPr>
              <a:buFont typeface="Arial" pitchFamily="34" charset="0"/>
              <a:buChar char="•"/>
            </a:pPr>
            <a:r>
              <a:rPr lang="en-US" sz="2000" dirty="0" smtClean="0">
                <a:solidFill>
                  <a:srgbClr val="FF0000"/>
                </a:solidFill>
              </a:rPr>
              <a:t>Data. </a:t>
            </a:r>
            <a:r>
              <a:rPr lang="en-US" sz="2000" dirty="0" smtClean="0"/>
              <a:t>This field carries data encapsulated from the upper-layer protocols. It is a minimum of 46 and a maximum of 1500 bytes</a:t>
            </a:r>
          </a:p>
          <a:p>
            <a:pPr>
              <a:buFont typeface="Arial" pitchFamily="34" charset="0"/>
              <a:buChar char="•"/>
            </a:pPr>
            <a:r>
              <a:rPr lang="en-US" sz="2000" dirty="0" smtClean="0">
                <a:solidFill>
                  <a:srgbClr val="FF0000"/>
                </a:solidFill>
              </a:rPr>
              <a:t>CRC. </a:t>
            </a:r>
            <a:r>
              <a:rPr lang="en-US" sz="2000" dirty="0" smtClean="0"/>
              <a:t>The last field contains error detection information, in this case a CRC-32</a:t>
            </a:r>
            <a:endParaRPr lang="en-US" sz="2000" i="1" dirty="0">
              <a:solidFill>
                <a:srgbClr val="FFFFFF"/>
              </a:solidFill>
              <a:effectLst>
                <a:outerShdw blurRad="38100" dist="38100" dir="2700000" algn="tl">
                  <a:srgbClr val="C0C0C0"/>
                </a:outerShdw>
              </a:effectLst>
              <a:ea typeface="DejaVu Sans" charset="0"/>
              <a:cs typeface="DejaVu Sans" charset="0"/>
            </a:endParaRPr>
          </a:p>
          <a:p>
            <a:pPr marL="658813" lvl="1" indent="-325438">
              <a:lnSpc>
                <a:spcPct val="90000"/>
              </a:lnSpc>
              <a:spcBef>
                <a:spcPts val="500"/>
              </a:spcBef>
              <a:buClrTx/>
              <a:buSzPct val="60000"/>
              <a:buFontTx/>
              <a:buNone/>
              <a:tabLst>
                <a:tab pos="331788" algn="l"/>
                <a:tab pos="1246188" algn="l"/>
                <a:tab pos="2160588" algn="l"/>
                <a:tab pos="3074988" algn="l"/>
                <a:tab pos="3989388" algn="l"/>
                <a:tab pos="4903788" algn="l"/>
                <a:tab pos="5818188" algn="l"/>
                <a:tab pos="6732588" algn="l"/>
                <a:tab pos="7646988" algn="l"/>
                <a:tab pos="8561388" algn="l"/>
                <a:tab pos="9475788" algn="l"/>
                <a:tab pos="10390188" algn="l"/>
              </a:tabLst>
            </a:pPr>
            <a:endParaRPr lang="en-US" i="1" dirty="0">
              <a:solidFill>
                <a:srgbClr val="FFFFFF"/>
              </a:solidFill>
              <a:effectLst>
                <a:outerShdw blurRad="38100" dist="38100" dir="2700000" algn="tl">
                  <a:srgbClr val="C0C0C0"/>
                </a:outerShdw>
              </a:effectLst>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LENGTH</a:t>
            </a:r>
            <a:endParaRPr lang="en-US" dirty="0"/>
          </a:p>
        </p:txBody>
      </p:sp>
      <p:sp>
        <p:nvSpPr>
          <p:cNvPr id="3" name="Content Placeholder 2"/>
          <p:cNvSpPr>
            <a:spLocks noGrp="1"/>
          </p:cNvSpPr>
          <p:nvPr>
            <p:ph idx="1"/>
          </p:nvPr>
        </p:nvSpPr>
        <p:spPr/>
        <p:txBody>
          <a:bodyPr/>
          <a:lstStyle/>
          <a:p>
            <a:r>
              <a:rPr lang="en-US" dirty="0" smtClean="0"/>
              <a:t>Ethernet has imposed restrictions on both the minimum and maximum lengths of a frame</a:t>
            </a:r>
            <a:endParaRPr lang="en-US" dirty="0"/>
          </a:p>
        </p:txBody>
      </p:sp>
      <p:pic>
        <p:nvPicPr>
          <p:cNvPr id="4" name="Picture 10"/>
          <p:cNvPicPr>
            <a:picLocks noChangeAspect="1" noChangeArrowheads="1"/>
          </p:cNvPicPr>
          <p:nvPr/>
        </p:nvPicPr>
        <p:blipFill>
          <a:blip r:embed="rId2"/>
          <a:srcRect/>
          <a:stretch>
            <a:fillRect/>
          </a:stretch>
        </p:blipFill>
        <p:spPr bwMode="auto">
          <a:xfrm>
            <a:off x="1676400" y="2971800"/>
            <a:ext cx="5710237" cy="177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a:t>
            </a:r>
            <a:endParaRPr lang="en-US" dirty="0"/>
          </a:p>
        </p:txBody>
      </p:sp>
      <p:sp>
        <p:nvSpPr>
          <p:cNvPr id="3" name="Content Placeholder 2"/>
          <p:cNvSpPr>
            <a:spLocks noGrp="1"/>
          </p:cNvSpPr>
          <p:nvPr>
            <p:ph idx="1"/>
          </p:nvPr>
        </p:nvSpPr>
        <p:spPr/>
        <p:txBody>
          <a:bodyPr>
            <a:normAutofit/>
          </a:bodyPr>
          <a:lstStyle/>
          <a:p>
            <a:r>
              <a:rPr lang="en-US" sz="2400" dirty="0" smtClean="0"/>
              <a:t>Each station on an Ethernet network (such as a PC, workstation, or printer) has its own network interface card (NIC). The NIC fits inside the station and provides the station with a 6-byte physical address.</a:t>
            </a:r>
            <a:endParaRPr lang="en-US" sz="2400" dirty="0"/>
          </a:p>
        </p:txBody>
      </p:sp>
      <p:sp>
        <p:nvSpPr>
          <p:cNvPr id="6" name="Rectangle 5"/>
          <p:cNvSpPr/>
          <p:nvPr/>
        </p:nvSpPr>
        <p:spPr>
          <a:xfrm>
            <a:off x="2362200" y="4267200"/>
            <a:ext cx="4572000" cy="1905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C:\Users\Admin\Documents\chip.jpg"/>
          <p:cNvPicPr>
            <a:picLocks noChangeAspect="1" noChangeArrowheads="1"/>
          </p:cNvPicPr>
          <p:nvPr/>
        </p:nvPicPr>
        <p:blipFill>
          <a:blip r:embed="rId2"/>
          <a:srcRect/>
          <a:stretch>
            <a:fillRect/>
          </a:stretch>
        </p:blipFill>
        <p:spPr bwMode="auto">
          <a:xfrm>
            <a:off x="2438400" y="3276600"/>
            <a:ext cx="3810000" cy="231457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294967295"/>
          </p:nvPr>
        </p:nvSpPr>
        <p:spPr>
          <a:xfrm>
            <a:off x="3124200" y="6356350"/>
            <a:ext cx="2895600" cy="365125"/>
          </a:xfrm>
          <a:noFill/>
        </p:spPr>
        <p:txBody>
          <a:bodyPr/>
          <a:lstStyle/>
          <a:p>
            <a:endParaRPr lang="en-US" altLang="ko-KR" dirty="0" smtClean="0"/>
          </a:p>
        </p:txBody>
      </p:sp>
      <p:sp>
        <p:nvSpPr>
          <p:cNvPr id="11267" name="Slide Number Placeholder 5"/>
          <p:cNvSpPr>
            <a:spLocks noGrp="1"/>
          </p:cNvSpPr>
          <p:nvPr>
            <p:ph type="sldNum" sz="quarter" idx="12"/>
          </p:nvPr>
        </p:nvSpPr>
        <p:spPr>
          <a:noFill/>
        </p:spPr>
        <p:txBody>
          <a:bodyPr/>
          <a:lstStyle/>
          <a:p>
            <a:r>
              <a:rPr lang="en-US" altLang="ko-KR" smtClean="0"/>
              <a:t>13-</a:t>
            </a:r>
            <a:fld id="{3AC3CD6A-C67F-44AD-A544-158EB611871E}" type="slidenum">
              <a:rPr lang="en-US" altLang="ko-KR" smtClean="0"/>
              <a:pPr/>
              <a:t>49</a:t>
            </a:fld>
            <a:endParaRPr lang="en-US" altLang="ko-KR" smtClean="0"/>
          </a:p>
        </p:txBody>
      </p:sp>
      <p:sp>
        <p:nvSpPr>
          <p:cNvPr id="11268" name="Rectangle 3"/>
          <p:cNvSpPr>
            <a:spLocks noGrp="1" noChangeArrowheads="1"/>
          </p:cNvSpPr>
          <p:nvPr>
            <p:ph type="title"/>
          </p:nvPr>
        </p:nvSpPr>
        <p:spPr/>
        <p:txBody>
          <a:bodyPr/>
          <a:lstStyle/>
          <a:p>
            <a:pPr eaLnBrk="1" hangingPunct="1"/>
            <a:r>
              <a:rPr lang="en-US" altLang="ko-KR" smtClean="0"/>
              <a:t>Addressing</a:t>
            </a:r>
          </a:p>
        </p:txBody>
      </p:sp>
      <p:pic>
        <p:nvPicPr>
          <p:cNvPr id="11269" name="Picture 7"/>
          <p:cNvPicPr>
            <a:picLocks noChangeAspect="1" noChangeArrowheads="1"/>
          </p:cNvPicPr>
          <p:nvPr/>
        </p:nvPicPr>
        <p:blipFill>
          <a:blip r:embed="rId2"/>
          <a:srcRect/>
          <a:stretch>
            <a:fillRect/>
          </a:stretch>
        </p:blipFill>
        <p:spPr bwMode="auto">
          <a:xfrm>
            <a:off x="2411413" y="2205038"/>
            <a:ext cx="3673475" cy="904875"/>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1692275" y="4968875"/>
            <a:ext cx="5761038" cy="908050"/>
          </a:xfrm>
          <a:prstGeom prst="rect">
            <a:avLst/>
          </a:prstGeom>
          <a:noFill/>
          <a:ln w="9525">
            <a:noFill/>
            <a:miter lim="800000"/>
            <a:headEnd/>
            <a:tailEnd/>
          </a:ln>
        </p:spPr>
      </p:pic>
      <p:sp>
        <p:nvSpPr>
          <p:cNvPr id="479241" name="Rectangle 9"/>
          <p:cNvSpPr>
            <a:spLocks noChangeArrowheads="1"/>
          </p:cNvSpPr>
          <p:nvPr/>
        </p:nvSpPr>
        <p:spPr bwMode="auto">
          <a:xfrm>
            <a:off x="901700" y="1628775"/>
            <a:ext cx="7631113" cy="504825"/>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a:effectLst>
                  <a:outerShdw blurRad="38100" dist="38100" dir="2700000" algn="tl">
                    <a:srgbClr val="C0C0C0"/>
                  </a:outerShdw>
                </a:effectLst>
                <a:latin typeface="Times New Roman" pitchFamily="18" charset="0"/>
              </a:rPr>
              <a:t>Ethernet address in hexadecimal notation</a:t>
            </a:r>
          </a:p>
        </p:txBody>
      </p:sp>
      <p:sp>
        <p:nvSpPr>
          <p:cNvPr id="11272" name="Rectangle 10"/>
          <p:cNvSpPr>
            <a:spLocks noChangeArrowheads="1"/>
          </p:cNvSpPr>
          <p:nvPr/>
        </p:nvSpPr>
        <p:spPr bwMode="auto">
          <a:xfrm>
            <a:off x="900113" y="3357563"/>
            <a:ext cx="7631112" cy="1008062"/>
          </a:xfrm>
          <a:prstGeom prst="rect">
            <a:avLst/>
          </a:prstGeom>
          <a:noFill/>
          <a:ln w="9525">
            <a:noFill/>
            <a:miter lim="800000"/>
            <a:headEnd/>
            <a:tailEnd/>
          </a:ln>
        </p:spPr>
        <p:txBody>
          <a:bodyPr/>
          <a:lstStyle/>
          <a:p>
            <a:pPr marL="342900" indent="-342900" eaLnBrk="0" latinLnBrk="0" hangingPunct="0">
              <a:buFontTx/>
              <a:buChar char="•"/>
            </a:pPr>
            <a:r>
              <a:rPr kumimoji="0" lang="en-US" altLang="ko-KR" sz="2000">
                <a:latin typeface="Times New Roman" pitchFamily="18" charset="0"/>
              </a:rPr>
              <a:t>The least significant bit of the first byte defines the type of address.</a:t>
            </a:r>
            <a:br>
              <a:rPr kumimoji="0" lang="en-US" altLang="ko-KR" sz="2000">
                <a:latin typeface="Times New Roman" pitchFamily="18" charset="0"/>
              </a:rPr>
            </a:br>
            <a:r>
              <a:rPr kumimoji="0" lang="en-US" altLang="ko-KR" sz="2000">
                <a:latin typeface="Times New Roman" pitchFamily="18" charset="0"/>
              </a:rPr>
              <a:t>If the bit is 0, the address is unicast; otherwise, it is multicast</a:t>
            </a:r>
          </a:p>
          <a:p>
            <a:pPr marL="342900" indent="-342900" eaLnBrk="0" latinLnBrk="0" hangingPunct="0">
              <a:buFontTx/>
              <a:buChar char="•"/>
            </a:pPr>
            <a:r>
              <a:rPr kumimoji="0" lang="en-US" altLang="ko-KR" sz="2000">
                <a:latin typeface="Times New Roman" pitchFamily="18" charset="0"/>
              </a:rPr>
              <a:t>The broadcast destination address is a special case of the multicast address in which all bits are 1s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Allocation Problem</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00"/>
                </a:solidFill>
              </a:rPr>
              <a:t>Channel allocation</a:t>
            </a:r>
            <a:r>
              <a:rPr lang="en-US" dirty="0" smtClean="0"/>
              <a:t> is a process in which a single channel is divided and allotted to multiple users in order to carry user specific tasks. </a:t>
            </a:r>
          </a:p>
          <a:p>
            <a:r>
              <a:rPr lang="en-US" dirty="0" smtClean="0"/>
              <a:t>Channel allocation problem can be solved by two schemes: </a:t>
            </a:r>
          </a:p>
          <a:p>
            <a:pPr lvl="1"/>
            <a:r>
              <a:rPr lang="en-US" dirty="0" smtClean="0"/>
              <a:t>Static Channel Allocation in LANs and MANs</a:t>
            </a:r>
          </a:p>
          <a:p>
            <a:pPr lvl="1"/>
            <a:r>
              <a:rPr lang="en-US" dirty="0" smtClean="0"/>
              <a:t>Dynamic Channel Allocation in LANs and MANs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86" y="1102931"/>
            <a:ext cx="7398796" cy="751849"/>
          </a:xfrm>
        </p:spPr>
        <p:txBody>
          <a:bodyPr/>
          <a:lstStyle/>
          <a:p>
            <a:r>
              <a:rPr lang="en-US" sz="3200" dirty="0" smtClean="0"/>
              <a:t>Unicast, Multicast &amp; Broadcast Addressing</a:t>
            </a:r>
            <a:endParaRPr lang="en-US" sz="3200" dirty="0"/>
          </a:p>
        </p:txBody>
      </p:sp>
      <p:sp>
        <p:nvSpPr>
          <p:cNvPr id="3" name="Content Placeholder 2"/>
          <p:cNvSpPr>
            <a:spLocks noGrp="1"/>
          </p:cNvSpPr>
          <p:nvPr>
            <p:ph idx="4294967295"/>
          </p:nvPr>
        </p:nvSpPr>
        <p:spPr>
          <a:xfrm>
            <a:off x="664549" y="2224726"/>
            <a:ext cx="7772870" cy="2643414"/>
          </a:xfrm>
          <a:prstGeom prst="rect">
            <a:avLst/>
          </a:prstGeom>
        </p:spPr>
        <p:txBody>
          <a:bodyPr>
            <a:normAutofit fontScale="62500" lnSpcReduction="20000"/>
          </a:bodyPr>
          <a:lstStyle/>
          <a:p>
            <a:r>
              <a:rPr lang="en-US" b="1" cap="none" dirty="0" smtClean="0">
                <a:latin typeface="Calibri" pitchFamily="34" charset="0"/>
                <a:cs typeface="Calibri" pitchFamily="34" charset="0"/>
              </a:rPr>
              <a:t>Source Address </a:t>
            </a:r>
            <a:r>
              <a:rPr lang="en-US" cap="none" dirty="0" smtClean="0">
                <a:latin typeface="Calibri" pitchFamily="34" charset="0"/>
                <a:cs typeface="Calibri" pitchFamily="34" charset="0"/>
              </a:rPr>
              <a:t>is always </a:t>
            </a:r>
            <a:r>
              <a:rPr lang="en-US" b="1" cap="none" dirty="0" smtClean="0">
                <a:latin typeface="Calibri" pitchFamily="34" charset="0"/>
                <a:cs typeface="Calibri" pitchFamily="34" charset="0"/>
              </a:rPr>
              <a:t>Unicast</a:t>
            </a:r>
            <a:r>
              <a:rPr lang="en-US" cap="none" dirty="0" smtClean="0">
                <a:latin typeface="Calibri" pitchFamily="34" charset="0"/>
                <a:cs typeface="Calibri" pitchFamily="34" charset="0"/>
              </a:rPr>
              <a:t> means, frame comes from only one station.</a:t>
            </a:r>
            <a:endParaRPr lang="en-US" dirty="0" smtClean="0">
              <a:latin typeface="Calibri" pitchFamily="34" charset="0"/>
              <a:cs typeface="Calibri" pitchFamily="34" charset="0"/>
            </a:endParaRPr>
          </a:p>
          <a:p>
            <a:r>
              <a:rPr lang="en-US" b="1" cap="none" dirty="0" smtClean="0">
                <a:latin typeface="Calibri" pitchFamily="34" charset="0"/>
                <a:cs typeface="Calibri" pitchFamily="34" charset="0"/>
              </a:rPr>
              <a:t>Destination Address can be Unicast, Multicast , Broadcast</a:t>
            </a:r>
          </a:p>
          <a:p>
            <a:r>
              <a:rPr lang="en-US" b="1" cap="none" dirty="0" smtClean="0">
                <a:latin typeface="Calibri" pitchFamily="34" charset="0"/>
                <a:cs typeface="Calibri" pitchFamily="34" charset="0"/>
              </a:rPr>
              <a:t>Unicast Addressing</a:t>
            </a:r>
            <a:r>
              <a:rPr lang="en-US" b="1" dirty="0" smtClean="0">
                <a:latin typeface="Calibri" pitchFamily="34" charset="0"/>
                <a:cs typeface="Calibri" pitchFamily="34" charset="0"/>
              </a:rPr>
              <a:t> </a:t>
            </a:r>
            <a:r>
              <a:rPr lang="en-US" dirty="0" smtClean="0">
                <a:latin typeface="Calibri" pitchFamily="34" charset="0"/>
                <a:cs typeface="Calibri" pitchFamily="34" charset="0"/>
              </a:rPr>
              <a:t>: </a:t>
            </a:r>
            <a:r>
              <a:rPr lang="en-US" cap="none" dirty="0" smtClean="0">
                <a:latin typeface="Calibri" pitchFamily="34" charset="0"/>
                <a:cs typeface="Calibri" pitchFamily="34" charset="0"/>
              </a:rPr>
              <a:t>Defines only one recipient. Sender &amp; Receiver relationship is one-one.</a:t>
            </a:r>
            <a:endParaRPr lang="en-US" dirty="0" smtClean="0">
              <a:latin typeface="Calibri" pitchFamily="34" charset="0"/>
              <a:cs typeface="Calibri" pitchFamily="34" charset="0"/>
            </a:endParaRPr>
          </a:p>
          <a:p>
            <a:r>
              <a:rPr lang="en-US" b="1" cap="none" dirty="0" smtClean="0">
                <a:latin typeface="Calibri" pitchFamily="34" charset="0"/>
                <a:cs typeface="Calibri" pitchFamily="34" charset="0"/>
              </a:rPr>
              <a:t>Multicast Addressing</a:t>
            </a:r>
            <a:r>
              <a:rPr lang="en-US" cap="none" dirty="0" smtClean="0">
                <a:latin typeface="Calibri" pitchFamily="34" charset="0"/>
                <a:cs typeface="Calibri" pitchFamily="34" charset="0"/>
              </a:rPr>
              <a:t>: Defines a group of addresses. Sender &amp; Receiver relationship is one-many.</a:t>
            </a:r>
          </a:p>
          <a:p>
            <a:r>
              <a:rPr lang="en-US" b="1" cap="none" dirty="0" smtClean="0">
                <a:latin typeface="Calibri" pitchFamily="34" charset="0"/>
                <a:cs typeface="Calibri" pitchFamily="34" charset="0"/>
              </a:rPr>
              <a:t>Broadcast Addressing</a:t>
            </a:r>
            <a:r>
              <a:rPr lang="en-US" cap="none" dirty="0" smtClean="0">
                <a:latin typeface="Calibri" pitchFamily="34" charset="0"/>
                <a:cs typeface="Calibri" pitchFamily="34" charset="0"/>
              </a:rPr>
              <a:t>: Defines a special case of Multicast Address in which destination address is forty eight 1’s .</a:t>
            </a:r>
            <a:endParaRPr lang="en-US" cap="none"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9239368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4294967295"/>
          </p:nvPr>
        </p:nvSpPr>
        <p:spPr>
          <a:xfrm>
            <a:off x="3124200" y="6356350"/>
            <a:ext cx="2895600" cy="365125"/>
          </a:xfrm>
          <a:noFill/>
        </p:spPr>
        <p:txBody>
          <a:bodyPr/>
          <a:lstStyle/>
          <a:p>
            <a:endParaRPr lang="en-US" altLang="ko-KR" dirty="0" smtClean="0"/>
          </a:p>
        </p:txBody>
      </p:sp>
      <p:sp>
        <p:nvSpPr>
          <p:cNvPr id="9219" name="Slide Number Placeholder 5"/>
          <p:cNvSpPr>
            <a:spLocks noGrp="1"/>
          </p:cNvSpPr>
          <p:nvPr>
            <p:ph type="sldNum" sz="quarter" idx="12"/>
          </p:nvPr>
        </p:nvSpPr>
        <p:spPr>
          <a:noFill/>
        </p:spPr>
        <p:txBody>
          <a:bodyPr/>
          <a:lstStyle/>
          <a:p>
            <a:r>
              <a:rPr lang="en-US" altLang="ko-KR" smtClean="0"/>
              <a:t>13-</a:t>
            </a:r>
            <a:fld id="{2CF08680-B754-4135-8F29-EB6CC8ED1C3C}" type="slidenum">
              <a:rPr lang="en-US" altLang="ko-KR" smtClean="0"/>
              <a:pPr/>
              <a:t>51</a:t>
            </a:fld>
            <a:endParaRPr lang="en-US" altLang="ko-KR" smtClean="0"/>
          </a:p>
        </p:txBody>
      </p:sp>
      <p:sp>
        <p:nvSpPr>
          <p:cNvPr id="9220" name="Rectangle 2"/>
          <p:cNvSpPr>
            <a:spLocks noGrp="1" noChangeArrowheads="1"/>
          </p:cNvSpPr>
          <p:nvPr>
            <p:ph type="title"/>
          </p:nvPr>
        </p:nvSpPr>
        <p:spPr/>
        <p:txBody>
          <a:bodyPr/>
          <a:lstStyle/>
          <a:p>
            <a:pPr eaLnBrk="1" hangingPunct="1"/>
            <a:r>
              <a:rPr lang="en-US" altLang="ko-KR" smtClean="0"/>
              <a:t>Standard Ethernet</a:t>
            </a:r>
          </a:p>
        </p:txBody>
      </p:sp>
      <p:sp>
        <p:nvSpPr>
          <p:cNvPr id="478211" name="Rectangle 3"/>
          <p:cNvSpPr>
            <a:spLocks noChangeArrowheads="1"/>
          </p:cNvSpPr>
          <p:nvPr/>
        </p:nvSpPr>
        <p:spPr bwMode="auto">
          <a:xfrm>
            <a:off x="828675" y="1341438"/>
            <a:ext cx="7631113" cy="935037"/>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a:effectLst>
                  <a:outerShdw blurRad="38100" dist="38100" dir="2700000" algn="tl">
                    <a:srgbClr val="C0C0C0"/>
                  </a:outerShdw>
                </a:effectLst>
                <a:latin typeface="Times New Roman" pitchFamily="18" charset="0"/>
              </a:rPr>
              <a:t>The original Ethernet was created in 1976 at Xerox’s Palo Alto Research Center (PARC). Since then, it has gone through four generations</a:t>
            </a:r>
          </a:p>
        </p:txBody>
      </p:sp>
      <p:pic>
        <p:nvPicPr>
          <p:cNvPr id="9222" name="Picture 6"/>
          <p:cNvPicPr>
            <a:picLocks noChangeAspect="1" noChangeArrowheads="1"/>
          </p:cNvPicPr>
          <p:nvPr/>
        </p:nvPicPr>
        <p:blipFill>
          <a:blip r:embed="rId2"/>
          <a:srcRect/>
          <a:stretch>
            <a:fillRect/>
          </a:stretch>
        </p:blipFill>
        <p:spPr bwMode="auto">
          <a:xfrm>
            <a:off x="1466850" y="3055938"/>
            <a:ext cx="5913438" cy="1885950"/>
          </a:xfrm>
          <a:prstGeom prst="rect">
            <a:avLst/>
          </a:prstGeom>
          <a:noFill/>
          <a:ln w="9525">
            <a:noFill/>
            <a:miter lim="800000"/>
            <a:headEnd/>
            <a:tailEnd/>
          </a:ln>
        </p:spPr>
      </p:pic>
    </p:spTree>
    <p:extLst>
      <p:ext uri="{BB962C8B-B14F-4D97-AF65-F5344CB8AC3E}">
        <p14:creationId xmlns:p14="http://schemas.microsoft.com/office/powerpoint/2010/main" val="1055236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4294967295"/>
          </p:nvPr>
        </p:nvSpPr>
        <p:spPr>
          <a:xfrm>
            <a:off x="3124200" y="6356350"/>
            <a:ext cx="2895600" cy="365125"/>
          </a:xfrm>
          <a:noFill/>
        </p:spPr>
        <p:txBody>
          <a:bodyPr/>
          <a:lstStyle/>
          <a:p>
            <a:endParaRPr lang="en-US" altLang="ko-KR" dirty="0" smtClean="0"/>
          </a:p>
        </p:txBody>
      </p:sp>
      <p:sp>
        <p:nvSpPr>
          <p:cNvPr id="13315" name="Slide Number Placeholder 5"/>
          <p:cNvSpPr>
            <a:spLocks noGrp="1"/>
          </p:cNvSpPr>
          <p:nvPr>
            <p:ph type="sldNum" sz="quarter" idx="12"/>
          </p:nvPr>
        </p:nvSpPr>
        <p:spPr>
          <a:noFill/>
        </p:spPr>
        <p:txBody>
          <a:bodyPr/>
          <a:lstStyle/>
          <a:p>
            <a:r>
              <a:rPr lang="en-US" altLang="ko-KR" smtClean="0"/>
              <a:t>13-</a:t>
            </a:r>
            <a:fld id="{57E39507-DE70-4CA1-BFFA-80A52AC5C975}" type="slidenum">
              <a:rPr lang="en-US" altLang="ko-KR" smtClean="0"/>
              <a:pPr/>
              <a:t>52</a:t>
            </a:fld>
            <a:endParaRPr lang="en-US" altLang="ko-KR" smtClean="0"/>
          </a:p>
        </p:txBody>
      </p:sp>
      <p:sp>
        <p:nvSpPr>
          <p:cNvPr id="13316" name="Rectangle 4"/>
          <p:cNvSpPr>
            <a:spLocks noGrp="1" noChangeArrowheads="1"/>
          </p:cNvSpPr>
          <p:nvPr>
            <p:ph type="title"/>
          </p:nvPr>
        </p:nvSpPr>
        <p:spPr/>
        <p:txBody>
          <a:bodyPr/>
          <a:lstStyle/>
          <a:p>
            <a:pPr eaLnBrk="1" hangingPunct="1"/>
            <a:r>
              <a:rPr lang="en-US" altLang="ko-KR" smtClean="0"/>
              <a:t>Physical Layer: Ethernet</a:t>
            </a:r>
          </a:p>
        </p:txBody>
      </p:sp>
      <p:pic>
        <p:nvPicPr>
          <p:cNvPr id="13317" name="Picture 8"/>
          <p:cNvPicPr>
            <a:picLocks noGrp="1" noChangeAspect="1" noChangeArrowheads="1"/>
          </p:cNvPicPr>
          <p:nvPr>
            <p:ph idx="1"/>
          </p:nvPr>
        </p:nvPicPr>
        <p:blipFill>
          <a:blip r:embed="rId2"/>
          <a:srcRect/>
          <a:stretch>
            <a:fillRect/>
          </a:stretch>
        </p:blipFill>
        <p:spPr>
          <a:xfrm>
            <a:off x="1785918" y="1557338"/>
            <a:ext cx="5857916" cy="3657612"/>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2"/>
          <a:srcRect/>
          <a:stretch>
            <a:fillRect/>
          </a:stretch>
        </p:blipFill>
        <p:spPr bwMode="auto">
          <a:xfrm>
            <a:off x="403225" y="2063750"/>
            <a:ext cx="8210550" cy="2325688"/>
          </a:xfrm>
          <a:prstGeom prst="rect">
            <a:avLst/>
          </a:prstGeom>
          <a:noFill/>
          <a:ln w="12700">
            <a:noFill/>
            <a:miter lim="800000"/>
            <a:headEnd/>
            <a:tailEnd/>
          </a:ln>
        </p:spPr>
      </p:pic>
      <p:sp>
        <p:nvSpPr>
          <p:cNvPr id="20483" name="Rectangle 3"/>
          <p:cNvSpPr>
            <a:spLocks noChangeArrowheads="1"/>
          </p:cNvSpPr>
          <p:nvPr/>
        </p:nvSpPr>
        <p:spPr bwMode="auto">
          <a:xfrm>
            <a:off x="55563" y="69850"/>
            <a:ext cx="1149350" cy="346075"/>
          </a:xfrm>
          <a:prstGeom prst="rect">
            <a:avLst/>
          </a:prstGeom>
          <a:noFill/>
          <a:ln w="12700">
            <a:noFill/>
            <a:miter lim="800000"/>
            <a:headEnd/>
            <a:tailEnd/>
          </a:ln>
        </p:spPr>
        <p:txBody>
          <a:bodyPr wrap="none" lIns="90488" tIns="44450" rIns="90488" bIns="44450">
            <a:spAutoFit/>
          </a:bodyPr>
          <a:lstStyle/>
          <a:p>
            <a:r>
              <a:rPr lang="en-US" sz="1600"/>
              <a:t>Figure 12-9</a:t>
            </a:r>
          </a:p>
        </p:txBody>
      </p:sp>
      <p:sp>
        <p:nvSpPr>
          <p:cNvPr id="20484"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20485"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20486" name="Rectangle 6"/>
          <p:cNvSpPr>
            <a:spLocks noChangeArrowheads="1"/>
          </p:cNvSpPr>
          <p:nvPr/>
        </p:nvSpPr>
        <p:spPr bwMode="auto">
          <a:xfrm>
            <a:off x="2955925" y="122238"/>
            <a:ext cx="3040063" cy="579437"/>
          </a:xfrm>
          <a:prstGeom prst="rect">
            <a:avLst/>
          </a:prstGeom>
          <a:noFill/>
          <a:ln w="12700">
            <a:noFill/>
            <a:miter lim="800000"/>
            <a:headEnd/>
            <a:tailEn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01000" cy="4893647"/>
          </a:xfrm>
          <a:prstGeom prst="rect">
            <a:avLst/>
          </a:prstGeom>
        </p:spPr>
        <p:txBody>
          <a:bodyPr wrap="square">
            <a:spAutoFit/>
          </a:bodyPr>
          <a:lstStyle/>
          <a:p>
            <a:pPr algn="just"/>
            <a:r>
              <a:rPr lang="en-US" sz="2400" dirty="0" smtClean="0"/>
              <a:t>The </a:t>
            </a:r>
            <a:r>
              <a:rPr lang="en-US" sz="2400" b="1" dirty="0" smtClean="0"/>
              <a:t>transceiver</a:t>
            </a:r>
            <a:r>
              <a:rPr lang="en-US" sz="2400" dirty="0" smtClean="0"/>
              <a:t> is responsible for transmitting, receiving, and detecting collisions.</a:t>
            </a:r>
          </a:p>
          <a:p>
            <a:pPr algn="just"/>
            <a:r>
              <a:rPr lang="en-US" sz="2400" dirty="0" smtClean="0"/>
              <a:t>The transceiver is connected to the station via a transceiver cable that provides separate paths for sending and receiving. This means that collision can only happen in the coaxial cable.</a:t>
            </a:r>
          </a:p>
          <a:p>
            <a:pPr algn="just"/>
            <a:r>
              <a:rPr lang="en-US" sz="2400" dirty="0" smtClean="0"/>
              <a:t>The maximum length of the coaxial cable must not exceed </a:t>
            </a:r>
            <a:r>
              <a:rPr lang="en-US" sz="2400" i="1" dirty="0" smtClean="0"/>
              <a:t>500 m, otherwise, there </a:t>
            </a:r>
            <a:r>
              <a:rPr lang="en-US" sz="2400" dirty="0" smtClean="0"/>
              <a:t>is excessive degradation of the signal. If a length of more than </a:t>
            </a:r>
            <a:r>
              <a:rPr lang="en-US" sz="2400" i="1" dirty="0" smtClean="0"/>
              <a:t>500 m is needed, up to </a:t>
            </a:r>
            <a:r>
              <a:rPr lang="en-US" sz="2400" dirty="0" smtClean="0"/>
              <a:t>five segments, each a maximum of 500-meter, can be connected using repeaters.</a:t>
            </a:r>
          </a:p>
          <a:p>
            <a:pPr algn="just"/>
            <a:r>
              <a:rPr lang="en-US" sz="2400" b="1" dirty="0" smtClean="0"/>
              <a:t>NIC -  Network Interface Card</a:t>
            </a:r>
          </a:p>
          <a:p>
            <a:pPr algn="just"/>
            <a:r>
              <a:rPr lang="en-US" sz="2400" dirty="0" smtClean="0"/>
              <a:t>The NIC fits inside the station and provides the station with a link-layer address.</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srcRect/>
          <a:stretch>
            <a:fillRect/>
          </a:stretch>
        </p:blipFill>
        <p:spPr bwMode="auto">
          <a:xfrm>
            <a:off x="234950" y="1601788"/>
            <a:ext cx="8380413" cy="4465637"/>
          </a:xfrm>
          <a:prstGeom prst="rect">
            <a:avLst/>
          </a:prstGeom>
          <a:noFill/>
          <a:ln w="12700">
            <a:noFill/>
            <a:miter lim="800000"/>
            <a:headEnd/>
            <a:tailEnd/>
          </a:ln>
        </p:spPr>
      </p:pic>
      <p:sp>
        <p:nvSpPr>
          <p:cNvPr id="14339" name="Rectangle 3"/>
          <p:cNvSpPr>
            <a:spLocks noChangeArrowheads="1"/>
          </p:cNvSpPr>
          <p:nvPr/>
        </p:nvSpPr>
        <p:spPr bwMode="auto">
          <a:xfrm>
            <a:off x="55563" y="69850"/>
            <a:ext cx="2020887" cy="346075"/>
          </a:xfrm>
          <a:prstGeom prst="rect">
            <a:avLst/>
          </a:prstGeom>
          <a:noFill/>
          <a:ln w="12700">
            <a:noFill/>
            <a:miter lim="800000"/>
            <a:headEnd/>
            <a:tailEnd/>
          </a:ln>
        </p:spPr>
        <p:txBody>
          <a:bodyPr wrap="none" lIns="90488" tIns="44450" rIns="90488" bIns="44450">
            <a:spAutoFit/>
          </a:bodyPr>
          <a:lstStyle/>
          <a:p>
            <a:r>
              <a:rPr lang="en-US" sz="1600"/>
              <a:t>Figure 12-9-continued</a:t>
            </a:r>
          </a:p>
        </p:txBody>
      </p:sp>
      <p:sp>
        <p:nvSpPr>
          <p:cNvPr id="14340"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4341"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4342" name="Rectangle 6"/>
          <p:cNvSpPr>
            <a:spLocks noChangeArrowheads="1"/>
          </p:cNvSpPr>
          <p:nvPr/>
        </p:nvSpPr>
        <p:spPr bwMode="auto">
          <a:xfrm>
            <a:off x="3408363" y="193675"/>
            <a:ext cx="1865312" cy="588963"/>
          </a:xfrm>
          <a:prstGeom prst="rect">
            <a:avLst/>
          </a:prstGeom>
          <a:noFill/>
          <a:ln w="12700">
            <a:noFill/>
            <a:miter lim="800000"/>
            <a:headEnd/>
            <a:tailEnd/>
          </a:ln>
        </p:spPr>
        <p:txBody>
          <a:bodyPr wrap="none" lIns="90488" tIns="44450" rIns="90488" bIns="44450">
            <a:spAutoFit/>
          </a:bodyPr>
          <a:lstStyle/>
          <a:p>
            <a:r>
              <a:rPr lang="en-US" sz="3200" b="1" dirty="0">
                <a:solidFill>
                  <a:srgbClr val="063DE8"/>
                </a:solidFill>
              </a:rPr>
              <a:t>10BASE5</a:t>
            </a:r>
          </a:p>
        </p:txBody>
      </p:sp>
      <p:sp>
        <p:nvSpPr>
          <p:cNvPr id="7" name="Rectangle 6"/>
          <p:cNvSpPr/>
          <p:nvPr/>
        </p:nvSpPr>
        <p:spPr>
          <a:xfrm>
            <a:off x="5334000" y="5638800"/>
            <a:ext cx="2929456" cy="369332"/>
          </a:xfrm>
          <a:prstGeom prst="rect">
            <a:avLst/>
          </a:prstGeom>
        </p:spPr>
        <p:txBody>
          <a:bodyPr wrap="none">
            <a:spAutoFit/>
          </a:bodyPr>
          <a:lstStyle/>
          <a:p>
            <a:r>
              <a:rPr lang="en-US" dirty="0" smtClean="0"/>
              <a:t>NIC -  Network Interface Card</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a:srcRect/>
          <a:stretch>
            <a:fillRect/>
          </a:stretch>
        </p:blipFill>
        <p:spPr bwMode="auto">
          <a:xfrm>
            <a:off x="236538" y="2460625"/>
            <a:ext cx="8709025" cy="2316163"/>
          </a:xfrm>
          <a:prstGeom prst="rect">
            <a:avLst/>
          </a:prstGeom>
          <a:noFill/>
          <a:ln w="12700">
            <a:noFill/>
            <a:miter lim="800000"/>
            <a:headEnd/>
            <a:tailEnd/>
          </a:ln>
        </p:spPr>
      </p:pic>
      <p:sp>
        <p:nvSpPr>
          <p:cNvPr id="16387" name="Rectangle 3"/>
          <p:cNvSpPr>
            <a:spLocks noChangeArrowheads="1"/>
          </p:cNvSpPr>
          <p:nvPr/>
        </p:nvSpPr>
        <p:spPr bwMode="auto">
          <a:xfrm>
            <a:off x="55563" y="69850"/>
            <a:ext cx="1250950" cy="346075"/>
          </a:xfrm>
          <a:prstGeom prst="rect">
            <a:avLst/>
          </a:prstGeom>
          <a:noFill/>
          <a:ln w="12700">
            <a:noFill/>
            <a:miter lim="800000"/>
            <a:headEnd/>
            <a:tailEnd/>
          </a:ln>
        </p:spPr>
        <p:txBody>
          <a:bodyPr wrap="none" lIns="90488" tIns="44450" rIns="90488" bIns="44450">
            <a:spAutoFit/>
          </a:bodyPr>
          <a:lstStyle/>
          <a:p>
            <a:r>
              <a:rPr lang="en-US" sz="1600"/>
              <a:t>Figure 12-11</a:t>
            </a:r>
          </a:p>
        </p:txBody>
      </p:sp>
      <p:sp>
        <p:nvSpPr>
          <p:cNvPr id="16388"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6389"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The second implementation is called lOBase2, </a:t>
            </a:r>
            <a:r>
              <a:rPr lang="en-US" b="1" dirty="0" smtClean="0"/>
              <a:t>thin Ethernet, or </a:t>
            </a:r>
            <a:r>
              <a:rPr lang="en-US" b="1" dirty="0" err="1" smtClean="0"/>
              <a:t>Cheapernet</a:t>
            </a:r>
            <a:r>
              <a:rPr lang="en-US" b="1" dirty="0" smtClean="0"/>
              <a:t>.</a:t>
            </a:r>
          </a:p>
          <a:p>
            <a:pPr algn="just"/>
            <a:r>
              <a:rPr lang="en-US" b="1" dirty="0" smtClean="0"/>
              <a:t> IOBase2 </a:t>
            </a:r>
            <a:r>
              <a:rPr lang="en-US" dirty="0" smtClean="0"/>
              <a:t>also uses a bus topology, but the cable is much thinner and more flexible. </a:t>
            </a:r>
          </a:p>
          <a:p>
            <a:pPr algn="just"/>
            <a:r>
              <a:rPr lang="en-US" dirty="0" smtClean="0"/>
              <a:t>The cable can be bent to pass very close to the stations. In this case, the transceiver is normally part of the network interface card (NIC), which is installed inside the station.</a:t>
            </a:r>
          </a:p>
          <a:p>
            <a:pPr algn="just"/>
            <a:r>
              <a:rPr lang="en-US" dirty="0" smtClean="0"/>
              <a:t>Note that the collision here occurs in the thin coaxial cable. Installation is simpler because the thin coaxial cable is very flexible. However, the length of each segment cannot exceed </a:t>
            </a:r>
            <a:r>
              <a:rPr lang="en-US" i="1" dirty="0" smtClean="0"/>
              <a:t>185 m (close to 200 m) due to the high level of attenuation in thin coaxial </a:t>
            </a:r>
            <a:r>
              <a:rPr lang="en-US" dirty="0" smtClean="0"/>
              <a:t>cable.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srcRect/>
          <a:stretch>
            <a:fillRect/>
          </a:stretch>
        </p:blipFill>
        <p:spPr bwMode="auto">
          <a:xfrm>
            <a:off x="257175" y="2184400"/>
            <a:ext cx="8361363" cy="3300413"/>
          </a:xfrm>
          <a:prstGeom prst="rect">
            <a:avLst/>
          </a:prstGeom>
          <a:noFill/>
          <a:ln w="12700">
            <a:noFill/>
            <a:miter lim="800000"/>
            <a:headEnd/>
            <a:tailEnd/>
          </a:ln>
        </p:spPr>
      </p:pic>
      <p:sp>
        <p:nvSpPr>
          <p:cNvPr id="17411" name="Rectangle 3"/>
          <p:cNvSpPr>
            <a:spLocks noChangeArrowheads="1"/>
          </p:cNvSpPr>
          <p:nvPr/>
        </p:nvSpPr>
        <p:spPr bwMode="auto">
          <a:xfrm>
            <a:off x="55563" y="69850"/>
            <a:ext cx="2122487" cy="346075"/>
          </a:xfrm>
          <a:prstGeom prst="rect">
            <a:avLst/>
          </a:prstGeom>
          <a:noFill/>
          <a:ln w="12700">
            <a:noFill/>
            <a:miter lim="800000"/>
            <a:headEnd/>
            <a:tailEnd/>
          </a:ln>
        </p:spPr>
        <p:txBody>
          <a:bodyPr wrap="none" lIns="90488" tIns="44450" rIns="90488" bIns="44450">
            <a:spAutoFit/>
          </a:bodyPr>
          <a:lstStyle/>
          <a:p>
            <a:r>
              <a:rPr lang="en-US" sz="1600"/>
              <a:t>Figure 12-11-continued</a:t>
            </a:r>
          </a:p>
        </p:txBody>
      </p:sp>
      <p:sp>
        <p:nvSpPr>
          <p:cNvPr id="17412"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17413"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
        <p:nvSpPr>
          <p:cNvPr id="17414" name="Rectangle 6"/>
          <p:cNvSpPr>
            <a:spLocks noChangeArrowheads="1"/>
          </p:cNvSpPr>
          <p:nvPr/>
        </p:nvSpPr>
        <p:spPr bwMode="auto">
          <a:xfrm>
            <a:off x="3560763" y="193675"/>
            <a:ext cx="1865312" cy="588963"/>
          </a:xfrm>
          <a:prstGeom prst="rect">
            <a:avLst/>
          </a:prstGeom>
          <a:noFill/>
          <a:ln w="12700">
            <a:noFill/>
            <a:miter lim="800000"/>
            <a:headEnd/>
            <a:tailEnd/>
          </a:ln>
        </p:spPr>
        <p:txBody>
          <a:bodyPr wrap="none" lIns="90488" tIns="44450" rIns="90488" bIns="44450">
            <a:spAutoFit/>
          </a:bodyPr>
          <a:lstStyle/>
          <a:p>
            <a:r>
              <a:rPr lang="en-US" sz="3200" b="1">
                <a:solidFill>
                  <a:srgbClr val="063DE8"/>
                </a:solidFill>
              </a:rPr>
              <a:t>10BASE2</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rrowheads="1"/>
          </p:cNvPicPr>
          <p:nvPr/>
        </p:nvPicPr>
        <p:blipFill>
          <a:blip r:embed="rId2"/>
          <a:srcRect/>
          <a:stretch>
            <a:fillRect/>
          </a:stretch>
        </p:blipFill>
        <p:spPr bwMode="auto">
          <a:xfrm>
            <a:off x="71438" y="2684463"/>
            <a:ext cx="8734425" cy="2316162"/>
          </a:xfrm>
          <a:prstGeom prst="rect">
            <a:avLst/>
          </a:prstGeom>
          <a:noFill/>
          <a:ln w="12700">
            <a:noFill/>
            <a:miter lim="800000"/>
            <a:headEnd/>
            <a:tailEnd/>
          </a:ln>
        </p:spPr>
      </p:pic>
      <p:sp>
        <p:nvSpPr>
          <p:cNvPr id="21507" name="Rectangle 3"/>
          <p:cNvSpPr>
            <a:spLocks noChangeArrowheads="1"/>
          </p:cNvSpPr>
          <p:nvPr/>
        </p:nvSpPr>
        <p:spPr bwMode="auto">
          <a:xfrm>
            <a:off x="55563" y="69850"/>
            <a:ext cx="1250950" cy="346075"/>
          </a:xfrm>
          <a:prstGeom prst="rect">
            <a:avLst/>
          </a:prstGeom>
          <a:noFill/>
          <a:ln w="12700">
            <a:noFill/>
            <a:miter lim="800000"/>
            <a:headEnd/>
            <a:tailEnd/>
          </a:ln>
        </p:spPr>
        <p:txBody>
          <a:bodyPr wrap="none" lIns="90488" tIns="44450" rIns="90488" bIns="44450">
            <a:spAutoFit/>
          </a:bodyPr>
          <a:lstStyle/>
          <a:p>
            <a:r>
              <a:rPr lang="en-US" sz="1600"/>
              <a:t>Figure 12-12</a:t>
            </a:r>
          </a:p>
        </p:txBody>
      </p:sp>
      <p:sp>
        <p:nvSpPr>
          <p:cNvPr id="21508" name="Rectangle 4"/>
          <p:cNvSpPr>
            <a:spLocks noChangeArrowheads="1"/>
          </p:cNvSpPr>
          <p:nvPr/>
        </p:nvSpPr>
        <p:spPr bwMode="auto">
          <a:xfrm>
            <a:off x="131763" y="6394450"/>
            <a:ext cx="1787525" cy="346075"/>
          </a:xfrm>
          <a:prstGeom prst="rect">
            <a:avLst/>
          </a:prstGeom>
          <a:noFill/>
          <a:ln w="12700">
            <a:noFill/>
            <a:miter lim="800000"/>
            <a:headEnd/>
            <a:tailEnd/>
          </a:ln>
        </p:spPr>
        <p:txBody>
          <a:bodyPr wrap="none" lIns="90488" tIns="44450" rIns="90488" bIns="44450">
            <a:spAutoFit/>
          </a:bodyPr>
          <a:lstStyle/>
          <a:p>
            <a:r>
              <a:rPr lang="en-US" sz="1600" i="1"/>
              <a:t>WCB/McGraw-Hill</a:t>
            </a:r>
          </a:p>
        </p:txBody>
      </p:sp>
      <p:sp>
        <p:nvSpPr>
          <p:cNvPr id="21509" name="Rectangle 5"/>
          <p:cNvSpPr>
            <a:spLocks noChangeArrowheads="1"/>
          </p:cNvSpPr>
          <p:nvPr/>
        </p:nvSpPr>
        <p:spPr bwMode="auto">
          <a:xfrm>
            <a:off x="5237163" y="6350000"/>
            <a:ext cx="3719512" cy="406400"/>
          </a:xfrm>
          <a:prstGeom prst="rect">
            <a:avLst/>
          </a:prstGeom>
          <a:noFill/>
          <a:ln w="12700">
            <a:noFill/>
            <a:miter lim="800000"/>
            <a:headEnd/>
            <a:tailEnd/>
          </a:ln>
        </p:spPr>
        <p:txBody>
          <a:bodyPr wrap="none" lIns="90488" tIns="44450" rIns="90488" bIns="44450">
            <a:spAutoFit/>
          </a:bodyPr>
          <a:lstStyle/>
          <a:p>
            <a:r>
              <a:rPr lang="en-US" sz="2000" i="1">
                <a:latin typeface="Symbol" pitchFamily="18" charset="2"/>
              </a:rPr>
              <a:t></a:t>
            </a:r>
            <a:r>
              <a:rPr lang="en-US" sz="2000" i="1"/>
              <a:t> </a:t>
            </a:r>
            <a:r>
              <a:rPr lang="en-US" sz="1600" i="1"/>
              <a:t>The McGraw-Hill Companies, Inc., 1998</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Channel Allocation in LANs and MANs: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the classical or traditional approach of allocating a single channel among multiple competing users. it uses  </a:t>
            </a:r>
            <a:r>
              <a:rPr lang="en-US" dirty="0" smtClean="0">
                <a:hlinkClick r:id="rId2"/>
              </a:rPr>
              <a:t>Frequency Division Multiplexing (FDM)</a:t>
            </a:r>
            <a:r>
              <a:rPr lang="en-US" dirty="0" smtClean="0"/>
              <a:t>.</a:t>
            </a:r>
          </a:p>
          <a:p>
            <a:r>
              <a:rPr lang="en-US" dirty="0" smtClean="0"/>
              <a:t>If there are N users, the bandwidth is divided into N equal sized portions each user being assigned one portion. since each user has a private frequency band, there is no interference between users.</a:t>
            </a:r>
          </a:p>
          <a:p>
            <a:r>
              <a:rPr lang="en-US" dirty="0" smtClean="0"/>
              <a:t>If the </a:t>
            </a:r>
            <a:r>
              <a:rPr lang="en-US" dirty="0" smtClean="0">
                <a:solidFill>
                  <a:srgbClr val="FF0000"/>
                </a:solidFill>
              </a:rPr>
              <a:t>number of users are small and have heavy load</a:t>
            </a:r>
            <a:r>
              <a:rPr lang="en-US" dirty="0" smtClean="0"/>
              <a:t>, then Frequency Division Multiplexing can be used as it is a simple and efficient channel bandwidth allocating technique.</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third implementation is called </a:t>
            </a:r>
            <a:r>
              <a:rPr lang="en-US" dirty="0" err="1" smtClean="0"/>
              <a:t>lOBase</a:t>
            </a:r>
            <a:r>
              <a:rPr lang="en-US" dirty="0" smtClean="0"/>
              <a:t>-T or twisted-pair Ethernet. 1OBase-T uses a physical star topology. </a:t>
            </a:r>
          </a:p>
          <a:p>
            <a:r>
              <a:rPr lang="en-US" dirty="0" smtClean="0"/>
              <a:t>The stations are connected to a hub via two pairs of twisted cable</a:t>
            </a:r>
          </a:p>
          <a:p>
            <a:r>
              <a:rPr lang="en-US" dirty="0" smtClean="0"/>
              <a:t>Note that two pairs of twisted cable create two paths (one for sending and one for receiving) between the station and the hub. Any collision here happens in the hub.</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srcRect/>
          <a:stretch>
            <a:fillRect/>
          </a:stretch>
        </p:blipFill>
        <p:spPr bwMode="auto">
          <a:xfrm>
            <a:off x="685800" y="1341438"/>
            <a:ext cx="7086599" cy="3078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10BASE -F</a:t>
            </a:r>
            <a:endParaRPr lang="en-US" dirty="0"/>
          </a:p>
        </p:txBody>
      </p:sp>
      <p:sp>
        <p:nvSpPr>
          <p:cNvPr id="3" name="Content Placeholder 2"/>
          <p:cNvSpPr>
            <a:spLocks noGrp="1"/>
          </p:cNvSpPr>
          <p:nvPr>
            <p:ph idx="1"/>
          </p:nvPr>
        </p:nvSpPr>
        <p:spPr/>
        <p:txBody>
          <a:bodyPr/>
          <a:lstStyle/>
          <a:p>
            <a:r>
              <a:rPr lang="en-US" dirty="0" smtClean="0"/>
              <a:t>Although there are several types of optical fiber </a:t>
            </a:r>
            <a:r>
              <a:rPr lang="en-US" dirty="0" err="1" smtClean="0"/>
              <a:t>lO</a:t>
            </a:r>
            <a:r>
              <a:rPr lang="en-US" dirty="0" smtClean="0"/>
              <a:t>-Mbps Ethernet, the most common is called 10Base-F.</a:t>
            </a:r>
          </a:p>
          <a:p>
            <a:r>
              <a:rPr lang="en-US" dirty="0" smtClean="0"/>
              <a:t> </a:t>
            </a:r>
            <a:r>
              <a:rPr lang="en-US" dirty="0" err="1" smtClean="0"/>
              <a:t>lOBase</a:t>
            </a:r>
            <a:r>
              <a:rPr lang="en-US" dirty="0" smtClean="0"/>
              <a:t>-F uses a star topology to connect stations to a hub. </a:t>
            </a:r>
          </a:p>
          <a:p>
            <a:r>
              <a:rPr lang="en-US" dirty="0" smtClean="0"/>
              <a:t>The stations are connected to the hub using two fiber-optic cables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srcRect/>
          <a:stretch>
            <a:fillRect/>
          </a:stretch>
        </p:blipFill>
        <p:spPr bwMode="auto">
          <a:xfrm>
            <a:off x="762000" y="1752600"/>
            <a:ext cx="70104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62000" y="1905000"/>
            <a:ext cx="6857999" cy="2448719"/>
          </a:xfrm>
          <a:prstGeom prst="rect">
            <a:avLst/>
          </a:prstGeom>
          <a:noFill/>
          <a:ln w="9525">
            <a:noFill/>
            <a:miter lim="800000"/>
            <a:headEnd/>
            <a:tailEnd/>
          </a:ln>
          <a:effectLst/>
        </p:spPr>
      </p:pic>
    </p:spTree>
    <p:extLst>
      <p:ext uri="{BB962C8B-B14F-4D97-AF65-F5344CB8AC3E}">
        <p14:creationId xmlns:p14="http://schemas.microsoft.com/office/powerpoint/2010/main" val="23485367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17411" name="Slide Number Placeholder 5"/>
          <p:cNvSpPr>
            <a:spLocks noGrp="1"/>
          </p:cNvSpPr>
          <p:nvPr>
            <p:ph type="sldNum" sz="quarter" idx="12"/>
          </p:nvPr>
        </p:nvSpPr>
        <p:spPr>
          <a:noFill/>
        </p:spPr>
        <p:txBody>
          <a:bodyPr/>
          <a:lstStyle/>
          <a:p>
            <a:r>
              <a:rPr lang="en-US" altLang="ko-KR" smtClean="0"/>
              <a:t>13-</a:t>
            </a:r>
            <a:fld id="{29E6F864-F52B-498F-B9AE-FEADF5C0A635}" type="slidenum">
              <a:rPr lang="en-US" altLang="ko-KR" smtClean="0"/>
              <a:pPr/>
              <a:t>65</a:t>
            </a:fld>
            <a:endParaRPr lang="en-US" altLang="ko-KR" smtClean="0"/>
          </a:p>
        </p:txBody>
      </p:sp>
      <p:sp>
        <p:nvSpPr>
          <p:cNvPr id="17412" name="Rectangle 2"/>
          <p:cNvSpPr>
            <a:spLocks noGrp="1" noChangeArrowheads="1"/>
          </p:cNvSpPr>
          <p:nvPr>
            <p:ph type="title"/>
          </p:nvPr>
        </p:nvSpPr>
        <p:spPr/>
        <p:txBody>
          <a:bodyPr/>
          <a:lstStyle/>
          <a:p>
            <a:pPr eaLnBrk="1" hangingPunct="1"/>
            <a:r>
              <a:rPr lang="en-US" altLang="ko-KR" smtClean="0"/>
              <a:t>Fast Ethernet</a:t>
            </a:r>
          </a:p>
        </p:txBody>
      </p:sp>
      <p:sp>
        <p:nvSpPr>
          <p:cNvPr id="487427" name="Rectangle 3"/>
          <p:cNvSpPr>
            <a:spLocks noChangeArrowheads="1"/>
          </p:cNvSpPr>
          <p:nvPr/>
        </p:nvSpPr>
        <p:spPr bwMode="auto">
          <a:xfrm>
            <a:off x="901700" y="1412875"/>
            <a:ext cx="7631113" cy="1584325"/>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dirty="0">
                <a:latin typeface="Times New Roman" pitchFamily="18" charset="0"/>
              </a:rPr>
              <a:t>Under the name of IEEE 802.3u</a:t>
            </a:r>
          </a:p>
          <a:p>
            <a:pPr marL="742950" lvl="1" indent="-285750" eaLnBrk="0" latinLnBrk="0" hangingPunct="0">
              <a:buFontTx/>
              <a:buChar char="•"/>
              <a:defRPr/>
            </a:pPr>
            <a:r>
              <a:rPr kumimoji="0" lang="en-US" altLang="ko-KR" sz="2000" dirty="0">
                <a:latin typeface="Times New Roman" pitchFamily="18" charset="0"/>
              </a:rPr>
              <a:t>Upgrade the data rate to 100 Mbps</a:t>
            </a:r>
          </a:p>
          <a:p>
            <a:pPr marL="742950" lvl="1" indent="-285750" eaLnBrk="0" latinLnBrk="0" hangingPunct="0">
              <a:buFontTx/>
              <a:buChar char="•"/>
              <a:defRPr/>
            </a:pPr>
            <a:r>
              <a:rPr kumimoji="0" lang="en-US" altLang="ko-KR" sz="2000" dirty="0">
                <a:latin typeface="Times New Roman" pitchFamily="18" charset="0"/>
              </a:rPr>
              <a:t>Make it compatible with Standard Ethernet</a:t>
            </a:r>
          </a:p>
          <a:p>
            <a:pPr marL="742950" lvl="1" indent="-285750" eaLnBrk="0" latinLnBrk="0" hangingPunct="0">
              <a:buFontTx/>
              <a:buChar char="•"/>
              <a:defRPr/>
            </a:pPr>
            <a:r>
              <a:rPr kumimoji="0" lang="en-US" altLang="ko-KR" sz="2000" dirty="0">
                <a:latin typeface="Times New Roman" pitchFamily="18" charset="0"/>
              </a:rPr>
              <a:t>Keep the same 48-bit address and the same frame format </a:t>
            </a:r>
          </a:p>
          <a:p>
            <a:pPr marL="742950" lvl="1" indent="-285750" eaLnBrk="0" latinLnBrk="0" hangingPunct="0">
              <a:buFontTx/>
              <a:buChar char="•"/>
              <a:defRPr/>
            </a:pPr>
            <a:r>
              <a:rPr kumimoji="0" lang="en-US" altLang="ko-KR" sz="2000" dirty="0">
                <a:latin typeface="Times New Roman" pitchFamily="18" charset="0"/>
              </a:rPr>
              <a:t>Keep the same min. and max. frame length</a:t>
            </a:r>
          </a:p>
          <a:p>
            <a:pPr marL="742950" lvl="1" indent="-285750" eaLnBrk="0" latinLnBrk="0" hangingPunct="0">
              <a:defRPr/>
            </a:pPr>
            <a:endParaRPr kumimoji="0" lang="en-US" altLang="ko-KR" sz="2000" dirty="0">
              <a:latin typeface="Times New Roman" pitchFamily="18" charset="0"/>
            </a:endParaRPr>
          </a:p>
        </p:txBody>
      </p:sp>
      <p:sp>
        <p:nvSpPr>
          <p:cNvPr id="487429" name="Rectangle 5"/>
          <p:cNvSpPr>
            <a:spLocks noChangeArrowheads="1"/>
          </p:cNvSpPr>
          <p:nvPr/>
        </p:nvSpPr>
        <p:spPr bwMode="auto">
          <a:xfrm>
            <a:off x="827088" y="2997200"/>
            <a:ext cx="7631112" cy="2519363"/>
          </a:xfrm>
          <a:prstGeom prst="rect">
            <a:avLst/>
          </a:prstGeom>
          <a:noFill/>
          <a:ln w="9525">
            <a:noFill/>
            <a:miter lim="800000"/>
            <a:headEnd/>
            <a:tailEnd/>
          </a:ln>
          <a:effectLst/>
        </p:spPr>
        <p:txBody>
          <a:bodyPr/>
          <a:lstStyle/>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r>
              <a:rPr kumimoji="0" lang="en-US" altLang="ko-KR" sz="2000" dirty="0">
                <a:latin typeface="Times New Roman" pitchFamily="18" charset="0"/>
              </a:rPr>
              <a:t>MAC </a:t>
            </a:r>
            <a:r>
              <a:rPr kumimoji="0" lang="en-US" altLang="ko-KR" sz="2000" dirty="0" err="1">
                <a:latin typeface="Times New Roman" pitchFamily="18" charset="0"/>
              </a:rPr>
              <a:t>Sublayer</a:t>
            </a:r>
            <a:endParaRPr kumimoji="0" lang="en-US" altLang="ko-KR" sz="2000" dirty="0">
              <a:latin typeface="Times New Roman" pitchFamily="18" charset="0"/>
            </a:endParaRPr>
          </a:p>
          <a:p>
            <a:pPr marL="742950" lvl="1" indent="-285750" eaLnBrk="0" latinLnBrk="0" hangingPunct="0">
              <a:buFontTx/>
              <a:buChar char="•"/>
              <a:defRPr/>
            </a:pPr>
            <a:r>
              <a:rPr kumimoji="0" lang="en-US" altLang="ko-KR" sz="2000" dirty="0">
                <a:latin typeface="Times New Roman" pitchFamily="18" charset="0"/>
              </a:rPr>
              <a:t>CSMA/CD for the half-duplex approach</a:t>
            </a:r>
          </a:p>
          <a:p>
            <a:pPr marL="742950" lvl="1" indent="-285750" eaLnBrk="0" latinLnBrk="0" hangingPunct="0">
              <a:buFontTx/>
              <a:buChar char="•"/>
              <a:defRPr/>
            </a:pPr>
            <a:r>
              <a:rPr kumimoji="0" lang="en-US" altLang="ko-KR" sz="2000" dirty="0">
                <a:latin typeface="Times New Roman" pitchFamily="18" charset="0"/>
              </a:rPr>
              <a:t>No need for CSMA/CD for full-duplex Fast Ethernet</a:t>
            </a: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r>
              <a:rPr kumimoji="0" lang="en-US" altLang="ko-KR" sz="2000" dirty="0" err="1">
                <a:latin typeface="Times New Roman" pitchFamily="18" charset="0"/>
              </a:rPr>
              <a:t>Autonegotiation</a:t>
            </a:r>
            <a:r>
              <a:rPr kumimoji="0" lang="en-US" altLang="ko-KR" sz="2000" dirty="0">
                <a:latin typeface="Times New Roman" pitchFamily="18" charset="0"/>
              </a:rPr>
              <a:t>: allow two devices to negotiate the mode or data rate of operation</a:t>
            </a: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742950" lvl="1" indent="-285750" eaLnBrk="0" latinLnBrk="0" hangingPunct="0">
              <a:defRPr/>
            </a:pPr>
            <a:endParaRPr kumimoji="0" lang="en-US" altLang="ko-KR" sz="2000" dirty="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18435" name="Slide Number Placeholder 5"/>
          <p:cNvSpPr>
            <a:spLocks noGrp="1"/>
          </p:cNvSpPr>
          <p:nvPr>
            <p:ph type="sldNum" sz="quarter" idx="12"/>
          </p:nvPr>
        </p:nvSpPr>
        <p:spPr>
          <a:noFill/>
        </p:spPr>
        <p:txBody>
          <a:bodyPr/>
          <a:lstStyle/>
          <a:p>
            <a:r>
              <a:rPr lang="en-US" altLang="ko-KR" smtClean="0"/>
              <a:t>13-</a:t>
            </a:r>
            <a:fld id="{636B9D1B-826F-4D1A-811D-E0BC0484256A}" type="slidenum">
              <a:rPr lang="en-US" altLang="ko-KR" smtClean="0"/>
              <a:pPr/>
              <a:t>66</a:t>
            </a:fld>
            <a:endParaRPr lang="en-US" altLang="ko-KR" smtClean="0"/>
          </a:p>
        </p:txBody>
      </p:sp>
      <p:sp>
        <p:nvSpPr>
          <p:cNvPr id="18436" name="Rectangle 2"/>
          <p:cNvSpPr>
            <a:spLocks noGrp="1" noChangeArrowheads="1"/>
          </p:cNvSpPr>
          <p:nvPr>
            <p:ph type="title"/>
          </p:nvPr>
        </p:nvSpPr>
        <p:spPr/>
        <p:txBody>
          <a:bodyPr/>
          <a:lstStyle/>
          <a:p>
            <a:pPr eaLnBrk="1" hangingPunct="1"/>
            <a:r>
              <a:rPr lang="en-US" altLang="ko-KR" smtClean="0"/>
              <a:t>Fast Ethernet: Physical Layer</a:t>
            </a:r>
          </a:p>
        </p:txBody>
      </p:sp>
      <p:sp>
        <p:nvSpPr>
          <p:cNvPr id="489475" name="Rectangle 3"/>
          <p:cNvSpPr>
            <a:spLocks noChangeArrowheads="1"/>
          </p:cNvSpPr>
          <p:nvPr/>
        </p:nvSpPr>
        <p:spPr bwMode="auto">
          <a:xfrm>
            <a:off x="901700" y="1412875"/>
            <a:ext cx="7631113" cy="503238"/>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a:effectLst>
                  <a:outerShdw blurRad="38100" dist="38100" dir="2700000" algn="tl">
                    <a:srgbClr val="C0C0C0"/>
                  </a:outerShdw>
                </a:effectLst>
                <a:latin typeface="Times New Roman" pitchFamily="18" charset="0"/>
              </a:rPr>
              <a:t>Topology</a:t>
            </a:r>
          </a:p>
          <a:p>
            <a:pPr marL="742950" lvl="1" indent="-285750" eaLnBrk="0" latinLnBrk="0" hangingPunct="0">
              <a:defRPr/>
            </a:pPr>
            <a:endParaRPr kumimoji="0" lang="en-US" altLang="ko-KR" sz="2000">
              <a:effectLst>
                <a:outerShdw blurRad="38100" dist="38100" dir="2700000" algn="tl">
                  <a:srgbClr val="C0C0C0"/>
                </a:outerShdw>
              </a:effectLst>
              <a:latin typeface="Times New Roman" pitchFamily="18" charset="0"/>
            </a:endParaRPr>
          </a:p>
        </p:txBody>
      </p:sp>
      <p:pic>
        <p:nvPicPr>
          <p:cNvPr id="18438" name="Picture 5"/>
          <p:cNvPicPr>
            <a:picLocks noChangeAspect="1" noChangeArrowheads="1"/>
          </p:cNvPicPr>
          <p:nvPr/>
        </p:nvPicPr>
        <p:blipFill>
          <a:blip r:embed="rId2"/>
          <a:srcRect/>
          <a:stretch>
            <a:fillRect/>
          </a:stretch>
        </p:blipFill>
        <p:spPr bwMode="auto">
          <a:xfrm>
            <a:off x="1835150" y="1916113"/>
            <a:ext cx="4881563" cy="1604962"/>
          </a:xfrm>
          <a:prstGeom prst="rect">
            <a:avLst/>
          </a:prstGeom>
          <a:noFill/>
          <a:ln w="9525">
            <a:noFill/>
            <a:miter lim="800000"/>
            <a:headEnd/>
            <a:tailEnd/>
          </a:ln>
        </p:spPr>
      </p:pic>
      <p:sp>
        <p:nvSpPr>
          <p:cNvPr id="489478" name="Rectangle 6"/>
          <p:cNvSpPr>
            <a:spLocks noChangeArrowheads="1"/>
          </p:cNvSpPr>
          <p:nvPr/>
        </p:nvSpPr>
        <p:spPr bwMode="auto">
          <a:xfrm>
            <a:off x="971550" y="3646488"/>
            <a:ext cx="7631113" cy="503237"/>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a:effectLst>
                  <a:outerShdw blurRad="38100" dist="38100" dir="2700000" algn="tl">
                    <a:srgbClr val="C0C0C0"/>
                  </a:outerShdw>
                </a:effectLst>
                <a:latin typeface="Times New Roman" pitchFamily="18" charset="0"/>
              </a:rPr>
              <a:t>Implementation</a:t>
            </a:r>
          </a:p>
          <a:p>
            <a:pPr marL="742950" lvl="1" indent="-285750" eaLnBrk="0" latinLnBrk="0" hangingPunct="0">
              <a:defRPr/>
            </a:pPr>
            <a:endParaRPr kumimoji="0" lang="en-US" altLang="ko-KR" sz="2000">
              <a:effectLst>
                <a:outerShdw blurRad="38100" dist="38100" dir="2700000" algn="tl">
                  <a:srgbClr val="C0C0C0"/>
                </a:outerShdw>
              </a:effectLst>
              <a:latin typeface="Times New Roman" pitchFamily="18" charset="0"/>
            </a:endParaRPr>
          </a:p>
        </p:txBody>
      </p:sp>
      <p:pic>
        <p:nvPicPr>
          <p:cNvPr id="18440" name="Picture 7"/>
          <p:cNvPicPr>
            <a:picLocks noChangeAspect="1" noChangeArrowheads="1"/>
          </p:cNvPicPr>
          <p:nvPr/>
        </p:nvPicPr>
        <p:blipFill>
          <a:blip r:embed="rId3"/>
          <a:srcRect/>
          <a:stretch>
            <a:fillRect/>
          </a:stretch>
        </p:blipFill>
        <p:spPr bwMode="auto">
          <a:xfrm>
            <a:off x="1979613" y="4200525"/>
            <a:ext cx="4679950" cy="1820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20483" name="Slide Number Placeholder 5"/>
          <p:cNvSpPr>
            <a:spLocks noGrp="1"/>
          </p:cNvSpPr>
          <p:nvPr>
            <p:ph type="sldNum" sz="quarter" idx="12"/>
          </p:nvPr>
        </p:nvSpPr>
        <p:spPr>
          <a:noFill/>
        </p:spPr>
        <p:txBody>
          <a:bodyPr/>
          <a:lstStyle/>
          <a:p>
            <a:r>
              <a:rPr lang="en-US" altLang="ko-KR" smtClean="0"/>
              <a:t>13-</a:t>
            </a:r>
            <a:fld id="{4B4AFBBD-780F-4DAA-98B6-37E119AD3E33}" type="slidenum">
              <a:rPr lang="en-US" altLang="ko-KR" smtClean="0"/>
              <a:pPr/>
              <a:t>67</a:t>
            </a:fld>
            <a:endParaRPr lang="en-US" altLang="ko-KR" smtClean="0"/>
          </a:p>
        </p:txBody>
      </p:sp>
      <p:sp>
        <p:nvSpPr>
          <p:cNvPr id="20484" name="Rectangle 2"/>
          <p:cNvSpPr>
            <a:spLocks noGrp="1" noChangeArrowheads="1"/>
          </p:cNvSpPr>
          <p:nvPr>
            <p:ph type="title"/>
          </p:nvPr>
        </p:nvSpPr>
        <p:spPr/>
        <p:txBody>
          <a:bodyPr/>
          <a:lstStyle/>
          <a:p>
            <a:pPr eaLnBrk="1" hangingPunct="1"/>
            <a:r>
              <a:rPr lang="en-US" altLang="ko-KR" smtClean="0"/>
              <a:t>Gigabit Ethernet</a:t>
            </a:r>
          </a:p>
        </p:txBody>
      </p:sp>
      <p:sp>
        <p:nvSpPr>
          <p:cNvPr id="492547" name="Rectangle 3"/>
          <p:cNvSpPr>
            <a:spLocks noChangeArrowheads="1"/>
          </p:cNvSpPr>
          <p:nvPr/>
        </p:nvSpPr>
        <p:spPr bwMode="auto">
          <a:xfrm>
            <a:off x="901700" y="1412875"/>
            <a:ext cx="7631113" cy="1584325"/>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dirty="0">
                <a:latin typeface="Times New Roman" pitchFamily="18" charset="0"/>
              </a:rPr>
              <a:t>Under the name of IEEE 802.3z</a:t>
            </a:r>
          </a:p>
          <a:p>
            <a:pPr marL="742950" lvl="1" indent="-285750" eaLnBrk="0" latinLnBrk="0" hangingPunct="0">
              <a:buFontTx/>
              <a:buChar char="•"/>
              <a:defRPr/>
            </a:pPr>
            <a:r>
              <a:rPr kumimoji="0" lang="en-US" altLang="ko-KR" sz="2000" dirty="0">
                <a:latin typeface="Times New Roman" pitchFamily="18" charset="0"/>
              </a:rPr>
              <a:t>Upgrade the data rate to 1 </a:t>
            </a:r>
            <a:r>
              <a:rPr kumimoji="0" lang="en-US" altLang="ko-KR" sz="2000" dirty="0" err="1">
                <a:latin typeface="Times New Roman" pitchFamily="18" charset="0"/>
              </a:rPr>
              <a:t>Gbps</a:t>
            </a:r>
            <a:endParaRPr kumimoji="0" lang="en-US" altLang="ko-KR" sz="2000" dirty="0">
              <a:latin typeface="Times New Roman" pitchFamily="18" charset="0"/>
            </a:endParaRPr>
          </a:p>
          <a:p>
            <a:pPr marL="742950" lvl="1" indent="-285750" eaLnBrk="0" latinLnBrk="0" hangingPunct="0">
              <a:buFontTx/>
              <a:buChar char="•"/>
              <a:defRPr/>
            </a:pPr>
            <a:r>
              <a:rPr kumimoji="0" lang="en-US" altLang="ko-KR" sz="2000" dirty="0">
                <a:latin typeface="Times New Roman" pitchFamily="18" charset="0"/>
              </a:rPr>
              <a:t>Make it compatible with Standard or Fast Ethernet</a:t>
            </a:r>
          </a:p>
          <a:p>
            <a:pPr marL="742950" lvl="1" indent="-285750" eaLnBrk="0" latinLnBrk="0" hangingPunct="0">
              <a:buFontTx/>
              <a:buChar char="•"/>
              <a:defRPr/>
            </a:pPr>
            <a:r>
              <a:rPr kumimoji="0" lang="en-US" altLang="ko-KR" sz="2000" dirty="0">
                <a:latin typeface="Times New Roman" pitchFamily="18" charset="0"/>
              </a:rPr>
              <a:t>Keep the same 48-bit address and the same frame format </a:t>
            </a:r>
          </a:p>
          <a:p>
            <a:pPr marL="742950" lvl="1" indent="-285750" eaLnBrk="0" latinLnBrk="0" hangingPunct="0">
              <a:buFontTx/>
              <a:buChar char="•"/>
              <a:defRPr/>
            </a:pPr>
            <a:r>
              <a:rPr kumimoji="0" lang="en-US" altLang="ko-KR" sz="2000" dirty="0">
                <a:latin typeface="Times New Roman" pitchFamily="18" charset="0"/>
              </a:rPr>
              <a:t>Keep the same min. and max. frame length</a:t>
            </a:r>
          </a:p>
          <a:p>
            <a:pPr marL="742950" lvl="1" indent="-285750" eaLnBrk="0" latinLnBrk="0" hangingPunct="0">
              <a:buFontTx/>
              <a:buChar char="•"/>
              <a:defRPr/>
            </a:pPr>
            <a:r>
              <a:rPr kumimoji="0" lang="en-US" altLang="ko-KR" sz="2000" dirty="0">
                <a:latin typeface="Times New Roman" pitchFamily="18" charset="0"/>
              </a:rPr>
              <a:t>Support </a:t>
            </a:r>
            <a:r>
              <a:rPr kumimoji="0" lang="en-US" altLang="ko-KR" sz="2000" dirty="0" err="1">
                <a:latin typeface="Times New Roman" pitchFamily="18" charset="0"/>
              </a:rPr>
              <a:t>autonegotiation</a:t>
            </a:r>
            <a:r>
              <a:rPr kumimoji="0" lang="en-US" altLang="ko-KR" sz="2000" dirty="0">
                <a:latin typeface="Times New Roman" pitchFamily="18" charset="0"/>
              </a:rPr>
              <a:t> as defined in Fast Ethernet</a:t>
            </a:r>
          </a:p>
          <a:p>
            <a:pPr marL="742950" lvl="1" indent="-285750" eaLnBrk="0" latinLnBrk="0" hangingPunct="0">
              <a:defRPr/>
            </a:pPr>
            <a:endParaRPr kumimoji="0" lang="en-US" altLang="ko-KR" sz="2000" dirty="0">
              <a:latin typeface="Times New Roman" pitchFamily="18" charset="0"/>
            </a:endParaRPr>
          </a:p>
        </p:txBody>
      </p:sp>
      <p:sp>
        <p:nvSpPr>
          <p:cNvPr id="492548" name="Rectangle 4"/>
          <p:cNvSpPr>
            <a:spLocks noChangeArrowheads="1"/>
          </p:cNvSpPr>
          <p:nvPr/>
        </p:nvSpPr>
        <p:spPr bwMode="auto">
          <a:xfrm>
            <a:off x="901700" y="3286125"/>
            <a:ext cx="7631113" cy="2519363"/>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dirty="0">
                <a:latin typeface="Times New Roman" pitchFamily="18" charset="0"/>
              </a:rPr>
              <a:t>MAC </a:t>
            </a:r>
            <a:r>
              <a:rPr kumimoji="0" lang="en-US" altLang="ko-KR" sz="2000" dirty="0" err="1">
                <a:latin typeface="Times New Roman" pitchFamily="18" charset="0"/>
              </a:rPr>
              <a:t>Sublayer</a:t>
            </a:r>
            <a:endParaRPr kumimoji="0" lang="en-US" altLang="ko-KR" sz="2000" dirty="0">
              <a:latin typeface="Times New Roman" pitchFamily="18" charset="0"/>
            </a:endParaRPr>
          </a:p>
          <a:p>
            <a:pPr marL="742950" lvl="1" indent="-285750" eaLnBrk="0" latinLnBrk="0" hangingPunct="0">
              <a:buFontTx/>
              <a:buChar char="•"/>
              <a:defRPr/>
            </a:pPr>
            <a:r>
              <a:rPr kumimoji="0" lang="en-US" altLang="ko-KR" sz="2000" dirty="0">
                <a:latin typeface="Times New Roman" pitchFamily="18" charset="0"/>
              </a:rPr>
              <a:t>Most of all </a:t>
            </a:r>
            <a:r>
              <a:rPr kumimoji="0" lang="en-US" altLang="ko-KR" sz="2000" dirty="0" smtClean="0">
                <a:latin typeface="Times New Roman" pitchFamily="18" charset="0"/>
              </a:rPr>
              <a:t>implementations </a:t>
            </a:r>
            <a:r>
              <a:rPr kumimoji="0" lang="en-US" altLang="ko-KR" sz="2000" dirty="0">
                <a:latin typeface="Times New Roman" pitchFamily="18" charset="0"/>
              </a:rPr>
              <a:t>follows full-duplex approach</a:t>
            </a:r>
          </a:p>
          <a:p>
            <a:pPr marL="742950" lvl="1" indent="-285750" eaLnBrk="0" latinLnBrk="0" hangingPunct="0">
              <a:buFontTx/>
              <a:buChar char="•"/>
              <a:defRPr/>
            </a:pPr>
            <a:r>
              <a:rPr kumimoji="0" lang="en-US" altLang="ko-KR" sz="2000" dirty="0">
                <a:latin typeface="Times New Roman" pitchFamily="18" charset="0"/>
              </a:rPr>
              <a:t>In the full-duplex mode of Gigabit Ethernet, there is no collision; the maximum length of the cable is determined  by the signal attenuation in the cable</a:t>
            </a:r>
            <a:r>
              <a:rPr kumimoji="0" lang="en-US" altLang="ko-KR" sz="2000" b="1" dirty="0">
                <a:latin typeface="Times New Roman" pitchFamily="18" charset="0"/>
              </a:rPr>
              <a:t>.</a:t>
            </a:r>
            <a:endParaRPr kumimoji="0" lang="en-US" altLang="ko-KR" sz="2000" dirty="0">
              <a:latin typeface="Times New Roman" pitchFamily="18" charset="0"/>
            </a:endParaRPr>
          </a:p>
          <a:p>
            <a:pPr marL="342900" indent="-342900" eaLnBrk="0" latinLnBrk="0" hangingPunct="0">
              <a:buFontTx/>
              <a:buChar char="•"/>
              <a:defRPr/>
            </a:pPr>
            <a:r>
              <a:rPr kumimoji="0" lang="en-US" altLang="ko-KR" sz="2000" dirty="0">
                <a:latin typeface="Times New Roman" pitchFamily="18" charset="0"/>
              </a:rPr>
              <a:t>Half-duplex mode (very rare)</a:t>
            </a:r>
          </a:p>
          <a:p>
            <a:pPr marL="742950" lvl="1" indent="-285750" eaLnBrk="0" latinLnBrk="0" hangingPunct="0">
              <a:buFontTx/>
              <a:buChar char="•"/>
              <a:defRPr/>
            </a:pPr>
            <a:r>
              <a:rPr kumimoji="0" lang="en-US" altLang="ko-KR" sz="2000" dirty="0">
                <a:latin typeface="Times New Roman" pitchFamily="18" charset="0"/>
              </a:rPr>
              <a:t>Traditional: 0.512 </a:t>
            </a:r>
            <a:r>
              <a:rPr kumimoji="0" lang="en-US" altLang="ko-KR" sz="2000" b="1" i="1" dirty="0" err="1">
                <a:latin typeface="Times New Roman" pitchFamily="18" charset="0"/>
              </a:rPr>
              <a:t>μ</a:t>
            </a:r>
            <a:r>
              <a:rPr kumimoji="0" lang="en-US" altLang="ko-KR" sz="2000" i="1" dirty="0" err="1">
                <a:latin typeface="Times New Roman" pitchFamily="18" charset="0"/>
              </a:rPr>
              <a:t>s</a:t>
            </a:r>
            <a:r>
              <a:rPr kumimoji="0" lang="en-US" altLang="ko-KR" sz="2000" i="1" dirty="0">
                <a:latin typeface="Times New Roman" pitchFamily="18" charset="0"/>
              </a:rPr>
              <a:t> </a:t>
            </a:r>
            <a:r>
              <a:rPr kumimoji="0" lang="en-US" altLang="ko-KR" sz="2000" dirty="0">
                <a:latin typeface="Times New Roman" pitchFamily="18" charset="0"/>
              </a:rPr>
              <a:t>(25m)</a:t>
            </a:r>
          </a:p>
          <a:p>
            <a:pPr marL="742950" lvl="1" indent="-285750" eaLnBrk="0" latinLnBrk="0" hangingPunct="0">
              <a:buFontTx/>
              <a:buChar char="•"/>
              <a:defRPr/>
            </a:pPr>
            <a:r>
              <a:rPr kumimoji="0" lang="en-US" altLang="ko-KR" sz="2000" dirty="0">
                <a:latin typeface="Times New Roman" pitchFamily="18" charset="0"/>
              </a:rPr>
              <a:t>Carrier Extension: 512 bytes (4096 bits) min. length</a:t>
            </a:r>
          </a:p>
          <a:p>
            <a:pPr marL="742950" lvl="1" indent="-285750" eaLnBrk="0" latinLnBrk="0" hangingPunct="0">
              <a:buFontTx/>
              <a:buChar char="•"/>
              <a:defRPr/>
            </a:pPr>
            <a:r>
              <a:rPr kumimoji="0" lang="en-US" altLang="ko-KR" sz="2000" dirty="0">
                <a:latin typeface="Times New Roman" pitchFamily="18" charset="0"/>
              </a:rPr>
              <a:t>Frame bursting to improve the inefficiency of carrier extension</a:t>
            </a: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742950" lvl="1" indent="-285750" eaLnBrk="0" latinLnBrk="0" hangingPunct="0">
              <a:defRPr/>
            </a:pPr>
            <a:endParaRPr kumimoji="0" lang="en-US" altLang="ko-KR" sz="2000" dirty="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21507" name="Slide Number Placeholder 5"/>
          <p:cNvSpPr>
            <a:spLocks noGrp="1"/>
          </p:cNvSpPr>
          <p:nvPr>
            <p:ph type="sldNum" sz="quarter" idx="12"/>
          </p:nvPr>
        </p:nvSpPr>
        <p:spPr>
          <a:noFill/>
        </p:spPr>
        <p:txBody>
          <a:bodyPr/>
          <a:lstStyle/>
          <a:p>
            <a:r>
              <a:rPr lang="en-US" altLang="ko-KR" smtClean="0"/>
              <a:t>13-</a:t>
            </a:r>
            <a:fld id="{21A69788-ADC1-46F6-A06E-3C715495D5BB}" type="slidenum">
              <a:rPr lang="en-US" altLang="ko-KR" smtClean="0"/>
              <a:pPr/>
              <a:t>68</a:t>
            </a:fld>
            <a:endParaRPr lang="en-US" altLang="ko-KR" smtClean="0"/>
          </a:p>
        </p:txBody>
      </p:sp>
      <p:sp>
        <p:nvSpPr>
          <p:cNvPr id="21508" name="Rectangle 2"/>
          <p:cNvSpPr>
            <a:spLocks noGrp="1" noChangeArrowheads="1"/>
          </p:cNvSpPr>
          <p:nvPr>
            <p:ph type="title"/>
          </p:nvPr>
        </p:nvSpPr>
        <p:spPr/>
        <p:txBody>
          <a:bodyPr/>
          <a:lstStyle/>
          <a:p>
            <a:pPr eaLnBrk="1" hangingPunct="1"/>
            <a:r>
              <a:rPr lang="en-US" altLang="ko-KR" smtClean="0"/>
              <a:t>Gigabit Ethernet: Physical Layer</a:t>
            </a:r>
          </a:p>
        </p:txBody>
      </p:sp>
      <p:sp>
        <p:nvSpPr>
          <p:cNvPr id="493572" name="Rectangle 4"/>
          <p:cNvSpPr>
            <a:spLocks noChangeArrowheads="1"/>
          </p:cNvSpPr>
          <p:nvPr/>
        </p:nvSpPr>
        <p:spPr bwMode="auto">
          <a:xfrm>
            <a:off x="901700" y="1341438"/>
            <a:ext cx="7631113" cy="503237"/>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a:effectLst>
                  <a:outerShdw blurRad="38100" dist="38100" dir="2700000" algn="tl">
                    <a:srgbClr val="C0C0C0"/>
                  </a:outerShdw>
                </a:effectLst>
                <a:latin typeface="Times New Roman" pitchFamily="18" charset="0"/>
              </a:rPr>
              <a:t>Topology</a:t>
            </a:r>
          </a:p>
          <a:p>
            <a:pPr marL="742950" lvl="1" indent="-28575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a:effectLst>
                <a:outerShdw blurRad="38100" dist="38100" dir="2700000" algn="tl">
                  <a:srgbClr val="C0C0C0"/>
                </a:outerShdw>
              </a:effectLst>
              <a:latin typeface="Times New Roman" pitchFamily="18" charset="0"/>
            </a:endParaRPr>
          </a:p>
          <a:p>
            <a:pPr marL="742950" lvl="1" indent="-285750" eaLnBrk="0" latinLnBrk="0" hangingPunct="0">
              <a:defRPr/>
            </a:pPr>
            <a:endParaRPr kumimoji="0" lang="en-US" altLang="ko-KR" sz="2000">
              <a:effectLst>
                <a:outerShdw blurRad="38100" dist="38100" dir="2700000" algn="tl">
                  <a:srgbClr val="C0C0C0"/>
                </a:outerShdw>
              </a:effectLst>
              <a:latin typeface="Times New Roman" pitchFamily="18" charset="0"/>
            </a:endParaRPr>
          </a:p>
        </p:txBody>
      </p:sp>
      <p:pic>
        <p:nvPicPr>
          <p:cNvPr id="21510" name="Picture 5"/>
          <p:cNvPicPr>
            <a:picLocks noChangeAspect="1" noChangeArrowheads="1"/>
          </p:cNvPicPr>
          <p:nvPr/>
        </p:nvPicPr>
        <p:blipFill>
          <a:blip r:embed="rId2"/>
          <a:srcRect/>
          <a:stretch>
            <a:fillRect/>
          </a:stretch>
        </p:blipFill>
        <p:spPr bwMode="auto">
          <a:xfrm>
            <a:off x="2690813" y="1643063"/>
            <a:ext cx="3465512" cy="4233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22531" name="Slide Number Placeholder 5"/>
          <p:cNvSpPr>
            <a:spLocks noGrp="1"/>
          </p:cNvSpPr>
          <p:nvPr>
            <p:ph type="sldNum" sz="quarter" idx="12"/>
          </p:nvPr>
        </p:nvSpPr>
        <p:spPr>
          <a:noFill/>
        </p:spPr>
        <p:txBody>
          <a:bodyPr/>
          <a:lstStyle/>
          <a:p>
            <a:r>
              <a:rPr lang="en-US" altLang="ko-KR" smtClean="0"/>
              <a:t>13-</a:t>
            </a:r>
            <a:fld id="{B6BF5357-F1C9-4702-8226-BA7DB0E9896B}" type="slidenum">
              <a:rPr lang="en-US" altLang="ko-KR" smtClean="0"/>
              <a:pPr/>
              <a:t>69</a:t>
            </a:fld>
            <a:endParaRPr lang="en-US" altLang="ko-KR" smtClean="0"/>
          </a:p>
        </p:txBody>
      </p:sp>
      <p:pic>
        <p:nvPicPr>
          <p:cNvPr id="22532" name="Picture 5"/>
          <p:cNvPicPr>
            <a:picLocks noChangeAspect="1" noChangeArrowheads="1"/>
          </p:cNvPicPr>
          <p:nvPr/>
        </p:nvPicPr>
        <p:blipFill>
          <a:blip r:embed="rId2"/>
          <a:srcRect/>
          <a:stretch>
            <a:fillRect/>
          </a:stretch>
        </p:blipFill>
        <p:spPr bwMode="auto">
          <a:xfrm>
            <a:off x="2143108" y="2428868"/>
            <a:ext cx="4824413" cy="3086109"/>
          </a:xfrm>
          <a:prstGeom prst="rect">
            <a:avLst/>
          </a:prstGeom>
          <a:noFill/>
          <a:ln w="9525">
            <a:noFill/>
            <a:miter lim="800000"/>
            <a:headEnd/>
            <a:tailEnd/>
          </a:ln>
        </p:spPr>
      </p:pic>
      <p:sp>
        <p:nvSpPr>
          <p:cNvPr id="22533" name="Rectangle 2"/>
          <p:cNvSpPr>
            <a:spLocks noGrp="1" noChangeArrowheads="1"/>
          </p:cNvSpPr>
          <p:nvPr>
            <p:ph type="title"/>
          </p:nvPr>
        </p:nvSpPr>
        <p:spPr/>
        <p:txBody>
          <a:bodyPr/>
          <a:lstStyle/>
          <a:p>
            <a:pPr eaLnBrk="1" hangingPunct="1"/>
            <a:r>
              <a:rPr lang="en-US" altLang="ko-KR" smtClean="0"/>
              <a:t>Gigabit Ethernet: Physical Layer</a:t>
            </a:r>
          </a:p>
        </p:txBody>
      </p:sp>
      <p:sp>
        <p:nvSpPr>
          <p:cNvPr id="494595" name="Rectangle 3"/>
          <p:cNvSpPr>
            <a:spLocks noChangeArrowheads="1"/>
          </p:cNvSpPr>
          <p:nvPr/>
        </p:nvSpPr>
        <p:spPr bwMode="auto">
          <a:xfrm>
            <a:off x="901700" y="1341438"/>
            <a:ext cx="7631113" cy="503237"/>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dirty="0">
                <a:effectLst>
                  <a:outerShdw blurRad="38100" dist="38100" dir="2700000" algn="tl">
                    <a:srgbClr val="C0C0C0"/>
                  </a:outerShdw>
                </a:effectLst>
                <a:latin typeface="Times New Roman" pitchFamily="18" charset="0"/>
              </a:rPr>
              <a:t>Implementation</a:t>
            </a:r>
          </a:p>
          <a:p>
            <a:pPr marL="742950" lvl="1" indent="-28575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742950" lvl="1" indent="-285750" eaLnBrk="0" latinLnBrk="0" hangingPunct="0">
              <a:defRPr/>
            </a:pPr>
            <a:endParaRPr kumimoji="0" lang="en-US" altLang="ko-KR" sz="2000" dirty="0">
              <a:effectLst>
                <a:outerShdw blurRad="38100" dist="38100" dir="2700000" algn="tl">
                  <a:srgbClr val="C0C0C0"/>
                </a:outerShdw>
              </a:effectLst>
              <a:latin typeface="Times New Roman" pitchFamily="18" charset="0"/>
            </a:endParaRPr>
          </a:p>
        </p:txBody>
      </p:sp>
      <p:sp>
        <p:nvSpPr>
          <p:cNvPr id="494598" name="Rectangle 6"/>
          <p:cNvSpPr>
            <a:spLocks noChangeArrowheads="1"/>
          </p:cNvSpPr>
          <p:nvPr/>
        </p:nvSpPr>
        <p:spPr bwMode="auto">
          <a:xfrm>
            <a:off x="971550" y="3573463"/>
            <a:ext cx="7631113" cy="503237"/>
          </a:xfrm>
          <a:prstGeom prst="rect">
            <a:avLst/>
          </a:prstGeom>
          <a:noFill/>
          <a:ln w="9525">
            <a:noFill/>
            <a:miter lim="800000"/>
            <a:headEnd/>
            <a:tailEnd/>
          </a:ln>
          <a:effectLst/>
        </p:spPr>
        <p:txBody>
          <a:bodyPr/>
          <a:lstStyle/>
          <a:p>
            <a:pPr marL="342900" indent="-342900" eaLnBrk="0" latinLnBrk="0" hangingPunct="0">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342900" indent="-342900" eaLnBrk="0" latinLnBrk="0" hangingPunct="0">
              <a:buFontTx/>
              <a:buChar char="•"/>
              <a:defRPr/>
            </a:pPr>
            <a:endParaRPr kumimoji="0" lang="en-US" altLang="ko-KR" sz="2000" dirty="0">
              <a:effectLst>
                <a:outerShdw blurRad="38100" dist="38100" dir="2700000" algn="tl">
                  <a:srgbClr val="C0C0C0"/>
                </a:outerShdw>
              </a:effectLst>
              <a:latin typeface="Times New Roman" pitchFamily="18" charset="0"/>
            </a:endParaRPr>
          </a:p>
          <a:p>
            <a:pPr marL="742950" lvl="1" indent="-285750" eaLnBrk="0" latinLnBrk="0" hangingPunct="0">
              <a:defRPr/>
            </a:pPr>
            <a:endParaRPr kumimoji="0" lang="en-US" altLang="ko-KR" sz="20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r>
              <a:rPr lang="en-US" dirty="0" smtClean="0">
                <a:solidFill>
                  <a:srgbClr val="FF0000"/>
                </a:solidFill>
              </a:rPr>
              <a:t>Problem is </a:t>
            </a:r>
            <a:r>
              <a:rPr lang="en-US" dirty="0" smtClean="0"/>
              <a:t>When the number of senders are large and traffic becomes </a:t>
            </a:r>
            <a:r>
              <a:rPr lang="en-US" dirty="0" err="1" smtClean="0"/>
              <a:t>bursty</a:t>
            </a:r>
            <a:r>
              <a:rPr lang="en-US" dirty="0" smtClean="0"/>
              <a:t>.</a:t>
            </a:r>
          </a:p>
          <a:p>
            <a:pPr lvl="1"/>
            <a:r>
              <a:rPr lang="en-US" dirty="0" smtClean="0"/>
              <a:t>If the spectrum is cut up into N regions and fewer than N users communicate. Then large piece of valuable spectrum is wasted.</a:t>
            </a:r>
          </a:p>
          <a:p>
            <a:pPr lvl="1"/>
            <a:r>
              <a:rPr lang="en-US" dirty="0" smtClean="0"/>
              <a:t>If more than N users want to communicate, some will be denied permission for lack of bandwidth. </a:t>
            </a:r>
          </a:p>
          <a:p>
            <a:pPr lvl="1"/>
            <a:r>
              <a:rPr lang="en-US" dirty="0" smtClean="0"/>
              <a:t>However even if number of users are held constant at N, dividing the single available channel into static channel is inefficient. This is because if some uses are quiescent, their bandwidth is simply lost.</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23555" name="Slide Number Placeholder 5"/>
          <p:cNvSpPr>
            <a:spLocks noGrp="1"/>
          </p:cNvSpPr>
          <p:nvPr>
            <p:ph type="sldNum" sz="quarter" idx="12"/>
          </p:nvPr>
        </p:nvSpPr>
        <p:spPr>
          <a:noFill/>
        </p:spPr>
        <p:txBody>
          <a:bodyPr/>
          <a:lstStyle/>
          <a:p>
            <a:r>
              <a:rPr lang="en-US" altLang="ko-KR" smtClean="0"/>
              <a:t>13-</a:t>
            </a:r>
            <a:fld id="{66EC0148-7D03-46AD-BEB7-12CB5497E688}" type="slidenum">
              <a:rPr lang="en-US" altLang="ko-KR" smtClean="0"/>
              <a:pPr/>
              <a:t>70</a:t>
            </a:fld>
            <a:endParaRPr lang="en-US" altLang="ko-KR" smtClean="0"/>
          </a:p>
        </p:txBody>
      </p:sp>
      <p:sp>
        <p:nvSpPr>
          <p:cNvPr id="23556" name="Rectangle 3"/>
          <p:cNvSpPr>
            <a:spLocks noGrp="1" noChangeArrowheads="1"/>
          </p:cNvSpPr>
          <p:nvPr>
            <p:ph type="title"/>
          </p:nvPr>
        </p:nvSpPr>
        <p:spPr/>
        <p:txBody>
          <a:bodyPr/>
          <a:lstStyle/>
          <a:p>
            <a:pPr eaLnBrk="1" hangingPunct="1"/>
            <a:r>
              <a:rPr lang="en-US" altLang="ko-KR" smtClean="0"/>
              <a:t>Gigabit Ethernet: Summary</a:t>
            </a:r>
          </a:p>
        </p:txBody>
      </p:sp>
      <p:pic>
        <p:nvPicPr>
          <p:cNvPr id="23557" name="Picture 7"/>
          <p:cNvPicPr>
            <a:picLocks noChangeAspect="1" noChangeArrowheads="1"/>
          </p:cNvPicPr>
          <p:nvPr/>
        </p:nvPicPr>
        <p:blipFill>
          <a:blip r:embed="rId2"/>
          <a:srcRect/>
          <a:stretch>
            <a:fillRect/>
          </a:stretch>
        </p:blipFill>
        <p:spPr bwMode="auto">
          <a:xfrm>
            <a:off x="1503363" y="1844675"/>
            <a:ext cx="6308725"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124200" y="6356350"/>
            <a:ext cx="2895600" cy="365125"/>
          </a:xfrm>
          <a:noFill/>
        </p:spPr>
        <p:txBody>
          <a:bodyPr/>
          <a:lstStyle/>
          <a:p>
            <a:r>
              <a:rPr lang="en-US" altLang="ko-KR" smtClean="0"/>
              <a:t>Data Communications, Kwangwoon University</a:t>
            </a:r>
          </a:p>
        </p:txBody>
      </p:sp>
      <p:sp>
        <p:nvSpPr>
          <p:cNvPr id="24579" name="Slide Number Placeholder 5"/>
          <p:cNvSpPr>
            <a:spLocks noGrp="1"/>
          </p:cNvSpPr>
          <p:nvPr>
            <p:ph type="sldNum" sz="quarter" idx="12"/>
          </p:nvPr>
        </p:nvSpPr>
        <p:spPr>
          <a:noFill/>
        </p:spPr>
        <p:txBody>
          <a:bodyPr/>
          <a:lstStyle/>
          <a:p>
            <a:r>
              <a:rPr lang="en-US" altLang="ko-KR" smtClean="0"/>
              <a:t>13-</a:t>
            </a:r>
            <a:fld id="{BD88D9F8-C089-4308-9C89-FF7F9CCC752C}" type="slidenum">
              <a:rPr lang="en-US" altLang="ko-KR" smtClean="0"/>
              <a:pPr/>
              <a:t>71</a:t>
            </a:fld>
            <a:endParaRPr lang="en-US" altLang="ko-KR" smtClean="0"/>
          </a:p>
        </p:txBody>
      </p:sp>
      <p:sp>
        <p:nvSpPr>
          <p:cNvPr id="24580" name="Rectangle 2"/>
          <p:cNvSpPr>
            <a:spLocks noGrp="1" noChangeArrowheads="1"/>
          </p:cNvSpPr>
          <p:nvPr>
            <p:ph type="title"/>
          </p:nvPr>
        </p:nvSpPr>
        <p:spPr/>
        <p:txBody>
          <a:bodyPr/>
          <a:lstStyle/>
          <a:p>
            <a:pPr eaLnBrk="1" hangingPunct="1"/>
            <a:r>
              <a:rPr lang="en-US" altLang="ko-KR" smtClean="0"/>
              <a:t>Ten-Gigabit Ethernet</a:t>
            </a:r>
          </a:p>
        </p:txBody>
      </p:sp>
      <p:sp>
        <p:nvSpPr>
          <p:cNvPr id="496643" name="Rectangle 3"/>
          <p:cNvSpPr>
            <a:spLocks noChangeArrowheads="1"/>
          </p:cNvSpPr>
          <p:nvPr/>
        </p:nvSpPr>
        <p:spPr bwMode="auto">
          <a:xfrm>
            <a:off x="901700" y="1412875"/>
            <a:ext cx="7631113" cy="1584325"/>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dirty="0">
                <a:latin typeface="Times New Roman" pitchFamily="18" charset="0"/>
              </a:rPr>
              <a:t>Under the name of IEEE 802.3ae</a:t>
            </a:r>
          </a:p>
          <a:p>
            <a:pPr marL="742950" lvl="1" indent="-285750" eaLnBrk="0" latinLnBrk="0" hangingPunct="0">
              <a:buFontTx/>
              <a:buChar char="•"/>
              <a:defRPr/>
            </a:pPr>
            <a:r>
              <a:rPr kumimoji="0" lang="en-US" altLang="ko-KR" sz="2000" dirty="0">
                <a:latin typeface="Times New Roman" pitchFamily="18" charset="0"/>
              </a:rPr>
              <a:t>Upgrade the data rate to 10 </a:t>
            </a:r>
            <a:r>
              <a:rPr kumimoji="0" lang="en-US" altLang="ko-KR" sz="2000" dirty="0" err="1">
                <a:latin typeface="Times New Roman" pitchFamily="18" charset="0"/>
              </a:rPr>
              <a:t>Gbps</a:t>
            </a:r>
            <a:endParaRPr kumimoji="0" lang="en-US" altLang="ko-KR" sz="2000" dirty="0">
              <a:latin typeface="Times New Roman" pitchFamily="18" charset="0"/>
            </a:endParaRPr>
          </a:p>
          <a:p>
            <a:pPr marL="742950" lvl="1" indent="-285750" eaLnBrk="0" latinLnBrk="0" hangingPunct="0">
              <a:buFontTx/>
              <a:buChar char="•"/>
              <a:defRPr/>
            </a:pPr>
            <a:r>
              <a:rPr kumimoji="0" lang="en-US" altLang="ko-KR" sz="2000" dirty="0">
                <a:latin typeface="Times New Roman" pitchFamily="18" charset="0"/>
              </a:rPr>
              <a:t>Make it compatible with Standard, Fast, and Giga Ethernet</a:t>
            </a:r>
          </a:p>
          <a:p>
            <a:pPr marL="742950" lvl="1" indent="-285750" eaLnBrk="0" latinLnBrk="0" hangingPunct="0">
              <a:buFontTx/>
              <a:buChar char="•"/>
              <a:defRPr/>
            </a:pPr>
            <a:r>
              <a:rPr kumimoji="0" lang="en-US" altLang="ko-KR" sz="2000" dirty="0">
                <a:latin typeface="Times New Roman" pitchFamily="18" charset="0"/>
              </a:rPr>
              <a:t>Keep the same 48-bit address and the same frame format </a:t>
            </a:r>
          </a:p>
          <a:p>
            <a:pPr marL="742950" lvl="1" indent="-285750" eaLnBrk="0" latinLnBrk="0" hangingPunct="0">
              <a:buFontTx/>
              <a:buChar char="•"/>
              <a:defRPr/>
            </a:pPr>
            <a:r>
              <a:rPr kumimoji="0" lang="en-US" altLang="ko-KR" sz="2000" dirty="0">
                <a:latin typeface="Times New Roman" pitchFamily="18" charset="0"/>
              </a:rPr>
              <a:t>Keep the same min. and max. frame length</a:t>
            </a:r>
          </a:p>
          <a:p>
            <a:pPr marL="742950" lvl="1" indent="-285750" eaLnBrk="0" latinLnBrk="0" hangingPunct="0">
              <a:buFontTx/>
              <a:buChar char="•"/>
              <a:defRPr/>
            </a:pPr>
            <a:r>
              <a:rPr kumimoji="0" lang="en-US" altLang="ko-KR" sz="2000" dirty="0">
                <a:latin typeface="Times New Roman" pitchFamily="18" charset="0"/>
              </a:rPr>
              <a:t>Allow the interconnection of existing LANs into a MAN or WAN</a:t>
            </a:r>
          </a:p>
          <a:p>
            <a:pPr marL="742950" lvl="1" indent="-285750" eaLnBrk="0" latinLnBrk="0" hangingPunct="0">
              <a:buFontTx/>
              <a:buChar char="•"/>
              <a:defRPr/>
            </a:pPr>
            <a:r>
              <a:rPr kumimoji="0" lang="en-US" altLang="ko-KR" sz="2000" dirty="0">
                <a:latin typeface="Times New Roman" pitchFamily="18" charset="0"/>
              </a:rPr>
              <a:t>Make Ethernet compatible with Frame Relay and ATM</a:t>
            </a:r>
          </a:p>
          <a:p>
            <a:pPr marL="742950" lvl="1" indent="-285750" eaLnBrk="0" latinLnBrk="0" hangingPunct="0">
              <a:defRPr/>
            </a:pPr>
            <a:endParaRPr kumimoji="0" lang="en-US" altLang="ko-KR" sz="2000" dirty="0">
              <a:latin typeface="Times New Roman" pitchFamily="18" charset="0"/>
            </a:endParaRPr>
          </a:p>
        </p:txBody>
      </p:sp>
      <p:sp>
        <p:nvSpPr>
          <p:cNvPr id="496644" name="Rectangle 4"/>
          <p:cNvSpPr>
            <a:spLocks noChangeArrowheads="1"/>
          </p:cNvSpPr>
          <p:nvPr/>
        </p:nvSpPr>
        <p:spPr bwMode="auto">
          <a:xfrm>
            <a:off x="900113" y="3933825"/>
            <a:ext cx="7631112" cy="431800"/>
          </a:xfrm>
          <a:prstGeom prst="rect">
            <a:avLst/>
          </a:prstGeom>
          <a:noFill/>
          <a:ln w="9525">
            <a:noFill/>
            <a:miter lim="800000"/>
            <a:headEnd/>
            <a:tailEnd/>
          </a:ln>
          <a:effectLst/>
        </p:spPr>
        <p:txBody>
          <a:bodyPr/>
          <a:lstStyle/>
          <a:p>
            <a:pPr marL="342900" indent="-342900" eaLnBrk="0" latinLnBrk="0" hangingPunct="0">
              <a:buFontTx/>
              <a:buChar char="•"/>
              <a:defRPr/>
            </a:pPr>
            <a:r>
              <a:rPr kumimoji="0" lang="en-US" altLang="ko-KR" sz="2000" dirty="0">
                <a:latin typeface="Times New Roman" pitchFamily="18" charset="0"/>
              </a:rPr>
              <a:t>MAC </a:t>
            </a:r>
            <a:r>
              <a:rPr kumimoji="0" lang="en-US" altLang="ko-KR" sz="2000" dirty="0" err="1">
                <a:latin typeface="Times New Roman" pitchFamily="18" charset="0"/>
              </a:rPr>
              <a:t>Sublayer</a:t>
            </a:r>
            <a:r>
              <a:rPr kumimoji="0" lang="en-US" altLang="ko-KR" sz="2000" dirty="0">
                <a:latin typeface="Times New Roman" pitchFamily="18" charset="0"/>
              </a:rPr>
              <a:t>: Only in full-duplex mode </a:t>
            </a:r>
            <a:r>
              <a:rPr kumimoji="0" lang="en-US" altLang="ko-KR" sz="2000" dirty="0">
                <a:latin typeface="Times New Roman" pitchFamily="18" charset="0"/>
                <a:sym typeface="Wingdings" pitchFamily="2" charset="2"/>
              </a:rPr>
              <a:t></a:t>
            </a:r>
            <a:r>
              <a:rPr kumimoji="0" lang="en-US" altLang="ko-KR" sz="2000" dirty="0">
                <a:latin typeface="Times New Roman" pitchFamily="18" charset="0"/>
              </a:rPr>
              <a:t> no CSMA/CD</a:t>
            </a:r>
          </a:p>
          <a:p>
            <a:pPr marL="742950" lvl="1" indent="-28575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342900" indent="-342900" eaLnBrk="0" latinLnBrk="0" hangingPunct="0">
              <a:buFontTx/>
              <a:buChar char="•"/>
              <a:defRPr/>
            </a:pPr>
            <a:endParaRPr kumimoji="0" lang="en-US" altLang="ko-KR" sz="2000" dirty="0">
              <a:latin typeface="Times New Roman" pitchFamily="18" charset="0"/>
            </a:endParaRPr>
          </a:p>
          <a:p>
            <a:pPr marL="742950" lvl="1" indent="-285750" eaLnBrk="0" latinLnBrk="0" hangingPunct="0">
              <a:defRPr/>
            </a:pPr>
            <a:endParaRPr kumimoji="0" lang="en-US" altLang="ko-KR" sz="2000" dirty="0">
              <a:latin typeface="Times New Roman" pitchFamily="18" charset="0"/>
            </a:endParaRPr>
          </a:p>
        </p:txBody>
      </p:sp>
      <p:pic>
        <p:nvPicPr>
          <p:cNvPr id="24583" name="Picture 5"/>
          <p:cNvPicPr>
            <a:picLocks noChangeAspect="1" noChangeArrowheads="1"/>
          </p:cNvPicPr>
          <p:nvPr/>
        </p:nvPicPr>
        <p:blipFill>
          <a:blip r:embed="rId2"/>
          <a:srcRect/>
          <a:stretch>
            <a:fillRect/>
          </a:stretch>
        </p:blipFill>
        <p:spPr bwMode="auto">
          <a:xfrm>
            <a:off x="1258888" y="4437063"/>
            <a:ext cx="6640512" cy="1363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Calibri" pitchFamily="32" charset="0"/>
                <a:ea typeface="DejaVu Sans" charset="0"/>
                <a:cs typeface="DejaVu Sans" charset="0"/>
              </a:rPr>
              <a:t>WIRELESS LANS </a:t>
            </a:r>
            <a:br>
              <a:rPr lang="en-US" dirty="0" smtClean="0">
                <a:solidFill>
                  <a:srgbClr val="FF0000"/>
                </a:solidFill>
                <a:latin typeface="Calibri" pitchFamily="32" charset="0"/>
                <a:ea typeface="DejaVu Sans" charset="0"/>
                <a:cs typeface="DejaVu Sans" charset="0"/>
              </a:rPr>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457200" y="1600200"/>
            <a:ext cx="8229600" cy="4525963"/>
          </a:xfrm>
          <a:prstGeom prst="rect">
            <a:avLst/>
          </a:prstGeom>
          <a:noFill/>
          <a:ln w="9525" cap="flat">
            <a:noFill/>
            <a:round/>
            <a:headEnd/>
            <a:tailEnd/>
          </a:ln>
          <a:effectLst/>
        </p:spPr>
        <p:txBody>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alibri" pitchFamily="32" charset="0"/>
                <a:ea typeface="DejaVu Sans" charset="0"/>
                <a:cs typeface="DejaVu Sans" charset="0"/>
              </a:rPr>
              <a:t>The transmission techniques:</a:t>
            </a:r>
          </a:p>
          <a:p>
            <a:pPr marL="341313" indent="-34131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alibri" pitchFamily="32" charset="0"/>
                <a:ea typeface="DejaVu Sans" charset="0"/>
                <a:cs typeface="DejaVu Sans" charset="0"/>
              </a:rPr>
              <a:t>		</a:t>
            </a:r>
            <a:r>
              <a:rPr lang="en-US" sz="2400" dirty="0">
                <a:solidFill>
                  <a:srgbClr val="000000"/>
                </a:solidFill>
                <a:latin typeface="Calibri" pitchFamily="32" charset="0"/>
                <a:ea typeface="DejaVu Sans" charset="0"/>
                <a:cs typeface="DejaVu Sans" charset="0"/>
              </a:rPr>
              <a:t>- Infrared</a:t>
            </a:r>
          </a:p>
          <a:p>
            <a:pPr marL="341313" indent="-34131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		-FHSS (Frequency Hopping Spread Spectrum)</a:t>
            </a:r>
          </a:p>
          <a:p>
            <a:pPr marL="341313" indent="-34131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		-DSSS (Direct Sequence Spread Spectrum).</a:t>
            </a:r>
          </a:p>
          <a:p>
            <a:pPr marL="341313" indent="-34131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		-OFDM (Orthogonal Frequency Division Multiplexing)</a:t>
            </a:r>
          </a:p>
          <a:p>
            <a:pPr marL="341313" indent="-34131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		- HR-DSS (High Rate Direct Sequence Spread Spectrum)</a:t>
            </a:r>
          </a:p>
        </p:txBody>
      </p:sp>
      <p:sp>
        <p:nvSpPr>
          <p:cNvPr id="70658" name="Rectangle 2"/>
          <p:cNvSpPr>
            <a:spLocks noChangeArrowheads="1"/>
          </p:cNvSpPr>
          <p:nvPr/>
        </p:nvSpPr>
        <p:spPr bwMode="auto">
          <a:xfrm>
            <a:off x="304800" y="381000"/>
            <a:ext cx="8232775"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solidFill>
                  <a:srgbClr val="FF0000"/>
                </a:solidFill>
                <a:latin typeface="Calibri" pitchFamily="32" charset="0"/>
                <a:ea typeface="DejaVu Sans" charset="0"/>
                <a:cs typeface="DejaVu Sans" charset="0"/>
              </a:rPr>
              <a:t>IEEE 802.11 : WIRELESS LANS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4" name="Picture 2" descr="4-25"/>
          <p:cNvPicPr>
            <a:picLocks noChangeAspect="1" noChangeArrowheads="1"/>
          </p:cNvPicPr>
          <p:nvPr/>
        </p:nvPicPr>
        <p:blipFill>
          <a:blip r:embed="rId2"/>
          <a:srcRect/>
          <a:stretch>
            <a:fillRect/>
          </a:stretch>
        </p:blipFill>
        <p:spPr bwMode="auto">
          <a:xfrm>
            <a:off x="750888" y="1117600"/>
            <a:ext cx="7537450" cy="4445000"/>
          </a:xfrm>
          <a:prstGeom prst="rect">
            <a:avLst/>
          </a:prstGeom>
          <a:noFill/>
        </p:spPr>
      </p:pic>
      <p:sp>
        <p:nvSpPr>
          <p:cNvPr id="340995" name="Rectangle 3"/>
          <p:cNvSpPr>
            <a:spLocks noGrp="1" noChangeArrowheads="1"/>
          </p:cNvSpPr>
          <p:nvPr>
            <p:ph type="title"/>
          </p:nvPr>
        </p:nvSpPr>
        <p:spPr>
          <a:xfrm>
            <a:off x="520700" y="0"/>
            <a:ext cx="8193088" cy="923925"/>
          </a:xfrm>
        </p:spPr>
        <p:txBody>
          <a:bodyPr/>
          <a:lstStyle/>
          <a:p>
            <a:r>
              <a:rPr lang="en-US" dirty="0" smtClean="0">
                <a:latin typeface="Times New Roman" pitchFamily="18" charset="0"/>
              </a:rPr>
              <a:t>The </a:t>
            </a:r>
            <a:r>
              <a:rPr lang="en-US" dirty="0">
                <a:latin typeface="Times New Roman" pitchFamily="18" charset="0"/>
              </a:rPr>
              <a:t>802.11 Protocol Stack </a:t>
            </a:r>
          </a:p>
        </p:txBody>
      </p:sp>
      <p:sp>
        <p:nvSpPr>
          <p:cNvPr id="340996" name="Rectangle 4"/>
          <p:cNvSpPr>
            <a:spLocks noGrp="1" noChangeArrowheads="1"/>
          </p:cNvSpPr>
          <p:nvPr>
            <p:ph type="body" idx="1"/>
          </p:nvPr>
        </p:nvSpPr>
        <p:spPr/>
        <p:txBody>
          <a:bodyPr/>
          <a:lstStyle/>
          <a:p>
            <a:pPr algn="ct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sz="3200" dirty="0" smtClean="0">
                <a:latin typeface="Times New Roman" pitchFamily="18" charset="0"/>
              </a:rPr>
              <a:t>The </a:t>
            </a:r>
            <a:r>
              <a:rPr lang="en-US" sz="3200" dirty="0">
                <a:latin typeface="Times New Roman" pitchFamily="18" charset="0"/>
              </a:rPr>
              <a:t>802.11 MAC </a:t>
            </a:r>
            <a:r>
              <a:rPr lang="en-US" sz="3200" dirty="0" err="1">
                <a:latin typeface="Times New Roman" pitchFamily="18" charset="0"/>
              </a:rPr>
              <a:t>Sublayer</a:t>
            </a:r>
            <a:r>
              <a:rPr lang="en-US" sz="3200" dirty="0">
                <a:latin typeface="Times New Roman" pitchFamily="18" charset="0"/>
              </a:rPr>
              <a:t> </a:t>
            </a:r>
            <a:r>
              <a:rPr lang="en-US" sz="3200" dirty="0" smtClean="0">
                <a:latin typeface="Times New Roman" pitchFamily="18" charset="0"/>
              </a:rPr>
              <a:t>Protocol</a:t>
            </a:r>
            <a:endParaRPr lang="en-US" sz="3200" dirty="0">
              <a:latin typeface="Times New Roman" pitchFamily="18" charset="0"/>
            </a:endParaRPr>
          </a:p>
        </p:txBody>
      </p:sp>
      <p:sp>
        <p:nvSpPr>
          <p:cNvPr id="342019" name="Rectangle 3"/>
          <p:cNvSpPr>
            <a:spLocks noGrp="1" noChangeArrowheads="1"/>
          </p:cNvSpPr>
          <p:nvPr>
            <p:ph type="body" idx="1"/>
          </p:nvPr>
        </p:nvSpPr>
        <p:spPr>
          <a:xfrm>
            <a:off x="1592263" y="1184275"/>
            <a:ext cx="6107112" cy="4832350"/>
          </a:xfrm>
        </p:spPr>
        <p:txBody>
          <a:bodyPr/>
          <a:lstStyle/>
          <a:p>
            <a:pPr marL="609600" indent="-609600">
              <a:buNone/>
            </a:pPr>
            <a:r>
              <a:rPr lang="en-US" dirty="0">
                <a:solidFill>
                  <a:schemeClr val="accent2"/>
                </a:solidFill>
              </a:rPr>
              <a:t>(a)</a:t>
            </a:r>
            <a:r>
              <a:rPr lang="en-US" dirty="0"/>
              <a:t> The hidden station problem.</a:t>
            </a:r>
          </a:p>
          <a:p>
            <a:pPr marL="609600" indent="-609600">
              <a:buNone/>
            </a:pPr>
            <a:r>
              <a:rPr lang="en-US" dirty="0">
                <a:solidFill>
                  <a:schemeClr val="accent2"/>
                </a:solidFill>
              </a:rPr>
              <a:t>(b)</a:t>
            </a:r>
            <a:r>
              <a:rPr lang="en-US" dirty="0"/>
              <a:t> The exposed station problem.</a:t>
            </a:r>
          </a:p>
        </p:txBody>
      </p:sp>
      <p:pic>
        <p:nvPicPr>
          <p:cNvPr id="342020" name="Picture 4" descr="4-26"/>
          <p:cNvPicPr>
            <a:picLocks noChangeAspect="1" noChangeArrowheads="1"/>
          </p:cNvPicPr>
          <p:nvPr/>
        </p:nvPicPr>
        <p:blipFill>
          <a:blip r:embed="rId2"/>
          <a:srcRect/>
          <a:stretch>
            <a:fillRect/>
          </a:stretch>
        </p:blipFill>
        <p:spPr bwMode="auto">
          <a:xfrm>
            <a:off x="644525" y="2698750"/>
            <a:ext cx="7642225" cy="3349625"/>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2" charset="0"/>
                <a:ea typeface="DejaVu Sans" charset="0"/>
                <a:cs typeface="DejaVu Sans" charset="0"/>
              </a:rPr>
              <a:t>Hidden Station Problem</a:t>
            </a:r>
            <a:endParaRPr lang="en-US" dirty="0"/>
          </a:p>
        </p:txBody>
      </p:sp>
      <p:sp>
        <p:nvSpPr>
          <p:cNvPr id="3" name="Content Placeholder 2"/>
          <p:cNvSpPr>
            <a:spLocks noGrp="1"/>
          </p:cNvSpPr>
          <p:nvPr>
            <p:ph idx="1"/>
          </p:nvPr>
        </p:nvSpPr>
        <p:spPr/>
        <p:txBody>
          <a:bodyPr/>
          <a:lstStyle/>
          <a:p>
            <a:pPr>
              <a:lnSpc>
                <a:spcPct val="90000"/>
              </a:lnSpc>
            </a:pPr>
            <a:r>
              <a:rPr lang="en-US" dirty="0" smtClean="0"/>
              <a:t>Wireless stations have transmission ranges and not all stations are within radio range of each other.</a:t>
            </a:r>
          </a:p>
          <a:p>
            <a:pPr>
              <a:lnSpc>
                <a:spcPct val="90000"/>
              </a:lnSpc>
            </a:pPr>
            <a:r>
              <a:rPr lang="en-US" dirty="0" smtClean="0"/>
              <a:t>C transmits to B.</a:t>
            </a:r>
          </a:p>
          <a:p>
            <a:pPr>
              <a:lnSpc>
                <a:spcPct val="90000"/>
              </a:lnSpc>
            </a:pPr>
            <a:r>
              <a:rPr lang="en-US" dirty="0" smtClean="0"/>
              <a:t>If A “</a:t>
            </a:r>
            <a:r>
              <a:rPr lang="en-US" i="1" dirty="0" smtClean="0">
                <a:solidFill>
                  <a:srgbClr val="D60093"/>
                </a:solidFill>
              </a:rPr>
              <a:t>senses</a:t>
            </a:r>
            <a:r>
              <a:rPr lang="en-US" i="1" dirty="0" smtClean="0"/>
              <a:t>” </a:t>
            </a:r>
            <a:r>
              <a:rPr lang="en-US" dirty="0" smtClean="0"/>
              <a:t>the channel, it will not hear C’s transmission and falsely conclude that A can begin a transmission to B.</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2" charset="0"/>
                <a:ea typeface="DejaVu Sans" charset="0"/>
                <a:cs typeface="DejaVu Sans" charset="0"/>
              </a:rPr>
              <a:t>Exposed station Problem</a:t>
            </a:r>
            <a:endParaRPr lang="en-US" dirty="0"/>
          </a:p>
        </p:txBody>
      </p:sp>
      <p:sp>
        <p:nvSpPr>
          <p:cNvPr id="3" name="Content Placeholder 2"/>
          <p:cNvSpPr>
            <a:spLocks noGrp="1"/>
          </p:cNvSpPr>
          <p:nvPr>
            <p:ph idx="1"/>
          </p:nvPr>
        </p:nvSpPr>
        <p:spPr/>
        <p:txBody>
          <a:bodyPr/>
          <a:lstStyle/>
          <a:p>
            <a:r>
              <a:rPr lang="en-US" sz="3600" dirty="0" smtClean="0"/>
              <a:t>This is the inverse problem.</a:t>
            </a:r>
          </a:p>
          <a:p>
            <a:r>
              <a:rPr lang="en-US" sz="3600" dirty="0" smtClean="0"/>
              <a:t>B wants to send to C and listens to the channel.</a:t>
            </a:r>
          </a:p>
          <a:p>
            <a:r>
              <a:rPr lang="en-US" sz="3600" dirty="0" smtClean="0"/>
              <a:t>When B hears A’s transmission, B falsely assumes that it cannot send to C.</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a:solidFill>
                  <a:srgbClr val="6600FF"/>
                </a:solidFill>
                <a:latin typeface="Comic Sans MS" panose="030F0702030302020204" pitchFamily="66" charset="0"/>
              </a:rPr>
              <a:t>MACA</a:t>
            </a:r>
            <a:r>
              <a:rPr lang="en-US" dirty="0"/>
              <a:t> (</a:t>
            </a:r>
            <a:r>
              <a:rPr lang="en-US" dirty="0">
                <a:solidFill>
                  <a:srgbClr val="FF0000"/>
                </a:solidFill>
              </a:rPr>
              <a:t>Medium Access with Collision Avoidance</a:t>
            </a:r>
            <a:r>
              <a:rPr lang="en-US" dirty="0" smtClean="0"/>
              <a:t>)</a:t>
            </a:r>
          </a:p>
          <a:p>
            <a:r>
              <a:rPr lang="en-US" dirty="0" smtClean="0">
                <a:solidFill>
                  <a:schemeClr val="accent1"/>
                </a:solidFill>
                <a:latin typeface="Comic Sans MS" panose="030F0702030302020204" pitchFamily="66" charset="0"/>
              </a:rPr>
              <a:t>MACAW( </a:t>
            </a:r>
            <a:r>
              <a:rPr lang="en-US" dirty="0" smtClean="0">
                <a:solidFill>
                  <a:srgbClr val="FF0000"/>
                </a:solidFill>
                <a:latin typeface="Comic Sans MS" panose="030F0702030302020204" pitchFamily="66" charset="0"/>
              </a:rPr>
              <a:t>Medium Access with Collision Avoidance for Wireless</a:t>
            </a:r>
            <a:r>
              <a:rPr lang="en-US" dirty="0" smtClean="0">
                <a:solidFill>
                  <a:schemeClr val="accent1"/>
                </a:solidFill>
                <a:latin typeface="Comic Sans MS" panose="030F0702030302020204" pitchFamily="66" charset="0"/>
              </a:rPr>
              <a:t>)</a:t>
            </a:r>
            <a:endParaRPr lang="en-US" dirty="0" smtClean="0"/>
          </a:p>
          <a:p>
            <a:endParaRPr lang="en-US" dirty="0"/>
          </a:p>
        </p:txBody>
      </p:sp>
    </p:spTree>
    <p:extLst>
      <p:ext uri="{BB962C8B-B14F-4D97-AF65-F5344CB8AC3E}">
        <p14:creationId xmlns:p14="http://schemas.microsoft.com/office/powerpoint/2010/main" val="3782682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2268538" y="6308725"/>
            <a:ext cx="4608512" cy="360363"/>
          </a:xfrm>
          <a:prstGeom prst="rect">
            <a:avLst/>
          </a:prstGeom>
        </p:spPr>
        <p:txBody>
          <a:bodyPr/>
          <a:lstStyle/>
          <a:p>
            <a:pPr>
              <a:defRPr/>
            </a:pPr>
            <a:r>
              <a:rPr lang="en-US"/>
              <a:t>Computer Networks: Wireless Networks</a:t>
            </a:r>
          </a:p>
        </p:txBody>
      </p:sp>
      <p:sp>
        <p:nvSpPr>
          <p:cNvPr id="5" name="Slide Number Placeholder 5"/>
          <p:cNvSpPr>
            <a:spLocks noGrp="1"/>
          </p:cNvSpPr>
          <p:nvPr>
            <p:ph type="sldNum" sz="quarter" idx="12"/>
          </p:nvPr>
        </p:nvSpPr>
        <p:spPr/>
        <p:txBody>
          <a:bodyPr/>
          <a:lstStyle/>
          <a:p>
            <a:pPr>
              <a:defRPr/>
            </a:pPr>
            <a:fld id="{F6848213-1108-4F43-B18F-AB9EB41BC37F}" type="slidenum">
              <a:rPr lang="en-US"/>
              <a:pPr>
                <a:defRPr/>
              </a:pPr>
              <a:t>79</a:t>
            </a:fld>
            <a:endParaRPr lang="en-US"/>
          </a:p>
        </p:txBody>
      </p:sp>
      <p:sp>
        <p:nvSpPr>
          <p:cNvPr id="25602" name="Rectangle 2"/>
          <p:cNvSpPr>
            <a:spLocks noGrp="1" noChangeArrowheads="1"/>
          </p:cNvSpPr>
          <p:nvPr>
            <p:ph type="title"/>
          </p:nvPr>
        </p:nvSpPr>
        <p:spPr>
          <a:xfrm>
            <a:off x="107950" y="150276"/>
            <a:ext cx="9036050" cy="1223962"/>
          </a:xfrm>
        </p:spPr>
        <p:txBody>
          <a:bodyPr/>
          <a:lstStyle/>
          <a:p>
            <a:pPr eaLnBrk="1" hangingPunct="1">
              <a:defRPr/>
            </a:pPr>
            <a:r>
              <a:rPr lang="en-US" dirty="0" smtClean="0">
                <a:solidFill>
                  <a:srgbClr val="FF0000"/>
                </a:solidFill>
              </a:rPr>
              <a:t>Wireless LAN Protocols</a:t>
            </a:r>
            <a:br>
              <a:rPr lang="en-US" dirty="0" smtClean="0">
                <a:solidFill>
                  <a:srgbClr val="FF0000"/>
                </a:solidFill>
              </a:rPr>
            </a:br>
            <a:endParaRPr lang="en-US" sz="2800" dirty="0" smtClean="0">
              <a:solidFill>
                <a:srgbClr val="FF0000"/>
              </a:solidFill>
            </a:endParaRPr>
          </a:p>
        </p:txBody>
      </p:sp>
      <p:sp>
        <p:nvSpPr>
          <p:cNvPr id="21509" name="Rectangle 5"/>
          <p:cNvSpPr>
            <a:spLocks noChangeArrowheads="1"/>
          </p:cNvSpPr>
          <p:nvPr/>
        </p:nvSpPr>
        <p:spPr bwMode="auto">
          <a:xfrm>
            <a:off x="723900" y="1844675"/>
            <a:ext cx="76962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sz="2800" u="none" dirty="0">
                <a:solidFill>
                  <a:srgbClr val="6600FF"/>
                </a:solidFill>
                <a:latin typeface="Comic Sans MS" panose="030F0702030302020204" pitchFamily="66" charset="0"/>
              </a:rPr>
              <a:t>MACA</a:t>
            </a:r>
            <a:r>
              <a:rPr lang="en-US" sz="2800" u="none" dirty="0"/>
              <a:t> </a:t>
            </a:r>
            <a:r>
              <a:rPr lang="en-US" sz="2800" u="none" dirty="0" smtClean="0"/>
              <a:t>(</a:t>
            </a:r>
            <a:r>
              <a:rPr lang="en-US" sz="2800" u="none" dirty="0" smtClean="0">
                <a:solidFill>
                  <a:srgbClr val="FF0000"/>
                </a:solidFill>
              </a:rPr>
              <a:t>Medium Access </a:t>
            </a:r>
            <a:r>
              <a:rPr lang="en-US" sz="2800" dirty="0" smtClean="0">
                <a:solidFill>
                  <a:srgbClr val="FF0000"/>
                </a:solidFill>
              </a:rPr>
              <a:t>with Collision Avoidance</a:t>
            </a:r>
            <a:r>
              <a:rPr lang="en-US" sz="2800" dirty="0" smtClean="0"/>
              <a:t>) </a:t>
            </a:r>
            <a:r>
              <a:rPr lang="en-US" sz="2800" u="none" dirty="0" smtClean="0"/>
              <a:t>protocol </a:t>
            </a:r>
            <a:r>
              <a:rPr lang="en-US" sz="2800" u="none" dirty="0"/>
              <a:t>solved hidden and  exposed terminal problems:</a:t>
            </a:r>
          </a:p>
          <a:p>
            <a:pPr lvl="1" eaLnBrk="1" hangingPunct="1"/>
            <a:r>
              <a:rPr lang="en-US" sz="2400" u="none" dirty="0"/>
              <a:t>Sender broadcasts a Request-to-Send (</a:t>
            </a:r>
            <a:r>
              <a:rPr lang="en-US" sz="2400" b="1" i="1" u="none" dirty="0">
                <a:solidFill>
                  <a:srgbClr val="6600FF"/>
                </a:solidFill>
              </a:rPr>
              <a:t>RTS</a:t>
            </a:r>
            <a:r>
              <a:rPr lang="en-US" sz="2400" u="none" dirty="0"/>
              <a:t>) and the intended receiver sends a Clear-to-Send (</a:t>
            </a:r>
            <a:r>
              <a:rPr lang="en-US" sz="2400" b="1" i="1" u="none" dirty="0">
                <a:solidFill>
                  <a:srgbClr val="6600FF"/>
                </a:solidFill>
              </a:rPr>
              <a:t>CTS</a:t>
            </a:r>
            <a:r>
              <a:rPr lang="en-US" sz="2400" u="none" dirty="0"/>
              <a:t>).</a:t>
            </a:r>
          </a:p>
          <a:p>
            <a:pPr lvl="1" eaLnBrk="1" hangingPunct="1"/>
            <a:r>
              <a:rPr lang="en-US" sz="2400" u="none" dirty="0"/>
              <a:t>Upon receipt of a </a:t>
            </a:r>
            <a:r>
              <a:rPr lang="en-US" sz="2400" b="1" i="1" u="none" dirty="0">
                <a:solidFill>
                  <a:srgbClr val="6600FF"/>
                </a:solidFill>
              </a:rPr>
              <a:t>CTS, </a:t>
            </a:r>
            <a:r>
              <a:rPr lang="en-US" sz="2400" u="none" dirty="0"/>
              <a:t>the sender begins transmission of the frame.</a:t>
            </a:r>
          </a:p>
          <a:p>
            <a:pPr lvl="1" eaLnBrk="1" hangingPunct="1"/>
            <a:r>
              <a:rPr lang="en-US" sz="2400" u="none" dirty="0"/>
              <a:t>RTS, CTS helps determine who else is in range or busy (</a:t>
            </a:r>
            <a:r>
              <a:rPr lang="en-US" sz="2400" u="none" dirty="0">
                <a:solidFill>
                  <a:srgbClr val="FF0000"/>
                </a:solidFill>
              </a:rPr>
              <a:t>C</a:t>
            </a:r>
            <a:r>
              <a:rPr lang="en-US" sz="2400" u="none" dirty="0"/>
              <a:t>ollision </a:t>
            </a:r>
            <a:r>
              <a:rPr lang="en-US" sz="2400" u="none" dirty="0">
                <a:solidFill>
                  <a:srgbClr val="FF0000"/>
                </a:solidFill>
              </a:rPr>
              <a:t>A</a:t>
            </a:r>
            <a:r>
              <a:rPr lang="en-US" sz="2400" u="none" dirty="0"/>
              <a:t>voidance). </a:t>
            </a:r>
          </a:p>
          <a:p>
            <a:pPr lvl="1" eaLnBrk="1" hangingPunct="1"/>
            <a:r>
              <a:rPr lang="en-US" sz="2400" u="none" dirty="0"/>
              <a:t>Can a collision still occur?</a:t>
            </a:r>
          </a:p>
        </p:txBody>
      </p:sp>
    </p:spTree>
    <p:extLst>
      <p:ext uri="{BB962C8B-B14F-4D97-AF65-F5344CB8AC3E}">
        <p14:creationId xmlns:p14="http://schemas.microsoft.com/office/powerpoint/2010/main" val="2534846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09600" y="304800"/>
            <a:ext cx="8229600" cy="6096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FF0000"/>
                </a:solidFill>
                <a:latin typeface="Times New Roman" pitchFamily="16" charset="0"/>
                <a:cs typeface="Times New Roman" pitchFamily="16" charset="0"/>
              </a:rPr>
              <a:t>Dynamic Channel Allocation in LANs and MANs</a:t>
            </a:r>
          </a:p>
        </p:txBody>
      </p:sp>
      <p:sp>
        <p:nvSpPr>
          <p:cNvPr id="10242" name="Text Box 2"/>
          <p:cNvSpPr txBox="1">
            <a:spLocks noChangeArrowheads="1"/>
          </p:cNvSpPr>
          <p:nvPr/>
        </p:nvSpPr>
        <p:spPr bwMode="auto">
          <a:xfrm>
            <a:off x="381000" y="1143000"/>
            <a:ext cx="8382000" cy="6548438"/>
          </a:xfrm>
          <a:prstGeom prst="rect">
            <a:avLst/>
          </a:prstGeom>
          <a:noFill/>
          <a:ln w="9525" cap="flat">
            <a:noFill/>
            <a:round/>
            <a:headEnd/>
            <a:tailEnd/>
          </a:ln>
          <a:effectLst/>
        </p:spPr>
        <p:txBody>
          <a:bodyPr/>
          <a:lstStyle/>
          <a:p>
            <a:pPr marL="342900" indent="-338138">
              <a:lnSpc>
                <a:spcPct val="90000"/>
              </a:lnSpc>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b="1" dirty="0">
                <a:solidFill>
                  <a:srgbClr val="000000"/>
                </a:solidFill>
                <a:latin typeface="Times New Roman" pitchFamily="16" charset="0"/>
                <a:ea typeface="PMingLiU" pitchFamily="16" charset="-120"/>
              </a:rPr>
              <a:t>Five key assumptions:</a:t>
            </a:r>
          </a:p>
          <a:p>
            <a:pPr marL="342900" indent="-338138">
              <a:lnSpc>
                <a:spcPct val="90000"/>
              </a:lnSpc>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b="1" dirty="0">
                <a:solidFill>
                  <a:srgbClr val="000000"/>
                </a:solidFill>
                <a:latin typeface="Times New Roman" pitchFamily="16" charset="0"/>
                <a:ea typeface="PMingLiU" pitchFamily="16" charset="-120"/>
              </a:rPr>
              <a:t>  1.Station Model: </a:t>
            </a:r>
            <a:r>
              <a:rPr lang="en-US" sz="2800" dirty="0">
                <a:solidFill>
                  <a:srgbClr val="000000"/>
                </a:solidFill>
                <a:latin typeface="Times New Roman" pitchFamily="16" charset="0"/>
                <a:ea typeface="PMingLiU" pitchFamily="16" charset="-120"/>
              </a:rPr>
              <a:t>The model consists of </a:t>
            </a:r>
            <a:r>
              <a:rPr lang="en-US" sz="2800" b="1" dirty="0">
                <a:solidFill>
                  <a:srgbClr val="000000"/>
                </a:solidFill>
                <a:latin typeface="Times New Roman" pitchFamily="16" charset="0"/>
                <a:ea typeface="PMingLiU" pitchFamily="16" charset="-120"/>
              </a:rPr>
              <a:t>N </a:t>
            </a:r>
            <a:r>
              <a:rPr lang="en-US" sz="2800" dirty="0">
                <a:solidFill>
                  <a:srgbClr val="000000"/>
                </a:solidFill>
                <a:latin typeface="Times New Roman" pitchFamily="16" charset="0"/>
                <a:ea typeface="PMingLiU" pitchFamily="16" charset="-120"/>
              </a:rPr>
              <a:t>independent stations, each with a program or user that generates frames for transmission. Once a frame has been generated, the station is blocked and does nothing until the frame has been successfully transmitted</a:t>
            </a:r>
            <a:r>
              <a:rPr lang="en-US" sz="2800" dirty="0">
                <a:solidFill>
                  <a:srgbClr val="FFFF99"/>
                </a:solidFill>
                <a:latin typeface="Times New Roman" pitchFamily="16" charset="0"/>
                <a:ea typeface="PMingLiU" pitchFamily="16" charset="-120"/>
              </a:rPr>
              <a:t>.</a:t>
            </a:r>
          </a:p>
          <a:p>
            <a:pPr marL="342900" indent="-338138">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b="1" dirty="0">
                <a:solidFill>
                  <a:srgbClr val="000000"/>
                </a:solidFill>
                <a:latin typeface="Times New Roman" pitchFamily="16" charset="0"/>
                <a:ea typeface="PMingLiU" pitchFamily="16" charset="-120"/>
              </a:rPr>
              <a:t> </a:t>
            </a:r>
            <a:r>
              <a:rPr lang="en-US" sz="2400" b="1" dirty="0">
                <a:solidFill>
                  <a:srgbClr val="000000"/>
                </a:solidFill>
                <a:latin typeface="Times New Roman" pitchFamily="16" charset="0"/>
                <a:ea typeface="PMingLiU" pitchFamily="16" charset="-120"/>
              </a:rPr>
              <a:t>2.Single Channel Assumption</a:t>
            </a:r>
            <a:r>
              <a:rPr lang="en-US" sz="2400" dirty="0">
                <a:solidFill>
                  <a:srgbClr val="000000"/>
                </a:solidFill>
                <a:latin typeface="Times New Roman" pitchFamily="16" charset="0"/>
                <a:ea typeface="PMingLiU" pitchFamily="16" charset="-120"/>
              </a:rPr>
              <a:t>: </a:t>
            </a:r>
            <a:r>
              <a:rPr lang="en-US" sz="2800" dirty="0">
                <a:solidFill>
                  <a:srgbClr val="000000"/>
                </a:solidFill>
                <a:latin typeface="Times New Roman" pitchFamily="16" charset="0"/>
                <a:ea typeface="PMingLiU" pitchFamily="16" charset="-120"/>
              </a:rPr>
              <a:t>A single channel is     available for all communication. All stations can transmit on it and all can receive from it.  As far as the hardware is concerned, all stations are equivalent, although some protocol software may assign priorities to them</a:t>
            </a:r>
            <a:r>
              <a:rPr lang="en-US" sz="2800" dirty="0">
                <a:solidFill>
                  <a:srgbClr val="000000"/>
                </a:solidFill>
                <a:latin typeface="Calibri" pitchFamily="32" charset="0"/>
                <a:ea typeface="PMingLiU" pitchFamily="16" charset="-120"/>
              </a:rPr>
              <a:t>.</a:t>
            </a:r>
          </a:p>
          <a:p>
            <a:pPr marL="342900" indent="-338138">
              <a:lnSpc>
                <a:spcPct val="90000"/>
              </a:lnSpc>
              <a:spcBef>
                <a:spcPts val="700"/>
              </a:spcBef>
              <a:buSzPct val="80000"/>
              <a:buFont typeface="Arial"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a:solidFill>
                <a:srgbClr val="FFFF99"/>
              </a:solidFill>
              <a:latin typeface="Calibri" pitchFamily="32" charset="0"/>
              <a:ea typeface="PMingLiU" pitchFamily="16" charset="-120"/>
            </a:endParaRPr>
          </a:p>
          <a:p>
            <a:pPr marL="342900" indent="-338138">
              <a:lnSpc>
                <a:spcPct val="90000"/>
              </a:lnSpc>
              <a:spcBef>
                <a:spcPts val="700"/>
              </a:spcBef>
              <a:buSzPct val="80000"/>
              <a:buFont typeface="Arial"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a:solidFill>
                <a:srgbClr val="FFFF99"/>
              </a:solidFill>
              <a:latin typeface="Calibri" pitchFamily="32" charset="0"/>
              <a:ea typeface="PMingLiU" pitchFamily="16" charset="-120"/>
            </a:endParaRPr>
          </a:p>
          <a:p>
            <a:pPr marL="342900" indent="-338138">
              <a:lnSpc>
                <a:spcPct val="90000"/>
              </a:lnSpc>
              <a:spcBef>
                <a:spcPts val="700"/>
              </a:spcBef>
              <a:buSzPct val="80000"/>
              <a:buFont typeface="Arial"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a:solidFill>
                <a:srgbClr val="FFFF99"/>
              </a:solidFill>
              <a:latin typeface="Calibri" pitchFamily="32" charset="0"/>
              <a:ea typeface="PMingLiU" pitchFamily="16" charset="-12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dirty="0" smtClean="0">
              <a:latin typeface="Arial" charset="0"/>
              <a:cs typeface="Arial" charset="0"/>
            </a:endParaRPr>
          </a:p>
        </p:txBody>
      </p:sp>
      <p:sp>
        <p:nvSpPr>
          <p:cNvPr id="22531" name="Rectangle 3"/>
          <p:cNvSpPr>
            <a:spLocks noGrp="1" noChangeArrowheads="1"/>
          </p:cNvSpPr>
          <p:nvPr>
            <p:ph idx="1"/>
          </p:nvPr>
        </p:nvSpPr>
        <p:spPr>
          <a:xfrm>
            <a:off x="287338" y="5715000"/>
            <a:ext cx="8856662" cy="838200"/>
          </a:xfrm>
        </p:spPr>
        <p:txBody>
          <a:bodyPr>
            <a:normAutofit fontScale="92500" lnSpcReduction="20000"/>
          </a:bodyPr>
          <a:lstStyle/>
          <a:p>
            <a:pPr marL="0" indent="0" algn="ctr">
              <a:buFontTx/>
              <a:buNone/>
            </a:pPr>
            <a:r>
              <a:rPr lang="en-US" dirty="0" smtClean="0">
                <a:latin typeface="Arial" charset="0"/>
                <a:cs typeface="Arial" charset="0"/>
              </a:rPr>
              <a:t>The MACA protocol. (a) </a:t>
            </a:r>
            <a:r>
              <a:rPr lang="en-US" i="1" dirty="0" smtClean="0">
                <a:latin typeface="Arial" charset="0"/>
                <a:cs typeface="Arial" charset="0"/>
              </a:rPr>
              <a:t>A sending an RTS to B. (b) B responding </a:t>
            </a:r>
            <a:r>
              <a:rPr lang="en-US" dirty="0" smtClean="0">
                <a:latin typeface="Arial" charset="0"/>
                <a:cs typeface="Arial" charset="0"/>
              </a:rPr>
              <a:t>with a CTS to </a:t>
            </a:r>
            <a:r>
              <a:rPr lang="en-US" i="1" dirty="0" smtClean="0">
                <a:latin typeface="Arial" charset="0"/>
                <a:cs typeface="Arial" charset="0"/>
              </a:rPr>
              <a:t>A.</a:t>
            </a:r>
            <a:endParaRPr lang="en-US" dirty="0" smtClean="0">
              <a:latin typeface="Arial" charset="0"/>
              <a:cs typeface="Arial" charset="0"/>
            </a:endParaRPr>
          </a:p>
        </p:txBody>
      </p:sp>
      <p:pic>
        <p:nvPicPr>
          <p:cNvPr id="22532" name="Picture 2"/>
          <p:cNvPicPr>
            <a:picLocks noChangeAspect="1" noChangeArrowheads="1"/>
          </p:cNvPicPr>
          <p:nvPr/>
        </p:nvPicPr>
        <p:blipFill>
          <a:blip r:embed="rId2"/>
          <a:srcRect/>
          <a:stretch>
            <a:fillRect/>
          </a:stretch>
        </p:blipFill>
        <p:spPr bwMode="auto">
          <a:xfrm>
            <a:off x="471488" y="1566863"/>
            <a:ext cx="8201025" cy="372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53E5E380-1720-4D21-9A91-652D965F9C44}" type="slidenum">
              <a:rPr lang="en-US"/>
              <a:pPr>
                <a:defRPr/>
              </a:pPr>
              <a:t>81</a:t>
            </a:fld>
            <a:endParaRPr lang="en-US"/>
          </a:p>
        </p:txBody>
      </p:sp>
      <p:sp>
        <p:nvSpPr>
          <p:cNvPr id="26626" name="Rectangle 2"/>
          <p:cNvSpPr>
            <a:spLocks noGrp="1" noChangeArrowheads="1"/>
          </p:cNvSpPr>
          <p:nvPr>
            <p:ph type="title"/>
          </p:nvPr>
        </p:nvSpPr>
        <p:spPr>
          <a:xfrm>
            <a:off x="762000" y="152400"/>
            <a:ext cx="7772400" cy="685800"/>
          </a:xfrm>
        </p:spPr>
        <p:txBody>
          <a:bodyPr>
            <a:normAutofit fontScale="90000"/>
          </a:bodyPr>
          <a:lstStyle/>
          <a:p>
            <a:pPr eaLnBrk="1" hangingPunct="1">
              <a:defRPr/>
            </a:pPr>
            <a:r>
              <a:rPr lang="en-US" smtClean="0">
                <a:solidFill>
                  <a:srgbClr val="FF0000"/>
                </a:solidFill>
              </a:rPr>
              <a:t>Wireless LAN Protocols</a:t>
            </a:r>
          </a:p>
        </p:txBody>
      </p:sp>
      <p:sp>
        <p:nvSpPr>
          <p:cNvPr id="22535" name="Rectangle 5"/>
          <p:cNvSpPr>
            <a:spLocks noChangeArrowheads="1"/>
          </p:cNvSpPr>
          <p:nvPr/>
        </p:nvSpPr>
        <p:spPr bwMode="auto">
          <a:xfrm>
            <a:off x="947581" y="1371600"/>
            <a:ext cx="7766050"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2800" dirty="0" smtClean="0"/>
              <a:t>MACA protocol is fine tuned to </a:t>
            </a:r>
            <a:r>
              <a:rPr lang="en-US" sz="2800" dirty="0"/>
              <a:t>improve </a:t>
            </a:r>
            <a:r>
              <a:rPr lang="en-US" sz="2800" dirty="0" smtClean="0"/>
              <a:t>the performance </a:t>
            </a:r>
            <a:r>
              <a:rPr lang="en-US" sz="2800" dirty="0"/>
              <a:t>and </a:t>
            </a:r>
            <a:r>
              <a:rPr lang="en-US" sz="2800" dirty="0" smtClean="0"/>
              <a:t>new </a:t>
            </a:r>
            <a:r>
              <a:rPr lang="en-US" sz="2800" dirty="0"/>
              <a:t>protocol </a:t>
            </a:r>
            <a:r>
              <a:rPr lang="en-US" sz="2800" dirty="0" smtClean="0"/>
              <a:t>is renamed as </a:t>
            </a:r>
            <a:r>
              <a:rPr lang="en-US" sz="2800" b="1" dirty="0" smtClean="0"/>
              <a:t>MACAW </a:t>
            </a:r>
            <a:r>
              <a:rPr lang="en-US" sz="2800" dirty="0"/>
              <a:t>(</a:t>
            </a:r>
            <a:r>
              <a:rPr lang="en-US" sz="2800" b="1" dirty="0"/>
              <a:t>MACA for Wireless</a:t>
            </a:r>
            <a:r>
              <a:rPr lang="en-US" sz="2800" dirty="0"/>
              <a:t>)</a:t>
            </a:r>
            <a:endParaRPr lang="en-US" sz="2800" u="none" dirty="0" smtClean="0">
              <a:solidFill>
                <a:schemeClr val="accent1"/>
              </a:solidFill>
              <a:latin typeface="Comic Sans MS" panose="030F0702030302020204" pitchFamily="66" charset="0"/>
            </a:endParaRPr>
          </a:p>
          <a:p>
            <a:pPr eaLnBrk="1" hangingPunct="1"/>
            <a:r>
              <a:rPr lang="en-US" sz="2800" u="none" dirty="0" smtClean="0">
                <a:solidFill>
                  <a:schemeClr val="accent1"/>
                </a:solidFill>
                <a:latin typeface="Comic Sans MS" panose="030F0702030302020204" pitchFamily="66" charset="0"/>
              </a:rPr>
              <a:t>MACAW</a:t>
            </a:r>
            <a:r>
              <a:rPr lang="en-US" sz="2800" u="none" dirty="0" smtClean="0"/>
              <a:t>  - new features</a:t>
            </a:r>
          </a:p>
          <a:p>
            <a:pPr lvl="1"/>
            <a:r>
              <a:rPr lang="en-US" sz="2400" u="none" dirty="0" smtClean="0"/>
              <a:t>added </a:t>
            </a:r>
            <a:r>
              <a:rPr lang="en-US" sz="2400" u="none" dirty="0"/>
              <a:t>ACKs</a:t>
            </a:r>
            <a:r>
              <a:rPr lang="en-US" sz="2400" u="none" dirty="0" smtClean="0"/>
              <a:t>,</a:t>
            </a:r>
          </a:p>
          <a:p>
            <a:pPr lvl="1"/>
            <a:r>
              <a:rPr lang="en-US" sz="2400" u="none" dirty="0" smtClean="0"/>
              <a:t>Carrier Sense</a:t>
            </a:r>
            <a:r>
              <a:rPr lang="en-US" sz="2400" dirty="0"/>
              <a:t> </a:t>
            </a:r>
            <a:r>
              <a:rPr lang="en-US" sz="2400" dirty="0" smtClean="0"/>
              <a:t>and </a:t>
            </a:r>
            <a:endParaRPr lang="en-US" sz="2400" u="none" dirty="0" smtClean="0"/>
          </a:p>
          <a:p>
            <a:pPr lvl="1"/>
            <a:r>
              <a:rPr lang="en-US" sz="2400" u="none" dirty="0" smtClean="0"/>
              <a:t>Back off algorithm runs for every </a:t>
            </a:r>
            <a:r>
              <a:rPr lang="en-US" sz="2400" u="none" dirty="0"/>
              <a:t>stream and </a:t>
            </a:r>
            <a:r>
              <a:rPr lang="en-US" sz="2400" b="1" u="none" dirty="0"/>
              <a:t>not</a:t>
            </a:r>
            <a:r>
              <a:rPr lang="en-US" sz="2400" u="none" dirty="0"/>
              <a:t> per station</a:t>
            </a:r>
            <a:r>
              <a:rPr lang="en-US" sz="2400" u="none" dirty="0" smtClean="0"/>
              <a:t>.</a:t>
            </a:r>
          </a:p>
          <a:p>
            <a:pPr lvl="1"/>
            <a:endParaRPr lang="en-US" sz="2400" dirty="0"/>
          </a:p>
          <a:p>
            <a:r>
              <a:rPr lang="en-US" dirty="0" smtClean="0"/>
              <a:t>These changes improved </a:t>
            </a:r>
            <a:r>
              <a:rPr lang="en-US" dirty="0"/>
              <a:t>the fairness </a:t>
            </a:r>
            <a:r>
              <a:rPr lang="en-US" dirty="0" smtClean="0"/>
              <a:t>of the </a:t>
            </a:r>
            <a:r>
              <a:rPr lang="en-US" dirty="0"/>
              <a:t>protocol.</a:t>
            </a:r>
            <a:endParaRPr lang="en-US" sz="7200" u="none" dirty="0"/>
          </a:p>
        </p:txBody>
      </p:sp>
    </p:spTree>
    <p:extLst>
      <p:ext uri="{BB962C8B-B14F-4D97-AF65-F5344CB8AC3E}">
        <p14:creationId xmlns:p14="http://schemas.microsoft.com/office/powerpoint/2010/main" val="20642681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457200" y="190500"/>
            <a:ext cx="8229600" cy="1311275"/>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rgbClr val="1EB237"/>
                </a:solidFill>
                <a:latin typeface="Calibri" pitchFamily="32" charset="0"/>
                <a:ea typeface="DejaVu Sans" charset="0"/>
                <a:cs typeface="DejaVu Sans" charset="0"/>
              </a:rPr>
              <a:t>THE 802.11 MAC SUBLAYER PROTOCOL</a:t>
            </a:r>
          </a:p>
        </p:txBody>
      </p:sp>
      <p:sp>
        <p:nvSpPr>
          <p:cNvPr id="73730" name="Text Box 2"/>
          <p:cNvSpPr txBox="1">
            <a:spLocks noChangeArrowheads="1"/>
          </p:cNvSpPr>
          <p:nvPr/>
        </p:nvSpPr>
        <p:spPr bwMode="auto">
          <a:xfrm>
            <a:off x="457200" y="1600200"/>
            <a:ext cx="8229600" cy="4884738"/>
          </a:xfrm>
          <a:prstGeom prst="rect">
            <a:avLst/>
          </a:prstGeom>
          <a:noFill/>
          <a:ln w="9525" cap="flat">
            <a:noFill/>
            <a:round/>
            <a:headEnd/>
            <a:tailEnd/>
          </a:ln>
          <a:effectLst/>
        </p:spPr>
        <p:txBody>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alibri" pitchFamily="32" charset="0"/>
                <a:ea typeface="DejaVu Sans" charset="0"/>
                <a:cs typeface="DejaVu Sans" charset="0"/>
              </a:rPr>
              <a:t>802.11 Supports 2 modes of operations to deal with </a:t>
            </a:r>
            <a:r>
              <a:rPr lang="en-US" sz="3200" dirty="0" smtClean="0">
                <a:solidFill>
                  <a:srgbClr val="000000"/>
                </a:solidFill>
                <a:latin typeface="Calibri" pitchFamily="32" charset="0"/>
                <a:ea typeface="DejaVu Sans" charset="0"/>
                <a:cs typeface="DejaVu Sans" charset="0"/>
              </a:rPr>
              <a:t>problems</a:t>
            </a:r>
            <a:r>
              <a:rPr lang="en-US" sz="3200" dirty="0">
                <a:solidFill>
                  <a:srgbClr val="000000"/>
                </a:solidFill>
                <a:latin typeface="Calibri" pitchFamily="32" charset="0"/>
                <a:ea typeface="DejaVu Sans" charset="0"/>
                <a:cs typeface="DejaVu Sans" charset="0"/>
              </a:rPr>
              <a: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solidFill>
                  <a:srgbClr val="000000"/>
                </a:solidFill>
                <a:latin typeface="Calibri" pitchFamily="32" charset="0"/>
                <a:ea typeface="DejaVu Sans" charset="0"/>
                <a:cs typeface="DejaVu Sans" charset="0"/>
              </a:rPr>
              <a:t>The </a:t>
            </a:r>
            <a:r>
              <a:rPr lang="en-US" sz="3200" dirty="0">
                <a:solidFill>
                  <a:srgbClr val="000000"/>
                </a:solidFill>
                <a:latin typeface="Calibri" pitchFamily="32" charset="0"/>
                <a:ea typeface="DejaVu Sans" charset="0"/>
                <a:cs typeface="DejaVu Sans" charset="0"/>
              </a:rPr>
              <a:t>two modes are :</a:t>
            </a:r>
          </a:p>
          <a:p>
            <a:pPr marL="341313" indent="-341313">
              <a:spcBef>
                <a:spcPts val="8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alibri" pitchFamily="32" charset="0"/>
                <a:ea typeface="DejaVu Sans" charset="0"/>
                <a:cs typeface="DejaVu Sans" charset="0"/>
              </a:rPr>
              <a:t>		* DCF (Distributed Coordination </a:t>
            </a:r>
            <a:r>
              <a:rPr lang="en-US" sz="3200" dirty="0" smtClean="0">
                <a:solidFill>
                  <a:srgbClr val="000000"/>
                </a:solidFill>
                <a:latin typeface="Calibri" pitchFamily="32" charset="0"/>
                <a:ea typeface="DejaVu Sans" charset="0"/>
                <a:cs typeface="DejaVu Sans" charset="0"/>
              </a:rPr>
              <a:t>Function)</a:t>
            </a:r>
          </a:p>
          <a:p>
            <a:pPr marL="341313" indent="-341313">
              <a:spcBef>
                <a:spcPts val="8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alibri" pitchFamily="32" charset="0"/>
              </a:rPr>
              <a:t>	</a:t>
            </a:r>
            <a:r>
              <a:rPr lang="en-US" sz="3200" dirty="0" smtClean="0">
                <a:solidFill>
                  <a:srgbClr val="000000"/>
                </a:solidFill>
                <a:latin typeface="Calibri" pitchFamily="32" charset="0"/>
              </a:rPr>
              <a:t>		-</a:t>
            </a:r>
            <a:r>
              <a:rPr lang="en-US" sz="2400" dirty="0" smtClean="0">
                <a:solidFill>
                  <a:srgbClr val="FF0000"/>
                </a:solidFill>
              </a:rPr>
              <a:t>does </a:t>
            </a:r>
            <a:r>
              <a:rPr lang="en-US" sz="2400" dirty="0">
                <a:solidFill>
                  <a:srgbClr val="FF0000"/>
                </a:solidFill>
              </a:rPr>
              <a:t>not use any kind of central </a:t>
            </a:r>
            <a:r>
              <a:rPr lang="en-US" sz="2400" dirty="0" smtClean="0">
                <a:solidFill>
                  <a:srgbClr val="FF0000"/>
                </a:solidFill>
              </a:rPr>
              <a:t>control</a:t>
            </a:r>
            <a:endParaRPr lang="en-US" sz="2400" dirty="0">
              <a:solidFill>
                <a:srgbClr val="FF0000"/>
              </a:solidFill>
              <a:latin typeface="Calibri" pitchFamily="32" charset="0"/>
              <a:ea typeface="DejaVu Sans" charset="0"/>
              <a:cs typeface="DejaVu Sans" charset="0"/>
            </a:endParaRPr>
          </a:p>
          <a:p>
            <a:pPr marL="341313" indent="-341313">
              <a:spcBef>
                <a:spcPts val="8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alibri" pitchFamily="32" charset="0"/>
                <a:ea typeface="DejaVu Sans" charset="0"/>
                <a:cs typeface="DejaVu Sans" charset="0"/>
              </a:rPr>
              <a:t>		* PCF( Point Coordination Function</a:t>
            </a:r>
            <a:r>
              <a:rPr lang="en-US" sz="3200" dirty="0" smtClean="0">
                <a:solidFill>
                  <a:srgbClr val="000000"/>
                </a:solidFill>
                <a:latin typeface="Calibri" pitchFamily="32" charset="0"/>
                <a:ea typeface="DejaVu Sans" charset="0"/>
                <a:cs typeface="DejaVu Sans" charset="0"/>
              </a:rPr>
              <a:t>)</a:t>
            </a:r>
          </a:p>
          <a:p>
            <a:r>
              <a:rPr lang="en-US" sz="3200" dirty="0">
                <a:solidFill>
                  <a:srgbClr val="000000"/>
                </a:solidFill>
                <a:latin typeface="Calibri" pitchFamily="32" charset="0"/>
                <a:ea typeface="DejaVu Sans" charset="0"/>
                <a:cs typeface="DejaVu Sans" charset="0"/>
              </a:rPr>
              <a:t>		</a:t>
            </a:r>
            <a:r>
              <a:rPr lang="en-US" sz="3200" dirty="0" smtClean="0">
                <a:solidFill>
                  <a:srgbClr val="FF0000"/>
                </a:solidFill>
                <a:latin typeface="Calibri" pitchFamily="32" charset="0"/>
                <a:ea typeface="DejaVu Sans" charset="0"/>
                <a:cs typeface="DejaVu Sans" charset="0"/>
              </a:rPr>
              <a:t>-</a:t>
            </a:r>
            <a:r>
              <a:rPr lang="en-US" sz="2000" dirty="0">
                <a:solidFill>
                  <a:srgbClr val="FF0000"/>
                </a:solidFill>
              </a:rPr>
              <a:t>uses </a:t>
            </a:r>
            <a:r>
              <a:rPr lang="en-US" sz="2000" dirty="0" smtClean="0">
                <a:solidFill>
                  <a:srgbClr val="FF0000"/>
                </a:solidFill>
              </a:rPr>
              <a:t>the base </a:t>
            </a:r>
            <a:r>
              <a:rPr lang="en-US" sz="2000" dirty="0">
                <a:solidFill>
                  <a:srgbClr val="FF0000"/>
                </a:solidFill>
              </a:rPr>
              <a:t>station to control all activity in its cell.</a:t>
            </a:r>
            <a:endParaRPr lang="en-US" sz="2000" dirty="0">
              <a:solidFill>
                <a:srgbClr val="FF0000"/>
              </a:solidFill>
              <a:latin typeface="Calibri" pitchFamily="32" charset="0"/>
              <a:ea typeface="DejaVu Sans" charset="0"/>
              <a:cs typeface="DejaVu Sans" charset="0"/>
            </a:endParaRPr>
          </a:p>
        </p:txBody>
      </p:sp>
    </p:spTree>
    <p:extLst>
      <p:ext uri="{BB962C8B-B14F-4D97-AF65-F5344CB8AC3E}">
        <p14:creationId xmlns:p14="http://schemas.microsoft.com/office/powerpoint/2010/main" val="12239635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2268538" y="6308725"/>
            <a:ext cx="4608512" cy="360363"/>
          </a:xfrm>
          <a:prstGeom prst="rect">
            <a:avLst/>
          </a:prstGeom>
        </p:spPr>
        <p:txBody>
          <a:bodyPr/>
          <a:lstStyle/>
          <a:p>
            <a:pPr>
              <a:defRPr/>
            </a:pPr>
            <a:r>
              <a:rPr lang="en-US"/>
              <a:t>Computer Networks: Wireless Networks</a:t>
            </a:r>
          </a:p>
        </p:txBody>
      </p:sp>
      <p:sp>
        <p:nvSpPr>
          <p:cNvPr id="5" name="Slide Number Placeholder 5"/>
          <p:cNvSpPr>
            <a:spLocks noGrp="1"/>
          </p:cNvSpPr>
          <p:nvPr>
            <p:ph type="sldNum" sz="quarter" idx="12"/>
          </p:nvPr>
        </p:nvSpPr>
        <p:spPr/>
        <p:txBody>
          <a:bodyPr/>
          <a:lstStyle/>
          <a:p>
            <a:pPr>
              <a:defRPr/>
            </a:pPr>
            <a:fld id="{D0D74227-D035-4A0F-A873-5865441091CE}" type="slidenum">
              <a:rPr lang="en-US"/>
              <a:pPr>
                <a:defRPr/>
              </a:pPr>
              <a:t>83</a:t>
            </a:fld>
            <a:endParaRPr lang="en-US"/>
          </a:p>
        </p:txBody>
      </p:sp>
      <p:sp>
        <p:nvSpPr>
          <p:cNvPr id="24578" name="Rectangle 2"/>
          <p:cNvSpPr>
            <a:spLocks noGrp="1" noChangeArrowheads="1"/>
          </p:cNvSpPr>
          <p:nvPr>
            <p:ph type="title"/>
          </p:nvPr>
        </p:nvSpPr>
        <p:spPr/>
        <p:txBody>
          <a:bodyPr/>
          <a:lstStyle/>
          <a:p>
            <a:pPr eaLnBrk="1" hangingPunct="1">
              <a:defRPr/>
            </a:pPr>
            <a:r>
              <a:rPr lang="en-US" sz="3600" smtClean="0">
                <a:solidFill>
                  <a:srgbClr val="FF0000"/>
                </a:solidFill>
              </a:rPr>
              <a:t>Distribute Coordination Function (DCF)</a:t>
            </a:r>
          </a:p>
        </p:txBody>
      </p:sp>
      <p:sp>
        <p:nvSpPr>
          <p:cNvPr id="20485" name="Rectangle 3"/>
          <p:cNvSpPr>
            <a:spLocks noGrp="1" noChangeArrowheads="1"/>
          </p:cNvSpPr>
          <p:nvPr>
            <p:ph type="body" idx="1"/>
          </p:nvPr>
        </p:nvSpPr>
        <p:spPr>
          <a:xfrm>
            <a:off x="685800" y="1700213"/>
            <a:ext cx="7772400" cy="4114800"/>
          </a:xfrm>
        </p:spPr>
        <p:txBody>
          <a:bodyPr/>
          <a:lstStyle/>
          <a:p>
            <a:pPr marL="609600" indent="-609600" eaLnBrk="1" hangingPunct="1">
              <a:lnSpc>
                <a:spcPct val="90000"/>
              </a:lnSpc>
            </a:pPr>
            <a:r>
              <a:rPr lang="en-US" sz="2800" smtClean="0"/>
              <a:t>Uses </a:t>
            </a:r>
            <a:r>
              <a:rPr lang="en-US" sz="2800" smtClean="0">
                <a:solidFill>
                  <a:srgbClr val="A50021"/>
                </a:solidFill>
                <a:latin typeface="Comic Sans MS" panose="030F0702030302020204" pitchFamily="66" charset="0"/>
              </a:rPr>
              <a:t>CSMA/CA</a:t>
            </a:r>
            <a:r>
              <a:rPr lang="en-US" sz="2800" smtClean="0"/>
              <a:t> (</a:t>
            </a:r>
            <a:r>
              <a:rPr lang="en-US" sz="2800" i="1" smtClean="0">
                <a:solidFill>
                  <a:srgbClr val="A50021"/>
                </a:solidFill>
                <a:latin typeface="Comic Sans MS" panose="030F0702030302020204" pitchFamily="66" charset="0"/>
              </a:rPr>
              <a:t>CSMA</a:t>
            </a:r>
            <a:r>
              <a:rPr lang="en-US" sz="2800" smtClean="0"/>
              <a:t> with </a:t>
            </a:r>
            <a:r>
              <a:rPr lang="en-US" sz="2800" i="1" smtClean="0">
                <a:solidFill>
                  <a:srgbClr val="A50021"/>
                </a:solidFill>
                <a:latin typeface="Comic Sans MS" panose="030F0702030302020204" pitchFamily="66" charset="0"/>
              </a:rPr>
              <a:t>C</a:t>
            </a:r>
            <a:r>
              <a:rPr lang="en-US" sz="2800" smtClean="0"/>
              <a:t>ollision </a:t>
            </a:r>
            <a:r>
              <a:rPr lang="en-US" sz="2800" i="1" smtClean="0">
                <a:solidFill>
                  <a:srgbClr val="A50021"/>
                </a:solidFill>
                <a:latin typeface="Comic Sans MS" panose="030F0702030302020204" pitchFamily="66" charset="0"/>
              </a:rPr>
              <a:t>A</a:t>
            </a:r>
            <a:r>
              <a:rPr lang="en-US" sz="2800" smtClean="0"/>
              <a:t>voidance).</a:t>
            </a:r>
          </a:p>
          <a:p>
            <a:pPr marL="990600" lvl="1" indent="-533400" eaLnBrk="1" hangingPunct="1">
              <a:lnSpc>
                <a:spcPct val="90000"/>
              </a:lnSpc>
            </a:pPr>
            <a:r>
              <a:rPr lang="en-US" sz="2400" smtClean="0"/>
              <a:t>Uses one of two modes of operation:</a:t>
            </a:r>
          </a:p>
          <a:p>
            <a:pPr marL="1371600" lvl="2" indent="-457200" eaLnBrk="1" hangingPunct="1">
              <a:lnSpc>
                <a:spcPct val="90000"/>
              </a:lnSpc>
            </a:pPr>
            <a:r>
              <a:rPr lang="en-US" sz="2000" b="1" i="1" smtClean="0">
                <a:solidFill>
                  <a:schemeClr val="accent2"/>
                </a:solidFill>
              </a:rPr>
              <a:t>virtual carrier sensing</a:t>
            </a:r>
          </a:p>
          <a:p>
            <a:pPr marL="1371600" lvl="2" indent="-457200" eaLnBrk="1" hangingPunct="1">
              <a:lnSpc>
                <a:spcPct val="90000"/>
              </a:lnSpc>
            </a:pPr>
            <a:r>
              <a:rPr lang="en-US" sz="2000" smtClean="0"/>
              <a:t>physical carrier sensing</a:t>
            </a:r>
          </a:p>
          <a:p>
            <a:pPr marL="609600" indent="-609600" eaLnBrk="1" hangingPunct="1">
              <a:lnSpc>
                <a:spcPct val="90000"/>
              </a:lnSpc>
            </a:pPr>
            <a:r>
              <a:rPr lang="en-US" sz="2800" smtClean="0"/>
              <a:t>The two methods are supported:</a:t>
            </a:r>
          </a:p>
          <a:p>
            <a:pPr marL="609600" indent="-609600" eaLnBrk="1" hangingPunct="1">
              <a:lnSpc>
                <a:spcPct val="90000"/>
              </a:lnSpc>
              <a:buFontTx/>
              <a:buNone/>
            </a:pPr>
            <a:r>
              <a:rPr lang="en-US" sz="2800" b="1" smtClean="0">
                <a:cs typeface="Times New Roman" panose="02020603050405020304" pitchFamily="18" charset="0"/>
              </a:rPr>
              <a:t>1.    </a:t>
            </a:r>
            <a:r>
              <a:rPr lang="en-US" sz="2800" b="1" smtClean="0">
                <a:solidFill>
                  <a:srgbClr val="00CC00"/>
                </a:solidFill>
                <a:latin typeface="Comic Sans MS" panose="030F0702030302020204" pitchFamily="66" charset="0"/>
              </a:rPr>
              <a:t>MACAW</a:t>
            </a:r>
            <a:r>
              <a:rPr lang="en-US" sz="2800" b="1" smtClean="0"/>
              <a:t> (</a:t>
            </a:r>
            <a:r>
              <a:rPr lang="en-US" sz="2800" b="1" smtClean="0">
                <a:solidFill>
                  <a:srgbClr val="00CC00"/>
                </a:solidFill>
              </a:rPr>
              <a:t>M</a:t>
            </a:r>
            <a:r>
              <a:rPr lang="en-US" sz="2800" b="1" smtClean="0"/>
              <a:t>ultiple </a:t>
            </a:r>
            <a:r>
              <a:rPr lang="en-US" sz="2800" b="1" smtClean="0">
                <a:solidFill>
                  <a:srgbClr val="00CC00"/>
                </a:solidFill>
              </a:rPr>
              <a:t>A</a:t>
            </a:r>
            <a:r>
              <a:rPr lang="en-US" sz="2800" b="1" smtClean="0"/>
              <a:t>ccess with </a:t>
            </a:r>
            <a:r>
              <a:rPr lang="en-US" sz="2800" b="1" smtClean="0">
                <a:solidFill>
                  <a:srgbClr val="00CC00"/>
                </a:solidFill>
              </a:rPr>
              <a:t>C</a:t>
            </a:r>
            <a:r>
              <a:rPr lang="en-US" sz="2800" b="1" smtClean="0"/>
              <a:t>ollision </a:t>
            </a:r>
            <a:r>
              <a:rPr lang="en-US" sz="2800" b="1" smtClean="0">
                <a:solidFill>
                  <a:srgbClr val="00CC00"/>
                </a:solidFill>
              </a:rPr>
              <a:t>A</a:t>
            </a:r>
            <a:r>
              <a:rPr lang="en-US" sz="2800" b="1" smtClean="0"/>
              <a:t>voidance for </a:t>
            </a:r>
            <a:r>
              <a:rPr lang="en-US" sz="2800" b="1" smtClean="0">
                <a:solidFill>
                  <a:srgbClr val="00CC00"/>
                </a:solidFill>
              </a:rPr>
              <a:t>W</a:t>
            </a:r>
            <a:r>
              <a:rPr lang="en-US" sz="2800" b="1" smtClean="0"/>
              <a:t>ireless) with virtual carrier sensing.</a:t>
            </a:r>
          </a:p>
          <a:p>
            <a:pPr marL="609600" indent="-609600" eaLnBrk="1" hangingPunct="1">
              <a:lnSpc>
                <a:spcPct val="90000"/>
              </a:lnSpc>
              <a:buFontTx/>
              <a:buNone/>
            </a:pPr>
            <a:r>
              <a:rPr lang="en-US" sz="2800" b="1" smtClean="0"/>
              <a:t>2.    1-persistent physical carrier  sensing.</a:t>
            </a:r>
          </a:p>
        </p:txBody>
      </p:sp>
    </p:spTree>
    <p:extLst>
      <p:ext uri="{BB962C8B-B14F-4D97-AF65-F5344CB8AC3E}">
        <p14:creationId xmlns:p14="http://schemas.microsoft.com/office/powerpoint/2010/main" val="12649789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2268538" y="6308725"/>
            <a:ext cx="4608512" cy="360363"/>
          </a:xfrm>
          <a:prstGeom prst="rect">
            <a:avLst/>
          </a:prstGeom>
        </p:spPr>
        <p:txBody>
          <a:bodyPr/>
          <a:lstStyle/>
          <a:p>
            <a:pPr>
              <a:defRPr/>
            </a:pPr>
            <a:r>
              <a:rPr lang="en-US"/>
              <a:t>Computer Networks: Wireless Networks</a:t>
            </a:r>
          </a:p>
        </p:txBody>
      </p:sp>
      <p:sp>
        <p:nvSpPr>
          <p:cNvPr id="5" name="Slide Number Placeholder 5"/>
          <p:cNvSpPr>
            <a:spLocks noGrp="1"/>
          </p:cNvSpPr>
          <p:nvPr>
            <p:ph type="sldNum" sz="quarter" idx="12"/>
          </p:nvPr>
        </p:nvSpPr>
        <p:spPr/>
        <p:txBody>
          <a:bodyPr/>
          <a:lstStyle/>
          <a:p>
            <a:pPr>
              <a:defRPr/>
            </a:pPr>
            <a:fld id="{EF45B839-07D4-4AC0-97FA-75DBD305B48D}" type="slidenum">
              <a:rPr lang="en-US"/>
              <a:pPr>
                <a:defRPr/>
              </a:pPr>
              <a:t>84</a:t>
            </a:fld>
            <a:endParaRPr lang="en-US"/>
          </a:p>
        </p:txBody>
      </p:sp>
      <p:sp>
        <p:nvSpPr>
          <p:cNvPr id="27650" name="Rectangle 2"/>
          <p:cNvSpPr>
            <a:spLocks noGrp="1" noChangeArrowheads="1"/>
          </p:cNvSpPr>
          <p:nvPr>
            <p:ph type="title"/>
          </p:nvPr>
        </p:nvSpPr>
        <p:spPr/>
        <p:txBody>
          <a:bodyPr/>
          <a:lstStyle/>
          <a:p>
            <a:pPr eaLnBrk="1" hangingPunct="1">
              <a:defRPr/>
            </a:pPr>
            <a:r>
              <a:rPr lang="en-US" sz="3600" smtClean="0">
                <a:solidFill>
                  <a:srgbClr val="FF0000"/>
                </a:solidFill>
              </a:rPr>
              <a:t>1-Persistent Physical Carrier Sensing</a:t>
            </a:r>
            <a:r>
              <a:rPr lang="en-US" smtClean="0"/>
              <a:t> </a:t>
            </a:r>
          </a:p>
        </p:txBody>
      </p:sp>
      <p:sp>
        <p:nvSpPr>
          <p:cNvPr id="26629" name="Rectangle 3"/>
          <p:cNvSpPr>
            <a:spLocks noGrp="1" noChangeArrowheads="1"/>
          </p:cNvSpPr>
          <p:nvPr>
            <p:ph type="body" idx="1"/>
          </p:nvPr>
        </p:nvSpPr>
        <p:spPr>
          <a:xfrm>
            <a:off x="685800" y="1628775"/>
            <a:ext cx="7772400" cy="4114800"/>
          </a:xfrm>
        </p:spPr>
        <p:txBody>
          <a:bodyPr>
            <a:normAutofit lnSpcReduction="10000"/>
          </a:bodyPr>
          <a:lstStyle/>
          <a:p>
            <a:pPr eaLnBrk="1" hangingPunct="1"/>
            <a:r>
              <a:rPr lang="en-US" sz="2800" dirty="0" smtClean="0"/>
              <a:t>The station </a:t>
            </a:r>
            <a:r>
              <a:rPr lang="en-US" sz="2800" dirty="0" smtClean="0">
                <a:solidFill>
                  <a:srgbClr val="FF0000"/>
                </a:solidFill>
                <a:latin typeface="Comic Sans MS" panose="030F0702030302020204" pitchFamily="66" charset="0"/>
              </a:rPr>
              <a:t>senses</a:t>
            </a:r>
            <a:r>
              <a:rPr lang="en-US" sz="2800" i="1" dirty="0" smtClean="0"/>
              <a:t> </a:t>
            </a:r>
            <a:r>
              <a:rPr lang="en-US" sz="2800" dirty="0" smtClean="0"/>
              <a:t>the channel when it wants to send.</a:t>
            </a:r>
          </a:p>
          <a:p>
            <a:pPr eaLnBrk="1" hangingPunct="1"/>
            <a:r>
              <a:rPr lang="en-US" sz="2800" dirty="0" smtClean="0"/>
              <a:t>If idle, the station transmits.</a:t>
            </a:r>
          </a:p>
          <a:p>
            <a:pPr lvl="1" eaLnBrk="1" hangingPunct="1"/>
            <a:r>
              <a:rPr lang="en-US" sz="2400" i="1" dirty="0" smtClean="0"/>
              <a:t>A station does not sense the channel while transmitting.</a:t>
            </a:r>
          </a:p>
          <a:p>
            <a:pPr eaLnBrk="1" hangingPunct="1"/>
            <a:r>
              <a:rPr lang="en-US" sz="2800" dirty="0" smtClean="0"/>
              <a:t>If the channel is busy, the station defers until idle and then transmits </a:t>
            </a:r>
            <a:r>
              <a:rPr lang="en-US" sz="2800" dirty="0" smtClean="0">
                <a:solidFill>
                  <a:srgbClr val="FF0000"/>
                </a:solidFill>
                <a:latin typeface="Comic Sans MS" panose="030F0702030302020204" pitchFamily="66" charset="0"/>
              </a:rPr>
              <a:t>(1-persistent)</a:t>
            </a:r>
            <a:r>
              <a:rPr lang="en-US" sz="2800" dirty="0" smtClean="0">
                <a:latin typeface="Comic Sans MS" panose="030F0702030302020204" pitchFamily="66" charset="0"/>
              </a:rPr>
              <a:t>.</a:t>
            </a:r>
          </a:p>
          <a:p>
            <a:pPr eaLnBrk="1" hangingPunct="1"/>
            <a:r>
              <a:rPr lang="en-US" sz="2800" dirty="0" smtClean="0"/>
              <a:t>Upon collision, wait a </a:t>
            </a:r>
            <a:r>
              <a:rPr lang="en-US" sz="2800" i="1" dirty="0" smtClean="0"/>
              <a:t>random time</a:t>
            </a:r>
            <a:r>
              <a:rPr lang="en-US" sz="2800" dirty="0" smtClean="0"/>
              <a:t> using binary exponential </a:t>
            </a:r>
            <a:r>
              <a:rPr lang="en-US" sz="2800" dirty="0" err="1" smtClean="0"/>
              <a:t>backoff</a:t>
            </a:r>
            <a:r>
              <a:rPr lang="en-US" sz="2800" dirty="0" smtClean="0"/>
              <a:t> algorithm</a:t>
            </a:r>
            <a:r>
              <a:rPr lang="en-US" sz="2800" dirty="0" smtClean="0">
                <a:latin typeface="Comic Sans MS" panose="030F0702030302020204" pitchFamily="66" charset="0"/>
              </a:rPr>
              <a:t>.</a:t>
            </a:r>
            <a:endParaRPr lang="en-US" sz="2800" i="1" dirty="0" smtClean="0">
              <a:latin typeface="Comic Sans MS" panose="030F0702030302020204" pitchFamily="66" charset="0"/>
            </a:endParaRPr>
          </a:p>
        </p:txBody>
      </p:sp>
    </p:spTree>
    <p:extLst>
      <p:ext uri="{BB962C8B-B14F-4D97-AF65-F5344CB8AC3E}">
        <p14:creationId xmlns:p14="http://schemas.microsoft.com/office/powerpoint/2010/main" val="6522028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endParaRPr lang="en-US" dirty="0"/>
          </a:p>
        </p:txBody>
      </p:sp>
      <p:sp>
        <p:nvSpPr>
          <p:cNvPr id="11266" name="Rectangle 2"/>
          <p:cNvSpPr>
            <a:spLocks noGrp="1" noChangeArrowheads="1"/>
          </p:cNvSpPr>
          <p:nvPr>
            <p:ph type="title"/>
          </p:nvPr>
        </p:nvSpPr>
        <p:spPr>
          <a:xfrm>
            <a:off x="395288" y="44450"/>
            <a:ext cx="8350250" cy="755650"/>
          </a:xfrm>
        </p:spPr>
        <p:txBody>
          <a:bodyPr/>
          <a:lstStyle/>
          <a:p>
            <a:pPr eaLnBrk="1" hangingPunct="1">
              <a:defRPr/>
            </a:pPr>
            <a:r>
              <a:rPr lang="en-US" sz="3600" smtClean="0">
                <a:solidFill>
                  <a:srgbClr val="FF0000"/>
                </a:solidFill>
              </a:rPr>
              <a:t>Virtual Channel Sensing in CSMA/CA</a:t>
            </a:r>
          </a:p>
        </p:txBody>
      </p:sp>
      <p:sp>
        <p:nvSpPr>
          <p:cNvPr id="23557" name="Rectangle 3"/>
          <p:cNvSpPr>
            <a:spLocks noGrp="1" noChangeArrowheads="1"/>
          </p:cNvSpPr>
          <p:nvPr>
            <p:ph type="body" idx="1"/>
          </p:nvPr>
        </p:nvSpPr>
        <p:spPr>
          <a:xfrm>
            <a:off x="342900" y="3716338"/>
            <a:ext cx="8458200" cy="1920875"/>
          </a:xfrm>
        </p:spPr>
        <p:txBody>
          <a:bodyPr>
            <a:normAutofit fontScale="92500" lnSpcReduction="20000"/>
          </a:bodyPr>
          <a:lstStyle/>
          <a:p>
            <a:r>
              <a:rPr lang="en-US" sz="2400" dirty="0" smtClean="0"/>
              <a:t> </a:t>
            </a:r>
            <a:r>
              <a:rPr lang="en-US" sz="2400" dirty="0"/>
              <a:t>In this example, </a:t>
            </a:r>
            <a:r>
              <a:rPr lang="en-US" sz="2400" i="1" dirty="0"/>
              <a:t>A </a:t>
            </a:r>
            <a:r>
              <a:rPr lang="en-US" sz="2400" dirty="0"/>
              <a:t>wants to send to </a:t>
            </a:r>
            <a:r>
              <a:rPr lang="en-US" sz="2400" i="1" dirty="0"/>
              <a:t>B</a:t>
            </a:r>
            <a:r>
              <a:rPr lang="en-US" sz="2400" dirty="0"/>
              <a:t>. C is a station within range </a:t>
            </a:r>
            <a:r>
              <a:rPr lang="en-US" sz="2400" dirty="0" smtClean="0"/>
              <a:t>of </a:t>
            </a:r>
            <a:r>
              <a:rPr lang="en-US" sz="2400" i="1" dirty="0" smtClean="0"/>
              <a:t>A </a:t>
            </a:r>
            <a:r>
              <a:rPr lang="en-US" sz="2400" dirty="0"/>
              <a:t>(and possibly within range of </a:t>
            </a:r>
            <a:r>
              <a:rPr lang="en-US" sz="2400" i="1" dirty="0"/>
              <a:t>B</a:t>
            </a:r>
            <a:r>
              <a:rPr lang="en-US" sz="2400" dirty="0"/>
              <a:t>, but that does not matter). </a:t>
            </a:r>
            <a:r>
              <a:rPr lang="en-US" sz="2400" i="1" dirty="0"/>
              <a:t>D </a:t>
            </a:r>
            <a:r>
              <a:rPr lang="en-US" sz="2400" dirty="0"/>
              <a:t>is a station within range of </a:t>
            </a:r>
            <a:r>
              <a:rPr lang="en-US" sz="2400" i="1" dirty="0" smtClean="0"/>
              <a:t>B </a:t>
            </a:r>
            <a:r>
              <a:rPr lang="en-US" sz="2400" dirty="0" smtClean="0"/>
              <a:t>but </a:t>
            </a:r>
            <a:r>
              <a:rPr lang="en-US" sz="2400" dirty="0"/>
              <a:t>not within range of </a:t>
            </a:r>
            <a:r>
              <a:rPr lang="en-US" sz="2400" i="1" dirty="0"/>
              <a:t>A</a:t>
            </a:r>
            <a:r>
              <a:rPr lang="en-US" sz="2400" dirty="0" smtClean="0"/>
              <a:t>.</a:t>
            </a:r>
          </a:p>
          <a:p>
            <a:r>
              <a:rPr lang="en-US" sz="2400" dirty="0" smtClean="0">
                <a:solidFill>
                  <a:srgbClr val="336699"/>
                </a:solidFill>
              </a:rPr>
              <a:t>C (in range of A) </a:t>
            </a:r>
            <a:r>
              <a:rPr lang="en-US" sz="2400" i="1" dirty="0" smtClean="0">
                <a:solidFill>
                  <a:srgbClr val="336699"/>
                </a:solidFill>
              </a:rPr>
              <a:t>receives the RTS and  based on information in RTS creates a </a:t>
            </a:r>
            <a:r>
              <a:rPr lang="en-US" sz="2400" b="1" i="1" dirty="0" smtClean="0">
                <a:solidFill>
                  <a:srgbClr val="336699"/>
                </a:solidFill>
              </a:rPr>
              <a:t>virtual channel busy </a:t>
            </a:r>
            <a:r>
              <a:rPr lang="en-US" sz="2400" b="1" dirty="0" smtClean="0">
                <a:solidFill>
                  <a:srgbClr val="336699"/>
                </a:solidFill>
              </a:rPr>
              <a:t>NAV(Network Allocation Vector).</a:t>
            </a:r>
          </a:p>
          <a:p>
            <a:pPr eaLnBrk="1" hangingPunct="1">
              <a:lnSpc>
                <a:spcPct val="90000"/>
              </a:lnSpc>
            </a:pPr>
            <a:r>
              <a:rPr lang="en-US" sz="2400" dirty="0" smtClean="0">
                <a:solidFill>
                  <a:srgbClr val="666699"/>
                </a:solidFill>
              </a:rPr>
              <a:t>D (in range of B) </a:t>
            </a:r>
            <a:r>
              <a:rPr lang="en-US" sz="2400" i="1" dirty="0" smtClean="0">
                <a:solidFill>
                  <a:srgbClr val="666699"/>
                </a:solidFill>
              </a:rPr>
              <a:t>receives the CTS and creates a shorter </a:t>
            </a:r>
            <a:r>
              <a:rPr lang="en-US" sz="2400" b="1" dirty="0" smtClean="0">
                <a:solidFill>
                  <a:srgbClr val="666699"/>
                </a:solidFill>
              </a:rPr>
              <a:t>NAV.</a:t>
            </a:r>
            <a:endParaRPr lang="en-US" sz="2400" dirty="0" smtClean="0">
              <a:solidFill>
                <a:srgbClr val="666699"/>
              </a:solidFill>
            </a:endParaRPr>
          </a:p>
        </p:txBody>
      </p:sp>
      <p:pic>
        <p:nvPicPr>
          <p:cNvPr id="23558" name="Picture 4" descr="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836613"/>
            <a:ext cx="83820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08752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2268538" y="6308725"/>
            <a:ext cx="4608512" cy="360363"/>
          </a:xfrm>
          <a:prstGeom prst="rect">
            <a:avLst/>
          </a:prstGeom>
        </p:spPr>
        <p:txBody>
          <a:bodyPr/>
          <a:lstStyle/>
          <a:p>
            <a:pPr>
              <a:defRPr/>
            </a:pPr>
            <a:r>
              <a:rPr lang="en-US"/>
              <a:t>Computer Networks: Wireless Networks</a:t>
            </a:r>
          </a:p>
        </p:txBody>
      </p:sp>
      <p:sp>
        <p:nvSpPr>
          <p:cNvPr id="7" name="Slide Number Placeholder 5"/>
          <p:cNvSpPr>
            <a:spLocks noGrp="1"/>
          </p:cNvSpPr>
          <p:nvPr>
            <p:ph type="sldNum" sz="quarter" idx="12"/>
          </p:nvPr>
        </p:nvSpPr>
        <p:spPr/>
        <p:txBody>
          <a:bodyPr/>
          <a:lstStyle/>
          <a:p>
            <a:pPr>
              <a:defRPr/>
            </a:pPr>
            <a:fld id="{E2509D80-F866-4EA9-95A6-1D861BE54C01}" type="slidenum">
              <a:rPr lang="en-US"/>
              <a:pPr>
                <a:defRPr/>
              </a:pPr>
              <a:t>86</a:t>
            </a:fld>
            <a:endParaRPr lang="en-US"/>
          </a:p>
        </p:txBody>
      </p:sp>
      <p:sp>
        <p:nvSpPr>
          <p:cNvPr id="12290" name="Rectangle 2"/>
          <p:cNvSpPr>
            <a:spLocks noGrp="1" noChangeArrowheads="1"/>
          </p:cNvSpPr>
          <p:nvPr>
            <p:ph type="title"/>
          </p:nvPr>
        </p:nvSpPr>
        <p:spPr>
          <a:xfrm>
            <a:off x="325438" y="115888"/>
            <a:ext cx="8350250" cy="874712"/>
          </a:xfrm>
        </p:spPr>
        <p:txBody>
          <a:bodyPr/>
          <a:lstStyle/>
          <a:p>
            <a:pPr eaLnBrk="1" hangingPunct="1">
              <a:defRPr/>
            </a:pPr>
            <a:r>
              <a:rPr lang="en-US" sz="3600" dirty="0" smtClean="0">
                <a:solidFill>
                  <a:srgbClr val="FF0000"/>
                </a:solidFill>
              </a:rPr>
              <a:t> Fragmentation in 802.11</a:t>
            </a:r>
          </a:p>
        </p:txBody>
      </p:sp>
      <p:sp>
        <p:nvSpPr>
          <p:cNvPr id="25605" name="Rectangle 3"/>
          <p:cNvSpPr>
            <a:spLocks noGrp="1" noChangeArrowheads="1"/>
          </p:cNvSpPr>
          <p:nvPr>
            <p:ph type="body" idx="1"/>
          </p:nvPr>
        </p:nvSpPr>
        <p:spPr>
          <a:xfrm>
            <a:off x="685800" y="4135438"/>
            <a:ext cx="7772400" cy="1752600"/>
          </a:xfrm>
        </p:spPr>
        <p:txBody>
          <a:bodyPr/>
          <a:lstStyle/>
          <a:p>
            <a:pPr eaLnBrk="1" hangingPunct="1">
              <a:lnSpc>
                <a:spcPct val="90000"/>
              </a:lnSpc>
            </a:pPr>
            <a:r>
              <a:rPr lang="en-US" sz="2800" dirty="0" smtClean="0"/>
              <a:t>High wireless error rates </a:t>
            </a:r>
            <a:r>
              <a:rPr lang="en-US" sz="2800" dirty="0" smtClean="0">
                <a:sym typeface="Wingdings" panose="05000000000000000000" pitchFamily="2" charset="2"/>
              </a:rPr>
              <a:t> long packets have less probability of being successfully transmitted.</a:t>
            </a:r>
          </a:p>
          <a:p>
            <a:pPr eaLnBrk="1" hangingPunct="1">
              <a:lnSpc>
                <a:spcPct val="90000"/>
              </a:lnSpc>
            </a:pPr>
            <a:r>
              <a:rPr lang="en-US" sz="2800" dirty="0" smtClean="0">
                <a:sym typeface="Wingdings" panose="05000000000000000000" pitchFamily="2" charset="2"/>
              </a:rPr>
              <a:t>Solution: MAC layer fragmentation with </a:t>
            </a:r>
            <a:r>
              <a:rPr lang="en-US" sz="2800" dirty="0" smtClean="0">
                <a:solidFill>
                  <a:srgbClr val="FF0000"/>
                </a:solidFill>
                <a:sym typeface="Wingdings" panose="05000000000000000000" pitchFamily="2" charset="2"/>
              </a:rPr>
              <a:t>stop-and-wait protocol</a:t>
            </a:r>
            <a:r>
              <a:rPr lang="en-US" sz="2800" dirty="0" smtClean="0">
                <a:sym typeface="Wingdings" panose="05000000000000000000" pitchFamily="2" charset="2"/>
              </a:rPr>
              <a:t> on the fragments.</a:t>
            </a:r>
            <a:endParaRPr lang="en-US" sz="2800" dirty="0" smtClean="0"/>
          </a:p>
        </p:txBody>
      </p:sp>
      <p:pic>
        <p:nvPicPr>
          <p:cNvPr id="25606" name="Picture 4" descr="4-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2988"/>
            <a:ext cx="8043863"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6662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To deal with the problem of noisy channels, 802.11 allows frames to be fragmented into smaller pieces, each with its own checksum. </a:t>
            </a:r>
          </a:p>
          <a:p>
            <a:pPr algn="just"/>
            <a:r>
              <a:rPr lang="en-US" dirty="0" smtClean="0"/>
              <a:t>The fragments are individually numbered and acknowledged using a stop-and-wait protocol (i.e., the sender may not transmit fragment </a:t>
            </a:r>
            <a:r>
              <a:rPr lang="en-US" i="1" dirty="0" smtClean="0"/>
              <a:t>k +</a:t>
            </a:r>
            <a:r>
              <a:rPr lang="en-US" dirty="0" smtClean="0"/>
              <a:t>1 until it has received the acknowledgment for fragment </a:t>
            </a:r>
            <a:r>
              <a:rPr lang="en-US" i="1" dirty="0" smtClean="0"/>
              <a:t>k). </a:t>
            </a:r>
          </a:p>
          <a:p>
            <a:pPr algn="just"/>
            <a:r>
              <a:rPr lang="en-US" i="1" dirty="0" smtClean="0"/>
              <a:t>Once the channel has been </a:t>
            </a:r>
            <a:r>
              <a:rPr lang="en-US" dirty="0" smtClean="0"/>
              <a:t>acquired using RTS and CTS, multiple fragments can be sent in a row, sequence of fragments is called a </a:t>
            </a:r>
            <a:r>
              <a:rPr lang="en-US" b="1" dirty="0" smtClean="0"/>
              <a:t>fragment burst. </a:t>
            </a:r>
          </a:p>
          <a:p>
            <a:pPr algn="just"/>
            <a:r>
              <a:rPr lang="en-US" dirty="0" smtClean="0"/>
              <a:t>The NAV mechanism keeps other stations quiet only until the next acknowledgement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381000" y="541338"/>
            <a:ext cx="8229600" cy="1431925"/>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FF0000"/>
                </a:solidFill>
                <a:latin typeface="Calibri" pitchFamily="32" charset="0"/>
                <a:ea typeface="DejaVu Sans" charset="0"/>
                <a:cs typeface="DejaVu Sans" charset="0"/>
              </a:rPr>
              <a:t>PCF( Point Coordination Function)</a:t>
            </a:r>
          </a:p>
        </p:txBody>
      </p:sp>
      <p:sp>
        <p:nvSpPr>
          <p:cNvPr id="76802" name="Text Box 2"/>
          <p:cNvSpPr txBox="1">
            <a:spLocks noChangeArrowheads="1"/>
          </p:cNvSpPr>
          <p:nvPr/>
        </p:nvSpPr>
        <p:spPr bwMode="auto">
          <a:xfrm>
            <a:off x="381000" y="2362200"/>
            <a:ext cx="8229600" cy="3281363"/>
          </a:xfrm>
          <a:prstGeom prst="rect">
            <a:avLst/>
          </a:prstGeom>
          <a:noFill/>
          <a:ln w="9525" cap="flat">
            <a:noFill/>
            <a:round/>
            <a:headEnd/>
            <a:tailEnd/>
          </a:ln>
          <a:effectLst/>
        </p:spPr>
        <p:txBody>
          <a:bodyPr/>
          <a:lstStyle/>
          <a:p>
            <a:pPr marL="341313" indent="-34131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PCF mechanism uses </a:t>
            </a:r>
            <a:r>
              <a:rPr lang="en-US" sz="2400" b="1" dirty="0">
                <a:solidFill>
                  <a:srgbClr val="000000"/>
                </a:solidFill>
                <a:latin typeface="Calibri" pitchFamily="32" charset="0"/>
                <a:ea typeface="DejaVu Sans" charset="0"/>
                <a:cs typeface="DejaVu Sans" charset="0"/>
              </a:rPr>
              <a:t>base station to control all activity</a:t>
            </a:r>
            <a:r>
              <a:rPr lang="en-US" sz="2400" dirty="0">
                <a:solidFill>
                  <a:srgbClr val="000000"/>
                </a:solidFill>
                <a:latin typeface="Calibri" pitchFamily="32" charset="0"/>
                <a:ea typeface="DejaVu Sans" charset="0"/>
                <a:cs typeface="DejaVu Sans" charset="0"/>
              </a:rPr>
              <a:t> in its cell. </a:t>
            </a:r>
          </a:p>
          <a:p>
            <a:pPr marL="341313" indent="-34131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Base station polls the other station asking them if they have any frame to send. </a:t>
            </a:r>
          </a:p>
          <a:p>
            <a:pPr marL="341313" indent="-34131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In PCF, as it is centralized, </a:t>
            </a:r>
            <a:r>
              <a:rPr lang="en-US" sz="2400" b="1" dirty="0">
                <a:solidFill>
                  <a:srgbClr val="000000"/>
                </a:solidFill>
                <a:latin typeface="Calibri" pitchFamily="32" charset="0"/>
                <a:ea typeface="DejaVu Sans" charset="0"/>
                <a:cs typeface="DejaVu Sans" charset="0"/>
              </a:rPr>
              <a:t>no collision will occur</a:t>
            </a:r>
            <a:r>
              <a:rPr lang="en-US" sz="2400" dirty="0">
                <a:solidFill>
                  <a:srgbClr val="000000"/>
                </a:solidFill>
                <a:latin typeface="Calibri" pitchFamily="32" charset="0"/>
                <a:ea typeface="DejaVu Sans" charset="0"/>
                <a:cs typeface="DejaVu Sans" charset="0"/>
              </a:rPr>
              <a:t>.</a:t>
            </a:r>
          </a:p>
          <a:p>
            <a:pPr marL="341313" indent="-34131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Calibri" pitchFamily="32" charset="0"/>
                <a:ea typeface="DejaVu Sans" charset="0"/>
                <a:cs typeface="DejaVu Sans" charset="0"/>
              </a:rPr>
              <a:t> In polling mechanism, the base station broadcasts a </a:t>
            </a:r>
            <a:r>
              <a:rPr lang="en-US" sz="2400" b="1" dirty="0">
                <a:solidFill>
                  <a:srgbClr val="000000"/>
                </a:solidFill>
                <a:latin typeface="Calibri" pitchFamily="32" charset="0"/>
                <a:ea typeface="DejaVu Sans" charset="0"/>
                <a:cs typeface="DejaVu Sans" charset="0"/>
              </a:rPr>
              <a:t>beacon frame periodically (10 to 100 times per second). </a:t>
            </a:r>
            <a:endParaRPr lang="en-US" sz="2400" b="1" dirty="0" smtClean="0">
              <a:solidFill>
                <a:srgbClr val="000000"/>
              </a:solidFill>
              <a:latin typeface="Calibri" pitchFamily="32" charset="0"/>
              <a:ea typeface="DejaVu Sans" charset="0"/>
              <a:cs typeface="DejaVu Sans" charset="0"/>
            </a:endParaRPr>
          </a:p>
          <a:p>
            <a:pPr marL="341313" indent="-34131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Base station can tell another station to </a:t>
            </a:r>
            <a:r>
              <a:rPr lang="en-US" sz="2400" b="1" i="1" dirty="0">
                <a:solidFill>
                  <a:srgbClr val="660066"/>
                </a:solidFill>
              </a:rPr>
              <a:t>sleep</a:t>
            </a:r>
            <a:r>
              <a:rPr lang="en-US" sz="2400" dirty="0">
                <a:solidFill>
                  <a:srgbClr val="660066"/>
                </a:solidFill>
              </a:rPr>
              <a:t> </a:t>
            </a:r>
            <a:r>
              <a:rPr lang="en-US" sz="2400" dirty="0"/>
              <a:t>to save on batteries and base stations holds frames for sleeping station.</a:t>
            </a:r>
          </a:p>
          <a:p>
            <a:pPr marL="341313" indent="-34131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alibri" pitchFamily="32" charset="0"/>
              <a:ea typeface="DejaVu Sans" charset="0"/>
              <a:cs typeface="DejaVu Sans" charset="0"/>
            </a:endParaRPr>
          </a:p>
        </p:txBody>
      </p:sp>
    </p:spTree>
    <p:extLst>
      <p:ext uri="{BB962C8B-B14F-4D97-AF65-F5344CB8AC3E}">
        <p14:creationId xmlns:p14="http://schemas.microsoft.com/office/powerpoint/2010/main" val="278646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2268538" y="6308725"/>
            <a:ext cx="4608512" cy="360363"/>
          </a:xfrm>
          <a:prstGeom prst="rect">
            <a:avLst/>
          </a:prstGeom>
        </p:spPr>
        <p:txBody>
          <a:bodyPr/>
          <a:lstStyle/>
          <a:p>
            <a:pPr>
              <a:defRPr/>
            </a:pPr>
            <a:r>
              <a:rPr lang="en-US"/>
              <a:t>Computer Networks: Wireless Networks</a:t>
            </a:r>
          </a:p>
        </p:txBody>
      </p:sp>
      <p:sp>
        <p:nvSpPr>
          <p:cNvPr id="5" name="Slide Number Placeholder 5"/>
          <p:cNvSpPr>
            <a:spLocks noGrp="1"/>
          </p:cNvSpPr>
          <p:nvPr>
            <p:ph type="sldNum" sz="quarter" idx="12"/>
          </p:nvPr>
        </p:nvSpPr>
        <p:spPr/>
        <p:txBody>
          <a:bodyPr/>
          <a:lstStyle/>
          <a:p>
            <a:pPr>
              <a:defRPr/>
            </a:pPr>
            <a:fld id="{BD0F07E8-8BA5-495A-A920-E72C99145FF4}" type="slidenum">
              <a:rPr lang="en-US"/>
              <a:pPr>
                <a:defRPr/>
              </a:pPr>
              <a:t>89</a:t>
            </a:fld>
            <a:endParaRPr lang="en-US"/>
          </a:p>
        </p:txBody>
      </p:sp>
      <p:sp>
        <p:nvSpPr>
          <p:cNvPr id="29698" name="Rectangle 1026"/>
          <p:cNvSpPr>
            <a:spLocks noGrp="1" noChangeArrowheads="1"/>
          </p:cNvSpPr>
          <p:nvPr>
            <p:ph type="title"/>
          </p:nvPr>
        </p:nvSpPr>
        <p:spPr>
          <a:xfrm>
            <a:off x="685800" y="381000"/>
            <a:ext cx="7772400" cy="1066800"/>
          </a:xfrm>
        </p:spPr>
        <p:txBody>
          <a:bodyPr/>
          <a:lstStyle/>
          <a:p>
            <a:pPr eaLnBrk="1" hangingPunct="1">
              <a:defRPr/>
            </a:pPr>
            <a:r>
              <a:rPr lang="en-US" smtClean="0">
                <a:solidFill>
                  <a:srgbClr val="FF0000"/>
                </a:solidFill>
              </a:rPr>
              <a:t>DCF and PCF Co-Existence</a:t>
            </a:r>
          </a:p>
        </p:txBody>
      </p:sp>
      <p:sp>
        <p:nvSpPr>
          <p:cNvPr id="28677" name="Rectangle 1027"/>
          <p:cNvSpPr>
            <a:spLocks noGrp="1" noChangeArrowheads="1"/>
          </p:cNvSpPr>
          <p:nvPr>
            <p:ph type="body" idx="1"/>
          </p:nvPr>
        </p:nvSpPr>
        <p:spPr>
          <a:xfrm>
            <a:off x="457200" y="1447800"/>
            <a:ext cx="8458200" cy="4572000"/>
          </a:xfrm>
        </p:spPr>
        <p:txBody>
          <a:bodyPr/>
          <a:lstStyle/>
          <a:p>
            <a:pPr eaLnBrk="1" hangingPunct="1">
              <a:lnSpc>
                <a:spcPct val="90000"/>
              </a:lnSpc>
            </a:pPr>
            <a:r>
              <a:rPr lang="en-US" sz="2800" smtClean="0"/>
              <a:t>Distributed and centralized control can co-exist using InterFrame Spacing.</a:t>
            </a:r>
          </a:p>
          <a:p>
            <a:pPr eaLnBrk="1" hangingPunct="1">
              <a:lnSpc>
                <a:spcPct val="90000"/>
              </a:lnSpc>
            </a:pPr>
            <a:r>
              <a:rPr lang="en-US" sz="2800" smtClean="0"/>
              <a:t>SIFS (Short IFS) :: is the time waited between packets in an ongoing dialog (RTS,CTS,data, ACK, next frame)</a:t>
            </a:r>
          </a:p>
          <a:p>
            <a:pPr eaLnBrk="1" hangingPunct="1">
              <a:lnSpc>
                <a:spcPct val="90000"/>
              </a:lnSpc>
            </a:pPr>
            <a:r>
              <a:rPr lang="en-US" sz="2800" smtClean="0"/>
              <a:t>PIFS (PCF IFS) :: when no SIFS response, base station can issue beacon or poll.</a:t>
            </a:r>
          </a:p>
          <a:p>
            <a:pPr eaLnBrk="1" hangingPunct="1">
              <a:lnSpc>
                <a:spcPct val="90000"/>
              </a:lnSpc>
            </a:pPr>
            <a:r>
              <a:rPr lang="en-US" sz="2800" smtClean="0"/>
              <a:t>DIFS (DCF IFS) :: when no PIFS, any station can attempt to acquire the channel.</a:t>
            </a:r>
          </a:p>
          <a:p>
            <a:pPr eaLnBrk="1" hangingPunct="1">
              <a:lnSpc>
                <a:spcPct val="90000"/>
              </a:lnSpc>
            </a:pPr>
            <a:r>
              <a:rPr lang="en-US" sz="2800" smtClean="0"/>
              <a:t>EIFS (Extended IFS) :: lowest priority interval used to report bad or unknown frame.</a:t>
            </a:r>
          </a:p>
        </p:txBody>
      </p:sp>
    </p:spTree>
    <p:extLst>
      <p:ext uri="{BB962C8B-B14F-4D97-AF65-F5344CB8AC3E}">
        <p14:creationId xmlns:p14="http://schemas.microsoft.com/office/powerpoint/2010/main" val="280982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304800"/>
            <a:ext cx="8229600" cy="7437438"/>
          </a:xfrm>
          <a:prstGeom prst="rect">
            <a:avLst/>
          </a:prstGeom>
          <a:noFill/>
          <a:ln w="9525" cap="flat">
            <a:noFill/>
            <a:round/>
            <a:headEnd/>
            <a:tailEnd/>
          </a:ln>
          <a:effectLst/>
        </p:spPr>
        <p:txBody>
          <a:bodyPr/>
          <a:lstStyle/>
          <a:p>
            <a:pPr marL="339725" indent="-338138">
              <a:lnSpc>
                <a:spcPct val="90000"/>
              </a:lnSpc>
              <a:spcBef>
                <a:spcPts val="700"/>
              </a:spcBef>
              <a:buClrTx/>
              <a:buSzPct val="80000"/>
              <a:buFontTx/>
              <a:buNone/>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2800" b="1" dirty="0">
                <a:solidFill>
                  <a:srgbClr val="000000"/>
                </a:solidFill>
                <a:latin typeface="Times New Roman" pitchFamily="16" charset="0"/>
                <a:ea typeface="PMingLiU" pitchFamily="16" charset="-120"/>
              </a:rPr>
              <a:t>3.Collision Assumption</a:t>
            </a:r>
            <a:r>
              <a:rPr lang="en-US" sz="2800" dirty="0">
                <a:solidFill>
                  <a:srgbClr val="000000"/>
                </a:solidFill>
                <a:latin typeface="Times New Roman" pitchFamily="16" charset="0"/>
                <a:ea typeface="PMingLiU" pitchFamily="16" charset="-120"/>
              </a:rPr>
              <a:t>: If two frames are transmitted simultaneously, they overlap in time and the resulting signal is </a:t>
            </a:r>
            <a:r>
              <a:rPr lang="en-US" sz="2800" dirty="0" smtClean="0">
                <a:solidFill>
                  <a:srgbClr val="000000"/>
                </a:solidFill>
                <a:latin typeface="Times New Roman" pitchFamily="16" charset="0"/>
                <a:ea typeface="PMingLiU" pitchFamily="16" charset="-120"/>
              </a:rPr>
              <a:t>distorted. </a:t>
            </a:r>
            <a:r>
              <a:rPr lang="en-US" sz="2800" dirty="0">
                <a:solidFill>
                  <a:srgbClr val="000000"/>
                </a:solidFill>
                <a:latin typeface="Times New Roman" pitchFamily="16" charset="0"/>
                <a:ea typeface="PMingLiU" pitchFamily="16" charset="-120"/>
              </a:rPr>
              <a:t>This event is called a </a:t>
            </a:r>
            <a:r>
              <a:rPr lang="en-US" sz="2800" b="1" dirty="0">
                <a:solidFill>
                  <a:srgbClr val="000000"/>
                </a:solidFill>
                <a:latin typeface="Times New Roman" pitchFamily="16" charset="0"/>
                <a:ea typeface="PMingLiU" pitchFamily="16" charset="-120"/>
              </a:rPr>
              <a:t>collision</a:t>
            </a:r>
            <a:r>
              <a:rPr lang="en-US" sz="2800" dirty="0">
                <a:solidFill>
                  <a:srgbClr val="000000"/>
                </a:solidFill>
                <a:latin typeface="Times New Roman" pitchFamily="16" charset="0"/>
                <a:ea typeface="PMingLiU" pitchFamily="16" charset="-120"/>
              </a:rPr>
              <a:t>. </a:t>
            </a:r>
          </a:p>
          <a:p>
            <a:pPr marL="339725" indent="-338138">
              <a:lnSpc>
                <a:spcPct val="90000"/>
              </a:lnSpc>
              <a:spcBef>
                <a:spcPts val="700"/>
              </a:spcBef>
              <a:buClrTx/>
              <a:buSzPct val="80000"/>
              <a:buFontTx/>
              <a:buNone/>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2800" dirty="0">
                <a:solidFill>
                  <a:srgbClr val="000000"/>
                </a:solidFill>
                <a:latin typeface="Times New Roman" pitchFamily="16" charset="0"/>
                <a:ea typeface="PMingLiU" pitchFamily="16" charset="-120"/>
              </a:rPr>
              <a:t>     All stations can detect collisions. A collided frame must be transmitted again later. There are no errors other than those generated by collisions.</a:t>
            </a:r>
          </a:p>
          <a:p>
            <a:pPr marL="339725" indent="-338138">
              <a:lnSpc>
                <a:spcPct val="90000"/>
              </a:lnSpc>
              <a:spcBef>
                <a:spcPts val="700"/>
              </a:spcBef>
              <a:buClrTx/>
              <a:buSzPct val="80000"/>
              <a:buFontTx/>
              <a:buNone/>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2800" b="1" dirty="0">
                <a:solidFill>
                  <a:srgbClr val="000000"/>
                </a:solidFill>
                <a:latin typeface="Times New Roman" pitchFamily="16" charset="0"/>
                <a:ea typeface="PMingLiU" pitchFamily="16" charset="-120"/>
              </a:rPr>
              <a:t>4a.Continuous Time:</a:t>
            </a:r>
            <a:r>
              <a:rPr lang="en-US" sz="2800" dirty="0">
                <a:solidFill>
                  <a:srgbClr val="000000"/>
                </a:solidFill>
                <a:latin typeface="Times New Roman" pitchFamily="16" charset="0"/>
                <a:ea typeface="PMingLiU" pitchFamily="16" charset="-120"/>
              </a:rPr>
              <a:t> Frame transmission can begin at any instant. There is no master clock dividing time into discrete intervals.</a:t>
            </a:r>
          </a:p>
          <a:p>
            <a:pPr marL="339725" indent="-338138">
              <a:lnSpc>
                <a:spcPct val="90000"/>
              </a:lnSpc>
              <a:spcBef>
                <a:spcPts val="700"/>
              </a:spcBef>
              <a:buClrTx/>
              <a:buSzPct val="80000"/>
              <a:buFontTx/>
              <a:buNone/>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2800" b="1" dirty="0">
                <a:solidFill>
                  <a:srgbClr val="000000"/>
                </a:solidFill>
                <a:latin typeface="Times New Roman" pitchFamily="16" charset="0"/>
                <a:ea typeface="PMingLiU" pitchFamily="16" charset="-120"/>
              </a:rPr>
              <a:t>4b.Slotted Time:</a:t>
            </a:r>
            <a:r>
              <a:rPr lang="en-US" sz="2800" dirty="0">
                <a:solidFill>
                  <a:srgbClr val="000000"/>
                </a:solidFill>
                <a:latin typeface="Times New Roman" pitchFamily="16" charset="0"/>
                <a:ea typeface="PMingLiU" pitchFamily="16" charset="-120"/>
              </a:rPr>
              <a:t> Time is divided into discrete intervals (slots). Frame transmissions always begin at the start of a slot. A slot may contain 0, 1, or more frames, corresponding to an idle slot, a successful transmission, or a collision, respectively.</a:t>
            </a:r>
          </a:p>
          <a:p>
            <a:pPr marL="339725" indent="-338138" algn="just">
              <a:lnSpc>
                <a:spcPct val="90000"/>
              </a:lnSpc>
              <a:spcBef>
                <a:spcPts val="700"/>
              </a:spcBef>
              <a:buClrTx/>
              <a:buSzPct val="80000"/>
              <a:buFontTx/>
              <a:buNone/>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sz="2400" dirty="0">
              <a:solidFill>
                <a:srgbClr val="000000"/>
              </a:solidFill>
              <a:latin typeface="Calibri" pitchFamily="32" charset="0"/>
              <a:ea typeface="PMingLiU" pitchFamily="16" charset="-120"/>
            </a:endParaRPr>
          </a:p>
          <a:p>
            <a:pPr marL="339725" indent="-338138" algn="just">
              <a:lnSpc>
                <a:spcPct val="90000"/>
              </a:lnSpc>
              <a:spcBef>
                <a:spcPts val="700"/>
              </a:spcBef>
              <a:buClrTx/>
              <a:buSzPct val="80000"/>
              <a:buFontTx/>
              <a:buNone/>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sz="2400" dirty="0">
              <a:solidFill>
                <a:srgbClr val="000000"/>
              </a:solidFill>
              <a:latin typeface="Calibri" pitchFamily="32" charset="0"/>
              <a:ea typeface="PMingLiU" pitchFamily="16" charset="-120"/>
            </a:endParaRPr>
          </a:p>
          <a:p>
            <a:pPr marL="339725" indent="-338138">
              <a:lnSpc>
                <a:spcPct val="90000"/>
              </a:lnSpc>
              <a:spcBef>
                <a:spcPts val="700"/>
              </a:spcBef>
              <a:buSzPct val="80000"/>
              <a:buFont typeface="Arial" charset="0"/>
              <a:buNone/>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sz="2400" dirty="0">
              <a:solidFill>
                <a:srgbClr val="000000"/>
              </a:solidFill>
              <a:latin typeface="Calibri" pitchFamily="32" charset="0"/>
              <a:ea typeface="PMingLiU" pitchFamily="16" charset="-120"/>
            </a:endParaRPr>
          </a:p>
          <a:p>
            <a:pPr marL="339725" indent="-338138">
              <a:spcBef>
                <a:spcPts val="700"/>
              </a:spcBef>
              <a:buSzPct val="80000"/>
              <a:buFont typeface="Arial" charset="0"/>
              <a:buNone/>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sz="2400" dirty="0">
              <a:solidFill>
                <a:srgbClr val="000000"/>
              </a:solidFill>
              <a:latin typeface="Calibri" pitchFamily="32" charset="0"/>
              <a:ea typeface="PMingLiU" pitchFamily="16" charset="-12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2268538" y="6308725"/>
            <a:ext cx="4608512" cy="360363"/>
          </a:xfrm>
          <a:prstGeom prst="rect">
            <a:avLst/>
          </a:prstGeom>
        </p:spPr>
        <p:txBody>
          <a:bodyPr/>
          <a:lstStyle/>
          <a:p>
            <a:pPr>
              <a:defRPr/>
            </a:pPr>
            <a:r>
              <a:rPr lang="en-US"/>
              <a:t>Computer Networks: Wireless Networks</a:t>
            </a:r>
          </a:p>
        </p:txBody>
      </p:sp>
      <p:sp>
        <p:nvSpPr>
          <p:cNvPr id="6" name="Slide Number Placeholder 5"/>
          <p:cNvSpPr>
            <a:spLocks noGrp="1"/>
          </p:cNvSpPr>
          <p:nvPr>
            <p:ph type="sldNum" sz="quarter" idx="12"/>
          </p:nvPr>
        </p:nvSpPr>
        <p:spPr/>
        <p:txBody>
          <a:bodyPr/>
          <a:lstStyle/>
          <a:p>
            <a:pPr>
              <a:defRPr/>
            </a:pPr>
            <a:fld id="{459530B4-AA85-4CE2-A874-DAA674390CF2}" type="slidenum">
              <a:rPr lang="en-US"/>
              <a:pPr>
                <a:defRPr/>
              </a:pPr>
              <a:t>90</a:t>
            </a:fld>
            <a:endParaRPr lang="en-US"/>
          </a:p>
        </p:txBody>
      </p:sp>
      <p:sp>
        <p:nvSpPr>
          <p:cNvPr id="13314" name="Rectangle 2"/>
          <p:cNvSpPr>
            <a:spLocks noGrp="1" noChangeArrowheads="1"/>
          </p:cNvSpPr>
          <p:nvPr>
            <p:ph type="title"/>
          </p:nvPr>
        </p:nvSpPr>
        <p:spPr>
          <a:xfrm>
            <a:off x="381000" y="381000"/>
            <a:ext cx="8077200" cy="990600"/>
          </a:xfrm>
        </p:spPr>
        <p:txBody>
          <a:bodyPr>
            <a:normAutofit fontScale="90000"/>
          </a:bodyPr>
          <a:lstStyle/>
          <a:p>
            <a:pPr algn="l" eaLnBrk="1" hangingPunct="1">
              <a:defRPr/>
            </a:pPr>
            <a:r>
              <a:rPr lang="en-US" sz="4000" dirty="0" smtClean="0"/>
              <a:t/>
            </a:r>
            <a:br>
              <a:rPr lang="en-US" sz="4000" dirty="0" smtClean="0"/>
            </a:br>
            <a:r>
              <a:rPr lang="en-US" sz="3600" dirty="0">
                <a:solidFill>
                  <a:srgbClr val="FF0000"/>
                </a:solidFill>
              </a:rPr>
              <a:t/>
            </a:r>
            <a:br>
              <a:rPr lang="en-US" sz="3600" dirty="0">
                <a:solidFill>
                  <a:srgbClr val="FF0000"/>
                </a:solidFill>
              </a:rPr>
            </a:br>
            <a:r>
              <a:rPr lang="en-US" sz="3600" dirty="0" smtClean="0">
                <a:solidFill>
                  <a:srgbClr val="FF0000"/>
                </a:solidFill>
              </a:rPr>
              <a:t> </a:t>
            </a:r>
            <a:r>
              <a:rPr lang="en-US" sz="3600" dirty="0" err="1" smtClean="0">
                <a:solidFill>
                  <a:srgbClr val="FF0000"/>
                </a:solidFill>
              </a:rPr>
              <a:t>Interframe</a:t>
            </a:r>
            <a:r>
              <a:rPr lang="en-US" sz="3600" dirty="0" smtClean="0">
                <a:solidFill>
                  <a:srgbClr val="FF0000"/>
                </a:solidFill>
              </a:rPr>
              <a:t> Spacing in 802.11.</a:t>
            </a:r>
            <a:br>
              <a:rPr lang="en-US" sz="3600" dirty="0" smtClean="0">
                <a:solidFill>
                  <a:srgbClr val="FF0000"/>
                </a:solidFill>
              </a:rPr>
            </a:br>
            <a:endParaRPr lang="en-US" sz="3600" dirty="0" smtClean="0">
              <a:solidFill>
                <a:srgbClr val="FF0000"/>
              </a:solidFill>
            </a:endParaRPr>
          </a:p>
        </p:txBody>
      </p:sp>
      <p:pic>
        <p:nvPicPr>
          <p:cNvPr id="29701" name="Picture 4" descr="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133600"/>
            <a:ext cx="8270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0806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dirty="0" smtClean="0"/>
              <a:t>The </a:t>
            </a:r>
            <a:r>
              <a:rPr lang="en-US" dirty="0"/>
              <a:t>802.11 Frame Structure</a:t>
            </a:r>
          </a:p>
        </p:txBody>
      </p:sp>
      <p:sp>
        <p:nvSpPr>
          <p:cNvPr id="346115" name="Rectangle 3"/>
          <p:cNvSpPr>
            <a:spLocks noGrp="1" noChangeArrowheads="1"/>
          </p:cNvSpPr>
          <p:nvPr>
            <p:ph type="body" idx="1"/>
          </p:nvPr>
        </p:nvSpPr>
        <p:spPr/>
        <p:txBody>
          <a:bodyPr/>
          <a:lstStyle/>
          <a:p>
            <a:pPr algn="ctr"/>
            <a:r>
              <a:rPr lang="en-US"/>
              <a:t>The 802.11 data frame.</a:t>
            </a:r>
          </a:p>
        </p:txBody>
      </p:sp>
      <p:pic>
        <p:nvPicPr>
          <p:cNvPr id="346116" name="Picture 4" descr="4-30"/>
          <p:cNvPicPr>
            <a:picLocks noChangeAspect="1" noChangeArrowheads="1"/>
          </p:cNvPicPr>
          <p:nvPr/>
        </p:nvPicPr>
        <p:blipFill>
          <a:blip r:embed="rId2"/>
          <a:srcRect/>
          <a:stretch>
            <a:fillRect/>
          </a:stretch>
        </p:blipFill>
        <p:spPr bwMode="auto">
          <a:xfrm>
            <a:off x="360363" y="2224088"/>
            <a:ext cx="8245475" cy="2359025"/>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First comes the </a:t>
            </a:r>
            <a:r>
              <a:rPr lang="en-US" i="1" dirty="0" smtClean="0">
                <a:solidFill>
                  <a:srgbClr val="FF0000"/>
                </a:solidFill>
              </a:rPr>
              <a:t>Frame Control field. </a:t>
            </a:r>
            <a:r>
              <a:rPr lang="en-US" i="1" dirty="0" smtClean="0"/>
              <a:t>It </a:t>
            </a:r>
            <a:r>
              <a:rPr lang="en-US" dirty="0" smtClean="0"/>
              <a:t>itself has 11 subfields. The first of these is the </a:t>
            </a:r>
            <a:r>
              <a:rPr lang="en-US" i="1" dirty="0" smtClean="0"/>
              <a:t>Protocol version, which allows two versions of </a:t>
            </a:r>
            <a:r>
              <a:rPr lang="en-US" dirty="0" smtClean="0"/>
              <a:t>the protocol to operate at the same time in the same cell. </a:t>
            </a:r>
          </a:p>
          <a:p>
            <a:r>
              <a:rPr lang="en-US" dirty="0" smtClean="0"/>
              <a:t>Then come the </a:t>
            </a:r>
            <a:r>
              <a:rPr lang="en-US" i="1" dirty="0" smtClean="0">
                <a:solidFill>
                  <a:srgbClr val="FF0000"/>
                </a:solidFill>
              </a:rPr>
              <a:t>Type</a:t>
            </a:r>
            <a:r>
              <a:rPr lang="en-US" i="1" dirty="0" smtClean="0"/>
              <a:t> (data, </a:t>
            </a:r>
            <a:r>
              <a:rPr lang="en-US" i="1" dirty="0" err="1" smtClean="0"/>
              <a:t>control,</a:t>
            </a:r>
            <a:r>
              <a:rPr lang="en-US" dirty="0" err="1" smtClean="0"/>
              <a:t>or</a:t>
            </a:r>
            <a:r>
              <a:rPr lang="en-US" dirty="0" smtClean="0"/>
              <a:t> management) and </a:t>
            </a:r>
            <a:r>
              <a:rPr lang="en-US" i="1" dirty="0" smtClean="0"/>
              <a:t>Subtype fields (e.g., RTS or CTS). The </a:t>
            </a:r>
            <a:r>
              <a:rPr lang="en-US" i="1" dirty="0" smtClean="0">
                <a:solidFill>
                  <a:srgbClr val="FF0000"/>
                </a:solidFill>
              </a:rPr>
              <a:t>To DS </a:t>
            </a:r>
            <a:r>
              <a:rPr lang="en-US" i="1" dirty="0" smtClean="0"/>
              <a:t>and </a:t>
            </a:r>
            <a:r>
              <a:rPr lang="en-US" i="1" dirty="0" smtClean="0">
                <a:solidFill>
                  <a:srgbClr val="FF0000"/>
                </a:solidFill>
              </a:rPr>
              <a:t>From DS </a:t>
            </a:r>
            <a:r>
              <a:rPr lang="en-US" i="1" dirty="0" smtClean="0"/>
              <a:t>bits indicate </a:t>
            </a:r>
            <a:r>
              <a:rPr lang="en-US" dirty="0" smtClean="0"/>
              <a:t>the frame is going to or coming from the </a:t>
            </a:r>
            <a:r>
              <a:rPr lang="en-US" dirty="0" err="1" smtClean="0"/>
              <a:t>intercell</a:t>
            </a:r>
            <a:r>
              <a:rPr lang="en-US" dirty="0" smtClean="0"/>
              <a:t> distribution system (e.g., Ethernet). </a:t>
            </a:r>
          </a:p>
          <a:p>
            <a:r>
              <a:rPr lang="en-US" dirty="0" smtClean="0"/>
              <a:t>The </a:t>
            </a:r>
            <a:r>
              <a:rPr lang="en-US" i="1" dirty="0" smtClean="0">
                <a:solidFill>
                  <a:srgbClr val="FF0000"/>
                </a:solidFill>
              </a:rPr>
              <a:t>MF </a:t>
            </a:r>
            <a:r>
              <a:rPr lang="en-US" dirty="0" smtClean="0">
                <a:solidFill>
                  <a:srgbClr val="FF0000"/>
                </a:solidFill>
              </a:rPr>
              <a:t>bit </a:t>
            </a:r>
            <a:r>
              <a:rPr lang="en-US" dirty="0" smtClean="0"/>
              <a:t>means that more fragments will follow. The </a:t>
            </a:r>
            <a:r>
              <a:rPr lang="en-US" i="1" dirty="0" smtClean="0">
                <a:solidFill>
                  <a:srgbClr val="FF0000"/>
                </a:solidFill>
              </a:rPr>
              <a:t>Retry bit </a:t>
            </a:r>
            <a:r>
              <a:rPr lang="en-US" i="1" dirty="0" smtClean="0"/>
              <a:t>marks a retransmission of a frame </a:t>
            </a:r>
            <a:r>
              <a:rPr lang="en-US" dirty="0" smtClean="0"/>
              <a:t>sent earlier. The </a:t>
            </a:r>
            <a:r>
              <a:rPr lang="en-US" i="1" dirty="0" smtClean="0">
                <a:solidFill>
                  <a:srgbClr val="FF0000"/>
                </a:solidFill>
              </a:rPr>
              <a:t>Power management bit </a:t>
            </a:r>
            <a:r>
              <a:rPr lang="en-US" i="1" dirty="0" smtClean="0"/>
              <a:t>is used by the base station to put the receiver into </a:t>
            </a:r>
            <a:r>
              <a:rPr lang="en-US" dirty="0" smtClean="0"/>
              <a:t>sleep state or take it out of sleep state. The </a:t>
            </a:r>
            <a:r>
              <a:rPr lang="en-US" i="1" dirty="0" smtClean="0">
                <a:solidFill>
                  <a:srgbClr val="FF0000"/>
                </a:solidFill>
              </a:rPr>
              <a:t>More bit </a:t>
            </a:r>
            <a:r>
              <a:rPr lang="en-US" i="1" dirty="0" smtClean="0"/>
              <a:t>indicates that the sender has additional </a:t>
            </a:r>
            <a:r>
              <a:rPr lang="en-US" dirty="0" smtClean="0"/>
              <a:t>frames for the receiver. </a:t>
            </a:r>
          </a:p>
          <a:p>
            <a:r>
              <a:rPr lang="en-US" dirty="0" smtClean="0"/>
              <a:t>The </a:t>
            </a:r>
            <a:r>
              <a:rPr lang="en-US" i="1" dirty="0" smtClean="0">
                <a:solidFill>
                  <a:srgbClr val="FF0000"/>
                </a:solidFill>
              </a:rPr>
              <a:t>W bit </a:t>
            </a:r>
            <a:r>
              <a:rPr lang="en-US" i="1" dirty="0" smtClean="0"/>
              <a:t>specifies that the frame body has been encrypted using the </a:t>
            </a:r>
            <a:r>
              <a:rPr lang="en-US" b="1" dirty="0" smtClean="0"/>
              <a:t>WEP (Wired Equivalent Privacy) algorithm. Finally, the </a:t>
            </a:r>
            <a:r>
              <a:rPr lang="en-US" b="1" i="1" dirty="0" smtClean="0">
                <a:solidFill>
                  <a:srgbClr val="FF0000"/>
                </a:solidFill>
              </a:rPr>
              <a:t>O bit </a:t>
            </a:r>
            <a:r>
              <a:rPr lang="en-US" b="1" i="1" dirty="0" smtClean="0"/>
              <a:t>tells the receiver that a </a:t>
            </a:r>
            <a:r>
              <a:rPr lang="en-US" dirty="0" smtClean="0"/>
              <a:t>sequence of frames with this bit on must be processed strictly in order.</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The second field of the data frame, the </a:t>
            </a:r>
            <a:r>
              <a:rPr lang="en-US" i="1" dirty="0" smtClean="0">
                <a:solidFill>
                  <a:srgbClr val="FF0000"/>
                </a:solidFill>
              </a:rPr>
              <a:t>Duration field</a:t>
            </a:r>
            <a:r>
              <a:rPr lang="en-US" i="1" dirty="0" smtClean="0"/>
              <a:t>, tells how long the frame and its </a:t>
            </a:r>
            <a:r>
              <a:rPr lang="en-US" dirty="0" smtClean="0"/>
              <a:t>acknowledgement will occupy the channel.  his field is also present in the control frames and is how other stations manage the NAV mechanism.</a:t>
            </a:r>
          </a:p>
          <a:p>
            <a:pPr algn="just"/>
            <a:r>
              <a:rPr lang="en-US" dirty="0" smtClean="0"/>
              <a:t>The frame header contains </a:t>
            </a:r>
            <a:r>
              <a:rPr lang="en-US" dirty="0" smtClean="0">
                <a:solidFill>
                  <a:srgbClr val="FF0000"/>
                </a:solidFill>
              </a:rPr>
              <a:t>four addresses</a:t>
            </a:r>
            <a:r>
              <a:rPr lang="en-US" dirty="0" smtClean="0"/>
              <a:t>, all in standard IEEE 802 format. The source and destination are obviously needed. The other two addresses are used for the source and destination base stations for </a:t>
            </a:r>
            <a:r>
              <a:rPr lang="en-US" dirty="0" err="1" smtClean="0"/>
              <a:t>intercell</a:t>
            </a:r>
            <a:r>
              <a:rPr lang="en-US" dirty="0" smtClean="0"/>
              <a:t> traffic.</a:t>
            </a:r>
          </a:p>
          <a:p>
            <a:pPr algn="just"/>
            <a:r>
              <a:rPr lang="en-US" dirty="0" smtClean="0"/>
              <a:t>The </a:t>
            </a:r>
            <a:r>
              <a:rPr lang="en-US" i="1" dirty="0" smtClean="0">
                <a:solidFill>
                  <a:srgbClr val="FF0000"/>
                </a:solidFill>
              </a:rPr>
              <a:t>Sequence field </a:t>
            </a:r>
            <a:r>
              <a:rPr lang="en-US" i="1" dirty="0" smtClean="0"/>
              <a:t>allows fragments to be numbered. Of the 16 bits available, 12 identify the </a:t>
            </a:r>
            <a:r>
              <a:rPr lang="en-US" dirty="0" smtClean="0"/>
              <a:t>frame and 4 identify the fragment. The </a:t>
            </a:r>
            <a:r>
              <a:rPr lang="en-US" i="1" dirty="0" smtClean="0">
                <a:solidFill>
                  <a:srgbClr val="FF0000"/>
                </a:solidFill>
              </a:rPr>
              <a:t>Data field </a:t>
            </a:r>
            <a:r>
              <a:rPr lang="en-US" i="1" dirty="0" smtClean="0"/>
              <a:t>contains the payload, up to 2312 bytes, </a:t>
            </a:r>
            <a:r>
              <a:rPr lang="en-US" dirty="0" smtClean="0"/>
              <a:t>followed by the usual </a:t>
            </a:r>
            <a:r>
              <a:rPr lang="en-US" i="1" dirty="0" smtClean="0">
                <a:solidFill>
                  <a:srgbClr val="FF0000"/>
                </a:solidFill>
              </a:rPr>
              <a:t>Checksum</a:t>
            </a:r>
            <a:r>
              <a:rPr lang="en-US" i="1" dirty="0" smtClean="0"/>
              <a:t>.</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504825" y="1357313"/>
            <a:ext cx="8181975" cy="5000625"/>
          </a:xfrm>
          <a:prstGeom prst="rect">
            <a:avLst/>
          </a:prstGeom>
          <a:noFill/>
          <a:ln w="9525">
            <a:noFill/>
            <a:miter lim="800000"/>
            <a:headEnd/>
            <a:tailEnd/>
          </a:ln>
        </p:spPr>
      </p:pic>
      <p:sp>
        <p:nvSpPr>
          <p:cNvPr id="4100" name="Text Box 5"/>
          <p:cNvSpPr txBox="1">
            <a:spLocks noChangeArrowheads="1"/>
          </p:cNvSpPr>
          <p:nvPr/>
        </p:nvSpPr>
        <p:spPr bwMode="auto">
          <a:xfrm>
            <a:off x="1066800" y="285750"/>
            <a:ext cx="6991350" cy="584200"/>
          </a:xfrm>
          <a:prstGeom prst="rect">
            <a:avLst/>
          </a:prstGeom>
          <a:noFill/>
          <a:ln w="9525">
            <a:noFill/>
            <a:miter lim="800000"/>
            <a:headEnd/>
            <a:tailEnd/>
          </a:ln>
        </p:spPr>
        <p:txBody>
          <a:bodyPr>
            <a:spAutoFit/>
          </a:bodyPr>
          <a:lstStyle/>
          <a:p>
            <a:r>
              <a:rPr lang="en-US" sz="3200" dirty="0">
                <a:solidFill>
                  <a:schemeClr val="accent2"/>
                </a:solidFill>
              </a:rPr>
              <a:t>Connecting Devices and the OSI Model</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and its types</a:t>
            </a:r>
            <a:endParaRPr lang="en-US" dirty="0"/>
          </a:p>
        </p:txBody>
      </p:sp>
      <p:sp>
        <p:nvSpPr>
          <p:cNvPr id="3" name="Content Placeholder 2"/>
          <p:cNvSpPr>
            <a:spLocks noGrp="1"/>
          </p:cNvSpPr>
          <p:nvPr>
            <p:ph idx="1"/>
          </p:nvPr>
        </p:nvSpPr>
        <p:spPr/>
        <p:txBody>
          <a:bodyPr>
            <a:normAutofit lnSpcReduction="10000"/>
          </a:bodyPr>
          <a:lstStyle/>
          <a:p>
            <a:r>
              <a:rPr lang="en-US" dirty="0"/>
              <a:t>LANs can be connected </a:t>
            </a:r>
            <a:r>
              <a:rPr lang="en-US" dirty="0" smtClean="0"/>
              <a:t>by devices </a:t>
            </a:r>
            <a:r>
              <a:rPr lang="en-US" dirty="0"/>
              <a:t>called </a:t>
            </a:r>
            <a:r>
              <a:rPr lang="en-US" b="1" dirty="0" smtClean="0"/>
              <a:t>bridges</a:t>
            </a:r>
          </a:p>
          <a:p>
            <a:r>
              <a:rPr lang="en-US" dirty="0"/>
              <a:t>A bridge operates in both the physical and the data link layer</a:t>
            </a:r>
            <a:r>
              <a:rPr lang="en-US" dirty="0" smtClean="0"/>
              <a:t>.</a:t>
            </a:r>
          </a:p>
          <a:p>
            <a:r>
              <a:rPr lang="en-US" dirty="0"/>
              <a:t>As a physical layer device, it regenerates the signal it receives</a:t>
            </a:r>
            <a:r>
              <a:rPr lang="en-US" dirty="0" smtClean="0"/>
              <a:t>.</a:t>
            </a:r>
          </a:p>
          <a:p>
            <a:r>
              <a:rPr lang="en-US" dirty="0"/>
              <a:t>As a data link layer device, the bridge can check the physical (MAC) addresses (source and destination) contained in the frame</a:t>
            </a:r>
          </a:p>
        </p:txBody>
      </p:sp>
    </p:spTree>
    <p:extLst>
      <p:ext uri="{BB962C8B-B14F-4D97-AF65-F5344CB8AC3E}">
        <p14:creationId xmlns:p14="http://schemas.microsoft.com/office/powerpoint/2010/main" val="1857907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sz="1800" dirty="0"/>
              <a:t>Figure 21-7</a:t>
            </a:r>
          </a:p>
        </p:txBody>
      </p:sp>
      <p:pic>
        <p:nvPicPr>
          <p:cNvPr id="9219" name="Picture 3"/>
          <p:cNvPicPr>
            <a:picLocks noChangeAspect="1" noChangeArrowheads="1"/>
          </p:cNvPicPr>
          <p:nvPr/>
        </p:nvPicPr>
        <p:blipFill>
          <a:blip r:embed="rId2"/>
          <a:srcRect/>
          <a:stretch>
            <a:fillRect/>
          </a:stretch>
        </p:blipFill>
        <p:spPr bwMode="auto">
          <a:xfrm>
            <a:off x="428625" y="1000125"/>
            <a:ext cx="7805738" cy="4105275"/>
          </a:xfrm>
          <a:prstGeom prst="rect">
            <a:avLst/>
          </a:prstGeom>
          <a:noFill/>
          <a:ln w="9525">
            <a:noFill/>
            <a:miter lim="800000"/>
            <a:headEnd/>
            <a:tailEnd/>
          </a:ln>
        </p:spPr>
      </p:pic>
      <p:sp>
        <p:nvSpPr>
          <p:cNvPr id="9220" name="Text Box 4"/>
          <p:cNvSpPr txBox="1">
            <a:spLocks noChangeArrowheads="1"/>
          </p:cNvSpPr>
          <p:nvPr/>
        </p:nvSpPr>
        <p:spPr bwMode="auto">
          <a:xfrm>
            <a:off x="3357563" y="357188"/>
            <a:ext cx="1754187" cy="579437"/>
          </a:xfrm>
          <a:prstGeom prst="rect">
            <a:avLst/>
          </a:prstGeom>
          <a:noFill/>
          <a:ln w="9525">
            <a:noFill/>
            <a:miter lim="800000"/>
            <a:headEnd/>
            <a:tailEnd/>
          </a:ln>
        </p:spPr>
        <p:txBody>
          <a:bodyPr wrap="none">
            <a:spAutoFit/>
          </a:bodyPr>
          <a:lstStyle/>
          <a:p>
            <a:r>
              <a:rPr lang="en-US" sz="3200" dirty="0">
                <a:solidFill>
                  <a:schemeClr val="accent2"/>
                </a:solidFill>
              </a:rPr>
              <a:t>A Bridge</a:t>
            </a:r>
          </a:p>
        </p:txBody>
      </p:sp>
      <p:sp>
        <p:nvSpPr>
          <p:cNvPr id="9221" name="Rectangle 4"/>
          <p:cNvSpPr>
            <a:spLocks noChangeArrowheads="1"/>
          </p:cNvSpPr>
          <p:nvPr/>
        </p:nvSpPr>
        <p:spPr bwMode="auto">
          <a:xfrm>
            <a:off x="1643063" y="5143500"/>
            <a:ext cx="4064000" cy="461963"/>
          </a:xfrm>
          <a:prstGeom prst="rect">
            <a:avLst/>
          </a:prstGeom>
          <a:noFill/>
          <a:ln w="9525">
            <a:noFill/>
            <a:miter lim="800000"/>
            <a:headEnd/>
            <a:tailEnd/>
          </a:ln>
        </p:spPr>
        <p:txBody>
          <a:bodyPr wrap="none">
            <a:spAutoFit/>
          </a:bodyPr>
          <a:lstStyle/>
          <a:p>
            <a:r>
              <a:rPr lang="en-US" i="1" dirty="0"/>
              <a:t>A bridge connecting two LANs</a:t>
            </a:r>
            <a:endParaRPr lang="en-US" dirty="0"/>
          </a:p>
        </p:txBody>
      </p:sp>
      <p:sp>
        <p:nvSpPr>
          <p:cNvPr id="9222" name="Rectangle 5"/>
          <p:cNvSpPr>
            <a:spLocks noChangeArrowheads="1"/>
          </p:cNvSpPr>
          <p:nvPr/>
        </p:nvSpPr>
        <p:spPr bwMode="auto">
          <a:xfrm>
            <a:off x="571500" y="5657850"/>
            <a:ext cx="8358188" cy="830263"/>
          </a:xfrm>
          <a:prstGeom prst="rect">
            <a:avLst/>
          </a:prstGeom>
          <a:noFill/>
          <a:ln w="9525">
            <a:noFill/>
            <a:miter lim="800000"/>
            <a:headEnd/>
            <a:tailEnd/>
          </a:ln>
        </p:spPr>
        <p:txBody>
          <a:bodyPr>
            <a:spAutoFit/>
          </a:bodyPr>
          <a:lstStyle/>
          <a:p>
            <a:r>
              <a:rPr lang="en-US" dirty="0"/>
              <a:t>A bridge does not change the physical (MAC) addresses in a frame.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sz="1800" dirty="0"/>
              <a:t>Figure 21-9</a:t>
            </a:r>
          </a:p>
        </p:txBody>
      </p:sp>
      <p:pic>
        <p:nvPicPr>
          <p:cNvPr id="11267" name="Picture 3"/>
          <p:cNvPicPr>
            <a:picLocks noChangeAspect="1" noChangeArrowheads="1"/>
          </p:cNvPicPr>
          <p:nvPr/>
        </p:nvPicPr>
        <p:blipFill>
          <a:blip r:embed="rId2"/>
          <a:srcRect/>
          <a:stretch>
            <a:fillRect/>
          </a:stretch>
        </p:blipFill>
        <p:spPr bwMode="auto">
          <a:xfrm>
            <a:off x="249238" y="1219200"/>
            <a:ext cx="8666162" cy="5065713"/>
          </a:xfrm>
          <a:prstGeom prst="rect">
            <a:avLst/>
          </a:prstGeom>
          <a:noFill/>
          <a:ln w="9525">
            <a:noFill/>
            <a:miter lim="800000"/>
            <a:headEnd/>
            <a:tailEnd/>
          </a:ln>
        </p:spPr>
      </p:pic>
      <p:sp>
        <p:nvSpPr>
          <p:cNvPr id="11268" name="Text Box 4"/>
          <p:cNvSpPr txBox="1">
            <a:spLocks noChangeArrowheads="1"/>
          </p:cNvSpPr>
          <p:nvPr/>
        </p:nvSpPr>
        <p:spPr bwMode="auto">
          <a:xfrm>
            <a:off x="2921000" y="304800"/>
            <a:ext cx="3175000" cy="579438"/>
          </a:xfrm>
          <a:prstGeom prst="rect">
            <a:avLst/>
          </a:prstGeom>
          <a:noFill/>
          <a:ln w="9525">
            <a:noFill/>
            <a:miter lim="800000"/>
            <a:headEnd/>
            <a:tailEnd/>
          </a:ln>
        </p:spPr>
        <p:txBody>
          <a:bodyPr wrap="none">
            <a:spAutoFit/>
          </a:bodyPr>
          <a:lstStyle/>
          <a:p>
            <a:r>
              <a:rPr lang="en-US" sz="3200" dirty="0">
                <a:solidFill>
                  <a:schemeClr val="accent2"/>
                </a:solidFill>
              </a:rPr>
              <a:t>Multiport Bridge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Filtering:</a:t>
            </a:r>
          </a:p>
          <a:p>
            <a:pPr lvl="1"/>
            <a:r>
              <a:rPr lang="en-US" dirty="0"/>
              <a:t>A bridge has filtering capability. It can check the destination address of a frame </a:t>
            </a:r>
            <a:r>
              <a:rPr lang="en-US" dirty="0" smtClean="0"/>
              <a:t>and decide </a:t>
            </a:r>
            <a:r>
              <a:rPr lang="en-US" dirty="0"/>
              <a:t>if the frame should be forwarded or dropped. </a:t>
            </a:r>
            <a:endParaRPr lang="en-US" dirty="0" smtClean="0"/>
          </a:p>
          <a:p>
            <a:pPr lvl="1"/>
            <a:r>
              <a:rPr lang="en-US" dirty="0" smtClean="0"/>
              <a:t>If </a:t>
            </a:r>
            <a:r>
              <a:rPr lang="en-US" dirty="0"/>
              <a:t>the frame is to be forwarded, </a:t>
            </a:r>
            <a:r>
              <a:rPr lang="en-US" dirty="0" smtClean="0"/>
              <a:t>the decision </a:t>
            </a:r>
            <a:r>
              <a:rPr lang="en-US" dirty="0"/>
              <a:t>must specify the port. </a:t>
            </a:r>
            <a:endParaRPr lang="en-US" dirty="0" smtClean="0"/>
          </a:p>
          <a:p>
            <a:pPr lvl="1"/>
            <a:r>
              <a:rPr lang="en-US" dirty="0" smtClean="0"/>
              <a:t>A </a:t>
            </a:r>
            <a:r>
              <a:rPr lang="en-US" dirty="0"/>
              <a:t>bridge has a table that maps addresses to ports.</a:t>
            </a:r>
          </a:p>
        </p:txBody>
      </p:sp>
    </p:spTree>
    <p:extLst>
      <p:ext uri="{BB962C8B-B14F-4D97-AF65-F5344CB8AC3E}">
        <p14:creationId xmlns:p14="http://schemas.microsoft.com/office/powerpoint/2010/main" val="37224362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7924800" cy="5830114"/>
          </a:xfrm>
          <a:prstGeom prst="rect">
            <a:avLst/>
          </a:prstGeom>
        </p:spPr>
      </p:pic>
    </p:spTree>
    <p:extLst>
      <p:ext uri="{BB962C8B-B14F-4D97-AF65-F5344CB8AC3E}">
        <p14:creationId xmlns:p14="http://schemas.microsoft.com/office/powerpoint/2010/main" val="3058967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14995</TotalTime>
  <Words>5172</Words>
  <Application>Microsoft Office PowerPoint</Application>
  <PresentationFormat>On-screen Show (4:3)</PresentationFormat>
  <Paragraphs>597</Paragraphs>
  <Slides>106</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106</vt:i4>
      </vt:variant>
    </vt:vector>
  </HeadingPairs>
  <TitlesOfParts>
    <vt:vector size="118" baseType="lpstr">
      <vt:lpstr>맑은 고딕</vt:lpstr>
      <vt:lpstr>Arial</vt:lpstr>
      <vt:lpstr>Calibri</vt:lpstr>
      <vt:lpstr>Comic Sans MS</vt:lpstr>
      <vt:lpstr>DejaVu Sans</vt:lpstr>
      <vt:lpstr>Garamond</vt:lpstr>
      <vt:lpstr>PMingLiU</vt:lpstr>
      <vt:lpstr>Symbol</vt:lpstr>
      <vt:lpstr>Times New Roman</vt:lpstr>
      <vt:lpstr>WenQuanYi Micro Hei</vt:lpstr>
      <vt:lpstr>Wingdings</vt:lpstr>
      <vt:lpstr>Office Theme</vt:lpstr>
      <vt:lpstr>UNIT III</vt:lpstr>
      <vt:lpstr>PowerPoint Presentation</vt:lpstr>
      <vt:lpstr>PowerPoint Presentation</vt:lpstr>
      <vt:lpstr>Medium/Multiple Access</vt:lpstr>
      <vt:lpstr>Channel Allocation Problem</vt:lpstr>
      <vt:lpstr>Static Channel Allocation in LANs and MANs:</vt:lpstr>
      <vt:lpstr>PowerPoint Presentation</vt:lpstr>
      <vt:lpstr>PowerPoint Presentation</vt:lpstr>
      <vt:lpstr>PowerPoint Presentation</vt:lpstr>
      <vt:lpstr>PowerPoint Presentation</vt:lpstr>
      <vt:lpstr>PowerPoint Presentation</vt:lpstr>
      <vt:lpstr>ALOHA </vt:lpstr>
      <vt:lpstr>ALOHA</vt:lpstr>
      <vt:lpstr>Pure ALOHA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CSMA/CD Protocol</vt:lpstr>
      <vt:lpstr>PowerPoint Presentation</vt:lpstr>
      <vt:lpstr>PowerPoint Presentation</vt:lpstr>
      <vt:lpstr>PowerPoint Presentation</vt:lpstr>
      <vt:lpstr>Wired LANs: Ethernet</vt:lpstr>
      <vt:lpstr>MAC Sublayer</vt:lpstr>
      <vt:lpstr>PowerPoint Presentation</vt:lpstr>
      <vt:lpstr>PowerPoint Presentation</vt:lpstr>
      <vt:lpstr>FRAME LENGTH</vt:lpstr>
      <vt:lpstr>Addressing</vt:lpstr>
      <vt:lpstr>Addressing</vt:lpstr>
      <vt:lpstr>Unicast, Multicast &amp; Broadcast Addressing</vt:lpstr>
      <vt:lpstr>Standard Ethernet</vt:lpstr>
      <vt:lpstr>Physical Layer: 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10BASE -F</vt:lpstr>
      <vt:lpstr>PowerPoint Presentation</vt:lpstr>
      <vt:lpstr>PowerPoint Presentation</vt:lpstr>
      <vt:lpstr>Fast Ethernet</vt:lpstr>
      <vt:lpstr>Fast Ethernet: Physical Layer</vt:lpstr>
      <vt:lpstr>Gigabit Ethernet</vt:lpstr>
      <vt:lpstr>Gigabit Ethernet: Physical Layer</vt:lpstr>
      <vt:lpstr>Gigabit Ethernet: Physical Layer</vt:lpstr>
      <vt:lpstr>Gigabit Ethernet: Summary</vt:lpstr>
      <vt:lpstr>Ten-Gigabit Ethernet</vt:lpstr>
      <vt:lpstr>WIRELESS LANS  </vt:lpstr>
      <vt:lpstr>PowerPoint Presentation</vt:lpstr>
      <vt:lpstr>The 802.11 Protocol Stack </vt:lpstr>
      <vt:lpstr>The 802.11 MAC Sublayer Protocol</vt:lpstr>
      <vt:lpstr>Hidden Station Problem</vt:lpstr>
      <vt:lpstr>Exposed station Problem</vt:lpstr>
      <vt:lpstr>Wireless LAN Protocols</vt:lpstr>
      <vt:lpstr>Wireless LAN Protocols </vt:lpstr>
      <vt:lpstr>PowerPoint Presentation</vt:lpstr>
      <vt:lpstr>Wireless LAN Protocols</vt:lpstr>
      <vt:lpstr>PowerPoint Presentation</vt:lpstr>
      <vt:lpstr>Distribute Coordination Function (DCF)</vt:lpstr>
      <vt:lpstr>1-Persistent Physical Carrier Sensing </vt:lpstr>
      <vt:lpstr>Virtual Channel Sensing in CSMA/CA</vt:lpstr>
      <vt:lpstr> Fragmentation in 802.11</vt:lpstr>
      <vt:lpstr>PowerPoint Presentation</vt:lpstr>
      <vt:lpstr>PowerPoint Presentation</vt:lpstr>
      <vt:lpstr>DCF and PCF Co-Existence</vt:lpstr>
      <vt:lpstr>   Interframe Spacing in 802.11. </vt:lpstr>
      <vt:lpstr>The 802.11 Frame Structure</vt:lpstr>
      <vt:lpstr>PowerPoint Presentation</vt:lpstr>
      <vt:lpstr>PowerPoint Presentation</vt:lpstr>
      <vt:lpstr>PowerPoint Presentation</vt:lpstr>
      <vt:lpstr>Bridges and its types</vt:lpstr>
      <vt:lpstr>PowerPoint Presentation</vt:lpstr>
      <vt:lpstr>PowerPoint Presentation</vt:lpstr>
      <vt:lpstr>PowerPoint Presentation</vt:lpstr>
      <vt:lpstr>PowerPoint Presentation</vt:lpstr>
      <vt:lpstr>PowerPoint Presentation</vt:lpstr>
      <vt:lpstr>Transparent Bridges</vt:lpstr>
      <vt:lpstr>PowerPoint Presentation</vt:lpstr>
      <vt:lpstr>PowerPoint Presentation</vt:lpstr>
      <vt:lpstr>PowerPoint Presentation</vt:lpstr>
      <vt:lpstr>PowerPoint Presentation</vt:lpstr>
      <vt:lpstr>Source Routing Bridges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Admin</dc:creator>
  <cp:lastModifiedBy>Admin</cp:lastModifiedBy>
  <cp:revision>106</cp:revision>
  <dcterms:created xsi:type="dcterms:W3CDTF">2006-08-16T00:00:00Z</dcterms:created>
  <dcterms:modified xsi:type="dcterms:W3CDTF">2021-01-21T06:35:07Z</dcterms:modified>
</cp:coreProperties>
</file>