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70" r:id="rId3"/>
    <p:sldId id="271" r:id="rId4"/>
    <p:sldId id="272" r:id="rId5"/>
    <p:sldId id="275" r:id="rId6"/>
    <p:sldId id="276" r:id="rId7"/>
    <p:sldId id="277" r:id="rId8"/>
    <p:sldId id="282" r:id="rId9"/>
    <p:sldId id="283" r:id="rId10"/>
    <p:sldId id="284" r:id="rId11"/>
    <p:sldId id="285" r:id="rId12"/>
    <p:sldId id="286" r:id="rId13"/>
    <p:sldId id="287" r:id="rId14"/>
    <p:sldId id="288" r:id="rId15"/>
    <p:sldId id="289" r:id="rId16"/>
    <p:sldId id="294" r:id="rId17"/>
    <p:sldId id="295" r:id="rId18"/>
    <p:sldId id="296" r:id="rId19"/>
    <p:sldId id="298" r:id="rId20"/>
    <p:sldId id="299" r:id="rId21"/>
    <p:sldId id="301" r:id="rId22"/>
    <p:sldId id="302" r:id="rId23"/>
    <p:sldId id="303" r:id="rId24"/>
    <p:sldId id="306" r:id="rId25"/>
    <p:sldId id="304" r:id="rId26"/>
    <p:sldId id="307" r:id="rId27"/>
    <p:sldId id="308" r:id="rId28"/>
    <p:sldId id="309" r:id="rId29"/>
    <p:sldId id="310" r:id="rId30"/>
    <p:sldId id="312" r:id="rId31"/>
    <p:sldId id="313" r:id="rId32"/>
    <p:sldId id="314" r:id="rId33"/>
    <p:sldId id="315" r:id="rId34"/>
    <p:sldId id="322" r:id="rId35"/>
    <p:sldId id="316" r:id="rId36"/>
    <p:sldId id="318" r:id="rId37"/>
    <p:sldId id="321" r:id="rId38"/>
    <p:sldId id="324" r:id="rId39"/>
    <p:sldId id="325" r:id="rId40"/>
    <p:sldId id="327" r:id="rId41"/>
    <p:sldId id="328" r:id="rId42"/>
    <p:sldId id="330" r:id="rId43"/>
    <p:sldId id="331" r:id="rId44"/>
    <p:sldId id="335" r:id="rId45"/>
    <p:sldId id="336" r:id="rId46"/>
    <p:sldId id="338" r:id="rId47"/>
    <p:sldId id="342" r:id="rId48"/>
    <p:sldId id="343" r:id="rId49"/>
    <p:sldId id="344" r:id="rId50"/>
    <p:sldId id="345" r:id="rId51"/>
    <p:sldId id="346" r:id="rId52"/>
    <p:sldId id="347" r:id="rId53"/>
    <p:sldId id="350" r:id="rId54"/>
    <p:sldId id="351"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60" d="100"/>
          <a:sy n="60" d="100"/>
        </p:scale>
        <p:origin x="-3000" y="-1092"/>
      </p:cViewPr>
      <p:guideLst>
        <p:guide orient="horz" pos="2160"/>
        <p:guide pos="2880"/>
      </p:guideLst>
    </p:cSldViewPr>
  </p:slideViewPr>
  <p:outlineViewPr>
    <p:cViewPr>
      <p:scale>
        <a:sx n="33" d="100"/>
        <a:sy n="33" d="100"/>
      </p:scale>
      <p:origin x="48" y="3202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962EF-861A-4779-BBC3-4BBC8218D89D}" type="datetimeFigureOut">
              <a:rPr lang="en-US" smtClean="0"/>
              <a:pPr/>
              <a:t>9/16/2021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9D50E-D71D-414E-B635-FFC272CBDC4B}" type="slidenum">
              <a:rPr lang="en-US" smtClean="0"/>
              <a:pPr/>
              <a:t>‹#›</a:t>
            </a:fld>
            <a:endParaRPr lang="en-US" dirty="0"/>
          </a:p>
        </p:txBody>
      </p:sp>
    </p:spTree>
    <p:extLst>
      <p:ext uri="{BB962C8B-B14F-4D97-AF65-F5344CB8AC3E}">
        <p14:creationId xmlns:p14="http://schemas.microsoft.com/office/powerpoint/2010/main" val="25668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9D50E-D71D-414E-B635-FFC272CBDC4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9D50E-D71D-414E-B635-FFC272CBDC4B}"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2"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91297D-44A6-44AF-931D-B5FD05B0BC06}" type="datetime1">
              <a:rPr lang="en-US" smtClean="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2E604-D366-418D-8024-548F591B1327}" type="datetime1">
              <a:rPr lang="en-US" smtClean="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96E307-A4B2-4252-A736-FAC95E3E2CB7}" type="datetime1">
              <a:rPr lang="en-US" smtClean="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2A336-FE9D-4D6B-8251-A16D72154D58}" type="datetime1">
              <a:rPr lang="en-US" smtClean="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8ABEC-5C65-4CD6-B425-890308AC90C5}" type="datetime1">
              <a:rPr lang="en-US" smtClean="0"/>
              <a:pPr/>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5F65D-8CD8-4BDC-8F5B-ECE63A650617}" type="datetime1">
              <a:rPr lang="en-US" smtClean="0"/>
              <a:pPr/>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48E92A-636D-46BB-8E49-84CB9DCAE341}" type="datetime1">
              <a:rPr lang="en-US" smtClean="0"/>
              <a:pPr/>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9F0723-71B3-4B8C-8DAA-951A195C397B}" type="datetime1">
              <a:rPr lang="en-US" smtClean="0"/>
              <a:pPr/>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530F3-D889-40D9-AF3E-A50AA7B67433}" type="datetime1">
              <a:rPr lang="en-US" smtClean="0"/>
              <a:pPr/>
              <a:t>9/16/2021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A59229-E55D-45B8-B66E-4603C5C22DAA}" type="datetime1">
              <a:rPr lang="en-US" smtClean="0"/>
              <a:pPr/>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B8BB2-8CF2-48BF-AF3B-6CAE4FD54B0E}" type="datetime1">
              <a:rPr lang="en-US" smtClean="0"/>
              <a:pPr/>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2"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BF416-F75B-494C-901D-1C1AC60E973F}" type="datetime1">
              <a:rPr lang="en-US" smtClean="0"/>
              <a:pPr/>
              <a:t>9/16/2021</a:t>
            </a:fld>
            <a:endParaRPr lang="en-US" dirty="0"/>
          </a:p>
        </p:txBody>
      </p:sp>
      <p:sp>
        <p:nvSpPr>
          <p:cNvPr id="5" name="Footer Placeholder 4"/>
          <p:cNvSpPr>
            <a:spLocks noGrp="1"/>
          </p:cNvSpPr>
          <p:nvPr>
            <p:ph type="ftr" sz="quarter" idx="3"/>
          </p:nvPr>
        </p:nvSpPr>
        <p:spPr>
          <a:xfrm>
            <a:off x="3124202"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2" y="838204"/>
            <a:ext cx="7772400" cy="1847851"/>
          </a:xfrm>
        </p:spPr>
        <p:txBody>
          <a:bodyPr>
            <a:normAutofit fontScale="90000"/>
          </a:bodyPr>
          <a:lstStyle/>
          <a:p>
            <a:r>
              <a:rPr lang="en-IN" b="1" dirty="0" smtClean="0"/>
              <a:t>ARTIFICIAL INTELLIGENCE &amp; DEEP LEARNING</a:t>
            </a:r>
            <a:r>
              <a:rPr lang="en-IN" dirty="0" smtClean="0"/>
              <a:t/>
            </a:r>
            <a:br>
              <a:rPr lang="en-IN" dirty="0" smtClean="0"/>
            </a:br>
            <a:r>
              <a:rPr lang="en-US" sz="2700" b="1" dirty="0" smtClean="0"/>
              <a:t> B. Tech. IV Year I semester- </a:t>
            </a:r>
            <a:r>
              <a:rPr lang="fr-FR" sz="2700" b="1" dirty="0" smtClean="0"/>
              <a:t>Professional Elective –V COURSE </a:t>
            </a:r>
            <a:r>
              <a:rPr lang="en-US" sz="2700" b="1" dirty="0" smtClean="0"/>
              <a:t>Code: 6EC15</a:t>
            </a:r>
            <a:endParaRPr lang="en-US" sz="2700" dirty="0"/>
          </a:p>
        </p:txBody>
      </p:sp>
      <p:sp>
        <p:nvSpPr>
          <p:cNvPr id="3" name="Subtitle 2"/>
          <p:cNvSpPr>
            <a:spLocks noGrp="1"/>
          </p:cNvSpPr>
          <p:nvPr>
            <p:ph type="subTitle" idx="1"/>
          </p:nvPr>
        </p:nvSpPr>
        <p:spPr/>
        <p:txBody>
          <a:bodyPr/>
          <a:lstStyle/>
          <a:p>
            <a:r>
              <a:rPr lang="en-IN" sz="2400" dirty="0" smtClean="0">
                <a:solidFill>
                  <a:schemeClr val="tx1"/>
                </a:solidFill>
              </a:rPr>
              <a:t>BY </a:t>
            </a:r>
          </a:p>
          <a:p>
            <a:r>
              <a:rPr lang="en-IN" dirty="0" smtClean="0">
                <a:solidFill>
                  <a:schemeClr val="tx1"/>
                </a:solidFill>
              </a:rPr>
              <a:t>Dr T V RAJINI KANTH </a:t>
            </a:r>
          </a:p>
          <a:p>
            <a:r>
              <a:rPr lang="en-IN" sz="2400" dirty="0" smtClean="0">
                <a:solidFill>
                  <a:schemeClr val="tx1"/>
                </a:solidFill>
              </a:rPr>
              <a:t>PROFESSOR &amp; DEAN R&amp;D</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algn="just"/>
            <a:r>
              <a:rPr lang="en-US" sz="2800" dirty="0" smtClean="0"/>
              <a:t>Tabulating the Agent Function describes any given agent, construct this table by trying out all possible percept sequences and recording which actions the agent does in response.  </a:t>
            </a:r>
          </a:p>
          <a:p>
            <a:pPr algn="just"/>
            <a:r>
              <a:rPr lang="en-US" sz="2800" dirty="0" smtClean="0"/>
              <a:t>Table is an external characterization of the agent and Internally, agent function for an artificial agent will be implemented by an agent program. </a:t>
            </a:r>
          </a:p>
          <a:p>
            <a:pPr algn="just"/>
            <a:r>
              <a:rPr lang="en-US" sz="2800" dirty="0" smtClean="0"/>
              <a:t>Agent function is an abstract mathematical description</a:t>
            </a:r>
          </a:p>
          <a:p>
            <a:pPr algn="just"/>
            <a:r>
              <a:rPr lang="en-US" sz="2800" dirty="0" smtClean="0"/>
              <a:t>Ex: vacuum-cleaner Agent world shown in Figure 2.2. This world is so simple that we can describe everything that happens; world has just two locations: squares A and B. </a:t>
            </a:r>
          </a:p>
          <a:p>
            <a:pPr algn="just"/>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2286000" y="409579"/>
            <a:ext cx="3886200" cy="1876421"/>
          </a:xfrm>
          <a:prstGeom prst="rect">
            <a:avLst/>
          </a:prstGeom>
          <a:noFill/>
          <a:ln w="9525">
            <a:noFill/>
            <a:miter lim="800000"/>
            <a:headEnd/>
            <a:tailEnd/>
          </a:ln>
        </p:spPr>
      </p:pic>
      <p:sp>
        <p:nvSpPr>
          <p:cNvPr id="6" name="Rectangle 5"/>
          <p:cNvSpPr/>
          <p:nvPr/>
        </p:nvSpPr>
        <p:spPr>
          <a:xfrm>
            <a:off x="0" y="0"/>
            <a:ext cx="5867400" cy="369332"/>
          </a:xfrm>
          <a:prstGeom prst="rect">
            <a:avLst/>
          </a:prstGeom>
        </p:spPr>
        <p:txBody>
          <a:bodyPr wrap="square">
            <a:spAutoFit/>
          </a:bodyPr>
          <a:lstStyle/>
          <a:p>
            <a:r>
              <a:rPr lang="en-US" b="1" dirty="0" smtClean="0"/>
              <a:t>Figure 2.2 A vacuum-cleaner world with just two locations.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143000" y="2743200"/>
            <a:ext cx="7848601" cy="3276600"/>
          </a:xfrm>
          <a:prstGeom prst="rect">
            <a:avLst/>
          </a:prstGeom>
          <a:noFill/>
          <a:ln w="9525">
            <a:noFill/>
            <a:miter lim="800000"/>
            <a:headEnd/>
            <a:tailEnd/>
          </a:ln>
        </p:spPr>
      </p:pic>
      <p:sp>
        <p:nvSpPr>
          <p:cNvPr id="8" name="Rectangle 7"/>
          <p:cNvSpPr/>
          <p:nvPr/>
        </p:nvSpPr>
        <p:spPr>
          <a:xfrm>
            <a:off x="228600" y="6096000"/>
            <a:ext cx="8686800" cy="646331"/>
          </a:xfrm>
          <a:prstGeom prst="rect">
            <a:avLst/>
          </a:prstGeom>
        </p:spPr>
        <p:txBody>
          <a:bodyPr wrap="square">
            <a:spAutoFit/>
          </a:bodyPr>
          <a:lstStyle/>
          <a:p>
            <a:r>
              <a:rPr lang="en-US" b="1" dirty="0" smtClean="0"/>
              <a:t>Figure 2.3 Partial tabulation of a simple agent function for the vacuum-cleaner world shown in Figure 2.2.</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86800" cy="762000"/>
          </a:xfrm>
        </p:spPr>
        <p:txBody>
          <a:bodyPr>
            <a:normAutofit/>
          </a:bodyPr>
          <a:lstStyle/>
          <a:p>
            <a:r>
              <a:rPr lang="en-US" sz="3200" dirty="0" smtClean="0"/>
              <a:t>GOOD BEHAVIOR: THE CONCEPT OF RATIONALITY</a:t>
            </a:r>
            <a:endParaRPr lang="en-US" sz="3200" dirty="0"/>
          </a:p>
        </p:txBody>
      </p:sp>
      <p:sp>
        <p:nvSpPr>
          <p:cNvPr id="3" name="Content Placeholder 2"/>
          <p:cNvSpPr>
            <a:spLocks noGrp="1"/>
          </p:cNvSpPr>
          <p:nvPr>
            <p:ph idx="1"/>
          </p:nvPr>
        </p:nvSpPr>
        <p:spPr>
          <a:xfrm>
            <a:off x="152400" y="838200"/>
            <a:ext cx="8839200" cy="5715000"/>
          </a:xfrm>
        </p:spPr>
        <p:txBody>
          <a:bodyPr>
            <a:normAutofit/>
          </a:bodyPr>
          <a:lstStyle/>
          <a:p>
            <a:pPr algn="just"/>
            <a:r>
              <a:rPr lang="en-IN" sz="2600" dirty="0" smtClean="0"/>
              <a:t>Rational Agent: </a:t>
            </a:r>
            <a:endParaRPr lang="en-US" sz="2600" dirty="0" smtClean="0"/>
          </a:p>
          <a:p>
            <a:pPr algn="just"/>
            <a:r>
              <a:rPr lang="en-US" sz="2600" dirty="0" smtClean="0"/>
              <a:t>It is one that does the right thing - conceptually speaking, every entry in the table for the agent function is filled out correctly. </a:t>
            </a:r>
          </a:p>
          <a:p>
            <a:pPr algn="just"/>
            <a:r>
              <a:rPr lang="en-US" sz="2600" dirty="0" smtClean="0"/>
              <a:t>An agent should strive to "do the right thing", based on what it can perceive and the actions it can perform. </a:t>
            </a:r>
          </a:p>
          <a:p>
            <a:pPr algn="just"/>
            <a:r>
              <a:rPr lang="en-US" sz="2600" dirty="0" smtClean="0"/>
              <a:t>Performance measure: An objective criterion for success of an agent's behavior</a:t>
            </a:r>
          </a:p>
          <a:p>
            <a:pPr algn="just"/>
            <a:r>
              <a:rPr lang="en-US" sz="2600" dirty="0" smtClean="0"/>
              <a:t>Ex: Performance measure of a vacuum-cleaner agent could be amount of dirt cleaned up, amount of time taken, amount of electricity consumed, amount of noise generated, etc.</a:t>
            </a:r>
          </a:p>
          <a:p>
            <a:pPr algn="just"/>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a:bodyPr>
          <a:lstStyle/>
          <a:p>
            <a:pPr algn="just">
              <a:buNone/>
            </a:pPr>
            <a:r>
              <a:rPr lang="en-US" sz="2800" b="1" dirty="0" smtClean="0"/>
              <a:t>RATIONALITY</a:t>
            </a:r>
          </a:p>
          <a:p>
            <a:pPr algn="just">
              <a:buNone/>
            </a:pPr>
            <a:r>
              <a:rPr lang="en-US" sz="2800" dirty="0" smtClean="0"/>
              <a:t>What is rational at any given time depends on four things:</a:t>
            </a:r>
          </a:p>
          <a:p>
            <a:pPr algn="just">
              <a:buNone/>
            </a:pPr>
            <a:r>
              <a:rPr lang="en-US" sz="2800" dirty="0" smtClean="0"/>
              <a:t>• The performance measure that defines the criterion of success.</a:t>
            </a:r>
          </a:p>
          <a:p>
            <a:pPr algn="just">
              <a:buNone/>
            </a:pPr>
            <a:r>
              <a:rPr lang="en-US" sz="2800" dirty="0" smtClean="0"/>
              <a:t>• The agent’s prior knowledge of the environment.</a:t>
            </a:r>
          </a:p>
          <a:p>
            <a:pPr algn="just">
              <a:buNone/>
            </a:pPr>
            <a:r>
              <a:rPr lang="en-US" sz="2800" dirty="0" smtClean="0"/>
              <a:t>• The actions that the agent can perform.</a:t>
            </a:r>
          </a:p>
          <a:p>
            <a:pPr algn="just">
              <a:buNone/>
            </a:pPr>
            <a:r>
              <a:rPr lang="en-US" sz="2800" dirty="0" smtClean="0"/>
              <a:t>• The agent’s percept sequence to date.</a:t>
            </a:r>
          </a:p>
          <a:p>
            <a:pPr algn="just">
              <a:buNone/>
            </a:pPr>
            <a:r>
              <a:rPr lang="en-US" sz="2800" dirty="0" smtClean="0"/>
              <a:t>    Rational Agent: For each possible percept sequence, a rational agent should select an action that is expected to maximize its performance measure, given the evidence provided by the percept sequence and whatever built-in knowledge the agent has.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172200"/>
          </a:xfrm>
        </p:spPr>
        <p:txBody>
          <a:bodyPr>
            <a:noAutofit/>
          </a:bodyPr>
          <a:lstStyle/>
          <a:p>
            <a:pPr algn="just"/>
            <a:r>
              <a:rPr lang="en-US" sz="2800" dirty="0" smtClean="0"/>
              <a:t>As a general rule, it is better to design performance measures according to what one actually wants in the environment, rather than according to how one thinks the agent should behave.</a:t>
            </a:r>
          </a:p>
          <a:p>
            <a:pPr algn="just">
              <a:buNone/>
            </a:pPr>
            <a:endParaRPr lang="en-US" sz="2800" b="1" dirty="0" smtClean="0"/>
          </a:p>
          <a:p>
            <a:pPr algn="just">
              <a:buNone/>
            </a:pPr>
            <a:endParaRPr lang="en-US" sz="2800" b="1" dirty="0"/>
          </a:p>
          <a:p>
            <a:pPr algn="just">
              <a:buNone/>
            </a:pPr>
            <a:r>
              <a:rPr lang="en-US" sz="2800" b="1" dirty="0" smtClean="0"/>
              <a:t>THE </a:t>
            </a:r>
            <a:r>
              <a:rPr lang="en-US" sz="2800" b="1" dirty="0" smtClean="0"/>
              <a:t>NATURE OF ENVIRONMENTS</a:t>
            </a:r>
          </a:p>
          <a:p>
            <a:pPr algn="just"/>
            <a:r>
              <a:rPr lang="en-US" sz="2800" dirty="0" smtClean="0"/>
              <a:t>Think about task environments, which are essentially the “problems” to which rational agents are the “solutions</a:t>
            </a:r>
            <a:r>
              <a:rPr lang="en-US" sz="2800" dirty="0" smtClean="0"/>
              <a:t>.”</a:t>
            </a:r>
            <a:endParaRPr lang="en-US"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pPr algn="just">
              <a:buNone/>
            </a:pPr>
            <a:r>
              <a:rPr lang="fr-FR" sz="2800" b="1" dirty="0" smtClean="0"/>
              <a:t>   PEAS (PERFORMANCE, ENVIRONMENT, ACTUATORS, SENSORS) DESCRIPTION</a:t>
            </a:r>
          </a:p>
          <a:p>
            <a:pPr algn="just"/>
            <a:r>
              <a:rPr lang="en-US" sz="2600" dirty="0" smtClean="0"/>
              <a:t>The vacuum world was a simple example; let us consider a more complex problem: an automated taxi driver. </a:t>
            </a:r>
            <a:endParaRPr lang="fr-FR" sz="2600" dirty="0" smtClean="0"/>
          </a:p>
          <a:p>
            <a:pPr algn="just"/>
            <a:r>
              <a:rPr lang="en-US" sz="2600" dirty="0" smtClean="0"/>
              <a:t>The full driving task is extremely </a:t>
            </a:r>
            <a:r>
              <a:rPr lang="en-US" sz="2600" i="1" dirty="0" smtClean="0"/>
              <a:t>open-ended. </a:t>
            </a:r>
            <a:endParaRPr lang="en-US" sz="2600" dirty="0" smtClean="0"/>
          </a:p>
          <a:p>
            <a:pPr algn="just"/>
            <a:endParaRPr lang="en-US" sz="28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0" y="2971800"/>
            <a:ext cx="91440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76200"/>
            <a:ext cx="8229600" cy="639762"/>
          </a:xfrm>
        </p:spPr>
        <p:txBody>
          <a:bodyPr>
            <a:normAutofit fontScale="90000"/>
          </a:bodyPr>
          <a:lstStyle/>
          <a:p>
            <a:r>
              <a:rPr lang="en-US" b="1" dirty="0" smtClean="0"/>
              <a:t>THE STRUCTURE OF AGENTS</a:t>
            </a:r>
            <a:endParaRPr lang="en-US" b="1" dirty="0"/>
          </a:p>
        </p:txBody>
      </p:sp>
      <p:sp>
        <p:nvSpPr>
          <p:cNvPr id="3" name="Content Placeholder 2"/>
          <p:cNvSpPr>
            <a:spLocks noGrp="1"/>
          </p:cNvSpPr>
          <p:nvPr>
            <p:ph idx="1"/>
          </p:nvPr>
        </p:nvSpPr>
        <p:spPr>
          <a:xfrm>
            <a:off x="381000" y="914400"/>
            <a:ext cx="8305800" cy="5562600"/>
          </a:xfrm>
        </p:spPr>
        <p:txBody>
          <a:bodyPr>
            <a:normAutofit/>
          </a:bodyPr>
          <a:lstStyle/>
          <a:p>
            <a:pPr algn="just"/>
            <a:r>
              <a:rPr lang="en-IN" sz="2800" dirty="0" smtClean="0"/>
              <a:t>The job of AI is to design an agent program that implements the agent function— the mapping from </a:t>
            </a:r>
            <a:r>
              <a:rPr lang="en-IN" sz="2800" dirty="0" err="1" smtClean="0"/>
              <a:t>percepts</a:t>
            </a:r>
            <a:r>
              <a:rPr lang="en-IN" sz="2800" dirty="0" smtClean="0"/>
              <a:t> to actions. We assume this program will run on some sort of computing device with physical sensors and actuators— </a:t>
            </a:r>
          </a:p>
          <a:p>
            <a:pPr algn="just">
              <a:buNone/>
            </a:pPr>
            <a:r>
              <a:rPr lang="en-IN" sz="2800" dirty="0" smtClean="0"/>
              <a:t>                         agent = architecture + program .</a:t>
            </a:r>
          </a:p>
          <a:p>
            <a:pPr algn="just"/>
            <a:r>
              <a:rPr lang="en-US" sz="2800" dirty="0" smtClean="0"/>
              <a:t>If the </a:t>
            </a:r>
            <a:r>
              <a:rPr lang="en-IN" sz="2800" dirty="0" smtClean="0"/>
              <a:t>program is going to recommend actions like </a:t>
            </a:r>
            <a:r>
              <a:rPr lang="en-IN" sz="2800" i="1" dirty="0" smtClean="0"/>
              <a:t>Walk, the architecture had better have legs. </a:t>
            </a:r>
          </a:p>
          <a:p>
            <a:pPr algn="just"/>
            <a:r>
              <a:rPr lang="en-IN" sz="2800" dirty="0" smtClean="0"/>
              <a:t>Architecture makes the </a:t>
            </a:r>
            <a:r>
              <a:rPr lang="en-IN" sz="2800" dirty="0" err="1" smtClean="0"/>
              <a:t>percepts</a:t>
            </a:r>
            <a:r>
              <a:rPr lang="en-IN" sz="2800" dirty="0" smtClean="0"/>
              <a:t> from the sensors available to the program, runs the program, and feeds the program’s action choices to the actuators as they are generated.</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76200"/>
            <a:ext cx="8229600" cy="792162"/>
          </a:xfrm>
        </p:spPr>
        <p:txBody>
          <a:bodyPr/>
          <a:lstStyle/>
          <a:p>
            <a:r>
              <a:rPr lang="en-US" b="1" dirty="0" smtClean="0"/>
              <a:t>Agent programs</a:t>
            </a:r>
            <a:endParaRPr lang="en-US" dirty="0"/>
          </a:p>
        </p:txBody>
      </p:sp>
      <p:sp>
        <p:nvSpPr>
          <p:cNvPr id="3" name="Content Placeholder 2"/>
          <p:cNvSpPr>
            <a:spLocks noGrp="1"/>
          </p:cNvSpPr>
          <p:nvPr>
            <p:ph idx="1"/>
          </p:nvPr>
        </p:nvSpPr>
        <p:spPr>
          <a:xfrm>
            <a:off x="304800" y="1066800"/>
            <a:ext cx="8610600" cy="5334000"/>
          </a:xfrm>
        </p:spPr>
        <p:txBody>
          <a:bodyPr>
            <a:normAutofit fontScale="92500" lnSpcReduction="10000"/>
          </a:bodyPr>
          <a:lstStyle/>
          <a:p>
            <a:pPr algn="just"/>
            <a:r>
              <a:rPr lang="en-US" dirty="0" smtClean="0"/>
              <a:t>Agent programs take the </a:t>
            </a:r>
            <a:r>
              <a:rPr lang="en-IN" dirty="0" smtClean="0"/>
              <a:t>current percept as input from the sensors and return an action to the actuators.</a:t>
            </a:r>
          </a:p>
          <a:p>
            <a:pPr algn="just"/>
            <a:r>
              <a:rPr lang="en-IN" dirty="0" smtClean="0"/>
              <a:t>Difference between the agent program, which takes the current percept as input, and the agent function, which takes the entire percept history. </a:t>
            </a:r>
          </a:p>
          <a:p>
            <a:pPr algn="just"/>
            <a:r>
              <a:rPr lang="en-IN" dirty="0" smtClean="0"/>
              <a:t>The agent program takes just the current percept as input because nothing more is available from the environment; </a:t>
            </a:r>
          </a:p>
          <a:p>
            <a:pPr algn="just"/>
            <a:r>
              <a:rPr lang="en-IN" dirty="0" smtClean="0"/>
              <a:t>if the agent’s actions need to depend on the entire percept sequence, the agent will have to remember the </a:t>
            </a:r>
            <a:r>
              <a:rPr lang="en-IN" dirty="0" err="1" smtClean="0"/>
              <a:t>percepts</a:t>
            </a:r>
            <a:r>
              <a:rPr lang="en-IN"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2" y="381000"/>
            <a:ext cx="8534400" cy="6172200"/>
          </a:xfrm>
        </p:spPr>
        <p:txBody>
          <a:bodyPr>
            <a:normAutofit/>
          </a:bodyPr>
          <a:lstStyle/>
          <a:p>
            <a:pPr algn="just"/>
            <a:r>
              <a:rPr lang="en-IN" sz="2800" dirty="0" smtClean="0"/>
              <a:t>For example, Figure 2.7 shows a rather trivial agent program that keeps track of the percept sequence and then uses it to index into a table of actions to decide what to do.</a:t>
            </a:r>
          </a:p>
          <a:p>
            <a:pPr algn="just"/>
            <a:r>
              <a:rPr lang="en-IN" sz="2800" dirty="0" smtClean="0"/>
              <a:t>To build a rational agent in this way, as a designers must construct a table that contains the appropriate action for every </a:t>
            </a:r>
            <a:r>
              <a:rPr lang="en-US" sz="2800" dirty="0" smtClean="0"/>
              <a:t>possible percept sequence.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2" y="304800"/>
            <a:ext cx="8534400" cy="6096000"/>
          </a:xfrm>
        </p:spPr>
        <p:txBody>
          <a:bodyPr>
            <a:normAutofit/>
          </a:bodyPr>
          <a:lstStyle/>
          <a:p>
            <a:pPr algn="just"/>
            <a:r>
              <a:rPr lang="en-US" sz="2800" dirty="0" smtClean="0"/>
              <a:t>The daunting size of these tables means that </a:t>
            </a:r>
          </a:p>
          <a:p>
            <a:pPr algn="just">
              <a:buNone/>
            </a:pPr>
            <a:r>
              <a:rPr lang="en-US" sz="2800" dirty="0" smtClean="0"/>
              <a:t>   (a) no physical agent in this universe will have the space to store the table </a:t>
            </a:r>
          </a:p>
          <a:p>
            <a:pPr algn="just">
              <a:buNone/>
            </a:pPr>
            <a:r>
              <a:rPr lang="en-US" sz="2800" dirty="0" smtClean="0"/>
              <a:t>   (b) the designer would not have time to create the table </a:t>
            </a:r>
          </a:p>
          <a:p>
            <a:pPr algn="just">
              <a:buNone/>
            </a:pPr>
            <a:r>
              <a:rPr lang="en-US" sz="2800" dirty="0" smtClean="0"/>
              <a:t>   (c) no agent could ever learn all the right table entries from its experience, and </a:t>
            </a:r>
          </a:p>
          <a:p>
            <a:pPr algn="just">
              <a:buNone/>
            </a:pPr>
            <a:r>
              <a:rPr lang="en-US" sz="2800" dirty="0" smtClean="0"/>
              <a:t>    (d) even if the environment is simple enough to yield a feasible table size, the designer still has no guidance about how to fill in the table entries</a:t>
            </a:r>
          </a:p>
          <a:p>
            <a:pPr algn="just">
              <a:buNone/>
            </a:pPr>
            <a:r>
              <a:rPr lang="en-US" sz="2800" dirty="0" smtClean="0"/>
              <a:t>     For ex: Huge tables of square roots used by engineers and schoolchildren prior to the 1970s have now been replaced by a five-line program. </a:t>
            </a:r>
          </a:p>
          <a:p>
            <a:pPr algn="just">
              <a:buNone/>
            </a:pPr>
            <a:endParaRPr lang="en-US"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76200"/>
            <a:ext cx="5486400" cy="838200"/>
          </a:xfrm>
        </p:spPr>
        <p:txBody>
          <a:bodyPr>
            <a:normAutofit/>
          </a:bodyPr>
          <a:lstStyle/>
          <a:p>
            <a:pPr eaLnBrk="1" hangingPunct="1"/>
            <a:r>
              <a:rPr lang="en-US" dirty="0" smtClean="0"/>
              <a:t>What is AI?</a:t>
            </a:r>
          </a:p>
        </p:txBody>
      </p:sp>
      <p:sp>
        <p:nvSpPr>
          <p:cNvPr id="6147" name="Rectangle 3"/>
          <p:cNvSpPr>
            <a:spLocks noGrp="1" noChangeArrowheads="1"/>
          </p:cNvSpPr>
          <p:nvPr>
            <p:ph type="body" idx="1"/>
          </p:nvPr>
        </p:nvSpPr>
        <p:spPr>
          <a:xfrm>
            <a:off x="457200" y="3962400"/>
            <a:ext cx="8229600" cy="2057400"/>
          </a:xfrm>
        </p:spPr>
        <p:txBody>
          <a:bodyPr>
            <a:normAutofit/>
          </a:bodyPr>
          <a:lstStyle/>
          <a:p>
            <a:pPr eaLnBrk="1" hangingPunct="1">
              <a:buFontTx/>
              <a:buNone/>
            </a:pPr>
            <a:r>
              <a:rPr lang="en-US" sz="2800" dirty="0" smtClean="0"/>
              <a:t>Views of AI fall into four categories: 	</a:t>
            </a:r>
          </a:p>
          <a:p>
            <a:pPr eaLnBrk="1" hangingPunct="1">
              <a:buFontTx/>
              <a:buNone/>
            </a:pPr>
            <a:r>
              <a:rPr lang="en-US" sz="2800" dirty="0" smtClean="0"/>
              <a:t>		</a:t>
            </a:r>
          </a:p>
          <a:p>
            <a:pPr eaLnBrk="1" hangingPunct="1"/>
            <a:endParaRPr lang="en-US" sz="2800" dirty="0" smtClean="0"/>
          </a:p>
          <a:p>
            <a:pPr eaLnBrk="1" hangingPunct="1">
              <a:buFontTx/>
              <a:buNone/>
            </a:pPr>
            <a:endParaRPr lang="en-US" sz="2800" dirty="0" smtClean="0"/>
          </a:p>
        </p:txBody>
      </p:sp>
      <p:graphicFrame>
        <p:nvGraphicFramePr>
          <p:cNvPr id="7186" name="Group 18"/>
          <p:cNvGraphicFramePr>
            <a:graphicFrameLocks noGrp="1"/>
          </p:cNvGraphicFramePr>
          <p:nvPr/>
        </p:nvGraphicFramePr>
        <p:xfrm>
          <a:off x="533400" y="4572000"/>
          <a:ext cx="7086600" cy="1036320"/>
        </p:xfrm>
        <a:graphic>
          <a:graphicData uri="http://schemas.openxmlformats.org/drawingml/2006/table">
            <a:tbl>
              <a:tblPr/>
              <a:tblGrid>
                <a:gridCol w="3352800"/>
                <a:gridCol w="3733800"/>
              </a:tblGrid>
              <a:tr h="473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dirty="0" smtClean="0"/>
                        <a:t>Thinking humanly</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dirty="0" smtClean="0"/>
                        <a:t>Thinking rationally </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6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dirty="0" smtClean="0"/>
                        <a:t>Acting humanly</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dirty="0" smtClean="0"/>
                        <a:t>Acting rationally </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228600" y="990600"/>
            <a:ext cx="86868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Autofit/>
          </a:bodyPr>
          <a:lstStyle/>
          <a:p>
            <a:pPr algn="just"/>
            <a:r>
              <a:rPr lang="en-US" sz="2800" dirty="0" smtClean="0"/>
              <a:t>Four basic kinds of agent programs that embody the principles underlying almost all intelligent systems:</a:t>
            </a:r>
          </a:p>
          <a:p>
            <a:pPr indent="-77788" algn="just">
              <a:buNone/>
            </a:pPr>
            <a:r>
              <a:rPr lang="en-US" sz="2800" dirty="0" smtClean="0"/>
              <a:t>• Simple reflex agents;</a:t>
            </a:r>
          </a:p>
          <a:p>
            <a:pPr indent="-77788" algn="just">
              <a:buNone/>
            </a:pPr>
            <a:r>
              <a:rPr lang="en-US" sz="2800" dirty="0" smtClean="0"/>
              <a:t>• Model-based reflex agents;</a:t>
            </a:r>
          </a:p>
          <a:p>
            <a:pPr indent="-77788" algn="just">
              <a:buNone/>
            </a:pPr>
            <a:r>
              <a:rPr lang="en-US" sz="2800" dirty="0" smtClean="0"/>
              <a:t>• Goal-based agents; and</a:t>
            </a:r>
          </a:p>
          <a:p>
            <a:pPr indent="-77788" algn="just">
              <a:buNone/>
            </a:pPr>
            <a:r>
              <a:rPr lang="en-US" sz="2800" dirty="0" smtClean="0"/>
              <a:t>• Utility-based agents</a:t>
            </a:r>
          </a:p>
          <a:p>
            <a:pPr algn="just"/>
            <a:r>
              <a:rPr lang="en-US" sz="2800" dirty="0" smtClean="0"/>
              <a:t>Each kind of agent program combines particular components in particular ways to generate actions</a:t>
            </a:r>
          </a:p>
          <a:p>
            <a:pPr algn="just"/>
            <a:r>
              <a:rPr lang="en-US" sz="2800" dirty="0" smtClean="0"/>
              <a:t>Explains in general terms how to convert all these agents into </a:t>
            </a:r>
            <a:r>
              <a:rPr lang="en-US" sz="2800" i="1" dirty="0" smtClean="0"/>
              <a:t>learning agents that can improve the performance of their components so as to generate better actions.</a:t>
            </a:r>
          </a:p>
          <a:p>
            <a:pPr indent="-77788" algn="just">
              <a:buNone/>
            </a:pPr>
            <a:endParaRPr lang="en-US" sz="2800" dirty="0" smtClean="0"/>
          </a:p>
          <a:p>
            <a:pPr algn="just"/>
            <a:endParaRPr lang="en-US"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2" y="0"/>
            <a:ext cx="8229600" cy="715962"/>
          </a:xfrm>
        </p:spPr>
        <p:txBody>
          <a:bodyPr>
            <a:normAutofit fontScale="90000"/>
          </a:bodyPr>
          <a:lstStyle/>
          <a:p>
            <a:pPr eaLnBrk="1" hangingPunct="1"/>
            <a:r>
              <a:rPr lang="en-US" dirty="0" smtClean="0"/>
              <a:t>Simple reflex agents</a:t>
            </a:r>
          </a:p>
        </p:txBody>
      </p:sp>
      <p:pic>
        <p:nvPicPr>
          <p:cNvPr id="23555" name="Picture 4" descr="simple-reflex-agent"/>
          <p:cNvPicPr>
            <a:picLocks noGrp="1" noChangeAspect="1" noChangeArrowheads="1"/>
          </p:cNvPicPr>
          <p:nvPr>
            <p:ph idx="1"/>
          </p:nvPr>
        </p:nvPicPr>
        <p:blipFill>
          <a:blip r:embed="rId2" cstate="print"/>
          <a:srcRect/>
          <a:stretch>
            <a:fillRect/>
          </a:stretch>
        </p:blipFill>
        <p:spPr>
          <a:xfrm>
            <a:off x="4876800" y="3962400"/>
            <a:ext cx="4267200" cy="2895600"/>
          </a:xfrm>
          <a:noFill/>
        </p:spPr>
      </p:pic>
      <p:sp>
        <p:nvSpPr>
          <p:cNvPr id="4" name="TextBox 3"/>
          <p:cNvSpPr txBox="1"/>
          <p:nvPr/>
        </p:nvSpPr>
        <p:spPr>
          <a:xfrm>
            <a:off x="228600" y="609602"/>
            <a:ext cx="8763000" cy="1569660"/>
          </a:xfrm>
          <a:prstGeom prst="rect">
            <a:avLst/>
          </a:prstGeom>
          <a:noFill/>
        </p:spPr>
        <p:txBody>
          <a:bodyPr wrap="square" rtlCol="0">
            <a:spAutoFit/>
          </a:bodyPr>
          <a:lstStyle/>
          <a:p>
            <a:r>
              <a:rPr lang="en-US" sz="2400" i="1" dirty="0" smtClean="0"/>
              <a:t>Ex: the vacuum agent </a:t>
            </a:r>
            <a:r>
              <a:rPr lang="en-US" sz="2400" dirty="0" smtClean="0"/>
              <a:t>whose agent function is tabulated in Figure 2.3 is a simple reflex agent, because its decision is based only on the current location and on whether that location contains dirt. </a:t>
            </a:r>
          </a:p>
          <a:p>
            <a:r>
              <a:rPr lang="en-US" sz="2400" dirty="0" smtClean="0"/>
              <a:t>An agent program for this agent is shown in Figure 2.8.</a:t>
            </a:r>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228600" y="2133600"/>
            <a:ext cx="8915400" cy="1828800"/>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0" y="4191000"/>
            <a:ext cx="48768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629400"/>
          </a:xfrm>
        </p:spPr>
        <p:txBody>
          <a:bodyPr>
            <a:noAutofit/>
          </a:bodyPr>
          <a:lstStyle/>
          <a:p>
            <a:pPr algn="just"/>
            <a:r>
              <a:rPr lang="en-US" sz="2600" dirty="0" smtClean="0"/>
              <a:t>Simple reflex behaviors occur even in more complex environments. </a:t>
            </a:r>
          </a:p>
          <a:p>
            <a:pPr algn="just"/>
            <a:r>
              <a:rPr lang="en-US" sz="2600" dirty="0" smtClean="0"/>
              <a:t>Imagine yourself as the driver of the automated taxi. </a:t>
            </a:r>
          </a:p>
          <a:p>
            <a:pPr algn="just"/>
            <a:r>
              <a:rPr lang="en-US" sz="2600" dirty="0" smtClean="0"/>
              <a:t>If the car in front brakes and its brake lights come on, then you should notice this and initiate braking. </a:t>
            </a:r>
          </a:p>
          <a:p>
            <a:pPr algn="just"/>
            <a:r>
              <a:rPr lang="en-US" sz="2600" dirty="0" smtClean="0"/>
              <a:t>Triggers some established connection in the agent program to the action “initiate braking.” </a:t>
            </a:r>
          </a:p>
          <a:p>
            <a:pPr algn="just"/>
            <a:r>
              <a:rPr lang="en-US" sz="2600" dirty="0" smtClean="0"/>
              <a:t>Call such a connection a condition–action rule, written as </a:t>
            </a:r>
          </a:p>
          <a:p>
            <a:pPr algn="just">
              <a:buNone/>
            </a:pPr>
            <a:r>
              <a:rPr lang="en-US" sz="2600" b="1" dirty="0" smtClean="0"/>
              <a:t>                    if </a:t>
            </a:r>
            <a:r>
              <a:rPr lang="en-US" sz="2600" b="1" i="1" dirty="0" smtClean="0"/>
              <a:t>car-in-front-is-braking then initiate-braking</a:t>
            </a:r>
          </a:p>
          <a:p>
            <a:pPr algn="just"/>
            <a:r>
              <a:rPr lang="en-US" sz="2400" dirty="0" smtClean="0"/>
              <a:t>The INTERPRET-INPUT function generates an abstracted description of the current state from the percept, and the RULE-MATCH function returns the first rule in the set of rules that matches the given state description. </a:t>
            </a:r>
          </a:p>
          <a:p>
            <a:pPr marL="0" indent="0" algn="just">
              <a:buNone/>
            </a:pPr>
            <a:endParaRPr lang="en-US" sz="2400" dirty="0" smtClean="0"/>
          </a:p>
          <a:p>
            <a:pPr algn="just">
              <a:buNone/>
            </a:pPr>
            <a:endParaRPr lang="en-US" sz="2600" b="1" i="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a:bodyPr>
          <a:lstStyle/>
          <a:p>
            <a:pPr algn="just"/>
            <a:r>
              <a:rPr lang="en-US" sz="2800" dirty="0" smtClean="0"/>
              <a:t>The agent in Fig 2.10 will work </a:t>
            </a:r>
            <a:r>
              <a:rPr lang="en-US" sz="2800" i="1" dirty="0" smtClean="0"/>
              <a:t>only if the correct decision can be made on the basis of only the current percept—that is, only if the environment is fully observable.</a:t>
            </a:r>
          </a:p>
          <a:p>
            <a:pPr algn="just"/>
            <a:r>
              <a:rPr lang="en-US" sz="2800" dirty="0" smtClean="0"/>
              <a:t>This works if the car in front has a centrally mounted brake light. </a:t>
            </a:r>
          </a:p>
          <a:p>
            <a:pPr algn="just"/>
            <a:r>
              <a:rPr lang="en-US" sz="2800" dirty="0" smtClean="0"/>
              <a:t>A simple reflex agent driving behind such a car would either brake continuously and unnecessarily, or, worse, never brake at all.</a:t>
            </a:r>
          </a:p>
          <a:p>
            <a:pPr algn="just"/>
            <a:r>
              <a:rPr lang="en-US" sz="2800" dirty="0" smtClean="0"/>
              <a:t>Infinite loops are often unavoidable for simple reflex agents operating in partially observable environments. </a:t>
            </a:r>
          </a:p>
          <a:p>
            <a:pPr algn="just"/>
            <a:r>
              <a:rPr lang="en-US" sz="2800" dirty="0" smtClean="0"/>
              <a:t>Ex</a:t>
            </a:r>
            <a:r>
              <a:rPr lang="en-US" sz="2800" b="1" dirty="0" smtClean="0"/>
              <a:t>: </a:t>
            </a:r>
            <a:r>
              <a:rPr lang="en-US" sz="2800" dirty="0" smtClean="0"/>
              <a:t>if the vacuum agent perceives [Clean], it might flip a coin to choose between Left and Right . </a:t>
            </a:r>
          </a:p>
          <a:p>
            <a:pPr algn="just"/>
            <a:endParaRPr lang="en-US" sz="2800" i="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76200"/>
            <a:ext cx="8229600" cy="639762"/>
          </a:xfrm>
        </p:spPr>
        <p:txBody>
          <a:bodyPr>
            <a:normAutofit fontScale="90000"/>
          </a:bodyPr>
          <a:lstStyle/>
          <a:p>
            <a:r>
              <a:rPr lang="en-US" b="1" dirty="0" smtClean="0"/>
              <a:t>Model-based reflex agents</a:t>
            </a:r>
            <a:endParaRPr lang="en-US" dirty="0"/>
          </a:p>
        </p:txBody>
      </p:sp>
      <p:sp>
        <p:nvSpPr>
          <p:cNvPr id="3" name="Content Placeholder 2"/>
          <p:cNvSpPr>
            <a:spLocks noGrp="1"/>
          </p:cNvSpPr>
          <p:nvPr>
            <p:ph idx="1"/>
          </p:nvPr>
        </p:nvSpPr>
        <p:spPr>
          <a:xfrm>
            <a:off x="304802" y="914400"/>
            <a:ext cx="8534400" cy="5638800"/>
          </a:xfrm>
        </p:spPr>
        <p:txBody>
          <a:bodyPr>
            <a:normAutofit/>
          </a:bodyPr>
          <a:lstStyle/>
          <a:p>
            <a:pPr algn="just"/>
            <a:r>
              <a:rPr lang="en-US" sz="2400" dirty="0" smtClean="0"/>
              <a:t>The most effective way to handle partial </a:t>
            </a:r>
            <a:r>
              <a:rPr lang="en-US" sz="2400" dirty="0" err="1" smtClean="0"/>
              <a:t>observability</a:t>
            </a:r>
            <a:r>
              <a:rPr lang="en-US" sz="2400" dirty="0" smtClean="0"/>
              <a:t> is for the agent to </a:t>
            </a:r>
            <a:r>
              <a:rPr lang="en-US" sz="2400" i="1" dirty="0" smtClean="0"/>
              <a:t>keep track of the part of the world it can’t see now.</a:t>
            </a:r>
          </a:p>
          <a:p>
            <a:pPr algn="just"/>
            <a:r>
              <a:rPr lang="en-US" sz="2400" i="1" dirty="0" smtClean="0"/>
              <a:t>Agent should maintain some sort of internal </a:t>
            </a:r>
            <a:r>
              <a:rPr lang="en-US" sz="2400" dirty="0" smtClean="0"/>
              <a:t>state that depends on the percept history and thereby reflects at least some of the unobserved aspects of the current state. </a:t>
            </a:r>
          </a:p>
          <a:p>
            <a:pPr algn="just"/>
            <a:r>
              <a:rPr lang="en-US" sz="2400" dirty="0" smtClean="0"/>
              <a:t>For the braking problem, the internal state is not too extensive—just the previous frame from the camera, allowing the agent to detect when two red lights at the edge of the vehicle go on or off simultaneously. </a:t>
            </a:r>
          </a:p>
          <a:p>
            <a:pPr algn="just"/>
            <a:r>
              <a:rPr lang="en-US" sz="2400" dirty="0" smtClean="0"/>
              <a:t>Internal state information requires two kinds of knowledge to be encoded in the agent program. </a:t>
            </a:r>
          </a:p>
          <a:p>
            <a:pPr algn="just"/>
            <a:r>
              <a:rPr lang="en-US" sz="2400" dirty="0" smtClean="0"/>
              <a:t>Need some information about how the world evolves independently of the agent—for example, that an overtaking car generally will be closer behind than it was a moment ago.</a:t>
            </a:r>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normAutofit/>
          </a:bodyPr>
          <a:lstStyle/>
          <a:p>
            <a:pPr algn="just"/>
            <a:r>
              <a:rPr lang="en-US" sz="2800" dirty="0" smtClean="0"/>
              <a:t>Second, need some information about how the agent’s own actions affect the world</a:t>
            </a:r>
          </a:p>
          <a:p>
            <a:pPr algn="just"/>
            <a:r>
              <a:rPr lang="en-US" sz="2800" dirty="0" smtClean="0"/>
              <a:t>Ex: when the agent turns the steering wheel clockwise, the car turns to the right, or that after driving for five minutes northbound on the freeway, one is usually about five miles north of where one was five minutes ago. </a:t>
            </a:r>
          </a:p>
          <a:p>
            <a:pPr algn="just"/>
            <a:r>
              <a:rPr lang="en-US" sz="2800" dirty="0" smtClean="0"/>
              <a:t>This knowledge about “how the world works”—whether implemented in simple Boolean circuits or in complete scientific theories—is called a model of the world. </a:t>
            </a:r>
          </a:p>
          <a:p>
            <a:pPr algn="just"/>
            <a:r>
              <a:rPr lang="en-US" sz="2800" dirty="0" smtClean="0"/>
              <a:t>An agent that uses such a model is called a model-based agent</a:t>
            </a:r>
            <a:r>
              <a:rPr lang="en-US" sz="2800" dirty="0" smtClean="0"/>
              <a:t>.</a:t>
            </a:r>
            <a:endParaRPr lang="en-US"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4" descr="reflex+state-agent"/>
          <p:cNvPicPr>
            <a:picLocks noChangeAspect="1" noChangeArrowheads="1"/>
          </p:cNvPicPr>
          <p:nvPr/>
        </p:nvPicPr>
        <p:blipFill>
          <a:blip r:embed="rId2" cstate="print"/>
          <a:srcRect/>
          <a:stretch>
            <a:fillRect/>
          </a:stretch>
        </p:blipFill>
        <p:spPr>
          <a:xfrm>
            <a:off x="0" y="0"/>
            <a:ext cx="3657600" cy="3429000"/>
          </a:xfrm>
          <a:prstGeom prst="rect">
            <a:avLst/>
          </a:prstGeom>
          <a:noFill/>
        </p:spPr>
      </p:pic>
      <p:sp>
        <p:nvSpPr>
          <p:cNvPr id="6" name="Rectangle 5"/>
          <p:cNvSpPr/>
          <p:nvPr/>
        </p:nvSpPr>
        <p:spPr>
          <a:xfrm>
            <a:off x="0" y="3456061"/>
            <a:ext cx="3761094" cy="353943"/>
          </a:xfrm>
          <a:prstGeom prst="rect">
            <a:avLst/>
          </a:prstGeom>
        </p:spPr>
        <p:txBody>
          <a:bodyPr wrap="none">
            <a:spAutoFit/>
          </a:bodyPr>
          <a:lstStyle/>
          <a:p>
            <a:r>
              <a:rPr lang="en-US" sz="1700" b="1" dirty="0" smtClean="0"/>
              <a:t>Figure 2.11 A model-based reflex agent.</a:t>
            </a:r>
            <a:endParaRPr lang="en-US" sz="1700" dirty="0"/>
          </a:p>
        </p:txBody>
      </p:sp>
      <p:pic>
        <p:nvPicPr>
          <p:cNvPr id="1026" name="Picture 2"/>
          <p:cNvPicPr>
            <a:picLocks noChangeAspect="1" noChangeArrowheads="1"/>
          </p:cNvPicPr>
          <p:nvPr/>
        </p:nvPicPr>
        <p:blipFill>
          <a:blip r:embed="rId3" cstate="print"/>
          <a:srcRect/>
          <a:stretch>
            <a:fillRect/>
          </a:stretch>
        </p:blipFill>
        <p:spPr bwMode="auto">
          <a:xfrm>
            <a:off x="0" y="4114800"/>
            <a:ext cx="9144000" cy="27432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581401" y="0"/>
            <a:ext cx="5562601"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algn="just"/>
            <a:r>
              <a:rPr lang="en-US" sz="2800" dirty="0" smtClean="0"/>
              <a:t>The details of how models and states are represented vary widely depending on the type of environment. </a:t>
            </a:r>
          </a:p>
          <a:p>
            <a:pPr algn="just"/>
            <a:r>
              <a:rPr lang="en-US" sz="2800" dirty="0" smtClean="0"/>
              <a:t>It is possible for the agent to determine the current state of a partially observable environment </a:t>
            </a:r>
            <a:r>
              <a:rPr lang="en-US" sz="2800" i="1" dirty="0" smtClean="0"/>
              <a:t>exactly. </a:t>
            </a:r>
          </a:p>
          <a:p>
            <a:pPr algn="just"/>
            <a:r>
              <a:rPr lang="en-US" sz="2800" i="1" dirty="0" smtClean="0"/>
              <a:t>Box </a:t>
            </a:r>
            <a:r>
              <a:rPr lang="en-US" sz="2800" dirty="0" smtClean="0"/>
              <a:t>labeled “what the world is like now” represents the agent’s “best guess” (or sometimes best guesses). </a:t>
            </a:r>
          </a:p>
          <a:p>
            <a:pPr algn="just"/>
            <a:r>
              <a:rPr lang="en-US" sz="2800" dirty="0" smtClean="0"/>
              <a:t>Ex: An automated taxi may not be able to see around the large truck that has stopped in front of it and can only guess about what may be causing the hold-up.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0"/>
            <a:ext cx="8229600" cy="609600"/>
          </a:xfrm>
        </p:spPr>
        <p:txBody>
          <a:bodyPr>
            <a:normAutofit fontScale="90000"/>
          </a:bodyPr>
          <a:lstStyle/>
          <a:p>
            <a:r>
              <a:rPr lang="en-US" b="1" dirty="0" smtClean="0"/>
              <a:t>Goal-based agents</a:t>
            </a:r>
            <a:endParaRPr lang="en-US" dirty="0"/>
          </a:p>
        </p:txBody>
      </p:sp>
      <p:sp>
        <p:nvSpPr>
          <p:cNvPr id="3" name="Content Placeholder 2"/>
          <p:cNvSpPr>
            <a:spLocks noGrp="1"/>
          </p:cNvSpPr>
          <p:nvPr>
            <p:ph idx="1"/>
          </p:nvPr>
        </p:nvSpPr>
        <p:spPr>
          <a:xfrm>
            <a:off x="228600" y="685800"/>
            <a:ext cx="8686800" cy="5943600"/>
          </a:xfrm>
        </p:spPr>
        <p:txBody>
          <a:bodyPr>
            <a:noAutofit/>
          </a:bodyPr>
          <a:lstStyle/>
          <a:p>
            <a:pPr algn="just"/>
            <a:r>
              <a:rPr lang="en-US" sz="2400" dirty="0" smtClean="0"/>
              <a:t>Knowing something about the current state of the environment is not always enough to decide what to do. </a:t>
            </a:r>
          </a:p>
          <a:p>
            <a:pPr algn="just"/>
            <a:r>
              <a:rPr lang="en-US" sz="2400" dirty="0" smtClean="0"/>
              <a:t>Ex: At a road junction, the taxi can turn left, turn right, or go straight on. </a:t>
            </a:r>
          </a:p>
          <a:p>
            <a:pPr algn="just"/>
            <a:r>
              <a:rPr lang="en-US" sz="2400" dirty="0" smtClean="0"/>
              <a:t>The correct decision depends on where the taxi is trying to get to.</a:t>
            </a:r>
          </a:p>
          <a:p>
            <a:pPr algn="just"/>
            <a:r>
              <a:rPr lang="en-US" sz="2400" dirty="0" smtClean="0"/>
              <a:t>Current state description, the agent needs some sort of goal information that describes situations that are desirable—for example, being at the passenger’s destination. </a:t>
            </a:r>
          </a:p>
          <a:p>
            <a:pPr algn="just"/>
            <a:r>
              <a:rPr lang="en-US" sz="2400" dirty="0" smtClean="0"/>
              <a:t>The agent program can combine this with the model (the same information as was used in the model based reflex agent) to choose actions that achieve the goal. </a:t>
            </a:r>
          </a:p>
          <a:p>
            <a:pPr algn="just"/>
            <a:r>
              <a:rPr lang="en-US" sz="2400" dirty="0" smtClean="0"/>
              <a:t>Figure 2.13 shows the goal-based agent’s structure.</a:t>
            </a:r>
          </a:p>
          <a:p>
            <a:r>
              <a:rPr lang="en-US" sz="2400" dirty="0" smtClean="0"/>
              <a:t>Goal-based action selection is straightforward,  </a:t>
            </a:r>
          </a:p>
          <a:p>
            <a:r>
              <a:rPr lang="en-US" sz="2400" dirty="0" smtClean="0"/>
              <a:t>Ex: when goal satisfaction results immediately from a single action.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lgn="just"/>
            <a:r>
              <a:rPr lang="en-US" sz="2800" dirty="0" smtClean="0"/>
              <a:t>Sometimes it will be more tricky</a:t>
            </a:r>
          </a:p>
          <a:p>
            <a:pPr algn="just"/>
            <a:r>
              <a:rPr lang="en-US" sz="2800" dirty="0" smtClean="0"/>
              <a:t>Ex: when the agent has to consider long sequences of twists and turns in order to find a way to achieve the goal.</a:t>
            </a:r>
          </a:p>
          <a:p>
            <a:pPr algn="just"/>
            <a:r>
              <a:rPr lang="en-US" sz="2800" b="1" dirty="0" smtClean="0"/>
              <a:t>Search </a:t>
            </a:r>
            <a:r>
              <a:rPr lang="en-US" sz="2800" dirty="0" smtClean="0"/>
              <a:t>and </a:t>
            </a:r>
            <a:r>
              <a:rPr lang="en-US" sz="2800" b="1" dirty="0" smtClean="0"/>
              <a:t>planning </a:t>
            </a:r>
            <a:r>
              <a:rPr lang="en-US" sz="2800" dirty="0" smtClean="0"/>
              <a:t>are the subfields of AI devoted to finding action sequences that achieve the agent’s goals.</a:t>
            </a:r>
          </a:p>
          <a:p>
            <a:pPr algn="just"/>
            <a:r>
              <a:rPr lang="en-US" sz="2800" dirty="0" smtClean="0"/>
              <a:t>In the reflex agent designs, this information is not explicitly represented, because the built-in rules map directly from percepts to actions. </a:t>
            </a:r>
          </a:p>
          <a:p>
            <a:pPr algn="just"/>
            <a:r>
              <a:rPr lang="en-US" sz="2800" dirty="0" smtClean="0"/>
              <a:t>The reflex agent brakes when it sees brake lights. </a:t>
            </a:r>
          </a:p>
          <a:p>
            <a:pPr algn="just"/>
            <a:r>
              <a:rPr lang="en-US" sz="2800" dirty="0" smtClean="0"/>
              <a:t>A goal-based agent, reason that if the car in front has its brake lights on, it will slow down. </a:t>
            </a:r>
          </a:p>
          <a:p>
            <a:pPr algn="just"/>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2" y="46038"/>
            <a:ext cx="8229600" cy="715962"/>
          </a:xfrm>
        </p:spPr>
        <p:txBody>
          <a:bodyPr>
            <a:normAutofit fontScale="90000"/>
          </a:bodyPr>
          <a:lstStyle/>
          <a:p>
            <a:pPr eaLnBrk="1" hangingPunct="1"/>
            <a:r>
              <a:rPr lang="en-US" dirty="0" smtClean="0"/>
              <a:t>Acting humanly: Turing Test</a:t>
            </a:r>
          </a:p>
        </p:txBody>
      </p:sp>
      <p:sp>
        <p:nvSpPr>
          <p:cNvPr id="7171" name="Rectangle 3"/>
          <p:cNvSpPr>
            <a:spLocks noGrp="1" noChangeArrowheads="1"/>
          </p:cNvSpPr>
          <p:nvPr>
            <p:ph type="body" idx="1"/>
          </p:nvPr>
        </p:nvSpPr>
        <p:spPr>
          <a:xfrm>
            <a:off x="304800" y="762000"/>
            <a:ext cx="8610600" cy="5791200"/>
          </a:xfrm>
        </p:spPr>
        <p:txBody>
          <a:bodyPr>
            <a:noAutofit/>
          </a:bodyPr>
          <a:lstStyle/>
          <a:p>
            <a:pPr algn="just" eaLnBrk="1" hangingPunct="1">
              <a:lnSpc>
                <a:spcPct val="80000"/>
              </a:lnSpc>
            </a:pPr>
            <a:r>
              <a:rPr lang="en-US" sz="2800" dirty="0" smtClean="0"/>
              <a:t>Turing (1950) "Computing machinery and intelligence":</a:t>
            </a:r>
          </a:p>
          <a:p>
            <a:pPr algn="just" eaLnBrk="1" hangingPunct="1">
              <a:lnSpc>
                <a:spcPct val="80000"/>
              </a:lnSpc>
            </a:pPr>
            <a:r>
              <a:rPr lang="en-US" sz="2800" dirty="0" smtClean="0"/>
              <a:t>"Can machines think?" </a:t>
            </a:r>
            <a:r>
              <a:rPr lang="en-US" sz="2800" dirty="0" smtClean="0">
                <a:sym typeface="Wingdings" pitchFamily="2" charset="2"/>
              </a:rPr>
              <a:t></a:t>
            </a:r>
            <a:r>
              <a:rPr lang="en-US" sz="2800" dirty="0" smtClean="0"/>
              <a:t> "Can machines behave intelligently?"</a:t>
            </a:r>
          </a:p>
          <a:p>
            <a:pPr algn="just" eaLnBrk="1" hangingPunct="1">
              <a:lnSpc>
                <a:spcPct val="80000"/>
              </a:lnSpc>
            </a:pPr>
            <a:r>
              <a:rPr lang="en-US" sz="2800" dirty="0" smtClean="0"/>
              <a:t>Operational test for intelligent behavior: the Imitation Game</a:t>
            </a:r>
          </a:p>
          <a:p>
            <a:pPr algn="just"/>
            <a:r>
              <a:rPr lang="en-US" sz="2800" dirty="0" smtClean="0"/>
              <a:t>A Computer passes the test if a human interrogator, after posing some written questions, cannot tell whether the written responses come from a person or from a computer.</a:t>
            </a:r>
          </a:p>
          <a:p>
            <a:pPr algn="just" eaLnBrk="1" hangingPunct="1">
              <a:lnSpc>
                <a:spcPct val="80000"/>
              </a:lnSpc>
            </a:pPr>
            <a:endParaRPr lang="en-US" sz="2800" dirty="0" smtClean="0"/>
          </a:p>
          <a:p>
            <a:pPr algn="just" eaLnBrk="1" hangingPunct="1">
              <a:lnSpc>
                <a:spcPct val="80000"/>
              </a:lnSpc>
            </a:pPr>
            <a:endParaRPr lang="en-US" sz="2400" dirty="0" smtClean="0"/>
          </a:p>
          <a:p>
            <a:pPr algn="just" eaLnBrk="1" hangingPunct="1">
              <a:lnSpc>
                <a:spcPct val="80000"/>
              </a:lnSpc>
            </a:pPr>
            <a:endParaRPr lang="en-US" sz="2400" dirty="0" smtClean="0"/>
          </a:p>
          <a:p>
            <a:pPr algn="just" eaLnBrk="1" hangingPunct="1">
              <a:lnSpc>
                <a:spcPct val="80000"/>
              </a:lnSpc>
            </a:pPr>
            <a:endParaRPr lang="en-US" sz="2400" dirty="0" smtClean="0"/>
          </a:p>
          <a:p>
            <a:pPr algn="just" eaLnBrk="1" hangingPunct="1">
              <a:lnSpc>
                <a:spcPct val="80000"/>
              </a:lnSpc>
              <a:buNone/>
            </a:pPr>
            <a:endParaRPr lang="en-US" sz="2400" dirty="0" smtClean="0"/>
          </a:p>
        </p:txBody>
      </p:sp>
      <p:pic>
        <p:nvPicPr>
          <p:cNvPr id="7172" name="Picture 4" descr="turing"/>
          <p:cNvPicPr>
            <a:picLocks noChangeAspect="1" noChangeArrowheads="1"/>
          </p:cNvPicPr>
          <p:nvPr/>
        </p:nvPicPr>
        <p:blipFill>
          <a:blip r:embed="rId2" cstate="print"/>
          <a:srcRect/>
          <a:stretch>
            <a:fillRect/>
          </a:stretch>
        </p:blipFill>
        <p:spPr bwMode="auto">
          <a:xfrm>
            <a:off x="1219200" y="4724400"/>
            <a:ext cx="5791200" cy="1600200"/>
          </a:xfrm>
          <a:prstGeom prst="rect">
            <a:avLst/>
          </a:prstGeom>
          <a:noFill/>
          <a:ln w="9525">
            <a:noFill/>
            <a:miter lim="800000"/>
            <a:headEnd/>
            <a:tailEnd/>
          </a:ln>
        </p:spPr>
      </p:pic>
      <p:sp>
        <p:nvSpPr>
          <p:cNvPr id="5" name="Slide Number Placeholder 4"/>
          <p:cNvSpPr>
            <a:spLocks noGrp="1"/>
          </p:cNvSpPr>
          <p:nvPr>
            <p:ph type="sldNum" sz="quarter" idx="12"/>
          </p:nvPr>
        </p:nvSpPr>
        <p:spPr>
          <a:xfrm>
            <a:off x="6934200" y="6492879"/>
            <a:ext cx="2133600" cy="365125"/>
          </a:xfrm>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76200"/>
            <a:ext cx="8229600" cy="563562"/>
          </a:xfrm>
        </p:spPr>
        <p:txBody>
          <a:bodyPr>
            <a:normAutofit fontScale="90000"/>
          </a:bodyPr>
          <a:lstStyle/>
          <a:p>
            <a:r>
              <a:rPr lang="en-US" b="1" dirty="0" smtClean="0"/>
              <a:t>Utility-based agents</a:t>
            </a:r>
            <a:endParaRPr lang="en-US" dirty="0"/>
          </a:p>
        </p:txBody>
      </p:sp>
      <p:sp>
        <p:nvSpPr>
          <p:cNvPr id="3" name="Content Placeholder 2"/>
          <p:cNvSpPr>
            <a:spLocks noGrp="1"/>
          </p:cNvSpPr>
          <p:nvPr>
            <p:ph idx="1"/>
          </p:nvPr>
        </p:nvSpPr>
        <p:spPr>
          <a:xfrm>
            <a:off x="152400" y="762000"/>
            <a:ext cx="8763000" cy="5867400"/>
          </a:xfrm>
        </p:spPr>
        <p:txBody>
          <a:bodyPr>
            <a:normAutofit lnSpcReduction="10000"/>
          </a:bodyPr>
          <a:lstStyle/>
          <a:p>
            <a:pPr algn="just"/>
            <a:r>
              <a:rPr lang="en-US" sz="2400" dirty="0" smtClean="0"/>
              <a:t>Goals alone are not enough to generate high-quality behavior in most environments. </a:t>
            </a:r>
          </a:p>
          <a:p>
            <a:pPr algn="just"/>
            <a:r>
              <a:rPr lang="en-US" sz="2400" dirty="0" smtClean="0"/>
              <a:t>Ex: Many action sequences will get the taxi to its destination (thereby achieving the goal) but some are quicker, safer, more reliable, or cheaper than others. </a:t>
            </a:r>
          </a:p>
          <a:p>
            <a:pPr algn="just"/>
            <a:r>
              <a:rPr lang="en-US" sz="2400" dirty="0" smtClean="0"/>
              <a:t>Goals just provide a crude binary distinction between “happy” and “unhappy” states. </a:t>
            </a:r>
          </a:p>
          <a:p>
            <a:pPr algn="just"/>
            <a:r>
              <a:rPr lang="en-US" sz="2400" dirty="0" smtClean="0"/>
              <a:t>A more general performance measure should allow a comparison of different world states according to exactly how happy they would make the agent. </a:t>
            </a:r>
          </a:p>
          <a:p>
            <a:pPr algn="just"/>
            <a:r>
              <a:rPr lang="en-US" sz="2400" dirty="0" smtClean="0"/>
              <a:t>Because “happy” does not sound very scientific, economists and computer scientists use the term utility instead</a:t>
            </a:r>
          </a:p>
          <a:p>
            <a:r>
              <a:rPr lang="en-US" sz="2400" dirty="0" smtClean="0"/>
              <a:t>Performance measure assigns a score to any given sequence of environment states, so it can easily distinguish between more and less desirable ways of getting to the taxi’s destination.</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Autofit/>
          </a:bodyPr>
          <a:lstStyle/>
          <a:p>
            <a:pPr algn="just"/>
            <a:r>
              <a:rPr lang="en-US" sz="2800" dirty="0" smtClean="0"/>
              <a:t>An agent’s </a:t>
            </a:r>
            <a:r>
              <a:rPr lang="en-US" sz="2800" b="1" dirty="0" smtClean="0"/>
              <a:t>utility function is essentially an internalization </a:t>
            </a:r>
            <a:r>
              <a:rPr lang="en-US" sz="2800" dirty="0" smtClean="0"/>
              <a:t>of the performance measure. </a:t>
            </a:r>
          </a:p>
          <a:p>
            <a:pPr algn="just"/>
            <a:r>
              <a:rPr lang="en-US" sz="2800" dirty="0" smtClean="0"/>
              <a:t>It has many advantages in terms of flexibility and learning.</a:t>
            </a:r>
          </a:p>
          <a:p>
            <a:pPr algn="just"/>
            <a:r>
              <a:rPr lang="en-US" sz="2800" dirty="0" smtClean="0"/>
              <a:t>First, when there are conflicting goals, only some of which can be achieved (ex: speed and safety), the utility function specifies the appropriate tradeoff. </a:t>
            </a:r>
          </a:p>
          <a:p>
            <a:pPr algn="just"/>
            <a:r>
              <a:rPr lang="en-US" sz="2800" dirty="0" smtClean="0"/>
              <a:t>Second, when there are several goals that the agent can aim for, none of which can be achieved with certainty, utility provides a way in which the likelihood of success can be weighed against the importance of the goals.</a:t>
            </a:r>
          </a:p>
          <a:p>
            <a:r>
              <a:rPr lang="en-US" sz="2800" dirty="0" smtClean="0"/>
              <a:t>A rational utility-based agent chooses the action that maximizes the expected utility of the action outcomes.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5" name="Picture 5" descr="utility-based-agent"/>
          <p:cNvPicPr>
            <a:picLocks noChangeAspect="1" noChangeArrowheads="1"/>
          </p:cNvPicPr>
          <p:nvPr/>
        </p:nvPicPr>
        <p:blipFill>
          <a:blip r:embed="rId2" cstate="print"/>
          <a:srcRect/>
          <a:stretch>
            <a:fillRect/>
          </a:stretch>
        </p:blipFill>
        <p:spPr>
          <a:xfrm>
            <a:off x="457201" y="76200"/>
            <a:ext cx="7391399" cy="4114800"/>
          </a:xfrm>
          <a:prstGeom prst="rect">
            <a:avLst/>
          </a:prstGeom>
          <a:noFill/>
        </p:spPr>
      </p:pic>
      <p:sp>
        <p:nvSpPr>
          <p:cNvPr id="6" name="Rectangle 5"/>
          <p:cNvSpPr/>
          <p:nvPr/>
        </p:nvSpPr>
        <p:spPr>
          <a:xfrm>
            <a:off x="76200" y="4572001"/>
            <a:ext cx="8915400" cy="1631216"/>
          </a:xfrm>
          <a:prstGeom prst="rect">
            <a:avLst/>
          </a:prstGeom>
        </p:spPr>
        <p:txBody>
          <a:bodyPr wrap="square">
            <a:spAutoFit/>
          </a:bodyPr>
          <a:lstStyle/>
          <a:p>
            <a:pPr algn="just"/>
            <a:r>
              <a:rPr lang="en-US" sz="2000" b="1" dirty="0" smtClean="0"/>
              <a:t>Figure 2.14 A model-based, utility-based agent. It uses a model of the world, along with </a:t>
            </a:r>
            <a:r>
              <a:rPr lang="en-US" sz="2000" dirty="0" smtClean="0"/>
              <a:t>a utility function that measures its preferences among states of the world. Then it chooses the action that leads to the best expected utility, where expected utility is computed by averaging over all possible outcome states, weighted by the probability of the outcome.</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152400"/>
            <a:ext cx="8229600" cy="609600"/>
          </a:xfrm>
        </p:spPr>
        <p:txBody>
          <a:bodyPr>
            <a:normAutofit fontScale="90000"/>
          </a:bodyPr>
          <a:lstStyle/>
          <a:p>
            <a:r>
              <a:rPr lang="en-US" b="1" dirty="0" smtClean="0"/>
              <a:t>Learning agents</a:t>
            </a:r>
            <a:endParaRPr lang="en-US" dirty="0"/>
          </a:p>
        </p:txBody>
      </p:sp>
      <p:sp>
        <p:nvSpPr>
          <p:cNvPr id="3" name="Content Placeholder 2"/>
          <p:cNvSpPr>
            <a:spLocks noGrp="1"/>
          </p:cNvSpPr>
          <p:nvPr>
            <p:ph idx="1"/>
          </p:nvPr>
        </p:nvSpPr>
        <p:spPr>
          <a:xfrm>
            <a:off x="228600" y="762000"/>
            <a:ext cx="8686800" cy="5867400"/>
          </a:xfrm>
        </p:spPr>
        <p:txBody>
          <a:bodyPr>
            <a:normAutofit/>
          </a:bodyPr>
          <a:lstStyle/>
          <a:p>
            <a:pPr algn="just"/>
            <a:r>
              <a:rPr lang="en-US" sz="2400" dirty="0" smtClean="0"/>
              <a:t>Described agent programs with various methods for selecting actions but not explained how the agent programs </a:t>
            </a:r>
            <a:r>
              <a:rPr lang="en-US" sz="2400" i="1" dirty="0" smtClean="0"/>
              <a:t>come into being.</a:t>
            </a:r>
          </a:p>
          <a:p>
            <a:pPr algn="just"/>
            <a:r>
              <a:rPr lang="en-US" sz="2400" dirty="0" smtClean="0"/>
              <a:t>Learning has another advantage: it allows the agent to operate in initially unknown environments and to become more competent than its initial knowledge alone might allow. </a:t>
            </a:r>
          </a:p>
          <a:p>
            <a:pPr algn="just"/>
            <a:r>
              <a:rPr lang="en-US" sz="2400" dirty="0" smtClean="0"/>
              <a:t>A learning agent can be divided into four conceptual components, as shown in Fig. 2.15. </a:t>
            </a:r>
          </a:p>
          <a:p>
            <a:pPr algn="just"/>
            <a:r>
              <a:rPr lang="en-US" sz="2400" dirty="0" smtClean="0"/>
              <a:t>The most important distinction is between the learning element, which is responsible for making improvements, and the </a:t>
            </a:r>
            <a:r>
              <a:rPr lang="en-US" sz="2400" b="1" dirty="0" smtClean="0"/>
              <a:t>performance element, which is responsible for </a:t>
            </a:r>
            <a:r>
              <a:rPr lang="en-US" sz="2400" dirty="0" smtClean="0"/>
              <a:t>selecting external actions.</a:t>
            </a:r>
          </a:p>
          <a:p>
            <a:pPr algn="just"/>
            <a:r>
              <a:rPr lang="en-US" sz="2400" dirty="0" smtClean="0"/>
              <a:t>The performance element is considered to be the entire agent: it takes in percepts and decides on actions. </a:t>
            </a:r>
          </a:p>
          <a:p>
            <a:pPr algn="just"/>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5" name="Picture 9" descr="learning-agent"/>
          <p:cNvPicPr>
            <a:picLocks noChangeAspect="1" noChangeArrowheads="1"/>
          </p:cNvPicPr>
          <p:nvPr/>
        </p:nvPicPr>
        <p:blipFill>
          <a:blip r:embed="rId2" cstate="print"/>
          <a:srcRect/>
          <a:stretch>
            <a:fillRect/>
          </a:stretch>
        </p:blipFill>
        <p:spPr>
          <a:xfrm>
            <a:off x="228600" y="76200"/>
            <a:ext cx="8686800" cy="4191000"/>
          </a:xfrm>
          <a:prstGeom prst="rect">
            <a:avLst/>
          </a:prstGeom>
          <a:noFill/>
        </p:spPr>
      </p:pic>
      <p:sp>
        <p:nvSpPr>
          <p:cNvPr id="6" name="Rectangle 5"/>
          <p:cNvSpPr/>
          <p:nvPr/>
        </p:nvSpPr>
        <p:spPr>
          <a:xfrm>
            <a:off x="1936117" y="4343400"/>
            <a:ext cx="4845685" cy="461665"/>
          </a:xfrm>
          <a:prstGeom prst="rect">
            <a:avLst/>
          </a:prstGeom>
        </p:spPr>
        <p:txBody>
          <a:bodyPr wrap="none">
            <a:spAutoFit/>
          </a:bodyPr>
          <a:lstStyle/>
          <a:p>
            <a:r>
              <a:rPr lang="en-US" sz="2400" b="1" dirty="0" smtClean="0"/>
              <a:t>Figure 2.15 A general learning agent.</a:t>
            </a:r>
            <a:endParaRPr lang="en-US" sz="2400" dirty="0"/>
          </a:p>
        </p:txBody>
      </p:sp>
      <p:sp>
        <p:nvSpPr>
          <p:cNvPr id="7" name="Rectangle 6"/>
          <p:cNvSpPr/>
          <p:nvPr/>
        </p:nvSpPr>
        <p:spPr>
          <a:xfrm>
            <a:off x="152400" y="4953000"/>
            <a:ext cx="8915400" cy="1785104"/>
          </a:xfrm>
          <a:prstGeom prst="rect">
            <a:avLst/>
          </a:prstGeom>
        </p:spPr>
        <p:txBody>
          <a:bodyPr wrap="square">
            <a:spAutoFit/>
          </a:bodyPr>
          <a:lstStyle/>
          <a:p>
            <a:pPr algn="just"/>
            <a:r>
              <a:rPr lang="en-US" sz="2200" dirty="0" smtClean="0"/>
              <a:t>The learning element uses feedback from the critic on how the agent is doing and determines how the performance element should be modified to do better in the future.</a:t>
            </a:r>
          </a:p>
          <a:p>
            <a:pPr algn="just"/>
            <a:r>
              <a:rPr lang="en-US" sz="2200" dirty="0" smtClean="0"/>
              <a:t>The design of the learning element depends very much on the design of the performance element.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algn="just"/>
            <a:r>
              <a:rPr lang="en-US" sz="2300" dirty="0" smtClean="0"/>
              <a:t>Given an agent design, learning mechanisms can be constructed to improve every part of the agent.</a:t>
            </a:r>
          </a:p>
          <a:p>
            <a:pPr algn="just"/>
            <a:r>
              <a:rPr lang="en-US" sz="2300" dirty="0" smtClean="0"/>
              <a:t>Ex: A chess program could receive a percept indicating that it has checkmated its opponent, but it needs a performance standard to know that this is a good thing.</a:t>
            </a:r>
          </a:p>
          <a:p>
            <a:pPr algn="just"/>
            <a:r>
              <a:rPr lang="en-US" sz="2300" dirty="0" smtClean="0"/>
              <a:t>The last component of the learning agent is the </a:t>
            </a:r>
            <a:r>
              <a:rPr lang="en-US" sz="2300" b="1" dirty="0" smtClean="0"/>
              <a:t>problem generator. </a:t>
            </a:r>
          </a:p>
          <a:p>
            <a:pPr algn="just"/>
            <a:r>
              <a:rPr lang="en-US" sz="2300" dirty="0" smtClean="0"/>
              <a:t>The point is that if the performance element had its way, it would keep doing the actions that are best, given what it knows. </a:t>
            </a:r>
          </a:p>
          <a:p>
            <a:pPr algn="just"/>
            <a:r>
              <a:rPr lang="en-US" sz="2300" dirty="0" smtClean="0"/>
              <a:t>But if the agent is willing to explore a little and do some perhaps suboptimal actions in the short run, it might discover much better actions for the long run. </a:t>
            </a:r>
          </a:p>
          <a:p>
            <a:pPr algn="just"/>
            <a:r>
              <a:rPr lang="en-US" sz="2300" dirty="0" smtClean="0"/>
              <a:t>The performance element consists of whatever collection of knowledge and procedures the taxi has for selecting its driving actions.</a:t>
            </a:r>
          </a:p>
          <a:p>
            <a:pPr algn="just"/>
            <a:r>
              <a:rPr lang="en-US" sz="2300" dirty="0" smtClean="0"/>
              <a:t>Ex: After the taxi makes a quick left turn across three lanes of traffic, the critic observes the shocking language used by other drivers. </a:t>
            </a:r>
            <a:endParaRPr lang="en-US"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Autofit/>
          </a:bodyPr>
          <a:lstStyle/>
          <a:p>
            <a:pPr algn="just">
              <a:spcBef>
                <a:spcPts val="0"/>
              </a:spcBef>
            </a:pPr>
            <a:r>
              <a:rPr lang="en-US" sz="2800" dirty="0" smtClean="0"/>
              <a:t>From this experience, the learning element is able to formulate a rule saying this was a bad action, and the performance element is modified by installation of the new rule. </a:t>
            </a:r>
          </a:p>
          <a:p>
            <a:pPr algn="just">
              <a:spcBef>
                <a:spcPts val="0"/>
              </a:spcBef>
            </a:pPr>
            <a:r>
              <a:rPr lang="en-US" sz="2800" dirty="0" smtClean="0"/>
              <a:t>The learning element can make changes to any of the “knowledge” components shown in the agent diagrams.</a:t>
            </a:r>
          </a:p>
          <a:p>
            <a:pPr algn="just">
              <a:spcBef>
                <a:spcPts val="0"/>
              </a:spcBef>
            </a:pPr>
            <a:r>
              <a:rPr lang="en-US" sz="2800" dirty="0" smtClean="0"/>
              <a:t>Ex: If the taxi exerts a certain braking pressure when driving on a wet road, then it will soon find out how much deceleration is actually achieved. </a:t>
            </a:r>
          </a:p>
          <a:p>
            <a:pPr algn="just">
              <a:spcBef>
                <a:spcPts val="0"/>
              </a:spcBef>
            </a:pPr>
            <a:r>
              <a:rPr lang="en-US" sz="2800" dirty="0" smtClean="0"/>
              <a:t>The </a:t>
            </a:r>
            <a:r>
              <a:rPr lang="en-US" sz="2800" dirty="0" smtClean="0"/>
              <a:t>external performance standard must inform the agent that the loss of tips is a negative contribution to its overall performance; then the agent might be able to learn that violent maneuvers do not contribute to its own utility. </a:t>
            </a:r>
          </a:p>
          <a:p>
            <a:pPr marL="0" indent="0" algn="just">
              <a:spcBef>
                <a:spcPts val="0"/>
              </a:spcBef>
              <a:buNone/>
            </a:pPr>
            <a:endParaRPr lang="en-US" sz="2800" dirty="0" smtClean="0"/>
          </a:p>
          <a:p>
            <a:pPr algn="just">
              <a:spcBef>
                <a:spcPts val="0"/>
              </a:spcBef>
            </a:pPr>
            <a:endParaRPr lang="en-US" sz="2800" dirty="0" smtClean="0"/>
          </a:p>
          <a:p>
            <a:pPr algn="just">
              <a:spcBef>
                <a:spcPts val="0"/>
              </a:spcBef>
            </a:pPr>
            <a:endParaRPr lang="en-US" sz="2800" dirty="0" smtClean="0"/>
          </a:p>
          <a:p>
            <a:pPr algn="just">
              <a:spcBef>
                <a:spcPts val="0"/>
              </a:spcBef>
            </a:pPr>
            <a:endParaRPr lang="en-US"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1"/>
            <a:ext cx="8763000" cy="2971799"/>
          </a:xfrm>
        </p:spPr>
        <p:txBody>
          <a:bodyPr/>
          <a:lstStyle/>
          <a:p>
            <a:pPr>
              <a:buNone/>
            </a:pPr>
            <a:r>
              <a:rPr lang="en-US" dirty="0" smtClean="0"/>
              <a:t>How the components of agent programs work</a:t>
            </a:r>
          </a:p>
          <a:p>
            <a:r>
              <a:rPr lang="en-US" sz="2400" dirty="0" smtClean="0"/>
              <a:t>Describe Agent programs (in very high-level terms) as consisting of various components, whose function it is to answer questions such as: “What is the world like now?” “What action should I do now?” “What do my actions do?”</a:t>
            </a:r>
          </a:p>
          <a:p>
            <a:r>
              <a:rPr lang="en-US" sz="2400" dirty="0" smtClean="0"/>
              <a:t>Place the representations along an axis of increasing complexity and expressive power—</a:t>
            </a:r>
            <a:r>
              <a:rPr lang="en-US" sz="2400" b="1" dirty="0" smtClean="0"/>
              <a:t>atomic, factored, and structured</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0" y="3048000"/>
            <a:ext cx="9144000" cy="3810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76200"/>
            <a:ext cx="8229600" cy="639762"/>
          </a:xfrm>
        </p:spPr>
        <p:txBody>
          <a:bodyPr>
            <a:normAutofit fontScale="90000"/>
          </a:bodyPr>
          <a:lstStyle/>
          <a:p>
            <a:r>
              <a:rPr lang="en-US" dirty="0" smtClean="0"/>
              <a:t>Problem solving agents</a:t>
            </a:r>
            <a:endParaRPr lang="en-US" dirty="0"/>
          </a:p>
        </p:txBody>
      </p:sp>
      <p:sp>
        <p:nvSpPr>
          <p:cNvPr id="3" name="Content Placeholder 2"/>
          <p:cNvSpPr>
            <a:spLocks noGrp="1"/>
          </p:cNvSpPr>
          <p:nvPr>
            <p:ph idx="1"/>
          </p:nvPr>
        </p:nvSpPr>
        <p:spPr>
          <a:xfrm>
            <a:off x="304802" y="762000"/>
            <a:ext cx="8610598" cy="5791200"/>
          </a:xfrm>
        </p:spPr>
        <p:txBody>
          <a:bodyPr>
            <a:noAutofit/>
          </a:bodyPr>
          <a:lstStyle/>
          <a:p>
            <a:pPr algn="just">
              <a:spcBef>
                <a:spcPts val="0"/>
              </a:spcBef>
            </a:pPr>
            <a:r>
              <a:rPr lang="en-US" sz="2400" b="1" dirty="0" smtClean="0"/>
              <a:t>problem-solving agent is </a:t>
            </a:r>
            <a:r>
              <a:rPr lang="en-US" sz="2400" dirty="0" smtClean="0"/>
              <a:t>one kind of goal-based agent</a:t>
            </a:r>
            <a:r>
              <a:rPr lang="en-US" sz="2400" b="1" dirty="0" smtClean="0"/>
              <a:t>.</a:t>
            </a:r>
          </a:p>
          <a:p>
            <a:pPr algn="just">
              <a:spcBef>
                <a:spcPts val="0"/>
              </a:spcBef>
            </a:pPr>
            <a:r>
              <a:rPr lang="en-US" sz="2400" dirty="0" smtClean="0"/>
              <a:t>Problem-solving agents use </a:t>
            </a:r>
            <a:r>
              <a:rPr lang="en-US" sz="2400" b="1" dirty="0" smtClean="0"/>
              <a:t>atomic representations</a:t>
            </a:r>
          </a:p>
          <a:p>
            <a:pPr algn="just">
              <a:spcBef>
                <a:spcPts val="0"/>
              </a:spcBef>
            </a:pPr>
            <a:r>
              <a:rPr lang="en-US" sz="2400" dirty="0" smtClean="0"/>
              <a:t>Goal-based agents that use more advanced </a:t>
            </a:r>
            <a:r>
              <a:rPr lang="en-US" sz="2400" b="1" dirty="0" smtClean="0"/>
              <a:t>factored or structured representations </a:t>
            </a:r>
            <a:r>
              <a:rPr lang="en-US" sz="2400" dirty="0" smtClean="0"/>
              <a:t>are usually called </a:t>
            </a:r>
            <a:r>
              <a:rPr lang="en-US" sz="2400" b="1" dirty="0" smtClean="0"/>
              <a:t>planning agents</a:t>
            </a:r>
          </a:p>
          <a:p>
            <a:pPr algn="just">
              <a:spcBef>
                <a:spcPts val="0"/>
              </a:spcBef>
            </a:pPr>
            <a:r>
              <a:rPr lang="en-US" sz="2400" dirty="0" smtClean="0"/>
              <a:t>General-purpose search algorithms that can be used to solve these problems</a:t>
            </a:r>
          </a:p>
          <a:p>
            <a:pPr algn="just">
              <a:spcBef>
                <a:spcPts val="0"/>
              </a:spcBef>
            </a:pPr>
            <a:r>
              <a:rPr lang="en-US" sz="2400" b="1" dirty="0" smtClean="0"/>
              <a:t>Uninformed search algorithms—algorithms that are given no information about the problem</a:t>
            </a:r>
            <a:r>
              <a:rPr lang="en-US" sz="2400" dirty="0" smtClean="0"/>
              <a:t> other than its definition. </a:t>
            </a:r>
          </a:p>
          <a:p>
            <a:pPr algn="just">
              <a:spcBef>
                <a:spcPts val="0"/>
              </a:spcBef>
            </a:pPr>
            <a:r>
              <a:rPr lang="en-US" sz="2400" dirty="0" smtClean="0"/>
              <a:t>some of these algorithms can solve any solvable problem, none of them can do so efficiently. </a:t>
            </a:r>
          </a:p>
          <a:p>
            <a:pPr algn="just">
              <a:spcBef>
                <a:spcPts val="0"/>
              </a:spcBef>
            </a:pPr>
            <a:r>
              <a:rPr lang="en-US" sz="2400" b="1" dirty="0" smtClean="0"/>
              <a:t>Informed search algorithms, on the other hand, </a:t>
            </a:r>
            <a:r>
              <a:rPr lang="en-US" sz="2400" dirty="0" smtClean="0"/>
              <a:t>can do quite well given some guidance on where to look for solutions.</a:t>
            </a:r>
          </a:p>
          <a:p>
            <a:pPr algn="just">
              <a:spcBef>
                <a:spcPts val="0"/>
              </a:spcBef>
            </a:pPr>
            <a:r>
              <a:rPr lang="en-US" sz="2400" i="1" dirty="0" smtClean="0"/>
              <a:t>More general case—where </a:t>
            </a:r>
            <a:r>
              <a:rPr lang="en-US" sz="2400" dirty="0" smtClean="0"/>
              <a:t>the agent’s future actions may vary depending on future percepts.</a:t>
            </a:r>
          </a:p>
          <a:p>
            <a:pPr algn="just">
              <a:spcBef>
                <a:spcPts val="0"/>
              </a:spcBef>
            </a:pPr>
            <a:r>
              <a:rPr lang="en-US" sz="2400" dirty="0" smtClean="0"/>
              <a:t>It uses the concepts of asymptotic complexity (that is, O() notation) and NP-completeness.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Autofit/>
          </a:bodyPr>
          <a:lstStyle/>
          <a:p>
            <a:pPr algn="just">
              <a:buNone/>
            </a:pPr>
            <a:r>
              <a:rPr lang="en-US" sz="2300" b="1" dirty="0" smtClean="0"/>
              <a:t>PROBLEM-SOLVING AGENTS</a:t>
            </a:r>
          </a:p>
          <a:p>
            <a:pPr algn="just"/>
            <a:r>
              <a:rPr lang="en-US" sz="2300" dirty="0" smtClean="0"/>
              <a:t>Intelligent agents are supposed to maximize their performance measure.</a:t>
            </a:r>
          </a:p>
          <a:p>
            <a:pPr algn="just"/>
            <a:r>
              <a:rPr lang="en-US" sz="2300" dirty="0" smtClean="0"/>
              <a:t>Imagine an agent in the city of Arad, Romania, enjoying a touring holiday. </a:t>
            </a:r>
          </a:p>
          <a:p>
            <a:pPr algn="just"/>
            <a:r>
              <a:rPr lang="en-US" sz="2300" dirty="0" smtClean="0"/>
              <a:t>The agent’s performance measure contains many factors: it wants to improve its suntan, improve its Romanian, take in the sights, enjoy the nightlife (such as it is), avoid hangovers, and so on. </a:t>
            </a:r>
          </a:p>
          <a:p>
            <a:pPr algn="just"/>
            <a:r>
              <a:rPr lang="en-US" sz="2000" dirty="0" smtClean="0"/>
              <a:t>Now, suppose the agent has a nonrefundable ticket to fly out of Bucharest the following day. </a:t>
            </a:r>
          </a:p>
          <a:p>
            <a:pPr algn="just"/>
            <a:r>
              <a:rPr lang="en-US" sz="2000" dirty="0" smtClean="0"/>
              <a:t>In that case, it makes sense for the agent to adopt the </a:t>
            </a:r>
            <a:r>
              <a:rPr lang="en-US" sz="2000" b="1" dirty="0" smtClean="0"/>
              <a:t>goal of getting to Bucharest.</a:t>
            </a:r>
          </a:p>
          <a:p>
            <a:pPr algn="just"/>
            <a:r>
              <a:rPr lang="en-US" sz="2000" dirty="0" smtClean="0"/>
              <a:t>Goals help organize behavior by limiting the objectives that the agent is trying to achieve. </a:t>
            </a:r>
          </a:p>
          <a:p>
            <a:pPr algn="just"/>
            <a:r>
              <a:rPr lang="en-US" sz="2000" b="1" dirty="0" smtClean="0"/>
              <a:t>Goal formulation, based on the current situation and the agent’s performance </a:t>
            </a:r>
            <a:r>
              <a:rPr lang="en-US" sz="2000" dirty="0" smtClean="0"/>
              <a:t>measure, is the first step in problem solving.</a:t>
            </a:r>
          </a:p>
          <a:p>
            <a:pPr algn="just"/>
            <a:r>
              <a:rPr lang="en-US" sz="2000" dirty="0" smtClean="0"/>
              <a:t>If it were to consider actions at the level of “move the left foot forward an inch” or “turn the steering wheel one degree left,” the agent would probably never find its way out of the parking lot, let alone to Bucharest.</a:t>
            </a:r>
            <a:endParaRPr lang="en-US" sz="2000" b="1" dirty="0" smtClean="0"/>
          </a:p>
          <a:p>
            <a:pPr algn="just"/>
            <a:endParaRPr lang="en-US" sz="23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2" y="76200"/>
            <a:ext cx="8229600" cy="868362"/>
          </a:xfrm>
        </p:spPr>
        <p:txBody>
          <a:bodyPr>
            <a:normAutofit fontScale="90000"/>
          </a:bodyPr>
          <a:lstStyle/>
          <a:p>
            <a:pPr eaLnBrk="1" hangingPunct="1"/>
            <a:r>
              <a:rPr lang="en-US" dirty="0" smtClean="0"/>
              <a:t>Thinking humanly: cognitive modeling</a:t>
            </a:r>
          </a:p>
        </p:txBody>
      </p:sp>
      <p:sp>
        <p:nvSpPr>
          <p:cNvPr id="8195" name="Rectangle 3"/>
          <p:cNvSpPr>
            <a:spLocks noGrp="1" noChangeArrowheads="1"/>
          </p:cNvSpPr>
          <p:nvPr>
            <p:ph type="body" idx="1"/>
          </p:nvPr>
        </p:nvSpPr>
        <p:spPr>
          <a:xfrm>
            <a:off x="304800" y="914400"/>
            <a:ext cx="8610600" cy="5562600"/>
          </a:xfrm>
        </p:spPr>
        <p:txBody>
          <a:bodyPr>
            <a:noAutofit/>
          </a:bodyPr>
          <a:lstStyle/>
          <a:p>
            <a:pPr algn="just" eaLnBrk="1" hangingPunct="1">
              <a:lnSpc>
                <a:spcPct val="80000"/>
              </a:lnSpc>
            </a:pPr>
            <a:r>
              <a:rPr lang="en-US" sz="2800" dirty="0" smtClean="0"/>
              <a:t>1960s "cognitive revolution": information-processing psychology Requires scientific theories of internal activities of the brain
 How to validate? Requires </a:t>
            </a:r>
          </a:p>
          <a:p>
            <a:pPr algn="just" eaLnBrk="1" hangingPunct="1">
              <a:lnSpc>
                <a:spcPct val="80000"/>
              </a:lnSpc>
              <a:buNone/>
            </a:pPr>
            <a:r>
              <a:rPr lang="en-US" sz="2800" dirty="0" smtClean="0"/>
              <a:t>     1) Predicting and testing behavior of human subjects (top-down)</a:t>
            </a:r>
          </a:p>
          <a:p>
            <a:pPr lvl="1" algn="just" eaLnBrk="1" hangingPunct="1">
              <a:lnSpc>
                <a:spcPct val="80000"/>
              </a:lnSpc>
              <a:buFontTx/>
              <a:buNone/>
            </a:pPr>
            <a:r>
              <a:rPr lang="en-US" dirty="0" smtClean="0"/>
              <a:t>    or </a:t>
            </a:r>
          </a:p>
          <a:p>
            <a:pPr lvl="1" algn="just" eaLnBrk="1" hangingPunct="1">
              <a:lnSpc>
                <a:spcPct val="80000"/>
              </a:lnSpc>
              <a:buFontTx/>
              <a:buNone/>
            </a:pPr>
            <a:r>
              <a:rPr lang="en-US" dirty="0" smtClean="0"/>
              <a:t>2) Direct identification from neurological data (bottom-up)</a:t>
            </a:r>
          </a:p>
          <a:p>
            <a:pPr algn="just"/>
            <a:r>
              <a:rPr lang="en-US" sz="2800" dirty="0" smtClean="0"/>
              <a:t>The interdisciplinary field of cognitive science brings together computer models from AI and experimental techniques from psychology to construct precise and testable theories of the human mind.</a:t>
            </a:r>
          </a:p>
          <a:p>
            <a:pPr marL="0" indent="0" algn="just" eaLnBrk="1" hangingPunct="1">
              <a:lnSpc>
                <a:spcPct val="80000"/>
              </a:lnSpc>
              <a:buNone/>
            </a:pPr>
            <a:endParaRPr lang="en-US"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Autofit/>
          </a:bodyPr>
          <a:lstStyle/>
          <a:p>
            <a:pPr algn="just"/>
            <a:r>
              <a:rPr lang="en-US" sz="2600" b="1" dirty="0" smtClean="0"/>
              <a:t>Problem formulation </a:t>
            </a:r>
            <a:r>
              <a:rPr lang="en-US" sz="2600" dirty="0" smtClean="0"/>
              <a:t>is the process of deciding what actions and states to consider, given a goal. </a:t>
            </a:r>
          </a:p>
          <a:p>
            <a:pPr algn="just"/>
            <a:r>
              <a:rPr lang="en-US" sz="2600" dirty="0" smtClean="0"/>
              <a:t>Assume that the agent will consider actions at the level of driving from one major town to another and Each State represents a town </a:t>
            </a:r>
          </a:p>
          <a:p>
            <a:pPr algn="just"/>
            <a:r>
              <a:rPr lang="en-US" sz="2600" dirty="0" smtClean="0"/>
              <a:t>Our agent has now adopted the goal of driving to Bucharest and is considering where to go from Arad. </a:t>
            </a:r>
          </a:p>
          <a:p>
            <a:pPr algn="just"/>
            <a:r>
              <a:rPr lang="en-US" sz="2600" dirty="0" smtClean="0"/>
              <a:t>Three roads lead out of Arad, one toward Sibiu, one to Timisoara, and one to </a:t>
            </a:r>
            <a:r>
              <a:rPr lang="en-US" sz="2600" dirty="0" err="1" smtClean="0"/>
              <a:t>Zerind</a:t>
            </a:r>
            <a:r>
              <a:rPr lang="en-US" sz="2600" dirty="0" smtClean="0"/>
              <a:t>. </a:t>
            </a:r>
          </a:p>
          <a:p>
            <a:pPr algn="just"/>
            <a:r>
              <a:rPr lang="en-US" sz="2600" dirty="0"/>
              <a:t>The agent can use this information to consider </a:t>
            </a:r>
            <a:r>
              <a:rPr lang="en-US" sz="2600" i="1" dirty="0"/>
              <a:t>subsequent stages of a hypothetical journey via </a:t>
            </a:r>
            <a:r>
              <a:rPr lang="en-US" sz="2600" dirty="0"/>
              <a:t>each of the three towns, trying to find a journey that eventually gets to Bucharest. </a:t>
            </a:r>
          </a:p>
          <a:p>
            <a:pPr algn="just"/>
            <a:r>
              <a:rPr lang="en-US" sz="2600" dirty="0"/>
              <a:t>Once it has found a path on the map from Arad to Bucharest, it can achieve its goal by carrying out the driving actions. </a:t>
            </a:r>
          </a:p>
          <a:p>
            <a:pPr marL="0" indent="0" algn="just">
              <a:buNone/>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553200"/>
          </a:xfrm>
        </p:spPr>
        <p:txBody>
          <a:bodyPr>
            <a:noAutofit/>
          </a:bodyPr>
          <a:lstStyle/>
          <a:p>
            <a:pPr algn="just"/>
            <a:r>
              <a:rPr lang="en-US" sz="2200" dirty="0" smtClean="0"/>
              <a:t>Assume </a:t>
            </a:r>
            <a:r>
              <a:rPr lang="en-US" sz="2200" dirty="0" smtClean="0"/>
              <a:t>that the environment is </a:t>
            </a:r>
            <a:r>
              <a:rPr lang="en-US" sz="2200" b="1" dirty="0" smtClean="0"/>
              <a:t>observable, so the agent always knows the current state.</a:t>
            </a:r>
          </a:p>
          <a:p>
            <a:pPr algn="just"/>
            <a:r>
              <a:rPr lang="en-US" sz="2200" dirty="0" smtClean="0"/>
              <a:t>Assume the environment is </a:t>
            </a:r>
            <a:r>
              <a:rPr lang="en-US" sz="2200" b="1" dirty="0" smtClean="0"/>
              <a:t>discrete, </a:t>
            </a:r>
            <a:r>
              <a:rPr lang="en-US" sz="2200" dirty="0" smtClean="0"/>
              <a:t>so at any given state there are only finitely many actions to choose from.</a:t>
            </a:r>
          </a:p>
          <a:p>
            <a:pPr algn="just"/>
            <a:r>
              <a:rPr lang="en-US" sz="2200" dirty="0" smtClean="0"/>
              <a:t>This is true for navigating in Romania because each city is connected to a small number of other cities. </a:t>
            </a:r>
          </a:p>
          <a:p>
            <a:pPr algn="just"/>
            <a:r>
              <a:rPr lang="en-US" sz="2200" dirty="0" smtClean="0"/>
              <a:t>Assume that the environment is </a:t>
            </a:r>
            <a:r>
              <a:rPr lang="en-US" sz="2200" b="1" dirty="0" smtClean="0"/>
              <a:t>deterministic, so each action has exactly one </a:t>
            </a:r>
            <a:r>
              <a:rPr lang="en-US" sz="2200" dirty="0" smtClean="0"/>
              <a:t>outcome. Under ideal conditions, this is true for the agent in Romania—it means that if it chooses to drive from Arad to Sibiu, it does end up in Sibiu. </a:t>
            </a:r>
          </a:p>
          <a:p>
            <a:pPr algn="just"/>
            <a:r>
              <a:rPr lang="en-US" sz="2200" dirty="0" smtClean="0"/>
              <a:t>Ex: Under less than ideal conditions, the agent might plan to drive from Arad to Sibiu and then to </a:t>
            </a:r>
            <a:r>
              <a:rPr lang="en-US" sz="2200" dirty="0" err="1" smtClean="0"/>
              <a:t>Rimnicu</a:t>
            </a:r>
            <a:r>
              <a:rPr lang="en-US" sz="2200" dirty="0" smtClean="0"/>
              <a:t> </a:t>
            </a:r>
            <a:r>
              <a:rPr lang="en-US" sz="2200" dirty="0" err="1" smtClean="0"/>
              <a:t>Vilcea</a:t>
            </a:r>
            <a:r>
              <a:rPr lang="en-US" sz="2200" dirty="0" smtClean="0"/>
              <a:t> but may also need to have a contingency plan in case it arrives by accident in </a:t>
            </a:r>
            <a:r>
              <a:rPr lang="en-US" sz="2200" dirty="0" err="1" smtClean="0"/>
              <a:t>Zerind</a:t>
            </a:r>
            <a:r>
              <a:rPr lang="en-US" sz="2200" dirty="0" smtClean="0"/>
              <a:t> instead of Sibiu.</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172200"/>
          </a:xfrm>
        </p:spPr>
        <p:txBody>
          <a:bodyPr>
            <a:normAutofit/>
          </a:bodyPr>
          <a:lstStyle/>
          <a:p>
            <a:pPr algn="just"/>
            <a:r>
              <a:rPr lang="en-US" sz="2400" dirty="0" smtClean="0"/>
              <a:t>Since only one percept is possible after the first action, the solution can specify only one possible second action, and so on.</a:t>
            </a:r>
          </a:p>
          <a:p>
            <a:pPr algn="just"/>
            <a:r>
              <a:rPr lang="en-US" sz="2400" dirty="0" smtClean="0"/>
              <a:t>The process SEARCH of looking for a sequence of actions that reaches the goal is called </a:t>
            </a:r>
            <a:r>
              <a:rPr lang="en-US" sz="2400" b="1" dirty="0" smtClean="0"/>
              <a:t>search.</a:t>
            </a:r>
          </a:p>
          <a:p>
            <a:pPr algn="just"/>
            <a:r>
              <a:rPr lang="en-US" sz="2400" dirty="0" smtClean="0"/>
              <a:t>A search algorithm takes a problem as input and returns a </a:t>
            </a:r>
            <a:r>
              <a:rPr lang="en-US" sz="2400" b="1" dirty="0" smtClean="0"/>
              <a:t>solution in the form of an action </a:t>
            </a:r>
            <a:r>
              <a:rPr lang="en-US" sz="2400" dirty="0" smtClean="0"/>
              <a:t>sequence. </a:t>
            </a:r>
          </a:p>
          <a:p>
            <a:pPr algn="just"/>
            <a:r>
              <a:rPr lang="en-US" sz="2400" dirty="0" smtClean="0"/>
              <a:t>Once a solution is found, the actions it recommends can be carried out. </a:t>
            </a:r>
          </a:p>
          <a:p>
            <a:pPr algn="just"/>
            <a:r>
              <a:rPr lang="en-US" sz="2400" dirty="0" smtClean="0"/>
              <a:t>This is called the </a:t>
            </a:r>
            <a:r>
              <a:rPr lang="en-US" sz="2400" b="1" dirty="0" smtClean="0"/>
              <a:t>execution phase. </a:t>
            </a:r>
          </a:p>
          <a:p>
            <a:pPr algn="just"/>
            <a:r>
              <a:rPr lang="en-US" sz="2400" dirty="0" smtClean="0"/>
              <a:t>Thus, we have a simple </a:t>
            </a:r>
            <a:r>
              <a:rPr lang="en-US" sz="2400" b="1" dirty="0" smtClean="0"/>
              <a:t>“formulate, search, execute” design </a:t>
            </a:r>
            <a:r>
              <a:rPr lang="en-US" sz="2400" dirty="0" smtClean="0"/>
              <a:t>for the agent, as shown in Figure 3.1.</a:t>
            </a:r>
          </a:p>
          <a:p>
            <a:pPr algn="just"/>
            <a:r>
              <a:rPr lang="en-US" sz="2400" dirty="0" smtClean="0"/>
              <a:t>After formulating a goal and a problem to solve, the agent calls a search procedure to solve it. </a:t>
            </a:r>
          </a:p>
          <a:p>
            <a:pPr algn="just"/>
            <a:r>
              <a:rPr lang="en-US" sz="2400" dirty="0" smtClean="0"/>
              <a:t>An agent that carries out its plans with its eyes closed, so to speak, must be quite certain of what is going OPEN-LOOP on. </a:t>
            </a:r>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BC7843-F043-4998-9654-A85BDE7D1D34}" type="slidenum">
              <a:rPr lang="en-US"/>
              <a:pPr/>
              <a:t>43</a:t>
            </a:fld>
            <a:endParaRPr lang="en-US"/>
          </a:p>
        </p:txBody>
      </p:sp>
      <p:sp>
        <p:nvSpPr>
          <p:cNvPr id="5122" name="Rectangle 2"/>
          <p:cNvSpPr>
            <a:spLocks noGrp="1" noChangeArrowheads="1"/>
          </p:cNvSpPr>
          <p:nvPr>
            <p:ph type="title"/>
          </p:nvPr>
        </p:nvSpPr>
        <p:spPr>
          <a:xfrm>
            <a:off x="457202" y="0"/>
            <a:ext cx="8229600" cy="563562"/>
          </a:xfrm>
        </p:spPr>
        <p:txBody>
          <a:bodyPr>
            <a:normAutofit fontScale="90000"/>
          </a:bodyPr>
          <a:lstStyle/>
          <a:p>
            <a:r>
              <a:rPr lang="en-US" dirty="0"/>
              <a:t>Problem-solving agents</a:t>
            </a:r>
          </a:p>
        </p:txBody>
      </p:sp>
      <p:pic>
        <p:nvPicPr>
          <p:cNvPr id="5124" name="Picture 4"/>
          <p:cNvPicPr>
            <a:picLocks noChangeAspect="1" noChangeArrowheads="1"/>
          </p:cNvPicPr>
          <p:nvPr/>
        </p:nvPicPr>
        <p:blipFill>
          <a:blip r:embed="rId2" cstate="print"/>
          <a:srcRect l="14844" t="17708" r="3125" b="22917"/>
          <a:stretch>
            <a:fillRect/>
          </a:stretch>
        </p:blipFill>
        <p:spPr bwMode="auto">
          <a:xfrm>
            <a:off x="304802" y="838200"/>
            <a:ext cx="8534400" cy="4648200"/>
          </a:xfrm>
          <a:prstGeom prst="rect">
            <a:avLst/>
          </a:prstGeom>
          <a:noFill/>
          <a:ln w="9525">
            <a:noFill/>
            <a:miter lim="800000"/>
            <a:headEnd/>
            <a:tailEnd/>
          </a:ln>
          <a:effectLst/>
        </p:spPr>
      </p:pic>
      <p:sp>
        <p:nvSpPr>
          <p:cNvPr id="7" name="Rectangle 6"/>
          <p:cNvSpPr/>
          <p:nvPr/>
        </p:nvSpPr>
        <p:spPr>
          <a:xfrm>
            <a:off x="228600" y="5562600"/>
            <a:ext cx="8458200" cy="923330"/>
          </a:xfrm>
          <a:prstGeom prst="rect">
            <a:avLst/>
          </a:prstGeom>
        </p:spPr>
        <p:txBody>
          <a:bodyPr wrap="square">
            <a:spAutoFit/>
          </a:bodyPr>
          <a:lstStyle/>
          <a:p>
            <a:pPr algn="just"/>
            <a:r>
              <a:rPr lang="en-US" b="1" dirty="0" smtClean="0"/>
              <a:t>Figure 3.1 A simple problem-solving agent. It first formulates a goal and a problem,</a:t>
            </a:r>
          </a:p>
          <a:p>
            <a:pPr algn="just"/>
            <a:r>
              <a:rPr lang="en-US" dirty="0" smtClean="0"/>
              <a:t>searches for a sequence of actions that would solve the problem, and then executes the actions one at a time. When this is complete, it formulates another goal and starts over.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152400"/>
            <a:ext cx="8229600" cy="563562"/>
          </a:xfrm>
        </p:spPr>
        <p:txBody>
          <a:bodyPr>
            <a:normAutofit fontScale="90000"/>
          </a:bodyPr>
          <a:lstStyle/>
          <a:p>
            <a:r>
              <a:rPr lang="en-US" b="1" dirty="0" smtClean="0"/>
              <a:t>Well-defined problems and solutions</a:t>
            </a:r>
            <a:endParaRPr lang="en-US" dirty="0"/>
          </a:p>
        </p:txBody>
      </p:sp>
      <p:sp>
        <p:nvSpPr>
          <p:cNvPr id="3" name="Content Placeholder 2"/>
          <p:cNvSpPr>
            <a:spLocks noGrp="1"/>
          </p:cNvSpPr>
          <p:nvPr>
            <p:ph idx="1"/>
          </p:nvPr>
        </p:nvSpPr>
        <p:spPr>
          <a:xfrm>
            <a:off x="152400" y="762000"/>
            <a:ext cx="8763000" cy="6019800"/>
          </a:xfrm>
        </p:spPr>
        <p:txBody>
          <a:bodyPr>
            <a:noAutofit/>
          </a:bodyPr>
          <a:lstStyle/>
          <a:p>
            <a:pPr algn="just"/>
            <a:r>
              <a:rPr lang="en-US" sz="2500" b="1" dirty="0" smtClean="0"/>
              <a:t>Problem can be defined formally by five components:</a:t>
            </a:r>
          </a:p>
          <a:p>
            <a:pPr algn="just"/>
            <a:r>
              <a:rPr lang="en-US" sz="2500" dirty="0" smtClean="0"/>
              <a:t>The </a:t>
            </a:r>
            <a:r>
              <a:rPr lang="en-US" sz="2500" b="1" dirty="0" smtClean="0"/>
              <a:t>initial state </a:t>
            </a:r>
            <a:r>
              <a:rPr lang="en-US" sz="2500" dirty="0" smtClean="0"/>
              <a:t>that the agent starts in</a:t>
            </a:r>
            <a:r>
              <a:rPr lang="en-US" sz="2500" b="1" dirty="0" smtClean="0"/>
              <a:t>. </a:t>
            </a:r>
          </a:p>
          <a:p>
            <a:pPr algn="just">
              <a:buNone/>
            </a:pPr>
            <a:r>
              <a:rPr lang="en-US" sz="2500" b="1" dirty="0" smtClean="0"/>
              <a:t>      Ex: </a:t>
            </a:r>
            <a:r>
              <a:rPr lang="en-US" sz="2500" dirty="0" smtClean="0"/>
              <a:t>The initial state for our agent in</a:t>
            </a:r>
            <a:r>
              <a:rPr lang="en-US" sz="2500" b="1" dirty="0" smtClean="0"/>
              <a:t> </a:t>
            </a:r>
            <a:r>
              <a:rPr lang="en-US" sz="2500" dirty="0" smtClean="0"/>
              <a:t>Romania might be described as In(Arad).</a:t>
            </a:r>
          </a:p>
          <a:p>
            <a:r>
              <a:rPr lang="en-US" sz="2500" dirty="0" smtClean="0"/>
              <a:t>A </a:t>
            </a:r>
            <a:r>
              <a:rPr lang="en-US" sz="2500" b="1" dirty="0" smtClean="0"/>
              <a:t>description</a:t>
            </a:r>
            <a:r>
              <a:rPr lang="en-US" sz="2500" dirty="0" smtClean="0"/>
              <a:t> of the possible actions available to the agent. Given a particular state s, ACTIONS(s) returns the set of actions that can be executed in s.  </a:t>
            </a:r>
            <a:endParaRPr lang="en-US" sz="2500" b="1" dirty="0" smtClean="0"/>
          </a:p>
          <a:p>
            <a:pPr>
              <a:buNone/>
            </a:pPr>
            <a:r>
              <a:rPr lang="en-US" sz="2500" b="1" dirty="0" smtClean="0"/>
              <a:t>     Ex: </a:t>
            </a:r>
            <a:r>
              <a:rPr lang="en-US" sz="2500" dirty="0" smtClean="0"/>
              <a:t>from the state In(Arad), the applicable actions are      {Go(Sibiu),Go(Timisoara) Go(</a:t>
            </a:r>
            <a:r>
              <a:rPr lang="en-US" sz="2500" dirty="0" err="1" smtClean="0"/>
              <a:t>Zerind</a:t>
            </a:r>
            <a:r>
              <a:rPr lang="en-US" sz="2500" dirty="0" smtClean="0"/>
              <a:t>)}.</a:t>
            </a:r>
          </a:p>
          <a:p>
            <a:r>
              <a:rPr lang="en-US" sz="2500" b="1" dirty="0" smtClean="0"/>
              <a:t>RESULT(s, a</a:t>
            </a:r>
            <a:r>
              <a:rPr lang="en-US" sz="2500" dirty="0" smtClean="0"/>
              <a:t>) that returns the state that results from</a:t>
            </a:r>
            <a:r>
              <a:rPr lang="en-US" sz="2500" b="1" dirty="0" smtClean="0"/>
              <a:t> </a:t>
            </a:r>
            <a:r>
              <a:rPr lang="en-US" sz="2500" dirty="0" smtClean="0"/>
              <a:t>doing action </a:t>
            </a:r>
            <a:r>
              <a:rPr lang="en-US" sz="2500" b="1" dirty="0" smtClean="0"/>
              <a:t>a</a:t>
            </a:r>
            <a:r>
              <a:rPr lang="en-US" sz="2500" dirty="0" smtClean="0"/>
              <a:t> in state </a:t>
            </a:r>
            <a:r>
              <a:rPr lang="en-US" sz="2500" b="1" dirty="0" smtClean="0"/>
              <a:t>s</a:t>
            </a:r>
            <a:r>
              <a:rPr lang="en-US" sz="2500" dirty="0" smtClean="0"/>
              <a:t>. </a:t>
            </a:r>
          </a:p>
          <a:p>
            <a:r>
              <a:rPr lang="en-US" sz="2500" dirty="0" smtClean="0"/>
              <a:t>We also use the term successor to refer to any state reachable from a given state by a single action. Ex: we have        </a:t>
            </a:r>
          </a:p>
          <a:p>
            <a:pPr>
              <a:buNone/>
            </a:pPr>
            <a:r>
              <a:rPr lang="en-US" sz="2500" dirty="0" smtClean="0"/>
              <a:t>                RESULT(In(Arad),Go(</a:t>
            </a:r>
            <a:r>
              <a:rPr lang="en-US" sz="2500" dirty="0" err="1" smtClean="0"/>
              <a:t>Zerind</a:t>
            </a:r>
            <a:r>
              <a:rPr lang="en-US" sz="2500" dirty="0" smtClean="0"/>
              <a:t>)) = In(</a:t>
            </a:r>
            <a:r>
              <a:rPr lang="en-US" sz="2500" dirty="0" err="1" smtClean="0"/>
              <a:t>Zerind</a:t>
            </a:r>
            <a:r>
              <a:rPr lang="en-US" sz="2500" dirty="0" smtClean="0"/>
              <a:t>) </a:t>
            </a:r>
            <a:endParaRPr lang="en-US" sz="2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Autofit/>
          </a:bodyPr>
          <a:lstStyle/>
          <a:p>
            <a:pPr algn="just">
              <a:spcBef>
                <a:spcPts val="0"/>
              </a:spcBef>
            </a:pPr>
            <a:r>
              <a:rPr lang="en-US" sz="2400" b="1" dirty="0" smtClean="0"/>
              <a:t>State space </a:t>
            </a:r>
            <a:r>
              <a:rPr lang="en-US" sz="2400" dirty="0" smtClean="0"/>
              <a:t>of the problem—is defined as the set of all states reachable from the initial state by any sequence of actions. </a:t>
            </a:r>
          </a:p>
          <a:p>
            <a:pPr algn="just">
              <a:spcBef>
                <a:spcPts val="0"/>
              </a:spcBef>
            </a:pPr>
            <a:r>
              <a:rPr lang="en-US" sz="2400" dirty="0" smtClean="0"/>
              <a:t>A </a:t>
            </a:r>
            <a:r>
              <a:rPr lang="en-US" sz="2400" b="1" dirty="0" smtClean="0"/>
              <a:t>path in the state space is a sequence </a:t>
            </a:r>
            <a:r>
              <a:rPr lang="en-US" sz="2400" dirty="0" smtClean="0"/>
              <a:t>of states connected by a sequence of actions.</a:t>
            </a:r>
          </a:p>
          <a:p>
            <a:pPr>
              <a:spcBef>
                <a:spcPts val="0"/>
              </a:spcBef>
            </a:pPr>
            <a:r>
              <a:rPr lang="en-US" sz="2400" dirty="0" smtClean="0"/>
              <a:t>The </a:t>
            </a:r>
            <a:r>
              <a:rPr lang="en-US" sz="2400" b="1" dirty="0" smtClean="0"/>
              <a:t>goal test, </a:t>
            </a:r>
            <a:r>
              <a:rPr lang="en-US" sz="2400" dirty="0" smtClean="0"/>
              <a:t>which determines whether a given state is a goal state</a:t>
            </a:r>
            <a:r>
              <a:rPr lang="en-US" sz="2400" b="1" dirty="0" smtClean="0"/>
              <a:t>. </a:t>
            </a:r>
          </a:p>
          <a:p>
            <a:pPr>
              <a:spcBef>
                <a:spcPts val="0"/>
              </a:spcBef>
            </a:pPr>
            <a:r>
              <a:rPr lang="en-US" sz="2400" dirty="0" smtClean="0"/>
              <a:t>Agent’s goal in Romania is the singleton set {In(Bucharest )}.</a:t>
            </a:r>
          </a:p>
          <a:p>
            <a:pPr algn="just">
              <a:spcBef>
                <a:spcPts val="0"/>
              </a:spcBef>
              <a:tabLst>
                <a:tab pos="361950" algn="l"/>
              </a:tabLst>
            </a:pPr>
            <a:r>
              <a:rPr lang="en-US" sz="2400" dirty="0" smtClean="0"/>
              <a:t>A </a:t>
            </a:r>
            <a:r>
              <a:rPr lang="en-US" sz="2400" b="1" dirty="0" smtClean="0"/>
              <a:t>path cost function </a:t>
            </a:r>
            <a:r>
              <a:rPr lang="en-US" sz="2400" dirty="0" smtClean="0"/>
              <a:t>that assigns a numeric cost to each path</a:t>
            </a:r>
            <a:r>
              <a:rPr lang="en-US" sz="2400" b="1" dirty="0" smtClean="0"/>
              <a:t>.</a:t>
            </a:r>
          </a:p>
          <a:p>
            <a:pPr marL="236538" indent="-236538" algn="just">
              <a:spcBef>
                <a:spcPts val="0"/>
              </a:spcBef>
            </a:pPr>
            <a:r>
              <a:rPr lang="en-US" sz="2400" dirty="0" smtClean="0"/>
              <a:t>Cost of a path can be described as the </a:t>
            </a:r>
            <a:r>
              <a:rPr lang="en-US" sz="2400" i="1" dirty="0" smtClean="0"/>
              <a:t>sum of the costs of the individual actions along the path. </a:t>
            </a:r>
            <a:r>
              <a:rPr lang="en-US" sz="2400" dirty="0" smtClean="0"/>
              <a:t>The </a:t>
            </a:r>
            <a:r>
              <a:rPr lang="en-US" sz="2400" b="1" dirty="0" smtClean="0"/>
              <a:t>step cost of taking action a</a:t>
            </a:r>
            <a:r>
              <a:rPr lang="en-US" sz="2400" dirty="0" smtClean="0"/>
              <a:t> in state </a:t>
            </a:r>
            <a:r>
              <a:rPr lang="en-US" sz="2400" b="1" dirty="0" smtClean="0"/>
              <a:t>s</a:t>
            </a:r>
            <a:r>
              <a:rPr lang="en-US" sz="2400" dirty="0" smtClean="0"/>
              <a:t> to reach state s  is denoted by c(s, a, s ). </a:t>
            </a:r>
          </a:p>
          <a:p>
            <a:pPr marL="236538" indent="-236538" algn="just">
              <a:spcBef>
                <a:spcPts val="0"/>
              </a:spcBef>
            </a:pPr>
            <a:r>
              <a:rPr lang="en-US" sz="2400" dirty="0" smtClean="0"/>
              <a:t>The step costs for Romania are shown in Fig. 3.2 as route distances.</a:t>
            </a:r>
          </a:p>
          <a:p>
            <a:pPr marL="236538" indent="-236538" algn="just">
              <a:spcBef>
                <a:spcPts val="0"/>
              </a:spcBef>
            </a:pPr>
            <a:r>
              <a:rPr lang="en-US" sz="2400" dirty="0" smtClean="0"/>
              <a:t>A </a:t>
            </a:r>
            <a:r>
              <a:rPr lang="en-US" sz="2400" b="1" dirty="0" smtClean="0"/>
              <a:t>solution to a problem is an action sequence</a:t>
            </a:r>
            <a:r>
              <a:rPr lang="en-US" sz="2400" dirty="0" smtClean="0"/>
              <a:t> that leads from the initial state to a goal state. Solution quality is measured by the path cost function, and an </a:t>
            </a:r>
            <a:r>
              <a:rPr lang="en-US" sz="2400" b="1" dirty="0" smtClean="0"/>
              <a:t>optimal solution has the lowest path cost among all solutions.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76200"/>
            <a:ext cx="8229600" cy="685800"/>
          </a:xfrm>
        </p:spPr>
        <p:txBody>
          <a:bodyPr>
            <a:normAutofit fontScale="90000"/>
          </a:bodyPr>
          <a:lstStyle/>
          <a:p>
            <a:r>
              <a:rPr lang="en-US" dirty="0" smtClean="0"/>
              <a:t>EXAMPLE PROBLEMS</a:t>
            </a:r>
            <a:endParaRPr lang="en-US" dirty="0"/>
          </a:p>
        </p:txBody>
      </p:sp>
      <p:sp>
        <p:nvSpPr>
          <p:cNvPr id="3" name="Content Placeholder 2"/>
          <p:cNvSpPr>
            <a:spLocks noGrp="1"/>
          </p:cNvSpPr>
          <p:nvPr>
            <p:ph idx="1"/>
          </p:nvPr>
        </p:nvSpPr>
        <p:spPr>
          <a:xfrm>
            <a:off x="228600" y="762000"/>
            <a:ext cx="8686800" cy="5867400"/>
          </a:xfrm>
        </p:spPr>
        <p:txBody>
          <a:bodyPr>
            <a:noAutofit/>
          </a:bodyPr>
          <a:lstStyle/>
          <a:p>
            <a:pPr algn="just"/>
            <a:r>
              <a:rPr lang="en-US" sz="2600" dirty="0" smtClean="0"/>
              <a:t>The problem-solving approach has been applied to a vast array of task environments. </a:t>
            </a:r>
          </a:p>
          <a:p>
            <a:pPr algn="just"/>
            <a:r>
              <a:rPr lang="en-US" sz="2600" dirty="0" smtClean="0"/>
              <a:t>List some of the best known here, distinguishing between </a:t>
            </a:r>
            <a:r>
              <a:rPr lang="en-US" sz="2600" i="1" dirty="0" smtClean="0"/>
              <a:t>toy and real-world problems. </a:t>
            </a:r>
          </a:p>
          <a:p>
            <a:pPr algn="just"/>
            <a:r>
              <a:rPr lang="en-US" sz="2600" i="1" dirty="0" smtClean="0"/>
              <a:t>A </a:t>
            </a:r>
            <a:r>
              <a:rPr lang="en-US" sz="2600" b="1" dirty="0" smtClean="0"/>
              <a:t>toy problem </a:t>
            </a:r>
            <a:r>
              <a:rPr lang="en-US" sz="2600" dirty="0" smtClean="0"/>
              <a:t>is intended to illustrate or exercise various problem-solving methods</a:t>
            </a:r>
            <a:r>
              <a:rPr lang="en-US" sz="2600" b="1" dirty="0" smtClean="0"/>
              <a:t>. </a:t>
            </a:r>
          </a:p>
          <a:p>
            <a:pPr algn="just"/>
            <a:r>
              <a:rPr lang="en-US" sz="2600" dirty="0" smtClean="0"/>
              <a:t>It can be given a concise, exact description and hence is usable by different researchers to compare the performance of algorithms. </a:t>
            </a:r>
          </a:p>
          <a:p>
            <a:pPr algn="just"/>
            <a:r>
              <a:rPr lang="en-US" sz="2600" dirty="0" smtClean="0"/>
              <a:t>A </a:t>
            </a:r>
            <a:r>
              <a:rPr lang="en-US" sz="2600" b="1" dirty="0" smtClean="0"/>
              <a:t>real-world problem is one whose solutions people actually </a:t>
            </a:r>
            <a:r>
              <a:rPr lang="en-US" sz="2600" dirty="0" smtClean="0"/>
              <a:t>care about. </a:t>
            </a:r>
          </a:p>
          <a:p>
            <a:pPr algn="just"/>
            <a:r>
              <a:rPr lang="en-US" sz="2600" dirty="0" smtClean="0"/>
              <a:t>Such problems tend not to have a single agreed-upon description, but we can give the general flavor of their formulations.</a:t>
            </a: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152400"/>
            <a:ext cx="8229600" cy="639762"/>
          </a:xfrm>
        </p:spPr>
        <p:txBody>
          <a:bodyPr>
            <a:normAutofit fontScale="90000"/>
          </a:bodyPr>
          <a:lstStyle/>
          <a:p>
            <a:r>
              <a:rPr lang="en-US" b="1" dirty="0" smtClean="0"/>
              <a:t>8-puzzle</a:t>
            </a:r>
            <a:endParaRPr lang="en-US" dirty="0"/>
          </a:p>
        </p:txBody>
      </p:sp>
      <p:sp>
        <p:nvSpPr>
          <p:cNvPr id="3" name="Content Placeholder 2"/>
          <p:cNvSpPr>
            <a:spLocks noGrp="1"/>
          </p:cNvSpPr>
          <p:nvPr>
            <p:ph idx="1"/>
          </p:nvPr>
        </p:nvSpPr>
        <p:spPr>
          <a:xfrm>
            <a:off x="228600" y="914400"/>
            <a:ext cx="8686800" cy="5638800"/>
          </a:xfrm>
        </p:spPr>
        <p:txBody>
          <a:bodyPr>
            <a:noAutofit/>
          </a:bodyPr>
          <a:lstStyle/>
          <a:p>
            <a:pPr algn="just"/>
            <a:r>
              <a:rPr lang="en-US" sz="2400" dirty="0" smtClean="0"/>
              <a:t>The </a:t>
            </a:r>
            <a:r>
              <a:rPr lang="en-US" sz="2400" b="1" dirty="0" smtClean="0"/>
              <a:t>8-puzzle, </a:t>
            </a:r>
            <a:r>
              <a:rPr lang="en-US" sz="2400" dirty="0" smtClean="0"/>
              <a:t>an instance of which is shown in Figure 3.4, consists of a 3×3 board with eight numbered tiles and a blank space. </a:t>
            </a:r>
          </a:p>
          <a:p>
            <a:pPr algn="just">
              <a:buNone/>
            </a:pPr>
            <a:r>
              <a:rPr lang="en-US" sz="2400" dirty="0" smtClean="0"/>
              <a:t>     A tile adjacent to the blank space can slide into the space.</a:t>
            </a:r>
          </a:p>
          <a:p>
            <a:pPr algn="just">
              <a:buNone/>
            </a:pPr>
            <a:r>
              <a:rPr lang="en-US" sz="2400" dirty="0" smtClean="0"/>
              <a:t>     The object is to reach a specified goal state, such as the one shown on the right of the figure. </a:t>
            </a:r>
          </a:p>
          <a:p>
            <a:pPr algn="just">
              <a:buNone/>
            </a:pPr>
            <a:r>
              <a:rPr lang="en-US" sz="2400" dirty="0" smtClean="0"/>
              <a:t>     The standard formulation is as follows:</a:t>
            </a:r>
          </a:p>
          <a:p>
            <a:r>
              <a:rPr lang="en-US" sz="2400" b="1" dirty="0" smtClean="0"/>
              <a:t>States: </a:t>
            </a:r>
            <a:r>
              <a:rPr lang="en-US" sz="2400" dirty="0" smtClean="0"/>
              <a:t>A state description specifies the location of each of the eight tiles and the blank in one of the nine squares.</a:t>
            </a:r>
          </a:p>
          <a:p>
            <a:pPr>
              <a:buNone/>
            </a:pPr>
            <a:r>
              <a:rPr lang="en-US" sz="2400" dirty="0" smtClean="0"/>
              <a:t>• </a:t>
            </a:r>
            <a:r>
              <a:rPr lang="en-US" sz="2400" b="1" dirty="0" smtClean="0"/>
              <a:t>Initial state: </a:t>
            </a:r>
            <a:r>
              <a:rPr lang="en-US" sz="2400" dirty="0" smtClean="0"/>
              <a:t>Any state can be designated as the initial state. Note that any given goal can be reached from exactly half of the possible initial states (Exercise 3.4).</a:t>
            </a:r>
          </a:p>
          <a:p>
            <a:pPr>
              <a:buNone/>
            </a:pPr>
            <a:r>
              <a:rPr lang="en-US" sz="2400" dirty="0" smtClean="0"/>
              <a:t>• </a:t>
            </a:r>
            <a:r>
              <a:rPr lang="en-US" sz="2400" b="1" dirty="0" smtClean="0"/>
              <a:t>Actions: </a:t>
            </a:r>
            <a:r>
              <a:rPr lang="en-US" sz="2400" dirty="0" smtClean="0"/>
              <a:t>The simplest formulation defines the actions as movements of the blank space </a:t>
            </a:r>
            <a:r>
              <a:rPr lang="en-US" sz="2400" i="1" dirty="0" smtClean="0"/>
              <a:t>Left, Right, Up, or Down. Different subsets of these are possible depending on where </a:t>
            </a:r>
            <a:r>
              <a:rPr lang="en-US" sz="2400" dirty="0" smtClean="0"/>
              <a:t>the blank is.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Autofit/>
          </a:bodyPr>
          <a:lstStyle/>
          <a:p>
            <a:pPr algn="just">
              <a:buNone/>
            </a:pPr>
            <a:r>
              <a:rPr lang="en-US" sz="2600" dirty="0" smtClean="0"/>
              <a:t>• </a:t>
            </a:r>
            <a:r>
              <a:rPr lang="en-US" sz="2600" b="1" dirty="0" smtClean="0"/>
              <a:t>Transition model: </a:t>
            </a:r>
            <a:r>
              <a:rPr lang="en-US" sz="2600" dirty="0" smtClean="0"/>
              <a:t>Given a state and action, this returns the resulting state; for example, if we apply </a:t>
            </a:r>
            <a:r>
              <a:rPr lang="en-US" sz="2600" i="1" dirty="0" smtClean="0"/>
              <a:t>Left to the start state in Figure 3.4, the resulting state has the 5 and the blank </a:t>
            </a:r>
            <a:r>
              <a:rPr lang="en-US" sz="2600" dirty="0" smtClean="0"/>
              <a:t>switched.</a:t>
            </a:r>
          </a:p>
          <a:p>
            <a:pPr algn="just">
              <a:buNone/>
            </a:pPr>
            <a:r>
              <a:rPr lang="en-US" sz="2600" dirty="0" smtClean="0"/>
              <a:t>• </a:t>
            </a:r>
            <a:r>
              <a:rPr lang="en-US" sz="2600" b="1" dirty="0" smtClean="0"/>
              <a:t>Goal test: </a:t>
            </a:r>
            <a:r>
              <a:rPr lang="en-US" sz="2600" dirty="0" smtClean="0"/>
              <a:t>This checks whether the state matches the goal configuration shown in Figure 3.4. (Other goal configurations are possible.)</a:t>
            </a:r>
          </a:p>
          <a:p>
            <a:pPr algn="just">
              <a:buNone/>
            </a:pPr>
            <a:r>
              <a:rPr lang="en-US" sz="2600" dirty="0" smtClean="0"/>
              <a:t>• </a:t>
            </a:r>
            <a:r>
              <a:rPr lang="en-US" sz="2600" b="1" dirty="0" smtClean="0"/>
              <a:t>Path cost: </a:t>
            </a:r>
            <a:r>
              <a:rPr lang="en-US" sz="2600" dirty="0" smtClean="0"/>
              <a:t>Each step costs 1, so the path cost is the number of steps in the path.</a:t>
            </a:r>
          </a:p>
          <a:p>
            <a:pPr algn="just">
              <a:buNone/>
            </a:pPr>
            <a:r>
              <a:rPr lang="en-US" sz="2600" dirty="0" smtClean="0"/>
              <a:t>    The 8-puzzle belongs to the family of sliding-block puzzles, which are often used as test problems for new search algorithms in AI. </a:t>
            </a:r>
          </a:p>
          <a:p>
            <a:pPr algn="just">
              <a:buNone/>
            </a:pPr>
            <a:r>
              <a:rPr lang="en-US" sz="2600" dirty="0" smtClean="0"/>
              <a:t>    This family is known to be NP-complete, so one does not expect to find methods significantly better in the worst case than the search algorithms.</a:t>
            </a: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2590800"/>
          </a:xfrm>
        </p:spPr>
        <p:txBody>
          <a:bodyPr>
            <a:normAutofit lnSpcReduction="10000"/>
          </a:bodyPr>
          <a:lstStyle/>
          <a:p>
            <a:r>
              <a:rPr lang="en-US" sz="2400" dirty="0" smtClean="0"/>
              <a:t>The 8-puzzle has 9!/2=181, 440 reachable states and is easily solved. </a:t>
            </a:r>
          </a:p>
          <a:p>
            <a:r>
              <a:rPr lang="en-US" sz="2400" dirty="0" smtClean="0"/>
              <a:t>The 15-puzzle (on a 4×4 board) has around 1.3 trillion states, and random instances can be solved optimally in a few milliseconds by the best search algorithms.</a:t>
            </a:r>
          </a:p>
          <a:p>
            <a:r>
              <a:rPr lang="en-US" sz="2400" dirty="0" smtClean="0"/>
              <a:t>The 24-puzzle (on a 5 × 5 board) has around 1025 states, and random instances take several hours to solve optimally</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2743200"/>
            <a:ext cx="90678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2" y="76200"/>
            <a:ext cx="8229600" cy="639762"/>
          </a:xfrm>
        </p:spPr>
        <p:txBody>
          <a:bodyPr>
            <a:normAutofit fontScale="90000"/>
          </a:bodyPr>
          <a:lstStyle/>
          <a:p>
            <a:pPr eaLnBrk="1" hangingPunct="1"/>
            <a:r>
              <a:rPr lang="en-US" dirty="0" smtClean="0"/>
              <a:t>Thinking rationally: "laws of thought"</a:t>
            </a:r>
          </a:p>
        </p:txBody>
      </p:sp>
      <p:sp>
        <p:nvSpPr>
          <p:cNvPr id="9219" name="Rectangle 3"/>
          <p:cNvSpPr>
            <a:spLocks noGrp="1" noChangeArrowheads="1"/>
          </p:cNvSpPr>
          <p:nvPr>
            <p:ph type="body" idx="1"/>
          </p:nvPr>
        </p:nvSpPr>
        <p:spPr>
          <a:xfrm>
            <a:off x="228600" y="914400"/>
            <a:ext cx="8686800" cy="5638800"/>
          </a:xfrm>
        </p:spPr>
        <p:txBody>
          <a:bodyPr>
            <a:noAutofit/>
          </a:bodyPr>
          <a:lstStyle/>
          <a:p>
            <a:pPr algn="just"/>
            <a:r>
              <a:rPr lang="en-US" sz="2600" dirty="0" smtClean="0"/>
              <a:t>Syllogisms provided patterns for argument structures that always yielded correct conclusions when given correct premises.      </a:t>
            </a:r>
          </a:p>
          <a:p>
            <a:pPr algn="just"/>
            <a:r>
              <a:rPr lang="en-US" sz="2600" dirty="0" smtClean="0"/>
              <a:t>Ex: “Socrates is a man; All men are mortal; therefore, Socrates is mortal.”  These laws of thought were supposed to govern the operation of the mind; their study initiated the field called logic
Problems: </a:t>
            </a:r>
          </a:p>
          <a:p>
            <a:pPr marL="990600" lvl="1" indent="-533400" algn="just" eaLnBrk="1" hangingPunct="1">
              <a:lnSpc>
                <a:spcPct val="90000"/>
              </a:lnSpc>
              <a:buFontTx/>
              <a:buAutoNum type="arabicPeriod"/>
            </a:pPr>
            <a:r>
              <a:rPr lang="en-US" sz="2600" dirty="0" smtClean="0"/>
              <a:t>Not all intelligent behavior is mediated by logical deliberation</a:t>
            </a:r>
          </a:p>
          <a:p>
            <a:pPr marL="990600" lvl="1" indent="-533400" algn="just" eaLnBrk="1" hangingPunct="1">
              <a:lnSpc>
                <a:spcPct val="90000"/>
              </a:lnSpc>
              <a:buFontTx/>
              <a:buAutoNum type="arabicPeriod"/>
            </a:pPr>
            <a:r>
              <a:rPr lang="en-US" sz="2600" dirty="0" smtClean="0"/>
              <a:t>What is the purpose of thinking? What thoughts should I have?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0"/>
            <a:ext cx="8229600" cy="762000"/>
          </a:xfrm>
        </p:spPr>
        <p:txBody>
          <a:bodyPr>
            <a:normAutofit/>
          </a:bodyPr>
          <a:lstStyle/>
          <a:p>
            <a:r>
              <a:rPr lang="en-US" b="1" dirty="0" smtClean="0"/>
              <a:t>8-queens problem</a:t>
            </a:r>
            <a:endParaRPr lang="en-US" dirty="0"/>
          </a:p>
        </p:txBody>
      </p:sp>
      <p:sp>
        <p:nvSpPr>
          <p:cNvPr id="3" name="Content Placeholder 2"/>
          <p:cNvSpPr>
            <a:spLocks noGrp="1"/>
          </p:cNvSpPr>
          <p:nvPr>
            <p:ph idx="1"/>
          </p:nvPr>
        </p:nvSpPr>
        <p:spPr>
          <a:xfrm>
            <a:off x="76200" y="762000"/>
            <a:ext cx="8915400" cy="5867400"/>
          </a:xfrm>
        </p:spPr>
        <p:txBody>
          <a:bodyPr>
            <a:noAutofit/>
          </a:bodyPr>
          <a:lstStyle/>
          <a:p>
            <a:pPr algn="just"/>
            <a:r>
              <a:rPr lang="en-US" sz="2600" dirty="0" smtClean="0"/>
              <a:t>The goal of the </a:t>
            </a:r>
            <a:r>
              <a:rPr lang="en-US" sz="2600" b="1" dirty="0" smtClean="0"/>
              <a:t>8-queens problem </a:t>
            </a:r>
            <a:r>
              <a:rPr lang="en-US" sz="2600" dirty="0" smtClean="0"/>
              <a:t>is to place eight queens on a chessboard such that no queen attacks any other. </a:t>
            </a:r>
          </a:p>
          <a:p>
            <a:pPr algn="just"/>
            <a:r>
              <a:rPr lang="en-US" sz="2600" dirty="0" smtClean="0"/>
              <a:t>(A queen attacks any piece in the same row, column or diagonal.)</a:t>
            </a:r>
          </a:p>
          <a:p>
            <a:pPr algn="just"/>
            <a:r>
              <a:rPr lang="en-US" sz="2600" dirty="0" smtClean="0"/>
              <a:t>Figure 3.5 shows an attempted solution that fails: the queen in the rightmost column is attacked by the queen at the top left.</a:t>
            </a:r>
          </a:p>
          <a:p>
            <a:r>
              <a:rPr lang="en-US" sz="2600" dirty="0" smtClean="0"/>
              <a:t>There are two main kinds of formulation. </a:t>
            </a:r>
          </a:p>
          <a:p>
            <a:r>
              <a:rPr lang="en-US" sz="2600" dirty="0" smtClean="0"/>
              <a:t>An </a:t>
            </a:r>
            <a:r>
              <a:rPr lang="en-US" sz="2600" b="1" dirty="0" smtClean="0"/>
              <a:t>incremental </a:t>
            </a:r>
            <a:r>
              <a:rPr lang="en-US" sz="2600" dirty="0" smtClean="0"/>
              <a:t>formulation involves operators that </a:t>
            </a:r>
            <a:r>
              <a:rPr lang="en-US" sz="2600" i="1" dirty="0" smtClean="0"/>
              <a:t>augment the state </a:t>
            </a:r>
            <a:r>
              <a:rPr lang="en-US" sz="2600" dirty="0" smtClean="0"/>
              <a:t>description, starting with an empty state; for the 8-queens problem, this means that each action adds a queen to the state. </a:t>
            </a:r>
          </a:p>
          <a:p>
            <a:r>
              <a:rPr lang="en-US" sz="2600" dirty="0" smtClean="0"/>
              <a:t>A complete-state formulation starts with all 8 queens on the board and moves them around. In either case, the path cost is of no interest because only the final state counts.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400800"/>
          </a:xfrm>
        </p:spPr>
        <p:txBody>
          <a:bodyPr>
            <a:noAutofit/>
          </a:bodyPr>
          <a:lstStyle/>
          <a:p>
            <a:pPr algn="just"/>
            <a:r>
              <a:rPr lang="en-US" sz="2500" dirty="0" smtClean="0"/>
              <a:t>The first incremental formulation is the following: </a:t>
            </a:r>
          </a:p>
          <a:p>
            <a:pPr algn="just">
              <a:buNone/>
            </a:pPr>
            <a:r>
              <a:rPr lang="en-US" sz="2500" dirty="0" smtClean="0"/>
              <a:t>• </a:t>
            </a:r>
            <a:r>
              <a:rPr lang="en-US" sz="2500" b="1" dirty="0" smtClean="0"/>
              <a:t>States: </a:t>
            </a:r>
            <a:r>
              <a:rPr lang="en-US" sz="2500" dirty="0" smtClean="0"/>
              <a:t>Any arrangement of 0 to 8 queens on the board is a state.</a:t>
            </a:r>
          </a:p>
          <a:p>
            <a:pPr algn="just">
              <a:buNone/>
            </a:pPr>
            <a:r>
              <a:rPr lang="en-US" sz="2500" dirty="0" smtClean="0"/>
              <a:t>• </a:t>
            </a:r>
            <a:r>
              <a:rPr lang="en-US" sz="2500" b="1" dirty="0" smtClean="0"/>
              <a:t>Initial state: </a:t>
            </a:r>
            <a:r>
              <a:rPr lang="en-US" sz="2500" dirty="0" smtClean="0"/>
              <a:t>No queens on the board.</a:t>
            </a:r>
          </a:p>
          <a:p>
            <a:pPr algn="just">
              <a:buNone/>
            </a:pPr>
            <a:r>
              <a:rPr lang="en-US" sz="2500" dirty="0" smtClean="0"/>
              <a:t>• </a:t>
            </a:r>
            <a:r>
              <a:rPr lang="en-US" sz="2500" b="1" dirty="0" smtClean="0"/>
              <a:t>Actions: </a:t>
            </a:r>
            <a:r>
              <a:rPr lang="en-US" sz="2500" dirty="0" smtClean="0"/>
              <a:t>Add a queen to any empty square.</a:t>
            </a:r>
          </a:p>
          <a:p>
            <a:pPr algn="just">
              <a:buNone/>
            </a:pPr>
            <a:r>
              <a:rPr lang="en-US" sz="2500" dirty="0" smtClean="0"/>
              <a:t>• </a:t>
            </a:r>
            <a:r>
              <a:rPr lang="en-US" sz="2500" b="1" dirty="0" smtClean="0"/>
              <a:t>Transition model: </a:t>
            </a:r>
            <a:r>
              <a:rPr lang="en-US" sz="2500" dirty="0" smtClean="0"/>
              <a:t>Returns the board with a queen added to the specified square.</a:t>
            </a:r>
          </a:p>
          <a:p>
            <a:pPr algn="just">
              <a:buNone/>
            </a:pPr>
            <a:r>
              <a:rPr lang="en-US" sz="2500" dirty="0" smtClean="0"/>
              <a:t>• </a:t>
            </a:r>
            <a:r>
              <a:rPr lang="en-US" sz="2500" b="1" dirty="0" smtClean="0"/>
              <a:t>Goal test: </a:t>
            </a:r>
            <a:r>
              <a:rPr lang="en-US" sz="2500" dirty="0" smtClean="0"/>
              <a:t>8 queens are on the board, none attacked.</a:t>
            </a:r>
          </a:p>
          <a:p>
            <a:pPr marL="236538" indent="-236538" algn="just">
              <a:buNone/>
            </a:pPr>
            <a:r>
              <a:rPr lang="en-US" sz="2500" dirty="0" smtClean="0"/>
              <a:t>  This formulation has 64 ・ 63 ・ ・ ・ 57 ≈ 1.8×1014 possible sequences to investigate. Prohibit placing a queen in any square that is already attacked:</a:t>
            </a:r>
          </a:p>
          <a:p>
            <a:pPr algn="just">
              <a:buNone/>
            </a:pPr>
            <a:r>
              <a:rPr lang="en-US" sz="2500" dirty="0" smtClean="0"/>
              <a:t>• </a:t>
            </a:r>
            <a:r>
              <a:rPr lang="en-US" sz="2500" b="1" dirty="0" smtClean="0"/>
              <a:t>States: </a:t>
            </a:r>
            <a:r>
              <a:rPr lang="en-US" sz="2500" dirty="0" smtClean="0"/>
              <a:t>All possible arrangements of n queens (0 ≤ n ≤ 8), one per column in the leftmost n columns, with no queen attacking another.</a:t>
            </a:r>
          </a:p>
          <a:p>
            <a:pPr algn="just">
              <a:buNone/>
            </a:pPr>
            <a:r>
              <a:rPr lang="en-US" sz="2500" dirty="0" smtClean="0"/>
              <a:t>• </a:t>
            </a:r>
            <a:r>
              <a:rPr lang="en-US" sz="2500" b="1" dirty="0" smtClean="0"/>
              <a:t>Actions: </a:t>
            </a:r>
            <a:r>
              <a:rPr lang="en-US" sz="2500" dirty="0" smtClean="0"/>
              <a:t>Add a queen to any square in the leftmost empty column such that it is not attacked by any other queen.</a:t>
            </a:r>
            <a:endParaRPr lang="en-US" sz="2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2133600"/>
          </a:xfrm>
        </p:spPr>
        <p:txBody>
          <a:bodyPr>
            <a:normAutofit/>
          </a:bodyPr>
          <a:lstStyle/>
          <a:p>
            <a:pPr algn="just"/>
            <a:r>
              <a:rPr lang="en-US" sz="2400" dirty="0" smtClean="0"/>
              <a:t>This formulation reduces the 8-queens state space from 1.8×1014 to just 2,057, and solutions are easy to find. </a:t>
            </a:r>
          </a:p>
          <a:p>
            <a:pPr algn="just"/>
            <a:r>
              <a:rPr lang="en-US" sz="2400" dirty="0" smtClean="0"/>
              <a:t>For 100 queens the reduction is from roughly 10400 states to about 1052 states a big improvement, but not enough to make the problem tractable.</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2286000"/>
            <a:ext cx="91440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152400"/>
            <a:ext cx="8229600" cy="563562"/>
          </a:xfrm>
        </p:spPr>
        <p:txBody>
          <a:bodyPr>
            <a:noAutofit/>
          </a:bodyPr>
          <a:lstStyle/>
          <a:p>
            <a:r>
              <a:rPr lang="en-US" sz="3000" b="1" dirty="0" smtClean="0"/>
              <a:t>Real-world problems- ROUTE-FINDING </a:t>
            </a:r>
            <a:r>
              <a:rPr lang="en-US" sz="3000" dirty="0" smtClean="0"/>
              <a:t>PROBLEM</a:t>
            </a:r>
            <a:endParaRPr lang="en-US" sz="3000" dirty="0"/>
          </a:p>
        </p:txBody>
      </p:sp>
      <p:sp>
        <p:nvSpPr>
          <p:cNvPr id="3" name="Content Placeholder 2"/>
          <p:cNvSpPr>
            <a:spLocks noGrp="1"/>
          </p:cNvSpPr>
          <p:nvPr>
            <p:ph idx="1"/>
          </p:nvPr>
        </p:nvSpPr>
        <p:spPr>
          <a:xfrm>
            <a:off x="228600" y="914400"/>
            <a:ext cx="8686800" cy="5715000"/>
          </a:xfrm>
        </p:spPr>
        <p:txBody>
          <a:bodyPr>
            <a:normAutofit fontScale="92500" lnSpcReduction="10000"/>
          </a:bodyPr>
          <a:lstStyle/>
          <a:p>
            <a:pPr algn="just"/>
            <a:r>
              <a:rPr lang="en-US" b="1" dirty="0" smtClean="0"/>
              <a:t>Route-finding problem </a:t>
            </a:r>
            <a:r>
              <a:rPr lang="en-US" dirty="0" smtClean="0"/>
              <a:t>is defined in terms of specified locations and transitions along links between them. </a:t>
            </a:r>
          </a:p>
          <a:p>
            <a:pPr algn="just"/>
            <a:r>
              <a:rPr lang="en-US" dirty="0" smtClean="0"/>
              <a:t>Route-finding algorithms are used in a variety of applications. Some, such as Web sites and in-car systems that provide driving directions, are relatively straightforward extensions of the Romania example. </a:t>
            </a:r>
          </a:p>
          <a:p>
            <a:pPr algn="just"/>
            <a:r>
              <a:rPr lang="en-US" dirty="0" smtClean="0"/>
              <a:t>Others, such as routing video streams in computer networks, military operations planning, and airline travel-planning systems, involve much more complex specifications. </a:t>
            </a:r>
          </a:p>
          <a:p>
            <a:pPr algn="just"/>
            <a:r>
              <a:rPr lang="en-US" dirty="0" smtClean="0"/>
              <a:t>Consider the airline travel problems that must be solved by a travel-planning Web site: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324600"/>
          </a:xfrm>
        </p:spPr>
        <p:txBody>
          <a:bodyPr>
            <a:noAutofit/>
          </a:bodyPr>
          <a:lstStyle/>
          <a:p>
            <a:pPr algn="just">
              <a:buNone/>
            </a:pPr>
            <a:r>
              <a:rPr lang="en-US" sz="2400" dirty="0" smtClean="0"/>
              <a:t>• </a:t>
            </a:r>
            <a:r>
              <a:rPr lang="en-US" sz="2400" b="1" dirty="0" smtClean="0"/>
              <a:t>States: </a:t>
            </a:r>
            <a:r>
              <a:rPr lang="en-US" sz="2400" dirty="0" smtClean="0"/>
              <a:t>Each state obviously includes a location (e.g., an airport) and the current time.</a:t>
            </a:r>
          </a:p>
          <a:p>
            <a:pPr algn="just">
              <a:buNone/>
            </a:pPr>
            <a:r>
              <a:rPr lang="en-US" sz="2400" dirty="0" smtClean="0"/>
              <a:t>    Furthermore, because the cost of an action (a flight segment) may depend on previous segments, their fare bases, and their status as domestic or international, the state must record extra information about these “historical” aspects.</a:t>
            </a:r>
          </a:p>
          <a:p>
            <a:pPr algn="just">
              <a:buNone/>
            </a:pPr>
            <a:r>
              <a:rPr lang="en-US" sz="2400" dirty="0" smtClean="0"/>
              <a:t>• </a:t>
            </a:r>
            <a:r>
              <a:rPr lang="en-US" sz="2400" b="1" dirty="0" smtClean="0"/>
              <a:t>Initial state: </a:t>
            </a:r>
            <a:r>
              <a:rPr lang="en-US" sz="2400" dirty="0" smtClean="0"/>
              <a:t>This is specified by the user’s query.</a:t>
            </a:r>
          </a:p>
          <a:p>
            <a:pPr algn="just">
              <a:buNone/>
            </a:pPr>
            <a:r>
              <a:rPr lang="en-US" sz="2400" dirty="0" smtClean="0"/>
              <a:t>• </a:t>
            </a:r>
            <a:r>
              <a:rPr lang="en-US" sz="2400" b="1" dirty="0" smtClean="0"/>
              <a:t>Actions: </a:t>
            </a:r>
            <a:r>
              <a:rPr lang="en-US" sz="2400" dirty="0" smtClean="0"/>
              <a:t>Take any flight from the current location, in any seat class, leaving after the current time, leaving enough time for within-airport transfer if needed.</a:t>
            </a:r>
          </a:p>
          <a:p>
            <a:pPr>
              <a:buNone/>
            </a:pPr>
            <a:r>
              <a:rPr lang="en-US" sz="2400" dirty="0" smtClean="0"/>
              <a:t>• </a:t>
            </a:r>
            <a:r>
              <a:rPr lang="en-US" sz="2400" b="1" dirty="0" smtClean="0"/>
              <a:t>Transition model: </a:t>
            </a:r>
            <a:r>
              <a:rPr lang="en-US" sz="2400" dirty="0" smtClean="0"/>
              <a:t>The state resulting from taking a flight will have the flight’s destination as the current location and the flight’s arrival time as the current time.</a:t>
            </a:r>
          </a:p>
          <a:p>
            <a:pPr>
              <a:buNone/>
            </a:pPr>
            <a:r>
              <a:rPr lang="en-US" sz="2400" dirty="0" smtClean="0"/>
              <a:t>• </a:t>
            </a:r>
            <a:r>
              <a:rPr lang="en-US" sz="2400" b="1" dirty="0" smtClean="0"/>
              <a:t>Goal test: </a:t>
            </a:r>
            <a:r>
              <a:rPr lang="en-US" sz="2400" dirty="0" smtClean="0"/>
              <a:t>Are we at the final destination specified by the user?</a:t>
            </a:r>
          </a:p>
          <a:p>
            <a:pPr>
              <a:buNone/>
            </a:pPr>
            <a:r>
              <a:rPr lang="en-US" sz="2400" dirty="0" smtClean="0"/>
              <a:t>• </a:t>
            </a:r>
            <a:r>
              <a:rPr lang="en-US" sz="2400" b="1" dirty="0" smtClean="0"/>
              <a:t>Path cost: </a:t>
            </a:r>
            <a:r>
              <a:rPr lang="en-US" sz="2400" dirty="0" smtClean="0"/>
              <a:t>This depends on monetary cost, waiting time, flight time, customs and immigration procedures, seat quality, time of day, type of airplane, frequent-flyer mileage awards, and so on.</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2" y="274638"/>
            <a:ext cx="8229600" cy="639762"/>
          </a:xfrm>
        </p:spPr>
        <p:txBody>
          <a:bodyPr>
            <a:normAutofit fontScale="90000"/>
          </a:bodyPr>
          <a:lstStyle/>
          <a:p>
            <a:pPr eaLnBrk="1" hangingPunct="1"/>
            <a:r>
              <a:rPr lang="en-US" dirty="0" smtClean="0"/>
              <a:t>Acting rationally: rational agent</a:t>
            </a:r>
          </a:p>
        </p:txBody>
      </p:sp>
      <p:sp>
        <p:nvSpPr>
          <p:cNvPr id="10243" name="Rectangle 3"/>
          <p:cNvSpPr>
            <a:spLocks noGrp="1" noChangeArrowheads="1"/>
          </p:cNvSpPr>
          <p:nvPr>
            <p:ph type="body" idx="1"/>
          </p:nvPr>
        </p:nvSpPr>
        <p:spPr>
          <a:xfrm>
            <a:off x="228600" y="990600"/>
            <a:ext cx="8686800" cy="5715000"/>
          </a:xfrm>
        </p:spPr>
        <p:txBody>
          <a:bodyPr>
            <a:normAutofit/>
          </a:bodyPr>
          <a:lstStyle/>
          <a:p>
            <a:pPr algn="just"/>
            <a:r>
              <a:rPr lang="en-US" sz="2500" dirty="0" smtClean="0"/>
              <a:t> An agent is just something that acts (agent comes from the Latin </a:t>
            </a:r>
            <a:r>
              <a:rPr lang="en-US" sz="2500" dirty="0" err="1" smtClean="0"/>
              <a:t>agere</a:t>
            </a:r>
            <a:r>
              <a:rPr lang="en-US" sz="2500" dirty="0" smtClean="0"/>
              <a:t>, to do).</a:t>
            </a:r>
          </a:p>
          <a:p>
            <a:pPr algn="just"/>
            <a:r>
              <a:rPr lang="en-US" sz="2500" dirty="0" smtClean="0"/>
              <a:t>A rational agent is one that acts so as to achieve the best outcome or, when there is uncertainty, the best expected outcome.</a:t>
            </a:r>
          </a:p>
          <a:p>
            <a:pPr algn="just" eaLnBrk="1" hangingPunct="1"/>
            <a:r>
              <a:rPr lang="en-US" sz="2500" dirty="0" smtClean="0"/>
              <a:t>Rational behavior: doing the right thing</a:t>
            </a:r>
          </a:p>
          <a:p>
            <a:pPr algn="just" eaLnBrk="1" hangingPunct="1"/>
            <a:r>
              <a:rPr lang="en-US" sz="2500" dirty="0" smtClean="0"/>
              <a:t>The right thing: that which is expected to maximize goal achievement, given the available information</a:t>
            </a:r>
          </a:p>
          <a:p>
            <a:pPr algn="just"/>
            <a:r>
              <a:rPr lang="en-US" sz="2500" dirty="0" smtClean="0"/>
              <a:t>Knowledge representation and Reasoning enable Agents to reach good decisions.</a:t>
            </a:r>
          </a:p>
          <a:p>
            <a:pPr algn="just"/>
            <a:r>
              <a:rPr lang="en-US" sz="2500" dirty="0" smtClean="0"/>
              <a:t>“laws of thought” approach to AI, emphasis was on correct inferences.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Rational Agents</a:t>
            </a:r>
          </a:p>
        </p:txBody>
      </p:sp>
      <p:sp>
        <p:nvSpPr>
          <p:cNvPr id="11267" name="Rectangle 3"/>
          <p:cNvSpPr>
            <a:spLocks noGrp="1" noChangeArrowheads="1"/>
          </p:cNvSpPr>
          <p:nvPr>
            <p:ph type="body" idx="1"/>
          </p:nvPr>
        </p:nvSpPr>
        <p:spPr>
          <a:xfrm>
            <a:off x="457202" y="1219200"/>
            <a:ext cx="8229600" cy="4906967"/>
          </a:xfrm>
        </p:spPr>
        <p:txBody>
          <a:bodyPr>
            <a:noAutofit/>
          </a:bodyPr>
          <a:lstStyle/>
          <a:p>
            <a:pPr algn="just" eaLnBrk="1" hangingPunct="1">
              <a:lnSpc>
                <a:spcPct val="80000"/>
              </a:lnSpc>
            </a:pPr>
            <a:r>
              <a:rPr lang="en-US" sz="2600" dirty="0" smtClean="0"/>
              <a:t>An agent is an entity that perceives and acts</a:t>
            </a:r>
          </a:p>
          <a:p>
            <a:pPr algn="just" eaLnBrk="1" hangingPunct="1">
              <a:lnSpc>
                <a:spcPct val="80000"/>
              </a:lnSpc>
            </a:pPr>
            <a:r>
              <a:rPr lang="en-US" sz="2600" dirty="0" smtClean="0"/>
              <a:t>This course is about designing rational agents</a:t>
            </a:r>
          </a:p>
          <a:p>
            <a:pPr algn="just" eaLnBrk="1" hangingPunct="1">
              <a:lnSpc>
                <a:spcPct val="80000"/>
              </a:lnSpc>
            </a:pPr>
            <a:r>
              <a:rPr lang="en-US" sz="2600" dirty="0" smtClean="0"/>
              <a:t>Abstractly, an agent is a function from percept histories to actions: </a:t>
            </a:r>
          </a:p>
          <a:p>
            <a:pPr algn="just" eaLnBrk="1" hangingPunct="1">
              <a:lnSpc>
                <a:spcPct val="80000"/>
              </a:lnSpc>
              <a:buNone/>
            </a:pPr>
            <a:r>
              <a:rPr lang="en-US" sz="2600" dirty="0" smtClean="0"/>
              <a:t>                                 [</a:t>
            </a:r>
            <a:r>
              <a:rPr lang="en-US" sz="2600" i="1" dirty="0" smtClean="0"/>
              <a:t>f</a:t>
            </a:r>
            <a:r>
              <a:rPr lang="en-US" sz="2600" dirty="0" smtClean="0"/>
              <a:t>: </a:t>
            </a:r>
            <a:r>
              <a:rPr lang="en-US" sz="2600" dirty="0" smtClean="0">
                <a:latin typeface="Monotype Corsiva" pitchFamily="66" charset="0"/>
              </a:rPr>
              <a:t>P*</a:t>
            </a:r>
            <a:r>
              <a:rPr lang="en-US" sz="2600" dirty="0" smtClean="0"/>
              <a:t> </a:t>
            </a:r>
            <a:r>
              <a:rPr lang="en-US" sz="2600" dirty="0" smtClean="0">
                <a:sym typeface="Wingdings" pitchFamily="2" charset="2"/>
              </a:rPr>
              <a:t></a:t>
            </a:r>
            <a:r>
              <a:rPr lang="en-US" sz="2600" dirty="0" smtClean="0"/>
              <a:t> </a:t>
            </a:r>
            <a:r>
              <a:rPr lang="en-US" sz="2600" dirty="0" smtClean="0">
                <a:latin typeface="Monotype Corsiva" pitchFamily="66" charset="0"/>
              </a:rPr>
              <a:t>A</a:t>
            </a:r>
            <a:r>
              <a:rPr lang="en-US" sz="2600" dirty="0" smtClean="0"/>
              <a:t>]
</a:t>
            </a:r>
          </a:p>
          <a:p>
            <a:pPr algn="just" eaLnBrk="1" hangingPunct="1">
              <a:lnSpc>
                <a:spcPct val="80000"/>
              </a:lnSpc>
            </a:pPr>
            <a:r>
              <a:rPr lang="en-US" sz="2600" dirty="0" smtClean="0"/>
              <a:t>For any given class of environments and tasks, we seek the agent (or class of agents) with the best performance</a:t>
            </a:r>
          </a:p>
          <a:p>
            <a:pPr algn="just" eaLnBrk="1" hangingPunct="1">
              <a:lnSpc>
                <a:spcPct val="80000"/>
              </a:lnSpc>
            </a:pPr>
            <a:r>
              <a:rPr lang="en-US" sz="2600" dirty="0" smtClean="0"/>
              <a:t>Caveat: computational limitations make perfect rationality unachievable</a:t>
            </a:r>
          </a:p>
          <a:p>
            <a:pPr lvl="1" algn="just" eaLnBrk="1" hangingPunct="1">
              <a:lnSpc>
                <a:spcPct val="80000"/>
              </a:lnSpc>
              <a:buFontTx/>
              <a:buNone/>
            </a:pPr>
            <a:r>
              <a:rPr lang="en-US" sz="2600" dirty="0" smtClean="0">
                <a:cs typeface="Arial" charset="0"/>
                <a:sym typeface="Wingdings" pitchFamily="2" charset="2"/>
              </a:rPr>
              <a:t> </a:t>
            </a:r>
            <a:r>
              <a:rPr lang="en-US" sz="2600" dirty="0" smtClean="0"/>
              <a:t>design best program for given machine resources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76200"/>
            <a:ext cx="8229600" cy="639762"/>
          </a:xfrm>
        </p:spPr>
        <p:txBody>
          <a:bodyPr>
            <a:normAutofit fontScale="90000"/>
          </a:bodyPr>
          <a:lstStyle/>
          <a:p>
            <a:r>
              <a:rPr lang="en-US" b="1" dirty="0" smtClean="0"/>
              <a:t>INTELLIGENT AGENTS</a:t>
            </a:r>
            <a:endParaRPr lang="en-US" b="1" dirty="0"/>
          </a:p>
        </p:txBody>
      </p:sp>
      <p:sp>
        <p:nvSpPr>
          <p:cNvPr id="3" name="Content Placeholder 2"/>
          <p:cNvSpPr>
            <a:spLocks noGrp="1"/>
          </p:cNvSpPr>
          <p:nvPr>
            <p:ph idx="1"/>
          </p:nvPr>
        </p:nvSpPr>
        <p:spPr>
          <a:xfrm>
            <a:off x="228600" y="838200"/>
            <a:ext cx="8686800" cy="5638800"/>
          </a:xfrm>
        </p:spPr>
        <p:txBody>
          <a:bodyPr/>
          <a:lstStyle/>
          <a:p>
            <a:pPr algn="just"/>
            <a:r>
              <a:rPr lang="en-US" dirty="0" smtClean="0"/>
              <a:t>AGENTS AND ENVIRONMENTS</a:t>
            </a:r>
          </a:p>
          <a:p>
            <a:pPr algn="just"/>
            <a:r>
              <a:rPr lang="en-US" sz="2800" dirty="0" smtClean="0"/>
              <a:t>An Agent is anything that can be ENVIRONMENT viewed as perceiving its environment through sensors and SENSOR acting upon that environment through actuators.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286001" y="2895604"/>
            <a:ext cx="670560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553200"/>
          </a:xfrm>
        </p:spPr>
        <p:txBody>
          <a:bodyPr>
            <a:noAutofit/>
          </a:bodyPr>
          <a:lstStyle/>
          <a:p>
            <a:pPr algn="just"/>
            <a:r>
              <a:rPr lang="en-US" sz="2700" dirty="0" smtClean="0"/>
              <a:t>A Human Agent has eyes, ears, and other organs for sensors and hands, legs, vocal tract, and so on for actuators. </a:t>
            </a:r>
          </a:p>
          <a:p>
            <a:pPr algn="just"/>
            <a:r>
              <a:rPr lang="en-US" sz="2700" dirty="0" smtClean="0"/>
              <a:t>A Robotic Agent might have cameras and infrared range finders for sensors and various motors for actuators. </a:t>
            </a:r>
          </a:p>
          <a:p>
            <a:pPr algn="just"/>
            <a:r>
              <a:rPr lang="en-US" sz="2700" dirty="0" smtClean="0"/>
              <a:t>Agent’s behavior is described by the </a:t>
            </a:r>
            <a:r>
              <a:rPr lang="en-US" sz="2700" b="1" dirty="0" smtClean="0"/>
              <a:t>agent function </a:t>
            </a:r>
            <a:r>
              <a:rPr lang="en-US" sz="2700" dirty="0" smtClean="0"/>
              <a:t>that maps any given percept (interpret) sequence to an action</a:t>
            </a:r>
            <a:endParaRPr lang="en-US" sz="2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descr="agent-environment"/>
          <p:cNvPicPr>
            <a:picLocks noChangeAspect="1" noChangeArrowheads="1"/>
          </p:cNvPicPr>
          <p:nvPr/>
        </p:nvPicPr>
        <p:blipFill>
          <a:blip r:embed="rId2" cstate="print"/>
          <a:srcRect/>
          <a:stretch>
            <a:fillRect/>
          </a:stretch>
        </p:blipFill>
        <p:spPr bwMode="auto">
          <a:xfrm>
            <a:off x="2209800" y="3505200"/>
            <a:ext cx="6324600" cy="2819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2056</TotalTime>
  <Words>5305</Words>
  <Application>Microsoft Office PowerPoint</Application>
  <PresentationFormat>On-screen Show (4:3)</PresentationFormat>
  <Paragraphs>349</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ARTIFICIAL INTELLIGENCE &amp; DEEP LEARNING  B. Tech. IV Year I semester- Professional Elective –V COURSE Code: 6EC15</vt:lpstr>
      <vt:lpstr>What is AI?</vt:lpstr>
      <vt:lpstr>Acting humanly: Turing Test</vt:lpstr>
      <vt:lpstr>Thinking humanly: cognitive modeling</vt:lpstr>
      <vt:lpstr>Thinking rationally: "laws of thought"</vt:lpstr>
      <vt:lpstr>Acting rationally: rational agent</vt:lpstr>
      <vt:lpstr>Rational Agents</vt:lpstr>
      <vt:lpstr>INTELLIGENT AGENTS</vt:lpstr>
      <vt:lpstr>PowerPoint Presentation</vt:lpstr>
      <vt:lpstr>PowerPoint Presentation</vt:lpstr>
      <vt:lpstr>PowerPoint Presentation</vt:lpstr>
      <vt:lpstr>GOOD BEHAVIOR: THE CONCEPT OF RATIONALITY</vt:lpstr>
      <vt:lpstr>PowerPoint Presentation</vt:lpstr>
      <vt:lpstr>PowerPoint Presentation</vt:lpstr>
      <vt:lpstr>PowerPoint Presentation</vt:lpstr>
      <vt:lpstr>THE STRUCTURE OF AGENTS</vt:lpstr>
      <vt:lpstr>Agent programs</vt:lpstr>
      <vt:lpstr>PowerPoint Presentation</vt:lpstr>
      <vt:lpstr>PowerPoint Presentation</vt:lpstr>
      <vt:lpstr>PowerPoint Presentation</vt:lpstr>
      <vt:lpstr>Simple reflex agents</vt:lpstr>
      <vt:lpstr>PowerPoint Presentation</vt:lpstr>
      <vt:lpstr>PowerPoint Presentation</vt:lpstr>
      <vt:lpstr>Model-based reflex agents</vt:lpstr>
      <vt:lpstr>PowerPoint Presentation</vt:lpstr>
      <vt:lpstr>PowerPoint Presentation</vt:lpstr>
      <vt:lpstr>PowerPoint Presentation</vt:lpstr>
      <vt:lpstr>Goal-based agents</vt:lpstr>
      <vt:lpstr>PowerPoint Presentation</vt:lpstr>
      <vt:lpstr>Utility-based agents</vt:lpstr>
      <vt:lpstr>PowerPoint Presentation</vt:lpstr>
      <vt:lpstr>PowerPoint Presentation</vt:lpstr>
      <vt:lpstr>Learning agents</vt:lpstr>
      <vt:lpstr>PowerPoint Presentation</vt:lpstr>
      <vt:lpstr>PowerPoint Presentation</vt:lpstr>
      <vt:lpstr>PowerPoint Presentation</vt:lpstr>
      <vt:lpstr>PowerPoint Presentation</vt:lpstr>
      <vt:lpstr>Problem solving agents</vt:lpstr>
      <vt:lpstr>PowerPoint Presentation</vt:lpstr>
      <vt:lpstr>PowerPoint Presentation</vt:lpstr>
      <vt:lpstr>PowerPoint Presentation</vt:lpstr>
      <vt:lpstr>PowerPoint Presentation</vt:lpstr>
      <vt:lpstr>Problem-solving agents</vt:lpstr>
      <vt:lpstr>Well-defined problems and solutions</vt:lpstr>
      <vt:lpstr>PowerPoint Presentation</vt:lpstr>
      <vt:lpstr>EXAMPLE PROBLEMS</vt:lpstr>
      <vt:lpstr>8-puzzle</vt:lpstr>
      <vt:lpstr>PowerPoint Presentation</vt:lpstr>
      <vt:lpstr>PowerPoint Presentation</vt:lpstr>
      <vt:lpstr>8-queens problem</vt:lpstr>
      <vt:lpstr>PowerPoint Presentation</vt:lpstr>
      <vt:lpstr>PowerPoint Presentation</vt:lpstr>
      <vt:lpstr>Real-world problems- ROUTE-FINDING PROBLEM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&amp; DEEP LEARNING</dc:title>
  <dc:creator>thatiparthi rajini kanth</dc:creator>
  <cp:lastModifiedBy>Dr Rajinikanth</cp:lastModifiedBy>
  <cp:revision>232</cp:revision>
  <dcterms:created xsi:type="dcterms:W3CDTF">2006-08-16T00:00:00Z</dcterms:created>
  <dcterms:modified xsi:type="dcterms:W3CDTF">2021-09-16T04:56:48Z</dcterms:modified>
</cp:coreProperties>
</file>