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57" r:id="rId3"/>
    <p:sldId id="272" r:id="rId4"/>
    <p:sldId id="258" r:id="rId5"/>
    <p:sldId id="260" r:id="rId6"/>
    <p:sldId id="261" r:id="rId7"/>
    <p:sldId id="26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63" r:id="rId24"/>
    <p:sldId id="268" r:id="rId25"/>
    <p:sldId id="271"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3" r:id="rId50"/>
    <p:sldId id="314" r:id="rId51"/>
    <p:sldId id="315" r:id="rId52"/>
    <p:sldId id="316" r:id="rId53"/>
    <p:sldId id="317" r:id="rId54"/>
    <p:sldId id="318" r:id="rId55"/>
    <p:sldId id="319" r:id="rId56"/>
    <p:sldId id="320" r:id="rId57"/>
    <p:sldId id="321" r:id="rId58"/>
    <p:sldId id="311" r:id="rId59"/>
    <p:sldId id="312"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259" r:id="rId93"/>
  </p:sldIdLst>
  <p:sldSz cx="112474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882" y="-96"/>
      </p:cViewPr>
      <p:guideLst>
        <p:guide orient="horz" pos="2160"/>
        <p:guide pos="354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389E3-3A82-4253-B065-E3DBB0BBBBF1}" type="datetimeFigureOut">
              <a:rPr lang="en-US" smtClean="0"/>
              <a:t>10/13/2021</a:t>
            </a:fld>
            <a:endParaRPr lang="en-US"/>
          </a:p>
        </p:txBody>
      </p:sp>
      <p:sp>
        <p:nvSpPr>
          <p:cNvPr id="4" name="Slide Image Placeholder 3"/>
          <p:cNvSpPr>
            <a:spLocks noGrp="1" noRot="1" noChangeAspect="1"/>
          </p:cNvSpPr>
          <p:nvPr>
            <p:ph type="sldImg" idx="2"/>
          </p:nvPr>
        </p:nvSpPr>
        <p:spPr>
          <a:xfrm>
            <a:off x="617538" y="685800"/>
            <a:ext cx="56229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A656B7-A990-457B-BF47-B33E03293E64}" type="slidenum">
              <a:rPr lang="en-US" smtClean="0"/>
              <a:t>‹#›</a:t>
            </a:fld>
            <a:endParaRPr lang="en-US"/>
          </a:p>
        </p:txBody>
      </p:sp>
    </p:spTree>
    <p:extLst>
      <p:ext uri="{BB962C8B-B14F-4D97-AF65-F5344CB8AC3E}">
        <p14:creationId xmlns:p14="http://schemas.microsoft.com/office/powerpoint/2010/main" val="306754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syllogism is a kind of logical argument that applies deductive reasoning to arrive at a conclusion based on two or more propositions that are asserted or assumed to be true.</a:t>
            </a:r>
            <a:endParaRPr lang="en-US" dirty="0"/>
          </a:p>
        </p:txBody>
      </p:sp>
      <p:sp>
        <p:nvSpPr>
          <p:cNvPr id="4" name="Slide Number Placeholder 3"/>
          <p:cNvSpPr>
            <a:spLocks noGrp="1"/>
          </p:cNvSpPr>
          <p:nvPr>
            <p:ph type="sldNum" sz="quarter" idx="10"/>
          </p:nvPr>
        </p:nvSpPr>
        <p:spPr/>
        <p:txBody>
          <a:bodyPr/>
          <a:lstStyle/>
          <a:p>
            <a:fld id="{1739D50E-D71D-414E-B635-FFC272CBDC4B}"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a:t>
            </a:r>
            <a:r>
              <a:rPr lang="en-US" sz="1200" b="1" i="0" kern="1200" dirty="0" smtClean="0">
                <a:solidFill>
                  <a:schemeClr val="tx1"/>
                </a:solidFill>
                <a:latin typeface="+mn-lt"/>
                <a:ea typeface="+mn-ea"/>
                <a:cs typeface="+mn-cs"/>
              </a:rPr>
              <a:t>mathematics</a:t>
            </a:r>
            <a:r>
              <a:rPr lang="en-US" sz="1200" b="0" i="0" kern="1200" dirty="0" smtClean="0">
                <a:solidFill>
                  <a:schemeClr val="tx1"/>
                </a:solidFill>
                <a:latin typeface="+mn-lt"/>
                <a:ea typeface="+mn-ea"/>
                <a:cs typeface="+mn-cs"/>
              </a:rPr>
              <a:t>, a </a:t>
            </a:r>
            <a:r>
              <a:rPr lang="en-US" sz="1200" b="1" i="0" kern="1200" dirty="0" smtClean="0">
                <a:solidFill>
                  <a:schemeClr val="tx1"/>
                </a:solidFill>
                <a:latin typeface="+mn-lt"/>
                <a:ea typeface="+mn-ea"/>
                <a:cs typeface="+mn-cs"/>
              </a:rPr>
              <a:t>conjecture</a:t>
            </a:r>
            <a:r>
              <a:rPr lang="en-US" sz="1200" b="0" i="0" kern="1200" dirty="0" smtClean="0">
                <a:solidFill>
                  <a:schemeClr val="tx1"/>
                </a:solidFill>
                <a:latin typeface="+mn-lt"/>
                <a:ea typeface="+mn-ea"/>
                <a:cs typeface="+mn-cs"/>
              </a:rPr>
              <a:t> is a conclusion or a proposition which is suspected to be true due to preliminary supporting evidence, but for which no proof or disproof has yet been found.</a:t>
            </a:r>
            <a:endParaRPr lang="en-US" dirty="0"/>
          </a:p>
        </p:txBody>
      </p:sp>
      <p:sp>
        <p:nvSpPr>
          <p:cNvPr id="4" name="Slide Number Placeholder 3"/>
          <p:cNvSpPr>
            <a:spLocks noGrp="1"/>
          </p:cNvSpPr>
          <p:nvPr>
            <p:ph type="sldNum" sz="quarter" idx="10"/>
          </p:nvPr>
        </p:nvSpPr>
        <p:spPr/>
        <p:txBody>
          <a:bodyPr/>
          <a:lstStyle/>
          <a:p>
            <a:fld id="{1739D50E-D71D-414E-B635-FFC272CBDC4B}"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43558" y="2130426"/>
            <a:ext cx="9560322"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87116" y="3886200"/>
            <a:ext cx="7873207"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54392" y="274639"/>
            <a:ext cx="2530674"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2372" y="274639"/>
            <a:ext cx="74045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62728" y="274544"/>
            <a:ext cx="10106007" cy="1131794"/>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2728" y="1599640"/>
            <a:ext cx="10106007" cy="4514570"/>
          </a:xfrm>
        </p:spPr>
        <p:txBody>
          <a:bodyPr/>
          <a:lstStyle/>
          <a:p>
            <a:endParaRPr lang="en-US"/>
          </a:p>
        </p:txBody>
      </p:sp>
      <p:sp>
        <p:nvSpPr>
          <p:cNvPr id="4" name="Date Placeholder 3"/>
          <p:cNvSpPr>
            <a:spLocks noGrp="1"/>
          </p:cNvSpPr>
          <p:nvPr>
            <p:ph type="dt" idx="10"/>
          </p:nvPr>
        </p:nvSpPr>
        <p:spPr>
          <a:xfrm>
            <a:off x="562728" y="6245879"/>
            <a:ext cx="2607715" cy="465044"/>
          </a:xfrm>
        </p:spPr>
        <p:txBody>
          <a:bodyPr/>
          <a:lstStyle>
            <a:lvl1pPr>
              <a:defRPr/>
            </a:lvl1pPr>
          </a:lstStyle>
          <a:p>
            <a:endParaRPr lang="en-GB" altLang="en-US"/>
          </a:p>
        </p:txBody>
      </p:sp>
      <p:sp>
        <p:nvSpPr>
          <p:cNvPr id="5" name="Footer Placeholder 4"/>
          <p:cNvSpPr>
            <a:spLocks noGrp="1"/>
          </p:cNvSpPr>
          <p:nvPr>
            <p:ph type="ftr" idx="11"/>
          </p:nvPr>
        </p:nvSpPr>
        <p:spPr>
          <a:xfrm>
            <a:off x="3843231" y="6245879"/>
            <a:ext cx="3545002" cy="465044"/>
          </a:xfrm>
        </p:spPr>
        <p:txBody>
          <a:bodyPr/>
          <a:lstStyle>
            <a:lvl1pPr>
              <a:defRPr/>
            </a:lvl1pPr>
          </a:lstStyle>
          <a:p>
            <a:endParaRPr lang="en-GB" altLang="en-US"/>
          </a:p>
        </p:txBody>
      </p:sp>
      <p:sp>
        <p:nvSpPr>
          <p:cNvPr id="6" name="Slide Number Placeholder 5"/>
          <p:cNvSpPr>
            <a:spLocks noGrp="1"/>
          </p:cNvSpPr>
          <p:nvPr>
            <p:ph type="sldNum" idx="12"/>
          </p:nvPr>
        </p:nvSpPr>
        <p:spPr>
          <a:xfrm>
            <a:off x="8061020" y="6245879"/>
            <a:ext cx="2607715" cy="465044"/>
          </a:xfrm>
        </p:spPr>
        <p:txBody>
          <a:bodyPr/>
          <a:lstStyle>
            <a:lvl1pPr>
              <a:defRPr/>
            </a:lvl1pPr>
          </a:lstStyle>
          <a:p>
            <a:fld id="{79405778-35B4-459D-8795-1267A1D5343C}" type="slidenum">
              <a:rPr lang="en-GB" altLang="en-US"/>
              <a:pPr/>
              <a:t>‹#›</a:t>
            </a:fld>
            <a:endParaRPr lang="en-GB" altLang="en-US"/>
          </a:p>
        </p:txBody>
      </p:sp>
    </p:spTree>
    <p:extLst>
      <p:ext uri="{BB962C8B-B14F-4D97-AF65-F5344CB8AC3E}">
        <p14:creationId xmlns:p14="http://schemas.microsoft.com/office/powerpoint/2010/main" val="2227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8470" y="4406901"/>
            <a:ext cx="9560322"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88470" y="2906713"/>
            <a:ext cx="95603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2372" y="1600201"/>
            <a:ext cx="496761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17448" y="1600201"/>
            <a:ext cx="496761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2372" y="1535113"/>
            <a:ext cx="49695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2372" y="2174875"/>
            <a:ext cx="49695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713543" y="1535113"/>
            <a:ext cx="497152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3543" y="2174875"/>
            <a:ext cx="497152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2372" y="273050"/>
            <a:ext cx="370033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397436" y="273051"/>
            <a:ext cx="628763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2372" y="1435101"/>
            <a:ext cx="370033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576" y="4800600"/>
            <a:ext cx="674846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204576" y="612775"/>
            <a:ext cx="67484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204576" y="5367338"/>
            <a:ext cx="67484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2372" y="274638"/>
            <a:ext cx="10122694"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62372" y="1600201"/>
            <a:ext cx="10122694"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62372" y="6356351"/>
            <a:ext cx="26244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10/13/2021</a:t>
            </a:fld>
            <a:endParaRPr lang="en-US"/>
          </a:p>
        </p:txBody>
      </p:sp>
      <p:sp>
        <p:nvSpPr>
          <p:cNvPr id="5" name="Footer Placeholder 4"/>
          <p:cNvSpPr>
            <a:spLocks noGrp="1"/>
          </p:cNvSpPr>
          <p:nvPr>
            <p:ph type="ftr" sz="quarter" idx="3"/>
          </p:nvPr>
        </p:nvSpPr>
        <p:spPr>
          <a:xfrm>
            <a:off x="3842875" y="6356351"/>
            <a:ext cx="3561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60664" y="6356351"/>
            <a:ext cx="262440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AXgjEW2nA9I&amp;feature=emb_logo" TargetMode="External"/><Relationship Id="rId2" Type="http://schemas.openxmlformats.org/officeDocument/2006/relationships/slideLayout" Target="../slideLayouts/slideLayout2.xml"/><Relationship Id="rId1" Type="http://schemas.openxmlformats.org/officeDocument/2006/relationships/video" Target="file:///D:\AI\AI\AI%20&amp;%20DL%20-%20SNIST\The%2010%20Best%20Examples%20Of%20Artificial%20Intelligence%20(AI)%20And%20Machine%20Learning%20In%20Practice%20-%20YouTube%20(360p).mp4" TargetMode="Externa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INTELLIGENCE</a:t>
            </a:r>
            <a:br>
              <a:rPr lang="en-US" dirty="0" smtClean="0"/>
            </a:br>
            <a:endParaRPr lang="en-US" dirty="0"/>
          </a:p>
        </p:txBody>
      </p:sp>
      <p:sp>
        <p:nvSpPr>
          <p:cNvPr id="3" name="Subtitle 2"/>
          <p:cNvSpPr>
            <a:spLocks noGrp="1"/>
          </p:cNvSpPr>
          <p:nvPr>
            <p:ph type="subTitle" idx="1"/>
          </p:nvPr>
        </p:nvSpPr>
        <p:spPr/>
        <p:txBody>
          <a:bodyPr/>
          <a:lstStyle/>
          <a:p>
            <a:r>
              <a:rPr lang="en-US" dirty="0" err="1" smtClean="0">
                <a:solidFill>
                  <a:schemeClr val="tx1"/>
                </a:solidFill>
              </a:rPr>
              <a:t>Dr</a:t>
            </a:r>
            <a:r>
              <a:rPr lang="en-US" dirty="0" smtClean="0">
                <a:solidFill>
                  <a:schemeClr val="tx1"/>
                </a:solidFill>
              </a:rPr>
              <a:t> T V RAJINI KANTH</a:t>
            </a:r>
          </a:p>
          <a:p>
            <a:r>
              <a:rPr lang="en-US" dirty="0" smtClean="0">
                <a:solidFill>
                  <a:schemeClr val="tx1"/>
                </a:solidFill>
              </a:rPr>
              <a:t>PROFESSOR &amp; DEAN R&amp;D</a:t>
            </a:r>
          </a:p>
          <a:p>
            <a:r>
              <a:rPr lang="en-US" dirty="0" smtClean="0">
                <a:solidFill>
                  <a:schemeClr val="tx1"/>
                </a:solidFill>
              </a:rPr>
              <a:t>SNIST</a:t>
            </a:r>
            <a:endParaRPr lang="en-US" dirty="0">
              <a:solidFill>
                <a:schemeClr val="tx1"/>
              </a:solidFill>
            </a:endParaRPr>
          </a:p>
        </p:txBody>
      </p:sp>
    </p:spTree>
    <p:extLst>
      <p:ext uri="{BB962C8B-B14F-4D97-AF65-F5344CB8AC3E}">
        <p14:creationId xmlns:p14="http://schemas.microsoft.com/office/powerpoint/2010/main" val="3690979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62374" y="228600"/>
            <a:ext cx="10122694" cy="685800"/>
          </a:xfrm>
        </p:spPr>
        <p:txBody>
          <a:bodyPr>
            <a:normAutofit fontScale="90000"/>
          </a:bodyPr>
          <a:lstStyle/>
          <a:p>
            <a:pPr eaLnBrk="1" hangingPunct="1"/>
            <a:r>
              <a:rPr lang="en-US" dirty="0" smtClean="0"/>
              <a:t>Abridged history of AI</a:t>
            </a:r>
          </a:p>
        </p:txBody>
      </p:sp>
      <p:sp>
        <p:nvSpPr>
          <p:cNvPr id="13315" name="Rectangle 3"/>
          <p:cNvSpPr>
            <a:spLocks noGrp="1" noChangeArrowheads="1"/>
          </p:cNvSpPr>
          <p:nvPr>
            <p:ph type="body" idx="1"/>
          </p:nvPr>
        </p:nvSpPr>
        <p:spPr>
          <a:xfrm>
            <a:off x="281186" y="1295400"/>
            <a:ext cx="10685066" cy="5257800"/>
          </a:xfrm>
        </p:spPr>
        <p:txBody>
          <a:bodyPr>
            <a:noAutofit/>
          </a:bodyPr>
          <a:lstStyle/>
          <a:p>
            <a:pPr eaLnBrk="1" hangingPunct="1">
              <a:lnSpc>
                <a:spcPct val="80000"/>
              </a:lnSpc>
            </a:pPr>
            <a:r>
              <a:rPr lang="en-US" sz="2400" dirty="0" smtClean="0"/>
              <a:t>1943     	McCulloch &amp; Pitts: Boolean circuit model of brain</a:t>
            </a:r>
          </a:p>
          <a:p>
            <a:pPr eaLnBrk="1" hangingPunct="1">
              <a:lnSpc>
                <a:spcPct val="80000"/>
              </a:lnSpc>
            </a:pPr>
            <a:r>
              <a:rPr lang="en-US" sz="2400" dirty="0" smtClean="0"/>
              <a:t>1950     	Turing's "</a:t>
            </a:r>
            <a:r>
              <a:rPr lang="en-US" sz="2400" dirty="0" smtClean="0">
                <a:solidFill>
                  <a:srgbClr val="FF0000"/>
                </a:solidFill>
              </a:rPr>
              <a:t>Computing Machinery and Intelligence</a:t>
            </a:r>
            <a:r>
              <a:rPr lang="en-US" sz="2400" dirty="0" smtClean="0"/>
              <a:t>"</a:t>
            </a:r>
          </a:p>
          <a:p>
            <a:pPr eaLnBrk="1" hangingPunct="1">
              <a:lnSpc>
                <a:spcPct val="80000"/>
              </a:lnSpc>
            </a:pPr>
            <a:r>
              <a:rPr lang="en-US" sz="2400" dirty="0" smtClean="0">
                <a:solidFill>
                  <a:srgbClr val="FF0000"/>
                </a:solidFill>
              </a:rPr>
              <a:t>1956	</a:t>
            </a:r>
            <a:r>
              <a:rPr lang="en-US" sz="2400" dirty="0" smtClean="0"/>
              <a:t>Dartmouth meeting: "Artificial Intelligence" adopted</a:t>
            </a:r>
          </a:p>
          <a:p>
            <a:pPr eaLnBrk="1" hangingPunct="1">
              <a:lnSpc>
                <a:spcPct val="80000"/>
              </a:lnSpc>
            </a:pPr>
            <a:r>
              <a:rPr lang="en-US" sz="2400" dirty="0" smtClean="0"/>
              <a:t>1952—69	Look, Ma, no hands! </a:t>
            </a:r>
          </a:p>
          <a:p>
            <a:pPr eaLnBrk="1" hangingPunct="1">
              <a:lnSpc>
                <a:spcPct val="80000"/>
              </a:lnSpc>
            </a:pPr>
            <a:r>
              <a:rPr lang="en-US" sz="2400" dirty="0" smtClean="0"/>
              <a:t>1950s	Early AI programs, including Samuel's checkers</a:t>
            </a:r>
            <a:br>
              <a:rPr lang="en-US" sz="2400" dirty="0" smtClean="0"/>
            </a:br>
            <a:r>
              <a:rPr lang="en-US" sz="2400" dirty="0" smtClean="0"/>
              <a:t>		program, Newell &amp; Simon's Logic Theorist, </a:t>
            </a:r>
            <a:br>
              <a:rPr lang="en-US" sz="2400" dirty="0" smtClean="0"/>
            </a:br>
            <a:r>
              <a:rPr lang="en-US" sz="2400" dirty="0" smtClean="0"/>
              <a:t>		Gelernter's Geometry Engine</a:t>
            </a:r>
          </a:p>
          <a:p>
            <a:pPr eaLnBrk="1" hangingPunct="1">
              <a:lnSpc>
                <a:spcPct val="80000"/>
              </a:lnSpc>
            </a:pPr>
            <a:r>
              <a:rPr lang="en-US" sz="2400" dirty="0" smtClean="0"/>
              <a:t>1965	Robinson's complete algorithm for </a:t>
            </a:r>
            <a:r>
              <a:rPr lang="en-US" sz="2400" dirty="0" smtClean="0">
                <a:solidFill>
                  <a:srgbClr val="FF0000"/>
                </a:solidFill>
              </a:rPr>
              <a:t>logical</a:t>
            </a:r>
            <a:r>
              <a:rPr lang="en-US" sz="2400" dirty="0" smtClean="0"/>
              <a:t> </a:t>
            </a:r>
            <a:r>
              <a:rPr lang="en-US" sz="2400" dirty="0" smtClean="0">
                <a:solidFill>
                  <a:srgbClr val="FF0000"/>
                </a:solidFill>
              </a:rPr>
              <a:t>reasoning</a:t>
            </a:r>
          </a:p>
          <a:p>
            <a:pPr eaLnBrk="1" hangingPunct="1">
              <a:lnSpc>
                <a:spcPct val="80000"/>
              </a:lnSpc>
            </a:pPr>
            <a:r>
              <a:rPr lang="en-US" sz="2400" dirty="0" smtClean="0"/>
              <a:t>1966—73	AI discovers </a:t>
            </a:r>
            <a:r>
              <a:rPr lang="en-US" sz="2400" dirty="0" smtClean="0">
                <a:solidFill>
                  <a:srgbClr val="FF0000"/>
                </a:solidFill>
              </a:rPr>
              <a:t>computational complexity</a:t>
            </a:r>
            <a:br>
              <a:rPr lang="en-US" sz="2400" dirty="0" smtClean="0">
                <a:solidFill>
                  <a:srgbClr val="FF0000"/>
                </a:solidFill>
              </a:rPr>
            </a:br>
            <a:r>
              <a:rPr lang="en-US" sz="2400" dirty="0" smtClean="0">
                <a:solidFill>
                  <a:srgbClr val="FF0000"/>
                </a:solidFill>
              </a:rPr>
              <a:t>		Neural network </a:t>
            </a:r>
            <a:r>
              <a:rPr lang="en-US" sz="2400" dirty="0" smtClean="0"/>
              <a:t>research almost disappears</a:t>
            </a:r>
          </a:p>
          <a:p>
            <a:pPr eaLnBrk="1" hangingPunct="1">
              <a:lnSpc>
                <a:spcPct val="80000"/>
              </a:lnSpc>
            </a:pPr>
            <a:r>
              <a:rPr lang="en-US" sz="2400" dirty="0" smtClean="0"/>
              <a:t>1969—79	Early development of </a:t>
            </a:r>
            <a:r>
              <a:rPr lang="en-US" sz="2400" dirty="0" smtClean="0">
                <a:solidFill>
                  <a:srgbClr val="FF0000"/>
                </a:solidFill>
              </a:rPr>
              <a:t>knowledge-based systems</a:t>
            </a:r>
          </a:p>
          <a:p>
            <a:pPr eaLnBrk="1" hangingPunct="1">
              <a:lnSpc>
                <a:spcPct val="80000"/>
              </a:lnSpc>
            </a:pPr>
            <a:r>
              <a:rPr lang="en-US" sz="2400" dirty="0" smtClean="0"/>
              <a:t>1980-- 	AI becomes an industry </a:t>
            </a:r>
          </a:p>
          <a:p>
            <a:pPr eaLnBrk="1" hangingPunct="1">
              <a:lnSpc>
                <a:spcPct val="80000"/>
              </a:lnSpc>
            </a:pPr>
            <a:r>
              <a:rPr lang="en-US" sz="2400" dirty="0" smtClean="0"/>
              <a:t>1986-- 	</a:t>
            </a:r>
            <a:r>
              <a:rPr lang="en-US" sz="2400" dirty="0" smtClean="0">
                <a:solidFill>
                  <a:srgbClr val="FF0000"/>
                </a:solidFill>
              </a:rPr>
              <a:t>Neural networks </a:t>
            </a:r>
            <a:r>
              <a:rPr lang="en-US" sz="2400" dirty="0" smtClean="0"/>
              <a:t>return to popularity</a:t>
            </a:r>
          </a:p>
          <a:p>
            <a:pPr eaLnBrk="1" hangingPunct="1">
              <a:lnSpc>
                <a:spcPct val="80000"/>
              </a:lnSpc>
            </a:pPr>
            <a:r>
              <a:rPr lang="en-US" sz="2400" dirty="0" smtClean="0"/>
              <a:t>1987--	AI becomes a science </a:t>
            </a:r>
          </a:p>
          <a:p>
            <a:pPr eaLnBrk="1" hangingPunct="1">
              <a:lnSpc>
                <a:spcPct val="80000"/>
              </a:lnSpc>
            </a:pPr>
            <a:r>
              <a:rPr lang="en-US" sz="2400" dirty="0" smtClean="0"/>
              <a:t>1995--	The emergence of </a:t>
            </a:r>
            <a:r>
              <a:rPr lang="en-US" sz="2400" dirty="0" smtClean="0">
                <a:solidFill>
                  <a:srgbClr val="FF0000"/>
                </a:solidFill>
              </a:rPr>
              <a:t>intelligent agents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332541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49488" y="76200"/>
            <a:ext cx="6748463" cy="838200"/>
          </a:xfrm>
        </p:spPr>
        <p:txBody>
          <a:bodyPr>
            <a:normAutofit/>
          </a:bodyPr>
          <a:lstStyle/>
          <a:p>
            <a:pPr eaLnBrk="1" hangingPunct="1"/>
            <a:r>
              <a:rPr lang="en-US" dirty="0" smtClean="0"/>
              <a:t>What is AI?</a:t>
            </a:r>
          </a:p>
        </p:txBody>
      </p:sp>
      <p:sp>
        <p:nvSpPr>
          <p:cNvPr id="6147" name="Rectangle 3"/>
          <p:cNvSpPr>
            <a:spLocks noGrp="1" noChangeArrowheads="1"/>
          </p:cNvSpPr>
          <p:nvPr>
            <p:ph type="body" idx="1"/>
          </p:nvPr>
        </p:nvSpPr>
        <p:spPr>
          <a:xfrm>
            <a:off x="562374" y="4724400"/>
            <a:ext cx="10122694" cy="2057400"/>
          </a:xfrm>
        </p:spPr>
        <p:txBody>
          <a:bodyPr>
            <a:normAutofit/>
          </a:bodyPr>
          <a:lstStyle/>
          <a:p>
            <a:pPr eaLnBrk="1" hangingPunct="1">
              <a:buFontTx/>
              <a:buNone/>
            </a:pPr>
            <a:r>
              <a:rPr lang="en-US" sz="2800" dirty="0" smtClean="0"/>
              <a:t>Views of AI fall into four categories: 	</a:t>
            </a:r>
          </a:p>
          <a:p>
            <a:pPr eaLnBrk="1" hangingPunct="1">
              <a:buFontTx/>
              <a:buNone/>
            </a:pPr>
            <a:r>
              <a:rPr lang="en-US" sz="2800" dirty="0" smtClean="0"/>
              <a:t>		</a:t>
            </a:r>
          </a:p>
          <a:p>
            <a:pPr eaLnBrk="1" hangingPunct="1"/>
            <a:endParaRPr lang="en-US" sz="2800" dirty="0" smtClean="0"/>
          </a:p>
          <a:p>
            <a:pPr eaLnBrk="1" hangingPunct="1">
              <a:buFontTx/>
              <a:buNone/>
            </a:pPr>
            <a:r>
              <a:rPr lang="en-US" sz="2800" dirty="0" smtClean="0"/>
              <a:t>The textbook advocates "acting rationally”</a:t>
            </a:r>
          </a:p>
        </p:txBody>
      </p:sp>
      <p:graphicFrame>
        <p:nvGraphicFramePr>
          <p:cNvPr id="7186" name="Group 18"/>
          <p:cNvGraphicFramePr>
            <a:graphicFrameLocks noGrp="1"/>
          </p:cNvGraphicFramePr>
          <p:nvPr/>
        </p:nvGraphicFramePr>
        <p:xfrm>
          <a:off x="656101" y="5288280"/>
          <a:ext cx="8716765" cy="1036320"/>
        </p:xfrm>
        <a:graphic>
          <a:graphicData uri="http://schemas.openxmlformats.org/drawingml/2006/table">
            <a:tbl>
              <a:tblPr/>
              <a:tblGrid>
                <a:gridCol w="4124061"/>
                <a:gridCol w="4592704"/>
              </a:tblGrid>
              <a:tr h="473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800" dirty="0" smtClean="0"/>
                        <a:t>Thinking humanly</a:t>
                      </a:r>
                      <a:endParaRPr kumimoji="0" lang="en-US" sz="2800" b="0" i="0" u="none" strike="noStrike" cap="none" normalizeH="0" baseline="0" dirty="0" smtClean="0">
                        <a:ln>
                          <a:noFill/>
                        </a:ln>
                        <a:solidFill>
                          <a:schemeClr val="tx1"/>
                        </a:solidFill>
                        <a:effectLst/>
                        <a:latin typeface="Arial" charset="0"/>
                      </a:endParaRPr>
                    </a:p>
                  </a:txBody>
                  <a:tcPr marL="112474" marR="1124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800" dirty="0" smtClean="0"/>
                        <a:t>Thinking rationally </a:t>
                      </a:r>
                      <a:endParaRPr kumimoji="0" lang="en-US" sz="2800" b="0" i="0" u="none" strike="noStrike" cap="none" normalizeH="0" baseline="0" dirty="0" smtClean="0">
                        <a:ln>
                          <a:noFill/>
                        </a:ln>
                        <a:solidFill>
                          <a:schemeClr val="tx1"/>
                        </a:solidFill>
                        <a:effectLst/>
                        <a:latin typeface="Arial" charset="0"/>
                      </a:endParaRPr>
                    </a:p>
                  </a:txBody>
                  <a:tcPr marL="112474" marR="1124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6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800" dirty="0" smtClean="0"/>
                        <a:t>Acting humanly</a:t>
                      </a:r>
                      <a:endParaRPr kumimoji="0" lang="en-US" sz="2800" b="0" i="0" u="none" strike="noStrike" cap="none" normalizeH="0" baseline="0" dirty="0" smtClean="0">
                        <a:ln>
                          <a:noFill/>
                        </a:ln>
                        <a:solidFill>
                          <a:schemeClr val="tx1"/>
                        </a:solidFill>
                        <a:effectLst/>
                        <a:latin typeface="Arial" charset="0"/>
                      </a:endParaRPr>
                    </a:p>
                  </a:txBody>
                  <a:tcPr marL="112474" marR="1124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800" dirty="0" smtClean="0"/>
                        <a:t>Acting rationally </a:t>
                      </a:r>
                      <a:endParaRPr kumimoji="0" lang="en-US" sz="2800" b="0" i="0" u="none" strike="noStrike" cap="none" normalizeH="0" baseline="0" dirty="0" smtClean="0">
                        <a:ln>
                          <a:noFill/>
                        </a:ln>
                        <a:solidFill>
                          <a:schemeClr val="tx1"/>
                        </a:solidFill>
                        <a:effectLst/>
                        <a:latin typeface="Arial" charset="0"/>
                      </a:endParaRPr>
                    </a:p>
                  </a:txBody>
                  <a:tcPr marL="112474" marR="11247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25602" name="Picture 2"/>
          <p:cNvPicPr>
            <a:picLocks noChangeAspect="1" noChangeArrowheads="1"/>
          </p:cNvPicPr>
          <p:nvPr/>
        </p:nvPicPr>
        <p:blipFill>
          <a:blip r:embed="rId2" cstate="print"/>
          <a:srcRect/>
          <a:stretch>
            <a:fillRect/>
          </a:stretch>
        </p:blipFill>
        <p:spPr bwMode="auto">
          <a:xfrm>
            <a:off x="281186" y="990600"/>
            <a:ext cx="10685066" cy="2362200"/>
          </a:xfrm>
          <a:prstGeom prst="rect">
            <a:avLst/>
          </a:prstGeom>
          <a:noFill/>
          <a:ln w="9525">
            <a:noFill/>
            <a:miter lim="800000"/>
            <a:headEnd/>
            <a:tailEnd/>
          </a:ln>
        </p:spPr>
      </p:pic>
      <p:sp>
        <p:nvSpPr>
          <p:cNvPr id="8" name="Rectangle 7"/>
          <p:cNvSpPr/>
          <p:nvPr/>
        </p:nvSpPr>
        <p:spPr>
          <a:xfrm>
            <a:off x="374915" y="3429004"/>
            <a:ext cx="10591337" cy="1200329"/>
          </a:xfrm>
          <a:prstGeom prst="rect">
            <a:avLst/>
          </a:prstGeom>
        </p:spPr>
        <p:txBody>
          <a:bodyPr wrap="square">
            <a:spAutoFit/>
          </a:bodyPr>
          <a:lstStyle/>
          <a:p>
            <a:pPr algn="just"/>
            <a:r>
              <a:rPr lang="en-US" sz="2400" dirty="0" smtClean="0"/>
              <a:t>Historically, </a:t>
            </a:r>
            <a:r>
              <a:rPr lang="en-US" sz="2400" dirty="0" smtClean="0">
                <a:solidFill>
                  <a:srgbClr val="FF0000"/>
                </a:solidFill>
              </a:rPr>
              <a:t>all four approaches to AI have been followed</a:t>
            </a:r>
            <a:r>
              <a:rPr lang="en-US" sz="2400" dirty="0" smtClean="0"/>
              <a:t>, each by different people with different methods. </a:t>
            </a:r>
            <a:r>
              <a:rPr lang="en-US" sz="2400" dirty="0" smtClean="0">
                <a:solidFill>
                  <a:srgbClr val="FF0000"/>
                </a:solidFill>
              </a:rPr>
              <a:t>A rationalist approach involves a combination of mathematics and engineering</a:t>
            </a:r>
            <a:r>
              <a:rPr lang="en-US" sz="2400" dirty="0" smtClean="0"/>
              <a:t>.</a:t>
            </a:r>
            <a:endParaRPr lang="en-US" sz="2400" dirty="0"/>
          </a:p>
        </p:txBody>
      </p:sp>
    </p:spTree>
    <p:extLst>
      <p:ext uri="{BB962C8B-B14F-4D97-AF65-F5344CB8AC3E}">
        <p14:creationId xmlns:p14="http://schemas.microsoft.com/office/powerpoint/2010/main" val="5141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62374" y="46038"/>
            <a:ext cx="10122694" cy="715962"/>
          </a:xfrm>
        </p:spPr>
        <p:txBody>
          <a:bodyPr>
            <a:normAutofit fontScale="90000"/>
          </a:bodyPr>
          <a:lstStyle/>
          <a:p>
            <a:pPr eaLnBrk="1" hangingPunct="1"/>
            <a:r>
              <a:rPr lang="en-US" dirty="0" smtClean="0"/>
              <a:t>Acting humanly: Turing Test</a:t>
            </a:r>
          </a:p>
        </p:txBody>
      </p:sp>
      <p:sp>
        <p:nvSpPr>
          <p:cNvPr id="7171" name="Rectangle 3"/>
          <p:cNvSpPr>
            <a:spLocks noGrp="1" noChangeArrowheads="1"/>
          </p:cNvSpPr>
          <p:nvPr>
            <p:ph type="body" idx="1"/>
          </p:nvPr>
        </p:nvSpPr>
        <p:spPr>
          <a:xfrm>
            <a:off x="374915" y="762000"/>
            <a:ext cx="10591337" cy="5791200"/>
          </a:xfrm>
        </p:spPr>
        <p:txBody>
          <a:bodyPr>
            <a:noAutofit/>
          </a:bodyPr>
          <a:lstStyle/>
          <a:p>
            <a:pPr algn="just" eaLnBrk="1" hangingPunct="1">
              <a:lnSpc>
                <a:spcPct val="80000"/>
              </a:lnSpc>
            </a:pPr>
            <a:r>
              <a:rPr lang="en-US" sz="2400" dirty="0" smtClean="0"/>
              <a:t>Turing (1950) "Computing machinery and intelligence":</a:t>
            </a:r>
          </a:p>
          <a:p>
            <a:pPr algn="just" eaLnBrk="1" hangingPunct="1">
              <a:lnSpc>
                <a:spcPct val="80000"/>
              </a:lnSpc>
            </a:pPr>
            <a:r>
              <a:rPr lang="en-US" sz="2400" dirty="0" smtClean="0"/>
              <a:t>"Can machines think?" </a:t>
            </a:r>
            <a:r>
              <a:rPr lang="en-US" sz="2400" dirty="0" smtClean="0">
                <a:sym typeface="Wingdings" pitchFamily="2" charset="2"/>
              </a:rPr>
              <a:t></a:t>
            </a:r>
            <a:r>
              <a:rPr lang="en-US" sz="2400" dirty="0" smtClean="0"/>
              <a:t> "Can machines behave intelligently?"</a:t>
            </a:r>
          </a:p>
          <a:p>
            <a:pPr algn="just" eaLnBrk="1" hangingPunct="1">
              <a:lnSpc>
                <a:spcPct val="80000"/>
              </a:lnSpc>
            </a:pPr>
            <a:r>
              <a:rPr lang="en-US" sz="2400" dirty="0" smtClean="0"/>
              <a:t>Operational test for intelligent behavior: the Imitation Game</a:t>
            </a:r>
          </a:p>
          <a:p>
            <a:pPr algn="just"/>
            <a:r>
              <a:rPr lang="en-US" sz="2400" dirty="0" smtClean="0">
                <a:solidFill>
                  <a:srgbClr val="FF0000"/>
                </a:solidFill>
              </a:rPr>
              <a:t>A Computer passes the test if a human interrogator, after posing some written questions, cannot tell whether the written responses come from a person or from a computer</a:t>
            </a:r>
            <a:r>
              <a:rPr lang="en-US" sz="2400" dirty="0" smtClean="0"/>
              <a:t>.</a:t>
            </a:r>
          </a:p>
          <a:p>
            <a:pPr algn="just" eaLnBrk="1" hangingPunct="1">
              <a:lnSpc>
                <a:spcPct val="80000"/>
              </a:lnSpc>
            </a:pPr>
            <a:endParaRPr lang="en-US" sz="2400" dirty="0" smtClean="0"/>
          </a:p>
          <a:p>
            <a:pPr algn="just" eaLnBrk="1" hangingPunct="1">
              <a:lnSpc>
                <a:spcPct val="80000"/>
              </a:lnSpc>
            </a:pPr>
            <a:endParaRPr lang="en-US" sz="2400" dirty="0" smtClean="0"/>
          </a:p>
          <a:p>
            <a:pPr algn="just" eaLnBrk="1" hangingPunct="1">
              <a:lnSpc>
                <a:spcPct val="80000"/>
              </a:lnSpc>
            </a:pPr>
            <a:endParaRPr lang="en-US" sz="2400" dirty="0" smtClean="0"/>
          </a:p>
          <a:p>
            <a:pPr algn="just" eaLnBrk="1" hangingPunct="1">
              <a:lnSpc>
                <a:spcPct val="80000"/>
              </a:lnSpc>
            </a:pPr>
            <a:endParaRPr lang="en-US" sz="2400" dirty="0" smtClean="0"/>
          </a:p>
          <a:p>
            <a:pPr algn="just" eaLnBrk="1" hangingPunct="1">
              <a:lnSpc>
                <a:spcPct val="80000"/>
              </a:lnSpc>
              <a:buNone/>
            </a:pPr>
            <a:endParaRPr lang="en-US" sz="2400" dirty="0" smtClean="0"/>
          </a:p>
          <a:p>
            <a:pPr algn="just">
              <a:lnSpc>
                <a:spcPct val="80000"/>
              </a:lnSpc>
            </a:pPr>
            <a:r>
              <a:rPr lang="en-US" sz="2400" dirty="0" smtClean="0"/>
              <a:t>Predicted that by 2000, </a:t>
            </a:r>
            <a:r>
              <a:rPr lang="en-US" sz="2400" dirty="0" smtClean="0">
                <a:solidFill>
                  <a:srgbClr val="FF0000"/>
                </a:solidFill>
              </a:rPr>
              <a:t>a machine might have a 30% chance of fooling a lay person for 5 minutes</a:t>
            </a:r>
          </a:p>
          <a:p>
            <a:pPr algn="just" eaLnBrk="1" hangingPunct="1">
              <a:lnSpc>
                <a:spcPct val="80000"/>
              </a:lnSpc>
            </a:pPr>
            <a:r>
              <a:rPr lang="en-US" sz="2400" dirty="0" smtClean="0"/>
              <a:t>Anticipated all major arguments against AI in following 50 years</a:t>
            </a:r>
          </a:p>
          <a:p>
            <a:pPr algn="just">
              <a:lnSpc>
                <a:spcPct val="80000"/>
              </a:lnSpc>
            </a:pPr>
            <a:r>
              <a:rPr lang="en-US" sz="2400" dirty="0" smtClean="0"/>
              <a:t>Suggested major components of AI:  </a:t>
            </a:r>
            <a:r>
              <a:rPr lang="en-US" sz="2600" dirty="0" smtClean="0">
                <a:solidFill>
                  <a:srgbClr val="FF0000"/>
                </a:solidFill>
              </a:rPr>
              <a:t>knowledge, reasoning, language understanding, learning, computer vision, robotics</a:t>
            </a:r>
          </a:p>
        </p:txBody>
      </p:sp>
      <p:pic>
        <p:nvPicPr>
          <p:cNvPr id="7172" name="Picture 4" descr="turing"/>
          <p:cNvPicPr>
            <a:picLocks noChangeAspect="1" noChangeArrowheads="1"/>
          </p:cNvPicPr>
          <p:nvPr/>
        </p:nvPicPr>
        <p:blipFill>
          <a:blip r:embed="rId2" cstate="print"/>
          <a:srcRect/>
          <a:stretch>
            <a:fillRect/>
          </a:stretch>
        </p:blipFill>
        <p:spPr bwMode="auto">
          <a:xfrm>
            <a:off x="1687116" y="3124200"/>
            <a:ext cx="7123377" cy="1600200"/>
          </a:xfrm>
          <a:prstGeom prst="rect">
            <a:avLst/>
          </a:prstGeom>
          <a:noFill/>
          <a:ln w="9525">
            <a:noFill/>
            <a:miter lim="800000"/>
            <a:headEnd/>
            <a:tailEnd/>
          </a:ln>
        </p:spPr>
      </p:pic>
      <p:sp>
        <p:nvSpPr>
          <p:cNvPr id="5" name="Slide Number Placeholder 4"/>
          <p:cNvSpPr>
            <a:spLocks noGrp="1"/>
          </p:cNvSpPr>
          <p:nvPr>
            <p:ph type="sldNum" sz="quarter" idx="12"/>
          </p:nvPr>
        </p:nvSpPr>
        <p:spPr>
          <a:xfrm>
            <a:off x="8529307" y="6492880"/>
            <a:ext cx="2624402" cy="365125"/>
          </a:xfrm>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500167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62374" y="76200"/>
            <a:ext cx="10122694" cy="868362"/>
          </a:xfrm>
        </p:spPr>
        <p:txBody>
          <a:bodyPr>
            <a:normAutofit/>
          </a:bodyPr>
          <a:lstStyle/>
          <a:p>
            <a:pPr eaLnBrk="1" hangingPunct="1"/>
            <a:r>
              <a:rPr lang="en-US" dirty="0" smtClean="0"/>
              <a:t>Thinking humanly: cognitive modeling</a:t>
            </a:r>
          </a:p>
        </p:txBody>
      </p:sp>
      <p:sp>
        <p:nvSpPr>
          <p:cNvPr id="8195" name="Rectangle 3"/>
          <p:cNvSpPr>
            <a:spLocks noGrp="1" noChangeArrowheads="1"/>
          </p:cNvSpPr>
          <p:nvPr>
            <p:ph type="body" idx="1"/>
          </p:nvPr>
        </p:nvSpPr>
        <p:spPr>
          <a:xfrm>
            <a:off x="374915" y="914400"/>
            <a:ext cx="10591337" cy="5562600"/>
          </a:xfrm>
        </p:spPr>
        <p:txBody>
          <a:bodyPr>
            <a:noAutofit/>
          </a:bodyPr>
          <a:lstStyle/>
          <a:p>
            <a:pPr algn="just" eaLnBrk="1" hangingPunct="1">
              <a:lnSpc>
                <a:spcPct val="80000"/>
              </a:lnSpc>
            </a:pPr>
            <a:r>
              <a:rPr lang="en-US" sz="2400" dirty="0" smtClean="0"/>
              <a:t>1960s "cognitive revolution": information-processing psychology Requires scientific theories of internal activities of the brain
 How to validate? Requires </a:t>
            </a:r>
          </a:p>
          <a:p>
            <a:pPr algn="just" eaLnBrk="1" hangingPunct="1">
              <a:lnSpc>
                <a:spcPct val="80000"/>
              </a:lnSpc>
              <a:buNone/>
            </a:pPr>
            <a:r>
              <a:rPr lang="en-US" sz="2400" dirty="0" smtClean="0"/>
              <a:t>     1) </a:t>
            </a:r>
            <a:r>
              <a:rPr lang="en-US" sz="2400" dirty="0" smtClean="0">
                <a:solidFill>
                  <a:srgbClr val="FF0000"/>
                </a:solidFill>
              </a:rPr>
              <a:t>Predicting and testing behavior of human subjects (top-down)</a:t>
            </a:r>
          </a:p>
          <a:p>
            <a:pPr lvl="1" algn="just" eaLnBrk="1" hangingPunct="1">
              <a:lnSpc>
                <a:spcPct val="80000"/>
              </a:lnSpc>
              <a:buFontTx/>
              <a:buNone/>
            </a:pPr>
            <a:r>
              <a:rPr lang="en-US" sz="2400" dirty="0" smtClean="0"/>
              <a:t>    or </a:t>
            </a:r>
          </a:p>
          <a:p>
            <a:pPr lvl="1" algn="just" eaLnBrk="1" hangingPunct="1">
              <a:lnSpc>
                <a:spcPct val="80000"/>
              </a:lnSpc>
              <a:buFontTx/>
              <a:buNone/>
            </a:pPr>
            <a:r>
              <a:rPr lang="en-US" sz="2400" dirty="0" smtClean="0"/>
              <a:t>2) </a:t>
            </a:r>
            <a:r>
              <a:rPr lang="en-US" sz="2400" dirty="0" smtClean="0">
                <a:solidFill>
                  <a:srgbClr val="FF0000"/>
                </a:solidFill>
              </a:rPr>
              <a:t>Direct identification from neurological data (bottom-up)</a:t>
            </a:r>
            <a:endParaRPr lang="en-US" sz="2400" dirty="0" smtClean="0"/>
          </a:p>
          <a:p>
            <a:pPr marL="355600" lvl="1" indent="-355600" algn="just" eaLnBrk="1" hangingPunct="1">
              <a:lnSpc>
                <a:spcPct val="80000"/>
              </a:lnSpc>
              <a:buFont typeface="Arial" pitchFamily="34" charset="0"/>
              <a:buChar char="•"/>
            </a:pPr>
            <a:r>
              <a:rPr lang="en-US" sz="2400" dirty="0" smtClean="0"/>
              <a:t>Both approaches (roughly </a:t>
            </a:r>
            <a:r>
              <a:rPr lang="en-US" sz="2400" dirty="0" smtClean="0">
                <a:solidFill>
                  <a:srgbClr val="0070C0"/>
                </a:solidFill>
              </a:rPr>
              <a:t>Cognitive Science </a:t>
            </a:r>
            <a:r>
              <a:rPr lang="en-US" sz="2400" dirty="0" smtClean="0"/>
              <a:t>&amp; </a:t>
            </a:r>
            <a:r>
              <a:rPr lang="en-US" sz="2400" dirty="0" smtClean="0">
                <a:solidFill>
                  <a:srgbClr val="0070C0"/>
                </a:solidFill>
              </a:rPr>
              <a:t>Cognitive Neuroscience</a:t>
            </a:r>
            <a:r>
              <a:rPr lang="en-US" sz="2400" dirty="0" smtClean="0"/>
              <a:t>) are now distinct from AI</a:t>
            </a:r>
          </a:p>
          <a:p>
            <a:pPr algn="just"/>
            <a:r>
              <a:rPr lang="en-US" sz="2400" dirty="0" smtClean="0"/>
              <a:t>The interdisciplinary field of </a:t>
            </a:r>
            <a:r>
              <a:rPr lang="en-US" sz="2400" dirty="0" smtClean="0">
                <a:solidFill>
                  <a:srgbClr val="FF0000"/>
                </a:solidFill>
              </a:rPr>
              <a:t>cognitive science </a:t>
            </a:r>
            <a:r>
              <a:rPr lang="en-US" sz="2400" dirty="0" smtClean="0"/>
              <a:t>brings together </a:t>
            </a:r>
            <a:r>
              <a:rPr lang="en-US" sz="2400" dirty="0" smtClean="0">
                <a:solidFill>
                  <a:srgbClr val="FF0000"/>
                </a:solidFill>
              </a:rPr>
              <a:t>computer models from AI </a:t>
            </a:r>
            <a:r>
              <a:rPr lang="en-US" sz="2400" dirty="0" smtClean="0"/>
              <a:t>and</a:t>
            </a:r>
            <a:r>
              <a:rPr lang="en-US" sz="2400" dirty="0" smtClean="0">
                <a:solidFill>
                  <a:srgbClr val="FF0000"/>
                </a:solidFill>
              </a:rPr>
              <a:t> experimental techniques from psychology </a:t>
            </a:r>
            <a:r>
              <a:rPr lang="en-US" sz="2400" dirty="0" smtClean="0"/>
              <a:t>to construct </a:t>
            </a:r>
            <a:r>
              <a:rPr lang="en-US" sz="2400" dirty="0" smtClean="0">
                <a:solidFill>
                  <a:srgbClr val="FF0000"/>
                </a:solidFill>
              </a:rPr>
              <a:t>precise </a:t>
            </a:r>
            <a:r>
              <a:rPr lang="en-US" sz="2400" dirty="0" smtClean="0"/>
              <a:t>and</a:t>
            </a:r>
            <a:r>
              <a:rPr lang="en-US" sz="2400" dirty="0" smtClean="0">
                <a:solidFill>
                  <a:srgbClr val="FF0000"/>
                </a:solidFill>
              </a:rPr>
              <a:t> testable theories </a:t>
            </a:r>
            <a:r>
              <a:rPr lang="en-US" sz="2400" dirty="0" smtClean="0"/>
              <a:t>of the human mind.</a:t>
            </a:r>
          </a:p>
          <a:p>
            <a:pPr algn="just"/>
            <a:r>
              <a:rPr lang="en-US" sz="2400" dirty="0" smtClean="0"/>
              <a:t>Three ways to do that a given program thinks like a human through</a:t>
            </a:r>
            <a:r>
              <a:rPr lang="en-US" sz="2400" dirty="0" smtClean="0">
                <a:solidFill>
                  <a:srgbClr val="FF0000"/>
                </a:solidFill>
              </a:rPr>
              <a:t>  - introspection   - psychological experiments</a:t>
            </a:r>
          </a:p>
          <a:p>
            <a:pPr algn="just">
              <a:buNone/>
            </a:pPr>
            <a:r>
              <a:rPr lang="en-US" sz="2400" dirty="0" smtClean="0">
                <a:solidFill>
                  <a:srgbClr val="FF0000"/>
                </a:solidFill>
              </a:rPr>
              <a:t>                      -</a:t>
            </a:r>
            <a:r>
              <a:rPr lang="en-US" sz="2400" dirty="0" smtClean="0"/>
              <a:t> </a:t>
            </a:r>
            <a:r>
              <a:rPr lang="en-US" sz="2400" dirty="0" smtClean="0">
                <a:solidFill>
                  <a:srgbClr val="FF0000"/>
                </a:solidFill>
              </a:rPr>
              <a:t>brain imaging</a:t>
            </a:r>
          </a:p>
          <a:p>
            <a:pPr algn="just" eaLnBrk="1" hangingPunct="1">
              <a:lnSpc>
                <a:spcPct val="80000"/>
              </a:lnSpc>
            </a:pP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608540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86" y="152400"/>
            <a:ext cx="10685066" cy="6019800"/>
          </a:xfrm>
        </p:spPr>
        <p:txBody>
          <a:bodyPr>
            <a:normAutofit fontScale="85000" lnSpcReduction="10000"/>
          </a:bodyPr>
          <a:lstStyle/>
          <a:p>
            <a:pPr algn="just">
              <a:buNone/>
            </a:pPr>
            <a:r>
              <a:rPr lang="en-US" sz="4100" b="1" dirty="0" smtClean="0"/>
              <a:t>10 Exciting Applications of AI in Retail</a:t>
            </a:r>
          </a:p>
          <a:p>
            <a:pPr algn="just">
              <a:buNone/>
            </a:pPr>
            <a:r>
              <a:rPr lang="en-US" dirty="0" smtClean="0"/>
              <a:t>1. McDonald’s Drive Through Smart Voice Assistant</a:t>
            </a:r>
          </a:p>
          <a:p>
            <a:pPr algn="just">
              <a:buNone/>
            </a:pPr>
            <a:r>
              <a:rPr lang="en-US" dirty="0" smtClean="0"/>
              <a:t>2. H&amp;M’s Assortment Planning using Artificial Intelligence</a:t>
            </a:r>
          </a:p>
          <a:p>
            <a:pPr algn="just">
              <a:buNone/>
            </a:pPr>
            <a:r>
              <a:rPr lang="en-US" dirty="0" smtClean="0"/>
              <a:t>3.Pepper Robots, The New Choice of Nestlé to Sell Coffee Machines</a:t>
            </a:r>
          </a:p>
          <a:p>
            <a:pPr algn="just">
              <a:buNone/>
            </a:pPr>
            <a:r>
              <a:rPr lang="en-US" dirty="0" smtClean="0"/>
              <a:t>4.Boch </a:t>
            </a:r>
            <a:r>
              <a:rPr lang="en-US" dirty="0" err="1" smtClean="0"/>
              <a:t>Automotive’s</a:t>
            </a:r>
            <a:r>
              <a:rPr lang="en-US" dirty="0" smtClean="0"/>
              <a:t> Artificial Intelligence Powered Sales Assistant</a:t>
            </a:r>
          </a:p>
          <a:p>
            <a:pPr algn="just">
              <a:buNone/>
            </a:pPr>
            <a:r>
              <a:rPr lang="en-US" dirty="0" smtClean="0"/>
              <a:t>5. Mango and Vodafone’s Smart Digital Dressing Room</a:t>
            </a:r>
          </a:p>
          <a:p>
            <a:pPr algn="just">
              <a:buNone/>
            </a:pPr>
            <a:r>
              <a:rPr lang="en-US" dirty="0" smtClean="0"/>
              <a:t>6. 53 Degrees North Applying Automated AI to the Process of Customer Segmentation</a:t>
            </a:r>
          </a:p>
          <a:p>
            <a:pPr algn="just">
              <a:buNone/>
            </a:pPr>
            <a:r>
              <a:rPr lang="en-US" dirty="0" smtClean="0"/>
              <a:t>7. Domino’s Pizza-Lovers Now Get Hot Piping Pizza Delivered By a Pizza Robot</a:t>
            </a:r>
          </a:p>
          <a:p>
            <a:pPr algn="just">
              <a:buNone/>
            </a:pPr>
            <a:r>
              <a:rPr lang="en-US" dirty="0" smtClean="0"/>
              <a:t>8. Nestlé’s AI Skill That Provides Voice Cooking Instructions As You Cook</a:t>
            </a:r>
          </a:p>
          <a:p>
            <a:pPr algn="just">
              <a:buNone/>
            </a:pPr>
            <a:r>
              <a:rPr lang="en-US" dirty="0" smtClean="0"/>
              <a:t>9. </a:t>
            </a:r>
            <a:r>
              <a:rPr lang="en-US" dirty="0" err="1" smtClean="0"/>
              <a:t>Walmart</a:t>
            </a:r>
            <a:r>
              <a:rPr lang="en-US" dirty="0" smtClean="0"/>
              <a:t> Deploys Robots To Scan Shelves</a:t>
            </a:r>
          </a:p>
          <a:p>
            <a:pPr algn="just">
              <a:buNone/>
            </a:pPr>
            <a:r>
              <a:rPr lang="en-US" dirty="0" smtClean="0"/>
              <a:t>10. Olay To Use AI To Personalize Skincare</a:t>
            </a:r>
            <a:endParaRPr lang="en-US" dirty="0"/>
          </a:p>
        </p:txBody>
      </p:sp>
      <p:sp>
        <p:nvSpPr>
          <p:cNvPr id="4" name="Rectangle 3"/>
          <p:cNvSpPr/>
          <p:nvPr/>
        </p:nvSpPr>
        <p:spPr>
          <a:xfrm>
            <a:off x="213518" y="6172200"/>
            <a:ext cx="9220201" cy="646331"/>
          </a:xfrm>
          <a:prstGeom prst="rect">
            <a:avLst/>
          </a:prstGeom>
        </p:spPr>
        <p:txBody>
          <a:bodyPr wrap="square">
            <a:spAutoFit/>
          </a:bodyPr>
          <a:lstStyle/>
          <a:p>
            <a:r>
              <a:rPr lang="en-US" dirty="0" smtClean="0"/>
              <a:t>REF: https://www.analyticsvidhya.com/blog/2019/12/10-exciting-real-world-applications-ai-retail/?utm_source=feedburner&amp;utm_medium=email&amp;utm_</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84041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4" y="76200"/>
            <a:ext cx="10122694" cy="533400"/>
          </a:xfrm>
        </p:spPr>
        <p:txBody>
          <a:bodyPr>
            <a:normAutofit fontScale="90000"/>
          </a:bodyPr>
          <a:lstStyle/>
          <a:p>
            <a:r>
              <a:rPr lang="en-IN" dirty="0" smtClean="0"/>
              <a:t>AI APPLICATIONS</a:t>
            </a:r>
            <a:endParaRPr lang="en-US" dirty="0"/>
          </a:p>
        </p:txBody>
      </p:sp>
      <p:sp>
        <p:nvSpPr>
          <p:cNvPr id="3" name="Content Placeholder 2"/>
          <p:cNvSpPr>
            <a:spLocks noGrp="1"/>
          </p:cNvSpPr>
          <p:nvPr>
            <p:ph idx="1"/>
          </p:nvPr>
        </p:nvSpPr>
        <p:spPr>
          <a:xfrm>
            <a:off x="93729" y="838200"/>
            <a:ext cx="10966252" cy="5715000"/>
          </a:xfrm>
        </p:spPr>
        <p:txBody>
          <a:bodyPr>
            <a:normAutofit lnSpcReduction="10000"/>
          </a:bodyPr>
          <a:lstStyle/>
          <a:p>
            <a:pPr algn="just"/>
            <a:r>
              <a:rPr lang="en-US" sz="2400" b="1" dirty="0" smtClean="0">
                <a:solidFill>
                  <a:srgbClr val="FF0000"/>
                </a:solidFill>
              </a:rPr>
              <a:t>Robotic vehicles</a:t>
            </a:r>
            <a:r>
              <a:rPr lang="en-US" sz="2400" b="1" dirty="0" smtClean="0"/>
              <a:t>: </a:t>
            </a:r>
            <a:r>
              <a:rPr lang="en-US" sz="2400" dirty="0" smtClean="0"/>
              <a:t>A </a:t>
            </a:r>
            <a:r>
              <a:rPr lang="en-US" sz="2400" dirty="0" smtClean="0">
                <a:solidFill>
                  <a:srgbClr val="FF0000"/>
                </a:solidFill>
              </a:rPr>
              <a:t>driverless robotic car </a:t>
            </a:r>
            <a:r>
              <a:rPr lang="en-US" sz="2400" dirty="0" smtClean="0"/>
              <a:t>named </a:t>
            </a:r>
            <a:r>
              <a:rPr lang="en-US" sz="2400" dirty="0" smtClean="0">
                <a:solidFill>
                  <a:srgbClr val="FF0000"/>
                </a:solidFill>
              </a:rPr>
              <a:t>STANLEY</a:t>
            </a:r>
            <a:r>
              <a:rPr lang="en-US" sz="2400" dirty="0" smtClean="0"/>
              <a:t> sped through the </a:t>
            </a:r>
            <a:r>
              <a:rPr lang="en-US" sz="2400" dirty="0" smtClean="0">
                <a:solidFill>
                  <a:srgbClr val="FF0000"/>
                </a:solidFill>
              </a:rPr>
              <a:t>rough</a:t>
            </a:r>
            <a:r>
              <a:rPr lang="en-US" sz="2400" b="1" dirty="0" smtClean="0">
                <a:solidFill>
                  <a:srgbClr val="FF0000"/>
                </a:solidFill>
              </a:rPr>
              <a:t> </a:t>
            </a:r>
            <a:r>
              <a:rPr lang="en-US" sz="2400" dirty="0" smtClean="0">
                <a:solidFill>
                  <a:srgbClr val="FF0000"/>
                </a:solidFill>
              </a:rPr>
              <a:t>terrain </a:t>
            </a:r>
            <a:r>
              <a:rPr lang="en-US" sz="2400" dirty="0" smtClean="0"/>
              <a:t>of the </a:t>
            </a:r>
            <a:r>
              <a:rPr lang="en-US" sz="2400" dirty="0" smtClean="0">
                <a:solidFill>
                  <a:srgbClr val="FF0000"/>
                </a:solidFill>
              </a:rPr>
              <a:t>Mojave dessert </a:t>
            </a:r>
            <a:r>
              <a:rPr lang="en-US" sz="2400" dirty="0" smtClean="0"/>
              <a:t>at </a:t>
            </a:r>
            <a:r>
              <a:rPr lang="en-US" sz="2400" dirty="0" smtClean="0">
                <a:solidFill>
                  <a:srgbClr val="FF0000"/>
                </a:solidFill>
              </a:rPr>
              <a:t>22 mph</a:t>
            </a:r>
            <a:r>
              <a:rPr lang="en-US" sz="2400" dirty="0" smtClean="0"/>
              <a:t>, </a:t>
            </a:r>
            <a:r>
              <a:rPr lang="en-US" sz="2400" dirty="0" smtClean="0">
                <a:solidFill>
                  <a:srgbClr val="FF0000"/>
                </a:solidFill>
              </a:rPr>
              <a:t>finishing the 132-mile course first to win the 2005 DARPA Grand Challenge</a:t>
            </a:r>
            <a:r>
              <a:rPr lang="en-US" sz="2400" dirty="0" smtClean="0"/>
              <a:t>. STANLEY is a </a:t>
            </a:r>
            <a:r>
              <a:rPr lang="en-US" sz="2400" dirty="0" smtClean="0">
                <a:solidFill>
                  <a:srgbClr val="FF0000"/>
                </a:solidFill>
              </a:rPr>
              <a:t>Volkswagen </a:t>
            </a:r>
            <a:r>
              <a:rPr lang="en-US" sz="2400" dirty="0" err="1" smtClean="0">
                <a:solidFill>
                  <a:srgbClr val="FF0000"/>
                </a:solidFill>
              </a:rPr>
              <a:t>Touareg</a:t>
            </a:r>
            <a:r>
              <a:rPr lang="en-US" sz="2400" dirty="0" smtClean="0">
                <a:solidFill>
                  <a:srgbClr val="FF0000"/>
                </a:solidFill>
              </a:rPr>
              <a:t> outfitted with cameras</a:t>
            </a:r>
            <a:r>
              <a:rPr lang="en-US" sz="2400" dirty="0" smtClean="0"/>
              <a:t>, </a:t>
            </a:r>
            <a:r>
              <a:rPr lang="en-US" sz="2400" dirty="0" smtClean="0">
                <a:solidFill>
                  <a:srgbClr val="FF0000"/>
                </a:solidFill>
              </a:rPr>
              <a:t>radar, and laser rangefinders to sense the environment</a:t>
            </a:r>
            <a:r>
              <a:rPr lang="en-US" sz="2400" dirty="0" smtClean="0"/>
              <a:t> and </a:t>
            </a:r>
            <a:r>
              <a:rPr lang="en-US" sz="2400" dirty="0" smtClean="0">
                <a:solidFill>
                  <a:srgbClr val="FF0000"/>
                </a:solidFill>
              </a:rPr>
              <a:t>onboard software to command the steering, braking, and acceleration</a:t>
            </a:r>
            <a:r>
              <a:rPr lang="en-US" sz="2400" dirty="0" smtClean="0"/>
              <a:t> (</a:t>
            </a:r>
            <a:r>
              <a:rPr lang="en-US" sz="2400" dirty="0" err="1" smtClean="0"/>
              <a:t>Thrun</a:t>
            </a:r>
            <a:r>
              <a:rPr lang="en-US" sz="2400" dirty="0" smtClean="0"/>
              <a:t>, 2006).</a:t>
            </a:r>
          </a:p>
          <a:p>
            <a:pPr algn="just"/>
            <a:r>
              <a:rPr lang="en-US" sz="2400" b="1" dirty="0" smtClean="0">
                <a:solidFill>
                  <a:srgbClr val="FF0000"/>
                </a:solidFill>
              </a:rPr>
              <a:t>Speech recognition</a:t>
            </a:r>
            <a:r>
              <a:rPr lang="en-US" sz="2400" b="1" dirty="0" smtClean="0"/>
              <a:t>: </a:t>
            </a:r>
            <a:r>
              <a:rPr lang="en-US" sz="2400" dirty="0" smtClean="0"/>
              <a:t>A </a:t>
            </a:r>
            <a:r>
              <a:rPr lang="en-US" sz="2400" dirty="0" smtClean="0">
                <a:solidFill>
                  <a:srgbClr val="FF0000"/>
                </a:solidFill>
              </a:rPr>
              <a:t>traveler calling United Airlines to book a flight </a:t>
            </a:r>
            <a:r>
              <a:rPr lang="en-US" sz="2400" dirty="0" smtClean="0"/>
              <a:t>can have the entire</a:t>
            </a:r>
            <a:r>
              <a:rPr lang="en-US" sz="2400" b="1" dirty="0" smtClean="0"/>
              <a:t> </a:t>
            </a:r>
            <a:r>
              <a:rPr lang="en-US" sz="2400" dirty="0" smtClean="0"/>
              <a:t>conversation guided by an </a:t>
            </a:r>
            <a:r>
              <a:rPr lang="en-US" sz="2400" dirty="0" smtClean="0">
                <a:solidFill>
                  <a:srgbClr val="FF0000"/>
                </a:solidFill>
              </a:rPr>
              <a:t>automated speech recognition </a:t>
            </a:r>
            <a:r>
              <a:rPr lang="en-US" sz="2400" dirty="0" smtClean="0"/>
              <a:t>and dialog management system.</a:t>
            </a:r>
          </a:p>
          <a:p>
            <a:pPr algn="just"/>
            <a:r>
              <a:rPr lang="en-US" sz="2400" b="1" dirty="0" smtClean="0"/>
              <a:t>Autonomous planning and scheduling: </a:t>
            </a:r>
            <a:r>
              <a:rPr lang="en-US" sz="2400" dirty="0" smtClean="0"/>
              <a:t>A hundred million miles from Earth, </a:t>
            </a:r>
            <a:r>
              <a:rPr lang="en-US" sz="2400" dirty="0" smtClean="0">
                <a:solidFill>
                  <a:srgbClr val="FF0000"/>
                </a:solidFill>
              </a:rPr>
              <a:t>NASA’s</a:t>
            </a:r>
            <a:r>
              <a:rPr lang="en-US" sz="2400" b="1" dirty="0" smtClean="0">
                <a:solidFill>
                  <a:srgbClr val="FF0000"/>
                </a:solidFill>
              </a:rPr>
              <a:t> </a:t>
            </a:r>
            <a:r>
              <a:rPr lang="en-US" sz="2400" dirty="0" smtClean="0">
                <a:solidFill>
                  <a:srgbClr val="FF0000"/>
                </a:solidFill>
              </a:rPr>
              <a:t>REMOTE AGENT program became the first on-board autonomous planning program to control the scheduling of operations for a spacecraft</a:t>
            </a:r>
            <a:r>
              <a:rPr lang="en-US" sz="2400" dirty="0" smtClean="0"/>
              <a:t> (</a:t>
            </a:r>
            <a:r>
              <a:rPr lang="en-US" sz="2400" dirty="0" err="1" smtClean="0"/>
              <a:t>Jonsson</a:t>
            </a:r>
            <a:r>
              <a:rPr lang="en-US" sz="2400" dirty="0" smtClean="0"/>
              <a:t> </a:t>
            </a:r>
            <a:r>
              <a:rPr lang="en-US" sz="2400" i="1" dirty="0" smtClean="0"/>
              <a:t>et al., 2000). </a:t>
            </a:r>
            <a:r>
              <a:rPr lang="en-US" sz="2400" dirty="0" smtClean="0"/>
              <a:t>It generated plans from </a:t>
            </a:r>
            <a:r>
              <a:rPr lang="en-US" sz="2400" dirty="0" smtClean="0">
                <a:solidFill>
                  <a:srgbClr val="FF0000"/>
                </a:solidFill>
              </a:rPr>
              <a:t>high-level goals specified </a:t>
            </a:r>
            <a:r>
              <a:rPr lang="en-US" sz="2400" dirty="0" smtClean="0"/>
              <a:t>from the </a:t>
            </a:r>
            <a:r>
              <a:rPr lang="en-US" sz="2400" dirty="0" smtClean="0">
                <a:solidFill>
                  <a:srgbClr val="FF0000"/>
                </a:solidFill>
              </a:rPr>
              <a:t>ground </a:t>
            </a:r>
            <a:r>
              <a:rPr lang="en-US" sz="2400" dirty="0" smtClean="0"/>
              <a:t>and</a:t>
            </a:r>
            <a:r>
              <a:rPr lang="en-US" sz="2400" dirty="0" smtClean="0">
                <a:solidFill>
                  <a:srgbClr val="FF0000"/>
                </a:solidFill>
              </a:rPr>
              <a:t> monitored </a:t>
            </a:r>
            <a:r>
              <a:rPr lang="en-US" sz="2400" dirty="0" smtClean="0"/>
              <a:t>the</a:t>
            </a:r>
            <a:r>
              <a:rPr lang="en-US" sz="2400" dirty="0" smtClean="0">
                <a:solidFill>
                  <a:srgbClr val="FF0000"/>
                </a:solidFill>
              </a:rPr>
              <a:t> execution </a:t>
            </a:r>
            <a:r>
              <a:rPr lang="en-US" sz="2400" dirty="0" smtClean="0"/>
              <a:t>of those </a:t>
            </a:r>
            <a:r>
              <a:rPr lang="en-US" sz="2400" dirty="0" smtClean="0">
                <a:solidFill>
                  <a:srgbClr val="FF0000"/>
                </a:solidFill>
              </a:rPr>
              <a:t>plans—detecting, diagnosing</a:t>
            </a:r>
            <a:r>
              <a:rPr lang="en-US" sz="2400" dirty="0" smtClean="0"/>
              <a:t>, and </a:t>
            </a:r>
            <a:r>
              <a:rPr lang="en-US" sz="2400" dirty="0" smtClean="0">
                <a:solidFill>
                  <a:srgbClr val="FF0000"/>
                </a:solidFill>
              </a:rPr>
              <a:t>recovering </a:t>
            </a:r>
            <a:r>
              <a:rPr lang="en-US" sz="2400" dirty="0" smtClean="0"/>
              <a:t>from</a:t>
            </a:r>
            <a:r>
              <a:rPr lang="en-US" sz="2400" dirty="0" smtClean="0">
                <a:solidFill>
                  <a:srgbClr val="FF0000"/>
                </a:solidFill>
              </a:rPr>
              <a:t> problems </a:t>
            </a:r>
            <a:r>
              <a:rPr lang="en-US" sz="2400" dirty="0" smtClean="0"/>
              <a:t>as they </a:t>
            </a:r>
            <a:r>
              <a:rPr lang="en-US" sz="2400" dirty="0" smtClean="0">
                <a:solidFill>
                  <a:srgbClr val="FF0000"/>
                </a:solidFill>
              </a:rPr>
              <a:t>occurred</a:t>
            </a:r>
            <a:r>
              <a:rPr lang="en-US" sz="2400" dirty="0" smtClean="0"/>
              <a:t>. Successor program </a:t>
            </a:r>
            <a:r>
              <a:rPr lang="en-US" sz="2400" dirty="0" smtClean="0">
                <a:solidFill>
                  <a:srgbClr val="FF0000"/>
                </a:solidFill>
              </a:rPr>
              <a:t>MAPGEN</a:t>
            </a:r>
            <a:r>
              <a:rPr lang="en-US" sz="2400" dirty="0" smtClean="0"/>
              <a:t> (Al-Chang et al., 2004) plans the </a:t>
            </a:r>
            <a:r>
              <a:rPr lang="en-US" sz="2400" dirty="0" smtClean="0">
                <a:solidFill>
                  <a:srgbClr val="FF0000"/>
                </a:solidFill>
              </a:rPr>
              <a:t>daily operations for NASA’s Mars Exploration Rovers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3589237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7" y="685800"/>
            <a:ext cx="10778795" cy="5791200"/>
          </a:xfrm>
        </p:spPr>
        <p:txBody>
          <a:bodyPr>
            <a:normAutofit/>
          </a:bodyPr>
          <a:lstStyle/>
          <a:p>
            <a:pPr algn="just"/>
            <a:r>
              <a:rPr lang="en-US" sz="2400" b="1" dirty="0" smtClean="0">
                <a:solidFill>
                  <a:srgbClr val="FF0000"/>
                </a:solidFill>
              </a:rPr>
              <a:t>Game playing: </a:t>
            </a:r>
            <a:r>
              <a:rPr lang="en-US" sz="2400" dirty="0" smtClean="0">
                <a:solidFill>
                  <a:srgbClr val="FF0000"/>
                </a:solidFill>
              </a:rPr>
              <a:t>IBM’s DEEP BLUE </a:t>
            </a:r>
            <a:r>
              <a:rPr lang="en-US" sz="2400" dirty="0" smtClean="0"/>
              <a:t>became the</a:t>
            </a:r>
            <a:r>
              <a:rPr lang="en-US" sz="2400" dirty="0" smtClean="0">
                <a:solidFill>
                  <a:srgbClr val="FF0000"/>
                </a:solidFill>
              </a:rPr>
              <a:t> first computer program to defeat the </a:t>
            </a:r>
            <a:r>
              <a:rPr lang="en-US" sz="2400" dirty="0" smtClean="0"/>
              <a:t>world champion in a chess match when it bested </a:t>
            </a:r>
            <a:r>
              <a:rPr lang="en-US" sz="2400" dirty="0" smtClean="0">
                <a:solidFill>
                  <a:srgbClr val="FF0000"/>
                </a:solidFill>
              </a:rPr>
              <a:t>Garry Kasparov </a:t>
            </a:r>
            <a:r>
              <a:rPr lang="en-US" sz="2400" dirty="0" smtClean="0"/>
              <a:t>by </a:t>
            </a:r>
            <a:r>
              <a:rPr lang="en-US" sz="2400" dirty="0" smtClean="0">
                <a:solidFill>
                  <a:srgbClr val="FF0000"/>
                </a:solidFill>
              </a:rPr>
              <a:t>a score of 3.5 to 2.5 </a:t>
            </a:r>
            <a:r>
              <a:rPr lang="en-US" sz="2400" dirty="0" smtClean="0"/>
              <a:t>in an exhibition match (Goodman and Keene, 1997). </a:t>
            </a:r>
          </a:p>
          <a:p>
            <a:pPr algn="just"/>
            <a:r>
              <a:rPr lang="en-US" sz="2400" b="1" dirty="0" smtClean="0"/>
              <a:t>Spam fighting: </a:t>
            </a:r>
            <a:r>
              <a:rPr lang="en-US" sz="2400" dirty="0" smtClean="0"/>
              <a:t>Each day, </a:t>
            </a:r>
            <a:r>
              <a:rPr lang="en-US" sz="2400" dirty="0" smtClean="0">
                <a:solidFill>
                  <a:srgbClr val="FF0000"/>
                </a:solidFill>
              </a:rPr>
              <a:t>learning algorithms classify over a billion messages as spam</a:t>
            </a:r>
            <a:r>
              <a:rPr lang="en-US" sz="2400" b="1" dirty="0" smtClean="0"/>
              <a:t>, </a:t>
            </a:r>
            <a:r>
              <a:rPr lang="en-US" sz="2400" dirty="0" smtClean="0"/>
              <a:t>saving the recipient from having to waste time deleting what, for many users, could comprise 80% or 90% of all messages, if not classified away by algorithms.</a:t>
            </a:r>
          </a:p>
          <a:p>
            <a:pPr algn="just"/>
            <a:r>
              <a:rPr lang="en-US" sz="2400" b="1" dirty="0" smtClean="0"/>
              <a:t>Logistics planning: </a:t>
            </a:r>
            <a:r>
              <a:rPr lang="en-US" sz="2400" dirty="0" smtClean="0"/>
              <a:t>During the </a:t>
            </a:r>
            <a:r>
              <a:rPr lang="en-US" sz="2400" dirty="0" smtClean="0">
                <a:solidFill>
                  <a:srgbClr val="FF0000"/>
                </a:solidFill>
              </a:rPr>
              <a:t>Persian Gulf crisis of 1991</a:t>
            </a:r>
            <a:r>
              <a:rPr lang="en-US" sz="2400" dirty="0" smtClean="0"/>
              <a:t>, </a:t>
            </a:r>
            <a:r>
              <a:rPr lang="en-US" sz="2400" dirty="0" smtClean="0">
                <a:solidFill>
                  <a:srgbClr val="FF0000"/>
                </a:solidFill>
              </a:rPr>
              <a:t>U.S.</a:t>
            </a:r>
            <a:r>
              <a:rPr lang="en-US" sz="2400" dirty="0" smtClean="0"/>
              <a:t> forces </a:t>
            </a:r>
            <a:r>
              <a:rPr lang="en-US" sz="2400" dirty="0" smtClean="0">
                <a:solidFill>
                  <a:srgbClr val="FF0000"/>
                </a:solidFill>
              </a:rPr>
              <a:t>deployed a Dynamic Analysis and </a:t>
            </a:r>
            <a:r>
              <a:rPr lang="en-US" sz="2400" dirty="0" err="1" smtClean="0">
                <a:solidFill>
                  <a:srgbClr val="FF0000"/>
                </a:solidFill>
              </a:rPr>
              <a:t>Replanning</a:t>
            </a:r>
            <a:r>
              <a:rPr lang="en-US" sz="2400" dirty="0" smtClean="0">
                <a:solidFill>
                  <a:srgbClr val="FF0000"/>
                </a:solidFill>
              </a:rPr>
              <a:t> Tool, DART</a:t>
            </a:r>
            <a:r>
              <a:rPr lang="en-US" sz="2400" dirty="0" smtClean="0"/>
              <a:t> (Cross and Walker, 1994), to </a:t>
            </a:r>
            <a:r>
              <a:rPr lang="en-US" sz="2400" dirty="0" smtClean="0">
                <a:solidFill>
                  <a:srgbClr val="FF0000"/>
                </a:solidFill>
              </a:rPr>
              <a:t>do automated logistics planning and scheduling for transportation</a:t>
            </a:r>
            <a:r>
              <a:rPr lang="en-US" sz="2400" dirty="0" smtClean="0"/>
              <a:t>. This involved up to </a:t>
            </a:r>
            <a:r>
              <a:rPr lang="en-US" sz="2400" dirty="0" smtClean="0">
                <a:solidFill>
                  <a:srgbClr val="FF0000"/>
                </a:solidFill>
              </a:rPr>
              <a:t>50,000 vehicles, cargo, and people at a time</a:t>
            </a:r>
            <a:r>
              <a:rPr lang="en-US" sz="2400" dirty="0" smtClean="0"/>
              <a:t>, and had to account for </a:t>
            </a:r>
            <a:r>
              <a:rPr lang="en-US" sz="2400" dirty="0" smtClean="0">
                <a:solidFill>
                  <a:srgbClr val="FF0000"/>
                </a:solidFill>
              </a:rPr>
              <a:t>starting points, destinations, routes</a:t>
            </a:r>
            <a:r>
              <a:rPr lang="en-US" sz="2400" dirty="0" smtClean="0"/>
              <a:t>, and </a:t>
            </a:r>
            <a:r>
              <a:rPr lang="en-US" sz="2400" dirty="0" smtClean="0">
                <a:solidFill>
                  <a:srgbClr val="FF0000"/>
                </a:solidFill>
              </a:rPr>
              <a:t>conflict resolution </a:t>
            </a:r>
            <a:r>
              <a:rPr lang="en-US" sz="2400" dirty="0" smtClean="0"/>
              <a:t>among all parameters.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631928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702" y="326409"/>
            <a:ext cx="10497609" cy="5943600"/>
          </a:xfrm>
        </p:spPr>
        <p:txBody>
          <a:bodyPr>
            <a:normAutofit/>
          </a:bodyPr>
          <a:lstStyle/>
          <a:p>
            <a:pPr algn="just"/>
            <a:r>
              <a:rPr lang="en-US" sz="2400" b="1" dirty="0" smtClean="0"/>
              <a:t>Robotics: </a:t>
            </a:r>
            <a:r>
              <a:rPr lang="en-US" sz="2400" dirty="0" smtClean="0"/>
              <a:t>The </a:t>
            </a:r>
            <a:r>
              <a:rPr lang="en-US" sz="2400" dirty="0" err="1" smtClean="0">
                <a:solidFill>
                  <a:srgbClr val="FF0000"/>
                </a:solidFill>
              </a:rPr>
              <a:t>iRobot</a:t>
            </a:r>
            <a:r>
              <a:rPr lang="en-US" sz="2400" dirty="0" smtClean="0">
                <a:solidFill>
                  <a:srgbClr val="FF0000"/>
                </a:solidFill>
              </a:rPr>
              <a:t> Corporation </a:t>
            </a:r>
            <a:r>
              <a:rPr lang="en-US" sz="2400" dirty="0" smtClean="0"/>
              <a:t>has sold over</a:t>
            </a:r>
            <a:r>
              <a:rPr lang="en-US" sz="2400" dirty="0" smtClean="0">
                <a:solidFill>
                  <a:srgbClr val="FF0000"/>
                </a:solidFill>
              </a:rPr>
              <a:t> two million </a:t>
            </a:r>
            <a:r>
              <a:rPr lang="en-US" sz="2400" dirty="0" err="1" smtClean="0">
                <a:solidFill>
                  <a:srgbClr val="FF0000"/>
                </a:solidFill>
              </a:rPr>
              <a:t>Roomba</a:t>
            </a:r>
            <a:r>
              <a:rPr lang="en-US" sz="2400" dirty="0" smtClean="0">
                <a:solidFill>
                  <a:srgbClr val="FF0000"/>
                </a:solidFill>
              </a:rPr>
              <a:t> robotic vacuum cleaners for home use</a:t>
            </a:r>
            <a:r>
              <a:rPr lang="en-US" sz="2400" dirty="0" smtClean="0"/>
              <a:t>. The company also deploys the </a:t>
            </a:r>
            <a:r>
              <a:rPr lang="en-US" sz="2400" dirty="0" smtClean="0">
                <a:solidFill>
                  <a:srgbClr val="FF0000"/>
                </a:solidFill>
              </a:rPr>
              <a:t>more rugged </a:t>
            </a:r>
            <a:r>
              <a:rPr lang="en-US" sz="2400" dirty="0" err="1" smtClean="0">
                <a:solidFill>
                  <a:srgbClr val="FF0000"/>
                </a:solidFill>
              </a:rPr>
              <a:t>PackBot</a:t>
            </a:r>
            <a:r>
              <a:rPr lang="en-US" sz="2400" dirty="0" smtClean="0">
                <a:solidFill>
                  <a:srgbClr val="FF0000"/>
                </a:solidFill>
              </a:rPr>
              <a:t> </a:t>
            </a:r>
            <a:r>
              <a:rPr lang="en-US" sz="2400" dirty="0" smtClean="0"/>
              <a:t>to </a:t>
            </a:r>
            <a:r>
              <a:rPr lang="en-US" sz="2400" dirty="0" smtClean="0">
                <a:solidFill>
                  <a:srgbClr val="FF0000"/>
                </a:solidFill>
              </a:rPr>
              <a:t>Iraq and Afghanistan</a:t>
            </a:r>
            <a:r>
              <a:rPr lang="en-US" sz="2400" dirty="0" smtClean="0"/>
              <a:t>, where it is used </a:t>
            </a:r>
            <a:r>
              <a:rPr lang="en-US" sz="2400" dirty="0" smtClean="0">
                <a:solidFill>
                  <a:srgbClr val="FF0000"/>
                </a:solidFill>
              </a:rPr>
              <a:t>to handle hazardous materials, clear explosives, and identify the location of snipers</a:t>
            </a:r>
            <a:r>
              <a:rPr lang="en-US" sz="2400" dirty="0" smtClean="0"/>
              <a:t>.</a:t>
            </a:r>
          </a:p>
          <a:p>
            <a:pPr algn="just"/>
            <a:r>
              <a:rPr lang="en-US" sz="2400" b="1" dirty="0" smtClean="0"/>
              <a:t>Machine Translation: </a:t>
            </a:r>
            <a:r>
              <a:rPr lang="en-US" sz="2400" dirty="0" smtClean="0"/>
              <a:t>A computer program automatically </a:t>
            </a:r>
            <a:r>
              <a:rPr lang="en-US" sz="2400" dirty="0" smtClean="0">
                <a:solidFill>
                  <a:srgbClr val="FF0000"/>
                </a:solidFill>
              </a:rPr>
              <a:t>translates from Arabic</a:t>
            </a:r>
            <a:r>
              <a:rPr lang="en-US" sz="2400" b="1" dirty="0" smtClean="0">
                <a:solidFill>
                  <a:srgbClr val="FF0000"/>
                </a:solidFill>
              </a:rPr>
              <a:t> to </a:t>
            </a:r>
            <a:r>
              <a:rPr lang="en-US" sz="2400" dirty="0" smtClean="0">
                <a:solidFill>
                  <a:srgbClr val="FF0000"/>
                </a:solidFill>
              </a:rPr>
              <a:t>English</a:t>
            </a:r>
            <a:r>
              <a:rPr lang="en-US" sz="2400" dirty="0" smtClean="0"/>
              <a:t>, allowing an English speaker to see the headline “</a:t>
            </a:r>
            <a:r>
              <a:rPr lang="en-US" sz="2400" dirty="0" err="1" smtClean="0"/>
              <a:t>Ardogan</a:t>
            </a:r>
            <a:r>
              <a:rPr lang="en-US" sz="2400" dirty="0" smtClean="0"/>
              <a:t> Confirms That Turkey Would Not Accept Any Pressure, Urging Them to Recognize Cyprus.” The program </a:t>
            </a:r>
            <a:r>
              <a:rPr lang="en-US" sz="2400" dirty="0" smtClean="0">
                <a:solidFill>
                  <a:srgbClr val="FF0000"/>
                </a:solidFill>
              </a:rPr>
              <a:t>uses a statistical model built from examples of Arabic-to-English translations and from examples of English text totaling two trillion words</a:t>
            </a:r>
            <a:r>
              <a:rPr lang="en-US" sz="2400" dirty="0" smtClean="0"/>
              <a:t> (</a:t>
            </a:r>
            <a:r>
              <a:rPr lang="en-US" sz="2400" dirty="0" err="1" smtClean="0"/>
              <a:t>Brants</a:t>
            </a:r>
            <a:r>
              <a:rPr lang="en-US" sz="2400" dirty="0" smtClean="0"/>
              <a:t> </a:t>
            </a:r>
            <a:r>
              <a:rPr lang="en-US" sz="2400" i="1" dirty="0" smtClean="0"/>
              <a:t>et al., 2007).</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32295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29" y="76200"/>
            <a:ext cx="6186091" cy="1066800"/>
          </a:xfrm>
        </p:spPr>
        <p:txBody>
          <a:bodyPr>
            <a:normAutofit/>
          </a:bodyPr>
          <a:lstStyle/>
          <a:p>
            <a:r>
              <a:rPr lang="en-US" sz="3200" b="1" dirty="0" smtClean="0"/>
              <a:t>1. McDonald’s Drive-Through Smart Voice Assistant</a:t>
            </a:r>
            <a:endParaRPr lang="en-US" sz="3200" dirty="0"/>
          </a:p>
        </p:txBody>
      </p:sp>
      <p:sp>
        <p:nvSpPr>
          <p:cNvPr id="3" name="Content Placeholder 2"/>
          <p:cNvSpPr>
            <a:spLocks noGrp="1"/>
          </p:cNvSpPr>
          <p:nvPr>
            <p:ph idx="1"/>
          </p:nvPr>
        </p:nvSpPr>
        <p:spPr>
          <a:xfrm>
            <a:off x="187457" y="1447800"/>
            <a:ext cx="10778795" cy="5257800"/>
          </a:xfrm>
        </p:spPr>
        <p:txBody>
          <a:bodyPr>
            <a:noAutofit/>
          </a:bodyPr>
          <a:lstStyle/>
          <a:p>
            <a:pPr algn="just">
              <a:buNone/>
            </a:pPr>
            <a:r>
              <a:rPr lang="en-US" sz="2400" dirty="0" smtClean="0"/>
              <a:t>One of the world’s favorite restaurants moved quickly to transition into the AI era.   </a:t>
            </a:r>
            <a:r>
              <a:rPr lang="en-US" sz="2400" dirty="0" smtClean="0">
                <a:solidFill>
                  <a:srgbClr val="FF0000"/>
                </a:solidFill>
              </a:rPr>
              <a:t>One of the things I’ve found a bit tedious is the drive-through line, especially in the evening. I’m sure most of you have gone through this and sketched out your own plan to improve the waiting time. </a:t>
            </a:r>
            <a:r>
              <a:rPr lang="en-US" sz="2400" dirty="0" smtClean="0"/>
              <a:t>Well, artificial intelligence has solved that for us!</a:t>
            </a:r>
          </a:p>
          <a:p>
            <a:pPr algn="just">
              <a:buNone/>
            </a:pPr>
            <a:r>
              <a:rPr lang="en-US" sz="2400" dirty="0" smtClean="0"/>
              <a:t>Our favorite burger chain has </a:t>
            </a:r>
            <a:r>
              <a:rPr lang="en-US" sz="2400" dirty="0" smtClean="0">
                <a:solidFill>
                  <a:srgbClr val="FF0000"/>
                </a:solidFill>
              </a:rPr>
              <a:t>installed a voice-based platform </a:t>
            </a:r>
            <a:r>
              <a:rPr lang="en-US" sz="2400" dirty="0" smtClean="0"/>
              <a:t>for </a:t>
            </a:r>
            <a:r>
              <a:rPr lang="en-US" sz="2400" dirty="0" smtClean="0">
                <a:solidFill>
                  <a:srgbClr val="FF0000"/>
                </a:solidFill>
              </a:rPr>
              <a:t>complex</a:t>
            </a:r>
            <a:r>
              <a:rPr lang="en-US" sz="2400" dirty="0" smtClean="0"/>
              <a:t>, </a:t>
            </a:r>
            <a:r>
              <a:rPr lang="en-US" sz="2400" dirty="0" smtClean="0">
                <a:solidFill>
                  <a:srgbClr val="FF0000"/>
                </a:solidFill>
              </a:rPr>
              <a:t>multilingual</a:t>
            </a:r>
            <a:r>
              <a:rPr lang="en-US" sz="2400" dirty="0" smtClean="0"/>
              <a:t>, </a:t>
            </a:r>
            <a:r>
              <a:rPr lang="en-US" sz="2400" dirty="0" smtClean="0">
                <a:solidFill>
                  <a:srgbClr val="FF0000"/>
                </a:solidFill>
              </a:rPr>
              <a:t>multi-accent</a:t>
            </a:r>
            <a:r>
              <a:rPr lang="en-US" sz="2400" dirty="0" smtClean="0"/>
              <a:t> and </a:t>
            </a:r>
            <a:r>
              <a:rPr lang="en-US" sz="2400" dirty="0" smtClean="0">
                <a:solidFill>
                  <a:srgbClr val="FF0000"/>
                </a:solidFill>
              </a:rPr>
              <a:t>multi-item</a:t>
            </a:r>
            <a:r>
              <a:rPr lang="en-US" sz="2400" dirty="0" smtClean="0"/>
              <a:t>  conversational ordering. It recently acquired an artificial intelligence company called </a:t>
            </a:r>
            <a:r>
              <a:rPr lang="en-US" sz="2400" dirty="0" smtClean="0">
                <a:solidFill>
                  <a:srgbClr val="FF0000"/>
                </a:solidFill>
              </a:rPr>
              <a:t>APPRENTE</a:t>
            </a:r>
            <a:r>
              <a:rPr lang="en-US" sz="2400" dirty="0" smtClean="0"/>
              <a:t>, which has built this platform for them. Don’t you love the power of Natural Language Processing (NLP)</a:t>
            </a:r>
          </a:p>
          <a:p>
            <a:r>
              <a:rPr lang="en-US" sz="2400" dirty="0" smtClean="0"/>
              <a:t>Think about it – the need for a </a:t>
            </a:r>
            <a:r>
              <a:rPr lang="en-US" sz="2400" dirty="0" smtClean="0">
                <a:solidFill>
                  <a:srgbClr val="FF0000"/>
                </a:solidFill>
              </a:rPr>
              <a:t>smart voice assistant </a:t>
            </a:r>
            <a:r>
              <a:rPr lang="en-US" sz="2400" dirty="0" smtClean="0"/>
              <a:t>in this drive-through was quite obvious considering the time each customer typically takes to place a single order. </a:t>
            </a:r>
            <a:endParaRPr lang="en-US" sz="2400" dirty="0"/>
          </a:p>
        </p:txBody>
      </p:sp>
      <p:pic>
        <p:nvPicPr>
          <p:cNvPr id="1026" name="Picture 2" descr="https://s3-ap-south-1.amazonaws.com/av-blog-media/wp-content/uploads/2019/09/5b680dc78905f228008b4e79-750-375.jpg"/>
          <p:cNvPicPr>
            <a:picLocks noChangeAspect="1" noChangeArrowheads="1"/>
          </p:cNvPicPr>
          <p:nvPr/>
        </p:nvPicPr>
        <p:blipFill>
          <a:blip r:embed="rId2" cstate="print"/>
          <a:srcRect/>
          <a:stretch>
            <a:fillRect/>
          </a:stretch>
        </p:blipFill>
        <p:spPr bwMode="auto">
          <a:xfrm>
            <a:off x="5998634" y="0"/>
            <a:ext cx="5248804" cy="14478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612625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917" y="381000"/>
            <a:ext cx="10497609" cy="6172200"/>
          </a:xfrm>
        </p:spPr>
        <p:txBody>
          <a:bodyPr>
            <a:normAutofit/>
          </a:bodyPr>
          <a:lstStyle/>
          <a:p>
            <a:pPr algn="just"/>
            <a:r>
              <a:rPr lang="en-US" dirty="0" smtClean="0"/>
              <a:t>This makes the process of </a:t>
            </a:r>
            <a:r>
              <a:rPr lang="en-US" dirty="0" smtClean="0">
                <a:solidFill>
                  <a:srgbClr val="FF0000"/>
                </a:solidFill>
              </a:rPr>
              <a:t>ordering faster and is cost-efficient as well</a:t>
            </a:r>
            <a:r>
              <a:rPr lang="en-US" dirty="0" smtClean="0"/>
              <a:t> – a win-win. This technology is “</a:t>
            </a:r>
            <a:r>
              <a:rPr lang="en-US" dirty="0" smtClean="0">
                <a:solidFill>
                  <a:srgbClr val="FF0000"/>
                </a:solidFill>
              </a:rPr>
              <a:t>sound-to-meaning</a:t>
            </a:r>
            <a:r>
              <a:rPr lang="en-US" dirty="0" smtClean="0"/>
              <a:t>,” in contrast to “</a:t>
            </a:r>
            <a:r>
              <a:rPr lang="en-US" dirty="0" smtClean="0">
                <a:solidFill>
                  <a:srgbClr val="FF0000"/>
                </a:solidFill>
              </a:rPr>
              <a:t>speech-to-text</a:t>
            </a:r>
            <a:r>
              <a:rPr lang="en-US" dirty="0" smtClean="0"/>
              <a:t>.” </a:t>
            </a:r>
          </a:p>
          <a:p>
            <a:pPr algn="just"/>
            <a:r>
              <a:rPr lang="en-US" dirty="0" smtClean="0"/>
              <a:t>Basically, the system does not transcribe what the customer says and then infer its meaning from that transcript. </a:t>
            </a:r>
            <a:r>
              <a:rPr lang="en-US" dirty="0" smtClean="0">
                <a:solidFill>
                  <a:srgbClr val="FF0000"/>
                </a:solidFill>
              </a:rPr>
              <a:t>It goes directly from speech signals to result.</a:t>
            </a:r>
          </a:p>
          <a:p>
            <a:pPr algn="just"/>
            <a:r>
              <a:rPr lang="en-US" dirty="0" smtClean="0"/>
              <a:t>Now we will be </a:t>
            </a:r>
            <a:r>
              <a:rPr lang="en-US" dirty="0" smtClean="0">
                <a:solidFill>
                  <a:srgbClr val="FF0000"/>
                </a:solidFill>
              </a:rPr>
              <a:t>talking to a robot about </a:t>
            </a:r>
            <a:r>
              <a:rPr lang="en-US" dirty="0" err="1" smtClean="0">
                <a:solidFill>
                  <a:srgbClr val="FF0000"/>
                </a:solidFill>
              </a:rPr>
              <a:t>McFlurries</a:t>
            </a:r>
            <a:r>
              <a:rPr lang="en-US" dirty="0" smtClean="0">
                <a:solidFill>
                  <a:srgbClr val="FF0000"/>
                </a:solidFill>
              </a:rPr>
              <a:t> – how exciting</a:t>
            </a:r>
            <a:r>
              <a:rPr lang="en-US" dirty="0" smtClean="0"/>
              <a:t>!</a:t>
            </a:r>
          </a:p>
          <a:p>
            <a:pPr algn="just"/>
            <a:r>
              <a:rPr lang="en-US" dirty="0" smtClean="0"/>
              <a:t>How about building a speech-to-text-model in Python on your own machine?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835982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UNIT-I</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Introduction to </a:t>
            </a:r>
            <a:r>
              <a:rPr lang="en-US" dirty="0" smtClean="0"/>
              <a:t>AI </a:t>
            </a:r>
          </a:p>
          <a:p>
            <a:pPr algn="just"/>
            <a:r>
              <a:rPr lang="en-US" dirty="0" smtClean="0"/>
              <a:t>Intelligent Agents </a:t>
            </a:r>
          </a:p>
          <a:p>
            <a:pPr algn="just"/>
            <a:r>
              <a:rPr lang="en-US" dirty="0" smtClean="0"/>
              <a:t>Problem-Solving Agents </a:t>
            </a:r>
          </a:p>
          <a:p>
            <a:pPr algn="just"/>
            <a:r>
              <a:rPr lang="en-US" dirty="0" smtClean="0"/>
              <a:t>Searching </a:t>
            </a:r>
            <a:r>
              <a:rPr lang="en-US" dirty="0"/>
              <a:t>for </a:t>
            </a:r>
            <a:r>
              <a:rPr lang="en-US" dirty="0" smtClean="0"/>
              <a:t>Solutions </a:t>
            </a:r>
          </a:p>
          <a:p>
            <a:pPr algn="just"/>
            <a:r>
              <a:rPr lang="en-US" dirty="0" smtClean="0"/>
              <a:t>Breadth-first search </a:t>
            </a:r>
          </a:p>
          <a:p>
            <a:pPr algn="just"/>
            <a:r>
              <a:rPr lang="en-US" dirty="0" smtClean="0"/>
              <a:t>Depth-first search </a:t>
            </a:r>
          </a:p>
          <a:p>
            <a:pPr algn="just"/>
            <a:r>
              <a:rPr lang="en-US" dirty="0" smtClean="0"/>
              <a:t>Hill-climbing search </a:t>
            </a:r>
          </a:p>
          <a:p>
            <a:pPr algn="just"/>
            <a:r>
              <a:rPr lang="en-US" dirty="0" smtClean="0"/>
              <a:t>Simulated </a:t>
            </a:r>
            <a:r>
              <a:rPr lang="en-US" dirty="0"/>
              <a:t>annealing </a:t>
            </a:r>
            <a:r>
              <a:rPr lang="en-US" dirty="0" smtClean="0"/>
              <a:t>search </a:t>
            </a:r>
          </a:p>
          <a:p>
            <a:pPr algn="just"/>
            <a:r>
              <a:rPr lang="en-US" dirty="0" smtClean="0"/>
              <a:t>Local </a:t>
            </a:r>
            <a:r>
              <a:rPr lang="en-US" dirty="0"/>
              <a:t>Search in Continuous </a:t>
            </a:r>
            <a:r>
              <a:rPr lang="en-US" dirty="0" smtClean="0"/>
              <a:t>Spaces</a:t>
            </a:r>
            <a:endParaRPr lang="en-US" dirty="0"/>
          </a:p>
          <a:p>
            <a:pPr algn="just"/>
            <a:endParaRPr lang="en-US" dirty="0"/>
          </a:p>
        </p:txBody>
      </p:sp>
    </p:spTree>
    <p:extLst>
      <p:ext uri="{BB962C8B-B14F-4D97-AF65-F5344CB8AC3E}">
        <p14:creationId xmlns:p14="http://schemas.microsoft.com/office/powerpoint/2010/main" val="3935210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54734" cy="1066800"/>
          </a:xfrm>
        </p:spPr>
        <p:txBody>
          <a:bodyPr>
            <a:noAutofit/>
          </a:bodyPr>
          <a:lstStyle/>
          <a:p>
            <a:r>
              <a:rPr lang="en-US" sz="3200" b="1" dirty="0" smtClean="0"/>
              <a:t>2. H&amp;M’s Assortment Planning using Artificial Intelligence</a:t>
            </a:r>
            <a:endParaRPr lang="en-US" sz="3200" dirty="0"/>
          </a:p>
        </p:txBody>
      </p:sp>
      <p:sp>
        <p:nvSpPr>
          <p:cNvPr id="3" name="Content Placeholder 2"/>
          <p:cNvSpPr>
            <a:spLocks noGrp="1"/>
          </p:cNvSpPr>
          <p:nvPr>
            <p:ph idx="1"/>
          </p:nvPr>
        </p:nvSpPr>
        <p:spPr>
          <a:xfrm>
            <a:off x="281186" y="1219200"/>
            <a:ext cx="10685066" cy="5410200"/>
          </a:xfrm>
        </p:spPr>
        <p:txBody>
          <a:bodyPr>
            <a:normAutofit/>
          </a:bodyPr>
          <a:lstStyle/>
          <a:p>
            <a:pPr algn="just"/>
            <a:r>
              <a:rPr lang="en-US" sz="2400" dirty="0" smtClean="0"/>
              <a:t>The role of an apparel store owner is quite intensive. They have to </a:t>
            </a:r>
            <a:r>
              <a:rPr lang="en-US" sz="2400" dirty="0" smtClean="0">
                <a:solidFill>
                  <a:srgbClr val="FF0000"/>
                </a:solidFill>
              </a:rPr>
              <a:t>plan for a new season and cautiously decide on what trends would the brand like to showcase to their customers</a:t>
            </a:r>
            <a:r>
              <a:rPr lang="en-US" sz="2400" dirty="0" smtClean="0"/>
              <a:t>. How to forecast fashion trends?</a:t>
            </a:r>
          </a:p>
          <a:p>
            <a:pPr algn="just"/>
            <a:r>
              <a:rPr lang="en-US" sz="2400" dirty="0" smtClean="0"/>
              <a:t>One approach is </a:t>
            </a:r>
            <a:r>
              <a:rPr lang="en-US" sz="2400" dirty="0" smtClean="0">
                <a:solidFill>
                  <a:srgbClr val="FF0000"/>
                </a:solidFill>
              </a:rPr>
              <a:t>to track the past trends per season and then factor in the new styles (or fads). </a:t>
            </a:r>
            <a:r>
              <a:rPr lang="en-US" sz="2400" dirty="0" smtClean="0"/>
              <a:t>The brand can then make a decision based on these aspects.</a:t>
            </a:r>
          </a:p>
          <a:p>
            <a:pPr algn="just"/>
            <a:r>
              <a:rPr lang="en-US" sz="2400" dirty="0" smtClean="0">
                <a:solidFill>
                  <a:srgbClr val="FF0000"/>
                </a:solidFill>
              </a:rPr>
              <a:t>Customers have a variety of tastes. Social media has changed the meaning of fashion – and apparel outlets, even the biggest brands in the world, are struggling to keep up</a:t>
            </a:r>
            <a:r>
              <a:rPr lang="en-US" sz="2400" dirty="0" smtClean="0"/>
              <a:t>.</a:t>
            </a:r>
          </a:p>
          <a:p>
            <a:pPr algn="just"/>
            <a:r>
              <a:rPr lang="en-US" sz="2400" dirty="0" smtClean="0"/>
              <a:t>So taking into account historical data to make a decision on the current scenario may be an obsolete approach.</a:t>
            </a:r>
          </a:p>
          <a:p>
            <a:pPr algn="just"/>
            <a:r>
              <a:rPr lang="en-US" sz="2400" dirty="0" smtClean="0"/>
              <a:t>This, as you might have guessed already, is where AI comes in.</a:t>
            </a:r>
            <a:endParaRPr lang="en-US" sz="2400" dirty="0"/>
          </a:p>
        </p:txBody>
      </p:sp>
      <p:sp>
        <p:nvSpPr>
          <p:cNvPr id="1026" name="AutoShape 2" descr="https://s3-ap-south-1.amazonaws.com/av-blog-media/wp-content/uploads/2019/11/fashion-1031469_1920.jpg"/>
          <p:cNvSpPr>
            <a:spLocks noChangeAspect="1" noChangeArrowheads="1"/>
          </p:cNvSpPr>
          <p:nvPr/>
        </p:nvSpPr>
        <p:spPr bwMode="auto">
          <a:xfrm>
            <a:off x="191362" y="-144463"/>
            <a:ext cx="374915"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https://s3-ap-south-1.amazonaws.com/av-blog-media/wp-content/uploads/2019/11/fashion-1031469_1920.jpg"/>
          <p:cNvPicPr>
            <a:picLocks noChangeAspect="1" noChangeArrowheads="1"/>
          </p:cNvPicPr>
          <p:nvPr/>
        </p:nvPicPr>
        <p:blipFill>
          <a:blip r:embed="rId2" cstate="print"/>
          <a:srcRect/>
          <a:stretch>
            <a:fillRect/>
          </a:stretch>
        </p:blipFill>
        <p:spPr bwMode="auto">
          <a:xfrm>
            <a:off x="9279136" y="0"/>
            <a:ext cx="1968302" cy="1219200"/>
          </a:xfrm>
          <a:prstGeom prst="rect">
            <a:avLst/>
          </a:prstGeom>
          <a:noFill/>
        </p:spPr>
      </p:pic>
      <p:pic>
        <p:nvPicPr>
          <p:cNvPr id="1029" name="Picture 5"/>
          <p:cNvPicPr>
            <a:picLocks noChangeAspect="1" noChangeArrowheads="1"/>
          </p:cNvPicPr>
          <p:nvPr/>
        </p:nvPicPr>
        <p:blipFill>
          <a:blip r:embed="rId3" cstate="print"/>
          <a:srcRect/>
          <a:stretch>
            <a:fillRect/>
          </a:stretch>
        </p:blipFill>
        <p:spPr bwMode="auto">
          <a:xfrm>
            <a:off x="7310835" y="0"/>
            <a:ext cx="1962443" cy="12192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244750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86" y="228600"/>
            <a:ext cx="10591337" cy="6248400"/>
          </a:xfrm>
        </p:spPr>
        <p:txBody>
          <a:bodyPr>
            <a:normAutofit/>
          </a:bodyPr>
          <a:lstStyle/>
          <a:p>
            <a:pPr algn="just"/>
            <a:r>
              <a:rPr lang="en-US" sz="2400" dirty="0" smtClean="0"/>
              <a:t>AI algorithms can </a:t>
            </a:r>
            <a:r>
              <a:rPr lang="en-US" sz="2400" dirty="0" smtClean="0">
                <a:solidFill>
                  <a:srgbClr val="FF0000"/>
                </a:solidFill>
              </a:rPr>
              <a:t>predict the most relevant items to add to a retailer’s inventory by analyzing the product assortments of competing brands and comparing those products to the demographics and shopping history of that customer.</a:t>
            </a:r>
          </a:p>
          <a:p>
            <a:pPr algn="just"/>
            <a:r>
              <a:rPr lang="en-US" sz="2400" dirty="0" smtClean="0"/>
              <a:t>H&amp;M aims to </a:t>
            </a:r>
            <a:r>
              <a:rPr lang="en-US" sz="2400" dirty="0" smtClean="0">
                <a:solidFill>
                  <a:srgbClr val="FF0000"/>
                </a:solidFill>
              </a:rPr>
              <a:t>forecast trends months in advance. The retail giant is employing over 200 data scientists, analysts and engineers to use AI to review purchasing patterns of every item in each store.</a:t>
            </a:r>
          </a:p>
          <a:p>
            <a:pPr algn="just"/>
            <a:r>
              <a:rPr lang="en-US" sz="2400" dirty="0" smtClean="0"/>
              <a:t>The data incorporates all the information from five billion footfalls from last year to its stores and traction on its websites. It also considers data from external sources</a:t>
            </a:r>
            <a:r>
              <a:rPr lang="en-US" sz="2400" dirty="0" smtClean="0">
                <a:solidFill>
                  <a:srgbClr val="FF0000"/>
                </a:solidFill>
              </a:rPr>
              <a:t>.</a:t>
            </a:r>
          </a:p>
          <a:p>
            <a:pPr algn="just"/>
            <a:r>
              <a:rPr lang="en-US" sz="2400" dirty="0" smtClean="0">
                <a:solidFill>
                  <a:srgbClr val="FF0000"/>
                </a:solidFill>
              </a:rPr>
              <a:t>BENEFITS:</a:t>
            </a:r>
          </a:p>
          <a:p>
            <a:pPr algn="just"/>
            <a:r>
              <a:rPr lang="en-US" sz="2400" dirty="0" smtClean="0"/>
              <a:t>The localization of inventory will suit the needs of its clients in every geographic area</a:t>
            </a:r>
          </a:p>
          <a:p>
            <a:pPr algn="just"/>
            <a:r>
              <a:rPr lang="en-US" sz="2400" dirty="0" smtClean="0"/>
              <a:t>Sharp data insights will help the brand eliminate bad product cycles</a:t>
            </a:r>
          </a:p>
          <a:p>
            <a:pPr algn="just"/>
            <a:r>
              <a:rPr lang="en-US" sz="2400" dirty="0" smtClean="0"/>
              <a:t>With RFID tech to its stores, there will be an improvement in its supply chain process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69060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4744" y="6477005"/>
            <a:ext cx="9466594" cy="319445"/>
          </a:xfrm>
          <a:prstGeom prst="rect">
            <a:avLst/>
          </a:prstGeom>
          <a:noFill/>
        </p:spPr>
        <p:txBody>
          <a:bodyPr wrap="square" rtlCol="0">
            <a:spAutoFit/>
          </a:bodyPr>
          <a:lstStyle/>
          <a:p>
            <a:r>
              <a:rPr lang="en-US" sz="1400" dirty="0" smtClean="0">
                <a:hlinkClick r:id="rId3"/>
              </a:rPr>
              <a:t>REF: https://www.youtube.com/watch?v=AXgjEW2nA9I&amp;feature=emb_logo</a:t>
            </a:r>
            <a:endParaRPr lang="en-US" sz="1400" dirty="0"/>
          </a:p>
        </p:txBody>
      </p:sp>
      <p:pic>
        <p:nvPicPr>
          <p:cNvPr id="5" name="The 10 Best Examples Of Artificial Intelligence (AI) And Machine Learning In Practice - YouTube (360p).mp4">
            <a:hlinkClick r:id="" action="ppaction://media"/>
          </p:cNvPr>
          <p:cNvPicPr>
            <a:picLocks noGrp="1" noRot="1" noChangeAspect="1"/>
          </p:cNvPicPr>
          <p:nvPr>
            <p:ph idx="1"/>
            <a:videoFile r:link="rId1"/>
          </p:nvPr>
        </p:nvPicPr>
        <p:blipFill>
          <a:blip r:embed="rId4" cstate="print"/>
          <a:stretch>
            <a:fillRect/>
          </a:stretch>
        </p:blipFill>
        <p:spPr>
          <a:xfrm>
            <a:off x="374915" y="762000"/>
            <a:ext cx="10591337" cy="5486399"/>
          </a:xfrm>
          <a:prstGeom prst="rect">
            <a:avLst/>
          </a:prstGeom>
        </p:spPr>
      </p:pic>
      <p:sp>
        <p:nvSpPr>
          <p:cNvPr id="6" name="TextBox 5"/>
          <p:cNvSpPr txBox="1"/>
          <p:nvPr/>
        </p:nvSpPr>
        <p:spPr>
          <a:xfrm>
            <a:off x="2718131" y="39474"/>
            <a:ext cx="4217789" cy="646331"/>
          </a:xfrm>
          <a:prstGeom prst="rect">
            <a:avLst/>
          </a:prstGeom>
          <a:noFill/>
        </p:spPr>
        <p:txBody>
          <a:bodyPr wrap="square" rtlCol="0">
            <a:spAutoFit/>
          </a:bodyPr>
          <a:lstStyle/>
          <a:p>
            <a:r>
              <a:rPr lang="en-IN" sz="3600" b="1" dirty="0" smtClean="0"/>
              <a:t>AI APPLICATIONS</a:t>
            </a:r>
            <a:endParaRPr lang="en-US" sz="3600" b="1"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01955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3505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65919" y="357467"/>
            <a:ext cx="5925497" cy="1090333"/>
          </a:xfrm>
        </p:spPr>
        <p:txBody>
          <a:bodyPr>
            <a:normAutofit fontScale="90000"/>
          </a:bodyPr>
          <a:lstStyle/>
          <a:p>
            <a:r>
              <a:rPr lang="en-US" altLang="en-US" sz="4500" dirty="0">
                <a:solidFill>
                  <a:schemeClr val="accent2"/>
                </a:solidFill>
              </a:rPr>
              <a:t>“Chinese room” argument </a:t>
            </a:r>
            <a:r>
              <a:rPr lang="en-US" altLang="en-US" sz="3300" dirty="0">
                <a:solidFill>
                  <a:schemeClr val="accent2"/>
                </a:solidFill>
              </a:rPr>
              <a:t>[Searle 1980]</a:t>
            </a:r>
          </a:p>
        </p:txBody>
      </p:sp>
      <p:sp>
        <p:nvSpPr>
          <p:cNvPr id="120835" name="Rectangle 3"/>
          <p:cNvSpPr>
            <a:spLocks noGrp="1" noChangeArrowheads="1"/>
          </p:cNvSpPr>
          <p:nvPr>
            <p:ph type="body" idx="1"/>
          </p:nvPr>
        </p:nvSpPr>
        <p:spPr>
          <a:xfrm>
            <a:off x="255624" y="2935941"/>
            <a:ext cx="10480567" cy="3007659"/>
          </a:xfrm>
        </p:spPr>
        <p:txBody>
          <a:bodyPr>
            <a:normAutofit lnSpcReduction="10000"/>
          </a:bodyPr>
          <a:lstStyle/>
          <a:p>
            <a:r>
              <a:rPr lang="en-US" altLang="en-US" sz="2400" dirty="0">
                <a:solidFill>
                  <a:schemeClr val="accent2"/>
                </a:solidFill>
              </a:rPr>
              <a:t>Person</a:t>
            </a:r>
            <a:r>
              <a:rPr lang="en-US" altLang="en-US" sz="2400" dirty="0"/>
              <a:t> who knows English but not Chinese sits in room</a:t>
            </a:r>
          </a:p>
          <a:p>
            <a:r>
              <a:rPr lang="en-US" altLang="en-US" sz="2400" dirty="0"/>
              <a:t>Receives notes in Chinese</a:t>
            </a:r>
          </a:p>
          <a:p>
            <a:r>
              <a:rPr lang="en-US" altLang="en-US" sz="2400" dirty="0"/>
              <a:t>Has systematic English </a:t>
            </a:r>
            <a:r>
              <a:rPr lang="en-US" altLang="en-US" sz="2400" dirty="0">
                <a:solidFill>
                  <a:schemeClr val="accent2"/>
                </a:solidFill>
              </a:rPr>
              <a:t>rule book</a:t>
            </a:r>
            <a:r>
              <a:rPr lang="en-US" altLang="en-US" sz="2400" dirty="0"/>
              <a:t> for how to write new Chinese characters based on input Chinese characters, returns his notes</a:t>
            </a:r>
          </a:p>
          <a:p>
            <a:pPr lvl="1"/>
            <a:r>
              <a:rPr lang="en-US" altLang="en-US" sz="1800" dirty="0"/>
              <a:t>Person=CPU, rule book=AI program, really also need lots of paper (storage)</a:t>
            </a:r>
          </a:p>
          <a:p>
            <a:pPr lvl="1"/>
            <a:r>
              <a:rPr lang="en-US" altLang="en-US" sz="2100" dirty="0"/>
              <a:t>Has no understanding of what they mean</a:t>
            </a:r>
          </a:p>
          <a:p>
            <a:pPr lvl="1"/>
            <a:r>
              <a:rPr lang="en-US" altLang="en-US" sz="2100" dirty="0"/>
              <a:t>But from the outside, the room gives perfectly reasonable answers in Chinese!</a:t>
            </a:r>
          </a:p>
          <a:p>
            <a:r>
              <a:rPr lang="en-US" altLang="en-US" sz="2100" dirty="0"/>
              <a:t>Searle’s argument: the room has no intelligence in it!</a:t>
            </a:r>
          </a:p>
        </p:txBody>
      </p:sp>
      <p:pic>
        <p:nvPicPr>
          <p:cNvPr id="120836" name="Picture 4" descr="chinese_ro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798" y="693644"/>
            <a:ext cx="4260393" cy="2201956"/>
          </a:xfrm>
          <a:prstGeom prst="rect">
            <a:avLst/>
          </a:prstGeom>
          <a:noFill/>
          <a:extLst>
            <a:ext uri="{909E8E84-426E-40DD-AFC4-6F175D3DCCD1}">
              <a14:hiddenFill xmlns:a14="http://schemas.microsoft.com/office/drawing/2010/main">
                <a:solidFill>
                  <a:srgbClr val="FFFFFF"/>
                </a:solidFill>
              </a14:hiddenFill>
            </a:ext>
          </a:extLst>
        </p:spPr>
      </p:pic>
      <p:sp>
        <p:nvSpPr>
          <p:cNvPr id="120837" name="Text Box 5"/>
          <p:cNvSpPr txBox="1">
            <a:spLocks noChangeArrowheads="1"/>
          </p:cNvSpPr>
          <p:nvPr/>
        </p:nvSpPr>
        <p:spPr bwMode="auto">
          <a:xfrm>
            <a:off x="2811860" y="1979240"/>
            <a:ext cx="3321743" cy="24622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solidFill>
                  <a:schemeClr val="tx1"/>
                </a:solidFill>
              </a:rPr>
              <a:t>image from http://www.unc.edu/~prinz/pictures/c-room.gif</a:t>
            </a:r>
          </a:p>
        </p:txBody>
      </p:sp>
    </p:spTree>
    <p:extLst>
      <p:ext uri="{BB962C8B-B14F-4D97-AF65-F5344CB8AC3E}">
        <p14:creationId xmlns:p14="http://schemas.microsoft.com/office/powerpoint/2010/main" val="2389516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08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08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08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37319" y="165847"/>
            <a:ext cx="11037969" cy="672353"/>
          </a:xfrm>
        </p:spPr>
        <p:txBody>
          <a:bodyPr>
            <a:normAutofit fontScale="90000"/>
          </a:bodyPr>
          <a:lstStyle/>
          <a:p>
            <a:r>
              <a:rPr lang="en-US" altLang="en-US" sz="5500" dirty="0">
                <a:solidFill>
                  <a:schemeClr val="accent2"/>
                </a:solidFill>
              </a:rPr>
              <a:t>Lessons from AI research</a:t>
            </a:r>
          </a:p>
        </p:txBody>
      </p:sp>
      <p:sp>
        <p:nvSpPr>
          <p:cNvPr id="113667" name="Rectangle 3"/>
          <p:cNvSpPr>
            <a:spLocks noGrp="1" noChangeArrowheads="1"/>
          </p:cNvSpPr>
          <p:nvPr>
            <p:ph type="body" idx="1"/>
          </p:nvPr>
        </p:nvSpPr>
        <p:spPr>
          <a:xfrm>
            <a:off x="152400" y="1268786"/>
            <a:ext cx="11033919" cy="4598614"/>
          </a:xfrm>
        </p:spPr>
        <p:txBody>
          <a:bodyPr>
            <a:normAutofit fontScale="92500" lnSpcReduction="20000"/>
          </a:bodyPr>
          <a:lstStyle/>
          <a:p>
            <a:r>
              <a:rPr lang="en-US" altLang="en-US" sz="2400" dirty="0">
                <a:solidFill>
                  <a:schemeClr val="accent2"/>
                </a:solidFill>
              </a:rPr>
              <a:t>Clearly-defined</a:t>
            </a:r>
            <a:r>
              <a:rPr lang="en-US" altLang="en-US" sz="2400" dirty="0"/>
              <a:t> tasks that we think require intelligence and education from humans tend to be doable for AI techniques</a:t>
            </a:r>
          </a:p>
          <a:p>
            <a:pPr lvl="1"/>
            <a:r>
              <a:rPr lang="en-US" altLang="en-US" sz="2000" dirty="0"/>
              <a:t>Playing chess, drawing logical inferences from clearly-stated facts, performing probability calculations in well-defined environments, …</a:t>
            </a:r>
          </a:p>
          <a:p>
            <a:pPr lvl="1"/>
            <a:r>
              <a:rPr lang="en-US" altLang="en-US" sz="2000" dirty="0"/>
              <a:t>Although, </a:t>
            </a:r>
            <a:r>
              <a:rPr lang="en-US" altLang="en-US" sz="2000" dirty="0">
                <a:solidFill>
                  <a:schemeClr val="accent2"/>
                </a:solidFill>
              </a:rPr>
              <a:t>scalability</a:t>
            </a:r>
            <a:r>
              <a:rPr lang="en-US" altLang="en-US" sz="2000" dirty="0"/>
              <a:t> can be a significant issue</a:t>
            </a:r>
          </a:p>
          <a:p>
            <a:r>
              <a:rPr lang="en-US" altLang="en-US" sz="2400" dirty="0">
                <a:solidFill>
                  <a:schemeClr val="accent2"/>
                </a:solidFill>
              </a:rPr>
              <a:t>Complex, messy, ambiguous</a:t>
            </a:r>
            <a:r>
              <a:rPr lang="en-US" altLang="en-US" sz="2400" dirty="0"/>
              <a:t> tasks that come natural to humans (in some cases other animals) are much harder</a:t>
            </a:r>
          </a:p>
          <a:p>
            <a:pPr lvl="1"/>
            <a:r>
              <a:rPr lang="en-US" altLang="en-US" sz="2000" dirty="0"/>
              <a:t>Recognizing your grandmother in a crowd, drawing the right conclusion from an ungrammatical or ambiguous sentence, driving around the city, …</a:t>
            </a:r>
          </a:p>
          <a:p>
            <a:r>
              <a:rPr lang="en-US" altLang="en-US" sz="2800" dirty="0"/>
              <a:t>Humans better at coming up with </a:t>
            </a:r>
            <a:r>
              <a:rPr lang="en-US" altLang="en-US" sz="2800" dirty="0">
                <a:solidFill>
                  <a:schemeClr val="accent2"/>
                </a:solidFill>
              </a:rPr>
              <a:t>reasonably good</a:t>
            </a:r>
            <a:r>
              <a:rPr lang="en-US" altLang="en-US" sz="2800" dirty="0"/>
              <a:t> solutions in complex environments</a:t>
            </a:r>
          </a:p>
          <a:p>
            <a:r>
              <a:rPr lang="en-US" altLang="en-US" sz="2900" dirty="0"/>
              <a:t>Humans better at </a:t>
            </a:r>
            <a:r>
              <a:rPr lang="en-US" altLang="en-US" sz="2900" dirty="0">
                <a:solidFill>
                  <a:schemeClr val="accent2"/>
                </a:solidFill>
              </a:rPr>
              <a:t>adapting/self-evaluation/creativity</a:t>
            </a:r>
            <a:r>
              <a:rPr lang="en-US" altLang="en-US" sz="2900" dirty="0"/>
              <a:t> (“My usual strategy for chess is getting me into trouble against this person…  Why?  What else can I do?”)</a:t>
            </a:r>
            <a:endParaRPr lang="en-US" altLang="en-US" sz="3200" dirty="0"/>
          </a:p>
        </p:txBody>
      </p:sp>
    </p:spTree>
    <p:extLst>
      <p:ext uri="{BB962C8B-B14F-4D97-AF65-F5344CB8AC3E}">
        <p14:creationId xmlns:p14="http://schemas.microsoft.com/office/powerpoint/2010/main" val="3138261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36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36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209470" y="0"/>
            <a:ext cx="11037969" cy="672353"/>
          </a:xfrm>
        </p:spPr>
        <p:txBody>
          <a:bodyPr>
            <a:normAutofit fontScale="90000"/>
          </a:bodyPr>
          <a:lstStyle/>
          <a:p>
            <a:r>
              <a:rPr lang="en-US" altLang="en-US" sz="5500">
                <a:solidFill>
                  <a:schemeClr val="accent2"/>
                </a:solidFill>
              </a:rPr>
              <a:t>Modern AI</a:t>
            </a:r>
          </a:p>
        </p:txBody>
      </p:sp>
      <p:sp>
        <p:nvSpPr>
          <p:cNvPr id="116739" name="Rectangle 3"/>
          <p:cNvSpPr>
            <a:spLocks noGrp="1" noChangeArrowheads="1"/>
          </p:cNvSpPr>
          <p:nvPr>
            <p:ph type="body" idx="1"/>
          </p:nvPr>
        </p:nvSpPr>
        <p:spPr>
          <a:xfrm>
            <a:off x="0" y="672353"/>
            <a:ext cx="11247438" cy="6656294"/>
          </a:xfrm>
        </p:spPr>
        <p:txBody>
          <a:bodyPr/>
          <a:lstStyle/>
          <a:p>
            <a:pPr>
              <a:lnSpc>
                <a:spcPct val="104000"/>
              </a:lnSpc>
            </a:pPr>
            <a:r>
              <a:rPr lang="en-US" altLang="en-US" sz="3200"/>
              <a:t>More </a:t>
            </a:r>
            <a:r>
              <a:rPr lang="en-US" altLang="en-US" sz="3200">
                <a:solidFill>
                  <a:schemeClr val="accent2"/>
                </a:solidFill>
              </a:rPr>
              <a:t>rigorous, scientific, formal/mathematical</a:t>
            </a:r>
          </a:p>
          <a:p>
            <a:pPr>
              <a:lnSpc>
                <a:spcPct val="104000"/>
              </a:lnSpc>
            </a:pPr>
            <a:r>
              <a:rPr lang="en-US" altLang="en-US" sz="3200"/>
              <a:t>Fewer grandiose promises</a:t>
            </a:r>
          </a:p>
          <a:p>
            <a:pPr>
              <a:lnSpc>
                <a:spcPct val="104000"/>
              </a:lnSpc>
            </a:pPr>
            <a:r>
              <a:rPr lang="en-US" altLang="en-US" sz="3200"/>
              <a:t>Divided into many </a:t>
            </a:r>
            <a:r>
              <a:rPr lang="en-US" altLang="en-US" sz="3200">
                <a:solidFill>
                  <a:schemeClr val="accent2"/>
                </a:solidFill>
              </a:rPr>
              <a:t>subareas</a:t>
            </a:r>
            <a:r>
              <a:rPr lang="en-US" altLang="en-US" sz="3200"/>
              <a:t> interested in particular aspects</a:t>
            </a:r>
          </a:p>
          <a:p>
            <a:pPr>
              <a:lnSpc>
                <a:spcPct val="104000"/>
              </a:lnSpc>
            </a:pPr>
            <a:r>
              <a:rPr lang="en-US" altLang="en-US" sz="3200"/>
              <a:t>More directly connected to “neighboring” disciplines</a:t>
            </a:r>
          </a:p>
          <a:p>
            <a:pPr lvl="1">
              <a:lnSpc>
                <a:spcPct val="104000"/>
              </a:lnSpc>
            </a:pPr>
            <a:r>
              <a:rPr lang="en-US" altLang="en-US" sz="2700"/>
              <a:t>Theoretical computer science, statistics, economics, operations research, biology, psychology/neuroscience, …</a:t>
            </a:r>
          </a:p>
          <a:p>
            <a:pPr lvl="1">
              <a:lnSpc>
                <a:spcPct val="104000"/>
              </a:lnSpc>
            </a:pPr>
            <a:r>
              <a:rPr lang="en-US" altLang="en-US" sz="2700"/>
              <a:t>Often leads to question “Is this really AI”?</a:t>
            </a:r>
          </a:p>
          <a:p>
            <a:pPr>
              <a:lnSpc>
                <a:spcPct val="104000"/>
              </a:lnSpc>
            </a:pPr>
            <a:r>
              <a:rPr lang="en-US" altLang="en-US" sz="3200"/>
              <a:t>Some senior AI researchers are calling for </a:t>
            </a:r>
            <a:r>
              <a:rPr lang="en-US" altLang="en-US" sz="3200">
                <a:solidFill>
                  <a:schemeClr val="accent2"/>
                </a:solidFill>
              </a:rPr>
              <a:t>re-integration</a:t>
            </a:r>
            <a:r>
              <a:rPr lang="en-US" altLang="en-US" sz="3200"/>
              <a:t> of all these topics, return to more grandiose goals of AI</a:t>
            </a:r>
          </a:p>
          <a:p>
            <a:pPr lvl="1">
              <a:lnSpc>
                <a:spcPct val="104000"/>
              </a:lnSpc>
            </a:pPr>
            <a:r>
              <a:rPr lang="en-US" altLang="en-US" sz="2700"/>
              <a:t>Somewhat risky proposition for graduate students and junior faculty…</a:t>
            </a:r>
          </a:p>
        </p:txBody>
      </p:sp>
    </p:spTree>
    <p:extLst>
      <p:ext uri="{BB962C8B-B14F-4D97-AF65-F5344CB8AC3E}">
        <p14:creationId xmlns:p14="http://schemas.microsoft.com/office/powerpoint/2010/main" val="2134965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67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6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6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67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67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62374" y="76200"/>
            <a:ext cx="10122694" cy="639762"/>
          </a:xfrm>
        </p:spPr>
        <p:txBody>
          <a:bodyPr>
            <a:normAutofit fontScale="90000"/>
          </a:bodyPr>
          <a:lstStyle/>
          <a:p>
            <a:pPr eaLnBrk="1" hangingPunct="1"/>
            <a:r>
              <a:rPr lang="en-US" dirty="0" smtClean="0"/>
              <a:t>Thinking rationally: "laws of thought"</a:t>
            </a:r>
          </a:p>
        </p:txBody>
      </p:sp>
      <p:sp>
        <p:nvSpPr>
          <p:cNvPr id="9219" name="Rectangle 3"/>
          <p:cNvSpPr>
            <a:spLocks noGrp="1" noChangeArrowheads="1"/>
          </p:cNvSpPr>
          <p:nvPr>
            <p:ph type="body" idx="1"/>
          </p:nvPr>
        </p:nvSpPr>
        <p:spPr>
          <a:xfrm>
            <a:off x="281186" y="914400"/>
            <a:ext cx="10685066" cy="5638800"/>
          </a:xfrm>
        </p:spPr>
        <p:txBody>
          <a:bodyPr>
            <a:noAutofit/>
          </a:bodyPr>
          <a:lstStyle/>
          <a:p>
            <a:pPr marL="609600" indent="-609600" algn="just" eaLnBrk="1" hangingPunct="1">
              <a:lnSpc>
                <a:spcPct val="90000"/>
              </a:lnSpc>
            </a:pPr>
            <a:r>
              <a:rPr lang="en-US" sz="2400" dirty="0" smtClean="0"/>
              <a:t>Aristotle: what are correct arguments/thought processes?
Several Greek schools developed various forms of </a:t>
            </a:r>
            <a:r>
              <a:rPr lang="en-US" sz="2400" i="1" dirty="0" smtClean="0"/>
              <a:t>logic</a:t>
            </a:r>
            <a:r>
              <a:rPr lang="en-US" sz="2400" dirty="0" smtClean="0"/>
              <a:t>: </a:t>
            </a:r>
            <a:r>
              <a:rPr lang="en-US" sz="2400" i="1" dirty="0" smtClean="0"/>
              <a:t>notation</a:t>
            </a:r>
            <a:r>
              <a:rPr lang="en-US" sz="2400" dirty="0" smtClean="0"/>
              <a:t> and </a:t>
            </a:r>
            <a:r>
              <a:rPr lang="en-US" sz="2400" i="1" dirty="0" smtClean="0"/>
              <a:t>rules of derivation</a:t>
            </a:r>
            <a:r>
              <a:rPr lang="en-US" sz="2400" dirty="0" smtClean="0"/>
              <a:t> for thoughts; may or may not have proceeded to the idea of mechanization</a:t>
            </a:r>
          </a:p>
          <a:p>
            <a:pPr algn="just"/>
            <a:r>
              <a:rPr lang="en-US" sz="2400" dirty="0" smtClean="0">
                <a:solidFill>
                  <a:srgbClr val="FF0000"/>
                </a:solidFill>
              </a:rPr>
              <a:t>His syllogisms provided patterns for argument structures </a:t>
            </a:r>
            <a:r>
              <a:rPr lang="en-US" sz="2400" dirty="0" smtClean="0"/>
              <a:t>that always </a:t>
            </a:r>
            <a:r>
              <a:rPr lang="en-US" sz="2400" dirty="0" smtClean="0">
                <a:solidFill>
                  <a:srgbClr val="FF0000"/>
                </a:solidFill>
              </a:rPr>
              <a:t>yielded correct conclusions </a:t>
            </a:r>
            <a:r>
              <a:rPr lang="en-US" sz="2400" dirty="0" smtClean="0"/>
              <a:t>when </a:t>
            </a:r>
            <a:r>
              <a:rPr lang="en-US" sz="2400" dirty="0" smtClean="0">
                <a:solidFill>
                  <a:srgbClr val="FF0000"/>
                </a:solidFill>
              </a:rPr>
              <a:t>given correct premises</a:t>
            </a:r>
            <a:r>
              <a:rPr lang="en-US" sz="2400" dirty="0" smtClean="0"/>
              <a:t>.      Ex: “</a:t>
            </a:r>
            <a:r>
              <a:rPr lang="en-US" sz="2400" dirty="0" smtClean="0">
                <a:solidFill>
                  <a:srgbClr val="FF0000"/>
                </a:solidFill>
              </a:rPr>
              <a:t>Socrates is a man</a:t>
            </a:r>
            <a:r>
              <a:rPr lang="en-US" sz="2400" dirty="0" smtClean="0"/>
              <a:t>; </a:t>
            </a:r>
            <a:r>
              <a:rPr lang="en-US" sz="2400" dirty="0" smtClean="0">
                <a:solidFill>
                  <a:srgbClr val="FF0000"/>
                </a:solidFill>
              </a:rPr>
              <a:t>All men are mortal</a:t>
            </a:r>
            <a:r>
              <a:rPr lang="en-US" sz="2400" dirty="0" smtClean="0"/>
              <a:t>; therefore, </a:t>
            </a:r>
            <a:r>
              <a:rPr lang="en-US" sz="2400" dirty="0" smtClean="0">
                <a:solidFill>
                  <a:srgbClr val="FF0000"/>
                </a:solidFill>
              </a:rPr>
              <a:t>Socrates is mortal</a:t>
            </a:r>
            <a:r>
              <a:rPr lang="en-US" sz="2400" dirty="0" smtClean="0"/>
              <a:t>.”  These laws of thought were supposed to govern the operation of the mind; their study initiated the field called </a:t>
            </a:r>
            <a:r>
              <a:rPr lang="en-US" sz="2400" dirty="0" smtClean="0">
                <a:solidFill>
                  <a:srgbClr val="FF0000"/>
                </a:solidFill>
              </a:rPr>
              <a:t>logic</a:t>
            </a:r>
            <a:r>
              <a:rPr lang="en-US" sz="2400" dirty="0" smtClean="0"/>
              <a:t>
Direct line through mathematics and philosophy to modern AI</a:t>
            </a:r>
          </a:p>
          <a:p>
            <a:pPr marL="609600" indent="-609600" algn="just" eaLnBrk="1" hangingPunct="1">
              <a:lnSpc>
                <a:spcPct val="90000"/>
              </a:lnSpc>
              <a:buNone/>
            </a:pPr>
            <a:r>
              <a:rPr lang="en-US" sz="2400" dirty="0" smtClean="0"/>
              <a:t>Problems: </a:t>
            </a:r>
          </a:p>
          <a:p>
            <a:pPr marL="990600" lvl="1" indent="-533400" algn="just" eaLnBrk="1" hangingPunct="1">
              <a:lnSpc>
                <a:spcPct val="90000"/>
              </a:lnSpc>
              <a:buFontTx/>
              <a:buAutoNum type="arabicPeriod"/>
            </a:pPr>
            <a:r>
              <a:rPr lang="en-US" sz="2400" dirty="0" smtClean="0"/>
              <a:t>Not all intelligent behavior is mediated by logical deliberation</a:t>
            </a:r>
          </a:p>
          <a:p>
            <a:pPr marL="990600" lvl="1" indent="-533400" algn="just" eaLnBrk="1" hangingPunct="1">
              <a:lnSpc>
                <a:spcPct val="90000"/>
              </a:lnSpc>
              <a:buFontTx/>
              <a:buAutoNum type="arabicPeriod"/>
            </a:pPr>
            <a:r>
              <a:rPr lang="en-US" sz="2400" dirty="0" smtClean="0"/>
              <a:t>What is the purpose of thinking? What thoughts should I have?</a:t>
            </a:r>
          </a:p>
        </p:txBody>
      </p:sp>
    </p:spTree>
    <p:extLst>
      <p:ext uri="{BB962C8B-B14F-4D97-AF65-F5344CB8AC3E}">
        <p14:creationId xmlns:p14="http://schemas.microsoft.com/office/powerpoint/2010/main" val="3832664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62374" y="274638"/>
            <a:ext cx="10122694" cy="639762"/>
          </a:xfrm>
        </p:spPr>
        <p:txBody>
          <a:bodyPr>
            <a:normAutofit fontScale="90000"/>
          </a:bodyPr>
          <a:lstStyle/>
          <a:p>
            <a:pPr eaLnBrk="1" hangingPunct="1"/>
            <a:r>
              <a:rPr lang="en-US" dirty="0" smtClean="0"/>
              <a:t>Acting rationally: rational agent</a:t>
            </a:r>
          </a:p>
        </p:txBody>
      </p:sp>
      <p:sp>
        <p:nvSpPr>
          <p:cNvPr id="10243" name="Rectangle 3"/>
          <p:cNvSpPr>
            <a:spLocks noGrp="1" noChangeArrowheads="1"/>
          </p:cNvSpPr>
          <p:nvPr>
            <p:ph type="body" idx="1"/>
          </p:nvPr>
        </p:nvSpPr>
        <p:spPr>
          <a:xfrm>
            <a:off x="281186" y="990600"/>
            <a:ext cx="10685066" cy="5715000"/>
          </a:xfrm>
        </p:spPr>
        <p:txBody>
          <a:bodyPr>
            <a:normAutofit/>
          </a:bodyPr>
          <a:lstStyle/>
          <a:p>
            <a:pPr algn="just"/>
            <a:r>
              <a:rPr lang="en-US" sz="2400" dirty="0" smtClean="0"/>
              <a:t> </a:t>
            </a:r>
            <a:r>
              <a:rPr lang="en-US" sz="2400" dirty="0" smtClean="0">
                <a:solidFill>
                  <a:srgbClr val="FF0000"/>
                </a:solidFill>
              </a:rPr>
              <a:t>An agent is just something that acts </a:t>
            </a:r>
            <a:r>
              <a:rPr lang="en-US" sz="2400" dirty="0" smtClean="0"/>
              <a:t>(agent comes from the Latin </a:t>
            </a:r>
            <a:r>
              <a:rPr lang="en-US" sz="2400" dirty="0" err="1" smtClean="0"/>
              <a:t>agere</a:t>
            </a:r>
            <a:r>
              <a:rPr lang="en-US" sz="2400" dirty="0" smtClean="0"/>
              <a:t>, to do).</a:t>
            </a:r>
          </a:p>
          <a:p>
            <a:pPr algn="just"/>
            <a:r>
              <a:rPr lang="en-US" sz="2400" dirty="0" smtClean="0"/>
              <a:t>A </a:t>
            </a:r>
            <a:r>
              <a:rPr lang="en-US" sz="2400" dirty="0" smtClean="0">
                <a:solidFill>
                  <a:srgbClr val="FF0000"/>
                </a:solidFill>
              </a:rPr>
              <a:t>rational agent </a:t>
            </a:r>
            <a:r>
              <a:rPr lang="en-US" sz="2400" dirty="0" smtClean="0"/>
              <a:t>is one that acts so as </a:t>
            </a:r>
            <a:r>
              <a:rPr lang="en-US" sz="2400" dirty="0" smtClean="0">
                <a:solidFill>
                  <a:srgbClr val="FF0000"/>
                </a:solidFill>
              </a:rPr>
              <a:t>to achieve the best outcome or, when there is uncertainty, the best expected outcome.</a:t>
            </a:r>
          </a:p>
          <a:p>
            <a:pPr algn="just" eaLnBrk="1" hangingPunct="1"/>
            <a:r>
              <a:rPr lang="en-US" sz="2400" dirty="0" smtClean="0">
                <a:solidFill>
                  <a:srgbClr val="FF0000"/>
                </a:solidFill>
              </a:rPr>
              <a:t>Rational</a:t>
            </a:r>
            <a:r>
              <a:rPr lang="en-US" sz="2400" dirty="0" smtClean="0"/>
              <a:t> behavior: doing the right thing</a:t>
            </a:r>
          </a:p>
          <a:p>
            <a:pPr algn="just" eaLnBrk="1" hangingPunct="1"/>
            <a:r>
              <a:rPr lang="en-US" sz="2400" dirty="0" smtClean="0"/>
              <a:t>The right thing: that which is expected to </a:t>
            </a:r>
            <a:r>
              <a:rPr lang="en-US" sz="2400" dirty="0" smtClean="0">
                <a:solidFill>
                  <a:srgbClr val="FF0000"/>
                </a:solidFill>
              </a:rPr>
              <a:t>maximize goal achievement</a:t>
            </a:r>
            <a:r>
              <a:rPr lang="en-US" sz="2400" dirty="0" smtClean="0"/>
              <a:t>, given the available information</a:t>
            </a:r>
          </a:p>
          <a:p>
            <a:pPr algn="just" eaLnBrk="1" hangingPunct="1"/>
            <a:r>
              <a:rPr lang="en-US" sz="2400" dirty="0" smtClean="0"/>
              <a:t>Doesn't necessarily involve thinking – e.g., blinking reflex – but  thinking should be in the service of rational action</a:t>
            </a:r>
          </a:p>
          <a:p>
            <a:pPr algn="just"/>
            <a:r>
              <a:rPr lang="en-US" sz="2400" dirty="0" smtClean="0">
                <a:solidFill>
                  <a:srgbClr val="0070C0"/>
                </a:solidFill>
              </a:rPr>
              <a:t>Knowledge representation </a:t>
            </a:r>
            <a:r>
              <a:rPr lang="en-US" sz="2400" dirty="0" smtClean="0">
                <a:solidFill>
                  <a:srgbClr val="FF0000"/>
                </a:solidFill>
              </a:rPr>
              <a:t>and </a:t>
            </a:r>
            <a:r>
              <a:rPr lang="en-US" sz="2400" dirty="0" smtClean="0">
                <a:solidFill>
                  <a:srgbClr val="00B050"/>
                </a:solidFill>
              </a:rPr>
              <a:t>Reasoning</a:t>
            </a:r>
            <a:r>
              <a:rPr lang="en-US" sz="2400" dirty="0" smtClean="0">
                <a:solidFill>
                  <a:srgbClr val="FF0000"/>
                </a:solidFill>
              </a:rPr>
              <a:t> </a:t>
            </a:r>
            <a:r>
              <a:rPr lang="en-US" sz="2400" dirty="0" smtClean="0"/>
              <a:t>enable </a:t>
            </a:r>
            <a:r>
              <a:rPr lang="en-US" sz="2400" dirty="0" smtClean="0">
                <a:solidFill>
                  <a:srgbClr val="FF0000"/>
                </a:solidFill>
              </a:rPr>
              <a:t>Agents </a:t>
            </a:r>
            <a:r>
              <a:rPr lang="en-US" sz="2400" dirty="0" smtClean="0"/>
              <a:t>to reach </a:t>
            </a:r>
            <a:r>
              <a:rPr lang="en-US" sz="2400" dirty="0" smtClean="0">
                <a:solidFill>
                  <a:srgbClr val="FF0000"/>
                </a:solidFill>
              </a:rPr>
              <a:t>good decisions</a:t>
            </a:r>
            <a:r>
              <a:rPr lang="en-US" sz="2400" dirty="0" smtClean="0"/>
              <a:t>.</a:t>
            </a:r>
          </a:p>
          <a:p>
            <a:pPr algn="just"/>
            <a:r>
              <a:rPr lang="en-US" sz="2400" dirty="0" smtClean="0"/>
              <a:t>“</a:t>
            </a:r>
            <a:r>
              <a:rPr lang="en-US" sz="2400" dirty="0" smtClean="0">
                <a:solidFill>
                  <a:srgbClr val="FF0000"/>
                </a:solidFill>
              </a:rPr>
              <a:t>laws of thought</a:t>
            </a:r>
            <a:r>
              <a:rPr lang="en-US" sz="2400" dirty="0" smtClean="0"/>
              <a:t>” approach to AI, emphasis was on </a:t>
            </a:r>
            <a:r>
              <a:rPr lang="en-US" sz="2400" dirty="0" smtClean="0">
                <a:solidFill>
                  <a:srgbClr val="FF0000"/>
                </a:solidFill>
              </a:rPr>
              <a:t>correct inferences</a:t>
            </a:r>
            <a:r>
              <a:rPr lang="en-US" sz="2400" dirty="0" smtClean="0"/>
              <a:t>.</a:t>
            </a:r>
          </a:p>
          <a:p>
            <a:pPr algn="just"/>
            <a:r>
              <a:rPr lang="en-US" sz="2400" dirty="0" smtClean="0"/>
              <a:t>The </a:t>
            </a:r>
            <a:r>
              <a:rPr lang="en-US" sz="2400" dirty="0" smtClean="0">
                <a:solidFill>
                  <a:srgbClr val="00B0F0"/>
                </a:solidFill>
              </a:rPr>
              <a:t>standard of rationality </a:t>
            </a:r>
            <a:r>
              <a:rPr lang="en-US" sz="2400" dirty="0" smtClean="0"/>
              <a:t>is </a:t>
            </a:r>
            <a:r>
              <a:rPr lang="en-US" sz="2400" dirty="0" smtClean="0">
                <a:solidFill>
                  <a:srgbClr val="FF0000"/>
                </a:solidFill>
              </a:rPr>
              <a:t>mathematically well defined </a:t>
            </a:r>
            <a:r>
              <a:rPr lang="en-US" sz="2400" dirty="0" smtClean="0"/>
              <a:t>and </a:t>
            </a:r>
            <a:r>
              <a:rPr lang="en-US" sz="2400" dirty="0" smtClean="0">
                <a:solidFill>
                  <a:srgbClr val="FF0000"/>
                </a:solidFill>
              </a:rPr>
              <a:t>completely general</a:t>
            </a:r>
            <a:r>
              <a:rPr lang="en-US" sz="2400" dirty="0" smtClean="0"/>
              <a:t>, and can be “</a:t>
            </a:r>
            <a:r>
              <a:rPr lang="en-US" sz="2400" dirty="0" smtClean="0">
                <a:solidFill>
                  <a:srgbClr val="FF0000"/>
                </a:solidFill>
              </a:rPr>
              <a:t>unpacked</a:t>
            </a:r>
            <a:r>
              <a:rPr lang="en-US" sz="2400" dirty="0" smtClean="0"/>
              <a:t>” to </a:t>
            </a:r>
            <a:r>
              <a:rPr lang="en-US" sz="2400" dirty="0" smtClean="0">
                <a:solidFill>
                  <a:srgbClr val="FF0000"/>
                </a:solidFill>
              </a:rPr>
              <a:t>generate agent designs that provably achieve it</a:t>
            </a:r>
            <a:r>
              <a:rPr lang="en-US" sz="2400" dirty="0" smtClean="0"/>
              <a:t>.</a:t>
            </a:r>
          </a:p>
        </p:txBody>
      </p:sp>
    </p:spTree>
    <p:extLst>
      <p:ext uri="{BB962C8B-B14F-4D97-AF65-F5344CB8AC3E}">
        <p14:creationId xmlns:p14="http://schemas.microsoft.com/office/powerpoint/2010/main" val="478817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Rational Agents</a:t>
            </a:r>
          </a:p>
        </p:txBody>
      </p:sp>
      <p:sp>
        <p:nvSpPr>
          <p:cNvPr id="11267" name="Rectangle 3"/>
          <p:cNvSpPr>
            <a:spLocks noGrp="1" noChangeArrowheads="1"/>
          </p:cNvSpPr>
          <p:nvPr>
            <p:ph type="body" idx="1"/>
          </p:nvPr>
        </p:nvSpPr>
        <p:spPr/>
        <p:txBody>
          <a:bodyPr>
            <a:noAutofit/>
          </a:bodyPr>
          <a:lstStyle/>
          <a:p>
            <a:pPr algn="just" eaLnBrk="1" hangingPunct="1">
              <a:lnSpc>
                <a:spcPct val="80000"/>
              </a:lnSpc>
            </a:pPr>
            <a:r>
              <a:rPr lang="en-US" sz="2600" dirty="0" smtClean="0"/>
              <a:t>An </a:t>
            </a:r>
            <a:r>
              <a:rPr lang="en-US" sz="2600" dirty="0" smtClean="0">
                <a:solidFill>
                  <a:srgbClr val="FF0000"/>
                </a:solidFill>
              </a:rPr>
              <a:t>agent</a:t>
            </a:r>
            <a:r>
              <a:rPr lang="en-US" sz="2600" dirty="0" smtClean="0"/>
              <a:t> is an entity that perceives and acts</a:t>
            </a:r>
          </a:p>
          <a:p>
            <a:pPr algn="just" eaLnBrk="1" hangingPunct="1">
              <a:lnSpc>
                <a:spcPct val="80000"/>
              </a:lnSpc>
            </a:pPr>
            <a:r>
              <a:rPr lang="en-US" sz="2600" dirty="0" smtClean="0"/>
              <a:t>This course is about designing rational agents</a:t>
            </a:r>
          </a:p>
          <a:p>
            <a:pPr algn="just" eaLnBrk="1" hangingPunct="1">
              <a:lnSpc>
                <a:spcPct val="80000"/>
              </a:lnSpc>
            </a:pPr>
            <a:r>
              <a:rPr lang="en-US" sz="2600" dirty="0" smtClean="0"/>
              <a:t>Abstractly, </a:t>
            </a:r>
            <a:r>
              <a:rPr lang="en-US" sz="2600" dirty="0" smtClean="0">
                <a:solidFill>
                  <a:srgbClr val="FF0000"/>
                </a:solidFill>
              </a:rPr>
              <a:t>an agent is a function from percept histories to actions: </a:t>
            </a:r>
          </a:p>
          <a:p>
            <a:pPr algn="just" eaLnBrk="1" hangingPunct="1">
              <a:lnSpc>
                <a:spcPct val="80000"/>
              </a:lnSpc>
              <a:buNone/>
            </a:pPr>
            <a:r>
              <a:rPr lang="en-US" sz="2600" dirty="0" smtClean="0"/>
              <a:t>                                 [</a:t>
            </a:r>
            <a:r>
              <a:rPr lang="en-US" sz="2600" i="1" dirty="0" smtClean="0"/>
              <a:t>f</a:t>
            </a:r>
            <a:r>
              <a:rPr lang="en-US" sz="2600" dirty="0" smtClean="0"/>
              <a:t>: </a:t>
            </a:r>
            <a:r>
              <a:rPr lang="en-US" sz="2600" dirty="0" smtClean="0">
                <a:latin typeface="Monotype Corsiva" pitchFamily="66" charset="0"/>
              </a:rPr>
              <a:t>P*</a:t>
            </a:r>
            <a:r>
              <a:rPr lang="en-US" sz="2600" dirty="0" smtClean="0"/>
              <a:t> </a:t>
            </a:r>
            <a:r>
              <a:rPr lang="en-US" sz="2600" dirty="0" smtClean="0">
                <a:sym typeface="Wingdings" pitchFamily="2" charset="2"/>
              </a:rPr>
              <a:t></a:t>
            </a:r>
            <a:r>
              <a:rPr lang="en-US" sz="2600" dirty="0" smtClean="0"/>
              <a:t> </a:t>
            </a:r>
            <a:r>
              <a:rPr lang="en-US" sz="2600" dirty="0" smtClean="0">
                <a:latin typeface="Monotype Corsiva" pitchFamily="66" charset="0"/>
              </a:rPr>
              <a:t>A</a:t>
            </a:r>
            <a:r>
              <a:rPr lang="en-US" sz="2600" dirty="0" smtClean="0"/>
              <a:t>]
</a:t>
            </a:r>
          </a:p>
          <a:p>
            <a:pPr algn="just" eaLnBrk="1" hangingPunct="1">
              <a:lnSpc>
                <a:spcPct val="80000"/>
              </a:lnSpc>
            </a:pPr>
            <a:r>
              <a:rPr lang="en-US" sz="2600" dirty="0" smtClean="0"/>
              <a:t>For any given class of environments and tasks, we seek the agent (or class of agents) with the best performance</a:t>
            </a:r>
          </a:p>
          <a:p>
            <a:pPr algn="just" eaLnBrk="1" hangingPunct="1">
              <a:lnSpc>
                <a:spcPct val="80000"/>
              </a:lnSpc>
            </a:pPr>
            <a:r>
              <a:rPr lang="en-US" sz="2600" dirty="0" smtClean="0"/>
              <a:t>Caveat: computational limitations make perfect rationality unachievable</a:t>
            </a:r>
          </a:p>
          <a:p>
            <a:pPr lvl="1" algn="just" eaLnBrk="1" hangingPunct="1">
              <a:lnSpc>
                <a:spcPct val="80000"/>
              </a:lnSpc>
              <a:buFontTx/>
              <a:buNone/>
            </a:pPr>
            <a:r>
              <a:rPr lang="en-US" sz="2600" dirty="0" smtClean="0">
                <a:cs typeface="Arial" charset="0"/>
                <a:sym typeface="Wingdings" pitchFamily="2" charset="2"/>
              </a:rPr>
              <a:t> </a:t>
            </a:r>
            <a:r>
              <a:rPr lang="en-US" sz="2600" dirty="0" smtClean="0"/>
              <a:t>design best </a:t>
            </a:r>
            <a:r>
              <a:rPr lang="en-US" sz="2600" dirty="0" smtClean="0">
                <a:solidFill>
                  <a:srgbClr val="FF0000"/>
                </a:solidFill>
              </a:rPr>
              <a:t>program</a:t>
            </a:r>
            <a:r>
              <a:rPr lang="en-US" sz="2600" dirty="0" smtClean="0"/>
              <a:t> for given machine resources
</a:t>
            </a:r>
          </a:p>
        </p:txBody>
      </p:sp>
    </p:spTree>
    <p:extLst>
      <p:ext uri="{BB962C8B-B14F-4D97-AF65-F5344CB8AC3E}">
        <p14:creationId xmlns:p14="http://schemas.microsoft.com/office/powerpoint/2010/main" val="3145511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62374" y="228600"/>
            <a:ext cx="10122694" cy="838200"/>
          </a:xfrm>
        </p:spPr>
        <p:txBody>
          <a:bodyPr/>
          <a:lstStyle/>
          <a:p>
            <a:pPr eaLnBrk="1" hangingPunct="1"/>
            <a:r>
              <a:rPr lang="en-US" dirty="0" smtClean="0"/>
              <a:t>State of the Art</a:t>
            </a:r>
          </a:p>
        </p:txBody>
      </p:sp>
      <p:sp>
        <p:nvSpPr>
          <p:cNvPr id="14339" name="Rectangle 3"/>
          <p:cNvSpPr>
            <a:spLocks noGrp="1" noChangeArrowheads="1"/>
          </p:cNvSpPr>
          <p:nvPr>
            <p:ph type="body" idx="1"/>
          </p:nvPr>
        </p:nvSpPr>
        <p:spPr>
          <a:xfrm>
            <a:off x="374917" y="1371601"/>
            <a:ext cx="10497609" cy="4754563"/>
          </a:xfrm>
        </p:spPr>
        <p:txBody>
          <a:bodyPr>
            <a:normAutofit/>
          </a:bodyPr>
          <a:lstStyle/>
          <a:p>
            <a:pPr algn="just" eaLnBrk="1" hangingPunct="1">
              <a:lnSpc>
                <a:spcPct val="80000"/>
              </a:lnSpc>
            </a:pPr>
            <a:r>
              <a:rPr lang="en-US" sz="2600" dirty="0" smtClean="0">
                <a:solidFill>
                  <a:srgbClr val="FF0000"/>
                </a:solidFill>
              </a:rPr>
              <a:t>Deep Blue </a:t>
            </a:r>
            <a:r>
              <a:rPr lang="en-US" sz="2600" dirty="0" smtClean="0"/>
              <a:t>defeated the reigning world chess champion Garry Kasparov in 1997 </a:t>
            </a:r>
          </a:p>
          <a:p>
            <a:pPr algn="just" eaLnBrk="1" hangingPunct="1">
              <a:lnSpc>
                <a:spcPct val="80000"/>
              </a:lnSpc>
            </a:pPr>
            <a:r>
              <a:rPr lang="en-US" sz="2600" dirty="0" smtClean="0"/>
              <a:t>Proved a mathematical conjecture (Robbins conjecture) unsolved for decades </a:t>
            </a:r>
          </a:p>
          <a:p>
            <a:pPr algn="just" eaLnBrk="1" hangingPunct="1">
              <a:lnSpc>
                <a:spcPct val="80000"/>
              </a:lnSpc>
            </a:pPr>
            <a:r>
              <a:rPr lang="en-US" sz="2600" dirty="0" smtClean="0"/>
              <a:t>No hands across America (driving autonomously 98% of the time from Pittsburgh to San Diego) </a:t>
            </a:r>
          </a:p>
          <a:p>
            <a:pPr algn="just" eaLnBrk="1" hangingPunct="1">
              <a:lnSpc>
                <a:spcPct val="80000"/>
              </a:lnSpc>
            </a:pPr>
            <a:r>
              <a:rPr lang="en-US" sz="2600" dirty="0" smtClean="0"/>
              <a:t>During the 1991 Gulf War, US forces deployed an </a:t>
            </a:r>
            <a:r>
              <a:rPr lang="en-US" sz="2600" dirty="0" smtClean="0">
                <a:solidFill>
                  <a:srgbClr val="FF0000"/>
                </a:solidFill>
              </a:rPr>
              <a:t>AI logistics planning and scheduling program that involved up to 50,000 vehicles, cargo, and people</a:t>
            </a:r>
            <a:r>
              <a:rPr lang="en-US" sz="2600" dirty="0" smtClean="0"/>
              <a:t> </a:t>
            </a:r>
          </a:p>
          <a:p>
            <a:pPr algn="just" eaLnBrk="1" hangingPunct="1">
              <a:lnSpc>
                <a:spcPct val="80000"/>
              </a:lnSpc>
            </a:pPr>
            <a:r>
              <a:rPr lang="en-US" sz="2600" dirty="0" smtClean="0"/>
              <a:t>NASA's on-board autonomous planning </a:t>
            </a:r>
            <a:r>
              <a:rPr lang="en-US" sz="2600" dirty="0" smtClean="0">
                <a:solidFill>
                  <a:srgbClr val="FF0000"/>
                </a:solidFill>
              </a:rPr>
              <a:t>program controlled </a:t>
            </a:r>
            <a:r>
              <a:rPr lang="en-US" sz="2600" dirty="0" smtClean="0"/>
              <a:t>the </a:t>
            </a:r>
            <a:r>
              <a:rPr lang="en-US" sz="2600" dirty="0" smtClean="0">
                <a:solidFill>
                  <a:srgbClr val="FF0000"/>
                </a:solidFill>
              </a:rPr>
              <a:t>scheduling of operations for a spacecraft </a:t>
            </a:r>
          </a:p>
          <a:p>
            <a:pPr algn="just" eaLnBrk="1" hangingPunct="1">
              <a:lnSpc>
                <a:spcPct val="80000"/>
              </a:lnSpc>
            </a:pPr>
            <a:r>
              <a:rPr lang="en-US" sz="2600" dirty="0" smtClean="0">
                <a:solidFill>
                  <a:srgbClr val="FF0000"/>
                </a:solidFill>
                <a:latin typeface="Courier New" pitchFamily="49" charset="0"/>
              </a:rPr>
              <a:t>Proverb</a:t>
            </a:r>
            <a:r>
              <a:rPr lang="en-US" sz="2600" dirty="0" smtClean="0"/>
              <a:t> solves crossword puzzles better than most humans</a:t>
            </a:r>
          </a:p>
        </p:txBody>
      </p:sp>
    </p:spTree>
    <p:extLst>
      <p:ext uri="{BB962C8B-B14F-4D97-AF65-F5344CB8AC3E}">
        <p14:creationId xmlns:p14="http://schemas.microsoft.com/office/powerpoint/2010/main" val="3742681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b="1" dirty="0"/>
              <a:t>TEXT BOOKS</a:t>
            </a:r>
            <a:r>
              <a:rPr lang="en-US" dirty="0"/>
              <a:t>:</a:t>
            </a:r>
          </a:p>
          <a:p>
            <a:pPr algn="just"/>
            <a:r>
              <a:rPr lang="en-US" dirty="0"/>
              <a:t>1. Artificial Intelligence A Modern Approach, Third Edition, Stuart Russell and Peter </a:t>
            </a:r>
            <a:r>
              <a:rPr lang="en-US" dirty="0" err="1"/>
              <a:t>Norvig</a:t>
            </a:r>
            <a:r>
              <a:rPr lang="en-US" dirty="0"/>
              <a:t>, Pearson Education.</a:t>
            </a:r>
          </a:p>
          <a:p>
            <a:pPr marL="0" indent="0" algn="just">
              <a:buNone/>
            </a:pPr>
            <a:r>
              <a:rPr lang="x-none"/>
              <a:t> </a:t>
            </a:r>
            <a:endParaRPr lang="en-US" dirty="0"/>
          </a:p>
          <a:p>
            <a:pPr marL="0" indent="0" algn="just">
              <a:buNone/>
            </a:pPr>
            <a:r>
              <a:rPr lang="en-US" b="1" dirty="0"/>
              <a:t>REFERENCES:</a:t>
            </a:r>
            <a:endParaRPr lang="en-US" dirty="0"/>
          </a:p>
          <a:p>
            <a:pPr lvl="0" algn="just"/>
            <a:r>
              <a:rPr lang="en-US" dirty="0"/>
              <a:t>Artificial Intelligence, 3rd </a:t>
            </a:r>
            <a:r>
              <a:rPr lang="en-US" dirty="0" err="1"/>
              <a:t>Edn</a:t>
            </a:r>
            <a:r>
              <a:rPr lang="en-US" dirty="0"/>
              <a:t>., E. Rich and K. Knight(TMH)</a:t>
            </a:r>
          </a:p>
          <a:p>
            <a:pPr lvl="0" algn="just"/>
            <a:r>
              <a:rPr lang="en-US" dirty="0"/>
              <a:t>Artificial Intelligence, 3rd </a:t>
            </a:r>
            <a:r>
              <a:rPr lang="en-US" dirty="0" err="1"/>
              <a:t>Edn</a:t>
            </a:r>
            <a:r>
              <a:rPr lang="en-US" dirty="0"/>
              <a:t>., Patrick Henny Winston, </a:t>
            </a:r>
            <a:r>
              <a:rPr lang="en-US" dirty="0" smtClean="0"/>
              <a:t>Pearson Education</a:t>
            </a:r>
            <a:r>
              <a:rPr lang="en-US" dirty="0"/>
              <a:t>.</a:t>
            </a:r>
          </a:p>
          <a:p>
            <a:pPr lvl="0" algn="just"/>
            <a:r>
              <a:rPr lang="en-US" dirty="0"/>
              <a:t>Artificial Intelligence, </a:t>
            </a:r>
            <a:r>
              <a:rPr lang="en-US" dirty="0" err="1"/>
              <a:t>Shivani</a:t>
            </a:r>
            <a:r>
              <a:rPr lang="en-US" dirty="0"/>
              <a:t> </a:t>
            </a:r>
            <a:r>
              <a:rPr lang="en-US" dirty="0" err="1"/>
              <a:t>Goel</a:t>
            </a:r>
            <a:r>
              <a:rPr lang="en-US" dirty="0"/>
              <a:t>, </a:t>
            </a:r>
            <a:r>
              <a:rPr lang="en-US" dirty="0" smtClean="0"/>
              <a:t>Pearson Education</a:t>
            </a:r>
            <a:r>
              <a:rPr lang="en-US" dirty="0"/>
              <a:t>.</a:t>
            </a:r>
          </a:p>
          <a:p>
            <a:pPr lvl="0" algn="just"/>
            <a:r>
              <a:rPr lang="en-US" dirty="0"/>
              <a:t>Artificial Intelligence and Expert systems – Patterson, </a:t>
            </a:r>
            <a:r>
              <a:rPr lang="en-US" dirty="0" smtClean="0"/>
              <a:t>Pearson Education</a:t>
            </a:r>
            <a:r>
              <a:rPr lang="en-US" dirty="0"/>
              <a:t>.</a:t>
            </a:r>
          </a:p>
          <a:p>
            <a:pPr algn="just"/>
            <a:endParaRPr lang="en-US" dirty="0"/>
          </a:p>
        </p:txBody>
      </p:sp>
    </p:spTree>
    <p:extLst>
      <p:ext uri="{BB962C8B-B14F-4D97-AF65-F5344CB8AC3E}">
        <p14:creationId xmlns:p14="http://schemas.microsoft.com/office/powerpoint/2010/main" val="3395113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4" y="76200"/>
            <a:ext cx="10122694" cy="639762"/>
          </a:xfrm>
        </p:spPr>
        <p:txBody>
          <a:bodyPr>
            <a:normAutofit fontScale="90000"/>
          </a:bodyPr>
          <a:lstStyle/>
          <a:p>
            <a:r>
              <a:rPr lang="en-US" b="1" dirty="0" smtClean="0"/>
              <a:t>INTELLIGENT AGENTS</a:t>
            </a:r>
            <a:endParaRPr lang="en-US" b="1" dirty="0"/>
          </a:p>
        </p:txBody>
      </p:sp>
      <p:sp>
        <p:nvSpPr>
          <p:cNvPr id="3" name="Content Placeholder 2"/>
          <p:cNvSpPr>
            <a:spLocks noGrp="1"/>
          </p:cNvSpPr>
          <p:nvPr>
            <p:ph idx="1"/>
          </p:nvPr>
        </p:nvSpPr>
        <p:spPr>
          <a:xfrm>
            <a:off x="281186" y="838200"/>
            <a:ext cx="10685066" cy="5638800"/>
          </a:xfrm>
        </p:spPr>
        <p:txBody>
          <a:bodyPr/>
          <a:lstStyle/>
          <a:p>
            <a:pPr algn="just"/>
            <a:r>
              <a:rPr lang="en-US" dirty="0" smtClean="0"/>
              <a:t>AGENTS AND ENVIRONMENTS</a:t>
            </a:r>
          </a:p>
          <a:p>
            <a:pPr algn="just"/>
            <a:r>
              <a:rPr lang="en-US" sz="2800" dirty="0" smtClean="0"/>
              <a:t>An </a:t>
            </a:r>
            <a:r>
              <a:rPr lang="en-US" sz="2800" dirty="0" smtClean="0">
                <a:solidFill>
                  <a:srgbClr val="FF0000"/>
                </a:solidFill>
              </a:rPr>
              <a:t>Agent </a:t>
            </a:r>
            <a:r>
              <a:rPr lang="en-US" sz="2800" dirty="0" smtClean="0"/>
              <a:t>is anything that can be </a:t>
            </a:r>
            <a:r>
              <a:rPr lang="en-US" sz="2800" dirty="0" smtClean="0">
                <a:solidFill>
                  <a:srgbClr val="FF0000"/>
                </a:solidFill>
              </a:rPr>
              <a:t>ENVIRONMENT </a:t>
            </a:r>
            <a:r>
              <a:rPr lang="en-US" sz="2800" dirty="0" smtClean="0"/>
              <a:t>viewed as </a:t>
            </a:r>
            <a:r>
              <a:rPr lang="en-US" sz="2800" dirty="0" smtClean="0">
                <a:solidFill>
                  <a:srgbClr val="FF0000"/>
                </a:solidFill>
              </a:rPr>
              <a:t>perceiving its environment through sensors </a:t>
            </a:r>
            <a:r>
              <a:rPr lang="en-US" sz="2800" dirty="0" smtClean="0"/>
              <a:t>and</a:t>
            </a:r>
            <a:r>
              <a:rPr lang="en-US" sz="2800" dirty="0" smtClean="0">
                <a:solidFill>
                  <a:srgbClr val="FF0000"/>
                </a:solidFill>
              </a:rPr>
              <a:t> SENSOR acting upon that environment through actuators</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2811861" y="2895605"/>
            <a:ext cx="8248121" cy="3857625"/>
          </a:xfrm>
          <a:prstGeom prst="rect">
            <a:avLst/>
          </a:prstGeom>
          <a:noFill/>
          <a:ln w="9525">
            <a:noFill/>
            <a:miter lim="800000"/>
            <a:headEnd/>
            <a:tailEnd/>
          </a:ln>
        </p:spPr>
      </p:pic>
      <p:sp>
        <p:nvSpPr>
          <p:cNvPr id="6" name="Rectangle 5"/>
          <p:cNvSpPr/>
          <p:nvPr/>
        </p:nvSpPr>
        <p:spPr>
          <a:xfrm>
            <a:off x="0" y="3429003"/>
            <a:ext cx="2436945" cy="923330"/>
          </a:xfrm>
          <a:prstGeom prst="rect">
            <a:avLst/>
          </a:prstGeom>
        </p:spPr>
        <p:txBody>
          <a:bodyPr wrap="square">
            <a:spAutoFit/>
          </a:bodyPr>
          <a:lstStyle/>
          <a:p>
            <a:pPr algn="just"/>
            <a:r>
              <a:rPr lang="en-US" dirty="0" smtClean="0"/>
              <a:t>Actuator: A device that causes a machine or other device to operate.</a:t>
            </a:r>
            <a:endParaRPr lang="en-US" dirty="0"/>
          </a:p>
        </p:txBody>
      </p:sp>
    </p:spTree>
    <p:extLst>
      <p:ext uri="{BB962C8B-B14F-4D97-AF65-F5344CB8AC3E}">
        <p14:creationId xmlns:p14="http://schemas.microsoft.com/office/powerpoint/2010/main" val="4038970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86" y="152400"/>
            <a:ext cx="10591337" cy="6553200"/>
          </a:xfrm>
        </p:spPr>
        <p:txBody>
          <a:bodyPr>
            <a:noAutofit/>
          </a:bodyPr>
          <a:lstStyle/>
          <a:p>
            <a:pPr algn="just"/>
            <a:r>
              <a:rPr lang="en-US" sz="2700" dirty="0" smtClean="0"/>
              <a:t>A </a:t>
            </a:r>
            <a:r>
              <a:rPr lang="en-US" sz="2700" dirty="0" smtClean="0">
                <a:solidFill>
                  <a:srgbClr val="FF0000"/>
                </a:solidFill>
              </a:rPr>
              <a:t>Human Agent </a:t>
            </a:r>
            <a:r>
              <a:rPr lang="en-US" sz="2700" dirty="0" smtClean="0"/>
              <a:t>has </a:t>
            </a:r>
            <a:r>
              <a:rPr lang="en-US" sz="2700" dirty="0" smtClean="0">
                <a:solidFill>
                  <a:srgbClr val="00B0F0"/>
                </a:solidFill>
              </a:rPr>
              <a:t>eyes</a:t>
            </a:r>
            <a:r>
              <a:rPr lang="en-US" sz="2700" dirty="0" smtClean="0"/>
              <a:t>, </a:t>
            </a:r>
            <a:r>
              <a:rPr lang="en-US" sz="2700" dirty="0" smtClean="0">
                <a:solidFill>
                  <a:srgbClr val="00B050"/>
                </a:solidFill>
              </a:rPr>
              <a:t>ears</a:t>
            </a:r>
            <a:r>
              <a:rPr lang="en-US" sz="2700" dirty="0" smtClean="0"/>
              <a:t>, and </a:t>
            </a:r>
            <a:r>
              <a:rPr lang="en-US" sz="2700" dirty="0" smtClean="0">
                <a:solidFill>
                  <a:srgbClr val="C00000"/>
                </a:solidFill>
              </a:rPr>
              <a:t>other organs for sensors </a:t>
            </a:r>
            <a:r>
              <a:rPr lang="en-US" sz="2700" dirty="0" smtClean="0"/>
              <a:t>and </a:t>
            </a:r>
            <a:r>
              <a:rPr lang="en-US" sz="2700" dirty="0" smtClean="0">
                <a:solidFill>
                  <a:srgbClr val="7030A0"/>
                </a:solidFill>
              </a:rPr>
              <a:t>hands</a:t>
            </a:r>
            <a:r>
              <a:rPr lang="en-US" sz="2700" dirty="0" smtClean="0"/>
              <a:t>, </a:t>
            </a:r>
            <a:r>
              <a:rPr lang="en-US" sz="2700" dirty="0" smtClean="0">
                <a:solidFill>
                  <a:srgbClr val="0070C0"/>
                </a:solidFill>
              </a:rPr>
              <a:t>legs</a:t>
            </a:r>
            <a:r>
              <a:rPr lang="en-US" sz="2700" dirty="0" smtClean="0"/>
              <a:t>, </a:t>
            </a:r>
            <a:r>
              <a:rPr lang="en-US" sz="2700" dirty="0" smtClean="0">
                <a:solidFill>
                  <a:srgbClr val="00B050"/>
                </a:solidFill>
              </a:rPr>
              <a:t>vocal tract</a:t>
            </a:r>
            <a:r>
              <a:rPr lang="en-US" sz="2700" dirty="0" smtClean="0"/>
              <a:t>, and so on </a:t>
            </a:r>
            <a:r>
              <a:rPr lang="en-US" sz="2700" dirty="0" smtClean="0">
                <a:solidFill>
                  <a:srgbClr val="FF0000"/>
                </a:solidFill>
              </a:rPr>
              <a:t>for actuators</a:t>
            </a:r>
            <a:r>
              <a:rPr lang="en-US" sz="2700" dirty="0" smtClean="0"/>
              <a:t>. </a:t>
            </a:r>
          </a:p>
          <a:p>
            <a:pPr algn="just"/>
            <a:r>
              <a:rPr lang="en-US" sz="2700" dirty="0" smtClean="0"/>
              <a:t>A </a:t>
            </a:r>
            <a:r>
              <a:rPr lang="en-US" sz="2700" dirty="0" smtClean="0">
                <a:solidFill>
                  <a:srgbClr val="FF0000"/>
                </a:solidFill>
              </a:rPr>
              <a:t>Robotic Agent</a:t>
            </a:r>
            <a:r>
              <a:rPr lang="en-US" sz="2700" dirty="0" smtClean="0"/>
              <a:t> might have </a:t>
            </a:r>
            <a:r>
              <a:rPr lang="en-US" sz="2700" dirty="0" smtClean="0">
                <a:solidFill>
                  <a:srgbClr val="FF0000"/>
                </a:solidFill>
              </a:rPr>
              <a:t>cameras</a:t>
            </a:r>
            <a:r>
              <a:rPr lang="en-US" sz="2700" dirty="0" smtClean="0"/>
              <a:t> and </a:t>
            </a:r>
            <a:r>
              <a:rPr lang="en-US" sz="2700" dirty="0" smtClean="0">
                <a:solidFill>
                  <a:srgbClr val="FF0000"/>
                </a:solidFill>
              </a:rPr>
              <a:t>infrared range finders for sensors </a:t>
            </a:r>
            <a:r>
              <a:rPr lang="en-US" sz="2700" dirty="0" smtClean="0"/>
              <a:t>and </a:t>
            </a:r>
            <a:r>
              <a:rPr lang="en-US" sz="2700" dirty="0" smtClean="0">
                <a:solidFill>
                  <a:srgbClr val="FF0000"/>
                </a:solidFill>
              </a:rPr>
              <a:t>various motors for actuators</a:t>
            </a:r>
            <a:r>
              <a:rPr lang="en-US" sz="2700" dirty="0" smtClean="0"/>
              <a:t>. </a:t>
            </a:r>
          </a:p>
          <a:p>
            <a:pPr algn="just"/>
            <a:r>
              <a:rPr lang="en-US" sz="2700" dirty="0" smtClean="0"/>
              <a:t>A </a:t>
            </a:r>
            <a:r>
              <a:rPr lang="en-US" sz="2700" dirty="0" smtClean="0">
                <a:solidFill>
                  <a:srgbClr val="FF0000"/>
                </a:solidFill>
              </a:rPr>
              <a:t>Software</a:t>
            </a:r>
            <a:r>
              <a:rPr lang="en-US" sz="2700" dirty="0" smtClean="0"/>
              <a:t> </a:t>
            </a:r>
            <a:r>
              <a:rPr lang="en-US" sz="2700" dirty="0" smtClean="0">
                <a:solidFill>
                  <a:srgbClr val="FF0000"/>
                </a:solidFill>
              </a:rPr>
              <a:t>Agent</a:t>
            </a:r>
            <a:r>
              <a:rPr lang="en-US" sz="2700" dirty="0" smtClean="0"/>
              <a:t> receives </a:t>
            </a:r>
            <a:r>
              <a:rPr lang="en-US" sz="2700" dirty="0" smtClean="0">
                <a:solidFill>
                  <a:srgbClr val="FF0000"/>
                </a:solidFill>
              </a:rPr>
              <a:t>keystrokes</a:t>
            </a:r>
            <a:r>
              <a:rPr lang="en-US" sz="2700" dirty="0" smtClean="0"/>
              <a:t>, </a:t>
            </a:r>
            <a:r>
              <a:rPr lang="en-US" sz="2700" dirty="0" smtClean="0">
                <a:solidFill>
                  <a:srgbClr val="FF0000"/>
                </a:solidFill>
              </a:rPr>
              <a:t>file contents</a:t>
            </a:r>
            <a:r>
              <a:rPr lang="en-US" sz="2700" dirty="0" smtClean="0"/>
              <a:t>, and </a:t>
            </a:r>
            <a:r>
              <a:rPr lang="en-US" sz="2700" dirty="0" smtClean="0">
                <a:solidFill>
                  <a:srgbClr val="FF0000"/>
                </a:solidFill>
              </a:rPr>
              <a:t>network packets </a:t>
            </a:r>
            <a:r>
              <a:rPr lang="en-US" sz="2700" dirty="0" smtClean="0">
                <a:solidFill>
                  <a:srgbClr val="C00000"/>
                </a:solidFill>
              </a:rPr>
              <a:t>as sensory inputs </a:t>
            </a:r>
            <a:r>
              <a:rPr lang="en-US" sz="2700" dirty="0" smtClean="0"/>
              <a:t>and </a:t>
            </a:r>
            <a:r>
              <a:rPr lang="en-US" sz="2700" dirty="0" smtClean="0">
                <a:solidFill>
                  <a:srgbClr val="C00000"/>
                </a:solidFill>
              </a:rPr>
              <a:t>acts on the environment</a:t>
            </a:r>
            <a:r>
              <a:rPr lang="en-US" sz="2700" dirty="0" smtClean="0"/>
              <a:t> by </a:t>
            </a:r>
            <a:r>
              <a:rPr lang="en-US" sz="2700" dirty="0" smtClean="0">
                <a:solidFill>
                  <a:srgbClr val="C00000"/>
                </a:solidFill>
              </a:rPr>
              <a:t>displaying on </a:t>
            </a:r>
            <a:r>
              <a:rPr lang="en-US" sz="2700" dirty="0" smtClean="0"/>
              <a:t>the </a:t>
            </a:r>
            <a:r>
              <a:rPr lang="en-US" sz="2700" dirty="0" smtClean="0">
                <a:solidFill>
                  <a:srgbClr val="FF0000"/>
                </a:solidFill>
              </a:rPr>
              <a:t>screen</a:t>
            </a:r>
            <a:r>
              <a:rPr lang="en-US" sz="2700" dirty="0" smtClean="0"/>
              <a:t>, </a:t>
            </a:r>
            <a:r>
              <a:rPr lang="en-US" sz="2700" dirty="0" smtClean="0">
                <a:solidFill>
                  <a:srgbClr val="FF0000"/>
                </a:solidFill>
              </a:rPr>
              <a:t>writing files</a:t>
            </a:r>
            <a:r>
              <a:rPr lang="en-US" sz="2700" dirty="0" smtClean="0"/>
              <a:t>, and </a:t>
            </a:r>
            <a:r>
              <a:rPr lang="en-US" sz="2700" dirty="0" smtClean="0">
                <a:solidFill>
                  <a:srgbClr val="FF0000"/>
                </a:solidFill>
              </a:rPr>
              <a:t>sending network packets</a:t>
            </a:r>
            <a:r>
              <a:rPr lang="en-US" sz="2700" dirty="0" smtClean="0"/>
              <a:t>.</a:t>
            </a:r>
          </a:p>
          <a:p>
            <a:pPr algn="just"/>
            <a:r>
              <a:rPr lang="en-US" sz="2700" dirty="0" smtClean="0"/>
              <a:t>Mathematically speaking an </a:t>
            </a:r>
            <a:r>
              <a:rPr lang="en-US" sz="2700" dirty="0" smtClean="0">
                <a:solidFill>
                  <a:srgbClr val="FF0000"/>
                </a:solidFill>
              </a:rPr>
              <a:t>Agent’s behavior</a:t>
            </a:r>
            <a:r>
              <a:rPr lang="en-US" sz="2700" dirty="0" smtClean="0"/>
              <a:t> is described by the </a:t>
            </a:r>
            <a:r>
              <a:rPr lang="en-US" sz="2700" b="1" dirty="0" smtClean="0">
                <a:solidFill>
                  <a:srgbClr val="FF0000"/>
                </a:solidFill>
              </a:rPr>
              <a:t>agent function </a:t>
            </a:r>
            <a:r>
              <a:rPr lang="en-US" sz="2700" dirty="0" smtClean="0"/>
              <a:t>that </a:t>
            </a:r>
            <a:r>
              <a:rPr lang="en-US" sz="2700" dirty="0" smtClean="0">
                <a:solidFill>
                  <a:srgbClr val="FF0000"/>
                </a:solidFill>
              </a:rPr>
              <a:t>maps any given percept (interpret) sequence to an action</a:t>
            </a:r>
            <a:endParaRPr lang="en-US" sz="2700"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pic>
        <p:nvPicPr>
          <p:cNvPr id="5" name="Picture 4" descr="agent-environment"/>
          <p:cNvPicPr>
            <a:picLocks noChangeAspect="1" noChangeArrowheads="1"/>
          </p:cNvPicPr>
          <p:nvPr/>
        </p:nvPicPr>
        <p:blipFill>
          <a:blip r:embed="rId2" cstate="print"/>
          <a:srcRect/>
          <a:stretch>
            <a:fillRect/>
          </a:stretch>
        </p:blipFill>
        <p:spPr bwMode="auto">
          <a:xfrm>
            <a:off x="6654734" y="5172080"/>
            <a:ext cx="4592704" cy="1685925"/>
          </a:xfrm>
          <a:prstGeom prst="rect">
            <a:avLst/>
          </a:prstGeom>
          <a:noFill/>
        </p:spPr>
      </p:pic>
      <p:sp>
        <p:nvSpPr>
          <p:cNvPr id="6" name="Rectangle 5"/>
          <p:cNvSpPr/>
          <p:nvPr/>
        </p:nvSpPr>
        <p:spPr>
          <a:xfrm>
            <a:off x="0" y="5410204"/>
            <a:ext cx="6467277" cy="1508105"/>
          </a:xfrm>
          <a:prstGeom prst="rect">
            <a:avLst/>
          </a:prstGeom>
        </p:spPr>
        <p:txBody>
          <a:bodyPr wrap="square">
            <a:spAutoFit/>
          </a:bodyPr>
          <a:lstStyle/>
          <a:p>
            <a:r>
              <a:rPr lang="en-US" sz="2200" dirty="0" smtClean="0"/>
              <a:t>The </a:t>
            </a:r>
            <a:r>
              <a:rPr lang="en-US" sz="2200" dirty="0" smtClean="0">
                <a:solidFill>
                  <a:srgbClr val="FF0000"/>
                </a:solidFill>
              </a:rPr>
              <a:t>agent</a:t>
            </a:r>
            <a:r>
              <a:rPr lang="en-US" sz="2200" dirty="0" smtClean="0"/>
              <a:t> </a:t>
            </a:r>
            <a:r>
              <a:rPr lang="en-US" sz="2200" dirty="0" smtClean="0">
                <a:solidFill>
                  <a:srgbClr val="FF0000"/>
                </a:solidFill>
              </a:rPr>
              <a:t>function</a:t>
            </a:r>
            <a:r>
              <a:rPr lang="en-US" sz="2200" dirty="0" smtClean="0"/>
              <a:t> maps from percept histories to actions: [</a:t>
            </a:r>
            <a:r>
              <a:rPr lang="en-US" sz="2200" i="1" dirty="0" smtClean="0"/>
              <a:t>f</a:t>
            </a:r>
            <a:r>
              <a:rPr lang="en-US" sz="2200" dirty="0" smtClean="0"/>
              <a:t>: </a:t>
            </a:r>
            <a:r>
              <a:rPr lang="en-US" sz="2200" dirty="0" smtClean="0">
                <a:latin typeface="Monotype Corsiva" pitchFamily="66" charset="0"/>
              </a:rPr>
              <a:t>P*</a:t>
            </a:r>
            <a:r>
              <a:rPr lang="en-US" sz="2200" dirty="0" smtClean="0"/>
              <a:t> </a:t>
            </a:r>
            <a:r>
              <a:rPr lang="en-US" sz="2200" dirty="0" smtClean="0">
                <a:sym typeface="Wingdings" pitchFamily="2" charset="2"/>
              </a:rPr>
              <a:t> </a:t>
            </a:r>
            <a:r>
              <a:rPr lang="en-US" sz="2200" dirty="0" smtClean="0">
                <a:latin typeface="Monotype Corsiva" pitchFamily="66" charset="0"/>
              </a:rPr>
              <a:t>A</a:t>
            </a:r>
            <a:r>
              <a:rPr lang="en-US" sz="2200" dirty="0" smtClean="0"/>
              <a:t>] </a:t>
            </a:r>
            <a:r>
              <a:rPr lang="en-US" sz="2200" dirty="0" smtClean="0">
                <a:solidFill>
                  <a:srgbClr val="FF0000"/>
                </a:solidFill>
              </a:rPr>
              <a:t>agent</a:t>
            </a:r>
            <a:r>
              <a:rPr lang="en-US" sz="2200" dirty="0" smtClean="0"/>
              <a:t> </a:t>
            </a:r>
            <a:r>
              <a:rPr lang="en-US" sz="2200" dirty="0" smtClean="0">
                <a:solidFill>
                  <a:srgbClr val="FF0000"/>
                </a:solidFill>
              </a:rPr>
              <a:t>program</a:t>
            </a:r>
            <a:r>
              <a:rPr lang="en-US" sz="2200" dirty="0" smtClean="0"/>
              <a:t> runs on the physical </a:t>
            </a:r>
            <a:r>
              <a:rPr lang="en-US" sz="2200" dirty="0" smtClean="0">
                <a:solidFill>
                  <a:srgbClr val="FF0000"/>
                </a:solidFill>
              </a:rPr>
              <a:t>architecture</a:t>
            </a:r>
            <a:r>
              <a:rPr lang="en-US" sz="2200" dirty="0" smtClean="0"/>
              <a:t> to produce </a:t>
            </a:r>
            <a:r>
              <a:rPr lang="en-US" sz="2200" i="1" dirty="0" smtClean="0"/>
              <a:t>f; </a:t>
            </a:r>
            <a:r>
              <a:rPr lang="en-US" sz="2400" dirty="0" smtClean="0"/>
              <a:t>agent = architecture + program</a:t>
            </a:r>
            <a:endParaRPr lang="en-US" sz="2200" dirty="0"/>
          </a:p>
        </p:txBody>
      </p:sp>
    </p:spTree>
    <p:extLst>
      <p:ext uri="{BB962C8B-B14F-4D97-AF65-F5344CB8AC3E}">
        <p14:creationId xmlns:p14="http://schemas.microsoft.com/office/powerpoint/2010/main" val="23410296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86" y="228600"/>
            <a:ext cx="10685066" cy="6400800"/>
          </a:xfrm>
        </p:spPr>
        <p:txBody>
          <a:bodyPr>
            <a:noAutofit/>
          </a:bodyPr>
          <a:lstStyle/>
          <a:p>
            <a:pPr algn="just"/>
            <a:r>
              <a:rPr lang="en-US" sz="2500" dirty="0" smtClean="0">
                <a:solidFill>
                  <a:srgbClr val="FF0000"/>
                </a:solidFill>
              </a:rPr>
              <a:t>Tabulating the Agent Function </a:t>
            </a:r>
            <a:r>
              <a:rPr lang="en-US" sz="2500" dirty="0" smtClean="0"/>
              <a:t>describes </a:t>
            </a:r>
            <a:r>
              <a:rPr lang="en-US" sz="2500" dirty="0" smtClean="0">
                <a:solidFill>
                  <a:srgbClr val="FF0000"/>
                </a:solidFill>
              </a:rPr>
              <a:t>any given agent, construct this table by trying out all possible percept sequences and recording which actions the agent does in response</a:t>
            </a:r>
            <a:r>
              <a:rPr lang="en-US" sz="2500" dirty="0" smtClean="0"/>
              <a:t>.  </a:t>
            </a:r>
          </a:p>
          <a:p>
            <a:pPr algn="just"/>
            <a:r>
              <a:rPr lang="en-US" sz="2500" dirty="0" smtClean="0">
                <a:solidFill>
                  <a:srgbClr val="FF0000"/>
                </a:solidFill>
              </a:rPr>
              <a:t>Table is an external characterization of the agent</a:t>
            </a:r>
            <a:r>
              <a:rPr lang="en-US" sz="2500" dirty="0" smtClean="0"/>
              <a:t> and Internally, </a:t>
            </a:r>
            <a:r>
              <a:rPr lang="en-US" sz="2500" dirty="0" smtClean="0">
                <a:solidFill>
                  <a:srgbClr val="FF0000"/>
                </a:solidFill>
              </a:rPr>
              <a:t>agent function for an artificial agent </a:t>
            </a:r>
            <a:r>
              <a:rPr lang="en-US" sz="2500" dirty="0" smtClean="0"/>
              <a:t>will be </a:t>
            </a:r>
            <a:r>
              <a:rPr lang="en-US" sz="2500" dirty="0" smtClean="0">
                <a:solidFill>
                  <a:srgbClr val="FF0000"/>
                </a:solidFill>
              </a:rPr>
              <a:t>implemented</a:t>
            </a:r>
            <a:r>
              <a:rPr lang="en-US" sz="2500" dirty="0" smtClean="0"/>
              <a:t> by </a:t>
            </a:r>
            <a:r>
              <a:rPr lang="en-US" sz="2500" dirty="0" smtClean="0">
                <a:solidFill>
                  <a:srgbClr val="FF0000"/>
                </a:solidFill>
              </a:rPr>
              <a:t>an agent program</a:t>
            </a:r>
            <a:r>
              <a:rPr lang="en-US" sz="2500" dirty="0" smtClean="0"/>
              <a:t>. </a:t>
            </a:r>
          </a:p>
          <a:p>
            <a:pPr algn="just"/>
            <a:r>
              <a:rPr lang="en-US" sz="2500" dirty="0" smtClean="0">
                <a:solidFill>
                  <a:srgbClr val="FF0000"/>
                </a:solidFill>
              </a:rPr>
              <a:t>Agent function </a:t>
            </a:r>
            <a:r>
              <a:rPr lang="en-US" sz="2500" dirty="0" smtClean="0"/>
              <a:t>is an </a:t>
            </a:r>
            <a:r>
              <a:rPr lang="en-US" sz="2500" dirty="0" smtClean="0">
                <a:solidFill>
                  <a:srgbClr val="FF0000"/>
                </a:solidFill>
              </a:rPr>
              <a:t>abstract mathematical description</a:t>
            </a:r>
            <a:endParaRPr lang="en-US" sz="2500" dirty="0" smtClean="0"/>
          </a:p>
          <a:p>
            <a:pPr algn="just"/>
            <a:r>
              <a:rPr lang="en-US" sz="2500" dirty="0" smtClean="0"/>
              <a:t>Ex: vacuum-cleaner Agent world shown in Figure 2.2. This world is so simple that we can describe everything that happens; world has just two locations: squares A and B. </a:t>
            </a:r>
          </a:p>
          <a:p>
            <a:pPr algn="just"/>
            <a:r>
              <a:rPr lang="en-US" sz="2500" dirty="0" smtClean="0"/>
              <a:t>It can choose to move left, move right, suck up the dirt, or do nothing.</a:t>
            </a:r>
          </a:p>
          <a:p>
            <a:pPr algn="just"/>
            <a:r>
              <a:rPr lang="en-US" sz="2400" dirty="0" smtClean="0"/>
              <a:t>An Agent is meant to be a tool for analyzing systems, not an absolute characterization that divides the world into agents and non-agents.</a:t>
            </a:r>
          </a:p>
          <a:p>
            <a:pPr algn="just"/>
            <a:endParaRPr lang="en-US" sz="2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5303803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87457" y="409580"/>
            <a:ext cx="2905588" cy="1495425"/>
          </a:xfrm>
          <a:prstGeom prst="rect">
            <a:avLst/>
          </a:prstGeom>
          <a:noFill/>
          <a:ln w="9525">
            <a:noFill/>
            <a:miter lim="800000"/>
            <a:headEnd/>
            <a:tailEnd/>
          </a:ln>
        </p:spPr>
      </p:pic>
      <p:sp>
        <p:nvSpPr>
          <p:cNvPr id="6" name="Rectangle 5"/>
          <p:cNvSpPr/>
          <p:nvPr/>
        </p:nvSpPr>
        <p:spPr>
          <a:xfrm>
            <a:off x="0" y="0"/>
            <a:ext cx="7217106" cy="369332"/>
          </a:xfrm>
          <a:prstGeom prst="rect">
            <a:avLst/>
          </a:prstGeom>
        </p:spPr>
        <p:txBody>
          <a:bodyPr wrap="square">
            <a:spAutoFit/>
          </a:bodyPr>
          <a:lstStyle/>
          <a:p>
            <a:r>
              <a:rPr lang="en-US" b="1" dirty="0" smtClean="0"/>
              <a:t>Figure 2.2 A vacuum-cleaner world with just two locations.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3186775" y="1219200"/>
            <a:ext cx="7873207" cy="3276600"/>
          </a:xfrm>
          <a:prstGeom prst="rect">
            <a:avLst/>
          </a:prstGeom>
          <a:noFill/>
          <a:ln w="9525">
            <a:noFill/>
            <a:miter lim="800000"/>
            <a:headEnd/>
            <a:tailEnd/>
          </a:ln>
        </p:spPr>
      </p:pic>
      <p:sp>
        <p:nvSpPr>
          <p:cNvPr id="8" name="Rectangle 7"/>
          <p:cNvSpPr/>
          <p:nvPr/>
        </p:nvSpPr>
        <p:spPr>
          <a:xfrm>
            <a:off x="4030333" y="533405"/>
            <a:ext cx="7217106" cy="646331"/>
          </a:xfrm>
          <a:prstGeom prst="rect">
            <a:avLst/>
          </a:prstGeom>
        </p:spPr>
        <p:txBody>
          <a:bodyPr wrap="square">
            <a:spAutoFit/>
          </a:bodyPr>
          <a:lstStyle/>
          <a:p>
            <a:r>
              <a:rPr lang="en-US" b="1" dirty="0" smtClean="0"/>
              <a:t>Figure 2.3 Partial tabulation of a simple agent function for the vacuum-cleaner world shown in Figure 2.2.</a:t>
            </a:r>
            <a:endParaRPr lang="en-US" b="1" dirty="0"/>
          </a:p>
        </p:txBody>
      </p:sp>
      <p:sp>
        <p:nvSpPr>
          <p:cNvPr id="9" name="Rectangle 8"/>
          <p:cNvSpPr/>
          <p:nvPr/>
        </p:nvSpPr>
        <p:spPr>
          <a:xfrm>
            <a:off x="187458" y="4722676"/>
            <a:ext cx="10872523" cy="1323439"/>
          </a:xfrm>
          <a:prstGeom prst="rect">
            <a:avLst/>
          </a:prstGeom>
        </p:spPr>
        <p:txBody>
          <a:bodyPr wrap="square">
            <a:spAutoFit/>
          </a:bodyPr>
          <a:lstStyle/>
          <a:p>
            <a:r>
              <a:rPr lang="en-US" sz="2600" dirty="0" smtClean="0"/>
              <a:t>Ex: Hand-held calculator as an agent that chooses the action of displaying “4” when given the percept sequence 2 + 2 =</a:t>
            </a:r>
          </a:p>
          <a:p>
            <a:r>
              <a:rPr lang="en-US" sz="2800" dirty="0" smtClean="0"/>
              <a:t>such an analysis would hardly aid our understanding of the calculator.</a:t>
            </a:r>
            <a:endParaRPr lang="en-US" sz="2600" dirty="0"/>
          </a:p>
        </p:txBody>
      </p:sp>
    </p:spTree>
    <p:extLst>
      <p:ext uri="{BB962C8B-B14F-4D97-AF65-F5344CB8AC3E}">
        <p14:creationId xmlns:p14="http://schemas.microsoft.com/office/powerpoint/2010/main" val="3083253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457" y="76200"/>
            <a:ext cx="10685066" cy="762000"/>
          </a:xfrm>
        </p:spPr>
        <p:txBody>
          <a:bodyPr>
            <a:normAutofit/>
          </a:bodyPr>
          <a:lstStyle/>
          <a:p>
            <a:r>
              <a:rPr lang="en-US" sz="3200" dirty="0" smtClean="0"/>
              <a:t>GOOD BEHAVIOR: THE CONCEPT OF RATIONALITY</a:t>
            </a:r>
            <a:endParaRPr lang="en-US" sz="3200" dirty="0"/>
          </a:p>
        </p:txBody>
      </p:sp>
      <p:sp>
        <p:nvSpPr>
          <p:cNvPr id="3" name="Content Placeholder 2"/>
          <p:cNvSpPr>
            <a:spLocks noGrp="1"/>
          </p:cNvSpPr>
          <p:nvPr>
            <p:ph idx="1"/>
          </p:nvPr>
        </p:nvSpPr>
        <p:spPr>
          <a:xfrm>
            <a:off x="187458" y="838200"/>
            <a:ext cx="10872523" cy="5715000"/>
          </a:xfrm>
        </p:spPr>
        <p:txBody>
          <a:bodyPr>
            <a:normAutofit/>
          </a:bodyPr>
          <a:lstStyle/>
          <a:p>
            <a:pPr algn="just"/>
            <a:r>
              <a:rPr lang="en-IN" sz="2600" dirty="0" smtClean="0">
                <a:solidFill>
                  <a:srgbClr val="FF0000"/>
                </a:solidFill>
              </a:rPr>
              <a:t>Rational Agent</a:t>
            </a:r>
            <a:r>
              <a:rPr lang="en-IN" sz="2600" dirty="0" smtClean="0"/>
              <a:t>: </a:t>
            </a:r>
            <a:endParaRPr lang="en-US" sz="2600" dirty="0" smtClean="0"/>
          </a:p>
          <a:p>
            <a:pPr algn="just"/>
            <a:r>
              <a:rPr lang="en-US" sz="2600" dirty="0" smtClean="0"/>
              <a:t>It is one that </a:t>
            </a:r>
            <a:r>
              <a:rPr lang="en-US" sz="2600" dirty="0" smtClean="0">
                <a:solidFill>
                  <a:srgbClr val="FF0000"/>
                </a:solidFill>
              </a:rPr>
              <a:t>does</a:t>
            </a:r>
            <a:r>
              <a:rPr lang="en-US" sz="2600" dirty="0" smtClean="0"/>
              <a:t> the </a:t>
            </a:r>
            <a:r>
              <a:rPr lang="en-US" sz="2600" dirty="0" smtClean="0">
                <a:solidFill>
                  <a:srgbClr val="FF0000"/>
                </a:solidFill>
              </a:rPr>
              <a:t>right thing </a:t>
            </a:r>
            <a:r>
              <a:rPr lang="en-US" sz="2600" dirty="0" smtClean="0"/>
              <a:t>- conceptually speaking, </a:t>
            </a:r>
            <a:r>
              <a:rPr lang="en-US" sz="2600" dirty="0" smtClean="0">
                <a:solidFill>
                  <a:srgbClr val="FF0000"/>
                </a:solidFill>
              </a:rPr>
              <a:t>every entry in the table for the agent function is filled out correctly</a:t>
            </a:r>
            <a:r>
              <a:rPr lang="en-US" sz="2600" dirty="0" smtClean="0"/>
              <a:t>. </a:t>
            </a:r>
          </a:p>
          <a:p>
            <a:pPr algn="just"/>
            <a:r>
              <a:rPr lang="en-US" sz="2600" dirty="0" smtClean="0"/>
              <a:t>An </a:t>
            </a:r>
            <a:r>
              <a:rPr lang="en-US" sz="2600" dirty="0" smtClean="0">
                <a:solidFill>
                  <a:srgbClr val="FF0000"/>
                </a:solidFill>
              </a:rPr>
              <a:t>agent </a:t>
            </a:r>
            <a:r>
              <a:rPr lang="en-US" sz="2600" dirty="0" smtClean="0"/>
              <a:t>should strive to "</a:t>
            </a:r>
            <a:r>
              <a:rPr lang="en-US" sz="2600" dirty="0" smtClean="0">
                <a:solidFill>
                  <a:srgbClr val="FF0000"/>
                </a:solidFill>
              </a:rPr>
              <a:t>do the right thing</a:t>
            </a:r>
            <a:r>
              <a:rPr lang="en-US" sz="2600" dirty="0" smtClean="0"/>
              <a:t>", based on what </a:t>
            </a:r>
            <a:r>
              <a:rPr lang="en-US" sz="2600" dirty="0" smtClean="0">
                <a:solidFill>
                  <a:srgbClr val="FF0000"/>
                </a:solidFill>
              </a:rPr>
              <a:t>it can perceive and the actions it can perform</a:t>
            </a:r>
            <a:r>
              <a:rPr lang="en-US" sz="2600" dirty="0" smtClean="0"/>
              <a:t>. The </a:t>
            </a:r>
            <a:r>
              <a:rPr lang="en-US" sz="2600" dirty="0" smtClean="0">
                <a:solidFill>
                  <a:srgbClr val="FF0000"/>
                </a:solidFill>
              </a:rPr>
              <a:t>right action is the one </a:t>
            </a:r>
            <a:r>
              <a:rPr lang="en-US" sz="2600" dirty="0" smtClean="0"/>
              <a:t>that will </a:t>
            </a:r>
            <a:r>
              <a:rPr lang="en-US" sz="2600" dirty="0" smtClean="0">
                <a:solidFill>
                  <a:srgbClr val="FF0000"/>
                </a:solidFill>
              </a:rPr>
              <a:t>cause</a:t>
            </a:r>
            <a:r>
              <a:rPr lang="en-US" sz="2600" dirty="0" smtClean="0"/>
              <a:t> the </a:t>
            </a:r>
            <a:r>
              <a:rPr lang="en-US" sz="2600" dirty="0" smtClean="0">
                <a:solidFill>
                  <a:srgbClr val="FF0000"/>
                </a:solidFill>
              </a:rPr>
              <a:t>agent to be most successful</a:t>
            </a:r>
          </a:p>
          <a:p>
            <a:pPr algn="just"/>
            <a:r>
              <a:rPr lang="en-US" sz="2400" dirty="0" smtClean="0">
                <a:solidFill>
                  <a:srgbClr val="FF0000"/>
                </a:solidFill>
              </a:rPr>
              <a:t>Performance measure: </a:t>
            </a:r>
            <a:r>
              <a:rPr lang="en-US" sz="2400" dirty="0" smtClean="0"/>
              <a:t>An objective criterion for success of an agent's behavior</a:t>
            </a:r>
          </a:p>
          <a:p>
            <a:pPr algn="just"/>
            <a:r>
              <a:rPr lang="en-US" sz="2400" dirty="0" smtClean="0"/>
              <a:t>Ex: Performance measure of a vacuum-cleaner agent could be amount of dirt cleaned up, amount of time taken, amount of electricity consumed, amount of noise generated, etc.</a:t>
            </a:r>
          </a:p>
          <a:p>
            <a:pPr algn="just"/>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203584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86" y="228600"/>
            <a:ext cx="10685066" cy="6324600"/>
          </a:xfrm>
        </p:spPr>
        <p:txBody>
          <a:bodyPr>
            <a:normAutofit/>
          </a:bodyPr>
          <a:lstStyle/>
          <a:p>
            <a:pPr algn="just">
              <a:buNone/>
            </a:pPr>
            <a:r>
              <a:rPr lang="en-US" sz="2400" b="1" dirty="0" smtClean="0">
                <a:solidFill>
                  <a:srgbClr val="FF0000"/>
                </a:solidFill>
              </a:rPr>
              <a:t>Rationality</a:t>
            </a:r>
          </a:p>
          <a:p>
            <a:pPr algn="just">
              <a:buNone/>
            </a:pPr>
            <a:r>
              <a:rPr lang="en-US" sz="2400" dirty="0" smtClean="0"/>
              <a:t>What is rational at any given time depends on four things:</a:t>
            </a:r>
          </a:p>
          <a:p>
            <a:pPr algn="just">
              <a:buNone/>
            </a:pPr>
            <a:r>
              <a:rPr lang="en-US" sz="2400" dirty="0" smtClean="0"/>
              <a:t>• The </a:t>
            </a:r>
            <a:r>
              <a:rPr lang="en-US" sz="2400" dirty="0" smtClean="0">
                <a:solidFill>
                  <a:srgbClr val="FF0000"/>
                </a:solidFill>
              </a:rPr>
              <a:t>performance measure </a:t>
            </a:r>
            <a:r>
              <a:rPr lang="en-US" sz="2400" dirty="0" smtClean="0"/>
              <a:t>that </a:t>
            </a:r>
            <a:r>
              <a:rPr lang="en-US" sz="2400" dirty="0" smtClean="0">
                <a:solidFill>
                  <a:srgbClr val="FF0000"/>
                </a:solidFill>
              </a:rPr>
              <a:t>defines</a:t>
            </a:r>
            <a:r>
              <a:rPr lang="en-US" sz="2400" dirty="0" smtClean="0"/>
              <a:t> the </a:t>
            </a:r>
            <a:r>
              <a:rPr lang="en-US" sz="2400" dirty="0" smtClean="0">
                <a:solidFill>
                  <a:srgbClr val="FF0000"/>
                </a:solidFill>
              </a:rPr>
              <a:t>criterion of success</a:t>
            </a:r>
            <a:r>
              <a:rPr lang="en-US" sz="2400" dirty="0" smtClean="0"/>
              <a:t>.</a:t>
            </a:r>
          </a:p>
          <a:p>
            <a:pPr algn="just">
              <a:buNone/>
            </a:pPr>
            <a:r>
              <a:rPr lang="en-US" sz="2400" dirty="0" smtClean="0"/>
              <a:t>• The agent’s </a:t>
            </a:r>
            <a:r>
              <a:rPr lang="en-US" sz="2400" dirty="0" smtClean="0">
                <a:solidFill>
                  <a:srgbClr val="FF0000"/>
                </a:solidFill>
              </a:rPr>
              <a:t>prior knowledge of the environment</a:t>
            </a:r>
            <a:r>
              <a:rPr lang="en-US" sz="2400" dirty="0" smtClean="0"/>
              <a:t>.</a:t>
            </a:r>
          </a:p>
          <a:p>
            <a:pPr algn="just">
              <a:buNone/>
            </a:pPr>
            <a:r>
              <a:rPr lang="en-US" sz="2400" dirty="0" smtClean="0"/>
              <a:t>• The </a:t>
            </a:r>
            <a:r>
              <a:rPr lang="en-US" sz="2400" dirty="0" smtClean="0">
                <a:solidFill>
                  <a:srgbClr val="FF0000"/>
                </a:solidFill>
              </a:rPr>
              <a:t>actions</a:t>
            </a:r>
            <a:r>
              <a:rPr lang="en-US" sz="2400" dirty="0" smtClean="0"/>
              <a:t> that the </a:t>
            </a:r>
            <a:r>
              <a:rPr lang="en-US" sz="2400" dirty="0" smtClean="0">
                <a:solidFill>
                  <a:srgbClr val="FF0000"/>
                </a:solidFill>
              </a:rPr>
              <a:t>agent can perform</a:t>
            </a:r>
            <a:r>
              <a:rPr lang="en-US" sz="2400" dirty="0" smtClean="0"/>
              <a:t>.</a:t>
            </a:r>
          </a:p>
          <a:p>
            <a:pPr algn="just">
              <a:buNone/>
            </a:pPr>
            <a:r>
              <a:rPr lang="en-US" sz="2400" dirty="0" smtClean="0"/>
              <a:t>• The </a:t>
            </a:r>
            <a:r>
              <a:rPr lang="en-US" sz="2400" dirty="0" smtClean="0">
                <a:solidFill>
                  <a:srgbClr val="FF0000"/>
                </a:solidFill>
              </a:rPr>
              <a:t>agent’s percept sequence to date</a:t>
            </a:r>
            <a:r>
              <a:rPr lang="en-US" sz="2400" dirty="0" smtClean="0"/>
              <a:t>.</a:t>
            </a:r>
          </a:p>
          <a:p>
            <a:pPr algn="just">
              <a:buNone/>
            </a:pPr>
            <a:r>
              <a:rPr lang="en-US" sz="2400" dirty="0" smtClean="0">
                <a:solidFill>
                  <a:srgbClr val="FF0000"/>
                </a:solidFill>
              </a:rPr>
              <a:t>    Rational</a:t>
            </a:r>
            <a:r>
              <a:rPr lang="en-US" sz="2400" dirty="0" smtClean="0"/>
              <a:t> </a:t>
            </a:r>
            <a:r>
              <a:rPr lang="en-US" sz="2400" dirty="0" smtClean="0">
                <a:solidFill>
                  <a:srgbClr val="FF0000"/>
                </a:solidFill>
              </a:rPr>
              <a:t>Agent</a:t>
            </a:r>
            <a:r>
              <a:rPr lang="en-US" sz="2400" dirty="0" smtClean="0"/>
              <a:t>: For each possible percept sequence, a rational agent should select an action that is expected to maximize its performance measure, given the evidence provided by the percept sequence and whatever built-in knowledge the agent has.</a:t>
            </a:r>
          </a:p>
          <a:p>
            <a:pPr algn="just"/>
            <a:r>
              <a:rPr lang="en-US" sz="2400" dirty="0" smtClean="0"/>
              <a:t>Rationality is distinct from omniscience (all-knowing with infinite knowledge)</a:t>
            </a:r>
          </a:p>
          <a:p>
            <a:pPr algn="just"/>
            <a:r>
              <a:rPr lang="en-US" sz="2400" dirty="0" smtClean="0"/>
              <a:t>Agents can perform actions in order to modify future percepts so as to obtain useful information (information gathering, exploration)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898287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86" y="304800"/>
            <a:ext cx="10591337" cy="6172200"/>
          </a:xfrm>
        </p:spPr>
        <p:txBody>
          <a:bodyPr>
            <a:normAutofit/>
          </a:bodyPr>
          <a:lstStyle/>
          <a:p>
            <a:pPr algn="just"/>
            <a:r>
              <a:rPr lang="en-US" sz="2400" dirty="0" smtClean="0"/>
              <a:t>An agent is </a:t>
            </a:r>
            <a:r>
              <a:rPr lang="en-US" sz="2400" dirty="0" smtClean="0">
                <a:solidFill>
                  <a:srgbClr val="FF0000"/>
                </a:solidFill>
              </a:rPr>
              <a:t>autonomous</a:t>
            </a:r>
            <a:r>
              <a:rPr lang="en-US" sz="2400" dirty="0" smtClean="0"/>
              <a:t> if its behavior is determined by its own experience (with ability to learn and adapt)</a:t>
            </a:r>
          </a:p>
          <a:p>
            <a:pPr algn="just"/>
            <a:r>
              <a:rPr lang="en-US" sz="2400" dirty="0" smtClean="0"/>
              <a:t>As a general rule, it is better to </a:t>
            </a:r>
            <a:r>
              <a:rPr lang="en-US" sz="2400" dirty="0" smtClean="0">
                <a:solidFill>
                  <a:srgbClr val="FF0000"/>
                </a:solidFill>
              </a:rPr>
              <a:t>design performance measures according to what one actually wants in the environment, rather than according to how one thinks the agent should behave</a:t>
            </a:r>
            <a:r>
              <a:rPr lang="en-US" sz="2400" dirty="0" smtClean="0"/>
              <a:t>.</a:t>
            </a:r>
          </a:p>
          <a:p>
            <a:pPr algn="just"/>
            <a:r>
              <a:rPr lang="en-US" sz="2400" dirty="0" smtClean="0"/>
              <a:t>An omniscient agent knows the </a:t>
            </a:r>
            <a:r>
              <a:rPr lang="en-US" sz="2400" i="1" dirty="0" smtClean="0"/>
              <a:t>actual outcome of its actions and can act accordingly; but omniscience is </a:t>
            </a:r>
            <a:r>
              <a:rPr lang="en-US" sz="2400" dirty="0" smtClean="0"/>
              <a:t>impossible in reality.</a:t>
            </a:r>
          </a:p>
          <a:p>
            <a:pPr algn="just">
              <a:buNone/>
            </a:pPr>
            <a:r>
              <a:rPr lang="en-US" sz="2400" b="1" dirty="0" smtClean="0">
                <a:solidFill>
                  <a:srgbClr val="FF0000"/>
                </a:solidFill>
              </a:rPr>
              <a:t>THE NATURE OF ENVIRONMENTS</a:t>
            </a:r>
          </a:p>
          <a:p>
            <a:pPr algn="just"/>
            <a:r>
              <a:rPr lang="en-US" sz="2400" dirty="0" smtClean="0"/>
              <a:t>Think about task environments, which are essentially the </a:t>
            </a:r>
            <a:r>
              <a:rPr lang="en-US" sz="2400" dirty="0" smtClean="0">
                <a:solidFill>
                  <a:srgbClr val="FF0000"/>
                </a:solidFill>
              </a:rPr>
              <a:t>“problems” to which rational agents are the “solutions.</a:t>
            </a:r>
            <a:r>
              <a:rPr lang="en-US" sz="2400" dirty="0" smtClean="0"/>
              <a:t>”</a:t>
            </a:r>
          </a:p>
          <a:p>
            <a:pPr algn="just">
              <a:buNone/>
            </a:pPr>
            <a:r>
              <a:rPr lang="en-US" sz="2400" b="1" dirty="0" smtClean="0">
                <a:solidFill>
                  <a:srgbClr val="FF0000"/>
                </a:solidFill>
              </a:rPr>
              <a:t>Specifying the task environment</a:t>
            </a:r>
            <a:r>
              <a:rPr lang="en-US" sz="2400" dirty="0" smtClean="0">
                <a:solidFill>
                  <a:srgbClr val="FF0000"/>
                </a:solidFill>
              </a:rPr>
              <a:t>:</a:t>
            </a:r>
          </a:p>
          <a:p>
            <a:pPr algn="just"/>
            <a:r>
              <a:rPr lang="en-US" sz="2400" dirty="0" smtClean="0"/>
              <a:t>Rationality of the simple vacuum-cleaner agent, we had to specify the performance measure, the environment, and the agent’s actuators and sensors. We group all these under the heading of the </a:t>
            </a:r>
            <a:r>
              <a:rPr lang="en-US" sz="2400" b="1" dirty="0" smtClean="0"/>
              <a:t>task environment.</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9318682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86" y="228600"/>
            <a:ext cx="10685066" cy="6477000"/>
          </a:xfrm>
        </p:spPr>
        <p:txBody>
          <a:bodyPr>
            <a:normAutofit/>
          </a:bodyPr>
          <a:lstStyle/>
          <a:p>
            <a:pPr algn="just">
              <a:buNone/>
            </a:pPr>
            <a:r>
              <a:rPr lang="fr-FR" sz="2800" b="1" dirty="0" smtClean="0">
                <a:solidFill>
                  <a:srgbClr val="FF0000"/>
                </a:solidFill>
              </a:rPr>
              <a:t>   PEAS (PERFORMANCE, ENVIRONMENT, ACTUATORS, SENSORS) DESCRIPTION</a:t>
            </a:r>
          </a:p>
          <a:p>
            <a:pPr algn="just"/>
            <a:r>
              <a:rPr lang="en-US" sz="2600" dirty="0" smtClean="0"/>
              <a:t>The vacuum world was a simple example; let us consider a more complex problem: an automated taxi driver. A fully automated taxi is currently somewhat beyond the capabilities of existing technology.</a:t>
            </a:r>
            <a:endParaRPr lang="fr-FR" sz="2600" dirty="0" smtClean="0"/>
          </a:p>
          <a:p>
            <a:pPr algn="just"/>
            <a:r>
              <a:rPr lang="en-US" sz="2600" dirty="0" smtClean="0"/>
              <a:t>The full driving task is extremely </a:t>
            </a:r>
            <a:r>
              <a:rPr lang="en-US" sz="2600" i="1" dirty="0" smtClean="0"/>
              <a:t>open-ended. </a:t>
            </a:r>
            <a:endParaRPr lang="en-US" sz="2600" dirty="0" smtClean="0"/>
          </a:p>
          <a:p>
            <a:pPr algn="just"/>
            <a:endParaRPr lang="en-US" sz="28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0" y="3352800"/>
            <a:ext cx="11247438" cy="3505200"/>
          </a:xfrm>
          <a:prstGeom prst="rect">
            <a:avLst/>
          </a:prstGeom>
          <a:noFill/>
          <a:ln w="9525">
            <a:noFill/>
            <a:miter lim="800000"/>
            <a:headEnd/>
            <a:tailEnd/>
          </a:ln>
        </p:spPr>
      </p:pic>
    </p:spTree>
    <p:extLst>
      <p:ext uri="{BB962C8B-B14F-4D97-AF65-F5344CB8AC3E}">
        <p14:creationId xmlns:p14="http://schemas.microsoft.com/office/powerpoint/2010/main" val="37139016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4" y="76200"/>
            <a:ext cx="10122694" cy="639762"/>
          </a:xfrm>
        </p:spPr>
        <p:txBody>
          <a:bodyPr>
            <a:normAutofit fontScale="90000"/>
          </a:bodyPr>
          <a:lstStyle/>
          <a:p>
            <a:r>
              <a:rPr lang="en-US" b="1" dirty="0" smtClean="0"/>
              <a:t>THE STRUCTURE OF AGENTS</a:t>
            </a:r>
            <a:endParaRPr lang="en-US" b="1" dirty="0"/>
          </a:p>
        </p:txBody>
      </p:sp>
      <p:sp>
        <p:nvSpPr>
          <p:cNvPr id="3" name="Content Placeholder 2"/>
          <p:cNvSpPr>
            <a:spLocks noGrp="1"/>
          </p:cNvSpPr>
          <p:nvPr>
            <p:ph idx="1"/>
          </p:nvPr>
        </p:nvSpPr>
        <p:spPr>
          <a:xfrm>
            <a:off x="468643" y="914400"/>
            <a:ext cx="10216423" cy="5562600"/>
          </a:xfrm>
        </p:spPr>
        <p:txBody>
          <a:bodyPr>
            <a:normAutofit/>
          </a:bodyPr>
          <a:lstStyle/>
          <a:p>
            <a:pPr algn="just"/>
            <a:r>
              <a:rPr lang="en-IN" sz="2400" dirty="0" smtClean="0"/>
              <a:t>The job of AI is to design an agent program that implements the agent function— the mapping from </a:t>
            </a:r>
            <a:r>
              <a:rPr lang="en-IN" sz="2400" dirty="0" err="1" smtClean="0"/>
              <a:t>percepts</a:t>
            </a:r>
            <a:r>
              <a:rPr lang="en-IN" sz="2400" dirty="0" smtClean="0"/>
              <a:t> to actions. We assume this program will run on some sort of computing device with physical sensors and actuators—we call this the architecture: </a:t>
            </a:r>
          </a:p>
          <a:p>
            <a:pPr algn="just">
              <a:buNone/>
            </a:pPr>
            <a:r>
              <a:rPr lang="en-IN" sz="2400" dirty="0" smtClean="0">
                <a:solidFill>
                  <a:srgbClr val="FF0000"/>
                </a:solidFill>
              </a:rPr>
              <a:t>                         agent = architecture + program </a:t>
            </a:r>
            <a:r>
              <a:rPr lang="en-IN" sz="2400" dirty="0" smtClean="0"/>
              <a:t>.</a:t>
            </a:r>
          </a:p>
          <a:p>
            <a:pPr algn="just"/>
            <a:r>
              <a:rPr lang="en-US" sz="2400" dirty="0" smtClean="0"/>
              <a:t>If the </a:t>
            </a:r>
            <a:r>
              <a:rPr lang="en-IN" sz="2400" dirty="0" smtClean="0">
                <a:solidFill>
                  <a:srgbClr val="FF0000"/>
                </a:solidFill>
              </a:rPr>
              <a:t>program is going to recommend actions</a:t>
            </a:r>
            <a:r>
              <a:rPr lang="en-IN" sz="2400" dirty="0" smtClean="0"/>
              <a:t> </a:t>
            </a:r>
            <a:r>
              <a:rPr lang="en-IN" sz="2400" dirty="0" smtClean="0">
                <a:solidFill>
                  <a:srgbClr val="FF0000"/>
                </a:solidFill>
              </a:rPr>
              <a:t>like </a:t>
            </a:r>
            <a:r>
              <a:rPr lang="en-IN" sz="2400" i="1" dirty="0" smtClean="0">
                <a:solidFill>
                  <a:srgbClr val="FF0000"/>
                </a:solidFill>
              </a:rPr>
              <a:t>Walk, the architecture had better have legs. </a:t>
            </a:r>
          </a:p>
          <a:p>
            <a:pPr algn="just"/>
            <a:r>
              <a:rPr lang="en-IN" sz="2400" i="1" dirty="0" smtClean="0"/>
              <a:t>The </a:t>
            </a:r>
            <a:r>
              <a:rPr lang="en-IN" sz="2400" dirty="0" smtClean="0"/>
              <a:t>architecture might be just an ordinary PC, or it might be a robotic car with several onboard computers, cameras, and other sensors. </a:t>
            </a:r>
          </a:p>
          <a:p>
            <a:pPr algn="just"/>
            <a:r>
              <a:rPr lang="en-IN" sz="2400" dirty="0" smtClean="0"/>
              <a:t>Architecture </a:t>
            </a:r>
            <a:r>
              <a:rPr lang="en-IN" sz="2400" dirty="0" smtClean="0">
                <a:solidFill>
                  <a:srgbClr val="FF0000"/>
                </a:solidFill>
              </a:rPr>
              <a:t>makes the </a:t>
            </a:r>
            <a:r>
              <a:rPr lang="en-IN" sz="2400" dirty="0" err="1" smtClean="0">
                <a:solidFill>
                  <a:srgbClr val="FF0000"/>
                </a:solidFill>
              </a:rPr>
              <a:t>percepts</a:t>
            </a:r>
            <a:r>
              <a:rPr lang="en-IN" sz="2400" dirty="0" smtClean="0">
                <a:solidFill>
                  <a:srgbClr val="FF0000"/>
                </a:solidFill>
              </a:rPr>
              <a:t> from the sensors available to the program, runs the program, and feeds the program’s action choices to the actuators as they are generated</a:t>
            </a:r>
            <a:r>
              <a:rPr lang="en-IN" sz="2400" dirty="0" smtClean="0"/>
              <a: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9803250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4" y="76200"/>
            <a:ext cx="10122694" cy="792162"/>
          </a:xfrm>
        </p:spPr>
        <p:txBody>
          <a:bodyPr/>
          <a:lstStyle/>
          <a:p>
            <a:r>
              <a:rPr lang="en-US" b="1" dirty="0" smtClean="0"/>
              <a:t>Agent programs</a:t>
            </a:r>
            <a:endParaRPr lang="en-US" dirty="0"/>
          </a:p>
        </p:txBody>
      </p:sp>
      <p:sp>
        <p:nvSpPr>
          <p:cNvPr id="3" name="Content Placeholder 2"/>
          <p:cNvSpPr>
            <a:spLocks noGrp="1"/>
          </p:cNvSpPr>
          <p:nvPr>
            <p:ph idx="1"/>
          </p:nvPr>
        </p:nvSpPr>
        <p:spPr>
          <a:xfrm>
            <a:off x="374915" y="1066800"/>
            <a:ext cx="10591337" cy="5334000"/>
          </a:xfrm>
        </p:spPr>
        <p:txBody>
          <a:bodyPr>
            <a:normAutofit/>
          </a:bodyPr>
          <a:lstStyle/>
          <a:p>
            <a:pPr algn="just"/>
            <a:r>
              <a:rPr lang="en-US" dirty="0" smtClean="0"/>
              <a:t>Agent programs take the </a:t>
            </a:r>
            <a:r>
              <a:rPr lang="en-IN" dirty="0" smtClean="0">
                <a:solidFill>
                  <a:srgbClr val="FF0000"/>
                </a:solidFill>
              </a:rPr>
              <a:t>current percept as input from the sensors and return an action to the actuators.</a:t>
            </a:r>
          </a:p>
          <a:p>
            <a:pPr algn="just"/>
            <a:r>
              <a:rPr lang="en-IN" dirty="0" smtClean="0"/>
              <a:t>Difference between the agent program, which takes the </a:t>
            </a:r>
            <a:r>
              <a:rPr lang="en-IN" dirty="0" smtClean="0">
                <a:solidFill>
                  <a:srgbClr val="FF0000"/>
                </a:solidFill>
              </a:rPr>
              <a:t>current percept as input, and the agent function, which takes the entire percept history</a:t>
            </a:r>
            <a:r>
              <a:rPr lang="en-IN" dirty="0" smtClean="0"/>
              <a:t>. </a:t>
            </a:r>
          </a:p>
          <a:p>
            <a:pPr algn="just"/>
            <a:r>
              <a:rPr lang="en-IN" dirty="0" smtClean="0"/>
              <a:t>The agent program takes just the current percept as input because nothing more is available from the environment; </a:t>
            </a:r>
          </a:p>
          <a:p>
            <a:pPr algn="just"/>
            <a:r>
              <a:rPr lang="en-IN" dirty="0" smtClean="0"/>
              <a:t>if the agent’s actions need to </a:t>
            </a:r>
            <a:r>
              <a:rPr lang="en-IN" dirty="0" smtClean="0">
                <a:solidFill>
                  <a:srgbClr val="FF0000"/>
                </a:solidFill>
              </a:rPr>
              <a:t>depend on the entire percept sequence, the agent will have to remember the </a:t>
            </a:r>
            <a:r>
              <a:rPr lang="en-IN" dirty="0" err="1" smtClean="0">
                <a:solidFill>
                  <a:srgbClr val="FF0000"/>
                </a:solidFill>
              </a:rPr>
              <a:t>percepts</a:t>
            </a:r>
            <a:r>
              <a:rPr lang="en-IN" dirty="0" smtClean="0">
                <a:solidFill>
                  <a:srgbClr val="FF0000"/>
                </a:solidFill>
              </a:rPr>
              <a:t>.</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74208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274638"/>
            <a:ext cx="10122694" cy="715962"/>
          </a:xfrm>
        </p:spPr>
        <p:txBody>
          <a:bodyPr>
            <a:normAutofit fontScale="90000"/>
          </a:bodyPr>
          <a:lstStyle/>
          <a:p>
            <a:r>
              <a:rPr lang="en-US" dirty="0"/>
              <a:t>Introduction to AI </a:t>
            </a:r>
          </a:p>
        </p:txBody>
      </p:sp>
      <p:sp>
        <p:nvSpPr>
          <p:cNvPr id="3" name="Content Placeholder 2"/>
          <p:cNvSpPr>
            <a:spLocks noGrp="1"/>
          </p:cNvSpPr>
          <p:nvPr>
            <p:ph idx="1"/>
          </p:nvPr>
        </p:nvSpPr>
        <p:spPr>
          <a:xfrm>
            <a:off x="562372" y="1143001"/>
            <a:ext cx="10122694" cy="4983163"/>
          </a:xfrm>
        </p:spPr>
        <p:txBody>
          <a:bodyPr>
            <a:normAutofit/>
          </a:bodyPr>
          <a:lstStyle/>
          <a:p>
            <a:pPr algn="just"/>
            <a:r>
              <a:rPr lang="en-US" altLang="en-US" dirty="0" smtClean="0">
                <a:solidFill>
                  <a:schemeClr val="accent2"/>
                </a:solidFill>
              </a:rPr>
              <a:t>Prerequisites:</a:t>
            </a:r>
          </a:p>
          <a:p>
            <a:pPr algn="just"/>
            <a:r>
              <a:rPr lang="en-US" altLang="en-US" dirty="0" smtClean="0">
                <a:solidFill>
                  <a:schemeClr val="accent2"/>
                </a:solidFill>
              </a:rPr>
              <a:t>programming</a:t>
            </a:r>
            <a:r>
              <a:rPr lang="en-US" altLang="en-US" dirty="0" smtClean="0"/>
              <a:t> </a:t>
            </a:r>
            <a:r>
              <a:rPr lang="en-US" altLang="en-US" dirty="0"/>
              <a:t>in </a:t>
            </a:r>
            <a:r>
              <a:rPr lang="en-US" altLang="en-US" dirty="0" smtClean="0"/>
              <a:t>languages C </a:t>
            </a:r>
            <a:r>
              <a:rPr lang="en-US" altLang="en-US" dirty="0"/>
              <a:t>(or C++) or </a:t>
            </a:r>
            <a:r>
              <a:rPr lang="en-US" altLang="en-US" dirty="0" smtClean="0"/>
              <a:t>Java or Python or Perl</a:t>
            </a:r>
            <a:endParaRPr lang="en-US" altLang="en-US" dirty="0"/>
          </a:p>
          <a:p>
            <a:pPr algn="just"/>
            <a:r>
              <a:rPr lang="en-US" altLang="en-US" dirty="0" smtClean="0"/>
              <a:t>knowledge </a:t>
            </a:r>
            <a:r>
              <a:rPr lang="en-US" altLang="en-US" dirty="0"/>
              <a:t>of </a:t>
            </a:r>
            <a:r>
              <a:rPr lang="en-US" altLang="en-US" dirty="0">
                <a:solidFill>
                  <a:schemeClr val="accent2"/>
                </a:solidFill>
              </a:rPr>
              <a:t>algorithmic concepts</a:t>
            </a:r>
            <a:r>
              <a:rPr lang="en-US" altLang="en-US" dirty="0"/>
              <a:t> such as </a:t>
            </a:r>
            <a:r>
              <a:rPr lang="en-US" altLang="en-US" dirty="0" smtClean="0"/>
              <a:t>time complexities of algorithms</a:t>
            </a:r>
            <a:r>
              <a:rPr lang="en-US" altLang="en-US" dirty="0"/>
              <a:t>; having some rough idea of what NP-hard means</a:t>
            </a:r>
          </a:p>
          <a:p>
            <a:pPr algn="just"/>
            <a:r>
              <a:rPr lang="en-US" altLang="en-US" dirty="0" smtClean="0"/>
              <a:t>Familiarity </a:t>
            </a:r>
            <a:r>
              <a:rPr lang="en-US" altLang="en-US" dirty="0"/>
              <a:t>with </a:t>
            </a:r>
            <a:r>
              <a:rPr lang="en-US" altLang="en-US" dirty="0">
                <a:solidFill>
                  <a:schemeClr val="accent2"/>
                </a:solidFill>
              </a:rPr>
              <a:t>probability</a:t>
            </a:r>
            <a:r>
              <a:rPr lang="en-US" altLang="en-US" dirty="0"/>
              <a:t> </a:t>
            </a:r>
            <a:endParaRPr lang="en-US" altLang="en-US" dirty="0" smtClean="0"/>
          </a:p>
          <a:p>
            <a:pPr algn="just"/>
            <a:r>
              <a:rPr lang="en-US" altLang="en-US" dirty="0" smtClean="0"/>
              <a:t>Not </a:t>
            </a:r>
            <a:r>
              <a:rPr lang="en-US" altLang="en-US" dirty="0"/>
              <a:t>scared of </a:t>
            </a:r>
            <a:r>
              <a:rPr lang="en-US" altLang="en-US" dirty="0">
                <a:solidFill>
                  <a:schemeClr val="accent2"/>
                </a:solidFill>
              </a:rPr>
              <a:t>mathematics</a:t>
            </a:r>
            <a:r>
              <a:rPr lang="en-US" altLang="en-US" dirty="0"/>
              <a:t>, some background in discrete mathematics, able to do simple mathematical </a:t>
            </a:r>
            <a:r>
              <a:rPr lang="en-US" altLang="en-US" dirty="0" smtClean="0"/>
              <a:t>proofs</a:t>
            </a:r>
            <a:endParaRPr lang="en-US" altLang="en-US" dirty="0"/>
          </a:p>
        </p:txBody>
      </p:sp>
    </p:spTree>
    <p:extLst>
      <p:ext uri="{BB962C8B-B14F-4D97-AF65-F5344CB8AC3E}">
        <p14:creationId xmlns:p14="http://schemas.microsoft.com/office/powerpoint/2010/main" val="3915475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917" y="381000"/>
            <a:ext cx="10497609" cy="6172200"/>
          </a:xfrm>
        </p:spPr>
        <p:txBody>
          <a:bodyPr>
            <a:normAutofit/>
          </a:bodyPr>
          <a:lstStyle/>
          <a:p>
            <a:pPr algn="just"/>
            <a:r>
              <a:rPr lang="en-IN" sz="2400" dirty="0" smtClean="0"/>
              <a:t>For example, Figure 2.7 shows a rather trivial agent program that keeps track of the percept sequence and then uses it to index into a table of actions to decide what to do.</a:t>
            </a:r>
          </a:p>
          <a:p>
            <a:pPr algn="just"/>
            <a:r>
              <a:rPr lang="en-IN" sz="2400" dirty="0" smtClean="0"/>
              <a:t>The table—an example of which is given for the vacuum world in Figure 2.3—represents explicitly the agent function that the agent program embodies.</a:t>
            </a:r>
          </a:p>
          <a:p>
            <a:pPr algn="just"/>
            <a:r>
              <a:rPr lang="en-IN" sz="2400" dirty="0" smtClean="0"/>
              <a:t>To build a rational agent in this way, as a designers must construct a table that contains the appropriate action for every </a:t>
            </a:r>
            <a:r>
              <a:rPr lang="en-US" sz="2400" dirty="0" smtClean="0"/>
              <a:t>possible percept sequence.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0" y="3886200"/>
            <a:ext cx="11247438" cy="2971800"/>
          </a:xfrm>
          <a:prstGeom prst="rect">
            <a:avLst/>
          </a:prstGeom>
          <a:noFill/>
          <a:ln w="9525">
            <a:noFill/>
            <a:miter lim="800000"/>
            <a:headEnd/>
            <a:tailEnd/>
          </a:ln>
        </p:spPr>
      </p:pic>
    </p:spTree>
    <p:extLst>
      <p:ext uri="{BB962C8B-B14F-4D97-AF65-F5344CB8AC3E}">
        <p14:creationId xmlns:p14="http://schemas.microsoft.com/office/powerpoint/2010/main" val="2440272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915" y="381000"/>
            <a:ext cx="10591337" cy="6172200"/>
          </a:xfrm>
        </p:spPr>
        <p:txBody>
          <a:bodyPr>
            <a:normAutofit fontScale="92500" lnSpcReduction="20000"/>
          </a:bodyPr>
          <a:lstStyle/>
          <a:p>
            <a:r>
              <a:rPr lang="en-IN" dirty="0" smtClean="0"/>
              <a:t>It is instructive to consider why the table-driven approach to agent construction is doomed to failure. </a:t>
            </a:r>
          </a:p>
          <a:p>
            <a:r>
              <a:rPr lang="en-IN" dirty="0" smtClean="0"/>
              <a:t>Let P be the set of possible </a:t>
            </a:r>
            <a:r>
              <a:rPr lang="en-IN" dirty="0" err="1" smtClean="0"/>
              <a:t>percepts</a:t>
            </a:r>
            <a:r>
              <a:rPr lang="en-IN" dirty="0" smtClean="0"/>
              <a:t> and let T be the lifetime of </a:t>
            </a:r>
            <a:r>
              <a:rPr lang="en-IN" dirty="0" err="1" smtClean="0"/>
              <a:t>theagent</a:t>
            </a:r>
            <a:r>
              <a:rPr lang="en-IN" dirty="0" smtClean="0"/>
              <a:t> (the total number of </a:t>
            </a:r>
            <a:r>
              <a:rPr lang="en-IN" dirty="0" err="1" smtClean="0"/>
              <a:t>percepts</a:t>
            </a:r>
            <a:r>
              <a:rPr lang="en-IN" dirty="0" smtClean="0"/>
              <a:t> it will receive). </a:t>
            </a:r>
          </a:p>
          <a:p>
            <a:r>
              <a:rPr lang="en-IN" dirty="0" smtClean="0"/>
              <a:t>The lookup table will contain                     entries. </a:t>
            </a:r>
          </a:p>
          <a:p>
            <a:endParaRPr lang="en-IN" dirty="0" smtClean="0"/>
          </a:p>
          <a:p>
            <a:r>
              <a:rPr lang="en-IN" dirty="0" smtClean="0"/>
              <a:t>Consider the automated taxi: the visual input from a single camera comes in at the rate of roughly 27 megabytes per second (30 frames per second, 640×480 pixels with 24 bits of </a:t>
            </a:r>
            <a:r>
              <a:rPr lang="en-IN" dirty="0" err="1" smtClean="0"/>
              <a:t>color</a:t>
            </a:r>
            <a:r>
              <a:rPr lang="en-IN" dirty="0" smtClean="0"/>
              <a:t> information). </a:t>
            </a:r>
          </a:p>
          <a:p>
            <a:r>
              <a:rPr lang="en-IN" dirty="0" smtClean="0"/>
              <a:t>This gives a lookup table with over 10</a:t>
            </a:r>
            <a:r>
              <a:rPr lang="en-IN" baseline="30000" dirty="0" smtClean="0"/>
              <a:t>250,000,000,000</a:t>
            </a:r>
            <a:r>
              <a:rPr lang="en-IN" dirty="0" smtClean="0"/>
              <a:t> entries for an hour’s driving. Even the lookup table for chess—a tiny, well-behaved fragment of the real world—would have at least 10150 entries.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6092362" y="2209800"/>
            <a:ext cx="1593387" cy="609600"/>
          </a:xfrm>
          <a:prstGeom prst="rect">
            <a:avLst/>
          </a:prstGeom>
          <a:noFill/>
          <a:ln w="9525">
            <a:noFill/>
            <a:miter lim="800000"/>
            <a:headEnd/>
            <a:tailEnd/>
          </a:ln>
        </p:spPr>
      </p:pic>
    </p:spTree>
    <p:extLst>
      <p:ext uri="{BB962C8B-B14F-4D97-AF65-F5344CB8AC3E}">
        <p14:creationId xmlns:p14="http://schemas.microsoft.com/office/powerpoint/2010/main" val="32386194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917" y="304800"/>
            <a:ext cx="10497609" cy="6096000"/>
          </a:xfrm>
        </p:spPr>
        <p:txBody>
          <a:bodyPr>
            <a:normAutofit/>
          </a:bodyPr>
          <a:lstStyle/>
          <a:p>
            <a:pPr algn="just"/>
            <a:r>
              <a:rPr lang="en-US" sz="2400" dirty="0" smtClean="0"/>
              <a:t>The daunting size of these tables means that </a:t>
            </a:r>
          </a:p>
          <a:p>
            <a:pPr algn="just">
              <a:buNone/>
            </a:pPr>
            <a:r>
              <a:rPr lang="en-US" sz="2400" dirty="0" smtClean="0"/>
              <a:t>   (a) </a:t>
            </a:r>
            <a:r>
              <a:rPr lang="en-US" sz="2400" dirty="0" smtClean="0">
                <a:solidFill>
                  <a:srgbClr val="FF0000"/>
                </a:solidFill>
              </a:rPr>
              <a:t>no physical agent in this universe will have the space to store the table </a:t>
            </a:r>
          </a:p>
          <a:p>
            <a:pPr algn="just">
              <a:buNone/>
            </a:pPr>
            <a:r>
              <a:rPr lang="en-US" sz="2400" dirty="0" smtClean="0"/>
              <a:t>   (b) </a:t>
            </a:r>
            <a:r>
              <a:rPr lang="en-US" sz="2400" dirty="0" smtClean="0">
                <a:solidFill>
                  <a:srgbClr val="FF0000"/>
                </a:solidFill>
              </a:rPr>
              <a:t>the designer would not have time to create the table </a:t>
            </a:r>
          </a:p>
          <a:p>
            <a:pPr algn="just">
              <a:buNone/>
            </a:pPr>
            <a:r>
              <a:rPr lang="en-US" sz="2400" dirty="0" smtClean="0"/>
              <a:t>   (c) </a:t>
            </a:r>
            <a:r>
              <a:rPr lang="en-US" sz="2400" dirty="0" smtClean="0">
                <a:solidFill>
                  <a:srgbClr val="FF0000"/>
                </a:solidFill>
              </a:rPr>
              <a:t>no agent could ever learn all the right table entries from its experience</a:t>
            </a:r>
            <a:r>
              <a:rPr lang="en-US" sz="2400" dirty="0" smtClean="0"/>
              <a:t>, and </a:t>
            </a:r>
          </a:p>
          <a:p>
            <a:pPr algn="just">
              <a:buNone/>
            </a:pPr>
            <a:r>
              <a:rPr lang="en-US" sz="2400" dirty="0" smtClean="0"/>
              <a:t>    (d) </a:t>
            </a:r>
            <a:r>
              <a:rPr lang="en-US" sz="2400" dirty="0" smtClean="0">
                <a:solidFill>
                  <a:srgbClr val="FF0000"/>
                </a:solidFill>
              </a:rPr>
              <a:t>even if the environment is simple enough to yield a feasible table size, the designer still has no guidance about how to fill in the table entries</a:t>
            </a:r>
            <a:endParaRPr lang="en-US" sz="2400" dirty="0" smtClean="0"/>
          </a:p>
          <a:p>
            <a:pPr algn="just"/>
            <a:r>
              <a:rPr lang="en-US" sz="2400" dirty="0" smtClean="0"/>
              <a:t>TABLE-DRIVEN-AGENT </a:t>
            </a:r>
            <a:r>
              <a:rPr lang="en-US" sz="2400" i="1" dirty="0" smtClean="0"/>
              <a:t>does do what we want: it implements the </a:t>
            </a:r>
            <a:r>
              <a:rPr lang="en-US" sz="2400" dirty="0" smtClean="0"/>
              <a:t>desired agent function. </a:t>
            </a:r>
          </a:p>
          <a:p>
            <a:pPr algn="just"/>
            <a:r>
              <a:rPr lang="en-US" sz="2400" dirty="0" smtClean="0"/>
              <a:t>The key challenge for AI is to find out how to write programs that, to the extent possible, produce rational behavior from a smallish program rather than from a vast table.</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42766079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7" y="152400"/>
            <a:ext cx="10778795" cy="6477000"/>
          </a:xfrm>
        </p:spPr>
        <p:txBody>
          <a:bodyPr>
            <a:noAutofit/>
          </a:bodyPr>
          <a:lstStyle/>
          <a:p>
            <a:pPr algn="just"/>
            <a:r>
              <a:rPr lang="en-US" sz="2600" dirty="0" smtClean="0"/>
              <a:t>For ex: Huge tables of square roots used by engineers and schoolchildren prior to the 1970s have now been replaced by a </a:t>
            </a:r>
            <a:r>
              <a:rPr lang="en-US" sz="2600" dirty="0" smtClean="0">
                <a:solidFill>
                  <a:srgbClr val="FF0000"/>
                </a:solidFill>
              </a:rPr>
              <a:t>five-line program for Newton’s method running on electronic calculators</a:t>
            </a:r>
            <a:r>
              <a:rPr lang="en-US" sz="2600" dirty="0" smtClean="0"/>
              <a:t>. </a:t>
            </a:r>
          </a:p>
          <a:p>
            <a:pPr algn="just"/>
            <a:r>
              <a:rPr lang="en-US" sz="2600" dirty="0" smtClean="0"/>
              <a:t>The question is, can AI do for general intelligent behavior what Newton did for square roots? We believe the answer is yes.</a:t>
            </a:r>
          </a:p>
          <a:p>
            <a:pPr algn="just">
              <a:buNone/>
            </a:pPr>
            <a:r>
              <a:rPr lang="en-US" b="1" dirty="0" smtClean="0">
                <a:solidFill>
                  <a:srgbClr val="FF0000"/>
                </a:solidFill>
              </a:rPr>
              <a:t>Table-lookup agent</a:t>
            </a:r>
          </a:p>
          <a:p>
            <a:r>
              <a:rPr lang="en-US" sz="2600" dirty="0" smtClean="0"/>
              <a:t>\input{algorithms/table-agent-algorithm}</a:t>
            </a:r>
          </a:p>
          <a:p>
            <a:r>
              <a:rPr lang="en-US" sz="2600" dirty="0" smtClean="0">
                <a:solidFill>
                  <a:srgbClr val="FF0000"/>
                </a:solidFill>
              </a:rPr>
              <a:t>Drawbacks:</a:t>
            </a:r>
          </a:p>
          <a:p>
            <a:pPr lvl="1"/>
            <a:r>
              <a:rPr lang="en-US" sz="2600" dirty="0" smtClean="0">
                <a:solidFill>
                  <a:srgbClr val="FF0000"/>
                </a:solidFill>
              </a:rPr>
              <a:t>Huge table</a:t>
            </a:r>
          </a:p>
          <a:p>
            <a:pPr lvl="1"/>
            <a:r>
              <a:rPr lang="en-US" sz="2600" dirty="0" smtClean="0">
                <a:solidFill>
                  <a:srgbClr val="FF0000"/>
                </a:solidFill>
              </a:rPr>
              <a:t>Take a long time to build the table</a:t>
            </a:r>
          </a:p>
          <a:p>
            <a:pPr lvl="1"/>
            <a:r>
              <a:rPr lang="en-US" sz="2600" dirty="0" smtClean="0">
                <a:solidFill>
                  <a:srgbClr val="FF0000"/>
                </a:solidFill>
              </a:rPr>
              <a:t>No autonomy</a:t>
            </a:r>
          </a:p>
          <a:p>
            <a:pPr lvl="1"/>
            <a:r>
              <a:rPr lang="en-US" sz="2600" dirty="0" smtClean="0">
                <a:solidFill>
                  <a:srgbClr val="FF0000"/>
                </a:solidFill>
              </a:rPr>
              <a:t>Even with learning, need a long time to learn the table entries</a:t>
            </a:r>
          </a:p>
          <a:p>
            <a:pPr algn="just"/>
            <a:endParaRPr lang="en-US" sz="26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7122562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86" y="304800"/>
            <a:ext cx="10591337" cy="6324600"/>
          </a:xfrm>
        </p:spPr>
        <p:txBody>
          <a:bodyPr>
            <a:normAutofit fontScale="92500" lnSpcReduction="10000"/>
          </a:bodyPr>
          <a:lstStyle/>
          <a:p>
            <a:pPr algn="just"/>
            <a:r>
              <a:rPr lang="en-US" sz="2600" dirty="0" smtClean="0">
                <a:solidFill>
                  <a:srgbClr val="FF0000"/>
                </a:solidFill>
              </a:rPr>
              <a:t>Four basic kinds of agent programs </a:t>
            </a:r>
            <a:r>
              <a:rPr lang="en-US" sz="2600" dirty="0" smtClean="0"/>
              <a:t>that embody the principles underlying almost all intelligent systems:</a:t>
            </a:r>
          </a:p>
          <a:p>
            <a:pPr indent="-77788" algn="just">
              <a:buNone/>
            </a:pPr>
            <a:r>
              <a:rPr lang="en-US" sz="2600" dirty="0" smtClean="0"/>
              <a:t>• </a:t>
            </a:r>
            <a:r>
              <a:rPr lang="en-US" sz="2600" dirty="0" smtClean="0">
                <a:solidFill>
                  <a:srgbClr val="FF0000"/>
                </a:solidFill>
              </a:rPr>
              <a:t>Simple reflex agents;</a:t>
            </a:r>
          </a:p>
          <a:p>
            <a:pPr indent="-77788" algn="just">
              <a:buNone/>
            </a:pPr>
            <a:r>
              <a:rPr lang="en-US" sz="2600" dirty="0" smtClean="0">
                <a:solidFill>
                  <a:srgbClr val="FF0000"/>
                </a:solidFill>
              </a:rPr>
              <a:t>• Model-based reflex agents;</a:t>
            </a:r>
          </a:p>
          <a:p>
            <a:pPr indent="-77788" algn="just">
              <a:buNone/>
            </a:pPr>
            <a:r>
              <a:rPr lang="en-US" sz="2600" dirty="0" smtClean="0">
                <a:solidFill>
                  <a:srgbClr val="FF0000"/>
                </a:solidFill>
              </a:rPr>
              <a:t>• Goal-based agents; and</a:t>
            </a:r>
          </a:p>
          <a:p>
            <a:pPr indent="-77788" algn="just">
              <a:buNone/>
            </a:pPr>
            <a:r>
              <a:rPr lang="en-US" sz="2600" dirty="0" smtClean="0">
                <a:solidFill>
                  <a:srgbClr val="FF0000"/>
                </a:solidFill>
              </a:rPr>
              <a:t>• Utility-based agents</a:t>
            </a:r>
            <a:r>
              <a:rPr lang="en-US" sz="2600" dirty="0" smtClean="0"/>
              <a:t>.</a:t>
            </a:r>
          </a:p>
          <a:p>
            <a:pPr algn="just"/>
            <a:r>
              <a:rPr lang="en-US" sz="2600" dirty="0" smtClean="0"/>
              <a:t>Each kind of agent program combines particular components in particular ways to generate actions</a:t>
            </a:r>
          </a:p>
          <a:p>
            <a:pPr algn="just"/>
            <a:r>
              <a:rPr lang="en-US" sz="2600" dirty="0" smtClean="0"/>
              <a:t>Explains in general terms how to convert all these agents into </a:t>
            </a:r>
            <a:r>
              <a:rPr lang="en-US" sz="2600" i="1" dirty="0" smtClean="0"/>
              <a:t>learning agents that can improve the performance of their components so as to generate better actions.</a:t>
            </a:r>
          </a:p>
          <a:p>
            <a:pPr algn="just">
              <a:buNone/>
            </a:pPr>
            <a:r>
              <a:rPr lang="en-US" b="1" dirty="0" smtClean="0">
                <a:solidFill>
                  <a:srgbClr val="FF0000"/>
                </a:solidFill>
              </a:rPr>
              <a:t>Simple reflex agents</a:t>
            </a:r>
          </a:p>
          <a:p>
            <a:pPr algn="just"/>
            <a:r>
              <a:rPr lang="en-US" sz="2600" dirty="0" smtClean="0"/>
              <a:t>The simplest kind of agent is the </a:t>
            </a:r>
            <a:r>
              <a:rPr lang="en-US" sz="2600" b="1" dirty="0" smtClean="0"/>
              <a:t>simple reflex agent. </a:t>
            </a:r>
          </a:p>
          <a:p>
            <a:pPr algn="just"/>
            <a:r>
              <a:rPr lang="en-US" sz="2600" dirty="0" smtClean="0"/>
              <a:t>These agents select actions on the basis of the </a:t>
            </a:r>
            <a:r>
              <a:rPr lang="en-US" sz="2600" i="1" dirty="0" smtClean="0"/>
              <a:t>current percept, ignoring the rest of the percept history. </a:t>
            </a:r>
            <a:endParaRPr lang="en-US" sz="2600" b="1" dirty="0" smtClean="0">
              <a:solidFill>
                <a:srgbClr val="FF0000"/>
              </a:solidFill>
            </a:endParaRPr>
          </a:p>
          <a:p>
            <a:pPr algn="just">
              <a:buNone/>
            </a:pP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5275177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62374" y="0"/>
            <a:ext cx="10122694" cy="715962"/>
          </a:xfrm>
        </p:spPr>
        <p:txBody>
          <a:bodyPr>
            <a:normAutofit fontScale="90000"/>
          </a:bodyPr>
          <a:lstStyle/>
          <a:p>
            <a:pPr eaLnBrk="1" hangingPunct="1"/>
            <a:r>
              <a:rPr lang="en-US" dirty="0" smtClean="0"/>
              <a:t>Simple reflex agents</a:t>
            </a:r>
          </a:p>
        </p:txBody>
      </p:sp>
      <p:pic>
        <p:nvPicPr>
          <p:cNvPr id="23555" name="Picture 4" descr="simple-reflex-agent"/>
          <p:cNvPicPr>
            <a:picLocks noGrp="1" noChangeAspect="1" noChangeArrowheads="1"/>
          </p:cNvPicPr>
          <p:nvPr>
            <p:ph idx="1"/>
          </p:nvPr>
        </p:nvPicPr>
        <p:blipFill>
          <a:blip r:embed="rId2" cstate="print"/>
          <a:srcRect/>
          <a:stretch>
            <a:fillRect/>
          </a:stretch>
        </p:blipFill>
        <p:spPr>
          <a:xfrm>
            <a:off x="5998634" y="3962400"/>
            <a:ext cx="5248804" cy="2895600"/>
          </a:xfrm>
          <a:noFill/>
        </p:spPr>
      </p:pic>
      <p:sp>
        <p:nvSpPr>
          <p:cNvPr id="4" name="TextBox 3"/>
          <p:cNvSpPr txBox="1"/>
          <p:nvPr/>
        </p:nvSpPr>
        <p:spPr>
          <a:xfrm>
            <a:off x="281186" y="609602"/>
            <a:ext cx="10778795" cy="1569660"/>
          </a:xfrm>
          <a:prstGeom prst="rect">
            <a:avLst/>
          </a:prstGeom>
          <a:noFill/>
        </p:spPr>
        <p:txBody>
          <a:bodyPr wrap="square" rtlCol="0">
            <a:spAutoFit/>
          </a:bodyPr>
          <a:lstStyle/>
          <a:p>
            <a:r>
              <a:rPr lang="en-US" sz="2400" i="1" dirty="0" smtClean="0"/>
              <a:t>Ex: the vacuum agent </a:t>
            </a:r>
            <a:r>
              <a:rPr lang="en-US" sz="2400" dirty="0" smtClean="0"/>
              <a:t>whose agent function is tabulated in Figure 2.3 is a simple reflex agent, because its decision is based only on the current location and on whether that location contains dirt. An agent program for this agent is shown in Figure 2.8.</a:t>
            </a:r>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281186" y="2133600"/>
            <a:ext cx="10966252" cy="1828800"/>
          </a:xfrm>
          <a:prstGeom prst="rect">
            <a:avLst/>
          </a:prstGeom>
          <a:noFill/>
          <a:ln w="9525">
            <a:noFill/>
            <a:miter lim="800000"/>
            <a:headEnd/>
            <a:tailEnd/>
          </a:ln>
        </p:spPr>
      </p:pic>
      <p:pic>
        <p:nvPicPr>
          <p:cNvPr id="2" name="Picture 2"/>
          <p:cNvPicPr>
            <a:picLocks noChangeAspect="1" noChangeArrowheads="1"/>
          </p:cNvPicPr>
          <p:nvPr/>
        </p:nvPicPr>
        <p:blipFill>
          <a:blip r:embed="rId4" cstate="print"/>
          <a:srcRect/>
          <a:stretch>
            <a:fillRect/>
          </a:stretch>
        </p:blipFill>
        <p:spPr bwMode="auto">
          <a:xfrm>
            <a:off x="0" y="4191000"/>
            <a:ext cx="5998634" cy="2667000"/>
          </a:xfrm>
          <a:prstGeom prst="rect">
            <a:avLst/>
          </a:prstGeom>
          <a:noFill/>
          <a:ln w="9525">
            <a:noFill/>
            <a:miter lim="800000"/>
            <a:headEnd/>
            <a:tailEnd/>
          </a:ln>
        </p:spPr>
      </p:pic>
    </p:spTree>
    <p:extLst>
      <p:ext uri="{BB962C8B-B14F-4D97-AF65-F5344CB8AC3E}">
        <p14:creationId xmlns:p14="http://schemas.microsoft.com/office/powerpoint/2010/main" val="26456680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7" y="76200"/>
            <a:ext cx="10778795" cy="6629400"/>
          </a:xfrm>
        </p:spPr>
        <p:txBody>
          <a:bodyPr>
            <a:noAutofit/>
          </a:bodyPr>
          <a:lstStyle/>
          <a:p>
            <a:pPr algn="just"/>
            <a:r>
              <a:rPr lang="en-US" sz="2400" dirty="0" smtClean="0">
                <a:solidFill>
                  <a:srgbClr val="FF0000"/>
                </a:solidFill>
              </a:rPr>
              <a:t>Simple reflex behaviors occur</a:t>
            </a:r>
            <a:r>
              <a:rPr lang="en-US" sz="2400" dirty="0" smtClean="0"/>
              <a:t> even in </a:t>
            </a:r>
            <a:r>
              <a:rPr lang="en-US" sz="2400" dirty="0" smtClean="0">
                <a:solidFill>
                  <a:srgbClr val="FF0000"/>
                </a:solidFill>
              </a:rPr>
              <a:t>more complex environments</a:t>
            </a:r>
            <a:r>
              <a:rPr lang="en-US" sz="2400" dirty="0" smtClean="0"/>
              <a:t>. </a:t>
            </a:r>
          </a:p>
          <a:p>
            <a:pPr algn="just"/>
            <a:r>
              <a:rPr lang="en-US" sz="2400" dirty="0" smtClean="0"/>
              <a:t>Imagine yourself as the </a:t>
            </a:r>
            <a:r>
              <a:rPr lang="en-US" sz="2400" dirty="0" smtClean="0">
                <a:solidFill>
                  <a:srgbClr val="FF0000"/>
                </a:solidFill>
              </a:rPr>
              <a:t>driver of the automated taxi</a:t>
            </a:r>
            <a:r>
              <a:rPr lang="en-US" sz="2400" dirty="0" smtClean="0"/>
              <a:t>. </a:t>
            </a:r>
          </a:p>
          <a:p>
            <a:pPr algn="just"/>
            <a:r>
              <a:rPr lang="en-US" sz="2400" dirty="0" smtClean="0"/>
              <a:t>If the </a:t>
            </a:r>
            <a:r>
              <a:rPr lang="en-US" sz="2400" dirty="0" smtClean="0">
                <a:solidFill>
                  <a:srgbClr val="FF0000"/>
                </a:solidFill>
              </a:rPr>
              <a:t>car in front brakes and its brake lights come on</a:t>
            </a:r>
            <a:r>
              <a:rPr lang="en-US" sz="2400" dirty="0" smtClean="0"/>
              <a:t>, then you should </a:t>
            </a:r>
            <a:r>
              <a:rPr lang="en-US" sz="2400" dirty="0" smtClean="0">
                <a:solidFill>
                  <a:srgbClr val="FF0000"/>
                </a:solidFill>
              </a:rPr>
              <a:t>notice this </a:t>
            </a:r>
            <a:r>
              <a:rPr lang="en-US" sz="2400" dirty="0" smtClean="0"/>
              <a:t>and </a:t>
            </a:r>
            <a:r>
              <a:rPr lang="en-US" sz="2400" dirty="0" smtClean="0">
                <a:solidFill>
                  <a:srgbClr val="FF0000"/>
                </a:solidFill>
              </a:rPr>
              <a:t>initiate braking</a:t>
            </a:r>
            <a:r>
              <a:rPr lang="en-US" sz="2400" dirty="0" smtClean="0"/>
              <a:t>. </a:t>
            </a:r>
          </a:p>
          <a:p>
            <a:pPr algn="just"/>
            <a:r>
              <a:rPr lang="en-US" sz="2400" dirty="0" smtClean="0"/>
              <a:t>Some </a:t>
            </a:r>
            <a:r>
              <a:rPr lang="en-US" sz="2400" dirty="0" smtClean="0">
                <a:solidFill>
                  <a:srgbClr val="FF0000"/>
                </a:solidFill>
              </a:rPr>
              <a:t>processing is done on</a:t>
            </a:r>
            <a:r>
              <a:rPr lang="en-US" sz="2400" dirty="0" smtClean="0"/>
              <a:t> the </a:t>
            </a:r>
            <a:r>
              <a:rPr lang="en-US" sz="2400" dirty="0" smtClean="0">
                <a:solidFill>
                  <a:srgbClr val="FF0000"/>
                </a:solidFill>
              </a:rPr>
              <a:t>visual input </a:t>
            </a:r>
            <a:r>
              <a:rPr lang="en-US" sz="2400" dirty="0" smtClean="0"/>
              <a:t>to establish the condition we call “</a:t>
            </a:r>
            <a:r>
              <a:rPr lang="en-US" sz="2400" dirty="0" smtClean="0">
                <a:solidFill>
                  <a:srgbClr val="FF0000"/>
                </a:solidFill>
              </a:rPr>
              <a:t>The car in front is braking</a:t>
            </a:r>
            <a:r>
              <a:rPr lang="en-US" sz="2400" dirty="0" smtClean="0"/>
              <a:t>.” </a:t>
            </a:r>
          </a:p>
          <a:p>
            <a:pPr algn="just"/>
            <a:r>
              <a:rPr lang="en-US" sz="2400" dirty="0" smtClean="0"/>
              <a:t>Triggers some </a:t>
            </a:r>
            <a:r>
              <a:rPr lang="en-US" sz="2400" dirty="0" smtClean="0">
                <a:solidFill>
                  <a:srgbClr val="FF0000"/>
                </a:solidFill>
              </a:rPr>
              <a:t>established connection in the agent program to the action “initiate braking.”</a:t>
            </a:r>
            <a:r>
              <a:rPr lang="en-US" sz="2400" dirty="0" smtClean="0"/>
              <a:t> </a:t>
            </a:r>
          </a:p>
          <a:p>
            <a:pPr algn="just"/>
            <a:r>
              <a:rPr lang="en-US" sz="2400" dirty="0" smtClean="0"/>
              <a:t>Call such a connection a condition–action rule, written as </a:t>
            </a:r>
          </a:p>
          <a:p>
            <a:pPr algn="just">
              <a:buNone/>
            </a:pPr>
            <a:r>
              <a:rPr lang="en-US" sz="2400" b="1" dirty="0" smtClean="0"/>
              <a:t>                    if </a:t>
            </a:r>
            <a:r>
              <a:rPr lang="en-US" sz="2400" b="1" i="1" dirty="0" smtClean="0"/>
              <a:t>car-in-front-is-braking then initiate-braking</a:t>
            </a:r>
          </a:p>
          <a:p>
            <a:pPr algn="just"/>
            <a:r>
              <a:rPr lang="en-US" sz="2400" dirty="0" smtClean="0">
                <a:solidFill>
                  <a:srgbClr val="FF0000"/>
                </a:solidFill>
              </a:rPr>
              <a:t>Humans also have many such connections, some of which are learned responses (as for driving) and some of which are innate reflexes (such as blinking when something approaches the eye)</a:t>
            </a:r>
          </a:p>
          <a:p>
            <a:pPr algn="just"/>
            <a:r>
              <a:rPr lang="en-US" sz="2400" dirty="0" smtClean="0">
                <a:solidFill>
                  <a:srgbClr val="FF0000"/>
                </a:solidFill>
              </a:rPr>
              <a:t>Build a general-purpose interpreter for condition– action rules and then to create rule sets for specific task environments</a:t>
            </a:r>
            <a:r>
              <a:rPr lang="en-US" sz="2400" dirty="0" smtClean="0"/>
              <a:t>.</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7634476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86" y="228600"/>
            <a:ext cx="10685066" cy="6324600"/>
          </a:xfrm>
        </p:spPr>
        <p:txBody>
          <a:bodyPr>
            <a:normAutofit/>
          </a:bodyPr>
          <a:lstStyle/>
          <a:p>
            <a:pPr algn="just"/>
            <a:r>
              <a:rPr lang="en-US" sz="2400" dirty="0" smtClean="0"/>
              <a:t>Use </a:t>
            </a:r>
            <a:r>
              <a:rPr lang="en-US" sz="2400" dirty="0" smtClean="0">
                <a:solidFill>
                  <a:srgbClr val="FF0000"/>
                </a:solidFill>
              </a:rPr>
              <a:t>rectangles</a:t>
            </a:r>
            <a:r>
              <a:rPr lang="en-US" sz="2400" dirty="0" smtClean="0"/>
              <a:t> to denote the </a:t>
            </a:r>
            <a:r>
              <a:rPr lang="en-US" sz="2400" dirty="0" smtClean="0">
                <a:solidFill>
                  <a:srgbClr val="FF0000"/>
                </a:solidFill>
              </a:rPr>
              <a:t>current internal state </a:t>
            </a:r>
            <a:r>
              <a:rPr lang="en-US" sz="2400" dirty="0" smtClean="0"/>
              <a:t>of the agent’s decision process, and </a:t>
            </a:r>
            <a:r>
              <a:rPr lang="en-US" sz="2400" dirty="0" smtClean="0">
                <a:solidFill>
                  <a:srgbClr val="FF0000"/>
                </a:solidFill>
              </a:rPr>
              <a:t>ovals to represent </a:t>
            </a:r>
            <a:r>
              <a:rPr lang="en-US" sz="2400" dirty="0" smtClean="0"/>
              <a:t>the </a:t>
            </a:r>
            <a:r>
              <a:rPr lang="en-US" sz="2400" dirty="0" smtClean="0">
                <a:solidFill>
                  <a:srgbClr val="FF0000"/>
                </a:solidFill>
              </a:rPr>
              <a:t>background information used in the process</a:t>
            </a:r>
            <a:r>
              <a:rPr lang="en-US" sz="2400" dirty="0" smtClean="0"/>
              <a:t>.</a:t>
            </a:r>
          </a:p>
          <a:p>
            <a:pPr algn="just"/>
            <a:r>
              <a:rPr lang="en-US" sz="2400" dirty="0" smtClean="0"/>
              <a:t>The </a:t>
            </a:r>
            <a:r>
              <a:rPr lang="en-US" sz="2400" dirty="0" smtClean="0">
                <a:solidFill>
                  <a:srgbClr val="FF0000"/>
                </a:solidFill>
              </a:rPr>
              <a:t>INTERPRET-INPUT</a:t>
            </a:r>
            <a:r>
              <a:rPr lang="en-US" sz="2400" dirty="0" smtClean="0"/>
              <a:t> </a:t>
            </a:r>
            <a:r>
              <a:rPr lang="en-US" sz="2400" dirty="0" smtClean="0">
                <a:solidFill>
                  <a:srgbClr val="FF0000"/>
                </a:solidFill>
              </a:rPr>
              <a:t>function</a:t>
            </a:r>
            <a:r>
              <a:rPr lang="en-US" sz="2400" dirty="0" smtClean="0"/>
              <a:t> </a:t>
            </a:r>
            <a:r>
              <a:rPr lang="en-US" sz="2400" dirty="0" smtClean="0">
                <a:solidFill>
                  <a:srgbClr val="FF0000"/>
                </a:solidFill>
              </a:rPr>
              <a:t>generates</a:t>
            </a:r>
            <a:r>
              <a:rPr lang="en-US" sz="2400" dirty="0" smtClean="0"/>
              <a:t> an </a:t>
            </a:r>
            <a:r>
              <a:rPr lang="en-US" sz="2400" dirty="0" smtClean="0">
                <a:solidFill>
                  <a:srgbClr val="FF0000"/>
                </a:solidFill>
              </a:rPr>
              <a:t>abstracted description of the current state from the percept</a:t>
            </a:r>
            <a:r>
              <a:rPr lang="en-US" sz="2400" dirty="0" smtClean="0"/>
              <a:t>, and the </a:t>
            </a:r>
            <a:r>
              <a:rPr lang="en-US" sz="2400" dirty="0" smtClean="0">
                <a:solidFill>
                  <a:srgbClr val="FF0000"/>
                </a:solidFill>
              </a:rPr>
              <a:t>RULE-MATCH function returns the first rule in the set of rules that matches the given state description</a:t>
            </a:r>
            <a:r>
              <a:rPr lang="en-US" sz="2400" dirty="0" smtClean="0"/>
              <a:t>. </a:t>
            </a:r>
          </a:p>
          <a:p>
            <a:pPr algn="just"/>
            <a:r>
              <a:rPr lang="en-US" sz="2400" dirty="0" smtClean="0">
                <a:solidFill>
                  <a:srgbClr val="FF0000"/>
                </a:solidFill>
              </a:rPr>
              <a:t>Description in terms of “rules” and “matching” is purely conceptual</a:t>
            </a:r>
            <a:r>
              <a:rPr lang="en-US" sz="2400" dirty="0" smtClean="0"/>
              <a:t>; actual implementations can be as simple as a collection of logic gates implementing a Boolean circuit.</a:t>
            </a:r>
          </a:p>
          <a:p>
            <a:pPr algn="just"/>
            <a:r>
              <a:rPr lang="en-US" sz="2400" dirty="0" smtClean="0"/>
              <a:t>The agent in Fig 2.10 will work </a:t>
            </a:r>
            <a:r>
              <a:rPr lang="en-US" sz="2400" i="1" dirty="0" smtClean="0"/>
              <a:t>only if the correct decision can be made on the basis of only the current percept—that is, only if the environment is fully observable.</a:t>
            </a:r>
          </a:p>
          <a:p>
            <a:pPr algn="just"/>
            <a:r>
              <a:rPr lang="en-US" sz="2400" dirty="0" smtClean="0">
                <a:solidFill>
                  <a:srgbClr val="FF0000"/>
                </a:solidFill>
              </a:rPr>
              <a:t>Even a little bit of un-</a:t>
            </a:r>
            <a:r>
              <a:rPr lang="en-US" sz="2400" dirty="0" err="1" smtClean="0">
                <a:solidFill>
                  <a:srgbClr val="FF0000"/>
                </a:solidFill>
              </a:rPr>
              <a:t>observability</a:t>
            </a:r>
            <a:r>
              <a:rPr lang="en-US" sz="2400" dirty="0" smtClean="0">
                <a:solidFill>
                  <a:srgbClr val="FF0000"/>
                </a:solidFill>
              </a:rPr>
              <a:t> can cause serious trouble</a:t>
            </a:r>
            <a:r>
              <a:rPr lang="en-US" sz="2400" dirty="0" smtClean="0"/>
              <a:t>.</a:t>
            </a:r>
          </a:p>
          <a:p>
            <a:pPr algn="just"/>
            <a:r>
              <a:rPr lang="en-US" sz="2400" dirty="0" smtClean="0"/>
              <a:t>Ex: Braking rule given earlier assumes that the condition </a:t>
            </a:r>
            <a:r>
              <a:rPr lang="en-US" sz="2400" i="1" dirty="0" smtClean="0"/>
              <a:t>car-in-front-is-braking can be determined from </a:t>
            </a:r>
            <a:r>
              <a:rPr lang="en-US" sz="2400" dirty="0" smtClean="0"/>
              <a:t>the current percept —a single frame of video.</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343192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7" y="152400"/>
            <a:ext cx="10778795" cy="6400800"/>
          </a:xfrm>
        </p:spPr>
        <p:txBody>
          <a:bodyPr>
            <a:noAutofit/>
          </a:bodyPr>
          <a:lstStyle/>
          <a:p>
            <a:pPr algn="just"/>
            <a:r>
              <a:rPr lang="en-US" sz="2400" dirty="0" smtClean="0"/>
              <a:t>This works </a:t>
            </a:r>
            <a:r>
              <a:rPr lang="en-US" sz="2400" dirty="0" smtClean="0">
                <a:solidFill>
                  <a:srgbClr val="FF0000"/>
                </a:solidFill>
              </a:rPr>
              <a:t>if the car in front has a centrally mounted brake light</a:t>
            </a:r>
            <a:r>
              <a:rPr lang="en-US" sz="2400" dirty="0" smtClean="0"/>
              <a:t>. </a:t>
            </a:r>
          </a:p>
          <a:p>
            <a:pPr algn="just"/>
            <a:r>
              <a:rPr lang="en-US" sz="2400" dirty="0" smtClean="0"/>
              <a:t>Older models have </a:t>
            </a:r>
            <a:r>
              <a:rPr lang="en-US" sz="2400" dirty="0" smtClean="0">
                <a:solidFill>
                  <a:srgbClr val="FF0000"/>
                </a:solidFill>
              </a:rPr>
              <a:t>different configurations of taillights, brake lights, and turn-signal light</a:t>
            </a:r>
            <a:r>
              <a:rPr lang="en-US" sz="2400" dirty="0" smtClean="0"/>
              <a:t>s, and it is not always possible to tell from a single image whether the car is braking. </a:t>
            </a:r>
          </a:p>
          <a:p>
            <a:pPr algn="just"/>
            <a:r>
              <a:rPr lang="en-US" sz="2400" dirty="0" smtClean="0"/>
              <a:t>A </a:t>
            </a:r>
            <a:r>
              <a:rPr lang="en-US" sz="2400" dirty="0" smtClean="0">
                <a:solidFill>
                  <a:srgbClr val="FF0000"/>
                </a:solidFill>
              </a:rPr>
              <a:t>simple reflex agent driving behind such a car would either brake continuously and unnecessarily, or, worse, never brake at all</a:t>
            </a:r>
            <a:r>
              <a:rPr lang="en-US" sz="2400" dirty="0" smtClean="0"/>
              <a:t>.</a:t>
            </a:r>
          </a:p>
          <a:p>
            <a:pPr algn="just"/>
            <a:r>
              <a:rPr lang="en-US" sz="2400" dirty="0" smtClean="0"/>
              <a:t>Infinite loops are often unavoidable for simple reflex agents operating in partially observable environments. </a:t>
            </a:r>
            <a:r>
              <a:rPr lang="en-US" sz="2400" dirty="0" smtClean="0">
                <a:solidFill>
                  <a:srgbClr val="FF0000"/>
                </a:solidFill>
              </a:rPr>
              <a:t>Escape</a:t>
            </a:r>
            <a:r>
              <a:rPr lang="en-US" sz="2400" dirty="0" smtClean="0"/>
              <a:t> from </a:t>
            </a:r>
            <a:r>
              <a:rPr lang="en-US" sz="2400" dirty="0" smtClean="0">
                <a:solidFill>
                  <a:srgbClr val="FF0000"/>
                </a:solidFill>
              </a:rPr>
              <a:t>infinite loops is possible if the agent can randomize its actions</a:t>
            </a:r>
            <a:r>
              <a:rPr lang="en-US" sz="2400" dirty="0" smtClean="0"/>
              <a:t>. </a:t>
            </a:r>
          </a:p>
          <a:p>
            <a:pPr algn="just"/>
            <a:r>
              <a:rPr lang="en-US" sz="2400" dirty="0" smtClean="0"/>
              <a:t>Ex</a:t>
            </a:r>
            <a:r>
              <a:rPr lang="en-US" sz="2400" b="1" dirty="0" smtClean="0"/>
              <a:t>: </a:t>
            </a:r>
            <a:r>
              <a:rPr lang="en-US" sz="2400" dirty="0" smtClean="0"/>
              <a:t>if the vacuum agent perceives [Clean], it might flip a coin to choose between Left and Right . </a:t>
            </a:r>
          </a:p>
          <a:p>
            <a:pPr algn="just"/>
            <a:r>
              <a:rPr lang="en-US" sz="2400" dirty="0" smtClean="0"/>
              <a:t>It is easy to show that the agent will reach the other square in an average of two steps. Then, if that square is dirty, the agent will clean it and the task will be complete. </a:t>
            </a:r>
          </a:p>
          <a:p>
            <a:pPr algn="just"/>
            <a:r>
              <a:rPr lang="en-US" sz="2400" dirty="0" smtClean="0"/>
              <a:t>Hence, a randomized simple reflex agent might outperform a deterministic simple reflex agent.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566894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4" y="76200"/>
            <a:ext cx="10122694" cy="639762"/>
          </a:xfrm>
        </p:spPr>
        <p:txBody>
          <a:bodyPr>
            <a:normAutofit fontScale="90000"/>
          </a:bodyPr>
          <a:lstStyle/>
          <a:p>
            <a:r>
              <a:rPr lang="en-US" dirty="0" smtClean="0"/>
              <a:t>Problem solving agents</a:t>
            </a:r>
            <a:endParaRPr lang="en-US" dirty="0"/>
          </a:p>
        </p:txBody>
      </p:sp>
      <p:sp>
        <p:nvSpPr>
          <p:cNvPr id="3" name="Content Placeholder 2"/>
          <p:cNvSpPr>
            <a:spLocks noGrp="1"/>
          </p:cNvSpPr>
          <p:nvPr>
            <p:ph idx="1"/>
          </p:nvPr>
        </p:nvSpPr>
        <p:spPr>
          <a:xfrm>
            <a:off x="374917" y="990600"/>
            <a:ext cx="10497609" cy="5334000"/>
          </a:xfrm>
        </p:spPr>
        <p:txBody>
          <a:bodyPr>
            <a:normAutofit lnSpcReduction="10000"/>
          </a:bodyPr>
          <a:lstStyle/>
          <a:p>
            <a:pPr algn="just"/>
            <a:r>
              <a:rPr lang="en-US" sz="2400" i="1" dirty="0" smtClean="0"/>
              <a:t>“</a:t>
            </a:r>
            <a:r>
              <a:rPr lang="en-US" sz="2400" i="1" dirty="0" smtClean="0">
                <a:solidFill>
                  <a:srgbClr val="FF0000"/>
                </a:solidFill>
              </a:rPr>
              <a:t>how an agent can find a sequence of actions that achieves its goals when no single action will do</a:t>
            </a:r>
            <a:r>
              <a:rPr lang="en-US" sz="2400" i="1" dirty="0" smtClean="0"/>
              <a:t>”</a:t>
            </a:r>
          </a:p>
          <a:p>
            <a:pPr algn="just"/>
            <a:r>
              <a:rPr lang="en-US" sz="2400" b="1" dirty="0" smtClean="0"/>
              <a:t>problem-solving agent is </a:t>
            </a:r>
            <a:r>
              <a:rPr lang="en-US" sz="2400" dirty="0" smtClean="0"/>
              <a:t>one kind of </a:t>
            </a:r>
            <a:r>
              <a:rPr lang="en-US" sz="2400" dirty="0" smtClean="0">
                <a:solidFill>
                  <a:srgbClr val="FF0000"/>
                </a:solidFill>
              </a:rPr>
              <a:t>goal-based agent</a:t>
            </a:r>
            <a:r>
              <a:rPr lang="en-US" sz="2400" b="1" dirty="0" smtClean="0"/>
              <a:t>.</a:t>
            </a:r>
          </a:p>
          <a:p>
            <a:pPr algn="just"/>
            <a:r>
              <a:rPr lang="en-US" sz="2400" dirty="0" smtClean="0"/>
              <a:t>Problem-solving agents use </a:t>
            </a:r>
            <a:r>
              <a:rPr lang="en-US" sz="2400" b="1" dirty="0" smtClean="0"/>
              <a:t>atomic representations</a:t>
            </a:r>
          </a:p>
          <a:p>
            <a:pPr algn="just"/>
            <a:r>
              <a:rPr lang="en-US" sz="2400" dirty="0" smtClean="0"/>
              <a:t>Goal-based agents that use more advanced </a:t>
            </a:r>
            <a:r>
              <a:rPr lang="en-US" sz="2400" b="1" dirty="0" smtClean="0">
                <a:solidFill>
                  <a:srgbClr val="FF0000"/>
                </a:solidFill>
              </a:rPr>
              <a:t>factored or structured representations</a:t>
            </a:r>
            <a:r>
              <a:rPr lang="en-US" sz="2400" b="1" dirty="0" smtClean="0"/>
              <a:t> </a:t>
            </a:r>
            <a:r>
              <a:rPr lang="en-US" sz="2400" dirty="0" smtClean="0"/>
              <a:t>are usually called </a:t>
            </a:r>
            <a:r>
              <a:rPr lang="en-US" sz="2400" b="1" dirty="0" smtClean="0">
                <a:solidFill>
                  <a:srgbClr val="FF0000"/>
                </a:solidFill>
              </a:rPr>
              <a:t>planning agents</a:t>
            </a:r>
          </a:p>
          <a:p>
            <a:pPr algn="just"/>
            <a:r>
              <a:rPr lang="en-US" sz="2400" dirty="0" smtClean="0"/>
              <a:t>General-purpose search algorithms that can be used to solve these problems</a:t>
            </a:r>
          </a:p>
          <a:p>
            <a:pPr algn="just"/>
            <a:r>
              <a:rPr lang="en-US" sz="2400" b="1" dirty="0" smtClean="0">
                <a:solidFill>
                  <a:srgbClr val="FF0000"/>
                </a:solidFill>
              </a:rPr>
              <a:t>Uninformed search algorithms—algorithms that are given no information about the problem</a:t>
            </a:r>
            <a:r>
              <a:rPr lang="en-US" sz="2400" dirty="0" smtClean="0">
                <a:solidFill>
                  <a:srgbClr val="FF0000"/>
                </a:solidFill>
              </a:rPr>
              <a:t> </a:t>
            </a:r>
            <a:r>
              <a:rPr lang="en-US" sz="2400" dirty="0" smtClean="0"/>
              <a:t>other than its definition. </a:t>
            </a:r>
          </a:p>
          <a:p>
            <a:pPr algn="just"/>
            <a:r>
              <a:rPr lang="en-US" sz="2400" dirty="0" smtClean="0"/>
              <a:t>some of these algorithms can solve any solvable problem, none of them can do so efficiently. </a:t>
            </a:r>
          </a:p>
          <a:p>
            <a:pPr algn="just"/>
            <a:r>
              <a:rPr lang="en-US" sz="2400" b="1" dirty="0" smtClean="0"/>
              <a:t>Informed search algorithms, on the other hand, </a:t>
            </a:r>
            <a:r>
              <a:rPr lang="en-US" sz="2400" dirty="0" smtClean="0"/>
              <a:t>can do quite well given some guidance on where to look for solutions.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dirty="0"/>
          </a:p>
        </p:txBody>
      </p:sp>
    </p:spTree>
    <p:extLst>
      <p:ext uri="{BB962C8B-B14F-4D97-AF65-F5344CB8AC3E}">
        <p14:creationId xmlns:p14="http://schemas.microsoft.com/office/powerpoint/2010/main" val="296942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09470" y="318247"/>
            <a:ext cx="11037969" cy="672353"/>
          </a:xfrm>
        </p:spPr>
        <p:txBody>
          <a:bodyPr>
            <a:normAutofit fontScale="90000"/>
          </a:bodyPr>
          <a:lstStyle/>
          <a:p>
            <a:r>
              <a:rPr lang="en-US" altLang="en-US" sz="5500" dirty="0">
                <a:solidFill>
                  <a:schemeClr val="accent2"/>
                </a:solidFill>
              </a:rPr>
              <a:t>What is artificial intelligence?</a:t>
            </a:r>
          </a:p>
        </p:txBody>
      </p:sp>
      <p:sp>
        <p:nvSpPr>
          <p:cNvPr id="101379" name="Rectangle 3"/>
          <p:cNvSpPr>
            <a:spLocks noGrp="1" noChangeArrowheads="1"/>
          </p:cNvSpPr>
          <p:nvPr>
            <p:ph type="body" idx="1"/>
          </p:nvPr>
        </p:nvSpPr>
        <p:spPr>
          <a:xfrm>
            <a:off x="0" y="1497386"/>
            <a:ext cx="11247438" cy="4598614"/>
          </a:xfrm>
        </p:spPr>
        <p:txBody>
          <a:bodyPr>
            <a:normAutofit fontScale="92500" lnSpcReduction="10000"/>
          </a:bodyPr>
          <a:lstStyle/>
          <a:p>
            <a:r>
              <a:rPr lang="en-US" altLang="en-US" sz="3200" dirty="0"/>
              <a:t>Popular conception driven by </a:t>
            </a:r>
            <a:r>
              <a:rPr lang="en-US" altLang="en-US" sz="3200" dirty="0">
                <a:solidFill>
                  <a:schemeClr val="accent2"/>
                </a:solidFill>
              </a:rPr>
              <a:t>science </a:t>
            </a:r>
            <a:r>
              <a:rPr lang="en-US" altLang="en-US" sz="3200" dirty="0" err="1">
                <a:solidFill>
                  <a:schemeClr val="accent2"/>
                </a:solidFill>
              </a:rPr>
              <a:t>ficition</a:t>
            </a:r>
            <a:endParaRPr lang="en-US" altLang="en-US" sz="3200" dirty="0"/>
          </a:p>
          <a:p>
            <a:pPr lvl="1"/>
            <a:r>
              <a:rPr lang="en-US" altLang="en-US" sz="2800" dirty="0"/>
              <a:t>Robots good at everything except </a:t>
            </a:r>
            <a:r>
              <a:rPr lang="en-US" altLang="en-US" sz="2800" dirty="0">
                <a:solidFill>
                  <a:srgbClr val="CC00CC"/>
                </a:solidFill>
              </a:rPr>
              <a:t>emotions, empathy, appreciation of art, culture, …</a:t>
            </a:r>
          </a:p>
          <a:p>
            <a:pPr lvl="2"/>
            <a:r>
              <a:rPr lang="en-US" altLang="en-US" sz="2400" dirty="0">
                <a:solidFill>
                  <a:schemeClr val="tx1"/>
                </a:solidFill>
              </a:rPr>
              <a:t>… until later in the movie.</a:t>
            </a:r>
          </a:p>
          <a:p>
            <a:pPr lvl="1"/>
            <a:r>
              <a:rPr lang="en-US" altLang="en-US" sz="2800" dirty="0"/>
              <a:t>Perhaps more representative of human </a:t>
            </a:r>
            <a:r>
              <a:rPr lang="en-US" altLang="en-US" sz="2800" dirty="0">
                <a:solidFill>
                  <a:srgbClr val="4D4D4D"/>
                </a:solidFill>
              </a:rPr>
              <a:t>autism</a:t>
            </a:r>
            <a:r>
              <a:rPr lang="en-US" altLang="en-US" sz="2800" dirty="0"/>
              <a:t> than of (current) real robotics/AI</a:t>
            </a:r>
          </a:p>
          <a:p>
            <a:pPr lvl="2"/>
            <a:r>
              <a:rPr lang="en-US" altLang="en-US" sz="2800" dirty="0"/>
              <a:t>“It is my belief that the existence of autism has contributed to [the theme of the intelligent but soulless automaton] in no small way.” </a:t>
            </a:r>
            <a:r>
              <a:rPr lang="en-US" altLang="en-US" sz="2800" dirty="0">
                <a:solidFill>
                  <a:schemeClr val="accent2"/>
                </a:solidFill>
              </a:rPr>
              <a:t>[</a:t>
            </a:r>
            <a:r>
              <a:rPr lang="en-US" altLang="en-US" sz="2800" dirty="0" err="1">
                <a:solidFill>
                  <a:schemeClr val="accent2"/>
                </a:solidFill>
              </a:rPr>
              <a:t>Uta</a:t>
            </a:r>
            <a:r>
              <a:rPr lang="en-US" altLang="en-US" sz="2800" dirty="0">
                <a:solidFill>
                  <a:schemeClr val="accent2"/>
                </a:solidFill>
              </a:rPr>
              <a:t> </a:t>
            </a:r>
            <a:r>
              <a:rPr lang="en-US" altLang="en-US" sz="2800" dirty="0" err="1">
                <a:solidFill>
                  <a:schemeClr val="accent2"/>
                </a:solidFill>
              </a:rPr>
              <a:t>Frith</a:t>
            </a:r>
            <a:r>
              <a:rPr lang="en-US" altLang="en-US" sz="2800" dirty="0">
                <a:solidFill>
                  <a:schemeClr val="accent2"/>
                </a:solidFill>
              </a:rPr>
              <a:t>, “Autism”]</a:t>
            </a:r>
          </a:p>
          <a:p>
            <a:pPr lvl="2"/>
            <a:r>
              <a:rPr lang="en-US" altLang="en-US" sz="2800" dirty="0"/>
              <a:t>Current AI is also bad at lots of simpler stuff!</a:t>
            </a:r>
          </a:p>
          <a:p>
            <a:pPr lvl="2"/>
            <a:r>
              <a:rPr lang="en-US" altLang="en-US" sz="2800" dirty="0"/>
              <a:t>There </a:t>
            </a:r>
            <a:r>
              <a:rPr lang="en-US" altLang="en-US" sz="2800" dirty="0">
                <a:solidFill>
                  <a:schemeClr val="accent2"/>
                </a:solidFill>
              </a:rPr>
              <a:t>is</a:t>
            </a:r>
            <a:r>
              <a:rPr lang="en-US" altLang="en-US" sz="2800" dirty="0"/>
              <a:t> a lot of AI work on thinking about what other agents are thinking</a:t>
            </a:r>
          </a:p>
        </p:txBody>
      </p:sp>
    </p:spTree>
    <p:extLst>
      <p:ext uri="{BB962C8B-B14F-4D97-AF65-F5344CB8AC3E}">
        <p14:creationId xmlns:p14="http://schemas.microsoft.com/office/powerpoint/2010/main" val="2580014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86" y="304800"/>
            <a:ext cx="10685066" cy="6248400"/>
          </a:xfrm>
        </p:spPr>
        <p:txBody>
          <a:bodyPr>
            <a:noAutofit/>
          </a:bodyPr>
          <a:lstStyle/>
          <a:p>
            <a:pPr algn="just"/>
            <a:r>
              <a:rPr lang="en-US" sz="2300" dirty="0" smtClean="0"/>
              <a:t>Limit ourselves to the simplest kind of task environment, for which the solution to a problem is always a </a:t>
            </a:r>
            <a:r>
              <a:rPr lang="en-US" sz="2300" i="1" dirty="0" smtClean="0"/>
              <a:t>fixed sequence of actions. </a:t>
            </a:r>
          </a:p>
          <a:p>
            <a:pPr algn="just"/>
            <a:r>
              <a:rPr lang="en-US" sz="2300" i="1" dirty="0" smtClean="0"/>
              <a:t>More general case—where </a:t>
            </a:r>
            <a:r>
              <a:rPr lang="en-US" sz="2300" dirty="0" smtClean="0"/>
              <a:t>the agent’s future actions may vary depending on future percepts.</a:t>
            </a:r>
          </a:p>
          <a:p>
            <a:pPr algn="just"/>
            <a:r>
              <a:rPr lang="en-US" sz="2300" dirty="0" smtClean="0"/>
              <a:t>It uses the concepts of asymptotic complexity (that is, O() notation) and NP-completeness.</a:t>
            </a:r>
          </a:p>
          <a:p>
            <a:pPr algn="just">
              <a:buNone/>
            </a:pPr>
            <a:r>
              <a:rPr lang="en-US" sz="2300" b="1" dirty="0" smtClean="0">
                <a:solidFill>
                  <a:srgbClr val="FF0000"/>
                </a:solidFill>
              </a:rPr>
              <a:t>PROBLEM-SOLVING AGENTS</a:t>
            </a:r>
          </a:p>
          <a:p>
            <a:pPr algn="just"/>
            <a:r>
              <a:rPr lang="en-US" sz="2300" dirty="0" smtClean="0">
                <a:solidFill>
                  <a:srgbClr val="FF0000"/>
                </a:solidFill>
              </a:rPr>
              <a:t>Intelligent agents are supposed to maximize their performance measure</a:t>
            </a:r>
            <a:r>
              <a:rPr lang="en-US" sz="2300" dirty="0" smtClean="0"/>
              <a:t>.</a:t>
            </a:r>
          </a:p>
          <a:p>
            <a:pPr algn="just"/>
            <a:r>
              <a:rPr lang="en-US" sz="2300" dirty="0" smtClean="0"/>
              <a:t>Imagine </a:t>
            </a:r>
            <a:r>
              <a:rPr lang="en-US" sz="2300" dirty="0" smtClean="0">
                <a:solidFill>
                  <a:srgbClr val="FF0000"/>
                </a:solidFill>
              </a:rPr>
              <a:t>an agent in the city of Arad, Romania, enjoying a touring holiday. </a:t>
            </a:r>
          </a:p>
          <a:p>
            <a:pPr algn="just"/>
            <a:r>
              <a:rPr lang="en-US" sz="2300" dirty="0" smtClean="0"/>
              <a:t>The </a:t>
            </a:r>
            <a:r>
              <a:rPr lang="en-US" sz="2300" dirty="0" smtClean="0">
                <a:solidFill>
                  <a:srgbClr val="FF0000"/>
                </a:solidFill>
              </a:rPr>
              <a:t>agent’s performance measure </a:t>
            </a:r>
            <a:r>
              <a:rPr lang="en-US" sz="2300" dirty="0" smtClean="0"/>
              <a:t>contains many factors: it wants to </a:t>
            </a:r>
            <a:r>
              <a:rPr lang="en-US" sz="2300" dirty="0" smtClean="0">
                <a:solidFill>
                  <a:srgbClr val="FF0000"/>
                </a:solidFill>
              </a:rPr>
              <a:t>improve its suntan</a:t>
            </a:r>
            <a:r>
              <a:rPr lang="en-US" sz="2300" dirty="0" smtClean="0"/>
              <a:t>, improve its </a:t>
            </a:r>
            <a:r>
              <a:rPr lang="en-US" sz="2300" dirty="0" smtClean="0">
                <a:solidFill>
                  <a:srgbClr val="FF0000"/>
                </a:solidFill>
              </a:rPr>
              <a:t>Romanian</a:t>
            </a:r>
            <a:r>
              <a:rPr lang="en-US" sz="2300" dirty="0" smtClean="0"/>
              <a:t>, take in the </a:t>
            </a:r>
            <a:r>
              <a:rPr lang="en-US" sz="2300" dirty="0" smtClean="0">
                <a:solidFill>
                  <a:srgbClr val="FF0000"/>
                </a:solidFill>
              </a:rPr>
              <a:t>sights</a:t>
            </a:r>
            <a:r>
              <a:rPr lang="en-US" sz="2300" dirty="0" smtClean="0"/>
              <a:t>, enjoy the </a:t>
            </a:r>
            <a:r>
              <a:rPr lang="en-US" sz="2300" dirty="0" smtClean="0">
                <a:solidFill>
                  <a:srgbClr val="FF0000"/>
                </a:solidFill>
              </a:rPr>
              <a:t>nightlife</a:t>
            </a:r>
            <a:r>
              <a:rPr lang="en-US" sz="2300" dirty="0" smtClean="0"/>
              <a:t> (such as it is), </a:t>
            </a:r>
            <a:r>
              <a:rPr lang="en-US" sz="2300" dirty="0" smtClean="0">
                <a:solidFill>
                  <a:srgbClr val="FF0000"/>
                </a:solidFill>
              </a:rPr>
              <a:t>avoid hangovers</a:t>
            </a:r>
            <a:r>
              <a:rPr lang="en-US" sz="2300" dirty="0" smtClean="0"/>
              <a:t>, and so on. </a:t>
            </a:r>
          </a:p>
          <a:p>
            <a:pPr algn="just"/>
            <a:r>
              <a:rPr lang="en-US" sz="2300" dirty="0" smtClean="0"/>
              <a:t>The decision problem is a complex one involving many tradeoffs and careful reading of guidebooks.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dirty="0"/>
          </a:p>
        </p:txBody>
      </p:sp>
    </p:spTree>
    <p:extLst>
      <p:ext uri="{BB962C8B-B14F-4D97-AF65-F5344CB8AC3E}">
        <p14:creationId xmlns:p14="http://schemas.microsoft.com/office/powerpoint/2010/main" val="2795177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7" y="228600"/>
            <a:ext cx="10778795" cy="6324600"/>
          </a:xfrm>
        </p:spPr>
        <p:txBody>
          <a:bodyPr>
            <a:noAutofit/>
          </a:bodyPr>
          <a:lstStyle/>
          <a:p>
            <a:pPr algn="just"/>
            <a:r>
              <a:rPr lang="en-US" sz="2400" dirty="0" smtClean="0"/>
              <a:t>Now, suppose the </a:t>
            </a:r>
            <a:r>
              <a:rPr lang="en-US" sz="2400" dirty="0" smtClean="0">
                <a:solidFill>
                  <a:srgbClr val="FF0000"/>
                </a:solidFill>
              </a:rPr>
              <a:t>agent has a nonrefundable ticket to fly out of Bucharest the following day</a:t>
            </a:r>
            <a:r>
              <a:rPr lang="en-US" sz="2400" dirty="0" smtClean="0"/>
              <a:t>. </a:t>
            </a:r>
          </a:p>
          <a:p>
            <a:pPr algn="just"/>
            <a:r>
              <a:rPr lang="en-US" sz="2400" dirty="0" smtClean="0"/>
              <a:t>In that case, it makes sense for the agent to adopt the </a:t>
            </a:r>
            <a:r>
              <a:rPr lang="en-US" sz="2400" b="1" dirty="0" smtClean="0">
                <a:solidFill>
                  <a:srgbClr val="FF0000"/>
                </a:solidFill>
              </a:rPr>
              <a:t>goal of getting to Bucharest</a:t>
            </a:r>
            <a:r>
              <a:rPr lang="en-US" sz="2400" b="1" dirty="0" smtClean="0"/>
              <a:t>.</a:t>
            </a:r>
          </a:p>
          <a:p>
            <a:pPr algn="just"/>
            <a:r>
              <a:rPr lang="en-US" sz="2400" dirty="0" smtClean="0">
                <a:solidFill>
                  <a:srgbClr val="FF0000"/>
                </a:solidFill>
              </a:rPr>
              <a:t>Courses of action that don’t reach Bucharest on time can be rejected</a:t>
            </a:r>
            <a:r>
              <a:rPr lang="en-US" sz="2400" dirty="0" smtClean="0"/>
              <a:t>. </a:t>
            </a:r>
          </a:p>
          <a:p>
            <a:pPr algn="just"/>
            <a:r>
              <a:rPr lang="en-US" sz="2400" dirty="0" smtClean="0"/>
              <a:t>Goals help organize behavior by </a:t>
            </a:r>
            <a:r>
              <a:rPr lang="en-US" sz="2400" dirty="0" smtClean="0">
                <a:solidFill>
                  <a:srgbClr val="FF0000"/>
                </a:solidFill>
              </a:rPr>
              <a:t>limiting the objectives </a:t>
            </a:r>
            <a:r>
              <a:rPr lang="en-US" sz="2400" dirty="0" smtClean="0"/>
              <a:t>that the </a:t>
            </a:r>
            <a:r>
              <a:rPr lang="en-US" sz="2400" dirty="0" smtClean="0">
                <a:solidFill>
                  <a:srgbClr val="FF0000"/>
                </a:solidFill>
              </a:rPr>
              <a:t>agent is trying to achieve</a:t>
            </a:r>
            <a:r>
              <a:rPr lang="en-US" sz="2400" dirty="0" smtClean="0"/>
              <a:t>. </a:t>
            </a:r>
          </a:p>
          <a:p>
            <a:pPr algn="just"/>
            <a:r>
              <a:rPr lang="en-US" sz="2400" b="1" dirty="0" smtClean="0">
                <a:solidFill>
                  <a:srgbClr val="FF0000"/>
                </a:solidFill>
              </a:rPr>
              <a:t>Goal formulation, based on the current situation and the agent’s performance </a:t>
            </a:r>
            <a:r>
              <a:rPr lang="en-US" sz="2400" dirty="0" smtClean="0"/>
              <a:t>measure, is the first step in problem solving.</a:t>
            </a:r>
          </a:p>
          <a:p>
            <a:pPr algn="just"/>
            <a:r>
              <a:rPr lang="en-US" sz="2400" dirty="0" smtClean="0"/>
              <a:t>If it were to consider actions at the level of “</a:t>
            </a:r>
            <a:r>
              <a:rPr lang="en-US" sz="2400" dirty="0" smtClean="0">
                <a:solidFill>
                  <a:srgbClr val="FF0000"/>
                </a:solidFill>
              </a:rPr>
              <a:t>move the left foot forward an inch</a:t>
            </a:r>
            <a:r>
              <a:rPr lang="en-US" sz="2400" dirty="0" smtClean="0"/>
              <a:t>” or “</a:t>
            </a:r>
            <a:r>
              <a:rPr lang="en-US" sz="2400" dirty="0" smtClean="0">
                <a:solidFill>
                  <a:srgbClr val="FF0000"/>
                </a:solidFill>
              </a:rPr>
              <a:t>turn the steering wheel one degree left</a:t>
            </a:r>
            <a:r>
              <a:rPr lang="en-US" sz="2400" dirty="0" smtClean="0"/>
              <a:t>,” the agent would probably </a:t>
            </a:r>
            <a:r>
              <a:rPr lang="en-US" sz="2400" dirty="0" smtClean="0">
                <a:solidFill>
                  <a:srgbClr val="FF0000"/>
                </a:solidFill>
              </a:rPr>
              <a:t>never find its way out of the parking lot</a:t>
            </a:r>
            <a:r>
              <a:rPr lang="en-US" sz="2400" dirty="0" smtClean="0"/>
              <a:t>, let alone to Bucharest, because at that </a:t>
            </a:r>
            <a:r>
              <a:rPr lang="en-US" sz="2400" dirty="0" smtClean="0">
                <a:solidFill>
                  <a:srgbClr val="FF0000"/>
                </a:solidFill>
              </a:rPr>
              <a:t>level of detail there is too much uncertainty in the world and there would be too many steps in a solution</a:t>
            </a:r>
            <a:r>
              <a:rPr lang="en-US" sz="2400" dirty="0" smtClean="0"/>
              <a:t>.</a:t>
            </a:r>
            <a:endParaRPr lang="en-US" sz="2400" b="1" dirty="0" smtClean="0"/>
          </a:p>
          <a:p>
            <a:pPr algn="just"/>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dirty="0"/>
          </a:p>
        </p:txBody>
      </p:sp>
    </p:spTree>
    <p:extLst>
      <p:ext uri="{BB962C8B-B14F-4D97-AF65-F5344CB8AC3E}">
        <p14:creationId xmlns:p14="http://schemas.microsoft.com/office/powerpoint/2010/main" val="459906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86" y="152400"/>
            <a:ext cx="10778795" cy="6477000"/>
          </a:xfrm>
        </p:spPr>
        <p:txBody>
          <a:bodyPr>
            <a:noAutofit/>
          </a:bodyPr>
          <a:lstStyle/>
          <a:p>
            <a:pPr algn="just"/>
            <a:r>
              <a:rPr lang="en-US" sz="2300" b="1" dirty="0" smtClean="0">
                <a:solidFill>
                  <a:srgbClr val="FF0000"/>
                </a:solidFill>
              </a:rPr>
              <a:t>Problem formulation </a:t>
            </a:r>
            <a:r>
              <a:rPr lang="en-US" sz="2300" dirty="0" smtClean="0">
                <a:solidFill>
                  <a:srgbClr val="FF0000"/>
                </a:solidFill>
              </a:rPr>
              <a:t>is the process of deciding what actions and states to consider, given a goal</a:t>
            </a:r>
            <a:r>
              <a:rPr lang="en-US" sz="2300" dirty="0" smtClean="0"/>
              <a:t>. </a:t>
            </a:r>
          </a:p>
          <a:p>
            <a:pPr algn="just"/>
            <a:r>
              <a:rPr lang="en-US" sz="2300" dirty="0" smtClean="0"/>
              <a:t>Assume that the agent will consider actions at the level of driving from one major town to another. </a:t>
            </a:r>
          </a:p>
          <a:p>
            <a:pPr algn="just"/>
            <a:r>
              <a:rPr lang="en-US" sz="2300" dirty="0" smtClean="0"/>
              <a:t>Each state therefore corresponds  to being in a particular town.</a:t>
            </a:r>
          </a:p>
          <a:p>
            <a:pPr algn="just"/>
            <a:r>
              <a:rPr lang="en-US" sz="2300" dirty="0" smtClean="0"/>
              <a:t>Our agent has now adopted </a:t>
            </a:r>
            <a:r>
              <a:rPr lang="en-US" sz="2300" dirty="0" smtClean="0">
                <a:solidFill>
                  <a:srgbClr val="FF0000"/>
                </a:solidFill>
              </a:rPr>
              <a:t>the goal of driving to Bucharest and is considering where to go from Arad</a:t>
            </a:r>
            <a:r>
              <a:rPr lang="en-US" sz="2300" dirty="0" smtClean="0"/>
              <a:t>. </a:t>
            </a:r>
          </a:p>
          <a:p>
            <a:pPr algn="just"/>
            <a:r>
              <a:rPr lang="en-US" sz="2300" dirty="0" smtClean="0">
                <a:solidFill>
                  <a:srgbClr val="FF0000"/>
                </a:solidFill>
              </a:rPr>
              <a:t>Three roads </a:t>
            </a:r>
            <a:r>
              <a:rPr lang="en-US" sz="2300" dirty="0" smtClean="0"/>
              <a:t>lead out of </a:t>
            </a:r>
            <a:r>
              <a:rPr lang="en-US" sz="2300" dirty="0" smtClean="0">
                <a:solidFill>
                  <a:srgbClr val="FF0000"/>
                </a:solidFill>
              </a:rPr>
              <a:t>Arad, </a:t>
            </a:r>
            <a:r>
              <a:rPr lang="en-US" sz="2300" dirty="0" smtClean="0"/>
              <a:t>one toward </a:t>
            </a:r>
            <a:r>
              <a:rPr lang="en-US" sz="2300" dirty="0" smtClean="0">
                <a:solidFill>
                  <a:srgbClr val="FF0000"/>
                </a:solidFill>
              </a:rPr>
              <a:t>Sibiu, </a:t>
            </a:r>
            <a:r>
              <a:rPr lang="en-US" sz="2300" dirty="0" smtClean="0"/>
              <a:t>one to </a:t>
            </a:r>
            <a:r>
              <a:rPr lang="en-US" sz="2300" dirty="0" smtClean="0">
                <a:solidFill>
                  <a:srgbClr val="FF0000"/>
                </a:solidFill>
              </a:rPr>
              <a:t>Timisoara, </a:t>
            </a:r>
            <a:r>
              <a:rPr lang="en-US" sz="2300" dirty="0" smtClean="0"/>
              <a:t>and one to </a:t>
            </a:r>
            <a:r>
              <a:rPr lang="en-US" sz="2300" dirty="0" err="1" smtClean="0">
                <a:solidFill>
                  <a:srgbClr val="FF0000"/>
                </a:solidFill>
              </a:rPr>
              <a:t>Zerind</a:t>
            </a:r>
            <a:r>
              <a:rPr lang="en-US" sz="2300" dirty="0" smtClean="0"/>
              <a:t>. </a:t>
            </a:r>
          </a:p>
          <a:p>
            <a:pPr algn="just"/>
            <a:r>
              <a:rPr lang="en-US" sz="2300" dirty="0" smtClean="0"/>
              <a:t>None of these achieves the goal, so unless </a:t>
            </a:r>
            <a:r>
              <a:rPr lang="en-US" sz="2300" dirty="0" smtClean="0">
                <a:solidFill>
                  <a:srgbClr val="FF0000"/>
                </a:solidFill>
              </a:rPr>
              <a:t>the agent is familiar with the geography of Romania, it will not know which road to follow</a:t>
            </a:r>
            <a:r>
              <a:rPr lang="en-US" sz="2300" dirty="0" smtClean="0"/>
              <a:t>.</a:t>
            </a:r>
          </a:p>
          <a:p>
            <a:pPr algn="just"/>
            <a:r>
              <a:rPr lang="en-US" sz="2300" dirty="0" smtClean="0"/>
              <a:t>The </a:t>
            </a:r>
            <a:r>
              <a:rPr lang="en-US" sz="2300" dirty="0" smtClean="0">
                <a:solidFill>
                  <a:srgbClr val="FF0000"/>
                </a:solidFill>
              </a:rPr>
              <a:t>agent will not know which of its possible actions is best</a:t>
            </a:r>
            <a:r>
              <a:rPr lang="en-US" sz="2300" dirty="0" smtClean="0"/>
              <a:t>, because it does not yet know enough about the state that results from taking each action. </a:t>
            </a:r>
          </a:p>
          <a:p>
            <a:pPr algn="just"/>
            <a:r>
              <a:rPr lang="en-US" sz="2300" dirty="0" smtClean="0"/>
              <a:t>If the </a:t>
            </a:r>
            <a:r>
              <a:rPr lang="en-US" sz="2300" dirty="0" smtClean="0">
                <a:solidFill>
                  <a:srgbClr val="FF0000"/>
                </a:solidFill>
              </a:rPr>
              <a:t>agent has no additional information—i.e., if the environment is </a:t>
            </a:r>
            <a:r>
              <a:rPr lang="en-US" sz="2300" b="1" dirty="0" smtClean="0">
                <a:solidFill>
                  <a:srgbClr val="FF0000"/>
                </a:solidFill>
              </a:rPr>
              <a:t>unknown </a:t>
            </a:r>
            <a:r>
              <a:rPr lang="en-US" sz="2300" dirty="0" smtClean="0">
                <a:solidFill>
                  <a:srgbClr val="FF0000"/>
                </a:solidFill>
              </a:rPr>
              <a:t>then it is has no choice but to try one of the actions at random.</a:t>
            </a:r>
            <a:endParaRPr lang="en-US" sz="2300"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dirty="0"/>
          </a:p>
        </p:txBody>
      </p:sp>
    </p:spTree>
    <p:extLst>
      <p:ext uri="{BB962C8B-B14F-4D97-AF65-F5344CB8AC3E}">
        <p14:creationId xmlns:p14="http://schemas.microsoft.com/office/powerpoint/2010/main" val="17670410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915" y="76200"/>
            <a:ext cx="10591337" cy="6781800"/>
          </a:xfrm>
        </p:spPr>
        <p:txBody>
          <a:bodyPr>
            <a:noAutofit/>
          </a:bodyPr>
          <a:lstStyle/>
          <a:p>
            <a:pPr algn="just"/>
            <a:r>
              <a:rPr lang="en-US" sz="2300" dirty="0" smtClean="0"/>
              <a:t>But suppose </a:t>
            </a:r>
            <a:r>
              <a:rPr lang="en-US" sz="2300" dirty="0" smtClean="0">
                <a:solidFill>
                  <a:srgbClr val="FF0000"/>
                </a:solidFill>
              </a:rPr>
              <a:t>the agent has a map of Romania</a:t>
            </a:r>
            <a:r>
              <a:rPr lang="en-US" sz="2300" dirty="0" smtClean="0"/>
              <a:t>. </a:t>
            </a:r>
          </a:p>
          <a:p>
            <a:pPr algn="just"/>
            <a:r>
              <a:rPr lang="en-US" sz="2300" dirty="0" smtClean="0"/>
              <a:t>The point of a map is to </a:t>
            </a:r>
            <a:r>
              <a:rPr lang="en-US" sz="2300" dirty="0" smtClean="0">
                <a:solidFill>
                  <a:srgbClr val="FF0000"/>
                </a:solidFill>
              </a:rPr>
              <a:t>provide the agent with information about the states it might get itself into and the actions it can take</a:t>
            </a:r>
            <a:r>
              <a:rPr lang="en-US" sz="2300" dirty="0" smtClean="0"/>
              <a:t>. </a:t>
            </a:r>
          </a:p>
          <a:p>
            <a:pPr algn="just"/>
            <a:r>
              <a:rPr lang="en-US" sz="2300" dirty="0" smtClean="0"/>
              <a:t>The agent can use this information to </a:t>
            </a:r>
            <a:r>
              <a:rPr lang="en-US" sz="2300" dirty="0" smtClean="0">
                <a:solidFill>
                  <a:srgbClr val="FF0000"/>
                </a:solidFill>
              </a:rPr>
              <a:t>consider </a:t>
            </a:r>
            <a:r>
              <a:rPr lang="en-US" sz="2300" i="1" dirty="0" smtClean="0">
                <a:solidFill>
                  <a:srgbClr val="FF0000"/>
                </a:solidFill>
              </a:rPr>
              <a:t>subsequent stages of a hypothetical journey via </a:t>
            </a:r>
            <a:r>
              <a:rPr lang="en-US" sz="2300" dirty="0" smtClean="0">
                <a:solidFill>
                  <a:srgbClr val="FF0000"/>
                </a:solidFill>
              </a:rPr>
              <a:t>each of the three towns, trying to find a journey that eventually gets to Bucharest</a:t>
            </a:r>
            <a:r>
              <a:rPr lang="en-US" sz="2300" dirty="0" smtClean="0"/>
              <a:t>. </a:t>
            </a:r>
          </a:p>
          <a:p>
            <a:pPr algn="just"/>
            <a:r>
              <a:rPr lang="en-US" sz="2300" dirty="0" smtClean="0"/>
              <a:t>Once it has </a:t>
            </a:r>
            <a:r>
              <a:rPr lang="en-US" sz="2300" dirty="0" smtClean="0">
                <a:solidFill>
                  <a:srgbClr val="FF0000"/>
                </a:solidFill>
              </a:rPr>
              <a:t>found a path on the map from Arad to Bucharest, it can achieve its goal by carrying out the driving actions</a:t>
            </a:r>
            <a:r>
              <a:rPr lang="en-US" sz="2300" dirty="0" smtClean="0"/>
              <a:t>. </a:t>
            </a:r>
          </a:p>
          <a:p>
            <a:pPr algn="just"/>
            <a:r>
              <a:rPr lang="en-US" sz="2300" i="1" dirty="0" smtClean="0"/>
              <a:t>An agent with several immediate options of unknown value can decide what to do by first examining future actions that eventually lead to states of known value. </a:t>
            </a:r>
          </a:p>
          <a:p>
            <a:pPr algn="just"/>
            <a:r>
              <a:rPr lang="en-US" sz="2300" dirty="0" smtClean="0"/>
              <a:t>Assume </a:t>
            </a:r>
            <a:r>
              <a:rPr lang="en-US" sz="2300" dirty="0" smtClean="0">
                <a:solidFill>
                  <a:srgbClr val="FF0000"/>
                </a:solidFill>
              </a:rPr>
              <a:t>that the environment is </a:t>
            </a:r>
            <a:r>
              <a:rPr lang="en-US" sz="2300" b="1" dirty="0" smtClean="0">
                <a:solidFill>
                  <a:srgbClr val="FF0000"/>
                </a:solidFill>
              </a:rPr>
              <a:t>observable, so the agent always knows the current state</a:t>
            </a:r>
            <a:r>
              <a:rPr lang="en-US" sz="2300" b="1" dirty="0" smtClean="0"/>
              <a:t>.</a:t>
            </a:r>
          </a:p>
          <a:p>
            <a:pPr algn="just"/>
            <a:r>
              <a:rPr lang="en-US" sz="2300" dirty="0" smtClean="0"/>
              <a:t>Agent driving in Romania, it’s reasonable to suppose that </a:t>
            </a:r>
            <a:r>
              <a:rPr lang="en-US" sz="2300" dirty="0" smtClean="0">
                <a:solidFill>
                  <a:srgbClr val="FF0000"/>
                </a:solidFill>
              </a:rPr>
              <a:t>each city on the map has a sign indicating its presence to arriving drivers</a:t>
            </a:r>
            <a:r>
              <a:rPr lang="en-US" sz="2300" dirty="0" smtClean="0"/>
              <a:t>. </a:t>
            </a:r>
          </a:p>
          <a:p>
            <a:pPr algn="just"/>
            <a:r>
              <a:rPr lang="en-US" sz="2300" dirty="0" smtClean="0">
                <a:solidFill>
                  <a:srgbClr val="FF0000"/>
                </a:solidFill>
              </a:rPr>
              <a:t>Assume the environment is </a:t>
            </a:r>
            <a:r>
              <a:rPr lang="en-US" sz="2300" b="1" dirty="0" smtClean="0">
                <a:solidFill>
                  <a:srgbClr val="FF0000"/>
                </a:solidFill>
              </a:rPr>
              <a:t>discrete, </a:t>
            </a:r>
            <a:r>
              <a:rPr lang="en-US" sz="2300" dirty="0" smtClean="0">
                <a:solidFill>
                  <a:srgbClr val="FF0000"/>
                </a:solidFill>
              </a:rPr>
              <a:t>so at any given state there are only finitely many actions to choose from</a:t>
            </a:r>
            <a:r>
              <a:rPr lang="en-US" sz="2300" dirty="0" smtClean="0"/>
              <a:t>.</a:t>
            </a:r>
            <a:endParaRPr lang="en-US" sz="2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dirty="0"/>
          </a:p>
        </p:txBody>
      </p:sp>
    </p:spTree>
    <p:extLst>
      <p:ext uri="{BB962C8B-B14F-4D97-AF65-F5344CB8AC3E}">
        <p14:creationId xmlns:p14="http://schemas.microsoft.com/office/powerpoint/2010/main" val="30035371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917" y="304800"/>
            <a:ext cx="10497609" cy="6248400"/>
          </a:xfrm>
        </p:spPr>
        <p:txBody>
          <a:bodyPr>
            <a:normAutofit/>
          </a:bodyPr>
          <a:lstStyle/>
          <a:p>
            <a:pPr algn="just"/>
            <a:r>
              <a:rPr lang="en-US" sz="2400" dirty="0" smtClean="0"/>
              <a:t>This is true for navigating in Romania because </a:t>
            </a:r>
            <a:r>
              <a:rPr lang="en-US" sz="2400" dirty="0" smtClean="0">
                <a:solidFill>
                  <a:srgbClr val="FF0000"/>
                </a:solidFill>
              </a:rPr>
              <a:t>each city is connected to a small number of other cities</a:t>
            </a:r>
            <a:r>
              <a:rPr lang="en-US" sz="2400" dirty="0" smtClean="0"/>
              <a:t>. </a:t>
            </a:r>
          </a:p>
          <a:p>
            <a:pPr algn="just"/>
            <a:r>
              <a:rPr lang="en-US" sz="2400" dirty="0" smtClean="0"/>
              <a:t>We will assume the </a:t>
            </a:r>
            <a:r>
              <a:rPr lang="en-US" sz="2400" dirty="0" smtClean="0">
                <a:solidFill>
                  <a:srgbClr val="FF0000"/>
                </a:solidFill>
              </a:rPr>
              <a:t>environment is </a:t>
            </a:r>
            <a:r>
              <a:rPr lang="en-US" sz="2400" b="1" dirty="0" smtClean="0">
                <a:solidFill>
                  <a:srgbClr val="FF0000"/>
                </a:solidFill>
              </a:rPr>
              <a:t>known, so the agent knows which states are reached by each </a:t>
            </a:r>
            <a:r>
              <a:rPr lang="en-US" sz="2400" dirty="0" smtClean="0">
                <a:solidFill>
                  <a:srgbClr val="FF0000"/>
                </a:solidFill>
              </a:rPr>
              <a:t>action.</a:t>
            </a:r>
          </a:p>
          <a:p>
            <a:pPr algn="just"/>
            <a:r>
              <a:rPr lang="en-US" sz="2400" dirty="0" smtClean="0"/>
              <a:t>Finally, we assume that </a:t>
            </a:r>
            <a:r>
              <a:rPr lang="en-US" sz="2400" dirty="0" smtClean="0">
                <a:solidFill>
                  <a:srgbClr val="FF0000"/>
                </a:solidFill>
              </a:rPr>
              <a:t>the environment is </a:t>
            </a:r>
            <a:r>
              <a:rPr lang="en-US" sz="2400" b="1" dirty="0" smtClean="0">
                <a:solidFill>
                  <a:srgbClr val="FF0000"/>
                </a:solidFill>
              </a:rPr>
              <a:t>deterministic, so each action has exactly one </a:t>
            </a:r>
            <a:r>
              <a:rPr lang="en-US" sz="2400" dirty="0" smtClean="0">
                <a:solidFill>
                  <a:srgbClr val="FF0000"/>
                </a:solidFill>
              </a:rPr>
              <a:t>outcome. Under ideal conditions, this is true for the agent in Romania—it means that if it chooses to drive from Arad to Sibiu, it does end up in Sibiu</a:t>
            </a:r>
            <a:r>
              <a:rPr lang="en-US" sz="2400" dirty="0" smtClean="0"/>
              <a:t>. </a:t>
            </a:r>
          </a:p>
          <a:p>
            <a:pPr algn="just"/>
            <a:r>
              <a:rPr lang="en-US" sz="2400" i="1" dirty="0" smtClean="0"/>
              <a:t>Under these assumptions, </a:t>
            </a:r>
            <a:r>
              <a:rPr lang="en-US" sz="2400" i="1" dirty="0" smtClean="0">
                <a:solidFill>
                  <a:srgbClr val="FF0000"/>
                </a:solidFill>
              </a:rPr>
              <a:t>the solution to any problem is a fixed sequence of actions. </a:t>
            </a:r>
          </a:p>
          <a:p>
            <a:pPr algn="just"/>
            <a:r>
              <a:rPr lang="en-US" sz="2400" dirty="0" smtClean="0"/>
              <a:t>Well, in </a:t>
            </a:r>
            <a:r>
              <a:rPr lang="en-US" sz="2400" dirty="0" smtClean="0">
                <a:solidFill>
                  <a:srgbClr val="FF0000"/>
                </a:solidFill>
              </a:rPr>
              <a:t>general it could be a </a:t>
            </a:r>
            <a:r>
              <a:rPr lang="en-US" sz="2400" b="1" dirty="0" smtClean="0">
                <a:solidFill>
                  <a:srgbClr val="FF0000"/>
                </a:solidFill>
              </a:rPr>
              <a:t>branching strategy </a:t>
            </a:r>
            <a:r>
              <a:rPr lang="en-US" sz="2400" dirty="0" smtClean="0">
                <a:solidFill>
                  <a:srgbClr val="FF0000"/>
                </a:solidFill>
              </a:rPr>
              <a:t>that recommends different actions in the future depending on what percepts arrive</a:t>
            </a:r>
            <a:r>
              <a:rPr lang="en-US" sz="2400" dirty="0" smtClean="0"/>
              <a:t>.</a:t>
            </a:r>
          </a:p>
          <a:p>
            <a:pPr algn="just"/>
            <a:r>
              <a:rPr lang="en-US" sz="2400" dirty="0" smtClean="0"/>
              <a:t>Ex: Under less than ideal conditions, the agent might plan to drive from Arad to Sibiu and then to </a:t>
            </a:r>
            <a:r>
              <a:rPr lang="en-US" sz="2400" dirty="0" err="1" smtClean="0"/>
              <a:t>Rimnicu</a:t>
            </a:r>
            <a:r>
              <a:rPr lang="en-US" sz="2400" dirty="0" smtClean="0"/>
              <a:t> </a:t>
            </a:r>
            <a:r>
              <a:rPr lang="en-US" sz="2400" dirty="0" err="1" smtClean="0"/>
              <a:t>Vilcea</a:t>
            </a:r>
            <a:r>
              <a:rPr lang="en-US" sz="2400" dirty="0" smtClean="0"/>
              <a:t> but may also need to have a contingency plan in case it arrives by accident in </a:t>
            </a:r>
            <a:r>
              <a:rPr lang="en-US" sz="2400" dirty="0" err="1" smtClean="0"/>
              <a:t>Zerind</a:t>
            </a:r>
            <a:r>
              <a:rPr lang="en-US" sz="2400" dirty="0" smtClean="0"/>
              <a:t> instead of Sibiu.</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dirty="0"/>
          </a:p>
        </p:txBody>
      </p:sp>
    </p:spTree>
    <p:extLst>
      <p:ext uri="{BB962C8B-B14F-4D97-AF65-F5344CB8AC3E}">
        <p14:creationId xmlns:p14="http://schemas.microsoft.com/office/powerpoint/2010/main" val="40177046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915" y="228600"/>
            <a:ext cx="10403880" cy="6172200"/>
          </a:xfrm>
        </p:spPr>
        <p:txBody>
          <a:bodyPr>
            <a:normAutofit/>
          </a:bodyPr>
          <a:lstStyle/>
          <a:p>
            <a:pPr algn="just"/>
            <a:r>
              <a:rPr lang="en-US" sz="2400" dirty="0" smtClean="0"/>
              <a:t>Fortunately, </a:t>
            </a:r>
            <a:r>
              <a:rPr lang="en-US" sz="2400" dirty="0" smtClean="0">
                <a:solidFill>
                  <a:srgbClr val="FF0000"/>
                </a:solidFill>
              </a:rPr>
              <a:t>if the agent knows the initial state and the environment is known and deterministic, it knows exactly where it will be after the first action and what it will perceive</a:t>
            </a:r>
            <a:r>
              <a:rPr lang="en-US" sz="2400" dirty="0" smtClean="0"/>
              <a:t>.</a:t>
            </a:r>
          </a:p>
          <a:p>
            <a:pPr algn="just"/>
            <a:r>
              <a:rPr lang="en-US" sz="2400" dirty="0" smtClean="0"/>
              <a:t>Since only </a:t>
            </a:r>
            <a:r>
              <a:rPr lang="en-US" sz="2400" dirty="0" smtClean="0">
                <a:solidFill>
                  <a:srgbClr val="FF0000"/>
                </a:solidFill>
              </a:rPr>
              <a:t>one percept is possible after the first action, the solution can specify only one possible second action, and so on</a:t>
            </a:r>
            <a:r>
              <a:rPr lang="en-US" sz="2400" dirty="0" smtClean="0"/>
              <a:t>.</a:t>
            </a:r>
          </a:p>
          <a:p>
            <a:pPr algn="just"/>
            <a:r>
              <a:rPr lang="en-US" sz="2400" dirty="0" smtClean="0"/>
              <a:t>The process </a:t>
            </a:r>
            <a:r>
              <a:rPr lang="en-US" sz="2400" dirty="0" smtClean="0">
                <a:solidFill>
                  <a:srgbClr val="FF0000"/>
                </a:solidFill>
              </a:rPr>
              <a:t>SEARCH of looking for a sequence of actions that reaches the goal is called </a:t>
            </a:r>
            <a:r>
              <a:rPr lang="en-US" sz="2400" b="1" dirty="0" smtClean="0">
                <a:solidFill>
                  <a:srgbClr val="FF0000"/>
                </a:solidFill>
              </a:rPr>
              <a:t>search</a:t>
            </a:r>
            <a:r>
              <a:rPr lang="en-US" sz="2400" b="1" dirty="0" smtClean="0"/>
              <a:t>.</a:t>
            </a:r>
          </a:p>
          <a:p>
            <a:pPr algn="just"/>
            <a:r>
              <a:rPr lang="en-US" sz="2400" dirty="0" smtClean="0"/>
              <a:t>A </a:t>
            </a:r>
            <a:r>
              <a:rPr lang="en-US" sz="2400" dirty="0" smtClean="0">
                <a:solidFill>
                  <a:srgbClr val="FF0000"/>
                </a:solidFill>
              </a:rPr>
              <a:t>search algorithm </a:t>
            </a:r>
            <a:r>
              <a:rPr lang="en-US" sz="2400" dirty="0" smtClean="0"/>
              <a:t>takes a </a:t>
            </a:r>
            <a:r>
              <a:rPr lang="en-US" sz="2400" dirty="0" smtClean="0">
                <a:solidFill>
                  <a:srgbClr val="FF0000"/>
                </a:solidFill>
              </a:rPr>
              <a:t>problem as input </a:t>
            </a:r>
            <a:r>
              <a:rPr lang="en-US" sz="2400" dirty="0" smtClean="0"/>
              <a:t>and returns a </a:t>
            </a:r>
            <a:r>
              <a:rPr lang="en-US" sz="2400" b="1" dirty="0" smtClean="0">
                <a:solidFill>
                  <a:srgbClr val="FF0000"/>
                </a:solidFill>
              </a:rPr>
              <a:t>solution in the form of an action </a:t>
            </a:r>
            <a:r>
              <a:rPr lang="en-US" sz="2400" dirty="0" smtClean="0"/>
              <a:t>sequence. </a:t>
            </a:r>
          </a:p>
          <a:p>
            <a:pPr algn="just"/>
            <a:r>
              <a:rPr lang="en-US" sz="2400" dirty="0" smtClean="0"/>
              <a:t>Once a </a:t>
            </a:r>
            <a:r>
              <a:rPr lang="en-US" sz="2400" dirty="0" smtClean="0">
                <a:solidFill>
                  <a:srgbClr val="FF0000"/>
                </a:solidFill>
              </a:rPr>
              <a:t>solution is found</a:t>
            </a:r>
            <a:r>
              <a:rPr lang="en-US" sz="2400" dirty="0" smtClean="0"/>
              <a:t>, the actions it recommends can be carried out. </a:t>
            </a:r>
          </a:p>
          <a:p>
            <a:pPr algn="just"/>
            <a:r>
              <a:rPr lang="en-US" sz="2400" dirty="0" smtClean="0"/>
              <a:t>This is </a:t>
            </a:r>
            <a:r>
              <a:rPr lang="en-US" sz="2400" dirty="0" smtClean="0">
                <a:solidFill>
                  <a:srgbClr val="FF0000"/>
                </a:solidFill>
              </a:rPr>
              <a:t>called</a:t>
            </a:r>
            <a:r>
              <a:rPr lang="en-US" sz="2400" dirty="0" smtClean="0"/>
              <a:t> the </a:t>
            </a:r>
            <a:r>
              <a:rPr lang="en-US" sz="2400" b="1" dirty="0" smtClean="0">
                <a:solidFill>
                  <a:srgbClr val="FF0000"/>
                </a:solidFill>
              </a:rPr>
              <a:t>execution phase</a:t>
            </a:r>
            <a:r>
              <a:rPr lang="en-US" sz="2400" b="1" dirty="0" smtClean="0"/>
              <a:t>. </a:t>
            </a:r>
          </a:p>
          <a:p>
            <a:pPr algn="just"/>
            <a:r>
              <a:rPr lang="en-US" sz="2400" dirty="0" smtClean="0"/>
              <a:t>Thus, we have a simple </a:t>
            </a:r>
            <a:r>
              <a:rPr lang="en-US" sz="2400" b="1" dirty="0" smtClean="0"/>
              <a:t>“</a:t>
            </a:r>
            <a:r>
              <a:rPr lang="en-US" sz="2400" b="1" dirty="0" smtClean="0">
                <a:solidFill>
                  <a:srgbClr val="FF0000"/>
                </a:solidFill>
              </a:rPr>
              <a:t>formulate, search, execute” design </a:t>
            </a:r>
            <a:r>
              <a:rPr lang="en-US" sz="2400" dirty="0" smtClean="0"/>
              <a:t>for the agent, as shown in Figure 3.1.</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dirty="0"/>
          </a:p>
        </p:txBody>
      </p:sp>
    </p:spTree>
    <p:extLst>
      <p:ext uri="{BB962C8B-B14F-4D97-AF65-F5344CB8AC3E}">
        <p14:creationId xmlns:p14="http://schemas.microsoft.com/office/powerpoint/2010/main" val="14794975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917" y="381000"/>
            <a:ext cx="10497609" cy="6019800"/>
          </a:xfrm>
        </p:spPr>
        <p:txBody>
          <a:bodyPr>
            <a:normAutofit/>
          </a:bodyPr>
          <a:lstStyle/>
          <a:p>
            <a:pPr algn="just"/>
            <a:r>
              <a:rPr lang="en-US" sz="2600" dirty="0" smtClean="0">
                <a:solidFill>
                  <a:srgbClr val="FF0000"/>
                </a:solidFill>
              </a:rPr>
              <a:t>After formulating a goal and a problem to solve, the agent calls a search procedure to solve it. </a:t>
            </a:r>
          </a:p>
          <a:p>
            <a:pPr algn="just"/>
            <a:r>
              <a:rPr lang="en-US" sz="2600" dirty="0" smtClean="0"/>
              <a:t>It then </a:t>
            </a:r>
            <a:r>
              <a:rPr lang="en-US" sz="2600" dirty="0" smtClean="0">
                <a:solidFill>
                  <a:srgbClr val="FF0000"/>
                </a:solidFill>
              </a:rPr>
              <a:t>uses the solution to guide its actions</a:t>
            </a:r>
            <a:r>
              <a:rPr lang="en-US" sz="2600" dirty="0" smtClean="0"/>
              <a:t>, Once the solution has been executed, </a:t>
            </a:r>
            <a:r>
              <a:rPr lang="en-US" sz="2600" dirty="0" smtClean="0">
                <a:solidFill>
                  <a:srgbClr val="FF0000"/>
                </a:solidFill>
              </a:rPr>
              <a:t>the agent will formulate a new goal</a:t>
            </a:r>
            <a:r>
              <a:rPr lang="en-US" sz="2600" dirty="0" smtClean="0"/>
              <a:t>.</a:t>
            </a:r>
          </a:p>
          <a:p>
            <a:pPr algn="just"/>
            <a:r>
              <a:rPr lang="en-US" sz="2600" dirty="0" smtClean="0"/>
              <a:t>Notice that while the </a:t>
            </a:r>
            <a:r>
              <a:rPr lang="en-US" sz="2600" dirty="0" smtClean="0">
                <a:solidFill>
                  <a:srgbClr val="FF0000"/>
                </a:solidFill>
              </a:rPr>
              <a:t>agent is executing the solution sequence it </a:t>
            </a:r>
            <a:r>
              <a:rPr lang="en-US" sz="2600" i="1" dirty="0" smtClean="0">
                <a:solidFill>
                  <a:srgbClr val="FF0000"/>
                </a:solidFill>
              </a:rPr>
              <a:t>ignores its percepts </a:t>
            </a:r>
            <a:r>
              <a:rPr lang="en-US" sz="2600" dirty="0" smtClean="0">
                <a:solidFill>
                  <a:srgbClr val="FF0000"/>
                </a:solidFill>
              </a:rPr>
              <a:t>when choosing an action because it knows in advance what they will be</a:t>
            </a:r>
            <a:r>
              <a:rPr lang="en-US" sz="2600" dirty="0" smtClean="0"/>
              <a:t>. </a:t>
            </a:r>
          </a:p>
          <a:p>
            <a:pPr algn="just"/>
            <a:r>
              <a:rPr lang="en-US" sz="2600" dirty="0" smtClean="0"/>
              <a:t>An agent that carries out its plans with its eyes closed, so to speak, must be quite certain of what is going OPEN-LOOP on. </a:t>
            </a:r>
          </a:p>
          <a:p>
            <a:pPr algn="just"/>
            <a:r>
              <a:rPr lang="en-US" sz="2600" dirty="0" smtClean="0"/>
              <a:t>Control theorists call this an </a:t>
            </a:r>
            <a:r>
              <a:rPr lang="en-US" sz="2600" b="1" dirty="0" smtClean="0">
                <a:solidFill>
                  <a:srgbClr val="FF0000"/>
                </a:solidFill>
              </a:rPr>
              <a:t>open-loop system, </a:t>
            </a:r>
            <a:r>
              <a:rPr lang="en-US" sz="2600" dirty="0" smtClean="0">
                <a:solidFill>
                  <a:srgbClr val="FF0000"/>
                </a:solidFill>
              </a:rPr>
              <a:t>because ignoring the percepts breaks the</a:t>
            </a:r>
            <a:r>
              <a:rPr lang="en-US" sz="2600" b="1" dirty="0" smtClean="0">
                <a:solidFill>
                  <a:srgbClr val="FF0000"/>
                </a:solidFill>
              </a:rPr>
              <a:t> </a:t>
            </a:r>
            <a:r>
              <a:rPr lang="en-US" sz="2600" dirty="0" smtClean="0">
                <a:solidFill>
                  <a:srgbClr val="FF0000"/>
                </a:solidFill>
              </a:rPr>
              <a:t>loop between agent and environment</a:t>
            </a:r>
            <a:r>
              <a:rPr lang="en-US" sz="2600" dirty="0" smtClean="0"/>
              <a:t>.</a:t>
            </a: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dirty="0"/>
          </a:p>
        </p:txBody>
      </p:sp>
    </p:spTree>
    <p:extLst>
      <p:ext uri="{BB962C8B-B14F-4D97-AF65-F5344CB8AC3E}">
        <p14:creationId xmlns:p14="http://schemas.microsoft.com/office/powerpoint/2010/main" val="325267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8BC7843-F043-4998-9654-A85BDE7D1D34}" type="slidenum">
              <a:rPr lang="en-US"/>
              <a:pPr/>
              <a:t>57</a:t>
            </a:fld>
            <a:endParaRPr lang="en-US"/>
          </a:p>
        </p:txBody>
      </p:sp>
      <p:sp>
        <p:nvSpPr>
          <p:cNvPr id="5122" name="Rectangle 2"/>
          <p:cNvSpPr>
            <a:spLocks noGrp="1" noChangeArrowheads="1"/>
          </p:cNvSpPr>
          <p:nvPr>
            <p:ph type="title"/>
          </p:nvPr>
        </p:nvSpPr>
        <p:spPr>
          <a:xfrm>
            <a:off x="562374" y="0"/>
            <a:ext cx="10122694" cy="563562"/>
          </a:xfrm>
        </p:spPr>
        <p:txBody>
          <a:bodyPr>
            <a:normAutofit fontScale="90000"/>
          </a:bodyPr>
          <a:lstStyle/>
          <a:p>
            <a:r>
              <a:rPr lang="en-US" dirty="0"/>
              <a:t>Problem-solving agents</a:t>
            </a:r>
          </a:p>
        </p:txBody>
      </p:sp>
      <p:pic>
        <p:nvPicPr>
          <p:cNvPr id="5124" name="Picture 4"/>
          <p:cNvPicPr>
            <a:picLocks noChangeAspect="1" noChangeArrowheads="1"/>
          </p:cNvPicPr>
          <p:nvPr/>
        </p:nvPicPr>
        <p:blipFill>
          <a:blip r:embed="rId2" cstate="print"/>
          <a:srcRect l="14844" t="17708" r="3125" b="22917"/>
          <a:stretch>
            <a:fillRect/>
          </a:stretch>
        </p:blipFill>
        <p:spPr bwMode="auto">
          <a:xfrm>
            <a:off x="374917" y="838200"/>
            <a:ext cx="10497609" cy="4648200"/>
          </a:xfrm>
          <a:prstGeom prst="rect">
            <a:avLst/>
          </a:prstGeom>
          <a:noFill/>
          <a:ln w="9525">
            <a:noFill/>
            <a:miter lim="800000"/>
            <a:headEnd/>
            <a:tailEnd/>
          </a:ln>
          <a:effectLst/>
        </p:spPr>
      </p:pic>
      <p:sp>
        <p:nvSpPr>
          <p:cNvPr id="7" name="Rectangle 6"/>
          <p:cNvSpPr/>
          <p:nvPr/>
        </p:nvSpPr>
        <p:spPr>
          <a:xfrm>
            <a:off x="281186" y="5562600"/>
            <a:ext cx="10403880" cy="923330"/>
          </a:xfrm>
          <a:prstGeom prst="rect">
            <a:avLst/>
          </a:prstGeom>
        </p:spPr>
        <p:txBody>
          <a:bodyPr wrap="square">
            <a:spAutoFit/>
          </a:bodyPr>
          <a:lstStyle/>
          <a:p>
            <a:pPr algn="just"/>
            <a:r>
              <a:rPr lang="en-US" b="1" dirty="0" smtClean="0"/>
              <a:t>Figure 3.1 A simple problem-solving agent. It first formulates a goal and a problem,</a:t>
            </a:r>
          </a:p>
          <a:p>
            <a:pPr algn="just"/>
            <a:r>
              <a:rPr lang="en-US" dirty="0" smtClean="0"/>
              <a:t>searches for a sequence of actions that would solve the problem, and then executes the actions one at a time. When this is complete, it formulates another goal and starts over.</a:t>
            </a:r>
            <a:endParaRPr lang="en-US" dirty="0"/>
          </a:p>
        </p:txBody>
      </p:sp>
    </p:spTree>
    <p:extLst>
      <p:ext uri="{BB962C8B-B14F-4D97-AF65-F5344CB8AC3E}">
        <p14:creationId xmlns:p14="http://schemas.microsoft.com/office/powerpoint/2010/main" val="1583219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5EC5F5-8439-4409-9F19-E3C6E5C411E6}" type="slidenum">
              <a:rPr lang="en-US"/>
              <a:pPr/>
              <a:t>58</a:t>
            </a:fld>
            <a:endParaRPr lang="en-US"/>
          </a:p>
        </p:txBody>
      </p:sp>
      <p:sp>
        <p:nvSpPr>
          <p:cNvPr id="6146" name="Rectangle 2"/>
          <p:cNvSpPr>
            <a:spLocks noGrp="1" noChangeArrowheads="1"/>
          </p:cNvSpPr>
          <p:nvPr>
            <p:ph type="title"/>
          </p:nvPr>
        </p:nvSpPr>
        <p:spPr/>
        <p:txBody>
          <a:bodyPr/>
          <a:lstStyle/>
          <a:p>
            <a:r>
              <a:rPr lang="en-US"/>
              <a:t>Example: Romania</a:t>
            </a:r>
          </a:p>
        </p:txBody>
      </p:sp>
      <p:sp>
        <p:nvSpPr>
          <p:cNvPr id="6147" name="Rectangle 3"/>
          <p:cNvSpPr>
            <a:spLocks noGrp="1" noChangeArrowheads="1"/>
          </p:cNvSpPr>
          <p:nvPr>
            <p:ph type="body" idx="1"/>
          </p:nvPr>
        </p:nvSpPr>
        <p:spPr>
          <a:xfrm>
            <a:off x="562374" y="1219205"/>
            <a:ext cx="10122694" cy="4906963"/>
          </a:xfrm>
        </p:spPr>
        <p:txBody>
          <a:bodyPr>
            <a:normAutofit fontScale="92500" lnSpcReduction="10000"/>
          </a:bodyPr>
          <a:lstStyle/>
          <a:p>
            <a:pPr>
              <a:lnSpc>
                <a:spcPct val="90000"/>
              </a:lnSpc>
            </a:pPr>
            <a:r>
              <a:rPr lang="en-US" sz="2800" dirty="0"/>
              <a:t>On holiday in Romania; currently in Arad.</a:t>
            </a:r>
          </a:p>
          <a:p>
            <a:pPr>
              <a:lnSpc>
                <a:spcPct val="90000"/>
              </a:lnSpc>
            </a:pPr>
            <a:r>
              <a:rPr lang="en-US" sz="2800" dirty="0"/>
              <a:t>Flight leaves tomorrow from Bucharest
</a:t>
            </a:r>
          </a:p>
          <a:p>
            <a:pPr>
              <a:lnSpc>
                <a:spcPct val="90000"/>
              </a:lnSpc>
            </a:pPr>
            <a:r>
              <a:rPr lang="en-US" sz="2800" dirty="0">
                <a:solidFill>
                  <a:schemeClr val="accent2"/>
                </a:solidFill>
              </a:rPr>
              <a:t>Formulate goal</a:t>
            </a:r>
            <a:r>
              <a:rPr lang="en-US" sz="2800" dirty="0"/>
              <a:t>:</a:t>
            </a:r>
          </a:p>
          <a:p>
            <a:pPr lvl="1">
              <a:lnSpc>
                <a:spcPct val="90000"/>
              </a:lnSpc>
            </a:pPr>
            <a:r>
              <a:rPr lang="en-US" sz="2400" dirty="0"/>
              <a:t>be in Bucharest
</a:t>
            </a:r>
          </a:p>
          <a:p>
            <a:pPr>
              <a:lnSpc>
                <a:spcPct val="90000"/>
              </a:lnSpc>
            </a:pPr>
            <a:r>
              <a:rPr lang="en-US" sz="2800" dirty="0">
                <a:solidFill>
                  <a:schemeClr val="accent2"/>
                </a:solidFill>
              </a:rPr>
              <a:t>Formulate problem</a:t>
            </a:r>
            <a:r>
              <a:rPr lang="en-US" sz="2800" dirty="0"/>
              <a:t>:</a:t>
            </a:r>
          </a:p>
          <a:p>
            <a:pPr lvl="1">
              <a:lnSpc>
                <a:spcPct val="90000"/>
              </a:lnSpc>
            </a:pPr>
            <a:r>
              <a:rPr lang="en-US" sz="2400" dirty="0">
                <a:solidFill>
                  <a:srgbClr val="FF0000"/>
                </a:solidFill>
              </a:rPr>
              <a:t>states</a:t>
            </a:r>
            <a:r>
              <a:rPr lang="en-US" sz="2400" dirty="0"/>
              <a:t>: various cities</a:t>
            </a:r>
          </a:p>
          <a:p>
            <a:pPr lvl="1">
              <a:lnSpc>
                <a:spcPct val="90000"/>
              </a:lnSpc>
            </a:pPr>
            <a:r>
              <a:rPr lang="en-US" sz="2400" dirty="0">
                <a:solidFill>
                  <a:srgbClr val="FF0000"/>
                </a:solidFill>
              </a:rPr>
              <a:t>actions</a:t>
            </a:r>
            <a:r>
              <a:rPr lang="en-US" sz="2400" dirty="0"/>
              <a:t>: drive between cities
</a:t>
            </a:r>
          </a:p>
          <a:p>
            <a:pPr>
              <a:lnSpc>
                <a:spcPct val="90000"/>
              </a:lnSpc>
            </a:pPr>
            <a:r>
              <a:rPr lang="en-US" sz="2800" dirty="0">
                <a:solidFill>
                  <a:schemeClr val="accent2"/>
                </a:solidFill>
              </a:rPr>
              <a:t>Find solution</a:t>
            </a:r>
            <a:r>
              <a:rPr lang="en-US" sz="2800" dirty="0"/>
              <a:t>:</a:t>
            </a:r>
          </a:p>
          <a:p>
            <a:pPr lvl="1">
              <a:lnSpc>
                <a:spcPct val="90000"/>
              </a:lnSpc>
            </a:pPr>
            <a:r>
              <a:rPr lang="en-US" sz="2400" dirty="0"/>
              <a:t>sequence of cities, e.g., Arad, Sibiu, </a:t>
            </a:r>
            <a:r>
              <a:rPr lang="en-US" sz="2400" dirty="0" err="1"/>
              <a:t>Fagaras</a:t>
            </a:r>
            <a:r>
              <a:rPr lang="en-US" sz="2400" dirty="0"/>
              <a:t>, Bucharest
</a:t>
            </a:r>
          </a:p>
        </p:txBody>
      </p:sp>
    </p:spTree>
    <p:extLst>
      <p:ext uri="{BB962C8B-B14F-4D97-AF65-F5344CB8AC3E}">
        <p14:creationId xmlns:p14="http://schemas.microsoft.com/office/powerpoint/2010/main" val="21827401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D7B06F6-D170-4AE7-B8E3-0461436188E4}" type="slidenum">
              <a:rPr lang="en-US"/>
              <a:pPr/>
              <a:t>59</a:t>
            </a:fld>
            <a:endParaRPr lang="en-US"/>
          </a:p>
        </p:txBody>
      </p:sp>
      <p:sp>
        <p:nvSpPr>
          <p:cNvPr id="7170" name="Rectangle 2"/>
          <p:cNvSpPr>
            <a:spLocks noGrp="1" noChangeArrowheads="1"/>
          </p:cNvSpPr>
          <p:nvPr>
            <p:ph type="title"/>
          </p:nvPr>
        </p:nvSpPr>
        <p:spPr>
          <a:xfrm>
            <a:off x="562374" y="152400"/>
            <a:ext cx="10122694" cy="762000"/>
          </a:xfrm>
        </p:spPr>
        <p:txBody>
          <a:bodyPr>
            <a:normAutofit/>
          </a:bodyPr>
          <a:lstStyle/>
          <a:p>
            <a:r>
              <a:rPr lang="en-US" dirty="0"/>
              <a:t>Example: Romania</a:t>
            </a:r>
          </a:p>
        </p:txBody>
      </p:sp>
      <p:pic>
        <p:nvPicPr>
          <p:cNvPr id="7172" name="Picture 4" descr="romania-distances"/>
          <p:cNvPicPr>
            <a:picLocks noGrp="1" noChangeAspect="1" noChangeArrowheads="1"/>
          </p:cNvPicPr>
          <p:nvPr>
            <p:ph idx="1"/>
          </p:nvPr>
        </p:nvPicPr>
        <p:blipFill>
          <a:blip r:embed="rId2" cstate="print"/>
          <a:srcRect/>
          <a:stretch>
            <a:fillRect/>
          </a:stretch>
        </p:blipFill>
        <p:spPr>
          <a:xfrm>
            <a:off x="468645" y="990600"/>
            <a:ext cx="10310152" cy="5181600"/>
          </a:xfrm>
          <a:noFill/>
          <a:ln/>
        </p:spPr>
      </p:pic>
      <p:sp>
        <p:nvSpPr>
          <p:cNvPr id="7" name="Rectangle 6"/>
          <p:cNvSpPr/>
          <p:nvPr/>
        </p:nvSpPr>
        <p:spPr>
          <a:xfrm>
            <a:off x="1218473" y="6324605"/>
            <a:ext cx="8997950" cy="461665"/>
          </a:xfrm>
          <a:prstGeom prst="rect">
            <a:avLst/>
          </a:prstGeom>
        </p:spPr>
        <p:txBody>
          <a:bodyPr wrap="square">
            <a:spAutoFit/>
          </a:bodyPr>
          <a:lstStyle/>
          <a:p>
            <a:r>
              <a:rPr lang="en-US" sz="2400" b="1" dirty="0" smtClean="0"/>
              <a:t>Figure 3.2 A simplified road map of part of Romania.</a:t>
            </a:r>
            <a:endParaRPr lang="en-US" sz="2400" dirty="0"/>
          </a:p>
        </p:txBody>
      </p:sp>
    </p:spTree>
    <p:extLst>
      <p:ext uri="{BB962C8B-B14F-4D97-AF65-F5344CB8AC3E}">
        <p14:creationId xmlns:p14="http://schemas.microsoft.com/office/powerpoint/2010/main" val="1020260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37319" y="304800"/>
            <a:ext cx="11037969" cy="672353"/>
          </a:xfrm>
        </p:spPr>
        <p:txBody>
          <a:bodyPr>
            <a:normAutofit fontScale="90000"/>
          </a:bodyPr>
          <a:lstStyle/>
          <a:p>
            <a:r>
              <a:rPr lang="en-US" altLang="en-US" sz="5500" dirty="0">
                <a:solidFill>
                  <a:schemeClr val="accent2"/>
                </a:solidFill>
              </a:rPr>
              <a:t>Real AI</a:t>
            </a:r>
          </a:p>
        </p:txBody>
      </p:sp>
      <p:sp>
        <p:nvSpPr>
          <p:cNvPr id="102403" name="Rectangle 3"/>
          <p:cNvSpPr>
            <a:spLocks noGrp="1" noChangeArrowheads="1"/>
          </p:cNvSpPr>
          <p:nvPr>
            <p:ph type="body" idx="1"/>
          </p:nvPr>
        </p:nvSpPr>
        <p:spPr>
          <a:xfrm>
            <a:off x="137318" y="1497386"/>
            <a:ext cx="10972801" cy="4598614"/>
          </a:xfrm>
        </p:spPr>
        <p:txBody>
          <a:bodyPr>
            <a:normAutofit lnSpcReduction="10000"/>
          </a:bodyPr>
          <a:lstStyle/>
          <a:p>
            <a:r>
              <a:rPr lang="en-US" altLang="en-US" dirty="0"/>
              <a:t>A serious science.</a:t>
            </a:r>
          </a:p>
          <a:p>
            <a:r>
              <a:rPr lang="en-US" altLang="en-US" dirty="0">
                <a:solidFill>
                  <a:schemeClr val="accent2"/>
                </a:solidFill>
              </a:rPr>
              <a:t>General-purpose AI</a:t>
            </a:r>
            <a:r>
              <a:rPr lang="en-US" altLang="en-US" dirty="0"/>
              <a:t> like the robots of science fiction is incredibly hard</a:t>
            </a:r>
          </a:p>
          <a:p>
            <a:pPr lvl="1"/>
            <a:r>
              <a:rPr lang="en-US" altLang="en-US" dirty="0"/>
              <a:t>Human brain appears to have lots of special and general functions, integrated in some amazing way that we really do not understand at all (yet)</a:t>
            </a:r>
          </a:p>
          <a:p>
            <a:r>
              <a:rPr lang="en-US" altLang="en-US" dirty="0">
                <a:solidFill>
                  <a:schemeClr val="accent2"/>
                </a:solidFill>
              </a:rPr>
              <a:t>Special-purpose AI</a:t>
            </a:r>
            <a:r>
              <a:rPr lang="en-US" altLang="en-US" dirty="0"/>
              <a:t> is more doable (nontrivial)</a:t>
            </a:r>
          </a:p>
          <a:p>
            <a:pPr lvl="1"/>
            <a:r>
              <a:rPr lang="en-US" altLang="en-US" dirty="0"/>
              <a:t>E.g., chess/poker playing programs, logistics planning, automated translation, voice recognition, web search, data mining, medical diagnosis, keeping a car on the road, … … … …</a:t>
            </a:r>
          </a:p>
        </p:txBody>
      </p:sp>
    </p:spTree>
    <p:extLst>
      <p:ext uri="{BB962C8B-B14F-4D97-AF65-F5344CB8AC3E}">
        <p14:creationId xmlns:p14="http://schemas.microsoft.com/office/powerpoint/2010/main" val="3804963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4" y="0"/>
            <a:ext cx="10122694" cy="762000"/>
          </a:xfrm>
        </p:spPr>
        <p:txBody>
          <a:bodyPr>
            <a:normAutofit/>
          </a:bodyPr>
          <a:lstStyle/>
          <a:p>
            <a:r>
              <a:rPr lang="en-US" b="1" dirty="0" smtClean="0"/>
              <a:t>8-queens problem</a:t>
            </a:r>
            <a:endParaRPr lang="en-US" dirty="0"/>
          </a:p>
        </p:txBody>
      </p:sp>
      <p:sp>
        <p:nvSpPr>
          <p:cNvPr id="3" name="Content Placeholder 2"/>
          <p:cNvSpPr>
            <a:spLocks noGrp="1"/>
          </p:cNvSpPr>
          <p:nvPr>
            <p:ph idx="1"/>
          </p:nvPr>
        </p:nvSpPr>
        <p:spPr>
          <a:xfrm>
            <a:off x="93729" y="762000"/>
            <a:ext cx="10966252" cy="5867400"/>
          </a:xfrm>
        </p:spPr>
        <p:txBody>
          <a:bodyPr>
            <a:noAutofit/>
          </a:bodyPr>
          <a:lstStyle/>
          <a:p>
            <a:pPr algn="just"/>
            <a:r>
              <a:rPr lang="en-US" sz="2600" dirty="0" smtClean="0"/>
              <a:t>The goal of the </a:t>
            </a:r>
            <a:r>
              <a:rPr lang="en-US" sz="2600" b="1" dirty="0" smtClean="0"/>
              <a:t>8-queens problem </a:t>
            </a:r>
            <a:r>
              <a:rPr lang="en-US" sz="2600" dirty="0" smtClean="0"/>
              <a:t>is to place eight queens on a chessboard such that no queen attacks any other. </a:t>
            </a:r>
          </a:p>
          <a:p>
            <a:pPr algn="just"/>
            <a:r>
              <a:rPr lang="en-US" sz="2600" dirty="0" smtClean="0"/>
              <a:t>(A queen attacks any piece in the same row, column or diagonal.)</a:t>
            </a:r>
          </a:p>
          <a:p>
            <a:pPr algn="just"/>
            <a:r>
              <a:rPr lang="en-US" sz="2600" dirty="0" smtClean="0"/>
              <a:t>Figure 3.5 shows an attempted solution that fails: the queen in the rightmost column is attacked by the queen at the top left.</a:t>
            </a:r>
          </a:p>
          <a:p>
            <a:r>
              <a:rPr lang="en-US" sz="2600" dirty="0" smtClean="0"/>
              <a:t>There are two main kinds of formulation. </a:t>
            </a:r>
          </a:p>
          <a:p>
            <a:r>
              <a:rPr lang="en-US" sz="2600" dirty="0" smtClean="0"/>
              <a:t>An </a:t>
            </a:r>
            <a:r>
              <a:rPr lang="en-US" sz="2600" b="1" dirty="0" smtClean="0"/>
              <a:t>incremental </a:t>
            </a:r>
            <a:r>
              <a:rPr lang="en-US" sz="2600" dirty="0" smtClean="0"/>
              <a:t>formulation involves operators that </a:t>
            </a:r>
            <a:r>
              <a:rPr lang="en-US" sz="2600" i="1" dirty="0" smtClean="0"/>
              <a:t>augment the state </a:t>
            </a:r>
            <a:r>
              <a:rPr lang="en-US" sz="2600" dirty="0" smtClean="0"/>
              <a:t>description, starting with an empty state; for the 8-queens problem, this means that each action adds a queen to the state. </a:t>
            </a:r>
          </a:p>
          <a:p>
            <a:r>
              <a:rPr lang="en-US" sz="2600" dirty="0" smtClean="0"/>
              <a:t>A complete-state formulation starts with all 8 queens on the board and moves them around. In either case, the path cost is of no interest because only the final state counts.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dirty="0"/>
          </a:p>
        </p:txBody>
      </p:sp>
    </p:spTree>
    <p:extLst>
      <p:ext uri="{BB962C8B-B14F-4D97-AF65-F5344CB8AC3E}">
        <p14:creationId xmlns:p14="http://schemas.microsoft.com/office/powerpoint/2010/main" val="5842621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86" y="76200"/>
            <a:ext cx="10685066" cy="6400800"/>
          </a:xfrm>
        </p:spPr>
        <p:txBody>
          <a:bodyPr>
            <a:noAutofit/>
          </a:bodyPr>
          <a:lstStyle/>
          <a:p>
            <a:pPr algn="just"/>
            <a:r>
              <a:rPr lang="en-US" sz="2500" dirty="0" smtClean="0"/>
              <a:t>The first incremental formulation is the following: </a:t>
            </a:r>
          </a:p>
          <a:p>
            <a:pPr algn="just">
              <a:buNone/>
            </a:pPr>
            <a:r>
              <a:rPr lang="en-US" sz="2500" dirty="0" smtClean="0"/>
              <a:t>• </a:t>
            </a:r>
            <a:r>
              <a:rPr lang="en-US" sz="2500" b="1" dirty="0" smtClean="0"/>
              <a:t>States: </a:t>
            </a:r>
            <a:r>
              <a:rPr lang="en-US" sz="2500" dirty="0" smtClean="0"/>
              <a:t>Any arrangement of 0 to 8 queens on the board is a state.</a:t>
            </a:r>
          </a:p>
          <a:p>
            <a:pPr algn="just">
              <a:buNone/>
            </a:pPr>
            <a:r>
              <a:rPr lang="en-US" sz="2500" dirty="0" smtClean="0"/>
              <a:t>• </a:t>
            </a:r>
            <a:r>
              <a:rPr lang="en-US" sz="2500" b="1" dirty="0" smtClean="0"/>
              <a:t>Initial state: </a:t>
            </a:r>
            <a:r>
              <a:rPr lang="en-US" sz="2500" dirty="0" smtClean="0"/>
              <a:t>No queens on the board.</a:t>
            </a:r>
          </a:p>
          <a:p>
            <a:pPr algn="just">
              <a:buNone/>
            </a:pPr>
            <a:r>
              <a:rPr lang="en-US" sz="2500" dirty="0" smtClean="0"/>
              <a:t>• </a:t>
            </a:r>
            <a:r>
              <a:rPr lang="en-US" sz="2500" b="1" dirty="0" smtClean="0"/>
              <a:t>Actions: </a:t>
            </a:r>
            <a:r>
              <a:rPr lang="en-US" sz="2500" dirty="0" smtClean="0"/>
              <a:t>Add a queen to any empty square.</a:t>
            </a:r>
          </a:p>
          <a:p>
            <a:pPr algn="just">
              <a:buNone/>
            </a:pPr>
            <a:r>
              <a:rPr lang="en-US" sz="2500" dirty="0" smtClean="0"/>
              <a:t>• </a:t>
            </a:r>
            <a:r>
              <a:rPr lang="en-US" sz="2500" b="1" dirty="0" smtClean="0"/>
              <a:t>Transition model: </a:t>
            </a:r>
            <a:r>
              <a:rPr lang="en-US" sz="2500" dirty="0" smtClean="0"/>
              <a:t>Returns the board with a queen added to the specified square.</a:t>
            </a:r>
          </a:p>
          <a:p>
            <a:pPr algn="just">
              <a:buNone/>
            </a:pPr>
            <a:r>
              <a:rPr lang="en-US" sz="2500" dirty="0" smtClean="0"/>
              <a:t>• </a:t>
            </a:r>
            <a:r>
              <a:rPr lang="en-US" sz="2500" b="1" dirty="0" smtClean="0"/>
              <a:t>Goal test: </a:t>
            </a:r>
            <a:r>
              <a:rPr lang="en-US" sz="2500" dirty="0" smtClean="0"/>
              <a:t>8 queens are on the board, none attacked.</a:t>
            </a:r>
          </a:p>
          <a:p>
            <a:pPr marL="236538" indent="-236538" algn="just">
              <a:buNone/>
            </a:pPr>
            <a:r>
              <a:rPr lang="en-US" sz="2500" dirty="0" smtClean="0"/>
              <a:t>  This formulation has 64 ・ 63 ・ ・ ・ 57 ≈ 1.8×1014 possible sequences to investigate. Prohibit placing a queen in any square that is already attacked:</a:t>
            </a:r>
          </a:p>
          <a:p>
            <a:pPr algn="just">
              <a:buNone/>
            </a:pPr>
            <a:r>
              <a:rPr lang="en-US" sz="2500" dirty="0" smtClean="0"/>
              <a:t>• </a:t>
            </a:r>
            <a:r>
              <a:rPr lang="en-US" sz="2500" b="1" dirty="0" smtClean="0"/>
              <a:t>States: </a:t>
            </a:r>
            <a:r>
              <a:rPr lang="en-US" sz="2500" dirty="0" smtClean="0"/>
              <a:t>All possible arrangements of n queens (0 ≤ n ≤ 8), one per column in the leftmost n columns, with no queen attacking another.</a:t>
            </a:r>
          </a:p>
          <a:p>
            <a:pPr algn="just">
              <a:buNone/>
            </a:pPr>
            <a:r>
              <a:rPr lang="en-US" sz="2500" dirty="0" smtClean="0"/>
              <a:t>• </a:t>
            </a:r>
            <a:r>
              <a:rPr lang="en-US" sz="2500" b="1" dirty="0" smtClean="0"/>
              <a:t>Actions: </a:t>
            </a:r>
            <a:r>
              <a:rPr lang="en-US" sz="2500" dirty="0" smtClean="0"/>
              <a:t>Add a queen to any square in the leftmost empty column such that it is not attacked by any other queen.</a:t>
            </a:r>
            <a:endParaRPr lang="en-US" sz="2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dirty="0"/>
          </a:p>
        </p:txBody>
      </p:sp>
    </p:spTree>
    <p:extLst>
      <p:ext uri="{BB962C8B-B14F-4D97-AF65-F5344CB8AC3E}">
        <p14:creationId xmlns:p14="http://schemas.microsoft.com/office/powerpoint/2010/main" val="4059633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7" y="228600"/>
            <a:ext cx="10778795" cy="2133600"/>
          </a:xfrm>
        </p:spPr>
        <p:txBody>
          <a:bodyPr>
            <a:normAutofit/>
          </a:bodyPr>
          <a:lstStyle/>
          <a:p>
            <a:pPr algn="just"/>
            <a:r>
              <a:rPr lang="en-US" sz="2400" dirty="0" smtClean="0"/>
              <a:t>This formulation reduces the 8-queens state space from 1.8×1014 to just 2,057, and solutions are easy to find. </a:t>
            </a:r>
          </a:p>
          <a:p>
            <a:pPr algn="just"/>
            <a:r>
              <a:rPr lang="en-US" sz="2400" dirty="0" smtClean="0"/>
              <a:t>For 100 queens the reduction is from roughly 10400 states to about 1052 states a big improvement, but not enough to make the problem tractable.</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0" y="2286000"/>
            <a:ext cx="11247438" cy="4572000"/>
          </a:xfrm>
          <a:prstGeom prst="rect">
            <a:avLst/>
          </a:prstGeom>
          <a:noFill/>
          <a:ln w="9525">
            <a:noFill/>
            <a:miter lim="800000"/>
            <a:headEnd/>
            <a:tailEnd/>
          </a:ln>
        </p:spPr>
      </p:pic>
    </p:spTree>
    <p:extLst>
      <p:ext uri="{BB962C8B-B14F-4D97-AF65-F5344CB8AC3E}">
        <p14:creationId xmlns:p14="http://schemas.microsoft.com/office/powerpoint/2010/main" val="28044615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152400"/>
            <a:ext cx="10122695" cy="792162"/>
          </a:xfrm>
        </p:spPr>
        <p:txBody>
          <a:bodyPr/>
          <a:lstStyle/>
          <a:p>
            <a:r>
              <a:rPr lang="en-US" dirty="0" smtClean="0"/>
              <a:t>SEARCHING FOR SOLUTIONS</a:t>
            </a:r>
            <a:endParaRPr lang="en-US" dirty="0"/>
          </a:p>
        </p:txBody>
      </p:sp>
      <p:sp>
        <p:nvSpPr>
          <p:cNvPr id="3" name="Content Placeholder 2"/>
          <p:cNvSpPr>
            <a:spLocks noGrp="1"/>
          </p:cNvSpPr>
          <p:nvPr>
            <p:ph idx="1"/>
          </p:nvPr>
        </p:nvSpPr>
        <p:spPr>
          <a:xfrm>
            <a:off x="374916" y="990600"/>
            <a:ext cx="10591337" cy="5486400"/>
          </a:xfrm>
        </p:spPr>
        <p:txBody>
          <a:bodyPr>
            <a:noAutofit/>
          </a:bodyPr>
          <a:lstStyle/>
          <a:p>
            <a:pPr algn="just"/>
            <a:r>
              <a:rPr lang="en-US" sz="2200" dirty="0" smtClean="0"/>
              <a:t>A </a:t>
            </a:r>
            <a:r>
              <a:rPr lang="en-US" sz="2200" dirty="0" smtClean="0">
                <a:solidFill>
                  <a:srgbClr val="FF0000"/>
                </a:solidFill>
              </a:rPr>
              <a:t>solution is an action sequence</a:t>
            </a:r>
            <a:r>
              <a:rPr lang="en-US" sz="2200" dirty="0" smtClean="0"/>
              <a:t>, so </a:t>
            </a:r>
            <a:r>
              <a:rPr lang="en-US" sz="2200" b="1" dirty="0" smtClean="0">
                <a:solidFill>
                  <a:srgbClr val="FF0000"/>
                </a:solidFill>
              </a:rPr>
              <a:t>search algorithms work by considering various possible action sequences</a:t>
            </a:r>
            <a:r>
              <a:rPr lang="en-US" sz="2200" dirty="0" smtClean="0"/>
              <a:t>. </a:t>
            </a:r>
          </a:p>
          <a:p>
            <a:pPr algn="just"/>
            <a:r>
              <a:rPr lang="en-US" sz="2200" dirty="0" smtClean="0"/>
              <a:t>The </a:t>
            </a:r>
            <a:r>
              <a:rPr lang="en-US" sz="2200" dirty="0" smtClean="0">
                <a:solidFill>
                  <a:srgbClr val="FF0000"/>
                </a:solidFill>
              </a:rPr>
              <a:t>possible action sequences starting at the initial state form a search tree with the initial state at the root; the branches are actions and the nodes correspond to states in the state space of the problem</a:t>
            </a:r>
            <a:r>
              <a:rPr lang="en-US" sz="2200" dirty="0" smtClean="0"/>
              <a:t>. </a:t>
            </a:r>
          </a:p>
          <a:p>
            <a:pPr algn="just"/>
            <a:r>
              <a:rPr lang="en-US" sz="2200" dirty="0" smtClean="0"/>
              <a:t>Figure 3.6 shows the first few steps in growing the search tree for finding a route from Arad to Bucharest. </a:t>
            </a:r>
          </a:p>
          <a:p>
            <a:pPr algn="just"/>
            <a:r>
              <a:rPr lang="en-US" sz="2200" dirty="0" smtClean="0"/>
              <a:t>The </a:t>
            </a:r>
            <a:r>
              <a:rPr lang="en-US" sz="2200" dirty="0" smtClean="0">
                <a:solidFill>
                  <a:srgbClr val="FF0000"/>
                </a:solidFill>
              </a:rPr>
              <a:t>root node </a:t>
            </a:r>
            <a:r>
              <a:rPr lang="en-US" sz="2200" dirty="0" smtClean="0"/>
              <a:t>of the tree corresponds to the </a:t>
            </a:r>
            <a:r>
              <a:rPr lang="en-US" sz="2200" dirty="0" smtClean="0">
                <a:solidFill>
                  <a:srgbClr val="FF0000"/>
                </a:solidFill>
              </a:rPr>
              <a:t>initial state, </a:t>
            </a:r>
            <a:r>
              <a:rPr lang="en-US" sz="2200" i="1" dirty="0" smtClean="0">
                <a:solidFill>
                  <a:srgbClr val="FF0000"/>
                </a:solidFill>
              </a:rPr>
              <a:t>In(Arad).</a:t>
            </a:r>
          </a:p>
          <a:p>
            <a:pPr algn="just"/>
            <a:r>
              <a:rPr lang="en-US" sz="2200" dirty="0" smtClean="0"/>
              <a:t>The first step is to </a:t>
            </a:r>
            <a:r>
              <a:rPr lang="en-US" sz="2200" dirty="0" smtClean="0">
                <a:solidFill>
                  <a:srgbClr val="FF0000"/>
                </a:solidFill>
              </a:rPr>
              <a:t>test whether this is a goal state</a:t>
            </a:r>
            <a:r>
              <a:rPr lang="en-US" sz="2200" dirty="0" smtClean="0"/>
              <a:t>. </a:t>
            </a:r>
          </a:p>
          <a:p>
            <a:pPr algn="just"/>
            <a:r>
              <a:rPr lang="en-US" sz="2200" dirty="0" smtClean="0"/>
              <a:t>Expanding the current state; that is</a:t>
            </a:r>
            <a:r>
              <a:rPr lang="en-US" sz="2200" b="1" dirty="0" smtClean="0"/>
              <a:t>, </a:t>
            </a:r>
            <a:r>
              <a:rPr lang="en-US" sz="2200" dirty="0" smtClean="0">
                <a:solidFill>
                  <a:srgbClr val="FF0000"/>
                </a:solidFill>
              </a:rPr>
              <a:t>applying each legal action to the current state, thereby generating a new set of states</a:t>
            </a:r>
            <a:r>
              <a:rPr lang="en-US" sz="2200" b="1" dirty="0" smtClean="0"/>
              <a:t>. </a:t>
            </a:r>
          </a:p>
          <a:p>
            <a:pPr algn="just"/>
            <a:r>
              <a:rPr lang="en-US" sz="2200" dirty="0" smtClean="0">
                <a:solidFill>
                  <a:srgbClr val="FF0000"/>
                </a:solidFill>
              </a:rPr>
              <a:t>Add three branches from the parent node </a:t>
            </a:r>
            <a:r>
              <a:rPr lang="en-US" sz="2200" i="1" dirty="0" smtClean="0">
                <a:solidFill>
                  <a:srgbClr val="FF0000"/>
                </a:solidFill>
              </a:rPr>
              <a:t>In(Arad)</a:t>
            </a:r>
            <a:r>
              <a:rPr lang="en-US" sz="2200" i="1" dirty="0" smtClean="0"/>
              <a:t> leading to three new child </a:t>
            </a:r>
            <a:r>
              <a:rPr lang="en-US" sz="2200" dirty="0" smtClean="0"/>
              <a:t>nodes: </a:t>
            </a:r>
            <a:r>
              <a:rPr lang="en-US" sz="2200" i="1" dirty="0" smtClean="0">
                <a:solidFill>
                  <a:srgbClr val="FF0000"/>
                </a:solidFill>
              </a:rPr>
              <a:t>In(Sibiu), In(Timisoara), and In(</a:t>
            </a:r>
            <a:r>
              <a:rPr lang="en-US" sz="2200" i="1" dirty="0" err="1" smtClean="0">
                <a:solidFill>
                  <a:srgbClr val="FF0000"/>
                </a:solidFill>
              </a:rPr>
              <a:t>Zerind</a:t>
            </a:r>
            <a:r>
              <a:rPr lang="en-US" sz="2200" i="1" dirty="0" smtClean="0">
                <a:solidFill>
                  <a:srgbClr val="FF0000"/>
                </a:solidFill>
              </a:rPr>
              <a:t>). </a:t>
            </a:r>
          </a:p>
          <a:p>
            <a:pPr algn="just"/>
            <a:r>
              <a:rPr lang="en-US" sz="2200" i="1" dirty="0" smtClean="0"/>
              <a:t>choose which of these three </a:t>
            </a:r>
            <a:r>
              <a:rPr lang="en-US" sz="2200" dirty="0" smtClean="0"/>
              <a:t>possibilities to consider further.</a:t>
            </a:r>
            <a:endParaRPr lang="en-US" sz="2200" dirty="0"/>
          </a:p>
        </p:txBody>
      </p:sp>
    </p:spTree>
    <p:extLst>
      <p:ext uri="{BB962C8B-B14F-4D97-AF65-F5344CB8AC3E}">
        <p14:creationId xmlns:p14="http://schemas.microsoft.com/office/powerpoint/2010/main" val="2609727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88" y="76200"/>
            <a:ext cx="10685066" cy="6400800"/>
          </a:xfrm>
        </p:spPr>
        <p:txBody>
          <a:bodyPr>
            <a:noAutofit/>
          </a:bodyPr>
          <a:lstStyle/>
          <a:p>
            <a:pPr algn="just"/>
            <a:r>
              <a:rPr lang="en-US" sz="2600" dirty="0" smtClean="0"/>
              <a:t>This is the essence of search—following up one option now and putting the others aside for later, in case the first choice does not lead to a solution. </a:t>
            </a:r>
          </a:p>
          <a:p>
            <a:pPr algn="just"/>
            <a:r>
              <a:rPr lang="en-US" sz="2600" dirty="0" smtClean="0"/>
              <a:t>Suppose we </a:t>
            </a:r>
            <a:r>
              <a:rPr lang="en-US" sz="2600" b="1" dirty="0" smtClean="0">
                <a:solidFill>
                  <a:srgbClr val="FF0000"/>
                </a:solidFill>
              </a:rPr>
              <a:t>choose Sibiu first</a:t>
            </a:r>
            <a:r>
              <a:rPr lang="en-US" sz="2600" dirty="0" smtClean="0"/>
              <a:t>.</a:t>
            </a:r>
          </a:p>
          <a:p>
            <a:pPr algn="just"/>
            <a:r>
              <a:rPr lang="en-US" sz="2600" dirty="0" smtClean="0"/>
              <a:t>Check to see whether it is a goal state (it is not) and then expand it to get </a:t>
            </a:r>
            <a:r>
              <a:rPr lang="en-US" sz="2600" i="1" dirty="0" smtClean="0"/>
              <a:t>In(Arad), In(</a:t>
            </a:r>
            <a:r>
              <a:rPr lang="en-US" sz="2600" i="1" dirty="0" err="1" smtClean="0"/>
              <a:t>Fagaras</a:t>
            </a:r>
            <a:r>
              <a:rPr lang="en-US" sz="2600" i="1" dirty="0" smtClean="0"/>
              <a:t>), In(Oradea), and In(</a:t>
            </a:r>
            <a:r>
              <a:rPr lang="en-US" sz="2600" i="1" dirty="0" err="1" smtClean="0"/>
              <a:t>RimnicuVilcea</a:t>
            </a:r>
            <a:r>
              <a:rPr lang="en-US" sz="2600" i="1" dirty="0" smtClean="0"/>
              <a:t>). </a:t>
            </a:r>
          </a:p>
          <a:p>
            <a:pPr algn="just"/>
            <a:r>
              <a:rPr lang="en-US" sz="2600" i="1" dirty="0" smtClean="0">
                <a:solidFill>
                  <a:srgbClr val="FF0000"/>
                </a:solidFill>
              </a:rPr>
              <a:t>Choose any of these four or go </a:t>
            </a:r>
            <a:r>
              <a:rPr lang="en-US" sz="2600" dirty="0" smtClean="0">
                <a:solidFill>
                  <a:srgbClr val="FF0000"/>
                </a:solidFill>
              </a:rPr>
              <a:t>back and choose Timisoara or </a:t>
            </a:r>
            <a:r>
              <a:rPr lang="en-US" sz="2600" dirty="0" err="1" smtClean="0">
                <a:solidFill>
                  <a:srgbClr val="FF0000"/>
                </a:solidFill>
              </a:rPr>
              <a:t>Zerind</a:t>
            </a:r>
            <a:r>
              <a:rPr lang="en-US" sz="2600" dirty="0" smtClean="0"/>
              <a:t>. </a:t>
            </a:r>
          </a:p>
          <a:p>
            <a:pPr algn="just"/>
            <a:r>
              <a:rPr lang="en-US" sz="2600" dirty="0" smtClean="0">
                <a:solidFill>
                  <a:srgbClr val="FF0000"/>
                </a:solidFill>
              </a:rPr>
              <a:t>Each of these six nodes is a </a:t>
            </a:r>
            <a:r>
              <a:rPr lang="en-US" sz="2600" b="1" dirty="0" smtClean="0">
                <a:solidFill>
                  <a:srgbClr val="FF0000"/>
                </a:solidFill>
              </a:rPr>
              <a:t>leaf node, </a:t>
            </a:r>
            <a:r>
              <a:rPr lang="en-US" sz="2600" dirty="0" smtClean="0">
                <a:solidFill>
                  <a:srgbClr val="FF0000"/>
                </a:solidFill>
              </a:rPr>
              <a:t>that is, a node with no children in the tree</a:t>
            </a:r>
            <a:r>
              <a:rPr lang="en-US" sz="2600" dirty="0" smtClean="0"/>
              <a:t>. </a:t>
            </a:r>
          </a:p>
          <a:p>
            <a:pPr algn="just"/>
            <a:r>
              <a:rPr lang="en-US" sz="2600" dirty="0" smtClean="0"/>
              <a:t>The </a:t>
            </a:r>
            <a:r>
              <a:rPr lang="en-US" sz="2600" dirty="0" smtClean="0">
                <a:solidFill>
                  <a:srgbClr val="FF0000"/>
                </a:solidFill>
              </a:rPr>
              <a:t>set of all leaf nodes available for expansion at any given point is called the </a:t>
            </a:r>
            <a:r>
              <a:rPr lang="en-US" sz="2600" b="1" dirty="0" smtClean="0">
                <a:solidFill>
                  <a:srgbClr val="FF0000"/>
                </a:solidFill>
              </a:rPr>
              <a:t>frontier</a:t>
            </a:r>
            <a:r>
              <a:rPr lang="en-US" sz="2600" b="1" dirty="0" smtClean="0"/>
              <a:t>. </a:t>
            </a:r>
          </a:p>
          <a:p>
            <a:pPr algn="just"/>
            <a:r>
              <a:rPr lang="en-US" sz="2600" dirty="0" smtClean="0"/>
              <a:t>In Fig 3.6, the frontier of each tree consists of those nodes with bold outlines.</a:t>
            </a:r>
          </a:p>
          <a:p>
            <a:pPr algn="just"/>
            <a:r>
              <a:rPr lang="en-US" sz="2600" dirty="0" smtClean="0"/>
              <a:t>The process of expanding nodes on the frontier continues until either a solution is found or there are no more states to expand. </a:t>
            </a:r>
          </a:p>
          <a:p>
            <a:pPr algn="just"/>
            <a:r>
              <a:rPr lang="en-US" sz="2600" dirty="0" smtClean="0"/>
              <a:t>The general TREE-SEARCH algorithm is shown informally in Fig 3.7.</a:t>
            </a:r>
          </a:p>
        </p:txBody>
      </p:sp>
    </p:spTree>
    <p:extLst>
      <p:ext uri="{BB962C8B-B14F-4D97-AF65-F5344CB8AC3E}">
        <p14:creationId xmlns:p14="http://schemas.microsoft.com/office/powerpoint/2010/main" val="15757509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 y="0"/>
            <a:ext cx="11247438" cy="6858000"/>
          </a:xfrm>
          <a:prstGeom prst="rect">
            <a:avLst/>
          </a:prstGeom>
          <a:noFill/>
          <a:ln w="9525">
            <a:noFill/>
            <a:miter lim="800000"/>
            <a:headEnd/>
            <a:tailEnd/>
          </a:ln>
        </p:spPr>
      </p:pic>
    </p:spTree>
    <p:extLst>
      <p:ext uri="{BB962C8B-B14F-4D97-AF65-F5344CB8AC3E}">
        <p14:creationId xmlns:p14="http://schemas.microsoft.com/office/powerpoint/2010/main" val="40303634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 y="0"/>
            <a:ext cx="11247438" cy="6858000"/>
          </a:xfrm>
          <a:prstGeom prst="rect">
            <a:avLst/>
          </a:prstGeom>
          <a:noFill/>
          <a:ln w="9525">
            <a:noFill/>
            <a:miter lim="800000"/>
            <a:headEnd/>
            <a:tailEnd/>
          </a:ln>
        </p:spPr>
      </p:pic>
    </p:spTree>
    <p:extLst>
      <p:ext uri="{BB962C8B-B14F-4D97-AF65-F5344CB8AC3E}">
        <p14:creationId xmlns:p14="http://schemas.microsoft.com/office/powerpoint/2010/main" val="590449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8" y="228600"/>
            <a:ext cx="10778795" cy="6400800"/>
          </a:xfrm>
        </p:spPr>
        <p:txBody>
          <a:bodyPr>
            <a:noAutofit/>
          </a:bodyPr>
          <a:lstStyle/>
          <a:p>
            <a:pPr algn="just"/>
            <a:r>
              <a:rPr lang="en-US" sz="2600" dirty="0" smtClean="0"/>
              <a:t>Search algorithms all share this basic structure; they vary primarily according to </a:t>
            </a:r>
            <a:r>
              <a:rPr lang="en-US" sz="2600" dirty="0" smtClean="0">
                <a:solidFill>
                  <a:srgbClr val="FF0000"/>
                </a:solidFill>
              </a:rPr>
              <a:t>how they choose which state to expand next—the so-called </a:t>
            </a:r>
            <a:r>
              <a:rPr lang="en-US" sz="2600" b="1" dirty="0" smtClean="0">
                <a:solidFill>
                  <a:srgbClr val="FF0000"/>
                </a:solidFill>
              </a:rPr>
              <a:t>search strategy</a:t>
            </a:r>
            <a:r>
              <a:rPr lang="en-US" sz="2600" b="1" dirty="0" smtClean="0"/>
              <a:t>.</a:t>
            </a:r>
            <a:endParaRPr lang="en-US" sz="2600" dirty="0" smtClean="0"/>
          </a:p>
          <a:p>
            <a:pPr algn="just"/>
            <a:r>
              <a:rPr lang="en-US" sz="2600" dirty="0" smtClean="0"/>
              <a:t>The eagle-eyed reader will notice one peculiar thing about the search tree shown in Fig3.6: it includes the path from Arad to Sibiu and back to Arad again! </a:t>
            </a:r>
            <a:r>
              <a:rPr lang="en-US" sz="2600" i="1" dirty="0" smtClean="0"/>
              <a:t>In(Arad) </a:t>
            </a:r>
            <a:r>
              <a:rPr lang="en-US" sz="2600" dirty="0" smtClean="0"/>
              <a:t>is a </a:t>
            </a:r>
            <a:r>
              <a:rPr lang="en-US" sz="2600" dirty="0" smtClean="0">
                <a:solidFill>
                  <a:srgbClr val="FF0000"/>
                </a:solidFill>
              </a:rPr>
              <a:t>repeated state in the search tree, generated in this case by a loopy path</a:t>
            </a:r>
            <a:r>
              <a:rPr lang="en-US" sz="2600" b="1" dirty="0" smtClean="0"/>
              <a:t>. </a:t>
            </a:r>
          </a:p>
          <a:p>
            <a:pPr algn="just"/>
            <a:r>
              <a:rPr lang="en-US" sz="2600" dirty="0" smtClean="0"/>
              <a:t>Considering such loopy paths means that the complete search tree for Romania is </a:t>
            </a:r>
            <a:r>
              <a:rPr lang="en-US" sz="2600" i="1" dirty="0" smtClean="0"/>
              <a:t>infinite because there </a:t>
            </a:r>
            <a:r>
              <a:rPr lang="en-US" sz="2600" dirty="0" smtClean="0"/>
              <a:t>is no limit to how often one can traverse a loop. </a:t>
            </a:r>
          </a:p>
          <a:p>
            <a:pPr algn="just"/>
            <a:r>
              <a:rPr lang="en-US" sz="2600" dirty="0" smtClean="0"/>
              <a:t>The state space—the map shown in Fig3.2 has only 20 states. </a:t>
            </a:r>
          </a:p>
          <a:p>
            <a:pPr algn="just"/>
            <a:r>
              <a:rPr lang="en-US" sz="2600" dirty="0" smtClean="0"/>
              <a:t>Loops can cause certain algorithms to fail, making otherwise solvable problems unsolvable. No need to consider loopy paths. </a:t>
            </a:r>
          </a:p>
          <a:p>
            <a:pPr algn="just"/>
            <a:r>
              <a:rPr lang="en-US" sz="2600" dirty="0" smtClean="0"/>
              <a:t>Path costs are additive and step costs are nonnegative, a loopy path to any given state is never better than the same path with the loop removed.</a:t>
            </a:r>
            <a:endParaRPr lang="en-US" sz="2600" dirty="0"/>
          </a:p>
        </p:txBody>
      </p:sp>
    </p:spTree>
    <p:extLst>
      <p:ext uri="{BB962C8B-B14F-4D97-AF65-F5344CB8AC3E}">
        <p14:creationId xmlns:p14="http://schemas.microsoft.com/office/powerpoint/2010/main" val="31727779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88" y="76200"/>
            <a:ext cx="10685066" cy="6629400"/>
          </a:xfrm>
        </p:spPr>
        <p:txBody>
          <a:bodyPr>
            <a:noAutofit/>
          </a:bodyPr>
          <a:lstStyle/>
          <a:p>
            <a:pPr algn="just"/>
            <a:r>
              <a:rPr lang="en-US" sz="2600" dirty="0" smtClean="0">
                <a:solidFill>
                  <a:srgbClr val="FF0000"/>
                </a:solidFill>
              </a:rPr>
              <a:t>Loopy paths are a special case of the more general concept of </a:t>
            </a:r>
            <a:r>
              <a:rPr lang="en-US" sz="2600" b="1" dirty="0" smtClean="0">
                <a:solidFill>
                  <a:srgbClr val="FF0000"/>
                </a:solidFill>
              </a:rPr>
              <a:t>redundant paths</a:t>
            </a:r>
            <a:r>
              <a:rPr lang="en-US" sz="2600" dirty="0" smtClean="0"/>
              <a:t>,</a:t>
            </a:r>
            <a:r>
              <a:rPr lang="en-US" sz="2600" b="1" dirty="0" smtClean="0"/>
              <a:t> </a:t>
            </a:r>
            <a:r>
              <a:rPr lang="en-US" sz="2600" dirty="0" smtClean="0"/>
              <a:t>which</a:t>
            </a:r>
            <a:r>
              <a:rPr lang="en-US" sz="2600" b="1" dirty="0" smtClean="0"/>
              <a:t> </a:t>
            </a:r>
            <a:r>
              <a:rPr lang="en-US" sz="2600" dirty="0" smtClean="0"/>
              <a:t>exist whenever there is more than one way to get from one state to another. </a:t>
            </a:r>
          </a:p>
          <a:p>
            <a:pPr algn="just"/>
            <a:r>
              <a:rPr lang="en-US" sz="2600" dirty="0" smtClean="0"/>
              <a:t>Consider the paths Arad–Sibiu (140 km long) and Arad–</a:t>
            </a:r>
            <a:r>
              <a:rPr lang="en-US" sz="2600" dirty="0" err="1" smtClean="0"/>
              <a:t>Zerind</a:t>
            </a:r>
            <a:r>
              <a:rPr lang="en-US" sz="2600" dirty="0" smtClean="0"/>
              <a:t>–Oradea–Sibiu (297 km long). </a:t>
            </a:r>
          </a:p>
          <a:p>
            <a:pPr algn="just"/>
            <a:r>
              <a:rPr lang="en-US" sz="2600" dirty="0" smtClean="0"/>
              <a:t>Second path is redundant—it’s just a worse way to get to the same state. </a:t>
            </a:r>
          </a:p>
          <a:p>
            <a:pPr algn="just"/>
            <a:r>
              <a:rPr lang="en-US" sz="2600" dirty="0" smtClean="0"/>
              <a:t>If you are concerned about reaching the goal, there’s never any reason to keep more than one path to any given state, because any goal state that is reachable by extending one path is also reachable by extending the other. </a:t>
            </a:r>
          </a:p>
          <a:p>
            <a:pPr algn="just"/>
            <a:r>
              <a:rPr lang="en-US" sz="2600" dirty="0" smtClean="0"/>
              <a:t>It is possible to define the problem itself so as to eliminate redundant paths. </a:t>
            </a:r>
          </a:p>
          <a:p>
            <a:pPr algn="just"/>
            <a:r>
              <a:rPr lang="en-US" sz="2600" dirty="0" smtClean="0"/>
              <a:t>Ex:  If we formulate the 8-queens problem so that a queen can be placed in any column, then each state with n queens can be reached by n! different paths; but if we reformulate the problem so that each new queen is placed in the leftmost empty column, then each state can be reached only through one path.</a:t>
            </a:r>
            <a:endParaRPr lang="en-US" sz="2600" dirty="0"/>
          </a:p>
        </p:txBody>
      </p:sp>
    </p:spTree>
    <p:extLst>
      <p:ext uri="{BB962C8B-B14F-4D97-AF65-F5344CB8AC3E}">
        <p14:creationId xmlns:p14="http://schemas.microsoft.com/office/powerpoint/2010/main" val="35850155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729" y="228600"/>
            <a:ext cx="10966252" cy="6477000"/>
          </a:xfrm>
        </p:spPr>
        <p:txBody>
          <a:bodyPr>
            <a:noAutofit/>
          </a:bodyPr>
          <a:lstStyle/>
          <a:p>
            <a:pPr algn="just"/>
            <a:r>
              <a:rPr lang="en-US" sz="2600" dirty="0" smtClean="0"/>
              <a:t>This includes </a:t>
            </a:r>
            <a:r>
              <a:rPr lang="en-US" sz="2600" dirty="0" smtClean="0">
                <a:solidFill>
                  <a:srgbClr val="FF0000"/>
                </a:solidFill>
              </a:rPr>
              <a:t>all problems where the actions are reversible, such as route-finding problems and sliding-block puzzles</a:t>
            </a:r>
            <a:r>
              <a:rPr lang="en-US" sz="2600" dirty="0" smtClean="0"/>
              <a:t>. </a:t>
            </a:r>
          </a:p>
          <a:p>
            <a:pPr algn="just"/>
            <a:r>
              <a:rPr lang="en-US" sz="2600" dirty="0" smtClean="0">
                <a:solidFill>
                  <a:srgbClr val="FF0000"/>
                </a:solidFill>
              </a:rPr>
              <a:t>Route finding on a rectangular grid </a:t>
            </a:r>
            <a:r>
              <a:rPr lang="en-US" sz="2600" dirty="0" smtClean="0"/>
              <a:t>(like the one used later for Figure 3.9) is a particularly important example in computer games. </a:t>
            </a:r>
          </a:p>
          <a:p>
            <a:pPr algn="just"/>
            <a:r>
              <a:rPr lang="en-US" sz="2600" dirty="0" smtClean="0"/>
              <a:t>In a grid, </a:t>
            </a:r>
            <a:r>
              <a:rPr lang="en-US" sz="2600" dirty="0" smtClean="0">
                <a:solidFill>
                  <a:srgbClr val="FF0000"/>
                </a:solidFill>
              </a:rPr>
              <a:t>each state has four successors, so a search tree of depth d that includes repeated states has 4</a:t>
            </a:r>
            <a:r>
              <a:rPr lang="en-US" sz="2600" baseline="30000" dirty="0" smtClean="0">
                <a:solidFill>
                  <a:srgbClr val="FF0000"/>
                </a:solidFill>
              </a:rPr>
              <a:t>d</a:t>
            </a:r>
            <a:r>
              <a:rPr lang="en-US" sz="2600" dirty="0" smtClean="0">
                <a:solidFill>
                  <a:srgbClr val="FF0000"/>
                </a:solidFill>
              </a:rPr>
              <a:t> leaves; but there are only about 2d</a:t>
            </a:r>
            <a:r>
              <a:rPr lang="en-US" sz="2600" baseline="30000" dirty="0" smtClean="0">
                <a:solidFill>
                  <a:srgbClr val="FF0000"/>
                </a:solidFill>
              </a:rPr>
              <a:t>2</a:t>
            </a:r>
            <a:r>
              <a:rPr lang="en-US" sz="2600" dirty="0" smtClean="0">
                <a:solidFill>
                  <a:srgbClr val="FF0000"/>
                </a:solidFill>
              </a:rPr>
              <a:t> distinct states within d steps of any given state</a:t>
            </a:r>
            <a:r>
              <a:rPr lang="en-US" sz="2600" dirty="0" smtClean="0"/>
              <a:t>. </a:t>
            </a:r>
          </a:p>
          <a:p>
            <a:pPr algn="just"/>
            <a:r>
              <a:rPr lang="en-US" sz="2600" dirty="0" smtClean="0"/>
              <a:t>For d = 20, means about a trillion nodes but only about 800 distinct states. </a:t>
            </a:r>
          </a:p>
          <a:p>
            <a:pPr algn="just"/>
            <a:r>
              <a:rPr lang="en-US" sz="2600" dirty="0" smtClean="0">
                <a:solidFill>
                  <a:srgbClr val="FF0000"/>
                </a:solidFill>
              </a:rPr>
              <a:t>Following redundant paths can cause a tractable problem to become intractable. </a:t>
            </a:r>
          </a:p>
          <a:p>
            <a:pPr algn="just"/>
            <a:r>
              <a:rPr lang="en-US" sz="2600" dirty="0" smtClean="0"/>
              <a:t>This is true even for algorithms that know how to avoid infinite loops.</a:t>
            </a:r>
          </a:p>
        </p:txBody>
      </p:sp>
    </p:spTree>
    <p:extLst>
      <p:ext uri="{BB962C8B-B14F-4D97-AF65-F5344CB8AC3E}">
        <p14:creationId xmlns:p14="http://schemas.microsoft.com/office/powerpoint/2010/main" val="1135710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594519" y="152400"/>
            <a:ext cx="10106008" cy="1131794"/>
          </a:xfrm>
        </p:spPr>
        <p:txBody>
          <a:bodyPr/>
          <a:lstStyle/>
          <a:p>
            <a:r>
              <a:rPr lang="en-US" altLang="en-US" sz="5500" dirty="0">
                <a:solidFill>
                  <a:schemeClr val="accent2"/>
                </a:solidFill>
              </a:rPr>
              <a:t>Definitions of AI</a:t>
            </a:r>
          </a:p>
        </p:txBody>
      </p:sp>
      <p:graphicFrame>
        <p:nvGraphicFramePr>
          <p:cNvPr id="105488" name="Group 16"/>
          <p:cNvGraphicFramePr>
            <a:graphicFrameLocks noGrp="1"/>
          </p:cNvGraphicFramePr>
          <p:nvPr>
            <p:ph idx="1"/>
            <p:extLst>
              <p:ext uri="{D42A27DB-BD31-4B8C-83A1-F6EECF244321}">
                <p14:modId xmlns:p14="http://schemas.microsoft.com/office/powerpoint/2010/main" val="1121681696"/>
              </p:ext>
            </p:extLst>
          </p:nvPr>
        </p:nvGraphicFramePr>
        <p:xfrm>
          <a:off x="4633119" y="1685330"/>
          <a:ext cx="6463802" cy="2175330"/>
        </p:xfrm>
        <a:graphic>
          <a:graphicData uri="http://schemas.openxmlformats.org/drawingml/2006/table">
            <a:tbl>
              <a:tblPr/>
              <a:tblGrid>
                <a:gridCol w="3232614"/>
                <a:gridCol w="3231188"/>
              </a:tblGrid>
              <a:tr h="1034551">
                <a:tc>
                  <a:txBody>
                    <a:bodyPr/>
                    <a:lstStyle>
                      <a:lvl1pPr>
                        <a:lnSpc>
                          <a:spcPct val="124000"/>
                        </a:lnSpc>
                        <a:spcBef>
                          <a:spcPts val="900"/>
                        </a:spcBef>
                        <a:buFont typeface="Arial" charset="0"/>
                        <a:defRPr sz="3200">
                          <a:solidFill>
                            <a:srgbClr val="000000"/>
                          </a:solidFill>
                          <a:latin typeface="Arial" charset="0"/>
                          <a:ea typeface="宋体" pitchFamily="2" charset="-122"/>
                        </a:defRPr>
                      </a:lvl1pPr>
                      <a:lvl2pPr marL="495300" indent="-38100">
                        <a:lnSpc>
                          <a:spcPct val="124000"/>
                        </a:lnSpc>
                        <a:spcBef>
                          <a:spcPts val="775"/>
                        </a:spcBef>
                        <a:buFont typeface="Arial" charset="0"/>
                        <a:defRPr sz="2700">
                          <a:solidFill>
                            <a:srgbClr val="000000"/>
                          </a:solidFill>
                          <a:latin typeface="Arial" charset="0"/>
                          <a:ea typeface="宋体" pitchFamily="2" charset="-122"/>
                        </a:defRPr>
                      </a:lvl2pPr>
                      <a:lvl3pPr marL="1019175" indent="-104775">
                        <a:lnSpc>
                          <a:spcPct val="124000"/>
                        </a:lnSpc>
                        <a:spcBef>
                          <a:spcPts val="675"/>
                        </a:spcBef>
                        <a:buFont typeface="Arial" charset="0"/>
                        <a:defRPr sz="2300">
                          <a:solidFill>
                            <a:srgbClr val="000000"/>
                          </a:solidFill>
                          <a:latin typeface="Arial" charset="0"/>
                          <a:ea typeface="宋体" pitchFamily="2" charset="-122"/>
                        </a:defRPr>
                      </a:lvl3pPr>
                      <a:lvl4pPr marL="1520825" indent="-149225">
                        <a:lnSpc>
                          <a:spcPct val="124000"/>
                        </a:lnSpc>
                        <a:spcBef>
                          <a:spcPts val="550"/>
                        </a:spcBef>
                        <a:buFont typeface="Arial" charset="0"/>
                        <a:defRPr sz="2000">
                          <a:solidFill>
                            <a:srgbClr val="000000"/>
                          </a:solidFill>
                          <a:latin typeface="Arial" charset="0"/>
                          <a:ea typeface="宋体" pitchFamily="2" charset="-122"/>
                        </a:defRPr>
                      </a:lvl4pPr>
                      <a:lvl5pPr marL="2038350" indent="-209550">
                        <a:lnSpc>
                          <a:spcPct val="124000"/>
                        </a:lnSpc>
                        <a:spcBef>
                          <a:spcPts val="550"/>
                        </a:spcBef>
                        <a:buFont typeface="Arial" charset="0"/>
                        <a:defRPr sz="2000">
                          <a:solidFill>
                            <a:srgbClr val="000000"/>
                          </a:solidFill>
                          <a:latin typeface="Arial" charset="0"/>
                          <a:ea typeface="宋体" pitchFamily="2" charset="-122"/>
                        </a:defRPr>
                      </a:lvl5pPr>
                      <a:lvl6pPr marL="24955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6pPr>
                      <a:lvl7pPr marL="29527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7pPr>
                      <a:lvl8pPr marL="34099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8pPr>
                      <a:lvl9pPr marL="38671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9pPr>
                    </a:lstStyle>
                    <a:p>
                      <a:pPr marL="0" marR="0" lvl="0" indent="0" algn="ctr" defTabSz="457200" rtl="0" eaLnBrk="1" fontAlgn="base" latinLnBrk="0" hangingPunct="1">
                        <a:lnSpc>
                          <a:spcPct val="124000"/>
                        </a:lnSpc>
                        <a:spcBef>
                          <a:spcPts val="900"/>
                        </a:spcBef>
                        <a:spcAft>
                          <a:spcPct val="0"/>
                        </a:spcAft>
                        <a:buClr>
                          <a:srgbClr val="000000"/>
                        </a:buClr>
                        <a:buSzPct val="100000"/>
                        <a:buFont typeface="Arial" charset="0"/>
                        <a:buNone/>
                        <a:tabLst/>
                      </a:pPr>
                      <a:r>
                        <a:rPr kumimoji="0" lang="en-US" altLang="en-US" sz="2800" b="0" i="0" u="none" strike="noStrike" cap="none" normalizeH="0" baseline="0" dirty="0" smtClean="0">
                          <a:ln>
                            <a:noFill/>
                          </a:ln>
                          <a:solidFill>
                            <a:srgbClr val="000000"/>
                          </a:solidFill>
                          <a:effectLst/>
                          <a:latin typeface="Arial" charset="0"/>
                          <a:ea typeface="宋体" pitchFamily="2" charset="-122"/>
                        </a:rPr>
                        <a:t>Systems that </a:t>
                      </a:r>
                      <a:r>
                        <a:rPr kumimoji="0" lang="en-US" altLang="en-US" sz="2800" b="0" i="0" u="none" strike="noStrike" cap="none" normalizeH="0" baseline="0" dirty="0" smtClean="0">
                          <a:ln>
                            <a:noFill/>
                          </a:ln>
                          <a:solidFill>
                            <a:schemeClr val="accent2"/>
                          </a:solidFill>
                          <a:effectLst/>
                          <a:latin typeface="Arial" charset="0"/>
                          <a:ea typeface="宋体" pitchFamily="2" charset="-122"/>
                        </a:rPr>
                        <a:t>think</a:t>
                      </a:r>
                      <a:r>
                        <a:rPr kumimoji="0" lang="en-US" altLang="en-US" sz="2800" b="0" i="0" u="none" strike="noStrike" cap="none" normalizeH="0" baseline="0" dirty="0" smtClean="0">
                          <a:ln>
                            <a:noFill/>
                          </a:ln>
                          <a:solidFill>
                            <a:srgbClr val="000000"/>
                          </a:solidFill>
                          <a:effectLst/>
                          <a:latin typeface="Arial" charset="0"/>
                          <a:ea typeface="宋体" pitchFamily="2" charset="-122"/>
                        </a:rPr>
                        <a:t> </a:t>
                      </a:r>
                      <a:r>
                        <a:rPr kumimoji="0" lang="en-US" altLang="en-US" sz="2800" b="0" i="0" u="none" strike="noStrike" cap="none" normalizeH="0" baseline="0" dirty="0" smtClean="0">
                          <a:ln>
                            <a:noFill/>
                          </a:ln>
                          <a:solidFill>
                            <a:srgbClr val="006600"/>
                          </a:solidFill>
                          <a:effectLst/>
                          <a:latin typeface="Arial" charset="0"/>
                          <a:ea typeface="宋体" pitchFamily="2" charset="-122"/>
                        </a:rPr>
                        <a:t>like humans</a:t>
                      </a:r>
                    </a:p>
                  </a:txBody>
                  <a:tcPr marL="102249" marR="102249" marT="40341" marB="403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4000"/>
                        </a:lnSpc>
                        <a:spcBef>
                          <a:spcPts val="900"/>
                        </a:spcBef>
                        <a:buFont typeface="Arial" charset="0"/>
                        <a:defRPr sz="3200">
                          <a:solidFill>
                            <a:srgbClr val="000000"/>
                          </a:solidFill>
                          <a:latin typeface="Arial" charset="0"/>
                          <a:ea typeface="宋体" pitchFamily="2" charset="-122"/>
                        </a:defRPr>
                      </a:lvl1pPr>
                      <a:lvl2pPr marL="495300" indent="-38100">
                        <a:lnSpc>
                          <a:spcPct val="124000"/>
                        </a:lnSpc>
                        <a:spcBef>
                          <a:spcPts val="775"/>
                        </a:spcBef>
                        <a:buFont typeface="Arial" charset="0"/>
                        <a:defRPr sz="2700">
                          <a:solidFill>
                            <a:srgbClr val="000000"/>
                          </a:solidFill>
                          <a:latin typeface="Arial" charset="0"/>
                          <a:ea typeface="宋体" pitchFamily="2" charset="-122"/>
                        </a:defRPr>
                      </a:lvl2pPr>
                      <a:lvl3pPr marL="1019175" indent="-104775">
                        <a:lnSpc>
                          <a:spcPct val="124000"/>
                        </a:lnSpc>
                        <a:spcBef>
                          <a:spcPts val="675"/>
                        </a:spcBef>
                        <a:buFont typeface="Arial" charset="0"/>
                        <a:defRPr sz="2300">
                          <a:solidFill>
                            <a:srgbClr val="000000"/>
                          </a:solidFill>
                          <a:latin typeface="Arial" charset="0"/>
                          <a:ea typeface="宋体" pitchFamily="2" charset="-122"/>
                        </a:defRPr>
                      </a:lvl3pPr>
                      <a:lvl4pPr marL="1520825" indent="-149225">
                        <a:lnSpc>
                          <a:spcPct val="124000"/>
                        </a:lnSpc>
                        <a:spcBef>
                          <a:spcPts val="550"/>
                        </a:spcBef>
                        <a:buFont typeface="Arial" charset="0"/>
                        <a:defRPr sz="2000">
                          <a:solidFill>
                            <a:srgbClr val="000000"/>
                          </a:solidFill>
                          <a:latin typeface="Arial" charset="0"/>
                          <a:ea typeface="宋体" pitchFamily="2" charset="-122"/>
                        </a:defRPr>
                      </a:lvl4pPr>
                      <a:lvl5pPr marL="2038350" indent="-209550">
                        <a:lnSpc>
                          <a:spcPct val="124000"/>
                        </a:lnSpc>
                        <a:spcBef>
                          <a:spcPts val="550"/>
                        </a:spcBef>
                        <a:buFont typeface="Arial" charset="0"/>
                        <a:defRPr sz="2000">
                          <a:solidFill>
                            <a:srgbClr val="000000"/>
                          </a:solidFill>
                          <a:latin typeface="Arial" charset="0"/>
                          <a:ea typeface="宋体" pitchFamily="2" charset="-122"/>
                        </a:defRPr>
                      </a:lvl5pPr>
                      <a:lvl6pPr marL="24955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6pPr>
                      <a:lvl7pPr marL="29527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7pPr>
                      <a:lvl8pPr marL="34099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8pPr>
                      <a:lvl9pPr marL="38671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9pPr>
                    </a:lstStyle>
                    <a:p>
                      <a:pPr marL="0" marR="0" lvl="0" indent="0" algn="ctr" defTabSz="457200" rtl="0" eaLnBrk="1" fontAlgn="base" latinLnBrk="0" hangingPunct="1">
                        <a:lnSpc>
                          <a:spcPct val="124000"/>
                        </a:lnSpc>
                        <a:spcBef>
                          <a:spcPts val="900"/>
                        </a:spcBef>
                        <a:spcAft>
                          <a:spcPct val="0"/>
                        </a:spcAft>
                        <a:buClr>
                          <a:srgbClr val="000000"/>
                        </a:buClr>
                        <a:buSzPct val="100000"/>
                        <a:buFont typeface="Arial" charset="0"/>
                        <a:buNone/>
                        <a:tabLst/>
                      </a:pPr>
                      <a:r>
                        <a:rPr kumimoji="0" lang="en-US" altLang="en-US" sz="2800" b="0" i="0" u="none" strike="noStrike" cap="none" normalizeH="0" baseline="0" smtClean="0">
                          <a:ln>
                            <a:noFill/>
                          </a:ln>
                          <a:solidFill>
                            <a:srgbClr val="000000"/>
                          </a:solidFill>
                          <a:effectLst/>
                          <a:latin typeface="Arial" charset="0"/>
                          <a:ea typeface="宋体" pitchFamily="2" charset="-122"/>
                        </a:rPr>
                        <a:t>Systems that </a:t>
                      </a:r>
                      <a:r>
                        <a:rPr kumimoji="0" lang="en-US" altLang="en-US" sz="2800" b="0" i="0" u="none" strike="noStrike" cap="none" normalizeH="0" baseline="0" smtClean="0">
                          <a:ln>
                            <a:noFill/>
                          </a:ln>
                          <a:solidFill>
                            <a:schemeClr val="accent2"/>
                          </a:solidFill>
                          <a:effectLst/>
                          <a:latin typeface="Arial" charset="0"/>
                          <a:ea typeface="宋体" pitchFamily="2" charset="-122"/>
                        </a:rPr>
                        <a:t>think</a:t>
                      </a:r>
                      <a:r>
                        <a:rPr kumimoji="0" lang="en-US" altLang="en-US" sz="2800" b="0" i="0" u="none" strike="noStrike" cap="none" normalizeH="0" baseline="0" smtClean="0">
                          <a:ln>
                            <a:noFill/>
                          </a:ln>
                          <a:solidFill>
                            <a:srgbClr val="000000"/>
                          </a:solidFill>
                          <a:effectLst/>
                          <a:latin typeface="Arial" charset="0"/>
                          <a:ea typeface="宋体" pitchFamily="2" charset="-122"/>
                        </a:rPr>
                        <a:t> </a:t>
                      </a:r>
                      <a:r>
                        <a:rPr kumimoji="0" lang="en-US" altLang="en-US" sz="2800" b="0" i="0" u="none" strike="noStrike" cap="none" normalizeH="0" baseline="0" smtClean="0">
                          <a:ln>
                            <a:noFill/>
                          </a:ln>
                          <a:solidFill>
                            <a:srgbClr val="006600"/>
                          </a:solidFill>
                          <a:effectLst/>
                          <a:latin typeface="Arial" charset="0"/>
                          <a:ea typeface="宋体" pitchFamily="2" charset="-122"/>
                        </a:rPr>
                        <a:t>rationally</a:t>
                      </a:r>
                    </a:p>
                  </a:txBody>
                  <a:tcPr marL="102249" marR="102249" marT="40341" marB="403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4551">
                <a:tc>
                  <a:txBody>
                    <a:bodyPr/>
                    <a:lstStyle>
                      <a:lvl1pPr>
                        <a:lnSpc>
                          <a:spcPct val="124000"/>
                        </a:lnSpc>
                        <a:spcBef>
                          <a:spcPts val="900"/>
                        </a:spcBef>
                        <a:buFont typeface="Arial" charset="0"/>
                        <a:defRPr sz="3200">
                          <a:solidFill>
                            <a:srgbClr val="000000"/>
                          </a:solidFill>
                          <a:latin typeface="Arial" charset="0"/>
                          <a:ea typeface="宋体" pitchFamily="2" charset="-122"/>
                        </a:defRPr>
                      </a:lvl1pPr>
                      <a:lvl2pPr marL="495300" indent="-38100">
                        <a:lnSpc>
                          <a:spcPct val="124000"/>
                        </a:lnSpc>
                        <a:spcBef>
                          <a:spcPts val="775"/>
                        </a:spcBef>
                        <a:buFont typeface="Arial" charset="0"/>
                        <a:defRPr sz="2700">
                          <a:solidFill>
                            <a:srgbClr val="000000"/>
                          </a:solidFill>
                          <a:latin typeface="Arial" charset="0"/>
                          <a:ea typeface="宋体" pitchFamily="2" charset="-122"/>
                        </a:defRPr>
                      </a:lvl2pPr>
                      <a:lvl3pPr marL="1019175" indent="-104775">
                        <a:lnSpc>
                          <a:spcPct val="124000"/>
                        </a:lnSpc>
                        <a:spcBef>
                          <a:spcPts val="675"/>
                        </a:spcBef>
                        <a:buFont typeface="Arial" charset="0"/>
                        <a:defRPr sz="2300">
                          <a:solidFill>
                            <a:srgbClr val="000000"/>
                          </a:solidFill>
                          <a:latin typeface="Arial" charset="0"/>
                          <a:ea typeface="宋体" pitchFamily="2" charset="-122"/>
                        </a:defRPr>
                      </a:lvl3pPr>
                      <a:lvl4pPr marL="1520825" indent="-149225">
                        <a:lnSpc>
                          <a:spcPct val="124000"/>
                        </a:lnSpc>
                        <a:spcBef>
                          <a:spcPts val="550"/>
                        </a:spcBef>
                        <a:buFont typeface="Arial" charset="0"/>
                        <a:defRPr sz="2000">
                          <a:solidFill>
                            <a:srgbClr val="000000"/>
                          </a:solidFill>
                          <a:latin typeface="Arial" charset="0"/>
                          <a:ea typeface="宋体" pitchFamily="2" charset="-122"/>
                        </a:defRPr>
                      </a:lvl4pPr>
                      <a:lvl5pPr marL="2038350" indent="-209550">
                        <a:lnSpc>
                          <a:spcPct val="124000"/>
                        </a:lnSpc>
                        <a:spcBef>
                          <a:spcPts val="550"/>
                        </a:spcBef>
                        <a:buFont typeface="Arial" charset="0"/>
                        <a:defRPr sz="2000">
                          <a:solidFill>
                            <a:srgbClr val="000000"/>
                          </a:solidFill>
                          <a:latin typeface="Arial" charset="0"/>
                          <a:ea typeface="宋体" pitchFamily="2" charset="-122"/>
                        </a:defRPr>
                      </a:lvl5pPr>
                      <a:lvl6pPr marL="24955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6pPr>
                      <a:lvl7pPr marL="29527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7pPr>
                      <a:lvl8pPr marL="34099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8pPr>
                      <a:lvl9pPr marL="38671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9pPr>
                    </a:lstStyle>
                    <a:p>
                      <a:pPr marL="0" marR="0" lvl="0" indent="0" algn="ctr" defTabSz="457200" rtl="0" eaLnBrk="1" fontAlgn="base" latinLnBrk="0" hangingPunct="1">
                        <a:lnSpc>
                          <a:spcPct val="124000"/>
                        </a:lnSpc>
                        <a:spcBef>
                          <a:spcPts val="900"/>
                        </a:spcBef>
                        <a:spcAft>
                          <a:spcPct val="0"/>
                        </a:spcAft>
                        <a:buClr>
                          <a:srgbClr val="000000"/>
                        </a:buClr>
                        <a:buSzPct val="100000"/>
                        <a:buFont typeface="Arial" charset="0"/>
                        <a:buNone/>
                        <a:tabLst/>
                      </a:pPr>
                      <a:r>
                        <a:rPr kumimoji="0" lang="en-US" altLang="en-US" sz="2800" b="0" i="0" u="none" strike="noStrike" cap="none" normalizeH="0" baseline="0" dirty="0" smtClean="0">
                          <a:ln>
                            <a:noFill/>
                          </a:ln>
                          <a:solidFill>
                            <a:srgbClr val="000000"/>
                          </a:solidFill>
                          <a:effectLst/>
                          <a:latin typeface="Arial" charset="0"/>
                          <a:ea typeface="宋体" pitchFamily="2" charset="-122"/>
                        </a:rPr>
                        <a:t>Systems that </a:t>
                      </a:r>
                      <a:r>
                        <a:rPr kumimoji="0" lang="en-US" altLang="en-US" sz="2800" b="0" i="0" u="none" strike="noStrike" cap="none" normalizeH="0" baseline="0" dirty="0" smtClean="0">
                          <a:ln>
                            <a:noFill/>
                          </a:ln>
                          <a:solidFill>
                            <a:schemeClr val="accent2"/>
                          </a:solidFill>
                          <a:effectLst/>
                          <a:latin typeface="Arial" charset="0"/>
                          <a:ea typeface="宋体" pitchFamily="2" charset="-122"/>
                        </a:rPr>
                        <a:t>act</a:t>
                      </a:r>
                      <a:r>
                        <a:rPr kumimoji="0" lang="en-US" altLang="en-US" sz="2800" b="0" i="0" u="none" strike="noStrike" cap="none" normalizeH="0" baseline="0" dirty="0" smtClean="0">
                          <a:ln>
                            <a:noFill/>
                          </a:ln>
                          <a:solidFill>
                            <a:srgbClr val="000000"/>
                          </a:solidFill>
                          <a:effectLst/>
                          <a:latin typeface="Arial" charset="0"/>
                          <a:ea typeface="宋体" pitchFamily="2" charset="-122"/>
                        </a:rPr>
                        <a:t> </a:t>
                      </a:r>
                      <a:r>
                        <a:rPr kumimoji="0" lang="en-US" altLang="en-US" sz="2800" b="0" i="0" u="none" strike="noStrike" cap="none" normalizeH="0" baseline="0" dirty="0" smtClean="0">
                          <a:ln>
                            <a:noFill/>
                          </a:ln>
                          <a:solidFill>
                            <a:srgbClr val="006600"/>
                          </a:solidFill>
                          <a:effectLst/>
                          <a:latin typeface="Arial" charset="0"/>
                          <a:ea typeface="宋体" pitchFamily="2" charset="-122"/>
                        </a:rPr>
                        <a:t>like humans</a:t>
                      </a:r>
                    </a:p>
                  </a:txBody>
                  <a:tcPr marL="102249" marR="102249" marT="40341" marB="403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4000"/>
                        </a:lnSpc>
                        <a:spcBef>
                          <a:spcPts val="900"/>
                        </a:spcBef>
                        <a:buFont typeface="Arial" charset="0"/>
                        <a:defRPr sz="3200">
                          <a:solidFill>
                            <a:srgbClr val="000000"/>
                          </a:solidFill>
                          <a:latin typeface="Arial" charset="0"/>
                          <a:ea typeface="宋体" pitchFamily="2" charset="-122"/>
                        </a:defRPr>
                      </a:lvl1pPr>
                      <a:lvl2pPr marL="495300" indent="-38100">
                        <a:lnSpc>
                          <a:spcPct val="124000"/>
                        </a:lnSpc>
                        <a:spcBef>
                          <a:spcPts val="775"/>
                        </a:spcBef>
                        <a:buFont typeface="Arial" charset="0"/>
                        <a:defRPr sz="2700">
                          <a:solidFill>
                            <a:srgbClr val="000000"/>
                          </a:solidFill>
                          <a:latin typeface="Arial" charset="0"/>
                          <a:ea typeface="宋体" pitchFamily="2" charset="-122"/>
                        </a:defRPr>
                      </a:lvl2pPr>
                      <a:lvl3pPr marL="1019175" indent="-104775">
                        <a:lnSpc>
                          <a:spcPct val="124000"/>
                        </a:lnSpc>
                        <a:spcBef>
                          <a:spcPts val="675"/>
                        </a:spcBef>
                        <a:buFont typeface="Arial" charset="0"/>
                        <a:defRPr sz="2300">
                          <a:solidFill>
                            <a:srgbClr val="000000"/>
                          </a:solidFill>
                          <a:latin typeface="Arial" charset="0"/>
                          <a:ea typeface="宋体" pitchFamily="2" charset="-122"/>
                        </a:defRPr>
                      </a:lvl3pPr>
                      <a:lvl4pPr marL="1520825" indent="-149225">
                        <a:lnSpc>
                          <a:spcPct val="124000"/>
                        </a:lnSpc>
                        <a:spcBef>
                          <a:spcPts val="550"/>
                        </a:spcBef>
                        <a:buFont typeface="Arial" charset="0"/>
                        <a:defRPr sz="2000">
                          <a:solidFill>
                            <a:srgbClr val="000000"/>
                          </a:solidFill>
                          <a:latin typeface="Arial" charset="0"/>
                          <a:ea typeface="宋体" pitchFamily="2" charset="-122"/>
                        </a:defRPr>
                      </a:lvl4pPr>
                      <a:lvl5pPr marL="2038350" indent="-209550">
                        <a:lnSpc>
                          <a:spcPct val="124000"/>
                        </a:lnSpc>
                        <a:spcBef>
                          <a:spcPts val="550"/>
                        </a:spcBef>
                        <a:buFont typeface="Arial" charset="0"/>
                        <a:defRPr sz="2000">
                          <a:solidFill>
                            <a:srgbClr val="000000"/>
                          </a:solidFill>
                          <a:latin typeface="Arial" charset="0"/>
                          <a:ea typeface="宋体" pitchFamily="2" charset="-122"/>
                        </a:defRPr>
                      </a:lvl5pPr>
                      <a:lvl6pPr marL="24955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6pPr>
                      <a:lvl7pPr marL="29527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7pPr>
                      <a:lvl8pPr marL="34099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8pPr>
                      <a:lvl9pPr marL="3867150" indent="-209550" defTabSz="457200" fontAlgn="base">
                        <a:lnSpc>
                          <a:spcPct val="124000"/>
                        </a:lnSpc>
                        <a:spcBef>
                          <a:spcPts val="550"/>
                        </a:spcBef>
                        <a:spcAft>
                          <a:spcPct val="0"/>
                        </a:spcAft>
                        <a:buClr>
                          <a:srgbClr val="000000"/>
                        </a:buClr>
                        <a:buSzPct val="100000"/>
                        <a:buFont typeface="Arial" charset="0"/>
                        <a:defRPr sz="2000">
                          <a:solidFill>
                            <a:srgbClr val="000000"/>
                          </a:solidFill>
                          <a:latin typeface="Arial" charset="0"/>
                          <a:ea typeface="宋体" pitchFamily="2" charset="-122"/>
                        </a:defRPr>
                      </a:lvl9pPr>
                    </a:lstStyle>
                    <a:p>
                      <a:pPr marL="0" marR="0" lvl="0" indent="0" algn="ctr" defTabSz="457200" rtl="0" eaLnBrk="1" fontAlgn="base" latinLnBrk="0" hangingPunct="1">
                        <a:lnSpc>
                          <a:spcPct val="124000"/>
                        </a:lnSpc>
                        <a:spcBef>
                          <a:spcPts val="900"/>
                        </a:spcBef>
                        <a:spcAft>
                          <a:spcPct val="0"/>
                        </a:spcAft>
                        <a:buClr>
                          <a:srgbClr val="000000"/>
                        </a:buClr>
                        <a:buSzPct val="100000"/>
                        <a:buFont typeface="Arial" charset="0"/>
                        <a:buNone/>
                        <a:tabLst/>
                      </a:pPr>
                      <a:r>
                        <a:rPr kumimoji="0" lang="en-US" altLang="en-US" sz="2800" b="0" i="0" u="none" strike="noStrike" cap="none" normalizeH="0" baseline="0" dirty="0" smtClean="0">
                          <a:ln>
                            <a:noFill/>
                          </a:ln>
                          <a:solidFill>
                            <a:srgbClr val="000000"/>
                          </a:solidFill>
                          <a:effectLst/>
                          <a:latin typeface="Arial" charset="0"/>
                          <a:ea typeface="宋体" pitchFamily="2" charset="-122"/>
                        </a:rPr>
                        <a:t>Systems that </a:t>
                      </a:r>
                      <a:r>
                        <a:rPr kumimoji="0" lang="en-US" altLang="en-US" sz="2800" b="0" i="0" u="none" strike="noStrike" cap="none" normalizeH="0" baseline="0" dirty="0" smtClean="0">
                          <a:ln>
                            <a:noFill/>
                          </a:ln>
                          <a:solidFill>
                            <a:schemeClr val="accent2"/>
                          </a:solidFill>
                          <a:effectLst/>
                          <a:latin typeface="Arial" charset="0"/>
                          <a:ea typeface="宋体" pitchFamily="2" charset="-122"/>
                        </a:rPr>
                        <a:t>act</a:t>
                      </a:r>
                      <a:r>
                        <a:rPr kumimoji="0" lang="en-US" altLang="en-US" sz="2800" b="0" i="0" u="none" strike="noStrike" cap="none" normalizeH="0" baseline="0" dirty="0" smtClean="0">
                          <a:ln>
                            <a:noFill/>
                          </a:ln>
                          <a:solidFill>
                            <a:srgbClr val="000000"/>
                          </a:solidFill>
                          <a:effectLst/>
                          <a:latin typeface="Arial" charset="0"/>
                          <a:ea typeface="宋体" pitchFamily="2" charset="-122"/>
                        </a:rPr>
                        <a:t> </a:t>
                      </a:r>
                      <a:r>
                        <a:rPr kumimoji="0" lang="en-US" altLang="en-US" sz="2800" b="0" i="0" u="none" strike="noStrike" cap="none" normalizeH="0" baseline="0" dirty="0" smtClean="0">
                          <a:ln>
                            <a:noFill/>
                          </a:ln>
                          <a:solidFill>
                            <a:srgbClr val="006600"/>
                          </a:solidFill>
                          <a:effectLst/>
                          <a:latin typeface="Arial" charset="0"/>
                          <a:ea typeface="宋体" pitchFamily="2" charset="-122"/>
                        </a:rPr>
                        <a:t>rationally</a:t>
                      </a:r>
                    </a:p>
                  </a:txBody>
                  <a:tcPr marL="102249" marR="102249" marT="40341" marB="403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490" name="Text Box 18"/>
          <p:cNvSpPr txBox="1">
            <a:spLocks noChangeArrowheads="1"/>
          </p:cNvSpPr>
          <p:nvPr/>
        </p:nvSpPr>
        <p:spPr bwMode="auto">
          <a:xfrm>
            <a:off x="746919" y="2514600"/>
            <a:ext cx="3408315" cy="92333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solidFill>
                  <a:schemeClr val="tx1"/>
                </a:solidFill>
              </a:rPr>
              <a:t>focus on </a:t>
            </a:r>
            <a:r>
              <a:rPr lang="en-US" altLang="en-US" dirty="0">
                <a:solidFill>
                  <a:schemeClr val="accent2"/>
                </a:solidFill>
              </a:rPr>
              <a:t>action</a:t>
            </a:r>
            <a:r>
              <a:rPr lang="en-US" altLang="en-US" dirty="0">
                <a:solidFill>
                  <a:schemeClr val="tx1"/>
                </a:solidFill>
              </a:rPr>
              <a:t> avoids philosophical issues such as “is the system conscious” etc.</a:t>
            </a:r>
          </a:p>
        </p:txBody>
      </p:sp>
      <p:sp>
        <p:nvSpPr>
          <p:cNvPr id="105491" name="Text Box 19"/>
          <p:cNvSpPr txBox="1">
            <a:spLocks noChangeArrowheads="1"/>
          </p:cNvSpPr>
          <p:nvPr/>
        </p:nvSpPr>
        <p:spPr bwMode="auto">
          <a:xfrm>
            <a:off x="7979755" y="762000"/>
            <a:ext cx="3255650" cy="92333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solidFill>
                  <a:schemeClr val="tx1"/>
                </a:solidFill>
              </a:rPr>
              <a:t>if our system can be </a:t>
            </a:r>
            <a:r>
              <a:rPr lang="en-US" altLang="en-US" dirty="0">
                <a:solidFill>
                  <a:srgbClr val="006600"/>
                </a:solidFill>
              </a:rPr>
              <a:t>more rational than humans</a:t>
            </a:r>
            <a:r>
              <a:rPr lang="en-US" altLang="en-US" dirty="0">
                <a:solidFill>
                  <a:schemeClr val="tx1"/>
                </a:solidFill>
              </a:rPr>
              <a:t> in some cases, why not?</a:t>
            </a:r>
          </a:p>
        </p:txBody>
      </p:sp>
      <p:sp>
        <p:nvSpPr>
          <p:cNvPr id="105492" name="Rectangle 20"/>
          <p:cNvSpPr>
            <a:spLocks noChangeArrowheads="1"/>
          </p:cNvSpPr>
          <p:nvPr/>
        </p:nvSpPr>
        <p:spPr bwMode="auto">
          <a:xfrm>
            <a:off x="79407" y="3962400"/>
            <a:ext cx="11030712"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0" tIns="50760" rIns="101880" bIns="50760"/>
          <a:lstStyle>
            <a:lvl1pPr marL="368300" indent="-368300">
              <a:lnSpc>
                <a:spcPct val="124000"/>
              </a:lnSpc>
              <a:spcBef>
                <a:spcPts val="900"/>
              </a:spcBef>
              <a:buFont typeface="Arial" charset="0"/>
              <a:buChar char="•"/>
              <a:defRPr sz="3600">
                <a:solidFill>
                  <a:srgbClr val="000000"/>
                </a:solidFill>
                <a:latin typeface="Arial" charset="0"/>
                <a:ea typeface="宋体" pitchFamily="2" charset="-122"/>
              </a:defRPr>
            </a:lvl1pPr>
            <a:lvl2pPr marL="812800" indent="-317500">
              <a:lnSpc>
                <a:spcPct val="124000"/>
              </a:lnSpc>
              <a:spcBef>
                <a:spcPts val="775"/>
              </a:spcBef>
              <a:buFont typeface="Arial" charset="0"/>
              <a:buChar char="–"/>
              <a:defRPr sz="3100">
                <a:solidFill>
                  <a:srgbClr val="000000"/>
                </a:solidFill>
                <a:latin typeface="Arial" charset="0"/>
                <a:ea typeface="宋体" pitchFamily="2" charset="-122"/>
              </a:defRPr>
            </a:lvl2pPr>
            <a:lvl3pPr marL="1258888" indent="-239713">
              <a:lnSpc>
                <a:spcPct val="124000"/>
              </a:lnSpc>
              <a:spcBef>
                <a:spcPts val="675"/>
              </a:spcBef>
              <a:buFont typeface="Arial" charset="0"/>
              <a:buChar char="•"/>
              <a:defRPr sz="2700">
                <a:solidFill>
                  <a:srgbClr val="000000"/>
                </a:solidFill>
                <a:latin typeface="Arial" charset="0"/>
                <a:ea typeface="宋体" pitchFamily="2" charset="-122"/>
              </a:defRPr>
            </a:lvl3pPr>
            <a:lvl4pPr marL="1768475" indent="-247650">
              <a:lnSpc>
                <a:spcPct val="124000"/>
              </a:lnSpc>
              <a:spcBef>
                <a:spcPts val="550"/>
              </a:spcBef>
              <a:buFont typeface="Arial" charset="0"/>
              <a:buChar char="–"/>
              <a:defRPr sz="2200">
                <a:solidFill>
                  <a:srgbClr val="000000"/>
                </a:solidFill>
                <a:latin typeface="Arial" charset="0"/>
                <a:ea typeface="宋体" pitchFamily="2" charset="-122"/>
              </a:defRPr>
            </a:lvl4pPr>
            <a:lvl5pPr marL="2286000" indent="-247650">
              <a:lnSpc>
                <a:spcPct val="124000"/>
              </a:lnSpc>
              <a:spcBef>
                <a:spcPts val="550"/>
              </a:spcBef>
              <a:buFont typeface="Arial" charset="0"/>
              <a:buChar char="»"/>
              <a:defRPr sz="2200">
                <a:solidFill>
                  <a:srgbClr val="000000"/>
                </a:solidFill>
                <a:latin typeface="Arial" charset="0"/>
                <a:ea typeface="宋体" pitchFamily="2" charset="-122"/>
              </a:defRPr>
            </a:lvl5pPr>
            <a:lvl6pPr marL="2743200" indent="-247650" defTabSz="457200" fontAlgn="base">
              <a:lnSpc>
                <a:spcPct val="124000"/>
              </a:lnSpc>
              <a:spcBef>
                <a:spcPts val="550"/>
              </a:spcBef>
              <a:spcAft>
                <a:spcPct val="0"/>
              </a:spcAft>
              <a:buClr>
                <a:srgbClr val="000000"/>
              </a:buClr>
              <a:buSzPct val="100000"/>
              <a:buFont typeface="Arial" charset="0"/>
              <a:buChar char="»"/>
              <a:defRPr sz="2200">
                <a:solidFill>
                  <a:srgbClr val="000000"/>
                </a:solidFill>
                <a:latin typeface="Arial" charset="0"/>
                <a:ea typeface="宋体" pitchFamily="2" charset="-122"/>
              </a:defRPr>
            </a:lvl6pPr>
            <a:lvl7pPr marL="3200400" indent="-247650" defTabSz="457200" fontAlgn="base">
              <a:lnSpc>
                <a:spcPct val="124000"/>
              </a:lnSpc>
              <a:spcBef>
                <a:spcPts val="550"/>
              </a:spcBef>
              <a:spcAft>
                <a:spcPct val="0"/>
              </a:spcAft>
              <a:buClr>
                <a:srgbClr val="000000"/>
              </a:buClr>
              <a:buSzPct val="100000"/>
              <a:buFont typeface="Arial" charset="0"/>
              <a:buChar char="»"/>
              <a:defRPr sz="2200">
                <a:solidFill>
                  <a:srgbClr val="000000"/>
                </a:solidFill>
                <a:latin typeface="Arial" charset="0"/>
                <a:ea typeface="宋体" pitchFamily="2" charset="-122"/>
              </a:defRPr>
            </a:lvl7pPr>
            <a:lvl8pPr marL="3657600" indent="-247650" defTabSz="457200" fontAlgn="base">
              <a:lnSpc>
                <a:spcPct val="124000"/>
              </a:lnSpc>
              <a:spcBef>
                <a:spcPts val="550"/>
              </a:spcBef>
              <a:spcAft>
                <a:spcPct val="0"/>
              </a:spcAft>
              <a:buClr>
                <a:srgbClr val="000000"/>
              </a:buClr>
              <a:buSzPct val="100000"/>
              <a:buFont typeface="Arial" charset="0"/>
              <a:buChar char="»"/>
              <a:defRPr sz="2200">
                <a:solidFill>
                  <a:srgbClr val="000000"/>
                </a:solidFill>
                <a:latin typeface="Arial" charset="0"/>
                <a:ea typeface="宋体" pitchFamily="2" charset="-122"/>
              </a:defRPr>
            </a:lvl8pPr>
            <a:lvl9pPr marL="4114800" indent="-247650" defTabSz="457200" fontAlgn="base">
              <a:lnSpc>
                <a:spcPct val="124000"/>
              </a:lnSpc>
              <a:spcBef>
                <a:spcPts val="550"/>
              </a:spcBef>
              <a:spcAft>
                <a:spcPct val="0"/>
              </a:spcAft>
              <a:buClr>
                <a:srgbClr val="000000"/>
              </a:buClr>
              <a:buSzPct val="100000"/>
              <a:buFont typeface="Arial" charset="0"/>
              <a:buChar char="»"/>
              <a:defRPr sz="2200">
                <a:solidFill>
                  <a:srgbClr val="000000"/>
                </a:solidFill>
                <a:latin typeface="Arial" charset="0"/>
                <a:ea typeface="宋体" pitchFamily="2" charset="-122"/>
              </a:defRPr>
            </a:lvl9pPr>
          </a:lstStyle>
          <a:p>
            <a:r>
              <a:rPr lang="en-US" altLang="en-US" sz="2400" dirty="0"/>
              <a:t>We will follow “</a:t>
            </a:r>
            <a:r>
              <a:rPr lang="en-US" altLang="en-US" sz="2400" dirty="0">
                <a:solidFill>
                  <a:schemeClr val="accent2"/>
                </a:solidFill>
              </a:rPr>
              <a:t>act</a:t>
            </a:r>
            <a:r>
              <a:rPr lang="en-US" altLang="en-US" sz="2400" dirty="0"/>
              <a:t> </a:t>
            </a:r>
            <a:r>
              <a:rPr lang="en-US" altLang="en-US" sz="2400" dirty="0">
                <a:solidFill>
                  <a:srgbClr val="006600"/>
                </a:solidFill>
              </a:rPr>
              <a:t>rationally</a:t>
            </a:r>
            <a:r>
              <a:rPr lang="en-US" altLang="en-US" sz="2400" dirty="0"/>
              <a:t>” approach</a:t>
            </a:r>
          </a:p>
          <a:p>
            <a:pPr lvl="1"/>
            <a:r>
              <a:rPr lang="en-US" altLang="en-US" sz="2400" dirty="0"/>
              <a:t>Distinction may not be that important</a:t>
            </a:r>
          </a:p>
          <a:p>
            <a:pPr lvl="2"/>
            <a:r>
              <a:rPr lang="en-US" altLang="en-US" sz="2400" dirty="0"/>
              <a:t>acting rationally/like a human presumably requires (some sort of) thinking rationally/like a human,</a:t>
            </a:r>
          </a:p>
          <a:p>
            <a:pPr lvl="2"/>
            <a:r>
              <a:rPr lang="en-US" altLang="en-US" sz="2400" dirty="0"/>
              <a:t>humans much more rational anyway in complex domains</a:t>
            </a:r>
          </a:p>
        </p:txBody>
      </p:sp>
    </p:spTree>
    <p:extLst>
      <p:ext uri="{BB962C8B-B14F-4D97-AF65-F5344CB8AC3E}">
        <p14:creationId xmlns:p14="http://schemas.microsoft.com/office/powerpoint/2010/main" val="1995077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4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54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54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8" y="228600"/>
            <a:ext cx="10778795" cy="6400800"/>
          </a:xfrm>
        </p:spPr>
        <p:txBody>
          <a:bodyPr>
            <a:noAutofit/>
          </a:bodyPr>
          <a:lstStyle/>
          <a:p>
            <a:r>
              <a:rPr lang="en-US" sz="2300" i="1" dirty="0" smtClean="0"/>
              <a:t>Algorithms that forget their history are doomed to repeat it. </a:t>
            </a:r>
          </a:p>
          <a:p>
            <a:r>
              <a:rPr lang="en-US" sz="2300" i="1" dirty="0" smtClean="0"/>
              <a:t>The </a:t>
            </a:r>
            <a:r>
              <a:rPr lang="en-US" sz="2300" dirty="0" smtClean="0"/>
              <a:t>way to avoid exploring redundant paths is to remember where one has been. </a:t>
            </a:r>
          </a:p>
          <a:p>
            <a:pPr algn="just"/>
            <a:r>
              <a:rPr lang="en-US" sz="2300" dirty="0" smtClean="0"/>
              <a:t>To do this, augment the </a:t>
            </a:r>
            <a:r>
              <a:rPr lang="en-US" sz="2300" dirty="0" smtClean="0">
                <a:solidFill>
                  <a:srgbClr val="FF0000"/>
                </a:solidFill>
              </a:rPr>
              <a:t>TREE-SEARCH algorithm with a data structure called the explored set </a:t>
            </a:r>
            <a:r>
              <a:rPr lang="en-US" sz="2300" dirty="0" smtClean="0"/>
              <a:t>(also known as the closed list), </a:t>
            </a:r>
            <a:r>
              <a:rPr lang="en-US" sz="2300" dirty="0" smtClean="0">
                <a:solidFill>
                  <a:srgbClr val="FF0000"/>
                </a:solidFill>
              </a:rPr>
              <a:t>which remembers every expanded node</a:t>
            </a:r>
            <a:r>
              <a:rPr lang="en-US" sz="2300" dirty="0" smtClean="0"/>
              <a:t>. </a:t>
            </a:r>
          </a:p>
          <a:p>
            <a:pPr algn="just"/>
            <a:r>
              <a:rPr lang="en-US" sz="2300" dirty="0" smtClean="0"/>
              <a:t>Newly generated nodes that match previously generated nodes—ones in the explored set or the frontier—can be discarded instead of being added to the frontier.</a:t>
            </a:r>
          </a:p>
          <a:p>
            <a:r>
              <a:rPr lang="en-US" sz="2300" dirty="0" smtClean="0">
                <a:solidFill>
                  <a:srgbClr val="FF0000"/>
                </a:solidFill>
              </a:rPr>
              <a:t>New algorithm, called GRAPH-SEARCH, is shown informally in Fig3.7</a:t>
            </a:r>
            <a:r>
              <a:rPr lang="en-US" sz="2300" dirty="0" smtClean="0"/>
              <a:t>. </a:t>
            </a:r>
          </a:p>
          <a:p>
            <a:r>
              <a:rPr lang="en-US" sz="2300" dirty="0" smtClean="0"/>
              <a:t>The search tree constructed by the </a:t>
            </a:r>
            <a:r>
              <a:rPr lang="en-US" sz="2300" dirty="0" smtClean="0">
                <a:solidFill>
                  <a:srgbClr val="FF0000"/>
                </a:solidFill>
              </a:rPr>
              <a:t>GRAPH-SEARCH algorithm contains at most one copy of each state</a:t>
            </a:r>
            <a:r>
              <a:rPr lang="en-US" sz="2300" dirty="0" smtClean="0"/>
              <a:t>, so we can think of it as growing a tree directly on the state-space graph, as shown in Fig3.8.</a:t>
            </a:r>
          </a:p>
          <a:p>
            <a:r>
              <a:rPr lang="en-US" sz="2300" dirty="0" smtClean="0"/>
              <a:t>The algorithm has another </a:t>
            </a:r>
            <a:r>
              <a:rPr lang="en-US" sz="2300" dirty="0" smtClean="0">
                <a:solidFill>
                  <a:srgbClr val="FF0000"/>
                </a:solidFill>
              </a:rPr>
              <a:t>nice property</a:t>
            </a:r>
            <a:r>
              <a:rPr lang="en-US" sz="2300" dirty="0" smtClean="0"/>
              <a:t>: </a:t>
            </a:r>
            <a:r>
              <a:rPr lang="en-US" sz="2300" dirty="0" smtClean="0">
                <a:solidFill>
                  <a:srgbClr val="FF0000"/>
                </a:solidFill>
              </a:rPr>
              <a:t>the frontier </a:t>
            </a:r>
            <a:r>
              <a:rPr lang="en-US" sz="2300" b="1" dirty="0" smtClean="0">
                <a:solidFill>
                  <a:srgbClr val="FF0000"/>
                </a:solidFill>
              </a:rPr>
              <a:t>separates the </a:t>
            </a:r>
            <a:r>
              <a:rPr lang="en-US" sz="2300" dirty="0" smtClean="0">
                <a:solidFill>
                  <a:srgbClr val="FF0000"/>
                </a:solidFill>
              </a:rPr>
              <a:t>state-space graph into the explored region and the unexplored region</a:t>
            </a:r>
            <a:r>
              <a:rPr lang="en-US" sz="2300" dirty="0" smtClean="0"/>
              <a:t>, so that every path from  the initial state to an unexplored state has to pass through a state in the frontier.</a:t>
            </a:r>
          </a:p>
          <a:p>
            <a:pPr algn="just"/>
            <a:endParaRPr lang="en-US" sz="2300" dirty="0" smtClean="0"/>
          </a:p>
          <a:p>
            <a:pPr algn="just"/>
            <a:endParaRPr lang="en-US" sz="2300" dirty="0"/>
          </a:p>
        </p:txBody>
      </p:sp>
    </p:spTree>
    <p:extLst>
      <p:ext uri="{BB962C8B-B14F-4D97-AF65-F5344CB8AC3E}">
        <p14:creationId xmlns:p14="http://schemas.microsoft.com/office/powerpoint/2010/main" val="13764681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 y="0"/>
            <a:ext cx="11247438" cy="28956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 y="2895600"/>
            <a:ext cx="11247438" cy="3962400"/>
          </a:xfrm>
          <a:prstGeom prst="rect">
            <a:avLst/>
          </a:prstGeom>
          <a:noFill/>
          <a:ln w="9525">
            <a:noFill/>
            <a:miter lim="800000"/>
            <a:headEnd/>
            <a:tailEnd/>
          </a:ln>
        </p:spPr>
      </p:pic>
    </p:spTree>
    <p:extLst>
      <p:ext uri="{BB962C8B-B14F-4D97-AF65-F5344CB8AC3E}">
        <p14:creationId xmlns:p14="http://schemas.microsoft.com/office/powerpoint/2010/main" val="265637401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8" y="228600"/>
            <a:ext cx="10778795" cy="6324600"/>
          </a:xfrm>
        </p:spPr>
        <p:txBody>
          <a:bodyPr>
            <a:noAutofit/>
          </a:bodyPr>
          <a:lstStyle/>
          <a:p>
            <a:pPr algn="just"/>
            <a:r>
              <a:rPr lang="en-US" sz="2400" dirty="0" smtClean="0"/>
              <a:t>This property is illustrated in Figure 3.9.</a:t>
            </a:r>
          </a:p>
          <a:p>
            <a:pPr algn="just"/>
            <a:r>
              <a:rPr lang="en-US" sz="2400" dirty="0" smtClean="0"/>
              <a:t>As every step moves a state from the frontier into the explored region while moving some states from the unexplored region into the frontier.</a:t>
            </a:r>
          </a:p>
          <a:p>
            <a:pPr algn="just"/>
            <a:r>
              <a:rPr lang="en-US" sz="2400" dirty="0" smtClean="0"/>
              <a:t>Algorithm is </a:t>
            </a:r>
            <a:r>
              <a:rPr lang="en-US" sz="2400" i="1" dirty="0" smtClean="0"/>
              <a:t>systematically </a:t>
            </a:r>
            <a:r>
              <a:rPr lang="en-US" sz="2400" dirty="0" smtClean="0"/>
              <a:t>examining the states in the state space, one by one, until it finds a solution</a:t>
            </a:r>
          </a:p>
          <a:p>
            <a:pPr algn="just">
              <a:buNone/>
            </a:pPr>
            <a:r>
              <a:rPr lang="en-US" sz="2400" b="1" dirty="0" smtClean="0">
                <a:solidFill>
                  <a:srgbClr val="FF0000"/>
                </a:solidFill>
              </a:rPr>
              <a:t>INFRASTRUCTURE FOR SEARCH ALGORITHMS</a:t>
            </a:r>
          </a:p>
          <a:p>
            <a:pPr indent="17463" algn="just">
              <a:buNone/>
            </a:pPr>
            <a:r>
              <a:rPr lang="en-US" sz="2400" dirty="0" smtClean="0">
                <a:solidFill>
                  <a:srgbClr val="FF0000"/>
                </a:solidFill>
              </a:rPr>
              <a:t>Search algorithms require a data structure to keep track of the search tree that is being constructed</a:t>
            </a:r>
            <a:r>
              <a:rPr lang="en-US" sz="2400" dirty="0" smtClean="0"/>
              <a:t>.</a:t>
            </a:r>
          </a:p>
          <a:p>
            <a:pPr indent="17463" algn="just"/>
            <a:r>
              <a:rPr lang="en-US" sz="2400" dirty="0" smtClean="0"/>
              <a:t>For each node n of the tree, we have a structure that contains </a:t>
            </a:r>
            <a:r>
              <a:rPr lang="en-US" sz="2400" dirty="0" smtClean="0">
                <a:solidFill>
                  <a:srgbClr val="FF0000"/>
                </a:solidFill>
              </a:rPr>
              <a:t>four components</a:t>
            </a:r>
            <a:r>
              <a:rPr lang="en-US" sz="2400" dirty="0" smtClean="0"/>
              <a:t>:</a:t>
            </a:r>
          </a:p>
          <a:p>
            <a:pPr indent="17463" algn="just">
              <a:buNone/>
            </a:pPr>
            <a:r>
              <a:rPr lang="en-US" sz="2400" dirty="0" smtClean="0"/>
              <a:t>• </a:t>
            </a:r>
            <a:r>
              <a:rPr lang="en-US" sz="2400" dirty="0" err="1" smtClean="0"/>
              <a:t>n.STATE</a:t>
            </a:r>
            <a:r>
              <a:rPr lang="en-US" sz="2400" dirty="0" smtClean="0"/>
              <a:t>: the </a:t>
            </a:r>
            <a:r>
              <a:rPr lang="en-US" sz="2400" dirty="0" smtClean="0">
                <a:solidFill>
                  <a:srgbClr val="FF0000"/>
                </a:solidFill>
              </a:rPr>
              <a:t>state in the state space </a:t>
            </a:r>
            <a:r>
              <a:rPr lang="en-US" sz="2400" dirty="0" smtClean="0"/>
              <a:t>to which the node corresponds;</a:t>
            </a:r>
          </a:p>
          <a:p>
            <a:pPr indent="17463" algn="just">
              <a:buNone/>
            </a:pPr>
            <a:r>
              <a:rPr lang="en-US" sz="2400" dirty="0" smtClean="0"/>
              <a:t>• </a:t>
            </a:r>
            <a:r>
              <a:rPr lang="en-US" sz="2400" dirty="0" err="1" smtClean="0"/>
              <a:t>n.PARENT</a:t>
            </a:r>
            <a:r>
              <a:rPr lang="en-US" sz="2400" dirty="0" smtClean="0"/>
              <a:t>: the </a:t>
            </a:r>
            <a:r>
              <a:rPr lang="en-US" sz="2400" dirty="0" smtClean="0">
                <a:solidFill>
                  <a:srgbClr val="FF0000"/>
                </a:solidFill>
              </a:rPr>
              <a:t>node in the search tree that generated this node</a:t>
            </a:r>
            <a:r>
              <a:rPr lang="en-US" sz="2400" dirty="0" smtClean="0"/>
              <a:t>;</a:t>
            </a:r>
          </a:p>
          <a:p>
            <a:pPr indent="17463" algn="just">
              <a:buNone/>
            </a:pPr>
            <a:r>
              <a:rPr lang="en-US" sz="2400" dirty="0" smtClean="0"/>
              <a:t>• </a:t>
            </a:r>
            <a:r>
              <a:rPr lang="en-US" sz="2400" dirty="0" err="1" smtClean="0"/>
              <a:t>n.ACTION</a:t>
            </a:r>
            <a:r>
              <a:rPr lang="en-US" sz="2400" dirty="0" smtClean="0"/>
              <a:t>: the </a:t>
            </a:r>
            <a:r>
              <a:rPr lang="en-US" sz="2400" dirty="0" smtClean="0">
                <a:solidFill>
                  <a:srgbClr val="FF0000"/>
                </a:solidFill>
              </a:rPr>
              <a:t>action that was applied to the parent to generate the node</a:t>
            </a:r>
            <a:r>
              <a:rPr lang="en-US" sz="2400" dirty="0" smtClean="0"/>
              <a:t>;</a:t>
            </a:r>
          </a:p>
        </p:txBody>
      </p:sp>
    </p:spTree>
    <p:extLst>
      <p:ext uri="{BB962C8B-B14F-4D97-AF65-F5344CB8AC3E}">
        <p14:creationId xmlns:p14="http://schemas.microsoft.com/office/powerpoint/2010/main" val="8464210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274638"/>
            <a:ext cx="10122695" cy="639762"/>
          </a:xfrm>
        </p:spPr>
        <p:txBody>
          <a:bodyPr>
            <a:normAutofit fontScale="90000"/>
          </a:bodyPr>
          <a:lstStyle/>
          <a:p>
            <a:r>
              <a:rPr lang="en-US" dirty="0" smtClean="0"/>
              <a:t>UNINFORMED SEARCH STRATEGIES</a:t>
            </a:r>
            <a:endParaRPr lang="en-US" dirty="0"/>
          </a:p>
        </p:txBody>
      </p:sp>
      <p:sp>
        <p:nvSpPr>
          <p:cNvPr id="3" name="Content Placeholder 2"/>
          <p:cNvSpPr>
            <a:spLocks noGrp="1"/>
          </p:cNvSpPr>
          <p:nvPr>
            <p:ph idx="1"/>
          </p:nvPr>
        </p:nvSpPr>
        <p:spPr>
          <a:xfrm>
            <a:off x="281188" y="990600"/>
            <a:ext cx="10685066" cy="5562600"/>
          </a:xfrm>
        </p:spPr>
        <p:txBody>
          <a:bodyPr>
            <a:noAutofit/>
          </a:bodyPr>
          <a:lstStyle/>
          <a:p>
            <a:pPr algn="just"/>
            <a:r>
              <a:rPr lang="en-US" sz="2500" dirty="0" smtClean="0"/>
              <a:t>Several search strategies that come under the heading of </a:t>
            </a:r>
            <a:r>
              <a:rPr lang="en-US" sz="2500" dirty="0" smtClean="0">
                <a:solidFill>
                  <a:srgbClr val="FF0000"/>
                </a:solidFill>
              </a:rPr>
              <a:t>uninformed search (also called blind search). </a:t>
            </a:r>
          </a:p>
          <a:p>
            <a:pPr algn="just"/>
            <a:r>
              <a:rPr lang="en-US" sz="2500" dirty="0" smtClean="0">
                <a:solidFill>
                  <a:srgbClr val="FF0000"/>
                </a:solidFill>
              </a:rPr>
              <a:t>The term means that the strategies have no additional </a:t>
            </a:r>
            <a:r>
              <a:rPr lang="en-US" sz="2500" dirty="0" smtClean="0"/>
              <a:t>information about states beyond that provided in the problem definition. </a:t>
            </a:r>
          </a:p>
          <a:p>
            <a:pPr algn="just"/>
            <a:r>
              <a:rPr lang="en-US" sz="2500" dirty="0" smtClean="0"/>
              <a:t>All they can do is</a:t>
            </a:r>
            <a:r>
              <a:rPr lang="en-US" sz="2500" dirty="0" smtClean="0">
                <a:solidFill>
                  <a:srgbClr val="FF0000"/>
                </a:solidFill>
              </a:rPr>
              <a:t> generate successors and distinguish a goal state from a non-goal state</a:t>
            </a:r>
            <a:r>
              <a:rPr lang="en-US" sz="2500" dirty="0" smtClean="0"/>
              <a:t>. </a:t>
            </a:r>
          </a:p>
          <a:p>
            <a:pPr algn="just"/>
            <a:r>
              <a:rPr lang="en-US" sz="2500" dirty="0" smtClean="0"/>
              <a:t>All search strategies are </a:t>
            </a:r>
            <a:r>
              <a:rPr lang="en-US" sz="2500" dirty="0" smtClean="0">
                <a:solidFill>
                  <a:srgbClr val="FF0000"/>
                </a:solidFill>
              </a:rPr>
              <a:t>distinguished by the </a:t>
            </a:r>
            <a:r>
              <a:rPr lang="en-US" sz="2500" i="1" dirty="0" smtClean="0">
                <a:solidFill>
                  <a:srgbClr val="FF0000"/>
                </a:solidFill>
              </a:rPr>
              <a:t>order in which nodes are expanded</a:t>
            </a:r>
            <a:r>
              <a:rPr lang="en-US" sz="2500" i="1" dirty="0" smtClean="0"/>
              <a:t>. </a:t>
            </a:r>
          </a:p>
          <a:p>
            <a:pPr algn="just"/>
            <a:r>
              <a:rPr lang="en-US" sz="2500" i="1" dirty="0" smtClean="0"/>
              <a:t>Strategies that know whether </a:t>
            </a:r>
            <a:r>
              <a:rPr lang="en-US" sz="2500" dirty="0" smtClean="0">
                <a:solidFill>
                  <a:srgbClr val="FF0000"/>
                </a:solidFill>
              </a:rPr>
              <a:t>one non-goal state is “more promising” than another are called </a:t>
            </a:r>
            <a:r>
              <a:rPr lang="en-US" sz="2500" b="1" dirty="0" smtClean="0">
                <a:solidFill>
                  <a:srgbClr val="FF0000"/>
                </a:solidFill>
              </a:rPr>
              <a:t>informed search or heuristic search strategies;</a:t>
            </a:r>
          </a:p>
          <a:p>
            <a:pPr algn="just"/>
            <a:r>
              <a:rPr lang="en-US" sz="2500" dirty="0" smtClean="0"/>
              <a:t>Breadth-First, Uniform-Cost, Depth-First, Depth-Limited, Iterative Deepening, Bidirectional</a:t>
            </a:r>
            <a:endParaRPr lang="en-US" sz="2500" dirty="0">
              <a:solidFill>
                <a:srgbClr val="FF0000"/>
              </a:solidFill>
            </a:endParaRPr>
          </a:p>
        </p:txBody>
      </p:sp>
    </p:spTree>
    <p:extLst>
      <p:ext uri="{BB962C8B-B14F-4D97-AF65-F5344CB8AC3E}">
        <p14:creationId xmlns:p14="http://schemas.microsoft.com/office/powerpoint/2010/main" val="15479907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274638"/>
            <a:ext cx="7880747" cy="639762"/>
          </a:xfrm>
        </p:spPr>
        <p:txBody>
          <a:bodyPr>
            <a:normAutofit fontScale="90000"/>
          </a:bodyPr>
          <a:lstStyle/>
          <a:p>
            <a:r>
              <a:rPr lang="en-US" dirty="0" smtClean="0"/>
              <a:t>BREADTH FIRST SEARCH </a:t>
            </a:r>
            <a:endParaRPr lang="en-US" dirty="0"/>
          </a:p>
        </p:txBody>
      </p:sp>
      <p:sp>
        <p:nvSpPr>
          <p:cNvPr id="3" name="Content Placeholder 2"/>
          <p:cNvSpPr>
            <a:spLocks noGrp="1"/>
          </p:cNvSpPr>
          <p:nvPr>
            <p:ph idx="1"/>
          </p:nvPr>
        </p:nvSpPr>
        <p:spPr>
          <a:xfrm>
            <a:off x="365919" y="1066800"/>
            <a:ext cx="10591800" cy="5638800"/>
          </a:xfrm>
        </p:spPr>
        <p:txBody>
          <a:bodyPr>
            <a:noAutofit/>
          </a:bodyPr>
          <a:lstStyle/>
          <a:p>
            <a:pPr algn="just"/>
            <a:r>
              <a:rPr lang="en-US" sz="2100" dirty="0" smtClean="0"/>
              <a:t>It is </a:t>
            </a:r>
            <a:r>
              <a:rPr lang="en-US" sz="2100" dirty="0"/>
              <a:t>a simple strategy in which the root node is expanded first, then all the </a:t>
            </a:r>
            <a:r>
              <a:rPr lang="en-US" sz="2100" dirty="0" smtClean="0"/>
              <a:t>successors </a:t>
            </a:r>
            <a:r>
              <a:rPr lang="en-US" sz="2100" dirty="0"/>
              <a:t>of the root node are expanded next, then their successors, and so on. </a:t>
            </a:r>
            <a:endParaRPr lang="en-US" sz="2100" dirty="0" smtClean="0"/>
          </a:p>
          <a:p>
            <a:pPr algn="just"/>
            <a:r>
              <a:rPr lang="en-US" sz="2100" dirty="0" smtClean="0"/>
              <a:t>All </a:t>
            </a:r>
            <a:r>
              <a:rPr lang="en-US" sz="2100" dirty="0"/>
              <a:t>the nodes are expanded at a given depth in the search tree before any nodes at the next level are expanded. </a:t>
            </a:r>
            <a:endParaRPr lang="en-US" sz="2100" dirty="0" smtClean="0"/>
          </a:p>
          <a:p>
            <a:pPr algn="just"/>
            <a:r>
              <a:rPr lang="en-US" sz="2100" dirty="0" smtClean="0"/>
              <a:t>Breadth-first </a:t>
            </a:r>
            <a:r>
              <a:rPr lang="en-US" sz="2100" dirty="0"/>
              <a:t>search is an instance of the general graph-search algorithm </a:t>
            </a:r>
            <a:r>
              <a:rPr lang="en-US" sz="2100" dirty="0" smtClean="0"/>
              <a:t>in </a:t>
            </a:r>
            <a:r>
              <a:rPr lang="en-US" sz="2100" dirty="0"/>
              <a:t>which the shallowest unexpanded node is chosen for expansion. </a:t>
            </a:r>
            <a:endParaRPr lang="en-US" sz="2100" dirty="0" smtClean="0"/>
          </a:p>
          <a:p>
            <a:pPr algn="just"/>
            <a:r>
              <a:rPr lang="en-US" sz="2100" dirty="0" smtClean="0"/>
              <a:t>This </a:t>
            </a:r>
            <a:r>
              <a:rPr lang="en-US" sz="2100" dirty="0"/>
              <a:t>is achieved very simply by using a FIFO queue for the frontier. </a:t>
            </a:r>
            <a:endParaRPr lang="en-US" sz="2100" dirty="0" smtClean="0"/>
          </a:p>
          <a:p>
            <a:pPr algn="just"/>
            <a:r>
              <a:rPr lang="en-US" sz="2100" dirty="0" smtClean="0"/>
              <a:t>Thus</a:t>
            </a:r>
            <a:r>
              <a:rPr lang="en-US" sz="2100" dirty="0"/>
              <a:t>, new nodes (which are always deeper than their parents) go to the back of the queue, and old nodes, which are shallower than the new nodes, get expanded first</a:t>
            </a:r>
            <a:r>
              <a:rPr lang="en-US" sz="2100" dirty="0" smtClean="0"/>
              <a:t>.</a:t>
            </a:r>
          </a:p>
          <a:p>
            <a:pPr algn="just"/>
            <a:r>
              <a:rPr lang="en-US" sz="2100" dirty="0" smtClean="0"/>
              <a:t>There </a:t>
            </a:r>
            <a:r>
              <a:rPr lang="en-US" sz="2100" dirty="0"/>
              <a:t>is one slight tweak on the general graph-search algorithm, which is that the goal test is applied to each node when it is generated rather than when it is selected for expansion. </a:t>
            </a:r>
            <a:endParaRPr lang="en-US" sz="2100" dirty="0" smtClean="0"/>
          </a:p>
          <a:p>
            <a:pPr algn="just"/>
            <a:r>
              <a:rPr lang="en-US" sz="2100" dirty="0" smtClean="0"/>
              <a:t>Algorithm</a:t>
            </a:r>
            <a:r>
              <a:rPr lang="en-US" sz="2100" dirty="0"/>
              <a:t>, following the general template for graph search, discards any new path to a state already in the frontier or explored set; </a:t>
            </a:r>
            <a:endParaRPr lang="en-US" sz="2100" dirty="0" smtClean="0"/>
          </a:p>
          <a:p>
            <a:pPr algn="just"/>
            <a:r>
              <a:rPr lang="en-US" sz="2100" dirty="0" smtClean="0"/>
              <a:t>It </a:t>
            </a:r>
            <a:r>
              <a:rPr lang="en-US" sz="2100" dirty="0"/>
              <a:t>is easy to see that any such path must be at least as deep as the one already found. </a:t>
            </a:r>
            <a:endParaRPr lang="en-US" sz="2100" dirty="0" smtClean="0"/>
          </a:p>
          <a:p>
            <a:pPr algn="just"/>
            <a:r>
              <a:rPr lang="en-US" sz="2100" dirty="0" smtClean="0"/>
              <a:t>Thus</a:t>
            </a:r>
            <a:r>
              <a:rPr lang="en-US" sz="2100" dirty="0"/>
              <a:t>, breadth-first search always has the shallowest path to every node on the frontier</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9319" y="76201"/>
            <a:ext cx="2590800" cy="914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4905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319" y="304801"/>
            <a:ext cx="5410201" cy="4648200"/>
          </a:xfrm>
        </p:spPr>
        <p:txBody>
          <a:bodyPr>
            <a:normAutofit fontScale="62500" lnSpcReduction="20000"/>
          </a:bodyPr>
          <a:lstStyle/>
          <a:p>
            <a:pPr algn="just"/>
            <a:r>
              <a:rPr lang="en-US" dirty="0"/>
              <a:t>Pseudocode is given in Figure 3.11. </a:t>
            </a:r>
            <a:endParaRPr lang="en-US" dirty="0" smtClean="0"/>
          </a:p>
          <a:p>
            <a:pPr algn="just"/>
            <a:r>
              <a:rPr lang="en-US" dirty="0" smtClean="0"/>
              <a:t>Figure </a:t>
            </a:r>
            <a:r>
              <a:rPr lang="en-US" dirty="0"/>
              <a:t>3.12 shows the progress of the search on a simple binary tree. </a:t>
            </a:r>
            <a:endParaRPr lang="en-US" dirty="0" smtClean="0"/>
          </a:p>
          <a:p>
            <a:pPr algn="just"/>
            <a:r>
              <a:rPr lang="en-US" dirty="0" smtClean="0"/>
              <a:t>BFS is </a:t>
            </a:r>
            <a:r>
              <a:rPr lang="en-US" dirty="0"/>
              <a:t>complete—if the shallowest goal node is at some finite depth d, breadth-first search will eventually find it after generating all shallower nodes (provided the branching factor b is finite). </a:t>
            </a:r>
            <a:endParaRPr lang="en-US" dirty="0" smtClean="0"/>
          </a:p>
          <a:p>
            <a:pPr algn="just"/>
            <a:r>
              <a:rPr lang="en-US" dirty="0" smtClean="0"/>
              <a:t>As </a:t>
            </a:r>
            <a:r>
              <a:rPr lang="en-US" dirty="0"/>
              <a:t>soon as a goal node is generated, </a:t>
            </a:r>
            <a:r>
              <a:rPr lang="en-US" dirty="0" smtClean="0"/>
              <a:t>and </a:t>
            </a:r>
            <a:r>
              <a:rPr lang="en-US" dirty="0"/>
              <a:t>know </a:t>
            </a:r>
            <a:r>
              <a:rPr lang="en-US" dirty="0" smtClean="0"/>
              <a:t>that it </a:t>
            </a:r>
            <a:r>
              <a:rPr lang="en-US" dirty="0"/>
              <a:t>is the shallowest goal node because all shallower nodes must have been generated already and failed the goal test. </a:t>
            </a:r>
            <a:endParaRPr lang="en-US" dirty="0" smtClean="0"/>
          </a:p>
          <a:p>
            <a:pPr algn="just"/>
            <a:r>
              <a:rPr lang="en-US" dirty="0" smtClean="0"/>
              <a:t>Shallowest </a:t>
            </a:r>
            <a:r>
              <a:rPr lang="en-US" dirty="0"/>
              <a:t>goal node is not necessarily the optimal one; </a:t>
            </a:r>
            <a:endParaRPr lang="en-US" dirty="0" smtClean="0"/>
          </a:p>
          <a:p>
            <a:pPr algn="just"/>
            <a:r>
              <a:rPr lang="en-US" dirty="0" smtClean="0"/>
              <a:t>Technically</a:t>
            </a:r>
            <a:r>
              <a:rPr lang="en-US" dirty="0"/>
              <a:t>, </a:t>
            </a:r>
            <a:r>
              <a:rPr lang="en-US" dirty="0" smtClean="0"/>
              <a:t>BFS is </a:t>
            </a:r>
            <a:r>
              <a:rPr lang="en-US" dirty="0"/>
              <a:t>optimal if the path cost is a </a:t>
            </a:r>
            <a:r>
              <a:rPr lang="en-US" dirty="0" smtClean="0"/>
              <a:t>non-decreasing </a:t>
            </a:r>
            <a:r>
              <a:rPr lang="en-US" dirty="0"/>
              <a:t>function of the depth of the node. </a:t>
            </a: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919" y="304800"/>
            <a:ext cx="54102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776119" y="4648200"/>
            <a:ext cx="525780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a:t>
            </a:r>
            <a:r>
              <a:rPr lang="en-US" dirty="0"/>
              <a:t>news about time and space is not so good. Imagine searching a uniform tree where every state has b successors. </a:t>
            </a:r>
            <a:endParaRPr lang="en-US" dirty="0" smtClean="0"/>
          </a:p>
          <a:p>
            <a:pPr marL="285750" indent="-285750" algn="just">
              <a:buFont typeface="Arial" panose="020B0604020202020204" pitchFamily="34" charset="0"/>
              <a:buChar char="•"/>
            </a:pPr>
            <a:r>
              <a:rPr lang="en-US" dirty="0" smtClean="0"/>
              <a:t>The </a:t>
            </a:r>
            <a:r>
              <a:rPr lang="en-US" dirty="0"/>
              <a:t>root of the search tree generates b nodes at the first level, each of which generates b more nodes, for a total of b</a:t>
            </a:r>
            <a:r>
              <a:rPr lang="en-US" baseline="30000" dirty="0"/>
              <a:t>2</a:t>
            </a:r>
            <a:r>
              <a:rPr lang="en-US" dirty="0"/>
              <a:t> at the second level.</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7" y="4953000"/>
            <a:ext cx="5529532" cy="1887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6293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919" y="304800"/>
            <a:ext cx="10744200" cy="6095999"/>
          </a:xfrm>
        </p:spPr>
        <p:txBody>
          <a:bodyPr>
            <a:noAutofit/>
          </a:bodyPr>
          <a:lstStyle/>
          <a:p>
            <a:pPr algn="just"/>
            <a:r>
              <a:rPr lang="en-US" sz="2200" dirty="0"/>
              <a:t>The most common such scenario is that all actions have the same cost</a:t>
            </a:r>
            <a:r>
              <a:rPr lang="en-US" sz="2200" dirty="0" smtClean="0"/>
              <a:t>.</a:t>
            </a:r>
          </a:p>
          <a:p>
            <a:pPr algn="just"/>
            <a:r>
              <a:rPr lang="en-US" sz="2200" dirty="0" smtClean="0"/>
              <a:t>Each </a:t>
            </a:r>
            <a:r>
              <a:rPr lang="en-US" sz="2200" dirty="0"/>
              <a:t>of these generates b more nodes, yielding b</a:t>
            </a:r>
            <a:r>
              <a:rPr lang="en-US" sz="2200" baseline="30000" dirty="0"/>
              <a:t>3</a:t>
            </a:r>
            <a:r>
              <a:rPr lang="en-US" sz="2200" dirty="0"/>
              <a:t> nodes at the third level, and so on. </a:t>
            </a:r>
            <a:endParaRPr lang="en-US" sz="2200" dirty="0" smtClean="0"/>
          </a:p>
          <a:p>
            <a:pPr algn="just"/>
            <a:r>
              <a:rPr lang="en-US" sz="2200" dirty="0" smtClean="0"/>
              <a:t>Suppose </a:t>
            </a:r>
            <a:r>
              <a:rPr lang="en-US" sz="2200" dirty="0"/>
              <a:t>that the solution is at depth d. In the worst case, it is the last node generated at that level. </a:t>
            </a:r>
            <a:endParaRPr lang="en-US" sz="2200" dirty="0" smtClean="0"/>
          </a:p>
          <a:p>
            <a:pPr algn="just"/>
            <a:r>
              <a:rPr lang="en-US" sz="2200" dirty="0" smtClean="0"/>
              <a:t>Total </a:t>
            </a:r>
            <a:r>
              <a:rPr lang="en-US" sz="2200" dirty="0"/>
              <a:t>number of nodes generated is b + b</a:t>
            </a:r>
            <a:r>
              <a:rPr lang="en-US" sz="2200" baseline="30000" dirty="0"/>
              <a:t>2</a:t>
            </a:r>
            <a:r>
              <a:rPr lang="en-US" sz="2200" dirty="0"/>
              <a:t> + b</a:t>
            </a:r>
            <a:r>
              <a:rPr lang="en-US" sz="2200" baseline="30000" dirty="0"/>
              <a:t>3</a:t>
            </a:r>
            <a:r>
              <a:rPr lang="en-US" sz="2200" dirty="0"/>
              <a:t> + ··· + </a:t>
            </a:r>
            <a:r>
              <a:rPr lang="en-US" sz="2200" dirty="0" err="1"/>
              <a:t>b</a:t>
            </a:r>
            <a:r>
              <a:rPr lang="en-US" sz="2200" baseline="30000" dirty="0" err="1"/>
              <a:t>d</a:t>
            </a:r>
            <a:r>
              <a:rPr lang="en-US" sz="2200" dirty="0"/>
              <a:t> = O(</a:t>
            </a:r>
            <a:r>
              <a:rPr lang="en-US" sz="2200" dirty="0" err="1"/>
              <a:t>b</a:t>
            </a:r>
            <a:r>
              <a:rPr lang="en-US" sz="2200" baseline="30000" dirty="0" err="1"/>
              <a:t>d</a:t>
            </a:r>
            <a:r>
              <a:rPr lang="en-US" sz="2200" dirty="0"/>
              <a:t>) </a:t>
            </a:r>
            <a:r>
              <a:rPr lang="en-US" sz="2200" dirty="0" smtClean="0"/>
              <a:t>(</a:t>
            </a:r>
            <a:r>
              <a:rPr lang="en-US" sz="2200" dirty="0"/>
              <a:t>If the algorithm were to apply the goal test to nodes when selected for expansion, rather than when generated, the whole layer of nodes at depth d would be expanded before the goal was detected and the time complexity would be O(b</a:t>
            </a:r>
            <a:r>
              <a:rPr lang="en-US" sz="2200" baseline="30000" dirty="0"/>
              <a:t>d+1</a:t>
            </a:r>
            <a:r>
              <a:rPr lang="en-US" sz="2200" dirty="0"/>
              <a:t>).) </a:t>
            </a:r>
            <a:endParaRPr lang="en-US" sz="2200" dirty="0" smtClean="0"/>
          </a:p>
          <a:p>
            <a:pPr algn="just"/>
            <a:r>
              <a:rPr lang="en-US" sz="2200" dirty="0" smtClean="0"/>
              <a:t>Space </a:t>
            </a:r>
            <a:r>
              <a:rPr lang="en-US" sz="2200" dirty="0"/>
              <a:t>complexity: for any kind of graph search, which stores every expanded node in the explored set, the space complexity is always within a factor of b of the time complexity</a:t>
            </a:r>
            <a:r>
              <a:rPr lang="en-US" sz="2200" dirty="0" smtClean="0"/>
              <a:t>.</a:t>
            </a:r>
          </a:p>
          <a:p>
            <a:pPr algn="just"/>
            <a:r>
              <a:rPr lang="en-US" sz="2200" dirty="0" smtClean="0"/>
              <a:t>For </a:t>
            </a:r>
            <a:r>
              <a:rPr lang="en-US" sz="2200" dirty="0"/>
              <a:t>breadth-first graph search in particular, every node generated remains in memory. </a:t>
            </a:r>
            <a:endParaRPr lang="en-US" sz="2200" dirty="0" smtClean="0"/>
          </a:p>
          <a:p>
            <a:pPr algn="just"/>
            <a:r>
              <a:rPr lang="en-US" sz="2200" dirty="0" smtClean="0"/>
              <a:t>There </a:t>
            </a:r>
            <a:r>
              <a:rPr lang="en-US" sz="2200" dirty="0"/>
              <a:t>will be O(b</a:t>
            </a:r>
            <a:r>
              <a:rPr lang="en-US" sz="2200" baseline="30000" dirty="0"/>
              <a:t>d−1</a:t>
            </a:r>
            <a:r>
              <a:rPr lang="en-US" sz="2200" dirty="0"/>
              <a:t>) nodes in the explored set and O(</a:t>
            </a:r>
            <a:r>
              <a:rPr lang="en-US" sz="2200" dirty="0" err="1"/>
              <a:t>b</a:t>
            </a:r>
            <a:r>
              <a:rPr lang="en-US" sz="2200" baseline="30000" dirty="0" err="1"/>
              <a:t>d</a:t>
            </a:r>
            <a:r>
              <a:rPr lang="en-US" sz="2200" dirty="0"/>
              <a:t>) nodes in the </a:t>
            </a:r>
            <a:r>
              <a:rPr lang="en-US" sz="2200" dirty="0" smtClean="0"/>
              <a:t>frontier</a:t>
            </a:r>
          </a:p>
          <a:p>
            <a:pPr algn="just"/>
            <a:r>
              <a:rPr lang="en-US" sz="2200" dirty="0"/>
              <a:t>so the space complexity is O(</a:t>
            </a:r>
            <a:r>
              <a:rPr lang="en-US" sz="2200" dirty="0" err="1"/>
              <a:t>b</a:t>
            </a:r>
            <a:r>
              <a:rPr lang="en-US" sz="2200" baseline="30000" dirty="0" err="1"/>
              <a:t>d</a:t>
            </a:r>
            <a:r>
              <a:rPr lang="en-US" sz="2200" dirty="0"/>
              <a:t>), i.e., it is dominated by the size of the frontier. </a:t>
            </a:r>
            <a:endParaRPr lang="en-US" sz="2200" dirty="0" smtClean="0"/>
          </a:p>
          <a:p>
            <a:pPr algn="just"/>
            <a:r>
              <a:rPr lang="en-US" sz="2200" dirty="0" smtClean="0"/>
              <a:t>Switching </a:t>
            </a:r>
            <a:r>
              <a:rPr lang="en-US" sz="2200" dirty="0"/>
              <a:t>to a tree search would not save much space, and in a state space with many redundant paths, switching could cost a great deal of time. </a:t>
            </a:r>
            <a:endParaRPr lang="en-US" sz="2200" dirty="0" smtClean="0"/>
          </a:p>
          <a:p>
            <a:pPr algn="just"/>
            <a:r>
              <a:rPr lang="en-US" sz="2200" dirty="0" smtClean="0"/>
              <a:t>An </a:t>
            </a:r>
            <a:r>
              <a:rPr lang="en-US" sz="2200" dirty="0"/>
              <a:t>exponential complexity bound such as O(</a:t>
            </a:r>
            <a:r>
              <a:rPr lang="en-US" sz="2200" dirty="0" err="1"/>
              <a:t>b</a:t>
            </a:r>
            <a:r>
              <a:rPr lang="en-US" sz="2200" baseline="30000" dirty="0" err="1"/>
              <a:t>d</a:t>
            </a:r>
            <a:r>
              <a:rPr lang="en-US" sz="2200" dirty="0"/>
              <a:t>) is </a:t>
            </a:r>
            <a:r>
              <a:rPr lang="en-US" sz="2200" dirty="0" smtClean="0"/>
              <a:t>scary.</a:t>
            </a:r>
            <a:endParaRPr lang="en-US" sz="2200" dirty="0"/>
          </a:p>
        </p:txBody>
      </p:sp>
    </p:spTree>
    <p:extLst>
      <p:ext uri="{BB962C8B-B14F-4D97-AF65-F5344CB8AC3E}">
        <p14:creationId xmlns:p14="http://schemas.microsoft.com/office/powerpoint/2010/main" val="28862292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152400"/>
            <a:ext cx="10122694" cy="609600"/>
          </a:xfrm>
        </p:spPr>
        <p:txBody>
          <a:bodyPr>
            <a:normAutofit fontScale="90000"/>
          </a:bodyPr>
          <a:lstStyle/>
          <a:p>
            <a:r>
              <a:rPr lang="en-US" dirty="0" smtClean="0"/>
              <a:t>DEPTH FIRST SERCH</a:t>
            </a:r>
            <a:endParaRPr lang="en-US" dirty="0"/>
          </a:p>
        </p:txBody>
      </p:sp>
      <p:sp>
        <p:nvSpPr>
          <p:cNvPr id="3" name="Content Placeholder 2"/>
          <p:cNvSpPr>
            <a:spLocks noGrp="1"/>
          </p:cNvSpPr>
          <p:nvPr>
            <p:ph idx="1"/>
          </p:nvPr>
        </p:nvSpPr>
        <p:spPr>
          <a:xfrm>
            <a:off x="289719" y="838200"/>
            <a:ext cx="5715000" cy="5791200"/>
          </a:xfrm>
        </p:spPr>
        <p:txBody>
          <a:bodyPr>
            <a:noAutofit/>
          </a:bodyPr>
          <a:lstStyle/>
          <a:p>
            <a:pPr algn="just">
              <a:spcBef>
                <a:spcPts val="0"/>
              </a:spcBef>
            </a:pPr>
            <a:r>
              <a:rPr lang="en-US" sz="1900" dirty="0"/>
              <a:t>Depth-first search always expands the deepest node in the current frontier of the search tree. </a:t>
            </a:r>
            <a:endParaRPr lang="en-US" sz="1900" dirty="0" smtClean="0"/>
          </a:p>
          <a:p>
            <a:pPr algn="just">
              <a:spcBef>
                <a:spcPts val="0"/>
              </a:spcBef>
            </a:pPr>
            <a:r>
              <a:rPr lang="en-US" sz="1900" dirty="0" smtClean="0"/>
              <a:t>The </a:t>
            </a:r>
            <a:r>
              <a:rPr lang="en-US" sz="1900" dirty="0"/>
              <a:t>progress of the search is illustrated in Figure 3.16. </a:t>
            </a:r>
            <a:endParaRPr lang="en-US" sz="1900" dirty="0" smtClean="0"/>
          </a:p>
          <a:p>
            <a:pPr algn="just">
              <a:spcBef>
                <a:spcPts val="0"/>
              </a:spcBef>
            </a:pPr>
            <a:r>
              <a:rPr lang="en-US" sz="1900" dirty="0" smtClean="0"/>
              <a:t>The </a:t>
            </a:r>
            <a:r>
              <a:rPr lang="en-US" sz="1900" dirty="0"/>
              <a:t>search proceeds immediately to the deepest level of the search tree, where the nodes have no successors. </a:t>
            </a:r>
            <a:endParaRPr lang="en-US" sz="1900" dirty="0" smtClean="0"/>
          </a:p>
          <a:p>
            <a:pPr algn="just">
              <a:spcBef>
                <a:spcPts val="0"/>
              </a:spcBef>
            </a:pPr>
            <a:r>
              <a:rPr lang="en-US" sz="1900" dirty="0" smtClean="0"/>
              <a:t>As </a:t>
            </a:r>
            <a:r>
              <a:rPr lang="en-US" sz="1900" dirty="0"/>
              <a:t>those nodes are expanded, they are dropped from the frontier, so then the search “backs up” to the next deepest node that still has unexplored successors. </a:t>
            </a:r>
            <a:endParaRPr lang="en-US" sz="1900" dirty="0" smtClean="0"/>
          </a:p>
          <a:p>
            <a:pPr algn="just">
              <a:spcBef>
                <a:spcPts val="0"/>
              </a:spcBef>
            </a:pPr>
            <a:r>
              <a:rPr lang="en-US" sz="1900" dirty="0" smtClean="0"/>
              <a:t>The </a:t>
            </a:r>
            <a:r>
              <a:rPr lang="en-US" sz="1900" dirty="0"/>
              <a:t>depth-first search algorithm is an instance of the graph-search algorithm </a:t>
            </a:r>
            <a:r>
              <a:rPr lang="en-US" sz="1900" dirty="0" smtClean="0"/>
              <a:t>whereas </a:t>
            </a:r>
            <a:r>
              <a:rPr lang="en-US" sz="1900" dirty="0"/>
              <a:t>breadth-first-search uses a FIFO queue, depth-first search uses a LIFO queue. </a:t>
            </a:r>
            <a:endParaRPr lang="en-US" sz="1900" dirty="0" smtClean="0"/>
          </a:p>
          <a:p>
            <a:pPr algn="just">
              <a:spcBef>
                <a:spcPts val="0"/>
              </a:spcBef>
            </a:pPr>
            <a:r>
              <a:rPr lang="en-US" sz="1900" dirty="0" smtClean="0"/>
              <a:t>A </a:t>
            </a:r>
            <a:r>
              <a:rPr lang="en-US" sz="1900" dirty="0"/>
              <a:t>LIFO queue means that the most recently generated node is chosen for expansion. </a:t>
            </a:r>
            <a:endParaRPr lang="en-US" sz="1900" dirty="0" smtClean="0"/>
          </a:p>
          <a:p>
            <a:pPr algn="just">
              <a:spcBef>
                <a:spcPts val="0"/>
              </a:spcBef>
            </a:pPr>
            <a:r>
              <a:rPr lang="en-US" sz="1900" dirty="0" smtClean="0"/>
              <a:t>This </a:t>
            </a:r>
            <a:r>
              <a:rPr lang="en-US" sz="1900" dirty="0"/>
              <a:t>must be the deepest unexpanded node because it is one deeper than its parent—which, in turn, was the deepest unexpanded node when it was selected.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7119" y="914400"/>
            <a:ext cx="4972050" cy="5529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47488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19" y="228601"/>
            <a:ext cx="10668000" cy="6248399"/>
          </a:xfrm>
        </p:spPr>
        <p:txBody>
          <a:bodyPr>
            <a:noAutofit/>
          </a:bodyPr>
          <a:lstStyle/>
          <a:p>
            <a:pPr algn="just">
              <a:spcBef>
                <a:spcPts val="0"/>
              </a:spcBef>
            </a:pPr>
            <a:r>
              <a:rPr lang="en-US" sz="2300" dirty="0"/>
              <a:t>As an alternative to the GRAPH-SEARCH-style implementation, it is common to </a:t>
            </a:r>
            <a:r>
              <a:rPr lang="en-US" sz="2300" dirty="0" smtClean="0"/>
              <a:t>implement </a:t>
            </a:r>
            <a:r>
              <a:rPr lang="en-US" sz="2300" dirty="0"/>
              <a:t>depth-first search with a recursive function that calls itself on each of its children in turn. </a:t>
            </a:r>
            <a:endParaRPr lang="en-US" sz="2300" dirty="0" smtClean="0"/>
          </a:p>
          <a:p>
            <a:pPr algn="just">
              <a:spcBef>
                <a:spcPts val="0"/>
              </a:spcBef>
            </a:pPr>
            <a:r>
              <a:rPr lang="en-US" sz="2300" dirty="0" smtClean="0"/>
              <a:t>(</a:t>
            </a:r>
            <a:r>
              <a:rPr lang="en-US" sz="2300" dirty="0"/>
              <a:t>A recursive depth-first algorithm incorporating a depth limit is shown in Figure 3.17</a:t>
            </a:r>
            <a:r>
              <a:rPr lang="en-US" sz="2300" dirty="0" smtClean="0"/>
              <a:t>.)</a:t>
            </a:r>
          </a:p>
          <a:p>
            <a:pPr algn="just">
              <a:spcBef>
                <a:spcPts val="0"/>
              </a:spcBef>
            </a:pPr>
            <a:r>
              <a:rPr lang="en-US" sz="2300" dirty="0"/>
              <a:t>The properties of depth-first search depend strongly on whether the graph-search or tree-search version is used. </a:t>
            </a:r>
            <a:endParaRPr lang="en-US" sz="2300" dirty="0" smtClean="0"/>
          </a:p>
          <a:p>
            <a:pPr algn="just">
              <a:spcBef>
                <a:spcPts val="0"/>
              </a:spcBef>
            </a:pPr>
            <a:r>
              <a:rPr lang="en-US" sz="2300" dirty="0" smtClean="0"/>
              <a:t>The </a:t>
            </a:r>
            <a:r>
              <a:rPr lang="en-US" sz="2300" dirty="0"/>
              <a:t>graph-search version, which avoids repeated states and </a:t>
            </a:r>
            <a:r>
              <a:rPr lang="en-US" sz="2300" dirty="0" smtClean="0"/>
              <a:t>redundant </a:t>
            </a:r>
            <a:r>
              <a:rPr lang="en-US" sz="2300" dirty="0"/>
              <a:t>paths, is complete in finite state spaces because it will eventually expand every node</a:t>
            </a:r>
            <a:r>
              <a:rPr lang="en-US" sz="2300" dirty="0" smtClean="0"/>
              <a:t>.</a:t>
            </a:r>
          </a:p>
          <a:p>
            <a:pPr algn="just">
              <a:spcBef>
                <a:spcPts val="0"/>
              </a:spcBef>
            </a:pPr>
            <a:r>
              <a:rPr lang="en-US" sz="2300" dirty="0" smtClean="0"/>
              <a:t>The </a:t>
            </a:r>
            <a:r>
              <a:rPr lang="en-US" sz="2300" dirty="0"/>
              <a:t>tree-search version, on the other hand, is not complete—for example, in Figure 3.6 the algorithm will follow the Arad–Sibiu–Arad–Sibiu loop forever</a:t>
            </a:r>
            <a:r>
              <a:rPr lang="en-US" sz="2300" dirty="0" smtClean="0"/>
              <a:t>.</a:t>
            </a:r>
          </a:p>
          <a:p>
            <a:pPr algn="just">
              <a:spcBef>
                <a:spcPts val="0"/>
              </a:spcBef>
            </a:pPr>
            <a:r>
              <a:rPr lang="en-US" sz="2300" dirty="0" smtClean="0"/>
              <a:t>Depth-first </a:t>
            </a:r>
            <a:r>
              <a:rPr lang="en-US" sz="2300" dirty="0"/>
              <a:t>tree search can be modified at no extra memory cost so that it checks new states against those on the path from the root to the current node; this avoids infinite loops in finite state spaces but does not avoid the proliferation of redundant paths. </a:t>
            </a:r>
            <a:endParaRPr lang="en-US" sz="2300" dirty="0" smtClean="0"/>
          </a:p>
          <a:p>
            <a:pPr algn="just">
              <a:spcBef>
                <a:spcPts val="0"/>
              </a:spcBef>
            </a:pPr>
            <a:r>
              <a:rPr lang="en-US" sz="2300" dirty="0" smtClean="0"/>
              <a:t>In </a:t>
            </a:r>
            <a:r>
              <a:rPr lang="en-US" sz="2300" dirty="0"/>
              <a:t>infinite state spaces, both versions fail if an infinite non-goal path is encountered. </a:t>
            </a:r>
            <a:endParaRPr lang="en-US" sz="2300" dirty="0" smtClean="0"/>
          </a:p>
          <a:p>
            <a:pPr algn="just">
              <a:spcBef>
                <a:spcPts val="0"/>
              </a:spcBef>
            </a:pPr>
            <a:r>
              <a:rPr lang="en-US" sz="2300" dirty="0" smtClean="0"/>
              <a:t>For </a:t>
            </a:r>
            <a:r>
              <a:rPr lang="en-US" sz="2300" dirty="0"/>
              <a:t>example, in Knuth’s 4 problem, depth-first search would keep applying the factorial operator forever</a:t>
            </a:r>
          </a:p>
        </p:txBody>
      </p:sp>
    </p:spTree>
    <p:extLst>
      <p:ext uri="{BB962C8B-B14F-4D97-AF65-F5344CB8AC3E}">
        <p14:creationId xmlns:p14="http://schemas.microsoft.com/office/powerpoint/2010/main" val="42823584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19" y="304800"/>
            <a:ext cx="10744199" cy="6095999"/>
          </a:xfrm>
        </p:spPr>
        <p:txBody>
          <a:bodyPr>
            <a:normAutofit fontScale="70000" lnSpcReduction="20000"/>
          </a:bodyPr>
          <a:lstStyle/>
          <a:p>
            <a:pPr algn="just"/>
            <a:r>
              <a:rPr lang="en-US" dirty="0"/>
              <a:t>For similar reasons, both versions are </a:t>
            </a:r>
            <a:r>
              <a:rPr lang="en-US" dirty="0" smtClean="0"/>
              <a:t>non-optimal</a:t>
            </a:r>
            <a:r>
              <a:rPr lang="en-US" dirty="0"/>
              <a:t>. </a:t>
            </a:r>
            <a:endParaRPr lang="en-US" dirty="0" smtClean="0"/>
          </a:p>
          <a:p>
            <a:pPr algn="just"/>
            <a:r>
              <a:rPr lang="en-US" dirty="0" smtClean="0"/>
              <a:t>For </a:t>
            </a:r>
            <a:r>
              <a:rPr lang="en-US" dirty="0"/>
              <a:t>example, in Figure 3.16, </a:t>
            </a:r>
            <a:r>
              <a:rPr lang="en-US" dirty="0" smtClean="0"/>
              <a:t>depth first </a:t>
            </a:r>
            <a:r>
              <a:rPr lang="en-US" dirty="0"/>
              <a:t>search will explore the entire left subtree even if node C is a goal node. </a:t>
            </a:r>
            <a:endParaRPr lang="en-US" dirty="0" smtClean="0"/>
          </a:p>
          <a:p>
            <a:pPr algn="just"/>
            <a:r>
              <a:rPr lang="en-US" dirty="0" smtClean="0"/>
              <a:t>If </a:t>
            </a:r>
            <a:r>
              <a:rPr lang="en-US" dirty="0"/>
              <a:t>node J were also a goal node, then depth-first search would return it as a solution instead of C, which would be a better solution; hence, depth-first search is not </a:t>
            </a:r>
            <a:r>
              <a:rPr lang="en-US" dirty="0" smtClean="0"/>
              <a:t>optimal.</a:t>
            </a:r>
          </a:p>
          <a:p>
            <a:pPr algn="just"/>
            <a:r>
              <a:rPr lang="en-US" dirty="0"/>
              <a:t>The time complexity of depth-first graph search is bounded by the size of the state space (which may be infinite, of course). </a:t>
            </a:r>
            <a:endParaRPr lang="en-US" dirty="0" smtClean="0"/>
          </a:p>
          <a:p>
            <a:pPr algn="just"/>
            <a:r>
              <a:rPr lang="en-US" dirty="0" smtClean="0"/>
              <a:t>A </a:t>
            </a:r>
            <a:r>
              <a:rPr lang="en-US" dirty="0"/>
              <a:t>depth-first tree search, on the other hand, may generate all of the O(</a:t>
            </a:r>
            <a:r>
              <a:rPr lang="en-US" dirty="0" err="1"/>
              <a:t>b</a:t>
            </a:r>
            <a:r>
              <a:rPr lang="en-US" baseline="30000" dirty="0" err="1"/>
              <a:t>m</a:t>
            </a:r>
            <a:r>
              <a:rPr lang="en-US" dirty="0"/>
              <a:t>) nodes in the search tree, where m is the maximum depth of any node; this can be much greater than the size of the state space. </a:t>
            </a:r>
            <a:endParaRPr lang="en-US" dirty="0" smtClean="0"/>
          </a:p>
          <a:p>
            <a:pPr algn="just"/>
            <a:r>
              <a:rPr lang="en-US" dirty="0" smtClean="0"/>
              <a:t>Note </a:t>
            </a:r>
            <a:r>
              <a:rPr lang="en-US" dirty="0"/>
              <a:t>that m itself can be much larger than d (the depth of the shallowest solution) and is infinite if the tree is unbounded</a:t>
            </a:r>
            <a:r>
              <a:rPr lang="en-US" dirty="0" smtClean="0"/>
              <a:t>.</a:t>
            </a:r>
          </a:p>
          <a:p>
            <a:pPr algn="just"/>
            <a:r>
              <a:rPr lang="en-US" dirty="0" smtClean="0"/>
              <a:t>DFS seems </a:t>
            </a:r>
            <a:r>
              <a:rPr lang="en-US" dirty="0"/>
              <a:t>to have </a:t>
            </a:r>
            <a:r>
              <a:rPr lang="en-US" dirty="0" smtClean="0"/>
              <a:t>advantage </a:t>
            </a:r>
            <a:r>
              <a:rPr lang="en-US" dirty="0"/>
              <a:t>over breadth-first </a:t>
            </a:r>
            <a:r>
              <a:rPr lang="en-US" dirty="0" smtClean="0"/>
              <a:t>search in terms of space </a:t>
            </a:r>
            <a:r>
              <a:rPr lang="en-US" dirty="0"/>
              <a:t>complexity. </a:t>
            </a:r>
            <a:endParaRPr lang="en-US" dirty="0" smtClean="0"/>
          </a:p>
          <a:p>
            <a:pPr algn="just"/>
            <a:r>
              <a:rPr lang="en-US" dirty="0" smtClean="0"/>
              <a:t>For </a:t>
            </a:r>
            <a:r>
              <a:rPr lang="en-US" dirty="0"/>
              <a:t>a graph search, there is no advantage, but a depth-first tree search needs to store only a single path from the root to a leaf node, along with the remaining unexpanded sibling nodes for each node on the path. </a:t>
            </a:r>
            <a:endParaRPr lang="en-US" dirty="0" smtClean="0"/>
          </a:p>
          <a:p>
            <a:pPr algn="just"/>
            <a:r>
              <a:rPr lang="en-US" dirty="0" smtClean="0"/>
              <a:t>Once </a:t>
            </a:r>
            <a:r>
              <a:rPr lang="en-US" dirty="0"/>
              <a:t>a node has been expanded, it can be removed from memory as soon as all its descendants have been fully explored. (See Figure 3.16.) </a:t>
            </a:r>
            <a:endParaRPr lang="en-US" dirty="0" smtClean="0"/>
          </a:p>
          <a:p>
            <a:pPr algn="just"/>
            <a:r>
              <a:rPr lang="en-US" dirty="0" smtClean="0"/>
              <a:t>For </a:t>
            </a:r>
            <a:r>
              <a:rPr lang="en-US" dirty="0"/>
              <a:t>a state space with branching factor b and maximum depth m, depth-first search requires storage of only O(</a:t>
            </a:r>
            <a:r>
              <a:rPr lang="en-US" dirty="0" err="1"/>
              <a:t>bm</a:t>
            </a:r>
            <a:r>
              <a:rPr lang="en-US" dirty="0"/>
              <a:t>) nodes.</a:t>
            </a:r>
          </a:p>
        </p:txBody>
      </p:sp>
    </p:spTree>
    <p:extLst>
      <p:ext uri="{BB962C8B-B14F-4D97-AF65-F5344CB8AC3E}">
        <p14:creationId xmlns:p14="http://schemas.microsoft.com/office/powerpoint/2010/main" val="303146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4" y="152400"/>
            <a:ext cx="10122694" cy="685800"/>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281186" y="762000"/>
            <a:ext cx="10676533" cy="5867400"/>
          </a:xfrm>
        </p:spPr>
        <p:txBody>
          <a:bodyPr>
            <a:noAutofit/>
          </a:bodyPr>
          <a:lstStyle/>
          <a:p>
            <a:pPr algn="just"/>
            <a:r>
              <a:rPr lang="en-US" sz="2600" dirty="0" smtClean="0"/>
              <a:t>Homo sapiens—man the wise—because our </a:t>
            </a:r>
            <a:r>
              <a:rPr lang="en-US" sz="2600" b="1" dirty="0" smtClean="0">
                <a:solidFill>
                  <a:srgbClr val="FF0000"/>
                </a:solidFill>
              </a:rPr>
              <a:t>intelligence is so important </a:t>
            </a:r>
            <a:r>
              <a:rPr lang="en-US" sz="2600" dirty="0" smtClean="0"/>
              <a:t>to us.</a:t>
            </a:r>
          </a:p>
          <a:p>
            <a:pPr algn="just"/>
            <a:r>
              <a:rPr lang="en-US" sz="2600" dirty="0" smtClean="0">
                <a:solidFill>
                  <a:srgbClr val="FF0000"/>
                </a:solidFill>
              </a:rPr>
              <a:t>AI</a:t>
            </a:r>
            <a:r>
              <a:rPr lang="en-US" sz="2600" dirty="0" smtClean="0"/>
              <a:t> is one of the newest fields in science and engineering</a:t>
            </a:r>
          </a:p>
          <a:p>
            <a:pPr algn="just"/>
            <a:r>
              <a:rPr lang="en-US" sz="2600" dirty="0" smtClean="0"/>
              <a:t>AI consists of </a:t>
            </a:r>
            <a:r>
              <a:rPr lang="en-US" sz="2600" dirty="0" smtClean="0">
                <a:solidFill>
                  <a:srgbClr val="FF0000"/>
                </a:solidFill>
              </a:rPr>
              <a:t>variety of subfields</a:t>
            </a:r>
            <a:r>
              <a:rPr lang="en-US" sz="2600" dirty="0" smtClean="0"/>
              <a:t>, ranging from the </a:t>
            </a:r>
            <a:r>
              <a:rPr lang="en-US" sz="2600" dirty="0" smtClean="0">
                <a:solidFill>
                  <a:srgbClr val="FF0000"/>
                </a:solidFill>
              </a:rPr>
              <a:t>general (learning and perception) to </a:t>
            </a:r>
            <a:r>
              <a:rPr lang="en-US" sz="2600" dirty="0" smtClean="0"/>
              <a:t>the </a:t>
            </a:r>
            <a:r>
              <a:rPr lang="en-US" sz="2600" dirty="0" smtClean="0">
                <a:solidFill>
                  <a:srgbClr val="FF0000"/>
                </a:solidFill>
              </a:rPr>
              <a:t>specific</a:t>
            </a:r>
            <a:r>
              <a:rPr lang="en-US" sz="2600" dirty="0" smtClean="0"/>
              <a:t>, such as </a:t>
            </a:r>
            <a:r>
              <a:rPr lang="en-US" sz="2600" dirty="0" smtClean="0">
                <a:solidFill>
                  <a:srgbClr val="FF0000"/>
                </a:solidFill>
              </a:rPr>
              <a:t>playing chess, proving mathematical theorems, writing poetry, driving a car on a crowded street, and diagnosing diseases</a:t>
            </a:r>
            <a:r>
              <a:rPr lang="en-US" sz="2600" dirty="0" smtClean="0"/>
              <a:t>. </a:t>
            </a:r>
          </a:p>
          <a:p>
            <a:pPr algn="just"/>
            <a:r>
              <a:rPr lang="en-US" sz="2600" dirty="0" smtClean="0"/>
              <a:t>AI is relevant to any </a:t>
            </a:r>
            <a:r>
              <a:rPr lang="en-US" sz="2600" dirty="0" smtClean="0">
                <a:solidFill>
                  <a:srgbClr val="FF0000"/>
                </a:solidFill>
              </a:rPr>
              <a:t>intellectual task</a:t>
            </a:r>
            <a:r>
              <a:rPr lang="en-US" sz="2600" dirty="0" smtClean="0"/>
              <a:t>; it is truly a </a:t>
            </a:r>
            <a:r>
              <a:rPr lang="en-US" sz="2600" dirty="0" smtClean="0">
                <a:solidFill>
                  <a:srgbClr val="FF0000"/>
                </a:solidFill>
              </a:rPr>
              <a:t>universal field</a:t>
            </a:r>
            <a:r>
              <a:rPr lang="en-US" sz="2600" dirty="0" smtClean="0"/>
              <a:t>.</a:t>
            </a:r>
          </a:p>
          <a:p>
            <a:pPr algn="just">
              <a:buClr>
                <a:schemeClr val="tx1"/>
              </a:buClr>
              <a:buSzPct val="120000"/>
            </a:pPr>
            <a:r>
              <a:rPr lang="en-GB" sz="2600" dirty="0" smtClean="0">
                <a:solidFill>
                  <a:srgbClr val="6600FF"/>
                </a:solidFill>
              </a:rPr>
              <a:t>Intelligence</a:t>
            </a:r>
            <a:r>
              <a:rPr lang="en-GB" sz="2600" dirty="0" smtClean="0"/>
              <a:t>: “ability to learn, understand and think” (Oxford dictionary)</a:t>
            </a:r>
          </a:p>
          <a:p>
            <a:pPr algn="just">
              <a:buClr>
                <a:schemeClr val="tx1"/>
              </a:buClr>
              <a:buSzPct val="120000"/>
            </a:pPr>
            <a:r>
              <a:rPr lang="en-GB" sz="2600" dirty="0" smtClean="0"/>
              <a:t>AI is the study of how to make computers make things which at the moment people do better.</a:t>
            </a:r>
          </a:p>
          <a:p>
            <a:pPr algn="just">
              <a:buClr>
                <a:schemeClr val="tx1"/>
              </a:buClr>
              <a:buSzPct val="120000"/>
            </a:pPr>
            <a:r>
              <a:rPr lang="en-GB" sz="2600" dirty="0" smtClean="0"/>
              <a:t>Examples: Speech recognition, Smell, Face, Object, Intuition, Inferencing, Learning new skills, Decision making, Abstract thinking</a:t>
            </a:r>
            <a:r>
              <a:rPr lang="en-GB" sz="2600" dirty="0" smtClean="0"/>
              <a:t>.</a:t>
            </a: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389120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19" y="381000"/>
            <a:ext cx="10668000" cy="6095999"/>
          </a:xfrm>
        </p:spPr>
        <p:txBody>
          <a:bodyPr>
            <a:normAutofit fontScale="85000" lnSpcReduction="20000"/>
          </a:bodyPr>
          <a:lstStyle/>
          <a:p>
            <a:pPr algn="just"/>
            <a:r>
              <a:rPr lang="en-US" dirty="0"/>
              <a:t>A variant of depth-first search called backtracking search uses still less memory</a:t>
            </a:r>
            <a:r>
              <a:rPr lang="en-US" dirty="0" smtClean="0"/>
              <a:t>.</a:t>
            </a:r>
          </a:p>
          <a:p>
            <a:pPr algn="just"/>
            <a:r>
              <a:rPr lang="en-US" dirty="0"/>
              <a:t>In backtracking, only one successor is generated at a time rather than all successors; each partially expanded node remembers which successor to generate next. </a:t>
            </a:r>
            <a:endParaRPr lang="en-US" dirty="0" smtClean="0"/>
          </a:p>
          <a:p>
            <a:pPr algn="just"/>
            <a:r>
              <a:rPr lang="en-US" dirty="0" smtClean="0"/>
              <a:t>Only </a:t>
            </a:r>
            <a:r>
              <a:rPr lang="en-US" dirty="0"/>
              <a:t>O(m) memory is needed rather than O(</a:t>
            </a:r>
            <a:r>
              <a:rPr lang="en-US" dirty="0" err="1"/>
              <a:t>bm</a:t>
            </a:r>
            <a:r>
              <a:rPr lang="en-US" dirty="0" smtClean="0"/>
              <a:t>).</a:t>
            </a:r>
          </a:p>
          <a:p>
            <a:pPr algn="just"/>
            <a:r>
              <a:rPr lang="en-US" dirty="0" smtClean="0"/>
              <a:t>Backtracking </a:t>
            </a:r>
            <a:r>
              <a:rPr lang="en-US" dirty="0"/>
              <a:t>search facilitates yet another memory-saving (and time-saving) trick: the idea of generating a </a:t>
            </a:r>
            <a:r>
              <a:rPr lang="en-US" dirty="0" smtClean="0"/>
              <a:t>successor </a:t>
            </a:r>
            <a:r>
              <a:rPr lang="en-US" dirty="0"/>
              <a:t>by modifying the current state description directly rather than copying it first. </a:t>
            </a:r>
            <a:endParaRPr lang="en-US" dirty="0" smtClean="0"/>
          </a:p>
          <a:p>
            <a:pPr algn="just"/>
            <a:r>
              <a:rPr lang="en-US" dirty="0" smtClean="0"/>
              <a:t>This </a:t>
            </a:r>
            <a:r>
              <a:rPr lang="en-US" dirty="0"/>
              <a:t>reduces the memory requirements to just one state description and O(m) actions. </a:t>
            </a:r>
            <a:endParaRPr lang="en-US" dirty="0" smtClean="0"/>
          </a:p>
          <a:p>
            <a:pPr algn="just"/>
            <a:r>
              <a:rPr lang="en-US" dirty="0" smtClean="0"/>
              <a:t>For </a:t>
            </a:r>
            <a:r>
              <a:rPr lang="en-US" dirty="0"/>
              <a:t>this to work, we must be able to undo each modification when we go back to generate the next </a:t>
            </a:r>
            <a:r>
              <a:rPr lang="en-US" dirty="0" smtClean="0"/>
              <a:t>successor</a:t>
            </a:r>
            <a:r>
              <a:rPr lang="en-US" dirty="0"/>
              <a:t>. </a:t>
            </a:r>
            <a:endParaRPr lang="en-US" dirty="0" smtClean="0"/>
          </a:p>
          <a:p>
            <a:pPr algn="just"/>
            <a:r>
              <a:rPr lang="en-US" dirty="0" smtClean="0"/>
              <a:t>For </a:t>
            </a:r>
            <a:r>
              <a:rPr lang="en-US" dirty="0"/>
              <a:t>problems with large state descriptions, such as robotic assembly, these techniques are critical to success.</a:t>
            </a:r>
          </a:p>
        </p:txBody>
      </p:sp>
    </p:spTree>
    <p:extLst>
      <p:ext uri="{BB962C8B-B14F-4D97-AF65-F5344CB8AC3E}">
        <p14:creationId xmlns:p14="http://schemas.microsoft.com/office/powerpoint/2010/main" val="32838951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152400"/>
            <a:ext cx="10122694" cy="533400"/>
          </a:xfrm>
        </p:spPr>
        <p:txBody>
          <a:bodyPr>
            <a:normAutofit fontScale="90000"/>
          </a:bodyPr>
          <a:lstStyle/>
          <a:p>
            <a:r>
              <a:rPr lang="en-US" dirty="0" smtClean="0"/>
              <a:t>HILL CLIMBING</a:t>
            </a:r>
            <a:endParaRPr lang="en-US" dirty="0"/>
          </a:p>
        </p:txBody>
      </p:sp>
      <p:sp>
        <p:nvSpPr>
          <p:cNvPr id="3" name="Content Placeholder 2"/>
          <p:cNvSpPr>
            <a:spLocks noGrp="1"/>
          </p:cNvSpPr>
          <p:nvPr>
            <p:ph idx="1"/>
          </p:nvPr>
        </p:nvSpPr>
        <p:spPr>
          <a:xfrm>
            <a:off x="365919" y="762000"/>
            <a:ext cx="10515600" cy="5715000"/>
          </a:xfrm>
        </p:spPr>
        <p:txBody>
          <a:bodyPr>
            <a:noAutofit/>
          </a:bodyPr>
          <a:lstStyle/>
          <a:p>
            <a:pPr marL="0" indent="0" algn="just">
              <a:spcBef>
                <a:spcPts val="0"/>
              </a:spcBef>
              <a:buNone/>
            </a:pPr>
            <a:r>
              <a:rPr lang="en-US" sz="2100" dirty="0"/>
              <a:t>BEYOND CLASSICAL </a:t>
            </a:r>
            <a:r>
              <a:rPr lang="en-US" sz="2100" dirty="0" smtClean="0"/>
              <a:t>SEARCH</a:t>
            </a:r>
          </a:p>
          <a:p>
            <a:pPr marL="0" indent="0" algn="just">
              <a:spcBef>
                <a:spcPts val="0"/>
              </a:spcBef>
              <a:buNone/>
            </a:pPr>
            <a:r>
              <a:rPr lang="en-US" sz="2100" dirty="0"/>
              <a:t>LOCAL SEARCH ALGORITHMS AND OPTIMIZATION </a:t>
            </a:r>
            <a:r>
              <a:rPr lang="en-US" sz="2100" dirty="0" smtClean="0"/>
              <a:t>PROBLEMS</a:t>
            </a:r>
          </a:p>
          <a:p>
            <a:pPr algn="just">
              <a:spcBef>
                <a:spcPts val="0"/>
              </a:spcBef>
            </a:pPr>
            <a:r>
              <a:rPr lang="en-US" sz="2100" dirty="0"/>
              <a:t>The search algorithms that we have seen so far are designed to explore search spaces </a:t>
            </a:r>
            <a:r>
              <a:rPr lang="en-US" sz="2100" dirty="0" smtClean="0"/>
              <a:t>systematically</a:t>
            </a:r>
            <a:r>
              <a:rPr lang="en-US" sz="2100" dirty="0"/>
              <a:t>. </a:t>
            </a:r>
            <a:endParaRPr lang="en-US" sz="2100" dirty="0" smtClean="0"/>
          </a:p>
          <a:p>
            <a:pPr algn="just">
              <a:spcBef>
                <a:spcPts val="0"/>
              </a:spcBef>
            </a:pPr>
            <a:r>
              <a:rPr lang="en-US" sz="2100" dirty="0" smtClean="0"/>
              <a:t>This </a:t>
            </a:r>
            <a:r>
              <a:rPr lang="en-US" sz="2100" dirty="0" err="1"/>
              <a:t>systematicity</a:t>
            </a:r>
            <a:r>
              <a:rPr lang="en-US" sz="2100" dirty="0"/>
              <a:t> is achieved by keeping one or more paths in memory and by recording which alternatives have been explored at each point along the path. </a:t>
            </a:r>
            <a:endParaRPr lang="en-US" sz="2100" dirty="0" smtClean="0"/>
          </a:p>
          <a:p>
            <a:pPr algn="just">
              <a:spcBef>
                <a:spcPts val="0"/>
              </a:spcBef>
            </a:pPr>
            <a:r>
              <a:rPr lang="en-US" sz="2100" dirty="0" smtClean="0"/>
              <a:t>When </a:t>
            </a:r>
            <a:r>
              <a:rPr lang="en-US" sz="2100" dirty="0"/>
              <a:t>a goal is found, the path to that goal also constitutes a solution to the problem. </a:t>
            </a:r>
            <a:endParaRPr lang="en-US" sz="2100" dirty="0" smtClean="0"/>
          </a:p>
          <a:p>
            <a:pPr algn="just">
              <a:spcBef>
                <a:spcPts val="0"/>
              </a:spcBef>
            </a:pPr>
            <a:r>
              <a:rPr lang="en-US" sz="2100" dirty="0" smtClean="0"/>
              <a:t>In </a:t>
            </a:r>
            <a:r>
              <a:rPr lang="en-US" sz="2100" dirty="0"/>
              <a:t>many problems, </a:t>
            </a:r>
            <a:r>
              <a:rPr lang="en-US" sz="2100" dirty="0" smtClean="0"/>
              <a:t>however</a:t>
            </a:r>
            <a:r>
              <a:rPr lang="en-US" sz="2100" dirty="0"/>
              <a:t>, the path to the goal is irrelevant</a:t>
            </a:r>
            <a:r>
              <a:rPr lang="en-US" sz="2100" dirty="0" smtClean="0"/>
              <a:t>.</a:t>
            </a:r>
          </a:p>
          <a:p>
            <a:pPr algn="just">
              <a:spcBef>
                <a:spcPts val="0"/>
              </a:spcBef>
            </a:pPr>
            <a:r>
              <a:rPr lang="en-US" sz="2100" dirty="0"/>
              <a:t>Hill-climbing search </a:t>
            </a:r>
            <a:endParaRPr lang="en-US" sz="2100" dirty="0" smtClean="0"/>
          </a:p>
          <a:p>
            <a:pPr algn="just">
              <a:spcBef>
                <a:spcPts val="0"/>
              </a:spcBef>
            </a:pPr>
            <a:r>
              <a:rPr lang="en-US" sz="2100" dirty="0" smtClean="0"/>
              <a:t>The </a:t>
            </a:r>
            <a:r>
              <a:rPr lang="en-US" sz="2100" dirty="0"/>
              <a:t>hill-climbing search algorithm (steepest-ascent version) is shown in Figure 4.2. </a:t>
            </a:r>
            <a:endParaRPr lang="en-US" sz="2100" dirty="0" smtClean="0"/>
          </a:p>
          <a:p>
            <a:pPr algn="just">
              <a:spcBef>
                <a:spcPts val="0"/>
              </a:spcBef>
            </a:pPr>
            <a:r>
              <a:rPr lang="en-US" sz="2100" dirty="0" smtClean="0"/>
              <a:t>It </a:t>
            </a:r>
            <a:r>
              <a:rPr lang="en-US" sz="2100" dirty="0"/>
              <a:t>is STEEPEST ASCENT simply a loop that continually moves in the direction of increasing value—that is, uphill. </a:t>
            </a:r>
            <a:endParaRPr lang="en-US" sz="2100" dirty="0" smtClean="0"/>
          </a:p>
          <a:p>
            <a:pPr algn="just">
              <a:spcBef>
                <a:spcPts val="0"/>
              </a:spcBef>
            </a:pPr>
            <a:r>
              <a:rPr lang="en-US" sz="2100" dirty="0" smtClean="0"/>
              <a:t>It </a:t>
            </a:r>
            <a:r>
              <a:rPr lang="en-US" sz="2100" dirty="0"/>
              <a:t>terminates when it reaches a “peak” where no neighbor has a higher value. </a:t>
            </a:r>
            <a:endParaRPr lang="en-US" sz="2100" dirty="0" smtClean="0"/>
          </a:p>
          <a:p>
            <a:pPr algn="just">
              <a:spcBef>
                <a:spcPts val="0"/>
              </a:spcBef>
            </a:pPr>
            <a:r>
              <a:rPr lang="en-US" sz="2100" dirty="0" smtClean="0"/>
              <a:t>The </a:t>
            </a:r>
            <a:r>
              <a:rPr lang="en-US" sz="2100" dirty="0"/>
              <a:t>algorithm does not maintain a search tree, so the data structure for the current node need only record the state and the value of the objective function. </a:t>
            </a:r>
            <a:endParaRPr lang="en-US" sz="2100" dirty="0" smtClean="0"/>
          </a:p>
          <a:p>
            <a:pPr algn="just">
              <a:spcBef>
                <a:spcPts val="0"/>
              </a:spcBef>
            </a:pPr>
            <a:r>
              <a:rPr lang="en-US" sz="2100" dirty="0" smtClean="0"/>
              <a:t>Hill </a:t>
            </a:r>
            <a:r>
              <a:rPr lang="en-US" sz="2100" dirty="0"/>
              <a:t>climbing does not look ahead beyond the immediate neighbors of the current state</a:t>
            </a:r>
            <a:r>
              <a:rPr lang="en-US" sz="2100" dirty="0" smtClean="0"/>
              <a:t>.</a:t>
            </a:r>
          </a:p>
          <a:p>
            <a:pPr algn="just">
              <a:spcBef>
                <a:spcPts val="0"/>
              </a:spcBef>
            </a:pPr>
            <a:r>
              <a:rPr lang="en-US" sz="2100" dirty="0" smtClean="0"/>
              <a:t>This </a:t>
            </a:r>
            <a:r>
              <a:rPr lang="en-US" sz="2100" dirty="0"/>
              <a:t>resembles trying to find the top of Mount Everest in a thick fog while suffering from amnesia.</a:t>
            </a:r>
          </a:p>
        </p:txBody>
      </p:sp>
    </p:spTree>
    <p:extLst>
      <p:ext uri="{BB962C8B-B14F-4D97-AF65-F5344CB8AC3E}">
        <p14:creationId xmlns:p14="http://schemas.microsoft.com/office/powerpoint/2010/main" val="34910913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20" y="228600"/>
            <a:ext cx="5867399" cy="6324599"/>
          </a:xfrm>
        </p:spPr>
        <p:txBody>
          <a:bodyPr>
            <a:normAutofit fontScale="70000" lnSpcReduction="20000"/>
          </a:bodyPr>
          <a:lstStyle/>
          <a:p>
            <a:pPr algn="just"/>
            <a:r>
              <a:rPr lang="en-US" dirty="0"/>
              <a:t>To illustrate hill climbing, we will use the 8-queens problem introduced on page 71. </a:t>
            </a:r>
            <a:endParaRPr lang="en-US" dirty="0" smtClean="0"/>
          </a:p>
          <a:p>
            <a:pPr algn="just"/>
            <a:r>
              <a:rPr lang="en-US" dirty="0" smtClean="0"/>
              <a:t>Local </a:t>
            </a:r>
            <a:r>
              <a:rPr lang="en-US" dirty="0"/>
              <a:t>search algorithms typically use a complete-state formulation, where each state has 8 queens on the board, one per column</a:t>
            </a:r>
            <a:r>
              <a:rPr lang="en-US" dirty="0" smtClean="0"/>
              <a:t>.</a:t>
            </a:r>
          </a:p>
          <a:p>
            <a:pPr algn="just"/>
            <a:r>
              <a:rPr lang="en-US" dirty="0" smtClean="0"/>
              <a:t>The </a:t>
            </a:r>
            <a:r>
              <a:rPr lang="en-US" dirty="0"/>
              <a:t>successors of a state are all possible states generated by moving a single queen to another square in the same column (so each state has 8 × 7 = 56 successors). </a:t>
            </a:r>
            <a:endParaRPr lang="en-US" dirty="0" smtClean="0"/>
          </a:p>
          <a:p>
            <a:pPr algn="just"/>
            <a:r>
              <a:rPr lang="en-US" dirty="0" smtClean="0"/>
              <a:t>The </a:t>
            </a:r>
            <a:r>
              <a:rPr lang="en-US" dirty="0"/>
              <a:t>heuristic cost function h is the number of pairs of queens that are attacking each other, either directly or indirectly. </a:t>
            </a:r>
            <a:endParaRPr lang="en-US" dirty="0" smtClean="0"/>
          </a:p>
          <a:p>
            <a:pPr algn="just"/>
            <a:r>
              <a:rPr lang="en-US" dirty="0" smtClean="0"/>
              <a:t>The </a:t>
            </a:r>
            <a:r>
              <a:rPr lang="en-US" dirty="0"/>
              <a:t>global minimum of this function is zero, which occurs only at perfect solutions. </a:t>
            </a:r>
            <a:endParaRPr lang="en-US" dirty="0" smtClean="0"/>
          </a:p>
          <a:p>
            <a:pPr algn="just"/>
            <a:r>
              <a:rPr lang="en-US" dirty="0" smtClean="0"/>
              <a:t>Figure </a:t>
            </a:r>
            <a:r>
              <a:rPr lang="en-US" dirty="0"/>
              <a:t>4.3(a) shows a state with h = 17. </a:t>
            </a:r>
            <a:endParaRPr lang="en-US" dirty="0" smtClean="0"/>
          </a:p>
          <a:p>
            <a:pPr algn="just"/>
            <a:r>
              <a:rPr lang="en-US" dirty="0" smtClean="0"/>
              <a:t>The </a:t>
            </a:r>
            <a:r>
              <a:rPr lang="en-US" dirty="0"/>
              <a:t>figure also shows the values of all its successors, with the best successors having h = 12. </a:t>
            </a:r>
            <a:endParaRPr lang="en-US" dirty="0" smtClean="0"/>
          </a:p>
          <a:p>
            <a:pPr algn="just"/>
            <a:r>
              <a:rPr lang="en-US" dirty="0" smtClean="0"/>
              <a:t>Hill-climbing </a:t>
            </a:r>
            <a:r>
              <a:rPr lang="en-US" dirty="0"/>
              <a:t>algorithms typically choose randomly among the set of best successors if there is more than one.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519" y="228600"/>
            <a:ext cx="4886325" cy="305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385719" y="3352800"/>
            <a:ext cx="4724400"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100" dirty="0"/>
              <a:t>Hill climbing is sometimes called greedy local search because it grabs a good neighbor </a:t>
            </a:r>
            <a:r>
              <a:rPr lang="en-US" sz="2100" dirty="0" smtClean="0"/>
              <a:t>state </a:t>
            </a:r>
            <a:r>
              <a:rPr lang="en-US" sz="2100" dirty="0"/>
              <a:t>without thinking ahead about where to go next</a:t>
            </a:r>
            <a:r>
              <a:rPr lang="en-US" sz="2100" dirty="0" smtClean="0"/>
              <a:t>.</a:t>
            </a:r>
          </a:p>
          <a:p>
            <a:pPr marL="285750" indent="-285750" algn="just">
              <a:buFont typeface="Arial" panose="020B0604020202020204" pitchFamily="34" charset="0"/>
              <a:buChar char="•"/>
            </a:pPr>
            <a:r>
              <a:rPr lang="en-US" sz="2100" dirty="0" smtClean="0"/>
              <a:t>Although </a:t>
            </a:r>
            <a:r>
              <a:rPr lang="en-US" sz="2100" dirty="0"/>
              <a:t>greed is considered one of the seven deadly sins, it turns out that greedy algorithms often perform quite well. </a:t>
            </a:r>
            <a:endParaRPr lang="en-US" sz="2100" dirty="0" smtClean="0"/>
          </a:p>
        </p:txBody>
      </p:sp>
    </p:spTree>
    <p:extLst>
      <p:ext uri="{BB962C8B-B14F-4D97-AF65-F5344CB8AC3E}">
        <p14:creationId xmlns:p14="http://schemas.microsoft.com/office/powerpoint/2010/main" val="20949501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919" y="304800"/>
            <a:ext cx="10591800" cy="6324600"/>
          </a:xfrm>
        </p:spPr>
        <p:txBody>
          <a:bodyPr>
            <a:normAutofit fontScale="62500" lnSpcReduction="20000"/>
          </a:bodyPr>
          <a:lstStyle/>
          <a:p>
            <a:pPr marL="285750" indent="-285750" algn="just"/>
            <a:r>
              <a:rPr lang="en-US" dirty="0"/>
              <a:t>Hill climbing often makes rapid progress toward a solution because it is usually quite easy to improve a bad state. </a:t>
            </a:r>
          </a:p>
          <a:p>
            <a:pPr marL="285750" indent="-285750" algn="just"/>
            <a:r>
              <a:rPr lang="en-US" dirty="0"/>
              <a:t>Ex: From the state in Figure 4.3(a), it takes just five steps to reach the state in Figure 4.3(b), which has h = 1 and is very nearly a solution. </a:t>
            </a:r>
          </a:p>
          <a:p>
            <a:pPr marL="285750" indent="-285750" algn="just"/>
            <a:r>
              <a:rPr lang="en-US" dirty="0"/>
              <a:t>Unfortunately, hill climbing often gets stuck for the following reasons:</a:t>
            </a:r>
          </a:p>
          <a:p>
            <a:pPr algn="just"/>
            <a:r>
              <a:rPr lang="en-US" dirty="0"/>
              <a:t>Local maxima: a local maximum is a peak that is higher than each of its neighboring states but lower than the global maximum. </a:t>
            </a:r>
            <a:endParaRPr lang="en-US" dirty="0" smtClean="0"/>
          </a:p>
          <a:p>
            <a:pPr algn="just"/>
            <a:r>
              <a:rPr lang="en-US" dirty="0" smtClean="0"/>
              <a:t>Hill-climbing </a:t>
            </a:r>
            <a:r>
              <a:rPr lang="en-US" dirty="0"/>
              <a:t>algorithms that reach the vicinity of a local maximum will be drawn upward toward the peak but will then be stuck with nowhere else to go. </a:t>
            </a:r>
            <a:endParaRPr lang="en-US" dirty="0" smtClean="0"/>
          </a:p>
          <a:p>
            <a:pPr algn="just"/>
            <a:r>
              <a:rPr lang="en-US" dirty="0" smtClean="0"/>
              <a:t>Figure </a:t>
            </a:r>
            <a:r>
              <a:rPr lang="en-US" dirty="0"/>
              <a:t>4.1 illustrates the problem schematically. </a:t>
            </a:r>
            <a:endParaRPr lang="en-US" dirty="0" smtClean="0"/>
          </a:p>
          <a:p>
            <a:pPr algn="just"/>
            <a:r>
              <a:rPr lang="en-US" dirty="0" smtClean="0"/>
              <a:t>More </a:t>
            </a:r>
            <a:r>
              <a:rPr lang="en-US" dirty="0"/>
              <a:t>concretely, the state in Figure 4.3(b) is a local maximum (i.e., a local minimum for the cost h); every move of a single queen makes the situation worse. </a:t>
            </a:r>
            <a:endParaRPr lang="en-US" dirty="0" smtClean="0"/>
          </a:p>
          <a:p>
            <a:pPr marL="0" indent="0" algn="just">
              <a:buNone/>
            </a:pPr>
            <a:r>
              <a:rPr lang="en-US" dirty="0"/>
              <a:t>	</a:t>
            </a:r>
            <a:r>
              <a:rPr lang="en-US" dirty="0" smtClean="0"/>
              <a:t>• Ridges</a:t>
            </a:r>
            <a:r>
              <a:rPr lang="en-US" dirty="0"/>
              <a:t>: a ridge is shown in Figure 4.4. Ridges result in a sequence of local maxima </a:t>
            </a:r>
            <a:r>
              <a:rPr lang="en-US" dirty="0" smtClean="0"/>
              <a:t> </a:t>
            </a:r>
          </a:p>
          <a:p>
            <a:pPr marL="0" indent="0" algn="just">
              <a:buNone/>
            </a:pPr>
            <a:r>
              <a:rPr lang="en-US" dirty="0"/>
              <a:t> </a:t>
            </a:r>
            <a:r>
              <a:rPr lang="en-US" dirty="0" smtClean="0"/>
              <a:t>                 that </a:t>
            </a:r>
            <a:r>
              <a:rPr lang="en-US" dirty="0"/>
              <a:t>is very difficult for greedy algorithms to navigate. </a:t>
            </a:r>
            <a:endParaRPr lang="en-US" dirty="0" smtClean="0"/>
          </a:p>
          <a:p>
            <a:pPr marL="0" indent="0" algn="just">
              <a:buNone/>
            </a:pPr>
            <a:r>
              <a:rPr lang="en-US" dirty="0" smtClean="0"/>
              <a:t>	• </a:t>
            </a:r>
            <a:r>
              <a:rPr lang="en-US" dirty="0" err="1"/>
              <a:t>Plateaux</a:t>
            </a:r>
            <a:r>
              <a:rPr lang="en-US" dirty="0"/>
              <a:t>: a plateau is a flat area of the state-space landscape. It can be a flat local </a:t>
            </a:r>
            <a:r>
              <a:rPr lang="en-US" dirty="0" smtClean="0"/>
              <a:t>   </a:t>
            </a:r>
          </a:p>
          <a:p>
            <a:pPr marL="0" indent="0" algn="just">
              <a:buNone/>
            </a:pPr>
            <a:r>
              <a:rPr lang="en-US" dirty="0"/>
              <a:t> </a:t>
            </a:r>
            <a:r>
              <a:rPr lang="en-US" dirty="0" smtClean="0"/>
              <a:t>                 maximum</a:t>
            </a:r>
            <a:r>
              <a:rPr lang="en-US" dirty="0"/>
              <a:t>, from which no uphill exit exists, or a shoulder, from which progress is </a:t>
            </a:r>
            <a:endParaRPr lang="en-US" dirty="0" smtClean="0"/>
          </a:p>
          <a:p>
            <a:pPr marL="0" indent="0" algn="just">
              <a:buNone/>
            </a:pPr>
            <a:r>
              <a:rPr lang="en-US" dirty="0"/>
              <a:t> </a:t>
            </a:r>
            <a:r>
              <a:rPr lang="en-US" dirty="0" smtClean="0"/>
              <a:t>                 possible</a:t>
            </a:r>
            <a:r>
              <a:rPr lang="en-US" dirty="0"/>
              <a:t>. (See Figure 4.1.) A hill-climbing search might get lost on the </a:t>
            </a:r>
            <a:r>
              <a:rPr lang="en-US" dirty="0" smtClean="0"/>
              <a:t>plateau</a:t>
            </a:r>
          </a:p>
          <a:p>
            <a:pPr marL="0" indent="0" algn="just">
              <a:buNone/>
            </a:pPr>
            <a:r>
              <a:rPr lang="en-US" dirty="0"/>
              <a:t>In each case, the algorithm reaches a point at which no progress is being made. </a:t>
            </a:r>
            <a:endParaRPr lang="en-US" dirty="0" smtClean="0"/>
          </a:p>
          <a:p>
            <a:pPr marL="0" indent="0" algn="just">
              <a:buNone/>
            </a:pPr>
            <a:r>
              <a:rPr lang="en-US" dirty="0" smtClean="0"/>
              <a:t>Starting </a:t>
            </a:r>
            <a:r>
              <a:rPr lang="en-US" dirty="0"/>
              <a:t>from a randomly generated 8-queens state, steepest-ascent hill climbing gets stuck 86% of the time, solving only 14% of problem instances. </a:t>
            </a:r>
            <a:endParaRPr lang="en-US" dirty="0" smtClean="0"/>
          </a:p>
          <a:p>
            <a:pPr marL="0" indent="0" algn="just">
              <a:buNone/>
            </a:pPr>
            <a:r>
              <a:rPr lang="en-US" dirty="0" smtClean="0"/>
              <a:t>It </a:t>
            </a:r>
            <a:r>
              <a:rPr lang="en-US" dirty="0"/>
              <a:t>works quickly, taking just 4 steps on average when it succeeds and 3 when it gets stuck—not bad for a state space with 88 ≈ 17 million states.</a:t>
            </a:r>
          </a:p>
        </p:txBody>
      </p:sp>
    </p:spTree>
    <p:extLst>
      <p:ext uri="{BB962C8B-B14F-4D97-AF65-F5344CB8AC3E}">
        <p14:creationId xmlns:p14="http://schemas.microsoft.com/office/powerpoint/2010/main" val="21023578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19" y="3267076"/>
            <a:ext cx="6934200" cy="3438524"/>
          </a:xfrm>
        </p:spPr>
        <p:txBody>
          <a:bodyPr>
            <a:noAutofit/>
          </a:bodyPr>
          <a:lstStyle/>
          <a:p>
            <a:pPr algn="just">
              <a:spcBef>
                <a:spcPts val="0"/>
              </a:spcBef>
            </a:pPr>
            <a:r>
              <a:rPr lang="en-US" sz="1600" dirty="0"/>
              <a:t>The algorithm in Figure 4.2 halts if it reaches a plateau where the best successor has the same value as the current state. </a:t>
            </a:r>
            <a:endParaRPr lang="en-US" sz="1600" dirty="0" smtClean="0"/>
          </a:p>
          <a:p>
            <a:pPr algn="just">
              <a:spcBef>
                <a:spcPts val="0"/>
              </a:spcBef>
            </a:pPr>
            <a:r>
              <a:rPr lang="en-US" sz="1600" dirty="0" smtClean="0"/>
              <a:t>Might </a:t>
            </a:r>
            <a:r>
              <a:rPr lang="en-US" sz="1600" dirty="0"/>
              <a:t>it not be a good idea to keep going—to allow a </a:t>
            </a:r>
            <a:r>
              <a:rPr lang="en-US" sz="1600" dirty="0" smtClean="0"/>
              <a:t>sideways </a:t>
            </a:r>
            <a:r>
              <a:rPr lang="en-US" sz="1600" dirty="0"/>
              <a:t>move in the hope that the plateau is really a shoulder, as shown in Figure 4.1? </a:t>
            </a:r>
            <a:endParaRPr lang="en-US" sz="1600" dirty="0" smtClean="0"/>
          </a:p>
          <a:p>
            <a:pPr algn="just">
              <a:spcBef>
                <a:spcPts val="0"/>
              </a:spcBef>
            </a:pPr>
            <a:r>
              <a:rPr lang="en-US" sz="1600" dirty="0" smtClean="0"/>
              <a:t>The </a:t>
            </a:r>
            <a:r>
              <a:rPr lang="en-US" sz="1600" dirty="0"/>
              <a:t>answer is usually yes, but we must take care. If we always allow sideways moves when there are no uphill moves, an infinite loop will occur whenever the algorithm reaches a flat local maximum that is not a shoulder</a:t>
            </a:r>
            <a:r>
              <a:rPr lang="en-US" sz="1600" dirty="0" smtClean="0"/>
              <a:t>.</a:t>
            </a:r>
          </a:p>
          <a:p>
            <a:pPr algn="just">
              <a:spcBef>
                <a:spcPts val="0"/>
              </a:spcBef>
            </a:pPr>
            <a:r>
              <a:rPr lang="en-US" sz="1600" dirty="0" smtClean="0"/>
              <a:t>One </a:t>
            </a:r>
            <a:r>
              <a:rPr lang="en-US" sz="1600" dirty="0"/>
              <a:t>common solution is to put a limit on the number of </a:t>
            </a:r>
            <a:r>
              <a:rPr lang="en-US" sz="1600" dirty="0" smtClean="0"/>
              <a:t>consecutive </a:t>
            </a:r>
            <a:r>
              <a:rPr lang="en-US" sz="1600" dirty="0"/>
              <a:t>sideways moves allowed. </a:t>
            </a:r>
            <a:endParaRPr lang="en-US" sz="1600" dirty="0" smtClean="0"/>
          </a:p>
          <a:p>
            <a:pPr algn="just">
              <a:spcBef>
                <a:spcPts val="0"/>
              </a:spcBef>
            </a:pPr>
            <a:r>
              <a:rPr lang="en-US" sz="1600" dirty="0" smtClean="0"/>
              <a:t>Ex: Allow </a:t>
            </a:r>
            <a:r>
              <a:rPr lang="en-US" sz="1600" dirty="0"/>
              <a:t>up to, say, 100 consecutive sideways moves in the 8-queens problem. This raises the percentage of problem instances solved by hill climbing from 14% to 94%. </a:t>
            </a:r>
            <a:endParaRPr lang="en-US" sz="1600" dirty="0" smtClean="0"/>
          </a:p>
          <a:p>
            <a:pPr algn="just">
              <a:spcBef>
                <a:spcPts val="0"/>
              </a:spcBef>
            </a:pPr>
            <a:r>
              <a:rPr lang="en-US" sz="1600" dirty="0" smtClean="0"/>
              <a:t>Success </a:t>
            </a:r>
            <a:r>
              <a:rPr lang="en-US" sz="1600" dirty="0"/>
              <a:t>comes at a cost: the algorithm averages roughly 21 steps for each successful instance and 64 for each failure.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9" y="23004"/>
            <a:ext cx="5105400"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919" y="-2874"/>
            <a:ext cx="5867400" cy="3159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6319" y="3267075"/>
            <a:ext cx="381000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0222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152400"/>
            <a:ext cx="10122694" cy="533400"/>
          </a:xfrm>
        </p:spPr>
        <p:txBody>
          <a:bodyPr>
            <a:normAutofit fontScale="90000"/>
          </a:bodyPr>
          <a:lstStyle/>
          <a:p>
            <a:r>
              <a:rPr lang="en-US" dirty="0"/>
              <a:t>Simulated annealing</a:t>
            </a:r>
          </a:p>
        </p:txBody>
      </p:sp>
      <p:sp>
        <p:nvSpPr>
          <p:cNvPr id="3" name="Content Placeholder 2"/>
          <p:cNvSpPr>
            <a:spLocks noGrp="1"/>
          </p:cNvSpPr>
          <p:nvPr>
            <p:ph idx="1"/>
          </p:nvPr>
        </p:nvSpPr>
        <p:spPr>
          <a:xfrm>
            <a:off x="289719" y="838200"/>
            <a:ext cx="10591800" cy="5638799"/>
          </a:xfrm>
        </p:spPr>
        <p:txBody>
          <a:bodyPr>
            <a:noAutofit/>
          </a:bodyPr>
          <a:lstStyle/>
          <a:p>
            <a:pPr algn="just">
              <a:spcBef>
                <a:spcPts val="0"/>
              </a:spcBef>
            </a:pPr>
            <a:r>
              <a:rPr lang="en-US" sz="2400" dirty="0"/>
              <a:t>A hill-climbing algorithm that never makes “downhill” moves toward states with lower value (or higher cost) is guaranteed to be incomplete, because it can get stuck on a local </a:t>
            </a:r>
            <a:r>
              <a:rPr lang="en-US" sz="2400" dirty="0" smtClean="0"/>
              <a:t>maximum</a:t>
            </a:r>
            <a:r>
              <a:rPr lang="en-US" sz="2400" dirty="0"/>
              <a:t>. </a:t>
            </a:r>
            <a:endParaRPr lang="en-US" sz="2400" dirty="0" smtClean="0"/>
          </a:p>
          <a:p>
            <a:pPr algn="just">
              <a:spcBef>
                <a:spcPts val="0"/>
              </a:spcBef>
            </a:pPr>
            <a:r>
              <a:rPr lang="en-US" sz="2400" dirty="0" smtClean="0"/>
              <a:t>In </a:t>
            </a:r>
            <a:r>
              <a:rPr lang="en-US" sz="2400" dirty="0"/>
              <a:t>contrast, a purely random walk—that is, moving to a successor chosen uniformly at random from the set of successors—is complete but extremely inefficient. </a:t>
            </a:r>
            <a:endParaRPr lang="en-US" sz="2400" dirty="0" smtClean="0"/>
          </a:p>
          <a:p>
            <a:pPr algn="just">
              <a:spcBef>
                <a:spcPts val="0"/>
              </a:spcBef>
            </a:pPr>
            <a:r>
              <a:rPr lang="en-US" sz="2400" dirty="0" smtClean="0"/>
              <a:t>Therefore</a:t>
            </a:r>
            <a:r>
              <a:rPr lang="en-US" sz="2400" dirty="0"/>
              <a:t>, it seems reasonable to try to combine hill climbing with a random walk in some way that yields both efficiency and completeness. </a:t>
            </a:r>
            <a:endParaRPr lang="en-US" sz="2400" dirty="0" smtClean="0"/>
          </a:p>
          <a:p>
            <a:pPr algn="just">
              <a:spcBef>
                <a:spcPts val="0"/>
              </a:spcBef>
            </a:pPr>
            <a:r>
              <a:rPr lang="en-US" sz="2400" dirty="0" smtClean="0"/>
              <a:t>Simulated </a:t>
            </a:r>
            <a:r>
              <a:rPr lang="en-US" sz="2400" dirty="0"/>
              <a:t>annealing is such an algorithm. </a:t>
            </a:r>
            <a:endParaRPr lang="en-US" sz="2400" dirty="0" smtClean="0"/>
          </a:p>
          <a:p>
            <a:pPr algn="just">
              <a:spcBef>
                <a:spcPts val="0"/>
              </a:spcBef>
            </a:pPr>
            <a:r>
              <a:rPr lang="en-US" sz="2400" dirty="0" smtClean="0"/>
              <a:t>In </a:t>
            </a:r>
            <a:r>
              <a:rPr lang="en-US" sz="2400" dirty="0"/>
              <a:t>metallurgy, </a:t>
            </a:r>
            <a:r>
              <a:rPr lang="en-US" sz="2400" dirty="0" smtClean="0"/>
              <a:t>annealing </a:t>
            </a:r>
            <a:r>
              <a:rPr lang="en-US" sz="2400" dirty="0"/>
              <a:t>is the process used to temper or harden metals and glass by heating them to a high temperature and then gradually cooling them, thus allowing the material to reach a </a:t>
            </a:r>
            <a:r>
              <a:rPr lang="en-US" sz="2400" dirty="0" smtClean="0"/>
              <a:t>low energy </a:t>
            </a:r>
            <a:r>
              <a:rPr lang="en-US" sz="2400" dirty="0"/>
              <a:t>crystalline state. </a:t>
            </a:r>
            <a:endParaRPr lang="en-US" sz="2400" dirty="0" smtClean="0"/>
          </a:p>
          <a:p>
            <a:pPr algn="just">
              <a:spcBef>
                <a:spcPts val="0"/>
              </a:spcBef>
            </a:pPr>
            <a:r>
              <a:rPr lang="en-US" sz="2400" dirty="0" smtClean="0"/>
              <a:t>To </a:t>
            </a:r>
            <a:r>
              <a:rPr lang="en-US" sz="2400" dirty="0"/>
              <a:t>explain simulated annealing, we switch our point of view from </a:t>
            </a:r>
            <a:r>
              <a:rPr lang="en-US" sz="2400" dirty="0" smtClean="0"/>
              <a:t>hill </a:t>
            </a:r>
            <a:r>
              <a:rPr lang="en-US" sz="2400" dirty="0"/>
              <a:t>climbing to gradient descent (i.e., minimizing cost) and imagine the task of getting a ping-pong ball into the deepest crevice in a bumpy surface</a:t>
            </a:r>
            <a:r>
              <a:rPr lang="en-US" sz="2400" dirty="0" smtClean="0"/>
              <a:t>. </a:t>
            </a:r>
          </a:p>
        </p:txBody>
      </p:sp>
    </p:spTree>
    <p:extLst>
      <p:ext uri="{BB962C8B-B14F-4D97-AF65-F5344CB8AC3E}">
        <p14:creationId xmlns:p14="http://schemas.microsoft.com/office/powerpoint/2010/main" val="2595533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19" y="304800"/>
            <a:ext cx="5334000" cy="6172199"/>
          </a:xfrm>
        </p:spPr>
        <p:txBody>
          <a:bodyPr>
            <a:noAutofit/>
          </a:bodyPr>
          <a:lstStyle/>
          <a:p>
            <a:pPr algn="just">
              <a:spcBef>
                <a:spcPts val="0"/>
              </a:spcBef>
            </a:pPr>
            <a:r>
              <a:rPr lang="en-US" sz="2400" dirty="0"/>
              <a:t>If we just let the ball roll, it will come to rest at a local minimum. </a:t>
            </a:r>
          </a:p>
          <a:p>
            <a:pPr algn="just">
              <a:spcBef>
                <a:spcPts val="0"/>
              </a:spcBef>
            </a:pPr>
            <a:r>
              <a:rPr lang="en-US" sz="2400" dirty="0"/>
              <a:t>If we shake the surface, we can bounce the ball out of the local minimum. </a:t>
            </a:r>
            <a:endParaRPr lang="en-US" sz="2400" dirty="0" smtClean="0"/>
          </a:p>
          <a:p>
            <a:pPr algn="just"/>
            <a:r>
              <a:rPr lang="en-US" sz="2400" dirty="0" smtClean="0"/>
              <a:t>The </a:t>
            </a:r>
            <a:r>
              <a:rPr lang="en-US" sz="2400" dirty="0"/>
              <a:t>trick is to shake just hard enough to bounce the ball out of local minima but not hard enough to dislodge it from the global minimum. </a:t>
            </a:r>
          </a:p>
          <a:p>
            <a:pPr algn="just"/>
            <a:r>
              <a:rPr lang="en-US" sz="2400" dirty="0"/>
              <a:t>The simulated-annealing solution is to start by shaking hard (i.e., at a high temperature) and then gradually reduce the intensity of the shaking (i.e., lower the temperature).</a:t>
            </a:r>
          </a:p>
          <a:p>
            <a:pPr algn="just"/>
            <a:r>
              <a:rPr lang="en-US" sz="2400" dirty="0" smtClean="0"/>
              <a:t>The </a:t>
            </a:r>
            <a:r>
              <a:rPr lang="en-US" sz="2400" dirty="0"/>
              <a:t>innermost loop of the simulated-annealing algorithm (Figure 4.5) is quite similar to hill climbing. </a:t>
            </a:r>
            <a:endParaRPr lang="en-US" sz="24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319" y="914400"/>
            <a:ext cx="51943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88521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20" y="228600"/>
            <a:ext cx="10439399" cy="6324599"/>
          </a:xfrm>
        </p:spPr>
        <p:txBody>
          <a:bodyPr>
            <a:normAutofit fontScale="92500"/>
          </a:bodyPr>
          <a:lstStyle/>
          <a:p>
            <a:pPr algn="just"/>
            <a:r>
              <a:rPr lang="en-US" dirty="0"/>
              <a:t>Instead of picking the best move, however, it picks a random move. </a:t>
            </a:r>
            <a:endParaRPr lang="en-US" dirty="0" smtClean="0"/>
          </a:p>
          <a:p>
            <a:pPr algn="just"/>
            <a:r>
              <a:rPr lang="en-US" dirty="0" smtClean="0"/>
              <a:t>If </a:t>
            </a:r>
            <a:r>
              <a:rPr lang="en-US" dirty="0"/>
              <a:t>the move improves the situation, it is always accepted. Otherwise, the algorithm accepts the move with some probability less than 1. </a:t>
            </a:r>
            <a:endParaRPr lang="en-US" dirty="0" smtClean="0"/>
          </a:p>
          <a:p>
            <a:pPr algn="just"/>
            <a:r>
              <a:rPr lang="en-US" dirty="0" smtClean="0"/>
              <a:t>The </a:t>
            </a:r>
            <a:r>
              <a:rPr lang="en-US" dirty="0"/>
              <a:t>probability decreases exponentially with the “badness” of the move—the amount ΔE by which the evaluation is worsened.</a:t>
            </a:r>
          </a:p>
          <a:p>
            <a:pPr algn="just"/>
            <a:r>
              <a:rPr lang="en-US" dirty="0"/>
              <a:t>The probability also decreases as the “temperature” T goes down: “bad” moves are more likely to be allowed at the start when T is high, and they become more unlikely as T decreases. </a:t>
            </a:r>
          </a:p>
          <a:p>
            <a:pPr algn="just"/>
            <a:r>
              <a:rPr lang="en-US" dirty="0"/>
              <a:t>If the schedule lowers T slowly enough, the algorithm will find a global optimum with probability approaching 1</a:t>
            </a:r>
          </a:p>
          <a:p>
            <a:endParaRPr lang="en-US" dirty="0"/>
          </a:p>
        </p:txBody>
      </p:sp>
    </p:spTree>
    <p:extLst>
      <p:ext uri="{BB962C8B-B14F-4D97-AF65-F5344CB8AC3E}">
        <p14:creationId xmlns:p14="http://schemas.microsoft.com/office/powerpoint/2010/main" val="28658090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228600"/>
            <a:ext cx="10122694" cy="685800"/>
          </a:xfrm>
        </p:spPr>
        <p:txBody>
          <a:bodyPr>
            <a:normAutofit fontScale="90000"/>
          </a:bodyPr>
          <a:lstStyle/>
          <a:p>
            <a:r>
              <a:rPr lang="en-US" dirty="0"/>
              <a:t>LOCAL SEARCH IN CONTINUOUS SPACE</a:t>
            </a:r>
          </a:p>
        </p:txBody>
      </p:sp>
      <p:sp>
        <p:nvSpPr>
          <p:cNvPr id="3" name="Content Placeholder 2"/>
          <p:cNvSpPr>
            <a:spLocks noGrp="1"/>
          </p:cNvSpPr>
          <p:nvPr>
            <p:ph idx="1"/>
          </p:nvPr>
        </p:nvSpPr>
        <p:spPr>
          <a:xfrm>
            <a:off x="289719" y="1066800"/>
            <a:ext cx="10591800" cy="5333999"/>
          </a:xfrm>
        </p:spPr>
        <p:txBody>
          <a:bodyPr>
            <a:normAutofit fontScale="62500" lnSpcReduction="20000"/>
          </a:bodyPr>
          <a:lstStyle/>
          <a:p>
            <a:pPr algn="just"/>
            <a:r>
              <a:rPr lang="en-US" dirty="0" smtClean="0"/>
              <a:t>Explained </a:t>
            </a:r>
            <a:r>
              <a:rPr lang="en-US" dirty="0"/>
              <a:t>the distinction between discrete and continuous environments, pointing out that most real-world environments are continuous. </a:t>
            </a:r>
            <a:endParaRPr lang="en-US" dirty="0" smtClean="0"/>
          </a:p>
          <a:p>
            <a:pPr algn="just"/>
            <a:r>
              <a:rPr lang="en-US" dirty="0" smtClean="0"/>
              <a:t>Yet </a:t>
            </a:r>
            <a:r>
              <a:rPr lang="en-US" dirty="0"/>
              <a:t>none of the algorithms we have described (except for first-choice hill climbing and simulated annealing) can handle continuous state and action spaces, because they have infinite branching factors. </a:t>
            </a:r>
            <a:endParaRPr lang="en-US" dirty="0" smtClean="0"/>
          </a:p>
          <a:p>
            <a:pPr algn="just"/>
            <a:r>
              <a:rPr lang="en-US" dirty="0" smtClean="0"/>
              <a:t>This </a:t>
            </a:r>
            <a:r>
              <a:rPr lang="en-US" dirty="0"/>
              <a:t>section provides a very brief introduction to some local search techniques for finding optimal </a:t>
            </a:r>
            <a:r>
              <a:rPr lang="en-US" dirty="0" smtClean="0"/>
              <a:t>solutions </a:t>
            </a:r>
            <a:r>
              <a:rPr lang="en-US" dirty="0"/>
              <a:t>in continuous spaces. </a:t>
            </a:r>
            <a:endParaRPr lang="en-US" dirty="0" smtClean="0"/>
          </a:p>
          <a:p>
            <a:pPr algn="just"/>
            <a:r>
              <a:rPr lang="en-US" dirty="0" smtClean="0"/>
              <a:t>The </a:t>
            </a:r>
            <a:r>
              <a:rPr lang="en-US" dirty="0"/>
              <a:t>literature on this topic is vast; many of the basic techniques originated in the 17th century, after the development of calculus by Newton and </a:t>
            </a:r>
            <a:r>
              <a:rPr lang="en-US" dirty="0" smtClean="0"/>
              <a:t>Leibniz.6</a:t>
            </a:r>
          </a:p>
          <a:p>
            <a:pPr algn="just"/>
            <a:r>
              <a:rPr lang="en-US" dirty="0" smtClean="0"/>
              <a:t>We </a:t>
            </a:r>
            <a:r>
              <a:rPr lang="en-US" dirty="0"/>
              <a:t>find uses for these techniques at several places in the book, including the chapters on learning, vision, and robotics. </a:t>
            </a:r>
            <a:endParaRPr lang="en-US" dirty="0" smtClean="0"/>
          </a:p>
          <a:p>
            <a:pPr algn="just"/>
            <a:r>
              <a:rPr lang="en-US" dirty="0" smtClean="0"/>
              <a:t>Ex: Suppose </a:t>
            </a:r>
            <a:r>
              <a:rPr lang="en-US" dirty="0"/>
              <a:t>we want to place three new airports anywhere in Romania, such that the sum of squared distances from each city on the map (Figure 3.2) to its nearest airport is minimized</a:t>
            </a:r>
            <a:r>
              <a:rPr lang="en-US" dirty="0" smtClean="0"/>
              <a:t>.</a:t>
            </a:r>
          </a:p>
          <a:p>
            <a:pPr algn="just"/>
            <a:r>
              <a:rPr lang="en-US" dirty="0"/>
              <a:t>The state space is then defined by the coordinates of the airports: (x1, y1), (x2, y2), and (x3, y3</a:t>
            </a:r>
            <a:r>
              <a:rPr lang="en-US" dirty="0" smtClean="0"/>
              <a:t>).</a:t>
            </a:r>
          </a:p>
          <a:p>
            <a:pPr algn="just"/>
            <a:r>
              <a:rPr lang="en-US" dirty="0" smtClean="0"/>
              <a:t>This </a:t>
            </a:r>
            <a:r>
              <a:rPr lang="en-US" dirty="0"/>
              <a:t>is a six-dimensional space; we also say </a:t>
            </a:r>
            <a:r>
              <a:rPr lang="en-US" dirty="0" smtClean="0"/>
              <a:t>that </a:t>
            </a:r>
            <a:r>
              <a:rPr lang="en-US" dirty="0"/>
              <a:t>states are defined by six variables. (In general, states are defined by an n-dimensional vector of variables, x.) </a:t>
            </a:r>
            <a:endParaRPr lang="en-US" dirty="0" smtClean="0"/>
          </a:p>
          <a:p>
            <a:pPr algn="just"/>
            <a:r>
              <a:rPr lang="en-US" dirty="0" smtClean="0"/>
              <a:t>Moving </a:t>
            </a:r>
            <a:r>
              <a:rPr lang="en-US" dirty="0"/>
              <a:t>around in this space corresponds to moving one or more of the airports on the map. </a:t>
            </a:r>
            <a:endParaRPr lang="en-US" dirty="0" smtClean="0"/>
          </a:p>
          <a:p>
            <a:pPr algn="just"/>
            <a:r>
              <a:rPr lang="en-US" dirty="0" smtClean="0"/>
              <a:t>The </a:t>
            </a:r>
            <a:r>
              <a:rPr lang="en-US" dirty="0"/>
              <a:t>objective function f(x1, y1, x2, y2, x3, y3) is relatively easy to compute for any particular state once we compute the closest cities.</a:t>
            </a:r>
          </a:p>
        </p:txBody>
      </p:sp>
    </p:spTree>
    <p:extLst>
      <p:ext uri="{BB962C8B-B14F-4D97-AF65-F5344CB8AC3E}">
        <p14:creationId xmlns:p14="http://schemas.microsoft.com/office/powerpoint/2010/main" val="10477191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919" y="381000"/>
            <a:ext cx="10591800" cy="6172200"/>
          </a:xfrm>
        </p:spPr>
        <p:txBody>
          <a:bodyPr>
            <a:normAutofit lnSpcReduction="10000"/>
          </a:bodyPr>
          <a:lstStyle/>
          <a:p>
            <a:pPr algn="just"/>
            <a:r>
              <a:rPr lang="en-US" sz="2400" dirty="0"/>
              <a:t>Let Ci be the set of cities whose closest airport (in the current state) is airport </a:t>
            </a:r>
            <a:r>
              <a:rPr lang="en-US" sz="2400" dirty="0" err="1"/>
              <a:t>i</a:t>
            </a:r>
            <a:r>
              <a:rPr lang="en-US" sz="2400" dirty="0"/>
              <a:t>. </a:t>
            </a:r>
            <a:endParaRPr lang="en-US" sz="2400" dirty="0" smtClean="0"/>
          </a:p>
          <a:p>
            <a:pPr algn="just"/>
            <a:r>
              <a:rPr lang="en-US" sz="2400" dirty="0" smtClean="0"/>
              <a:t>Then</a:t>
            </a:r>
            <a:r>
              <a:rPr lang="en-US" sz="2400" dirty="0"/>
              <a:t>, in the neighborhood of the current state, where the Cis remain constant, we </a:t>
            </a:r>
            <a:r>
              <a:rPr lang="en-US" sz="2400" dirty="0" smtClean="0"/>
              <a:t>have</a:t>
            </a:r>
          </a:p>
          <a:p>
            <a:pPr algn="just"/>
            <a:endParaRPr lang="en-US" sz="2400" dirty="0"/>
          </a:p>
          <a:p>
            <a:pPr algn="just"/>
            <a:r>
              <a:rPr lang="en-US" sz="2400" dirty="0"/>
              <a:t>This expression is correct locally, but not globally because the sets Ci are (discontinuous) functions of the state. </a:t>
            </a:r>
            <a:endParaRPr lang="en-US" sz="2400" dirty="0" smtClean="0"/>
          </a:p>
          <a:p>
            <a:pPr algn="just"/>
            <a:r>
              <a:rPr lang="en-US" sz="2400" dirty="0" smtClean="0"/>
              <a:t>One </a:t>
            </a:r>
            <a:r>
              <a:rPr lang="en-US" sz="2400" dirty="0"/>
              <a:t>way to avoid continuous problems is simply to discretize the neighborhood of each state. </a:t>
            </a:r>
            <a:endParaRPr lang="en-US" sz="2400" dirty="0" smtClean="0"/>
          </a:p>
          <a:p>
            <a:pPr algn="just"/>
            <a:r>
              <a:rPr lang="en-US" sz="2400" dirty="0" smtClean="0"/>
              <a:t>Ex: Move </a:t>
            </a:r>
            <a:r>
              <a:rPr lang="en-US" sz="2400" dirty="0"/>
              <a:t>only one airport at a time in either the x or y direction by a fixed amount ±δ. </a:t>
            </a:r>
            <a:endParaRPr lang="en-US" sz="2400" dirty="0" smtClean="0"/>
          </a:p>
          <a:p>
            <a:pPr algn="just"/>
            <a:r>
              <a:rPr lang="en-US" sz="2400" dirty="0" smtClean="0"/>
              <a:t>With </a:t>
            </a:r>
            <a:r>
              <a:rPr lang="en-US" sz="2400" dirty="0"/>
              <a:t>6 variables, this gives 12 possible successors for each state. </a:t>
            </a:r>
            <a:endParaRPr lang="en-US" sz="2400" dirty="0" smtClean="0"/>
          </a:p>
          <a:p>
            <a:pPr algn="just"/>
            <a:r>
              <a:rPr lang="en-US" sz="2400" dirty="0" smtClean="0"/>
              <a:t>We </a:t>
            </a:r>
            <a:r>
              <a:rPr lang="en-US" sz="2400" dirty="0"/>
              <a:t>can then apply any of the local search algorithms described previously. </a:t>
            </a:r>
            <a:endParaRPr lang="en-US" sz="2400" dirty="0" smtClean="0"/>
          </a:p>
          <a:p>
            <a:pPr algn="just"/>
            <a:r>
              <a:rPr lang="en-US" sz="2400" dirty="0" smtClean="0"/>
              <a:t>We </a:t>
            </a:r>
            <a:r>
              <a:rPr lang="en-US" sz="2400" dirty="0"/>
              <a:t>could also </a:t>
            </a:r>
            <a:r>
              <a:rPr lang="en-US" sz="2400" dirty="0" smtClean="0"/>
              <a:t>apply </a:t>
            </a:r>
            <a:r>
              <a:rPr lang="en-US" sz="2400" dirty="0"/>
              <a:t>stochastic hill climbing and simulated annealing directly, without discretizing the space. </a:t>
            </a:r>
            <a:endParaRPr lang="en-US" sz="2400" dirty="0" smtClean="0"/>
          </a:p>
          <a:p>
            <a:pPr algn="just"/>
            <a:r>
              <a:rPr lang="en-US" sz="2400" dirty="0" smtClean="0"/>
              <a:t>These </a:t>
            </a:r>
            <a:r>
              <a:rPr lang="en-US" sz="2400" dirty="0"/>
              <a:t>algorithms choose successors randomly, which can be done by generating random </a:t>
            </a:r>
            <a:r>
              <a:rPr lang="en-US" sz="2400" dirty="0" smtClean="0"/>
              <a:t>vectors </a:t>
            </a:r>
            <a:r>
              <a:rPr lang="en-US" sz="2400" dirty="0"/>
              <a:t>of length δ</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119" y="1219200"/>
            <a:ext cx="63246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98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AI prehistory</a:t>
            </a:r>
          </a:p>
        </p:txBody>
      </p:sp>
      <p:sp>
        <p:nvSpPr>
          <p:cNvPr id="12291" name="Rectangle 3"/>
          <p:cNvSpPr>
            <a:spLocks noGrp="1" noChangeArrowheads="1"/>
          </p:cNvSpPr>
          <p:nvPr>
            <p:ph type="body" idx="1"/>
          </p:nvPr>
        </p:nvSpPr>
        <p:spPr>
          <a:xfrm>
            <a:off x="562373" y="1371600"/>
            <a:ext cx="10310152" cy="4953000"/>
          </a:xfrm>
        </p:spPr>
        <p:txBody>
          <a:bodyPr>
            <a:normAutofit/>
          </a:bodyPr>
          <a:lstStyle/>
          <a:p>
            <a:pPr eaLnBrk="1" hangingPunct="1">
              <a:lnSpc>
                <a:spcPct val="80000"/>
              </a:lnSpc>
            </a:pPr>
            <a:r>
              <a:rPr lang="en-US" sz="2200" dirty="0" smtClean="0"/>
              <a:t>Philosophy		</a:t>
            </a:r>
            <a:r>
              <a:rPr lang="en-US" sz="2200" dirty="0" smtClean="0">
                <a:solidFill>
                  <a:srgbClr val="FF0000"/>
                </a:solidFill>
              </a:rPr>
              <a:t>Logic, methods of reasoning</a:t>
            </a:r>
            <a:r>
              <a:rPr lang="en-US" sz="2200" dirty="0" smtClean="0"/>
              <a:t>, mind as physical </a:t>
            </a:r>
            <a:br>
              <a:rPr lang="en-US" sz="2200" dirty="0" smtClean="0"/>
            </a:br>
            <a:r>
              <a:rPr lang="en-US" sz="2200" dirty="0" smtClean="0"/>
              <a:t>		 	system </a:t>
            </a:r>
            <a:r>
              <a:rPr lang="en-US" sz="2200" dirty="0" smtClean="0">
                <a:solidFill>
                  <a:srgbClr val="FF0000"/>
                </a:solidFill>
              </a:rPr>
              <a:t>foundations of learning</a:t>
            </a:r>
            <a:r>
              <a:rPr lang="en-US" sz="2200" dirty="0" smtClean="0"/>
              <a:t>, </a:t>
            </a:r>
            <a:r>
              <a:rPr lang="en-US" sz="2200" dirty="0" smtClean="0">
                <a:solidFill>
                  <a:srgbClr val="FF0000"/>
                </a:solidFill>
              </a:rPr>
              <a:t>language</a:t>
            </a:r>
            <a:r>
              <a:rPr lang="en-US" sz="2200" dirty="0" smtClean="0"/>
              <a:t>,</a:t>
            </a:r>
            <a:br>
              <a:rPr lang="en-US" sz="2200" dirty="0" smtClean="0"/>
            </a:br>
            <a:r>
              <a:rPr lang="en-US" sz="2200" dirty="0" smtClean="0"/>
              <a:t>			</a:t>
            </a:r>
            <a:r>
              <a:rPr lang="en-US" sz="2200" dirty="0" smtClean="0">
                <a:solidFill>
                  <a:srgbClr val="FF0000"/>
                </a:solidFill>
              </a:rPr>
              <a:t>rationality</a:t>
            </a:r>
          </a:p>
          <a:p>
            <a:pPr eaLnBrk="1" hangingPunct="1">
              <a:lnSpc>
                <a:spcPct val="80000"/>
              </a:lnSpc>
            </a:pPr>
            <a:r>
              <a:rPr lang="en-US" sz="2200" dirty="0" smtClean="0"/>
              <a:t>Mathematics	</a:t>
            </a:r>
            <a:r>
              <a:rPr lang="en-US" sz="2200" dirty="0" smtClean="0">
                <a:solidFill>
                  <a:srgbClr val="FF0000"/>
                </a:solidFill>
              </a:rPr>
              <a:t>Formal representation and proof algorithms,</a:t>
            </a:r>
            <a:br>
              <a:rPr lang="en-US" sz="2200" dirty="0" smtClean="0">
                <a:solidFill>
                  <a:srgbClr val="FF0000"/>
                </a:solidFill>
              </a:rPr>
            </a:br>
            <a:r>
              <a:rPr lang="en-US" sz="2200" dirty="0" smtClean="0">
                <a:solidFill>
                  <a:srgbClr val="FF0000"/>
                </a:solidFill>
              </a:rPr>
              <a:t>			computation, (un)decidability, (in)tractability,</a:t>
            </a:r>
            <a:br>
              <a:rPr lang="en-US" sz="2200" dirty="0" smtClean="0">
                <a:solidFill>
                  <a:srgbClr val="FF0000"/>
                </a:solidFill>
              </a:rPr>
            </a:br>
            <a:r>
              <a:rPr lang="en-US" sz="2200" dirty="0" smtClean="0">
                <a:solidFill>
                  <a:srgbClr val="FF0000"/>
                </a:solidFill>
              </a:rPr>
              <a:t>			probability</a:t>
            </a:r>
          </a:p>
          <a:p>
            <a:pPr eaLnBrk="1" hangingPunct="1">
              <a:lnSpc>
                <a:spcPct val="80000"/>
              </a:lnSpc>
            </a:pPr>
            <a:r>
              <a:rPr lang="en-US" sz="2200" dirty="0" smtClean="0"/>
              <a:t>Economics		utility, decision theory </a:t>
            </a:r>
          </a:p>
          <a:p>
            <a:pPr eaLnBrk="1" hangingPunct="1">
              <a:lnSpc>
                <a:spcPct val="80000"/>
              </a:lnSpc>
            </a:pPr>
            <a:r>
              <a:rPr lang="en-US" sz="2200" dirty="0" smtClean="0"/>
              <a:t>Neuroscience	physical substrate for mental activity</a:t>
            </a:r>
          </a:p>
          <a:p>
            <a:pPr eaLnBrk="1" hangingPunct="1">
              <a:lnSpc>
                <a:spcPct val="80000"/>
              </a:lnSpc>
            </a:pPr>
            <a:r>
              <a:rPr lang="en-US" sz="2200" dirty="0" smtClean="0"/>
              <a:t>Psychology 		phenomena of perception and motor control,</a:t>
            </a:r>
            <a:br>
              <a:rPr lang="en-US" sz="2200" dirty="0" smtClean="0"/>
            </a:br>
            <a:r>
              <a:rPr lang="en-US" sz="2200" dirty="0" smtClean="0"/>
              <a:t>			experimental techniques</a:t>
            </a:r>
          </a:p>
          <a:p>
            <a:pPr eaLnBrk="1" hangingPunct="1">
              <a:lnSpc>
                <a:spcPct val="80000"/>
              </a:lnSpc>
            </a:pPr>
            <a:r>
              <a:rPr lang="en-US" sz="2200" dirty="0" smtClean="0"/>
              <a:t>Computer 		</a:t>
            </a:r>
            <a:r>
              <a:rPr lang="en-US" sz="2200" dirty="0" smtClean="0">
                <a:solidFill>
                  <a:srgbClr val="FF0000"/>
                </a:solidFill>
              </a:rPr>
              <a:t>building fast computers </a:t>
            </a:r>
            <a:r>
              <a:rPr lang="en-US" sz="2200" dirty="0" smtClean="0"/>
              <a:t/>
            </a:r>
            <a:br>
              <a:rPr lang="en-US" sz="2200" dirty="0" smtClean="0"/>
            </a:br>
            <a:r>
              <a:rPr lang="en-US" sz="2200" dirty="0" smtClean="0"/>
              <a:t>engineering</a:t>
            </a:r>
          </a:p>
          <a:p>
            <a:pPr eaLnBrk="1" hangingPunct="1">
              <a:lnSpc>
                <a:spcPct val="80000"/>
              </a:lnSpc>
            </a:pPr>
            <a:r>
              <a:rPr lang="en-US" sz="2200" dirty="0" smtClean="0"/>
              <a:t>Control theory	design systems that maximize an objective</a:t>
            </a:r>
            <a:br>
              <a:rPr lang="en-US" sz="2200" dirty="0" smtClean="0"/>
            </a:br>
            <a:r>
              <a:rPr lang="en-US" sz="2200" dirty="0" smtClean="0"/>
              <a:t>			function over time </a:t>
            </a:r>
          </a:p>
          <a:p>
            <a:pPr eaLnBrk="1" hangingPunct="1">
              <a:lnSpc>
                <a:spcPct val="80000"/>
              </a:lnSpc>
            </a:pPr>
            <a:r>
              <a:rPr lang="en-US" sz="2200" dirty="0" smtClean="0"/>
              <a:t>Linguistics		knowledge representation, grammar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28762127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919" y="228600"/>
            <a:ext cx="10515600" cy="6248399"/>
          </a:xfrm>
        </p:spPr>
        <p:txBody>
          <a:bodyPr>
            <a:normAutofit/>
          </a:bodyPr>
          <a:lstStyle/>
          <a:p>
            <a:pPr algn="just"/>
            <a:r>
              <a:rPr lang="en-US" sz="2400" dirty="0"/>
              <a:t>Many methods attempt to use the gradient of the landscape to find a maximum. </a:t>
            </a:r>
            <a:endParaRPr lang="en-US" sz="2400" dirty="0" smtClean="0"/>
          </a:p>
          <a:p>
            <a:pPr algn="just"/>
            <a:r>
              <a:rPr lang="en-US" sz="2400" dirty="0" smtClean="0"/>
              <a:t>The </a:t>
            </a:r>
            <a:r>
              <a:rPr lang="en-US" sz="2400" dirty="0"/>
              <a:t>gradient of the objective function is a vector ∇f that gives the magnitude and direction of the steepest slope. </a:t>
            </a:r>
            <a:endParaRPr lang="en-US" sz="2400" dirty="0" smtClean="0"/>
          </a:p>
          <a:p>
            <a:pPr algn="just"/>
            <a:r>
              <a:rPr lang="en-US" sz="2400" dirty="0" smtClean="0"/>
              <a:t>For </a:t>
            </a:r>
            <a:r>
              <a:rPr lang="en-US" sz="2400" dirty="0"/>
              <a:t>our problem, we </a:t>
            </a:r>
            <a:r>
              <a:rPr lang="en-US" sz="2400" dirty="0" smtClean="0"/>
              <a:t>have </a:t>
            </a:r>
          </a:p>
          <a:p>
            <a:pPr algn="just"/>
            <a:r>
              <a:rPr lang="en-US" sz="2400" dirty="0"/>
              <a:t>In some cases, we can find a maximum by solving the equation ∇f = 0. (This could be done, </a:t>
            </a:r>
            <a:r>
              <a:rPr lang="en-US" sz="2400" dirty="0" smtClean="0"/>
              <a:t>Ex: if </a:t>
            </a:r>
            <a:r>
              <a:rPr lang="en-US" sz="2400" dirty="0"/>
              <a:t>we were placing just one airport; the solution is the arithmetic mean of all the cities’ coordinates.) </a:t>
            </a:r>
            <a:endParaRPr lang="en-US" sz="2400" dirty="0" smtClean="0"/>
          </a:p>
          <a:p>
            <a:pPr algn="just"/>
            <a:r>
              <a:rPr lang="en-US" sz="2400" dirty="0" smtClean="0"/>
              <a:t>This </a:t>
            </a:r>
            <a:r>
              <a:rPr lang="en-US" sz="2400" dirty="0"/>
              <a:t>equation cannot be solved in closed form. </a:t>
            </a:r>
            <a:endParaRPr lang="en-US" sz="2400" dirty="0" smtClean="0"/>
          </a:p>
          <a:p>
            <a:pPr algn="just"/>
            <a:r>
              <a:rPr lang="en-US" sz="2400" dirty="0" smtClean="0"/>
              <a:t>Ex: </a:t>
            </a:r>
            <a:r>
              <a:rPr lang="en-US" sz="2400" dirty="0"/>
              <a:t>with three airports, the expression for the gradient depends on what cities are closest to each airport in the current state. </a:t>
            </a:r>
            <a:endParaRPr lang="en-US" sz="2400" dirty="0" smtClean="0"/>
          </a:p>
          <a:p>
            <a:pPr algn="just"/>
            <a:r>
              <a:rPr lang="en-US" sz="2300" dirty="0" smtClean="0"/>
              <a:t>This </a:t>
            </a:r>
            <a:r>
              <a:rPr lang="en-US" sz="2300" dirty="0"/>
              <a:t>means we can compute the gradient locally (but not globally); for example</a:t>
            </a:r>
            <a:r>
              <a:rPr lang="en-US" sz="2400" dirty="0" smtClean="0"/>
              <a:t>,</a:t>
            </a:r>
          </a:p>
          <a:p>
            <a:pPr algn="just"/>
            <a:r>
              <a:rPr lang="en-US" sz="2400" dirty="0"/>
              <a:t> </a:t>
            </a:r>
            <a:r>
              <a:rPr lang="en-US" sz="2400" dirty="0" smtClean="0"/>
              <a:t>                                                            (4.2)</a:t>
            </a:r>
          </a:p>
          <a:p>
            <a:pPr algn="just"/>
            <a:endParaRPr lang="en-US" sz="2300" dirty="0" smtClean="0"/>
          </a:p>
          <a:p>
            <a:pPr algn="just"/>
            <a:r>
              <a:rPr lang="en-US" sz="2300" dirty="0" smtClean="0"/>
              <a:t>Given </a:t>
            </a:r>
            <a:r>
              <a:rPr lang="en-US" sz="2300" dirty="0"/>
              <a:t>a locally correct expression for the gradient, we can perform steepest-ascent hill </a:t>
            </a:r>
            <a:r>
              <a:rPr lang="en-US" sz="2300" dirty="0" smtClean="0"/>
              <a:t>climbing </a:t>
            </a:r>
            <a:r>
              <a:rPr lang="en-US" sz="2300" dirty="0"/>
              <a:t>by updating the current state according to the formula</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719" y="1371600"/>
            <a:ext cx="3200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919" y="4800600"/>
            <a:ext cx="21336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6519" y="6019800"/>
            <a:ext cx="18192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30101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19" y="381000"/>
            <a:ext cx="10668000" cy="6172199"/>
          </a:xfrm>
        </p:spPr>
        <p:txBody>
          <a:bodyPr>
            <a:noAutofit/>
          </a:bodyPr>
          <a:lstStyle/>
          <a:p>
            <a:pPr algn="just">
              <a:spcBef>
                <a:spcPts val="0"/>
              </a:spcBef>
            </a:pPr>
            <a:r>
              <a:rPr lang="en-US" sz="2300" dirty="0"/>
              <a:t>where α is a small constant often called the step size. </a:t>
            </a:r>
            <a:endParaRPr lang="en-US" sz="2300" dirty="0" smtClean="0"/>
          </a:p>
          <a:p>
            <a:pPr algn="just">
              <a:spcBef>
                <a:spcPts val="0"/>
              </a:spcBef>
            </a:pPr>
            <a:r>
              <a:rPr lang="en-US" sz="2300" dirty="0" smtClean="0"/>
              <a:t>In </a:t>
            </a:r>
            <a:r>
              <a:rPr lang="en-US" sz="2300" dirty="0"/>
              <a:t>other cases, the objective function might not be available in a differentiable form at all—for example, the value of a particular set of airport locations might be determined by running some large-scale economic simulation package. </a:t>
            </a:r>
            <a:endParaRPr lang="en-US" sz="2300" dirty="0" smtClean="0"/>
          </a:p>
          <a:p>
            <a:pPr algn="just">
              <a:spcBef>
                <a:spcPts val="0"/>
              </a:spcBef>
            </a:pPr>
            <a:r>
              <a:rPr lang="en-US" sz="2300" dirty="0" smtClean="0"/>
              <a:t>In </a:t>
            </a:r>
            <a:r>
              <a:rPr lang="en-US" sz="2300" dirty="0"/>
              <a:t>those cases, we can calculate a so-called empirical gradient by evaluating the </a:t>
            </a:r>
            <a:r>
              <a:rPr lang="en-US" sz="2300" dirty="0" smtClean="0"/>
              <a:t>response </a:t>
            </a:r>
            <a:r>
              <a:rPr lang="en-US" sz="2300" dirty="0"/>
              <a:t>to small increments and decrements in each coordinate</a:t>
            </a:r>
            <a:r>
              <a:rPr lang="en-US" sz="2300" dirty="0" smtClean="0"/>
              <a:t>.</a:t>
            </a:r>
          </a:p>
          <a:p>
            <a:pPr algn="just">
              <a:spcBef>
                <a:spcPts val="0"/>
              </a:spcBef>
            </a:pPr>
            <a:r>
              <a:rPr lang="en-US" sz="2300" dirty="0" smtClean="0"/>
              <a:t>Empirical </a:t>
            </a:r>
            <a:r>
              <a:rPr lang="en-US" sz="2300" dirty="0"/>
              <a:t>gradient search is the same as steepest-ascent hill climbing in a discretized version of the state space. </a:t>
            </a:r>
            <a:endParaRPr lang="en-US" sz="2300" dirty="0" smtClean="0"/>
          </a:p>
          <a:p>
            <a:pPr algn="just">
              <a:spcBef>
                <a:spcPts val="0"/>
              </a:spcBef>
            </a:pPr>
            <a:r>
              <a:rPr lang="en-US" sz="2300" dirty="0" smtClean="0"/>
              <a:t>Hidden </a:t>
            </a:r>
            <a:r>
              <a:rPr lang="en-US" sz="2300" dirty="0"/>
              <a:t>beneath the phrase “α is a small constant” lies a huge variety of methods for adjusting α. </a:t>
            </a:r>
            <a:endParaRPr lang="en-US" sz="2300" dirty="0" smtClean="0"/>
          </a:p>
          <a:p>
            <a:pPr algn="just">
              <a:spcBef>
                <a:spcPts val="0"/>
              </a:spcBef>
            </a:pPr>
            <a:r>
              <a:rPr lang="en-US" sz="2300" dirty="0" smtClean="0"/>
              <a:t>The </a:t>
            </a:r>
            <a:r>
              <a:rPr lang="en-US" sz="2300" dirty="0"/>
              <a:t>basic problem is that, if α is too small, too many steps are needed; if α </a:t>
            </a:r>
            <a:r>
              <a:rPr lang="en-US" sz="2300" dirty="0" smtClean="0"/>
              <a:t>is </a:t>
            </a:r>
            <a:r>
              <a:rPr lang="en-US" sz="2300" dirty="0"/>
              <a:t>too large, the search could overshoot the maximum. </a:t>
            </a:r>
            <a:endParaRPr lang="en-US" sz="2300" dirty="0" smtClean="0"/>
          </a:p>
          <a:p>
            <a:pPr algn="just">
              <a:spcBef>
                <a:spcPts val="0"/>
              </a:spcBef>
            </a:pPr>
            <a:r>
              <a:rPr lang="en-US" sz="2300" dirty="0" smtClean="0"/>
              <a:t>The </a:t>
            </a:r>
            <a:r>
              <a:rPr lang="en-US" sz="2300" dirty="0"/>
              <a:t>technique of line search tries to overcome this dilemma by extending the current gradient direction—usually by repeatedly doubling α—until f starts to decrease again. </a:t>
            </a:r>
            <a:endParaRPr lang="en-US" sz="2300" dirty="0" smtClean="0"/>
          </a:p>
          <a:p>
            <a:pPr algn="just">
              <a:spcBef>
                <a:spcPts val="0"/>
              </a:spcBef>
            </a:pPr>
            <a:r>
              <a:rPr lang="en-US" sz="2300" dirty="0" smtClean="0"/>
              <a:t>The </a:t>
            </a:r>
            <a:r>
              <a:rPr lang="en-US" sz="2300" dirty="0"/>
              <a:t>point at which this occurs becomes the new current state. </a:t>
            </a:r>
            <a:endParaRPr lang="en-US" sz="2300" dirty="0" smtClean="0"/>
          </a:p>
          <a:p>
            <a:pPr algn="just">
              <a:spcBef>
                <a:spcPts val="0"/>
              </a:spcBef>
            </a:pPr>
            <a:r>
              <a:rPr lang="en-US" sz="2300" dirty="0" smtClean="0"/>
              <a:t>There </a:t>
            </a:r>
            <a:r>
              <a:rPr lang="en-US" sz="2300" dirty="0"/>
              <a:t>are several schools of thought about how the new direction should be chosen at this point.</a:t>
            </a:r>
          </a:p>
        </p:txBody>
      </p:sp>
    </p:spTree>
    <p:extLst>
      <p:ext uri="{BB962C8B-B14F-4D97-AF65-F5344CB8AC3E}">
        <p14:creationId xmlns:p14="http://schemas.microsoft.com/office/powerpoint/2010/main" val="16432163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400" dirty="0" smtClean="0"/>
              <a:t>Artificial </a:t>
            </a:r>
            <a:r>
              <a:rPr lang="en-US" sz="2400" dirty="0"/>
              <a:t>Intelligence A Modern Approach, Third Edition, Stuart Russell and Peter </a:t>
            </a:r>
            <a:r>
              <a:rPr lang="en-US" sz="2400" dirty="0" err="1"/>
              <a:t>Norvig</a:t>
            </a:r>
            <a:r>
              <a:rPr lang="en-US" sz="2400" dirty="0"/>
              <a:t>, Pearson Education.</a:t>
            </a:r>
            <a:endParaRPr lang="en-GB" altLang="en-US" sz="2400" dirty="0" smtClean="0"/>
          </a:p>
          <a:p>
            <a:r>
              <a:rPr lang="en-GB" altLang="en-US" sz="2400" dirty="0" smtClean="0"/>
              <a:t>Vincent </a:t>
            </a:r>
            <a:r>
              <a:rPr lang="en-GB" altLang="en-US" sz="2400" dirty="0" err="1" smtClean="0"/>
              <a:t>Conitzer</a:t>
            </a:r>
            <a:r>
              <a:rPr lang="en-GB" altLang="en-US" sz="2400" dirty="0" smtClean="0"/>
              <a:t>,  </a:t>
            </a:r>
            <a:r>
              <a:rPr lang="en-GB" altLang="en-US" sz="2400" b="1" dirty="0" smtClean="0"/>
              <a:t>CPS </a:t>
            </a:r>
            <a:r>
              <a:rPr lang="en-GB" altLang="en-US" sz="2400" b="1" dirty="0"/>
              <a:t>270: Artificial Intelligence</a:t>
            </a:r>
            <a:br>
              <a:rPr lang="en-GB" altLang="en-US" sz="2400" b="1" dirty="0"/>
            </a:br>
            <a:r>
              <a:rPr lang="en-GB" altLang="en-US" sz="2400" b="1" dirty="0"/>
              <a:t>http://www.cs.duke.edu/courses/fall08/cps270/</a:t>
            </a:r>
            <a:br>
              <a:rPr lang="en-GB" altLang="en-US" sz="2400" b="1" dirty="0"/>
            </a:br>
            <a:endParaRPr lang="en-US" sz="2400" dirty="0"/>
          </a:p>
        </p:txBody>
      </p:sp>
    </p:spTree>
    <p:extLst>
      <p:ext uri="{BB962C8B-B14F-4D97-AF65-F5344CB8AC3E}">
        <p14:creationId xmlns:p14="http://schemas.microsoft.com/office/powerpoint/2010/main" val="1187866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10986</Words>
  <Application>Microsoft Office PowerPoint</Application>
  <PresentationFormat>Custom</PresentationFormat>
  <Paragraphs>696</Paragraphs>
  <Slides>92</Slides>
  <Notes>2</Notes>
  <HiddenSlides>0</HiddenSlides>
  <MMClips>1</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Office Theme</vt:lpstr>
      <vt:lpstr>ARTIFICIAL INTELLIGENCE </vt:lpstr>
      <vt:lpstr>UNIT-I</vt:lpstr>
      <vt:lpstr>RESOURCES</vt:lpstr>
      <vt:lpstr>Introduction to AI </vt:lpstr>
      <vt:lpstr>What is artificial intelligence?</vt:lpstr>
      <vt:lpstr>Real AI</vt:lpstr>
      <vt:lpstr>Definitions of AI</vt:lpstr>
      <vt:lpstr>INTRODUCTION</vt:lpstr>
      <vt:lpstr>AI prehistory</vt:lpstr>
      <vt:lpstr>Abridged history of AI</vt:lpstr>
      <vt:lpstr>What is AI?</vt:lpstr>
      <vt:lpstr>Acting humanly: Turing Test</vt:lpstr>
      <vt:lpstr>Thinking humanly: cognitive modeling</vt:lpstr>
      <vt:lpstr>PowerPoint Presentation</vt:lpstr>
      <vt:lpstr>AI APPLICATIONS</vt:lpstr>
      <vt:lpstr>PowerPoint Presentation</vt:lpstr>
      <vt:lpstr>PowerPoint Presentation</vt:lpstr>
      <vt:lpstr>1. McDonald’s Drive-Through Smart Voice Assistant</vt:lpstr>
      <vt:lpstr>PowerPoint Presentation</vt:lpstr>
      <vt:lpstr>2. H&amp;M’s Assortment Planning using Artificial Intelligence</vt:lpstr>
      <vt:lpstr>PowerPoint Presentation</vt:lpstr>
      <vt:lpstr>PowerPoint Presentation</vt:lpstr>
      <vt:lpstr>“Chinese room” argument [Searle 1980]</vt:lpstr>
      <vt:lpstr>Lessons from AI research</vt:lpstr>
      <vt:lpstr>Modern AI</vt:lpstr>
      <vt:lpstr>Thinking rationally: "laws of thought"</vt:lpstr>
      <vt:lpstr>Acting rationally: rational agent</vt:lpstr>
      <vt:lpstr>Rational Agents</vt:lpstr>
      <vt:lpstr>State of the Art</vt:lpstr>
      <vt:lpstr>INTELLIGENT AGENTS</vt:lpstr>
      <vt:lpstr>PowerPoint Presentation</vt:lpstr>
      <vt:lpstr>PowerPoint Presentation</vt:lpstr>
      <vt:lpstr>PowerPoint Presentation</vt:lpstr>
      <vt:lpstr>GOOD BEHAVIOR: THE CONCEPT OF RATIONALITY</vt:lpstr>
      <vt:lpstr>PowerPoint Presentation</vt:lpstr>
      <vt:lpstr>PowerPoint Presentation</vt:lpstr>
      <vt:lpstr>PowerPoint Presentation</vt:lpstr>
      <vt:lpstr>THE STRUCTURE OF AGENTS</vt:lpstr>
      <vt:lpstr>Agent programs</vt:lpstr>
      <vt:lpstr>PowerPoint Presentation</vt:lpstr>
      <vt:lpstr>PowerPoint Presentation</vt:lpstr>
      <vt:lpstr>PowerPoint Presentation</vt:lpstr>
      <vt:lpstr>PowerPoint Presentation</vt:lpstr>
      <vt:lpstr>PowerPoint Presentation</vt:lpstr>
      <vt:lpstr>Simple reflex agents</vt:lpstr>
      <vt:lpstr>PowerPoint Presentation</vt:lpstr>
      <vt:lpstr>PowerPoint Presentation</vt:lpstr>
      <vt:lpstr>PowerPoint Presentation</vt:lpstr>
      <vt:lpstr>Problem solving agents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Problem-solving agents</vt:lpstr>
      <vt:lpstr>Example: Romania</vt:lpstr>
      <vt:lpstr>Example: Romania</vt:lpstr>
      <vt:lpstr>8-queens problem</vt:lpstr>
      <vt:lpstr>PowerPoint Presentation</vt:lpstr>
      <vt:lpstr>PowerPoint Presentation</vt:lpstr>
      <vt:lpstr>SEARCHING FOR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UNINFORMED SEARCH STRATEGIES</vt:lpstr>
      <vt:lpstr>BREADTH FIRST SEARCH </vt:lpstr>
      <vt:lpstr>PowerPoint Presentation</vt:lpstr>
      <vt:lpstr>PowerPoint Presentation</vt:lpstr>
      <vt:lpstr>DEPTH FIRST SERCH</vt:lpstr>
      <vt:lpstr>PowerPoint Presentation</vt:lpstr>
      <vt:lpstr>PowerPoint Presentation</vt:lpstr>
      <vt:lpstr>PowerPoint Presentation</vt:lpstr>
      <vt:lpstr>HILL CLIMBING</vt:lpstr>
      <vt:lpstr>PowerPoint Presentation</vt:lpstr>
      <vt:lpstr>PowerPoint Presentation</vt:lpstr>
      <vt:lpstr>PowerPoint Presentation</vt:lpstr>
      <vt:lpstr>Simulated annealing</vt:lpstr>
      <vt:lpstr>PowerPoint Presentation</vt:lpstr>
      <vt:lpstr>PowerPoint Presentation</vt:lpstr>
      <vt:lpstr>LOCAL SEARCH IN CONTINUOUS SPACE</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dc:title>
  <dc:creator>Dr Rajinikanth</dc:creator>
  <cp:lastModifiedBy>Dr Rajinikanth</cp:lastModifiedBy>
  <cp:revision>27</cp:revision>
  <dcterms:created xsi:type="dcterms:W3CDTF">2006-08-16T00:00:00Z</dcterms:created>
  <dcterms:modified xsi:type="dcterms:W3CDTF">2021-10-13T11:07:11Z</dcterms:modified>
</cp:coreProperties>
</file>