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71" r:id="rId8"/>
    <p:sldId id="263" r:id="rId9"/>
    <p:sldId id="264" r:id="rId10"/>
    <p:sldId id="265" r:id="rId11"/>
    <p:sldId id="266" r:id="rId12"/>
    <p:sldId id="267" r:id="rId13"/>
    <p:sldId id="268" r:id="rId14"/>
    <p:sldId id="269" r:id="rId15"/>
    <p:sldId id="270" r:id="rId16"/>
    <p:sldId id="272" r:id="rId17"/>
    <p:sldId id="273" r:id="rId18"/>
    <p:sldId id="262" r:id="rId19"/>
    <p:sldId id="274" r:id="rId20"/>
    <p:sldId id="275" r:id="rId21"/>
    <p:sldId id="276" r:id="rId22"/>
    <p:sldId id="277" r:id="rId23"/>
    <p:sldId id="278" r:id="rId24"/>
  </p:sldIdLst>
  <p:sldSz cx="11887200" cy="6400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666" y="-90"/>
      </p:cViewPr>
      <p:guideLst>
        <p:guide orient="horz" pos="2016"/>
        <p:guide pos="37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A93AAC-ECCD-4BC0-BD72-7A2E504D715B}" type="datetimeFigureOut">
              <a:rPr lang="en-US" smtClean="0"/>
              <a:t>11/16/2021</a:t>
            </a:fld>
            <a:endParaRPr lang="en-IN"/>
          </a:p>
        </p:txBody>
      </p:sp>
      <p:sp>
        <p:nvSpPr>
          <p:cNvPr id="4" name="Slide Image Placeholder 3"/>
          <p:cNvSpPr>
            <a:spLocks noGrp="1" noRot="1" noChangeAspect="1"/>
          </p:cNvSpPr>
          <p:nvPr>
            <p:ph type="sldImg" idx="2"/>
          </p:nvPr>
        </p:nvSpPr>
        <p:spPr>
          <a:xfrm>
            <a:off x="246063" y="685800"/>
            <a:ext cx="636587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5AE1E-6AE6-4289-BC5B-8E8AE768CDB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C95AE1E-6AE6-4289-BC5B-8E8AE768CDB6}" type="slidenum">
              <a:rPr lang="en-IN" smtClean="0"/>
              <a:t>21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1988398"/>
            <a:ext cx="10104120" cy="1372023"/>
          </a:xfrm>
        </p:spPr>
        <p:txBody>
          <a:bodyPr/>
          <a:lstStyle/>
          <a:p>
            <a:r>
              <a:rPr lang="en-US"/>
              <a:t>Click to edit Master title style</a:t>
            </a:r>
          </a:p>
        </p:txBody>
      </p:sp>
      <p:sp>
        <p:nvSpPr>
          <p:cNvPr id="3" name="Subtitle 2"/>
          <p:cNvSpPr>
            <a:spLocks noGrp="1"/>
          </p:cNvSpPr>
          <p:nvPr>
            <p:ph type="subTitle" idx="1"/>
          </p:nvPr>
        </p:nvSpPr>
        <p:spPr>
          <a:xfrm>
            <a:off x="1783080" y="3627120"/>
            <a:ext cx="8321040" cy="163576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56330"/>
            <a:ext cx="2674620" cy="546142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56330"/>
            <a:ext cx="7825740" cy="54614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113108"/>
            <a:ext cx="10104120" cy="127127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007" y="2712932"/>
            <a:ext cx="10104120" cy="1400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493521"/>
            <a:ext cx="5250180" cy="42242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493521"/>
            <a:ext cx="5250180" cy="42242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432772"/>
            <a:ext cx="5252244" cy="5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60" y="2029883"/>
            <a:ext cx="5252244" cy="36878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3" y="1432772"/>
            <a:ext cx="5254308" cy="5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533" y="2029883"/>
            <a:ext cx="5254308" cy="36878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2" y="254847"/>
            <a:ext cx="3910807" cy="108458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7566" y="254848"/>
            <a:ext cx="6645275" cy="546290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2" y="1339428"/>
            <a:ext cx="3910807" cy="43783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480560"/>
            <a:ext cx="7132320" cy="52895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29974" y="571923"/>
            <a:ext cx="7132320" cy="38404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009515"/>
            <a:ext cx="7132320" cy="7512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56329"/>
            <a:ext cx="10698480" cy="10668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4360" y="1493521"/>
            <a:ext cx="10698480" cy="422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5932595"/>
            <a:ext cx="2773680" cy="340783"/>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11/16/2021</a:t>
            </a:fld>
            <a:endParaRPr lang="en-US"/>
          </a:p>
        </p:txBody>
      </p:sp>
      <p:sp>
        <p:nvSpPr>
          <p:cNvPr id="5" name="Footer Placeholder 4"/>
          <p:cNvSpPr>
            <a:spLocks noGrp="1"/>
          </p:cNvSpPr>
          <p:nvPr>
            <p:ph type="ftr" sz="quarter" idx="3"/>
          </p:nvPr>
        </p:nvSpPr>
        <p:spPr>
          <a:xfrm>
            <a:off x="4061460" y="5932595"/>
            <a:ext cx="3764280" cy="3407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5932595"/>
            <a:ext cx="2773680" cy="340783"/>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image" Target="../media/image4.png" /><Relationship Id="rId1" Type="http://schemas.openxmlformats.org/officeDocument/2006/relationships/slideLayout" Target="../slideLayouts/slideLayout2.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540" y="1351280"/>
            <a:ext cx="10104120" cy="1511300"/>
          </a:xfrm>
        </p:spPr>
        <p:txBody>
          <a:bodyPr>
            <a:normAutofit fontScale="90000"/>
          </a:bodyPr>
          <a:lstStyle/>
          <a:p>
            <a:r>
              <a:rPr lang="en-US" sz="3600" b="1" dirty="0"/>
              <a:t>UNIT-II</a:t>
            </a:r>
            <a:r>
              <a:rPr lang="en-US" sz="3600" dirty="0"/>
              <a:t> (</a:t>
            </a:r>
            <a:r>
              <a:rPr lang="en-US" sz="3100" dirty="0"/>
              <a:t>Common To All)</a:t>
            </a:r>
            <a:br>
              <a:rPr lang="en-US" sz="3600" dirty="0"/>
            </a:br>
            <a:r>
              <a:rPr lang="en-US" dirty="0"/>
              <a:t>ARTIFICIAL INTELLIGENCE</a:t>
            </a:r>
            <a:br>
              <a:rPr lang="en-US" dirty="0"/>
            </a:br>
            <a:endParaRPr lang="en-US" dirty="0"/>
          </a:p>
        </p:txBody>
      </p:sp>
      <p:sp>
        <p:nvSpPr>
          <p:cNvPr id="3" name="Subtitle 2"/>
          <p:cNvSpPr>
            <a:spLocks noGrp="1"/>
          </p:cNvSpPr>
          <p:nvPr>
            <p:ph type="subTitle" idx="1"/>
          </p:nvPr>
        </p:nvSpPr>
        <p:spPr/>
        <p:txBody>
          <a:bodyPr>
            <a:normAutofit lnSpcReduction="10000"/>
          </a:bodyPr>
          <a:lstStyle/>
          <a:p>
            <a:r>
              <a:rPr lang="en-US" dirty="0" err="1">
                <a:solidFill>
                  <a:schemeClr val="tx1"/>
                </a:solidFill>
              </a:rPr>
              <a:t>Dr</a:t>
            </a:r>
            <a:r>
              <a:rPr lang="en-US" dirty="0">
                <a:solidFill>
                  <a:schemeClr val="tx1"/>
                </a:solidFill>
              </a:rPr>
              <a:t> T V RAJINI KANTH</a:t>
            </a:r>
          </a:p>
          <a:p>
            <a:r>
              <a:rPr lang="en-US" dirty="0">
                <a:solidFill>
                  <a:schemeClr val="tx1"/>
                </a:solidFill>
              </a:rPr>
              <a:t>PROFESSOR &amp; DEAN R&amp;D</a:t>
            </a:r>
          </a:p>
          <a:p>
            <a:r>
              <a:rPr lang="en-US" dirty="0">
                <a:solidFill>
                  <a:schemeClr val="tx1"/>
                </a:solidFill>
              </a:rPr>
              <a:t>SNIST</a:t>
            </a:r>
          </a:p>
        </p:txBody>
      </p:sp>
    </p:spTree>
    <p:extLst>
      <p:ext uri="{BB962C8B-B14F-4D97-AF65-F5344CB8AC3E}">
        <p14:creationId xmlns:p14="http://schemas.microsoft.com/office/powerpoint/2010/main" val="315284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25207" y="0"/>
            <a:ext cx="10955633" cy="6400800"/>
          </a:xfrm>
          <a:prstGeom prst="rect">
            <a:avLst/>
          </a:prstGeom>
          <a:noFill/>
          <a:ln w="9525">
            <a:noFill/>
            <a:miter lim="800000"/>
            <a:headEnd/>
            <a:tailEnd/>
          </a:ln>
        </p:spPr>
      </p:pic>
    </p:spTree>
    <p:extLst>
      <p:ext uri="{BB962C8B-B14F-4D97-AF65-F5344CB8AC3E}">
        <p14:creationId xmlns:p14="http://schemas.microsoft.com/office/powerpoint/2010/main" val="205488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 y="0"/>
            <a:ext cx="11887200" cy="6400800"/>
          </a:xfrm>
          <a:prstGeom prst="rect">
            <a:avLst/>
          </a:prstGeom>
          <a:noFill/>
          <a:ln w="9525">
            <a:noFill/>
            <a:miter lim="800000"/>
            <a:headEnd/>
            <a:tailEnd/>
          </a:ln>
        </p:spPr>
      </p:pic>
    </p:spTree>
    <p:extLst>
      <p:ext uri="{BB962C8B-B14F-4D97-AF65-F5344CB8AC3E}">
        <p14:creationId xmlns:p14="http://schemas.microsoft.com/office/powerpoint/2010/main" val="2094347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054" y="213362"/>
            <a:ext cx="11280244" cy="5974079"/>
          </a:xfrm>
        </p:spPr>
        <p:txBody>
          <a:bodyPr>
            <a:normAutofit fontScale="92500"/>
          </a:bodyPr>
          <a:lstStyle/>
          <a:p>
            <a:pPr algn="just"/>
            <a:r>
              <a:rPr lang="en-US" sz="2600" dirty="0"/>
              <a:t>The general principle is this: consider a node n somewhere in the tree (see Figure 5.6), such that Player has a choice of moving to that node.</a:t>
            </a:r>
          </a:p>
          <a:p>
            <a:pPr algn="just"/>
            <a:r>
              <a:rPr lang="en-US" sz="2600" dirty="0"/>
              <a:t>If Player has a better choice m either at the parent node of n or at any choice point further up, then n </a:t>
            </a:r>
            <a:r>
              <a:rPr lang="en-US" sz="2600" i="1" dirty="0"/>
              <a:t>will never be reached in actual play. </a:t>
            </a:r>
          </a:p>
          <a:p>
            <a:pPr algn="just"/>
            <a:r>
              <a:rPr lang="en-US" sz="2600" i="1" dirty="0"/>
              <a:t>So once we have found out enough about n (by </a:t>
            </a:r>
            <a:r>
              <a:rPr lang="en-US" sz="2600" dirty="0"/>
              <a:t>examining some of its descendants) to reach this conclusion, we can prune it.</a:t>
            </a:r>
          </a:p>
          <a:p>
            <a:r>
              <a:rPr lang="en-US" sz="2800" dirty="0" err="1"/>
              <a:t>minimax</a:t>
            </a:r>
            <a:r>
              <a:rPr lang="en-US" sz="2800" dirty="0"/>
              <a:t> search is depth-first, so at any one time we just have to consider the nodes along a single path in the tree. </a:t>
            </a:r>
          </a:p>
          <a:p>
            <a:r>
              <a:rPr lang="en-US" sz="2800" dirty="0"/>
              <a:t>Alpha–beta pruning gets its name from the following two parameters that describe bounds on the backed-up values that appear anywhere along the path:</a:t>
            </a:r>
          </a:p>
          <a:p>
            <a:r>
              <a:rPr lang="en-US" sz="2800" dirty="0"/>
              <a:t>α = the value of the best (i.e., highest-value) choice we have found so far at any choice point along the path for MAX.</a:t>
            </a:r>
          </a:p>
          <a:p>
            <a:r>
              <a:rPr lang="en-US" sz="2800" dirty="0"/>
              <a:t>β = the value of the best (i.e., lowest-value) choice we have found so far at any choice point along the path for MIN.</a:t>
            </a:r>
            <a:endParaRPr lang="en-US" sz="2600" dirty="0"/>
          </a:p>
        </p:txBody>
      </p:sp>
    </p:spTree>
    <p:extLst>
      <p:ext uri="{BB962C8B-B14F-4D97-AF65-F5344CB8AC3E}">
        <p14:creationId xmlns:p14="http://schemas.microsoft.com/office/powerpoint/2010/main" val="135510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 y="0"/>
            <a:ext cx="7485503" cy="6400800"/>
          </a:xfrm>
          <a:prstGeom prst="rect">
            <a:avLst/>
          </a:prstGeom>
          <a:noFill/>
          <a:ln w="9525">
            <a:noFill/>
            <a:miter lim="800000"/>
            <a:headEnd/>
            <a:tailEnd/>
          </a:ln>
        </p:spPr>
      </p:pic>
      <p:sp>
        <p:nvSpPr>
          <p:cNvPr id="6" name="TextBox 5"/>
          <p:cNvSpPr txBox="1"/>
          <p:nvPr/>
        </p:nvSpPr>
        <p:spPr>
          <a:xfrm>
            <a:off x="7647809" y="142240"/>
            <a:ext cx="4057642" cy="5831340"/>
          </a:xfrm>
          <a:prstGeom prst="rect">
            <a:avLst/>
          </a:prstGeom>
          <a:noFill/>
        </p:spPr>
        <p:txBody>
          <a:bodyPr wrap="square" rtlCol="0">
            <a:spAutoFit/>
          </a:bodyPr>
          <a:lstStyle/>
          <a:p>
            <a:pPr algn="just">
              <a:buFont typeface="Arial" pitchFamily="34" charset="0"/>
              <a:buChar char="•"/>
            </a:pPr>
            <a:r>
              <a:rPr lang="en-US" sz="2500" dirty="0"/>
              <a:t> Alpha–beta search updates the values of α and β as it goes along and prunes the remaining branches at a node (i.e., terminates the recursive call) as soon as the value of the current node is known to be worse than the current α or β value for MAX or MIN, respectively. </a:t>
            </a:r>
          </a:p>
          <a:p>
            <a:pPr algn="just">
              <a:buFont typeface="Arial" pitchFamily="34" charset="0"/>
              <a:buChar char="•"/>
            </a:pPr>
            <a:r>
              <a:rPr lang="en-US" sz="2500" dirty="0"/>
              <a:t> The complete algorithm is given in Figure 5.7. We encourage you to trace its behavior when applied to the tree in Figure 5.5.</a:t>
            </a:r>
          </a:p>
        </p:txBody>
      </p:sp>
    </p:spTree>
    <p:extLst>
      <p:ext uri="{BB962C8B-B14F-4D97-AF65-F5344CB8AC3E}">
        <p14:creationId xmlns:p14="http://schemas.microsoft.com/office/powerpoint/2010/main" val="2443755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25207" y="0"/>
            <a:ext cx="11036785" cy="6400800"/>
          </a:xfrm>
          <a:prstGeom prst="rect">
            <a:avLst/>
          </a:prstGeom>
          <a:noFill/>
          <a:ln w="9525">
            <a:noFill/>
            <a:miter lim="800000"/>
            <a:headEnd/>
            <a:tailEnd/>
          </a:ln>
        </p:spPr>
      </p:pic>
    </p:spTree>
    <p:extLst>
      <p:ext uri="{BB962C8B-B14F-4D97-AF65-F5344CB8AC3E}">
        <p14:creationId xmlns:p14="http://schemas.microsoft.com/office/powerpoint/2010/main" val="183893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901" y="213360"/>
            <a:ext cx="11280244" cy="5974080"/>
          </a:xfrm>
        </p:spPr>
        <p:txBody>
          <a:bodyPr>
            <a:noAutofit/>
          </a:bodyPr>
          <a:lstStyle/>
          <a:p>
            <a:pPr algn="just"/>
            <a:r>
              <a:rPr lang="en-US" sz="2800" b="1" dirty="0"/>
              <a:t>Move ordering</a:t>
            </a:r>
          </a:p>
          <a:p>
            <a:pPr algn="just"/>
            <a:r>
              <a:rPr lang="en-US" sz="2400" dirty="0"/>
              <a:t>Effectiveness of alpha–beta pruning is highly dependent on the order in which the states are examined. </a:t>
            </a:r>
          </a:p>
          <a:p>
            <a:pPr algn="just"/>
            <a:r>
              <a:rPr lang="en-US" sz="2400" dirty="0"/>
              <a:t>Ex: in Figure 5.5(e) and (f), we could not prune any successors of D at all because the worst successors (from the point of view of MIN) were generated first. </a:t>
            </a:r>
          </a:p>
          <a:p>
            <a:pPr algn="just"/>
            <a:r>
              <a:rPr lang="en-US" sz="2400" dirty="0"/>
              <a:t>If the third successor of D had been gen1erated first, we would have been able to prune the other two. </a:t>
            </a:r>
          </a:p>
          <a:p>
            <a:pPr algn="just"/>
            <a:r>
              <a:rPr lang="en-US" sz="2400" dirty="0"/>
              <a:t>This suggests that it might be worthwhile to try to examine first the successors that are likely to be best.</a:t>
            </a:r>
          </a:p>
          <a:p>
            <a:pPr algn="just"/>
            <a:r>
              <a:rPr lang="en-US" sz="2400" dirty="0"/>
              <a:t>If this can be done, then it turns out that alpha–beta needs to examine only O(</a:t>
            </a:r>
            <a:r>
              <a:rPr lang="en-US" sz="2600" dirty="0" err="1"/>
              <a:t>b</a:t>
            </a:r>
            <a:r>
              <a:rPr lang="en-US" sz="2600" baseline="30000" dirty="0" err="1"/>
              <a:t>m</a:t>
            </a:r>
            <a:r>
              <a:rPr lang="en-US" sz="2600" baseline="30000" dirty="0"/>
              <a:t>/2</a:t>
            </a:r>
            <a:r>
              <a:rPr lang="en-US" sz="2400" dirty="0"/>
              <a:t>) nodes to pick the best move, instead of O(</a:t>
            </a:r>
            <a:r>
              <a:rPr lang="en-US" sz="2600" dirty="0" err="1"/>
              <a:t>b</a:t>
            </a:r>
            <a:r>
              <a:rPr lang="en-US" sz="2600" baseline="30000" dirty="0" err="1"/>
              <a:t>m</a:t>
            </a:r>
            <a:r>
              <a:rPr lang="en-US" sz="2400" dirty="0"/>
              <a:t>) for </a:t>
            </a:r>
            <a:r>
              <a:rPr lang="en-US" sz="2400" dirty="0" err="1"/>
              <a:t>minimax</a:t>
            </a:r>
            <a:r>
              <a:rPr lang="en-US" sz="2400" dirty="0"/>
              <a:t>. </a:t>
            </a:r>
          </a:p>
          <a:p>
            <a:pPr algn="just"/>
            <a:r>
              <a:rPr lang="en-US" sz="2400" dirty="0"/>
              <a:t>This means that the effective branching factor becomes √b instead of b—for chess, about 6 instead of 35. </a:t>
            </a:r>
          </a:p>
          <a:p>
            <a:pPr algn="just"/>
            <a:r>
              <a:rPr lang="en-US" sz="2400" dirty="0"/>
              <a:t>Put another way, alpha–beta can solve a tree roughly twice as deep as </a:t>
            </a:r>
            <a:r>
              <a:rPr lang="en-US" sz="2400" dirty="0" err="1"/>
              <a:t>minimax</a:t>
            </a:r>
            <a:r>
              <a:rPr lang="en-US" sz="2400" dirty="0"/>
              <a:t> in the same amount of time.</a:t>
            </a:r>
          </a:p>
        </p:txBody>
      </p:sp>
    </p:spTree>
    <p:extLst>
      <p:ext uri="{BB962C8B-B14F-4D97-AF65-F5344CB8AC3E}">
        <p14:creationId xmlns:p14="http://schemas.microsoft.com/office/powerpoint/2010/main" val="219099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105399"/>
            <a:ext cx="3429000" cy="1066801"/>
          </a:xfrm>
        </p:spPr>
        <p:txBody>
          <a:bodyPr/>
          <a:lstStyle/>
          <a:p>
            <a:r>
              <a:rPr lang="en-US" dirty="0"/>
              <a:t>O(</a:t>
            </a:r>
            <a:r>
              <a:rPr lang="en-US" dirty="0" err="1"/>
              <a:t>b</a:t>
            </a:r>
            <a:r>
              <a:rPr lang="en-US" baseline="30000" dirty="0" err="1"/>
              <a:t>d</a:t>
            </a:r>
            <a:r>
              <a:rPr lang="en-US" dirty="0"/>
              <a:t>)  O(</a:t>
            </a:r>
            <a:r>
              <a:rPr lang="en-US" dirty="0" err="1"/>
              <a:t>b</a:t>
            </a:r>
            <a:r>
              <a:rPr lang="en-US" baseline="30000" dirty="0" err="1"/>
              <a:t>d</a:t>
            </a:r>
            <a:r>
              <a:rPr lang="en-US" baseline="30000" dirty="0"/>
              <a:t>/2</a:t>
            </a:r>
            <a:r>
              <a:rPr lang="en-US"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6200"/>
            <a:ext cx="6943733" cy="49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170" y="0"/>
            <a:ext cx="3780639" cy="1187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94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 y="0"/>
            <a:ext cx="5514971" cy="6400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514973" y="-14310"/>
            <a:ext cx="6372228" cy="6400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1"/>
            <a:ext cx="10698480" cy="533400"/>
          </a:xfrm>
        </p:spPr>
        <p:txBody>
          <a:bodyPr>
            <a:normAutofit fontScale="90000"/>
          </a:bodyPr>
          <a:lstStyle/>
          <a:p>
            <a:r>
              <a:rPr lang="en-US" dirty="0"/>
              <a:t>CONSTRAINT SATISFACTION PROBLEM</a:t>
            </a:r>
          </a:p>
        </p:txBody>
      </p:sp>
      <p:sp>
        <p:nvSpPr>
          <p:cNvPr id="3" name="Content Placeholder 2"/>
          <p:cNvSpPr>
            <a:spLocks noGrp="1"/>
          </p:cNvSpPr>
          <p:nvPr>
            <p:ph idx="1"/>
          </p:nvPr>
        </p:nvSpPr>
        <p:spPr>
          <a:xfrm>
            <a:off x="228600" y="762000"/>
            <a:ext cx="6015446" cy="5257800"/>
          </a:xfrm>
        </p:spPr>
        <p:txBody>
          <a:bodyPr>
            <a:noAutofit/>
          </a:bodyPr>
          <a:lstStyle/>
          <a:p>
            <a:pPr algn="just">
              <a:spcBef>
                <a:spcPts val="0"/>
              </a:spcBef>
            </a:pPr>
            <a:r>
              <a:rPr lang="en-US" sz="2000" dirty="0"/>
              <a:t>Use a factored representation for each state: a set of variables, each of which has a value. </a:t>
            </a:r>
          </a:p>
          <a:p>
            <a:pPr algn="just">
              <a:spcBef>
                <a:spcPts val="0"/>
              </a:spcBef>
            </a:pPr>
            <a:r>
              <a:rPr lang="en-US" sz="2000" dirty="0"/>
              <a:t>A problem is solved when each variable has a value that satisfies all the constraints on the variable. </a:t>
            </a:r>
          </a:p>
          <a:p>
            <a:pPr algn="just">
              <a:spcBef>
                <a:spcPts val="0"/>
              </a:spcBef>
            </a:pPr>
            <a:r>
              <a:rPr lang="en-US" sz="2000" dirty="0"/>
              <a:t>A problem described this way is called a constraint satisfaction problem, or CSP. </a:t>
            </a:r>
          </a:p>
          <a:p>
            <a:pPr algn="just">
              <a:spcBef>
                <a:spcPts val="0"/>
              </a:spcBef>
            </a:pPr>
            <a:r>
              <a:rPr lang="en-US" sz="2000" dirty="0"/>
              <a:t>CSP search algorithms take advantage of the structure of states and use general-purpose rather than problem-specific heuristics to enable the solution of complex problems. </a:t>
            </a:r>
          </a:p>
          <a:p>
            <a:pPr algn="just">
              <a:spcBef>
                <a:spcPts val="0"/>
              </a:spcBef>
            </a:pPr>
            <a:r>
              <a:rPr lang="en-US" sz="2000" dirty="0"/>
              <a:t>The main idea is to eliminate large portions of the search space all at once by identifying variable/value combinations that violate the constraints.</a:t>
            </a:r>
          </a:p>
          <a:p>
            <a:pPr marL="0" indent="0" algn="just">
              <a:buNone/>
            </a:pPr>
            <a:r>
              <a:rPr lang="en-US" sz="2000" b="1" dirty="0"/>
              <a:t>DEFINING CONSTRAINT SATISFACTION PROBLEMS </a:t>
            </a:r>
          </a:p>
          <a:p>
            <a:pPr algn="just"/>
            <a:r>
              <a:rPr lang="en-US" sz="2000" dirty="0"/>
              <a:t>A constraint satisfaction problem consists of three components, X, </a:t>
            </a:r>
            <a:r>
              <a:rPr lang="en-US" sz="2000" dirty="0" err="1"/>
              <a:t>nD</a:t>
            </a:r>
            <a:r>
              <a:rPr lang="en-US" sz="2000" dirty="0"/>
              <a:t>, ad C: </a:t>
            </a:r>
          </a:p>
        </p:txBody>
      </p:sp>
      <p:sp>
        <p:nvSpPr>
          <p:cNvPr id="4" name="Content Placeholder 2"/>
          <p:cNvSpPr txBox="1">
            <a:spLocks/>
          </p:cNvSpPr>
          <p:nvPr/>
        </p:nvSpPr>
        <p:spPr>
          <a:xfrm>
            <a:off x="6583680" y="700070"/>
            <a:ext cx="5074960" cy="55007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a:t>X is a set of variables, {X</a:t>
            </a:r>
            <a:r>
              <a:rPr lang="en-US" sz="2000" baseline="-25000" dirty="0"/>
              <a:t>1</a:t>
            </a:r>
            <a:r>
              <a:rPr lang="en-US" sz="2000" dirty="0"/>
              <a:t>,...,</a:t>
            </a:r>
            <a:r>
              <a:rPr lang="en-US" sz="2000" dirty="0" err="1"/>
              <a:t>X</a:t>
            </a:r>
            <a:r>
              <a:rPr lang="en-US" sz="2000" baseline="-25000" dirty="0" err="1"/>
              <a:t>n</a:t>
            </a:r>
            <a:r>
              <a:rPr lang="en-US" sz="2000" dirty="0"/>
              <a:t>}. </a:t>
            </a:r>
          </a:p>
          <a:p>
            <a:pPr algn="just"/>
            <a:r>
              <a:rPr lang="en-US" sz="2000" dirty="0"/>
              <a:t>D is a set of domains, {D</a:t>
            </a:r>
            <a:r>
              <a:rPr lang="en-US" sz="2000" baseline="-25000" dirty="0"/>
              <a:t>1</a:t>
            </a:r>
            <a:r>
              <a:rPr lang="en-US" sz="2000" dirty="0"/>
              <a:t>,...,</a:t>
            </a:r>
            <a:r>
              <a:rPr lang="en-US" sz="2000" dirty="0" err="1"/>
              <a:t>D</a:t>
            </a:r>
            <a:r>
              <a:rPr lang="en-US" sz="2000" baseline="-25000" dirty="0" err="1"/>
              <a:t>n</a:t>
            </a:r>
            <a:r>
              <a:rPr lang="en-US" sz="2000" dirty="0"/>
              <a:t>}, one for each variable. C is a set of constraints that specify allowable combinations of values. </a:t>
            </a:r>
          </a:p>
          <a:p>
            <a:pPr algn="just"/>
            <a:r>
              <a:rPr lang="en-US" sz="2000" dirty="0"/>
              <a:t>Each domain D</a:t>
            </a:r>
            <a:r>
              <a:rPr lang="en-US" sz="2000" baseline="-25000" dirty="0"/>
              <a:t>i</a:t>
            </a:r>
            <a:r>
              <a:rPr lang="en-US" sz="2000" dirty="0"/>
              <a:t> consists of a set of allowable values, {v</a:t>
            </a:r>
            <a:r>
              <a:rPr lang="en-US" sz="2000" baseline="-25000" dirty="0"/>
              <a:t>1</a:t>
            </a:r>
            <a:r>
              <a:rPr lang="en-US" sz="2000" dirty="0"/>
              <a:t>,...,</a:t>
            </a:r>
            <a:r>
              <a:rPr lang="en-US" sz="2000" dirty="0" err="1"/>
              <a:t>v</a:t>
            </a:r>
            <a:r>
              <a:rPr lang="en-US" sz="2000" baseline="-25000" dirty="0" err="1"/>
              <a:t>k</a:t>
            </a:r>
            <a:r>
              <a:rPr lang="en-US" sz="2000" dirty="0"/>
              <a:t>} for variable X</a:t>
            </a:r>
            <a:r>
              <a:rPr lang="en-US" sz="2000" baseline="-25000" dirty="0"/>
              <a:t>i</a:t>
            </a:r>
            <a:r>
              <a:rPr lang="en-US" sz="2000" dirty="0"/>
              <a:t>. </a:t>
            </a:r>
          </a:p>
          <a:p>
            <a:pPr algn="just"/>
            <a:r>
              <a:rPr lang="en-US" sz="2000" dirty="0"/>
              <a:t>Each constraint C</a:t>
            </a:r>
            <a:r>
              <a:rPr lang="en-US" sz="2000" baseline="-25000" dirty="0"/>
              <a:t>i </a:t>
            </a:r>
            <a:r>
              <a:rPr lang="en-US" sz="2000" dirty="0"/>
              <a:t>consists of a pair {scope, </a:t>
            </a:r>
            <a:r>
              <a:rPr lang="en-US" sz="2000" dirty="0" err="1"/>
              <a:t>rel</a:t>
            </a:r>
            <a:r>
              <a:rPr lang="en-US" sz="2000" dirty="0"/>
              <a:t>}, where scope is a tuple of variables that participate in the constraint and </a:t>
            </a:r>
            <a:r>
              <a:rPr lang="en-US" sz="2000" dirty="0" err="1"/>
              <a:t>rel</a:t>
            </a:r>
            <a:r>
              <a:rPr lang="en-US" sz="2000" dirty="0"/>
              <a:t> is a relation that defines the values that those variables can take on. </a:t>
            </a:r>
          </a:p>
          <a:p>
            <a:pPr algn="just"/>
            <a:r>
              <a:rPr lang="en-US" sz="2000" dirty="0"/>
              <a:t>A relation can be represented as an explicit list of all tuples of values that satisfy the constraint, or as an abstract relation that supports two operations: testing if a tuple is a member of the relation and enumerating the members of the relation.</a:t>
            </a:r>
          </a:p>
        </p:txBody>
      </p:sp>
    </p:spTree>
    <p:extLst>
      <p:ext uri="{BB962C8B-B14F-4D97-AF65-F5344CB8AC3E}">
        <p14:creationId xmlns:p14="http://schemas.microsoft.com/office/powerpoint/2010/main" val="12952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999" y="342880"/>
            <a:ext cx="5143536" cy="5786478"/>
          </a:xfrm>
        </p:spPr>
        <p:txBody>
          <a:bodyPr>
            <a:normAutofit/>
          </a:bodyPr>
          <a:lstStyle/>
          <a:p>
            <a:pPr algn="just"/>
            <a:r>
              <a:rPr lang="en-IN" sz="2000" dirty="0"/>
              <a:t>Ex: if X1 and X2 both have the domain {A,B}, then the constraint saying the two variables must have different values can be written as (X1,X2), [(A,B), (B,A)] or as ((X1,X2),X1 ≠ X2).</a:t>
            </a:r>
          </a:p>
          <a:p>
            <a:pPr algn="just"/>
            <a:r>
              <a:rPr lang="en-IN" sz="2000" dirty="0"/>
              <a:t>To solve a CSP, we need to define a state space and the notion of a solution. Each state in a CSP is defined by an </a:t>
            </a:r>
            <a:r>
              <a:rPr lang="en-IN" sz="2000" b="1" dirty="0"/>
              <a:t>assignment of values to some or all of the variables, {Xi = </a:t>
            </a:r>
            <a:r>
              <a:rPr lang="en-IN" sz="2000" dirty="0" err="1"/>
              <a:t>vi,Xj</a:t>
            </a:r>
            <a:r>
              <a:rPr lang="en-IN" sz="2000" dirty="0"/>
              <a:t> = </a:t>
            </a:r>
            <a:r>
              <a:rPr lang="en-IN" sz="2000" dirty="0" err="1"/>
              <a:t>vj</a:t>
            </a:r>
            <a:r>
              <a:rPr lang="en-IN" sz="2000" dirty="0"/>
              <a:t> , . . .}. </a:t>
            </a:r>
          </a:p>
          <a:p>
            <a:pPr algn="just"/>
            <a:r>
              <a:rPr lang="en-IN" sz="2000" dirty="0"/>
              <a:t>An assignment that does not violate any constraints is called a </a:t>
            </a:r>
            <a:r>
              <a:rPr lang="en-IN" sz="2000" b="1" dirty="0"/>
              <a:t>consistent </a:t>
            </a:r>
            <a:r>
              <a:rPr lang="en-IN" sz="2000" dirty="0"/>
              <a:t>or legal assignment. </a:t>
            </a:r>
          </a:p>
          <a:p>
            <a:pPr algn="just"/>
            <a:r>
              <a:rPr lang="en-IN" sz="2000" dirty="0"/>
              <a:t>A </a:t>
            </a:r>
            <a:r>
              <a:rPr lang="en-IN" sz="2000" b="1" dirty="0"/>
              <a:t>complete assignment is one in which every variable is assigned, and </a:t>
            </a:r>
            <a:r>
              <a:rPr lang="en-IN" sz="2000" dirty="0"/>
              <a:t>a </a:t>
            </a:r>
            <a:r>
              <a:rPr lang="en-IN" sz="2000" b="1" dirty="0"/>
              <a:t>solution to a CSP is a consistent, complete assignment. </a:t>
            </a:r>
          </a:p>
          <a:p>
            <a:pPr algn="just"/>
            <a:r>
              <a:rPr lang="en-IN" sz="2000" b="1" dirty="0"/>
              <a:t>A partial assignment is one that</a:t>
            </a:r>
            <a:r>
              <a:rPr lang="en-IN" sz="2000" dirty="0"/>
              <a:t> assigns values to only some of the variables.</a:t>
            </a:r>
          </a:p>
        </p:txBody>
      </p:sp>
      <p:sp>
        <p:nvSpPr>
          <p:cNvPr id="4" name="Content Placeholder 2"/>
          <p:cNvSpPr txBox="1">
            <a:spLocks/>
          </p:cNvSpPr>
          <p:nvPr/>
        </p:nvSpPr>
        <p:spPr>
          <a:xfrm>
            <a:off x="5657848" y="414318"/>
            <a:ext cx="5929354" cy="5786478"/>
          </a:xfrm>
          <a:prstGeom prst="rect">
            <a:avLst/>
          </a:prstGeom>
        </p:spPr>
        <p:txBody>
          <a:bodyPr vert="horz" lIns="91440" tIns="45720" rIns="91440" bIns="45720" rtlCol="0">
            <a:noAutofit/>
          </a:bodyPr>
          <a:lstStyle/>
          <a:p>
            <a:pPr algn="just"/>
            <a:r>
              <a:rPr lang="en-IN" sz="1900" b="1" dirty="0"/>
              <a:t>Example problem: Map </a:t>
            </a:r>
            <a:r>
              <a:rPr lang="en-IN" sz="1900" b="1" dirty="0" err="1"/>
              <a:t>coloring</a:t>
            </a:r>
            <a:endParaRPr lang="en-IN" sz="1900" b="1" dirty="0"/>
          </a:p>
          <a:p>
            <a:pPr algn="just"/>
            <a:r>
              <a:rPr lang="en-IN" sz="1900" dirty="0"/>
              <a:t>Suppose that, having tired of Romania, we are looking at a map of Australia showing each of its states and territories (Figure 6.1(a)). </a:t>
            </a:r>
          </a:p>
          <a:p>
            <a:pPr algn="just"/>
            <a:r>
              <a:rPr lang="en-IN" sz="1900" dirty="0"/>
              <a:t>We are given the task of </a:t>
            </a:r>
            <a:r>
              <a:rPr lang="en-IN" sz="1900" dirty="0" err="1"/>
              <a:t>coloring</a:t>
            </a:r>
            <a:r>
              <a:rPr lang="en-IN" sz="1900" dirty="0"/>
              <a:t> each region either red, green, or blue in such a way that no </a:t>
            </a:r>
            <a:r>
              <a:rPr lang="en-IN" sz="1900" dirty="0" err="1"/>
              <a:t>neighboring</a:t>
            </a:r>
            <a:r>
              <a:rPr lang="en-IN" sz="1900" dirty="0"/>
              <a:t> regions have the same </a:t>
            </a:r>
            <a:r>
              <a:rPr lang="en-IN" sz="1900" dirty="0" err="1"/>
              <a:t>color</a:t>
            </a:r>
            <a:r>
              <a:rPr lang="en-IN" sz="1900" dirty="0"/>
              <a:t>. </a:t>
            </a:r>
          </a:p>
          <a:p>
            <a:pPr algn="just"/>
            <a:r>
              <a:rPr lang="en-IN" sz="1900" dirty="0"/>
              <a:t>To formulate this as a CSP, we define the variables to be the regions X = {WA,NT,Q,NSW, V,SA, T} .</a:t>
            </a:r>
          </a:p>
          <a:p>
            <a:pPr algn="just"/>
            <a:r>
              <a:rPr lang="en-IN" sz="1900" dirty="0"/>
              <a:t>The domain of each variable is the set Di = {red , green, blue}. </a:t>
            </a:r>
          </a:p>
          <a:p>
            <a:pPr algn="just"/>
            <a:r>
              <a:rPr lang="en-IN" sz="1900" dirty="0"/>
              <a:t>The constraints require </a:t>
            </a:r>
            <a:r>
              <a:rPr lang="en-IN" sz="1900" dirty="0" err="1"/>
              <a:t>neighboring</a:t>
            </a:r>
            <a:r>
              <a:rPr lang="en-IN" sz="1900" dirty="0"/>
              <a:t> regions to have distinct </a:t>
            </a:r>
            <a:r>
              <a:rPr lang="en-IN" sz="1900" dirty="0" err="1"/>
              <a:t>colors</a:t>
            </a:r>
            <a:r>
              <a:rPr lang="en-IN" sz="1900" dirty="0"/>
              <a:t>. Since there are nine places where regions border, there are nine constraints:</a:t>
            </a:r>
          </a:p>
          <a:p>
            <a:pPr algn="just"/>
            <a:r>
              <a:rPr lang="en-IN" sz="1900" dirty="0"/>
              <a:t>C = {SA = WA,SA = NT,SA = Q,SA = NSW,SA = V,</a:t>
            </a:r>
          </a:p>
          <a:p>
            <a:pPr algn="just"/>
            <a:r>
              <a:rPr lang="en-IN" sz="1900" dirty="0"/>
              <a:t>WA = NT,NT = Q,Q = NSW,NSW = V } .</a:t>
            </a:r>
          </a:p>
          <a:p>
            <a:pPr algn="just"/>
            <a:r>
              <a:rPr lang="en-IN" sz="1900" dirty="0"/>
              <a:t>Here we are using abbreviations; SA = WA is a shortcut for (SA,WA),SA = WA, where SA = WA can be fully enumerated in turn as {(red , green), (red , blue), (green, red ), (green, blue), (blue, red ), (blue, green)}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UNIT-II</a:t>
            </a:r>
          </a:p>
        </p:txBody>
      </p:sp>
      <p:sp>
        <p:nvSpPr>
          <p:cNvPr id="3" name="Content Placeholder 2"/>
          <p:cNvSpPr>
            <a:spLocks noGrp="1"/>
          </p:cNvSpPr>
          <p:nvPr>
            <p:ph idx="1"/>
          </p:nvPr>
        </p:nvSpPr>
        <p:spPr>
          <a:xfrm>
            <a:off x="594360" y="1209041"/>
            <a:ext cx="10698480" cy="4508712"/>
          </a:xfrm>
        </p:spPr>
        <p:txBody>
          <a:bodyPr>
            <a:normAutofit fontScale="70000" lnSpcReduction="20000"/>
          </a:bodyPr>
          <a:lstStyle/>
          <a:p>
            <a:r>
              <a:rPr lang="en-US" dirty="0"/>
              <a:t>Games </a:t>
            </a:r>
          </a:p>
          <a:p>
            <a:r>
              <a:rPr lang="en-US" dirty="0"/>
              <a:t>Optimal Decisions in Games</a:t>
            </a:r>
          </a:p>
          <a:p>
            <a:r>
              <a:rPr lang="en-US" dirty="0"/>
              <a:t>Alpha–Beta Pruning</a:t>
            </a:r>
          </a:p>
          <a:p>
            <a:r>
              <a:rPr lang="en-US" dirty="0"/>
              <a:t>Defining Constraint Satisfaction Problems</a:t>
            </a:r>
          </a:p>
          <a:p>
            <a:r>
              <a:rPr lang="en-US" dirty="0"/>
              <a:t>Constraint Propagation </a:t>
            </a:r>
          </a:p>
          <a:p>
            <a:r>
              <a:rPr lang="en-US" dirty="0"/>
              <a:t>Backtracking Search for CSPs </a:t>
            </a:r>
          </a:p>
          <a:p>
            <a:r>
              <a:rPr lang="en-US" dirty="0"/>
              <a:t>Knowledge-Based Agents </a:t>
            </a:r>
          </a:p>
          <a:p>
            <a:r>
              <a:rPr lang="en-US" dirty="0"/>
              <a:t>Logic, Propositional Logic </a:t>
            </a:r>
          </a:p>
          <a:p>
            <a:r>
              <a:rPr lang="en-US" dirty="0"/>
              <a:t>Propositional Theorem Proving: </a:t>
            </a:r>
          </a:p>
          <a:p>
            <a:r>
              <a:rPr lang="en-US" dirty="0"/>
              <a:t>Inference and proofs </a:t>
            </a:r>
          </a:p>
          <a:p>
            <a:r>
              <a:rPr lang="en-US" dirty="0"/>
              <a:t>Proof by resolution</a:t>
            </a:r>
          </a:p>
          <a:p>
            <a:r>
              <a:rPr lang="en-US" dirty="0"/>
              <a:t>Horn clauses and definite clauses</a:t>
            </a:r>
          </a:p>
        </p:txBody>
      </p:sp>
    </p:spTree>
    <p:extLst>
      <p:ext uri="{BB962C8B-B14F-4D97-AF65-F5344CB8AC3E}">
        <p14:creationId xmlns:p14="http://schemas.microsoft.com/office/powerpoint/2010/main" val="976237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998" y="342880"/>
            <a:ext cx="5572164" cy="5715040"/>
          </a:xfrm>
        </p:spPr>
        <p:txBody>
          <a:bodyPr>
            <a:normAutofit/>
          </a:bodyPr>
          <a:lstStyle/>
          <a:p>
            <a:pPr algn="just"/>
            <a:r>
              <a:rPr lang="en-IN" sz="2000" dirty="0"/>
              <a:t>There are many possible solutions to this problem, such as {WA=red ,NT =</a:t>
            </a:r>
            <a:r>
              <a:rPr lang="en-IN" sz="2000" dirty="0" err="1"/>
              <a:t>green,Q</a:t>
            </a:r>
            <a:r>
              <a:rPr lang="en-IN" sz="2000" dirty="0"/>
              <a:t>=red ,NSW =green, V =red ,SA=blue, T =red }</a:t>
            </a:r>
          </a:p>
          <a:p>
            <a:pPr algn="just"/>
            <a:r>
              <a:rPr lang="en-IN" sz="2000" dirty="0"/>
              <a:t>It can be helpful to visualize a CSP as a </a:t>
            </a:r>
            <a:r>
              <a:rPr lang="en-IN" sz="2000" b="1" dirty="0"/>
              <a:t>constraint graph, as shown in Figure 6.1(b).</a:t>
            </a:r>
            <a:endParaRPr lang="en-IN" sz="2000" dirty="0"/>
          </a:p>
        </p:txBody>
      </p:sp>
      <p:sp>
        <p:nvSpPr>
          <p:cNvPr id="4" name="Content Placeholder 2"/>
          <p:cNvSpPr txBox="1">
            <a:spLocks/>
          </p:cNvSpPr>
          <p:nvPr/>
        </p:nvSpPr>
        <p:spPr>
          <a:xfrm>
            <a:off x="7158046" y="271442"/>
            <a:ext cx="4500594" cy="5946478"/>
          </a:xfrm>
          <a:prstGeom prst="rect">
            <a:avLst/>
          </a:prstGeom>
        </p:spPr>
        <p:txBody>
          <a:bodyPr vert="horz" lIns="91440" tIns="45720" rIns="91440" bIns="45720" rtlCol="0">
            <a:noAutofit/>
          </a:bodyPr>
          <a:lstStyle/>
          <a:p>
            <a:pPr algn="just"/>
            <a:r>
              <a:rPr lang="en-IN" sz="2200" b="1" dirty="0"/>
              <a:t>CONSTRAINT PROPAGATION: INFERENCE IN CSPS</a:t>
            </a:r>
          </a:p>
          <a:p>
            <a:pPr algn="just">
              <a:buFont typeface="Arial" pitchFamily="34" charset="0"/>
              <a:buChar char="•"/>
            </a:pPr>
            <a:r>
              <a:rPr lang="en-IN" sz="2200" dirty="0"/>
              <a:t>In CSPs there is a choice: an algorithm can search or do a specific type of </a:t>
            </a:r>
            <a:r>
              <a:rPr lang="en-IN" sz="2200" b="1" dirty="0"/>
              <a:t>inference called constraint propagation: </a:t>
            </a:r>
            <a:r>
              <a:rPr lang="en-IN" sz="2200" dirty="0"/>
              <a:t>using the constraints to reduce the number of legal values for a variable, which in turn can reduce the legal values for another variable, and so on. </a:t>
            </a:r>
          </a:p>
          <a:p>
            <a:pPr algn="just">
              <a:buFont typeface="Arial" pitchFamily="34" charset="0"/>
              <a:buChar char="•"/>
            </a:pPr>
            <a:r>
              <a:rPr lang="en-IN" sz="2200" dirty="0"/>
              <a:t>Constraint propagation may be intertwined with search, or it may be done as a pre-processing step, before search starts. </a:t>
            </a:r>
          </a:p>
          <a:p>
            <a:pPr algn="just">
              <a:buFont typeface="Arial" pitchFamily="34" charset="0"/>
              <a:buChar char="•"/>
            </a:pPr>
            <a:r>
              <a:rPr lang="en-IN" sz="2200" dirty="0"/>
              <a:t>Sometimes this pre-processing can solve the whole problem, so no search is required at all.</a:t>
            </a:r>
          </a:p>
          <a:p>
            <a:pPr algn="just">
              <a:buFont typeface="Arial" pitchFamily="34" charset="0"/>
              <a:buChar cha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0" y="2214582"/>
            <a:ext cx="7158046" cy="418621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60" y="342880"/>
            <a:ext cx="6000792" cy="5715040"/>
          </a:xfrm>
        </p:spPr>
        <p:txBody>
          <a:bodyPr>
            <a:normAutofit fontScale="70000" lnSpcReduction="20000"/>
          </a:bodyPr>
          <a:lstStyle/>
          <a:p>
            <a:pPr algn="just"/>
            <a:r>
              <a:rPr lang="en-IN" dirty="0"/>
              <a:t>The key idea is </a:t>
            </a:r>
            <a:r>
              <a:rPr lang="en-IN" b="1" dirty="0"/>
              <a:t>local consistency. If we treat each variable as a node in a graph (see </a:t>
            </a:r>
            <a:r>
              <a:rPr lang="en-IN" dirty="0"/>
              <a:t>Figure 6.1(b)) and each binary constraint as an arc, then the process of enforcing local consistency in each part of the graph causes inconsistent values to be eliminated throughout the graph. </a:t>
            </a:r>
          </a:p>
          <a:p>
            <a:pPr algn="just"/>
            <a:r>
              <a:rPr lang="en-IN" b="1" dirty="0"/>
              <a:t>Node consistency</a:t>
            </a:r>
          </a:p>
          <a:p>
            <a:pPr algn="just"/>
            <a:r>
              <a:rPr lang="en-IN" dirty="0"/>
              <a:t>A single variable is </a:t>
            </a:r>
            <a:r>
              <a:rPr lang="en-IN" b="1" dirty="0"/>
              <a:t>node-consistent if all </a:t>
            </a:r>
            <a:r>
              <a:rPr lang="en-IN" dirty="0"/>
              <a:t>the values in the variable’s domain satisfy the variable’s unary constraints. </a:t>
            </a:r>
          </a:p>
          <a:p>
            <a:pPr algn="just"/>
            <a:r>
              <a:rPr lang="en-IN" dirty="0"/>
              <a:t>Ex: in the variant of the Australia map-</a:t>
            </a:r>
            <a:r>
              <a:rPr lang="en-IN" dirty="0" err="1"/>
              <a:t>coloring</a:t>
            </a:r>
            <a:r>
              <a:rPr lang="en-IN" dirty="0"/>
              <a:t> problem (Figure 6.1) where South Australians dislike green, the variable SA starts with domain {red , green, blue}, and we can make it node consistent by eliminating green, leaving SA with the reduced domain {red , blue}. </a:t>
            </a:r>
          </a:p>
          <a:p>
            <a:pPr algn="just"/>
            <a:r>
              <a:rPr lang="en-IN" dirty="0"/>
              <a:t>We say that a network is node-consistent if every variable in the network is node-consistent.</a:t>
            </a:r>
          </a:p>
        </p:txBody>
      </p:sp>
      <p:sp>
        <p:nvSpPr>
          <p:cNvPr id="4" name="TextBox 3"/>
          <p:cNvSpPr txBox="1"/>
          <p:nvPr/>
        </p:nvSpPr>
        <p:spPr>
          <a:xfrm>
            <a:off x="6443666" y="200004"/>
            <a:ext cx="5143536" cy="5847755"/>
          </a:xfrm>
          <a:prstGeom prst="rect">
            <a:avLst/>
          </a:prstGeom>
          <a:noFill/>
        </p:spPr>
        <p:txBody>
          <a:bodyPr wrap="square" rtlCol="0">
            <a:spAutoFit/>
          </a:bodyPr>
          <a:lstStyle/>
          <a:p>
            <a:pPr algn="just"/>
            <a:r>
              <a:rPr lang="en-IN" sz="2200" b="1" dirty="0"/>
              <a:t>BACKTRACKING SEARCH FOR CSPS</a:t>
            </a:r>
          </a:p>
          <a:p>
            <a:pPr algn="just">
              <a:buFont typeface="Arial" pitchFamily="34" charset="0"/>
              <a:buChar char="•"/>
            </a:pPr>
            <a:r>
              <a:rPr lang="en-IN" sz="2200" dirty="0"/>
              <a:t>Sudoku problems are designed to be solved by inference over constraints. </a:t>
            </a:r>
          </a:p>
          <a:p>
            <a:pPr algn="just">
              <a:buFont typeface="Arial" pitchFamily="34" charset="0"/>
              <a:buChar char="•"/>
            </a:pPr>
            <a:r>
              <a:rPr lang="en-IN" sz="2200" dirty="0"/>
              <a:t>Look at backtracking search algorithms that work on partial assignments; look at local search algorithms over complete assignments.</a:t>
            </a:r>
          </a:p>
          <a:p>
            <a:pPr algn="just">
              <a:buFont typeface="Arial" pitchFamily="34" charset="0"/>
              <a:buChar char="•"/>
            </a:pPr>
            <a:r>
              <a:rPr lang="en-IN" sz="2200" dirty="0"/>
              <a:t>A state would be a partial assignment, and an action would be adding </a:t>
            </a:r>
            <a:r>
              <a:rPr lang="en-IN" sz="2200" dirty="0" err="1"/>
              <a:t>var</a:t>
            </a:r>
            <a:r>
              <a:rPr lang="en-IN" sz="2200" dirty="0"/>
              <a:t> = value to the assignment.</a:t>
            </a:r>
          </a:p>
          <a:p>
            <a:pPr>
              <a:buFont typeface="Arial" pitchFamily="34" charset="0"/>
              <a:buChar char="•"/>
            </a:pPr>
            <a:r>
              <a:rPr lang="en-IN" sz="2200" dirty="0"/>
              <a:t>Branching factor at the top level is </a:t>
            </a:r>
            <a:r>
              <a:rPr lang="en-IN" sz="2200" dirty="0" err="1"/>
              <a:t>nd</a:t>
            </a:r>
            <a:r>
              <a:rPr lang="en-IN" sz="2200" dirty="0"/>
              <a:t> because any of d values can be assigned to any of n variables. </a:t>
            </a:r>
          </a:p>
          <a:p>
            <a:pPr>
              <a:buFont typeface="Arial" pitchFamily="34" charset="0"/>
              <a:buChar char="•"/>
            </a:pPr>
            <a:r>
              <a:rPr lang="en-IN" sz="2200" dirty="0"/>
              <a:t>At the next level, the branching factor is (n − 1)d, and so on for n levels. We generate a tree with n! . </a:t>
            </a:r>
            <a:r>
              <a:rPr lang="en-IN" sz="2200" dirty="0" err="1"/>
              <a:t>dn</a:t>
            </a:r>
            <a:r>
              <a:rPr lang="en-IN" sz="2200" dirty="0"/>
              <a:t> leaves, even though there are only </a:t>
            </a:r>
            <a:r>
              <a:rPr lang="en-IN" sz="2200" dirty="0" err="1"/>
              <a:t>dn</a:t>
            </a:r>
            <a:r>
              <a:rPr lang="en-IN" sz="2200" dirty="0"/>
              <a:t> possible complete assignments!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36" y="342880"/>
            <a:ext cx="5500726" cy="5786478"/>
          </a:xfrm>
        </p:spPr>
        <p:txBody>
          <a:bodyPr>
            <a:normAutofit fontScale="62500" lnSpcReduction="20000"/>
          </a:bodyPr>
          <a:lstStyle/>
          <a:p>
            <a:pPr algn="just"/>
            <a:r>
              <a:rPr lang="en-IN" dirty="0"/>
              <a:t>BACKTRACKING-SEARCH keeps only a single representation of a state and alters that representation rather than creating new ones.</a:t>
            </a:r>
          </a:p>
          <a:p>
            <a:pPr algn="just"/>
            <a:r>
              <a:rPr lang="en-IN" dirty="0"/>
              <a:t>Improved the poor performance of uninformed search algorithms by supplying them with domain-specific heuristic functions derived from our knowledge of the problem. </a:t>
            </a:r>
          </a:p>
          <a:p>
            <a:pPr algn="just"/>
            <a:r>
              <a:rPr lang="en-IN" dirty="0"/>
              <a:t>It turns out that we can solve CSPs efficiently </a:t>
            </a:r>
            <a:r>
              <a:rPr lang="en-IN" i="1" dirty="0"/>
              <a:t>without such domain-specific knowledge.</a:t>
            </a:r>
          </a:p>
          <a:p>
            <a:pPr algn="just"/>
            <a:r>
              <a:rPr lang="en-IN" dirty="0"/>
              <a:t>Instead, add some sophistication to the unspecified functions in Figure 6.5,</a:t>
            </a:r>
          </a:p>
          <a:p>
            <a:pPr algn="just"/>
            <a:r>
              <a:rPr lang="en-IN" dirty="0"/>
              <a:t>using them to address the following questions:</a:t>
            </a:r>
          </a:p>
          <a:p>
            <a:pPr algn="just">
              <a:buNone/>
            </a:pPr>
            <a:r>
              <a:rPr lang="en-IN" dirty="0"/>
              <a:t>      1. Which variable should be assigned next (SELECT-UNASSIGNED-VARIABLE), and in what order should its values be tried (ORDER-DOMAIN-VALUES)?</a:t>
            </a:r>
          </a:p>
          <a:p>
            <a:pPr>
              <a:buNone/>
            </a:pPr>
            <a:r>
              <a:rPr lang="en-IN" dirty="0"/>
              <a:t>      2. What inferences should be performed at each step in the search (INFERENCE)?</a:t>
            </a:r>
          </a:p>
          <a:p>
            <a:pPr>
              <a:buNone/>
            </a:pPr>
            <a:r>
              <a:rPr lang="en-IN" dirty="0"/>
              <a:t>     3. When the search arrives at an assignment that violates a constraint, can the search avoid repeating this failure?</a:t>
            </a:r>
          </a:p>
        </p:txBody>
      </p:sp>
      <p:pic>
        <p:nvPicPr>
          <p:cNvPr id="2050" name="Picture 2"/>
          <p:cNvPicPr>
            <a:picLocks noChangeAspect="1" noChangeArrowheads="1"/>
          </p:cNvPicPr>
          <p:nvPr/>
        </p:nvPicPr>
        <p:blipFill>
          <a:blip r:embed="rId2"/>
          <a:srcRect/>
          <a:stretch>
            <a:fillRect/>
          </a:stretch>
        </p:blipFill>
        <p:spPr bwMode="auto">
          <a:xfrm>
            <a:off x="6086476" y="271442"/>
            <a:ext cx="5800724" cy="464347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60" y="342880"/>
            <a:ext cx="5715040" cy="5715040"/>
          </a:xfrm>
        </p:spPr>
        <p:txBody>
          <a:bodyPr>
            <a:normAutofit fontScale="85000" lnSpcReduction="10000"/>
          </a:bodyPr>
          <a:lstStyle/>
          <a:p>
            <a:pPr algn="just"/>
            <a:r>
              <a:rPr lang="en-IN" dirty="0"/>
              <a:t>The backtracking algorithm contains the line </a:t>
            </a:r>
            <a:r>
              <a:rPr lang="en-IN" dirty="0" err="1"/>
              <a:t>var</a:t>
            </a:r>
            <a:r>
              <a:rPr lang="en-IN" dirty="0"/>
              <a:t> ←SELECT-UNASSIGNED-VARIABLE(</a:t>
            </a:r>
            <a:r>
              <a:rPr lang="en-IN" dirty="0" err="1"/>
              <a:t>csp</a:t>
            </a:r>
            <a:r>
              <a:rPr lang="en-IN" dirty="0"/>
              <a:t>) .</a:t>
            </a:r>
          </a:p>
          <a:p>
            <a:pPr algn="just"/>
            <a:r>
              <a:rPr lang="en-IN" dirty="0"/>
              <a:t>The simplest strategy for SELECT-UNASSIGNED-VARIABLE is to choose the next unassigned variable in order, {X1,X2, . . .}. </a:t>
            </a:r>
          </a:p>
          <a:p>
            <a:pPr algn="just"/>
            <a:r>
              <a:rPr lang="en-IN" dirty="0"/>
              <a:t>This static variable ordering seldom results in the most efficient search.</a:t>
            </a:r>
          </a:p>
          <a:p>
            <a:pPr algn="just"/>
            <a:r>
              <a:rPr lang="en-IN"/>
              <a:t>Ex: </a:t>
            </a:r>
            <a:r>
              <a:rPr lang="en-IN" dirty="0"/>
              <a:t>after the assignments for WA=red and NT =green in Figure </a:t>
            </a:r>
            <a:r>
              <a:rPr lang="en-IN"/>
              <a:t>6.6, there </a:t>
            </a:r>
            <a:r>
              <a:rPr lang="en-IN" dirty="0"/>
              <a:t>is only one possible value for SA, so it makes sense to assign SA=blue next </a:t>
            </a:r>
            <a:r>
              <a:rPr lang="en-IN"/>
              <a:t>rather than assigning </a:t>
            </a:r>
            <a:r>
              <a:rPr lang="en-IN" dirty="0"/>
              <a:t>Q.</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56329"/>
            <a:ext cx="10698480" cy="454871"/>
          </a:xfrm>
        </p:spPr>
        <p:txBody>
          <a:bodyPr>
            <a:normAutofit fontScale="90000"/>
          </a:bodyPr>
          <a:lstStyle/>
          <a:p>
            <a:r>
              <a:rPr lang="en-US" dirty="0"/>
              <a:t>GAMES</a:t>
            </a:r>
          </a:p>
        </p:txBody>
      </p:sp>
      <p:sp>
        <p:nvSpPr>
          <p:cNvPr id="3" name="Content Placeholder 2"/>
          <p:cNvSpPr>
            <a:spLocks noGrp="1"/>
          </p:cNvSpPr>
          <p:nvPr>
            <p:ph idx="1"/>
          </p:nvPr>
        </p:nvSpPr>
        <p:spPr>
          <a:xfrm>
            <a:off x="396240" y="924560"/>
            <a:ext cx="11193780" cy="4978400"/>
          </a:xfrm>
        </p:spPr>
        <p:txBody>
          <a:bodyPr>
            <a:normAutofit fontScale="62500" lnSpcReduction="20000"/>
          </a:bodyPr>
          <a:lstStyle/>
          <a:p>
            <a:pPr algn="just"/>
            <a:r>
              <a:rPr lang="en-US" dirty="0"/>
              <a:t>Games introduced multi-agent environments, in which each agent needs to consider the actions of other agents and how they affect its own welfare. </a:t>
            </a:r>
          </a:p>
          <a:p>
            <a:pPr algn="just"/>
            <a:r>
              <a:rPr lang="en-US" dirty="0"/>
              <a:t>The unpredictability of these other agents can introduce contingencies into the agent’s problem-solving process. </a:t>
            </a:r>
          </a:p>
          <a:p>
            <a:pPr algn="just"/>
            <a:r>
              <a:rPr lang="en-US" dirty="0"/>
              <a:t>In competitive environments, in which the agents’ goals are in conflict, giving rise to adversarial search problems—often known as games.</a:t>
            </a:r>
          </a:p>
          <a:p>
            <a:pPr algn="just"/>
            <a:r>
              <a:rPr lang="en-US" dirty="0"/>
              <a:t>Mathematical game theory, a branch of economics, views any multi-agent environment as a game, provided that the impact of each agent on the others is “significant,” regardless of whether the agents are co-operative or competitive.</a:t>
            </a:r>
          </a:p>
          <a:p>
            <a:pPr algn="just"/>
            <a:r>
              <a:rPr lang="en-US" dirty="0"/>
              <a:t>In AI, the most common games are of a rather specialized kind—what game theorists call deterministic, turn-taking, two-player, zero-sum games of perfect information (such as chess).</a:t>
            </a:r>
          </a:p>
          <a:p>
            <a:pPr algn="just"/>
            <a:r>
              <a:rPr lang="en-US" dirty="0"/>
              <a:t>Deterministic means fully observable environments in which two agents act alternately and in which the utility values at the end of the game are always equal and opposite. </a:t>
            </a:r>
          </a:p>
          <a:p>
            <a:pPr algn="just"/>
            <a:r>
              <a:rPr lang="en-US" dirty="0"/>
              <a:t>Ex: if one player wins a game of chess, the other player necessarily loses. It is this opposition between the agents’ utility functions that makes the situation adversarial. </a:t>
            </a:r>
          </a:p>
          <a:p>
            <a:pPr algn="just"/>
            <a:r>
              <a:rPr lang="en-US" dirty="0"/>
              <a:t>Games, unlike most of the toy problems are interesting because they are too hard to solve. For example, chess has an average branching factor of about 35, and games often go to 50 moves by each player, so the search tree has about 35</a:t>
            </a:r>
            <a:r>
              <a:rPr lang="en-US" baseline="30000" dirty="0"/>
              <a:t>100</a:t>
            </a:r>
            <a:r>
              <a:rPr lang="en-US" dirty="0"/>
              <a:t> or 10</a:t>
            </a:r>
            <a:r>
              <a:rPr lang="en-US" baseline="30000" dirty="0"/>
              <a:t>154</a:t>
            </a:r>
            <a:r>
              <a:rPr lang="en-US" dirty="0"/>
              <a:t> nodes. </a:t>
            </a:r>
          </a:p>
        </p:txBody>
      </p:sp>
    </p:spTree>
    <p:extLst>
      <p:ext uri="{BB962C8B-B14F-4D97-AF65-F5344CB8AC3E}">
        <p14:creationId xmlns:p14="http://schemas.microsoft.com/office/powerpoint/2010/main" val="307287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5181600" cy="5791200"/>
          </a:xfrm>
        </p:spPr>
        <p:txBody>
          <a:bodyPr>
            <a:noAutofit/>
          </a:bodyPr>
          <a:lstStyle/>
          <a:p>
            <a:pPr algn="just">
              <a:spcBef>
                <a:spcPts val="0"/>
              </a:spcBef>
            </a:pPr>
            <a:r>
              <a:rPr lang="en-US" sz="1900" dirty="0"/>
              <a:t>Games, like the real world, therefore require the ability to make some decision even when calculating the optimal decision is infeasible. Games also penalize inefficiency severely.</a:t>
            </a:r>
          </a:p>
          <a:p>
            <a:pPr algn="just">
              <a:spcBef>
                <a:spcPts val="0"/>
              </a:spcBef>
            </a:pPr>
            <a:r>
              <a:rPr lang="en-US" sz="1900" dirty="0"/>
              <a:t>Pruning allows us to ignore portions of the search tree that make no difference to the final choice, and heuristic evaluation functions allow us to approximate the true utility of a state without doing a complete search.</a:t>
            </a:r>
          </a:p>
          <a:p>
            <a:pPr marL="0" indent="0" algn="just">
              <a:spcBef>
                <a:spcPts val="0"/>
              </a:spcBef>
              <a:buNone/>
            </a:pPr>
            <a:r>
              <a:rPr lang="en-US" sz="1900" b="1" dirty="0"/>
              <a:t>Min-Max Algorithm:</a:t>
            </a:r>
          </a:p>
          <a:p>
            <a:pPr algn="just">
              <a:spcBef>
                <a:spcPts val="0"/>
              </a:spcBef>
            </a:pPr>
            <a:r>
              <a:rPr lang="en-US" sz="1900" dirty="0"/>
              <a:t>We first consider games with two players, whom we call MAX and MIN for reasons that will soon become obvious. </a:t>
            </a:r>
          </a:p>
          <a:p>
            <a:pPr algn="just">
              <a:spcBef>
                <a:spcPts val="0"/>
              </a:spcBef>
            </a:pPr>
            <a:r>
              <a:rPr lang="en-US" sz="1900" dirty="0"/>
              <a:t>MAX moves first, and then they take turns moving until the game is over. </a:t>
            </a:r>
          </a:p>
          <a:p>
            <a:pPr algn="just">
              <a:spcBef>
                <a:spcPts val="0"/>
              </a:spcBef>
            </a:pPr>
            <a:r>
              <a:rPr lang="en-US" sz="1900" dirty="0"/>
              <a:t>At the end of the game, points are awarded to the winning player and penalties are given to the loser.</a:t>
            </a:r>
          </a:p>
          <a:p>
            <a:pPr algn="just">
              <a:spcBef>
                <a:spcPts val="0"/>
              </a:spcBef>
            </a:pPr>
            <a:r>
              <a:rPr lang="en-US" sz="1900" dirty="0"/>
              <a:t>Figure 5.1 shows part of the game tree for tic-tac-toe (</a:t>
            </a:r>
            <a:r>
              <a:rPr lang="en-US" sz="1900" dirty="0" err="1"/>
              <a:t>noughts</a:t>
            </a:r>
            <a:r>
              <a:rPr lang="en-US" sz="1900" dirty="0"/>
              <a:t> and crosses).</a:t>
            </a:r>
          </a:p>
        </p:txBody>
      </p:sp>
      <p:sp>
        <p:nvSpPr>
          <p:cNvPr id="4" name="Rectangle 3"/>
          <p:cNvSpPr/>
          <p:nvPr/>
        </p:nvSpPr>
        <p:spPr>
          <a:xfrm>
            <a:off x="5638800" y="381000"/>
            <a:ext cx="5943600" cy="5355312"/>
          </a:xfrm>
          <a:prstGeom prst="rect">
            <a:avLst/>
          </a:prstGeom>
        </p:spPr>
        <p:txBody>
          <a:bodyPr>
            <a:spAutoFit/>
          </a:bodyPr>
          <a:lstStyle/>
          <a:p>
            <a:pPr marL="285750" indent="-285750" algn="just">
              <a:buFont typeface="Arial" panose="020B0604020202020204" pitchFamily="34" charset="0"/>
              <a:buChar char="•"/>
            </a:pPr>
            <a:r>
              <a:rPr lang="en-US" dirty="0"/>
              <a:t>From the initial state, MAX has nine possible moves. </a:t>
            </a:r>
          </a:p>
          <a:p>
            <a:pPr marL="285750" indent="-285750" algn="just">
              <a:buFont typeface="Arial" panose="020B0604020202020204" pitchFamily="34" charset="0"/>
              <a:buChar char="•"/>
            </a:pPr>
            <a:r>
              <a:rPr lang="en-US" dirty="0"/>
              <a:t>Play alternates between MAX’s placing an X and MIN’s placing an O until leaf nodes are reached corresponding to terminal states such that one player has three in a row or all the squares are filled. </a:t>
            </a:r>
          </a:p>
          <a:p>
            <a:pPr marL="285750" indent="-285750" algn="just">
              <a:buFont typeface="Arial" panose="020B0604020202020204" pitchFamily="34" charset="0"/>
              <a:buChar char="•"/>
            </a:pPr>
            <a:r>
              <a:rPr lang="en-US" dirty="0"/>
              <a:t>The number on each leaf node indicates the utility value of the terminal state from the point of view of MAX; high values are assumed to be good for MAX and bad for MIN (which is how the players get their names). </a:t>
            </a:r>
          </a:p>
          <a:p>
            <a:pPr marL="285750" indent="-285750" algn="just">
              <a:buFont typeface="Arial" panose="020B0604020202020204" pitchFamily="34" charset="0"/>
              <a:buChar char="•"/>
            </a:pPr>
            <a:r>
              <a:rPr lang="en-US" dirty="0"/>
              <a:t>For tic-tac-toe the game tree is relatively small—fewer than 9! = 362, 880 terminal nodes. </a:t>
            </a:r>
          </a:p>
          <a:p>
            <a:pPr marL="285750" indent="-285750" algn="just">
              <a:buFont typeface="Arial" panose="020B0604020202020204" pitchFamily="34" charset="0"/>
              <a:buChar char="•"/>
            </a:pPr>
            <a:r>
              <a:rPr lang="en-US" dirty="0"/>
              <a:t>But for chess there are over 10</a:t>
            </a:r>
            <a:r>
              <a:rPr lang="en-US" baseline="30000" dirty="0"/>
              <a:t>40</a:t>
            </a:r>
            <a:r>
              <a:rPr lang="en-US" dirty="0"/>
              <a:t> nodes, so the game tree is best thought of as a theoretical construct that we cannot realize in the physical world. </a:t>
            </a:r>
          </a:p>
          <a:p>
            <a:pPr marL="285750" indent="-285750" algn="just">
              <a:buFont typeface="Arial" panose="020B0604020202020204" pitchFamily="34" charset="0"/>
              <a:buChar char="•"/>
            </a:pPr>
            <a:r>
              <a:rPr lang="en-US" dirty="0"/>
              <a:t>But regardless of the size of the game tree, it is MAX’s job to search for a good move. </a:t>
            </a:r>
          </a:p>
          <a:p>
            <a:pPr marL="285750" indent="-285750" algn="just">
              <a:buFont typeface="Arial" panose="020B0604020202020204" pitchFamily="34" charset="0"/>
              <a:buChar char="•"/>
            </a:pPr>
            <a:r>
              <a:rPr lang="en-US" dirty="0"/>
              <a:t>We use the term search tree for a tree that is superimposed on the full game tree, and examines enough nodes to allow a player to determine what move to make</a:t>
            </a:r>
          </a:p>
        </p:txBody>
      </p:sp>
    </p:spTree>
    <p:extLst>
      <p:ext uri="{BB962C8B-B14F-4D97-AF65-F5344CB8AC3E}">
        <p14:creationId xmlns:p14="http://schemas.microsoft.com/office/powerpoint/2010/main" val="244905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867400" y="228600"/>
            <a:ext cx="5791200" cy="6019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None/>
            </a:pPr>
            <a:r>
              <a:rPr lang="en-US" sz="1800" b="1" dirty="0"/>
              <a:t>OPTIMAL DECISIONS IN GAMES</a:t>
            </a:r>
            <a:r>
              <a:rPr lang="en-US" sz="1600" dirty="0"/>
              <a:t>:</a:t>
            </a:r>
          </a:p>
          <a:p>
            <a:pPr marL="117475" indent="-117475" algn="just">
              <a:spcBef>
                <a:spcPts val="0"/>
              </a:spcBef>
            </a:pPr>
            <a:r>
              <a:rPr lang="en-US" sz="1600" dirty="0"/>
              <a:t>In a normal search problem, the optimal solution would be a sequence of actions leading to a goal state—a terminal state that is a win. </a:t>
            </a:r>
          </a:p>
          <a:p>
            <a:pPr marL="117475" indent="-117475" algn="just">
              <a:spcBef>
                <a:spcPts val="0"/>
              </a:spcBef>
            </a:pPr>
            <a:r>
              <a:rPr lang="en-US" sz="1600" dirty="0"/>
              <a:t>In adversarial search, MIN has something to say about it. </a:t>
            </a:r>
          </a:p>
          <a:p>
            <a:pPr marL="117475" indent="-117475" algn="just">
              <a:spcBef>
                <a:spcPts val="0"/>
              </a:spcBef>
            </a:pPr>
            <a:r>
              <a:rPr lang="en-US" sz="1600" dirty="0"/>
              <a:t>MAX therefore must find a contingent strategy, which specifies MAX’s move in the initial state, then MAX’s moves in the states resulting from every possible response by MIN then MAX’s moves in the states resulting from every possible response by MIN to those moves, and so on. </a:t>
            </a:r>
          </a:p>
          <a:p>
            <a:pPr algn="just">
              <a:spcBef>
                <a:spcPts val="0"/>
              </a:spcBef>
            </a:pPr>
            <a:r>
              <a:rPr lang="en-US" sz="1600" dirty="0"/>
              <a:t>Exactly analogous to the AND–OR search algorithm (Fig. 4.11) with MAX playing the role of OR and MIN equivalent to AND. </a:t>
            </a:r>
          </a:p>
          <a:p>
            <a:pPr algn="just">
              <a:spcBef>
                <a:spcPts val="0"/>
              </a:spcBef>
            </a:pPr>
            <a:r>
              <a:rPr lang="en-US" sz="1600" dirty="0"/>
              <a:t>Roughly speaking, an optimal strategy leads to outcomes at least as good as any other strategy when one is playing an infallible opponent. </a:t>
            </a:r>
          </a:p>
          <a:p>
            <a:pPr algn="just">
              <a:spcBef>
                <a:spcPts val="0"/>
              </a:spcBef>
            </a:pPr>
            <a:r>
              <a:rPr lang="en-US" sz="1600" dirty="0"/>
              <a:t>Even a simple game like tic-tac-toe is too complex for us to draw the entire game tree on one page, so we will switch to the trivial game in Fig. 5.2. </a:t>
            </a:r>
          </a:p>
          <a:p>
            <a:pPr algn="just">
              <a:spcBef>
                <a:spcPts val="0"/>
              </a:spcBef>
            </a:pPr>
            <a:r>
              <a:rPr lang="en-US" sz="1600" dirty="0"/>
              <a:t>Possible moves for MAX at the root node are labeled a1, a2, and a3 and possible replies to a1 for MIN are b1, b2, b3, and so on. </a:t>
            </a:r>
          </a:p>
          <a:p>
            <a:pPr algn="just">
              <a:spcBef>
                <a:spcPts val="0"/>
              </a:spcBef>
            </a:pPr>
            <a:r>
              <a:rPr lang="en-US" sz="1600" dirty="0"/>
              <a:t>This particular game ends after one move each by MAX and MIN and utilities of the terminal states in this game range from 2 to 14.</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
            <a:ext cx="55626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86" y="3860335"/>
            <a:ext cx="5552114" cy="2540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18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5562600" cy="5867400"/>
          </a:xfrm>
        </p:spPr>
        <p:txBody>
          <a:bodyPr>
            <a:normAutofit lnSpcReduction="10000"/>
          </a:bodyPr>
          <a:lstStyle/>
          <a:p>
            <a:pPr algn="just"/>
            <a:r>
              <a:rPr lang="en-US" sz="1800" dirty="0"/>
              <a:t>Given a game tree, the optimal strategy can be determined from the minimax value of each node, which we write as MINIMAX(n).</a:t>
            </a:r>
          </a:p>
          <a:p>
            <a:pPr algn="just"/>
            <a:r>
              <a:rPr lang="en-US" sz="1800" dirty="0"/>
              <a:t>Minimax value of a terminal state is just its utility. </a:t>
            </a:r>
          </a:p>
          <a:p>
            <a:pPr algn="just"/>
            <a:r>
              <a:rPr lang="en-US" sz="1800" dirty="0"/>
              <a:t>MAX prefers to move to a state of maximum value, whereas MIN prefers a state of minimum value. </a:t>
            </a:r>
          </a:p>
          <a:p>
            <a:pPr algn="just"/>
            <a:endParaRPr lang="en-US" sz="1800" dirty="0"/>
          </a:p>
          <a:p>
            <a:pPr algn="just"/>
            <a:endParaRPr lang="en-US" sz="1800" dirty="0"/>
          </a:p>
          <a:p>
            <a:pPr algn="just"/>
            <a:endParaRPr lang="en-US" sz="1800" dirty="0"/>
          </a:p>
          <a:p>
            <a:pPr algn="just"/>
            <a:endParaRPr lang="en-US" sz="1900" dirty="0"/>
          </a:p>
          <a:p>
            <a:pPr algn="just"/>
            <a:r>
              <a:rPr lang="en-US" sz="1900" dirty="0"/>
              <a:t>The terminal nodes on the bottom level get their utility values from the game’s UTILITY function. </a:t>
            </a:r>
          </a:p>
          <a:p>
            <a:pPr algn="just"/>
            <a:r>
              <a:rPr lang="en-US" sz="1900" dirty="0"/>
              <a:t>The first MIN node, labeled B, has three successor states with values 3, 12, and 8, so its minimax value is 3. </a:t>
            </a:r>
          </a:p>
          <a:p>
            <a:pPr algn="just"/>
            <a:r>
              <a:rPr lang="en-US" sz="1900" dirty="0"/>
              <a:t>Similarly, the other two MIN nodes have minimax value 2. </a:t>
            </a:r>
          </a:p>
          <a:p>
            <a:pPr algn="just"/>
            <a:r>
              <a:rPr lang="en-US" sz="1900" dirty="0"/>
              <a:t>The root node is a MAX node; its successor states have minimax values 3, 2, and 2; so it has a minimax value of 3. We can also </a:t>
            </a:r>
            <a:r>
              <a:rPr lang="en-US" sz="1900" dirty="0" err="1"/>
              <a:t>identif</a:t>
            </a:r>
            <a:endParaRPr lang="en-US" sz="19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5029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6000" y="228600"/>
            <a:ext cx="5562600" cy="6109365"/>
          </a:xfrm>
          <a:prstGeom prst="rect">
            <a:avLst/>
          </a:prstGeom>
          <a:noFill/>
        </p:spPr>
        <p:txBody>
          <a:bodyPr wrap="square" rtlCol="0">
            <a:spAutoFit/>
          </a:bodyPr>
          <a:lstStyle/>
          <a:p>
            <a:pPr algn="just"/>
            <a:r>
              <a:rPr lang="en-US" sz="1700" b="1" dirty="0"/>
              <a:t>The minimax algorithm:</a:t>
            </a:r>
          </a:p>
          <a:p>
            <a:pPr marL="285750" indent="-285750" algn="just">
              <a:buFont typeface="Arial" panose="020B0604020202020204" pitchFamily="34" charset="0"/>
              <a:buChar char="•"/>
            </a:pPr>
            <a:r>
              <a:rPr lang="en-US" sz="1700" dirty="0"/>
              <a:t>The minimax algorithm (Fig 5.3) computes the minimax decision from the current state. </a:t>
            </a:r>
          </a:p>
          <a:p>
            <a:pPr marL="285750" indent="-285750" algn="just">
              <a:buFont typeface="Arial" panose="020B0604020202020204" pitchFamily="34" charset="0"/>
              <a:buChar char="•"/>
            </a:pPr>
            <a:r>
              <a:rPr lang="en-US" sz="1700" dirty="0"/>
              <a:t>It uses a simple recursive computation of the minimax values of each successor state, directly implementing the defining equations. </a:t>
            </a:r>
          </a:p>
          <a:p>
            <a:pPr marL="285750" indent="-285750" algn="just">
              <a:buFont typeface="Arial" panose="020B0604020202020204" pitchFamily="34" charset="0"/>
              <a:buChar char="•"/>
            </a:pPr>
            <a:r>
              <a:rPr lang="en-US" sz="1700" dirty="0"/>
              <a:t>The recursion proceeds all the way down to the leaves of the tree, and then the minimax values are backed up through the tree as the recursion unwinds. </a:t>
            </a:r>
          </a:p>
          <a:p>
            <a:pPr marL="285750" indent="-285750" algn="just">
              <a:buFont typeface="Arial" panose="020B0604020202020204" pitchFamily="34" charset="0"/>
              <a:buChar char="•"/>
            </a:pPr>
            <a:r>
              <a:rPr lang="en-US" sz="1700" dirty="0"/>
              <a:t>Ex: in Fig 5.2, the algorithm first recurses down to the three bottom left nodes and uses the UTILITY function on them to discover that their values are 3, 12, and 8, respectively</a:t>
            </a:r>
          </a:p>
          <a:p>
            <a:pPr marL="285750" indent="-285750" algn="just">
              <a:buFont typeface="Arial" panose="020B0604020202020204" pitchFamily="34" charset="0"/>
              <a:buChar char="•"/>
            </a:pPr>
            <a:r>
              <a:rPr lang="en-US" sz="1700" dirty="0"/>
              <a:t>Then it takes the minimum of these values, 3, and returns it as the backed up value of node B. </a:t>
            </a:r>
          </a:p>
          <a:p>
            <a:pPr marL="285750" indent="-285750" algn="just">
              <a:buFont typeface="Arial" panose="020B0604020202020204" pitchFamily="34" charset="0"/>
              <a:buChar char="•"/>
            </a:pPr>
            <a:r>
              <a:rPr lang="en-US" sz="1700" dirty="0"/>
              <a:t>A similar process gives the backed-up values of 2 for C and 2 for D and take the maximum of 3, 2, and 2 to get the backed-up value of 3 for the root node. </a:t>
            </a:r>
          </a:p>
          <a:p>
            <a:pPr marL="285750" indent="-285750" algn="just">
              <a:buFont typeface="Arial" panose="020B0604020202020204" pitchFamily="34" charset="0"/>
              <a:buChar char="•"/>
            </a:pPr>
            <a:r>
              <a:rPr lang="en-US" sz="1700" dirty="0"/>
              <a:t>The minimax algorithm performs a complete depth-first exploration of the game tree. </a:t>
            </a:r>
          </a:p>
          <a:p>
            <a:pPr marL="285750" indent="-285750" algn="just">
              <a:buFont typeface="Arial" panose="020B0604020202020204" pitchFamily="34" charset="0"/>
              <a:buChar char="•"/>
            </a:pPr>
            <a:r>
              <a:rPr lang="en-US" sz="1700" dirty="0"/>
              <a:t>If the maximum depth of the tree is m and there are b legal moves at each point, then the time complexity of the minimax algorithm is O(b </a:t>
            </a:r>
            <a:r>
              <a:rPr lang="en-US" sz="1700" baseline="30000" dirty="0"/>
              <a:t>m</a:t>
            </a:r>
            <a:r>
              <a:rPr lang="en-US" sz="1700" dirty="0"/>
              <a:t>).</a:t>
            </a:r>
          </a:p>
        </p:txBody>
      </p:sp>
    </p:spTree>
    <p:extLst>
      <p:ext uri="{BB962C8B-B14F-4D97-AF65-F5344CB8AC3E}">
        <p14:creationId xmlns:p14="http://schemas.microsoft.com/office/powerpoint/2010/main" val="269923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567418"/>
            <a:ext cx="4343400" cy="459953"/>
          </a:xfrm>
        </p:spPr>
        <p:txBody>
          <a:bodyPr>
            <a:normAutofit fontScale="40000" lnSpcReduction="20000"/>
          </a:bodyPr>
          <a:lstStyle/>
          <a:p>
            <a:r>
              <a:rPr lang="en-US" dirty="0"/>
              <a:t>Time </a:t>
            </a:r>
            <a:r>
              <a:rPr lang="en-US" dirty="0" err="1"/>
              <a:t>Comlexity</a:t>
            </a:r>
            <a:r>
              <a:rPr lang="en-US" dirty="0"/>
              <a:t> </a:t>
            </a:r>
          </a:p>
          <a:p>
            <a:r>
              <a:rPr lang="en-US" dirty="0"/>
              <a:t>Ex; For Chess Game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8917"/>
            <a:ext cx="2362200" cy="3111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4723"/>
            <a:ext cx="2590800" cy="3111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4537" y="156335"/>
            <a:ext cx="2209800" cy="3120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200" y="156335"/>
            <a:ext cx="2743200" cy="3120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3280794"/>
            <a:ext cx="27432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3581400"/>
            <a:ext cx="1895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154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1" y="0"/>
            <a:ext cx="10698480" cy="711200"/>
          </a:xfrm>
        </p:spPr>
        <p:txBody>
          <a:bodyPr>
            <a:normAutofit fontScale="90000"/>
          </a:bodyPr>
          <a:lstStyle/>
          <a:p>
            <a:r>
              <a:rPr lang="en-US" b="1" dirty="0"/>
              <a:t>Alpha-Beta pruning </a:t>
            </a:r>
          </a:p>
        </p:txBody>
      </p:sp>
      <p:sp>
        <p:nvSpPr>
          <p:cNvPr id="3" name="Content Placeholder 2"/>
          <p:cNvSpPr>
            <a:spLocks noGrp="1"/>
          </p:cNvSpPr>
          <p:nvPr>
            <p:ph idx="1"/>
          </p:nvPr>
        </p:nvSpPr>
        <p:spPr>
          <a:xfrm>
            <a:off x="181748" y="711200"/>
            <a:ext cx="11442550" cy="5476240"/>
          </a:xfrm>
        </p:spPr>
        <p:txBody>
          <a:bodyPr>
            <a:noAutofit/>
          </a:bodyPr>
          <a:lstStyle/>
          <a:p>
            <a:pPr algn="just">
              <a:spcBef>
                <a:spcPts val="0"/>
              </a:spcBef>
            </a:pPr>
            <a:r>
              <a:rPr lang="en-US" sz="2500" dirty="0"/>
              <a:t>The problem with </a:t>
            </a:r>
            <a:r>
              <a:rPr lang="en-US" sz="2500" dirty="0" err="1"/>
              <a:t>minimax</a:t>
            </a:r>
            <a:r>
              <a:rPr lang="en-US" sz="2500" dirty="0"/>
              <a:t> search is that the number of game states it has to examine is exponential in the depth of the tree. </a:t>
            </a:r>
          </a:p>
          <a:p>
            <a:pPr algn="just">
              <a:spcBef>
                <a:spcPts val="0"/>
              </a:spcBef>
            </a:pPr>
            <a:r>
              <a:rPr lang="en-US" sz="2500" dirty="0"/>
              <a:t>Unfortunately, we can’t eliminate the exponent, but it turns out we can effectively cut it in half. </a:t>
            </a:r>
          </a:p>
          <a:p>
            <a:pPr algn="just">
              <a:spcBef>
                <a:spcPts val="0"/>
              </a:spcBef>
            </a:pPr>
            <a:r>
              <a:rPr lang="en-US" sz="2500" dirty="0"/>
              <a:t>The trick is that it is possible to compute the correct </a:t>
            </a:r>
            <a:r>
              <a:rPr lang="en-US" sz="2500" dirty="0" err="1"/>
              <a:t>minimax</a:t>
            </a:r>
            <a:r>
              <a:rPr lang="en-US" sz="2500" dirty="0"/>
              <a:t> decision without looking at every node in the game tree. </a:t>
            </a:r>
          </a:p>
          <a:p>
            <a:pPr algn="just">
              <a:spcBef>
                <a:spcPts val="0"/>
              </a:spcBef>
            </a:pPr>
            <a:r>
              <a:rPr lang="en-US" sz="2500" dirty="0"/>
              <a:t>Borrow the idea of </a:t>
            </a:r>
            <a:r>
              <a:rPr lang="en-US" sz="2500" b="1" dirty="0"/>
              <a:t>pruning to eliminate large parts of the tree from consideration. </a:t>
            </a:r>
          </a:p>
          <a:p>
            <a:pPr algn="just">
              <a:spcBef>
                <a:spcPts val="0"/>
              </a:spcBef>
            </a:pPr>
            <a:r>
              <a:rPr lang="en-US" sz="2500" dirty="0"/>
              <a:t>The</a:t>
            </a:r>
            <a:r>
              <a:rPr lang="en-US" sz="2500" b="1" dirty="0"/>
              <a:t> </a:t>
            </a:r>
            <a:r>
              <a:rPr lang="en-US" sz="2500" dirty="0"/>
              <a:t>particular technique we examine is called </a:t>
            </a:r>
            <a:r>
              <a:rPr lang="en-US" sz="2500" b="1" dirty="0"/>
              <a:t>alpha–beta pruning. </a:t>
            </a:r>
          </a:p>
          <a:p>
            <a:pPr algn="just">
              <a:spcBef>
                <a:spcPts val="0"/>
              </a:spcBef>
            </a:pPr>
            <a:r>
              <a:rPr lang="en-US" sz="2500" dirty="0"/>
              <a:t>When applied to a standard </a:t>
            </a:r>
            <a:r>
              <a:rPr lang="en-US" sz="2500" dirty="0" err="1"/>
              <a:t>minimax</a:t>
            </a:r>
            <a:r>
              <a:rPr lang="en-US" sz="2500" dirty="0"/>
              <a:t> tree, it returns the same move as </a:t>
            </a:r>
            <a:r>
              <a:rPr lang="en-US" sz="2500" dirty="0" err="1"/>
              <a:t>minimax</a:t>
            </a:r>
            <a:r>
              <a:rPr lang="en-US" sz="2500" dirty="0"/>
              <a:t> would, but prunes away branches that cannot possibly influence the final decision.</a:t>
            </a:r>
          </a:p>
          <a:p>
            <a:pPr algn="just">
              <a:spcBef>
                <a:spcPts val="0"/>
              </a:spcBef>
            </a:pPr>
            <a:r>
              <a:rPr lang="en-US" sz="2500" dirty="0"/>
              <a:t>Consider again the two-ply game tree from Figure 5.2. </a:t>
            </a:r>
          </a:p>
          <a:p>
            <a:pPr algn="just">
              <a:spcBef>
                <a:spcPts val="0"/>
              </a:spcBef>
            </a:pPr>
            <a:r>
              <a:rPr lang="en-US" sz="2500" dirty="0"/>
              <a:t>Let’s go through the calculation of the optimal decision once more, this time paying careful attention to what we know at each point in the process.</a:t>
            </a:r>
          </a:p>
        </p:txBody>
      </p:sp>
    </p:spTree>
    <p:extLst>
      <p:ext uri="{BB962C8B-B14F-4D97-AF65-F5344CB8AC3E}">
        <p14:creationId xmlns:p14="http://schemas.microsoft.com/office/powerpoint/2010/main" val="351924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901" y="213362"/>
            <a:ext cx="11361397" cy="5974079"/>
          </a:xfrm>
        </p:spPr>
        <p:txBody>
          <a:bodyPr>
            <a:normAutofit fontScale="92500" lnSpcReduction="10000"/>
          </a:bodyPr>
          <a:lstStyle/>
          <a:p>
            <a:pPr algn="just"/>
            <a:r>
              <a:rPr lang="en-US" sz="2600" dirty="0"/>
              <a:t>The steps are explained in Figure 5.5. </a:t>
            </a:r>
          </a:p>
          <a:p>
            <a:pPr algn="just"/>
            <a:r>
              <a:rPr lang="en-US" sz="2600" dirty="0"/>
              <a:t>Identify the </a:t>
            </a:r>
            <a:r>
              <a:rPr lang="en-US" sz="2600" dirty="0" err="1"/>
              <a:t>minimax</a:t>
            </a:r>
            <a:r>
              <a:rPr lang="en-US" sz="2600" dirty="0"/>
              <a:t> decision without ever evaluating two of the leaf nodes and is the simplification of the formula for MINIMAX. </a:t>
            </a:r>
          </a:p>
          <a:p>
            <a:pPr algn="just"/>
            <a:r>
              <a:rPr lang="en-US" sz="2600" dirty="0"/>
              <a:t>Let the two unevaluated successors of node C in Figure 5.5 have values x and y. </a:t>
            </a:r>
          </a:p>
          <a:p>
            <a:pPr algn="just"/>
            <a:r>
              <a:rPr lang="en-US" sz="2600" dirty="0"/>
              <a:t>Then the value of the root node is given by</a:t>
            </a:r>
          </a:p>
          <a:p>
            <a:pPr algn="just"/>
            <a:endParaRPr lang="en-US" sz="2600" dirty="0"/>
          </a:p>
          <a:p>
            <a:pPr algn="just"/>
            <a:endParaRPr lang="en-US" sz="2600" dirty="0"/>
          </a:p>
          <a:p>
            <a:pPr algn="just"/>
            <a:endParaRPr lang="en-US" sz="2600" dirty="0"/>
          </a:p>
          <a:p>
            <a:pPr algn="just"/>
            <a:endParaRPr lang="en-US" sz="2600" dirty="0"/>
          </a:p>
          <a:p>
            <a:pPr algn="just"/>
            <a:endParaRPr lang="en-US" sz="2800" dirty="0"/>
          </a:p>
          <a:p>
            <a:pPr algn="just"/>
            <a:r>
              <a:rPr lang="en-US" sz="2800" dirty="0"/>
              <a:t>Value of the root and </a:t>
            </a:r>
            <a:r>
              <a:rPr lang="en-US" sz="2800" dirty="0" err="1"/>
              <a:t>minimax</a:t>
            </a:r>
            <a:r>
              <a:rPr lang="en-US" sz="2800" dirty="0"/>
              <a:t> decision are </a:t>
            </a:r>
            <a:r>
              <a:rPr lang="en-US" sz="2800" i="1" dirty="0"/>
              <a:t>independent of the </a:t>
            </a:r>
            <a:r>
              <a:rPr lang="en-US" sz="2800" dirty="0"/>
              <a:t>values of the pruned leaves x and y.</a:t>
            </a:r>
          </a:p>
          <a:p>
            <a:r>
              <a:rPr lang="en-US" sz="2800" dirty="0"/>
              <a:t>Alpha–beta pruning can be applied to trees of any depth, and it is often possible to prune entire </a:t>
            </a:r>
            <a:r>
              <a:rPr lang="en-US" sz="2800" dirty="0" err="1"/>
              <a:t>subtrees</a:t>
            </a:r>
            <a:r>
              <a:rPr lang="en-US" sz="2800" dirty="0"/>
              <a:t> rather than just leaves.</a:t>
            </a:r>
            <a:endParaRPr lang="en-US" sz="2600" dirty="0"/>
          </a:p>
        </p:txBody>
      </p:sp>
      <p:pic>
        <p:nvPicPr>
          <p:cNvPr id="3074" name="Picture 2"/>
          <p:cNvPicPr>
            <a:picLocks noChangeAspect="1" noChangeArrowheads="1"/>
          </p:cNvPicPr>
          <p:nvPr/>
        </p:nvPicPr>
        <p:blipFill>
          <a:blip r:embed="rId2" cstate="print"/>
          <a:srcRect/>
          <a:stretch>
            <a:fillRect/>
          </a:stretch>
        </p:blipFill>
        <p:spPr bwMode="auto">
          <a:xfrm>
            <a:off x="1074429" y="2286000"/>
            <a:ext cx="8358742" cy="1778000"/>
          </a:xfrm>
          <a:prstGeom prst="rect">
            <a:avLst/>
          </a:prstGeom>
          <a:noFill/>
          <a:ln w="9525">
            <a:noFill/>
            <a:miter lim="800000"/>
            <a:headEnd/>
            <a:tailEnd/>
          </a:ln>
        </p:spPr>
      </p:pic>
    </p:spTree>
    <p:extLst>
      <p:ext uri="{BB962C8B-B14F-4D97-AF65-F5344CB8AC3E}">
        <p14:creationId xmlns:p14="http://schemas.microsoft.com/office/powerpoint/2010/main" val="520272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3257</Words>
  <Application>Microsoft Office PowerPoint</Application>
  <PresentationFormat>Custom</PresentationFormat>
  <Paragraphs>166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UNIT-II (Common To All) ARTIFICIAL INTELLIGENCE </vt:lpstr>
      <vt:lpstr>UNIT-II</vt:lpstr>
      <vt:lpstr>GAMES</vt:lpstr>
      <vt:lpstr>PowerPoint Presentation</vt:lpstr>
      <vt:lpstr>PowerPoint Presentation</vt:lpstr>
      <vt:lpstr>PowerPoint Presentation</vt:lpstr>
      <vt:lpstr>PowerPoint Presentation</vt:lpstr>
      <vt:lpstr>Alpha-Beta pruning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 SATISFACTION PROBLEM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 (Common To All) ARTIFICIAL INTELLIGENCE</dc:title>
  <dc:creator>Dr Rajinikanth</dc:creator>
  <cp:lastModifiedBy>Hima Sameera</cp:lastModifiedBy>
  <cp:revision>39</cp:revision>
  <dcterms:created xsi:type="dcterms:W3CDTF">2006-08-16T00:00:00Z</dcterms:created>
  <dcterms:modified xsi:type="dcterms:W3CDTF">2021-11-16T14:48:31Z</dcterms:modified>
</cp:coreProperties>
</file>