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021" autoAdjust="0"/>
  </p:normalViewPr>
  <p:slideViewPr>
    <p:cSldViewPr>
      <p:cViewPr varScale="1">
        <p:scale>
          <a:sx n="105" d="100"/>
          <a:sy n="105" d="100"/>
        </p:scale>
        <p:origin x="-774" y="-78"/>
      </p:cViewPr>
      <p:guideLst>
        <p:guide orient="horz" pos="2160"/>
        <p:guide pos="374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4321A-4CBB-4313-9D69-39F0F83A26A6}" type="datetimeFigureOut">
              <a:rPr lang="en-US" smtClean="0"/>
              <a:pPr/>
              <a:t>11/10/2021</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86ECE4-908F-451E-9277-F538E53BEE46}" type="slidenum">
              <a:rPr lang="en-US" smtClean="0"/>
              <a:pPr/>
              <a:t>‹#›</a:t>
            </a:fld>
            <a:endParaRPr lang="en-US"/>
          </a:p>
        </p:txBody>
      </p:sp>
    </p:spTree>
    <p:extLst>
      <p:ext uri="{BB962C8B-B14F-4D97-AF65-F5344CB8AC3E}">
        <p14:creationId xmlns:p14="http://schemas.microsoft.com/office/powerpoint/2010/main" val="72945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86ECE4-908F-451E-9277-F538E53BEE4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9"/>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1"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713CA6-4E60-410B-85FB-215CFF0FFEB9}" type="datetime1">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3BAC-21BB-4545-AC3E-11138A6D46ED}" type="datetime1">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42"/>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42"/>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30F9A-3040-40D0-BDBD-5FC3171F8D0C}" type="datetime1">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203BE-C97A-4927-AC7A-0B009CF5F4EC}" type="datetime1">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4"/>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40459-0FA8-4D3F-8AC1-45D47934DB71}" type="datetime1">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4"/>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4"/>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562C0-8D98-4EBE-87A3-CA67D4FFCB21}" type="datetime1">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6E681D-2321-4DA1-AAF0-9E9EC49A2200}" type="datetime1">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335FFB-BBF4-41AC-86B4-CD55F7A33D56}" type="datetime1">
              <a:rPr lang="en-US" smtClean="0"/>
              <a:pPr/>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D6851-403B-41A4-BBE3-40F3C5AEE355}" type="datetime1">
              <a:rPr lang="en-US" smtClean="0"/>
              <a:pPr/>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4"/>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D59C6-3314-42AB-99F9-4ABFB2EB5350}" type="datetime1">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5"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5"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5"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39F04-F526-4AC7-87D2-A00F9C898D3A}" type="datetime1">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4"/>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4"/>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AF74-AA2C-4C88-87DC-8A42306271D1}" type="datetime1">
              <a:rPr lang="en-US" smtClean="0"/>
              <a:pPr/>
              <a:t>11/10/2021</a:t>
            </a:fld>
            <a:endParaRPr lang="en-US"/>
          </a:p>
        </p:txBody>
      </p:sp>
      <p:sp>
        <p:nvSpPr>
          <p:cNvPr id="5" name="Footer Placeholder 4"/>
          <p:cNvSpPr>
            <a:spLocks noGrp="1"/>
          </p:cNvSpPr>
          <p:nvPr>
            <p:ph type="ftr" sz="quarter" idx="3"/>
          </p:nvPr>
        </p:nvSpPr>
        <p:spPr>
          <a:xfrm>
            <a:off x="4061461" y="6356354"/>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4"/>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br>
              <a:rPr lang="en-US" dirty="0" smtClean="0"/>
            </a:b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Dr</a:t>
            </a:r>
            <a:r>
              <a:rPr lang="en-US" dirty="0" smtClean="0">
                <a:solidFill>
                  <a:schemeClr val="tx1"/>
                </a:solidFill>
              </a:rPr>
              <a:t> T V RAJINI KANTH</a:t>
            </a:r>
          </a:p>
          <a:p>
            <a:r>
              <a:rPr lang="en-US" dirty="0" smtClean="0">
                <a:solidFill>
                  <a:schemeClr val="tx1"/>
                </a:solidFill>
              </a:rPr>
              <a:t>PROFESSOR &amp; DEAN R&amp;D</a:t>
            </a:r>
          </a:p>
          <a:p>
            <a:r>
              <a:rPr lang="en-US" dirty="0" smtClean="0">
                <a:solidFill>
                  <a:schemeClr val="tx1"/>
                </a:solidFill>
              </a:rPr>
              <a:t>SNIST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13529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967" y="332657"/>
            <a:ext cx="7488832" cy="6192687"/>
          </a:xfrm>
        </p:spPr>
        <p:txBody>
          <a:bodyPr>
            <a:normAutofit fontScale="62500" lnSpcReduction="20000"/>
          </a:bodyPr>
          <a:lstStyle/>
          <a:p>
            <a:pPr algn="just"/>
            <a:r>
              <a:rPr lang="en-US" dirty="0" smtClean="0"/>
              <a:t>In </a:t>
            </a:r>
            <a:r>
              <a:rPr lang="en-US" dirty="0"/>
              <a:t>propositional logic, every model must provide the information required to </a:t>
            </a:r>
            <a:r>
              <a:rPr lang="en-US" dirty="0" smtClean="0"/>
              <a:t>determine </a:t>
            </a:r>
            <a:r>
              <a:rPr lang="en-US" dirty="0"/>
              <a:t>if any given sentence is true or false. </a:t>
            </a:r>
            <a:endParaRPr lang="en-US" dirty="0" smtClean="0"/>
          </a:p>
          <a:p>
            <a:pPr algn="just"/>
            <a:r>
              <a:rPr lang="en-US" dirty="0" smtClean="0"/>
              <a:t>In </a:t>
            </a:r>
            <a:r>
              <a:rPr lang="en-US" dirty="0"/>
              <a:t>addition to its objects, relations, and </a:t>
            </a:r>
            <a:r>
              <a:rPr lang="en-US" dirty="0" smtClean="0"/>
              <a:t>functions</a:t>
            </a:r>
            <a:r>
              <a:rPr lang="en-US" dirty="0"/>
              <a:t>, each model includes an interpretation that specifies exactly which objects, </a:t>
            </a:r>
            <a:r>
              <a:rPr lang="en-US" dirty="0" smtClean="0"/>
              <a:t>relations </a:t>
            </a:r>
            <a:r>
              <a:rPr lang="en-US" dirty="0"/>
              <a:t>and functions are referred to by the constant, predicate, and function symbols. </a:t>
            </a:r>
            <a:endParaRPr lang="en-US" dirty="0" smtClean="0"/>
          </a:p>
          <a:p>
            <a:pPr algn="just"/>
            <a:r>
              <a:rPr lang="en-US" dirty="0" smtClean="0"/>
              <a:t>One </a:t>
            </a:r>
            <a:r>
              <a:rPr lang="en-US" dirty="0"/>
              <a:t>possible interpretation for our example—which a logician would call the intended </a:t>
            </a:r>
            <a:r>
              <a:rPr lang="en-US" dirty="0" smtClean="0"/>
              <a:t>interpretation—is </a:t>
            </a:r>
            <a:r>
              <a:rPr lang="en-US" dirty="0"/>
              <a:t>as follows: </a:t>
            </a:r>
            <a:endParaRPr lang="en-US" dirty="0" smtClean="0"/>
          </a:p>
          <a:p>
            <a:pPr marL="0" indent="0" algn="just">
              <a:buNone/>
            </a:pPr>
            <a:r>
              <a:rPr lang="en-US" dirty="0"/>
              <a:t> </a:t>
            </a:r>
            <a:r>
              <a:rPr lang="en-US" dirty="0" smtClean="0"/>
              <a:t>    • </a:t>
            </a:r>
            <a:r>
              <a:rPr lang="en-US" dirty="0"/>
              <a:t>Richard refers to Richard the Lionheart and John refers to the evil King John. </a:t>
            </a:r>
            <a:endParaRPr lang="en-US" dirty="0" smtClean="0"/>
          </a:p>
          <a:p>
            <a:pPr marL="0" indent="0" algn="just">
              <a:buNone/>
            </a:pPr>
            <a:r>
              <a:rPr lang="en-US" dirty="0"/>
              <a:t> </a:t>
            </a:r>
            <a:r>
              <a:rPr lang="en-US" dirty="0" smtClean="0"/>
              <a:t>    • </a:t>
            </a:r>
            <a:r>
              <a:rPr lang="en-US" dirty="0"/>
              <a:t>Brother refers to the brotherhood relation, that is, the set of tuples of objects given in Equation (8.1); </a:t>
            </a:r>
            <a:r>
              <a:rPr lang="en-US" dirty="0" err="1" smtClean="0"/>
              <a:t>OnHead</a:t>
            </a:r>
            <a:r>
              <a:rPr lang="en-US" dirty="0" smtClean="0"/>
              <a:t> </a:t>
            </a:r>
            <a:r>
              <a:rPr lang="en-US" dirty="0"/>
              <a:t>refers to the “on head” relation that holds between the crown and King John; </a:t>
            </a:r>
            <a:r>
              <a:rPr lang="en-US" dirty="0" smtClean="0"/>
              <a:t>Person</a:t>
            </a:r>
            <a:r>
              <a:rPr lang="en-US" dirty="0"/>
              <a:t>, King, and Crown refer to the sets of objects that are persons, kings, and crowns. </a:t>
            </a:r>
            <a:endParaRPr lang="en-US" dirty="0" smtClean="0"/>
          </a:p>
          <a:p>
            <a:pPr marL="0" indent="0" algn="just">
              <a:buNone/>
            </a:pPr>
            <a:r>
              <a:rPr lang="en-US" dirty="0"/>
              <a:t> </a:t>
            </a:r>
            <a:r>
              <a:rPr lang="en-US" dirty="0" smtClean="0"/>
              <a:t>   • </a:t>
            </a:r>
            <a:r>
              <a:rPr lang="en-US" dirty="0" err="1"/>
              <a:t>LeftLeg</a:t>
            </a:r>
            <a:r>
              <a:rPr lang="en-US" dirty="0"/>
              <a:t> refers to the “left leg” function, that is, the mapping given in Equation (8.2</a:t>
            </a:r>
            <a:r>
              <a:rPr lang="en-US" dirty="0" smtClean="0"/>
              <a:t>).</a:t>
            </a:r>
          </a:p>
          <a:p>
            <a:pPr marL="0" indent="0" algn="just">
              <a:buNone/>
            </a:pPr>
            <a:r>
              <a:rPr lang="en-US" dirty="0" smtClean="0"/>
              <a:t>Ex: One </a:t>
            </a:r>
            <a:r>
              <a:rPr lang="en-US" dirty="0"/>
              <a:t>interpretation maps Richard to the crown and John to King John’s left leg. </a:t>
            </a:r>
            <a:endParaRPr lang="en-US" dirty="0" smtClean="0"/>
          </a:p>
          <a:p>
            <a:pPr algn="just"/>
            <a:r>
              <a:rPr lang="en-US" dirty="0" smtClean="0"/>
              <a:t>There </a:t>
            </a:r>
            <a:r>
              <a:rPr lang="en-US" dirty="0"/>
              <a:t>are five objects in the model, so there are 25 possible interpretations just for the constant symbols Richard and John. </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7893817" y="3374990"/>
            <a:ext cx="3744416" cy="2585323"/>
          </a:xfrm>
          <a:prstGeom prst="rect">
            <a:avLst/>
          </a:prstGeom>
          <a:noFill/>
        </p:spPr>
        <p:txBody>
          <a:bodyPr wrap="square" rtlCol="0">
            <a:spAutoFit/>
          </a:bodyPr>
          <a:lstStyle/>
          <a:p>
            <a:pPr algn="just"/>
            <a:r>
              <a:rPr lang="en-US" dirty="0" smtClean="0"/>
              <a:t>A </a:t>
            </a:r>
            <a:r>
              <a:rPr lang="en-US" dirty="0"/>
              <a:t>model in first-order logic consists of a set of objects and an interpretation that maps constant symbols to objects, predicate symbols to relations on those objects, and function symbols to functions on those </a:t>
            </a:r>
            <a:r>
              <a:rPr lang="en-US" dirty="0" smtClean="0"/>
              <a:t>objects. To </a:t>
            </a:r>
            <a:r>
              <a:rPr lang="en-US" dirty="0"/>
              <a:t>get an idea of what the set of all possible models looks like, see Figure 8.4.</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5808" y="332656"/>
            <a:ext cx="397844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32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967" y="260649"/>
            <a:ext cx="5382598" cy="6264695"/>
          </a:xfrm>
        </p:spPr>
        <p:txBody>
          <a:bodyPr>
            <a:normAutofit fontScale="55000" lnSpcReduction="20000"/>
          </a:bodyPr>
          <a:lstStyle/>
          <a:p>
            <a:pPr algn="just"/>
            <a:r>
              <a:rPr lang="en-US" sz="3600" b="1" dirty="0" smtClean="0"/>
              <a:t>Terms: </a:t>
            </a:r>
            <a:r>
              <a:rPr lang="en-US" dirty="0" smtClean="0"/>
              <a:t>A </a:t>
            </a:r>
            <a:r>
              <a:rPr lang="en-US" dirty="0"/>
              <a:t>term is a logical expression that refers to an object. </a:t>
            </a:r>
            <a:endParaRPr lang="en-US" dirty="0" smtClean="0"/>
          </a:p>
          <a:p>
            <a:pPr algn="just"/>
            <a:r>
              <a:rPr lang="en-US" dirty="0" smtClean="0"/>
              <a:t>Constant </a:t>
            </a:r>
            <a:r>
              <a:rPr lang="en-US" dirty="0"/>
              <a:t>symbols are therefore </a:t>
            </a:r>
            <a:r>
              <a:rPr lang="en-US" dirty="0" smtClean="0"/>
              <a:t>terms. </a:t>
            </a:r>
          </a:p>
          <a:p>
            <a:pPr algn="just"/>
            <a:r>
              <a:rPr lang="en-US" dirty="0" smtClean="0"/>
              <a:t>Ex: In </a:t>
            </a:r>
            <a:r>
              <a:rPr lang="en-US" dirty="0"/>
              <a:t>English we might use the expression “King John’s left leg” rather than giving a name to his leg. </a:t>
            </a:r>
            <a:endParaRPr lang="en-US" dirty="0" smtClean="0"/>
          </a:p>
          <a:p>
            <a:pPr algn="just"/>
            <a:r>
              <a:rPr lang="en-US" dirty="0" smtClean="0"/>
              <a:t>This </a:t>
            </a:r>
            <a:r>
              <a:rPr lang="en-US" dirty="0"/>
              <a:t>is what function symbols are for: instead of using a constant symbol, we use </a:t>
            </a:r>
            <a:r>
              <a:rPr lang="en-US" dirty="0" err="1"/>
              <a:t>LeftLeg</a:t>
            </a:r>
            <a:r>
              <a:rPr lang="en-US" dirty="0"/>
              <a:t>(John). </a:t>
            </a:r>
            <a:endParaRPr lang="en-US" dirty="0" smtClean="0"/>
          </a:p>
          <a:p>
            <a:pPr algn="just"/>
            <a:r>
              <a:rPr lang="en-US" dirty="0" smtClean="0"/>
              <a:t>In </a:t>
            </a:r>
            <a:r>
              <a:rPr lang="en-US" dirty="0"/>
              <a:t>the general case, a complex term is formed by a function symbol followed by a parenthesized list of terms as arguments to the function symbol. </a:t>
            </a:r>
            <a:endParaRPr lang="en-US" dirty="0" smtClean="0"/>
          </a:p>
          <a:p>
            <a:pPr algn="just"/>
            <a:r>
              <a:rPr lang="en-US" dirty="0" smtClean="0"/>
              <a:t>It </a:t>
            </a:r>
            <a:r>
              <a:rPr lang="en-US" dirty="0"/>
              <a:t>is important to remember that a complex term is just a complicated kind of name. </a:t>
            </a:r>
            <a:endParaRPr lang="en-US" dirty="0" smtClean="0"/>
          </a:p>
          <a:p>
            <a:pPr algn="just"/>
            <a:r>
              <a:rPr lang="en-US" dirty="0" smtClean="0"/>
              <a:t>It </a:t>
            </a:r>
            <a:r>
              <a:rPr lang="en-US" dirty="0"/>
              <a:t>is not a “subroutine call” that “returns a value.” </a:t>
            </a:r>
            <a:endParaRPr lang="en-US" dirty="0" smtClean="0"/>
          </a:p>
          <a:p>
            <a:pPr algn="just"/>
            <a:r>
              <a:rPr lang="en-US" dirty="0" smtClean="0"/>
              <a:t>There </a:t>
            </a:r>
            <a:r>
              <a:rPr lang="en-US" dirty="0"/>
              <a:t>is no </a:t>
            </a:r>
            <a:r>
              <a:rPr lang="en-US" dirty="0" err="1"/>
              <a:t>LeftLeg</a:t>
            </a:r>
            <a:r>
              <a:rPr lang="en-US" dirty="0"/>
              <a:t> subroutine that takes a person as input and returns a leg. </a:t>
            </a:r>
            <a:endParaRPr lang="en-US" dirty="0" smtClean="0"/>
          </a:p>
          <a:p>
            <a:pPr algn="just"/>
            <a:r>
              <a:rPr lang="en-US" dirty="0"/>
              <a:t>Consider a term f(t1,...,</a:t>
            </a:r>
            <a:r>
              <a:rPr lang="en-US" dirty="0" err="1"/>
              <a:t>tn</a:t>
            </a:r>
            <a:r>
              <a:rPr lang="en-US" dirty="0"/>
              <a:t>). The function symbol f refers to some function in the model (call it F); the argument terms refer to objects in the domain (call them d1,...,</a:t>
            </a:r>
            <a:r>
              <a:rPr lang="en-US" dirty="0" err="1"/>
              <a:t>dn</a:t>
            </a:r>
            <a:r>
              <a:rPr lang="en-US" dirty="0"/>
              <a:t>); and the term as a whole refers to the object that is the value of the function F applied to d1,...,dn. </a:t>
            </a:r>
            <a:endParaRPr lang="en-US" dirty="0" smtClean="0"/>
          </a:p>
          <a:p>
            <a:pPr algn="just"/>
            <a:r>
              <a:rPr lang="en-US" dirty="0" err="1"/>
              <a:t>LeftLeg</a:t>
            </a:r>
            <a:r>
              <a:rPr lang="en-US" dirty="0"/>
              <a:t>(John) refers to King John’s left leg</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2"/>
          <p:cNvSpPr txBox="1">
            <a:spLocks/>
          </p:cNvSpPr>
          <p:nvPr/>
        </p:nvSpPr>
        <p:spPr>
          <a:xfrm>
            <a:off x="5865592" y="476673"/>
            <a:ext cx="5070563" cy="6264695"/>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b="1" dirty="0"/>
              <a:t>Atomic </a:t>
            </a:r>
            <a:r>
              <a:rPr lang="en-US" b="1" dirty="0" smtClean="0"/>
              <a:t>sentences</a:t>
            </a:r>
            <a:r>
              <a:rPr lang="en-US" dirty="0" smtClean="0"/>
              <a:t>: Both </a:t>
            </a:r>
            <a:r>
              <a:rPr lang="en-US" dirty="0"/>
              <a:t>terms for referring to objects and predicate symbols for referring to </a:t>
            </a:r>
            <a:r>
              <a:rPr lang="en-US" dirty="0" smtClean="0"/>
              <a:t>relations and put </a:t>
            </a:r>
            <a:r>
              <a:rPr lang="en-US" dirty="0"/>
              <a:t>them together to make atomic sentences that state facts. </a:t>
            </a:r>
            <a:endParaRPr lang="en-US" dirty="0" smtClean="0"/>
          </a:p>
          <a:p>
            <a:pPr algn="just"/>
            <a:r>
              <a:rPr lang="en-US" dirty="0" smtClean="0"/>
              <a:t>An </a:t>
            </a:r>
            <a:r>
              <a:rPr lang="en-US" dirty="0"/>
              <a:t>atomic </a:t>
            </a:r>
            <a:r>
              <a:rPr lang="en-US" dirty="0" smtClean="0"/>
              <a:t>Sentence </a:t>
            </a:r>
            <a:r>
              <a:rPr lang="en-US" dirty="0"/>
              <a:t>(or atom for short) is formed from a predicate symbol optionally followed by a </a:t>
            </a:r>
            <a:r>
              <a:rPr lang="en-US" dirty="0" smtClean="0"/>
              <a:t>parenthesized </a:t>
            </a:r>
            <a:r>
              <a:rPr lang="en-US" dirty="0"/>
              <a:t>list of terms, such as Brother (Richard, John). </a:t>
            </a:r>
            <a:endParaRPr lang="en-US" dirty="0" smtClean="0"/>
          </a:p>
          <a:p>
            <a:pPr algn="just"/>
            <a:r>
              <a:rPr lang="en-US" dirty="0" smtClean="0"/>
              <a:t>This </a:t>
            </a:r>
            <a:r>
              <a:rPr lang="en-US" dirty="0"/>
              <a:t>states, under the intended interpretation given earlier, that Richard the Lionheart is the brother of King John</a:t>
            </a:r>
            <a:r>
              <a:rPr lang="en-US" dirty="0" smtClean="0"/>
              <a:t>. </a:t>
            </a:r>
          </a:p>
          <a:p>
            <a:pPr algn="just"/>
            <a:r>
              <a:rPr lang="en-US" dirty="0" smtClean="0"/>
              <a:t>Atomic </a:t>
            </a:r>
            <a:r>
              <a:rPr lang="en-US" dirty="0"/>
              <a:t>sentences can have complex terms as arguments. </a:t>
            </a:r>
            <a:endParaRPr lang="en-US" dirty="0" smtClean="0"/>
          </a:p>
          <a:p>
            <a:pPr algn="just"/>
            <a:r>
              <a:rPr lang="en-US" dirty="0" smtClean="0"/>
              <a:t>Thus</a:t>
            </a:r>
            <a:r>
              <a:rPr lang="en-US" dirty="0"/>
              <a:t>, Married(Father (Richard), Mother (John)) states that Richard the Lionheart’s father is married to King John’s mother (again, under a suitable interpretation). </a:t>
            </a:r>
            <a:endParaRPr lang="en-US" dirty="0" smtClean="0"/>
          </a:p>
          <a:p>
            <a:pPr algn="just"/>
            <a:r>
              <a:rPr lang="en-US" dirty="0" smtClean="0"/>
              <a:t>An </a:t>
            </a:r>
            <a:r>
              <a:rPr lang="en-US" dirty="0"/>
              <a:t>atomic sentence is true in a given model if the relation referred to by the predicate symbol holds among the objects referred to by the arguments</a:t>
            </a:r>
            <a:r>
              <a:rPr lang="en-US" dirty="0" smtClean="0"/>
              <a:t>.</a:t>
            </a:r>
          </a:p>
          <a:p>
            <a:pPr algn="just"/>
            <a:r>
              <a:rPr lang="en-US" b="1" dirty="0"/>
              <a:t>Complex </a:t>
            </a:r>
            <a:r>
              <a:rPr lang="en-US" b="1" dirty="0" smtClean="0"/>
              <a:t>sentences:  </a:t>
            </a:r>
            <a:r>
              <a:rPr lang="en-US" dirty="0" smtClean="0"/>
              <a:t>Use </a:t>
            </a:r>
            <a:r>
              <a:rPr lang="en-US" dirty="0"/>
              <a:t>logical connectives to construct more complex sentences, with the same syntax and semantics as in propositional calculus</a:t>
            </a:r>
            <a:r>
              <a:rPr lang="en-US" dirty="0" smtClean="0"/>
              <a:t>.</a:t>
            </a:r>
          </a:p>
          <a:p>
            <a:pPr algn="just"/>
            <a:r>
              <a:rPr lang="en-US" dirty="0" smtClean="0"/>
              <a:t>Here </a:t>
            </a:r>
            <a:r>
              <a:rPr lang="en-US" dirty="0"/>
              <a:t>are four sentences that are true in the model of Figure 8.2 under our intended interpretation</a:t>
            </a:r>
            <a:r>
              <a:rPr lang="en-US" dirty="0" smtClean="0"/>
              <a:t>:</a:t>
            </a:r>
          </a:p>
          <a:p>
            <a:pPr algn="just"/>
            <a:r>
              <a:rPr lang="en-US" dirty="0" smtClean="0"/>
              <a:t> </a:t>
            </a:r>
            <a:r>
              <a:rPr lang="en-US" dirty="0"/>
              <a:t>¬Brother (</a:t>
            </a:r>
            <a:r>
              <a:rPr lang="en-US" dirty="0" err="1"/>
              <a:t>LeftLeg</a:t>
            </a:r>
            <a:r>
              <a:rPr lang="en-US" dirty="0"/>
              <a:t>(Richard), </a:t>
            </a:r>
            <a:r>
              <a:rPr lang="en-US" dirty="0" smtClean="0"/>
              <a:t>John</a:t>
            </a:r>
            <a:r>
              <a:rPr lang="en-US" dirty="0"/>
              <a:t>) </a:t>
            </a:r>
            <a:endParaRPr lang="en-US" dirty="0" smtClean="0"/>
          </a:p>
          <a:p>
            <a:pPr algn="just"/>
            <a:r>
              <a:rPr lang="en-US" dirty="0" smtClean="0"/>
              <a:t>Brother </a:t>
            </a:r>
            <a:r>
              <a:rPr lang="en-US" dirty="0"/>
              <a:t>(Richard, John) ∧ Brother (John, Richard</a:t>
            </a:r>
            <a:r>
              <a:rPr lang="en-US" dirty="0" smtClean="0"/>
              <a:t>)</a:t>
            </a:r>
          </a:p>
          <a:p>
            <a:pPr algn="just"/>
            <a:r>
              <a:rPr lang="en-US" dirty="0" smtClean="0"/>
              <a:t>King(Richard</a:t>
            </a:r>
            <a:r>
              <a:rPr lang="en-US" dirty="0"/>
              <a:t>) ∨ King(John) </a:t>
            </a:r>
            <a:endParaRPr lang="en-US" dirty="0" smtClean="0"/>
          </a:p>
          <a:p>
            <a:pPr algn="just"/>
            <a:r>
              <a:rPr lang="en-US" dirty="0" smtClean="0"/>
              <a:t>¬</a:t>
            </a:r>
            <a:r>
              <a:rPr lang="en-US" dirty="0"/>
              <a:t>King(Richard) ⇒ King(John) .</a:t>
            </a:r>
          </a:p>
        </p:txBody>
      </p:sp>
    </p:spTree>
    <p:extLst>
      <p:ext uri="{BB962C8B-B14F-4D97-AF65-F5344CB8AC3E}">
        <p14:creationId xmlns:p14="http://schemas.microsoft.com/office/powerpoint/2010/main" val="200412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967" y="188640"/>
            <a:ext cx="6162685" cy="6447706"/>
          </a:xfrm>
        </p:spPr>
        <p:txBody>
          <a:bodyPr>
            <a:noAutofit/>
          </a:bodyPr>
          <a:lstStyle/>
          <a:p>
            <a:pPr algn="just">
              <a:spcBef>
                <a:spcPts val="0"/>
              </a:spcBef>
            </a:pPr>
            <a:r>
              <a:rPr lang="en-US" sz="1700" b="1" dirty="0" smtClean="0"/>
              <a:t>Quantifiers: </a:t>
            </a:r>
            <a:r>
              <a:rPr lang="en-US" sz="1700" dirty="0" smtClean="0"/>
              <a:t>Once </a:t>
            </a:r>
            <a:r>
              <a:rPr lang="en-US" sz="1700" dirty="0"/>
              <a:t>we have a logic that allows objects, it is only natural to want to express properties of </a:t>
            </a:r>
            <a:r>
              <a:rPr lang="en-US" sz="1700" dirty="0" smtClean="0"/>
              <a:t>entire </a:t>
            </a:r>
            <a:r>
              <a:rPr lang="en-US" sz="1700" dirty="0"/>
              <a:t>collections of objects, instead of enumerating the objects by name. </a:t>
            </a:r>
            <a:endParaRPr lang="en-US" sz="1700" dirty="0" smtClean="0"/>
          </a:p>
          <a:p>
            <a:pPr algn="just">
              <a:spcBef>
                <a:spcPts val="0"/>
              </a:spcBef>
            </a:pPr>
            <a:r>
              <a:rPr lang="en-US" sz="1700" dirty="0" smtClean="0"/>
              <a:t>First-order </a:t>
            </a:r>
            <a:r>
              <a:rPr lang="en-US" sz="1700" dirty="0"/>
              <a:t>logic contains two standard quantifiers, called universal and existential. </a:t>
            </a:r>
            <a:endParaRPr lang="en-US" sz="1700" dirty="0" smtClean="0"/>
          </a:p>
          <a:p>
            <a:pPr algn="just">
              <a:spcBef>
                <a:spcPts val="0"/>
              </a:spcBef>
            </a:pPr>
            <a:r>
              <a:rPr lang="en-US" sz="1700" dirty="0" smtClean="0"/>
              <a:t>Universal </a:t>
            </a:r>
            <a:r>
              <a:rPr lang="en-US" sz="1700" dirty="0"/>
              <a:t>quantification (∀) </a:t>
            </a:r>
            <a:r>
              <a:rPr lang="en-US" sz="1700" dirty="0" smtClean="0"/>
              <a:t>Rules </a:t>
            </a:r>
            <a:r>
              <a:rPr lang="en-US" sz="1700" dirty="0"/>
              <a:t>such as “Squares neighboring the </a:t>
            </a:r>
            <a:r>
              <a:rPr lang="en-US" sz="1700" dirty="0" err="1"/>
              <a:t>wumpus</a:t>
            </a:r>
            <a:r>
              <a:rPr lang="en-US" sz="1700" dirty="0"/>
              <a:t> are smelly” and “All kings are persons” are the bread and butter of first-order logic. </a:t>
            </a:r>
            <a:endParaRPr lang="en-US" sz="1700" dirty="0" smtClean="0"/>
          </a:p>
          <a:p>
            <a:pPr algn="just">
              <a:spcBef>
                <a:spcPts val="0"/>
              </a:spcBef>
            </a:pPr>
            <a:r>
              <a:rPr lang="en-US" sz="1700" dirty="0" smtClean="0"/>
              <a:t>The </a:t>
            </a:r>
            <a:r>
              <a:rPr lang="en-US" sz="1700" dirty="0"/>
              <a:t>second rule, “All kings are persons,” is written in first-order logic as ∀ x King(x) ⇒ Person(x) . ∀ is usually pronounced “For all </a:t>
            </a:r>
            <a:r>
              <a:rPr lang="en-US" sz="1700" dirty="0" smtClean="0"/>
              <a:t>...”.</a:t>
            </a:r>
          </a:p>
          <a:p>
            <a:pPr algn="just">
              <a:spcBef>
                <a:spcPts val="0"/>
              </a:spcBef>
            </a:pPr>
            <a:r>
              <a:rPr lang="en-US" sz="1700" dirty="0"/>
              <a:t>A variable is a term all by itself, and as such can also serve as the argument of a function—for example, </a:t>
            </a:r>
            <a:r>
              <a:rPr lang="en-US" sz="1700" dirty="0" err="1"/>
              <a:t>LeftLeg</a:t>
            </a:r>
            <a:r>
              <a:rPr lang="en-US" sz="1700" dirty="0"/>
              <a:t>(x). </a:t>
            </a:r>
            <a:endParaRPr lang="en-US" sz="1700" dirty="0" smtClean="0"/>
          </a:p>
          <a:p>
            <a:pPr algn="just">
              <a:spcBef>
                <a:spcPts val="0"/>
              </a:spcBef>
            </a:pPr>
            <a:r>
              <a:rPr lang="en-US" sz="1700" dirty="0" smtClean="0"/>
              <a:t>A </a:t>
            </a:r>
            <a:r>
              <a:rPr lang="en-US" sz="1700" dirty="0"/>
              <a:t>term </a:t>
            </a:r>
            <a:r>
              <a:rPr lang="en-US" sz="1700" dirty="0" smtClean="0"/>
              <a:t>with </a:t>
            </a:r>
            <a:r>
              <a:rPr lang="en-US" sz="1700" dirty="0"/>
              <a:t>no variables is called a ground term</a:t>
            </a:r>
            <a:r>
              <a:rPr lang="en-US" sz="1700" dirty="0" smtClean="0"/>
              <a:t>.</a:t>
            </a:r>
          </a:p>
          <a:p>
            <a:pPr algn="just">
              <a:spcBef>
                <a:spcPts val="0"/>
              </a:spcBef>
            </a:pPr>
            <a:r>
              <a:rPr lang="en-US" sz="1700" dirty="0" smtClean="0"/>
              <a:t>Extend </a:t>
            </a:r>
            <a:r>
              <a:rPr lang="en-US" sz="1700" dirty="0"/>
              <a:t>the interpretation in five ways: </a:t>
            </a:r>
            <a:endParaRPr lang="en-US" sz="1700" dirty="0" smtClean="0"/>
          </a:p>
          <a:p>
            <a:pPr algn="just">
              <a:spcBef>
                <a:spcPts val="0"/>
              </a:spcBef>
            </a:pPr>
            <a:r>
              <a:rPr lang="en-US" sz="1700" dirty="0" smtClean="0"/>
              <a:t>x </a:t>
            </a:r>
            <a:r>
              <a:rPr lang="en-US" sz="1700" dirty="0"/>
              <a:t>→ Richard the Lionheart, </a:t>
            </a:r>
            <a:endParaRPr lang="en-US" sz="1700" dirty="0" smtClean="0"/>
          </a:p>
          <a:p>
            <a:pPr algn="just">
              <a:spcBef>
                <a:spcPts val="0"/>
              </a:spcBef>
            </a:pPr>
            <a:r>
              <a:rPr lang="en-US" sz="1700" dirty="0" smtClean="0"/>
              <a:t>x </a:t>
            </a:r>
            <a:r>
              <a:rPr lang="en-US" sz="1700" dirty="0"/>
              <a:t>→ King John, </a:t>
            </a:r>
            <a:endParaRPr lang="en-US" sz="1700" dirty="0" smtClean="0"/>
          </a:p>
          <a:p>
            <a:pPr algn="just">
              <a:spcBef>
                <a:spcPts val="0"/>
              </a:spcBef>
            </a:pPr>
            <a:r>
              <a:rPr lang="en-US" sz="1700" dirty="0" smtClean="0"/>
              <a:t>x </a:t>
            </a:r>
            <a:r>
              <a:rPr lang="en-US" sz="1700" dirty="0"/>
              <a:t>→ Richard’s left leg</a:t>
            </a:r>
            <a:r>
              <a:rPr lang="en-US" sz="1700" dirty="0" smtClean="0"/>
              <a:t>,</a:t>
            </a:r>
          </a:p>
          <a:p>
            <a:pPr algn="just">
              <a:spcBef>
                <a:spcPts val="0"/>
              </a:spcBef>
            </a:pPr>
            <a:r>
              <a:rPr lang="en-US" sz="1700" dirty="0" smtClean="0"/>
              <a:t>x </a:t>
            </a:r>
            <a:r>
              <a:rPr lang="en-US" sz="1700" dirty="0"/>
              <a:t>→ John’s left leg, </a:t>
            </a:r>
            <a:endParaRPr lang="en-US" sz="1700" dirty="0" smtClean="0"/>
          </a:p>
          <a:p>
            <a:pPr algn="just">
              <a:spcBef>
                <a:spcPts val="0"/>
              </a:spcBef>
            </a:pPr>
            <a:r>
              <a:rPr lang="en-US" sz="1700" dirty="0" smtClean="0"/>
              <a:t>x </a:t>
            </a:r>
            <a:r>
              <a:rPr lang="en-US" sz="1700" dirty="0"/>
              <a:t>→ the crown</a:t>
            </a:r>
            <a:r>
              <a:rPr lang="en-US" sz="1700" dirty="0" smtClean="0"/>
              <a:t>.</a:t>
            </a:r>
          </a:p>
          <a:p>
            <a:pPr algn="just">
              <a:spcBef>
                <a:spcPts val="0"/>
              </a:spcBef>
            </a:pPr>
            <a:r>
              <a:rPr lang="en-US" sz="1700" dirty="0"/>
              <a:t>The universally quantified sentence ∀ x King(x) ⇒ Person(x) is true in the original model if the sentence King(x) ⇒ Person(x) is true under each of the five extended </a:t>
            </a:r>
            <a:r>
              <a:rPr lang="en-US" sz="1700" dirty="0" smtClean="0"/>
              <a:t>interpretations</a:t>
            </a:r>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2"/>
          <p:cNvSpPr txBox="1">
            <a:spLocks/>
          </p:cNvSpPr>
          <p:nvPr/>
        </p:nvSpPr>
        <p:spPr>
          <a:xfrm>
            <a:off x="6645678" y="188640"/>
            <a:ext cx="5070563" cy="64477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r>
              <a:rPr lang="en-US" sz="1700" b="1" dirty="0"/>
              <a:t>Existential quantification (∃</a:t>
            </a:r>
            <a:r>
              <a:rPr lang="en-US" sz="1700" b="1" dirty="0" smtClean="0"/>
              <a:t>):  </a:t>
            </a:r>
            <a:r>
              <a:rPr lang="en-US" sz="1700" dirty="0"/>
              <a:t>Universal quantification makes statements about every object. Similarly, we can make a </a:t>
            </a:r>
            <a:r>
              <a:rPr lang="en-US" sz="1700" dirty="0" smtClean="0"/>
              <a:t>statement </a:t>
            </a:r>
            <a:r>
              <a:rPr lang="en-US" sz="1700" dirty="0"/>
              <a:t>about some object in the universe without naming it, by using an existential quantifier. </a:t>
            </a:r>
            <a:endParaRPr lang="en-US" sz="1700" dirty="0" smtClean="0"/>
          </a:p>
          <a:p>
            <a:pPr algn="just">
              <a:spcBef>
                <a:spcPts val="0"/>
              </a:spcBef>
            </a:pPr>
            <a:r>
              <a:rPr lang="en-US" sz="1700" dirty="0" smtClean="0"/>
              <a:t>Ex: King </a:t>
            </a:r>
            <a:r>
              <a:rPr lang="en-US" sz="1700" dirty="0"/>
              <a:t>John has a crown on his head, </a:t>
            </a:r>
            <a:r>
              <a:rPr lang="en-US" sz="1700" dirty="0" smtClean="0"/>
              <a:t>write </a:t>
            </a:r>
            <a:r>
              <a:rPr lang="en-US" sz="1700" dirty="0"/>
              <a:t>∃ x Crown(x) ∧ </a:t>
            </a:r>
            <a:r>
              <a:rPr lang="en-US" sz="1700" dirty="0" err="1"/>
              <a:t>OnHead</a:t>
            </a:r>
            <a:r>
              <a:rPr lang="en-US" sz="1700" dirty="0"/>
              <a:t>(x, John</a:t>
            </a:r>
            <a:r>
              <a:rPr lang="en-US" sz="1700" dirty="0" smtClean="0"/>
              <a:t>). </a:t>
            </a:r>
          </a:p>
          <a:p>
            <a:pPr algn="just">
              <a:spcBef>
                <a:spcPts val="0"/>
              </a:spcBef>
            </a:pPr>
            <a:r>
              <a:rPr lang="en-US" sz="1700" dirty="0" smtClean="0"/>
              <a:t>∃</a:t>
            </a:r>
            <a:r>
              <a:rPr lang="en-US" sz="1700" dirty="0"/>
              <a:t>x is pronounced “There exists an x such that ...” or “For some x...”. </a:t>
            </a:r>
            <a:endParaRPr lang="en-US" sz="1700" dirty="0" smtClean="0"/>
          </a:p>
          <a:p>
            <a:pPr algn="just">
              <a:spcBef>
                <a:spcPts val="0"/>
              </a:spcBef>
            </a:pPr>
            <a:r>
              <a:rPr lang="en-US" sz="1700" dirty="0" smtClean="0"/>
              <a:t>∃ </a:t>
            </a:r>
            <a:r>
              <a:rPr lang="en-US" sz="1700" dirty="0"/>
              <a:t>x P says that P is true for at least one object x. </a:t>
            </a:r>
            <a:endParaRPr lang="en-US" sz="1700" dirty="0" smtClean="0"/>
          </a:p>
          <a:p>
            <a:pPr algn="just">
              <a:spcBef>
                <a:spcPts val="0"/>
              </a:spcBef>
            </a:pPr>
            <a:r>
              <a:rPr lang="en-US" sz="1700" dirty="0" smtClean="0"/>
              <a:t>At </a:t>
            </a:r>
            <a:r>
              <a:rPr lang="en-US" sz="1700" dirty="0"/>
              <a:t>least one of the following is true: </a:t>
            </a:r>
            <a:endParaRPr lang="en-US" sz="1700" dirty="0" smtClean="0"/>
          </a:p>
          <a:p>
            <a:pPr marL="0" indent="0" algn="just">
              <a:spcBef>
                <a:spcPts val="0"/>
              </a:spcBef>
              <a:buNone/>
            </a:pPr>
            <a:r>
              <a:rPr lang="en-US" sz="1700" dirty="0" smtClean="0"/>
              <a:t>Richard </a:t>
            </a:r>
            <a:r>
              <a:rPr lang="en-US" sz="1700" dirty="0"/>
              <a:t>the Lionheart is a crown ∧ Richard the Lionheart is on John’s head; </a:t>
            </a:r>
            <a:endParaRPr lang="en-US" sz="1700" dirty="0" smtClean="0"/>
          </a:p>
          <a:p>
            <a:pPr marL="0" indent="0" algn="just">
              <a:spcBef>
                <a:spcPts val="0"/>
              </a:spcBef>
              <a:buNone/>
            </a:pPr>
            <a:r>
              <a:rPr lang="en-US" sz="1700" dirty="0" smtClean="0"/>
              <a:t>King </a:t>
            </a:r>
            <a:r>
              <a:rPr lang="en-US" sz="1700" dirty="0"/>
              <a:t>John is a crown ∧ King John is on John’s head; </a:t>
            </a:r>
            <a:endParaRPr lang="en-US" sz="1700" dirty="0" smtClean="0"/>
          </a:p>
          <a:p>
            <a:pPr marL="0" indent="0" algn="just">
              <a:spcBef>
                <a:spcPts val="0"/>
              </a:spcBef>
              <a:buNone/>
            </a:pPr>
            <a:r>
              <a:rPr lang="en-US" sz="1700" dirty="0" smtClean="0"/>
              <a:t>Richard’s </a:t>
            </a:r>
            <a:r>
              <a:rPr lang="en-US" sz="1700" dirty="0"/>
              <a:t>left leg is a crown ∧ Richard’s left leg is on John’s head; </a:t>
            </a:r>
            <a:endParaRPr lang="en-US" sz="1700" dirty="0" smtClean="0"/>
          </a:p>
          <a:p>
            <a:pPr marL="0" indent="0" algn="just">
              <a:spcBef>
                <a:spcPts val="0"/>
              </a:spcBef>
              <a:buNone/>
            </a:pPr>
            <a:r>
              <a:rPr lang="en-US" sz="1700" dirty="0" smtClean="0"/>
              <a:t>John’s </a:t>
            </a:r>
            <a:r>
              <a:rPr lang="en-US" sz="1700" dirty="0"/>
              <a:t>left leg is a crown ∧ John’s left leg is on John’s head; </a:t>
            </a:r>
            <a:endParaRPr lang="en-US" sz="1700" dirty="0" smtClean="0"/>
          </a:p>
          <a:p>
            <a:pPr marL="0" indent="0" algn="just">
              <a:spcBef>
                <a:spcPts val="0"/>
              </a:spcBef>
              <a:buNone/>
            </a:pPr>
            <a:r>
              <a:rPr lang="en-US" sz="1700" dirty="0" smtClean="0"/>
              <a:t>The </a:t>
            </a:r>
            <a:r>
              <a:rPr lang="en-US" sz="1700" dirty="0"/>
              <a:t>crown is a crown ∧ the crown is on John’s head. The fifth assertion is true in the model, so the original existentially quantified sentence is true in the model. N</a:t>
            </a:r>
          </a:p>
        </p:txBody>
      </p:sp>
    </p:spTree>
    <p:extLst>
      <p:ext uri="{BB962C8B-B14F-4D97-AF65-F5344CB8AC3E}">
        <p14:creationId xmlns:p14="http://schemas.microsoft.com/office/powerpoint/2010/main" val="236601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959" y="232914"/>
            <a:ext cx="5538615" cy="6364439"/>
          </a:xfrm>
        </p:spPr>
        <p:txBody>
          <a:bodyPr>
            <a:normAutofit fontScale="55000" lnSpcReduction="20000"/>
          </a:bodyPr>
          <a:lstStyle/>
          <a:p>
            <a:pPr algn="just"/>
            <a:r>
              <a:rPr lang="en-US" dirty="0"/>
              <a:t>Consider the following sentence: </a:t>
            </a:r>
            <a:endParaRPr lang="en-US" dirty="0" smtClean="0"/>
          </a:p>
          <a:p>
            <a:pPr marL="0" indent="0" algn="just">
              <a:buNone/>
            </a:pPr>
            <a:r>
              <a:rPr lang="en-US" dirty="0" smtClean="0"/>
              <a:t>∃ </a:t>
            </a:r>
            <a:r>
              <a:rPr lang="en-US" dirty="0"/>
              <a:t>x Crown(x) ⇒ </a:t>
            </a:r>
            <a:r>
              <a:rPr lang="en-US" dirty="0" err="1"/>
              <a:t>OnHead</a:t>
            </a:r>
            <a:r>
              <a:rPr lang="en-US" dirty="0"/>
              <a:t>(x, John) . </a:t>
            </a:r>
            <a:endParaRPr lang="en-US" dirty="0" smtClean="0"/>
          </a:p>
          <a:p>
            <a:pPr algn="just"/>
            <a:r>
              <a:rPr lang="en-US" b="1" dirty="0"/>
              <a:t>Nested </a:t>
            </a:r>
            <a:r>
              <a:rPr lang="en-US" b="1" dirty="0" smtClean="0"/>
              <a:t>quantifiers: </a:t>
            </a:r>
            <a:r>
              <a:rPr lang="en-US" dirty="0" smtClean="0"/>
              <a:t>Express </a:t>
            </a:r>
            <a:r>
              <a:rPr lang="en-US" dirty="0"/>
              <a:t>more complex sentences using multiple quantifiers. </a:t>
            </a:r>
            <a:endParaRPr lang="en-US" dirty="0" smtClean="0"/>
          </a:p>
          <a:p>
            <a:pPr marL="0" indent="0" algn="just">
              <a:buNone/>
            </a:pPr>
            <a:r>
              <a:rPr lang="en-US" dirty="0" smtClean="0"/>
              <a:t>Ex: “</a:t>
            </a:r>
            <a:r>
              <a:rPr lang="en-US" dirty="0"/>
              <a:t>Brothers are siblings” can be written as ∀ x ∀ y Brother (x, y) ⇒ Sibling(x, y</a:t>
            </a:r>
            <a:r>
              <a:rPr lang="en-US" dirty="0" smtClean="0"/>
              <a:t>).</a:t>
            </a:r>
          </a:p>
          <a:p>
            <a:pPr algn="just"/>
            <a:r>
              <a:rPr lang="en-US" dirty="0"/>
              <a:t>Consecutive quantifiers of the same type can be </a:t>
            </a:r>
            <a:r>
              <a:rPr lang="en-US" dirty="0" smtClean="0"/>
              <a:t>written.</a:t>
            </a:r>
          </a:p>
          <a:p>
            <a:pPr algn="just"/>
            <a:r>
              <a:rPr lang="en-US" dirty="0" smtClean="0"/>
              <a:t>Siblinghood </a:t>
            </a:r>
            <a:r>
              <a:rPr lang="en-US" dirty="0"/>
              <a:t>is a symmetric relationship, </a:t>
            </a:r>
            <a:r>
              <a:rPr lang="en-US" dirty="0" smtClean="0"/>
              <a:t>∀ </a:t>
            </a:r>
            <a:r>
              <a:rPr lang="en-US" dirty="0"/>
              <a:t>x, y Sibling(x, y) ⇔ Sibling(y, x) . </a:t>
            </a:r>
            <a:endParaRPr lang="en-US" dirty="0" smtClean="0"/>
          </a:p>
          <a:p>
            <a:pPr algn="just"/>
            <a:r>
              <a:rPr lang="en-US" dirty="0" smtClean="0"/>
              <a:t>In </a:t>
            </a:r>
            <a:r>
              <a:rPr lang="en-US" dirty="0"/>
              <a:t>other cases we will have mixtures. “Everybody loves somebody” means that for every person, there is someone that person loves: ∀ x ∃ y Loves(x, y) . On the other hand, </a:t>
            </a:r>
            <a:r>
              <a:rPr lang="en-US" dirty="0" smtClean="0"/>
              <a:t>“</a:t>
            </a:r>
            <a:r>
              <a:rPr lang="en-US" dirty="0"/>
              <a:t>There is someone who is loved by everyone,” </a:t>
            </a:r>
            <a:r>
              <a:rPr lang="en-US" dirty="0" smtClean="0"/>
              <a:t>∃ </a:t>
            </a:r>
            <a:r>
              <a:rPr lang="en-US" dirty="0"/>
              <a:t>y ∀ x Loves(x, y) </a:t>
            </a:r>
            <a:r>
              <a:rPr lang="en-US" dirty="0" smtClean="0"/>
              <a:t>.</a:t>
            </a:r>
          </a:p>
          <a:p>
            <a:pPr algn="just"/>
            <a:r>
              <a:rPr lang="en-US" dirty="0"/>
              <a:t>Connections between ∀ and ∃ The two quantifiers are actually intimately connected with each other, through negation. </a:t>
            </a:r>
            <a:endParaRPr lang="en-US" dirty="0" smtClean="0"/>
          </a:p>
          <a:p>
            <a:pPr algn="just"/>
            <a:r>
              <a:rPr lang="en-US" dirty="0" smtClean="0"/>
              <a:t>∀ </a:t>
            </a:r>
            <a:r>
              <a:rPr lang="en-US" dirty="0"/>
              <a:t>x ¬Likes(</a:t>
            </a:r>
            <a:r>
              <a:rPr lang="en-US" dirty="0" err="1"/>
              <a:t>x,Parsnips</a:t>
            </a:r>
            <a:r>
              <a:rPr lang="en-US" dirty="0"/>
              <a:t> ) is equivalent to ¬∃ x Likes(</a:t>
            </a:r>
            <a:r>
              <a:rPr lang="en-US" dirty="0" err="1"/>
              <a:t>x,Parsnips</a:t>
            </a:r>
            <a:r>
              <a:rPr lang="en-US" dirty="0"/>
              <a:t>) . </a:t>
            </a:r>
            <a:endParaRPr lang="en-US" dirty="0" smtClean="0"/>
          </a:p>
          <a:p>
            <a:pPr algn="just"/>
            <a:r>
              <a:rPr lang="en-US" dirty="0" smtClean="0"/>
              <a:t>“</a:t>
            </a:r>
            <a:r>
              <a:rPr lang="en-US" dirty="0"/>
              <a:t>Everyone likes ice cream” means that there is no one who does not like ice cream: ∀ x Likes(x</a:t>
            </a:r>
            <a:r>
              <a:rPr lang="en-US" dirty="0" smtClean="0"/>
              <a:t>, </a:t>
            </a:r>
            <a:r>
              <a:rPr lang="en-US" dirty="0" err="1" smtClean="0"/>
              <a:t>IceCream</a:t>
            </a:r>
            <a:r>
              <a:rPr lang="en-US" dirty="0"/>
              <a:t>) is equivalent to ¬∃ x ¬Likes(x</a:t>
            </a:r>
            <a:r>
              <a:rPr lang="en-US" dirty="0" smtClean="0"/>
              <a:t>, </a:t>
            </a:r>
            <a:r>
              <a:rPr lang="en-US" dirty="0" err="1" smtClean="0"/>
              <a:t>IceCream</a:t>
            </a:r>
            <a:r>
              <a:rPr lang="en-US" dirty="0"/>
              <a:t>) .</a:t>
            </a:r>
            <a:endParaRPr lang="en-US" dirty="0" smtClean="0"/>
          </a:p>
          <a:p>
            <a:pPr marL="0" indent="0" algn="just">
              <a:buNone/>
            </a:pPr>
            <a:endParaRPr lang="en-US" dirty="0" smtClean="0"/>
          </a:p>
          <a:p>
            <a:pPr marL="0" indent="0" algn="just">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2"/>
          <p:cNvSpPr txBox="1">
            <a:spLocks/>
          </p:cNvSpPr>
          <p:nvPr/>
        </p:nvSpPr>
        <p:spPr>
          <a:xfrm>
            <a:off x="5865591" y="307676"/>
            <a:ext cx="5784467" cy="636443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500" dirty="0"/>
              <a:t>The De Morgan rules for quantified and unquantified sentences are as follows: </a:t>
            </a:r>
            <a:endParaRPr lang="en-US" sz="2500" dirty="0" smtClean="0"/>
          </a:p>
          <a:p>
            <a:pPr marL="0" indent="0" algn="just">
              <a:buNone/>
            </a:pPr>
            <a:r>
              <a:rPr lang="en-US" sz="2400" dirty="0" smtClean="0"/>
              <a:t>∀ </a:t>
            </a:r>
            <a:r>
              <a:rPr lang="en-US" sz="2400" dirty="0"/>
              <a:t>x ¬P ≡ ¬∃ x </a:t>
            </a:r>
            <a:r>
              <a:rPr lang="en-US" sz="2400" dirty="0" smtClean="0"/>
              <a:t>P    ¬(</a:t>
            </a:r>
            <a:r>
              <a:rPr lang="en-US" sz="2400" dirty="0"/>
              <a:t>P ∨ Q) ≡ ¬P ∧ ¬Q </a:t>
            </a:r>
            <a:endParaRPr lang="en-US" sz="2400" dirty="0" smtClean="0"/>
          </a:p>
          <a:p>
            <a:pPr marL="0" indent="0" algn="just">
              <a:buNone/>
            </a:pPr>
            <a:r>
              <a:rPr lang="en-US" sz="2400" dirty="0" smtClean="0"/>
              <a:t>¬</a:t>
            </a:r>
            <a:r>
              <a:rPr lang="en-US" sz="2400" dirty="0"/>
              <a:t>∀ x P ≡ ∃ x </a:t>
            </a:r>
            <a:r>
              <a:rPr lang="en-US" sz="2400" dirty="0" smtClean="0"/>
              <a:t>¬</a:t>
            </a:r>
            <a:r>
              <a:rPr lang="en-US" sz="2400" dirty="0"/>
              <a:t>P </a:t>
            </a:r>
            <a:r>
              <a:rPr lang="en-US" sz="2400" dirty="0" smtClean="0"/>
              <a:t>   ¬(</a:t>
            </a:r>
            <a:r>
              <a:rPr lang="en-US" sz="2400" dirty="0"/>
              <a:t>P ∧ Q) ≡ ¬P ∨ ¬Q </a:t>
            </a:r>
            <a:endParaRPr lang="en-US" sz="2400" dirty="0" smtClean="0"/>
          </a:p>
          <a:p>
            <a:pPr marL="0" indent="0" algn="just">
              <a:buNone/>
            </a:pPr>
            <a:r>
              <a:rPr lang="en-US" sz="2400" dirty="0" smtClean="0"/>
              <a:t>∀ </a:t>
            </a:r>
            <a:r>
              <a:rPr lang="en-US" sz="2400" dirty="0"/>
              <a:t>x P ≡ ¬∃ x ¬P </a:t>
            </a:r>
            <a:r>
              <a:rPr lang="en-US" sz="2400" dirty="0" smtClean="0"/>
              <a:t>    </a:t>
            </a:r>
            <a:r>
              <a:rPr lang="en-US" sz="2400" dirty="0" err="1" smtClean="0"/>
              <a:t>P</a:t>
            </a:r>
            <a:r>
              <a:rPr lang="en-US" sz="2400" dirty="0" smtClean="0"/>
              <a:t> </a:t>
            </a:r>
            <a:r>
              <a:rPr lang="en-US" sz="2400" dirty="0"/>
              <a:t>∧ Q ≡ ¬(¬P ∨ ¬Q) </a:t>
            </a:r>
            <a:endParaRPr lang="en-US" sz="2400" dirty="0" smtClean="0"/>
          </a:p>
          <a:p>
            <a:pPr marL="0" indent="0" algn="just">
              <a:buNone/>
            </a:pPr>
            <a:r>
              <a:rPr lang="en-US" sz="2400" dirty="0" smtClean="0"/>
              <a:t>∃ </a:t>
            </a:r>
            <a:r>
              <a:rPr lang="en-US" sz="2400" dirty="0"/>
              <a:t>x P ≡ ¬∀ x ¬P </a:t>
            </a:r>
            <a:r>
              <a:rPr lang="en-US" sz="2400" dirty="0" smtClean="0"/>
              <a:t>     </a:t>
            </a:r>
            <a:r>
              <a:rPr lang="en-US" sz="2400" dirty="0" err="1" smtClean="0"/>
              <a:t>P</a:t>
            </a:r>
            <a:r>
              <a:rPr lang="en-US" sz="2400" dirty="0" smtClean="0"/>
              <a:t> </a:t>
            </a:r>
            <a:r>
              <a:rPr lang="en-US" sz="2400" dirty="0"/>
              <a:t>∨ Q ≡ ¬(¬P ∧ ¬Q) </a:t>
            </a:r>
            <a:r>
              <a:rPr lang="en-US" sz="2400" dirty="0" smtClean="0"/>
              <a:t>.</a:t>
            </a:r>
          </a:p>
          <a:p>
            <a:pPr algn="just"/>
            <a:r>
              <a:rPr lang="en-US" sz="2400" b="1" dirty="0" smtClean="0"/>
              <a:t>Equality:</a:t>
            </a:r>
            <a:r>
              <a:rPr lang="en-US" sz="2400" dirty="0" smtClean="0"/>
              <a:t> </a:t>
            </a:r>
            <a:r>
              <a:rPr lang="en-US" sz="2400" dirty="0"/>
              <a:t>First-order logic includes one more way to make atomic sentences, other than using a </a:t>
            </a:r>
            <a:r>
              <a:rPr lang="en-US" sz="2400" dirty="0" smtClean="0"/>
              <a:t>predicate </a:t>
            </a:r>
            <a:r>
              <a:rPr lang="en-US" sz="2400" dirty="0"/>
              <a:t>and terms as described earlier. </a:t>
            </a:r>
            <a:endParaRPr lang="en-US" sz="2400" dirty="0" smtClean="0"/>
          </a:p>
          <a:p>
            <a:pPr algn="just"/>
            <a:r>
              <a:rPr lang="en-US" sz="2400" dirty="0" smtClean="0"/>
              <a:t>We </a:t>
            </a:r>
            <a:r>
              <a:rPr lang="en-US" sz="2400" dirty="0"/>
              <a:t>can use the equality symbol to signify that two terms refer to the same object. </a:t>
            </a:r>
            <a:endParaRPr lang="en-US" sz="2400" dirty="0" smtClean="0"/>
          </a:p>
          <a:p>
            <a:pPr algn="just"/>
            <a:r>
              <a:rPr lang="en-US" sz="2400" dirty="0" smtClean="0"/>
              <a:t>Ex: Father </a:t>
            </a:r>
            <a:r>
              <a:rPr lang="en-US" sz="2400" dirty="0"/>
              <a:t>(John) = Henry says that the object referred to by Father (John) and the object referred to by Henry are the </a:t>
            </a:r>
            <a:r>
              <a:rPr lang="en-US" sz="2400" dirty="0" smtClean="0"/>
              <a:t>same</a:t>
            </a:r>
          </a:p>
          <a:p>
            <a:pPr algn="just"/>
            <a:r>
              <a:rPr lang="en-US" sz="2400" dirty="0"/>
              <a:t>To say that Richard has at least two brothers, we would write </a:t>
            </a:r>
            <a:endParaRPr lang="en-US" sz="2400" dirty="0" smtClean="0"/>
          </a:p>
          <a:p>
            <a:pPr algn="just"/>
            <a:r>
              <a:rPr lang="en-US" sz="2400" dirty="0" smtClean="0"/>
              <a:t>∃ </a:t>
            </a:r>
            <a:r>
              <a:rPr lang="en-US" sz="2400" dirty="0"/>
              <a:t>x, y Brother (x, Richard) ∧ Brother (y, Richard) ∧ ¬(x = y) . </a:t>
            </a:r>
            <a:endParaRPr lang="en-US" sz="2400" dirty="0" smtClean="0"/>
          </a:p>
          <a:p>
            <a:pPr algn="just"/>
            <a:r>
              <a:rPr lang="en-US" sz="2400" dirty="0" smtClean="0"/>
              <a:t>The </a:t>
            </a:r>
            <a:r>
              <a:rPr lang="en-US" sz="2400" dirty="0"/>
              <a:t>sentence </a:t>
            </a:r>
            <a:endParaRPr lang="en-US" sz="2400" dirty="0" smtClean="0"/>
          </a:p>
          <a:p>
            <a:pPr algn="just"/>
            <a:r>
              <a:rPr lang="en-US" sz="2400" dirty="0" smtClean="0"/>
              <a:t>∃ </a:t>
            </a:r>
            <a:r>
              <a:rPr lang="en-US" sz="2400" dirty="0"/>
              <a:t>x, y Brother (x, Richard) ∧ Brother (y, Richard) </a:t>
            </a:r>
            <a:endParaRPr lang="en-US" sz="2400" dirty="0" smtClean="0"/>
          </a:p>
          <a:p>
            <a:pPr algn="just"/>
            <a:r>
              <a:rPr lang="en-US" sz="2400" dirty="0" smtClean="0"/>
              <a:t>does </a:t>
            </a:r>
            <a:r>
              <a:rPr lang="en-US" sz="2400" dirty="0"/>
              <a:t>not have the intended meaning.</a:t>
            </a:r>
            <a:endParaRPr lang="en-US" sz="2400" dirty="0" smtClean="0"/>
          </a:p>
          <a:p>
            <a:pPr marL="0" indent="0" algn="just">
              <a:buFont typeface="Arial" pitchFamily="34" charset="0"/>
              <a:buNone/>
            </a:pPr>
            <a:endParaRPr lang="en-US" dirty="0" smtClean="0"/>
          </a:p>
        </p:txBody>
      </p:sp>
    </p:spTree>
    <p:extLst>
      <p:ext uri="{BB962C8B-B14F-4D97-AF65-F5344CB8AC3E}">
        <p14:creationId xmlns:p14="http://schemas.microsoft.com/office/powerpoint/2010/main" val="405971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404665"/>
            <a:ext cx="5178575" cy="6048671"/>
          </a:xfrm>
        </p:spPr>
        <p:txBody>
          <a:bodyPr>
            <a:normAutofit fontScale="70000" lnSpcReduction="20000"/>
          </a:bodyPr>
          <a:lstStyle/>
          <a:p>
            <a:pPr algn="just"/>
            <a:r>
              <a:rPr lang="en-US" b="1" dirty="0" smtClean="0"/>
              <a:t>An alternative semantics?</a:t>
            </a:r>
          </a:p>
          <a:p>
            <a:pPr algn="just"/>
            <a:r>
              <a:rPr lang="en-US" dirty="0" smtClean="0"/>
              <a:t>suppose that we believe that Richard has two brothers, John and Geoffrey. Can we capture this state of affairs by asserting </a:t>
            </a:r>
          </a:p>
          <a:p>
            <a:pPr algn="just">
              <a:buNone/>
            </a:pPr>
            <a:r>
              <a:rPr lang="en-US" dirty="0" smtClean="0"/>
              <a:t>Brother (John, Richard) ∧ Brother (Geoffrey, Richard) ? (8.3)</a:t>
            </a:r>
          </a:p>
          <a:p>
            <a:pPr algn="just"/>
            <a:r>
              <a:rPr lang="en-US" dirty="0" smtClean="0"/>
              <a:t>Not quite. </a:t>
            </a:r>
          </a:p>
          <a:p>
            <a:pPr algn="just"/>
            <a:r>
              <a:rPr lang="en-US" dirty="0" smtClean="0"/>
              <a:t>First, this assertion is true in a model where Richard has only one brother— we need to add John = Geoffrey. </a:t>
            </a:r>
          </a:p>
          <a:p>
            <a:pPr algn="just"/>
            <a:r>
              <a:rPr lang="en-US" dirty="0" smtClean="0"/>
              <a:t>Second, the sentence doesn’t rule out models in which Richard has many more brothers besides John and Geoffrey. </a:t>
            </a:r>
          </a:p>
          <a:p>
            <a:pPr algn="just"/>
            <a:r>
              <a:rPr lang="en-US" dirty="0" smtClean="0"/>
              <a:t>Correct translation of “Richard’s brothers are John and Geoffrey” is as follows:</a:t>
            </a:r>
          </a:p>
          <a:p>
            <a:pPr algn="just">
              <a:buNone/>
            </a:pPr>
            <a:r>
              <a:rPr lang="en-US" dirty="0" smtClean="0"/>
              <a:t>Brother (John, Richard) ∧ Brother (Geoffrey, Richard) ∧ John = Geoffrey</a:t>
            </a:r>
          </a:p>
          <a:p>
            <a:pPr algn="just">
              <a:buNone/>
            </a:pPr>
            <a:r>
              <a:rPr lang="en-US" dirty="0" smtClean="0"/>
              <a:t>∧ ∀x Brother (x, Richard ) ⇒ (x=John ∨ x=Geoffrey)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2"/>
          <p:cNvSpPr txBox="1">
            <a:spLocks/>
          </p:cNvSpPr>
          <p:nvPr/>
        </p:nvSpPr>
        <p:spPr>
          <a:xfrm>
            <a:off x="5727576" y="332656"/>
            <a:ext cx="5910657" cy="6192687"/>
          </a:xfrm>
          <a:prstGeom prst="rect">
            <a:avLst/>
          </a:prstGeom>
        </p:spPr>
        <p:txBody>
          <a:bodyPr vert="horz" lIns="91440" tIns="45720" rIns="91440" bIns="45720" rtlCol="0">
            <a:normAutofit/>
          </a:bodyPr>
          <a:lstStyle/>
          <a:p>
            <a:pPr marL="342900" lvl="0" indent="-342900">
              <a:spcBef>
                <a:spcPct val="20000"/>
              </a:spcBef>
            </a:pPr>
            <a:r>
              <a:rPr lang="en-US" sz="2100" b="1" dirty="0" smtClean="0"/>
              <a:t>USING FIRST-ORDER LOGIC</a:t>
            </a:r>
          </a:p>
          <a:p>
            <a:r>
              <a:rPr lang="en-US" sz="2100" dirty="0" smtClean="0"/>
              <a:t>In knowledge representation, a domain is just some part of the world about which we wish to express some knowledge.</a:t>
            </a:r>
          </a:p>
          <a:p>
            <a:r>
              <a:rPr lang="en-US" sz="2100" b="1" dirty="0" smtClean="0"/>
              <a:t>Assertions and queries in first-order logic</a:t>
            </a:r>
          </a:p>
          <a:p>
            <a:r>
              <a:rPr lang="en-US" sz="2100" dirty="0" smtClean="0"/>
              <a:t>Sentences are added to a knowledge base using TELL, exactly as in propositional logic. </a:t>
            </a:r>
          </a:p>
          <a:p>
            <a:r>
              <a:rPr lang="en-US" sz="2100" dirty="0" smtClean="0"/>
              <a:t>Such sentences are called </a:t>
            </a:r>
            <a:r>
              <a:rPr lang="en-US" sz="2100" b="1" dirty="0" smtClean="0"/>
              <a:t>assertions. </a:t>
            </a:r>
          </a:p>
          <a:p>
            <a:r>
              <a:rPr lang="en-US" sz="2100" dirty="0" smtClean="0"/>
              <a:t>Ex: assert that John is a king, Richard is a person, and all kings are persons:</a:t>
            </a:r>
          </a:p>
          <a:p>
            <a:r>
              <a:rPr lang="en-US" sz="2100" dirty="0" smtClean="0"/>
              <a:t>TELL(KB, King(John)) .</a:t>
            </a:r>
          </a:p>
          <a:p>
            <a:r>
              <a:rPr lang="en-US" sz="2100" dirty="0" smtClean="0"/>
              <a:t>TELL(KB, Person(Richard)) .</a:t>
            </a:r>
          </a:p>
          <a:p>
            <a:r>
              <a:rPr lang="en-US" sz="2100" dirty="0" smtClean="0"/>
              <a:t>TELL(KB, ∀ x King(x) ⇒ Person(x)) </a:t>
            </a:r>
          </a:p>
          <a:p>
            <a:r>
              <a:rPr lang="en-US" sz="2100" dirty="0" smtClean="0"/>
              <a:t>Ask questions of the knowledge base using ASK. Ex:  ASK(KB, King(John)).</a:t>
            </a:r>
          </a:p>
          <a:p>
            <a:r>
              <a:rPr lang="en-US" sz="2100" dirty="0" smtClean="0"/>
              <a:t>returns true. Questions asked with ASK are called </a:t>
            </a:r>
            <a:r>
              <a:rPr lang="en-US" sz="2100" b="1" dirty="0" smtClean="0"/>
              <a:t>queries or goals.</a:t>
            </a:r>
          </a:p>
          <a:p>
            <a:r>
              <a:rPr lang="en-US" sz="2100" dirty="0" smtClean="0"/>
              <a:t>given the two preceding assertions, the query</a:t>
            </a:r>
          </a:p>
          <a:p>
            <a:r>
              <a:rPr lang="en-US" sz="2100" dirty="0" smtClean="0"/>
              <a:t>ASK(KB, Person(John)) return True</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260648"/>
            <a:ext cx="5760640" cy="6408712"/>
          </a:xfrm>
        </p:spPr>
        <p:txBody>
          <a:bodyPr>
            <a:noAutofit/>
          </a:bodyPr>
          <a:lstStyle/>
          <a:p>
            <a:pPr algn="just">
              <a:spcBef>
                <a:spcPts val="0"/>
              </a:spcBef>
              <a:buNone/>
            </a:pPr>
            <a:r>
              <a:rPr lang="en-US" sz="2000" b="1" dirty="0" smtClean="0"/>
              <a:t>The kinship domain</a:t>
            </a:r>
          </a:p>
          <a:p>
            <a:pPr algn="just">
              <a:spcBef>
                <a:spcPts val="0"/>
              </a:spcBef>
            </a:pPr>
            <a:r>
              <a:rPr lang="en-US" sz="2000" dirty="0" smtClean="0"/>
              <a:t>Ex: Consider the domain of family relationships, or kinship. </a:t>
            </a:r>
          </a:p>
          <a:p>
            <a:pPr algn="just">
              <a:spcBef>
                <a:spcPts val="0"/>
              </a:spcBef>
            </a:pPr>
            <a:r>
              <a:rPr lang="en-US" sz="2000" dirty="0" smtClean="0"/>
              <a:t>This domain includes facts such as “Elizabeth is the mother of Charles” and “Charles is the father of William” and rules such as “One’s grandmother is the mother of one’s parent.”</a:t>
            </a:r>
          </a:p>
          <a:p>
            <a:pPr algn="just">
              <a:spcBef>
                <a:spcPts val="0"/>
              </a:spcBef>
            </a:pPr>
            <a:r>
              <a:rPr lang="en-US" sz="2000" dirty="0" smtClean="0"/>
              <a:t>Objects in our domain are people. </a:t>
            </a:r>
          </a:p>
          <a:p>
            <a:pPr algn="just">
              <a:spcBef>
                <a:spcPts val="0"/>
              </a:spcBef>
            </a:pPr>
            <a:r>
              <a:rPr lang="en-US" sz="2000" dirty="0" smtClean="0"/>
              <a:t>Two unary predicates, Male and Female. </a:t>
            </a:r>
          </a:p>
          <a:p>
            <a:pPr algn="just">
              <a:spcBef>
                <a:spcPts val="0"/>
              </a:spcBef>
            </a:pPr>
            <a:r>
              <a:rPr lang="en-US" sz="2000" dirty="0" smtClean="0"/>
              <a:t>Kinship relations—parenthood, brother hood, marriage, and so on—are represented by binary predicates: Parent, Sibling, Brother, Sister, Child , Daughter, Son, Spouse, Wife, Husband, Grandparent, Grandchild, Cousin, Aunt, and Uncle. </a:t>
            </a:r>
          </a:p>
          <a:p>
            <a:pPr algn="just">
              <a:spcBef>
                <a:spcPts val="0"/>
              </a:spcBef>
            </a:pPr>
            <a:r>
              <a:rPr lang="en-US" sz="2000" dirty="0" smtClean="0"/>
              <a:t>Use functions for Mother and Father, because every person has exactly one of each of these go through each function and predicate, writing down what we know in terms  of the other symbols. </a:t>
            </a:r>
          </a:p>
          <a:p>
            <a:pPr algn="just">
              <a:spcBef>
                <a:spcPts val="0"/>
              </a:spcBef>
            </a:pPr>
            <a:r>
              <a:rPr lang="en-US" sz="2000" dirty="0" smtClean="0"/>
              <a:t>Ex:  one’s mother is one’s female parent:</a:t>
            </a:r>
          </a:p>
          <a:p>
            <a:pPr algn="just">
              <a:spcBef>
                <a:spcPts val="0"/>
              </a:spcBef>
              <a:buNone/>
            </a:pPr>
            <a:r>
              <a:rPr lang="en-US" sz="2000" dirty="0" smtClean="0"/>
              <a:t>∀ m, c Mother (c)=m ⇔ Female(m) ∧ Parent(m, c)</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2"/>
          <p:cNvSpPr txBox="1">
            <a:spLocks/>
          </p:cNvSpPr>
          <p:nvPr/>
        </p:nvSpPr>
        <p:spPr>
          <a:xfrm>
            <a:off x="6519664" y="332656"/>
            <a:ext cx="5904656" cy="626469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6231632" y="116632"/>
            <a:ext cx="5472608" cy="6555641"/>
          </a:xfrm>
          <a:prstGeom prst="rect">
            <a:avLst/>
          </a:prstGeom>
        </p:spPr>
        <p:txBody>
          <a:bodyPr wrap="square">
            <a:spAutoFit/>
          </a:bodyPr>
          <a:lstStyle/>
          <a:p>
            <a:r>
              <a:rPr lang="en-US" sz="2000" dirty="0" smtClean="0"/>
              <a:t>One’s husband is one’s male spouse:</a:t>
            </a:r>
          </a:p>
          <a:p>
            <a:r>
              <a:rPr lang="pt-BR" sz="2000" dirty="0" smtClean="0"/>
              <a:t>∀ w, h Husband(h,w) ⇔ Male(h) ∧ Spouse(h,w) .</a:t>
            </a:r>
          </a:p>
          <a:p>
            <a:r>
              <a:rPr lang="en-US" sz="2000" dirty="0" smtClean="0"/>
              <a:t>Male and female are disjoint categories:</a:t>
            </a:r>
          </a:p>
          <a:p>
            <a:r>
              <a:rPr lang="en-US" sz="2000" dirty="0" smtClean="0"/>
              <a:t>∀ x Male(x) ⇔ ￢Female(x) .</a:t>
            </a:r>
          </a:p>
          <a:p>
            <a:r>
              <a:rPr lang="en-US" sz="2000" dirty="0" smtClean="0"/>
              <a:t>Parent and child are inverse relations:</a:t>
            </a:r>
          </a:p>
          <a:p>
            <a:r>
              <a:rPr lang="en-US" sz="2000" dirty="0" smtClean="0"/>
              <a:t>∀ p, c Parent(p, c) ⇔ Child (c, p) .</a:t>
            </a:r>
          </a:p>
          <a:p>
            <a:r>
              <a:rPr lang="en-US" sz="2000" dirty="0" smtClean="0"/>
              <a:t>A grandparent is a parent of one’s parent:</a:t>
            </a:r>
          </a:p>
          <a:p>
            <a:r>
              <a:rPr lang="en-US" sz="2000" dirty="0" smtClean="0"/>
              <a:t>∀ g, c Grandparent (g, c) ⇔ ∃p Parent(g, p) ∧ Parent(p, c) .</a:t>
            </a:r>
          </a:p>
          <a:p>
            <a:r>
              <a:rPr lang="en-US" sz="2000" dirty="0" smtClean="0"/>
              <a:t>A sibling is another child of one’s parents:</a:t>
            </a:r>
          </a:p>
          <a:p>
            <a:r>
              <a:rPr lang="es-ES" sz="2000" dirty="0" smtClean="0"/>
              <a:t>∀ x, y </a:t>
            </a:r>
            <a:r>
              <a:rPr lang="es-ES" sz="2000" dirty="0" err="1" smtClean="0"/>
              <a:t>Sibling</a:t>
            </a:r>
            <a:r>
              <a:rPr lang="es-ES" sz="2000" dirty="0" smtClean="0"/>
              <a:t>(x, y) ⇔ x = y ∧ ∃p </a:t>
            </a:r>
            <a:r>
              <a:rPr lang="es-ES" sz="2000" dirty="0" err="1" smtClean="0"/>
              <a:t>Parent</a:t>
            </a:r>
            <a:r>
              <a:rPr lang="es-ES" sz="2000" dirty="0" smtClean="0"/>
              <a:t>(p, x) ∧ </a:t>
            </a:r>
            <a:r>
              <a:rPr lang="es-ES" sz="2000" dirty="0" err="1" smtClean="0"/>
              <a:t>Parent</a:t>
            </a:r>
            <a:r>
              <a:rPr lang="es-ES" sz="2000" dirty="0" smtClean="0"/>
              <a:t>(p, y) .</a:t>
            </a:r>
          </a:p>
          <a:p>
            <a:r>
              <a:rPr lang="en-US" sz="2000" b="1" dirty="0" smtClean="0"/>
              <a:t>Numbers, sets, and lists</a:t>
            </a:r>
          </a:p>
          <a:p>
            <a:r>
              <a:rPr lang="en-US" sz="2000" dirty="0" smtClean="0"/>
              <a:t>Numbers are perhaps the most vivid example of how a large theory can be built up from a tiny kernel of axioms.  </a:t>
            </a:r>
          </a:p>
          <a:p>
            <a:r>
              <a:rPr lang="en-US" sz="2000" dirty="0" smtClean="0"/>
              <a:t>Describe here the theory of </a:t>
            </a:r>
            <a:r>
              <a:rPr lang="en-US" sz="2000" b="1" dirty="0" smtClean="0"/>
              <a:t>natural numbers or non-negative </a:t>
            </a:r>
            <a:r>
              <a:rPr lang="en-US" sz="2000" dirty="0" smtClean="0"/>
              <a:t>integers. </a:t>
            </a:r>
          </a:p>
          <a:p>
            <a:r>
              <a:rPr lang="en-US" sz="2000" dirty="0" smtClean="0"/>
              <a:t>Need a predicate </a:t>
            </a:r>
            <a:r>
              <a:rPr lang="en-US" sz="2000" dirty="0" err="1" smtClean="0"/>
              <a:t>NatNum</a:t>
            </a:r>
            <a:r>
              <a:rPr lang="en-US" sz="2000" dirty="0" smtClean="0"/>
              <a:t> that will be true of natural numbers; need one constant symbol, 0; and need one function symbol, S (successor). </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640" y="260648"/>
            <a:ext cx="5400600" cy="6408712"/>
          </a:xfrm>
        </p:spPr>
        <p:txBody>
          <a:bodyPr>
            <a:noAutofit/>
          </a:bodyPr>
          <a:lstStyle/>
          <a:p>
            <a:pPr algn="just">
              <a:spcBef>
                <a:spcPts val="0"/>
              </a:spcBef>
            </a:pPr>
            <a:r>
              <a:rPr lang="en-US" sz="2100" dirty="0" smtClean="0"/>
              <a:t>To make our sentences about numbers easier to read, allow the use  of infix notation. </a:t>
            </a:r>
          </a:p>
          <a:p>
            <a:pPr algn="just">
              <a:spcBef>
                <a:spcPts val="0"/>
              </a:spcBef>
            </a:pPr>
            <a:r>
              <a:rPr lang="en-US" sz="2100" dirty="0" smtClean="0"/>
              <a:t>Write S(n) as n+ 1, second axiom becomes</a:t>
            </a:r>
          </a:p>
          <a:p>
            <a:pPr algn="just">
              <a:spcBef>
                <a:spcPts val="0"/>
              </a:spcBef>
            </a:pPr>
            <a:r>
              <a:rPr lang="pt-BR" sz="2100" dirty="0" smtClean="0"/>
              <a:t>∀ m, n NatNum(m) ∧ NatNum(n) ⇒ (m + 1) + n = (m + n) + 1 .</a:t>
            </a:r>
          </a:p>
          <a:p>
            <a:pPr algn="just">
              <a:spcBef>
                <a:spcPts val="0"/>
              </a:spcBef>
            </a:pPr>
            <a:r>
              <a:rPr lang="en-US" sz="2100" dirty="0" smtClean="0"/>
              <a:t>It reduces addition to repeated application of the successor function. </a:t>
            </a:r>
          </a:p>
          <a:p>
            <a:pPr algn="just">
              <a:spcBef>
                <a:spcPts val="0"/>
              </a:spcBef>
            </a:pPr>
            <a:r>
              <a:rPr lang="en-US" sz="2100" dirty="0" smtClean="0"/>
              <a:t>The domain of sets is also fundamental to mathematics as well as to commonsense reasoning. </a:t>
            </a:r>
          </a:p>
          <a:p>
            <a:pPr algn="just">
              <a:spcBef>
                <a:spcPts val="0"/>
              </a:spcBef>
            </a:pPr>
            <a:r>
              <a:rPr lang="en-US" sz="2100" dirty="0" smtClean="0"/>
              <a:t>Build up sets by adding an element to a set or taking the union or intersection of two sets.</a:t>
            </a:r>
          </a:p>
          <a:p>
            <a:pPr algn="just">
              <a:spcBef>
                <a:spcPts val="0"/>
              </a:spcBef>
            </a:pPr>
            <a:r>
              <a:rPr lang="en-US" sz="2100" dirty="0" smtClean="0"/>
              <a:t>The empty set is a constant written as {}. </a:t>
            </a:r>
          </a:p>
          <a:p>
            <a:pPr algn="just">
              <a:spcBef>
                <a:spcPts val="0"/>
              </a:spcBef>
            </a:pPr>
            <a:r>
              <a:rPr lang="en-US" sz="2100" dirty="0" smtClean="0"/>
              <a:t>There is one unary predicate, Set, which is true of sets. </a:t>
            </a:r>
          </a:p>
          <a:p>
            <a:pPr algn="just">
              <a:spcBef>
                <a:spcPts val="0"/>
              </a:spcBef>
            </a:pPr>
            <a:r>
              <a:rPr lang="en-US" sz="2100" dirty="0" smtClean="0"/>
              <a:t>The binary predicates are x∈ s (x is a member of set s) and s1 ⊆ s2 (set s1 is a subset, not necessarily proper, of set s2).</a:t>
            </a:r>
            <a:endParaRPr lang="en-US" sz="2100" dirty="0"/>
          </a:p>
        </p:txBody>
      </p:sp>
      <p:sp>
        <p:nvSpPr>
          <p:cNvPr id="4" name="Slide Number Placeholder 3"/>
          <p:cNvSpPr>
            <a:spLocks noGrp="1"/>
          </p:cNvSpPr>
          <p:nvPr>
            <p:ph type="sldNum" sz="quarter" idx="12"/>
          </p:nvPr>
        </p:nvSpPr>
        <p:spPr>
          <a:xfrm>
            <a:off x="8463880" y="6309320"/>
            <a:ext cx="2773680" cy="365125"/>
          </a:xfrm>
        </p:spPr>
        <p:txBody>
          <a:bodyPr/>
          <a:lstStyle/>
          <a:p>
            <a:fld id="{B6F15528-21DE-4FAA-801E-634DDDAF4B2B}" type="slidenum">
              <a:rPr lang="en-US" smtClean="0"/>
              <a:pPr/>
              <a:t>16</a:t>
            </a:fld>
            <a:endParaRPr lang="en-US"/>
          </a:p>
        </p:txBody>
      </p:sp>
      <p:sp>
        <p:nvSpPr>
          <p:cNvPr id="6" name="Content Placeholder 2"/>
          <p:cNvSpPr txBox="1">
            <a:spLocks/>
          </p:cNvSpPr>
          <p:nvPr/>
        </p:nvSpPr>
        <p:spPr>
          <a:xfrm>
            <a:off x="182960" y="260648"/>
            <a:ext cx="5976664" cy="6417096"/>
          </a:xfrm>
          <a:prstGeom prst="rect">
            <a:avLst/>
          </a:prstGeom>
        </p:spPr>
        <p:txBody>
          <a:bodyPr vert="horz" lIns="91440" tIns="45720" rIns="91440" bIns="45720" rtlCol="0">
            <a:noAutofit/>
          </a:bodyPr>
          <a:lstStyle/>
          <a:p>
            <a:pPr algn="just"/>
            <a:r>
              <a:rPr lang="en-US" sz="2100" dirty="0" smtClean="0"/>
              <a:t>The </a:t>
            </a:r>
            <a:r>
              <a:rPr lang="en-US" sz="2100" b="1" dirty="0" err="1" smtClean="0"/>
              <a:t>Peano</a:t>
            </a:r>
            <a:r>
              <a:rPr lang="en-US" sz="2100" b="1" dirty="0" smtClean="0"/>
              <a:t> axioms </a:t>
            </a:r>
            <a:r>
              <a:rPr lang="en-US" sz="2100" dirty="0" smtClean="0"/>
              <a:t>define natural numbers and addition. Natural numbers are defined recursively:</a:t>
            </a:r>
          </a:p>
          <a:p>
            <a:pPr algn="just"/>
            <a:r>
              <a:rPr lang="en-US" sz="2100" dirty="0" err="1" smtClean="0"/>
              <a:t>NatNum</a:t>
            </a:r>
            <a:r>
              <a:rPr lang="en-US" sz="2100" dirty="0" smtClean="0"/>
              <a:t>(0) .</a:t>
            </a:r>
          </a:p>
          <a:p>
            <a:pPr algn="just"/>
            <a:r>
              <a:rPr lang="en-US" sz="2100" dirty="0" smtClean="0"/>
              <a:t>∀ n </a:t>
            </a:r>
            <a:r>
              <a:rPr lang="en-US" sz="2100" dirty="0" err="1" smtClean="0"/>
              <a:t>NatNum</a:t>
            </a:r>
            <a:r>
              <a:rPr lang="en-US" sz="2100" dirty="0" smtClean="0"/>
              <a:t>(n) ⇒ </a:t>
            </a:r>
            <a:r>
              <a:rPr lang="en-US" sz="2100" dirty="0" err="1" smtClean="0"/>
              <a:t>NatNum</a:t>
            </a:r>
            <a:r>
              <a:rPr lang="en-US" sz="2100" dirty="0" smtClean="0"/>
              <a:t>(S(n)) . </a:t>
            </a:r>
          </a:p>
          <a:p>
            <a:pPr algn="just"/>
            <a:r>
              <a:rPr lang="en-US" sz="2100" dirty="0" smtClean="0"/>
              <a:t>0 is a natural number, and for every object n, if n is a natural number, then S(n) is a natural number. </a:t>
            </a:r>
          </a:p>
          <a:p>
            <a:pPr algn="just"/>
            <a:r>
              <a:rPr lang="en-US" sz="2100" dirty="0" smtClean="0"/>
              <a:t>Natural numbers are 0, S(0), S(S(0)), and so on.</a:t>
            </a:r>
          </a:p>
          <a:p>
            <a:pPr algn="just"/>
            <a:r>
              <a:rPr lang="en-US" sz="2100" dirty="0" smtClean="0"/>
              <a:t>need axioms to constrain the successor function:</a:t>
            </a:r>
          </a:p>
          <a:p>
            <a:pPr algn="just"/>
            <a:r>
              <a:rPr lang="en-US" sz="2100" dirty="0" smtClean="0"/>
              <a:t>∀ n 0 = S(n) .</a:t>
            </a:r>
          </a:p>
          <a:p>
            <a:pPr algn="just"/>
            <a:r>
              <a:rPr lang="pt-BR" sz="2100" dirty="0" smtClean="0"/>
              <a:t>∀ m, n m = n ⇒ S(m) = S(n) .</a:t>
            </a:r>
          </a:p>
          <a:p>
            <a:pPr algn="just"/>
            <a:r>
              <a:rPr lang="en-US" sz="2100" dirty="0" smtClean="0"/>
              <a:t>Can define addition in terms of the successor function:</a:t>
            </a:r>
          </a:p>
          <a:p>
            <a:pPr algn="just"/>
            <a:r>
              <a:rPr lang="en-US" sz="2100" dirty="0" smtClean="0"/>
              <a:t>∀m </a:t>
            </a:r>
            <a:r>
              <a:rPr lang="en-US" sz="2100" dirty="0" err="1" smtClean="0"/>
              <a:t>NatNum</a:t>
            </a:r>
            <a:r>
              <a:rPr lang="en-US" sz="2100" dirty="0" smtClean="0"/>
              <a:t>(m) ⇒ + (0,m) = m </a:t>
            </a:r>
          </a:p>
          <a:p>
            <a:pPr algn="just"/>
            <a:r>
              <a:rPr lang="pt-BR" sz="2100" dirty="0" smtClean="0"/>
              <a:t>∀ m, n NatNum(m) ∧ NatNum(n) ⇒ + (S(m), n) = S(+(m, n)) </a:t>
            </a:r>
          </a:p>
          <a:p>
            <a:pPr algn="just"/>
            <a:r>
              <a:rPr lang="en-US" sz="2100" dirty="0" smtClean="0">
                <a:solidFill>
                  <a:prstClr val="black"/>
                </a:solidFill>
              </a:rPr>
              <a:t>The first of these axioms says that adding 0 to any natural number m gives m itself.</a:t>
            </a:r>
          </a:p>
          <a:p>
            <a:pPr lvl="0" algn="just"/>
            <a:r>
              <a:rPr lang="en-US" sz="2100" dirty="0" smtClean="0">
                <a:solidFill>
                  <a:prstClr val="black"/>
                </a:solidFill>
              </a:rPr>
              <a:t>Use of the binary function symbol “+” in the term +(m, 0); in ordinary mathematics, the term would be written m + 0 using </a:t>
            </a:r>
            <a:r>
              <a:rPr lang="en-US" sz="2100" b="1" dirty="0" smtClean="0">
                <a:solidFill>
                  <a:prstClr val="black"/>
                </a:solidFill>
              </a:rPr>
              <a:t>infix notation</a:t>
            </a:r>
            <a:endParaRPr lang="en-US" sz="2100" dirty="0" smtClean="0">
              <a:solidFill>
                <a:prstClr val="black"/>
              </a:solidFill>
            </a:endParaRPr>
          </a:p>
          <a:p>
            <a:pPr algn="just"/>
            <a:endParaRPr lang="en-US" sz="2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188640"/>
            <a:ext cx="5328592" cy="6336704"/>
          </a:xfrm>
        </p:spPr>
        <p:txBody>
          <a:bodyPr>
            <a:normAutofit fontScale="70000" lnSpcReduction="20000"/>
          </a:bodyPr>
          <a:lstStyle/>
          <a:p>
            <a:r>
              <a:rPr lang="en-US" dirty="0" smtClean="0"/>
              <a:t>Lists are similar to sets. </a:t>
            </a:r>
          </a:p>
          <a:p>
            <a:r>
              <a:rPr lang="en-US" dirty="0" smtClean="0"/>
              <a:t>The differences are that lists are ordered and the same element can appear more than once in a list. </a:t>
            </a:r>
          </a:p>
          <a:p>
            <a:r>
              <a:rPr lang="en-US" dirty="0" smtClean="0"/>
              <a:t>We can use the vocabulary of Lisp for lists: Nil is the constant list with no elements; Cons, Append, First, and Rest are functions; and Find is the predicate that does for lists what Member does for sets The empty list is [ ]. </a:t>
            </a:r>
          </a:p>
          <a:p>
            <a:r>
              <a:rPr lang="en-US" dirty="0" smtClean="0"/>
              <a:t>The term Cons(x, y), where y is a nonempty list, is written [</a:t>
            </a:r>
            <a:r>
              <a:rPr lang="en-US" dirty="0" err="1" smtClean="0"/>
              <a:t>x|y</a:t>
            </a:r>
            <a:r>
              <a:rPr lang="en-US" dirty="0" smtClean="0"/>
              <a:t>]. </a:t>
            </a:r>
          </a:p>
          <a:p>
            <a:r>
              <a:rPr lang="en-US" dirty="0" smtClean="0"/>
              <a:t>The term Cons(x, Nil)</a:t>
            </a:r>
          </a:p>
          <a:p>
            <a:pPr>
              <a:buNone/>
            </a:pPr>
            <a:r>
              <a:rPr lang="en-US" b="1" dirty="0" smtClean="0"/>
              <a:t>The </a:t>
            </a:r>
            <a:r>
              <a:rPr lang="en-US" b="1" dirty="0" err="1" smtClean="0"/>
              <a:t>wumpus</a:t>
            </a:r>
            <a:r>
              <a:rPr lang="en-US" b="1" dirty="0" smtClean="0"/>
              <a:t> world</a:t>
            </a:r>
          </a:p>
          <a:p>
            <a:r>
              <a:rPr lang="en-US" dirty="0" smtClean="0"/>
              <a:t>Some propositional logic axioms for the </a:t>
            </a:r>
            <a:r>
              <a:rPr lang="en-US" dirty="0" err="1" smtClean="0"/>
              <a:t>wumpus</a:t>
            </a:r>
            <a:r>
              <a:rPr lang="en-US" dirty="0" smtClean="0"/>
              <a:t> world were given.</a:t>
            </a:r>
          </a:p>
          <a:p>
            <a:r>
              <a:rPr lang="en-US" dirty="0" smtClean="0"/>
              <a:t>The corresponding first-order sentence stored in the knowledge base must include both the percept and the time at which it occurred; use integers for time steps.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Content Placeholder 2"/>
          <p:cNvSpPr txBox="1">
            <a:spLocks/>
          </p:cNvSpPr>
          <p:nvPr/>
        </p:nvSpPr>
        <p:spPr>
          <a:xfrm>
            <a:off x="5871592" y="260648"/>
            <a:ext cx="5688632" cy="6336704"/>
          </a:xfrm>
          <a:prstGeom prst="rect">
            <a:avLst/>
          </a:prstGeom>
        </p:spPr>
        <p:txBody>
          <a:bodyPr vert="horz" lIns="91440" tIns="45720" rIns="91440" bIns="45720" rtlCol="0">
            <a:normAutofit fontScale="70000" lnSpcReduction="20000"/>
          </a:bodyPr>
          <a:lstStyle/>
          <a:p>
            <a:r>
              <a:rPr lang="en-US" sz="3200" dirty="0" smtClean="0"/>
              <a:t>A typical percept sentence would be Percept ([Stench, Breeze, Glitter , None, None], 5)</a:t>
            </a:r>
          </a:p>
          <a:p>
            <a:r>
              <a:rPr lang="en-US" sz="3200" dirty="0" smtClean="0"/>
              <a:t>Percept is a binary predicate, and Stench and so on are constants placed in a list. </a:t>
            </a:r>
          </a:p>
          <a:p>
            <a:r>
              <a:rPr lang="en-US" sz="3200" dirty="0" smtClean="0"/>
              <a:t>The actions in the </a:t>
            </a:r>
            <a:r>
              <a:rPr lang="en-US" sz="3200" dirty="0" err="1" smtClean="0"/>
              <a:t>wumpus</a:t>
            </a:r>
            <a:r>
              <a:rPr lang="en-US" sz="3200" dirty="0" smtClean="0"/>
              <a:t> world can be represented by logical terms:</a:t>
            </a:r>
          </a:p>
          <a:p>
            <a:r>
              <a:rPr lang="en-US" sz="3200" dirty="0" smtClean="0"/>
              <a:t>Turn(Right ), Turn(Left ), Forward , Shoot , Grab, Climb .</a:t>
            </a:r>
          </a:p>
          <a:p>
            <a:r>
              <a:rPr lang="en-US" sz="3200" dirty="0" smtClean="0"/>
              <a:t>To determine which is best, the agent program executes the query</a:t>
            </a:r>
          </a:p>
          <a:p>
            <a:r>
              <a:rPr lang="en-US" sz="3200" dirty="0" smtClean="0"/>
              <a:t>ASKVARS(∃ a </a:t>
            </a:r>
            <a:r>
              <a:rPr lang="en-US" sz="3200" dirty="0" err="1" smtClean="0"/>
              <a:t>BestAction</a:t>
            </a:r>
            <a:r>
              <a:rPr lang="en-US" sz="3200" dirty="0" smtClean="0"/>
              <a:t>(a, 5)) ,</a:t>
            </a:r>
          </a:p>
          <a:p>
            <a:r>
              <a:rPr lang="en-US" sz="3200" dirty="0" smtClean="0"/>
              <a:t>which returns a binding list such as {a/Grab}. The agent program can then return Grab as</a:t>
            </a:r>
          </a:p>
          <a:p>
            <a:r>
              <a:rPr lang="en-US" sz="3200" dirty="0" smtClean="0"/>
              <a:t>the action to take. </a:t>
            </a:r>
          </a:p>
          <a:p>
            <a:r>
              <a:rPr lang="en-US" sz="3200" dirty="0" smtClean="0"/>
              <a:t>The raw percept data implies certain facts about the current state. Ex:</a:t>
            </a:r>
          </a:p>
          <a:p>
            <a:r>
              <a:rPr lang="en-US" sz="3200" dirty="0" smtClean="0"/>
              <a:t>∀ t, s, g, m, c Percept ([s, Breeze, </a:t>
            </a:r>
            <a:r>
              <a:rPr lang="en-US" sz="3200" dirty="0" err="1" smtClean="0"/>
              <a:t>g,m</a:t>
            </a:r>
            <a:r>
              <a:rPr lang="en-US" sz="3200" dirty="0" smtClean="0"/>
              <a:t>, c], t) ⇒ Breeze(t) ,</a:t>
            </a:r>
          </a:p>
          <a:p>
            <a:r>
              <a:rPr lang="fr-FR" sz="3200" dirty="0" smtClean="0"/>
              <a:t>∀ t, s, b, m, c Percept ([s, b, </a:t>
            </a:r>
            <a:r>
              <a:rPr lang="fr-FR" sz="3200" dirty="0" err="1" smtClean="0"/>
              <a:t>Glitter,m</a:t>
            </a:r>
            <a:r>
              <a:rPr lang="fr-FR" sz="3200" dirty="0" smtClean="0"/>
              <a:t>, c], t) ⇒ </a:t>
            </a:r>
            <a:r>
              <a:rPr lang="fr-FR" sz="3200" dirty="0" err="1" smtClean="0"/>
              <a:t>Glitter</a:t>
            </a:r>
            <a:r>
              <a:rPr lang="fr-FR" sz="3200" dirty="0" smtClean="0"/>
              <a:t> (t) ,</a:t>
            </a:r>
          </a:p>
          <a:p>
            <a:r>
              <a:rPr lang="en-US" sz="3200" dirty="0" smtClean="0"/>
              <a:t>and so on. These rules exhibit a trivial form of the reasoning process called </a:t>
            </a:r>
            <a:r>
              <a:rPr lang="en-US" sz="3200" b="1" dirty="0" smtClean="0"/>
              <a:t>perception.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332656"/>
            <a:ext cx="6048672" cy="6264696"/>
          </a:xfrm>
        </p:spPr>
        <p:txBody>
          <a:bodyPr>
            <a:noAutofit/>
          </a:bodyPr>
          <a:lstStyle/>
          <a:p>
            <a:pPr algn="just">
              <a:spcBef>
                <a:spcPts val="0"/>
              </a:spcBef>
            </a:pPr>
            <a:r>
              <a:rPr lang="en-US" sz="2200" dirty="0" smtClean="0"/>
              <a:t>Quantification over time t. </a:t>
            </a:r>
          </a:p>
          <a:p>
            <a:pPr algn="just">
              <a:spcBef>
                <a:spcPts val="0"/>
              </a:spcBef>
            </a:pPr>
            <a:r>
              <a:rPr lang="en-US" sz="2200" dirty="0" smtClean="0"/>
              <a:t>In propositional logic, need copies of each sentence for each time step.</a:t>
            </a:r>
          </a:p>
          <a:p>
            <a:pPr algn="just">
              <a:spcBef>
                <a:spcPts val="0"/>
              </a:spcBef>
            </a:pPr>
            <a:r>
              <a:rPr lang="en-US" sz="2200" dirty="0" smtClean="0"/>
              <a:t>Simple “reflex” behavior can also be implemented by quantified implication sentences.</a:t>
            </a:r>
          </a:p>
          <a:p>
            <a:pPr algn="just">
              <a:spcBef>
                <a:spcPts val="0"/>
              </a:spcBef>
              <a:buNone/>
            </a:pPr>
            <a:r>
              <a:rPr lang="en-US" sz="2200" dirty="0" smtClean="0"/>
              <a:t>Ex:∀ t Glitter (t) ⇒ </a:t>
            </a:r>
            <a:r>
              <a:rPr lang="en-US" sz="2200" dirty="0" err="1" smtClean="0"/>
              <a:t>BestAction</a:t>
            </a:r>
            <a:r>
              <a:rPr lang="en-US" sz="2200" dirty="0" smtClean="0"/>
              <a:t>(Grab, t)</a:t>
            </a:r>
          </a:p>
          <a:p>
            <a:pPr algn="just">
              <a:spcBef>
                <a:spcPts val="0"/>
              </a:spcBef>
            </a:pPr>
            <a:r>
              <a:rPr lang="en-US" sz="2200" dirty="0" smtClean="0"/>
              <a:t>It is better to use a complex term in which the row and column appear as integers; for example, we can simply use the list term [1, 2]. </a:t>
            </a:r>
          </a:p>
          <a:p>
            <a:pPr algn="just">
              <a:spcBef>
                <a:spcPts val="0"/>
              </a:spcBef>
            </a:pPr>
            <a:r>
              <a:rPr lang="en-US" sz="2200" dirty="0" smtClean="0"/>
              <a:t>Adjacency of any two squares can be defined as</a:t>
            </a:r>
          </a:p>
          <a:p>
            <a:pPr algn="just">
              <a:spcBef>
                <a:spcPts val="0"/>
              </a:spcBef>
              <a:buNone/>
            </a:pPr>
            <a:r>
              <a:rPr lang="es-ES" sz="2200" dirty="0" smtClean="0"/>
              <a:t>∀ x, y, a, b </a:t>
            </a:r>
            <a:r>
              <a:rPr lang="es-ES" sz="2200" dirty="0" err="1" smtClean="0"/>
              <a:t>Adjacent</a:t>
            </a:r>
            <a:r>
              <a:rPr lang="es-ES" sz="2200" dirty="0" smtClean="0"/>
              <a:t> ([x, y], [a, b]) ⇔</a:t>
            </a:r>
          </a:p>
          <a:p>
            <a:pPr algn="just">
              <a:spcBef>
                <a:spcPts val="0"/>
              </a:spcBef>
              <a:buNone/>
            </a:pPr>
            <a:r>
              <a:rPr lang="es-ES" sz="2200" dirty="0" smtClean="0"/>
              <a:t>(x = a ∧ (y = b − 1 ∨ y = b + 1)) ∨ (y = b ∧ (x = a − 1 ∨ x = a + 1)) .</a:t>
            </a:r>
          </a:p>
          <a:p>
            <a:pPr algn="just">
              <a:spcBef>
                <a:spcPts val="0"/>
              </a:spcBef>
            </a:pPr>
            <a:r>
              <a:rPr lang="en-US" sz="2200" dirty="0" smtClean="0"/>
              <a:t>It is simpler to use a unary predicate Pit that is true of squares containing pits. </a:t>
            </a:r>
          </a:p>
          <a:p>
            <a:pPr algn="just">
              <a:spcBef>
                <a:spcPts val="0"/>
              </a:spcBef>
            </a:pPr>
            <a:r>
              <a:rPr lang="en-US" sz="2200" dirty="0" smtClean="0"/>
              <a:t>There is exactly one </a:t>
            </a:r>
            <a:r>
              <a:rPr lang="en-US" sz="2200" dirty="0" err="1" smtClean="0"/>
              <a:t>wumpus</a:t>
            </a:r>
            <a:r>
              <a:rPr lang="en-US" sz="2200" dirty="0" smtClean="0"/>
              <a:t>, a constant </a:t>
            </a:r>
            <a:r>
              <a:rPr lang="en-US" sz="2200" dirty="0" err="1" smtClean="0"/>
              <a:t>Wumpus</a:t>
            </a:r>
            <a:r>
              <a:rPr lang="en-US" sz="2200" dirty="0" smtClean="0"/>
              <a:t> is just as good as a unary predicate</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Content Placeholder 2"/>
          <p:cNvSpPr txBox="1">
            <a:spLocks/>
          </p:cNvSpPr>
          <p:nvPr/>
        </p:nvSpPr>
        <p:spPr>
          <a:xfrm>
            <a:off x="6591672" y="260648"/>
            <a:ext cx="5040560" cy="6264696"/>
          </a:xfrm>
          <a:prstGeom prst="rect">
            <a:avLst/>
          </a:prstGeom>
        </p:spPr>
        <p:txBody>
          <a:bodyPr vert="horz" lIns="91440" tIns="45720" rIns="91440" bIns="45720" rtlCol="0">
            <a:normAutofit fontScale="70000" lnSpcReduction="20000"/>
          </a:bodyPr>
          <a:lstStyle/>
          <a:p>
            <a:r>
              <a:rPr lang="en-US" sz="3200" dirty="0" smtClean="0"/>
              <a:t>At(Agent, s, t) to mean that the agent is at square s at time t. </a:t>
            </a:r>
          </a:p>
          <a:p>
            <a:r>
              <a:rPr lang="en-US" sz="3200" dirty="0" smtClean="0"/>
              <a:t>Fix the </a:t>
            </a:r>
            <a:r>
              <a:rPr lang="en-US" sz="3200" dirty="0" err="1" smtClean="0"/>
              <a:t>wumpus’s</a:t>
            </a:r>
            <a:r>
              <a:rPr lang="en-US" sz="3200" dirty="0" smtClean="0"/>
              <a:t> location with ∀t At(</a:t>
            </a:r>
            <a:r>
              <a:rPr lang="en-US" sz="3200" dirty="0" err="1" smtClean="0"/>
              <a:t>Wumpus</a:t>
            </a:r>
            <a:r>
              <a:rPr lang="en-US" sz="3200" dirty="0" smtClean="0"/>
              <a:t>, [2, 2], t).</a:t>
            </a:r>
          </a:p>
          <a:p>
            <a:r>
              <a:rPr lang="en-US" sz="3200" dirty="0" smtClean="0"/>
              <a:t>Objects can only be at one location at a time:</a:t>
            </a:r>
          </a:p>
          <a:p>
            <a:r>
              <a:rPr lang="en-US" sz="3200" dirty="0" smtClean="0"/>
              <a:t>∀ x, s1, s2, t At(x, s1, t) ∧ At(x, s2, t) ⇒ s1 = s2 .</a:t>
            </a:r>
          </a:p>
          <a:p>
            <a:r>
              <a:rPr lang="en-US" sz="3200" dirty="0" smtClean="0"/>
              <a:t>Ex: if the agent is at a square and perceives a breeze, then that square is breezy:</a:t>
            </a:r>
          </a:p>
          <a:p>
            <a:r>
              <a:rPr lang="en-US" sz="3200" dirty="0" smtClean="0"/>
              <a:t>∀ s, t At(Agent, s, t) ∧ Breeze(t) ⇒ Breezy(s)</a:t>
            </a:r>
          </a:p>
          <a:p>
            <a:r>
              <a:rPr lang="en-US" sz="3200" dirty="0" smtClean="0"/>
              <a:t>a </a:t>
            </a:r>
            <a:r>
              <a:rPr lang="en-US" sz="3200" i="1" dirty="0" smtClean="0"/>
              <a:t>square is breezy because we know that the pits cannot move about </a:t>
            </a:r>
            <a:r>
              <a:rPr lang="en-US" sz="3200" dirty="0" smtClean="0"/>
              <a:t>first-order logic just needs one axiom:</a:t>
            </a:r>
          </a:p>
          <a:p>
            <a:r>
              <a:rPr lang="pt-BR" sz="3200" dirty="0" smtClean="0"/>
              <a:t>∀ s Breezy(s) ⇔ ∃r Adjacent (r, s) ∧ Pit(r) . (8.4)</a:t>
            </a:r>
          </a:p>
          <a:p>
            <a:r>
              <a:rPr lang="en-US" sz="3200" dirty="0" smtClean="0"/>
              <a:t>Ex: axiom for the arrow (Equation (7.2) on page 267) becomes</a:t>
            </a:r>
          </a:p>
          <a:p>
            <a:r>
              <a:rPr lang="en-US" sz="3200" dirty="0" smtClean="0"/>
              <a:t>∀ t </a:t>
            </a:r>
            <a:r>
              <a:rPr lang="en-US" sz="3200" dirty="0" err="1" smtClean="0"/>
              <a:t>HaveArrow</a:t>
            </a:r>
            <a:r>
              <a:rPr lang="en-US" sz="3200" dirty="0" smtClean="0"/>
              <a:t>(t + 1) ⇔ (</a:t>
            </a:r>
            <a:r>
              <a:rPr lang="en-US" sz="3200" dirty="0" err="1" smtClean="0"/>
              <a:t>HaveArrow</a:t>
            </a:r>
            <a:r>
              <a:rPr lang="en-US" sz="3200" dirty="0" smtClean="0"/>
              <a:t>(t) ∧￢Action(Shoot, t)) .</a:t>
            </a:r>
            <a:endParaRPr kumimoji="0" lang="en-US" sz="3200" b="0" i="0" u="none" strike="noStrike" kern="1200" cap="none" spc="0" normalizeH="0" baseline="0" noProof="0" dirty="0">
              <a:ln>
                <a:noFill/>
              </a:ln>
              <a:solidFill>
                <a:schemeClr val="tx1"/>
              </a:solidFill>
              <a:effectLst/>
              <a:uLnTx/>
              <a:uFillTx/>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976" y="260648"/>
            <a:ext cx="5760640" cy="6264696"/>
          </a:xfrm>
        </p:spPr>
        <p:txBody>
          <a:bodyPr>
            <a:normAutofit fontScale="70000" lnSpcReduction="20000"/>
          </a:bodyPr>
          <a:lstStyle/>
          <a:p>
            <a:pPr marL="0" indent="0" algn="just">
              <a:buNone/>
            </a:pPr>
            <a:r>
              <a:rPr lang="en-US" b="1" dirty="0" smtClean="0"/>
              <a:t>KNOWLEDGE ENGINEERING IN FIRST-ORDER LOGIC</a:t>
            </a:r>
          </a:p>
          <a:p>
            <a:pPr algn="just"/>
            <a:r>
              <a:rPr lang="en-US" dirty="0" smtClean="0"/>
              <a:t>Use of first-order logic to represent knowledge in three simple domains. </a:t>
            </a:r>
          </a:p>
          <a:p>
            <a:pPr algn="just"/>
            <a:r>
              <a:rPr lang="en-US" dirty="0" smtClean="0"/>
              <a:t>General process of knowledge-base construction— a process called knowledge engineering. </a:t>
            </a:r>
          </a:p>
          <a:p>
            <a:pPr algn="just"/>
            <a:r>
              <a:rPr lang="en-US" dirty="0" smtClean="0"/>
              <a:t>A knowledge engineer is someone who investigates a particular domain, learns what concepts are important in that domain, and creates a formal representation of the objects and relations in the domain.</a:t>
            </a:r>
          </a:p>
          <a:p>
            <a:pPr algn="just">
              <a:buNone/>
            </a:pPr>
            <a:r>
              <a:rPr lang="en-US" b="1" dirty="0" smtClean="0"/>
              <a:t>The knowledge-engineering process</a:t>
            </a:r>
          </a:p>
          <a:p>
            <a:pPr algn="just"/>
            <a:r>
              <a:rPr lang="en-US" dirty="0" smtClean="0"/>
              <a:t>Knowledge engineering projects vary widely in content, scope, and difficulty, but all such projects include the following steps:</a:t>
            </a:r>
          </a:p>
          <a:p>
            <a:pPr algn="just">
              <a:buNone/>
            </a:pPr>
            <a:r>
              <a:rPr lang="en-US" dirty="0" smtClean="0"/>
              <a:t>1. </a:t>
            </a:r>
            <a:r>
              <a:rPr lang="en-US" i="1" dirty="0" smtClean="0"/>
              <a:t>Identify the task: The knowledge engineer must delineate the range of questions that </a:t>
            </a:r>
            <a:r>
              <a:rPr lang="en-US" dirty="0" smtClean="0"/>
              <a:t>the knowledge base will support and the kinds of facts that will be available for each specific problem instance.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2"/>
          <p:cNvSpPr txBox="1">
            <a:spLocks/>
          </p:cNvSpPr>
          <p:nvPr/>
        </p:nvSpPr>
        <p:spPr>
          <a:xfrm>
            <a:off x="6303640" y="260648"/>
            <a:ext cx="5400600" cy="6264696"/>
          </a:xfrm>
          <a:prstGeom prst="rect">
            <a:avLst/>
          </a:prstGeom>
        </p:spPr>
        <p:txBody>
          <a:bodyPr vert="horz" lIns="91440" tIns="45720" rIns="91440" bIns="45720" rtlCol="0">
            <a:noAutofit/>
          </a:bodyPr>
          <a:lstStyle/>
          <a:p>
            <a:pPr algn="just"/>
            <a:r>
              <a:rPr lang="en-US" sz="2200" dirty="0" smtClean="0"/>
              <a:t>Ex: does the </a:t>
            </a:r>
            <a:r>
              <a:rPr lang="en-US" sz="2200" dirty="0" err="1" smtClean="0"/>
              <a:t>wumpus</a:t>
            </a:r>
            <a:r>
              <a:rPr lang="en-US" sz="2200" dirty="0" smtClean="0"/>
              <a:t> knowledge base need to be able to choose actions or is it required to answer questions only about the contents of the environment?</a:t>
            </a:r>
          </a:p>
          <a:p>
            <a:pPr algn="just"/>
            <a:r>
              <a:rPr lang="en-US" sz="2200" dirty="0" smtClean="0"/>
              <a:t>2. Assemble </a:t>
            </a:r>
            <a:r>
              <a:rPr lang="en-US" sz="2200" dirty="0"/>
              <a:t>the relevant knowledge. The knowledge engineer might already be an expert in the domain, or might need to work with real experts to extract what they know—a process called knowledge acquisition. At this stage, the knowledge is not represented </a:t>
            </a:r>
            <a:r>
              <a:rPr lang="en-US" sz="2200" dirty="0" smtClean="0"/>
              <a:t>formally</a:t>
            </a:r>
            <a:r>
              <a:rPr lang="en-US" sz="2200" dirty="0"/>
              <a:t>. The idea is to understand the scope of the knowledge base, as determined by the task, and to understand how the domain actually </a:t>
            </a:r>
            <a:r>
              <a:rPr lang="en-US" sz="2200" dirty="0" smtClean="0"/>
              <a:t>works.3.</a:t>
            </a:r>
          </a:p>
          <a:p>
            <a:pPr algn="just"/>
            <a:r>
              <a:rPr lang="en-US" sz="2200" dirty="0"/>
              <a:t>3. Decide on a vocabulary of predicates, functions, and constants. That is, translate the important domain-level concepts into logic-level names. </a:t>
            </a:r>
            <a:endParaRPr kumimoji="0" lang="en-US" sz="22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639762"/>
          </a:xfrm>
        </p:spPr>
        <p:txBody>
          <a:bodyPr>
            <a:normAutofit fontScale="90000"/>
          </a:bodyPr>
          <a:lstStyle/>
          <a:p>
            <a:r>
              <a:rPr lang="en-US" b="1" dirty="0" smtClean="0"/>
              <a:t>UNIT-III</a:t>
            </a:r>
            <a:endParaRPr lang="en-US" dirty="0"/>
          </a:p>
        </p:txBody>
      </p:sp>
      <p:sp>
        <p:nvSpPr>
          <p:cNvPr id="3" name="Content Placeholder 2"/>
          <p:cNvSpPr>
            <a:spLocks noGrp="1"/>
          </p:cNvSpPr>
          <p:nvPr>
            <p:ph idx="1"/>
          </p:nvPr>
        </p:nvSpPr>
        <p:spPr>
          <a:xfrm>
            <a:off x="594360" y="1066802"/>
            <a:ext cx="10698480" cy="5059365"/>
          </a:xfrm>
        </p:spPr>
        <p:txBody>
          <a:bodyPr>
            <a:normAutofit fontScale="77500" lnSpcReduction="20000"/>
          </a:bodyPr>
          <a:lstStyle/>
          <a:p>
            <a:r>
              <a:rPr lang="en-US" dirty="0" smtClean="0"/>
              <a:t>Representation</a:t>
            </a:r>
            <a:r>
              <a:rPr lang="en-US" dirty="0"/>
              <a:t>, </a:t>
            </a:r>
            <a:endParaRPr lang="en-US" dirty="0" smtClean="0"/>
          </a:p>
          <a:p>
            <a:r>
              <a:rPr lang="en-US" dirty="0" smtClean="0"/>
              <a:t>Syntax </a:t>
            </a:r>
            <a:r>
              <a:rPr lang="en-US" dirty="0"/>
              <a:t>and Semantics of First-Order Logic, </a:t>
            </a:r>
            <a:endParaRPr lang="en-US" dirty="0" smtClean="0"/>
          </a:p>
          <a:p>
            <a:r>
              <a:rPr lang="en-US" dirty="0" smtClean="0"/>
              <a:t>Using </a:t>
            </a:r>
            <a:r>
              <a:rPr lang="en-US" dirty="0"/>
              <a:t>First Order Logic, </a:t>
            </a:r>
            <a:endParaRPr lang="en-US" dirty="0" smtClean="0"/>
          </a:p>
          <a:p>
            <a:r>
              <a:rPr lang="en-US" dirty="0" smtClean="0"/>
              <a:t>Knowledge </a:t>
            </a:r>
            <a:r>
              <a:rPr lang="en-US" dirty="0"/>
              <a:t>Engineering in First-Order Logic. </a:t>
            </a:r>
            <a:endParaRPr lang="en-US" dirty="0" smtClean="0"/>
          </a:p>
          <a:p>
            <a:r>
              <a:rPr lang="en-US" dirty="0" smtClean="0"/>
              <a:t>Inference </a:t>
            </a:r>
            <a:r>
              <a:rPr lang="en-US" dirty="0"/>
              <a:t>in First-Order Logic: </a:t>
            </a:r>
            <a:endParaRPr lang="en-US" dirty="0" smtClean="0"/>
          </a:p>
          <a:p>
            <a:r>
              <a:rPr lang="en-US" dirty="0" smtClean="0"/>
              <a:t>Propositional </a:t>
            </a:r>
            <a:r>
              <a:rPr lang="en-US" dirty="0"/>
              <a:t>vs. First-Order Inference, </a:t>
            </a:r>
            <a:endParaRPr lang="en-US" dirty="0" smtClean="0"/>
          </a:p>
          <a:p>
            <a:r>
              <a:rPr lang="en-US" dirty="0" smtClean="0"/>
              <a:t>Unification </a:t>
            </a:r>
            <a:r>
              <a:rPr lang="en-US" dirty="0"/>
              <a:t>and Lifting, </a:t>
            </a:r>
            <a:endParaRPr lang="en-US" dirty="0" smtClean="0"/>
          </a:p>
          <a:p>
            <a:r>
              <a:rPr lang="en-US" dirty="0" smtClean="0"/>
              <a:t>Forward </a:t>
            </a:r>
            <a:r>
              <a:rPr lang="en-US" dirty="0"/>
              <a:t>Chaining, </a:t>
            </a:r>
            <a:endParaRPr lang="en-US" dirty="0" smtClean="0"/>
          </a:p>
          <a:p>
            <a:r>
              <a:rPr lang="en-US" dirty="0" smtClean="0"/>
              <a:t>Backward </a:t>
            </a:r>
            <a:r>
              <a:rPr lang="en-US" dirty="0"/>
              <a:t>Chaining, </a:t>
            </a:r>
            <a:endParaRPr lang="en-US" dirty="0" smtClean="0"/>
          </a:p>
          <a:p>
            <a:r>
              <a:rPr lang="en-US" dirty="0" smtClean="0"/>
              <a:t>Resolution</a:t>
            </a:r>
            <a:r>
              <a:rPr lang="en-US" dirty="0"/>
              <a:t>. </a:t>
            </a:r>
            <a:endParaRPr lang="en-US" dirty="0" smtClean="0"/>
          </a:p>
          <a:p>
            <a:r>
              <a:rPr lang="en-US" b="1" dirty="0" smtClean="0"/>
              <a:t>Knowledge </a:t>
            </a:r>
            <a:r>
              <a:rPr lang="en-US" b="1" dirty="0"/>
              <a:t>Representation: </a:t>
            </a:r>
            <a:r>
              <a:rPr lang="en-US" dirty="0"/>
              <a:t>Ontological Engineering, </a:t>
            </a:r>
            <a:endParaRPr lang="en-US" dirty="0" smtClean="0"/>
          </a:p>
          <a:p>
            <a:r>
              <a:rPr lang="en-US" dirty="0" smtClean="0"/>
              <a:t>Categories </a:t>
            </a:r>
            <a:r>
              <a:rPr lang="en-US" dirty="0"/>
              <a:t>and Objects, </a:t>
            </a:r>
            <a:endParaRPr lang="en-US" dirty="0" smtClean="0"/>
          </a:p>
          <a:p>
            <a:r>
              <a:rPr lang="en-US" dirty="0" smtClean="0"/>
              <a:t>Events</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78855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260648"/>
            <a:ext cx="5328592" cy="6336704"/>
          </a:xfrm>
        </p:spPr>
        <p:txBody>
          <a:bodyPr>
            <a:noAutofit/>
          </a:bodyPr>
          <a:lstStyle/>
          <a:p>
            <a:pPr marL="0" indent="0" algn="just">
              <a:spcBef>
                <a:spcPts val="0"/>
              </a:spcBef>
              <a:buNone/>
            </a:pPr>
            <a:r>
              <a:rPr lang="en-US" sz="2300" dirty="0"/>
              <a:t>4. Encode general knowledge about the domain. The knowledge engineer writes down the axioms for all the vocabulary terms</a:t>
            </a:r>
            <a:r>
              <a:rPr lang="en-US" sz="2300" dirty="0" smtClean="0"/>
              <a:t>.</a:t>
            </a:r>
          </a:p>
          <a:p>
            <a:pPr marL="0" indent="0" algn="just">
              <a:spcBef>
                <a:spcPts val="0"/>
              </a:spcBef>
              <a:buNone/>
            </a:pPr>
            <a:r>
              <a:rPr lang="en-US" sz="2300" dirty="0"/>
              <a:t>5. Encode a description of the specific problem instance. If the ontology is well thought out, this step will be easy. </a:t>
            </a:r>
            <a:endParaRPr lang="en-US" sz="2300" dirty="0" smtClean="0"/>
          </a:p>
          <a:p>
            <a:pPr marL="0" indent="0" algn="just">
              <a:spcBef>
                <a:spcPts val="0"/>
              </a:spcBef>
              <a:buNone/>
            </a:pPr>
            <a:r>
              <a:rPr lang="en-US" sz="2300" dirty="0" smtClean="0"/>
              <a:t>6.Pose </a:t>
            </a:r>
            <a:r>
              <a:rPr lang="en-US" sz="2300" dirty="0"/>
              <a:t>queries to the inference procedure and get answers. This is where the reward is: we can let the inference procedure operate on the axioms and problem-specific facts to derive the facts we are interested in knowing</a:t>
            </a:r>
            <a:r>
              <a:rPr lang="en-US" sz="2300" dirty="0" smtClean="0"/>
              <a:t>.</a:t>
            </a:r>
          </a:p>
          <a:p>
            <a:pPr marL="0" indent="0" algn="just">
              <a:spcBef>
                <a:spcPts val="0"/>
              </a:spcBef>
              <a:buNone/>
            </a:pPr>
            <a:r>
              <a:rPr lang="en-US" sz="2300" dirty="0" smtClean="0"/>
              <a:t>7. Debug </a:t>
            </a:r>
            <a:r>
              <a:rPr lang="en-US" sz="2300" dirty="0"/>
              <a:t>the knowledge base. Alas, the answers to queries will seldom be correct on the first try. More precisely, the answers will be correct for the knowledge base as written, assuming that the </a:t>
            </a:r>
            <a:r>
              <a:rPr lang="en-US" sz="2300" dirty="0" smtClean="0"/>
              <a:t>inference</a:t>
            </a:r>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592" y="244136"/>
            <a:ext cx="5835327"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27576" y="188640"/>
            <a:ext cx="6015608" cy="6817251"/>
          </a:xfrm>
          <a:prstGeom prst="rect">
            <a:avLst/>
          </a:prstGeom>
        </p:spPr>
        <p:txBody>
          <a:bodyPr wrap="square">
            <a:spAutoFit/>
          </a:bodyPr>
          <a:lstStyle/>
          <a:p>
            <a:pPr algn="just"/>
            <a:r>
              <a:rPr lang="en-US" sz="2300" dirty="0"/>
              <a:t>procedure is sound, but they will not be the ones that the user is expecting</a:t>
            </a:r>
            <a:r>
              <a:rPr lang="en-US" sz="2300" dirty="0" smtClean="0"/>
              <a:t>.</a:t>
            </a:r>
          </a:p>
          <a:p>
            <a:pPr algn="just"/>
            <a:r>
              <a:rPr lang="en-US" sz="2300" dirty="0" smtClean="0"/>
              <a:t>Ex: If </a:t>
            </a:r>
            <a:r>
              <a:rPr lang="en-US" sz="2300" dirty="0"/>
              <a:t>the knowledge base includes a diagnostic rule (see Exercise 8.13) for finding the </a:t>
            </a:r>
            <a:r>
              <a:rPr lang="en-US" sz="2300" dirty="0" err="1"/>
              <a:t>wumpus</a:t>
            </a:r>
            <a:r>
              <a:rPr lang="en-US" sz="2300" dirty="0"/>
              <a:t>, ∀ s Smelly(s) ⇒ Adjacent(Home(</a:t>
            </a:r>
            <a:r>
              <a:rPr lang="en-US" sz="2300" dirty="0" err="1"/>
              <a:t>Wumpus</a:t>
            </a:r>
            <a:r>
              <a:rPr lang="en-US" sz="2300" dirty="0"/>
              <a:t>), s) , instead of the </a:t>
            </a:r>
            <a:r>
              <a:rPr lang="en-US" sz="2300" dirty="0" err="1"/>
              <a:t>biconditional</a:t>
            </a:r>
            <a:r>
              <a:rPr lang="en-US" sz="2300" dirty="0"/>
              <a:t>, then the agent will never be able to prove the absence of </a:t>
            </a:r>
            <a:r>
              <a:rPr lang="en-US" sz="2300" dirty="0" err="1"/>
              <a:t>wumpuses</a:t>
            </a:r>
            <a:r>
              <a:rPr lang="en-US" sz="2300" dirty="0"/>
              <a:t>. Incorrect axioms can be identified because they are false statements about the world</a:t>
            </a:r>
            <a:r>
              <a:rPr lang="en-US" sz="2300" dirty="0" smtClean="0"/>
              <a:t>.</a:t>
            </a:r>
            <a:endParaRPr lang="en-US" sz="2300" dirty="0"/>
          </a:p>
          <a:p>
            <a:pPr algn="just"/>
            <a:r>
              <a:rPr lang="en-US" sz="2300" dirty="0"/>
              <a:t>Encode general knowledge of the domain One sign that we have a good ontology is that we require only a few general rules, which can be stated clearly and concisely. These are all the axioms we will need: </a:t>
            </a:r>
            <a:endParaRPr lang="en-US" sz="2300" dirty="0" smtClean="0"/>
          </a:p>
          <a:p>
            <a:pPr algn="just"/>
            <a:r>
              <a:rPr lang="en-US" sz="2300" dirty="0" smtClean="0"/>
              <a:t>1</a:t>
            </a:r>
            <a:r>
              <a:rPr lang="en-US" sz="2300" dirty="0"/>
              <a:t>. If two terminals are connected, then they have the same signal: ∀ t1, t2 Terminal(t1) ∧ Terminal(t2) ∧ Connected(t1, t2) ⇒ Signal(t1) = Signal(t2) . </a:t>
            </a:r>
          </a:p>
        </p:txBody>
      </p:sp>
    </p:spTree>
    <p:extLst>
      <p:ext uri="{BB962C8B-B14F-4D97-AF65-F5344CB8AC3E}">
        <p14:creationId xmlns:p14="http://schemas.microsoft.com/office/powerpoint/2010/main" val="298056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188640"/>
            <a:ext cx="5616624" cy="6408712"/>
          </a:xfrm>
        </p:spPr>
        <p:txBody>
          <a:bodyPr>
            <a:noAutofit/>
          </a:bodyPr>
          <a:lstStyle/>
          <a:p>
            <a:pPr marL="0" indent="0" algn="just">
              <a:spcBef>
                <a:spcPts val="0"/>
              </a:spcBef>
              <a:buNone/>
            </a:pPr>
            <a:r>
              <a:rPr lang="en-US" sz="2100" dirty="0"/>
              <a:t>2. The signal at every terminal is either 1 or 0: ∀ t Terminal(t) ⇒ Signal(t)=1 ∨ Signal(t)=0 </a:t>
            </a:r>
            <a:endParaRPr lang="en-US" sz="2100" dirty="0" smtClean="0"/>
          </a:p>
          <a:p>
            <a:pPr marL="0" indent="0" algn="just">
              <a:spcBef>
                <a:spcPts val="0"/>
              </a:spcBef>
              <a:buNone/>
            </a:pPr>
            <a:r>
              <a:rPr lang="en-US" sz="2100" dirty="0" smtClean="0"/>
              <a:t>3</a:t>
            </a:r>
            <a:r>
              <a:rPr lang="en-US" sz="2100" dirty="0"/>
              <a:t>. Connected is commutative: ∀ t1, t2 Connected(t1, t2) ⇔ Connected(t2, t1) </a:t>
            </a:r>
            <a:r>
              <a:rPr lang="en-US" sz="2100" dirty="0" smtClean="0"/>
              <a:t>.</a:t>
            </a:r>
          </a:p>
          <a:p>
            <a:pPr marL="0" indent="0" algn="just">
              <a:spcBef>
                <a:spcPts val="0"/>
              </a:spcBef>
              <a:buNone/>
            </a:pPr>
            <a:r>
              <a:rPr lang="en-US" sz="2100" b="1" dirty="0" smtClean="0"/>
              <a:t>INFERENCE IN FIRST-ORDER LOGIC</a:t>
            </a:r>
          </a:p>
          <a:p>
            <a:pPr algn="just">
              <a:spcBef>
                <a:spcPts val="0"/>
              </a:spcBef>
            </a:pPr>
            <a:r>
              <a:rPr lang="en-US" sz="2100" dirty="0" smtClean="0"/>
              <a:t>Three </a:t>
            </a:r>
            <a:r>
              <a:rPr lang="en-US" sz="2100" dirty="0"/>
              <a:t>major families of first-order inference algorithms. Forward chaining and its </a:t>
            </a:r>
            <a:r>
              <a:rPr lang="en-US" sz="2100" dirty="0" smtClean="0"/>
              <a:t>applications </a:t>
            </a:r>
            <a:r>
              <a:rPr lang="en-US" sz="2100" dirty="0"/>
              <a:t>to deductive databases and production </a:t>
            </a:r>
            <a:r>
              <a:rPr lang="en-US" sz="2100" dirty="0" smtClean="0"/>
              <a:t>systems; </a:t>
            </a:r>
            <a:r>
              <a:rPr lang="en-US" sz="2100" dirty="0"/>
              <a:t>backward chaining and logic programming systems are </a:t>
            </a:r>
            <a:r>
              <a:rPr lang="en-US" sz="2100" dirty="0" smtClean="0"/>
              <a:t>developed; Forward </a:t>
            </a:r>
            <a:r>
              <a:rPr lang="en-US" sz="2100" dirty="0"/>
              <a:t>and </a:t>
            </a:r>
            <a:r>
              <a:rPr lang="en-US" sz="2100" dirty="0" smtClean="0"/>
              <a:t>backward </a:t>
            </a:r>
            <a:r>
              <a:rPr lang="en-US" sz="2100" dirty="0"/>
              <a:t>chaining can be very efficient, but are applicable only to knowledge bases that can be expressed as sets of Horn clauses</a:t>
            </a:r>
            <a:r>
              <a:rPr lang="en-US" sz="2100" dirty="0" smtClean="0"/>
              <a:t>.</a:t>
            </a:r>
          </a:p>
          <a:p>
            <a:pPr marL="0" indent="0" algn="just">
              <a:spcBef>
                <a:spcPts val="0"/>
              </a:spcBef>
              <a:buNone/>
            </a:pPr>
            <a:r>
              <a:rPr lang="en-US" sz="2100" dirty="0"/>
              <a:t>PROPOSITIONAL VS. FIRST-ORDER INFERENCE </a:t>
            </a:r>
            <a:endParaRPr lang="en-US" sz="2100" dirty="0" smtClean="0"/>
          </a:p>
          <a:p>
            <a:pPr algn="just">
              <a:spcBef>
                <a:spcPts val="0"/>
              </a:spcBef>
            </a:pPr>
            <a:r>
              <a:rPr lang="en-US" sz="2100" dirty="0" smtClean="0"/>
              <a:t>Introduce </a:t>
            </a:r>
            <a:r>
              <a:rPr lang="en-US" sz="2100" dirty="0"/>
              <a:t>the ideas underlying modern logical inference systems. </a:t>
            </a:r>
            <a:endParaRPr lang="en-US" sz="2100" dirty="0" smtClean="0"/>
          </a:p>
          <a:p>
            <a:pPr algn="just">
              <a:spcBef>
                <a:spcPts val="0"/>
              </a:spcBef>
            </a:pPr>
            <a:r>
              <a:rPr lang="en-US" sz="2100" dirty="0" smtClean="0"/>
              <a:t>Begin </a:t>
            </a:r>
            <a:r>
              <a:rPr lang="en-US" sz="2100" dirty="0"/>
              <a:t>with some simple inference rules that can be applied to sentences with quantifiers to obtain sentences without quantifiers. </a:t>
            </a:r>
            <a:endParaRPr lang="en-US" sz="2100" dirty="0" smtClean="0"/>
          </a:p>
          <a:p>
            <a:pPr marL="0" indent="0" algn="just">
              <a:spcBef>
                <a:spcPts val="0"/>
              </a:spcBef>
              <a:buNone/>
            </a:pPr>
            <a:endParaRPr lang="en-US"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2"/>
          <p:cNvSpPr txBox="1">
            <a:spLocks/>
          </p:cNvSpPr>
          <p:nvPr/>
        </p:nvSpPr>
        <p:spPr>
          <a:xfrm>
            <a:off x="6015608" y="188640"/>
            <a:ext cx="5616624" cy="654165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r>
              <a:rPr lang="en-US" sz="2400" dirty="0"/>
              <a:t>First-order inference can be done by converting the knowledge base to propositional logic and using propositional inference</a:t>
            </a:r>
          </a:p>
          <a:p>
            <a:pPr algn="just">
              <a:spcBef>
                <a:spcPts val="0"/>
              </a:spcBef>
            </a:pPr>
            <a:r>
              <a:rPr lang="en-US" sz="2400" dirty="0"/>
              <a:t>Inference rules for quantifiers Let us begin with universal quantifiers. Suppose our knowledge base contains the standard folkloric axiom stating that all greedy kings are evil: ∀ x King(x) ∧ Greedy(x) ⇒ Evil(x</a:t>
            </a:r>
            <a:r>
              <a:rPr lang="en-US" sz="2400" dirty="0" smtClean="0"/>
              <a:t>)</a:t>
            </a:r>
          </a:p>
          <a:p>
            <a:pPr algn="just">
              <a:spcBef>
                <a:spcPts val="0"/>
              </a:spcBef>
            </a:pPr>
            <a:endParaRPr lang="en-US" sz="2400" dirty="0" smtClean="0"/>
          </a:p>
          <a:p>
            <a:pPr algn="just">
              <a:spcBef>
                <a:spcPts val="0"/>
              </a:spcBef>
            </a:pPr>
            <a:endParaRPr lang="en-US" sz="2200" dirty="0"/>
          </a:p>
          <a:p>
            <a:pPr algn="just">
              <a:spcBef>
                <a:spcPts val="0"/>
              </a:spcBef>
            </a:pPr>
            <a:endParaRPr lang="en-US" sz="2200" dirty="0" smtClean="0"/>
          </a:p>
          <a:p>
            <a:pPr algn="just">
              <a:spcBef>
                <a:spcPts val="0"/>
              </a:spcBef>
            </a:pPr>
            <a:endParaRPr lang="en-US" sz="2200" dirty="0"/>
          </a:p>
          <a:p>
            <a:pPr algn="just">
              <a:spcBef>
                <a:spcPts val="0"/>
              </a:spcBef>
            </a:pPr>
            <a:endParaRPr lang="en-US" sz="2200" dirty="0" smtClean="0"/>
          </a:p>
          <a:p>
            <a:pPr algn="just">
              <a:spcBef>
                <a:spcPts val="0"/>
              </a:spcBef>
            </a:pPr>
            <a:endParaRPr lang="en-US" sz="2200" dirty="0"/>
          </a:p>
          <a:p>
            <a:pPr algn="just">
              <a:spcBef>
                <a:spcPts val="0"/>
              </a:spcBef>
            </a:pPr>
            <a:endParaRPr lang="en-US" sz="2300" dirty="0" smtClean="0"/>
          </a:p>
          <a:p>
            <a:pPr algn="just">
              <a:spcBef>
                <a:spcPts val="0"/>
              </a:spcBef>
            </a:pPr>
            <a:r>
              <a:rPr lang="en-US" sz="2300" dirty="0" smtClean="0"/>
              <a:t>The </a:t>
            </a:r>
            <a:r>
              <a:rPr lang="en-US" sz="2300" dirty="0"/>
              <a:t>rule of </a:t>
            </a:r>
            <a:r>
              <a:rPr lang="en-US" sz="2300" b="1" dirty="0"/>
              <a:t>Universal Instantiation (</a:t>
            </a:r>
            <a:r>
              <a:rPr lang="en-US" sz="2300" b="1" dirty="0" smtClean="0"/>
              <a:t>UI)</a:t>
            </a:r>
            <a:r>
              <a:rPr lang="en-US" sz="2300" dirty="0" smtClean="0"/>
              <a:t> </a:t>
            </a:r>
            <a:r>
              <a:rPr lang="en-US" sz="2300" dirty="0"/>
              <a:t>says that we can infer any sentence </a:t>
            </a:r>
            <a:r>
              <a:rPr lang="en-US" sz="2300" dirty="0" smtClean="0"/>
              <a:t>obtained </a:t>
            </a:r>
            <a:r>
              <a:rPr lang="en-US" sz="2300" dirty="0"/>
              <a:t>by substituting a ground term (a term without variables) for the </a:t>
            </a:r>
            <a:r>
              <a:rPr lang="en-US" sz="2300" dirty="0" smtClean="0"/>
              <a:t>variable. </a:t>
            </a:r>
          </a:p>
          <a:p>
            <a:pPr algn="just">
              <a:spcBef>
                <a:spcPts val="0"/>
              </a:spcBef>
            </a:pPr>
            <a:r>
              <a:rPr lang="en-US" sz="2300" dirty="0" smtClean="0"/>
              <a:t>To </a:t>
            </a:r>
            <a:r>
              <a:rPr lang="en-US" sz="2300" dirty="0"/>
              <a:t>write out the inference rule formally, we use the notion of substitutions </a:t>
            </a:r>
            <a:r>
              <a:rPr lang="en-US" sz="2300" dirty="0" smtClean="0"/>
              <a:t>introduced. </a:t>
            </a:r>
            <a:r>
              <a:rPr lang="en-US" sz="2300" dirty="0"/>
              <a:t>Let SUBST(θ,α) denote the result of applying the substitution θ to the sentence α. Then the rule is written</a:t>
            </a:r>
            <a:endParaRPr lang="en-US" sz="2300" dirty="0" smtClean="0"/>
          </a:p>
          <a:p>
            <a:pPr algn="just">
              <a:spcBef>
                <a:spcPts val="0"/>
              </a:spcBef>
            </a:pPr>
            <a:endParaRPr lang="en-US" sz="2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842" y="2204864"/>
            <a:ext cx="5590601"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913" y="6021288"/>
            <a:ext cx="1872208"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70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260648"/>
            <a:ext cx="5400600" cy="6408712"/>
          </a:xfrm>
        </p:spPr>
        <p:txBody>
          <a:bodyPr>
            <a:normAutofit fontScale="92500" lnSpcReduction="20000"/>
          </a:bodyPr>
          <a:lstStyle/>
          <a:p>
            <a:pPr marL="0" indent="0" algn="just">
              <a:buNone/>
            </a:pPr>
            <a:r>
              <a:rPr lang="en-US" sz="2300" dirty="0"/>
              <a:t>for any variable v and ground term g. </a:t>
            </a:r>
            <a:r>
              <a:rPr lang="en-US" sz="2300" dirty="0" smtClean="0"/>
              <a:t>Ex: </a:t>
            </a:r>
            <a:r>
              <a:rPr lang="en-US" sz="2300" dirty="0"/>
              <a:t>the three sentences given earlier are obtained with the substitutions {x/John}, {x/Richard}, and {x/Father (John)}. </a:t>
            </a:r>
            <a:endParaRPr lang="en-US" sz="2300" dirty="0" smtClean="0"/>
          </a:p>
          <a:p>
            <a:pPr algn="just"/>
            <a:r>
              <a:rPr lang="en-US" sz="2300" dirty="0" smtClean="0"/>
              <a:t>In </a:t>
            </a:r>
            <a:r>
              <a:rPr lang="en-US" sz="2300" dirty="0"/>
              <a:t>the rule for Existential Instantiation, the variable is replaced by a single new con- </a:t>
            </a:r>
            <a:r>
              <a:rPr lang="en-US" sz="2300" dirty="0" err="1" smtClean="0"/>
              <a:t>stant</a:t>
            </a:r>
            <a:r>
              <a:rPr lang="en-US" sz="2300" dirty="0" smtClean="0"/>
              <a:t> </a:t>
            </a:r>
            <a:r>
              <a:rPr lang="en-US" sz="2300" dirty="0"/>
              <a:t>symbol. The formal statement is as follows: for any sentence α, variable </a:t>
            </a:r>
            <a:r>
              <a:rPr lang="en-US" sz="2300" dirty="0" smtClean="0"/>
              <a:t>√, </a:t>
            </a:r>
            <a:r>
              <a:rPr lang="en-US" sz="2300" dirty="0"/>
              <a:t>and constant symbol k that does not appear elsewhere in the knowledge </a:t>
            </a:r>
            <a:r>
              <a:rPr lang="en-US" sz="2300" dirty="0" smtClean="0"/>
              <a:t>base</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400" dirty="0" smtClean="0"/>
          </a:p>
          <a:p>
            <a:pPr algn="just"/>
            <a:endParaRPr lang="en-US" sz="2400" dirty="0"/>
          </a:p>
          <a:p>
            <a:pPr algn="just"/>
            <a:r>
              <a:rPr lang="en-US" sz="2300" dirty="0" smtClean="0"/>
              <a:t>as </a:t>
            </a:r>
            <a:r>
              <a:rPr lang="en-US" sz="2300" dirty="0"/>
              <a:t>long as C1 does not appear elsewhere in the knowledge base. Basically, the existential sentence says there is some object satisfying a condition, and applying the existential </a:t>
            </a:r>
            <a:r>
              <a:rPr lang="en-US" sz="2300" dirty="0" smtClean="0"/>
              <a:t>instantiation </a:t>
            </a:r>
            <a:r>
              <a:rPr lang="en-US" sz="2300" dirty="0"/>
              <a:t>rule just gives a name to that object.</a:t>
            </a:r>
          </a:p>
          <a:p>
            <a:pPr algn="just"/>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176" y="3191759"/>
            <a:ext cx="3240360" cy="1461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71592" y="260648"/>
            <a:ext cx="5904656" cy="6878806"/>
          </a:xfrm>
          <a:prstGeom prst="rect">
            <a:avLst/>
          </a:prstGeom>
          <a:noFill/>
        </p:spPr>
        <p:txBody>
          <a:bodyPr wrap="square" rtlCol="0">
            <a:spAutoFit/>
          </a:bodyPr>
          <a:lstStyle/>
          <a:p>
            <a:r>
              <a:rPr lang="en-US" sz="2100" b="1" dirty="0"/>
              <a:t>Reduction to propositional </a:t>
            </a:r>
            <a:r>
              <a:rPr lang="en-US" sz="2100" b="1" dirty="0" smtClean="0"/>
              <a:t>inference</a:t>
            </a:r>
          </a:p>
          <a:p>
            <a:pPr marL="342900" indent="-342900">
              <a:buFont typeface="Arial" panose="020B0604020202020204" pitchFamily="34" charset="0"/>
              <a:buChar char="•"/>
            </a:pPr>
            <a:r>
              <a:rPr lang="en-US" sz="2100" dirty="0" smtClean="0"/>
              <a:t>If rules </a:t>
            </a:r>
            <a:r>
              <a:rPr lang="en-US" sz="2100" dirty="0"/>
              <a:t>for inferring </a:t>
            </a:r>
            <a:r>
              <a:rPr lang="en-US" sz="2100" dirty="0" smtClean="0"/>
              <a:t>non-quantified </a:t>
            </a:r>
            <a:r>
              <a:rPr lang="en-US" sz="2100" dirty="0"/>
              <a:t>sentences from quantified sentences, it </a:t>
            </a:r>
            <a:r>
              <a:rPr lang="en-US" sz="2100" dirty="0" smtClean="0"/>
              <a:t>becomes </a:t>
            </a:r>
            <a:r>
              <a:rPr lang="en-US" sz="2100" dirty="0"/>
              <a:t>possible to reduce first-order inference to propositional </a:t>
            </a:r>
            <a:r>
              <a:rPr lang="en-US" sz="2100" dirty="0" smtClean="0"/>
              <a:t>inference. </a:t>
            </a:r>
          </a:p>
          <a:p>
            <a:pPr marL="342900" indent="-342900">
              <a:buFont typeface="Arial" panose="020B0604020202020204" pitchFamily="34" charset="0"/>
              <a:buChar char="•"/>
            </a:pPr>
            <a:r>
              <a:rPr lang="en-US" sz="2100" dirty="0" smtClean="0"/>
              <a:t>Existentially </a:t>
            </a:r>
            <a:r>
              <a:rPr lang="en-US" sz="2100" dirty="0"/>
              <a:t>quantified sentence can be replaced by one instantiation, a universally quantified sentence can be replaced by the set of all possible instantiations</a:t>
            </a:r>
            <a:r>
              <a:rPr lang="en-US" sz="2100" dirty="0" smtClean="0"/>
              <a:t>.</a:t>
            </a:r>
          </a:p>
          <a:p>
            <a:r>
              <a:rPr lang="en-US" sz="2100" dirty="0" smtClean="0"/>
              <a:t>Ex: </a:t>
            </a:r>
            <a:r>
              <a:rPr lang="en-US" sz="2100" dirty="0"/>
              <a:t>suppose our knowledge base contains just the </a:t>
            </a:r>
            <a:r>
              <a:rPr lang="en-US" sz="2100" dirty="0" smtClean="0"/>
              <a:t>sentences</a:t>
            </a:r>
          </a:p>
          <a:p>
            <a:r>
              <a:rPr lang="en-US" sz="2100" dirty="0" smtClean="0"/>
              <a:t>                                                                          --- 9.1</a:t>
            </a:r>
          </a:p>
          <a:p>
            <a:endParaRPr lang="en-US" sz="2100" dirty="0"/>
          </a:p>
          <a:p>
            <a:endParaRPr lang="en-US" sz="2100" dirty="0" smtClean="0"/>
          </a:p>
          <a:p>
            <a:r>
              <a:rPr lang="en-US" sz="2100" dirty="0" smtClean="0"/>
              <a:t>apply </a:t>
            </a:r>
            <a:r>
              <a:rPr lang="en-US" sz="2100" dirty="0"/>
              <a:t>UI to the first sentence using all possible ground-term substitutions from the vocabulary of the knowledge base—in this case, {x/John} and {x/Richard}. We </a:t>
            </a:r>
            <a:r>
              <a:rPr lang="en-US" sz="2100" dirty="0" smtClean="0"/>
              <a:t>obtain</a:t>
            </a:r>
          </a:p>
          <a:p>
            <a:endParaRPr lang="en-US" sz="2100" dirty="0" smtClean="0"/>
          </a:p>
          <a:p>
            <a:endParaRPr lang="en-US" sz="2100" b="1" dirty="0"/>
          </a:p>
          <a:p>
            <a:endParaRPr lang="en-US" sz="21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768" y="3684744"/>
            <a:ext cx="29337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741" y="6165304"/>
            <a:ext cx="41052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64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188640"/>
            <a:ext cx="5904656" cy="6408712"/>
          </a:xfrm>
        </p:spPr>
        <p:txBody>
          <a:bodyPr>
            <a:noAutofit/>
          </a:bodyPr>
          <a:lstStyle/>
          <a:p>
            <a:pPr algn="just">
              <a:spcBef>
                <a:spcPts val="0"/>
              </a:spcBef>
            </a:pPr>
            <a:r>
              <a:rPr lang="en-US" sz="2000" dirty="0" smtClean="0"/>
              <a:t>Discard </a:t>
            </a:r>
            <a:r>
              <a:rPr lang="en-US" sz="2000" dirty="0"/>
              <a:t>the universally quantified sentence. </a:t>
            </a:r>
            <a:endParaRPr lang="en-US" sz="2000" dirty="0" smtClean="0"/>
          </a:p>
          <a:p>
            <a:pPr algn="just">
              <a:spcBef>
                <a:spcPts val="0"/>
              </a:spcBef>
            </a:pPr>
            <a:r>
              <a:rPr lang="en-US" sz="2000" dirty="0" smtClean="0"/>
              <a:t>knowledge </a:t>
            </a:r>
            <a:r>
              <a:rPr lang="en-US" sz="2000" dirty="0"/>
              <a:t>base is essentially propositional if we view the ground atomic sentences—King (John), Greedy(John</a:t>
            </a:r>
            <a:r>
              <a:rPr lang="en-US" sz="2000" dirty="0" smtClean="0"/>
              <a:t>). </a:t>
            </a:r>
          </a:p>
          <a:p>
            <a:pPr algn="just">
              <a:spcBef>
                <a:spcPts val="0"/>
              </a:spcBef>
            </a:pPr>
            <a:r>
              <a:rPr lang="en-US" sz="2000" dirty="0" smtClean="0"/>
              <a:t>Apply </a:t>
            </a:r>
            <a:r>
              <a:rPr lang="en-US" sz="2000" dirty="0"/>
              <a:t>any of the complete propositional algorithms </a:t>
            </a:r>
            <a:r>
              <a:rPr lang="en-US" sz="2000" dirty="0" smtClean="0"/>
              <a:t>to </a:t>
            </a:r>
            <a:r>
              <a:rPr lang="en-US" sz="2000" dirty="0"/>
              <a:t>obtain conclusions such as Evil(John</a:t>
            </a:r>
            <a:r>
              <a:rPr lang="en-US" sz="2000" dirty="0" smtClean="0"/>
              <a:t>)</a:t>
            </a:r>
          </a:p>
          <a:p>
            <a:pPr marL="0" indent="0" algn="just">
              <a:spcBef>
                <a:spcPts val="0"/>
              </a:spcBef>
              <a:buNone/>
            </a:pPr>
            <a:r>
              <a:rPr lang="en-US" sz="2000" b="1" dirty="0"/>
              <a:t>UNIFICATION AND LIFTING </a:t>
            </a:r>
            <a:endParaRPr lang="en-US" sz="2000" b="1" dirty="0" smtClean="0"/>
          </a:p>
          <a:p>
            <a:pPr algn="just">
              <a:spcBef>
                <a:spcPts val="0"/>
              </a:spcBef>
            </a:pPr>
            <a:r>
              <a:rPr lang="en-US" sz="2000" dirty="0" err="1" smtClean="0"/>
              <a:t>Propositionalization</a:t>
            </a:r>
            <a:r>
              <a:rPr lang="en-US" sz="2000" dirty="0" smtClean="0"/>
              <a:t> </a:t>
            </a:r>
            <a:r>
              <a:rPr lang="en-US" sz="2000" dirty="0"/>
              <a:t>approach is rather inefficient. </a:t>
            </a:r>
            <a:endParaRPr lang="en-US" sz="2000" dirty="0" smtClean="0"/>
          </a:p>
          <a:p>
            <a:pPr algn="just">
              <a:spcBef>
                <a:spcPts val="0"/>
              </a:spcBef>
            </a:pPr>
            <a:r>
              <a:rPr lang="en-US" sz="2000" dirty="0" smtClean="0"/>
              <a:t>Ex: given </a:t>
            </a:r>
            <a:r>
              <a:rPr lang="en-US" sz="2000" dirty="0"/>
              <a:t>the query Evil(x) and the knowledge base in Equation (9.1), it seems </a:t>
            </a:r>
            <a:r>
              <a:rPr lang="en-US" sz="2000" dirty="0" smtClean="0"/>
              <a:t>perverse </a:t>
            </a:r>
            <a:r>
              <a:rPr lang="en-US" sz="2000" dirty="0"/>
              <a:t>to generate sentences such as </a:t>
            </a:r>
            <a:endParaRPr lang="en-US" sz="2000" dirty="0" smtClean="0"/>
          </a:p>
          <a:p>
            <a:pPr algn="just">
              <a:spcBef>
                <a:spcPts val="0"/>
              </a:spcBef>
            </a:pPr>
            <a:r>
              <a:rPr lang="en-US" sz="2000" dirty="0" smtClean="0"/>
              <a:t>King(Richard</a:t>
            </a:r>
            <a:r>
              <a:rPr lang="en-US" sz="2000" dirty="0"/>
              <a:t>) ∧ Greedy(Richard) ⇒ Evil(Richard). </a:t>
            </a:r>
            <a:endParaRPr lang="en-US" sz="2000" dirty="0" smtClean="0"/>
          </a:p>
          <a:p>
            <a:pPr algn="just">
              <a:spcBef>
                <a:spcPts val="0"/>
              </a:spcBef>
            </a:pPr>
            <a:r>
              <a:rPr lang="en-US" sz="2000" dirty="0" smtClean="0"/>
              <a:t>Indeed</a:t>
            </a:r>
            <a:r>
              <a:rPr lang="en-US" sz="2000" dirty="0"/>
              <a:t>, the inference of Evil(John) from the </a:t>
            </a:r>
            <a:r>
              <a:rPr lang="en-US" sz="2000" dirty="0" smtClean="0"/>
              <a:t>sentences</a:t>
            </a:r>
          </a:p>
          <a:p>
            <a:pPr algn="just">
              <a:spcBef>
                <a:spcPts val="0"/>
              </a:spcBef>
            </a:pPr>
            <a:r>
              <a:rPr lang="en-US" sz="2000" dirty="0"/>
              <a:t>∀ x King(x) ∧ Greedy(x) ⇒ Evil(x</a:t>
            </a:r>
            <a:r>
              <a:rPr lang="en-US" sz="2000" dirty="0" smtClean="0"/>
              <a:t>)</a:t>
            </a:r>
          </a:p>
          <a:p>
            <a:pPr algn="just">
              <a:spcBef>
                <a:spcPts val="0"/>
              </a:spcBef>
            </a:pPr>
            <a:r>
              <a:rPr lang="en-US" sz="2000" dirty="0" smtClean="0"/>
              <a:t> </a:t>
            </a:r>
            <a:r>
              <a:rPr lang="en-US" sz="2000" dirty="0"/>
              <a:t>King(John) </a:t>
            </a:r>
            <a:endParaRPr lang="en-US" sz="2000" dirty="0" smtClean="0"/>
          </a:p>
          <a:p>
            <a:pPr algn="just">
              <a:spcBef>
                <a:spcPts val="0"/>
              </a:spcBef>
            </a:pPr>
            <a:r>
              <a:rPr lang="en-US" sz="2000" dirty="0" smtClean="0"/>
              <a:t>Greedy(John)</a:t>
            </a:r>
          </a:p>
          <a:p>
            <a:pPr marL="0" indent="0" algn="just">
              <a:spcBef>
                <a:spcPts val="0"/>
              </a:spcBef>
              <a:buNone/>
            </a:pPr>
            <a:r>
              <a:rPr lang="en-US" sz="2000" b="1" dirty="0"/>
              <a:t>A </a:t>
            </a:r>
            <a:r>
              <a:rPr lang="en-US" sz="2000" b="1" dirty="0" smtClean="0"/>
              <a:t>first-order </a:t>
            </a:r>
            <a:r>
              <a:rPr lang="en-US" sz="2000" b="1" dirty="0"/>
              <a:t>inference </a:t>
            </a:r>
            <a:r>
              <a:rPr lang="en-US" sz="2000" b="1" dirty="0" smtClean="0"/>
              <a:t>rule:</a:t>
            </a:r>
          </a:p>
          <a:p>
            <a:pPr marL="0" indent="0" algn="just">
              <a:spcBef>
                <a:spcPts val="0"/>
              </a:spcBef>
              <a:buNone/>
            </a:pPr>
            <a:r>
              <a:rPr lang="en-US" sz="2000" dirty="0"/>
              <a:t>The inference that John is evil—that is, that {x/John} solves the query Evil(x)—works like this:</a:t>
            </a: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TextBox 6"/>
          <p:cNvSpPr txBox="1"/>
          <p:nvPr/>
        </p:nvSpPr>
        <p:spPr>
          <a:xfrm>
            <a:off x="6303640" y="332656"/>
            <a:ext cx="5256584" cy="6478697"/>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smtClean="0"/>
              <a:t>to </a:t>
            </a:r>
            <a:r>
              <a:rPr lang="en-US" sz="1900" dirty="0"/>
              <a:t>use the rule that greedy kings are evil, find some x such that x is a king and x is greedy, and then infer that this x is evil. </a:t>
            </a:r>
            <a:endParaRPr lang="en-US" sz="1900" dirty="0" smtClean="0"/>
          </a:p>
          <a:p>
            <a:pPr marL="285750" indent="-285750" algn="just">
              <a:buFont typeface="Arial" panose="020B0604020202020204" pitchFamily="34" charset="0"/>
              <a:buChar char="•"/>
            </a:pPr>
            <a:r>
              <a:rPr lang="en-US" sz="1900" dirty="0" smtClean="0"/>
              <a:t>If there </a:t>
            </a:r>
            <a:r>
              <a:rPr lang="en-US" sz="1900" dirty="0"/>
              <a:t>is some substitution θ that makes each of the conjuncts of the premise of the implication identical to sentences already in the knowledge base, then we can assert the conclusion of the implication, after applying θ. </a:t>
            </a:r>
            <a:endParaRPr lang="en-US" sz="1900" dirty="0" smtClean="0"/>
          </a:p>
          <a:p>
            <a:pPr marL="285750" indent="-285750" algn="just">
              <a:buFont typeface="Arial" panose="020B0604020202020204" pitchFamily="34" charset="0"/>
              <a:buChar char="•"/>
            </a:pPr>
            <a:r>
              <a:rPr lang="en-US" sz="1900" dirty="0" smtClean="0"/>
              <a:t>The </a:t>
            </a:r>
            <a:r>
              <a:rPr lang="en-US" sz="1900" dirty="0"/>
              <a:t>substitution θ = {x/John} achieves that aim. </a:t>
            </a:r>
            <a:endParaRPr lang="en-US" sz="1900" dirty="0" smtClean="0"/>
          </a:p>
          <a:p>
            <a:pPr marL="285750" indent="-285750" algn="just">
              <a:buFont typeface="Arial" panose="020B0604020202020204" pitchFamily="34" charset="0"/>
              <a:buChar char="•"/>
            </a:pPr>
            <a:r>
              <a:rPr lang="en-US" sz="1900" dirty="0" smtClean="0"/>
              <a:t>Suppose </a:t>
            </a:r>
            <a:r>
              <a:rPr lang="en-US" sz="1900" dirty="0"/>
              <a:t>that instead of knowing Greedy(John), we know that everyone is greedy: ∀ y Greedy(y) </a:t>
            </a:r>
            <a:r>
              <a:rPr lang="en-US" sz="1900" dirty="0" smtClean="0"/>
              <a:t>.</a:t>
            </a:r>
          </a:p>
          <a:p>
            <a:pPr marL="285750" indent="-285750" algn="just">
              <a:buFont typeface="Arial" panose="020B0604020202020204" pitchFamily="34" charset="0"/>
              <a:buChar char="•"/>
            </a:pPr>
            <a:r>
              <a:rPr lang="en-US" sz="1900" dirty="0"/>
              <a:t>Then we would still like to be able to conclude that Evil(John), because we know that John is a king (given) and John is </a:t>
            </a:r>
            <a:r>
              <a:rPr lang="en-US" sz="1900" dirty="0" smtClean="0"/>
              <a:t>greedy.</a:t>
            </a:r>
          </a:p>
          <a:p>
            <a:pPr marL="285750" indent="-285750" algn="just">
              <a:buFont typeface="Arial" panose="020B0604020202020204" pitchFamily="34" charset="0"/>
              <a:buChar char="•"/>
            </a:pPr>
            <a:r>
              <a:rPr lang="en-US" sz="1900" dirty="0" smtClean="0"/>
              <a:t>Generalized </a:t>
            </a:r>
            <a:r>
              <a:rPr lang="en-US" sz="1900" dirty="0"/>
              <a:t>Modus Ponens: </a:t>
            </a:r>
            <a:r>
              <a:rPr lang="en-US" sz="1900" dirty="0" smtClean="0"/>
              <a:t>For </a:t>
            </a:r>
            <a:r>
              <a:rPr lang="en-US" sz="1900" dirty="0"/>
              <a:t>atomic sentences p</a:t>
            </a:r>
            <a:r>
              <a:rPr lang="en-US" sz="1900" baseline="-25000" dirty="0"/>
              <a:t>i</a:t>
            </a:r>
            <a:r>
              <a:rPr lang="en-US" sz="1900" dirty="0"/>
              <a:t>, </a:t>
            </a:r>
            <a:r>
              <a:rPr lang="en-US" sz="1900" dirty="0" smtClean="0"/>
              <a:t>p</a:t>
            </a:r>
            <a:r>
              <a:rPr lang="en-US" sz="1900" baseline="-25000" dirty="0" smtClean="0"/>
              <a:t>i</a:t>
            </a:r>
            <a:r>
              <a:rPr lang="en-US" sz="1900" b="1" baseline="30000" dirty="0" smtClean="0"/>
              <a:t>’</a:t>
            </a:r>
            <a:r>
              <a:rPr lang="en-US" sz="1900" dirty="0" smtClean="0"/>
              <a:t>, </a:t>
            </a:r>
            <a:r>
              <a:rPr lang="en-US" sz="1900" dirty="0"/>
              <a:t>and q, where there is a substitution θ such that SUBST(θ, </a:t>
            </a:r>
            <a:r>
              <a:rPr lang="en-US" sz="1900" dirty="0" smtClean="0"/>
              <a:t>p</a:t>
            </a:r>
            <a:r>
              <a:rPr lang="en-US" sz="1900" baseline="-25000" dirty="0" smtClean="0"/>
              <a:t>i</a:t>
            </a:r>
            <a:r>
              <a:rPr lang="en-US" sz="1900" b="1" baseline="30000" dirty="0" smtClean="0"/>
              <a:t>‘</a:t>
            </a:r>
            <a:r>
              <a:rPr lang="en-US" sz="1900" dirty="0" smtClean="0"/>
              <a:t>) </a:t>
            </a:r>
            <a:r>
              <a:rPr lang="en-US" sz="1900" dirty="0"/>
              <a:t>= SUBST(θ, pi), for all </a:t>
            </a:r>
            <a:r>
              <a:rPr lang="en-US" sz="1900" dirty="0" err="1" smtClean="0"/>
              <a:t>i</a:t>
            </a:r>
            <a:endParaRPr lang="en-US" sz="1900"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728" y="6027667"/>
            <a:ext cx="3528392" cy="641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65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260648"/>
            <a:ext cx="5544616" cy="6408712"/>
          </a:xfrm>
        </p:spPr>
        <p:txBody>
          <a:bodyPr>
            <a:normAutofit fontScale="55000" lnSpcReduction="20000"/>
          </a:bodyPr>
          <a:lstStyle/>
          <a:p>
            <a:pPr algn="just"/>
            <a:r>
              <a:rPr lang="en-US" dirty="0"/>
              <a:t>There are n+ 1 premises to this rule: the n atomic sentences p</a:t>
            </a:r>
            <a:r>
              <a:rPr lang="en-US" baseline="-25000" dirty="0"/>
              <a:t>i</a:t>
            </a:r>
            <a:r>
              <a:rPr lang="en-US" dirty="0"/>
              <a:t>  and the one implication. </a:t>
            </a:r>
            <a:endParaRPr lang="en-US" dirty="0" smtClean="0"/>
          </a:p>
          <a:p>
            <a:pPr algn="just"/>
            <a:r>
              <a:rPr lang="en-US" dirty="0" smtClean="0"/>
              <a:t>The </a:t>
            </a:r>
            <a:r>
              <a:rPr lang="en-US" dirty="0"/>
              <a:t>conclusion is the result of applying the substitution θ to the consequent q. </a:t>
            </a:r>
            <a:endParaRPr lang="en-US" dirty="0" smtClean="0"/>
          </a:p>
          <a:p>
            <a:pPr algn="just"/>
            <a:r>
              <a:rPr lang="en-US" dirty="0" smtClean="0"/>
              <a:t>Ex: p</a:t>
            </a:r>
            <a:r>
              <a:rPr lang="en-US" baseline="-25000" dirty="0" smtClean="0"/>
              <a:t>1</a:t>
            </a:r>
            <a:r>
              <a:rPr lang="en-US" sz="3400" b="1" baseline="30000" dirty="0" smtClean="0"/>
              <a:t>’</a:t>
            </a:r>
            <a:r>
              <a:rPr lang="en-US" dirty="0" smtClean="0"/>
              <a:t> is </a:t>
            </a:r>
            <a:r>
              <a:rPr lang="en-US" dirty="0"/>
              <a:t>King(John) </a:t>
            </a:r>
            <a:r>
              <a:rPr lang="en-US" dirty="0" smtClean="0"/>
              <a:t>    p</a:t>
            </a:r>
            <a:r>
              <a:rPr lang="en-US" baseline="-25000" dirty="0" smtClean="0"/>
              <a:t>1</a:t>
            </a:r>
            <a:r>
              <a:rPr lang="en-US" dirty="0" smtClean="0"/>
              <a:t> </a:t>
            </a:r>
            <a:r>
              <a:rPr lang="en-US" dirty="0"/>
              <a:t>is King(x) </a:t>
            </a:r>
            <a:endParaRPr lang="en-US" dirty="0" smtClean="0"/>
          </a:p>
          <a:p>
            <a:pPr marL="0" indent="0" algn="just">
              <a:buNone/>
            </a:pPr>
            <a:r>
              <a:rPr lang="en-US" dirty="0"/>
              <a:t> </a:t>
            </a:r>
            <a:r>
              <a:rPr lang="en-US" dirty="0" smtClean="0"/>
              <a:t>           p</a:t>
            </a:r>
            <a:r>
              <a:rPr lang="en-US" baseline="-25000" dirty="0" smtClean="0"/>
              <a:t>2</a:t>
            </a:r>
            <a:r>
              <a:rPr lang="en-US" sz="3400" b="1" baseline="30000" dirty="0" smtClean="0"/>
              <a:t>’</a:t>
            </a:r>
            <a:r>
              <a:rPr lang="en-US" dirty="0" smtClean="0"/>
              <a:t>is </a:t>
            </a:r>
            <a:r>
              <a:rPr lang="en-US" dirty="0"/>
              <a:t>Greedy(y) </a:t>
            </a:r>
            <a:r>
              <a:rPr lang="en-US" dirty="0" smtClean="0"/>
              <a:t>      p</a:t>
            </a:r>
            <a:r>
              <a:rPr lang="en-US" baseline="-25000" dirty="0" smtClean="0"/>
              <a:t>2</a:t>
            </a:r>
            <a:r>
              <a:rPr lang="en-US" dirty="0" smtClean="0"/>
              <a:t> </a:t>
            </a:r>
            <a:r>
              <a:rPr lang="en-US" dirty="0"/>
              <a:t>is Greedy(x) </a:t>
            </a:r>
            <a:endParaRPr lang="en-US" dirty="0" smtClean="0"/>
          </a:p>
          <a:p>
            <a:pPr marL="0" indent="0" algn="just">
              <a:buNone/>
            </a:pPr>
            <a:r>
              <a:rPr lang="en-US" dirty="0"/>
              <a:t> </a:t>
            </a:r>
            <a:r>
              <a:rPr lang="en-US" dirty="0" smtClean="0"/>
              <a:t>           θ </a:t>
            </a:r>
            <a:r>
              <a:rPr lang="en-US" dirty="0"/>
              <a:t>is </a:t>
            </a:r>
            <a:r>
              <a:rPr lang="en-US" dirty="0" smtClean="0"/>
              <a:t>{</a:t>
            </a:r>
            <a:r>
              <a:rPr lang="en-US" dirty="0"/>
              <a:t>x/John, y/John} q is Evil(x) </a:t>
            </a:r>
            <a:endParaRPr lang="en-US" dirty="0" smtClean="0"/>
          </a:p>
          <a:p>
            <a:pPr marL="0" indent="0" algn="just">
              <a:buNone/>
            </a:pPr>
            <a:r>
              <a:rPr lang="en-US" dirty="0"/>
              <a:t> </a:t>
            </a:r>
            <a:r>
              <a:rPr lang="en-US" dirty="0" smtClean="0"/>
              <a:t>           SUBST(θ</a:t>
            </a:r>
            <a:r>
              <a:rPr lang="en-US" dirty="0"/>
              <a:t>, q) is Evil(John) . </a:t>
            </a:r>
            <a:endParaRPr lang="en-US" dirty="0" smtClean="0"/>
          </a:p>
          <a:p>
            <a:pPr algn="just"/>
            <a:r>
              <a:rPr lang="en-US" dirty="0" smtClean="0"/>
              <a:t>It </a:t>
            </a:r>
            <a:r>
              <a:rPr lang="en-US" dirty="0"/>
              <a:t>is easy to show that Generalized Modus Ponens is a sound inference rule. </a:t>
            </a:r>
            <a:endParaRPr lang="en-US" dirty="0" smtClean="0"/>
          </a:p>
          <a:p>
            <a:pPr algn="just"/>
            <a:r>
              <a:rPr lang="en-US" dirty="0" smtClean="0"/>
              <a:t>For </a:t>
            </a:r>
            <a:r>
              <a:rPr lang="en-US" dirty="0"/>
              <a:t>any sentence p (whose variables are assumed to be universally quantified) and for any substitution θ, </a:t>
            </a:r>
            <a:endParaRPr lang="en-US" dirty="0" smtClean="0"/>
          </a:p>
          <a:p>
            <a:pPr marL="0" indent="0" algn="just">
              <a:buNone/>
            </a:pPr>
            <a:r>
              <a:rPr lang="en-US" dirty="0"/>
              <a:t> </a:t>
            </a:r>
            <a:r>
              <a:rPr lang="en-US" dirty="0" smtClean="0"/>
              <a:t>          p </a:t>
            </a:r>
            <a:r>
              <a:rPr lang="en-US" dirty="0"/>
              <a:t>|= SUBST(θ, p) </a:t>
            </a:r>
            <a:endParaRPr lang="en-US" dirty="0" smtClean="0"/>
          </a:p>
          <a:p>
            <a:pPr marL="0" indent="0" algn="just">
              <a:buNone/>
            </a:pPr>
            <a:r>
              <a:rPr lang="en-US" dirty="0" smtClean="0"/>
              <a:t>       holds </a:t>
            </a:r>
            <a:r>
              <a:rPr lang="en-US" dirty="0"/>
              <a:t>by Universal Instantiation. </a:t>
            </a:r>
            <a:endParaRPr lang="en-US" dirty="0" smtClean="0"/>
          </a:p>
          <a:p>
            <a:pPr algn="just"/>
            <a:r>
              <a:rPr lang="en-US" dirty="0" smtClean="0"/>
              <a:t>It </a:t>
            </a:r>
            <a:r>
              <a:rPr lang="en-US" dirty="0"/>
              <a:t>holds in particular for a θ that satisfies the conditions of the Generalized Modus Ponens rule</a:t>
            </a:r>
            <a:r>
              <a:rPr lang="en-US" dirty="0" smtClean="0"/>
              <a:t>.</a:t>
            </a:r>
          </a:p>
          <a:p>
            <a:pPr algn="just"/>
            <a:r>
              <a:rPr lang="en-US" dirty="0" smtClean="0"/>
              <a:t>Thus</a:t>
            </a:r>
            <a:r>
              <a:rPr lang="en-US" dirty="0"/>
              <a:t>, from p</a:t>
            </a:r>
            <a:r>
              <a:rPr lang="en-US" baseline="-25000" dirty="0"/>
              <a:t>1</a:t>
            </a:r>
            <a:r>
              <a:rPr lang="en-US" dirty="0"/>
              <a:t>  ,...,</a:t>
            </a:r>
            <a:r>
              <a:rPr lang="en-US" dirty="0" err="1"/>
              <a:t>p</a:t>
            </a:r>
            <a:r>
              <a:rPr lang="en-US" baseline="-25000" dirty="0" err="1"/>
              <a:t>n</a:t>
            </a:r>
            <a:r>
              <a:rPr lang="en-US" dirty="0"/>
              <a:t> we can infer SUBST(θ, p</a:t>
            </a:r>
            <a:r>
              <a:rPr lang="en-US" baseline="-25000" dirty="0"/>
              <a:t>1</a:t>
            </a:r>
            <a:r>
              <a:rPr lang="en-US" dirty="0"/>
              <a:t>  ) ∧ ... ∧ SUBST(θ, </a:t>
            </a:r>
            <a:r>
              <a:rPr lang="en-US" dirty="0" err="1"/>
              <a:t>p</a:t>
            </a:r>
            <a:r>
              <a:rPr lang="en-US" baseline="-25000" dirty="0" err="1"/>
              <a:t>n</a:t>
            </a:r>
            <a:r>
              <a:rPr lang="en-US" dirty="0"/>
              <a:t>  ) and from the implication p</a:t>
            </a:r>
            <a:r>
              <a:rPr lang="en-US" baseline="-25000" dirty="0"/>
              <a:t>1</a:t>
            </a:r>
            <a:r>
              <a:rPr lang="en-US" dirty="0"/>
              <a:t> ∧ ... ∧ </a:t>
            </a:r>
            <a:r>
              <a:rPr lang="en-US" dirty="0" err="1"/>
              <a:t>p</a:t>
            </a:r>
            <a:r>
              <a:rPr lang="en-US" baseline="-25000" dirty="0" err="1"/>
              <a:t>n</a:t>
            </a:r>
            <a:r>
              <a:rPr lang="en-US" dirty="0"/>
              <a:t> ⇒ q we can infer </a:t>
            </a:r>
            <a:endParaRPr lang="en-US" dirty="0" smtClean="0"/>
          </a:p>
          <a:p>
            <a:pPr marL="0" indent="0" algn="just">
              <a:buNone/>
            </a:pPr>
            <a:r>
              <a:rPr lang="en-US" dirty="0" smtClean="0"/>
              <a:t>       SUBST(θ</a:t>
            </a:r>
            <a:r>
              <a:rPr lang="en-US" dirty="0"/>
              <a:t>, p</a:t>
            </a:r>
            <a:r>
              <a:rPr lang="en-US" baseline="-25000" dirty="0"/>
              <a:t>1</a:t>
            </a:r>
            <a:r>
              <a:rPr lang="en-US" dirty="0"/>
              <a:t>) ∧ ... ∧ SUBST(θ, </a:t>
            </a:r>
            <a:r>
              <a:rPr lang="en-US" dirty="0" err="1"/>
              <a:t>p</a:t>
            </a:r>
            <a:r>
              <a:rPr lang="en-US" baseline="-25000" dirty="0" err="1"/>
              <a:t>n</a:t>
            </a:r>
            <a:r>
              <a:rPr lang="en-US" dirty="0"/>
              <a:t>) ⇒ SUBST(θ, q</a:t>
            </a:r>
            <a:r>
              <a:rPr lang="en-US" dirty="0" smtClean="0"/>
              <a:t>) </a:t>
            </a:r>
          </a:p>
          <a:p>
            <a:pPr algn="just"/>
            <a:r>
              <a:rPr lang="en-US" dirty="0" smtClean="0"/>
              <a:t>Now</a:t>
            </a:r>
            <a:r>
              <a:rPr lang="en-US" dirty="0"/>
              <a:t>, θ in Generalized Modus Ponens is defined so that SUBST(θ, </a:t>
            </a:r>
            <a:r>
              <a:rPr lang="en-US" dirty="0" smtClean="0"/>
              <a:t>p</a:t>
            </a:r>
            <a:r>
              <a:rPr lang="en-US" baseline="-25000" dirty="0" smtClean="0"/>
              <a:t>i</a:t>
            </a:r>
            <a:r>
              <a:rPr lang="en-US" sz="3600" b="1" baseline="30000" dirty="0" smtClean="0"/>
              <a:t>’</a:t>
            </a:r>
            <a:r>
              <a:rPr lang="en-US" dirty="0" smtClean="0"/>
              <a:t> ) </a:t>
            </a:r>
            <a:r>
              <a:rPr lang="en-US" dirty="0"/>
              <a:t>= SUBST(θ, pi), for all </a:t>
            </a:r>
            <a:r>
              <a:rPr lang="en-US" dirty="0" err="1"/>
              <a:t>i</a:t>
            </a:r>
            <a:r>
              <a:rPr lang="en-US" dirty="0" smtClean="0"/>
              <a:t>;</a:t>
            </a:r>
          </a:p>
          <a:p>
            <a:pPr algn="just"/>
            <a:r>
              <a:rPr lang="en-US" dirty="0" smtClean="0"/>
              <a:t>First </a:t>
            </a:r>
            <a:r>
              <a:rPr lang="en-US" dirty="0"/>
              <a:t>of these two sentences matches the premise of the second exactly. Hence, SUBST(θ, q) follows by Modus Ponens.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p:nvPr/>
        </p:nvSpPr>
        <p:spPr>
          <a:xfrm>
            <a:off x="6015608" y="150644"/>
            <a:ext cx="5760640" cy="6494085"/>
          </a:xfrm>
          <a:prstGeom prst="rect">
            <a:avLst/>
          </a:prstGeom>
        </p:spPr>
        <p:txBody>
          <a:bodyPr wrap="square">
            <a:spAutoFit/>
          </a:bodyPr>
          <a:lstStyle/>
          <a:p>
            <a:r>
              <a:rPr lang="en-US" dirty="0"/>
              <a:t>Generalized Modus Ponens is a lifted version of Modus Ponens—it raises Modus Ponens from ground (variable-free) propositional logic to first-order logic. </a:t>
            </a:r>
            <a:endParaRPr lang="en-US" dirty="0" smtClean="0"/>
          </a:p>
          <a:p>
            <a:r>
              <a:rPr lang="en-US" sz="2000" b="1" dirty="0" smtClean="0"/>
              <a:t>UNIFICATION:</a:t>
            </a:r>
          </a:p>
          <a:p>
            <a:pPr marL="285750" indent="-285750">
              <a:buFont typeface="Arial" panose="020B0604020202020204" pitchFamily="34" charset="0"/>
              <a:buChar char="•"/>
            </a:pPr>
            <a:r>
              <a:rPr lang="en-US" dirty="0" smtClean="0"/>
              <a:t>Lifted </a:t>
            </a:r>
            <a:r>
              <a:rPr lang="en-US" dirty="0"/>
              <a:t>inference rules require finding substitutions that make different logical expressions </a:t>
            </a:r>
            <a:r>
              <a:rPr lang="en-US" dirty="0" smtClean="0"/>
              <a:t>look </a:t>
            </a:r>
            <a:r>
              <a:rPr lang="en-US" dirty="0"/>
              <a:t>identical. </a:t>
            </a:r>
            <a:endParaRPr lang="en-US" dirty="0" smtClean="0"/>
          </a:p>
          <a:p>
            <a:pPr marL="285750" indent="-285750">
              <a:buFont typeface="Arial" panose="020B0604020202020204" pitchFamily="34" charset="0"/>
              <a:buChar char="•"/>
            </a:pPr>
            <a:r>
              <a:rPr lang="en-US" dirty="0" smtClean="0"/>
              <a:t>This </a:t>
            </a:r>
            <a:r>
              <a:rPr lang="en-US" dirty="0"/>
              <a:t>process is called unification and is a key component of all first-order </a:t>
            </a:r>
            <a:r>
              <a:rPr lang="en-US" dirty="0" smtClean="0"/>
              <a:t>inference </a:t>
            </a:r>
            <a:r>
              <a:rPr lang="en-US" dirty="0"/>
              <a:t>algorithms. </a:t>
            </a:r>
            <a:endParaRPr lang="en-US" dirty="0" smtClean="0"/>
          </a:p>
          <a:p>
            <a:pPr marL="285750" indent="-285750">
              <a:buFont typeface="Arial" panose="020B0604020202020204" pitchFamily="34" charset="0"/>
              <a:buChar char="•"/>
            </a:pPr>
            <a:r>
              <a:rPr lang="en-US" dirty="0" smtClean="0"/>
              <a:t>The </a:t>
            </a:r>
            <a:r>
              <a:rPr lang="en-US" dirty="0"/>
              <a:t>UNIFY algorithm takes two sentences and returns a unifier for them if one exists: UNIFY(p, q) = θ where SUBST(θ, p) = SUBST(θ, q) . </a:t>
            </a:r>
            <a:endParaRPr lang="en-US" dirty="0" smtClean="0"/>
          </a:p>
          <a:p>
            <a:pPr marL="285750" indent="-285750">
              <a:buFont typeface="Arial" panose="020B0604020202020204" pitchFamily="34" charset="0"/>
              <a:buChar char="•"/>
            </a:pPr>
            <a:r>
              <a:rPr lang="en-US" dirty="0" smtClean="0"/>
              <a:t>Ex: Suppose </a:t>
            </a:r>
            <a:r>
              <a:rPr lang="en-US" dirty="0"/>
              <a:t>we have a query </a:t>
            </a:r>
            <a:r>
              <a:rPr lang="en-US" dirty="0" err="1"/>
              <a:t>AskVars</a:t>
            </a:r>
            <a:r>
              <a:rPr lang="en-US" dirty="0"/>
              <a:t>(Knows(John, x)): whom does John know? Answers to this query can be </a:t>
            </a:r>
            <a:r>
              <a:rPr lang="en-US" dirty="0" smtClean="0"/>
              <a:t>found.</a:t>
            </a:r>
          </a:p>
          <a:p>
            <a:pPr marL="285750" indent="-285750">
              <a:buFont typeface="Arial" panose="020B0604020202020204" pitchFamily="34" charset="0"/>
              <a:buChar char="•"/>
            </a:pPr>
            <a:r>
              <a:rPr lang="en-US" dirty="0"/>
              <a:t>by finding all sentences in the knowledge base that unify with Knows(John, x). Here are the results of unification with four different sentences that might be in the knowledge base: </a:t>
            </a:r>
            <a:endParaRPr lang="en-US" dirty="0" smtClean="0"/>
          </a:p>
          <a:p>
            <a:pPr marL="285750" indent="-285750">
              <a:buFont typeface="Arial" panose="020B0604020202020204" pitchFamily="34" charset="0"/>
              <a:buChar char="•"/>
            </a:pPr>
            <a:r>
              <a:rPr lang="en-US" dirty="0" smtClean="0"/>
              <a:t>UNIFY(Knows(John</a:t>
            </a:r>
            <a:r>
              <a:rPr lang="en-US" dirty="0"/>
              <a:t>, x), Knows(John, Jane)) = {x/Jane} UNIFY(Knows(John, x), Knows(y, Bill)) = {x/Bill, y/John} UNIFY(Knows(John, x), Knows(y, Mother (y))) = {y/John, x/Mother (John)} </a:t>
            </a:r>
            <a:endParaRPr lang="en-US" dirty="0" smtClean="0"/>
          </a:p>
          <a:p>
            <a:pPr marL="285750" indent="-285750">
              <a:buFont typeface="Arial" panose="020B0604020202020204" pitchFamily="34" charset="0"/>
              <a:buChar char="•"/>
            </a:pPr>
            <a:r>
              <a:rPr lang="en-US" dirty="0" smtClean="0"/>
              <a:t>UNIFY(Knows(John</a:t>
            </a:r>
            <a:r>
              <a:rPr lang="en-US" dirty="0"/>
              <a:t>, x), Knows(x</a:t>
            </a:r>
            <a:r>
              <a:rPr lang="en-US" dirty="0" smtClean="0"/>
              <a:t>, Elizabeth</a:t>
            </a:r>
            <a:r>
              <a:rPr lang="en-US" dirty="0"/>
              <a:t>)) = fail</a:t>
            </a:r>
          </a:p>
        </p:txBody>
      </p:sp>
    </p:spTree>
    <p:extLst>
      <p:ext uri="{BB962C8B-B14F-4D97-AF65-F5344CB8AC3E}">
        <p14:creationId xmlns:p14="http://schemas.microsoft.com/office/powerpoint/2010/main" val="237011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260648"/>
            <a:ext cx="5832648" cy="6336704"/>
          </a:xfrm>
        </p:spPr>
        <p:txBody>
          <a:bodyPr>
            <a:noAutofit/>
          </a:bodyPr>
          <a:lstStyle/>
          <a:p>
            <a:pPr algn="just">
              <a:spcBef>
                <a:spcPts val="0"/>
              </a:spcBef>
            </a:pPr>
            <a:r>
              <a:rPr lang="en-US" sz="2000" dirty="0" smtClean="0"/>
              <a:t>The </a:t>
            </a:r>
            <a:r>
              <a:rPr lang="en-US" sz="2000" dirty="0"/>
              <a:t>last unification fails because x cannot take on the values John and Elizabeth at the same time. </a:t>
            </a:r>
            <a:endParaRPr lang="en-US" sz="2000" dirty="0" smtClean="0"/>
          </a:p>
          <a:p>
            <a:pPr algn="just">
              <a:spcBef>
                <a:spcPts val="0"/>
              </a:spcBef>
            </a:pPr>
            <a:r>
              <a:rPr lang="en-US" sz="2000" dirty="0" smtClean="0"/>
              <a:t>Knows(x, Elizabeth</a:t>
            </a:r>
            <a:r>
              <a:rPr lang="en-US" sz="2000" dirty="0"/>
              <a:t>) means “Everyone knows Elizabeth,” </a:t>
            </a:r>
            <a:r>
              <a:rPr lang="en-US" sz="2000" dirty="0" smtClean="0"/>
              <a:t>it infers </a:t>
            </a:r>
            <a:r>
              <a:rPr lang="en-US" sz="2000" dirty="0"/>
              <a:t>that John knows Elizabeth</a:t>
            </a:r>
            <a:r>
              <a:rPr lang="en-US" sz="2000" dirty="0" smtClean="0"/>
              <a:t>.</a:t>
            </a:r>
          </a:p>
          <a:p>
            <a:pPr algn="just">
              <a:spcBef>
                <a:spcPts val="0"/>
              </a:spcBef>
            </a:pPr>
            <a:r>
              <a:rPr lang="en-US" sz="2000" b="1" dirty="0" smtClean="0"/>
              <a:t>FORWARD CHAINING: </a:t>
            </a:r>
            <a:r>
              <a:rPr lang="en-US" sz="2000" dirty="0" smtClean="0"/>
              <a:t>start </a:t>
            </a:r>
            <a:r>
              <a:rPr lang="en-US" sz="2000" dirty="0"/>
              <a:t>with the atomic sentences in the knowledge base and apply Modus Ponens in the forward direction, adding new atomic sentences, until no further inferences can be made</a:t>
            </a:r>
            <a:r>
              <a:rPr lang="en-US" sz="2000" dirty="0" smtClean="0"/>
              <a:t>.</a:t>
            </a:r>
          </a:p>
          <a:p>
            <a:pPr algn="just">
              <a:spcBef>
                <a:spcPts val="0"/>
              </a:spcBef>
            </a:pPr>
            <a:r>
              <a:rPr lang="en-US" sz="2000" dirty="0"/>
              <a:t>Definite clauses such as Situation ⇒ Response are especially useful for systems that make inferences in response to newly arrived </a:t>
            </a:r>
            <a:r>
              <a:rPr lang="en-US" sz="2000" dirty="0" smtClean="0"/>
              <a:t>information</a:t>
            </a:r>
          </a:p>
          <a:p>
            <a:pPr algn="just">
              <a:spcBef>
                <a:spcPts val="0"/>
              </a:spcBef>
            </a:pPr>
            <a:r>
              <a:rPr lang="en-US" sz="2000" b="1" dirty="0"/>
              <a:t>First-order definite </a:t>
            </a:r>
            <a:r>
              <a:rPr lang="en-US" sz="2000" b="1" dirty="0" smtClean="0"/>
              <a:t>clauses: </a:t>
            </a:r>
            <a:r>
              <a:rPr lang="en-US" sz="2000" dirty="0"/>
              <a:t>First-order definite clauses closely resemble propositional definite clauses </a:t>
            </a:r>
            <a:r>
              <a:rPr lang="en-US" sz="2000" dirty="0" smtClean="0"/>
              <a:t>they </a:t>
            </a:r>
            <a:r>
              <a:rPr lang="en-US" sz="2000" dirty="0"/>
              <a:t>are disjunctions of literals of which exactly one is positive</a:t>
            </a:r>
            <a:r>
              <a:rPr lang="en-US" sz="2000" dirty="0" smtClean="0"/>
              <a:t>.</a:t>
            </a:r>
          </a:p>
          <a:p>
            <a:pPr algn="just">
              <a:spcBef>
                <a:spcPts val="0"/>
              </a:spcBef>
            </a:pPr>
            <a:r>
              <a:rPr lang="en-US" sz="2000" dirty="0"/>
              <a:t>A definite clause either is atomic or is an implication whose antecedent is a conjunction of positive literals and whose </a:t>
            </a:r>
            <a:r>
              <a:rPr lang="en-US" sz="2000" dirty="0" smtClean="0"/>
              <a:t>consequent </a:t>
            </a:r>
            <a:r>
              <a:rPr lang="en-US" sz="2000" dirty="0"/>
              <a:t>is a single positive </a:t>
            </a:r>
            <a:r>
              <a:rPr lang="en-US" sz="2000" dirty="0" smtClean="0"/>
              <a:t>literal</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2"/>
          <p:cNvSpPr txBox="1">
            <a:spLocks/>
          </p:cNvSpPr>
          <p:nvPr/>
        </p:nvSpPr>
        <p:spPr>
          <a:xfrm>
            <a:off x="6087616" y="332656"/>
            <a:ext cx="5616624" cy="63367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r>
              <a:rPr lang="en-US" sz="1800" i="1" dirty="0"/>
              <a:t>King(x) ∧ Greedy(x) ⇒ Evil(x) </a:t>
            </a:r>
          </a:p>
          <a:p>
            <a:pPr marL="0" indent="0" algn="just">
              <a:spcBef>
                <a:spcPts val="0"/>
              </a:spcBef>
              <a:buNone/>
            </a:pPr>
            <a:r>
              <a:rPr lang="en-US" sz="1800" i="1" dirty="0"/>
              <a:t>      King(John)</a:t>
            </a:r>
          </a:p>
          <a:p>
            <a:pPr marL="0" indent="0" algn="just">
              <a:spcBef>
                <a:spcPts val="0"/>
              </a:spcBef>
              <a:buNone/>
            </a:pPr>
            <a:r>
              <a:rPr lang="en-US" sz="1800" i="1" dirty="0"/>
              <a:t>      Greedy(y)</a:t>
            </a:r>
          </a:p>
          <a:p>
            <a:pPr algn="just">
              <a:spcBef>
                <a:spcPts val="0"/>
              </a:spcBef>
            </a:pPr>
            <a:r>
              <a:rPr lang="en-US" sz="2000" dirty="0"/>
              <a:t>Unlike propositional literals, first-order literals can include variables, in which case those variables are assumed to be universally quantified.</a:t>
            </a:r>
          </a:p>
          <a:p>
            <a:pPr algn="just">
              <a:spcBef>
                <a:spcPts val="0"/>
              </a:spcBef>
            </a:pPr>
            <a:r>
              <a:rPr lang="en-US" sz="2000" dirty="0"/>
              <a:t>The law says that it is a crime for an American to sell weapons to hostile nations. </a:t>
            </a:r>
          </a:p>
          <a:p>
            <a:pPr algn="just">
              <a:spcBef>
                <a:spcPts val="0"/>
              </a:spcBef>
            </a:pPr>
            <a:r>
              <a:rPr lang="en-US" sz="2000" dirty="0"/>
              <a:t>The country </a:t>
            </a:r>
            <a:r>
              <a:rPr lang="en-US" sz="2000" dirty="0" err="1"/>
              <a:t>Nono</a:t>
            </a:r>
            <a:r>
              <a:rPr lang="en-US" sz="2000" dirty="0"/>
              <a:t>, an enemy of America, has some missiles, and all of its missiles were sold to it by Colonel West, who is </a:t>
            </a:r>
            <a:r>
              <a:rPr lang="en-US" sz="2000" dirty="0" smtClean="0"/>
              <a:t>American, prove </a:t>
            </a:r>
            <a:r>
              <a:rPr lang="en-US" sz="2000" dirty="0"/>
              <a:t>that West is a criminal.</a:t>
            </a:r>
          </a:p>
          <a:p>
            <a:pPr algn="just">
              <a:spcBef>
                <a:spcPts val="0"/>
              </a:spcBef>
            </a:pPr>
            <a:r>
              <a:rPr lang="en-US" sz="2000" dirty="0"/>
              <a:t>Represent these facts as first-order definite clauses. </a:t>
            </a:r>
          </a:p>
          <a:p>
            <a:pPr algn="just">
              <a:spcBef>
                <a:spcPts val="0"/>
              </a:spcBef>
            </a:pPr>
            <a:r>
              <a:rPr lang="en-US" sz="2000" dirty="0" smtClean="0"/>
              <a:t>forward-chaining </a:t>
            </a:r>
            <a:r>
              <a:rPr lang="en-US" sz="2000" dirty="0"/>
              <a:t>algorithm solves the problem</a:t>
            </a:r>
          </a:p>
          <a:p>
            <a:pPr algn="just">
              <a:spcBef>
                <a:spcPts val="0"/>
              </a:spcBef>
            </a:pPr>
            <a:r>
              <a:rPr lang="en-US" sz="2000" dirty="0"/>
              <a:t>“... it is a crime for an American to sell weapons to hostile nations”: </a:t>
            </a:r>
          </a:p>
          <a:p>
            <a:pPr algn="just">
              <a:spcBef>
                <a:spcPts val="0"/>
              </a:spcBef>
            </a:pPr>
            <a:r>
              <a:rPr lang="en-US" sz="1800" i="1" dirty="0"/>
              <a:t>American(x) ∧ Weapon(y) ∧ Sells(x, y, z) ∧ Hostile(z) ⇒ Criminal(x)              </a:t>
            </a:r>
            <a:r>
              <a:rPr lang="en-US" sz="2000" dirty="0"/>
              <a:t>….  (9.3)</a:t>
            </a:r>
          </a:p>
          <a:p>
            <a:pPr algn="just">
              <a:spcBef>
                <a:spcPts val="0"/>
              </a:spcBef>
            </a:pPr>
            <a:r>
              <a:rPr lang="en-US" sz="2000" dirty="0"/>
              <a:t>“</a:t>
            </a:r>
            <a:r>
              <a:rPr lang="en-US" sz="2000" dirty="0" err="1"/>
              <a:t>Nono</a:t>
            </a:r>
            <a:r>
              <a:rPr lang="en-US" sz="2000" dirty="0"/>
              <a:t> ... has some missiles</a:t>
            </a:r>
            <a:r>
              <a:rPr lang="en-US" sz="2000" dirty="0" smtClean="0"/>
              <a:t>.”</a:t>
            </a:r>
            <a:endParaRPr lang="en-US" sz="2000" dirty="0"/>
          </a:p>
        </p:txBody>
      </p:sp>
    </p:spTree>
    <p:extLst>
      <p:ext uri="{BB962C8B-B14F-4D97-AF65-F5344CB8AC3E}">
        <p14:creationId xmlns:p14="http://schemas.microsoft.com/office/powerpoint/2010/main" val="281144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260648"/>
            <a:ext cx="5688632" cy="6408712"/>
          </a:xfrm>
        </p:spPr>
        <p:txBody>
          <a:bodyPr>
            <a:noAutofit/>
          </a:bodyPr>
          <a:lstStyle/>
          <a:p>
            <a:pPr marL="227013" indent="-227013" algn="just">
              <a:spcBef>
                <a:spcPts val="0"/>
              </a:spcBef>
            </a:pPr>
            <a:r>
              <a:rPr lang="en-US" sz="2000" dirty="0"/>
              <a:t>The sentence ∃ x Owns(</a:t>
            </a:r>
            <a:r>
              <a:rPr lang="en-US" sz="2000" dirty="0" err="1"/>
              <a:t>Nono</a:t>
            </a:r>
            <a:r>
              <a:rPr lang="en-US" sz="2000" dirty="0"/>
              <a:t>, x)∧Missile(x) is transformed into two definite clauses by Existential Instantiation, introducing a new constant M1:</a:t>
            </a:r>
          </a:p>
          <a:p>
            <a:pPr marL="0" indent="0" algn="just">
              <a:spcBef>
                <a:spcPts val="0"/>
              </a:spcBef>
              <a:buNone/>
            </a:pPr>
            <a:r>
              <a:rPr lang="en-US" sz="2000" i="1" dirty="0"/>
              <a:t> </a:t>
            </a:r>
            <a:r>
              <a:rPr lang="en-US" sz="2000" i="1" dirty="0" smtClean="0"/>
              <a:t>      </a:t>
            </a:r>
            <a:r>
              <a:rPr lang="en-US" sz="1800" i="1" dirty="0" smtClean="0"/>
              <a:t>Owns(</a:t>
            </a:r>
            <a:r>
              <a:rPr lang="en-US" sz="1800" i="1" dirty="0" err="1" smtClean="0"/>
              <a:t>Nono</a:t>
            </a:r>
            <a:r>
              <a:rPr lang="en-US" sz="1800" i="1" dirty="0"/>
              <a:t>, M1) (9.4) </a:t>
            </a:r>
            <a:endParaRPr lang="en-US" sz="1800" i="1" dirty="0" smtClean="0"/>
          </a:p>
          <a:p>
            <a:pPr marL="0" indent="0" algn="just">
              <a:spcBef>
                <a:spcPts val="0"/>
              </a:spcBef>
              <a:buNone/>
            </a:pPr>
            <a:r>
              <a:rPr lang="en-US" sz="1800" i="1" dirty="0" smtClean="0"/>
              <a:t>       Missile </a:t>
            </a:r>
            <a:r>
              <a:rPr lang="en-US" sz="1800" i="1" dirty="0"/>
              <a:t>. (M1) (9.5) </a:t>
            </a:r>
            <a:endParaRPr lang="en-US" sz="1800" i="1" dirty="0" smtClean="0"/>
          </a:p>
          <a:p>
            <a:pPr algn="just">
              <a:spcBef>
                <a:spcPts val="0"/>
              </a:spcBef>
            </a:pPr>
            <a:r>
              <a:rPr lang="en-US" sz="2000" dirty="0" smtClean="0"/>
              <a:t>“</a:t>
            </a:r>
            <a:r>
              <a:rPr lang="en-US" sz="2000" dirty="0"/>
              <a:t>All of its missiles were sold to it by Colonel West”: </a:t>
            </a:r>
            <a:endParaRPr lang="en-US" sz="2000" dirty="0" smtClean="0"/>
          </a:p>
          <a:p>
            <a:pPr marL="0" indent="0" algn="just">
              <a:spcBef>
                <a:spcPts val="0"/>
              </a:spcBef>
              <a:buNone/>
            </a:pPr>
            <a:r>
              <a:rPr lang="en-US" sz="1800" i="1" dirty="0" smtClean="0"/>
              <a:t>  Missile(x</a:t>
            </a:r>
            <a:r>
              <a:rPr lang="en-US" sz="1800" i="1" dirty="0"/>
              <a:t>) ∧ Owns(</a:t>
            </a:r>
            <a:r>
              <a:rPr lang="en-US" sz="1800" i="1" dirty="0" err="1"/>
              <a:t>Nono</a:t>
            </a:r>
            <a:r>
              <a:rPr lang="en-US" sz="1800" i="1" dirty="0"/>
              <a:t>, x) ⇒ Sells(West, x, </a:t>
            </a:r>
            <a:r>
              <a:rPr lang="en-US" sz="1800" i="1" dirty="0" err="1"/>
              <a:t>Nono</a:t>
            </a:r>
            <a:r>
              <a:rPr lang="en-US" sz="1800" i="1" dirty="0"/>
              <a:t>) . (9.6)</a:t>
            </a:r>
            <a:r>
              <a:rPr lang="en-US" sz="1800" dirty="0"/>
              <a:t> </a:t>
            </a:r>
            <a:endParaRPr lang="en-US" sz="1800" dirty="0" smtClean="0"/>
          </a:p>
          <a:p>
            <a:pPr marL="227013" indent="-227013" algn="just">
              <a:spcBef>
                <a:spcPts val="0"/>
              </a:spcBef>
            </a:pPr>
            <a:r>
              <a:rPr lang="en-US" sz="2000" dirty="0" smtClean="0"/>
              <a:t>We </a:t>
            </a:r>
            <a:r>
              <a:rPr lang="en-US" sz="2000" dirty="0"/>
              <a:t>will also need to know that missiles are weapons: </a:t>
            </a:r>
            <a:endParaRPr lang="en-US" sz="2000" dirty="0" smtClean="0"/>
          </a:p>
          <a:p>
            <a:pPr marL="0" indent="0" algn="just">
              <a:spcBef>
                <a:spcPts val="0"/>
              </a:spcBef>
              <a:buNone/>
            </a:pPr>
            <a:r>
              <a:rPr lang="en-US" sz="2000" dirty="0"/>
              <a:t> </a:t>
            </a:r>
            <a:r>
              <a:rPr lang="en-US" sz="2000" dirty="0" smtClean="0"/>
              <a:t>   </a:t>
            </a:r>
            <a:r>
              <a:rPr lang="en-US" sz="1800" i="1" dirty="0" smtClean="0"/>
              <a:t>Missile(x</a:t>
            </a:r>
            <a:r>
              <a:rPr lang="en-US" sz="1800" i="1" dirty="0"/>
              <a:t>) ⇒ Weapon(x) (9.7</a:t>
            </a:r>
            <a:r>
              <a:rPr lang="en-US" sz="1800" i="1" dirty="0" smtClean="0"/>
              <a:t>)</a:t>
            </a:r>
          </a:p>
          <a:p>
            <a:pPr marL="0" indent="0" algn="just">
              <a:spcBef>
                <a:spcPts val="0"/>
              </a:spcBef>
              <a:buNone/>
            </a:pPr>
            <a:r>
              <a:rPr lang="en-US" sz="2000" dirty="0"/>
              <a:t>and we must know that an enemy of America counts as “hostile</a:t>
            </a:r>
            <a:r>
              <a:rPr lang="en-US" sz="2000" dirty="0" smtClean="0"/>
              <a:t>”:</a:t>
            </a:r>
          </a:p>
          <a:p>
            <a:pPr marL="0" indent="0" algn="just">
              <a:spcBef>
                <a:spcPts val="0"/>
              </a:spcBef>
              <a:buNone/>
            </a:pPr>
            <a:r>
              <a:rPr lang="en-US" sz="2000" dirty="0" smtClean="0"/>
              <a:t>    </a:t>
            </a:r>
            <a:r>
              <a:rPr lang="en-US" sz="1800" i="1" dirty="0" smtClean="0"/>
              <a:t>Enemy(x</a:t>
            </a:r>
            <a:r>
              <a:rPr lang="en-US" sz="1800" i="1" dirty="0"/>
              <a:t>, America) ⇒ Hostile(x) . (9.8) </a:t>
            </a:r>
            <a:endParaRPr lang="en-US" sz="1800" i="1" dirty="0" smtClean="0"/>
          </a:p>
          <a:p>
            <a:pPr marL="0" indent="0" algn="just">
              <a:spcBef>
                <a:spcPts val="0"/>
              </a:spcBef>
              <a:buNone/>
            </a:pPr>
            <a:r>
              <a:rPr lang="en-US" sz="2000" dirty="0" smtClean="0"/>
              <a:t>“</a:t>
            </a:r>
            <a:r>
              <a:rPr lang="en-US" sz="2000" dirty="0"/>
              <a:t>West, who is American ...”: </a:t>
            </a:r>
            <a:endParaRPr lang="en-US" sz="2000" dirty="0" smtClean="0"/>
          </a:p>
          <a:p>
            <a:pPr marL="0" indent="0" algn="just">
              <a:spcBef>
                <a:spcPts val="0"/>
              </a:spcBef>
              <a:buNone/>
            </a:pPr>
            <a:r>
              <a:rPr lang="en-US" sz="2000" i="1" dirty="0" smtClean="0"/>
              <a:t>   </a:t>
            </a:r>
            <a:r>
              <a:rPr lang="en-US" sz="1800" i="1" dirty="0" smtClean="0"/>
              <a:t>American(West</a:t>
            </a:r>
            <a:r>
              <a:rPr lang="en-US" sz="1800" i="1" dirty="0"/>
              <a:t>) . (9.9) </a:t>
            </a:r>
            <a:endParaRPr lang="en-US" sz="1800" i="1" dirty="0" smtClean="0"/>
          </a:p>
          <a:p>
            <a:pPr marL="0" indent="0" algn="just">
              <a:spcBef>
                <a:spcPts val="0"/>
              </a:spcBef>
              <a:buNone/>
            </a:pPr>
            <a:r>
              <a:rPr lang="en-US" sz="2000" dirty="0" smtClean="0"/>
              <a:t>“</a:t>
            </a:r>
            <a:r>
              <a:rPr lang="en-US" sz="2000" dirty="0"/>
              <a:t>The country </a:t>
            </a:r>
            <a:r>
              <a:rPr lang="en-US" sz="2000" dirty="0" err="1"/>
              <a:t>Nono</a:t>
            </a:r>
            <a:r>
              <a:rPr lang="en-US" sz="2000" dirty="0"/>
              <a:t>, an enemy of America ...”: </a:t>
            </a:r>
            <a:r>
              <a:rPr lang="en-US" sz="2000" dirty="0" smtClean="0"/>
              <a:t>     </a:t>
            </a:r>
          </a:p>
          <a:p>
            <a:pPr marL="0" indent="0" algn="just">
              <a:spcBef>
                <a:spcPts val="0"/>
              </a:spcBef>
              <a:buNone/>
            </a:pPr>
            <a:r>
              <a:rPr lang="en-US" sz="2000" i="1" dirty="0"/>
              <a:t> </a:t>
            </a:r>
            <a:r>
              <a:rPr lang="en-US" sz="2000" i="1" dirty="0" smtClean="0"/>
              <a:t>  Enemy(</a:t>
            </a:r>
            <a:r>
              <a:rPr lang="en-US" sz="2000" i="1" dirty="0" err="1" smtClean="0"/>
              <a:t>Nono</a:t>
            </a:r>
            <a:r>
              <a:rPr lang="en-US" sz="2000" i="1" dirty="0"/>
              <a:t>, America) . (9.10)</a:t>
            </a:r>
            <a:r>
              <a:rPr lang="en-US" sz="2000" i="1" dirty="0" smtClean="0"/>
              <a:t> </a:t>
            </a:r>
          </a:p>
          <a:p>
            <a:pPr marL="0" indent="0" algn="just">
              <a:spcBef>
                <a:spcPts val="0"/>
              </a:spcBef>
              <a:buNone/>
            </a:pPr>
            <a:r>
              <a:rPr lang="en-US" sz="2000" dirty="0"/>
              <a:t>This knowledge base contains no function symbols and is therefore an instance of the class </a:t>
            </a:r>
            <a:r>
              <a:rPr lang="en-US" sz="2000" dirty="0" smtClean="0"/>
              <a:t>of </a:t>
            </a:r>
            <a:r>
              <a:rPr lang="en-US" sz="2000" dirty="0" err="1"/>
              <a:t>Datalog</a:t>
            </a:r>
            <a:r>
              <a:rPr lang="en-US" sz="2000" dirty="0"/>
              <a:t> knowledge bases</a:t>
            </a:r>
            <a:endParaRPr lang="en-US" sz="20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6159624" y="260648"/>
            <a:ext cx="5472608" cy="64087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None/>
            </a:pPr>
            <a:r>
              <a:rPr lang="en-US" sz="2000" b="1" dirty="0"/>
              <a:t>A simple forward-chaining </a:t>
            </a:r>
            <a:r>
              <a:rPr lang="en-US" sz="2000" b="1" dirty="0" smtClean="0"/>
              <a:t>algorithm:</a:t>
            </a:r>
          </a:p>
          <a:p>
            <a:pPr marL="227013" indent="-227013" algn="just">
              <a:spcBef>
                <a:spcPts val="0"/>
              </a:spcBef>
            </a:pPr>
            <a:r>
              <a:rPr lang="en-US" sz="2000" dirty="0" smtClean="0"/>
              <a:t>The </a:t>
            </a:r>
            <a:r>
              <a:rPr lang="en-US" sz="2000" dirty="0"/>
              <a:t>first forward-chaining algorithm we consider is a simple one, shown in Figure 9.3. </a:t>
            </a:r>
            <a:endParaRPr lang="en-US" sz="2000" dirty="0" smtClean="0"/>
          </a:p>
          <a:p>
            <a:pPr marL="227013" indent="-227013" algn="just">
              <a:spcBef>
                <a:spcPts val="0"/>
              </a:spcBef>
            </a:pPr>
            <a:r>
              <a:rPr lang="en-US" sz="2000" dirty="0" smtClean="0"/>
              <a:t>Starting </a:t>
            </a:r>
            <a:r>
              <a:rPr lang="en-US" sz="2000" dirty="0"/>
              <a:t>from the known facts, it triggers all the rules whose premises are satisfied, adding their conclusions to the known facts. </a:t>
            </a:r>
            <a:endParaRPr lang="en-US" sz="2000" dirty="0" smtClean="0"/>
          </a:p>
          <a:p>
            <a:pPr marL="227013" indent="-227013" algn="just">
              <a:spcBef>
                <a:spcPts val="0"/>
              </a:spcBef>
            </a:pPr>
            <a:r>
              <a:rPr lang="en-US" sz="2000" dirty="0" smtClean="0"/>
              <a:t>The </a:t>
            </a:r>
            <a:r>
              <a:rPr lang="en-US" sz="2000" dirty="0"/>
              <a:t>process repeats until the query is answered (assuming that just one answer is required) or no new facts are added. </a:t>
            </a:r>
            <a:endParaRPr lang="en-US" sz="2000" dirty="0" smtClean="0"/>
          </a:p>
          <a:p>
            <a:pPr marL="227013" indent="-227013" algn="just">
              <a:spcBef>
                <a:spcPts val="0"/>
              </a:spcBef>
            </a:pPr>
            <a:r>
              <a:rPr lang="en-US" sz="2000" dirty="0" smtClean="0"/>
              <a:t>Notice </a:t>
            </a:r>
            <a:r>
              <a:rPr lang="en-US" sz="2000" dirty="0"/>
              <a:t>that a fact is not “new” </a:t>
            </a:r>
            <a:r>
              <a:rPr lang="en-US" sz="2000" dirty="0" smtClean="0"/>
              <a:t>if </a:t>
            </a:r>
            <a:r>
              <a:rPr lang="en-US" sz="2000" dirty="0"/>
              <a:t>it is just a renaming of a known fact. </a:t>
            </a:r>
            <a:endParaRPr lang="en-US" sz="2000" dirty="0" smtClean="0"/>
          </a:p>
          <a:p>
            <a:pPr marL="227013" indent="-227013" algn="just">
              <a:spcBef>
                <a:spcPts val="0"/>
              </a:spcBef>
            </a:pPr>
            <a:r>
              <a:rPr lang="en-US" sz="2000" dirty="0" smtClean="0"/>
              <a:t>One </a:t>
            </a:r>
            <a:r>
              <a:rPr lang="en-US" sz="2000" dirty="0"/>
              <a:t>sentence is a renaming of another if they are identical except for the names of the variables. </a:t>
            </a:r>
            <a:endParaRPr lang="en-US" sz="2000" dirty="0" smtClean="0"/>
          </a:p>
          <a:p>
            <a:pPr marL="227013" indent="-227013" algn="just">
              <a:spcBef>
                <a:spcPts val="0"/>
              </a:spcBef>
            </a:pPr>
            <a:r>
              <a:rPr lang="en-US" sz="2000" dirty="0" smtClean="0"/>
              <a:t>Ex: </a:t>
            </a:r>
            <a:r>
              <a:rPr lang="en-US" sz="2000" dirty="0"/>
              <a:t>Likes(x</a:t>
            </a:r>
            <a:r>
              <a:rPr lang="en-US" sz="2000" dirty="0" smtClean="0"/>
              <a:t>, </a:t>
            </a:r>
            <a:r>
              <a:rPr lang="en-US" sz="2000" dirty="0" err="1" smtClean="0"/>
              <a:t>IceCream</a:t>
            </a:r>
            <a:r>
              <a:rPr lang="en-US" sz="2000" dirty="0"/>
              <a:t>) and Likes(y</a:t>
            </a:r>
            <a:r>
              <a:rPr lang="en-US" sz="2000" dirty="0" smtClean="0"/>
              <a:t>, </a:t>
            </a:r>
            <a:r>
              <a:rPr lang="en-US" sz="2000" dirty="0" err="1" smtClean="0"/>
              <a:t>IceCream</a:t>
            </a:r>
            <a:r>
              <a:rPr lang="en-US" sz="2000" dirty="0"/>
              <a:t>) are </a:t>
            </a:r>
            <a:r>
              <a:rPr lang="en-US" sz="2000" dirty="0" err="1"/>
              <a:t>renamings</a:t>
            </a:r>
            <a:r>
              <a:rPr lang="en-US" sz="2000" dirty="0"/>
              <a:t> of each other because they differ only in the choice of x or y; their meanings are identical: everyone likes ice cream. </a:t>
            </a:r>
            <a:endParaRPr lang="en-US" sz="2000" dirty="0" smtClean="0"/>
          </a:p>
          <a:p>
            <a:pPr marL="227013" indent="-227013" algn="just">
              <a:spcBef>
                <a:spcPts val="0"/>
              </a:spcBef>
            </a:pPr>
            <a:r>
              <a:rPr lang="en-US" sz="2000" dirty="0" smtClean="0"/>
              <a:t>We </a:t>
            </a:r>
            <a:r>
              <a:rPr lang="en-US" sz="2000" dirty="0"/>
              <a:t>use our crime problem to illustrate how FOL-FC-ASK works.</a:t>
            </a:r>
            <a:endParaRPr lang="en-US" sz="2000" dirty="0" smtClean="0"/>
          </a:p>
        </p:txBody>
      </p:sp>
    </p:spTree>
    <p:extLst>
      <p:ext uri="{BB962C8B-B14F-4D97-AF65-F5344CB8AC3E}">
        <p14:creationId xmlns:p14="http://schemas.microsoft.com/office/powerpoint/2010/main" val="241991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332656"/>
            <a:ext cx="5616624" cy="6336704"/>
          </a:xfrm>
        </p:spPr>
        <p:txBody>
          <a:bodyPr>
            <a:noAutofit/>
          </a:bodyPr>
          <a:lstStyle/>
          <a:p>
            <a:pPr algn="just">
              <a:spcBef>
                <a:spcPts val="0"/>
              </a:spcBef>
            </a:pPr>
            <a:r>
              <a:rPr lang="en-US" sz="1900" dirty="0"/>
              <a:t>The implication sentences are (9.3), (9.6), (9.7), and (9.8). </a:t>
            </a:r>
            <a:endParaRPr lang="en-US" sz="1900" dirty="0" smtClean="0"/>
          </a:p>
          <a:p>
            <a:pPr algn="just">
              <a:spcBef>
                <a:spcPts val="0"/>
              </a:spcBef>
            </a:pPr>
            <a:r>
              <a:rPr lang="en-US" sz="1900" dirty="0" smtClean="0"/>
              <a:t>Two </a:t>
            </a:r>
            <a:r>
              <a:rPr lang="en-US" sz="1900" dirty="0"/>
              <a:t>iterations are required: </a:t>
            </a:r>
            <a:endParaRPr lang="en-US" sz="1900" dirty="0" smtClean="0"/>
          </a:p>
          <a:p>
            <a:pPr algn="just">
              <a:spcBef>
                <a:spcPts val="0"/>
              </a:spcBef>
            </a:pPr>
            <a:r>
              <a:rPr lang="en-US" sz="1900" dirty="0" smtClean="0"/>
              <a:t>• </a:t>
            </a:r>
            <a:r>
              <a:rPr lang="en-US" sz="1900" dirty="0"/>
              <a:t>On the first iteration, rule (9.3) has unsatisfied premises. </a:t>
            </a:r>
            <a:endParaRPr lang="en-US" sz="1900" dirty="0" smtClean="0"/>
          </a:p>
          <a:p>
            <a:pPr algn="just">
              <a:spcBef>
                <a:spcPts val="0"/>
              </a:spcBef>
            </a:pPr>
            <a:r>
              <a:rPr lang="en-US" sz="1900" dirty="0" smtClean="0"/>
              <a:t>Rule </a:t>
            </a:r>
            <a:r>
              <a:rPr lang="en-US" sz="1900" dirty="0"/>
              <a:t>(9.6) is satisfied with {x/M1}, and Sells(West, M1, </a:t>
            </a:r>
            <a:r>
              <a:rPr lang="en-US" sz="1900" dirty="0" err="1"/>
              <a:t>Nono</a:t>
            </a:r>
            <a:r>
              <a:rPr lang="en-US" sz="1900" dirty="0"/>
              <a:t>) is added. </a:t>
            </a:r>
            <a:endParaRPr lang="en-US" sz="1900" dirty="0" smtClean="0"/>
          </a:p>
          <a:p>
            <a:pPr algn="just">
              <a:spcBef>
                <a:spcPts val="0"/>
              </a:spcBef>
            </a:pPr>
            <a:r>
              <a:rPr lang="en-US" sz="1900" dirty="0" smtClean="0"/>
              <a:t>Rule </a:t>
            </a:r>
            <a:r>
              <a:rPr lang="en-US" sz="1900" dirty="0"/>
              <a:t>(9.7) is satisfied with {x/M1}, and Weapon(M1) is added. </a:t>
            </a:r>
            <a:endParaRPr lang="en-US" sz="1900" dirty="0" smtClean="0"/>
          </a:p>
          <a:p>
            <a:pPr algn="just">
              <a:spcBef>
                <a:spcPts val="0"/>
              </a:spcBef>
            </a:pPr>
            <a:r>
              <a:rPr lang="en-US" sz="1900" dirty="0" smtClean="0"/>
              <a:t>Rule </a:t>
            </a:r>
            <a:r>
              <a:rPr lang="en-US" sz="1900" dirty="0"/>
              <a:t>(9.8) is satisfied with {x/</a:t>
            </a:r>
            <a:r>
              <a:rPr lang="en-US" sz="1900" dirty="0" err="1"/>
              <a:t>Nono</a:t>
            </a:r>
            <a:r>
              <a:rPr lang="en-US" sz="1900" dirty="0"/>
              <a:t>}, and Hostile(</a:t>
            </a:r>
            <a:r>
              <a:rPr lang="en-US" sz="1900" dirty="0" err="1"/>
              <a:t>Nono</a:t>
            </a:r>
            <a:r>
              <a:rPr lang="en-US" sz="1900" dirty="0"/>
              <a:t>) is added. </a:t>
            </a:r>
            <a:endParaRPr lang="en-US" sz="1900" dirty="0" smtClean="0"/>
          </a:p>
          <a:p>
            <a:pPr marL="0" indent="0" algn="just">
              <a:spcBef>
                <a:spcPts val="0"/>
              </a:spcBef>
              <a:buNone/>
            </a:pPr>
            <a:r>
              <a:rPr lang="en-US" sz="1900" dirty="0" smtClean="0"/>
              <a:t>• </a:t>
            </a:r>
            <a:r>
              <a:rPr lang="en-US" sz="1900" dirty="0"/>
              <a:t>On the second iteration, rule (9.3) is satisfied with {x/West, y/M1, z/</a:t>
            </a:r>
            <a:r>
              <a:rPr lang="en-US" sz="1900" dirty="0" err="1"/>
              <a:t>Nono</a:t>
            </a:r>
            <a:r>
              <a:rPr lang="en-US" sz="1900" dirty="0"/>
              <a:t>}, and Criminal(West) is added. </a:t>
            </a:r>
            <a:endParaRPr lang="en-US" sz="1900" dirty="0" smtClean="0"/>
          </a:p>
          <a:p>
            <a:pPr marL="0" indent="0" algn="just">
              <a:spcBef>
                <a:spcPts val="0"/>
              </a:spcBef>
              <a:buNone/>
            </a:pPr>
            <a:r>
              <a:rPr lang="en-US" sz="1900" dirty="0" smtClean="0"/>
              <a:t>Figure </a:t>
            </a:r>
            <a:r>
              <a:rPr lang="en-US" sz="1900" dirty="0"/>
              <a:t>9.4 shows the proof tree that is generated. </a:t>
            </a:r>
            <a:endParaRPr lang="en-US" sz="1900" dirty="0" smtClean="0"/>
          </a:p>
          <a:p>
            <a:pPr marL="0" indent="0" algn="just">
              <a:spcBef>
                <a:spcPts val="0"/>
              </a:spcBef>
              <a:buNone/>
            </a:pPr>
            <a:r>
              <a:rPr lang="en-US" sz="2400" b="1" dirty="0"/>
              <a:t>Efficient forward chaining</a:t>
            </a:r>
          </a:p>
          <a:p>
            <a:pPr algn="just">
              <a:spcBef>
                <a:spcPts val="0"/>
              </a:spcBef>
            </a:pPr>
            <a:r>
              <a:rPr lang="en-US" sz="1900" dirty="0"/>
              <a:t>A backward-chaining algorithm Figure 9.6 shows a backward-chaining algorithm for definite clauses. </a:t>
            </a:r>
          </a:p>
          <a:p>
            <a:pPr algn="just">
              <a:spcBef>
                <a:spcPts val="0"/>
              </a:spcBef>
            </a:pPr>
            <a:r>
              <a:rPr lang="en-US" sz="1900" dirty="0"/>
              <a:t>FOL-BC-ASK(KB, goal) will be proved if the knowledge base contains a clause of the form lhs ⇒ goal, where lhs (left-hand side) is a list of conjuncts.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2"/>
          <p:cNvSpPr txBox="1">
            <a:spLocks/>
          </p:cNvSpPr>
          <p:nvPr/>
        </p:nvSpPr>
        <p:spPr>
          <a:xfrm>
            <a:off x="6159624" y="3284984"/>
            <a:ext cx="5631436" cy="345638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An </a:t>
            </a:r>
            <a:r>
              <a:rPr lang="en-US" dirty="0"/>
              <a:t>atomic fact like American(West) is considered as a clause whose lhs is the empty list. </a:t>
            </a:r>
            <a:endParaRPr lang="en-US" dirty="0" smtClean="0"/>
          </a:p>
          <a:p>
            <a:pPr algn="just"/>
            <a:r>
              <a:rPr lang="en-US" dirty="0" smtClean="0"/>
              <a:t>Now </a:t>
            </a:r>
            <a:r>
              <a:rPr lang="en-US" dirty="0"/>
              <a:t>a query that contains variables might be proved in multiple ways. For example, the query Person(x) could be proved with the substitution </a:t>
            </a:r>
            <a:r>
              <a:rPr lang="en-US" dirty="0" smtClean="0"/>
              <a:t>{</a:t>
            </a:r>
            <a:r>
              <a:rPr lang="en-US" dirty="0"/>
              <a:t>x/John} as well as with {x/Richard}. </a:t>
            </a:r>
            <a:endParaRPr lang="en-US" dirty="0" smtClean="0"/>
          </a:p>
          <a:p>
            <a:pPr algn="just"/>
            <a:r>
              <a:rPr lang="en-US" dirty="0" smtClean="0"/>
              <a:t>So </a:t>
            </a:r>
            <a:r>
              <a:rPr lang="en-US" dirty="0"/>
              <a:t>we implement FOL-BC-ASK as a generator— a function that returns multiple times, each time giving one possible result. </a:t>
            </a:r>
            <a:endParaRPr lang="en-US" dirty="0" smtClean="0"/>
          </a:p>
          <a:p>
            <a:pPr algn="just"/>
            <a:r>
              <a:rPr lang="en-US" dirty="0" smtClean="0"/>
              <a:t>Backward </a:t>
            </a:r>
            <a:r>
              <a:rPr lang="en-US" dirty="0"/>
              <a:t>chaining is a kind of AND/OR search—the OR part because the goal query can be proved by any rule in the knowledge base, and the AND part because all the conjuncts in the lhs of a clause must be proved.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624" y="260648"/>
            <a:ext cx="5544616"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24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188640"/>
            <a:ext cx="5544616" cy="6408712"/>
          </a:xfrm>
        </p:spPr>
        <p:txBody>
          <a:bodyPr>
            <a:normAutofit fontScale="70000" lnSpcReduction="20000"/>
          </a:bodyPr>
          <a:lstStyle/>
          <a:p>
            <a:pPr algn="just"/>
            <a:r>
              <a:rPr lang="en-US" dirty="0"/>
              <a:t>Figure 9.7 is the proof tree for deriving Criminal(West) from sentences (9.3) through (9.10</a:t>
            </a:r>
            <a:r>
              <a:rPr lang="en-US" dirty="0" smtClean="0"/>
              <a:t>).</a:t>
            </a:r>
          </a:p>
          <a:p>
            <a:pPr marL="0" indent="0" algn="just">
              <a:buNone/>
            </a:pPr>
            <a:r>
              <a:rPr lang="en-US" b="1" dirty="0" smtClean="0"/>
              <a:t>RESOLUTION</a:t>
            </a:r>
          </a:p>
          <a:p>
            <a:pPr algn="just"/>
            <a:r>
              <a:rPr lang="en-US" dirty="0" smtClean="0"/>
              <a:t>The </a:t>
            </a:r>
            <a:r>
              <a:rPr lang="en-US" dirty="0"/>
              <a:t>last of our three families of logical systems is based on resolution. </a:t>
            </a:r>
            <a:endParaRPr lang="en-US" dirty="0" smtClean="0"/>
          </a:p>
          <a:p>
            <a:pPr algn="just"/>
            <a:r>
              <a:rPr lang="en-US" dirty="0" smtClean="0"/>
              <a:t>Propositional </a:t>
            </a:r>
            <a:r>
              <a:rPr lang="en-US" dirty="0"/>
              <a:t>resolution using refutation is a complete inference procedure for </a:t>
            </a:r>
            <a:r>
              <a:rPr lang="en-US" dirty="0" smtClean="0"/>
              <a:t>propositional </a:t>
            </a:r>
            <a:r>
              <a:rPr lang="en-US" dirty="0"/>
              <a:t>logic. </a:t>
            </a:r>
            <a:endParaRPr lang="en-US" dirty="0" smtClean="0"/>
          </a:p>
          <a:p>
            <a:pPr algn="just"/>
            <a:r>
              <a:rPr lang="en-US" dirty="0" smtClean="0"/>
              <a:t>How </a:t>
            </a:r>
            <a:r>
              <a:rPr lang="en-US" dirty="0"/>
              <a:t>to extend resolution to first-order logic</a:t>
            </a:r>
            <a:r>
              <a:rPr lang="en-US" dirty="0" smtClean="0"/>
              <a:t>.</a:t>
            </a:r>
          </a:p>
          <a:p>
            <a:pPr marL="0" indent="0" algn="just">
              <a:buNone/>
            </a:pPr>
            <a:r>
              <a:rPr lang="en-US" b="1" dirty="0"/>
              <a:t>Conjunctive normal form for first-order </a:t>
            </a:r>
            <a:r>
              <a:rPr lang="en-US" b="1" dirty="0" smtClean="0"/>
              <a:t>logic:</a:t>
            </a:r>
            <a:r>
              <a:rPr lang="en-US" dirty="0" smtClean="0"/>
              <a:t> </a:t>
            </a:r>
            <a:r>
              <a:rPr lang="en-US" dirty="0"/>
              <a:t>As in the propositional case, first-order resolution requires that sentences be in conjunctive normal form (CNF)—that is, a conjunction of clauses, where each clause is a disjunction of literals</a:t>
            </a:r>
            <a:r>
              <a:rPr lang="en-US" dirty="0" smtClean="0"/>
              <a:t>.</a:t>
            </a:r>
          </a:p>
          <a:p>
            <a:pPr algn="just"/>
            <a:r>
              <a:rPr lang="en-US" dirty="0"/>
              <a:t>Literals can contain variables, which are assumed to be universally quantified. </a:t>
            </a:r>
          </a:p>
          <a:p>
            <a:pPr algn="just"/>
            <a:r>
              <a:rPr lang="en-US" dirty="0"/>
              <a:t>Ex: The sentence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2"/>
          <p:cNvSpPr txBox="1">
            <a:spLocks/>
          </p:cNvSpPr>
          <p:nvPr/>
        </p:nvSpPr>
        <p:spPr>
          <a:xfrm>
            <a:off x="6159624" y="3573016"/>
            <a:ext cx="5544616" cy="316469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i="1" dirty="0" smtClean="0"/>
              <a:t>∀ </a:t>
            </a:r>
            <a:r>
              <a:rPr lang="en-US" sz="2000" i="1" dirty="0"/>
              <a:t>x American(x) ∧ Weapon(y) ∧ Sells(x, y, z) ∧ Hostile(z) ⇒ Criminal(x) becomes, in CNF, </a:t>
            </a:r>
            <a:endParaRPr lang="en-US" sz="2000" i="1" dirty="0" smtClean="0"/>
          </a:p>
          <a:p>
            <a:pPr algn="just"/>
            <a:r>
              <a:rPr lang="en-US" sz="2000" i="1" dirty="0" smtClean="0"/>
              <a:t>¬</a:t>
            </a:r>
            <a:r>
              <a:rPr lang="en-US" sz="2000" i="1" dirty="0"/>
              <a:t>American(x) ∨ ¬Weapon(y) ∨ ¬Sells(x, y, z) ∨ ¬Hostile(z) ∨ Criminal(x</a:t>
            </a:r>
            <a:r>
              <a:rPr lang="en-US" sz="2000" i="1" dirty="0" smtClean="0"/>
              <a:t>)</a:t>
            </a:r>
          </a:p>
          <a:p>
            <a:pPr algn="just"/>
            <a:r>
              <a:rPr lang="en-US" sz="2000" dirty="0"/>
              <a:t>Every sentence of first-order logic can be converted into an inferentially equivalent CNF sentence. </a:t>
            </a:r>
            <a:endParaRPr lang="en-US" sz="2000" dirty="0" smtClean="0"/>
          </a:p>
          <a:p>
            <a:pPr algn="just"/>
            <a:r>
              <a:rPr lang="en-US" sz="2000" dirty="0" smtClean="0"/>
              <a:t>CNF </a:t>
            </a:r>
            <a:r>
              <a:rPr lang="en-US" sz="2000" dirty="0"/>
              <a:t>sentence will be </a:t>
            </a:r>
            <a:r>
              <a:rPr lang="en-US" sz="2000" dirty="0" err="1"/>
              <a:t>unsatisfiable</a:t>
            </a:r>
            <a:r>
              <a:rPr lang="en-US" sz="2000" dirty="0"/>
              <a:t> </a:t>
            </a:r>
            <a:r>
              <a:rPr lang="en-US" sz="2000" dirty="0" smtClean="0"/>
              <a:t> just </a:t>
            </a:r>
            <a:r>
              <a:rPr lang="en-US" sz="2000" dirty="0"/>
              <a:t>when the original sentence is </a:t>
            </a:r>
            <a:r>
              <a:rPr lang="en-US" sz="2000" dirty="0" err="1"/>
              <a:t>unsatisfiable</a:t>
            </a:r>
            <a:r>
              <a:rPr lang="en-US" sz="2000" dirty="0"/>
              <a:t>, so we have a basis for doing proofs by contradiction on the CNF sentences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624" y="116632"/>
            <a:ext cx="5523002"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47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188640"/>
            <a:ext cx="5544616" cy="6336704"/>
          </a:xfrm>
        </p:spPr>
        <p:txBody>
          <a:bodyPr>
            <a:noAutofit/>
          </a:bodyPr>
          <a:lstStyle/>
          <a:p>
            <a:pPr algn="just">
              <a:spcBef>
                <a:spcPts val="0"/>
              </a:spcBef>
            </a:pPr>
            <a:r>
              <a:rPr lang="en-US" sz="1700" dirty="0"/>
              <a:t>The procedure for conversion to CNF is similar to the propositional </a:t>
            </a:r>
            <a:r>
              <a:rPr lang="en-US" sz="1700" dirty="0" smtClean="0"/>
              <a:t>case. </a:t>
            </a:r>
          </a:p>
          <a:p>
            <a:pPr algn="just">
              <a:spcBef>
                <a:spcPts val="0"/>
              </a:spcBef>
            </a:pPr>
            <a:r>
              <a:rPr lang="en-US" sz="1700" dirty="0" smtClean="0"/>
              <a:t>The </a:t>
            </a:r>
            <a:r>
              <a:rPr lang="en-US" sz="1700" dirty="0"/>
              <a:t>principal difference arises from the need to eliminate existential quantifiers. </a:t>
            </a:r>
            <a:endParaRPr lang="en-US" sz="1700" dirty="0" smtClean="0"/>
          </a:p>
          <a:p>
            <a:pPr algn="just">
              <a:spcBef>
                <a:spcPts val="0"/>
              </a:spcBef>
            </a:pPr>
            <a:r>
              <a:rPr lang="en-US" sz="1700" dirty="0" smtClean="0"/>
              <a:t>We </a:t>
            </a:r>
            <a:r>
              <a:rPr lang="en-US" sz="1700" dirty="0"/>
              <a:t>illustrate the procedure by translating the sentence “Everyone who loves all animals is loved by someone,” or </a:t>
            </a:r>
            <a:endParaRPr lang="en-US" sz="1700" dirty="0" smtClean="0"/>
          </a:p>
          <a:p>
            <a:pPr marL="0" indent="0" algn="just">
              <a:spcBef>
                <a:spcPts val="0"/>
              </a:spcBef>
              <a:buNone/>
            </a:pPr>
            <a:r>
              <a:rPr lang="en-US" sz="1700" dirty="0" smtClean="0"/>
              <a:t>    ∀ </a:t>
            </a:r>
            <a:r>
              <a:rPr lang="en-US" sz="1700" dirty="0"/>
              <a:t>x [∀ y Animal(y) ⇒ Loves(x, y)] ⇒ [∃ y Loves(y, x</a:t>
            </a:r>
            <a:r>
              <a:rPr lang="en-US" sz="1700" dirty="0" smtClean="0"/>
              <a:t>)] </a:t>
            </a:r>
          </a:p>
          <a:p>
            <a:pPr marL="0" indent="0" algn="just">
              <a:spcBef>
                <a:spcPts val="0"/>
              </a:spcBef>
              <a:buNone/>
            </a:pPr>
            <a:r>
              <a:rPr lang="en-US" sz="1700" dirty="0" smtClean="0"/>
              <a:t>The </a:t>
            </a:r>
            <a:r>
              <a:rPr lang="en-US" sz="1700" dirty="0"/>
              <a:t>steps are as follows: </a:t>
            </a:r>
            <a:endParaRPr lang="en-US" sz="1700" dirty="0" smtClean="0"/>
          </a:p>
          <a:p>
            <a:pPr marL="0" indent="0" algn="just">
              <a:spcBef>
                <a:spcPts val="0"/>
              </a:spcBef>
              <a:buNone/>
            </a:pPr>
            <a:r>
              <a:rPr lang="en-US" sz="1700" dirty="0" smtClean="0"/>
              <a:t>• </a:t>
            </a:r>
            <a:r>
              <a:rPr lang="en-US" sz="1700" dirty="0"/>
              <a:t>Eliminate implications: </a:t>
            </a:r>
            <a:endParaRPr lang="en-US" sz="1700" dirty="0" smtClean="0"/>
          </a:p>
          <a:p>
            <a:pPr marL="0" indent="0" algn="just">
              <a:spcBef>
                <a:spcPts val="0"/>
              </a:spcBef>
              <a:buNone/>
            </a:pPr>
            <a:r>
              <a:rPr lang="en-US" sz="1700" dirty="0" smtClean="0"/>
              <a:t>   ∀ </a:t>
            </a:r>
            <a:r>
              <a:rPr lang="en-US" sz="1700" dirty="0"/>
              <a:t>x [¬∀ y ¬Animal(y) ∨ Loves(x, y)] ∨ [∃ y Loves(y, x)] </a:t>
            </a:r>
            <a:r>
              <a:rPr lang="en-US" sz="1700" dirty="0" smtClean="0"/>
              <a:t> </a:t>
            </a:r>
          </a:p>
          <a:p>
            <a:pPr marL="0" indent="0" algn="just">
              <a:spcBef>
                <a:spcPts val="0"/>
              </a:spcBef>
              <a:buNone/>
            </a:pPr>
            <a:r>
              <a:rPr lang="en-US" sz="1700" dirty="0" smtClean="0"/>
              <a:t>• </a:t>
            </a:r>
            <a:r>
              <a:rPr lang="en-US" sz="1700" dirty="0"/>
              <a:t>Move ¬ inwards: In addition to the usual rules for negated connectives, we need rules for negated quantifiers. </a:t>
            </a:r>
            <a:endParaRPr lang="en-US" sz="1700" dirty="0" smtClean="0"/>
          </a:p>
          <a:p>
            <a:pPr algn="just">
              <a:spcBef>
                <a:spcPts val="0"/>
              </a:spcBef>
            </a:pPr>
            <a:r>
              <a:rPr lang="en-US" sz="1700" dirty="0" smtClean="0"/>
              <a:t>Thus</a:t>
            </a:r>
            <a:r>
              <a:rPr lang="en-US" sz="1700" dirty="0"/>
              <a:t>, we have ¬∀ x p becomes ∃ x ¬p </a:t>
            </a:r>
            <a:endParaRPr lang="en-US" sz="1700" dirty="0" smtClean="0"/>
          </a:p>
          <a:p>
            <a:pPr algn="just">
              <a:spcBef>
                <a:spcPts val="0"/>
              </a:spcBef>
            </a:pPr>
            <a:r>
              <a:rPr lang="en-US" sz="1700" dirty="0" smtClean="0"/>
              <a:t>¬</a:t>
            </a:r>
            <a:r>
              <a:rPr lang="en-US" sz="1700" dirty="0"/>
              <a:t>∃ x p becomes ∀ x ¬</a:t>
            </a:r>
            <a:r>
              <a:rPr lang="en-US" sz="1700" dirty="0" smtClean="0"/>
              <a:t>p. </a:t>
            </a:r>
          </a:p>
          <a:p>
            <a:pPr algn="just">
              <a:spcBef>
                <a:spcPts val="0"/>
              </a:spcBef>
            </a:pPr>
            <a:r>
              <a:rPr lang="en-US" sz="1700" dirty="0" smtClean="0"/>
              <a:t>Our </a:t>
            </a:r>
            <a:r>
              <a:rPr lang="en-US" sz="1700" dirty="0"/>
              <a:t>sentence goes through the following transformations: </a:t>
            </a:r>
            <a:endParaRPr lang="en-US" sz="1700" dirty="0" smtClean="0"/>
          </a:p>
          <a:p>
            <a:pPr marL="0" indent="0" algn="just">
              <a:spcBef>
                <a:spcPts val="0"/>
              </a:spcBef>
              <a:buNone/>
            </a:pPr>
            <a:r>
              <a:rPr lang="en-US" sz="1700" dirty="0" smtClean="0"/>
              <a:t>     ∀ </a:t>
            </a:r>
            <a:r>
              <a:rPr lang="en-US" sz="1700" dirty="0"/>
              <a:t>x [∃ y ¬(¬Animal(y) ∨ Loves(x, y))] ∨ [∃ y Loves(y, x)] </a:t>
            </a:r>
            <a:r>
              <a:rPr lang="en-US" sz="1700" dirty="0" smtClean="0"/>
              <a:t> </a:t>
            </a:r>
          </a:p>
          <a:p>
            <a:pPr marL="0" indent="0" algn="just">
              <a:spcBef>
                <a:spcPts val="0"/>
              </a:spcBef>
              <a:buNone/>
            </a:pPr>
            <a:r>
              <a:rPr lang="en-US" sz="1700" dirty="0" smtClean="0"/>
              <a:t>∀ </a:t>
            </a:r>
            <a:r>
              <a:rPr lang="en-US" sz="1700" dirty="0"/>
              <a:t>x [∃ y ¬¬Animal(y) ∧ ¬Loves(x, y)] ∨ [∃ y Loves(y, x)] </a:t>
            </a:r>
            <a:endParaRPr lang="en-US" sz="1700" dirty="0" smtClean="0"/>
          </a:p>
          <a:p>
            <a:pPr marL="0" indent="0" algn="just">
              <a:spcBef>
                <a:spcPts val="0"/>
              </a:spcBef>
              <a:buNone/>
            </a:pPr>
            <a:r>
              <a:rPr lang="en-US" sz="1700" dirty="0" smtClean="0"/>
              <a:t>∀ </a:t>
            </a:r>
            <a:r>
              <a:rPr lang="en-US" sz="1700" dirty="0"/>
              <a:t>x [∃ y Animal(y) ∧ ¬Loves(x, y)] ∨ [∃ y Loves(y, x</a:t>
            </a:r>
            <a:r>
              <a:rPr lang="en-US" sz="1700" dirty="0" smtClean="0"/>
              <a:t>)] </a:t>
            </a:r>
          </a:p>
          <a:p>
            <a:pPr marL="171450" indent="-171450" algn="just">
              <a:spcBef>
                <a:spcPts val="0"/>
              </a:spcBef>
            </a:pPr>
            <a:r>
              <a:rPr lang="en-US" sz="1700" dirty="0" smtClean="0"/>
              <a:t>Notice </a:t>
            </a:r>
            <a:r>
              <a:rPr lang="en-US" sz="1700" dirty="0"/>
              <a:t>how a universal quantifier (∀ y) in the premise of the implication has become an existential quantifier. </a:t>
            </a:r>
            <a:endParaRPr lang="en-US" sz="1700" dirty="0" smtClean="0"/>
          </a:p>
          <a:p>
            <a:pPr marL="171450" indent="-171450" algn="just">
              <a:spcBef>
                <a:spcPts val="0"/>
              </a:spcBef>
            </a:pPr>
            <a:r>
              <a:rPr lang="en-US" sz="1700" dirty="0"/>
              <a:t>The sentence now reads “Either there is some animal that x doesn’t love, or (if this is not the case) someone loves x</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2"/>
          <p:cNvSpPr txBox="1">
            <a:spLocks/>
          </p:cNvSpPr>
          <p:nvPr/>
        </p:nvSpPr>
        <p:spPr>
          <a:xfrm>
            <a:off x="5943600" y="260648"/>
            <a:ext cx="5688632" cy="63367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r>
              <a:rPr lang="en-US" sz="1600" dirty="0" smtClean="0"/>
              <a:t>Standardize </a:t>
            </a:r>
            <a:r>
              <a:rPr lang="en-US" sz="1600" dirty="0"/>
              <a:t>variables: For sentences like (∃ x P(x))∨(∃ x Q(x)) which use the same variable name twice, change the name of one of the variables. </a:t>
            </a:r>
            <a:endParaRPr lang="en-US" sz="1600" dirty="0" smtClean="0"/>
          </a:p>
          <a:p>
            <a:pPr algn="just">
              <a:spcBef>
                <a:spcPts val="0"/>
              </a:spcBef>
            </a:pPr>
            <a:r>
              <a:rPr lang="en-US" sz="1600" dirty="0" smtClean="0"/>
              <a:t>This </a:t>
            </a:r>
            <a:r>
              <a:rPr lang="en-US" sz="1600" dirty="0"/>
              <a:t>avoids confusion later when we drop the quantifiers. </a:t>
            </a:r>
            <a:endParaRPr lang="en-US" sz="1600" dirty="0" smtClean="0"/>
          </a:p>
          <a:p>
            <a:pPr marL="0" indent="0" algn="just">
              <a:spcBef>
                <a:spcPts val="0"/>
              </a:spcBef>
              <a:buNone/>
            </a:pPr>
            <a:r>
              <a:rPr lang="en-US" sz="1600" dirty="0" smtClean="0"/>
              <a:t>        ∀ </a:t>
            </a:r>
            <a:r>
              <a:rPr lang="en-US" sz="1600" dirty="0"/>
              <a:t>x [∃ y Animal(y) ∧ ¬Loves(x, y)] ∨ [∃ z Loves(z, x)] </a:t>
            </a:r>
            <a:endParaRPr lang="en-US" sz="1600" dirty="0" smtClean="0"/>
          </a:p>
          <a:p>
            <a:pPr marL="0" indent="0" algn="just">
              <a:spcBef>
                <a:spcPts val="0"/>
              </a:spcBef>
              <a:buNone/>
            </a:pPr>
            <a:r>
              <a:rPr lang="en-US" sz="1600" dirty="0" smtClean="0"/>
              <a:t>• </a:t>
            </a:r>
            <a:r>
              <a:rPr lang="en-US" sz="1600" dirty="0" err="1"/>
              <a:t>Skolemize</a:t>
            </a:r>
            <a:r>
              <a:rPr lang="en-US" sz="1600" dirty="0"/>
              <a:t>: </a:t>
            </a:r>
            <a:r>
              <a:rPr lang="en-US" sz="1600" dirty="0" err="1"/>
              <a:t>Skolemization</a:t>
            </a:r>
            <a:r>
              <a:rPr lang="en-US" sz="1600" dirty="0"/>
              <a:t> is the process of removing existential quantifiers by </a:t>
            </a:r>
            <a:r>
              <a:rPr lang="en-US" sz="1600" dirty="0" smtClean="0"/>
              <a:t>elimination</a:t>
            </a:r>
            <a:r>
              <a:rPr lang="en-US" sz="1600" dirty="0"/>
              <a:t>. </a:t>
            </a:r>
            <a:endParaRPr lang="en-US" sz="1600" dirty="0" smtClean="0"/>
          </a:p>
          <a:p>
            <a:pPr algn="just">
              <a:spcBef>
                <a:spcPts val="0"/>
              </a:spcBef>
            </a:pPr>
            <a:r>
              <a:rPr lang="en-US" sz="1600" dirty="0" smtClean="0"/>
              <a:t>Translate </a:t>
            </a:r>
            <a:r>
              <a:rPr lang="en-US" sz="1600" dirty="0"/>
              <a:t>∃ x P(x) into P(A), where A is a new constant. </a:t>
            </a:r>
            <a:endParaRPr lang="en-US" sz="1600" dirty="0" smtClean="0"/>
          </a:p>
          <a:p>
            <a:pPr algn="just">
              <a:spcBef>
                <a:spcPts val="0"/>
              </a:spcBef>
            </a:pPr>
            <a:r>
              <a:rPr lang="en-US" sz="1600" dirty="0" smtClean="0"/>
              <a:t>Can’t </a:t>
            </a:r>
            <a:r>
              <a:rPr lang="en-US" sz="1600" dirty="0"/>
              <a:t>apply </a:t>
            </a:r>
            <a:r>
              <a:rPr lang="en-US" sz="1600" dirty="0" smtClean="0"/>
              <a:t>Existential </a:t>
            </a:r>
            <a:r>
              <a:rPr lang="en-US" sz="1600" dirty="0"/>
              <a:t>Instantiation to our sentence above because it doesn’t match the pattern ∃ v α; only parts of the sentence match the pattern. </a:t>
            </a:r>
            <a:endParaRPr lang="en-US" sz="1600" dirty="0" smtClean="0"/>
          </a:p>
          <a:p>
            <a:pPr algn="just">
              <a:spcBef>
                <a:spcPts val="0"/>
              </a:spcBef>
            </a:pPr>
            <a:r>
              <a:rPr lang="en-US" sz="1600" dirty="0" smtClean="0"/>
              <a:t>If </a:t>
            </a:r>
            <a:r>
              <a:rPr lang="en-US" sz="1600" dirty="0"/>
              <a:t>we blindly apply the rule to the two matching parts we get </a:t>
            </a:r>
            <a:endParaRPr lang="en-US" sz="1600" dirty="0" smtClean="0"/>
          </a:p>
          <a:p>
            <a:pPr marL="0" indent="0" algn="just">
              <a:spcBef>
                <a:spcPts val="0"/>
              </a:spcBef>
              <a:buNone/>
            </a:pPr>
            <a:r>
              <a:rPr lang="en-US" sz="1600" dirty="0"/>
              <a:t> </a:t>
            </a:r>
            <a:r>
              <a:rPr lang="en-US" sz="1600" dirty="0" smtClean="0"/>
              <a:t>          </a:t>
            </a:r>
            <a:r>
              <a:rPr lang="en-US" sz="1600" dirty="0" smtClean="0"/>
              <a:t>∀ </a:t>
            </a:r>
            <a:r>
              <a:rPr lang="en-US" sz="1600" dirty="0"/>
              <a:t>x [Animal(A) ∧ ¬Loves(x, A)] ∨ Loves(</a:t>
            </a:r>
            <a:r>
              <a:rPr lang="en-US" sz="1600" dirty="0" err="1"/>
              <a:t>B,x</a:t>
            </a:r>
            <a:r>
              <a:rPr lang="en-US" sz="1600" dirty="0"/>
              <a:t>) </a:t>
            </a:r>
            <a:endParaRPr lang="en-US" sz="1600" dirty="0" smtClean="0"/>
          </a:p>
          <a:p>
            <a:pPr marL="0" indent="0" algn="just">
              <a:spcBef>
                <a:spcPts val="0"/>
              </a:spcBef>
              <a:buNone/>
            </a:pPr>
            <a:r>
              <a:rPr lang="en-US" sz="1600" dirty="0" smtClean="0"/>
              <a:t>which </a:t>
            </a:r>
            <a:r>
              <a:rPr lang="en-US" sz="1600" dirty="0"/>
              <a:t>has the wrong meaning entirely: it says that everyone either fails to love a </a:t>
            </a:r>
            <a:r>
              <a:rPr lang="en-US" sz="1600" dirty="0" smtClean="0"/>
              <a:t>particular </a:t>
            </a:r>
            <a:r>
              <a:rPr lang="en-US" sz="1600" dirty="0"/>
              <a:t>animal A or is loved by some particular entity </a:t>
            </a:r>
            <a:r>
              <a:rPr lang="en-US" sz="1600" dirty="0" smtClean="0"/>
              <a:t>B</a:t>
            </a:r>
          </a:p>
          <a:p>
            <a:pPr marL="0" indent="0" algn="just">
              <a:spcBef>
                <a:spcPts val="0"/>
              </a:spcBef>
              <a:buNone/>
            </a:pPr>
            <a:r>
              <a:rPr lang="en-US" sz="1600" dirty="0"/>
              <a:t>• </a:t>
            </a:r>
            <a:r>
              <a:rPr lang="en-US" sz="1600" b="1" dirty="0"/>
              <a:t>Drop universal quantifiers: </a:t>
            </a:r>
            <a:r>
              <a:rPr lang="en-US" sz="1600" dirty="0"/>
              <a:t>At this point, all remaining variables must be universally quantified. </a:t>
            </a:r>
            <a:endParaRPr lang="en-US" sz="1600" dirty="0" smtClean="0"/>
          </a:p>
          <a:p>
            <a:pPr algn="just">
              <a:spcBef>
                <a:spcPts val="0"/>
              </a:spcBef>
            </a:pPr>
            <a:r>
              <a:rPr lang="en-US" sz="1600" dirty="0" smtClean="0"/>
              <a:t>Sentence </a:t>
            </a:r>
            <a:r>
              <a:rPr lang="en-US" sz="1600" dirty="0"/>
              <a:t>is equivalent to one in which all the universal </a:t>
            </a:r>
            <a:r>
              <a:rPr lang="en-US" sz="1600" dirty="0" smtClean="0"/>
              <a:t>quantifiers </a:t>
            </a:r>
            <a:r>
              <a:rPr lang="en-US" sz="1600" dirty="0"/>
              <a:t>have been moved to the left. </a:t>
            </a:r>
            <a:endParaRPr lang="en-US" sz="1600" dirty="0" smtClean="0"/>
          </a:p>
          <a:p>
            <a:pPr algn="just">
              <a:spcBef>
                <a:spcPts val="0"/>
              </a:spcBef>
            </a:pPr>
            <a:r>
              <a:rPr lang="en-US" sz="1600" dirty="0" smtClean="0"/>
              <a:t>Drop </a:t>
            </a:r>
            <a:r>
              <a:rPr lang="en-US" sz="1600" dirty="0"/>
              <a:t>the universal quantifiers: </a:t>
            </a:r>
            <a:endParaRPr lang="en-US" sz="1600" dirty="0" smtClean="0"/>
          </a:p>
          <a:p>
            <a:pPr marL="0" indent="0" algn="just">
              <a:spcBef>
                <a:spcPts val="0"/>
              </a:spcBef>
              <a:buNone/>
            </a:pPr>
            <a:r>
              <a:rPr lang="en-US" sz="1600" dirty="0"/>
              <a:t> </a:t>
            </a:r>
            <a:r>
              <a:rPr lang="en-US" sz="1600" dirty="0" smtClean="0"/>
              <a:t>       [</a:t>
            </a:r>
            <a:r>
              <a:rPr lang="en-US" sz="1600" dirty="0"/>
              <a:t>Animal(F(x)) ∧ ¬Loves(x, F(x))] ∨ Loves(G(z), x) </a:t>
            </a:r>
            <a:r>
              <a:rPr lang="en-US" sz="1600" dirty="0" smtClean="0"/>
              <a:t> </a:t>
            </a:r>
          </a:p>
          <a:p>
            <a:pPr marL="0" indent="0" algn="just">
              <a:spcBef>
                <a:spcPts val="0"/>
              </a:spcBef>
              <a:buNone/>
            </a:pPr>
            <a:r>
              <a:rPr lang="en-US" sz="1600" dirty="0" smtClean="0"/>
              <a:t>• </a:t>
            </a:r>
            <a:r>
              <a:rPr lang="en-US" sz="1600" dirty="0"/>
              <a:t>Distribute ∨ over ∧: </a:t>
            </a:r>
            <a:endParaRPr lang="en-US" sz="1600" dirty="0" smtClean="0"/>
          </a:p>
          <a:p>
            <a:pPr marL="0" indent="0" algn="just">
              <a:spcBef>
                <a:spcPts val="0"/>
              </a:spcBef>
              <a:buNone/>
            </a:pPr>
            <a:r>
              <a:rPr lang="en-US" sz="1600" dirty="0" smtClean="0"/>
              <a:t>[</a:t>
            </a:r>
            <a:r>
              <a:rPr lang="en-US" sz="1600" dirty="0"/>
              <a:t>Animal(F(x)) ∨ Loves(G(z), x)] ∧ [¬Loves(x, F(x)) ∨ Loves(G(z), x)] </a:t>
            </a:r>
            <a:endParaRPr lang="en-US" sz="1600" dirty="0" smtClean="0"/>
          </a:p>
          <a:p>
            <a:pPr marL="0" indent="0" algn="just">
              <a:spcBef>
                <a:spcPts val="0"/>
              </a:spcBef>
              <a:buNone/>
            </a:pPr>
            <a:r>
              <a:rPr lang="en-US" sz="1600" dirty="0" smtClean="0"/>
              <a:t>This </a:t>
            </a:r>
            <a:r>
              <a:rPr lang="en-US" sz="1600" dirty="0"/>
              <a:t>step may also require flattening out nested conjunctions and disjunctions</a:t>
            </a:r>
            <a:endParaRPr lang="en-US" sz="1600" dirty="0"/>
          </a:p>
          <a:p>
            <a:pPr algn="just">
              <a:spcBef>
                <a:spcPts val="0"/>
              </a:spcBef>
            </a:pPr>
            <a:endParaRPr lang="en-US" sz="1600" dirty="0"/>
          </a:p>
        </p:txBody>
      </p:sp>
    </p:spTree>
    <p:extLst>
      <p:ext uri="{BB962C8B-B14F-4D97-AF65-F5344CB8AC3E}">
        <p14:creationId xmlns:p14="http://schemas.microsoft.com/office/powerpoint/2010/main" val="240462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594360" y="914400"/>
            <a:ext cx="10698480" cy="5486400"/>
          </a:xfrm>
        </p:spPr>
        <p:txBody>
          <a:bodyPr>
            <a:normAutofit fontScale="92500" lnSpcReduction="10000"/>
          </a:bodyPr>
          <a:lstStyle/>
          <a:p>
            <a:pPr algn="just"/>
            <a:r>
              <a:rPr lang="en-US" dirty="0" smtClean="0"/>
              <a:t>How </a:t>
            </a:r>
            <a:r>
              <a:rPr lang="en-US" dirty="0"/>
              <a:t>a knowledge-based agent could represent the world in which it operates and deduce what actions to </a:t>
            </a:r>
            <a:r>
              <a:rPr lang="en-US" dirty="0" smtClean="0"/>
              <a:t>take showed. </a:t>
            </a:r>
          </a:p>
          <a:p>
            <a:pPr algn="just"/>
            <a:r>
              <a:rPr lang="en-US" dirty="0" smtClean="0"/>
              <a:t>Propositional </a:t>
            </a:r>
            <a:r>
              <a:rPr lang="en-US" dirty="0"/>
              <a:t>logic </a:t>
            </a:r>
            <a:r>
              <a:rPr lang="en-US" dirty="0" smtClean="0"/>
              <a:t>is used as </a:t>
            </a:r>
            <a:r>
              <a:rPr lang="en-US" dirty="0"/>
              <a:t>our representation language because it sufficed to illustrate the basic concepts of logic and knowledge-based agents. </a:t>
            </a:r>
            <a:endParaRPr lang="en-US" dirty="0" smtClean="0"/>
          </a:p>
          <a:p>
            <a:pPr algn="just"/>
            <a:r>
              <a:rPr lang="en-US" dirty="0" smtClean="0"/>
              <a:t>Propositional </a:t>
            </a:r>
            <a:r>
              <a:rPr lang="en-US" dirty="0"/>
              <a:t>logic is too puny a language to represent knowledge of complex environments in a concise way. </a:t>
            </a:r>
            <a:endParaRPr lang="en-US" dirty="0" smtClean="0"/>
          </a:p>
          <a:p>
            <a:pPr algn="just"/>
            <a:r>
              <a:rPr lang="en-US" dirty="0" smtClean="0"/>
              <a:t>First-order </a:t>
            </a:r>
            <a:r>
              <a:rPr lang="en-US" dirty="0"/>
              <a:t>logic, </a:t>
            </a:r>
            <a:r>
              <a:rPr lang="en-US" dirty="0" smtClean="0"/>
              <a:t>is </a:t>
            </a:r>
            <a:r>
              <a:rPr lang="en-US" dirty="0"/>
              <a:t>sufficiently expressive to represent a good deal of our commonsense knowledge. </a:t>
            </a:r>
            <a:endParaRPr lang="en-US" dirty="0" smtClean="0"/>
          </a:p>
          <a:p>
            <a:pPr algn="just"/>
            <a:r>
              <a:rPr lang="en-US" dirty="0" smtClean="0"/>
              <a:t>It </a:t>
            </a:r>
            <a:r>
              <a:rPr lang="en-US" dirty="0"/>
              <a:t>also either subsumes or forms the foundation of many other representation languages and has been studied intensively for many decades.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9131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68" y="188640"/>
            <a:ext cx="5544616" cy="2952328"/>
          </a:xfrm>
        </p:spPr>
        <p:txBody>
          <a:bodyPr>
            <a:noAutofit/>
          </a:bodyPr>
          <a:lstStyle/>
          <a:p>
            <a:pPr marL="0" indent="0" algn="just">
              <a:buNone/>
            </a:pPr>
            <a:r>
              <a:rPr lang="en-US" sz="2000" b="1" dirty="0"/>
              <a:t>The resolution inference </a:t>
            </a:r>
            <a:r>
              <a:rPr lang="en-US" sz="2000" b="1" dirty="0" smtClean="0"/>
              <a:t>rule:</a:t>
            </a:r>
          </a:p>
          <a:p>
            <a:pPr algn="just"/>
            <a:r>
              <a:rPr lang="en-US" sz="2000" dirty="0" smtClean="0"/>
              <a:t>The </a:t>
            </a:r>
            <a:r>
              <a:rPr lang="en-US" sz="2000" dirty="0"/>
              <a:t>resolution rule for first-order clauses is simply a lifted version of the propositional </a:t>
            </a:r>
            <a:r>
              <a:rPr lang="en-US" sz="2000" dirty="0" smtClean="0"/>
              <a:t>resolution rule. </a:t>
            </a:r>
          </a:p>
          <a:p>
            <a:pPr algn="just"/>
            <a:r>
              <a:rPr lang="en-US" sz="2000" dirty="0" smtClean="0"/>
              <a:t>Two </a:t>
            </a:r>
            <a:r>
              <a:rPr lang="en-US" sz="2000" dirty="0"/>
              <a:t>clauses, which are assumed to be standardized apart so that they share no variables, can be resolved if they contain complementary literals</a:t>
            </a:r>
            <a:r>
              <a:rPr lang="en-US" sz="2000" dirty="0" smtClean="0"/>
              <a:t>.</a:t>
            </a:r>
          </a:p>
          <a:p>
            <a:pPr algn="just"/>
            <a:r>
              <a:rPr lang="en-US" sz="2000" dirty="0" smtClean="0"/>
              <a:t>Propositional </a:t>
            </a:r>
            <a:r>
              <a:rPr lang="en-US" sz="2000" dirty="0"/>
              <a:t>literals are complementary if one is the negation of the other; first-order literals are complementary if one unifies with the negation of the other. This rule is called the binary resolution rule because it resolves exactly two literals.</a:t>
            </a: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84" y="4797152"/>
            <a:ext cx="540060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087616" y="341040"/>
            <a:ext cx="5544616" cy="10717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t>Example proofs Resolution proves that KB |= α by proving KB ∧ ¬α </a:t>
            </a:r>
            <a:r>
              <a:rPr lang="en-US" sz="2000" dirty="0" err="1"/>
              <a:t>unsatisfiable</a:t>
            </a:r>
            <a:r>
              <a:rPr lang="en-US" sz="2000" dirty="0"/>
              <a:t>, that is, by deriving the empty clause.</a:t>
            </a:r>
            <a:endParaRPr lang="en-US" sz="2000" b="1"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115" y="1340768"/>
            <a:ext cx="5557117" cy="463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87616" y="5971346"/>
            <a:ext cx="5544616" cy="553998"/>
          </a:xfrm>
          <a:prstGeom prst="rect">
            <a:avLst/>
          </a:prstGeom>
        </p:spPr>
        <p:txBody>
          <a:bodyPr wrap="square">
            <a:spAutoFit/>
          </a:bodyPr>
          <a:lstStyle/>
          <a:p>
            <a:r>
              <a:rPr lang="en-US" sz="1500" dirty="0"/>
              <a:t>Figure 7.12, so we need not repeat it here. Instead, we give two example proofs. The first is the crime example from Section 9.3. </a:t>
            </a:r>
          </a:p>
        </p:txBody>
      </p:sp>
    </p:spTree>
    <p:extLst>
      <p:ext uri="{BB962C8B-B14F-4D97-AF65-F5344CB8AC3E}">
        <p14:creationId xmlns:p14="http://schemas.microsoft.com/office/powerpoint/2010/main" val="265513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60" y="260648"/>
            <a:ext cx="5544616" cy="720080"/>
          </a:xfrm>
        </p:spPr>
        <p:txBody>
          <a:bodyPr/>
          <a:lstStyle/>
          <a:p>
            <a:r>
              <a:rPr lang="en-US" dirty="0"/>
              <a:t>The sentences in CNF are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52" y="764704"/>
            <a:ext cx="5040560"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8984" y="2564904"/>
            <a:ext cx="4912370" cy="369332"/>
          </a:xfrm>
          <a:prstGeom prst="rect">
            <a:avLst/>
          </a:prstGeom>
        </p:spPr>
        <p:txBody>
          <a:bodyPr wrap="none">
            <a:spAutoFit/>
          </a:bodyPr>
          <a:lstStyle/>
          <a:p>
            <a:r>
              <a:rPr lang="en-US" dirty="0"/>
              <a:t>We also include the negated goal ¬Criminal(West).</a:t>
            </a:r>
          </a:p>
        </p:txBody>
      </p:sp>
      <p:sp>
        <p:nvSpPr>
          <p:cNvPr id="6" name="Rectangle 5"/>
          <p:cNvSpPr/>
          <p:nvPr/>
        </p:nvSpPr>
        <p:spPr>
          <a:xfrm>
            <a:off x="398984" y="2996952"/>
            <a:ext cx="5943600" cy="2031325"/>
          </a:xfrm>
          <a:prstGeom prst="rect">
            <a:avLst/>
          </a:prstGeom>
        </p:spPr>
        <p:txBody>
          <a:bodyPr>
            <a:spAutoFit/>
          </a:bodyPr>
          <a:lstStyle/>
          <a:p>
            <a:pPr algn="just"/>
            <a:r>
              <a:rPr lang="en-US" dirty="0"/>
              <a:t>This results in a somewhat more complex proof structure. In English, the problem is as follows: Everyone who loves all animals is loved by someone. </a:t>
            </a:r>
            <a:endParaRPr lang="en-US" dirty="0" smtClean="0"/>
          </a:p>
          <a:p>
            <a:pPr algn="just"/>
            <a:r>
              <a:rPr lang="en-US" dirty="0" smtClean="0"/>
              <a:t>Anyone </a:t>
            </a:r>
            <a:r>
              <a:rPr lang="en-US" dirty="0"/>
              <a:t>who kills an animal is loved by no one. Jack loves all animals. </a:t>
            </a:r>
            <a:endParaRPr lang="en-US" dirty="0" smtClean="0"/>
          </a:p>
          <a:p>
            <a:pPr algn="just"/>
            <a:r>
              <a:rPr lang="en-US" dirty="0" smtClean="0"/>
              <a:t>Either </a:t>
            </a:r>
            <a:r>
              <a:rPr lang="en-US" dirty="0"/>
              <a:t>Jack or Curiosity killed the cat, who is named Tuna. Did Curiosity kill the cat?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664" y="188640"/>
            <a:ext cx="5112568"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34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92" y="764704"/>
            <a:ext cx="7495381"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103840" y="1052736"/>
            <a:ext cx="3600400" cy="3416320"/>
          </a:xfrm>
          <a:prstGeom prst="rect">
            <a:avLst/>
          </a:prstGeom>
        </p:spPr>
        <p:txBody>
          <a:bodyPr wrap="square">
            <a:spAutoFit/>
          </a:bodyPr>
          <a:lstStyle/>
          <a:p>
            <a:r>
              <a:rPr lang="en-US" dirty="0"/>
              <a:t>Suppose Curiosity did not kill Tuna. We know that either Jack or Curiosity did; thus Jack must have. Now, Tuna is a cat and cats are animals, so Tuna is an animal. Because anyone who kills an animal is loved by no one, we know that no one loves Jack. On the other hand, Jack loves all animals, so someone loves him; so we have a contradiction. Therefore, Curiosity killed the cat</a:t>
            </a:r>
          </a:p>
        </p:txBody>
      </p:sp>
    </p:spTree>
    <p:extLst>
      <p:ext uri="{BB962C8B-B14F-4D97-AF65-F5344CB8AC3E}">
        <p14:creationId xmlns:p14="http://schemas.microsoft.com/office/powerpoint/2010/main" val="416558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487362"/>
          </a:xfrm>
        </p:spPr>
        <p:txBody>
          <a:bodyPr>
            <a:normAutofit fontScale="90000"/>
          </a:bodyPr>
          <a:lstStyle/>
          <a:p>
            <a:r>
              <a:rPr lang="en-US" dirty="0"/>
              <a:t>REPRESENTATION REVISITED</a:t>
            </a:r>
          </a:p>
        </p:txBody>
      </p:sp>
      <p:sp>
        <p:nvSpPr>
          <p:cNvPr id="3" name="Content Placeholder 2"/>
          <p:cNvSpPr>
            <a:spLocks noGrp="1"/>
          </p:cNvSpPr>
          <p:nvPr>
            <p:ph idx="1"/>
          </p:nvPr>
        </p:nvSpPr>
        <p:spPr>
          <a:xfrm>
            <a:off x="594360" y="990600"/>
            <a:ext cx="10698480" cy="5410201"/>
          </a:xfrm>
        </p:spPr>
        <p:txBody>
          <a:bodyPr>
            <a:normAutofit fontScale="55000" lnSpcReduction="20000"/>
          </a:bodyPr>
          <a:lstStyle/>
          <a:p>
            <a:r>
              <a:rPr lang="en-US" dirty="0" smtClean="0"/>
              <a:t>Discuss </a:t>
            </a:r>
            <a:r>
              <a:rPr lang="en-US" dirty="0"/>
              <a:t>the nature of representation </a:t>
            </a:r>
            <a:r>
              <a:rPr lang="en-US" dirty="0" smtClean="0"/>
              <a:t>languages to motivate </a:t>
            </a:r>
            <a:r>
              <a:rPr lang="en-US" dirty="0"/>
              <a:t>the development of first-order logic, a much more expressive language than the propositional </a:t>
            </a:r>
            <a:r>
              <a:rPr lang="en-US" dirty="0" smtClean="0"/>
              <a:t>logic.</a:t>
            </a:r>
          </a:p>
          <a:p>
            <a:r>
              <a:rPr lang="en-US" dirty="0" smtClean="0"/>
              <a:t>Propositional </a:t>
            </a:r>
            <a:r>
              <a:rPr lang="en-US" dirty="0"/>
              <a:t>logic and at other kinds of languages to understand what works and what </a:t>
            </a:r>
            <a:r>
              <a:rPr lang="en-US" dirty="0" smtClean="0"/>
              <a:t>fails. </a:t>
            </a:r>
          </a:p>
          <a:p>
            <a:r>
              <a:rPr lang="en-US" dirty="0" smtClean="0"/>
              <a:t>Programming </a:t>
            </a:r>
            <a:r>
              <a:rPr lang="en-US" dirty="0"/>
              <a:t>languages (such as C++ or Java or Lisp) are by far the largest class of formal languages in common use. </a:t>
            </a:r>
            <a:endParaRPr lang="en-US" dirty="0" smtClean="0"/>
          </a:p>
          <a:p>
            <a:r>
              <a:rPr lang="en-US" dirty="0" smtClean="0"/>
              <a:t>Programs </a:t>
            </a:r>
            <a:r>
              <a:rPr lang="en-US" dirty="0"/>
              <a:t>themselves represent, in a direct sense, only computational processes</a:t>
            </a:r>
            <a:r>
              <a:rPr lang="en-US" dirty="0" smtClean="0"/>
              <a:t>.</a:t>
            </a:r>
          </a:p>
          <a:p>
            <a:r>
              <a:rPr lang="en-US" dirty="0" smtClean="0"/>
              <a:t>Data </a:t>
            </a:r>
            <a:r>
              <a:rPr lang="en-US" dirty="0"/>
              <a:t>structures within programs can represent facts; </a:t>
            </a:r>
            <a:r>
              <a:rPr lang="en-US" dirty="0" smtClean="0"/>
              <a:t>Ex: a </a:t>
            </a:r>
            <a:r>
              <a:rPr lang="en-US" dirty="0"/>
              <a:t>program could use a 4 × 4 array to represent the contents of the </a:t>
            </a:r>
            <a:r>
              <a:rPr lang="en-US" dirty="0" err="1"/>
              <a:t>wumpus</a:t>
            </a:r>
            <a:r>
              <a:rPr lang="en-US" dirty="0"/>
              <a:t> world. </a:t>
            </a:r>
            <a:endParaRPr lang="en-US" dirty="0" smtClean="0"/>
          </a:p>
          <a:p>
            <a:r>
              <a:rPr lang="en-US" dirty="0" smtClean="0"/>
              <a:t>Programming </a:t>
            </a:r>
            <a:r>
              <a:rPr lang="en-US" dirty="0"/>
              <a:t>language statement World[2,2]← Pit is a fairly natural way to assert that there is a pit in square [2,2]. </a:t>
            </a:r>
            <a:endParaRPr lang="en-US" dirty="0" smtClean="0"/>
          </a:p>
          <a:p>
            <a:r>
              <a:rPr lang="en-US" dirty="0" smtClean="0"/>
              <a:t>Programming </a:t>
            </a:r>
            <a:r>
              <a:rPr lang="en-US" dirty="0"/>
              <a:t>languages lack is any general mechanism for deriving facts from other facts; each update to a data structure is done by a domain-specific procedure whose details are derived by the programmer from his or her own knowledge of the domain. </a:t>
            </a:r>
            <a:endParaRPr lang="en-US" dirty="0" smtClean="0"/>
          </a:p>
          <a:p>
            <a:r>
              <a:rPr lang="en-US" dirty="0" smtClean="0"/>
              <a:t>This </a:t>
            </a:r>
            <a:r>
              <a:rPr lang="en-US" dirty="0"/>
              <a:t>procedural approach can be contrasted with the declarative nature of propositional logic, in which knowledge and inference are separate, and inference is entirely domain </a:t>
            </a:r>
            <a:r>
              <a:rPr lang="en-US" dirty="0" smtClean="0"/>
              <a:t>independent.</a:t>
            </a:r>
          </a:p>
          <a:p>
            <a:r>
              <a:rPr lang="en-US" dirty="0"/>
              <a:t>Propositional logic is a declarative language because its semantics is based on a truth relation between sentences and possible worlds. </a:t>
            </a:r>
            <a:endParaRPr lang="en-US" dirty="0" smtClean="0"/>
          </a:p>
          <a:p>
            <a:r>
              <a:rPr lang="en-US" dirty="0" smtClean="0"/>
              <a:t>It </a:t>
            </a:r>
            <a:r>
              <a:rPr lang="en-US" dirty="0"/>
              <a:t>also has sufficient expressive power to deal with partial information, using disjunction and negation. </a:t>
            </a:r>
            <a:endParaRPr lang="en-US" dirty="0" smtClean="0"/>
          </a:p>
          <a:p>
            <a:r>
              <a:rPr lang="en-US" dirty="0" smtClean="0"/>
              <a:t>Propositional </a:t>
            </a:r>
            <a:r>
              <a:rPr lang="en-US" dirty="0"/>
              <a:t>logic has a third </a:t>
            </a:r>
            <a:r>
              <a:rPr lang="en-US" dirty="0" smtClean="0"/>
              <a:t>property </a:t>
            </a:r>
            <a:r>
              <a:rPr lang="en-US" dirty="0"/>
              <a:t>that is desirable in representation languages, namely, compositionality</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9220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049" y="152400"/>
            <a:ext cx="11175401" cy="6553200"/>
          </a:xfrm>
        </p:spPr>
        <p:txBody>
          <a:bodyPr>
            <a:noAutofit/>
          </a:bodyPr>
          <a:lstStyle/>
          <a:p>
            <a:pPr algn="just">
              <a:spcBef>
                <a:spcPts val="0"/>
              </a:spcBef>
            </a:pPr>
            <a:r>
              <a:rPr lang="en-US" sz="1700" b="1" dirty="0"/>
              <a:t>The language of </a:t>
            </a:r>
            <a:r>
              <a:rPr lang="en-US" sz="1700" b="1" dirty="0" smtClean="0"/>
              <a:t>thought</a:t>
            </a:r>
            <a:r>
              <a:rPr lang="en-US" sz="1700" dirty="0" smtClean="0"/>
              <a:t>: Natural </a:t>
            </a:r>
            <a:r>
              <a:rPr lang="en-US" sz="1700" dirty="0"/>
              <a:t>languages (such as English or Spanish) are very expressive indeed. </a:t>
            </a:r>
            <a:endParaRPr lang="en-US" sz="1700" dirty="0" smtClean="0"/>
          </a:p>
          <a:p>
            <a:pPr algn="just">
              <a:spcBef>
                <a:spcPts val="0"/>
              </a:spcBef>
            </a:pPr>
            <a:r>
              <a:rPr lang="en-US" sz="1700" dirty="0" smtClean="0"/>
              <a:t>Natural </a:t>
            </a:r>
            <a:r>
              <a:rPr lang="en-US" sz="1700" dirty="0"/>
              <a:t>language </a:t>
            </a:r>
            <a:r>
              <a:rPr lang="en-US" sz="1700" dirty="0" smtClean="0"/>
              <a:t>is viewed as </a:t>
            </a:r>
            <a:r>
              <a:rPr lang="en-US" sz="1700" dirty="0"/>
              <a:t>a declarative knowledge representation language. </a:t>
            </a:r>
            <a:endParaRPr lang="en-US" sz="1700" dirty="0" smtClean="0"/>
          </a:p>
          <a:p>
            <a:pPr algn="just">
              <a:spcBef>
                <a:spcPts val="0"/>
              </a:spcBef>
            </a:pPr>
            <a:r>
              <a:rPr lang="en-US" sz="1700" dirty="0" smtClean="0"/>
              <a:t>The </a:t>
            </a:r>
            <a:r>
              <a:rPr lang="en-US" sz="1700" dirty="0"/>
              <a:t>modern view of natural language is that it serves a as a medium for communication rather than pure representation</a:t>
            </a:r>
            <a:r>
              <a:rPr lang="en-US" sz="1700" dirty="0" smtClean="0"/>
              <a:t>.</a:t>
            </a:r>
          </a:p>
          <a:p>
            <a:pPr algn="just">
              <a:spcBef>
                <a:spcPts val="0"/>
              </a:spcBef>
            </a:pPr>
            <a:r>
              <a:rPr lang="en-US" sz="1700" dirty="0" smtClean="0"/>
              <a:t>Meaning </a:t>
            </a:r>
            <a:r>
              <a:rPr lang="en-US" sz="1700" dirty="0"/>
              <a:t>of the sentence depends both on the sentence itself and on the context in which the sentence was spoken. </a:t>
            </a:r>
            <a:endParaRPr lang="en-US" sz="1700" dirty="0" smtClean="0"/>
          </a:p>
          <a:p>
            <a:pPr algn="just">
              <a:spcBef>
                <a:spcPts val="0"/>
              </a:spcBef>
            </a:pPr>
            <a:r>
              <a:rPr lang="en-US" sz="1700" dirty="0"/>
              <a:t>Natural languages also suffer from </a:t>
            </a:r>
            <a:r>
              <a:rPr lang="en-US" sz="1700" dirty="0" smtClean="0"/>
              <a:t>ambiguity</a:t>
            </a:r>
            <a:r>
              <a:rPr lang="en-US" sz="1700" dirty="0"/>
              <a:t>, a problem for a representation language. </a:t>
            </a:r>
            <a:endParaRPr lang="en-US" sz="1700" dirty="0" smtClean="0"/>
          </a:p>
          <a:p>
            <a:pPr algn="just">
              <a:spcBef>
                <a:spcPts val="0"/>
              </a:spcBef>
            </a:pPr>
            <a:r>
              <a:rPr lang="en-US" sz="1700" dirty="0"/>
              <a:t>Language also seems to influence thought through seemingly arbitrary grammatical features such as the gender of nouns</a:t>
            </a:r>
            <a:r>
              <a:rPr lang="en-US" sz="1700" dirty="0" smtClean="0"/>
              <a:t>.</a:t>
            </a:r>
          </a:p>
          <a:p>
            <a:pPr algn="just">
              <a:spcBef>
                <a:spcPts val="0"/>
              </a:spcBef>
            </a:pPr>
            <a:r>
              <a:rPr lang="en-US" sz="1700" dirty="0"/>
              <a:t>In a first-order logic reasoning system that uses CNF, </a:t>
            </a:r>
            <a:r>
              <a:rPr lang="en-US" sz="1700" dirty="0" smtClean="0"/>
              <a:t>linguistic </a:t>
            </a:r>
            <a:r>
              <a:rPr lang="en-US" sz="1700" dirty="0"/>
              <a:t>form “¬(A ∨ B)” and “¬A ∧ ¬B” are the same because </a:t>
            </a:r>
            <a:r>
              <a:rPr lang="en-US" sz="1700" dirty="0" smtClean="0"/>
              <a:t>two </a:t>
            </a:r>
            <a:r>
              <a:rPr lang="en-US" sz="1700" dirty="0"/>
              <a:t>sentences are stored as the same canonical CNF form. </a:t>
            </a:r>
            <a:endParaRPr lang="en-US" sz="1700" dirty="0" smtClean="0"/>
          </a:p>
          <a:p>
            <a:pPr algn="just">
              <a:spcBef>
                <a:spcPts val="0"/>
              </a:spcBef>
            </a:pPr>
            <a:r>
              <a:rPr lang="en-US" sz="1700" dirty="0" smtClean="0"/>
              <a:t>Can </a:t>
            </a:r>
            <a:r>
              <a:rPr lang="en-US" sz="1700" dirty="0"/>
              <a:t>we do that with the human brain? Until recently the answer was “no,” but now it is “maybe</a:t>
            </a:r>
            <a:r>
              <a:rPr lang="en-US" sz="1700" dirty="0" smtClean="0"/>
              <a:t>.”</a:t>
            </a:r>
          </a:p>
          <a:p>
            <a:pPr algn="just">
              <a:spcBef>
                <a:spcPts val="0"/>
              </a:spcBef>
            </a:pPr>
            <a:r>
              <a:rPr lang="en-US" sz="1700" dirty="0"/>
              <a:t>From the viewpoint of formal logic, representing the same knowledge in two different ways makes absolutely no difference; the same facts will be derivable from either </a:t>
            </a:r>
            <a:r>
              <a:rPr lang="en-US" sz="1700" dirty="0" smtClean="0"/>
              <a:t>representation</a:t>
            </a:r>
            <a:r>
              <a:rPr lang="en-US" sz="1700" dirty="0"/>
              <a:t>. </a:t>
            </a:r>
            <a:endParaRPr lang="en-US" sz="1700" dirty="0" smtClean="0"/>
          </a:p>
          <a:p>
            <a:pPr algn="just">
              <a:spcBef>
                <a:spcPts val="0"/>
              </a:spcBef>
            </a:pPr>
            <a:r>
              <a:rPr lang="en-US" sz="1700" b="1" dirty="0"/>
              <a:t>Combining the best of formal and natural </a:t>
            </a:r>
            <a:r>
              <a:rPr lang="en-US" sz="1700" b="1" dirty="0" smtClean="0"/>
              <a:t>languages:</a:t>
            </a:r>
            <a:r>
              <a:rPr lang="en-US" sz="1700" dirty="0" smtClean="0"/>
              <a:t> We </a:t>
            </a:r>
            <a:r>
              <a:rPr lang="en-US" sz="1700" dirty="0"/>
              <a:t>can adopt the foundation of propositional logic—a declarative, compositional semantics that is context-independent and unambiguous—and build a more expressive logic on that foundation, borrowing representational ideas from natural language while avoiding its </a:t>
            </a:r>
            <a:r>
              <a:rPr lang="en-US" sz="1700" dirty="0" smtClean="0"/>
              <a:t>drawbacks</a:t>
            </a:r>
            <a:r>
              <a:rPr lang="en-US" sz="1700" dirty="0"/>
              <a:t>. </a:t>
            </a:r>
            <a:endParaRPr lang="en-US" sz="1700" dirty="0" smtClean="0"/>
          </a:p>
          <a:p>
            <a:pPr algn="just">
              <a:spcBef>
                <a:spcPts val="0"/>
              </a:spcBef>
            </a:pPr>
            <a:r>
              <a:rPr lang="en-US" sz="1700" dirty="0" smtClean="0"/>
              <a:t>Ex: of </a:t>
            </a:r>
            <a:r>
              <a:rPr lang="en-US" sz="1700" b="1" dirty="0"/>
              <a:t>objects, relations, and functions</a:t>
            </a:r>
            <a:r>
              <a:rPr lang="en-US" sz="1700" dirty="0"/>
              <a:t>: </a:t>
            </a:r>
            <a:endParaRPr lang="en-US" sz="1700" dirty="0" smtClean="0"/>
          </a:p>
          <a:p>
            <a:pPr marL="0" indent="0" algn="just">
              <a:spcBef>
                <a:spcPts val="0"/>
              </a:spcBef>
              <a:buNone/>
            </a:pPr>
            <a:r>
              <a:rPr lang="en-US" sz="1700" dirty="0" smtClean="0"/>
              <a:t>     • </a:t>
            </a:r>
            <a:r>
              <a:rPr lang="en-US" sz="1700" dirty="0"/>
              <a:t>Objects: people, houses, numbers, theories, Ronald McDonald, colors, baseball games, wars, centuries ... </a:t>
            </a:r>
            <a:endParaRPr lang="en-US" sz="1700" dirty="0" smtClean="0"/>
          </a:p>
          <a:p>
            <a:pPr marL="0" indent="0" algn="just">
              <a:spcBef>
                <a:spcPts val="0"/>
              </a:spcBef>
              <a:buNone/>
            </a:pPr>
            <a:r>
              <a:rPr lang="en-US" sz="1700" dirty="0" smtClean="0"/>
              <a:t>     • </a:t>
            </a:r>
            <a:r>
              <a:rPr lang="en-US" sz="1700" dirty="0"/>
              <a:t>Relations: these can be unary relations or properties such as red, round, bogus, prime, multistoried ..., or more general n-</a:t>
            </a:r>
            <a:r>
              <a:rPr lang="en-US" sz="1700" dirty="0" err="1"/>
              <a:t>ary</a:t>
            </a:r>
            <a:r>
              <a:rPr lang="en-US" sz="1700" dirty="0"/>
              <a:t> relations such as brother of, bigger than, inside, part of, has color, occurred after, owns, comes between, ... </a:t>
            </a:r>
            <a:endParaRPr lang="en-US" sz="1700" dirty="0" smtClean="0"/>
          </a:p>
          <a:p>
            <a:pPr marL="0" indent="0" algn="just">
              <a:spcBef>
                <a:spcPts val="0"/>
              </a:spcBef>
              <a:buNone/>
            </a:pPr>
            <a:r>
              <a:rPr lang="en-US" sz="1700" dirty="0" smtClean="0"/>
              <a:t>     • </a:t>
            </a:r>
            <a:r>
              <a:rPr lang="en-US" sz="1700" dirty="0"/>
              <a:t>Functions: father of, best friend, third inning of, one more than, beginning of ...</a:t>
            </a:r>
            <a:endParaRPr lang="en-US" sz="17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23664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0" y="304801"/>
            <a:ext cx="11061700" cy="6172199"/>
          </a:xfrm>
        </p:spPr>
        <p:txBody>
          <a:bodyPr>
            <a:normAutofit fontScale="62500" lnSpcReduction="20000"/>
          </a:bodyPr>
          <a:lstStyle/>
          <a:p>
            <a:pPr marL="0" indent="0" algn="just">
              <a:buNone/>
            </a:pPr>
            <a:r>
              <a:rPr lang="en-US" dirty="0"/>
              <a:t> </a:t>
            </a:r>
            <a:r>
              <a:rPr lang="en-US" dirty="0" smtClean="0"/>
              <a:t>   • </a:t>
            </a:r>
            <a:r>
              <a:rPr lang="en-US" dirty="0"/>
              <a:t>“One plus two equals three.” </a:t>
            </a:r>
            <a:endParaRPr lang="en-US" dirty="0" smtClean="0"/>
          </a:p>
          <a:p>
            <a:pPr marL="0" indent="0" algn="just">
              <a:buNone/>
            </a:pPr>
            <a:r>
              <a:rPr lang="en-US" dirty="0" smtClean="0"/>
              <a:t>Objects</a:t>
            </a:r>
            <a:r>
              <a:rPr lang="en-US" dirty="0"/>
              <a:t>: one, two, three, one plus two; Relation: equals; Function: plus. (“One plus two” is a name for the object that is obtained by applying the function “plus” to the objects “one” and “two.” “Three” is another name for this object.) </a:t>
            </a:r>
            <a:endParaRPr lang="en-US" dirty="0" smtClean="0"/>
          </a:p>
          <a:p>
            <a:pPr marL="0" indent="0" algn="just">
              <a:buNone/>
            </a:pPr>
            <a:r>
              <a:rPr lang="en-US" dirty="0" smtClean="0"/>
              <a:t>    • </a:t>
            </a:r>
            <a:r>
              <a:rPr lang="en-US" dirty="0"/>
              <a:t>“Squares neighboring the </a:t>
            </a:r>
            <a:r>
              <a:rPr lang="en-US" dirty="0" err="1"/>
              <a:t>wumpus</a:t>
            </a:r>
            <a:r>
              <a:rPr lang="en-US" dirty="0"/>
              <a:t> are smelly.” </a:t>
            </a:r>
            <a:endParaRPr lang="en-US" dirty="0" smtClean="0"/>
          </a:p>
          <a:p>
            <a:pPr marL="0" indent="0" algn="just">
              <a:buNone/>
            </a:pPr>
            <a:r>
              <a:rPr lang="en-US" dirty="0" smtClean="0"/>
              <a:t>Objects</a:t>
            </a:r>
            <a:r>
              <a:rPr lang="en-US" dirty="0"/>
              <a:t>: </a:t>
            </a:r>
            <a:r>
              <a:rPr lang="en-US" dirty="0" err="1"/>
              <a:t>wumpus</a:t>
            </a:r>
            <a:r>
              <a:rPr lang="en-US" dirty="0"/>
              <a:t>, squares; Property: smelly; Relation: neighboring</a:t>
            </a:r>
            <a:r>
              <a:rPr lang="en-US" dirty="0" smtClean="0"/>
              <a:t>.</a:t>
            </a:r>
          </a:p>
          <a:p>
            <a:pPr algn="just"/>
            <a:r>
              <a:rPr lang="en-US" dirty="0"/>
              <a:t>The language of first-order logic, whose syntax and semantics </a:t>
            </a:r>
            <a:r>
              <a:rPr lang="en-US" dirty="0" smtClean="0"/>
              <a:t>is </a:t>
            </a:r>
            <a:r>
              <a:rPr lang="en-US" dirty="0"/>
              <a:t>built around objects and relations. </a:t>
            </a:r>
            <a:endParaRPr lang="en-US" dirty="0" smtClean="0"/>
          </a:p>
          <a:p>
            <a:pPr algn="just"/>
            <a:r>
              <a:rPr lang="en-US" dirty="0" smtClean="0"/>
              <a:t>It </a:t>
            </a:r>
            <a:r>
              <a:rPr lang="en-US" dirty="0"/>
              <a:t>has been so important to mathematics, philosophy, and artificial intelligence precisely because those fields—and indeed, much of everyday human existence—can be usefully thought of as dealing with objects and the relations among them. </a:t>
            </a:r>
            <a:endParaRPr lang="en-US" dirty="0" smtClean="0"/>
          </a:p>
          <a:p>
            <a:pPr algn="just"/>
            <a:r>
              <a:rPr lang="en-US" dirty="0" smtClean="0"/>
              <a:t>First-order </a:t>
            </a:r>
            <a:r>
              <a:rPr lang="en-US" dirty="0"/>
              <a:t>logic can also express facts about some or all of the objects in the universe. </a:t>
            </a:r>
            <a:endParaRPr lang="en-US" dirty="0" smtClean="0"/>
          </a:p>
          <a:p>
            <a:pPr algn="just"/>
            <a:r>
              <a:rPr lang="en-US" dirty="0" smtClean="0"/>
              <a:t>This </a:t>
            </a:r>
            <a:r>
              <a:rPr lang="en-US" dirty="0"/>
              <a:t>enables one to represent general laws or rules, such as the statement “Squares neighboring the </a:t>
            </a:r>
            <a:r>
              <a:rPr lang="en-US" dirty="0" err="1"/>
              <a:t>wumpus</a:t>
            </a:r>
            <a:r>
              <a:rPr lang="en-US" dirty="0"/>
              <a:t> are smelly</a:t>
            </a:r>
            <a:r>
              <a:rPr lang="en-US" dirty="0" smtClean="0"/>
              <a:t>.”</a:t>
            </a:r>
          </a:p>
          <a:p>
            <a:pPr algn="just"/>
            <a:r>
              <a:rPr lang="en-US" dirty="0"/>
              <a:t>The primary difference between propositional and first-order logic lies in the </a:t>
            </a:r>
            <a:r>
              <a:rPr lang="en-US" dirty="0" smtClean="0"/>
              <a:t>ontological </a:t>
            </a:r>
            <a:r>
              <a:rPr lang="en-US" dirty="0"/>
              <a:t>commitment made by each </a:t>
            </a:r>
            <a:r>
              <a:rPr lang="en-US" dirty="0" smtClean="0"/>
              <a:t>language—i.e., </a:t>
            </a:r>
            <a:r>
              <a:rPr lang="en-US" dirty="0"/>
              <a:t>what it assumes about the nature of reality</a:t>
            </a:r>
            <a:r>
              <a:rPr lang="en-US" dirty="0" smtClean="0"/>
              <a:t>.</a:t>
            </a:r>
          </a:p>
          <a:p>
            <a:pPr algn="just"/>
            <a:r>
              <a:rPr lang="en-US" dirty="0" smtClean="0"/>
              <a:t>Each </a:t>
            </a:r>
            <a:r>
              <a:rPr lang="en-US" dirty="0"/>
              <a:t>fact can be in one of two states: true or false, and each model assigns true or false to each proposition </a:t>
            </a:r>
            <a:r>
              <a:rPr lang="en-US" dirty="0" smtClean="0"/>
              <a:t>symbol</a:t>
            </a:r>
          </a:p>
          <a:p>
            <a:pPr algn="just"/>
            <a:r>
              <a:rPr lang="en-US" dirty="0"/>
              <a:t>First-order logic assumes more; namely, that the world consists of objects with certain relations among them that do or do not </a:t>
            </a:r>
            <a:r>
              <a:rPr lang="en-US" dirty="0" smtClean="0"/>
              <a:t>hold</a:t>
            </a:r>
          </a:p>
          <a:p>
            <a:pPr algn="just"/>
            <a:r>
              <a:rPr lang="en-US" dirty="0"/>
              <a:t>Higher-order logic views the relations and functions referred to by first-order logic as </a:t>
            </a:r>
            <a:r>
              <a:rPr lang="en-US" dirty="0" smtClean="0"/>
              <a:t>objects </a:t>
            </a:r>
            <a:r>
              <a:rPr lang="en-US" dirty="0"/>
              <a:t>in </a:t>
            </a:r>
            <a:r>
              <a:rPr lang="en-US" dirty="0" smtClean="0"/>
              <a:t>themselves.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98247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411162"/>
          </a:xfrm>
        </p:spPr>
        <p:txBody>
          <a:bodyPr>
            <a:noAutofit/>
          </a:bodyPr>
          <a:lstStyle/>
          <a:p>
            <a:r>
              <a:rPr lang="en-US" sz="3600" dirty="0"/>
              <a:t>SYNTAX AND SEMANTICS OF FIRST-ORDER LOGIC</a:t>
            </a:r>
          </a:p>
        </p:txBody>
      </p:sp>
      <p:sp>
        <p:nvSpPr>
          <p:cNvPr id="3" name="Content Placeholder 2"/>
          <p:cNvSpPr>
            <a:spLocks noGrp="1"/>
          </p:cNvSpPr>
          <p:nvPr>
            <p:ph idx="1"/>
          </p:nvPr>
        </p:nvSpPr>
        <p:spPr>
          <a:xfrm>
            <a:off x="330200" y="838200"/>
            <a:ext cx="11309350" cy="5791200"/>
          </a:xfrm>
        </p:spPr>
        <p:txBody>
          <a:bodyPr>
            <a:noAutofit/>
          </a:bodyPr>
          <a:lstStyle/>
          <a:p>
            <a:pPr algn="just">
              <a:spcBef>
                <a:spcPts val="0"/>
              </a:spcBef>
            </a:pPr>
            <a:r>
              <a:rPr lang="en-US" sz="1900" dirty="0" smtClean="0"/>
              <a:t>Possible </a:t>
            </a:r>
            <a:r>
              <a:rPr lang="en-US" sz="1900" dirty="0"/>
              <a:t>worlds of first-order logic reflect the ontological commitment to objects and relations. </a:t>
            </a:r>
            <a:endParaRPr lang="en-US" sz="1900" dirty="0" smtClean="0"/>
          </a:p>
          <a:p>
            <a:pPr algn="just">
              <a:spcBef>
                <a:spcPts val="0"/>
              </a:spcBef>
            </a:pPr>
            <a:r>
              <a:rPr lang="en-US" sz="1900" dirty="0"/>
              <a:t>Models for first-order logic </a:t>
            </a:r>
            <a:r>
              <a:rPr lang="en-US" sz="1900" dirty="0" smtClean="0"/>
              <a:t>are the </a:t>
            </a:r>
            <a:r>
              <a:rPr lang="en-US" sz="1900" dirty="0"/>
              <a:t>models of a logical language are the formal structures that constitute the possible worlds under consideration. </a:t>
            </a:r>
            <a:endParaRPr lang="en-US" sz="1900" dirty="0" smtClean="0"/>
          </a:p>
          <a:p>
            <a:pPr algn="just">
              <a:spcBef>
                <a:spcPts val="0"/>
              </a:spcBef>
            </a:pPr>
            <a:r>
              <a:rPr lang="en-US" sz="1900" dirty="0" smtClean="0"/>
              <a:t>Each </a:t>
            </a:r>
            <a:r>
              <a:rPr lang="en-US" sz="1900" dirty="0"/>
              <a:t>model links the vocabulary of the logical sentences to elements of the possible world, so that the truth of any sentence can be determined. </a:t>
            </a:r>
            <a:endParaRPr lang="en-US" sz="1900" dirty="0" smtClean="0"/>
          </a:p>
          <a:p>
            <a:pPr algn="just">
              <a:spcBef>
                <a:spcPts val="0"/>
              </a:spcBef>
            </a:pPr>
            <a:r>
              <a:rPr lang="en-US" sz="1900" dirty="0" smtClean="0"/>
              <a:t>Models </a:t>
            </a:r>
            <a:r>
              <a:rPr lang="en-US" sz="1900" dirty="0"/>
              <a:t>for propositional logic link proposition symbols to predefined truth values. </a:t>
            </a:r>
            <a:endParaRPr lang="en-US" sz="1900" dirty="0" smtClean="0"/>
          </a:p>
          <a:p>
            <a:pPr algn="just">
              <a:spcBef>
                <a:spcPts val="0"/>
              </a:spcBef>
            </a:pPr>
            <a:r>
              <a:rPr lang="en-US" sz="1900" dirty="0" smtClean="0"/>
              <a:t>Models </a:t>
            </a:r>
            <a:r>
              <a:rPr lang="en-US" sz="1900" dirty="0"/>
              <a:t>for first-order logic are much more interesting. </a:t>
            </a:r>
            <a:endParaRPr lang="en-US" sz="1900" dirty="0" smtClean="0"/>
          </a:p>
          <a:p>
            <a:pPr algn="just">
              <a:spcBef>
                <a:spcPts val="0"/>
              </a:spcBef>
            </a:pPr>
            <a:r>
              <a:rPr lang="en-US" sz="1900" dirty="0" smtClean="0"/>
              <a:t>First</a:t>
            </a:r>
            <a:r>
              <a:rPr lang="en-US" sz="1900" dirty="0"/>
              <a:t>, they have objects </a:t>
            </a:r>
            <a:r>
              <a:rPr lang="en-US" sz="1900" dirty="0" smtClean="0"/>
              <a:t>in </a:t>
            </a:r>
            <a:r>
              <a:rPr lang="en-US" sz="1900" dirty="0"/>
              <a:t>them! The domain of a model is the set of objects or domain elements it contains. </a:t>
            </a:r>
            <a:endParaRPr lang="en-US" sz="1900" dirty="0" smtClean="0"/>
          </a:p>
          <a:p>
            <a:pPr algn="just">
              <a:spcBef>
                <a:spcPts val="0"/>
              </a:spcBef>
            </a:pPr>
            <a:r>
              <a:rPr lang="en-US" sz="1900" dirty="0" smtClean="0"/>
              <a:t>The domain </a:t>
            </a:r>
            <a:r>
              <a:rPr lang="en-US" sz="1900" dirty="0"/>
              <a:t>is required to be nonempty—every possible world must contain at least one object. </a:t>
            </a:r>
            <a:endParaRPr lang="en-US" sz="1900" dirty="0" smtClean="0"/>
          </a:p>
          <a:p>
            <a:pPr algn="just">
              <a:spcBef>
                <a:spcPts val="0"/>
              </a:spcBef>
            </a:pPr>
            <a:r>
              <a:rPr lang="en-US" sz="1900" dirty="0"/>
              <a:t>Figure 8.2 shows a model with five objects: Richard the Lionheart, King of England from 1189 to 1199; his younger brother, the evil King John, who ruled from 1199 to 1215; the left legs of Richard and John; and a crown. </a:t>
            </a:r>
            <a:endParaRPr lang="en-US" sz="1900" dirty="0" smtClean="0"/>
          </a:p>
          <a:p>
            <a:pPr algn="just">
              <a:spcBef>
                <a:spcPts val="0"/>
              </a:spcBef>
            </a:pPr>
            <a:r>
              <a:rPr lang="en-US" sz="1900" dirty="0" smtClean="0"/>
              <a:t>The </a:t>
            </a:r>
            <a:r>
              <a:rPr lang="en-US" sz="1900" dirty="0"/>
              <a:t>objects in the model may be related in various ways. </a:t>
            </a:r>
            <a:endParaRPr lang="en-US" sz="1900" dirty="0" smtClean="0"/>
          </a:p>
          <a:p>
            <a:pPr algn="just">
              <a:spcBef>
                <a:spcPts val="0"/>
              </a:spcBef>
            </a:pPr>
            <a:r>
              <a:rPr lang="en-US" sz="1900" dirty="0" smtClean="0"/>
              <a:t>In </a:t>
            </a:r>
            <a:r>
              <a:rPr lang="en-US" sz="1900" dirty="0"/>
              <a:t>the figure, Richard and TUPLE John are brothers. </a:t>
            </a:r>
            <a:endParaRPr lang="en-US" sz="1900" dirty="0" smtClean="0"/>
          </a:p>
          <a:p>
            <a:pPr algn="just">
              <a:spcBef>
                <a:spcPts val="0"/>
              </a:spcBef>
            </a:pPr>
            <a:r>
              <a:rPr lang="en-US" sz="1900" dirty="0" smtClean="0"/>
              <a:t>A </a:t>
            </a:r>
            <a:r>
              <a:rPr lang="en-US" sz="1900" dirty="0"/>
              <a:t>relation is just the set of tuples of objects that are related. (A tuple is a collection of objects arranged in a fixed order and is written with angle brackets surrounding the objects.) </a:t>
            </a:r>
            <a:endParaRPr lang="en-US" sz="1900" dirty="0" smtClean="0"/>
          </a:p>
          <a:p>
            <a:pPr algn="just">
              <a:spcBef>
                <a:spcPts val="0"/>
              </a:spcBef>
            </a:pPr>
            <a:r>
              <a:rPr lang="en-US" sz="1900" dirty="0" smtClean="0"/>
              <a:t>Thus</a:t>
            </a:r>
            <a:r>
              <a:rPr lang="en-US" sz="1900" dirty="0"/>
              <a:t>, the brotherhood relation in this model is the set </a:t>
            </a:r>
            <a:endParaRPr lang="en-US" sz="1900" dirty="0" smtClean="0"/>
          </a:p>
          <a:p>
            <a:pPr algn="just">
              <a:spcBef>
                <a:spcPts val="0"/>
              </a:spcBef>
            </a:pPr>
            <a:r>
              <a:rPr lang="en-US" sz="1900" dirty="0" smtClean="0"/>
              <a:t>{ </a:t>
            </a:r>
            <a:r>
              <a:rPr lang="en-US" sz="1900" dirty="0"/>
              <a:t>Richard the Lionheart, King John, King John, Richard the Lionheart } . (8.1</a:t>
            </a:r>
            <a:r>
              <a:rPr lang="en-US" sz="1900" dirty="0" smtClean="0"/>
              <a:t>) </a:t>
            </a:r>
            <a:endParaRPr lang="en-US" sz="1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1960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76236"/>
            <a:ext cx="6779426" cy="6324599"/>
          </a:xfrm>
        </p:spPr>
        <p:txBody>
          <a:bodyPr>
            <a:noAutofit/>
          </a:bodyPr>
          <a:lstStyle/>
          <a:p>
            <a:pPr algn="just">
              <a:spcBef>
                <a:spcPts val="0"/>
              </a:spcBef>
            </a:pPr>
            <a:r>
              <a:rPr lang="en-US" sz="2200" dirty="0"/>
              <a:t>The crown is on King John’s head, so the “on head” relation contains just one tuple, the crown, King John. </a:t>
            </a:r>
            <a:endParaRPr lang="en-US" sz="2200" dirty="0" smtClean="0"/>
          </a:p>
          <a:p>
            <a:pPr algn="just">
              <a:spcBef>
                <a:spcPts val="0"/>
              </a:spcBef>
            </a:pPr>
            <a:r>
              <a:rPr lang="en-US" sz="2200" dirty="0" smtClean="0"/>
              <a:t>The </a:t>
            </a:r>
            <a:r>
              <a:rPr lang="en-US" sz="2200" dirty="0"/>
              <a:t>“brother” and “on head” relations are binary relations—that is, they relate pairs of objects. </a:t>
            </a:r>
            <a:endParaRPr lang="en-US" sz="2200" dirty="0" smtClean="0"/>
          </a:p>
          <a:p>
            <a:pPr algn="just">
              <a:spcBef>
                <a:spcPts val="0"/>
              </a:spcBef>
            </a:pPr>
            <a:r>
              <a:rPr lang="en-US" sz="2200" dirty="0" smtClean="0"/>
              <a:t>The </a:t>
            </a:r>
            <a:r>
              <a:rPr lang="en-US" sz="2200" dirty="0"/>
              <a:t>model </a:t>
            </a:r>
            <a:r>
              <a:rPr lang="en-US" sz="2200" dirty="0" smtClean="0"/>
              <a:t>contains </a:t>
            </a:r>
            <a:r>
              <a:rPr lang="en-US" sz="2200" dirty="0"/>
              <a:t>unary relations, or properties: the “person” property is true of both Richard and John; the “king” property is true only of John (presumably because Richard is dead at this point); and the “crown” property is true only of the crown. </a:t>
            </a:r>
            <a:endParaRPr lang="en-US" sz="2200" dirty="0" smtClean="0"/>
          </a:p>
          <a:p>
            <a:pPr algn="just">
              <a:spcBef>
                <a:spcPts val="0"/>
              </a:spcBef>
            </a:pPr>
            <a:r>
              <a:rPr lang="en-US" sz="2200" dirty="0" smtClean="0"/>
              <a:t>Certain </a:t>
            </a:r>
            <a:r>
              <a:rPr lang="en-US" sz="2200" dirty="0"/>
              <a:t>kinds of relationships are best considered as functions, in that a given object must be related to exactly one object in this way. </a:t>
            </a:r>
            <a:endParaRPr lang="en-US" sz="2200" dirty="0" smtClean="0"/>
          </a:p>
          <a:p>
            <a:pPr algn="just">
              <a:spcBef>
                <a:spcPts val="0"/>
              </a:spcBef>
            </a:pPr>
            <a:r>
              <a:rPr lang="en-US" sz="2200" dirty="0" smtClean="0"/>
              <a:t>Ex: </a:t>
            </a:r>
            <a:r>
              <a:rPr lang="en-US" sz="2200" dirty="0"/>
              <a:t>each person has one left leg, so the model has a unary “left leg” function that includes the following mappings: </a:t>
            </a:r>
            <a:endParaRPr lang="en-US" sz="2200" dirty="0" smtClean="0"/>
          </a:p>
          <a:p>
            <a:pPr algn="just">
              <a:spcBef>
                <a:spcPts val="0"/>
              </a:spcBef>
              <a:buNone/>
            </a:pPr>
            <a:r>
              <a:rPr lang="en-US" sz="2200" dirty="0" smtClean="0"/>
              <a:t>     Richard </a:t>
            </a:r>
            <a:r>
              <a:rPr lang="en-US" sz="2200" dirty="0"/>
              <a:t>the Lionheart → Richard’s left leg </a:t>
            </a:r>
            <a:endParaRPr lang="en-US" sz="2200" dirty="0" smtClean="0"/>
          </a:p>
          <a:p>
            <a:pPr algn="just">
              <a:spcBef>
                <a:spcPts val="0"/>
              </a:spcBef>
              <a:buNone/>
            </a:pPr>
            <a:r>
              <a:rPr lang="en-US" sz="2200" dirty="0" smtClean="0"/>
              <a:t>     King </a:t>
            </a:r>
            <a:r>
              <a:rPr lang="en-US" sz="2200" dirty="0"/>
              <a:t>John → John’s left leg . (8.2)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104467" y="857233"/>
            <a:ext cx="4782733" cy="3857625"/>
          </a:xfrm>
          <a:prstGeom prst="rect">
            <a:avLst/>
          </a:prstGeom>
          <a:noFill/>
          <a:ln w="9525">
            <a:noFill/>
            <a:miter lim="800000"/>
            <a:headEnd/>
            <a:tailEnd/>
          </a:ln>
          <a:effectLst/>
        </p:spPr>
      </p:pic>
    </p:spTree>
    <p:extLst>
      <p:ext uri="{BB962C8B-B14F-4D97-AF65-F5344CB8AC3E}">
        <p14:creationId xmlns:p14="http://schemas.microsoft.com/office/powerpoint/2010/main" val="1248044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431" y="428604"/>
            <a:ext cx="6699291" cy="6240756"/>
          </a:xfrm>
        </p:spPr>
        <p:txBody>
          <a:bodyPr>
            <a:normAutofit fontScale="62500" lnSpcReduction="20000"/>
          </a:bodyPr>
          <a:lstStyle/>
          <a:p>
            <a:pPr algn="just"/>
            <a:r>
              <a:rPr lang="en-IN" dirty="0"/>
              <a:t>M</a:t>
            </a:r>
            <a:r>
              <a:rPr lang="en-IN" dirty="0" smtClean="0"/>
              <a:t>odels in first-order logic require </a:t>
            </a:r>
            <a:r>
              <a:rPr lang="en-IN" b="1" dirty="0" smtClean="0"/>
              <a:t>total functions, </a:t>
            </a:r>
            <a:r>
              <a:rPr lang="en-IN" dirty="0" smtClean="0"/>
              <a:t>there must be a value for every input tuple. </a:t>
            </a:r>
          </a:p>
          <a:p>
            <a:pPr algn="just"/>
            <a:r>
              <a:rPr lang="en-IN" dirty="0" smtClean="0"/>
              <a:t>Thus, the crown must have a left leg and so must each of the left legs. </a:t>
            </a:r>
          </a:p>
          <a:p>
            <a:pPr algn="just"/>
            <a:r>
              <a:rPr lang="en-IN" dirty="0" smtClean="0"/>
              <a:t>There is a technical solution to this awkward problem involving an additional “invisible” object that is the left leg of everything that has no left leg, including itself. </a:t>
            </a:r>
          </a:p>
          <a:p>
            <a:pPr algn="just"/>
            <a:r>
              <a:rPr lang="en-US" b="1" dirty="0" smtClean="0"/>
              <a:t>Symbols and interpretations:  </a:t>
            </a:r>
          </a:p>
          <a:p>
            <a:pPr algn="just"/>
            <a:r>
              <a:rPr lang="en-US" dirty="0" smtClean="0"/>
              <a:t>The impatient reader can obtain a complete description from the formal grammar in Figure 8.3. The basic syntactic elements of first-order logic are the symbols that stand for objects, relations, and functions. </a:t>
            </a:r>
          </a:p>
          <a:p>
            <a:pPr algn="just"/>
            <a:r>
              <a:rPr lang="en-US" dirty="0" smtClean="0"/>
              <a:t>The symbols, therefore, come in three kinds: constant symbols, which stand for objects; predicate symbols, which stand for relations; and function symbols, which stand for functions. </a:t>
            </a:r>
          </a:p>
          <a:p>
            <a:pPr algn="just"/>
            <a:r>
              <a:rPr lang="en-US" dirty="0" smtClean="0"/>
              <a:t>Symbols will begin with uppercase letters. </a:t>
            </a:r>
          </a:p>
          <a:p>
            <a:pPr algn="just"/>
            <a:r>
              <a:rPr lang="en-US" dirty="0" smtClean="0"/>
              <a:t>Ex: Constant symbols Richard and John; the predicate symbols Brother , </a:t>
            </a:r>
            <a:r>
              <a:rPr lang="en-US" dirty="0" err="1" smtClean="0"/>
              <a:t>OnHead</a:t>
            </a:r>
            <a:r>
              <a:rPr lang="en-US" dirty="0" smtClean="0"/>
              <a:t>, Person, King, and Crown; and the function symbol </a:t>
            </a:r>
            <a:r>
              <a:rPr lang="en-US" dirty="0" err="1" smtClean="0"/>
              <a:t>LeftLeg</a:t>
            </a:r>
            <a:r>
              <a:rPr lang="en-US" dirty="0" smtClean="0"/>
              <a:t>. </a:t>
            </a:r>
          </a:p>
          <a:p>
            <a:pPr algn="just"/>
            <a:r>
              <a:rPr lang="en-US" dirty="0" smtClean="0"/>
              <a:t>Each predicate and function symbol comes with an arity that fixes the number of arguments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3731" y="116632"/>
            <a:ext cx="4710458"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8666</Words>
  <Application>Microsoft Office PowerPoint</Application>
  <PresentationFormat>Custom</PresentationFormat>
  <Paragraphs>517</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ARTIFICIAL INTELLIGENCE </vt:lpstr>
      <vt:lpstr>UNIT-III</vt:lpstr>
      <vt:lpstr>Introduction</vt:lpstr>
      <vt:lpstr>REPRESENTATION REVISITED</vt:lpstr>
      <vt:lpstr>PowerPoint Presentation</vt:lpstr>
      <vt:lpstr>PowerPoint Presentation</vt:lpstr>
      <vt:lpstr>SYNTAX AND SEMANTICS OF FIRST-ORDER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Dr Rajinikanth</dc:creator>
  <cp:lastModifiedBy>Dr Rajinikanth</cp:lastModifiedBy>
  <cp:revision>74</cp:revision>
  <dcterms:created xsi:type="dcterms:W3CDTF">2006-08-16T00:00:00Z</dcterms:created>
  <dcterms:modified xsi:type="dcterms:W3CDTF">2021-11-10T09:21:03Z</dcterms:modified>
</cp:coreProperties>
</file>