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91" r:id="rId17"/>
    <p:sldId id="290" r:id="rId18"/>
    <p:sldId id="273" r:id="rId19"/>
    <p:sldId id="288" r:id="rId20"/>
    <p:sldId id="289" r:id="rId21"/>
    <p:sldId id="272"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jamesshore.com/Agile-Book/documentation.html" TargetMode="External"/><Relationship Id="rId3" Type="http://schemas.openxmlformats.org/officeDocument/2006/relationships/hyperlink" Target="https://www.jamesshore.com/Agile-Book/no_bugs.html" TargetMode="External"/><Relationship Id="rId7" Type="http://schemas.openxmlformats.org/officeDocument/2006/relationships/hyperlink" Target="https://www.jamesshore.com/Agile-Book/collective_code_ownership.html" TargetMode="External"/><Relationship Id="rId2" Type="http://schemas.openxmlformats.org/officeDocument/2006/relationships/hyperlink" Target="https://www.jamesshore.com/Agile-Book/done_done.html" TargetMode="External"/><Relationship Id="rId1" Type="http://schemas.openxmlformats.org/officeDocument/2006/relationships/slideLayout" Target="../slideLayouts/slideLayout2.xml"/><Relationship Id="rId6" Type="http://schemas.openxmlformats.org/officeDocument/2006/relationships/hyperlink" Target="https://www.jamesshore.com/Agile-Book/continuous_integration.html" TargetMode="External"/><Relationship Id="rId5" Type="http://schemas.openxmlformats.org/officeDocument/2006/relationships/hyperlink" Target="https://www.jamesshore.com/Agile-Book/ten_minute_build.html" TargetMode="External"/><Relationship Id="rId4" Type="http://schemas.openxmlformats.org/officeDocument/2006/relationships/hyperlink" Target="https://www.jamesshore.com/Agile-Book/version_contro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F460EB-72E2-4C55-BD2C-ED48E454B4C6}"/>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UNIT III:</a:t>
            </a:r>
            <a:endParaRPr lang="en-IN" dirty="0"/>
          </a:p>
        </p:txBody>
      </p:sp>
      <p:sp>
        <p:nvSpPr>
          <p:cNvPr id="3" name="Content Placeholder 2">
            <a:extLst>
              <a:ext uri="{FF2B5EF4-FFF2-40B4-BE49-F238E27FC236}">
                <a16:creationId xmlns="" xmlns:a16="http://schemas.microsoft.com/office/drawing/2014/main" id="{E5EAA758-1E01-4EEC-A958-B20900658BCE}"/>
              </a:ext>
            </a:extLst>
          </p:cNvPr>
          <p:cNvSpPr>
            <a:spLocks noGrp="1"/>
          </p:cNvSpPr>
          <p:nvPr>
            <p:ph idx="1"/>
          </p:nvPr>
        </p:nvSpPr>
        <p:spPr/>
        <p:txBody>
          <a:bodyPr>
            <a:normAutofit fontScale="92500"/>
          </a:bodyPr>
          <a:lstStyle/>
          <a:p>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Practicing XP: Thinking: Pair Programming,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Energized Work, Informative Workspace,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Root-Cause Analysis, Retrospectives,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Collaborating: Trust, Sit Together, Real Customer Involvement,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Ubiquitous Language, Stand-Up Meetings,</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Coding Standards, Iteration Demo,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Reporting, </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Releasing: "Done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Done”, No Bugs,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Version Control,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Ten-Minute Build,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 Integration, </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Collective Code Ownership, Documentation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63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53525"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90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962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3" y="0"/>
            <a:ext cx="909637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683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55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702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83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504825"/>
            <a:ext cx="9077325"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885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59C3F-7697-4B95-9973-7881C6F8652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Stand-Up Meetings</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22097363-A0DC-445F-B6DC-58882A6BB460}"/>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We know what our teammates are doing.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 have a special antipathy for status meetings. You know—a manager reads a list of tasks and asks about each one in turn. They seem to go on forever, although my part in them is typically only five minutes. I learn something new in perhaps ten of the other minutes. The remaining 45 minutes are pure waste.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There's a good reason that organizations hold status meetings: people need to know what's going on. XP projects have a more effective mechanism: informative workspaces and the daily stand-up meeting.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01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22738F6-2E62-42C4-BC78-01FC3255D89A}"/>
              </a:ext>
            </a:extLst>
          </p:cNvPr>
          <p:cNvSpPr>
            <a:spLocks noGrp="1"/>
          </p:cNvSpPr>
          <p:nvPr>
            <p:ph idx="1"/>
          </p:nvPr>
        </p:nvSpPr>
        <p:spPr>
          <a:xfrm>
            <a:off x="304800" y="76200"/>
            <a:ext cx="8229600" cy="4525963"/>
          </a:xfrm>
        </p:spPr>
        <p:txBody>
          <a:bodyPr>
            <a:noAutofit/>
          </a:bodyPr>
          <a:lstStyle/>
          <a:p>
            <a:r>
              <a:rPr lang="en-US" sz="2000" dirty="0">
                <a:latin typeface="Times New Roman" panose="02020603050405020304" pitchFamily="18" charset="0"/>
                <a:cs typeface="Times New Roman" panose="02020603050405020304" pitchFamily="18" charset="0"/>
              </a:rPr>
              <a:t> It comes from an agile process also called Scrum. In the Daily Scrum, participants specifically answer three questions: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did I do yesterday?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will I do today?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problems are preventing me from making progress?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 prefer an informal approach, but both styles are valid. Try both and use whichever approach works best for you.</a:t>
            </a:r>
          </a:p>
          <a:p>
            <a:r>
              <a:rPr lang="en-US" sz="2000" dirty="0">
                <a:latin typeface="Times New Roman" panose="02020603050405020304" pitchFamily="18" charset="0"/>
                <a:cs typeface="Times New Roman" panose="02020603050405020304" pitchFamily="18" charset="0"/>
              </a:rPr>
              <a:t>Don't wait for the stand-up to start your day.</a:t>
            </a:r>
          </a:p>
          <a:p>
            <a:r>
              <a:rPr lang="en-US" sz="2000" dirty="0">
                <a:latin typeface="Times New Roman" panose="02020603050405020304" pitchFamily="18" charset="0"/>
                <a:cs typeface="Times New Roman" panose="02020603050405020304" pitchFamily="18" charset="0"/>
              </a:rPr>
              <a:t>One problem with stand-up meetings is that they interrupt the day. This is a particular problem for morning stand-ups: because team members know the meeting will interrupt their work, they sometimes wait for the stand-up to end before starting to work. If people arrive at different times, early arrivals sometimes just waste time until the stand-up starts. You can reduce this problem by moving the stand-up to later in the day, such as just before lunch.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25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2" y="3810000"/>
            <a:ext cx="9107078" cy="2585323"/>
          </a:xfrm>
          <a:prstGeom prst="rect">
            <a:avLst/>
          </a:prstGeom>
        </p:spPr>
        <p:txBody>
          <a:bodyPr wrap="square">
            <a:spAutoFit/>
          </a:bodyPr>
          <a:lstStyle/>
          <a:p>
            <a:pPr marL="285750" indent="-285750">
              <a:buFont typeface="Wingdings" pitchFamily="2" charset="2"/>
              <a:buChar char="Ø"/>
            </a:pPr>
            <a:r>
              <a:rPr lang="en-US" dirty="0">
                <a:solidFill>
                  <a:srgbClr val="000000"/>
                </a:solidFill>
                <a:latin typeface="Times New Roman"/>
              </a:rPr>
              <a:t>Communication among the entire team is the purpose of the stand up meeting. </a:t>
            </a:r>
          </a:p>
          <a:p>
            <a:pPr marL="285750" indent="-285750">
              <a:buFont typeface="Wingdings" pitchFamily="2" charset="2"/>
              <a:buChar char="Ø"/>
            </a:pPr>
            <a:r>
              <a:rPr lang="en-US" dirty="0">
                <a:solidFill>
                  <a:srgbClr val="000000"/>
                </a:solidFill>
                <a:latin typeface="Times New Roman"/>
              </a:rPr>
              <a:t>A stand up meeting every morning is used to communicate problems, solutions, and promote team focus. </a:t>
            </a:r>
          </a:p>
          <a:p>
            <a:pPr marL="285750" indent="-285750">
              <a:buFont typeface="Wingdings" pitchFamily="2" charset="2"/>
              <a:buChar char="Ø"/>
            </a:pPr>
            <a:r>
              <a:rPr lang="en-US" dirty="0">
                <a:solidFill>
                  <a:srgbClr val="000000"/>
                </a:solidFill>
                <a:latin typeface="Times New Roman"/>
              </a:rPr>
              <a:t>Everyone stands up in a circle to avoid long discussions. It is more efficient to have one short meeting that every one is required to attend than many meetings with a few developers each.</a:t>
            </a:r>
          </a:p>
          <a:p>
            <a:pPr marL="285750" indent="-285750">
              <a:buFont typeface="Wingdings" pitchFamily="2" charset="2"/>
              <a:buChar char="Ø"/>
            </a:pPr>
            <a:r>
              <a:rPr lang="en-US" dirty="0">
                <a:solidFill>
                  <a:srgbClr val="000000"/>
                </a:solidFill>
                <a:latin typeface="Times New Roman"/>
              </a:rPr>
              <a:t>During a stand up meeting developers report at least three things; what was accomplished yesterday, what will be attempted today, and what problems are causing delays. </a:t>
            </a:r>
          </a:p>
          <a:p>
            <a:pPr marL="285750" indent="-285750">
              <a:buFont typeface="Wingdings" pitchFamily="2" charset="2"/>
              <a:buChar char="Ø"/>
            </a:pPr>
            <a:r>
              <a:rPr lang="en-US" dirty="0">
                <a:solidFill>
                  <a:srgbClr val="000000"/>
                </a:solidFill>
                <a:latin typeface="Times New Roman"/>
              </a:rPr>
              <a:t>The daily stand up meeting is not another meeting to waste people's time.</a:t>
            </a:r>
          </a:p>
          <a:p>
            <a:pPr marL="285750" indent="-285750">
              <a:buFont typeface="Wingdings" pitchFamily="2" charset="2"/>
              <a:buChar char="Ø"/>
            </a:pPr>
            <a:r>
              <a:rPr lang="en-US" dirty="0">
                <a:solidFill>
                  <a:srgbClr val="000000"/>
                </a:solidFill>
                <a:latin typeface="Times New Roman"/>
              </a:rPr>
              <a:t> It will replace many other meetings giving a net savings several times its own length</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 y="0"/>
            <a:ext cx="908194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799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4C5AE0-B99F-429C-B4EF-EDC447D9A490}"/>
              </a:ext>
            </a:extLst>
          </p:cNvPr>
          <p:cNvSpPr>
            <a:spLocks noGrp="1"/>
          </p:cNvSpPr>
          <p:nvPr>
            <p:ph type="title"/>
          </p:nvPr>
        </p:nvSpPr>
        <p:spPr/>
        <p:txBody>
          <a:bodyPr>
            <a:normAutofit fontScale="90000"/>
          </a:bodyPr>
          <a:lstStyle/>
          <a:p>
            <a:r>
              <a:rPr lang="en-US" b="1" i="0" dirty="0">
                <a:solidFill>
                  <a:srgbClr val="111111"/>
                </a:solidFill>
                <a:effectLst/>
                <a:latin typeface="Times New Roman" panose="02020603050405020304" pitchFamily="18" charset="0"/>
                <a:cs typeface="Times New Roman" panose="02020603050405020304" pitchFamily="18" charset="0"/>
              </a:rPr>
              <a:t>Releasing</a:t>
            </a:r>
            <a:br>
              <a:rPr lang="en-US" b="1" i="0" dirty="0">
                <a:solidFill>
                  <a:srgbClr val="111111"/>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20DB2F-0F58-46DA-8009-0DDAF5DA7200}"/>
              </a:ext>
            </a:extLst>
          </p:cNvPr>
          <p:cNvSpPr>
            <a:spLocks noGrp="1"/>
          </p:cNvSpPr>
          <p:nvPr>
            <p:ph idx="1"/>
          </p:nvPr>
        </p:nvSpPr>
        <p:spPr/>
        <p:txBody>
          <a:bodyPr/>
          <a:lstStyle/>
          <a:p>
            <a:pPr marL="0" indent="0" algn="l">
              <a:buNone/>
            </a:pPr>
            <a:endParaRPr lang="en-US" b="1" i="0" dirty="0">
              <a:solidFill>
                <a:srgbClr val="111111"/>
              </a:solidFill>
              <a:effectLst/>
              <a:latin typeface="utopia-std"/>
            </a:endParaRPr>
          </a:p>
          <a:p>
            <a:pPr algn="l"/>
            <a:r>
              <a:rPr lang="en-US" b="0" i="0" dirty="0">
                <a:solidFill>
                  <a:srgbClr val="111111"/>
                </a:solidFill>
                <a:effectLst/>
                <a:latin typeface="Times New Roman" panose="02020603050405020304" pitchFamily="18" charset="0"/>
                <a:cs typeface="Times New Roman" panose="02020603050405020304" pitchFamily="18" charset="0"/>
              </a:rPr>
              <a:t>What is the value of code? Agile developers value "working software over comprehensive documentation."</a:t>
            </a:r>
            <a:r>
              <a:rPr lang="en-US" b="0" i="0" baseline="30000" dirty="0">
                <a:solidFill>
                  <a:srgbClr val="111111"/>
                </a:solidFill>
                <a:effectLst/>
                <a:latin typeface="Times New Roman" panose="02020603050405020304" pitchFamily="18" charset="0"/>
                <a:cs typeface="Times New Roman" panose="02020603050405020304" pitchFamily="18" charset="0"/>
              </a:rPr>
              <a:t>1</a:t>
            </a:r>
            <a:r>
              <a:rPr lang="en-US" b="0" i="0" dirty="0">
                <a:solidFill>
                  <a:srgbClr val="111111"/>
                </a:solidFill>
                <a:effectLst/>
                <a:latin typeface="Times New Roman" panose="02020603050405020304" pitchFamily="18" charset="0"/>
                <a:cs typeface="Times New Roman" panose="02020603050405020304" pitchFamily="18" charset="0"/>
              </a:rPr>
              <a:t> Does that mean a requirements document has no value? Does it mean unfinished code has no value?</a:t>
            </a:r>
          </a:p>
          <a:p>
            <a:endParaRPr lang="en-IN" dirty="0"/>
          </a:p>
        </p:txBody>
      </p:sp>
    </p:spTree>
    <p:extLst>
      <p:ext uri="{BB962C8B-B14F-4D97-AF65-F5344CB8AC3E}">
        <p14:creationId xmlns:p14="http://schemas.microsoft.com/office/powerpoint/2010/main" val="3408991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76200"/>
            <a:ext cx="8982075"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381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12E5788-EA0D-42BD-8FC9-CF781231935B}"/>
              </a:ext>
            </a:extLst>
          </p:cNvPr>
          <p:cNvSpPr>
            <a:spLocks noGrp="1"/>
          </p:cNvSpPr>
          <p:nvPr>
            <p:ph idx="1"/>
          </p:nvPr>
        </p:nvSpPr>
        <p:spPr>
          <a:xfrm>
            <a:off x="228600" y="533400"/>
            <a:ext cx="8229600" cy="4525963"/>
          </a:xfrm>
        </p:spPr>
        <p:txBody>
          <a:bodyPr>
            <a:normAutofit fontScale="25000" lnSpcReduction="20000"/>
          </a:bodyPr>
          <a:lstStyle/>
          <a:p>
            <a:pPr algn="l"/>
            <a:r>
              <a:rPr lang="en-US" sz="9600" b="0" i="0" dirty="0">
                <a:solidFill>
                  <a:srgbClr val="111111"/>
                </a:solidFill>
                <a:effectLst/>
                <a:latin typeface="Times New Roman" panose="02020603050405020304" pitchFamily="18" charset="0"/>
                <a:cs typeface="Times New Roman" panose="02020603050405020304" pitchFamily="18" charset="0"/>
              </a:rPr>
              <a:t>In order to meet commitments and take advantage of opportunities, you must be able to push your software into production within minutes. This chapter contains seven practices that give you leverage to turn your big release push into a ten-minute tap:</a:t>
            </a:r>
          </a:p>
          <a:p>
            <a:pPr algn="l">
              <a:buFont typeface="Arial" panose="020B0604020202020204" pitchFamily="34" charset="0"/>
              <a:buChar char="•"/>
            </a:pPr>
            <a:r>
              <a:rPr lang="en-US" sz="9600" b="0" i="1" dirty="0">
                <a:solidFill>
                  <a:srgbClr val="111111"/>
                </a:solidFill>
                <a:effectLst/>
                <a:latin typeface="Times New Roman" panose="02020603050405020304" pitchFamily="18" charset="0"/>
                <a:cs typeface="Times New Roman" panose="02020603050405020304" pitchFamily="18" charset="0"/>
                <a:hlinkClick r:id="rId2"/>
              </a:rPr>
              <a:t>"Done </a:t>
            </a:r>
            <a:r>
              <a:rPr lang="en-US" sz="9600" b="0" i="1" dirty="0" err="1">
                <a:solidFill>
                  <a:srgbClr val="111111"/>
                </a:solidFill>
                <a:effectLst/>
                <a:latin typeface="Times New Roman" panose="02020603050405020304" pitchFamily="18" charset="0"/>
                <a:cs typeface="Times New Roman" panose="02020603050405020304" pitchFamily="18" charset="0"/>
                <a:hlinkClick r:id="rId2"/>
              </a:rPr>
              <a:t>Done</a:t>
            </a:r>
            <a:r>
              <a:rPr lang="en-US" sz="9600" b="0" i="1" dirty="0">
                <a:solidFill>
                  <a:srgbClr val="111111"/>
                </a:solidFill>
                <a:effectLst/>
                <a:latin typeface="Times New Roman" panose="02020603050405020304" pitchFamily="18" charset="0"/>
                <a:cs typeface="Times New Roman" panose="02020603050405020304" pitchFamily="18" charset="0"/>
                <a:hlinkClick r:id="rId2"/>
              </a:rPr>
              <a:t>"</a:t>
            </a:r>
            <a:r>
              <a:rPr lang="en-US" sz="9600" b="0" i="0" dirty="0">
                <a:solidFill>
                  <a:srgbClr val="111111"/>
                </a:solidFill>
                <a:effectLst/>
                <a:latin typeface="Times New Roman" panose="02020603050405020304" pitchFamily="18" charset="0"/>
                <a:cs typeface="Times New Roman" panose="02020603050405020304" pitchFamily="18" charset="0"/>
              </a:rPr>
              <a:t> ensures that completed work is ready to release.</a:t>
            </a:r>
          </a:p>
          <a:p>
            <a:pPr algn="l">
              <a:buFont typeface="Arial" panose="020B0604020202020204" pitchFamily="34" charset="0"/>
              <a:buChar char="•"/>
            </a:pPr>
            <a:r>
              <a:rPr lang="en-US" sz="9600" b="0" i="1" dirty="0">
                <a:solidFill>
                  <a:srgbClr val="111111"/>
                </a:solidFill>
                <a:effectLst/>
                <a:latin typeface="Times New Roman" panose="02020603050405020304" pitchFamily="18" charset="0"/>
                <a:cs typeface="Times New Roman" panose="02020603050405020304" pitchFamily="18" charset="0"/>
                <a:hlinkClick r:id="rId3"/>
              </a:rPr>
              <a:t>No Bugs</a:t>
            </a:r>
            <a:r>
              <a:rPr lang="en-US" sz="9600" b="0" i="0" dirty="0">
                <a:solidFill>
                  <a:srgbClr val="111111"/>
                </a:solidFill>
                <a:effectLst/>
                <a:latin typeface="Times New Roman" panose="02020603050405020304" pitchFamily="18" charset="0"/>
                <a:cs typeface="Times New Roman" panose="02020603050405020304" pitchFamily="18" charset="0"/>
              </a:rPr>
              <a:t> allows you to release your software without a separate testing phase.</a:t>
            </a:r>
          </a:p>
          <a:p>
            <a:pPr algn="l">
              <a:buFont typeface="Arial" panose="020B0604020202020204" pitchFamily="34" charset="0"/>
              <a:buChar char="•"/>
            </a:pPr>
            <a:r>
              <a:rPr lang="en-US" sz="9600" b="0" i="1" dirty="0">
                <a:solidFill>
                  <a:srgbClr val="111111"/>
                </a:solidFill>
                <a:effectLst/>
                <a:latin typeface="Times New Roman" panose="02020603050405020304" pitchFamily="18" charset="0"/>
                <a:cs typeface="Times New Roman" panose="02020603050405020304" pitchFamily="18" charset="0"/>
                <a:hlinkClick r:id="rId4"/>
              </a:rPr>
              <a:t>Version Control</a:t>
            </a:r>
            <a:r>
              <a:rPr lang="en-US" sz="9600" b="0" i="0" dirty="0">
                <a:solidFill>
                  <a:srgbClr val="111111"/>
                </a:solidFill>
                <a:effectLst/>
                <a:latin typeface="Times New Roman" panose="02020603050405020304" pitchFamily="18" charset="0"/>
                <a:cs typeface="Times New Roman" panose="02020603050405020304" pitchFamily="18" charset="0"/>
              </a:rPr>
              <a:t> allows team members to work together without stepping on each others' toes.</a:t>
            </a:r>
          </a:p>
          <a:p>
            <a:pPr algn="l">
              <a:buFont typeface="Arial" panose="020B0604020202020204" pitchFamily="34" charset="0"/>
              <a:buChar char="•"/>
            </a:pPr>
            <a:r>
              <a:rPr lang="en-US" sz="9600" b="0" i="0" dirty="0">
                <a:solidFill>
                  <a:srgbClr val="111111"/>
                </a:solidFill>
                <a:effectLst/>
                <a:latin typeface="Times New Roman" panose="02020603050405020304" pitchFamily="18" charset="0"/>
                <a:cs typeface="Times New Roman" panose="02020603050405020304" pitchFamily="18" charset="0"/>
              </a:rPr>
              <a:t>A </a:t>
            </a:r>
            <a:r>
              <a:rPr lang="en-US" sz="9600" b="0" i="1" dirty="0">
                <a:solidFill>
                  <a:srgbClr val="111111"/>
                </a:solidFill>
                <a:effectLst/>
                <a:latin typeface="Times New Roman" panose="02020603050405020304" pitchFamily="18" charset="0"/>
                <a:cs typeface="Times New Roman" panose="02020603050405020304" pitchFamily="18" charset="0"/>
                <a:hlinkClick r:id="rId5"/>
              </a:rPr>
              <a:t>Ten-Minute Build</a:t>
            </a:r>
            <a:r>
              <a:rPr lang="en-US" sz="9600" b="0" i="0" dirty="0">
                <a:solidFill>
                  <a:srgbClr val="111111"/>
                </a:solidFill>
                <a:effectLst/>
                <a:latin typeface="Times New Roman" panose="02020603050405020304" pitchFamily="18" charset="0"/>
                <a:cs typeface="Times New Roman" panose="02020603050405020304" pitchFamily="18" charset="0"/>
              </a:rPr>
              <a:t> builds a tested release package in under ten minutes.</a:t>
            </a:r>
          </a:p>
          <a:p>
            <a:pPr algn="l">
              <a:buFont typeface="Arial" panose="020B0604020202020204" pitchFamily="34" charset="0"/>
              <a:buChar char="•"/>
            </a:pPr>
            <a:r>
              <a:rPr lang="en-US" sz="9600" b="0" i="1" dirty="0">
                <a:solidFill>
                  <a:srgbClr val="111111"/>
                </a:solidFill>
                <a:effectLst/>
                <a:latin typeface="Times New Roman" panose="02020603050405020304" pitchFamily="18" charset="0"/>
                <a:cs typeface="Times New Roman" panose="02020603050405020304" pitchFamily="18" charset="0"/>
                <a:hlinkClick r:id="rId6"/>
              </a:rPr>
              <a:t>Continuous Integration</a:t>
            </a:r>
            <a:r>
              <a:rPr lang="en-US" sz="9600" b="0" i="0" dirty="0">
                <a:solidFill>
                  <a:srgbClr val="111111"/>
                </a:solidFill>
                <a:effectLst/>
                <a:latin typeface="Times New Roman" panose="02020603050405020304" pitchFamily="18" charset="0"/>
                <a:cs typeface="Times New Roman" panose="02020603050405020304" pitchFamily="18" charset="0"/>
              </a:rPr>
              <a:t> prevents a long, risky integration phase.</a:t>
            </a:r>
          </a:p>
          <a:p>
            <a:pPr algn="l">
              <a:buFont typeface="Arial" panose="020B0604020202020204" pitchFamily="34" charset="0"/>
              <a:buChar char="•"/>
            </a:pPr>
            <a:r>
              <a:rPr lang="en-US" sz="9600" b="0" i="1" dirty="0">
                <a:solidFill>
                  <a:srgbClr val="111111"/>
                </a:solidFill>
                <a:effectLst/>
                <a:latin typeface="Times New Roman" panose="02020603050405020304" pitchFamily="18" charset="0"/>
                <a:cs typeface="Times New Roman" panose="02020603050405020304" pitchFamily="18" charset="0"/>
                <a:hlinkClick r:id="rId7"/>
              </a:rPr>
              <a:t>Collective Code Ownership</a:t>
            </a:r>
            <a:r>
              <a:rPr lang="en-US" sz="9600" b="0" i="0" dirty="0">
                <a:solidFill>
                  <a:srgbClr val="111111"/>
                </a:solidFill>
                <a:effectLst/>
                <a:latin typeface="Times New Roman" panose="02020603050405020304" pitchFamily="18" charset="0"/>
                <a:cs typeface="Times New Roman" panose="02020603050405020304" pitchFamily="18" charset="0"/>
              </a:rPr>
              <a:t> allows the team to solve problems no matter where they may lie.</a:t>
            </a:r>
          </a:p>
          <a:p>
            <a:pPr algn="l">
              <a:buFont typeface="Arial" panose="020B0604020202020204" pitchFamily="34" charset="0"/>
              <a:buChar char="•"/>
            </a:pPr>
            <a:r>
              <a:rPr lang="en-US" sz="9600" b="0" i="0" dirty="0">
                <a:solidFill>
                  <a:srgbClr val="111111"/>
                </a:solidFill>
                <a:effectLst/>
                <a:latin typeface="Times New Roman" panose="02020603050405020304" pitchFamily="18" charset="0"/>
                <a:cs typeface="Times New Roman" panose="02020603050405020304" pitchFamily="18" charset="0"/>
              </a:rPr>
              <a:t>Post-hoc </a:t>
            </a:r>
            <a:r>
              <a:rPr lang="en-US" sz="9600" b="0" i="1" dirty="0">
                <a:solidFill>
                  <a:srgbClr val="111111"/>
                </a:solidFill>
                <a:effectLst/>
                <a:latin typeface="Times New Roman" panose="02020603050405020304" pitchFamily="18" charset="0"/>
                <a:cs typeface="Times New Roman" panose="02020603050405020304" pitchFamily="18" charset="0"/>
                <a:hlinkClick r:id="rId8"/>
              </a:rPr>
              <a:t>Documentation</a:t>
            </a:r>
            <a:r>
              <a:rPr lang="en-US" sz="9600" b="0" i="0" dirty="0">
                <a:solidFill>
                  <a:srgbClr val="111111"/>
                </a:solidFill>
                <a:effectLst/>
                <a:latin typeface="Times New Roman" panose="02020603050405020304" pitchFamily="18" charset="0"/>
                <a:cs typeface="Times New Roman" panose="02020603050405020304" pitchFamily="18" charset="0"/>
              </a:rPr>
              <a:t> decreases the cost of documentation and increases its accuracy.</a:t>
            </a:r>
          </a:p>
          <a:p>
            <a:endParaRPr lang="en-IN" dirty="0"/>
          </a:p>
        </p:txBody>
      </p:sp>
    </p:spTree>
    <p:extLst>
      <p:ext uri="{BB962C8B-B14F-4D97-AF65-F5344CB8AC3E}">
        <p14:creationId xmlns:p14="http://schemas.microsoft.com/office/powerpoint/2010/main" val="4227413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"Done </a:t>
            </a:r>
            <a:r>
              <a:rPr lang="en-US" b="1" dirty="0" err="1"/>
              <a:t>Done</a:t>
            </a:r>
            <a:r>
              <a:rPr lang="en-US" b="1" dirty="0"/>
              <a:t>"</a:t>
            </a:r>
            <a:br>
              <a:rPr lang="en-US" b="1" dirty="0"/>
            </a:br>
            <a:r>
              <a:rPr lang="en-US" i="1" dirty="0"/>
              <a:t>done when we're production-ready</a:t>
            </a:r>
            <a:br>
              <a:rPr lang="en-US" i="1" dirty="0"/>
            </a:b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Partially-finished stories result in hidden costs to your project. When it's time to release, you have to complete an unpredictable amount of work. This destabilizes your release planning efforts and prevents you from meeting your commitments.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avoid this problem, make sure all of your planned stories are "done </a:t>
            </a:r>
            <a:r>
              <a:rPr lang="en-US" sz="2000" dirty="0" err="1">
                <a:latin typeface="Times New Roman" pitchFamily="18" charset="0"/>
                <a:cs typeface="Times New Roman" pitchFamily="18" charset="0"/>
              </a:rPr>
              <a:t>done</a:t>
            </a:r>
            <a:r>
              <a:rPr lang="en-US" sz="2000" dirty="0">
                <a:latin typeface="Times New Roman" pitchFamily="18" charset="0"/>
                <a:cs typeface="Times New Roman" pitchFamily="18" charset="0"/>
              </a:rPr>
              <a:t>" at the end of each iteration. You should be able to deploy the software at the end of any iteration, although normally you'll wait until more features have been developed.</a:t>
            </a:r>
          </a:p>
          <a:p>
            <a:r>
              <a:rPr lang="en-US" sz="2000" dirty="0">
                <a:latin typeface="Times New Roman" pitchFamily="18" charset="0"/>
                <a:cs typeface="Times New Roman" pitchFamily="18" charset="0"/>
              </a:rPr>
              <a:t>What does it take for software to be "done </a:t>
            </a:r>
            <a:r>
              <a:rPr lang="en-US" sz="2000" dirty="0" err="1">
                <a:latin typeface="Times New Roman" pitchFamily="18" charset="0"/>
                <a:cs typeface="Times New Roman" pitchFamily="18" charset="0"/>
              </a:rPr>
              <a:t>done</a:t>
            </a:r>
            <a:r>
              <a:rPr lang="en-US" sz="2000" dirty="0">
                <a:latin typeface="Times New Roman" pitchFamily="18" charset="0"/>
                <a:cs typeface="Times New Roman" pitchFamily="18" charset="0"/>
              </a:rPr>
              <a:t>"? That depends on your organization. I often explain that a story is only complete when the customers can use it as they intended. Create a checklist that shows the story completion criteria. I write mine on the iteration planning board:</a:t>
            </a:r>
          </a:p>
        </p:txBody>
      </p:sp>
    </p:spTree>
    <p:extLst>
      <p:ext uri="{BB962C8B-B14F-4D97-AF65-F5344CB8AC3E}">
        <p14:creationId xmlns:p14="http://schemas.microsoft.com/office/powerpoint/2010/main" val="1960249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normAutofit fontScale="70000" lnSpcReduction="20000"/>
          </a:bodyPr>
          <a:lstStyle/>
          <a:p>
            <a:r>
              <a:rPr lang="en-US" dirty="0">
                <a:latin typeface="Times New Roman" pitchFamily="18" charset="0"/>
                <a:cs typeface="Times New Roman" pitchFamily="18" charset="0"/>
              </a:rPr>
              <a:t>Tested (all unit, integration, and customer tests finished)</a:t>
            </a:r>
          </a:p>
          <a:p>
            <a:r>
              <a:rPr lang="en-US" dirty="0">
                <a:latin typeface="Times New Roman" pitchFamily="18" charset="0"/>
                <a:cs typeface="Times New Roman" pitchFamily="18" charset="0"/>
              </a:rPr>
              <a:t>Coded (all code written)</a:t>
            </a:r>
          </a:p>
          <a:p>
            <a:r>
              <a:rPr lang="en-US" dirty="0">
                <a:latin typeface="Times New Roman" pitchFamily="18" charset="0"/>
                <a:cs typeface="Times New Roman" pitchFamily="18" charset="0"/>
              </a:rPr>
              <a:t>Designed (code refactored to the team's satisfaction)</a:t>
            </a:r>
          </a:p>
          <a:p>
            <a:r>
              <a:rPr lang="en-US" dirty="0">
                <a:latin typeface="Times New Roman" pitchFamily="18" charset="0"/>
                <a:cs typeface="Times New Roman" pitchFamily="18" charset="0"/>
              </a:rPr>
              <a:t>Integrated (the story works from end to end—typically, UI to database—and fits into the rest of the software)</a:t>
            </a:r>
          </a:p>
          <a:p>
            <a:r>
              <a:rPr lang="en-US" dirty="0">
                <a:latin typeface="Times New Roman" pitchFamily="18" charset="0"/>
                <a:cs typeface="Times New Roman" pitchFamily="18" charset="0"/>
              </a:rPr>
              <a:t>Builds (the build script includes any new modules)</a:t>
            </a:r>
          </a:p>
          <a:p>
            <a:r>
              <a:rPr lang="en-US" dirty="0">
                <a:latin typeface="Times New Roman" pitchFamily="18" charset="0"/>
                <a:cs typeface="Times New Roman" pitchFamily="18" charset="0"/>
              </a:rPr>
              <a:t>Installs (the build script includes the story in the automated installer)</a:t>
            </a:r>
          </a:p>
          <a:p>
            <a:r>
              <a:rPr lang="en-US" dirty="0">
                <a:latin typeface="Times New Roman" pitchFamily="18" charset="0"/>
                <a:cs typeface="Times New Roman" pitchFamily="18" charset="0"/>
              </a:rPr>
              <a:t>Migrates (the build script updates database schema if necessary; the installer migrates data when appropriate)</a:t>
            </a:r>
          </a:p>
          <a:p>
            <a:r>
              <a:rPr lang="en-US" dirty="0">
                <a:latin typeface="Times New Roman" pitchFamily="18" charset="0"/>
                <a:cs typeface="Times New Roman" pitchFamily="18" charset="0"/>
              </a:rPr>
              <a:t>Reviewed (customers have reviewed the story and confirmed that it meets their expectations)</a:t>
            </a:r>
          </a:p>
          <a:p>
            <a:r>
              <a:rPr lang="en-US" dirty="0">
                <a:latin typeface="Times New Roman" pitchFamily="18" charset="0"/>
                <a:cs typeface="Times New Roman" pitchFamily="18" charset="0"/>
              </a:rPr>
              <a:t>Fixed (all known bugs have been fixed or scheduled as their own stories)</a:t>
            </a:r>
          </a:p>
          <a:p>
            <a:r>
              <a:rPr lang="en-US" dirty="0">
                <a:latin typeface="Times New Roman" pitchFamily="18" charset="0"/>
                <a:cs typeface="Times New Roman" pitchFamily="18" charset="0"/>
              </a:rPr>
              <a:t>Accepted (customers agree that the story is finished)</a:t>
            </a:r>
          </a:p>
          <a:p>
            <a:endParaRPr lang="en-US" dirty="0"/>
          </a:p>
        </p:txBody>
      </p:sp>
    </p:spTree>
    <p:extLst>
      <p:ext uri="{BB962C8B-B14F-4D97-AF65-F5344CB8AC3E}">
        <p14:creationId xmlns:p14="http://schemas.microsoft.com/office/powerpoint/2010/main" val="1442974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How to Be "Done </a:t>
            </a:r>
            <a:r>
              <a:rPr lang="en-US" b="1" i="1" dirty="0" err="1"/>
              <a:t>Done</a:t>
            </a:r>
            <a:r>
              <a:rPr lang="en-US" b="1" i="1" dirty="0"/>
              <a:t>"</a:t>
            </a:r>
            <a:br>
              <a:rPr lang="en-US" b="1" i="1" dirty="0"/>
            </a:b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latin typeface="Times New Roman" pitchFamily="18" charset="0"/>
                <a:cs typeface="Times New Roman" pitchFamily="18" charset="0"/>
              </a:rPr>
              <a:t>Use test-driven development to combine testing, coding, and designing. </a:t>
            </a:r>
          </a:p>
          <a:p>
            <a:r>
              <a:rPr lang="en-US" sz="2600" dirty="0">
                <a:latin typeface="Times New Roman" pitchFamily="18" charset="0"/>
                <a:cs typeface="Times New Roman" pitchFamily="18" charset="0"/>
              </a:rPr>
              <a:t>When working on an engineering task, make sure it integrates with the existing code. Use continuous integration and keep the ten-minute build up to date. </a:t>
            </a:r>
          </a:p>
          <a:p>
            <a:r>
              <a:rPr lang="en-US" sz="2600" dirty="0">
                <a:latin typeface="Times New Roman" pitchFamily="18" charset="0"/>
                <a:cs typeface="Times New Roman" pitchFamily="18" charset="0"/>
              </a:rPr>
              <a:t>Create an engineering task for updating the installer and have one pair work on it in parallel with the other tasks for the story.</a:t>
            </a:r>
          </a:p>
          <a:p>
            <a:r>
              <a:rPr lang="en-US" sz="2600" dirty="0">
                <a:latin typeface="Times New Roman" pitchFamily="18" charset="0"/>
                <a:cs typeface="Times New Roman" pitchFamily="18" charset="0"/>
              </a:rPr>
              <a:t>Just as importantly, include your on-site customers in your work.</a:t>
            </a:r>
          </a:p>
          <a:p>
            <a:r>
              <a:rPr lang="en-US" sz="2600" dirty="0">
                <a:latin typeface="Times New Roman" pitchFamily="18" charset="0"/>
                <a:cs typeface="Times New Roman" pitchFamily="18" charset="0"/>
              </a:rPr>
              <a:t> As you work on a UI task, show a customer what the screen will look like, even if it doesn't work yet. Customers often want to tweak a UI when they see it for the first time. This can lead to a surprising amount of last-minute work if you delay any demos to the end of the iteration.</a:t>
            </a:r>
          </a:p>
          <a:p>
            <a:endParaRPr lang="en-US" dirty="0"/>
          </a:p>
        </p:txBody>
      </p:sp>
    </p:spTree>
    <p:extLst>
      <p:ext uri="{BB962C8B-B14F-4D97-AF65-F5344CB8AC3E}">
        <p14:creationId xmlns:p14="http://schemas.microsoft.com/office/powerpoint/2010/main" val="1779151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i="0" dirty="0">
                <a:solidFill>
                  <a:srgbClr val="111111"/>
                </a:solidFill>
                <a:effectLst/>
                <a:latin typeface="Times New Roman" panose="02020603050405020304" pitchFamily="18" charset="0"/>
                <a:cs typeface="Times New Roman" panose="02020603050405020304" pitchFamily="18" charset="0"/>
              </a:rPr>
              <a:t>The Art of Agile Development: No Bugs</a:t>
            </a:r>
            <a:r>
              <a:rPr lang="en-US" b="1" i="0" dirty="0">
                <a:solidFill>
                  <a:srgbClr val="111111"/>
                </a:solidFill>
                <a:effectLst/>
                <a:latin typeface="utopia-std"/>
              </a:rPr>
              <a:t/>
            </a:r>
            <a:br>
              <a:rPr lang="en-US" b="1" i="0" dirty="0">
                <a:solidFill>
                  <a:srgbClr val="111111"/>
                </a:solidFill>
                <a:effectLst/>
                <a:latin typeface="utopia-std"/>
              </a:rPr>
            </a:br>
            <a:endParaRPr lang="en-US" dirty="0"/>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Rather than fixing bugs, agile methods strive to </a:t>
            </a:r>
            <a:r>
              <a:rPr lang="en-US" b="0" i="0" dirty="0">
                <a:solidFill>
                  <a:srgbClr val="FF0000"/>
                </a:solidFill>
                <a:effectLst/>
                <a:latin typeface="Times New Roman" panose="02020603050405020304" pitchFamily="18" charset="0"/>
                <a:cs typeface="Times New Roman" panose="02020603050405020304" pitchFamily="18" charset="0"/>
              </a:rPr>
              <a:t>prevent them</a:t>
            </a:r>
            <a:r>
              <a:rPr lang="en-US" b="0" i="0" dirty="0">
                <a:solidFill>
                  <a:srgbClr val="111111"/>
                </a:solidFill>
                <a:effectLst/>
                <a:latin typeface="Times New Roman" panose="02020603050405020304" pitchFamily="18" charset="0"/>
                <a:cs typeface="Times New Roman" panose="02020603050405020304" pitchFamily="18" charset="0"/>
              </a:rPr>
              <a:t>.</a:t>
            </a:r>
          </a:p>
          <a:p>
            <a:pPr algn="l"/>
            <a:r>
              <a:rPr lang="en-US" b="0" i="0" dirty="0">
                <a:solidFill>
                  <a:srgbClr val="FF0000"/>
                </a:solidFill>
                <a:effectLst/>
                <a:latin typeface="Times New Roman" panose="02020603050405020304" pitchFamily="18" charset="0"/>
                <a:cs typeface="Times New Roman" panose="02020603050405020304" pitchFamily="18" charset="0"/>
              </a:rPr>
              <a:t>Test-driven development </a:t>
            </a:r>
            <a:r>
              <a:rPr lang="en-US" b="0" i="0" dirty="0">
                <a:solidFill>
                  <a:srgbClr val="111111"/>
                </a:solidFill>
                <a:effectLst/>
                <a:latin typeface="Times New Roman" panose="02020603050405020304" pitchFamily="18" charset="0"/>
                <a:cs typeface="Times New Roman" panose="02020603050405020304" pitchFamily="18" charset="0"/>
              </a:rPr>
              <a:t>structures work into easily-verifiable steps.</a:t>
            </a:r>
          </a:p>
          <a:p>
            <a:pPr algn="l"/>
            <a:r>
              <a:rPr lang="en-US" dirty="0">
                <a:solidFill>
                  <a:srgbClr val="FF0000"/>
                </a:solidFill>
              </a:rPr>
              <a:t>Pair programming </a:t>
            </a:r>
            <a:r>
              <a:rPr lang="en-US" b="0" i="0" dirty="0">
                <a:solidFill>
                  <a:srgbClr val="111111"/>
                </a:solidFill>
                <a:effectLst/>
                <a:latin typeface="Times New Roman" panose="02020603050405020304" pitchFamily="18" charset="0"/>
                <a:cs typeface="Times New Roman" panose="02020603050405020304" pitchFamily="18" charset="0"/>
              </a:rPr>
              <a:t>provides instant peer review, enhances brainpower, and maintains self-discipline. </a:t>
            </a:r>
          </a:p>
          <a:p>
            <a:pPr algn="l"/>
            <a:r>
              <a:rPr lang="en-US" b="0" i="0" dirty="0">
                <a:solidFill>
                  <a:srgbClr val="FF0000"/>
                </a:solidFill>
                <a:effectLst/>
                <a:latin typeface="Times New Roman" panose="02020603050405020304" pitchFamily="18" charset="0"/>
                <a:cs typeface="Times New Roman" panose="02020603050405020304" pitchFamily="18" charset="0"/>
              </a:rPr>
              <a:t>Energized work </a:t>
            </a:r>
            <a:r>
              <a:rPr lang="en-US" b="0" i="0" dirty="0">
                <a:solidFill>
                  <a:srgbClr val="111111"/>
                </a:solidFill>
                <a:effectLst/>
                <a:latin typeface="Times New Roman" panose="02020603050405020304" pitchFamily="18" charset="0"/>
                <a:cs typeface="Times New Roman" panose="02020603050405020304" pitchFamily="18" charset="0"/>
              </a:rPr>
              <a:t>reduces silly mistakes. </a:t>
            </a:r>
          </a:p>
          <a:p>
            <a:pPr algn="l"/>
            <a:r>
              <a:rPr lang="en-US" b="0" i="0" dirty="0">
                <a:solidFill>
                  <a:srgbClr val="FF0000"/>
                </a:solidFill>
                <a:effectLst/>
                <a:latin typeface="Times New Roman" panose="02020603050405020304" pitchFamily="18" charset="0"/>
                <a:cs typeface="Times New Roman" panose="02020603050405020304" pitchFamily="18" charset="0"/>
              </a:rPr>
              <a:t>Coding standards </a:t>
            </a:r>
            <a:r>
              <a:rPr lang="en-US" b="0" i="0" dirty="0">
                <a:solidFill>
                  <a:srgbClr val="111111"/>
                </a:solidFill>
                <a:effectLst/>
                <a:latin typeface="Times New Roman" panose="02020603050405020304" pitchFamily="18" charset="0"/>
                <a:cs typeface="Times New Roman" panose="02020603050405020304" pitchFamily="18" charset="0"/>
              </a:rPr>
              <a:t>and a "done </a:t>
            </a:r>
            <a:r>
              <a:rPr lang="en-US" b="0" i="0" dirty="0" err="1">
                <a:solidFill>
                  <a:srgbClr val="111111"/>
                </a:solidFill>
                <a:effectLst/>
                <a:latin typeface="Times New Roman" panose="02020603050405020304" pitchFamily="18" charset="0"/>
                <a:cs typeface="Times New Roman" panose="02020603050405020304" pitchFamily="18" charset="0"/>
              </a:rPr>
              <a:t>done</a:t>
            </a:r>
            <a:r>
              <a:rPr lang="en-US" b="0" i="0" dirty="0">
                <a:solidFill>
                  <a:srgbClr val="111111"/>
                </a:solidFill>
                <a:effectLst/>
                <a:latin typeface="Times New Roman" panose="02020603050405020304" pitchFamily="18" charset="0"/>
                <a:cs typeface="Times New Roman" panose="02020603050405020304" pitchFamily="18" charset="0"/>
              </a:rPr>
              <a:t>" checklist catch common errors.</a:t>
            </a:r>
          </a:p>
          <a:p>
            <a:pPr algn="l"/>
            <a:r>
              <a:rPr lang="en-US" b="0" i="0" dirty="0">
                <a:solidFill>
                  <a:srgbClr val="FF0000"/>
                </a:solidFill>
                <a:effectLst/>
                <a:latin typeface="Times New Roman" panose="02020603050405020304" pitchFamily="18" charset="0"/>
                <a:cs typeface="Times New Roman" panose="02020603050405020304" pitchFamily="18" charset="0"/>
              </a:rPr>
              <a:t>On-site customers </a:t>
            </a:r>
            <a:r>
              <a:rPr lang="en-US" b="0" i="0" dirty="0">
                <a:solidFill>
                  <a:srgbClr val="111111"/>
                </a:solidFill>
                <a:effectLst/>
                <a:latin typeface="Times New Roman" panose="02020603050405020304" pitchFamily="18" charset="0"/>
                <a:cs typeface="Times New Roman" panose="02020603050405020304" pitchFamily="18" charset="0"/>
              </a:rPr>
              <a:t>clarify requirements and discover misunderstandings. </a:t>
            </a:r>
          </a:p>
          <a:p>
            <a:pPr algn="l"/>
            <a:r>
              <a:rPr lang="en-US" b="0" i="0" dirty="0">
                <a:solidFill>
                  <a:srgbClr val="FF0000"/>
                </a:solidFill>
                <a:effectLst/>
                <a:latin typeface="Times New Roman" panose="02020603050405020304" pitchFamily="18" charset="0"/>
                <a:cs typeface="Times New Roman" panose="02020603050405020304" pitchFamily="18" charset="0"/>
              </a:rPr>
              <a:t>Customer tests </a:t>
            </a:r>
            <a:r>
              <a:rPr lang="en-US" b="0" i="0" dirty="0">
                <a:solidFill>
                  <a:srgbClr val="111111"/>
                </a:solidFill>
                <a:effectLst/>
                <a:latin typeface="Times New Roman" panose="02020603050405020304" pitchFamily="18" charset="0"/>
                <a:cs typeface="Times New Roman" panose="02020603050405020304" pitchFamily="18" charset="0"/>
              </a:rPr>
              <a:t>communicate complicated domain rules.</a:t>
            </a:r>
          </a:p>
          <a:p>
            <a:pPr algn="l"/>
            <a:r>
              <a:rPr lang="en-US" b="0" i="0" dirty="0">
                <a:solidFill>
                  <a:srgbClr val="FF0000"/>
                </a:solidFill>
                <a:effectLst/>
                <a:latin typeface="Times New Roman" panose="02020603050405020304" pitchFamily="18" charset="0"/>
                <a:cs typeface="Times New Roman" panose="02020603050405020304" pitchFamily="18" charset="0"/>
              </a:rPr>
              <a:t> Iteration demos </a:t>
            </a:r>
            <a:r>
              <a:rPr lang="en-US" b="0" i="0" dirty="0">
                <a:solidFill>
                  <a:srgbClr val="111111"/>
                </a:solidFill>
                <a:effectLst/>
                <a:latin typeface="Times New Roman" panose="02020603050405020304" pitchFamily="18" charset="0"/>
                <a:cs typeface="Times New Roman" panose="02020603050405020304" pitchFamily="18" charset="0"/>
              </a:rPr>
              <a:t>allow stakeholders to correct the team's course.</a:t>
            </a:r>
          </a:p>
          <a:p>
            <a:pPr algn="l"/>
            <a:r>
              <a:rPr lang="en-US" b="0" i="0" dirty="0">
                <a:solidFill>
                  <a:srgbClr val="FF0000"/>
                </a:solidFill>
                <a:effectLst/>
                <a:latin typeface="Times New Roman" panose="02020603050405020304" pitchFamily="18" charset="0"/>
                <a:cs typeface="Times New Roman" panose="02020603050405020304" pitchFamily="18" charset="0"/>
              </a:rPr>
              <a:t>Simple design</a:t>
            </a:r>
            <a:r>
              <a:rPr lang="en-US" b="0" i="0" dirty="0">
                <a:solidFill>
                  <a:srgbClr val="111111"/>
                </a:solidFill>
                <a:effectLst/>
                <a:latin typeface="Times New Roman" panose="02020603050405020304" pitchFamily="18" charset="0"/>
                <a:cs typeface="Times New Roman" panose="02020603050405020304" pitchFamily="18" charset="0"/>
              </a:rPr>
              <a:t>, refactoring, slack, collective code ownership, and fixing bugs early eliminates bug breeding grounds. </a:t>
            </a:r>
          </a:p>
          <a:p>
            <a:pPr algn="l"/>
            <a:r>
              <a:rPr lang="en-US" b="0" i="0" dirty="0">
                <a:solidFill>
                  <a:srgbClr val="111111"/>
                </a:solidFill>
                <a:effectLst/>
                <a:latin typeface="Times New Roman" panose="02020603050405020304" pitchFamily="18" charset="0"/>
                <a:cs typeface="Times New Roman" panose="02020603050405020304" pitchFamily="18" charset="0"/>
              </a:rPr>
              <a:t>Exploratory testing discovers teams</a:t>
            </a:r>
            <a:r>
              <a:rPr lang="en-US" b="0" i="0" dirty="0">
                <a:solidFill>
                  <a:srgbClr val="FF0000"/>
                </a:solidFill>
                <a:effectLst/>
                <a:latin typeface="Times New Roman" panose="02020603050405020304" pitchFamily="18" charset="0"/>
                <a:cs typeface="Times New Roman" panose="02020603050405020304" pitchFamily="18" charset="0"/>
              </a:rPr>
              <a:t>' blind spots, and root-cause analysis </a:t>
            </a:r>
            <a:r>
              <a:rPr lang="en-US" b="0" i="0" dirty="0">
                <a:solidFill>
                  <a:srgbClr val="111111"/>
                </a:solidFill>
                <a:effectLst/>
                <a:latin typeface="Times New Roman" panose="02020603050405020304" pitchFamily="18" charset="0"/>
                <a:cs typeface="Times New Roman" panose="02020603050405020304" pitchFamily="18" charset="0"/>
              </a:rPr>
              <a:t>allows teams to eliminate them.</a:t>
            </a:r>
          </a:p>
          <a:p>
            <a:endParaRPr lang="en-US" dirty="0"/>
          </a:p>
        </p:txBody>
      </p:sp>
    </p:spTree>
    <p:extLst>
      <p:ext uri="{BB962C8B-B14F-4D97-AF65-F5344CB8AC3E}">
        <p14:creationId xmlns:p14="http://schemas.microsoft.com/office/powerpoint/2010/main" val="1918256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27E7E-C374-4B3B-80BE-4E34D80A50FE}"/>
              </a:ext>
            </a:extLst>
          </p:cNvPr>
          <p:cNvSpPr>
            <a:spLocks noGrp="1"/>
          </p:cNvSpPr>
          <p:nvPr>
            <p:ph type="title"/>
          </p:nvPr>
        </p:nvSpPr>
        <p:spPr/>
        <p:txBody>
          <a:bodyPr>
            <a:normAutofit fontScale="90000"/>
          </a:bodyPr>
          <a:lstStyle/>
          <a:p>
            <a:r>
              <a:rPr lang="en-US" b="1" i="1" dirty="0">
                <a:solidFill>
                  <a:srgbClr val="111111"/>
                </a:solidFill>
                <a:effectLst/>
                <a:latin typeface="Times New Roman" panose="02020603050405020304" pitchFamily="18" charset="0"/>
                <a:cs typeface="Times New Roman" panose="02020603050405020304" pitchFamily="18" charset="0"/>
              </a:rPr>
              <a:t>How to Achieve Nearly Zero Bugs</a:t>
            </a:r>
            <a:r>
              <a:rPr lang="en-US" b="1" i="1" dirty="0">
                <a:solidFill>
                  <a:srgbClr val="111111"/>
                </a:solidFill>
                <a:effectLst/>
                <a:latin typeface="utopia-std"/>
              </a:rPr>
              <a:t/>
            </a:r>
            <a:br>
              <a:rPr lang="en-US" b="1" i="1" dirty="0">
                <a:solidFill>
                  <a:srgbClr val="111111"/>
                </a:solidFill>
                <a:effectLst/>
                <a:latin typeface="utopia-std"/>
              </a:rPr>
            </a:br>
            <a:endParaRPr lang="en-IN" dirty="0"/>
          </a:p>
        </p:txBody>
      </p:sp>
      <p:sp>
        <p:nvSpPr>
          <p:cNvPr id="3" name="Content Placeholder 2">
            <a:extLst>
              <a:ext uri="{FF2B5EF4-FFF2-40B4-BE49-F238E27FC236}">
                <a16:creationId xmlns:a16="http://schemas.microsoft.com/office/drawing/2014/main" xmlns="" id="{78A90869-79DD-4120-825E-DE1E731848B9}"/>
              </a:ext>
            </a:extLst>
          </p:cNvPr>
          <p:cNvSpPr>
            <a:spLocks noGrp="1"/>
          </p:cNvSpPr>
          <p:nvPr>
            <p:ph idx="1"/>
          </p:nvPr>
        </p:nvSpPr>
        <p:spPr/>
        <p:txBody>
          <a:bodyPr/>
          <a:lstStyle/>
          <a:p>
            <a:pPr algn="l"/>
            <a:r>
              <a:rPr lang="en-US" sz="2000" b="0" i="1" dirty="0" smtClean="0">
                <a:solidFill>
                  <a:srgbClr val="111111"/>
                </a:solidFill>
                <a:effectLst/>
                <a:latin typeface="Times New Roman" panose="02020603050405020304" pitchFamily="18" charset="0"/>
                <a:cs typeface="Times New Roman" panose="02020603050405020304" pitchFamily="18" charset="0"/>
              </a:rPr>
              <a:t> </a:t>
            </a:r>
            <a:r>
              <a:rPr lang="en-US" sz="2000" b="0" i="1" dirty="0">
                <a:solidFill>
                  <a:srgbClr val="111111"/>
                </a:solidFill>
                <a:effectLst/>
                <a:latin typeface="Times New Roman" panose="02020603050405020304" pitchFamily="18" charset="0"/>
                <a:cs typeface="Times New Roman" panose="02020603050405020304" pitchFamily="18" charset="0"/>
              </a:rPr>
              <a:t>use "defect" synonymously with "bug".</a:t>
            </a:r>
          </a:p>
          <a:p>
            <a:pPr algn="l"/>
            <a:r>
              <a:rPr lang="en-US" sz="2000" b="0" i="0" dirty="0">
                <a:solidFill>
                  <a:srgbClr val="111111"/>
                </a:solidFill>
                <a:effectLst/>
                <a:latin typeface="Times New Roman" panose="02020603050405020304" pitchFamily="18" charset="0"/>
                <a:cs typeface="Times New Roman" panose="02020603050405020304" pitchFamily="18" charset="0"/>
              </a:rPr>
              <a:t>The agile approach is to </a:t>
            </a:r>
            <a:r>
              <a:rPr lang="en-US" sz="2000" b="0" i="1" dirty="0">
                <a:solidFill>
                  <a:srgbClr val="111111"/>
                </a:solidFill>
                <a:effectLst/>
                <a:latin typeface="Times New Roman" panose="02020603050405020304" pitchFamily="18" charset="0"/>
                <a:cs typeface="Times New Roman" panose="02020603050405020304" pitchFamily="18" charset="0"/>
              </a:rPr>
              <a:t>generate fewer defects</a:t>
            </a:r>
            <a:r>
              <a:rPr lang="en-US" sz="2000" b="0" i="0" dirty="0">
                <a:solidFill>
                  <a:srgbClr val="111111"/>
                </a:solidFill>
                <a:effectLst/>
                <a:latin typeface="Times New Roman" panose="02020603050405020304" pitchFamily="18" charset="0"/>
                <a:cs typeface="Times New Roman" panose="02020603050405020304" pitchFamily="18" charset="0"/>
              </a:rPr>
              <a:t>. This isn't a matter of finding defects earlier; it's a question of not generating them at all.</a:t>
            </a:r>
          </a:p>
          <a:p>
            <a:endParaRPr lang="en-IN" dirty="0"/>
          </a:p>
        </p:txBody>
      </p:sp>
    </p:spTree>
    <p:extLst>
      <p:ext uri="{BB962C8B-B14F-4D97-AF65-F5344CB8AC3E}">
        <p14:creationId xmlns:p14="http://schemas.microsoft.com/office/powerpoint/2010/main" val="3708454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0F61B-4A62-4907-8FC8-0C99E4AB8751}"/>
              </a:ext>
            </a:extLst>
          </p:cNvPr>
          <p:cNvSpPr>
            <a:spLocks noGrp="1"/>
          </p:cNvSpPr>
          <p:nvPr>
            <p:ph type="title"/>
          </p:nvPr>
        </p:nvSpPr>
        <p:spPr/>
        <p:txBody>
          <a:bodyPr>
            <a:normAutofit fontScale="90000"/>
          </a:bodyPr>
          <a:lstStyle/>
          <a:p>
            <a:r>
              <a:rPr lang="en-US" b="0" i="0" dirty="0">
                <a:solidFill>
                  <a:srgbClr val="111111"/>
                </a:solidFill>
                <a:effectLst/>
                <a:latin typeface="Times New Roman" panose="02020603050405020304" pitchFamily="18" charset="0"/>
                <a:cs typeface="Times New Roman" panose="02020603050405020304" pitchFamily="18" charset="0"/>
              </a:rPr>
              <a:t>To achieve these results, XP uses a potent cocktail of techniques</a:t>
            </a:r>
            <a:r>
              <a:rPr lang="en-US" b="0" i="0" dirty="0">
                <a:solidFill>
                  <a:srgbClr val="111111"/>
                </a:solidFill>
                <a:effectLst/>
                <a:latin typeface="utopia-std"/>
              </a:rPr>
              <a:t>:</a:t>
            </a:r>
            <a:br>
              <a:rPr lang="en-US" b="0" i="0" dirty="0">
                <a:solidFill>
                  <a:srgbClr val="111111"/>
                </a:solidFill>
                <a:effectLst/>
                <a:latin typeface="utopia-std"/>
              </a:rPr>
            </a:br>
            <a:endParaRPr lang="en-IN" dirty="0"/>
          </a:p>
        </p:txBody>
      </p:sp>
      <p:sp>
        <p:nvSpPr>
          <p:cNvPr id="3" name="Content Placeholder 2">
            <a:extLst>
              <a:ext uri="{FF2B5EF4-FFF2-40B4-BE49-F238E27FC236}">
                <a16:creationId xmlns:a16="http://schemas.microsoft.com/office/drawing/2014/main" xmlns="" id="{4610B309-0F58-4551-8F1A-C0266D9A97FC}"/>
              </a:ext>
            </a:extLst>
          </p:cNvPr>
          <p:cNvSpPr>
            <a:spLocks noGrp="1"/>
          </p:cNvSpPr>
          <p:nvPr>
            <p:ph idx="1"/>
          </p:nvPr>
        </p:nvSpPr>
        <p:spPr/>
        <p:txBody>
          <a:bodyPr>
            <a:normAutofit fontScale="92500" lnSpcReduction="10000"/>
          </a:bodyPr>
          <a:lstStyle/>
          <a:p>
            <a:pPr marL="0" indent="0" algn="l">
              <a:buNone/>
            </a:pPr>
            <a:endParaRPr lang="en-US" b="0" i="0" dirty="0">
              <a:solidFill>
                <a:srgbClr val="111111"/>
              </a:solidFill>
              <a:effectLst/>
              <a:latin typeface="utopia-std"/>
            </a:endParaRPr>
          </a:p>
          <a:p>
            <a:pPr algn="l">
              <a:buFont typeface="+mj-lt"/>
              <a:buAutoNum type="arabicPeriod"/>
            </a:pPr>
            <a:r>
              <a:rPr lang="en-US" sz="2400" b="0" i="1" dirty="0">
                <a:solidFill>
                  <a:srgbClr val="FF0000"/>
                </a:solidFill>
                <a:effectLst/>
                <a:latin typeface="Times New Roman" panose="02020603050405020304" pitchFamily="18" charset="0"/>
                <a:cs typeface="Times New Roman" panose="02020603050405020304" pitchFamily="18" charset="0"/>
              </a:rPr>
              <a:t>Write fewer bugs</a:t>
            </a:r>
            <a:r>
              <a:rPr lang="en-US" sz="2400" b="0" i="0" dirty="0">
                <a:solidFill>
                  <a:srgbClr val="111111"/>
                </a:solidFill>
                <a:effectLst/>
                <a:latin typeface="Times New Roman" panose="02020603050405020304" pitchFamily="18" charset="0"/>
                <a:cs typeface="Times New Roman" panose="02020603050405020304" pitchFamily="18" charset="0"/>
              </a:rPr>
              <a:t> by using a wide variety of technical and organizational practices.</a:t>
            </a:r>
          </a:p>
          <a:p>
            <a:pPr algn="l">
              <a:buFont typeface="+mj-lt"/>
              <a:buAutoNum type="arabicPeriod"/>
            </a:pPr>
            <a:r>
              <a:rPr lang="en-US" sz="2400" b="0" i="1" dirty="0">
                <a:solidFill>
                  <a:srgbClr val="FF0000"/>
                </a:solidFill>
                <a:effectLst/>
                <a:latin typeface="Times New Roman" panose="02020603050405020304" pitchFamily="18" charset="0"/>
                <a:cs typeface="Times New Roman" panose="02020603050405020304" pitchFamily="18" charset="0"/>
              </a:rPr>
              <a:t>Eliminate bug breeding grounds</a:t>
            </a:r>
            <a:r>
              <a:rPr lang="en-US" sz="2400" b="0" i="0" dirty="0">
                <a:solidFill>
                  <a:srgbClr val="111111"/>
                </a:solidFill>
                <a:effectLst/>
                <a:latin typeface="Times New Roman" panose="02020603050405020304" pitchFamily="18" charset="0"/>
                <a:cs typeface="Times New Roman" panose="02020603050405020304" pitchFamily="18" charset="0"/>
              </a:rPr>
              <a:t> by refactoring poorly-designed code.</a:t>
            </a:r>
          </a:p>
          <a:p>
            <a:pPr algn="l">
              <a:buFont typeface="+mj-lt"/>
              <a:buAutoNum type="arabicPeriod"/>
            </a:pPr>
            <a:r>
              <a:rPr lang="en-US" sz="2400" b="0" i="1" dirty="0">
                <a:solidFill>
                  <a:srgbClr val="FF0000"/>
                </a:solidFill>
                <a:effectLst/>
                <a:latin typeface="Times New Roman" panose="02020603050405020304" pitchFamily="18" charset="0"/>
                <a:cs typeface="Times New Roman" panose="02020603050405020304" pitchFamily="18" charset="0"/>
              </a:rPr>
              <a:t>Fix bugs quickly</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111111"/>
                </a:solidFill>
                <a:effectLst/>
                <a:latin typeface="Times New Roman" panose="02020603050405020304" pitchFamily="18" charset="0"/>
                <a:cs typeface="Times New Roman" panose="02020603050405020304" pitchFamily="18" charset="0"/>
              </a:rPr>
              <a:t>to reduce their impact, writing tests to prevent them from reoccurring, then fix the associated design flaws that are likely to breed more bugs.</a:t>
            </a:r>
          </a:p>
          <a:p>
            <a:pPr algn="l">
              <a:buFont typeface="+mj-lt"/>
              <a:buAutoNum type="arabicPeriod"/>
            </a:pPr>
            <a:r>
              <a:rPr lang="en-US" sz="2400" b="0" i="1" dirty="0">
                <a:solidFill>
                  <a:srgbClr val="FF0000"/>
                </a:solidFill>
                <a:effectLst/>
                <a:latin typeface="Times New Roman" panose="02020603050405020304" pitchFamily="18" charset="0"/>
                <a:cs typeface="Times New Roman" panose="02020603050405020304" pitchFamily="18" charset="0"/>
              </a:rPr>
              <a:t>Test your process</a:t>
            </a:r>
            <a:r>
              <a:rPr lang="en-US" sz="2400" b="0" i="0" dirty="0">
                <a:solidFill>
                  <a:srgbClr val="111111"/>
                </a:solidFill>
                <a:effectLst/>
                <a:latin typeface="Times New Roman" panose="02020603050405020304" pitchFamily="18" charset="0"/>
                <a:cs typeface="Times New Roman" panose="02020603050405020304" pitchFamily="18" charset="0"/>
              </a:rPr>
              <a:t> by using exploratory testing to expose systemic problems and hidden assumptions.</a:t>
            </a:r>
          </a:p>
          <a:p>
            <a:pPr algn="l">
              <a:buFont typeface="+mj-lt"/>
              <a:buAutoNum type="arabicPeriod"/>
            </a:pPr>
            <a:r>
              <a:rPr lang="en-US" sz="2400" b="0" i="1" dirty="0">
                <a:solidFill>
                  <a:srgbClr val="FF0000"/>
                </a:solidFill>
                <a:effectLst/>
                <a:latin typeface="Times New Roman" panose="02020603050405020304" pitchFamily="18" charset="0"/>
                <a:cs typeface="Times New Roman" panose="02020603050405020304" pitchFamily="18" charset="0"/>
              </a:rPr>
              <a:t>Fix your process</a:t>
            </a:r>
            <a:r>
              <a:rPr lang="en-US" sz="2400" b="0" i="0" dirty="0">
                <a:solidFill>
                  <a:srgbClr val="111111"/>
                </a:solidFill>
                <a:effectLst/>
                <a:latin typeface="Times New Roman" panose="02020603050405020304" pitchFamily="18" charset="0"/>
                <a:cs typeface="Times New Roman" panose="02020603050405020304" pitchFamily="18" charset="0"/>
              </a:rPr>
              <a:t> by uncovering categories of mistakes and making those mistakes impossible.</a:t>
            </a:r>
          </a:p>
          <a:p>
            <a:endParaRPr lang="en-IN" dirty="0"/>
          </a:p>
        </p:txBody>
      </p:sp>
    </p:spTree>
    <p:extLst>
      <p:ext uri="{BB962C8B-B14F-4D97-AF65-F5344CB8AC3E}">
        <p14:creationId xmlns:p14="http://schemas.microsoft.com/office/powerpoint/2010/main" val="2315231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66BB2-28B1-49C2-8F5D-1DD9AA878EF2}"/>
              </a:ext>
            </a:extLst>
          </p:cNvPr>
          <p:cNvSpPr>
            <a:spLocks noGrp="1"/>
          </p:cNvSpPr>
          <p:nvPr>
            <p:ph type="title"/>
          </p:nvPr>
        </p:nvSpPr>
        <p:spPr/>
        <p:txBody>
          <a:bodyPr>
            <a:normAutofit fontScale="90000"/>
          </a:bodyPr>
          <a:lstStyle/>
          <a:p>
            <a:r>
              <a:rPr lang="en-US" sz="3100" b="1" i="0" dirty="0">
                <a:solidFill>
                  <a:srgbClr val="111111"/>
                </a:solidFill>
                <a:effectLst/>
                <a:latin typeface="Times New Roman" panose="02020603050405020304" pitchFamily="18" charset="0"/>
                <a:cs typeface="Times New Roman" panose="02020603050405020304" pitchFamily="18" charset="0"/>
              </a:rPr>
              <a:t>The Art of Agile Development: Version Control</a:t>
            </a:r>
            <a:r>
              <a:rPr lang="en-US" b="1" i="0" dirty="0">
                <a:solidFill>
                  <a:srgbClr val="111111"/>
                </a:solidFill>
                <a:effectLst/>
                <a:latin typeface="utopia-std"/>
              </a:rPr>
              <a:t/>
            </a:r>
            <a:br>
              <a:rPr lang="en-US" b="1" i="0" dirty="0">
                <a:solidFill>
                  <a:srgbClr val="111111"/>
                </a:solidFill>
                <a:effectLst/>
                <a:latin typeface="utopia-std"/>
              </a:rPr>
            </a:br>
            <a:endParaRPr lang="en-IN" dirty="0"/>
          </a:p>
        </p:txBody>
      </p:sp>
      <p:sp>
        <p:nvSpPr>
          <p:cNvPr id="3" name="Content Placeholder 2">
            <a:extLst>
              <a:ext uri="{FF2B5EF4-FFF2-40B4-BE49-F238E27FC236}">
                <a16:creationId xmlns:a16="http://schemas.microsoft.com/office/drawing/2014/main" xmlns="" id="{1A2B971F-296D-4379-B5CC-119257B8953F}"/>
              </a:ext>
            </a:extLst>
          </p:cNvPr>
          <p:cNvSpPr>
            <a:spLocks noGrp="1"/>
          </p:cNvSpPr>
          <p:nvPr>
            <p:ph idx="1"/>
          </p:nvPr>
        </p:nvSpPr>
        <p:spPr/>
        <p:txBody>
          <a:bodyPr>
            <a:normAutofit fontScale="70000" lnSpcReduction="20000"/>
          </a:bodyPr>
          <a:lstStyle/>
          <a:p>
            <a:r>
              <a:rPr lang="en-US" dirty="0">
                <a:solidFill>
                  <a:srgbClr val="FF0000"/>
                </a:solidFill>
                <a:latin typeface="Times New Roman" panose="02020603050405020304" pitchFamily="18" charset="0"/>
                <a:cs typeface="Times New Roman" panose="02020603050405020304" pitchFamily="18" charset="0"/>
              </a:rPr>
              <a:t>A version control system provides a central repository </a:t>
            </a:r>
            <a:r>
              <a:rPr lang="en-US" dirty="0">
                <a:latin typeface="Times New Roman" panose="02020603050405020304" pitchFamily="18" charset="0"/>
                <a:cs typeface="Times New Roman" panose="02020603050405020304" pitchFamily="18" charset="0"/>
              </a:rPr>
              <a:t>which helps coordinate changes to files and also provides a history of changes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project with version control uses the version control system to </a:t>
            </a:r>
            <a:r>
              <a:rPr lang="en-US" dirty="0">
                <a:solidFill>
                  <a:srgbClr val="FF0000"/>
                </a:solidFill>
                <a:latin typeface="Times New Roman" panose="02020603050405020304" pitchFamily="18" charset="0"/>
                <a:cs typeface="Times New Roman" panose="02020603050405020304" pitchFamily="18" charset="0"/>
              </a:rPr>
              <a:t>mediate changes.</a:t>
            </a:r>
          </a:p>
          <a:p>
            <a:r>
              <a:rPr lang="en-US" dirty="0">
                <a:latin typeface="Times New Roman" panose="02020603050405020304" pitchFamily="18" charset="0"/>
                <a:cs typeface="Times New Roman" panose="02020603050405020304" pitchFamily="18" charset="0"/>
              </a:rPr>
              <a:t>It's an orderly process in which developers get the latest code from the server, do their work, run all of the tests to confirm that their code works, then check in their changes. This process, called continuous integration, occurs several times a day for each pair</a:t>
            </a:r>
            <a:r>
              <a:rPr lang="en-US" dirty="0" smtClean="0">
                <a:latin typeface="Times New Roman" panose="02020603050405020304" pitchFamily="18" charset="0"/>
                <a:cs typeface="Times New Roman" panose="02020603050405020304" pitchFamily="18" charset="0"/>
              </a:rPr>
              <a:t>.</a:t>
            </a:r>
            <a:endParaRPr lang="en-US" dirty="0">
              <a:solidFill>
                <a:srgbClr val="111111"/>
              </a:solidFill>
              <a:latin typeface="Times New Roman" panose="02020603050405020304" pitchFamily="18" charset="0"/>
              <a:cs typeface="Times New Roman" panose="02020603050405020304" pitchFamily="18" charset="0"/>
            </a:endParaRPr>
          </a:p>
          <a:p>
            <a:pPr algn="l"/>
            <a:r>
              <a:rPr lang="en-US" b="0" i="0" dirty="0" smtClean="0">
                <a:solidFill>
                  <a:srgbClr val="111111"/>
                </a:solidFill>
                <a:effectLst/>
                <a:latin typeface="Times New Roman" panose="02020603050405020304" pitchFamily="18" charset="0"/>
                <a:cs typeface="Times New Roman" panose="02020603050405020304" pitchFamily="18" charset="0"/>
              </a:rPr>
              <a:t>To </a:t>
            </a:r>
            <a:r>
              <a:rPr lang="en-US" b="0" i="0" dirty="0">
                <a:solidFill>
                  <a:srgbClr val="111111"/>
                </a:solidFill>
                <a:effectLst/>
                <a:latin typeface="Times New Roman" panose="02020603050405020304" pitchFamily="18" charset="0"/>
                <a:cs typeface="Times New Roman" panose="02020603050405020304" pitchFamily="18" charset="0"/>
              </a:rPr>
              <a:t>support collective ownership, use a </a:t>
            </a:r>
            <a:r>
              <a:rPr lang="en-US" b="0" i="0" dirty="0">
                <a:solidFill>
                  <a:srgbClr val="FF0000"/>
                </a:solidFill>
                <a:effectLst/>
                <a:latin typeface="Times New Roman" panose="02020603050405020304" pitchFamily="18" charset="0"/>
                <a:cs typeface="Times New Roman" panose="02020603050405020304" pitchFamily="18" charset="0"/>
              </a:rPr>
              <a:t>concurrent model of version control. </a:t>
            </a:r>
          </a:p>
          <a:p>
            <a:pPr algn="l"/>
            <a:r>
              <a:rPr lang="en-US" b="0" i="0" dirty="0">
                <a:solidFill>
                  <a:srgbClr val="111111"/>
                </a:solidFill>
                <a:effectLst/>
                <a:latin typeface="Times New Roman" panose="02020603050405020304" pitchFamily="18" charset="0"/>
                <a:cs typeface="Times New Roman" panose="02020603050405020304" pitchFamily="18" charset="0"/>
              </a:rPr>
              <a:t>Support time travel by </a:t>
            </a:r>
            <a:r>
              <a:rPr lang="en-US" b="0" i="0" dirty="0">
                <a:solidFill>
                  <a:srgbClr val="FF0000"/>
                </a:solidFill>
                <a:effectLst/>
                <a:latin typeface="Times New Roman" panose="02020603050405020304" pitchFamily="18" charset="0"/>
                <a:cs typeface="Times New Roman" panose="02020603050405020304" pitchFamily="18" charset="0"/>
              </a:rPr>
              <a:t>storing tools, libraries, documentation, and everything</a:t>
            </a:r>
            <a:r>
              <a:rPr lang="en-US" b="0" i="0" dirty="0">
                <a:solidFill>
                  <a:srgbClr val="111111"/>
                </a:solidFill>
                <a:effectLst/>
                <a:latin typeface="Times New Roman" panose="02020603050405020304" pitchFamily="18" charset="0"/>
                <a:cs typeface="Times New Roman" panose="02020603050405020304" pitchFamily="18" charset="0"/>
              </a:rPr>
              <a:t> else related to the project in version control. (On-site customers' files, too.) </a:t>
            </a:r>
          </a:p>
          <a:p>
            <a:endParaRPr lang="en-IN" dirty="0"/>
          </a:p>
        </p:txBody>
      </p:sp>
    </p:spTree>
    <p:extLst>
      <p:ext uri="{BB962C8B-B14F-4D97-AF65-F5344CB8AC3E}">
        <p14:creationId xmlns:p14="http://schemas.microsoft.com/office/powerpoint/2010/main" val="3801835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008555-49E6-4E11-A453-3BB88F0B1334}"/>
              </a:ext>
            </a:extLst>
          </p:cNvPr>
          <p:cNvSpPr>
            <a:spLocks noGrp="1"/>
          </p:cNvSpPr>
          <p:nvPr>
            <p:ph idx="1"/>
          </p:nvPr>
        </p:nvSpPr>
        <p:spPr>
          <a:xfrm>
            <a:off x="304800" y="304800"/>
            <a:ext cx="8229600" cy="4525963"/>
          </a:xfrm>
        </p:spPr>
        <p:txBody>
          <a:bodyPr>
            <a:noAutofit/>
          </a:bodyPr>
          <a:lstStyle/>
          <a:p>
            <a:r>
              <a:rPr lang="en-US" sz="2000" dirty="0">
                <a:latin typeface="Times New Roman" panose="02020603050405020304" pitchFamily="18" charset="0"/>
                <a:cs typeface="Times New Roman" panose="02020603050405020304" pitchFamily="18" charset="0"/>
              </a:rPr>
              <a:t>We keep all of our </a:t>
            </a:r>
            <a:r>
              <a:rPr lang="en-US" sz="2000" dirty="0">
                <a:solidFill>
                  <a:srgbClr val="FF0000"/>
                </a:solidFill>
                <a:latin typeface="Times New Roman" panose="02020603050405020304" pitchFamily="18" charset="0"/>
                <a:cs typeface="Times New Roman" panose="02020603050405020304" pitchFamily="18" charset="0"/>
              </a:rPr>
              <a:t>project artifacts</a:t>
            </a:r>
            <a:r>
              <a:rPr lang="en-US" sz="2000" dirty="0">
                <a:latin typeface="Times New Roman" panose="02020603050405020304" pitchFamily="18" charset="0"/>
                <a:cs typeface="Times New Roman" panose="02020603050405020304" pitchFamily="18" charset="0"/>
              </a:rPr>
              <a:t> in a single, authoritative place.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work as a team, you need some way to coordinate your source code, tests, and other important project artifacts.</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project without version control may have </a:t>
            </a:r>
            <a:r>
              <a:rPr lang="en-US" sz="2000" dirty="0">
                <a:solidFill>
                  <a:srgbClr val="FF0000"/>
                </a:solidFill>
                <a:latin typeface="Times New Roman" panose="02020603050405020304" pitchFamily="18" charset="0"/>
                <a:cs typeface="Times New Roman" panose="02020603050405020304" pitchFamily="18" charset="0"/>
              </a:rPr>
              <a:t>snippets of code scattered among developer machines, networked drives</a:t>
            </a:r>
            <a:r>
              <a:rPr lang="en-US" sz="2000" dirty="0">
                <a:latin typeface="Times New Roman" panose="02020603050405020304" pitchFamily="18" charset="0"/>
                <a:cs typeface="Times New Roman" panose="02020603050405020304" pitchFamily="18" charset="0"/>
              </a:rPr>
              <a:t>, and even removable media</a:t>
            </a:r>
            <a:r>
              <a:rPr lang="en-US" sz="2000" dirty="0" smtClean="0">
                <a:latin typeface="Times New Roman" panose="02020603050405020304" pitchFamily="18" charset="0"/>
                <a:cs typeface="Times New Roman" panose="02020603050405020304" pitchFamily="18" charset="0"/>
              </a:rPr>
              <a:t>.</a:t>
            </a:r>
            <a:r>
              <a:rPr lang="en-US" sz="2000" dirty="0">
                <a:solidFill>
                  <a:srgbClr val="111111"/>
                </a:solidFill>
                <a:latin typeface="Times New Roman" panose="02020603050405020304" pitchFamily="18" charset="0"/>
                <a:cs typeface="Times New Roman" panose="02020603050405020304" pitchFamily="18" charset="0"/>
              </a:rPr>
              <a:t> Keep the entire project in a </a:t>
            </a:r>
            <a:r>
              <a:rPr lang="en-US" sz="2000" dirty="0">
                <a:solidFill>
                  <a:srgbClr val="FF0000"/>
                </a:solidFill>
                <a:latin typeface="Times New Roman" panose="02020603050405020304" pitchFamily="18" charset="0"/>
                <a:cs typeface="Times New Roman" panose="02020603050405020304" pitchFamily="18" charset="0"/>
              </a:rPr>
              <a:t>single repository</a:t>
            </a:r>
            <a:r>
              <a:rPr lang="en-US" sz="2000" dirty="0">
                <a:solidFill>
                  <a:srgbClr val="111111"/>
                </a:solidFill>
                <a:latin typeface="Times New Roman" panose="02020603050405020304" pitchFamily="18" charset="0"/>
                <a:cs typeface="Times New Roman" panose="02020603050405020304" pitchFamily="18" charset="0"/>
              </a:rPr>
              <a:t>.</a:t>
            </a:r>
          </a:p>
          <a:p>
            <a:r>
              <a:rPr lang="en-US" sz="2000" dirty="0">
                <a:solidFill>
                  <a:srgbClr val="111111"/>
                </a:solidFill>
                <a:latin typeface="Times New Roman" panose="02020603050405020304" pitchFamily="18" charset="0"/>
                <a:cs typeface="Times New Roman" panose="02020603050405020304" pitchFamily="18" charset="0"/>
              </a:rPr>
              <a:t>Instead, </a:t>
            </a:r>
            <a:r>
              <a:rPr lang="en-US" sz="2000" dirty="0">
                <a:solidFill>
                  <a:srgbClr val="FF0000"/>
                </a:solidFill>
                <a:latin typeface="Times New Roman" panose="02020603050405020304" pitchFamily="18" charset="0"/>
                <a:cs typeface="Times New Roman" panose="02020603050405020304" pitchFamily="18" charset="0"/>
              </a:rPr>
              <a:t>use configuration files and build scripts </a:t>
            </a:r>
            <a:r>
              <a:rPr lang="en-US" sz="2000" dirty="0">
                <a:solidFill>
                  <a:srgbClr val="111111"/>
                </a:solidFill>
                <a:latin typeface="Times New Roman" panose="02020603050405020304" pitchFamily="18" charset="0"/>
                <a:cs typeface="Times New Roman" panose="02020603050405020304" pitchFamily="18" charset="0"/>
              </a:rPr>
              <a:t>to support multiple configurations.</a:t>
            </a:r>
          </a:p>
          <a:p>
            <a:r>
              <a:rPr lang="en-US" sz="2000" dirty="0">
                <a:solidFill>
                  <a:srgbClr val="111111"/>
                </a:solidFill>
                <a:latin typeface="Times New Roman" panose="02020603050405020304" pitchFamily="18" charset="0"/>
                <a:cs typeface="Times New Roman" panose="02020603050405020304" pitchFamily="18" charset="0"/>
              </a:rPr>
              <a:t>Keep your </a:t>
            </a:r>
            <a:r>
              <a:rPr lang="en-US" sz="2000" dirty="0">
                <a:solidFill>
                  <a:srgbClr val="FF0000"/>
                </a:solidFill>
                <a:latin typeface="Times New Roman" panose="02020603050405020304" pitchFamily="18" charset="0"/>
                <a:cs typeface="Times New Roman" panose="02020603050405020304" pitchFamily="18" charset="0"/>
              </a:rPr>
              <a:t>repository clean</a:t>
            </a:r>
            <a:r>
              <a:rPr lang="en-US" sz="2000" dirty="0">
                <a:solidFill>
                  <a:srgbClr val="111111"/>
                </a:solidFill>
                <a:latin typeface="Times New Roman" panose="02020603050405020304" pitchFamily="18" charset="0"/>
                <a:cs typeface="Times New Roman" panose="02020603050405020304" pitchFamily="18" charset="0"/>
              </a:rPr>
              <a:t>: never check in broken code. </a:t>
            </a:r>
          </a:p>
          <a:p>
            <a:r>
              <a:rPr lang="en-US" sz="2000" dirty="0">
                <a:solidFill>
                  <a:srgbClr val="111111"/>
                </a:solidFill>
                <a:latin typeface="Times New Roman" panose="02020603050405020304" pitchFamily="18" charset="0"/>
                <a:cs typeface="Times New Roman" panose="02020603050405020304" pitchFamily="18" charset="0"/>
              </a:rPr>
              <a:t>All versions should build and pass all tests. </a:t>
            </a:r>
            <a:r>
              <a:rPr lang="en-US" sz="2000" dirty="0">
                <a:solidFill>
                  <a:srgbClr val="FF0000"/>
                </a:solidFill>
                <a:latin typeface="Times New Roman" panose="02020603050405020304" pitchFamily="18" charset="0"/>
                <a:cs typeface="Times New Roman" panose="02020603050405020304" pitchFamily="18" charset="0"/>
              </a:rPr>
              <a:t>"Iteration" versions</a:t>
            </a:r>
            <a:r>
              <a:rPr lang="en-US" sz="2000" dirty="0">
                <a:solidFill>
                  <a:srgbClr val="111111"/>
                </a:solidFill>
                <a:latin typeface="Times New Roman" panose="02020603050405020304" pitchFamily="18" charset="0"/>
                <a:cs typeface="Times New Roman" panose="02020603050405020304" pitchFamily="18" charset="0"/>
              </a:rPr>
              <a:t> are ready for stakeholders; </a:t>
            </a:r>
            <a:r>
              <a:rPr lang="en-US" sz="2000" dirty="0">
                <a:solidFill>
                  <a:srgbClr val="FF0000"/>
                </a:solidFill>
                <a:latin typeface="Times New Roman" panose="02020603050405020304" pitchFamily="18" charset="0"/>
                <a:cs typeface="Times New Roman" panose="02020603050405020304" pitchFamily="18" charset="0"/>
              </a:rPr>
              <a:t>"release" versions </a:t>
            </a:r>
            <a:r>
              <a:rPr lang="en-US" sz="2000" dirty="0">
                <a:solidFill>
                  <a:srgbClr val="111111"/>
                </a:solidFill>
                <a:latin typeface="Times New Roman" panose="02020603050405020304" pitchFamily="18" charset="0"/>
                <a:cs typeface="Times New Roman" panose="02020603050405020304" pitchFamily="18" charset="0"/>
              </a:rPr>
              <a:t>are production-ready.</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002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C8FE18-78A6-4968-A825-BC2D848AFCB5}"/>
              </a:ext>
            </a:extLst>
          </p:cNvPr>
          <p:cNvSpPr>
            <a:spLocks noGrp="1"/>
          </p:cNvSpPr>
          <p:nvPr>
            <p:ph idx="1"/>
          </p:nvPr>
        </p:nvSpPr>
        <p:spPr>
          <a:xfrm>
            <a:off x="228600" y="152400"/>
            <a:ext cx="8229600" cy="4525963"/>
          </a:xfrm>
        </p:spPr>
        <p:txBody>
          <a:bodyPr>
            <a:noAutofit/>
          </a:bodyPr>
          <a:lstStyle/>
          <a:p>
            <a:pPr marL="0" indent="0">
              <a:buNone/>
            </a:pPr>
            <a:r>
              <a:rPr lang="en-US" sz="2800" dirty="0">
                <a:solidFill>
                  <a:srgbClr val="FF0000"/>
                </a:solidFill>
                <a:latin typeface="Times New Roman" panose="02020603050405020304" pitchFamily="18" charset="0"/>
                <a:cs typeface="Times New Roman" panose="02020603050405020304" pitchFamily="18" charset="0"/>
              </a:rPr>
              <a:t>Version Control Terminology</a:t>
            </a:r>
          </a:p>
          <a:p>
            <a:pPr marL="0" indent="0">
              <a:buNone/>
            </a:pPr>
            <a:r>
              <a:rPr lang="en-US" sz="2400" dirty="0">
                <a:latin typeface="Times New Roman" panose="02020603050405020304" pitchFamily="18" charset="0"/>
                <a:cs typeface="Times New Roman" panose="02020603050405020304" pitchFamily="18" charset="0"/>
              </a:rPr>
              <a:t>Different version control systems use different terminology. Here are the terms used</a:t>
            </a:r>
          </a:p>
          <a:p>
            <a:r>
              <a:rPr lang="en-US" sz="2400" dirty="0">
                <a:solidFill>
                  <a:srgbClr val="FF0000"/>
                </a:solidFill>
                <a:latin typeface="Times New Roman" panose="02020603050405020304" pitchFamily="18" charset="0"/>
                <a:cs typeface="Times New Roman" panose="02020603050405020304" pitchFamily="18" charset="0"/>
              </a:rPr>
              <a:t>Repository</a:t>
            </a:r>
          </a:p>
          <a:p>
            <a:pPr marL="0" indent="0">
              <a:buNone/>
            </a:pPr>
            <a:r>
              <a:rPr lang="en-US" sz="2400" dirty="0">
                <a:latin typeface="Times New Roman" panose="02020603050405020304" pitchFamily="18" charset="0"/>
                <a:cs typeface="Times New Roman" panose="02020603050405020304" pitchFamily="18" charset="0"/>
              </a:rPr>
              <a:t>The repository is the master storage for all of your files and </a:t>
            </a:r>
            <a:r>
              <a:rPr lang="en-US" sz="2400" dirty="0" err="1">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their history. It's typically stored on the version control server. Each stand-alone project should have its own repository.</a:t>
            </a:r>
          </a:p>
          <a:p>
            <a:r>
              <a:rPr lang="en-US" sz="2400" dirty="0">
                <a:solidFill>
                  <a:srgbClr val="FF0000"/>
                </a:solidFill>
                <a:latin typeface="Times New Roman" panose="02020603050405020304" pitchFamily="18" charset="0"/>
                <a:cs typeface="Times New Roman" panose="02020603050405020304" pitchFamily="18" charset="0"/>
              </a:rPr>
              <a:t>Sandbox</a:t>
            </a:r>
          </a:p>
          <a:p>
            <a:pPr marL="0" indent="0">
              <a:buNone/>
            </a:pPr>
            <a:r>
              <a:rPr lang="en-US" sz="2400" dirty="0">
                <a:latin typeface="Times New Roman" panose="02020603050405020304" pitchFamily="18" charset="0"/>
                <a:cs typeface="Times New Roman" panose="02020603050405020304" pitchFamily="18" charset="0"/>
              </a:rPr>
              <a:t>Also known as a working copy, a sandbox is what team members work out of on their local development machines. (Don't ever put a sandbox on a shared drive. If other people want to develop, they can make their own sandbox.) The sandbox contains a copy of all the files in the repository from a particular point in time.</a:t>
            </a:r>
          </a:p>
          <a:p>
            <a:r>
              <a:rPr lang="en-US" sz="2400" dirty="0">
                <a:solidFill>
                  <a:srgbClr val="FF0000"/>
                </a:solidFill>
                <a:latin typeface="Times New Roman" panose="02020603050405020304" pitchFamily="18" charset="0"/>
                <a:cs typeface="Times New Roman" panose="02020603050405020304" pitchFamily="18" charset="0"/>
              </a:rPr>
              <a:t>Check out</a:t>
            </a:r>
          </a:p>
          <a:p>
            <a:pPr marL="0" indent="0">
              <a:buNone/>
            </a:pPr>
            <a:r>
              <a:rPr lang="en-US" sz="2400" dirty="0">
                <a:latin typeface="Times New Roman" panose="02020603050405020304" pitchFamily="18" charset="0"/>
                <a:cs typeface="Times New Roman" panose="02020603050405020304" pitchFamily="18" charset="0"/>
              </a:rPr>
              <a:t>To create a sandbox, check out a copy of the repository. In some version control systems, this term means "update and lock".</a:t>
            </a:r>
          </a:p>
        </p:txBody>
      </p:sp>
    </p:spTree>
    <p:extLst>
      <p:ext uri="{BB962C8B-B14F-4D97-AF65-F5344CB8AC3E}">
        <p14:creationId xmlns:p14="http://schemas.microsoft.com/office/powerpoint/2010/main" val="155921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9916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209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BC9812-2238-4040-B22B-146A5E5E2AAF}"/>
              </a:ext>
            </a:extLst>
          </p:cNvPr>
          <p:cNvSpPr>
            <a:spLocks noGrp="1"/>
          </p:cNvSpPr>
          <p:nvPr>
            <p:ph idx="1"/>
          </p:nvPr>
        </p:nvSpPr>
        <p:spPr>
          <a:xfrm>
            <a:off x="228600" y="152400"/>
            <a:ext cx="8229600" cy="4525963"/>
          </a:xfrm>
        </p:spPr>
        <p:txBody>
          <a:bodyPr>
            <a:normAutofit fontScale="62500" lnSpcReduction="20000"/>
          </a:bodyPr>
          <a:lstStyle/>
          <a:p>
            <a:r>
              <a:rPr lang="en-US" sz="3400" dirty="0">
                <a:solidFill>
                  <a:srgbClr val="FF0000"/>
                </a:solidFill>
                <a:latin typeface="Times New Roman" panose="02020603050405020304" pitchFamily="18" charset="0"/>
                <a:cs typeface="Times New Roman" panose="02020603050405020304" pitchFamily="18" charset="0"/>
              </a:rPr>
              <a:t>Update</a:t>
            </a:r>
          </a:p>
          <a:p>
            <a:pPr marL="0" indent="0">
              <a:buNone/>
            </a:pPr>
            <a:r>
              <a:rPr lang="en-US" sz="3400" dirty="0">
                <a:latin typeface="Times New Roman" panose="02020603050405020304" pitchFamily="18" charset="0"/>
                <a:cs typeface="Times New Roman" panose="02020603050405020304" pitchFamily="18" charset="0"/>
              </a:rPr>
              <a:t>Update your sandbox to get the latest changes from the repository. You can also update to a particular point in the past.</a:t>
            </a:r>
          </a:p>
          <a:p>
            <a:r>
              <a:rPr lang="en-US" sz="3400" dirty="0">
                <a:solidFill>
                  <a:srgbClr val="FF0000"/>
                </a:solidFill>
                <a:latin typeface="Times New Roman" panose="02020603050405020304" pitchFamily="18" charset="0"/>
                <a:cs typeface="Times New Roman" panose="02020603050405020304" pitchFamily="18" charset="0"/>
              </a:rPr>
              <a:t>Lock</a:t>
            </a:r>
          </a:p>
          <a:p>
            <a:pPr marL="0" indent="0">
              <a:buNone/>
            </a:pPr>
            <a:r>
              <a:rPr lang="en-US" sz="3400" dirty="0">
                <a:latin typeface="Times New Roman" panose="02020603050405020304" pitchFamily="18" charset="0"/>
                <a:cs typeface="Times New Roman" panose="02020603050405020304" pitchFamily="18" charset="0"/>
              </a:rPr>
              <a:t>A lock prevents anybody from editing a file but you.</a:t>
            </a:r>
          </a:p>
          <a:p>
            <a:r>
              <a:rPr lang="en-US" sz="3400" dirty="0">
                <a:latin typeface="Times New Roman" panose="02020603050405020304" pitchFamily="18" charset="0"/>
                <a:cs typeface="Times New Roman" panose="02020603050405020304" pitchFamily="18" charset="0"/>
              </a:rPr>
              <a:t>Check in or commit</a:t>
            </a:r>
          </a:p>
          <a:p>
            <a:pPr marL="0" indent="0">
              <a:buNone/>
            </a:pPr>
            <a:r>
              <a:rPr lang="en-US" sz="3400" dirty="0">
                <a:latin typeface="Times New Roman" panose="02020603050405020304" pitchFamily="18" charset="0"/>
                <a:cs typeface="Times New Roman" panose="02020603050405020304" pitchFamily="18" charset="0"/>
              </a:rPr>
              <a:t>Check in the files in your sandbox to save them into the repository.</a:t>
            </a:r>
          </a:p>
          <a:p>
            <a:r>
              <a:rPr lang="en-US" sz="3400" dirty="0">
                <a:solidFill>
                  <a:srgbClr val="FF0000"/>
                </a:solidFill>
                <a:latin typeface="Times New Roman" panose="02020603050405020304" pitchFamily="18" charset="0"/>
                <a:cs typeface="Times New Roman" panose="02020603050405020304" pitchFamily="18" charset="0"/>
              </a:rPr>
              <a:t>Revert</a:t>
            </a:r>
          </a:p>
          <a:p>
            <a:pPr marL="0" indent="0">
              <a:buNone/>
            </a:pPr>
            <a:r>
              <a:rPr lang="en-US" sz="3400" dirty="0">
                <a:latin typeface="Times New Roman" panose="02020603050405020304" pitchFamily="18" charset="0"/>
                <a:cs typeface="Times New Roman" panose="02020603050405020304" pitchFamily="18" charset="0"/>
              </a:rPr>
              <a:t>Revert your sandbox to throw away your changes and return to the point of your last update. This is handy when you've broken your local build and can't figure out how to get it working again. Sometimes reverting is faster than debugging, especially if you have check in recently.</a:t>
            </a:r>
          </a:p>
          <a:p>
            <a:r>
              <a:rPr lang="en-US" sz="3400" dirty="0">
                <a:solidFill>
                  <a:srgbClr val="FF0000"/>
                </a:solidFill>
                <a:latin typeface="Times New Roman" panose="02020603050405020304" pitchFamily="18" charset="0"/>
                <a:cs typeface="Times New Roman" panose="02020603050405020304" pitchFamily="18" charset="0"/>
              </a:rPr>
              <a:t>Tip or head</a:t>
            </a:r>
          </a:p>
          <a:p>
            <a:endParaRPr lang="en-IN" sz="3400"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xmlns="" id="{FF333070-A96D-40DD-A83F-335926315455}"/>
              </a:ext>
            </a:extLst>
          </p:cNvPr>
          <p:cNvSpPr txBox="1"/>
          <p:nvPr/>
        </p:nvSpPr>
        <p:spPr>
          <a:xfrm>
            <a:off x="180975" y="3687901"/>
            <a:ext cx="9220200" cy="3170099"/>
          </a:xfrm>
          <a:prstGeom prst="rect">
            <a:avLst/>
          </a:prstGeom>
          <a:noFill/>
        </p:spPr>
        <p:txBody>
          <a:bodyPr wrap="square">
            <a:spAutoFit/>
          </a:bodyPr>
          <a:lstStyle/>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tip of the repository contains the latest changes that have been checked in. When you update your sandbox, you get the files at the tip. (This changes somewhat when you use branches.)</a:t>
            </a:r>
          </a:p>
          <a:p>
            <a:r>
              <a:rPr lang="en-US" sz="2000" dirty="0">
                <a:solidFill>
                  <a:srgbClr val="FF0000"/>
                </a:solidFill>
                <a:latin typeface="Times New Roman" panose="02020603050405020304" pitchFamily="18" charset="0"/>
                <a:cs typeface="Times New Roman" panose="02020603050405020304" pitchFamily="18" charset="0"/>
              </a:rPr>
              <a:t>Tag or label</a:t>
            </a:r>
          </a:p>
          <a:p>
            <a:r>
              <a:rPr lang="en-US" sz="2000" dirty="0">
                <a:latin typeface="Times New Roman" panose="02020603050405020304" pitchFamily="18" charset="0"/>
                <a:cs typeface="Times New Roman" panose="02020603050405020304" pitchFamily="18" charset="0"/>
              </a:rPr>
              <a:t>A tag marks a particular time in the history of the repository, allowing you to easily access it again.</a:t>
            </a:r>
          </a:p>
          <a:p>
            <a:r>
              <a:rPr lang="en-US" sz="2000" dirty="0">
                <a:solidFill>
                  <a:srgbClr val="FF0000"/>
                </a:solidFill>
                <a:latin typeface="Times New Roman" panose="02020603050405020304" pitchFamily="18" charset="0"/>
                <a:cs typeface="Times New Roman" panose="02020603050405020304" pitchFamily="18" charset="0"/>
              </a:rPr>
              <a:t>Roll back</a:t>
            </a:r>
          </a:p>
          <a:p>
            <a:r>
              <a:rPr lang="en-US" sz="2000" dirty="0">
                <a:latin typeface="Times New Roman" panose="02020603050405020304" pitchFamily="18" charset="0"/>
                <a:cs typeface="Times New Roman" panose="02020603050405020304" pitchFamily="18" charset="0"/>
              </a:rPr>
              <a:t>Roll back a check-in to remove it from the tip of the repository. The mechanism for doing so varies depending on the version control system you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744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86738E-001B-4FB0-9876-743032783C51}"/>
              </a:ext>
            </a:extLst>
          </p:cNvPr>
          <p:cNvSpPr>
            <a:spLocks noGrp="1"/>
          </p:cNvSpPr>
          <p:nvPr>
            <p:ph type="title"/>
          </p:nvPr>
        </p:nvSpPr>
        <p:spPr/>
        <p:txBody>
          <a:bodyPr>
            <a:normAutofit fontScale="90000"/>
          </a:bodyPr>
          <a:lstStyle/>
          <a:p>
            <a:r>
              <a:rPr lang="en-US" b="1" i="0" dirty="0">
                <a:solidFill>
                  <a:srgbClr val="111111"/>
                </a:solidFill>
                <a:effectLst/>
                <a:latin typeface="Times New Roman" panose="02020603050405020304" pitchFamily="18" charset="0"/>
                <a:cs typeface="Times New Roman" panose="02020603050405020304" pitchFamily="18" charset="0"/>
              </a:rPr>
              <a:t>The Art of Agile Development: Continuous Integration</a:t>
            </a:r>
            <a:r>
              <a:rPr lang="en-US" b="1" i="0" dirty="0">
                <a:solidFill>
                  <a:srgbClr val="111111"/>
                </a:solidFill>
                <a:effectLst/>
                <a:latin typeface="utopia-std"/>
              </a:rPr>
              <a:t/>
            </a:r>
            <a:br>
              <a:rPr lang="en-US" b="1" i="0" dirty="0">
                <a:solidFill>
                  <a:srgbClr val="111111"/>
                </a:solidFill>
                <a:effectLst/>
                <a:latin typeface="utopia-std"/>
              </a:rPr>
            </a:br>
            <a:endParaRPr lang="en-IN" dirty="0"/>
          </a:p>
        </p:txBody>
      </p:sp>
      <p:sp>
        <p:nvSpPr>
          <p:cNvPr id="3" name="Content Placeholder 2">
            <a:extLst>
              <a:ext uri="{FF2B5EF4-FFF2-40B4-BE49-F238E27FC236}">
                <a16:creationId xmlns:a16="http://schemas.microsoft.com/office/drawing/2014/main" xmlns="" id="{C042DB26-DD30-4E87-B8B6-DD59EDB08E7F}"/>
              </a:ext>
            </a:extLst>
          </p:cNvPr>
          <p:cNvSpPr>
            <a:spLocks noGrp="1"/>
          </p:cNvSpPr>
          <p:nvPr>
            <p:ph idx="1"/>
          </p:nvPr>
        </p:nvSpPr>
        <p:spPr/>
        <p:txBody>
          <a:bodyPr>
            <a:normAutofit/>
          </a:bodyPr>
          <a:lstStyle/>
          <a:p>
            <a:pPr algn="l"/>
            <a:r>
              <a:rPr lang="en-US" sz="2600" b="0" i="0" dirty="0">
                <a:solidFill>
                  <a:srgbClr val="111111"/>
                </a:solidFill>
                <a:effectLst/>
                <a:latin typeface="Times New Roman" panose="02020603050405020304" pitchFamily="18" charset="0"/>
                <a:cs typeface="Times New Roman" panose="02020603050405020304" pitchFamily="18" charset="0"/>
              </a:rPr>
              <a:t>Keep code integrated and build release infrastructure with the rest of the application. The </a:t>
            </a:r>
            <a:r>
              <a:rPr lang="en-US" sz="2600" b="0" i="0" dirty="0">
                <a:solidFill>
                  <a:srgbClr val="FF0000"/>
                </a:solidFill>
                <a:effectLst/>
                <a:latin typeface="Times New Roman" panose="02020603050405020304" pitchFamily="18" charset="0"/>
                <a:cs typeface="Times New Roman" panose="02020603050405020304" pitchFamily="18" charset="0"/>
              </a:rPr>
              <a:t>ultimate goal is to be able to deploy all but the last few hours of work at any time.</a:t>
            </a:r>
          </a:p>
          <a:p>
            <a:pPr algn="l"/>
            <a:r>
              <a:rPr lang="en-US" sz="2600" b="0" i="0" dirty="0">
                <a:solidFill>
                  <a:srgbClr val="111111"/>
                </a:solidFill>
                <a:effectLst/>
                <a:latin typeface="Times New Roman" panose="02020603050405020304" pitchFamily="18" charset="0"/>
                <a:cs typeface="Times New Roman" panose="02020603050405020304" pitchFamily="18" charset="0"/>
              </a:rPr>
              <a:t>To do so</a:t>
            </a:r>
            <a:r>
              <a:rPr lang="en-US" sz="2600" b="0" i="0" dirty="0">
                <a:solidFill>
                  <a:srgbClr val="FF0000"/>
                </a:solidFill>
                <a:effectLst/>
                <a:latin typeface="Times New Roman" panose="02020603050405020304" pitchFamily="18" charset="0"/>
                <a:cs typeface="Times New Roman" panose="02020603050405020304" pitchFamily="18" charset="0"/>
              </a:rPr>
              <a:t>, integrate every few hours and keep your build, test, and other release infrastructure up to date</a:t>
            </a:r>
            <a:r>
              <a:rPr lang="en-US" sz="2600" b="0" i="0" dirty="0">
                <a:solidFill>
                  <a:srgbClr val="111111"/>
                </a:solidFill>
                <a:effectLst/>
                <a:latin typeface="Times New Roman" panose="02020603050405020304" pitchFamily="18" charset="0"/>
                <a:cs typeface="Times New Roman" panose="02020603050405020304" pitchFamily="18" charset="0"/>
              </a:rPr>
              <a:t>. Each integration should get as close to a real release as possible.</a:t>
            </a:r>
          </a:p>
          <a:p>
            <a:endParaRPr lang="en-IN" dirty="0"/>
          </a:p>
        </p:txBody>
      </p:sp>
    </p:spTree>
    <p:extLst>
      <p:ext uri="{BB962C8B-B14F-4D97-AF65-F5344CB8AC3E}">
        <p14:creationId xmlns:p14="http://schemas.microsoft.com/office/powerpoint/2010/main" val="79944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BA094-580B-4F84-BAA3-1B5F80DA30F7}"/>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Practice Continuous Integration</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CD27E365-00B2-4299-B90F-2BA340CD2983}"/>
              </a:ext>
            </a:extLst>
          </p:cNvPr>
          <p:cNvSpPr>
            <a:spLocks noGrp="1"/>
          </p:cNvSpPr>
          <p:nvPr>
            <p:ph idx="1"/>
          </p:nvPr>
        </p:nvSpPr>
        <p:spPr>
          <a:xfrm>
            <a:off x="304800" y="1066800"/>
            <a:ext cx="8229600" cy="4876800"/>
          </a:xfrm>
        </p:spPr>
        <p:txBody>
          <a:bodyPr>
            <a:noAutofit/>
          </a:bodyPr>
          <a:lstStyle/>
          <a:p>
            <a:r>
              <a:rPr lang="en-US" sz="2000" dirty="0">
                <a:latin typeface="Times New Roman" panose="02020603050405020304" pitchFamily="18" charset="0"/>
                <a:cs typeface="Times New Roman" panose="02020603050405020304" pitchFamily="18" charset="0"/>
              </a:rPr>
              <a:t>In order to be ready to deploy all but the last few hours of work, your team needs to do two things:</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Integrate your code every few hours.</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Keep your build, tests, and other release infrastructure up to date.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Test-Driven Development</a:t>
            </a:r>
          </a:p>
          <a:p>
            <a:r>
              <a:rPr lang="en-US" sz="2000" dirty="0">
                <a:latin typeface="Times New Roman" panose="02020603050405020304" pitchFamily="18" charset="0"/>
                <a:cs typeface="Times New Roman" panose="02020603050405020304" pitchFamily="18" charset="0"/>
              </a:rPr>
              <a:t>To integrate, update your sandbox with the latest code from the repository, make sure everything builds, then commit your code back to the repository. You can integrate any time you have a successful build. With test-driven development, that should happen every few minutes.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integrate whenever </a:t>
            </a:r>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make a significant change to the code or create </a:t>
            </a:r>
            <a:r>
              <a:rPr lang="en-US" sz="2000" dirty="0" smtClean="0">
                <a:latin typeface="Times New Roman" panose="02020603050405020304" pitchFamily="18" charset="0"/>
                <a:cs typeface="Times New Roman" panose="02020603050405020304" pitchFamily="18" charset="0"/>
              </a:rPr>
              <a:t>something.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49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CFD07-2854-40FA-A6F7-91506221B384}"/>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Collective Code Ownership</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614EE345-85E2-4C98-87BF-342946C71E6C}"/>
              </a:ext>
            </a:extLst>
          </p:cNvPr>
          <p:cNvSpPr>
            <a:spLocks noGrp="1"/>
          </p:cNvSpPr>
          <p:nvPr>
            <p:ph idx="1"/>
          </p:nvPr>
        </p:nvSpPr>
        <p:spPr>
          <a:xfrm>
            <a:off x="450980" y="990600"/>
            <a:ext cx="8229600" cy="4525963"/>
          </a:xfrm>
        </p:spPr>
        <p:txBody>
          <a:bodyPr>
            <a:noAutofit/>
          </a:bodyPr>
          <a:lstStyle/>
          <a:p>
            <a:r>
              <a:rPr lang="en-US" sz="2000" dirty="0">
                <a:latin typeface="Times New Roman" panose="02020603050405020304" pitchFamily="18" charset="0"/>
                <a:cs typeface="Times New Roman" panose="02020603050405020304" pitchFamily="18" charset="0"/>
              </a:rPr>
              <a:t>We are all responsible for </a:t>
            </a:r>
            <a:r>
              <a:rPr lang="en-US" sz="2000" dirty="0">
                <a:solidFill>
                  <a:srgbClr val="FF0000"/>
                </a:solidFill>
                <a:latin typeface="Times New Roman" panose="02020603050405020304" pitchFamily="18" charset="0"/>
                <a:cs typeface="Times New Roman" panose="02020603050405020304" pitchFamily="18" charset="0"/>
              </a:rPr>
              <a:t>high quality code.</a:t>
            </a:r>
          </a:p>
          <a:p>
            <a:r>
              <a:rPr lang="en-US" sz="2000" dirty="0" smtClean="0">
                <a:latin typeface="Times New Roman" panose="02020603050405020304" pitchFamily="18" charset="0"/>
                <a:cs typeface="Times New Roman" panose="02020603050405020304" pitchFamily="18" charset="0"/>
              </a:rPr>
              <a:t>Collective </a:t>
            </a:r>
            <a:r>
              <a:rPr lang="en-US" sz="2000" dirty="0">
                <a:latin typeface="Times New Roman" panose="02020603050405020304" pitchFamily="18" charset="0"/>
                <a:cs typeface="Times New Roman" panose="02020603050405020304" pitchFamily="18" charset="0"/>
              </a:rPr>
              <a:t>code ownership spreads </a:t>
            </a:r>
            <a:r>
              <a:rPr lang="en-US" sz="2000" dirty="0">
                <a:solidFill>
                  <a:srgbClr val="FF0000"/>
                </a:solidFill>
                <a:latin typeface="Times New Roman" panose="02020603050405020304" pitchFamily="18" charset="0"/>
                <a:cs typeface="Times New Roman" panose="02020603050405020304" pitchFamily="18" charset="0"/>
              </a:rPr>
              <a:t>responsibility for maintaining the code to all the programmers. </a:t>
            </a:r>
            <a:endParaRPr lang="en-US" sz="2000" dirty="0" smtClean="0">
              <a:solidFill>
                <a:srgbClr val="FF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Collective </a:t>
            </a:r>
            <a:r>
              <a:rPr lang="en-US" sz="2000" dirty="0">
                <a:latin typeface="Times New Roman" panose="02020603050405020304" pitchFamily="18" charset="0"/>
                <a:cs typeface="Times New Roman" panose="02020603050405020304" pitchFamily="18" charset="0"/>
              </a:rPr>
              <a:t>code ownership is exactly what it sounds like: everyone shares </a:t>
            </a:r>
            <a:r>
              <a:rPr lang="en-US" sz="2000" dirty="0" smtClean="0">
                <a:latin typeface="Times New Roman" panose="02020603050405020304" pitchFamily="18" charset="0"/>
                <a:cs typeface="Times New Roman" panose="02020603050405020304" pitchFamily="18" charset="0"/>
              </a:rPr>
              <a:t>responsibility </a:t>
            </a:r>
            <a:r>
              <a:rPr lang="en-US" sz="2000" dirty="0">
                <a:latin typeface="Times New Roman" panose="02020603050405020304" pitchFamily="18" charset="0"/>
                <a:cs typeface="Times New Roman" panose="02020603050405020304" pitchFamily="18" charset="0"/>
              </a:rPr>
              <a:t>for the quality of the code. </a:t>
            </a:r>
            <a:r>
              <a:rPr lang="en-US" sz="2000" dirty="0">
                <a:solidFill>
                  <a:srgbClr val="FF0000"/>
                </a:solidFill>
                <a:latin typeface="Times New Roman" panose="02020603050405020304" pitchFamily="18" charset="0"/>
                <a:cs typeface="Times New Roman" panose="02020603050405020304" pitchFamily="18" charset="0"/>
              </a:rPr>
              <a:t>No single person claims ownership over any part of the system, and anyone can make any necessary changes anywhere.</a:t>
            </a:r>
          </a:p>
          <a:p>
            <a:r>
              <a:rPr lang="en-US" sz="2000" dirty="0">
                <a:solidFill>
                  <a:srgbClr val="FF0000"/>
                </a:solidFill>
                <a:latin typeface="Times New Roman" panose="02020603050405020304" pitchFamily="18" charset="0"/>
                <a:cs typeface="Times New Roman" panose="02020603050405020304" pitchFamily="18" charset="0"/>
              </a:rPr>
              <a:t>Fix problems </a:t>
            </a:r>
            <a:r>
              <a:rPr lang="en-US" sz="2000" dirty="0">
                <a:latin typeface="Times New Roman" panose="02020603050405020304" pitchFamily="18" charset="0"/>
                <a:cs typeface="Times New Roman" panose="02020603050405020304" pitchFamily="18" charset="0"/>
              </a:rPr>
              <a:t>no matter where you find them.</a:t>
            </a:r>
          </a:p>
          <a:p>
            <a:r>
              <a:rPr lang="en-US" sz="2000" dirty="0">
                <a:latin typeface="Times New Roman" panose="02020603050405020304" pitchFamily="18" charset="0"/>
                <a:cs typeface="Times New Roman" panose="02020603050405020304" pitchFamily="18" charset="0"/>
              </a:rPr>
              <a:t>In fact, improved </a:t>
            </a:r>
            <a:r>
              <a:rPr lang="en-US" sz="2000" dirty="0">
                <a:solidFill>
                  <a:srgbClr val="FF0000"/>
                </a:solidFill>
                <a:latin typeface="Times New Roman" panose="02020603050405020304" pitchFamily="18" charset="0"/>
                <a:cs typeface="Times New Roman" panose="02020603050405020304" pitchFamily="18" charset="0"/>
              </a:rPr>
              <a:t>code quality </a:t>
            </a:r>
            <a:r>
              <a:rPr lang="en-US" sz="2000" dirty="0">
                <a:latin typeface="Times New Roman" panose="02020603050405020304" pitchFamily="18" charset="0"/>
                <a:cs typeface="Times New Roman" panose="02020603050405020304" pitchFamily="18" charset="0"/>
              </a:rPr>
              <a:t>may be the most important part of collective code ownership.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Collective </a:t>
            </a:r>
            <a:r>
              <a:rPr lang="en-US" sz="2000" dirty="0">
                <a:latin typeface="Times New Roman" panose="02020603050405020304" pitchFamily="18" charset="0"/>
                <a:cs typeface="Times New Roman" panose="02020603050405020304" pitchFamily="18" charset="0"/>
              </a:rPr>
              <a:t>ownership allows—no, expects—everyone to fix problems they find. If you encounter duplication, unclear names, or even poorly designed code, </a:t>
            </a:r>
            <a:r>
              <a:rPr lang="en-US" sz="2000" dirty="0">
                <a:solidFill>
                  <a:srgbClr val="FF0000"/>
                </a:solidFill>
                <a:latin typeface="Times New Roman" panose="02020603050405020304" pitchFamily="18" charset="0"/>
                <a:cs typeface="Times New Roman" panose="02020603050405020304" pitchFamily="18" charset="0"/>
              </a:rPr>
              <a:t>it doesn't matter who wrote it. It's your code. Fix it!</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45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EB82E-2FB5-4341-AF9C-737A55149773}"/>
              </a:ext>
            </a:extLst>
          </p:cNvPr>
          <p:cNvSpPr>
            <a:spLocks noGrp="1"/>
          </p:cNvSpPr>
          <p:nvPr>
            <p:ph type="title"/>
          </p:nvPr>
        </p:nvSpPr>
        <p:spPr/>
        <p:txBody>
          <a:bodyPr>
            <a:normAutofit fontScale="90000"/>
          </a:bodyPr>
          <a:lstStyle/>
          <a:p>
            <a:r>
              <a:rPr lang="en-US" b="1" i="0" dirty="0">
                <a:solidFill>
                  <a:srgbClr val="111111"/>
                </a:solidFill>
                <a:effectLst/>
                <a:latin typeface="Times New Roman" panose="02020603050405020304" pitchFamily="18" charset="0"/>
                <a:cs typeface="Times New Roman" panose="02020603050405020304" pitchFamily="18" charset="0"/>
              </a:rPr>
              <a:t>The Art of Agile Development: Documentation</a:t>
            </a:r>
            <a:r>
              <a:rPr lang="en-US" b="1" i="0" dirty="0">
                <a:solidFill>
                  <a:srgbClr val="111111"/>
                </a:solidFill>
                <a:effectLst/>
                <a:latin typeface="utopia-std"/>
              </a:rPr>
              <a:t/>
            </a:r>
            <a:br>
              <a:rPr lang="en-US" b="1" i="0" dirty="0">
                <a:solidFill>
                  <a:srgbClr val="111111"/>
                </a:solidFill>
                <a:effectLst/>
                <a:latin typeface="utopia-std"/>
              </a:rPr>
            </a:br>
            <a:endParaRPr lang="en-IN" dirty="0"/>
          </a:p>
        </p:txBody>
      </p:sp>
      <p:sp>
        <p:nvSpPr>
          <p:cNvPr id="3" name="Content Placeholder 2">
            <a:extLst>
              <a:ext uri="{FF2B5EF4-FFF2-40B4-BE49-F238E27FC236}">
                <a16:creationId xmlns:a16="http://schemas.microsoft.com/office/drawing/2014/main" xmlns="" id="{708626CD-8103-444D-A1A1-0B0AFFFF6FB9}"/>
              </a:ext>
            </a:extLst>
          </p:cNvPr>
          <p:cNvSpPr>
            <a:spLocks noGrp="1"/>
          </p:cNvSpPr>
          <p:nvPr>
            <p:ph idx="1"/>
          </p:nvPr>
        </p:nvSpPr>
        <p:spPr/>
        <p:txBody>
          <a:bodyPr>
            <a:normAutofit fontScale="70000" lnSpcReduction="20000"/>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Projects use three main types of documents: </a:t>
            </a:r>
          </a:p>
          <a:p>
            <a:pPr marL="0" indent="0" algn="l">
              <a:buNone/>
            </a:pPr>
            <a:r>
              <a:rPr lang="en-US" dirty="0">
                <a:solidFill>
                  <a:srgbClr val="FF0000"/>
                </a:solidFill>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work-in-progress; product; hand-off.</a:t>
            </a:r>
          </a:p>
          <a:p>
            <a:pPr algn="l"/>
            <a:r>
              <a:rPr lang="en-US" b="0" i="0" dirty="0">
                <a:solidFill>
                  <a:srgbClr val="FF0000"/>
                </a:solidFill>
                <a:effectLst/>
                <a:latin typeface="Times New Roman" panose="02020603050405020304" pitchFamily="18" charset="0"/>
                <a:cs typeface="Times New Roman" panose="02020603050405020304" pitchFamily="18" charset="0"/>
              </a:rPr>
              <a:t>Work-in-progress</a:t>
            </a:r>
            <a:r>
              <a:rPr lang="en-US" b="0" i="0" dirty="0">
                <a:solidFill>
                  <a:srgbClr val="111111"/>
                </a:solidFill>
                <a:effectLst/>
                <a:latin typeface="Times New Roman" panose="02020603050405020304" pitchFamily="18" charset="0"/>
                <a:cs typeface="Times New Roman" panose="02020603050405020304" pitchFamily="18" charset="0"/>
              </a:rPr>
              <a:t> documents communicate, and other forms of communication may replace them. High-bandwidth communication replaces some work-in-progress documents. Test-driven development creates executable low-level design specifications. Customer tests describe high-level behavior, and a ubiquitous language further clarifies intent.</a:t>
            </a:r>
          </a:p>
          <a:p>
            <a:pPr algn="l"/>
            <a:r>
              <a:rPr lang="en-US" b="0" i="0" dirty="0">
                <a:solidFill>
                  <a:srgbClr val="FF0000"/>
                </a:solidFill>
                <a:effectLst/>
                <a:latin typeface="Times New Roman" panose="02020603050405020304" pitchFamily="18" charset="0"/>
                <a:cs typeface="Times New Roman" panose="02020603050405020304" pitchFamily="18" charset="0"/>
              </a:rPr>
              <a:t>Product documents </a:t>
            </a:r>
            <a:r>
              <a:rPr lang="en-US" b="0" i="0" dirty="0">
                <a:solidFill>
                  <a:srgbClr val="111111"/>
                </a:solidFill>
                <a:effectLst/>
                <a:latin typeface="Times New Roman" panose="02020603050405020304" pitchFamily="18" charset="0"/>
                <a:cs typeface="Times New Roman" panose="02020603050405020304" pitchFamily="18" charset="0"/>
              </a:rPr>
              <a:t>have business value--schedule them with stories.</a:t>
            </a:r>
          </a:p>
          <a:p>
            <a:pPr algn="l"/>
            <a:r>
              <a:rPr lang="en-US" b="0" i="0" dirty="0">
                <a:solidFill>
                  <a:srgbClr val="FF0000"/>
                </a:solidFill>
                <a:effectLst/>
                <a:latin typeface="Times New Roman" panose="02020603050405020304" pitchFamily="18" charset="0"/>
                <a:cs typeface="Times New Roman" panose="02020603050405020304" pitchFamily="18" charset="0"/>
              </a:rPr>
              <a:t>Handoff documents </a:t>
            </a:r>
            <a:r>
              <a:rPr lang="en-US" b="0" i="0" dirty="0">
                <a:solidFill>
                  <a:srgbClr val="111111"/>
                </a:solidFill>
                <a:effectLst/>
                <a:latin typeface="Times New Roman" panose="02020603050405020304" pitchFamily="18" charset="0"/>
                <a:cs typeface="Times New Roman" panose="02020603050405020304" pitchFamily="18" charset="0"/>
              </a:rPr>
              <a:t>are best and most accurate at the end of the project. Set aside time after delivery to create them, and consider conducting an incremental handoff using pair programming and collective ownership.</a:t>
            </a:r>
          </a:p>
          <a:p>
            <a:endParaRPr lang="en-IN" dirty="0"/>
          </a:p>
        </p:txBody>
      </p:sp>
    </p:spTree>
    <p:extLst>
      <p:ext uri="{BB962C8B-B14F-4D97-AF65-F5344CB8AC3E}">
        <p14:creationId xmlns:p14="http://schemas.microsoft.com/office/powerpoint/2010/main" val="2224221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52400"/>
            <a:ext cx="888682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00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63050" cy="662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91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76200"/>
            <a:ext cx="8829675"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623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0"/>
            <a:ext cx="894397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3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59" y="76200"/>
            <a:ext cx="88773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215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76200"/>
            <a:ext cx="908685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999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2173</Words>
  <Application>Microsoft Office PowerPoint</Application>
  <PresentationFormat>On-screen Show (4:3)</PresentationFormat>
  <Paragraphs>149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UNIT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Stand-Up Meetings </vt:lpstr>
      <vt:lpstr>PowerPoint Presentation</vt:lpstr>
      <vt:lpstr>PowerPoint Presentation</vt:lpstr>
      <vt:lpstr>Releasing </vt:lpstr>
      <vt:lpstr>PowerPoint Presentation</vt:lpstr>
      <vt:lpstr>"Done Done" done when we're production-ready </vt:lpstr>
      <vt:lpstr>PowerPoint Presentation</vt:lpstr>
      <vt:lpstr>How to Be "Done Done" </vt:lpstr>
      <vt:lpstr>The Art of Agile Development: No Bugs </vt:lpstr>
      <vt:lpstr>How to Achieve Nearly Zero Bugs </vt:lpstr>
      <vt:lpstr>To achieve these results, XP uses a potent cocktail of techniques: </vt:lpstr>
      <vt:lpstr>The Art of Agile Development: Version Control </vt:lpstr>
      <vt:lpstr>PowerPoint Presentation</vt:lpstr>
      <vt:lpstr>PowerPoint Presentation</vt:lpstr>
      <vt:lpstr>PowerPoint Presentation</vt:lpstr>
      <vt:lpstr>The Art of Agile Development: Continuous Integration </vt:lpstr>
      <vt:lpstr>How to Practice Continuous Integration </vt:lpstr>
      <vt:lpstr>Collective Code Ownership </vt:lpstr>
      <vt:lpstr>The Art of Agile Development: Documentation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dc:creator>
  <cp:lastModifiedBy>Admin</cp:lastModifiedBy>
  <cp:revision>9</cp:revision>
  <dcterms:created xsi:type="dcterms:W3CDTF">2006-08-16T00:00:00Z</dcterms:created>
  <dcterms:modified xsi:type="dcterms:W3CDTF">2021-11-10T04:52:24Z</dcterms:modified>
</cp:coreProperties>
</file>