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1" roundtripDataSignature="AMtx7mgf0kcEsK7OYHcGZoRHVKQJbJ6s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2FDD7C-23E1-46EF-A1B1-B5914FAFCA81}">
  <a:tblStyle styleId="{A02FDD7C-23E1-46EF-A1B1-B5914FAFCA8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6"/>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5"/>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5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5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5" name="Google Shape;2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9"/>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4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0"/>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54"/>
          <p:cNvSpPr/>
          <p:nvPr>
            <p:ph idx="2" type="pic"/>
          </p:nvPr>
        </p:nvSpPr>
        <p:spPr>
          <a:xfrm>
            <a:off x="1792288" y="612775"/>
            <a:ext cx="5486400" cy="4114800"/>
          </a:xfrm>
          <a:prstGeom prst="rect">
            <a:avLst/>
          </a:prstGeom>
          <a:noFill/>
          <a:ln>
            <a:noFill/>
          </a:ln>
        </p:spPr>
      </p:sp>
      <p:sp>
        <p:nvSpPr>
          <p:cNvPr id="69" name="Google Shape;69;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45"/>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cxnSp>
        <p:nvCxnSpPr>
          <p:cNvPr id="15" name="Google Shape;15;p45"/>
          <p:cNvCxnSpPr/>
          <p:nvPr/>
        </p:nvCxnSpPr>
        <p:spPr>
          <a:xfrm flipH="1" rot="10800000">
            <a:off x="457200" y="1417638"/>
            <a:ext cx="8217026"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solidFill>
                  <a:srgbClr val="000000"/>
                </a:solidFill>
                <a:latin typeface="Times New Roman"/>
                <a:ea typeface="Times New Roman"/>
                <a:cs typeface="Times New Roman"/>
                <a:sym typeface="Times New Roman"/>
              </a:rPr>
              <a:t>UNIT IV:</a:t>
            </a:r>
            <a:endParaRPr/>
          </a:p>
        </p:txBody>
      </p:sp>
      <p:sp>
        <p:nvSpPr>
          <p:cNvPr id="90" name="Google Shape;90;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Planning: Vision, Release Planning, The Planning Game,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Risk Management, Iteration Planning, Slack, Stories,Estimating.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Developing: Incremental requirements,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Customer Tests, Test-Driven Development,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Refactoring, Simple Design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 Incremental Design and Architecture,</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 Spike Solutions, Performance Optimization, </a:t>
            </a:r>
            <a:endParaRPr/>
          </a:p>
          <a:p>
            <a:pPr indent="-342900" lvl="0" marL="342900" rtl="0" algn="l">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Exploratory Testing</a:t>
            </a:r>
            <a:endParaRPr sz="2400">
              <a:latin typeface="Times New Roman"/>
              <a:ea typeface="Times New Roman"/>
              <a:cs typeface="Times New Roman"/>
              <a:sym typeface="Times New Roman"/>
            </a:endParaRPr>
          </a:p>
          <a:p>
            <a:pPr indent="-190500" lvl="0" marL="342900" rtl="0" algn="l">
              <a:spcBef>
                <a:spcPts val="1200"/>
              </a:spcBef>
              <a:spcAft>
                <a:spcPts val="0"/>
              </a:spcAft>
              <a:buClr>
                <a:srgbClr val="46424D"/>
              </a:buClr>
              <a:buSzPts val="2400"/>
              <a:buFont typeface="Noto Sans Symbols"/>
              <a:buNone/>
            </a:pPr>
            <a:r>
              <a:t/>
            </a:r>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Vision</a:t>
            </a:r>
            <a:endParaRPr/>
          </a:p>
        </p:txBody>
      </p:sp>
      <p:sp>
        <p:nvSpPr>
          <p:cNvPr id="167" name="Google Shape;16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US"/>
              <a:t>The vision statement</a:t>
            </a:r>
            <a:endParaRPr/>
          </a:p>
          <a:p>
            <a:pPr indent="-285750" lvl="1" marL="742950" rtl="0" algn="l">
              <a:spcBef>
                <a:spcPts val="900"/>
              </a:spcBef>
              <a:spcAft>
                <a:spcPts val="0"/>
              </a:spcAft>
              <a:buClr>
                <a:srgbClr val="46424D"/>
              </a:buClr>
              <a:buSzPts val="2200"/>
              <a:buChar char="▪"/>
            </a:pPr>
            <a:r>
              <a:rPr lang="en-US" sz="2200"/>
              <a:t>It is a clear and simple way of describing why the project deserves to exist. </a:t>
            </a:r>
            <a:endParaRPr sz="2200"/>
          </a:p>
          <a:p>
            <a:pPr indent="-285750" lvl="1" marL="742950" rtl="0" algn="l">
              <a:spcBef>
                <a:spcPts val="900"/>
              </a:spcBef>
              <a:spcAft>
                <a:spcPts val="0"/>
              </a:spcAft>
              <a:buClr>
                <a:srgbClr val="46424D"/>
              </a:buClr>
              <a:buSzPts val="2200"/>
              <a:buChar char="▪"/>
            </a:pPr>
            <a:r>
              <a:rPr lang="en-US" sz="2200"/>
              <a:t>It documents three things</a:t>
            </a:r>
            <a:endParaRPr/>
          </a:p>
          <a:p>
            <a:pPr indent="-228600" lvl="2" marL="1143000" rtl="0" algn="l">
              <a:spcBef>
                <a:spcPts val="1200"/>
              </a:spcBef>
              <a:spcAft>
                <a:spcPts val="0"/>
              </a:spcAft>
              <a:buClr>
                <a:srgbClr val="46424D"/>
              </a:buClr>
              <a:buSzPts val="2000"/>
              <a:buChar char="•"/>
            </a:pPr>
            <a:r>
              <a:rPr lang="en-US" sz="2000"/>
              <a:t>What the project should accomplish</a:t>
            </a:r>
            <a:endParaRPr/>
          </a:p>
          <a:p>
            <a:pPr indent="-228600" lvl="2" marL="1143000" rtl="0" algn="l">
              <a:spcBef>
                <a:spcPts val="1200"/>
              </a:spcBef>
              <a:spcAft>
                <a:spcPts val="0"/>
              </a:spcAft>
              <a:buClr>
                <a:srgbClr val="46424D"/>
              </a:buClr>
              <a:buSzPts val="2000"/>
              <a:buChar char="•"/>
            </a:pPr>
            <a:r>
              <a:rPr lang="en-US" sz="2000"/>
              <a:t>Why it is valuable</a:t>
            </a:r>
            <a:endParaRPr/>
          </a:p>
          <a:p>
            <a:pPr indent="-228600" lvl="2" marL="1143000" rtl="0" algn="l">
              <a:spcBef>
                <a:spcPts val="1200"/>
              </a:spcBef>
              <a:spcAft>
                <a:spcPts val="0"/>
              </a:spcAft>
              <a:buClr>
                <a:srgbClr val="46424D"/>
              </a:buClr>
              <a:buSzPts val="2000"/>
              <a:buChar char="•"/>
            </a:pPr>
            <a:r>
              <a:rPr lang="en-US" sz="2000"/>
              <a:t>The project’s success criteria</a:t>
            </a:r>
            <a:endParaRPr/>
          </a:p>
          <a:p>
            <a:pPr indent="-285750" lvl="1" marL="742950" rtl="0" algn="l">
              <a:spcBef>
                <a:spcPts val="1200"/>
              </a:spcBef>
              <a:spcAft>
                <a:spcPts val="0"/>
              </a:spcAft>
              <a:buClr>
                <a:srgbClr val="46424D"/>
              </a:buClr>
              <a:buSzPts val="2200"/>
              <a:buChar char="▪"/>
            </a:pPr>
            <a:r>
              <a:rPr lang="en-US" sz="2200"/>
              <a:t>It’s not a roadmap</a:t>
            </a:r>
            <a:endParaRPr sz="2200"/>
          </a:p>
          <a:p>
            <a:pPr indent="-228600" lvl="2" marL="1143000" rtl="0" algn="l">
              <a:spcBef>
                <a:spcPts val="1000"/>
              </a:spcBef>
              <a:spcAft>
                <a:spcPts val="0"/>
              </a:spcAft>
              <a:buClr>
                <a:srgbClr val="46424D"/>
              </a:buClr>
              <a:buSzPts val="2000"/>
              <a:buChar char="•"/>
            </a:pPr>
            <a:r>
              <a:rPr lang="en-US" sz="2000"/>
              <a:t>That’s the purpose of </a:t>
            </a:r>
            <a:r>
              <a:rPr i="1" lang="en-US" sz="2000"/>
              <a:t>release planning</a:t>
            </a:r>
            <a:endParaRPr/>
          </a:p>
          <a:p>
            <a:pPr indent="-146050" lvl="1" marL="742950" rtl="0" algn="l">
              <a:spcBef>
                <a:spcPts val="300"/>
              </a:spcBef>
              <a:spcAft>
                <a:spcPts val="0"/>
              </a:spcAft>
              <a:buClr>
                <a:srgbClr val="46424D"/>
              </a:buClr>
              <a:buSzPts val="2200"/>
              <a:buNone/>
            </a:pPr>
            <a:r>
              <a:t/>
            </a:r>
            <a:endParaRPr i="1" sz="2200"/>
          </a:p>
        </p:txBody>
      </p:sp>
      <p:sp>
        <p:nvSpPr>
          <p:cNvPr id="168" name="Google Shape;1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69" name="Google Shape;1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70" name="Google Shape;1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Release Planning</a:t>
            </a:r>
            <a:endParaRPr/>
          </a:p>
        </p:txBody>
      </p:sp>
      <p:sp>
        <p:nvSpPr>
          <p:cNvPr id="176" name="Google Shape;17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Work out the details of how to achieve the vision</a:t>
            </a:r>
            <a:endParaRPr/>
          </a:p>
          <a:p>
            <a:pPr indent="-342900" lvl="0" marL="342900" rtl="0" algn="l">
              <a:spcBef>
                <a:spcPts val="1200"/>
              </a:spcBef>
              <a:spcAft>
                <a:spcPts val="0"/>
              </a:spcAft>
              <a:buClr>
                <a:srgbClr val="46424D"/>
              </a:buClr>
              <a:buSzPts val="2400"/>
              <a:buFont typeface="Noto Sans Symbols"/>
              <a:buChar char="✧"/>
            </a:pPr>
            <a:r>
              <a:rPr lang="en-US"/>
              <a:t>Create your own plans</a:t>
            </a:r>
            <a:endParaRPr/>
          </a:p>
          <a:p>
            <a:pPr indent="-342900" lvl="0" marL="342900" rtl="0" algn="l">
              <a:spcBef>
                <a:spcPts val="1200"/>
              </a:spcBef>
              <a:spcAft>
                <a:spcPts val="0"/>
              </a:spcAft>
              <a:buClr>
                <a:srgbClr val="46424D"/>
              </a:buClr>
              <a:buSzPts val="2400"/>
              <a:buFont typeface="Noto Sans Symbols"/>
              <a:buChar char="✧"/>
            </a:pPr>
            <a:r>
              <a:rPr lang="en-US"/>
              <a:t>Set your own release dates</a:t>
            </a:r>
            <a:endParaRPr/>
          </a:p>
        </p:txBody>
      </p:sp>
      <p:sp>
        <p:nvSpPr>
          <p:cNvPr id="177" name="Google Shape;1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78" name="Google Shape;1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79" name="Google Shape;1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Release Planning</a:t>
            </a:r>
            <a:endParaRPr/>
          </a:p>
        </p:txBody>
      </p:sp>
      <p:sp>
        <p:nvSpPr>
          <p:cNvPr id="185" name="Google Shape;18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One Project at a Time</a:t>
            </a:r>
            <a:endParaRPr/>
          </a:p>
          <a:p>
            <a:pPr indent="-342900" lvl="0" marL="342900" rtl="0" algn="l">
              <a:spcBef>
                <a:spcPts val="1200"/>
              </a:spcBef>
              <a:spcAft>
                <a:spcPts val="0"/>
              </a:spcAft>
              <a:buClr>
                <a:srgbClr val="46424D"/>
              </a:buClr>
              <a:buSzPts val="2400"/>
              <a:buFont typeface="Noto Sans Symbols"/>
              <a:buChar char="✧"/>
            </a:pPr>
            <a:r>
              <a:rPr lang="en-US"/>
              <a:t>Release Early, Release Often</a:t>
            </a:r>
            <a:endParaRPr/>
          </a:p>
          <a:p>
            <a:pPr indent="-342900" lvl="0" marL="342900" rtl="0" algn="l">
              <a:spcBef>
                <a:spcPts val="1200"/>
              </a:spcBef>
              <a:spcAft>
                <a:spcPts val="0"/>
              </a:spcAft>
              <a:buClr>
                <a:srgbClr val="46424D"/>
              </a:buClr>
              <a:buSzPts val="2400"/>
              <a:buFont typeface="Noto Sans Symbols"/>
              <a:buChar char="✧"/>
            </a:pPr>
            <a:r>
              <a:rPr lang="en-US"/>
              <a:t>How to Release Frequently</a:t>
            </a:r>
            <a:endParaRPr/>
          </a:p>
          <a:p>
            <a:pPr indent="-342900" lvl="0" marL="342900" rtl="0" algn="l">
              <a:spcBef>
                <a:spcPts val="1200"/>
              </a:spcBef>
              <a:spcAft>
                <a:spcPts val="0"/>
              </a:spcAft>
              <a:buClr>
                <a:srgbClr val="46424D"/>
              </a:buClr>
              <a:buSzPts val="2400"/>
              <a:buFont typeface="Noto Sans Symbols"/>
              <a:buChar char="✧"/>
            </a:pPr>
            <a:r>
              <a:rPr lang="en-US"/>
              <a:t>Adapt Your Plans</a:t>
            </a:r>
            <a:endParaRPr/>
          </a:p>
          <a:p>
            <a:pPr indent="-342900" lvl="0" marL="342900" rtl="0" algn="l">
              <a:spcBef>
                <a:spcPts val="1200"/>
              </a:spcBef>
              <a:spcAft>
                <a:spcPts val="0"/>
              </a:spcAft>
              <a:buClr>
                <a:srgbClr val="46424D"/>
              </a:buClr>
              <a:buSzPts val="2400"/>
              <a:buFont typeface="Noto Sans Symbols"/>
              <a:buChar char="✧"/>
            </a:pPr>
            <a:r>
              <a:rPr lang="en-US"/>
              <a:t>How to Create a Release Plan</a:t>
            </a:r>
            <a:endParaRPr/>
          </a:p>
          <a:p>
            <a:pPr indent="-342900" lvl="0" marL="342900" rtl="0" algn="l">
              <a:spcBef>
                <a:spcPts val="1200"/>
              </a:spcBef>
              <a:spcAft>
                <a:spcPts val="0"/>
              </a:spcAft>
              <a:buClr>
                <a:srgbClr val="46424D"/>
              </a:buClr>
              <a:buSzPts val="2400"/>
              <a:buFont typeface="Noto Sans Symbols"/>
              <a:buChar char="✧"/>
            </a:pPr>
            <a:r>
              <a:rPr lang="en-US"/>
              <a:t>Adaptive Planning and Organizational Culture</a:t>
            </a:r>
            <a:endParaRPr/>
          </a:p>
        </p:txBody>
      </p:sp>
      <p:sp>
        <p:nvSpPr>
          <p:cNvPr id="186" name="Google Shape;18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87" name="Google Shape;18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88" name="Google Shape;18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One Project at a Time</a:t>
            </a:r>
            <a:endParaRPr/>
          </a:p>
        </p:txBody>
      </p:sp>
      <p:sp>
        <p:nvSpPr>
          <p:cNvPr id="194" name="Google Shape;19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95" name="Google Shape;19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96" name="Google Shape;19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13"/>
          <p:cNvPicPr preferRelativeResize="0"/>
          <p:nvPr>
            <p:ph idx="1" type="body"/>
          </p:nvPr>
        </p:nvPicPr>
        <p:blipFill rotWithShape="1">
          <a:blip r:embed="rId3">
            <a:alphaModFix/>
          </a:blip>
          <a:srcRect b="0" l="0" r="0" t="0"/>
          <a:stretch/>
        </p:blipFill>
        <p:spPr>
          <a:xfrm>
            <a:off x="307862" y="1759528"/>
            <a:ext cx="8378938" cy="3965934"/>
          </a:xfrm>
          <a:prstGeom prst="rect">
            <a:avLst/>
          </a:prstGeom>
          <a:noFill/>
          <a:ln>
            <a:noFill/>
          </a:ln>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Release Early, Release Often</a:t>
            </a:r>
            <a:endParaRPr/>
          </a:p>
        </p:txBody>
      </p:sp>
      <p:sp>
        <p:nvSpPr>
          <p:cNvPr id="203" name="Google Shape;2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04" name="Google Shape;20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05" name="Google Shape;20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p14"/>
          <p:cNvPicPr preferRelativeResize="0"/>
          <p:nvPr>
            <p:ph idx="1" type="body"/>
          </p:nvPr>
        </p:nvPicPr>
        <p:blipFill rotWithShape="1">
          <a:blip r:embed="rId3">
            <a:alphaModFix/>
          </a:blip>
          <a:srcRect b="0" l="0" r="0" t="0"/>
          <a:stretch/>
        </p:blipFill>
        <p:spPr>
          <a:xfrm>
            <a:off x="706582" y="1659271"/>
            <a:ext cx="7600642" cy="4506002"/>
          </a:xfrm>
          <a:prstGeom prst="rect">
            <a:avLst/>
          </a:prstGeom>
          <a:noFill/>
          <a:ln>
            <a:noFill/>
          </a:ln>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rgbClr val="46424D"/>
              </a:buClr>
              <a:buSzPts val="2400"/>
              <a:buFont typeface="Noto Sans Symbols"/>
              <a:buNone/>
            </a:pPr>
            <a:r>
              <a:t/>
            </a:r>
            <a:endParaRPr/>
          </a:p>
        </p:txBody>
      </p:sp>
      <p:sp>
        <p:nvSpPr>
          <p:cNvPr id="212" name="Google Shape;2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13" name="Google Shape;2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14" name="Google Shape;2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5" name="Google Shape;215;p15"/>
          <p:cNvPicPr preferRelativeResize="0"/>
          <p:nvPr/>
        </p:nvPicPr>
        <p:blipFill rotWithShape="1">
          <a:blip r:embed="rId3">
            <a:alphaModFix/>
          </a:blip>
          <a:srcRect b="0" l="0" r="0" t="0"/>
          <a:stretch/>
        </p:blipFill>
        <p:spPr>
          <a:xfrm>
            <a:off x="360218" y="1417639"/>
            <a:ext cx="8314008" cy="3939452"/>
          </a:xfrm>
          <a:prstGeom prst="rect">
            <a:avLst/>
          </a:prstGeom>
          <a:noFill/>
          <a:ln>
            <a:noFill/>
          </a:ln>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Release Frequently</a:t>
            </a:r>
            <a:endParaRPr/>
          </a:p>
        </p:txBody>
      </p:sp>
      <p:sp>
        <p:nvSpPr>
          <p:cNvPr id="221" name="Google Shape;22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200"/>
              <a:buFont typeface="Noto Sans Symbols"/>
              <a:buChar char="✧"/>
            </a:pPr>
            <a:r>
              <a:rPr lang="en-US" sz="2200"/>
              <a:t>Releasing frequently doesn’t mean setting aggressive deadlines. </a:t>
            </a:r>
            <a:endParaRPr sz="2200"/>
          </a:p>
          <a:p>
            <a:pPr indent="-342900" lvl="0" marL="342900" rtl="0" algn="l">
              <a:spcBef>
                <a:spcPts val="1200"/>
              </a:spcBef>
              <a:spcAft>
                <a:spcPts val="0"/>
              </a:spcAft>
              <a:buClr>
                <a:srgbClr val="46424D"/>
              </a:buClr>
              <a:buSzPts val="2200"/>
              <a:buFont typeface="Noto Sans Symbols"/>
              <a:buChar char="✧"/>
            </a:pPr>
            <a:r>
              <a:rPr lang="en-US" sz="2200"/>
              <a:t>In fact, aggressive deadlines extend schedules rather than reducing them.</a:t>
            </a:r>
            <a:endParaRPr/>
          </a:p>
          <a:p>
            <a:pPr indent="-342900" lvl="0" marL="342900" rtl="0" algn="l">
              <a:spcBef>
                <a:spcPts val="1200"/>
              </a:spcBef>
              <a:spcAft>
                <a:spcPts val="0"/>
              </a:spcAft>
              <a:buClr>
                <a:srgbClr val="46424D"/>
              </a:buClr>
              <a:buSzPts val="2200"/>
              <a:buFont typeface="Noto Sans Symbols"/>
              <a:buChar char="✧"/>
            </a:pPr>
            <a:r>
              <a:rPr lang="en-US" sz="2200"/>
              <a:t>Instead, release more often by including less in each release. </a:t>
            </a:r>
            <a:endParaRPr sz="2200"/>
          </a:p>
          <a:p>
            <a:pPr indent="-342900" lvl="0" marL="342900" rtl="0" algn="l">
              <a:spcBef>
                <a:spcPts val="1200"/>
              </a:spcBef>
              <a:spcAft>
                <a:spcPts val="0"/>
              </a:spcAft>
              <a:buClr>
                <a:srgbClr val="46424D"/>
              </a:buClr>
              <a:buSzPts val="2200"/>
              <a:buFont typeface="Noto Sans Symbols"/>
              <a:buChar char="✧"/>
            </a:pPr>
            <a:r>
              <a:rPr lang="en-US" sz="2200"/>
              <a:t>Minimum marketable features (MMF) are an excellent tool for doing so.</a:t>
            </a:r>
            <a:endParaRPr/>
          </a:p>
          <a:p>
            <a:pPr indent="-342900" lvl="0" marL="342900" rtl="0" algn="l">
              <a:spcBef>
                <a:spcPts val="1200"/>
              </a:spcBef>
              <a:spcAft>
                <a:spcPts val="0"/>
              </a:spcAft>
              <a:buClr>
                <a:srgbClr val="46424D"/>
              </a:buClr>
              <a:buSzPts val="2200"/>
              <a:buFont typeface="Noto Sans Symbols"/>
              <a:buChar char="✧"/>
            </a:pPr>
            <a:r>
              <a:rPr lang="en-US" sz="2200"/>
              <a:t>A minimum marketable feature, or MMF, is the smallest set of functionality that provides value to your market, whether that market is internal users (as with custom software) or external customers (as with commercial software). </a:t>
            </a:r>
            <a:endParaRPr/>
          </a:p>
        </p:txBody>
      </p:sp>
      <p:sp>
        <p:nvSpPr>
          <p:cNvPr id="222" name="Google Shape;2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23" name="Google Shape;2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24" name="Google Shape;2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Adapt Your Plans</a:t>
            </a:r>
            <a:endParaRPr/>
          </a:p>
        </p:txBody>
      </p:sp>
      <p:sp>
        <p:nvSpPr>
          <p:cNvPr id="230" name="Google Shape;23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If significant results are possible from frequent releases, imagine what you could accomplish if you could also increase the value of each release. </a:t>
            </a:r>
            <a:endParaRPr/>
          </a:p>
          <a:p>
            <a:pPr indent="-342900" lvl="0" marL="342900" rtl="0" algn="l">
              <a:spcBef>
                <a:spcPts val="1200"/>
              </a:spcBef>
              <a:spcAft>
                <a:spcPts val="0"/>
              </a:spcAft>
              <a:buClr>
                <a:srgbClr val="46424D"/>
              </a:buClr>
              <a:buSzPts val="2400"/>
              <a:buFont typeface="Noto Sans Symbols"/>
              <a:buChar char="✧"/>
            </a:pPr>
            <a:r>
              <a:rPr lang="en-US"/>
              <a:t>After each release</a:t>
            </a:r>
            <a:endParaRPr/>
          </a:p>
          <a:p>
            <a:pPr indent="-285750" lvl="1" marL="742950" rtl="0" algn="l">
              <a:spcBef>
                <a:spcPts val="900"/>
              </a:spcBef>
              <a:spcAft>
                <a:spcPts val="0"/>
              </a:spcAft>
              <a:buClr>
                <a:srgbClr val="46424D"/>
              </a:buClr>
              <a:buSzPts val="2000"/>
              <a:buChar char="▪"/>
            </a:pPr>
            <a:r>
              <a:rPr lang="en-US"/>
              <a:t>collect stakeholder feedback</a:t>
            </a:r>
            <a:endParaRPr/>
          </a:p>
          <a:p>
            <a:pPr indent="-285750" lvl="1" marL="742950" rtl="0" algn="l">
              <a:spcBef>
                <a:spcPts val="600"/>
              </a:spcBef>
              <a:spcAft>
                <a:spcPts val="0"/>
              </a:spcAft>
              <a:buClr>
                <a:srgbClr val="46424D"/>
              </a:buClr>
              <a:buSzPts val="2000"/>
              <a:buChar char="▪"/>
            </a:pPr>
            <a:r>
              <a:rPr lang="en-US"/>
              <a:t>cancel work on features that turned out to be unimportant</a:t>
            </a:r>
            <a:endParaRPr/>
          </a:p>
          <a:p>
            <a:pPr indent="-285750" lvl="1" marL="742950" rtl="0" algn="l">
              <a:spcBef>
                <a:spcPts val="600"/>
              </a:spcBef>
              <a:spcAft>
                <a:spcPts val="0"/>
              </a:spcAft>
              <a:buClr>
                <a:srgbClr val="46424D"/>
              </a:buClr>
              <a:buSzPts val="2000"/>
              <a:buChar char="▪"/>
            </a:pPr>
            <a:r>
              <a:rPr lang="en-US"/>
              <a:t>put more effort into those features that stakeholders find most valuable</a:t>
            </a:r>
            <a:endParaRPr/>
          </a:p>
        </p:txBody>
      </p:sp>
      <p:sp>
        <p:nvSpPr>
          <p:cNvPr id="231" name="Google Shape;23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32" name="Google Shape;23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33" name="Google Shape;23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Release Plan</a:t>
            </a:r>
            <a:endParaRPr/>
          </a:p>
        </p:txBody>
      </p:sp>
      <p:sp>
        <p:nvSpPr>
          <p:cNvPr id="239" name="Google Shape;23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There are two basic types of plans</a:t>
            </a:r>
            <a:endParaRPr/>
          </a:p>
          <a:p>
            <a:pPr indent="-285750" lvl="1" marL="742950" rtl="0" algn="l">
              <a:spcBef>
                <a:spcPts val="900"/>
              </a:spcBef>
              <a:spcAft>
                <a:spcPts val="0"/>
              </a:spcAft>
              <a:buClr>
                <a:srgbClr val="46424D"/>
              </a:buClr>
              <a:buSzPts val="2000"/>
              <a:buChar char="▪"/>
            </a:pPr>
            <a:r>
              <a:rPr lang="en-US"/>
              <a:t>Scopeboxed</a:t>
            </a:r>
            <a:endParaRPr/>
          </a:p>
          <a:p>
            <a:pPr indent="-285750" lvl="1" marL="742950" rtl="0" algn="l">
              <a:spcBef>
                <a:spcPts val="600"/>
              </a:spcBef>
              <a:spcAft>
                <a:spcPts val="0"/>
              </a:spcAft>
              <a:buClr>
                <a:srgbClr val="46424D"/>
              </a:buClr>
              <a:buSzPts val="2000"/>
              <a:buChar char="▪"/>
            </a:pPr>
            <a:r>
              <a:rPr lang="en-US"/>
              <a:t>Timeboxed </a:t>
            </a:r>
            <a:endParaRPr/>
          </a:p>
          <a:p>
            <a:pPr indent="-342900" lvl="0" marL="342900" rtl="0" algn="l">
              <a:spcBef>
                <a:spcPts val="900"/>
              </a:spcBef>
              <a:spcAft>
                <a:spcPts val="0"/>
              </a:spcAft>
              <a:buClr>
                <a:srgbClr val="46424D"/>
              </a:buClr>
              <a:buSzPts val="2400"/>
              <a:buFont typeface="Noto Sans Symbols"/>
              <a:buChar char="✧"/>
            </a:pPr>
            <a:r>
              <a:rPr lang="en-US"/>
              <a:t>Scopeboxed Plan</a:t>
            </a:r>
            <a:endParaRPr/>
          </a:p>
          <a:p>
            <a:pPr indent="-285750" lvl="1" marL="742950" rtl="0" algn="l">
              <a:spcBef>
                <a:spcPts val="900"/>
              </a:spcBef>
              <a:spcAft>
                <a:spcPts val="0"/>
              </a:spcAft>
              <a:buClr>
                <a:srgbClr val="46424D"/>
              </a:buClr>
              <a:buSzPts val="2000"/>
              <a:buChar char="▪"/>
            </a:pPr>
            <a:r>
              <a:rPr lang="en-US"/>
              <a:t>defines the features the team will build in advance, but the release date is uncertain.</a:t>
            </a:r>
            <a:endParaRPr/>
          </a:p>
          <a:p>
            <a:pPr indent="-342900" lvl="0" marL="342900" rtl="0" algn="l">
              <a:spcBef>
                <a:spcPts val="900"/>
              </a:spcBef>
              <a:spcAft>
                <a:spcPts val="0"/>
              </a:spcAft>
              <a:buClr>
                <a:srgbClr val="46424D"/>
              </a:buClr>
              <a:buSzPts val="2400"/>
              <a:buFont typeface="Noto Sans Symbols"/>
              <a:buChar char="✧"/>
            </a:pPr>
            <a:r>
              <a:rPr lang="en-US"/>
              <a:t>Timeboxed plan</a:t>
            </a:r>
            <a:endParaRPr/>
          </a:p>
          <a:p>
            <a:pPr indent="-285750" lvl="1" marL="742950" rtl="0" algn="l">
              <a:spcBef>
                <a:spcPts val="900"/>
              </a:spcBef>
              <a:spcAft>
                <a:spcPts val="0"/>
              </a:spcAft>
              <a:buClr>
                <a:srgbClr val="46424D"/>
              </a:buClr>
              <a:buSzPts val="2000"/>
              <a:buChar char="▪"/>
            </a:pPr>
            <a:r>
              <a:rPr lang="en-US"/>
              <a:t>defines the release date in advance, but the specific features that release will include are uncertain.</a:t>
            </a:r>
            <a:endParaRPr/>
          </a:p>
        </p:txBody>
      </p:sp>
      <p:sp>
        <p:nvSpPr>
          <p:cNvPr id="240" name="Google Shape;24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41" name="Google Shape;24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42" name="Google Shape;24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Timeboxed plan</a:t>
            </a:r>
            <a:endParaRPr/>
          </a:p>
        </p:txBody>
      </p:sp>
      <p:sp>
        <p:nvSpPr>
          <p:cNvPr id="248" name="Google Shape;248;p19"/>
          <p:cNvSpPr txBox="1"/>
          <p:nvPr>
            <p:ph idx="1" type="body"/>
          </p:nvPr>
        </p:nvSpPr>
        <p:spPr>
          <a:xfrm>
            <a:off x="457199" y="1600200"/>
            <a:ext cx="8354291"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Timeboxed plans are almost always better</a:t>
            </a:r>
            <a:endParaRPr/>
          </a:p>
          <a:p>
            <a:pPr indent="-285750" lvl="1" marL="742950" rtl="0" algn="l">
              <a:spcBef>
                <a:spcPts val="900"/>
              </a:spcBef>
              <a:spcAft>
                <a:spcPts val="0"/>
              </a:spcAft>
              <a:buClr>
                <a:srgbClr val="46424D"/>
              </a:buClr>
              <a:buSzPts val="2000"/>
              <a:buChar char="▪"/>
            </a:pPr>
            <a:r>
              <a:rPr lang="en-US"/>
              <a:t>They constrain the amount of work you can do</a:t>
            </a:r>
            <a:endParaRPr/>
          </a:p>
          <a:p>
            <a:pPr indent="-285750" lvl="1" marL="742950" rtl="0" algn="l">
              <a:spcBef>
                <a:spcPts val="600"/>
              </a:spcBef>
              <a:spcAft>
                <a:spcPts val="0"/>
              </a:spcAft>
              <a:buClr>
                <a:srgbClr val="46424D"/>
              </a:buClr>
              <a:buSzPts val="2000"/>
              <a:buChar char="▪"/>
            </a:pPr>
            <a:r>
              <a:rPr lang="en-US"/>
              <a:t>Force people to make difficult but important prioritization decisions.</a:t>
            </a:r>
            <a:endParaRPr/>
          </a:p>
          <a:p>
            <a:pPr indent="-285750" lvl="1" marL="742950" rtl="0" algn="l">
              <a:spcBef>
                <a:spcPts val="600"/>
              </a:spcBef>
              <a:spcAft>
                <a:spcPts val="0"/>
              </a:spcAft>
              <a:buClr>
                <a:srgbClr val="46424D"/>
              </a:buClr>
              <a:buSzPts val="2000"/>
              <a:buChar char="▪"/>
            </a:pPr>
            <a:r>
              <a:rPr lang="en-US"/>
              <a:t>This requires the team to identify cheaper, more valuable alternatives to some requests. </a:t>
            </a:r>
            <a:endParaRPr/>
          </a:p>
          <a:p>
            <a:pPr indent="-285750" lvl="1" marL="742950" rtl="0" algn="l">
              <a:spcBef>
                <a:spcPts val="600"/>
              </a:spcBef>
              <a:spcAft>
                <a:spcPts val="0"/>
              </a:spcAft>
              <a:buClr>
                <a:srgbClr val="46424D"/>
              </a:buClr>
              <a:buSzPts val="2000"/>
              <a:buChar char="▪"/>
            </a:pPr>
            <a:r>
              <a:rPr lang="en-US"/>
              <a:t>Without a timebox, your plan will include more low-value features</a:t>
            </a:r>
            <a:endParaRPr/>
          </a:p>
        </p:txBody>
      </p:sp>
      <p:sp>
        <p:nvSpPr>
          <p:cNvPr id="249" name="Google Shape;24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50" name="Google Shape;25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51" name="Google Shape;25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96" name="Google Shape;96;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 name="Google Shape;9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57" name="Google Shape;25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58" name="Google Shape;25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59" name="Google Shape;25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20"/>
          <p:cNvPicPr preferRelativeResize="0"/>
          <p:nvPr>
            <p:ph idx="1" type="body"/>
          </p:nvPr>
        </p:nvPicPr>
        <p:blipFill rotWithShape="1">
          <a:blip r:embed="rId3">
            <a:alphaModFix/>
          </a:blip>
          <a:srcRect b="0" l="0" r="0" t="0"/>
          <a:stretch/>
        </p:blipFill>
        <p:spPr>
          <a:xfrm>
            <a:off x="457200" y="1657291"/>
            <a:ext cx="8399476" cy="4314017"/>
          </a:xfrm>
          <a:prstGeom prst="rect">
            <a:avLst/>
          </a:prstGeom>
          <a:noFill/>
          <a:ln>
            <a:noFill/>
          </a:ln>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Adaptive Planning</a:t>
            </a:r>
            <a:endParaRPr/>
          </a:p>
        </p:txBody>
      </p:sp>
      <p:sp>
        <p:nvSpPr>
          <p:cNvPr id="266" name="Google Shape;26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It takes a lot of time and effort to brainstorm stories, estimate them, and prioritize them</a:t>
            </a:r>
            <a:endParaRPr/>
          </a:p>
          <a:p>
            <a:pPr indent="-342900" lvl="0" marL="342900" rtl="0" algn="l">
              <a:spcBef>
                <a:spcPts val="1200"/>
              </a:spcBef>
              <a:spcAft>
                <a:spcPts val="0"/>
              </a:spcAft>
              <a:buClr>
                <a:srgbClr val="46424D"/>
              </a:buClr>
              <a:buSzPts val="2400"/>
              <a:buFont typeface="Noto Sans Symbols"/>
              <a:buChar char="✧"/>
            </a:pPr>
            <a:r>
              <a:rPr lang="en-US"/>
              <a:t>If you’re adapting your plan as you go, some of that effort will be wasted</a:t>
            </a:r>
            <a:endParaRPr/>
          </a:p>
          <a:p>
            <a:pPr indent="-342900" lvl="0" marL="342900" rtl="0" algn="l">
              <a:spcBef>
                <a:spcPts val="1200"/>
              </a:spcBef>
              <a:spcAft>
                <a:spcPts val="0"/>
              </a:spcAft>
              <a:buClr>
                <a:srgbClr val="0000FF"/>
              </a:buClr>
              <a:buSzPts val="2400"/>
              <a:buFont typeface="Noto Sans Symbols"/>
              <a:buChar char="✧"/>
            </a:pPr>
            <a:r>
              <a:rPr lang="en-US">
                <a:solidFill>
                  <a:srgbClr val="0000FF"/>
                </a:solidFill>
              </a:rPr>
              <a:t>To reduce waste, plan at the last responsible moment</a:t>
            </a:r>
            <a:endParaRPr/>
          </a:p>
          <a:p>
            <a:pPr indent="-342900" lvl="0" marL="342900" rtl="0" algn="l">
              <a:spcBef>
                <a:spcPts val="1200"/>
              </a:spcBef>
              <a:spcAft>
                <a:spcPts val="0"/>
              </a:spcAft>
              <a:buClr>
                <a:srgbClr val="46424D"/>
              </a:buClr>
              <a:buSzPts val="2400"/>
              <a:buFont typeface="Noto Sans Symbols"/>
              <a:buChar char="✧"/>
            </a:pPr>
            <a:r>
              <a:rPr lang="en-US"/>
              <a:t>Your planning horizon determines how far you look into the future</a:t>
            </a:r>
            <a:endParaRPr/>
          </a:p>
        </p:txBody>
      </p:sp>
      <p:sp>
        <p:nvSpPr>
          <p:cNvPr id="267" name="Google Shape;26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68" name="Google Shape;26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69" name="Google Shape;26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Planning – Starting points</a:t>
            </a:r>
            <a:endParaRPr/>
          </a:p>
        </p:txBody>
      </p:sp>
      <p:sp>
        <p:nvSpPr>
          <p:cNvPr id="275" name="Google Shape;275;p22"/>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Your planning horizon determines how far you look into the future</a:t>
            </a:r>
            <a:endParaRPr/>
          </a:p>
          <a:p>
            <a:pPr indent="-285750" lvl="1" marL="742950" rtl="0" algn="l">
              <a:spcBef>
                <a:spcPts val="900"/>
              </a:spcBef>
              <a:spcAft>
                <a:spcPts val="0"/>
              </a:spcAft>
              <a:buClr>
                <a:srgbClr val="46424D"/>
              </a:buClr>
              <a:buSzPts val="2000"/>
              <a:buChar char="▪"/>
            </a:pPr>
            <a:r>
              <a:rPr lang="en-US"/>
              <a:t>Define the </a:t>
            </a:r>
            <a:r>
              <a:rPr i="1" lang="en-US">
                <a:solidFill>
                  <a:srgbClr val="0000FF"/>
                </a:solidFill>
              </a:rPr>
              <a:t>vision</a:t>
            </a:r>
            <a:r>
              <a:rPr lang="en-US">
                <a:solidFill>
                  <a:srgbClr val="0000FF"/>
                </a:solidFill>
              </a:rPr>
              <a:t> </a:t>
            </a:r>
            <a:r>
              <a:rPr lang="en-US"/>
              <a:t>for the entire project</a:t>
            </a:r>
            <a:endParaRPr/>
          </a:p>
          <a:p>
            <a:pPr indent="-285750" lvl="1" marL="742950" rtl="0" algn="l">
              <a:spcBef>
                <a:spcPts val="600"/>
              </a:spcBef>
              <a:spcAft>
                <a:spcPts val="0"/>
              </a:spcAft>
              <a:buClr>
                <a:srgbClr val="46424D"/>
              </a:buClr>
              <a:buSzPts val="2000"/>
              <a:buChar char="▪"/>
            </a:pPr>
            <a:r>
              <a:rPr lang="en-US"/>
              <a:t>Define the </a:t>
            </a:r>
            <a:r>
              <a:rPr i="1" lang="en-US">
                <a:solidFill>
                  <a:srgbClr val="0000FF"/>
                </a:solidFill>
              </a:rPr>
              <a:t>release date </a:t>
            </a:r>
            <a:r>
              <a:rPr lang="en-US"/>
              <a:t>for the next two releases</a:t>
            </a:r>
            <a:endParaRPr/>
          </a:p>
          <a:p>
            <a:pPr indent="-285750" lvl="1" marL="742950" rtl="0" algn="l">
              <a:spcBef>
                <a:spcPts val="600"/>
              </a:spcBef>
              <a:spcAft>
                <a:spcPts val="0"/>
              </a:spcAft>
              <a:buClr>
                <a:srgbClr val="46424D"/>
              </a:buClr>
              <a:buSzPts val="2000"/>
              <a:buChar char="▪"/>
            </a:pPr>
            <a:r>
              <a:rPr lang="en-US"/>
              <a:t>Define the </a:t>
            </a:r>
            <a:r>
              <a:rPr i="1" lang="en-US">
                <a:solidFill>
                  <a:srgbClr val="0000FF"/>
                </a:solidFill>
              </a:rPr>
              <a:t>minimum marketable features </a:t>
            </a:r>
            <a:r>
              <a:rPr lang="en-US"/>
              <a:t>for the current release, and start to place features that won’t fit in this release into the next release</a:t>
            </a:r>
            <a:endParaRPr/>
          </a:p>
          <a:p>
            <a:pPr indent="-285750" lvl="1" marL="742950" rtl="0" algn="l">
              <a:spcBef>
                <a:spcPts val="600"/>
              </a:spcBef>
              <a:spcAft>
                <a:spcPts val="0"/>
              </a:spcAft>
              <a:buClr>
                <a:srgbClr val="46424D"/>
              </a:buClr>
              <a:buSzPts val="2000"/>
              <a:buChar char="▪"/>
            </a:pPr>
            <a:r>
              <a:rPr lang="en-US"/>
              <a:t>Define all the </a:t>
            </a:r>
            <a:r>
              <a:rPr i="1" lang="en-US">
                <a:solidFill>
                  <a:srgbClr val="0000FF"/>
                </a:solidFill>
              </a:rPr>
              <a:t>stories</a:t>
            </a:r>
            <a:r>
              <a:rPr lang="en-US"/>
              <a:t> for the current feature and most of the current release. Place stories that don’t fit into the next release.</a:t>
            </a:r>
            <a:endParaRPr/>
          </a:p>
          <a:p>
            <a:pPr indent="-285750" lvl="1" marL="742950" rtl="0" algn="l">
              <a:spcBef>
                <a:spcPts val="600"/>
              </a:spcBef>
              <a:spcAft>
                <a:spcPts val="0"/>
              </a:spcAft>
              <a:buClr>
                <a:srgbClr val="0000FF"/>
              </a:buClr>
              <a:buSzPts val="2000"/>
              <a:buChar char="▪"/>
            </a:pPr>
            <a:r>
              <a:rPr i="1" lang="en-US">
                <a:solidFill>
                  <a:srgbClr val="0000FF"/>
                </a:solidFill>
              </a:rPr>
              <a:t>Estimate and prioritize </a:t>
            </a:r>
            <a:r>
              <a:rPr lang="en-US"/>
              <a:t>stories for the current iteration and the following three iterations</a:t>
            </a:r>
            <a:endParaRPr/>
          </a:p>
          <a:p>
            <a:pPr indent="-285750" lvl="1" marL="742950" rtl="0" algn="l">
              <a:spcBef>
                <a:spcPts val="600"/>
              </a:spcBef>
              <a:spcAft>
                <a:spcPts val="0"/>
              </a:spcAft>
              <a:buClr>
                <a:srgbClr val="46424D"/>
              </a:buClr>
              <a:buSzPts val="2000"/>
              <a:buChar char="▪"/>
            </a:pPr>
            <a:r>
              <a:rPr lang="en-US"/>
              <a:t>Determine </a:t>
            </a:r>
            <a:r>
              <a:rPr i="1" lang="en-US">
                <a:solidFill>
                  <a:srgbClr val="0000FF"/>
                </a:solidFill>
              </a:rPr>
              <a:t>detailed requirements and customer tests </a:t>
            </a:r>
            <a:r>
              <a:rPr lang="en-US"/>
              <a:t>for the stories in the current iteration</a:t>
            </a:r>
            <a:endParaRPr/>
          </a:p>
        </p:txBody>
      </p:sp>
      <p:sp>
        <p:nvSpPr>
          <p:cNvPr id="276" name="Google Shape;27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77" name="Google Shape;27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78" name="Google Shape;27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Organizational Culture</a:t>
            </a:r>
            <a:endParaRPr/>
          </a:p>
        </p:txBody>
      </p:sp>
      <p:sp>
        <p:nvSpPr>
          <p:cNvPr id="284" name="Google Shape;28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Work within your organization’s culture</a:t>
            </a:r>
            <a:endParaRPr/>
          </a:p>
          <a:p>
            <a:pPr indent="-285750" lvl="1" marL="742950" rtl="0" algn="l">
              <a:spcBef>
                <a:spcPts val="900"/>
              </a:spcBef>
              <a:spcAft>
                <a:spcPts val="0"/>
              </a:spcAft>
              <a:buClr>
                <a:srgbClr val="46424D"/>
              </a:buClr>
              <a:buSzPts val="2000"/>
              <a:buChar char="▪"/>
            </a:pPr>
            <a:r>
              <a:rPr lang="en-US"/>
              <a:t>No aspect of agile development challenges organizational culture more than the transition to adaptive planning. </a:t>
            </a:r>
            <a:endParaRPr/>
          </a:p>
          <a:p>
            <a:pPr indent="-285750" lvl="1" marL="742950" rtl="0" algn="l">
              <a:spcBef>
                <a:spcPts val="600"/>
              </a:spcBef>
              <a:spcAft>
                <a:spcPts val="0"/>
              </a:spcAft>
              <a:buClr>
                <a:srgbClr val="46424D"/>
              </a:buClr>
              <a:buSzPts val="2000"/>
              <a:buChar char="▪"/>
            </a:pPr>
            <a:r>
              <a:rPr lang="en-US"/>
              <a:t>It requires changes not only to the development team, but to reporting, evaluation, and executive oversight</a:t>
            </a:r>
            <a:endParaRPr/>
          </a:p>
          <a:p>
            <a:pPr indent="-342900" lvl="0" marL="342900" rtl="0" algn="l">
              <a:spcBef>
                <a:spcPts val="900"/>
              </a:spcBef>
              <a:spcAft>
                <a:spcPts val="0"/>
              </a:spcAft>
              <a:buClr>
                <a:srgbClr val="46424D"/>
              </a:buClr>
              <a:buSzPts val="2400"/>
              <a:buFont typeface="Noto Sans Symbols"/>
              <a:buChar char="✧"/>
            </a:pPr>
            <a:r>
              <a:rPr lang="en-US"/>
              <a:t>You can work within your organization’s culture to do adaptive planning under the radar. </a:t>
            </a:r>
            <a:endParaRPr/>
          </a:p>
          <a:p>
            <a:pPr indent="-342900" lvl="0" marL="342900" rtl="0" algn="l">
              <a:spcBef>
                <a:spcPts val="1200"/>
              </a:spcBef>
              <a:spcAft>
                <a:spcPts val="0"/>
              </a:spcAft>
              <a:buClr>
                <a:srgbClr val="0000FF"/>
              </a:buClr>
              <a:buSzPts val="2400"/>
              <a:buFont typeface="Noto Sans Symbols"/>
              <a:buChar char="✧"/>
            </a:pPr>
            <a:r>
              <a:rPr lang="en-US">
                <a:solidFill>
                  <a:srgbClr val="0000FF"/>
                </a:solidFill>
              </a:rPr>
              <a:t>Use adaptive planning, but set your planning horizons to match the organization’s expectations</a:t>
            </a:r>
            <a:endParaRPr/>
          </a:p>
        </p:txBody>
      </p:sp>
      <p:sp>
        <p:nvSpPr>
          <p:cNvPr id="285" name="Google Shape;28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86" name="Google Shape;28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87" name="Google Shape;28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Planning Game</a:t>
            </a:r>
            <a:endParaRPr/>
          </a:p>
        </p:txBody>
      </p:sp>
      <p:sp>
        <p:nvSpPr>
          <p:cNvPr id="293" name="Google Shape;29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Our plans take advantage of both business and technology expertise.</a:t>
            </a:r>
            <a:endParaRPr/>
          </a:p>
          <a:p>
            <a:pPr indent="-342900" lvl="0" marL="342900" rtl="0" algn="l">
              <a:spcBef>
                <a:spcPts val="1200"/>
              </a:spcBef>
              <a:spcAft>
                <a:spcPts val="0"/>
              </a:spcAft>
              <a:buClr>
                <a:srgbClr val="46424D"/>
              </a:buClr>
              <a:buSzPts val="2400"/>
              <a:buFont typeface="Noto Sans Symbols"/>
              <a:buChar char="✧"/>
            </a:pPr>
            <a:r>
              <a:rPr lang="en-US"/>
              <a:t>You may know when and what to release, but how do you actually construct your release plan? </a:t>
            </a:r>
            <a:endParaRPr/>
          </a:p>
          <a:p>
            <a:pPr indent="-342900" lvl="0" marL="342900" rtl="0" algn="l">
              <a:spcBef>
                <a:spcPts val="1200"/>
              </a:spcBef>
              <a:spcAft>
                <a:spcPts val="0"/>
              </a:spcAft>
              <a:buClr>
                <a:srgbClr val="46424D"/>
              </a:buClr>
              <a:buSzPts val="2400"/>
              <a:buFont typeface="Noto Sans Symbols"/>
              <a:buChar char="✧"/>
            </a:pPr>
            <a:r>
              <a:rPr lang="en-US"/>
              <a:t>That’s where the planning game comes in.</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94" name="Google Shape;29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295" name="Google Shape;29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296" name="Google Shape;29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Planning Game</a:t>
            </a:r>
            <a:endParaRPr/>
          </a:p>
        </p:txBody>
      </p:sp>
      <p:sp>
        <p:nvSpPr>
          <p:cNvPr id="302" name="Google Shape;30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In economics, </a:t>
            </a:r>
            <a:endParaRPr/>
          </a:p>
          <a:p>
            <a:pPr indent="-285750" lvl="1" marL="742950" rtl="0" algn="l">
              <a:spcBef>
                <a:spcPts val="900"/>
              </a:spcBef>
              <a:spcAft>
                <a:spcPts val="0"/>
              </a:spcAft>
              <a:buClr>
                <a:srgbClr val="46424D"/>
              </a:buClr>
              <a:buSzPts val="2000"/>
              <a:buChar char="▪"/>
            </a:pPr>
            <a:r>
              <a:rPr lang="en-US"/>
              <a:t>a game is something in which “players select actions and the payoffs depend on the actions of all players.” </a:t>
            </a:r>
            <a:endParaRPr/>
          </a:p>
          <a:p>
            <a:pPr indent="-285750" lvl="1" marL="742950" rtl="0" algn="l">
              <a:spcBef>
                <a:spcPts val="600"/>
              </a:spcBef>
              <a:spcAft>
                <a:spcPts val="0"/>
              </a:spcAft>
              <a:buClr>
                <a:srgbClr val="46424D"/>
              </a:buClr>
              <a:buSzPts val="2000"/>
              <a:buChar char="▪"/>
            </a:pPr>
            <a:r>
              <a:rPr lang="en-US"/>
              <a:t>The study of these games “deals with strategies for maximizing gains and minimizing losses</a:t>
            </a:r>
            <a:endParaRPr/>
          </a:p>
          <a:p>
            <a:pPr indent="-342900" lvl="0" marL="342900" rtl="0" algn="l">
              <a:spcBef>
                <a:spcPts val="900"/>
              </a:spcBef>
              <a:spcAft>
                <a:spcPts val="0"/>
              </a:spcAft>
              <a:buClr>
                <a:srgbClr val="46424D"/>
              </a:buClr>
              <a:buSzPts val="2400"/>
              <a:buFont typeface="Noto Sans Symbols"/>
              <a:buChar char="✧"/>
            </a:pPr>
            <a:r>
              <a:rPr lang="en-US"/>
              <a:t>That describes the planning game perfectly.</a:t>
            </a:r>
            <a:endParaRPr/>
          </a:p>
          <a:p>
            <a:pPr indent="-342900" lvl="0" marL="342900" rtl="0" algn="l">
              <a:spcBef>
                <a:spcPts val="1200"/>
              </a:spcBef>
              <a:spcAft>
                <a:spcPts val="0"/>
              </a:spcAft>
              <a:buClr>
                <a:srgbClr val="0000FF"/>
              </a:buClr>
              <a:buSzPts val="2400"/>
              <a:buFont typeface="Noto Sans Symbols"/>
              <a:buChar char="✧"/>
            </a:pPr>
            <a:r>
              <a:rPr lang="en-US">
                <a:solidFill>
                  <a:srgbClr val="0000FF"/>
                </a:solidFill>
              </a:rPr>
              <a:t>It’s a structured approach to creating the best possible plan given the information available.</a:t>
            </a:r>
            <a:endParaRPr/>
          </a:p>
          <a:p>
            <a:pPr indent="-342900" lvl="0" marL="342900" rtl="0" algn="l">
              <a:spcBef>
                <a:spcPts val="1200"/>
              </a:spcBef>
              <a:spcAft>
                <a:spcPts val="0"/>
              </a:spcAft>
              <a:buClr>
                <a:srgbClr val="0000FF"/>
              </a:buClr>
              <a:buSzPts val="2400"/>
              <a:buFont typeface="Noto Sans Symbols"/>
              <a:buChar char="✧"/>
            </a:pPr>
            <a:r>
              <a:rPr lang="en-US">
                <a:solidFill>
                  <a:srgbClr val="0000FF"/>
                </a:solidFill>
              </a:rPr>
              <a:t>The planning game is most notable for the way it maximizes the amount of information contributed to the plan.</a:t>
            </a:r>
            <a:endParaRPr/>
          </a:p>
        </p:txBody>
      </p:sp>
      <p:sp>
        <p:nvSpPr>
          <p:cNvPr id="303" name="Google Shape;30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04" name="Google Shape;30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05" name="Google Shape;30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Play</a:t>
            </a:r>
            <a:endParaRPr/>
          </a:p>
        </p:txBody>
      </p:sp>
      <p:sp>
        <p:nvSpPr>
          <p:cNvPr id="311" name="Google Shape;3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XP assumes that customers have the most information about </a:t>
            </a:r>
            <a:r>
              <a:rPr lang="en-US">
                <a:solidFill>
                  <a:srgbClr val="FF0000"/>
                </a:solidFill>
              </a:rPr>
              <a:t>value</a:t>
            </a:r>
            <a:endParaRPr/>
          </a:p>
          <a:p>
            <a:pPr indent="-285750" lvl="1" marL="742950" rtl="0" algn="l">
              <a:spcBef>
                <a:spcPts val="900"/>
              </a:spcBef>
              <a:spcAft>
                <a:spcPts val="0"/>
              </a:spcAft>
              <a:buClr>
                <a:srgbClr val="0000FF"/>
              </a:buClr>
              <a:buSzPts val="2000"/>
              <a:buChar char="▪"/>
            </a:pPr>
            <a:r>
              <a:rPr lang="en-US">
                <a:solidFill>
                  <a:srgbClr val="0000FF"/>
                </a:solidFill>
              </a:rPr>
              <a:t>what best serves the organization</a:t>
            </a:r>
            <a:r>
              <a:rPr lang="en-US"/>
              <a:t>.</a:t>
            </a:r>
            <a:endParaRPr/>
          </a:p>
          <a:p>
            <a:pPr indent="-342900" lvl="0" marL="342900" rtl="0" algn="l">
              <a:spcBef>
                <a:spcPts val="900"/>
              </a:spcBef>
              <a:spcAft>
                <a:spcPts val="0"/>
              </a:spcAft>
              <a:buClr>
                <a:srgbClr val="46424D"/>
              </a:buClr>
              <a:buSzPts val="2400"/>
              <a:buFont typeface="Noto Sans Symbols"/>
              <a:buChar char="✧"/>
            </a:pPr>
            <a:r>
              <a:rPr lang="en-US"/>
              <a:t>Programmers have the most information about </a:t>
            </a:r>
            <a:r>
              <a:rPr lang="en-US">
                <a:solidFill>
                  <a:srgbClr val="FF0000"/>
                </a:solidFill>
              </a:rPr>
              <a:t>costs</a:t>
            </a:r>
            <a:r>
              <a:rPr lang="en-US"/>
              <a:t>:</a:t>
            </a:r>
            <a:endParaRPr/>
          </a:p>
          <a:p>
            <a:pPr indent="-285750" lvl="1" marL="742950" rtl="0" algn="l">
              <a:spcBef>
                <a:spcPts val="900"/>
              </a:spcBef>
              <a:spcAft>
                <a:spcPts val="0"/>
              </a:spcAft>
              <a:buClr>
                <a:srgbClr val="0000FF"/>
              </a:buClr>
              <a:buSzPts val="2000"/>
              <a:buChar char="▪"/>
            </a:pPr>
            <a:r>
              <a:rPr lang="en-US">
                <a:solidFill>
                  <a:srgbClr val="0000FF"/>
                </a:solidFill>
              </a:rPr>
              <a:t>what it will take to implement and maintain those features. </a:t>
            </a:r>
            <a:endParaRPr>
              <a:solidFill>
                <a:srgbClr val="0000FF"/>
              </a:solidFill>
            </a:endParaRPr>
          </a:p>
          <a:p>
            <a:pPr indent="-342900" lvl="0" marL="342900" rtl="0" algn="l">
              <a:spcBef>
                <a:spcPts val="900"/>
              </a:spcBef>
              <a:spcAft>
                <a:spcPts val="0"/>
              </a:spcAft>
              <a:buClr>
                <a:srgbClr val="46424D"/>
              </a:buClr>
              <a:buSzPts val="2400"/>
              <a:buFont typeface="Noto Sans Symbols"/>
              <a:buChar char="✧"/>
            </a:pPr>
            <a:r>
              <a:rPr lang="en-US"/>
              <a:t>To be successful, the team needs to </a:t>
            </a:r>
            <a:endParaRPr/>
          </a:p>
          <a:p>
            <a:pPr indent="-285750" lvl="1" marL="742950" rtl="0" algn="l">
              <a:spcBef>
                <a:spcPts val="900"/>
              </a:spcBef>
              <a:spcAft>
                <a:spcPts val="0"/>
              </a:spcAft>
              <a:buClr>
                <a:srgbClr val="0000FF"/>
              </a:buClr>
              <a:buSzPts val="2000"/>
              <a:buChar char="▪"/>
            </a:pPr>
            <a:r>
              <a:rPr lang="en-US">
                <a:solidFill>
                  <a:srgbClr val="0000FF"/>
                </a:solidFill>
              </a:rPr>
              <a:t>maximize value </a:t>
            </a:r>
            <a:r>
              <a:rPr lang="en-US"/>
              <a:t>while </a:t>
            </a:r>
            <a:r>
              <a:rPr lang="en-US">
                <a:solidFill>
                  <a:srgbClr val="0000FF"/>
                </a:solidFill>
              </a:rPr>
              <a:t>minimizing costs</a:t>
            </a:r>
            <a:r>
              <a:rPr lang="en-US"/>
              <a:t>. </a:t>
            </a:r>
            <a:endParaRPr/>
          </a:p>
          <a:p>
            <a:pPr indent="-342900" lvl="0" marL="342900" rtl="0" algn="l">
              <a:spcBef>
                <a:spcPts val="900"/>
              </a:spcBef>
              <a:spcAft>
                <a:spcPts val="0"/>
              </a:spcAft>
              <a:buClr>
                <a:srgbClr val="46424D"/>
              </a:buClr>
              <a:buSzPts val="2400"/>
              <a:buFont typeface="Noto Sans Symbols"/>
              <a:buChar char="✧"/>
            </a:pPr>
            <a:r>
              <a:rPr lang="en-US"/>
              <a:t>A successful plan needs to take into account information from both groups.</a:t>
            </a:r>
            <a:endParaRPr/>
          </a:p>
        </p:txBody>
      </p:sp>
      <p:sp>
        <p:nvSpPr>
          <p:cNvPr id="312" name="Google Shape;3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13" name="Google Shape;3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14" name="Google Shape;3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Play - Contd</a:t>
            </a:r>
            <a:endParaRPr/>
          </a:p>
        </p:txBody>
      </p:sp>
      <p:sp>
        <p:nvSpPr>
          <p:cNvPr id="320" name="Google Shape;32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planning game requires the participation of both </a:t>
            </a:r>
            <a:r>
              <a:rPr lang="en-US">
                <a:solidFill>
                  <a:srgbClr val="0000FF"/>
                </a:solidFill>
              </a:rPr>
              <a:t>customers</a:t>
            </a:r>
            <a:r>
              <a:rPr lang="en-US"/>
              <a:t> and </a:t>
            </a:r>
            <a:r>
              <a:rPr lang="en-US">
                <a:solidFill>
                  <a:srgbClr val="0000FF"/>
                </a:solidFill>
              </a:rPr>
              <a:t>programmers</a:t>
            </a:r>
            <a:r>
              <a:rPr lang="en-US"/>
              <a:t>.</a:t>
            </a:r>
            <a:endParaRPr/>
          </a:p>
          <a:p>
            <a:pPr indent="-342900" lvl="0" marL="342900" rtl="0" algn="l">
              <a:spcBef>
                <a:spcPts val="1200"/>
              </a:spcBef>
              <a:spcAft>
                <a:spcPts val="0"/>
              </a:spcAft>
              <a:buClr>
                <a:srgbClr val="46424D"/>
              </a:buClr>
              <a:buSzPts val="2400"/>
              <a:buFont typeface="Noto Sans Symbols"/>
              <a:buChar char="✧"/>
            </a:pPr>
            <a:r>
              <a:rPr lang="en-US"/>
              <a:t>It’s a cooperative game</a:t>
            </a:r>
            <a:endParaRPr/>
          </a:p>
          <a:p>
            <a:pPr indent="-285750" lvl="1" marL="742950" rtl="0" algn="l">
              <a:spcBef>
                <a:spcPts val="900"/>
              </a:spcBef>
              <a:spcAft>
                <a:spcPts val="0"/>
              </a:spcAft>
              <a:buClr>
                <a:srgbClr val="0000FF"/>
              </a:buClr>
              <a:buSzPts val="2000"/>
              <a:buChar char="▪"/>
            </a:pPr>
            <a:r>
              <a:rPr lang="en-US">
                <a:solidFill>
                  <a:srgbClr val="0000FF"/>
                </a:solidFill>
              </a:rPr>
              <a:t>the team as a whole wins or loses</a:t>
            </a:r>
            <a:r>
              <a:rPr lang="en-US"/>
              <a:t>, not individual players.</a:t>
            </a:r>
            <a:endParaRPr/>
          </a:p>
          <a:p>
            <a:pPr indent="-342900" lvl="0" marL="342900" rtl="0" algn="l">
              <a:spcBef>
                <a:spcPts val="900"/>
              </a:spcBef>
              <a:spcAft>
                <a:spcPts val="0"/>
              </a:spcAft>
              <a:buClr>
                <a:srgbClr val="0000FF"/>
              </a:buClr>
              <a:buSzPts val="2400"/>
              <a:buFont typeface="Noto Sans Symbols"/>
              <a:buChar char="✧"/>
            </a:pPr>
            <a:r>
              <a:rPr lang="en-US">
                <a:solidFill>
                  <a:srgbClr val="0000FF"/>
                </a:solidFill>
              </a:rPr>
              <a:t>Programmers </a:t>
            </a:r>
            <a:r>
              <a:rPr lang="en-US"/>
              <a:t>have the most information about costs</a:t>
            </a:r>
            <a:endParaRPr/>
          </a:p>
          <a:p>
            <a:pPr indent="-285750" lvl="1" marL="742950" rtl="0" algn="l">
              <a:spcBef>
                <a:spcPts val="900"/>
              </a:spcBef>
              <a:spcAft>
                <a:spcPts val="0"/>
              </a:spcAft>
              <a:buClr>
                <a:srgbClr val="FF0000"/>
              </a:buClr>
              <a:buSzPts val="2000"/>
              <a:buChar char="▪"/>
            </a:pPr>
            <a:r>
              <a:rPr lang="en-US">
                <a:solidFill>
                  <a:srgbClr val="FF0000"/>
                </a:solidFill>
              </a:rPr>
              <a:t>Programmers estimate</a:t>
            </a:r>
            <a:r>
              <a:rPr lang="en-US"/>
              <a:t>: most qualified to say how long it will take to implement a story</a:t>
            </a:r>
            <a:endParaRPr/>
          </a:p>
          <a:p>
            <a:pPr indent="-342900" lvl="0" marL="342900" rtl="0" algn="l">
              <a:spcBef>
                <a:spcPts val="900"/>
              </a:spcBef>
              <a:spcAft>
                <a:spcPts val="0"/>
              </a:spcAft>
              <a:buClr>
                <a:srgbClr val="0000FF"/>
              </a:buClr>
              <a:buSzPts val="2400"/>
              <a:buFont typeface="Noto Sans Symbols"/>
              <a:buChar char="✧"/>
            </a:pPr>
            <a:r>
              <a:rPr lang="en-US">
                <a:solidFill>
                  <a:srgbClr val="0000FF"/>
                </a:solidFill>
              </a:rPr>
              <a:t>Customers</a:t>
            </a:r>
            <a:r>
              <a:rPr lang="en-US"/>
              <a:t> have the most information about value</a:t>
            </a:r>
            <a:endParaRPr/>
          </a:p>
          <a:p>
            <a:pPr indent="-285750" lvl="1" marL="742950" rtl="0" algn="l">
              <a:spcBef>
                <a:spcPts val="900"/>
              </a:spcBef>
              <a:spcAft>
                <a:spcPts val="0"/>
              </a:spcAft>
              <a:buClr>
                <a:srgbClr val="FF0000"/>
              </a:buClr>
              <a:buSzPts val="2000"/>
              <a:buChar char="▪"/>
            </a:pPr>
            <a:r>
              <a:rPr lang="en-US">
                <a:solidFill>
                  <a:srgbClr val="FF0000"/>
                </a:solidFill>
              </a:rPr>
              <a:t>Customers prioritize</a:t>
            </a:r>
            <a:r>
              <a:rPr lang="en-US"/>
              <a:t>: most qualified to say what is important</a:t>
            </a:r>
            <a:endParaRPr/>
          </a:p>
        </p:txBody>
      </p:sp>
      <p:sp>
        <p:nvSpPr>
          <p:cNvPr id="321" name="Google Shape;32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22" name="Google Shape;32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23" name="Google Shape;32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Play - Contd</a:t>
            </a:r>
            <a:endParaRPr/>
          </a:p>
        </p:txBody>
      </p:sp>
      <p:sp>
        <p:nvSpPr>
          <p:cNvPr id="329" name="Google Shape;32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Both groups (programmers &amp; customers) come together, each with their areas of expertise, and play the planning game:</a:t>
            </a:r>
            <a:endParaRPr/>
          </a:p>
          <a:p>
            <a:pPr indent="-285750" lvl="1" marL="742950" rtl="0" algn="l">
              <a:spcBef>
                <a:spcPts val="900"/>
              </a:spcBef>
              <a:spcAft>
                <a:spcPts val="0"/>
              </a:spcAft>
              <a:buClr>
                <a:srgbClr val="0000FF"/>
              </a:buClr>
              <a:buSzPts val="2000"/>
              <a:buChar char="▪"/>
            </a:pPr>
            <a:r>
              <a:rPr lang="en-US">
                <a:solidFill>
                  <a:srgbClr val="0000FF"/>
                </a:solidFill>
              </a:rPr>
              <a:t>Anyone creates a story or selects an unplanned story.</a:t>
            </a:r>
            <a:endParaRPr/>
          </a:p>
          <a:p>
            <a:pPr indent="-285750" lvl="1" marL="742950" rtl="0" algn="l">
              <a:spcBef>
                <a:spcPts val="600"/>
              </a:spcBef>
              <a:spcAft>
                <a:spcPts val="0"/>
              </a:spcAft>
              <a:buClr>
                <a:srgbClr val="0000FF"/>
              </a:buClr>
              <a:buSzPts val="2000"/>
              <a:buChar char="▪"/>
            </a:pPr>
            <a:r>
              <a:rPr lang="en-US">
                <a:solidFill>
                  <a:srgbClr val="0000FF"/>
                </a:solidFill>
              </a:rPr>
              <a:t>Programmers estimate the story.</a:t>
            </a:r>
            <a:endParaRPr/>
          </a:p>
          <a:p>
            <a:pPr indent="-285750" lvl="1" marL="742950" rtl="0" algn="l">
              <a:spcBef>
                <a:spcPts val="600"/>
              </a:spcBef>
              <a:spcAft>
                <a:spcPts val="0"/>
              </a:spcAft>
              <a:buClr>
                <a:srgbClr val="0000FF"/>
              </a:buClr>
              <a:buSzPts val="2000"/>
              <a:buChar char="▪"/>
            </a:pPr>
            <a:r>
              <a:rPr lang="en-US">
                <a:solidFill>
                  <a:srgbClr val="0000FF"/>
                </a:solidFill>
              </a:rPr>
              <a:t>Customers place the story into the plan in order of its relative priority.</a:t>
            </a:r>
            <a:endParaRPr/>
          </a:p>
          <a:p>
            <a:pPr indent="-285750" lvl="1" marL="742950" rtl="0" algn="l">
              <a:spcBef>
                <a:spcPts val="600"/>
              </a:spcBef>
              <a:spcAft>
                <a:spcPts val="0"/>
              </a:spcAft>
              <a:buClr>
                <a:srgbClr val="0000FF"/>
              </a:buClr>
              <a:buSzPts val="2000"/>
              <a:buChar char="▪"/>
            </a:pPr>
            <a:r>
              <a:rPr lang="en-US">
                <a:solidFill>
                  <a:srgbClr val="0000FF"/>
                </a:solidFill>
              </a:rPr>
              <a:t>The steps are repeated until all stories have been estimated and placed into the plan.</a:t>
            </a:r>
            <a:endParaRPr/>
          </a:p>
          <a:p>
            <a:pPr indent="-342900" lvl="0" marL="342900" rtl="0" algn="l">
              <a:spcBef>
                <a:spcPts val="900"/>
              </a:spcBef>
              <a:spcAft>
                <a:spcPts val="0"/>
              </a:spcAft>
              <a:buClr>
                <a:srgbClr val="FF0000"/>
              </a:buClr>
              <a:buSzPts val="2400"/>
              <a:buFont typeface="Noto Sans Symbols"/>
              <a:buChar char="✧"/>
            </a:pPr>
            <a:r>
              <a:rPr lang="en-US">
                <a:solidFill>
                  <a:srgbClr val="FF0000"/>
                </a:solidFill>
              </a:rPr>
              <a:t>The result of the planning game is a plan</a:t>
            </a:r>
            <a:r>
              <a:rPr lang="en-US">
                <a:solidFill>
                  <a:srgbClr val="0000FF"/>
                </a:solidFill>
              </a:rPr>
              <a:t>: a single list of stories in priority order</a:t>
            </a:r>
            <a:endParaRPr/>
          </a:p>
        </p:txBody>
      </p:sp>
      <p:sp>
        <p:nvSpPr>
          <p:cNvPr id="330" name="Google Shape;3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31" name="Google Shape;3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32" name="Google Shape;3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Planning Game - Results</a:t>
            </a:r>
            <a:endParaRPr/>
          </a:p>
        </p:txBody>
      </p:sp>
      <p:sp>
        <p:nvSpPr>
          <p:cNvPr id="338" name="Google Shape;33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When you play the planning game well</a:t>
            </a:r>
            <a:endParaRPr/>
          </a:p>
          <a:p>
            <a:pPr indent="-285750" lvl="1" marL="742950" rtl="0" algn="l">
              <a:spcBef>
                <a:spcPts val="900"/>
              </a:spcBef>
              <a:spcAft>
                <a:spcPts val="0"/>
              </a:spcAft>
              <a:buClr>
                <a:srgbClr val="46424D"/>
              </a:buClr>
              <a:buSzPts val="2000"/>
              <a:buChar char="▪"/>
            </a:pPr>
            <a:r>
              <a:rPr lang="en-US"/>
              <a:t>Both customers and programmers feel that they have contributed to the plan.</a:t>
            </a:r>
            <a:endParaRPr/>
          </a:p>
        </p:txBody>
      </p:sp>
      <p:sp>
        <p:nvSpPr>
          <p:cNvPr id="339" name="Google Shape;33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40" name="Google Shape;34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41" name="Google Shape;34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Planning</a:t>
            </a:r>
            <a:endParaRPr/>
          </a:p>
        </p:txBody>
      </p:sp>
      <p:sp>
        <p:nvSpPr>
          <p:cNvPr id="104" name="Google Shape;10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larger your project becomes, the harder it is to plan everything in advance.</a:t>
            </a:r>
            <a:endParaRPr/>
          </a:p>
          <a:p>
            <a:pPr indent="-342900" lvl="0" marL="342900" rtl="0" algn="l">
              <a:spcBef>
                <a:spcPts val="1200"/>
              </a:spcBef>
              <a:spcAft>
                <a:spcPts val="0"/>
              </a:spcAft>
              <a:buClr>
                <a:srgbClr val="46424D"/>
              </a:buClr>
              <a:buSzPts val="2400"/>
              <a:buFont typeface="Noto Sans Symbols"/>
              <a:buChar char="✧"/>
            </a:pPr>
            <a:r>
              <a:rPr lang="en-US"/>
              <a:t>The more chaotic your environment, the more likely it is that your plans will be thrown off by some unexpected event. </a:t>
            </a:r>
            <a:endParaRPr/>
          </a:p>
          <a:p>
            <a:pPr indent="-342900" lvl="0" marL="342900" rtl="0" algn="l">
              <a:spcBef>
                <a:spcPts val="1200"/>
              </a:spcBef>
              <a:spcAft>
                <a:spcPts val="0"/>
              </a:spcAft>
              <a:buClr>
                <a:srgbClr val="46424D"/>
              </a:buClr>
              <a:buSzPts val="2400"/>
              <a:buFont typeface="Noto Sans Symbols"/>
              <a:buChar char="✧"/>
            </a:pPr>
            <a:r>
              <a:rPr lang="en-US"/>
              <a:t>Yet in this chaos lies opportunity.</a:t>
            </a:r>
            <a:endParaRPr/>
          </a:p>
        </p:txBody>
      </p:sp>
      <p:sp>
        <p:nvSpPr>
          <p:cNvPr id="105" name="Google Shape;10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06" name="Google Shape;10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07" name="Google Shape;10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Risk Management</a:t>
            </a:r>
            <a:endParaRPr/>
          </a:p>
        </p:txBody>
      </p:sp>
      <p:sp>
        <p:nvSpPr>
          <p:cNvPr id="347" name="Google Shape;34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Stakeholders need schedule commitments that they can rely upon.</a:t>
            </a:r>
            <a:endParaRPr/>
          </a:p>
          <a:p>
            <a:pPr indent="-342900" lvl="0" marL="342900" rtl="0" algn="l">
              <a:spcBef>
                <a:spcPts val="1200"/>
              </a:spcBef>
              <a:spcAft>
                <a:spcPts val="0"/>
              </a:spcAft>
              <a:buClr>
                <a:srgbClr val="46424D"/>
              </a:buClr>
              <a:buSzPts val="2400"/>
              <a:buFont typeface="Noto Sans Symbols"/>
              <a:buChar char="✧"/>
            </a:pPr>
            <a:r>
              <a:rPr lang="en-US"/>
              <a:t>Risk management allows you to make and meet these commitments.</a:t>
            </a:r>
            <a:endParaRPr/>
          </a:p>
        </p:txBody>
      </p:sp>
      <p:sp>
        <p:nvSpPr>
          <p:cNvPr id="348" name="Google Shape;34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49" name="Google Shape;34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50" name="Google Shape;35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 Generic Risk Management Plan</a:t>
            </a:r>
            <a:endParaRPr/>
          </a:p>
        </p:txBody>
      </p:sp>
      <p:sp>
        <p:nvSpPr>
          <p:cNvPr id="356" name="Google Shape;356;p31"/>
          <p:cNvSpPr txBox="1"/>
          <p:nvPr>
            <p:ph idx="1" type="body"/>
          </p:nvPr>
        </p:nvSpPr>
        <p:spPr>
          <a:xfrm>
            <a:off x="457200" y="1600201"/>
            <a:ext cx="8229600" cy="17110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Every project faces a set of common risks</a:t>
            </a:r>
            <a:endParaRPr/>
          </a:p>
          <a:p>
            <a:pPr indent="-285750" lvl="1" marL="742950" rtl="0" algn="l">
              <a:spcBef>
                <a:spcPts val="900"/>
              </a:spcBef>
              <a:spcAft>
                <a:spcPts val="0"/>
              </a:spcAft>
              <a:buClr>
                <a:srgbClr val="46424D"/>
              </a:buClr>
              <a:buSzPts val="2000"/>
              <a:buChar char="▪"/>
            </a:pPr>
            <a:r>
              <a:rPr lang="en-US"/>
              <a:t>Turnover, New requirements, Work disruption, and so forth.</a:t>
            </a:r>
            <a:endParaRPr/>
          </a:p>
          <a:p>
            <a:pPr indent="-285750" lvl="1" marL="742950" rtl="0" algn="l">
              <a:spcBef>
                <a:spcPts val="600"/>
              </a:spcBef>
              <a:spcAft>
                <a:spcPts val="0"/>
              </a:spcAft>
              <a:buClr>
                <a:srgbClr val="46424D"/>
              </a:buClr>
              <a:buSzPts val="2000"/>
              <a:buChar char="▪"/>
            </a:pPr>
            <a:r>
              <a:rPr lang="en-US"/>
              <a:t>These risks act as a multiplier on your estimates, doubling or tripling the amount of time it takes to finish your work.</a:t>
            </a:r>
            <a:endParaRPr b="1"/>
          </a:p>
        </p:txBody>
      </p:sp>
      <p:sp>
        <p:nvSpPr>
          <p:cNvPr id="357" name="Google Shape;35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58" name="Google Shape;35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59" name="Google Shape;35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 Generic Risk Management Plan</a:t>
            </a:r>
            <a:endParaRPr/>
          </a:p>
        </p:txBody>
      </p:sp>
      <p:sp>
        <p:nvSpPr>
          <p:cNvPr id="365" name="Google Shape;3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66" name="Google Shape;3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67" name="Google Shape;3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8" name="Google Shape;368;p32"/>
          <p:cNvGraphicFramePr/>
          <p:nvPr/>
        </p:nvGraphicFramePr>
        <p:xfrm>
          <a:off x="1142441" y="2234659"/>
          <a:ext cx="3000000" cy="3000000"/>
        </p:xfrm>
        <a:graphic>
          <a:graphicData uri="http://schemas.openxmlformats.org/drawingml/2006/table">
            <a:tbl>
              <a:tblPr bandRow="1" firstRow="1">
                <a:noFill/>
                <a:tableStyleId>{A02FDD7C-23E1-46EF-A1B1-B5914FAFCA81}</a:tableStyleId>
              </a:tblPr>
              <a:tblGrid>
                <a:gridCol w="1634825"/>
                <a:gridCol w="1136075"/>
                <a:gridCol w="1122225"/>
                <a:gridCol w="3048000"/>
              </a:tblGrid>
              <a:tr h="332175">
                <a:tc gridSpan="4">
                  <a:txBody>
                    <a:bodyPr/>
                    <a:lstStyle/>
                    <a:p>
                      <a:pPr indent="0" lvl="0" marL="0" marR="0" rtl="0" algn="ctr">
                        <a:spcBef>
                          <a:spcPts val="0"/>
                        </a:spcBef>
                        <a:spcAft>
                          <a:spcPts val="0"/>
                        </a:spcAft>
                        <a:buNone/>
                      </a:pPr>
                      <a:r>
                        <a:rPr b="1" i="0" lang="en-US" sz="2400" u="none" cap="none" strike="noStrike">
                          <a:solidFill>
                            <a:srgbClr val="FFFF00"/>
                          </a:solidFill>
                          <a:latin typeface="Calibri"/>
                          <a:ea typeface="Calibri"/>
                          <a:cs typeface="Calibri"/>
                          <a:sym typeface="Calibri"/>
                        </a:rPr>
                        <a:t>Process approach</a:t>
                      </a:r>
                      <a:endParaRPr b="1" sz="2400" u="none" cap="none" strike="noStrike">
                        <a:solidFill>
                          <a:srgbClr val="FFFF00"/>
                        </a:solidFill>
                      </a:endParaRPr>
                    </a:p>
                  </a:txBody>
                  <a:tcPr marT="45725" marB="45725" marR="91450" marL="91450"/>
                </a:tc>
                <a:tc hMerge="1"/>
                <a:tc hMerge="1"/>
                <a:tc hMerge="1"/>
              </a:tr>
              <a:tr h="332175">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Percent chance</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Rigorous </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Risky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sz="1800" u="none" cap="none" strike="noStrike"/>
                    </a:p>
                  </a:txBody>
                  <a:tcPr marT="45725" marB="45725" marR="91450" marL="91450"/>
                </a:tc>
              </a:tr>
              <a:tr h="332175">
                <a:tc>
                  <a:txBody>
                    <a:bodyPr/>
                    <a:lstStyle/>
                    <a:p>
                      <a:pPr indent="0" lvl="0" marL="0" marR="0" rtl="0" algn="ctr">
                        <a:spcBef>
                          <a:spcPts val="0"/>
                        </a:spcBef>
                        <a:spcAft>
                          <a:spcPts val="0"/>
                        </a:spcAft>
                        <a:buNone/>
                      </a:pPr>
                      <a:r>
                        <a:rPr lang="en-US" sz="1800" u="none" cap="none" strike="noStrike"/>
                        <a:t>10%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x 1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x 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Almost impossible (“ignore”) </a:t>
                      </a:r>
                      <a:endParaRPr sz="1800" u="none" cap="none" strike="noStrike"/>
                    </a:p>
                  </a:txBody>
                  <a:tcPr marT="45725" marB="45725" marR="91450" marL="91450"/>
                </a:tc>
              </a:tr>
              <a:tr h="332175">
                <a:tc>
                  <a:txBody>
                    <a:bodyPr/>
                    <a:lstStyle/>
                    <a:p>
                      <a:pPr indent="0" lvl="0" marL="0" marR="0" rtl="0" algn="ctr">
                        <a:spcBef>
                          <a:spcPts val="0"/>
                        </a:spcBef>
                        <a:spcAft>
                          <a:spcPts val="0"/>
                        </a:spcAft>
                        <a:buNone/>
                      </a:pPr>
                      <a:r>
                        <a:rPr lang="en-US" sz="1800" u="none" cap="none" strike="noStrike"/>
                        <a:t>50%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x 1.4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x 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50-50 chance (“stretch goal”) </a:t>
                      </a:r>
                      <a:endParaRPr/>
                    </a:p>
                  </a:txBody>
                  <a:tcPr marT="45725" marB="45725" marR="91450" marL="91450"/>
                </a:tc>
              </a:tr>
              <a:tr h="332175">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90%</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x 1.8</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x 4</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Virtually certain (“commit”)</a:t>
                      </a:r>
                      <a:endParaRPr sz="1800" u="none" cap="none" strike="noStrike"/>
                    </a:p>
                  </a:txBody>
                  <a:tcPr marT="45725" marB="45725" marR="91450" marL="91450"/>
                </a:tc>
              </a:tr>
            </a:tbl>
          </a:graphicData>
        </a:graphic>
      </p:graphicFrame>
      <p:sp>
        <p:nvSpPr>
          <p:cNvPr id="369" name="Google Shape;369;p32"/>
          <p:cNvSpPr txBox="1"/>
          <p:nvPr>
            <p:ph idx="1" type="body"/>
          </p:nvPr>
        </p:nvSpPr>
        <p:spPr>
          <a:xfrm>
            <a:off x="457200" y="4364184"/>
            <a:ext cx="8229600" cy="581891"/>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rgbClr val="46424D"/>
              </a:buClr>
              <a:buSzPts val="2000"/>
              <a:buNone/>
            </a:pPr>
            <a:r>
              <a:rPr lang="en-US"/>
              <a:t>These multipliers show your chances of meeting various schedules</a:t>
            </a:r>
            <a:endParaRPr/>
          </a:p>
        </p:txBody>
      </p:sp>
      <p:sp>
        <p:nvSpPr>
          <p:cNvPr id="370" name="Google Shape;370;p32"/>
          <p:cNvSpPr/>
          <p:nvPr/>
        </p:nvSpPr>
        <p:spPr>
          <a:xfrm>
            <a:off x="2768590" y="1720334"/>
            <a:ext cx="368883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Generic Risk Multipliers</a:t>
            </a:r>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 Generic Risk Management Plan - contd</a:t>
            </a:r>
            <a:endParaRPr/>
          </a:p>
        </p:txBody>
      </p:sp>
      <p:sp>
        <p:nvSpPr>
          <p:cNvPr id="376" name="Google Shape;37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In a “Risky” approach, </a:t>
            </a:r>
            <a:endParaRPr/>
          </a:p>
          <a:p>
            <a:pPr indent="-285750" lvl="1" marL="742950" rtl="0" algn="l">
              <a:spcBef>
                <a:spcPts val="900"/>
              </a:spcBef>
              <a:spcAft>
                <a:spcPts val="0"/>
              </a:spcAft>
              <a:buClr>
                <a:srgbClr val="46424D"/>
              </a:buClr>
              <a:buSzPts val="2000"/>
              <a:buChar char="▪"/>
            </a:pPr>
            <a:r>
              <a:rPr lang="en-US"/>
              <a:t>You have a 10 percent chance of finishing according to your estimated schedule. </a:t>
            </a:r>
            <a:endParaRPr/>
          </a:p>
          <a:p>
            <a:pPr indent="-285750" lvl="1" marL="742950" rtl="0" algn="l">
              <a:spcBef>
                <a:spcPts val="600"/>
              </a:spcBef>
              <a:spcAft>
                <a:spcPts val="0"/>
              </a:spcAft>
              <a:buClr>
                <a:srgbClr val="46424D"/>
              </a:buClr>
              <a:buSzPts val="2000"/>
              <a:buChar char="▪"/>
            </a:pPr>
            <a:r>
              <a:rPr lang="en-US"/>
              <a:t>Doubling your estimates gives you a 50 percent chance of       on-time completion, and </a:t>
            </a:r>
            <a:endParaRPr/>
          </a:p>
          <a:p>
            <a:pPr indent="-285750" lvl="1" marL="742950" rtl="0" algn="l">
              <a:spcBef>
                <a:spcPts val="600"/>
              </a:spcBef>
              <a:spcAft>
                <a:spcPts val="0"/>
              </a:spcAft>
              <a:buClr>
                <a:srgbClr val="46424D"/>
              </a:buClr>
              <a:buSzPts val="2000"/>
              <a:buChar char="▪"/>
            </a:pPr>
            <a:r>
              <a:rPr lang="en-US"/>
              <a:t>To be virtually certain of meeting your schedule, you haveto quadruple your estimates</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377" name="Google Shape;3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78" name="Google Shape;3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79" name="Google Shape;3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 Generic Risk Management Plan - contd</a:t>
            </a:r>
            <a:endParaRPr/>
          </a:p>
        </p:txBody>
      </p:sp>
      <p:sp>
        <p:nvSpPr>
          <p:cNvPr id="385" name="Google Shape;385;p34"/>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If you use the XP practices - in particular</a:t>
            </a:r>
            <a:endParaRPr/>
          </a:p>
          <a:p>
            <a:pPr indent="-285750" lvl="1" marL="742950" rtl="0" algn="l">
              <a:spcBef>
                <a:spcPts val="900"/>
              </a:spcBef>
              <a:spcAft>
                <a:spcPts val="0"/>
              </a:spcAft>
              <a:buClr>
                <a:srgbClr val="46424D"/>
              </a:buClr>
              <a:buSzPts val="2000"/>
              <a:buChar char="▪"/>
            </a:pPr>
            <a:r>
              <a:rPr lang="en-US"/>
              <a:t>If you’re strict about being “done done” every iteration</a:t>
            </a:r>
            <a:endParaRPr/>
          </a:p>
          <a:p>
            <a:pPr indent="-285750" lvl="1" marL="742950" rtl="0" algn="l">
              <a:spcBef>
                <a:spcPts val="600"/>
              </a:spcBef>
              <a:spcAft>
                <a:spcPts val="0"/>
              </a:spcAft>
              <a:buClr>
                <a:srgbClr val="46424D"/>
              </a:buClr>
              <a:buSzPts val="2000"/>
              <a:buChar char="▪"/>
            </a:pPr>
            <a:r>
              <a:rPr lang="en-US"/>
              <a:t>Your velocity is stable, and </a:t>
            </a:r>
            <a:endParaRPr/>
          </a:p>
          <a:p>
            <a:pPr indent="-285750" lvl="1" marL="742950" rtl="0" algn="l">
              <a:spcBef>
                <a:spcPts val="600"/>
              </a:spcBef>
              <a:spcAft>
                <a:spcPts val="0"/>
              </a:spcAft>
              <a:buClr>
                <a:srgbClr val="46424D"/>
              </a:buClr>
              <a:buSzPts val="2000"/>
              <a:buChar char="▪"/>
            </a:pPr>
            <a:r>
              <a:rPr lang="en-US"/>
              <a:t>You fix all your bugs each iteration, </a:t>
            </a:r>
            <a:endParaRPr/>
          </a:p>
          <a:p>
            <a:pPr indent="-285750" lvl="1" marL="742950" rtl="0" algn="l">
              <a:spcBef>
                <a:spcPts val="600"/>
              </a:spcBef>
              <a:spcAft>
                <a:spcPts val="0"/>
              </a:spcAft>
              <a:buClr>
                <a:srgbClr val="FF0000"/>
              </a:buClr>
              <a:buSzPts val="2000"/>
              <a:buChar char="▪"/>
            </a:pPr>
            <a:r>
              <a:rPr lang="en-US">
                <a:solidFill>
                  <a:srgbClr val="FF0000"/>
                </a:solidFill>
              </a:rPr>
              <a:t>Then your risk is lowered</a:t>
            </a:r>
            <a:endParaRPr/>
          </a:p>
          <a:p>
            <a:pPr indent="-285750" lvl="1" marL="742950" rtl="0" algn="l">
              <a:spcBef>
                <a:spcPts val="600"/>
              </a:spcBef>
              <a:spcAft>
                <a:spcPts val="0"/>
              </a:spcAft>
              <a:buClr>
                <a:srgbClr val="0000FF"/>
              </a:buClr>
              <a:buSzPts val="2000"/>
              <a:buChar char="▪"/>
            </a:pPr>
            <a:r>
              <a:rPr lang="en-US">
                <a:solidFill>
                  <a:srgbClr val="0000FF"/>
                </a:solidFill>
              </a:rPr>
              <a:t>Use the risk multiplier in the “Rigorous” column. </a:t>
            </a:r>
            <a:endParaRPr>
              <a:solidFill>
                <a:srgbClr val="0000FF"/>
              </a:solidFill>
            </a:endParaRPr>
          </a:p>
          <a:p>
            <a:pPr indent="-342900" lvl="0" marL="342900" rtl="0" algn="l">
              <a:spcBef>
                <a:spcPts val="900"/>
              </a:spcBef>
              <a:spcAft>
                <a:spcPts val="0"/>
              </a:spcAft>
              <a:buClr>
                <a:srgbClr val="46424D"/>
              </a:buClr>
              <a:buSzPts val="2400"/>
              <a:buFont typeface="Noto Sans Symbols"/>
              <a:buChar char="✧"/>
            </a:pPr>
            <a:r>
              <a:rPr lang="en-US"/>
              <a:t>On the other hand, </a:t>
            </a:r>
            <a:endParaRPr/>
          </a:p>
          <a:p>
            <a:pPr indent="-285750" lvl="1" marL="742950" rtl="0" algn="l">
              <a:spcBef>
                <a:spcPts val="900"/>
              </a:spcBef>
              <a:spcAft>
                <a:spcPts val="0"/>
              </a:spcAft>
              <a:buClr>
                <a:srgbClr val="46424D"/>
              </a:buClr>
              <a:buSzPts val="2000"/>
              <a:buChar char="▪"/>
            </a:pPr>
            <a:r>
              <a:rPr lang="en-US"/>
              <a:t>If you’re not strict about being “done done” every iteration</a:t>
            </a:r>
            <a:endParaRPr/>
          </a:p>
          <a:p>
            <a:pPr indent="-285750" lvl="1" marL="742950" rtl="0" algn="l">
              <a:spcBef>
                <a:spcPts val="600"/>
              </a:spcBef>
              <a:spcAft>
                <a:spcPts val="0"/>
              </a:spcAft>
              <a:buClr>
                <a:srgbClr val="46424D"/>
              </a:buClr>
              <a:buSzPts val="2000"/>
              <a:buChar char="▪"/>
            </a:pPr>
            <a:r>
              <a:rPr lang="en-US"/>
              <a:t>If your velocity is unstable, or </a:t>
            </a:r>
            <a:endParaRPr/>
          </a:p>
          <a:p>
            <a:pPr indent="-285750" lvl="1" marL="742950" rtl="0" algn="l">
              <a:spcBef>
                <a:spcPts val="600"/>
              </a:spcBef>
              <a:spcAft>
                <a:spcPts val="0"/>
              </a:spcAft>
              <a:buClr>
                <a:srgbClr val="46424D"/>
              </a:buClr>
              <a:buSzPts val="2000"/>
              <a:buChar char="▪"/>
            </a:pPr>
            <a:r>
              <a:rPr lang="en-US"/>
              <a:t>If you postpone bugs and other work for future iterations</a:t>
            </a:r>
            <a:endParaRPr/>
          </a:p>
          <a:p>
            <a:pPr indent="-285750" lvl="1" marL="742950" rtl="0" algn="l">
              <a:spcBef>
                <a:spcPts val="600"/>
              </a:spcBef>
              <a:spcAft>
                <a:spcPts val="0"/>
              </a:spcAft>
              <a:buClr>
                <a:srgbClr val="FF0000"/>
              </a:buClr>
              <a:buSzPts val="2000"/>
              <a:buChar char="▪"/>
            </a:pPr>
            <a:r>
              <a:rPr lang="en-US">
                <a:solidFill>
                  <a:srgbClr val="FF0000"/>
                </a:solidFill>
              </a:rPr>
              <a:t>Then - use the risk multiplier in the “Risky” column</a:t>
            </a:r>
            <a:endParaRPr/>
          </a:p>
        </p:txBody>
      </p:sp>
      <p:sp>
        <p:nvSpPr>
          <p:cNvPr id="386" name="Google Shape;38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87" name="Google Shape;38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88" name="Google Shape;38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Project-Specific Risks</a:t>
            </a:r>
            <a:endParaRPr/>
          </a:p>
        </p:txBody>
      </p:sp>
      <p:sp>
        <p:nvSpPr>
          <p:cNvPr id="394" name="Google Shape;394;p35"/>
          <p:cNvSpPr txBox="1"/>
          <p:nvPr>
            <p:ph idx="1" type="body"/>
          </p:nvPr>
        </p:nvSpPr>
        <p:spPr>
          <a:xfrm>
            <a:off x="457200" y="1600201"/>
            <a:ext cx="8229600"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Create a risk census</a:t>
            </a:r>
            <a:endParaRPr/>
          </a:p>
          <a:p>
            <a:pPr indent="-285750" lvl="1" marL="742950" rtl="0" algn="l">
              <a:spcBef>
                <a:spcPts val="900"/>
              </a:spcBef>
              <a:spcAft>
                <a:spcPts val="0"/>
              </a:spcAft>
              <a:buClr>
                <a:srgbClr val="46424D"/>
              </a:buClr>
              <a:buSzPts val="2000"/>
              <a:buChar char="▪"/>
            </a:pPr>
            <a:r>
              <a:rPr lang="en-US"/>
              <a:t>A list of the risks your project faces that focuses on your project’s unique risks.</a:t>
            </a:r>
            <a:endParaRPr/>
          </a:p>
          <a:p>
            <a:pPr indent="-228600" lvl="2" marL="1143000" rtl="0" algn="l">
              <a:spcBef>
                <a:spcPts val="660"/>
              </a:spcBef>
              <a:spcAft>
                <a:spcPts val="0"/>
              </a:spcAft>
              <a:buClr>
                <a:srgbClr val="46424D"/>
              </a:buClr>
              <a:buSzPts val="1800"/>
              <a:buChar char="•"/>
            </a:pPr>
            <a:r>
              <a:rPr lang="en-US"/>
              <a:t>What about the project keeps you up at night?</a:t>
            </a:r>
            <a:endParaRPr/>
          </a:p>
          <a:p>
            <a:pPr indent="-228600" lvl="2" marL="1143000" rtl="0" algn="l">
              <a:spcBef>
                <a:spcPts val="360"/>
              </a:spcBef>
              <a:spcAft>
                <a:spcPts val="0"/>
              </a:spcAft>
              <a:buClr>
                <a:srgbClr val="46424D"/>
              </a:buClr>
              <a:buSzPts val="1800"/>
              <a:buChar char="•"/>
            </a:pPr>
            <a:r>
              <a:rPr lang="en-US"/>
              <a:t>Imagine it’s a year after the project’s disastrous failure and you’re being interviewed about what went wrong. What happened?</a:t>
            </a:r>
            <a:endParaRPr/>
          </a:p>
          <a:p>
            <a:pPr indent="-228600" lvl="2" marL="1143000" rtl="0" algn="l">
              <a:spcBef>
                <a:spcPts val="360"/>
              </a:spcBef>
              <a:spcAft>
                <a:spcPts val="0"/>
              </a:spcAft>
              <a:buClr>
                <a:srgbClr val="46424D"/>
              </a:buClr>
              <a:buSzPts val="1800"/>
              <a:buChar char="•"/>
            </a:pPr>
            <a:r>
              <a:rPr lang="en-US"/>
              <a:t>Imagine your best dreams for the project, then write down the opposite.</a:t>
            </a:r>
            <a:endParaRPr/>
          </a:p>
          <a:p>
            <a:pPr indent="-228600" lvl="2" marL="1143000" rtl="0" algn="l">
              <a:spcBef>
                <a:spcPts val="360"/>
              </a:spcBef>
              <a:spcAft>
                <a:spcPts val="0"/>
              </a:spcAft>
              <a:buClr>
                <a:srgbClr val="46424D"/>
              </a:buClr>
              <a:buSzPts val="1800"/>
              <a:buChar char="•"/>
            </a:pPr>
            <a:r>
              <a:rPr lang="en-US"/>
              <a:t>How could the project fail without anyone being at fault?</a:t>
            </a:r>
            <a:endParaRPr/>
          </a:p>
          <a:p>
            <a:pPr indent="-228600" lvl="2" marL="1143000" rtl="0" algn="l">
              <a:spcBef>
                <a:spcPts val="360"/>
              </a:spcBef>
              <a:spcAft>
                <a:spcPts val="0"/>
              </a:spcAft>
              <a:buClr>
                <a:srgbClr val="46424D"/>
              </a:buClr>
              <a:buSzPts val="1800"/>
              <a:buChar char="•"/>
            </a:pPr>
            <a:r>
              <a:rPr lang="en-US"/>
              <a:t>How could the project fail if it were the stakeholders’ faults? The customers’ faults? Testers? Programmers? Management? Your fault? Etc. </a:t>
            </a:r>
            <a:endParaRPr/>
          </a:p>
          <a:p>
            <a:pPr indent="-228600" lvl="2" marL="1143000" rtl="0" algn="l">
              <a:spcBef>
                <a:spcPts val="360"/>
              </a:spcBef>
              <a:spcAft>
                <a:spcPts val="0"/>
              </a:spcAft>
              <a:buClr>
                <a:srgbClr val="46424D"/>
              </a:buClr>
              <a:buSzPts val="1800"/>
              <a:buChar char="•"/>
            </a:pPr>
            <a:r>
              <a:rPr lang="en-US"/>
              <a:t>How could the project succeed but leave one specific stakeholder unsatisfied or angry?</a:t>
            </a:r>
            <a:endParaRPr/>
          </a:p>
        </p:txBody>
      </p:sp>
      <p:sp>
        <p:nvSpPr>
          <p:cNvPr id="395" name="Google Shape;39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396" name="Google Shape;39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397" name="Google Shape;39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Project-Specific Risks – Contd.</a:t>
            </a:r>
            <a:endParaRPr/>
          </a:p>
        </p:txBody>
      </p:sp>
      <p:sp>
        <p:nvSpPr>
          <p:cNvPr id="403" name="Google Shape;40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Once you have your list of catastrophes, brainstorm scenarios that could lead to those catastrophes. </a:t>
            </a:r>
            <a:endParaRPr/>
          </a:p>
          <a:p>
            <a:pPr indent="-342900" lvl="0" marL="342900" rtl="0" algn="l">
              <a:spcBef>
                <a:spcPts val="1200"/>
              </a:spcBef>
              <a:spcAft>
                <a:spcPts val="0"/>
              </a:spcAft>
              <a:buClr>
                <a:srgbClr val="46424D"/>
              </a:buClr>
              <a:buSzPts val="2400"/>
              <a:buFont typeface="Noto Sans Symbols"/>
              <a:buChar char="✧"/>
            </a:pPr>
            <a:r>
              <a:rPr lang="en-US"/>
              <a:t>From those scenarios, imagine possible root causes.</a:t>
            </a:r>
            <a:endParaRPr/>
          </a:p>
          <a:p>
            <a:pPr indent="-342900" lvl="0" marL="342900" rtl="0" algn="l">
              <a:spcBef>
                <a:spcPts val="1200"/>
              </a:spcBef>
              <a:spcAft>
                <a:spcPts val="0"/>
              </a:spcAft>
              <a:buClr>
                <a:srgbClr val="46424D"/>
              </a:buClr>
              <a:buSzPts val="2400"/>
              <a:buFont typeface="Noto Sans Symbols"/>
              <a:buChar char="✧"/>
            </a:pPr>
            <a:r>
              <a:rPr lang="en-US"/>
              <a:t>These root causes are your risks: the causes of scenarios that will lead to catastrophic results.</a:t>
            </a:r>
            <a:endParaRPr/>
          </a:p>
        </p:txBody>
      </p:sp>
      <p:sp>
        <p:nvSpPr>
          <p:cNvPr id="404" name="Google Shape;40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05" name="Google Shape;40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06" name="Google Shape;40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Project-Specific Risks – Contd.</a:t>
            </a:r>
            <a:endParaRPr/>
          </a:p>
        </p:txBody>
      </p:sp>
      <p:sp>
        <p:nvSpPr>
          <p:cNvPr id="412" name="Google Shape;41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For the risks you decide to handle, determine </a:t>
            </a:r>
            <a:endParaRPr/>
          </a:p>
          <a:p>
            <a:pPr indent="-285750" lvl="1" marL="742950" rtl="0" algn="l">
              <a:spcBef>
                <a:spcPts val="900"/>
              </a:spcBef>
              <a:spcAft>
                <a:spcPts val="0"/>
              </a:spcAft>
              <a:buClr>
                <a:srgbClr val="0000FF"/>
              </a:buClr>
              <a:buSzPts val="2000"/>
              <a:buChar char="▪"/>
            </a:pPr>
            <a:r>
              <a:rPr lang="en-US">
                <a:solidFill>
                  <a:srgbClr val="0000FF"/>
                </a:solidFill>
              </a:rPr>
              <a:t>Transition Indicators</a:t>
            </a:r>
            <a:endParaRPr/>
          </a:p>
          <a:p>
            <a:pPr indent="-285750" lvl="1" marL="742950" rtl="0" algn="l">
              <a:spcBef>
                <a:spcPts val="600"/>
              </a:spcBef>
              <a:spcAft>
                <a:spcPts val="0"/>
              </a:spcAft>
              <a:buClr>
                <a:srgbClr val="0000FF"/>
              </a:buClr>
              <a:buSzPts val="2000"/>
              <a:buChar char="▪"/>
            </a:pPr>
            <a:r>
              <a:rPr lang="en-US">
                <a:solidFill>
                  <a:srgbClr val="0000FF"/>
                </a:solidFill>
              </a:rPr>
              <a:t>Mitigation Activities</a:t>
            </a:r>
            <a:endParaRPr/>
          </a:p>
          <a:p>
            <a:pPr indent="-285750" lvl="1" marL="742950" rtl="0" algn="l">
              <a:spcBef>
                <a:spcPts val="600"/>
              </a:spcBef>
              <a:spcAft>
                <a:spcPts val="0"/>
              </a:spcAft>
              <a:buClr>
                <a:srgbClr val="0000FF"/>
              </a:buClr>
              <a:buSzPts val="2000"/>
              <a:buChar char="▪"/>
            </a:pPr>
            <a:r>
              <a:rPr lang="en-US">
                <a:solidFill>
                  <a:srgbClr val="0000FF"/>
                </a:solidFill>
              </a:rPr>
              <a:t>Contingency Activities</a:t>
            </a:r>
            <a:endParaRPr/>
          </a:p>
          <a:p>
            <a:pPr indent="-285750" lvl="1" marL="742950" rtl="0" algn="l">
              <a:spcBef>
                <a:spcPts val="600"/>
              </a:spcBef>
              <a:spcAft>
                <a:spcPts val="0"/>
              </a:spcAft>
              <a:buClr>
                <a:srgbClr val="0000FF"/>
              </a:buClr>
              <a:buSzPts val="2000"/>
              <a:buChar char="▪"/>
            </a:pPr>
            <a:r>
              <a:rPr lang="en-US">
                <a:solidFill>
                  <a:srgbClr val="0000FF"/>
                </a:solidFill>
              </a:rPr>
              <a:t>Risk Exposure</a:t>
            </a:r>
            <a:endParaRPr>
              <a:solidFill>
                <a:srgbClr val="0000FF"/>
              </a:solidFill>
            </a:endParaRPr>
          </a:p>
        </p:txBody>
      </p:sp>
      <p:sp>
        <p:nvSpPr>
          <p:cNvPr id="413" name="Google Shape;413;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14" name="Google Shape;414;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15" name="Google Shape;41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Project-Specific Risks – Contd.</a:t>
            </a:r>
            <a:endParaRPr/>
          </a:p>
        </p:txBody>
      </p:sp>
      <p:sp>
        <p:nvSpPr>
          <p:cNvPr id="421" name="Google Shape;42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2400"/>
              <a:buFont typeface="Noto Sans Symbols"/>
              <a:buChar char="✧"/>
            </a:pPr>
            <a:r>
              <a:rPr lang="en-US">
                <a:solidFill>
                  <a:srgbClr val="0000FF"/>
                </a:solidFill>
              </a:rPr>
              <a:t>Transition Indicators</a:t>
            </a:r>
            <a:endParaRPr/>
          </a:p>
          <a:p>
            <a:pPr indent="-285750" lvl="1" marL="742950" rtl="0" algn="l">
              <a:spcBef>
                <a:spcPts val="900"/>
              </a:spcBef>
              <a:spcAft>
                <a:spcPts val="0"/>
              </a:spcAft>
              <a:buClr>
                <a:srgbClr val="46424D"/>
              </a:buClr>
              <a:buSzPts val="2000"/>
              <a:buChar char="▪"/>
            </a:pPr>
            <a:r>
              <a:rPr lang="en-US"/>
              <a:t>Tell you when the risk will come true</a:t>
            </a:r>
            <a:endParaRPr/>
          </a:p>
          <a:p>
            <a:pPr indent="-342900" lvl="0" marL="342900" rtl="0" algn="l">
              <a:spcBef>
                <a:spcPts val="900"/>
              </a:spcBef>
              <a:spcAft>
                <a:spcPts val="0"/>
              </a:spcAft>
              <a:buClr>
                <a:srgbClr val="0000FF"/>
              </a:buClr>
              <a:buSzPts val="2400"/>
              <a:buFont typeface="Noto Sans Symbols"/>
              <a:buChar char="✧"/>
            </a:pPr>
            <a:r>
              <a:rPr lang="en-US">
                <a:solidFill>
                  <a:srgbClr val="0000FF"/>
                </a:solidFill>
              </a:rPr>
              <a:t>Mitigation Activities</a:t>
            </a:r>
            <a:endParaRPr/>
          </a:p>
          <a:p>
            <a:pPr indent="-285750" lvl="1" marL="742950" rtl="0" algn="l">
              <a:spcBef>
                <a:spcPts val="900"/>
              </a:spcBef>
              <a:spcAft>
                <a:spcPts val="0"/>
              </a:spcAft>
              <a:buClr>
                <a:srgbClr val="46424D"/>
              </a:buClr>
              <a:buSzPts val="2000"/>
              <a:buChar char="▪"/>
            </a:pPr>
            <a:r>
              <a:rPr lang="en-US"/>
              <a:t>Reduce the impact of the risk</a:t>
            </a:r>
            <a:endParaRPr/>
          </a:p>
          <a:p>
            <a:pPr indent="-285750" lvl="1" marL="742950" rtl="0" algn="l">
              <a:spcBef>
                <a:spcPts val="600"/>
              </a:spcBef>
              <a:spcAft>
                <a:spcPts val="0"/>
              </a:spcAft>
              <a:buClr>
                <a:srgbClr val="46424D"/>
              </a:buClr>
              <a:buSzPts val="2000"/>
              <a:buChar char="▪"/>
            </a:pPr>
            <a:r>
              <a:rPr lang="en-US"/>
              <a:t>Mitigation happens in advance, regardless of whether the risk comes to pass.</a:t>
            </a:r>
            <a:endParaRPr/>
          </a:p>
          <a:p>
            <a:pPr indent="-342900" lvl="0" marL="342900" rtl="0" algn="l">
              <a:spcBef>
                <a:spcPts val="900"/>
              </a:spcBef>
              <a:spcAft>
                <a:spcPts val="0"/>
              </a:spcAft>
              <a:buClr>
                <a:srgbClr val="0000FF"/>
              </a:buClr>
              <a:buSzPts val="2400"/>
              <a:buFont typeface="Noto Sans Symbols"/>
              <a:buChar char="✧"/>
            </a:pPr>
            <a:r>
              <a:rPr lang="en-US">
                <a:solidFill>
                  <a:srgbClr val="0000FF"/>
                </a:solidFill>
              </a:rPr>
              <a:t>Contingency Activities</a:t>
            </a:r>
            <a:endParaRPr/>
          </a:p>
          <a:p>
            <a:pPr indent="-285750" lvl="1" marL="742950" rtl="0" algn="l">
              <a:spcBef>
                <a:spcPts val="900"/>
              </a:spcBef>
              <a:spcAft>
                <a:spcPts val="0"/>
              </a:spcAft>
              <a:buClr>
                <a:srgbClr val="46424D"/>
              </a:buClr>
              <a:buSzPts val="2000"/>
              <a:buChar char="▪"/>
            </a:pPr>
            <a:r>
              <a:rPr lang="en-US"/>
              <a:t>Also reduce the impact of the risk, but they are only necessary if the risk occurs.</a:t>
            </a:r>
            <a:endParaRPr/>
          </a:p>
          <a:p>
            <a:pPr indent="-342900" lvl="0" marL="342900" rtl="0" algn="l">
              <a:spcBef>
                <a:spcPts val="900"/>
              </a:spcBef>
              <a:spcAft>
                <a:spcPts val="0"/>
              </a:spcAft>
              <a:buClr>
                <a:srgbClr val="0000FF"/>
              </a:buClr>
              <a:buSzPts val="2400"/>
              <a:buFont typeface="Noto Sans Symbols"/>
              <a:buChar char="✧"/>
            </a:pPr>
            <a:r>
              <a:rPr lang="en-US">
                <a:solidFill>
                  <a:srgbClr val="0000FF"/>
                </a:solidFill>
              </a:rPr>
              <a:t>Risk Exposure</a:t>
            </a:r>
            <a:endParaRPr/>
          </a:p>
          <a:p>
            <a:pPr indent="-285750" lvl="1" marL="742950" rtl="0" algn="l">
              <a:spcBef>
                <a:spcPts val="900"/>
              </a:spcBef>
              <a:spcAft>
                <a:spcPts val="0"/>
              </a:spcAft>
              <a:buClr>
                <a:srgbClr val="46424D"/>
              </a:buClr>
              <a:buSzPts val="2000"/>
              <a:buChar char="▪"/>
            </a:pPr>
            <a:r>
              <a:rPr lang="en-US"/>
              <a:t>Reflects how much time or money you should set aside to contain the risk.</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422" name="Google Shape;42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23" name="Google Shape;42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24" name="Google Shape;42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9"/>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Iteration Planning</a:t>
            </a:r>
            <a:endParaRPr/>
          </a:p>
        </p:txBody>
      </p:sp>
      <p:sp>
        <p:nvSpPr>
          <p:cNvPr id="430" name="Google Shape;43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Iterations are the heartbeat of an XP project.</a:t>
            </a:r>
            <a:endParaRPr/>
          </a:p>
          <a:p>
            <a:pPr indent="-342900" lvl="0" marL="342900" rtl="0" algn="l">
              <a:spcBef>
                <a:spcPts val="1200"/>
              </a:spcBef>
              <a:spcAft>
                <a:spcPts val="0"/>
              </a:spcAft>
              <a:buClr>
                <a:srgbClr val="46424D"/>
              </a:buClr>
              <a:buSzPts val="2400"/>
              <a:buFont typeface="Noto Sans Symbols"/>
              <a:buChar char="✧"/>
            </a:pPr>
            <a:r>
              <a:rPr lang="en-US"/>
              <a:t>When an iteration starts, stories flow in to the team as they select the most valuable stories from the release plan.</a:t>
            </a:r>
            <a:endParaRPr/>
          </a:p>
          <a:p>
            <a:pPr indent="-342900" lvl="0" marL="342900" rtl="0" algn="l">
              <a:spcBef>
                <a:spcPts val="1200"/>
              </a:spcBef>
              <a:spcAft>
                <a:spcPts val="0"/>
              </a:spcAft>
              <a:buClr>
                <a:srgbClr val="46424D"/>
              </a:buClr>
              <a:buSzPts val="2400"/>
              <a:buFont typeface="Noto Sans Symbols"/>
              <a:buChar char="✧"/>
            </a:pPr>
            <a:r>
              <a:rPr lang="en-US"/>
              <a:t>Over the course of the iteration, the team breathes those stories to life.</a:t>
            </a:r>
            <a:endParaRPr/>
          </a:p>
          <a:p>
            <a:pPr indent="-342900" lvl="0" marL="342900" rtl="0" algn="l">
              <a:spcBef>
                <a:spcPts val="1200"/>
              </a:spcBef>
              <a:spcAft>
                <a:spcPts val="0"/>
              </a:spcAft>
              <a:buClr>
                <a:srgbClr val="46424D"/>
              </a:buClr>
              <a:buSzPts val="2400"/>
              <a:buFont typeface="Noto Sans Symbols"/>
              <a:buChar char="✧"/>
            </a:pPr>
            <a:r>
              <a:rPr lang="en-US"/>
              <a:t>By the end of the iteration, they’ve pumped out working, tested software for each story and are ready to begin the cycle again.</a:t>
            </a:r>
            <a:endParaRPr/>
          </a:p>
        </p:txBody>
      </p:sp>
      <p:sp>
        <p:nvSpPr>
          <p:cNvPr id="431" name="Google Shape;43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32" name="Google Shape;43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33" name="Google Shape;43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Agile approach to Planning</a:t>
            </a:r>
            <a:endParaRPr/>
          </a:p>
        </p:txBody>
      </p:sp>
      <p:sp>
        <p:nvSpPr>
          <p:cNvPr id="113" name="Google Shape;11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8 practices that allow you to control the chaos of endless possibility</a:t>
            </a:r>
            <a:endParaRPr/>
          </a:p>
          <a:p>
            <a:pPr indent="-285750" lvl="1" marL="742950" rtl="0" algn="l">
              <a:spcBef>
                <a:spcPts val="900"/>
              </a:spcBef>
              <a:spcAft>
                <a:spcPts val="0"/>
              </a:spcAft>
              <a:buClr>
                <a:srgbClr val="46424D"/>
              </a:buClr>
              <a:buSzPts val="2200"/>
              <a:buChar char="▪"/>
            </a:pPr>
            <a:r>
              <a:rPr lang="en-US" sz="2200"/>
              <a:t>Vision </a:t>
            </a:r>
            <a:endParaRPr/>
          </a:p>
          <a:p>
            <a:pPr indent="-285750" lvl="1" marL="742950" rtl="0" algn="l">
              <a:spcBef>
                <a:spcPts val="600"/>
              </a:spcBef>
              <a:spcAft>
                <a:spcPts val="0"/>
              </a:spcAft>
              <a:buClr>
                <a:srgbClr val="46424D"/>
              </a:buClr>
              <a:buSzPts val="2200"/>
              <a:buChar char="▪"/>
            </a:pPr>
            <a:r>
              <a:rPr lang="en-US" sz="2200"/>
              <a:t>Release Planning </a:t>
            </a:r>
            <a:endParaRPr sz="2200"/>
          </a:p>
          <a:p>
            <a:pPr indent="-285750" lvl="1" marL="742950" rtl="0" algn="l">
              <a:spcBef>
                <a:spcPts val="600"/>
              </a:spcBef>
              <a:spcAft>
                <a:spcPts val="0"/>
              </a:spcAft>
              <a:buClr>
                <a:srgbClr val="46424D"/>
              </a:buClr>
              <a:buSzPts val="2200"/>
              <a:buChar char="▪"/>
            </a:pPr>
            <a:r>
              <a:rPr lang="en-US" sz="2200"/>
              <a:t>The Planning Game</a:t>
            </a:r>
            <a:endParaRPr/>
          </a:p>
          <a:p>
            <a:pPr indent="-285750" lvl="1" marL="742950" rtl="0" algn="l">
              <a:spcBef>
                <a:spcPts val="600"/>
              </a:spcBef>
              <a:spcAft>
                <a:spcPts val="0"/>
              </a:spcAft>
              <a:buClr>
                <a:srgbClr val="46424D"/>
              </a:buClr>
              <a:buSzPts val="2200"/>
              <a:buChar char="▪"/>
            </a:pPr>
            <a:r>
              <a:rPr lang="en-US" sz="2200"/>
              <a:t>Risk Management</a:t>
            </a:r>
            <a:endParaRPr/>
          </a:p>
          <a:p>
            <a:pPr indent="-285750" lvl="1" marL="742950" rtl="0" algn="l">
              <a:spcBef>
                <a:spcPts val="600"/>
              </a:spcBef>
              <a:spcAft>
                <a:spcPts val="0"/>
              </a:spcAft>
              <a:buClr>
                <a:srgbClr val="46424D"/>
              </a:buClr>
              <a:buSzPts val="2200"/>
              <a:buChar char="▪"/>
            </a:pPr>
            <a:r>
              <a:rPr lang="en-US" sz="2200"/>
              <a:t>Iteration Planning</a:t>
            </a:r>
            <a:endParaRPr/>
          </a:p>
          <a:p>
            <a:pPr indent="-285750" lvl="1" marL="742950" rtl="0" algn="l">
              <a:spcBef>
                <a:spcPts val="600"/>
              </a:spcBef>
              <a:spcAft>
                <a:spcPts val="0"/>
              </a:spcAft>
              <a:buClr>
                <a:srgbClr val="46424D"/>
              </a:buClr>
              <a:buSzPts val="2200"/>
              <a:buChar char="▪"/>
            </a:pPr>
            <a:r>
              <a:rPr lang="en-US" sz="2200"/>
              <a:t>Slack</a:t>
            </a:r>
            <a:endParaRPr/>
          </a:p>
          <a:p>
            <a:pPr indent="-285750" lvl="1" marL="742950" rtl="0" algn="l">
              <a:spcBef>
                <a:spcPts val="600"/>
              </a:spcBef>
              <a:spcAft>
                <a:spcPts val="0"/>
              </a:spcAft>
              <a:buClr>
                <a:srgbClr val="46424D"/>
              </a:buClr>
              <a:buSzPts val="2200"/>
              <a:buChar char="▪"/>
            </a:pPr>
            <a:r>
              <a:rPr lang="en-US" sz="2200"/>
              <a:t>Stories</a:t>
            </a:r>
            <a:endParaRPr/>
          </a:p>
          <a:p>
            <a:pPr indent="-285750" lvl="1" marL="742950" rtl="0" algn="l">
              <a:spcBef>
                <a:spcPts val="600"/>
              </a:spcBef>
              <a:spcAft>
                <a:spcPts val="0"/>
              </a:spcAft>
              <a:buClr>
                <a:srgbClr val="46424D"/>
              </a:buClr>
              <a:buSzPts val="2200"/>
              <a:buChar char="▪"/>
            </a:pPr>
            <a:r>
              <a:rPr lang="en-US" sz="2200"/>
              <a:t>Estimating</a:t>
            </a:r>
            <a:endParaRPr/>
          </a:p>
        </p:txBody>
      </p:sp>
      <p:sp>
        <p:nvSpPr>
          <p:cNvPr id="114" name="Google Shape;11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15" name="Google Shape;11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16" name="Google Shape;1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Iteration Timebox</a:t>
            </a:r>
            <a:endParaRPr/>
          </a:p>
        </p:txBody>
      </p:sp>
      <p:sp>
        <p:nvSpPr>
          <p:cNvPr id="439" name="Google Shape;43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Iterations allow you to avoid surprises. </a:t>
            </a:r>
            <a:endParaRPr/>
          </a:p>
          <a:p>
            <a:pPr indent="-342900" lvl="0" marL="342900" rtl="0" algn="l">
              <a:spcBef>
                <a:spcPts val="1200"/>
              </a:spcBef>
              <a:spcAft>
                <a:spcPts val="0"/>
              </a:spcAft>
              <a:buClr>
                <a:srgbClr val="46424D"/>
              </a:buClr>
              <a:buSzPts val="2400"/>
              <a:buFont typeface="Noto Sans Symbols"/>
              <a:buChar char="✧"/>
            </a:pPr>
            <a:r>
              <a:rPr lang="en-US"/>
              <a:t>Iterations are exactly one week long and have a strictly defined completion time. </a:t>
            </a:r>
            <a:endParaRPr/>
          </a:p>
          <a:p>
            <a:pPr indent="-342900" lvl="0" marL="342900" rtl="0" algn="l">
              <a:spcBef>
                <a:spcPts val="1200"/>
              </a:spcBef>
              <a:spcAft>
                <a:spcPts val="0"/>
              </a:spcAft>
              <a:buClr>
                <a:srgbClr val="46424D"/>
              </a:buClr>
              <a:buSzPts val="2400"/>
              <a:buFont typeface="Noto Sans Symbols"/>
              <a:buChar char="✧"/>
            </a:pPr>
            <a:r>
              <a:rPr lang="en-US"/>
              <a:t>This is a timebox: work ends at a particular time regardless of how much you’ve finished. </a:t>
            </a:r>
            <a:endParaRPr/>
          </a:p>
          <a:p>
            <a:pPr indent="-342900" lvl="0" marL="342900" rtl="0" algn="l">
              <a:spcBef>
                <a:spcPts val="1200"/>
              </a:spcBef>
              <a:spcAft>
                <a:spcPts val="0"/>
              </a:spcAft>
              <a:buClr>
                <a:srgbClr val="46424D"/>
              </a:buClr>
              <a:buSzPts val="2400"/>
              <a:buFont typeface="Noto Sans Symbols"/>
              <a:buChar char="✧"/>
            </a:pPr>
            <a:r>
              <a:rPr lang="en-US"/>
              <a:t>Although the iteration timebox doesn’t prevent problems, it reveals them, which gives you the opportunity to correct the situation.</a:t>
            </a:r>
            <a:endParaRPr/>
          </a:p>
          <a:p>
            <a:pPr indent="-342900" lvl="0" marL="342900" rtl="0" algn="l">
              <a:spcBef>
                <a:spcPts val="1200"/>
              </a:spcBef>
              <a:spcAft>
                <a:spcPts val="0"/>
              </a:spcAft>
              <a:buClr>
                <a:srgbClr val="46424D"/>
              </a:buClr>
              <a:buSzPts val="2400"/>
              <a:buFont typeface="Noto Sans Symbols"/>
              <a:buChar char="✧"/>
            </a:pPr>
            <a:r>
              <a:rPr lang="en-US"/>
              <a:t>In XP, the iteration demo marks the end of the iteration.</a:t>
            </a:r>
            <a:endParaRPr/>
          </a:p>
        </p:txBody>
      </p:sp>
      <p:sp>
        <p:nvSpPr>
          <p:cNvPr id="440" name="Google Shape;44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41" name="Google Shape;44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42" name="Google Shape;44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Iteration Schedule</a:t>
            </a:r>
            <a:endParaRPr/>
          </a:p>
        </p:txBody>
      </p:sp>
      <p:sp>
        <p:nvSpPr>
          <p:cNvPr id="448" name="Google Shape;44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Iterations follow a consistent, unchanging schedule:</a:t>
            </a:r>
            <a:endParaRPr/>
          </a:p>
          <a:p>
            <a:pPr indent="-285750" lvl="1" marL="742950" rtl="0" algn="l">
              <a:spcBef>
                <a:spcPts val="900"/>
              </a:spcBef>
              <a:spcAft>
                <a:spcPts val="0"/>
              </a:spcAft>
              <a:buClr>
                <a:srgbClr val="46424D"/>
              </a:buClr>
              <a:buSzPts val="2000"/>
              <a:buChar char="▪"/>
            </a:pPr>
            <a:r>
              <a:rPr lang="en-US"/>
              <a:t>Demonstrate previous iteration (up to half an hour)</a:t>
            </a:r>
            <a:endParaRPr/>
          </a:p>
          <a:p>
            <a:pPr indent="-285750" lvl="1" marL="742950" rtl="0" algn="l">
              <a:spcBef>
                <a:spcPts val="600"/>
              </a:spcBef>
              <a:spcAft>
                <a:spcPts val="0"/>
              </a:spcAft>
              <a:buClr>
                <a:srgbClr val="46424D"/>
              </a:buClr>
              <a:buSzPts val="2000"/>
              <a:buChar char="▪"/>
            </a:pPr>
            <a:r>
              <a:rPr lang="en-US"/>
              <a:t>Hold retrospective on previous iteration (one hour)</a:t>
            </a:r>
            <a:endParaRPr/>
          </a:p>
          <a:p>
            <a:pPr indent="-285750" lvl="1" marL="742950" rtl="0" algn="l">
              <a:spcBef>
                <a:spcPts val="600"/>
              </a:spcBef>
              <a:spcAft>
                <a:spcPts val="0"/>
              </a:spcAft>
              <a:buClr>
                <a:srgbClr val="46424D"/>
              </a:buClr>
              <a:buSzPts val="2000"/>
              <a:buChar char="▪"/>
            </a:pPr>
            <a:r>
              <a:rPr lang="en-US"/>
              <a:t>Plan iteration (half an hour to four hours)</a:t>
            </a:r>
            <a:endParaRPr/>
          </a:p>
          <a:p>
            <a:pPr indent="-285750" lvl="1" marL="742950" rtl="0" algn="l">
              <a:spcBef>
                <a:spcPts val="600"/>
              </a:spcBef>
              <a:spcAft>
                <a:spcPts val="0"/>
              </a:spcAft>
              <a:buClr>
                <a:srgbClr val="46424D"/>
              </a:buClr>
              <a:buSzPts val="2000"/>
              <a:buChar char="▪"/>
            </a:pPr>
            <a:r>
              <a:rPr lang="en-US"/>
              <a:t>Commit to delivering stories (five minutes)</a:t>
            </a:r>
            <a:endParaRPr/>
          </a:p>
          <a:p>
            <a:pPr indent="-285750" lvl="1" marL="742950" rtl="0" algn="l">
              <a:spcBef>
                <a:spcPts val="600"/>
              </a:spcBef>
              <a:spcAft>
                <a:spcPts val="0"/>
              </a:spcAft>
              <a:buClr>
                <a:srgbClr val="46424D"/>
              </a:buClr>
              <a:buSzPts val="2000"/>
              <a:buChar char="▪"/>
            </a:pPr>
            <a:r>
              <a:rPr lang="en-US"/>
              <a:t>Develop stories (remainder of iteration)</a:t>
            </a:r>
            <a:endParaRPr/>
          </a:p>
          <a:p>
            <a:pPr indent="-285750" lvl="1" marL="742950" rtl="0" algn="l">
              <a:spcBef>
                <a:spcPts val="600"/>
              </a:spcBef>
              <a:spcAft>
                <a:spcPts val="0"/>
              </a:spcAft>
              <a:buClr>
                <a:srgbClr val="46424D"/>
              </a:buClr>
              <a:buSzPts val="2000"/>
              <a:buChar char="▪"/>
            </a:pPr>
            <a:r>
              <a:rPr lang="en-US"/>
              <a:t>Prepare release (less than 10 minutes)</a:t>
            </a:r>
            <a:endParaRPr/>
          </a:p>
          <a:p>
            <a:pPr indent="-342900" lvl="0" marL="342900" rtl="0" algn="l">
              <a:spcBef>
                <a:spcPts val="900"/>
              </a:spcBef>
              <a:spcAft>
                <a:spcPts val="0"/>
              </a:spcAft>
              <a:buClr>
                <a:srgbClr val="46424D"/>
              </a:buClr>
              <a:buSzPts val="2400"/>
              <a:buFont typeface="Noto Sans Symbols"/>
              <a:buChar char="✧"/>
            </a:pPr>
            <a:r>
              <a:rPr lang="en-US"/>
              <a:t>Choose an iteration start time that works for your team, and stick with it.</a:t>
            </a:r>
            <a:endParaRPr/>
          </a:p>
        </p:txBody>
      </p:sp>
      <p:sp>
        <p:nvSpPr>
          <p:cNvPr id="449" name="Google Shape;44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50" name="Google Shape;45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51" name="Google Shape;45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Planning an Iteration</a:t>
            </a:r>
            <a:endParaRPr/>
          </a:p>
        </p:txBody>
      </p:sp>
      <p:sp>
        <p:nvSpPr>
          <p:cNvPr id="457" name="Google Shape;45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After the iteration demo and retrospective are complete, iteration planning begins. </a:t>
            </a:r>
            <a:endParaRPr/>
          </a:p>
          <a:p>
            <a:pPr indent="-342900" lvl="0" marL="342900" rtl="0" algn="l">
              <a:spcBef>
                <a:spcPts val="1200"/>
              </a:spcBef>
              <a:spcAft>
                <a:spcPts val="0"/>
              </a:spcAft>
              <a:buClr>
                <a:srgbClr val="46424D"/>
              </a:buClr>
              <a:buSzPts val="2400"/>
              <a:buFont typeface="Noto Sans Symbols"/>
              <a:buChar char="✧"/>
            </a:pPr>
            <a:r>
              <a:rPr lang="en-US"/>
              <a:t>Start by measuring the velocity of the previous iteration.</a:t>
            </a:r>
            <a:endParaRPr/>
          </a:p>
          <a:p>
            <a:pPr indent="-342900" lvl="0" marL="342900" rtl="0" algn="l">
              <a:spcBef>
                <a:spcPts val="1200"/>
              </a:spcBef>
              <a:spcAft>
                <a:spcPts val="0"/>
              </a:spcAft>
              <a:buClr>
                <a:srgbClr val="46424D"/>
              </a:buClr>
              <a:buSzPts val="2400"/>
              <a:buFont typeface="Noto Sans Symbols"/>
              <a:buChar char="✧"/>
            </a:pPr>
            <a:r>
              <a:rPr lang="en-US"/>
              <a:t>Take all the stories that are “done done” and add up their original estimates. </a:t>
            </a:r>
            <a:endParaRPr/>
          </a:p>
          <a:p>
            <a:pPr indent="-342900" lvl="0" marL="342900" rtl="0" algn="l">
              <a:spcBef>
                <a:spcPts val="1200"/>
              </a:spcBef>
              <a:spcAft>
                <a:spcPts val="0"/>
              </a:spcAft>
              <a:buClr>
                <a:srgbClr val="46424D"/>
              </a:buClr>
              <a:buSzPts val="2400"/>
              <a:buFont typeface="Noto Sans Symbols"/>
              <a:buChar char="✧"/>
            </a:pPr>
            <a:r>
              <a:rPr lang="en-US"/>
              <a:t>This number is the amount of story points you can reasonably expect to complete in the upcoming iteration</a:t>
            </a:r>
            <a:endParaRPr/>
          </a:p>
        </p:txBody>
      </p:sp>
      <p:sp>
        <p:nvSpPr>
          <p:cNvPr id="458" name="Google Shape;45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59" name="Google Shape;45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60" name="Google Shape;46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Terminologies</a:t>
            </a:r>
            <a:endParaRPr/>
          </a:p>
        </p:txBody>
      </p:sp>
      <p:sp>
        <p:nvSpPr>
          <p:cNvPr id="466" name="Google Shape;466;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Your </a:t>
            </a:r>
            <a:r>
              <a:rPr lang="en-US">
                <a:solidFill>
                  <a:srgbClr val="FF0000"/>
                </a:solidFill>
              </a:rPr>
              <a:t>velocity</a:t>
            </a:r>
            <a:r>
              <a:rPr lang="en-US"/>
              <a:t> is the number of </a:t>
            </a:r>
            <a:r>
              <a:rPr lang="en-US">
                <a:solidFill>
                  <a:srgbClr val="FF0000"/>
                </a:solidFill>
              </a:rPr>
              <a:t>story points </a:t>
            </a:r>
            <a:r>
              <a:rPr lang="en-US"/>
              <a:t>you can complete in an iteration.</a:t>
            </a:r>
            <a:endParaRPr/>
          </a:p>
          <a:p>
            <a:pPr indent="-342900" lvl="0" marL="342900" rtl="0" algn="l">
              <a:spcBef>
                <a:spcPts val="1200"/>
              </a:spcBef>
              <a:spcAft>
                <a:spcPts val="0"/>
              </a:spcAft>
              <a:buClr>
                <a:srgbClr val="FF0000"/>
              </a:buClr>
              <a:buSzPts val="2400"/>
              <a:buFont typeface="Noto Sans Symbols"/>
              <a:buChar char="✧"/>
            </a:pPr>
            <a:r>
              <a:rPr lang="en-US">
                <a:solidFill>
                  <a:srgbClr val="FF0000"/>
                </a:solidFill>
              </a:rPr>
              <a:t>Story points </a:t>
            </a:r>
            <a:r>
              <a:rPr lang="en-US"/>
              <a:t>are the </a:t>
            </a:r>
            <a:r>
              <a:rPr lang="en-US">
                <a:solidFill>
                  <a:srgbClr val="FF0000"/>
                </a:solidFill>
              </a:rPr>
              <a:t>ideal engineering days </a:t>
            </a:r>
            <a:endParaRPr/>
          </a:p>
          <a:p>
            <a:pPr indent="-285750" lvl="1" marL="742950" rtl="0" algn="l">
              <a:spcBef>
                <a:spcPts val="900"/>
              </a:spcBef>
              <a:spcAft>
                <a:spcPts val="0"/>
              </a:spcAft>
              <a:buClr>
                <a:srgbClr val="0000FF"/>
              </a:buClr>
              <a:buSzPts val="2000"/>
              <a:buChar char="▪"/>
            </a:pPr>
            <a:r>
              <a:rPr lang="en-US">
                <a:solidFill>
                  <a:srgbClr val="0000FF"/>
                </a:solidFill>
              </a:rPr>
              <a:t>Number of days a task would take if you focused on it entirely and experienced no interruptions.</a:t>
            </a:r>
            <a:endParaRPr/>
          </a:p>
        </p:txBody>
      </p:sp>
      <p:sp>
        <p:nvSpPr>
          <p:cNvPr id="467" name="Google Shape;46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68" name="Google Shape;46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69" name="Google Shape;46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Estimation</a:t>
            </a:r>
            <a:endParaRPr/>
          </a:p>
        </p:txBody>
      </p:sp>
      <p:sp>
        <p:nvSpPr>
          <p:cNvPr id="475" name="Google Shape;475;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Tips for Accurate Estimates</a:t>
            </a:r>
            <a:endParaRPr/>
          </a:p>
          <a:p>
            <a:pPr indent="-342900" lvl="0" marL="342900" rtl="0" algn="l">
              <a:spcBef>
                <a:spcPts val="1200"/>
              </a:spcBef>
              <a:spcAft>
                <a:spcPts val="0"/>
              </a:spcAft>
              <a:buClr>
                <a:srgbClr val="46424D"/>
              </a:buClr>
              <a:buSzPts val="2400"/>
              <a:buFont typeface="Noto Sans Symbols"/>
              <a:buChar char="✧"/>
            </a:pPr>
            <a:r>
              <a:rPr lang="en-US"/>
              <a:t>You can have accurate estimates if you</a:t>
            </a:r>
            <a:endParaRPr/>
          </a:p>
          <a:p>
            <a:pPr indent="-285750" lvl="1" marL="742950" rtl="0" algn="l">
              <a:spcBef>
                <a:spcPts val="900"/>
              </a:spcBef>
              <a:spcAft>
                <a:spcPts val="0"/>
              </a:spcAft>
              <a:buClr>
                <a:srgbClr val="46424D"/>
              </a:buClr>
              <a:buSzPts val="2000"/>
              <a:buChar char="▪"/>
            </a:pPr>
            <a:r>
              <a:rPr lang="en-US"/>
              <a:t>Estimate in terms of ideal engineering days (story points), not calendar time</a:t>
            </a:r>
            <a:endParaRPr/>
          </a:p>
          <a:p>
            <a:pPr indent="-285750" lvl="1" marL="742950" rtl="0" algn="l">
              <a:spcBef>
                <a:spcPts val="600"/>
              </a:spcBef>
              <a:spcAft>
                <a:spcPts val="0"/>
              </a:spcAft>
              <a:buClr>
                <a:srgbClr val="46424D"/>
              </a:buClr>
              <a:buSzPts val="2000"/>
              <a:buChar char="▪"/>
            </a:pPr>
            <a:r>
              <a:rPr lang="en-US"/>
              <a:t>Use velocity to determine how many story points the team can finish in an iteration</a:t>
            </a:r>
            <a:endParaRPr/>
          </a:p>
          <a:p>
            <a:pPr indent="-285750" lvl="1" marL="742950" rtl="0" algn="l">
              <a:spcBef>
                <a:spcPts val="600"/>
              </a:spcBef>
              <a:spcAft>
                <a:spcPts val="0"/>
              </a:spcAft>
              <a:buClr>
                <a:srgbClr val="46424D"/>
              </a:buClr>
              <a:buSzPts val="2000"/>
              <a:buChar char="▪"/>
            </a:pPr>
            <a:r>
              <a:rPr lang="en-US"/>
              <a:t>Use iteration slack to smooth over surprises and deliver on time every iteration</a:t>
            </a:r>
            <a:endParaRPr/>
          </a:p>
          <a:p>
            <a:pPr indent="-285750" lvl="1" marL="742950" rtl="0" algn="l">
              <a:spcBef>
                <a:spcPts val="600"/>
              </a:spcBef>
              <a:spcAft>
                <a:spcPts val="0"/>
              </a:spcAft>
              <a:buClr>
                <a:srgbClr val="46424D"/>
              </a:buClr>
              <a:buSzPts val="2000"/>
              <a:buChar char="▪"/>
            </a:pPr>
            <a:r>
              <a:rPr lang="en-US"/>
              <a:t>Use risk management to adjust for risks to the overall release plan</a:t>
            </a:r>
            <a:endParaRPr/>
          </a:p>
        </p:txBody>
      </p:sp>
      <p:sp>
        <p:nvSpPr>
          <p:cNvPr id="476" name="Google Shape;476;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477" name="Google Shape;477;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478" name="Google Shape;47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Agile approach to Planning</a:t>
            </a:r>
            <a:endParaRPr/>
          </a:p>
        </p:txBody>
      </p:sp>
      <p:sp>
        <p:nvSpPr>
          <p:cNvPr id="122" name="Google Shape;12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Vision </a:t>
            </a:r>
            <a:endParaRPr/>
          </a:p>
          <a:p>
            <a:pPr indent="-285750" lvl="1" marL="742950" rtl="0" algn="l">
              <a:spcBef>
                <a:spcPts val="900"/>
              </a:spcBef>
              <a:spcAft>
                <a:spcPts val="0"/>
              </a:spcAft>
              <a:buClr>
                <a:srgbClr val="46424D"/>
              </a:buClr>
              <a:buSzPts val="2000"/>
              <a:buChar char="▪"/>
            </a:pPr>
            <a:r>
              <a:rPr lang="en-US"/>
              <a:t>Reveals where the project is going and why it’s going there.</a:t>
            </a:r>
            <a:endParaRPr/>
          </a:p>
          <a:p>
            <a:pPr indent="-342900" lvl="0" marL="342900" rtl="0" algn="l">
              <a:spcBef>
                <a:spcPts val="1800"/>
              </a:spcBef>
              <a:spcAft>
                <a:spcPts val="0"/>
              </a:spcAft>
              <a:buClr>
                <a:srgbClr val="46424D"/>
              </a:buClr>
              <a:buSzPts val="2400"/>
              <a:buFont typeface="Noto Sans Symbols"/>
              <a:buChar char="✧"/>
            </a:pPr>
            <a:r>
              <a:rPr lang="en-US"/>
              <a:t>Release Planning </a:t>
            </a:r>
            <a:endParaRPr/>
          </a:p>
          <a:p>
            <a:pPr indent="-285750" lvl="1" marL="742950" rtl="0" algn="l">
              <a:spcBef>
                <a:spcPts val="900"/>
              </a:spcBef>
              <a:spcAft>
                <a:spcPts val="0"/>
              </a:spcAft>
              <a:buClr>
                <a:srgbClr val="46424D"/>
              </a:buClr>
              <a:buSzPts val="2000"/>
              <a:buChar char="▪"/>
            </a:pPr>
            <a:r>
              <a:rPr lang="en-US"/>
              <a:t>Provides a roadmap for reaching your destination.</a:t>
            </a:r>
            <a:endParaRPr/>
          </a:p>
          <a:p>
            <a:pPr indent="-342900" lvl="0" marL="342900" rtl="0" algn="l">
              <a:spcBef>
                <a:spcPts val="1800"/>
              </a:spcBef>
              <a:spcAft>
                <a:spcPts val="0"/>
              </a:spcAft>
              <a:buClr>
                <a:srgbClr val="46424D"/>
              </a:buClr>
              <a:buSzPts val="2400"/>
              <a:buFont typeface="Noto Sans Symbols"/>
              <a:buChar char="✧"/>
            </a:pPr>
            <a:r>
              <a:rPr lang="en-US"/>
              <a:t>The Planning Game</a:t>
            </a:r>
            <a:endParaRPr/>
          </a:p>
          <a:p>
            <a:pPr indent="-285750" lvl="1" marL="742950" rtl="0" algn="l">
              <a:spcBef>
                <a:spcPts val="900"/>
              </a:spcBef>
              <a:spcAft>
                <a:spcPts val="0"/>
              </a:spcAft>
              <a:buClr>
                <a:srgbClr val="46424D"/>
              </a:buClr>
              <a:buSzPts val="2000"/>
              <a:buChar char="▪"/>
            </a:pPr>
            <a:r>
              <a:rPr lang="en-US"/>
              <a:t>Combines the expertise of the whole team to create achievable plans.</a:t>
            </a:r>
            <a:endParaRPr/>
          </a:p>
          <a:p>
            <a:pPr indent="-342900" lvl="0" marL="342900" rtl="0" algn="l">
              <a:spcBef>
                <a:spcPts val="1800"/>
              </a:spcBef>
              <a:spcAft>
                <a:spcPts val="0"/>
              </a:spcAft>
              <a:buClr>
                <a:srgbClr val="46424D"/>
              </a:buClr>
              <a:buSzPts val="2400"/>
              <a:buFont typeface="Noto Sans Symbols"/>
              <a:buChar char="✧"/>
            </a:pPr>
            <a:r>
              <a:rPr lang="en-US"/>
              <a:t>Risk Management</a:t>
            </a:r>
            <a:endParaRPr/>
          </a:p>
          <a:p>
            <a:pPr indent="-285750" lvl="1" marL="742950" rtl="0" algn="l">
              <a:spcBef>
                <a:spcPts val="900"/>
              </a:spcBef>
              <a:spcAft>
                <a:spcPts val="0"/>
              </a:spcAft>
              <a:buClr>
                <a:srgbClr val="46424D"/>
              </a:buClr>
              <a:buSzPts val="2000"/>
              <a:buChar char="▪"/>
            </a:pPr>
            <a:r>
              <a:rPr lang="en-US"/>
              <a:t>Allows the team to make and meet long-term commitments.</a:t>
            </a:r>
            <a:endParaRPr/>
          </a:p>
        </p:txBody>
      </p:sp>
      <p:sp>
        <p:nvSpPr>
          <p:cNvPr id="123" name="Google Shape;12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24" name="Google Shape;12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25" name="Google Shape;12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Agile approach to Planning</a:t>
            </a:r>
            <a:endParaRPr/>
          </a:p>
        </p:txBody>
      </p:sp>
      <p:sp>
        <p:nvSpPr>
          <p:cNvPr id="131" name="Google Shape;13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Iteration Planning</a:t>
            </a:r>
            <a:endParaRPr/>
          </a:p>
          <a:p>
            <a:pPr indent="-285750" lvl="1" marL="742950" rtl="0" algn="l">
              <a:spcBef>
                <a:spcPts val="900"/>
              </a:spcBef>
              <a:spcAft>
                <a:spcPts val="0"/>
              </a:spcAft>
              <a:buClr>
                <a:srgbClr val="46424D"/>
              </a:buClr>
              <a:buSzPts val="2000"/>
              <a:buChar char="▪"/>
            </a:pPr>
            <a:r>
              <a:rPr lang="en-US"/>
              <a:t>Provides structure to the team’s daily activities.</a:t>
            </a:r>
            <a:endParaRPr/>
          </a:p>
          <a:p>
            <a:pPr indent="-342900" lvl="0" marL="342900" rtl="0" algn="l">
              <a:spcBef>
                <a:spcPts val="1800"/>
              </a:spcBef>
              <a:spcAft>
                <a:spcPts val="0"/>
              </a:spcAft>
              <a:buClr>
                <a:srgbClr val="46424D"/>
              </a:buClr>
              <a:buSzPts val="2400"/>
              <a:buFont typeface="Noto Sans Symbols"/>
              <a:buChar char="✧"/>
            </a:pPr>
            <a:r>
              <a:rPr lang="en-US"/>
              <a:t>Slack</a:t>
            </a:r>
            <a:endParaRPr/>
          </a:p>
          <a:p>
            <a:pPr indent="-285750" lvl="1" marL="742950" rtl="0" algn="l">
              <a:spcBef>
                <a:spcPts val="900"/>
              </a:spcBef>
              <a:spcAft>
                <a:spcPts val="0"/>
              </a:spcAft>
              <a:buClr>
                <a:srgbClr val="46424D"/>
              </a:buClr>
              <a:buSzPts val="2000"/>
              <a:buChar char="▪"/>
            </a:pPr>
            <a:r>
              <a:rPr lang="en-US"/>
              <a:t>Allows the team to reliably deliver results every iteration.</a:t>
            </a:r>
            <a:endParaRPr/>
          </a:p>
          <a:p>
            <a:pPr indent="-342900" lvl="0" marL="342900" rtl="0" algn="l">
              <a:spcBef>
                <a:spcPts val="1800"/>
              </a:spcBef>
              <a:spcAft>
                <a:spcPts val="0"/>
              </a:spcAft>
              <a:buClr>
                <a:srgbClr val="46424D"/>
              </a:buClr>
              <a:buSzPts val="2400"/>
              <a:buFont typeface="Noto Sans Symbols"/>
              <a:buChar char="✧"/>
            </a:pPr>
            <a:r>
              <a:rPr lang="en-US"/>
              <a:t>Stories</a:t>
            </a:r>
            <a:endParaRPr/>
          </a:p>
          <a:p>
            <a:pPr indent="-285750" lvl="1" marL="742950" rtl="0" algn="l">
              <a:spcBef>
                <a:spcPts val="900"/>
              </a:spcBef>
              <a:spcAft>
                <a:spcPts val="0"/>
              </a:spcAft>
              <a:buClr>
                <a:srgbClr val="46424D"/>
              </a:buClr>
              <a:buSzPts val="2000"/>
              <a:buChar char="▪"/>
            </a:pPr>
            <a:r>
              <a:rPr lang="en-US"/>
              <a:t>Form the line items in the team’s plan.</a:t>
            </a:r>
            <a:endParaRPr/>
          </a:p>
          <a:p>
            <a:pPr indent="-342900" lvl="0" marL="342900" rtl="0" algn="l">
              <a:spcBef>
                <a:spcPts val="1800"/>
              </a:spcBef>
              <a:spcAft>
                <a:spcPts val="0"/>
              </a:spcAft>
              <a:buClr>
                <a:srgbClr val="46424D"/>
              </a:buClr>
              <a:buSzPts val="2400"/>
              <a:buFont typeface="Noto Sans Symbols"/>
              <a:buChar char="✧"/>
            </a:pPr>
            <a:r>
              <a:rPr lang="en-US"/>
              <a:t>Estimating</a:t>
            </a:r>
            <a:endParaRPr/>
          </a:p>
          <a:p>
            <a:pPr indent="-285750" lvl="1" marL="742950" rtl="0" algn="l">
              <a:spcBef>
                <a:spcPts val="900"/>
              </a:spcBef>
              <a:spcAft>
                <a:spcPts val="0"/>
              </a:spcAft>
              <a:buClr>
                <a:srgbClr val="46424D"/>
              </a:buClr>
              <a:buSzPts val="2000"/>
              <a:buChar char="▪"/>
            </a:pPr>
            <a:r>
              <a:rPr lang="en-US"/>
              <a:t>Enables the team to predict how long its work will take.</a:t>
            </a:r>
            <a:endParaRPr/>
          </a:p>
        </p:txBody>
      </p:sp>
      <p:sp>
        <p:nvSpPr>
          <p:cNvPr id="132" name="Google Shape;13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33" name="Google Shape;13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34" name="Google Shape;13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Vision</a:t>
            </a:r>
            <a:endParaRPr/>
          </a:p>
        </p:txBody>
      </p:sp>
      <p:sp>
        <p:nvSpPr>
          <p:cNvPr id="140" name="Google Shape;14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We know why our work is important and how we will be successful</a:t>
            </a:r>
            <a:endParaRPr i="1"/>
          </a:p>
          <a:p>
            <a:pPr indent="-285750" lvl="1" marL="742950" rtl="0" algn="l">
              <a:spcBef>
                <a:spcPts val="900"/>
              </a:spcBef>
              <a:spcAft>
                <a:spcPts val="0"/>
              </a:spcAft>
              <a:buClr>
                <a:srgbClr val="46424D"/>
              </a:buClr>
              <a:buSzPts val="2200"/>
              <a:buChar char="▪"/>
            </a:pPr>
            <a:r>
              <a:rPr lang="en-US" sz="2200"/>
              <a:t>Product Vision</a:t>
            </a:r>
            <a:endParaRPr/>
          </a:p>
          <a:p>
            <a:pPr indent="-285750" lvl="1" marL="742950" rtl="0" algn="l">
              <a:spcBef>
                <a:spcPts val="900"/>
              </a:spcBef>
              <a:spcAft>
                <a:spcPts val="0"/>
              </a:spcAft>
              <a:buClr>
                <a:srgbClr val="46424D"/>
              </a:buClr>
              <a:buSzPts val="2200"/>
              <a:buChar char="▪"/>
            </a:pPr>
            <a:r>
              <a:rPr lang="en-US" sz="2200"/>
              <a:t>Where Visions Come From</a:t>
            </a:r>
            <a:endParaRPr/>
          </a:p>
          <a:p>
            <a:pPr indent="-285750" lvl="1" marL="742950" rtl="0" algn="l">
              <a:spcBef>
                <a:spcPts val="900"/>
              </a:spcBef>
              <a:spcAft>
                <a:spcPts val="0"/>
              </a:spcAft>
              <a:buClr>
                <a:srgbClr val="46424D"/>
              </a:buClr>
              <a:buSzPts val="2200"/>
              <a:buChar char="▪"/>
            </a:pPr>
            <a:r>
              <a:rPr lang="en-US" sz="2200"/>
              <a:t>Identifying the Vision</a:t>
            </a:r>
            <a:endParaRPr/>
          </a:p>
          <a:p>
            <a:pPr indent="-285750" lvl="1" marL="742950" rtl="0" algn="l">
              <a:spcBef>
                <a:spcPts val="900"/>
              </a:spcBef>
              <a:spcAft>
                <a:spcPts val="0"/>
              </a:spcAft>
              <a:buClr>
                <a:srgbClr val="46424D"/>
              </a:buClr>
              <a:buSzPts val="2200"/>
              <a:buChar char="▪"/>
            </a:pPr>
            <a:r>
              <a:rPr lang="en-US" sz="2200"/>
              <a:t>Documenting the Vision</a:t>
            </a:r>
            <a:endParaRPr/>
          </a:p>
          <a:p>
            <a:pPr indent="-285750" lvl="1" marL="742950" rtl="0" algn="l">
              <a:spcBef>
                <a:spcPts val="600"/>
              </a:spcBef>
              <a:spcAft>
                <a:spcPts val="0"/>
              </a:spcAft>
              <a:buClr>
                <a:srgbClr val="46424D"/>
              </a:buClr>
              <a:buSzPts val="2200"/>
              <a:buChar char="▪"/>
            </a:pPr>
            <a:r>
              <a:rPr lang="en-US" sz="2200"/>
              <a:t>Promoting the Vision</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141" name="Google Shape;14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42" name="Google Shape;14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43" name="Google Shape;14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Vision</a:t>
            </a:r>
            <a:endParaRPr/>
          </a:p>
        </p:txBody>
      </p:sp>
      <p:sp>
        <p:nvSpPr>
          <p:cNvPr id="149" name="Google Shape;149;p8"/>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600"/>
              <a:buFont typeface="Noto Sans Symbols"/>
              <a:buChar char="✧"/>
            </a:pPr>
            <a:r>
              <a:rPr lang="en-US" sz="2600"/>
              <a:t>Sometimes the vision for a project strikes as a single, compelling idea</a:t>
            </a:r>
            <a:endParaRPr/>
          </a:p>
          <a:p>
            <a:pPr indent="-342900" lvl="0" marL="342900" rtl="0" algn="l">
              <a:spcBef>
                <a:spcPts val="1200"/>
              </a:spcBef>
              <a:spcAft>
                <a:spcPts val="0"/>
              </a:spcAft>
              <a:buClr>
                <a:srgbClr val="46424D"/>
              </a:buClr>
              <a:buSzPts val="2600"/>
              <a:buFont typeface="Noto Sans Symbols"/>
              <a:buChar char="✧"/>
            </a:pPr>
            <a:r>
              <a:rPr lang="en-US" sz="2600"/>
              <a:t>One person gets a bright idea and gets approval to pursue it. This person is a </a:t>
            </a:r>
            <a:r>
              <a:rPr b="1" i="1" lang="en-US" sz="2600"/>
              <a:t>visionary</a:t>
            </a:r>
            <a:endParaRPr sz="2600"/>
          </a:p>
          <a:p>
            <a:pPr indent="-342900" lvl="0" marL="342900" rtl="0" algn="l">
              <a:spcBef>
                <a:spcPts val="1200"/>
              </a:spcBef>
              <a:spcAft>
                <a:spcPts val="0"/>
              </a:spcAft>
              <a:buClr>
                <a:srgbClr val="46424D"/>
              </a:buClr>
              <a:buSzPts val="2600"/>
              <a:buFont typeface="Noto Sans Symbols"/>
              <a:buChar char="✧"/>
            </a:pPr>
            <a:r>
              <a:rPr lang="en-US" sz="2600"/>
              <a:t>More often, the vision isn’t so clear. There are multiple visionaries, each with their own unique idea of what the project should deliver</a:t>
            </a:r>
            <a:endParaRPr sz="2600"/>
          </a:p>
          <a:p>
            <a:pPr indent="-342900" lvl="0" marL="342900" rtl="0" algn="l">
              <a:spcBef>
                <a:spcPts val="1200"/>
              </a:spcBef>
              <a:spcAft>
                <a:spcPts val="0"/>
              </a:spcAft>
              <a:buClr>
                <a:srgbClr val="46424D"/>
              </a:buClr>
              <a:buSzPts val="2600"/>
              <a:buFont typeface="Noto Sans Symbols"/>
              <a:buChar char="✧"/>
            </a:pPr>
            <a:r>
              <a:rPr lang="en-US" sz="2600"/>
              <a:t>Either way, the project needs a single vision</a:t>
            </a:r>
            <a:endParaRPr/>
          </a:p>
        </p:txBody>
      </p:sp>
      <p:sp>
        <p:nvSpPr>
          <p:cNvPr id="150" name="Google Shape;15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51" name="Google Shape;15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52" name="Google Shape;15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457200" y="274638"/>
            <a:ext cx="8217026"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Vision</a:t>
            </a:r>
            <a:endParaRPr/>
          </a:p>
        </p:txBody>
      </p:sp>
      <p:sp>
        <p:nvSpPr>
          <p:cNvPr id="158" name="Google Shape;158;p9"/>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600"/>
              <a:buFont typeface="Noto Sans Symbols"/>
              <a:buChar char="✧"/>
            </a:pPr>
            <a:r>
              <a:rPr lang="en-US" sz="2600"/>
              <a:t>Someone must unify, communicate, and promote the vision to the team and to stakeholders</a:t>
            </a:r>
            <a:endParaRPr/>
          </a:p>
          <a:p>
            <a:pPr indent="-342900" lvl="0" marL="342900" rtl="0" algn="l">
              <a:spcBef>
                <a:spcPts val="1200"/>
              </a:spcBef>
              <a:spcAft>
                <a:spcPts val="0"/>
              </a:spcAft>
              <a:buClr>
                <a:srgbClr val="46424D"/>
              </a:buClr>
              <a:buSzPts val="2600"/>
              <a:buFont typeface="Noto Sans Symbols"/>
              <a:buChar char="✧"/>
            </a:pPr>
            <a:r>
              <a:rPr lang="en-US" sz="2600"/>
              <a:t>That someone is the </a:t>
            </a:r>
            <a:r>
              <a:rPr b="1" i="1" lang="en-US" sz="2600"/>
              <a:t>product manager</a:t>
            </a:r>
            <a:endParaRPr sz="2600"/>
          </a:p>
        </p:txBody>
      </p:sp>
      <p:sp>
        <p:nvSpPr>
          <p:cNvPr id="159" name="Google Shape;1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11/24/2021</a:t>
            </a:r>
            <a:endParaRPr/>
          </a:p>
        </p:txBody>
      </p:sp>
      <p:sp>
        <p:nvSpPr>
          <p:cNvPr id="160" name="Google Shape;1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Agile Software Development</a:t>
            </a:r>
            <a:endParaRPr/>
          </a:p>
        </p:txBody>
      </p:sp>
      <p:sp>
        <p:nvSpPr>
          <p:cNvPr id="161" name="Google Shape;1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theme/theme1.xml><?xml version="1.0" encoding="utf-8"?>
<a:theme xmlns:a="http://schemas.openxmlformats.org/drawingml/2006/main" xmlns:r="http://schemas.openxmlformats.org/officeDocument/2006/relationships" name="SE10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2010-01-06T20:28:26Z</dcterms:created>
  <dc:creator>Ian Sommerville</dc:creator>
</cp:coreProperties>
</file>