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6" r:id="rId4"/>
    <p:sldId id="337" r:id="rId5"/>
    <p:sldId id="338" r:id="rId6"/>
    <p:sldId id="324" r:id="rId7"/>
    <p:sldId id="331" r:id="rId8"/>
    <p:sldId id="332" r:id="rId9"/>
    <p:sldId id="323" r:id="rId10"/>
    <p:sldId id="333" r:id="rId11"/>
    <p:sldId id="334" r:id="rId12"/>
    <p:sldId id="322" r:id="rId13"/>
    <p:sldId id="335" r:id="rId14"/>
    <p:sldId id="319" r:id="rId15"/>
    <p:sldId id="339" r:id="rId16"/>
    <p:sldId id="321" r:id="rId17"/>
    <p:sldId id="340" r:id="rId18"/>
    <p:sldId id="320" r:id="rId19"/>
    <p:sldId id="347" r:id="rId20"/>
    <p:sldId id="325" r:id="rId21"/>
    <p:sldId id="326" r:id="rId22"/>
    <p:sldId id="341" r:id="rId23"/>
    <p:sldId id="327" r:id="rId24"/>
    <p:sldId id="342" r:id="rId25"/>
    <p:sldId id="343" r:id="rId26"/>
    <p:sldId id="329" r:id="rId27"/>
    <p:sldId id="344" r:id="rId28"/>
    <p:sldId id="345" r:id="rId29"/>
    <p:sldId id="346" r:id="rId30"/>
    <p:sldId id="328" r:id="rId31"/>
    <p:sldId id="348" r:id="rId32"/>
    <p:sldId id="349" r:id="rId33"/>
    <p:sldId id="330" r:id="rId34"/>
    <p:sldId id="350" r:id="rId35"/>
    <p:sldId id="351" r:id="rId36"/>
    <p:sldId id="31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272BC7-440B-43DF-8434-D22CF8E5551C}"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72BC7-440B-43DF-8434-D22CF8E5551C}"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72BC7-440B-43DF-8434-D22CF8E5551C}"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72BC7-440B-43DF-8434-D22CF8E5551C}"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272BC7-440B-43DF-8434-D22CF8E5551C}"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272BC7-440B-43DF-8434-D22CF8E5551C}"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272BC7-440B-43DF-8434-D22CF8E5551C}"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72BC7-440B-43DF-8434-D22CF8E5551C}"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72BC7-440B-43DF-8434-D22CF8E5551C}"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72BC7-440B-43DF-8434-D22CF8E5551C}"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72BC7-440B-43DF-8434-D22CF8E5551C}"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C50FA-7583-4B16-8120-9E154DE474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72BC7-440B-43DF-8434-D22CF8E5551C}" type="datetimeFigureOut">
              <a:rPr lang="en-US" smtClean="0"/>
              <a:pPr/>
              <a:t>3/7/2020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C50FA-7583-4B16-8120-9E154DE474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243822" y="448270"/>
            <a:ext cx="2699778"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UNIT - III</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5362" name="Picture 2" descr="https://lh3.googleusercontent.com/3oXrPxlfixvIiM9wuhZETHBDMQqQ7eHFWkQTV9h9R8bWF3FBhlse09XQBznAeciQDA"/>
          <p:cNvPicPr>
            <a:picLocks noChangeAspect="1" noChangeArrowheads="1"/>
          </p:cNvPicPr>
          <p:nvPr/>
        </p:nvPicPr>
        <p:blipFill>
          <a:blip r:embed="rId2"/>
          <a:srcRect/>
          <a:stretch>
            <a:fillRect/>
          </a:stretch>
        </p:blipFill>
        <p:spPr bwMode="auto">
          <a:xfrm>
            <a:off x="2133600" y="1295400"/>
            <a:ext cx="4876800" cy="487680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1676400" y="0"/>
            <a:ext cx="5771857"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Aggregates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1026" name="Picture 2" descr="Image"/>
          <p:cNvPicPr>
            <a:picLocks noChangeAspect="1" noChangeArrowheads="1"/>
          </p:cNvPicPr>
          <p:nvPr/>
        </p:nvPicPr>
        <p:blipFill>
          <a:blip r:embed="rId3"/>
          <a:srcRect/>
          <a:stretch>
            <a:fillRect/>
          </a:stretch>
        </p:blipFill>
        <p:spPr bwMode="auto">
          <a:xfrm>
            <a:off x="1676400" y="1219200"/>
            <a:ext cx="5238750" cy="4029075"/>
          </a:xfrm>
          <a:prstGeom prst="rect">
            <a:avLst/>
          </a:prstGeom>
          <a:noFill/>
        </p:spPr>
      </p:pic>
      <p:sp>
        <p:nvSpPr>
          <p:cNvPr id="10" name="TextBox 9"/>
          <p:cNvSpPr txBox="1"/>
          <p:nvPr/>
        </p:nvSpPr>
        <p:spPr>
          <a:xfrm>
            <a:off x="1676400" y="5791200"/>
            <a:ext cx="5867400" cy="461665"/>
          </a:xfrm>
          <a:prstGeom prst="rect">
            <a:avLst/>
          </a:prstGeom>
          <a:noFill/>
        </p:spPr>
        <p:txBody>
          <a:bodyPr wrap="square" rtlCol="0">
            <a:spAutoFit/>
          </a:bodyPr>
          <a:lstStyle/>
          <a:p>
            <a:pPr algn="ctr"/>
            <a:r>
              <a:rPr lang="en-US" sz="2400" dirty="0" smtClean="0"/>
              <a:t>Relational Data Model</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1676400" y="0"/>
            <a:ext cx="5771857"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Aggregates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10" name="TextBox 9"/>
          <p:cNvSpPr txBox="1"/>
          <p:nvPr/>
        </p:nvSpPr>
        <p:spPr>
          <a:xfrm>
            <a:off x="1676400" y="5791200"/>
            <a:ext cx="5867400" cy="461665"/>
          </a:xfrm>
          <a:prstGeom prst="rect">
            <a:avLst/>
          </a:prstGeom>
          <a:noFill/>
        </p:spPr>
        <p:txBody>
          <a:bodyPr wrap="square" rtlCol="0">
            <a:spAutoFit/>
          </a:bodyPr>
          <a:lstStyle/>
          <a:p>
            <a:pPr algn="ctr"/>
            <a:r>
              <a:rPr lang="en-US" sz="2400" dirty="0" smtClean="0"/>
              <a:t>Aggregate Data Model</a:t>
            </a:r>
            <a:endParaRPr lang="en-US" sz="2400" dirty="0"/>
          </a:p>
        </p:txBody>
      </p:sp>
      <p:pic>
        <p:nvPicPr>
          <p:cNvPr id="31746" name="Picture 2" descr="Image"/>
          <p:cNvPicPr>
            <a:picLocks noChangeAspect="1" noChangeArrowheads="1"/>
          </p:cNvPicPr>
          <p:nvPr/>
        </p:nvPicPr>
        <p:blipFill>
          <a:blip r:embed="rId3"/>
          <a:srcRect/>
          <a:stretch>
            <a:fillRect/>
          </a:stretch>
        </p:blipFill>
        <p:spPr bwMode="auto">
          <a:xfrm>
            <a:off x="1371600" y="1600200"/>
            <a:ext cx="6438900" cy="367665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696200" cy="646331"/>
          </a:xfrm>
          <a:prstGeom prst="rect">
            <a:avLst/>
          </a:prstGeom>
          <a:noFill/>
        </p:spPr>
        <p:txBody>
          <a:bodyPr wrap="square" lIns="91440" tIns="45720" rIns="91440" bIns="45720">
            <a:spAutoFit/>
          </a:bodyPr>
          <a:lstStyle/>
          <a:p>
            <a:pPr algn="ct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Key-Value and Document Data Models</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762000" y="1447800"/>
            <a:ext cx="7543800" cy="3108543"/>
          </a:xfrm>
          <a:prstGeom prst="rect">
            <a:avLst/>
          </a:prstGeom>
          <a:noFill/>
        </p:spPr>
        <p:txBody>
          <a:bodyPr wrap="square" rtlCol="0">
            <a:spAutoFit/>
          </a:bodyPr>
          <a:lstStyle/>
          <a:p>
            <a:pPr algn="just"/>
            <a:r>
              <a:rPr lang="en-US" sz="2800" dirty="0" smtClean="0"/>
              <a:t>We said earlier on that key-value and document databases were strongly aggregate-oriented. What we meant by this was that we think of these databases as primarily constructed through aggregates. Both of these types of databases consist of lots of aggregates with each aggregate having a key or ID that’s used to get at the data.</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696200" cy="646331"/>
          </a:xfrm>
          <a:prstGeom prst="rect">
            <a:avLst/>
          </a:prstGeom>
          <a:noFill/>
        </p:spPr>
        <p:txBody>
          <a:bodyPr wrap="square" lIns="91440" tIns="45720" rIns="91440" bIns="45720">
            <a:spAutoFit/>
          </a:bodyPr>
          <a:lstStyle/>
          <a:p>
            <a:pPr algn="ct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Key-Value and Document Data Models</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381000" y="914400"/>
            <a:ext cx="8153400" cy="4832092"/>
          </a:xfrm>
          <a:prstGeom prst="rect">
            <a:avLst/>
          </a:prstGeom>
          <a:noFill/>
        </p:spPr>
        <p:txBody>
          <a:bodyPr wrap="square" rtlCol="0">
            <a:spAutoFit/>
          </a:bodyPr>
          <a:lstStyle/>
          <a:p>
            <a:pPr algn="just"/>
            <a:r>
              <a:rPr lang="en-US" sz="2800" dirty="0" smtClean="0"/>
              <a:t>The two models differ in that in a key-value database, the aggregate is opaque to the database—just some big blob of mostly meaningless bits. In contrast, a document database is able to see a structure in the aggregate. The advantage of opacity is that we can store whatever we like in the aggregate. The database may impose some general size limit, but other than that we have complete freedom. A document database imposes limits on what we can place in it, defining allowable structures and types. In return, however, we get more flexibility in access.</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1676400" y="0"/>
            <a:ext cx="5771857"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Relationships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381000" y="923330"/>
            <a:ext cx="7924800" cy="5755422"/>
          </a:xfrm>
          <a:prstGeom prst="rect">
            <a:avLst/>
          </a:prstGeom>
          <a:noFill/>
        </p:spPr>
        <p:txBody>
          <a:bodyPr wrap="square" rtlCol="0">
            <a:spAutoFit/>
          </a:bodyPr>
          <a:lstStyle/>
          <a:p>
            <a:pPr algn="just" fontAlgn="base"/>
            <a:r>
              <a:rPr lang="en-GB" sz="2400" dirty="0"/>
              <a:t>Compared to a traditional relational database (SQL), a document oriented (</a:t>
            </a:r>
            <a:r>
              <a:rPr lang="en-GB" sz="2400" b="1" dirty="0" err="1"/>
              <a:t>NoSQL</a:t>
            </a:r>
            <a:r>
              <a:rPr lang="en-GB" sz="2400" dirty="0"/>
              <a:t>) database has poor or non-existent support for </a:t>
            </a:r>
            <a:r>
              <a:rPr lang="en-GB" sz="2400" b="1" dirty="0"/>
              <a:t>relations</a:t>
            </a:r>
            <a:r>
              <a:rPr lang="en-GB" sz="2400" dirty="0"/>
              <a:t> between objects (data schema). </a:t>
            </a:r>
            <a:endParaRPr lang="en-GB" sz="2400" dirty="0" smtClean="0"/>
          </a:p>
          <a:p>
            <a:pPr algn="just" fontAlgn="base"/>
            <a:endParaRPr lang="en-GB" sz="2400" dirty="0" smtClean="0"/>
          </a:p>
          <a:p>
            <a:pPr algn="just" fontAlgn="base"/>
            <a:r>
              <a:rPr lang="en-GB" sz="2400" dirty="0"/>
              <a:t>"</a:t>
            </a:r>
            <a:r>
              <a:rPr lang="en-GB" sz="2400" dirty="0" err="1"/>
              <a:t>NoSQL</a:t>
            </a:r>
            <a:r>
              <a:rPr lang="en-GB" sz="2400" dirty="0"/>
              <a:t>" as meaning "not relational" i.e. there is no primary key / foreign key concept; there is no "normalization" enforced or implied; there is no real meaning of the words "table" or "column". To a key-value store all it knows about is a big collection of bytes you pass to it - the "value" - and a smaller collection of bytes - the "key" - used to index that big collection. What is inside that big collection and how it maps onto byte in other values in the database </a:t>
            </a:r>
            <a:r>
              <a:rPr lang="en-GB" sz="2400" dirty="0" smtClean="0"/>
              <a:t>depends on the application </a:t>
            </a:r>
            <a:r>
              <a:rPr lang="en-GB" sz="2400" dirty="0"/>
              <a:t>and the quality of the code in it.</a:t>
            </a:r>
          </a:p>
          <a:p>
            <a:pPr algn="just" fontAlgn="base"/>
            <a:endParaRPr lang="en-GB" sz="2800" dirty="0" smtClean="0"/>
          </a:p>
          <a:p>
            <a:pPr algn="just" fontAlgn="base"/>
            <a:endParaRPr lang="en-GB"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1676400" y="0"/>
            <a:ext cx="5771857"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Relationships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381000" y="923330"/>
            <a:ext cx="7924800" cy="3785652"/>
          </a:xfrm>
          <a:prstGeom prst="rect">
            <a:avLst/>
          </a:prstGeom>
          <a:noFill/>
        </p:spPr>
        <p:txBody>
          <a:bodyPr wrap="square" rtlCol="0">
            <a:spAutoFit/>
          </a:bodyPr>
          <a:lstStyle/>
          <a:p>
            <a:pPr algn="just" fontAlgn="base"/>
            <a:r>
              <a:rPr lang="en-GB" sz="2400" dirty="0" smtClean="0"/>
              <a:t>Some </a:t>
            </a:r>
            <a:r>
              <a:rPr lang="en-GB" sz="2400" dirty="0" err="1"/>
              <a:t>NoSQL</a:t>
            </a:r>
            <a:r>
              <a:rPr lang="en-GB" sz="2400" dirty="0"/>
              <a:t> DBMSs, however, do allow </a:t>
            </a:r>
            <a:r>
              <a:rPr lang="en-GB" sz="2400" dirty="0" smtClean="0"/>
              <a:t>to </a:t>
            </a:r>
            <a:r>
              <a:rPr lang="en-GB" sz="2400" dirty="0"/>
              <a:t>define what is inside the "value". They hold a schema for the data, much like relational databases do. </a:t>
            </a:r>
            <a:r>
              <a:rPr lang="en-GB" sz="2400" dirty="0" smtClean="0"/>
              <a:t>E.g. Cassandra</a:t>
            </a:r>
          </a:p>
          <a:p>
            <a:pPr algn="just" fontAlgn="base"/>
            <a:endParaRPr lang="en-GB" sz="2400" dirty="0"/>
          </a:p>
          <a:p>
            <a:pPr algn="just" fontAlgn="base"/>
            <a:r>
              <a:rPr lang="en-GB" sz="2400" dirty="0" smtClean="0"/>
              <a:t>The user can</a:t>
            </a:r>
            <a:r>
              <a:rPr lang="en-GB" sz="2400" dirty="0"/>
              <a:t> set up </a:t>
            </a:r>
            <a:r>
              <a:rPr lang="en-GB" sz="2400" dirty="0" smtClean="0"/>
              <a:t>a key-value </a:t>
            </a:r>
            <a:r>
              <a:rPr lang="en-GB" sz="2400" dirty="0"/>
              <a:t>store to mimic a relational data model with surrogate ids. This </a:t>
            </a:r>
            <a:r>
              <a:rPr lang="en-GB" sz="2400" dirty="0" smtClean="0"/>
              <a:t>requires </a:t>
            </a:r>
            <a:r>
              <a:rPr lang="en-GB" sz="2400" dirty="0"/>
              <a:t>a lot of reads and lose the point of a </a:t>
            </a:r>
            <a:r>
              <a:rPr lang="en-GB" sz="2400" dirty="0" err="1"/>
              <a:t>NoSQL</a:t>
            </a:r>
            <a:r>
              <a:rPr lang="en-GB" sz="2400" dirty="0"/>
              <a:t> solution. </a:t>
            </a:r>
            <a:r>
              <a:rPr lang="en-GB" sz="2400" dirty="0" smtClean="0"/>
              <a:t>Alternatively, the user can set </a:t>
            </a:r>
            <a:r>
              <a:rPr lang="en-GB" sz="2400" dirty="0"/>
              <a:t>up </a:t>
            </a:r>
            <a:r>
              <a:rPr lang="en-GB" sz="2400" dirty="0" smtClean="0"/>
              <a:t>key-values </a:t>
            </a:r>
            <a:r>
              <a:rPr lang="en-GB" sz="2400" dirty="0"/>
              <a:t>to store all </a:t>
            </a:r>
            <a:r>
              <a:rPr lang="en-GB" sz="2400" dirty="0" smtClean="0"/>
              <a:t>de-normalized </a:t>
            </a:r>
            <a:r>
              <a:rPr lang="en-GB" sz="2400" dirty="0"/>
              <a:t>values at the instant the record was written. This will be fast for retrieval but slow for updates. </a:t>
            </a:r>
          </a:p>
        </p:txBody>
      </p:sp>
    </p:spTree>
    <p:extLst>
      <p:ext uri="{BB962C8B-B14F-4D97-AF65-F5344CB8AC3E}">
        <p14:creationId xmlns:p14="http://schemas.microsoft.com/office/powerpoint/2010/main" val="256227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1676400" y="0"/>
            <a:ext cx="5771857"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 Databases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762000" y="1447800"/>
            <a:ext cx="7543800" cy="3970318"/>
          </a:xfrm>
          <a:prstGeom prst="rect">
            <a:avLst/>
          </a:prstGeom>
          <a:noFill/>
        </p:spPr>
        <p:txBody>
          <a:bodyPr wrap="square" rtlCol="0">
            <a:spAutoFit/>
          </a:bodyPr>
          <a:lstStyle/>
          <a:p>
            <a:pPr algn="just"/>
            <a:r>
              <a:rPr lang="en-GB" dirty="0"/>
              <a:t>The </a:t>
            </a:r>
            <a:r>
              <a:rPr lang="en-GB" dirty="0" err="1"/>
              <a:t>NoSQL</a:t>
            </a:r>
            <a:r>
              <a:rPr lang="en-GB" dirty="0"/>
              <a:t> (‘not only SQL’) graph database is a technology for data management designed to handle very large sets of structured, semi-structured or unstructured data. It helps organizations access, integrate and </a:t>
            </a:r>
            <a:r>
              <a:rPr lang="en-GB" dirty="0" err="1"/>
              <a:t>analyze</a:t>
            </a:r>
            <a:r>
              <a:rPr lang="en-GB" dirty="0"/>
              <a:t> data from various sources, thus helping them with their big data and social media analytics</a:t>
            </a:r>
            <a:r>
              <a:rPr lang="en-GB" dirty="0" smtClean="0"/>
              <a:t>.</a:t>
            </a:r>
          </a:p>
          <a:p>
            <a:pPr algn="just"/>
            <a:endParaRPr lang="en-GB" dirty="0"/>
          </a:p>
          <a:p>
            <a:pPr algn="just"/>
            <a:r>
              <a:rPr lang="en-GB" dirty="0"/>
              <a:t>Graph databases are </a:t>
            </a:r>
            <a:r>
              <a:rPr lang="en-GB" dirty="0" err="1"/>
              <a:t>NoSQL</a:t>
            </a:r>
            <a:r>
              <a:rPr lang="en-GB" dirty="0"/>
              <a:t> databases which use the graph data model comprised of vertices, which is an entity such as a person, place, object or relevant piece of data and edges, which represent the relationship between two nodes</a:t>
            </a:r>
            <a:r>
              <a:rPr lang="en-GB" dirty="0" smtClean="0"/>
              <a:t>.</a:t>
            </a:r>
          </a:p>
          <a:p>
            <a:pPr algn="just"/>
            <a:endParaRPr lang="en-GB" dirty="0"/>
          </a:p>
          <a:p>
            <a:pPr algn="just"/>
            <a:r>
              <a:rPr lang="en-GB" dirty="0"/>
              <a:t>Graph databases are particularly helpful because they highlight the links and relationships between relevant data similarly to how we do so ourselves.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1676400" y="0"/>
            <a:ext cx="5771857"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 Databases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304800" y="1066800"/>
            <a:ext cx="8534400" cy="5355312"/>
          </a:xfrm>
          <a:prstGeom prst="rect">
            <a:avLst/>
          </a:prstGeom>
          <a:noFill/>
        </p:spPr>
        <p:txBody>
          <a:bodyPr wrap="square" rtlCol="0">
            <a:spAutoFit/>
          </a:bodyPr>
          <a:lstStyle/>
          <a:p>
            <a:pPr algn="just" fontAlgn="base"/>
            <a:r>
              <a:rPr lang="en-GB" dirty="0"/>
              <a:t>Clearly, this architecture pattern deals with storage and management of data in graphs. Graphs are basically structures that depict connections between two or more objects in some </a:t>
            </a:r>
            <a:r>
              <a:rPr lang="en-GB" dirty="0" err="1"/>
              <a:t>data.The</a:t>
            </a:r>
            <a:r>
              <a:rPr lang="en-GB" dirty="0"/>
              <a:t> objects or entities are called as nodes and are joined together by relationships called Edges. Each edge has a unique identifier. Each node serves as a point of contact for the </a:t>
            </a:r>
            <a:r>
              <a:rPr lang="en-GB" dirty="0" err="1"/>
              <a:t>graph.This</a:t>
            </a:r>
            <a:r>
              <a:rPr lang="en-GB" dirty="0"/>
              <a:t> pattern is very commonly used in social networks where there are a large number of entities and each entity has one or many characteristics which are connected by edges. The relational database pattern has tables which are loosely connected, whereas graphs are often very strong and rigid in nature.</a:t>
            </a:r>
          </a:p>
          <a:p>
            <a:pPr algn="just" fontAlgn="base"/>
            <a:endParaRPr lang="en-GB" u="sng" dirty="0" smtClean="0"/>
          </a:p>
          <a:p>
            <a:pPr algn="ctr" fontAlgn="base"/>
            <a:r>
              <a:rPr lang="en-GB" u="sng" dirty="0" smtClean="0"/>
              <a:t>Advantages</a:t>
            </a:r>
            <a:r>
              <a:rPr lang="en-GB" u="sng" dirty="0"/>
              <a:t>:</a:t>
            </a:r>
            <a:endParaRPr lang="en-GB" dirty="0"/>
          </a:p>
          <a:p>
            <a:pPr algn="just" fontAlgn="base"/>
            <a:r>
              <a:rPr lang="en-GB" dirty="0"/>
              <a:t>Fastest traversal because of connections.</a:t>
            </a:r>
          </a:p>
          <a:p>
            <a:pPr algn="just" fontAlgn="base"/>
            <a:r>
              <a:rPr lang="en-GB" dirty="0"/>
              <a:t>Spatial data can be easily </a:t>
            </a:r>
            <a:r>
              <a:rPr lang="en-GB" dirty="0" smtClean="0"/>
              <a:t>handled.</a:t>
            </a:r>
          </a:p>
          <a:p>
            <a:pPr algn="just" fontAlgn="base"/>
            <a:r>
              <a:rPr lang="en-GB" u="sng" dirty="0" smtClean="0"/>
              <a:t>Limitations</a:t>
            </a:r>
            <a:r>
              <a:rPr lang="en-GB" u="sng" dirty="0"/>
              <a:t>:</a:t>
            </a:r>
            <a:r>
              <a:rPr lang="en-GB" dirty="0"/>
              <a:t/>
            </a:r>
            <a:br>
              <a:rPr lang="en-GB" dirty="0"/>
            </a:br>
            <a:r>
              <a:rPr lang="en-GB" dirty="0"/>
              <a:t>Wrong connections may lead to infinite loops.</a:t>
            </a:r>
          </a:p>
          <a:p>
            <a:pPr algn="just" fontAlgn="base"/>
            <a:endParaRPr lang="en-GB" u="sng" dirty="0" smtClean="0"/>
          </a:p>
          <a:p>
            <a:pPr algn="ctr" fontAlgn="base"/>
            <a:r>
              <a:rPr lang="en-GB" u="sng" dirty="0" smtClean="0"/>
              <a:t>Examples</a:t>
            </a:r>
            <a:r>
              <a:rPr lang="en-GB" u="sng" dirty="0"/>
              <a:t>:</a:t>
            </a:r>
            <a:endParaRPr lang="en-GB" dirty="0"/>
          </a:p>
          <a:p>
            <a:pPr algn="just" fontAlgn="base"/>
            <a:r>
              <a:rPr lang="en-GB" dirty="0"/>
              <a:t>Neo4J</a:t>
            </a:r>
          </a:p>
          <a:p>
            <a:pPr algn="just" fontAlgn="base"/>
            <a:r>
              <a:rPr lang="en-GB" dirty="0" err="1"/>
              <a:t>FlockDB</a:t>
            </a:r>
            <a:r>
              <a:rPr lang="en-GB" dirty="0"/>
              <a:t>( Used by Twitter)</a:t>
            </a:r>
          </a:p>
          <a:p>
            <a:endParaRPr lang="en-US" dirty="0"/>
          </a:p>
        </p:txBody>
      </p:sp>
    </p:spTree>
    <p:extLst>
      <p:ext uri="{BB962C8B-B14F-4D97-AF65-F5344CB8AC3E}">
        <p14:creationId xmlns:p14="http://schemas.microsoft.com/office/powerpoint/2010/main" val="185310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Schemaless</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Databases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10" name="Rectangle 9"/>
          <p:cNvSpPr/>
          <p:nvPr/>
        </p:nvSpPr>
        <p:spPr>
          <a:xfrm>
            <a:off x="685800" y="1219200"/>
            <a:ext cx="8077200" cy="4247317"/>
          </a:xfrm>
          <a:prstGeom prst="rect">
            <a:avLst/>
          </a:prstGeom>
        </p:spPr>
        <p:txBody>
          <a:bodyPr wrap="square">
            <a:spAutoFit/>
          </a:bodyPr>
          <a:lstStyle/>
          <a:p>
            <a:pPr algn="just"/>
            <a:r>
              <a:rPr lang="en-GB" dirty="0">
                <a:solidFill>
                  <a:srgbClr val="221D1F"/>
                </a:solidFill>
                <a:latin typeface="Open Sans"/>
              </a:rPr>
              <a:t>All </a:t>
            </a:r>
            <a:r>
              <a:rPr lang="en-GB" dirty="0" err="1">
                <a:solidFill>
                  <a:srgbClr val="221D1F"/>
                </a:solidFill>
                <a:latin typeface="Open Sans"/>
              </a:rPr>
              <a:t>NoSQL</a:t>
            </a:r>
            <a:r>
              <a:rPr lang="en-GB" dirty="0">
                <a:solidFill>
                  <a:srgbClr val="221D1F"/>
                </a:solidFill>
                <a:latin typeface="Open Sans"/>
              </a:rPr>
              <a:t> databases claim to be schema-less, which means there is no schema enforced by the database themselves. Databases with strong schemas, such as relational databases, can be migrated by saving each schema change, plus its data migration, in a version-controlled sequence. </a:t>
            </a:r>
            <a:endParaRPr lang="en-GB" dirty="0" smtClean="0">
              <a:solidFill>
                <a:srgbClr val="221D1F"/>
              </a:solidFill>
              <a:latin typeface="Open Sans"/>
            </a:endParaRPr>
          </a:p>
          <a:p>
            <a:pPr algn="just"/>
            <a:endParaRPr lang="en-GB" dirty="0">
              <a:solidFill>
                <a:srgbClr val="221D1F"/>
              </a:solidFill>
              <a:latin typeface="Open Sans"/>
            </a:endParaRPr>
          </a:p>
          <a:p>
            <a:pPr algn="just"/>
            <a:r>
              <a:rPr lang="en-GB" dirty="0" smtClean="0">
                <a:solidFill>
                  <a:srgbClr val="221D1F"/>
                </a:solidFill>
                <a:latin typeface="Open Sans"/>
              </a:rPr>
              <a:t>Schema-less </a:t>
            </a:r>
            <a:r>
              <a:rPr lang="en-GB" dirty="0">
                <a:solidFill>
                  <a:srgbClr val="221D1F"/>
                </a:solidFill>
                <a:latin typeface="Open Sans"/>
              </a:rPr>
              <a:t>databases still need careful migration due to the implicit schema in any code that accesses the data</a:t>
            </a:r>
            <a:r>
              <a:rPr lang="en-GB" dirty="0" smtClean="0">
                <a:solidFill>
                  <a:srgbClr val="221D1F"/>
                </a:solidFill>
                <a:latin typeface="Open Sans"/>
              </a:rPr>
              <a:t>.</a:t>
            </a:r>
          </a:p>
          <a:p>
            <a:pPr algn="just"/>
            <a:endParaRPr lang="en-GB" dirty="0">
              <a:solidFill>
                <a:srgbClr val="221D1F"/>
              </a:solidFill>
              <a:latin typeface="Open Sans"/>
            </a:endParaRPr>
          </a:p>
          <a:p>
            <a:pPr algn="just"/>
            <a:r>
              <a:rPr lang="en-GB" dirty="0">
                <a:solidFill>
                  <a:srgbClr val="221D1F"/>
                </a:solidFill>
                <a:latin typeface="Open Sans"/>
              </a:rPr>
              <a:t>Schema-less databases can use the same migration techniques as databases with strong </a:t>
            </a:r>
            <a:r>
              <a:rPr lang="en-GB" dirty="0" smtClean="0">
                <a:solidFill>
                  <a:srgbClr val="221D1F"/>
                </a:solidFill>
                <a:latin typeface="Open Sans"/>
              </a:rPr>
              <a:t>schemas. </a:t>
            </a:r>
          </a:p>
          <a:p>
            <a:pPr algn="just"/>
            <a:endParaRPr lang="en-GB" dirty="0">
              <a:solidFill>
                <a:srgbClr val="221D1F"/>
              </a:solidFill>
              <a:latin typeface="Open Sans"/>
            </a:endParaRPr>
          </a:p>
          <a:p>
            <a:pPr algn="just"/>
            <a:r>
              <a:rPr lang="en-GB" dirty="0" smtClean="0">
                <a:solidFill>
                  <a:srgbClr val="221D1F"/>
                </a:solidFill>
                <a:latin typeface="Open Sans"/>
              </a:rPr>
              <a:t>In </a:t>
            </a:r>
            <a:r>
              <a:rPr lang="en-GB" dirty="0">
                <a:solidFill>
                  <a:srgbClr val="221D1F"/>
                </a:solidFill>
                <a:latin typeface="Open Sans"/>
              </a:rPr>
              <a:t>schema-less databases we can also read data in a way that's tolerant to changes in the data's implicit schema and use incremental migration to update data, thus allowing for zero downtime deployments, making them more popular with 24*7 systems.</a:t>
            </a:r>
            <a:endParaRPr lang="en-GB" b="0" i="0" dirty="0">
              <a:solidFill>
                <a:srgbClr val="221D1F"/>
              </a:solidFill>
              <a:effectLst/>
              <a:latin typeface="Open San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Schemaless</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Databases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685800" y="990600"/>
            <a:ext cx="7620000" cy="2862322"/>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collection of documents</a:t>
            </a:r>
          </a:p>
          <a:p>
            <a:pPr marL="285750" indent="-285750" algn="just">
              <a:buFont typeface="Arial" panose="020B0604020202020204" pitchFamily="34" charset="0"/>
              <a:buChar char="•"/>
            </a:pPr>
            <a:r>
              <a:rPr lang="en-GB" dirty="0"/>
              <a:t>Data in this model is stored inside documents.</a:t>
            </a:r>
          </a:p>
          <a:p>
            <a:pPr marL="285750" indent="-285750" algn="just">
              <a:buFont typeface="Arial" panose="020B0604020202020204" pitchFamily="34" charset="0"/>
              <a:buChar char="•"/>
            </a:pPr>
            <a:r>
              <a:rPr lang="en-GB" dirty="0"/>
              <a:t>A document is a key value collection where the key allows access to its value.</a:t>
            </a:r>
          </a:p>
          <a:p>
            <a:pPr marL="285750" indent="-285750" algn="just">
              <a:buFont typeface="Arial" panose="020B0604020202020204" pitchFamily="34" charset="0"/>
              <a:buChar char="•"/>
            </a:pPr>
            <a:r>
              <a:rPr lang="en-GB" dirty="0"/>
              <a:t>Documents are not typically forced to have a schema and therefore are flexible and easy to change.</a:t>
            </a:r>
          </a:p>
          <a:p>
            <a:pPr marL="285750" indent="-285750" algn="just">
              <a:buFont typeface="Arial" panose="020B0604020202020204" pitchFamily="34" charset="0"/>
              <a:buChar char="•"/>
            </a:pPr>
            <a:r>
              <a:rPr lang="en-GB" dirty="0"/>
              <a:t>Documents are stored into collections in order to group different kinds of data.</a:t>
            </a:r>
          </a:p>
          <a:p>
            <a:pPr marL="285750" indent="-285750" algn="just">
              <a:buFont typeface="Arial" panose="020B0604020202020204" pitchFamily="34" charset="0"/>
              <a:buChar char="•"/>
            </a:pPr>
            <a:r>
              <a:rPr lang="en-GB" dirty="0"/>
              <a:t>Documents can contain many different key-value pairs, or key-array pairs, or even nested documents</a:t>
            </a:r>
            <a:r>
              <a:rPr lang="en-GB" dirty="0" smtClean="0"/>
              <a:t>. </a:t>
            </a:r>
          </a:p>
          <a:p>
            <a:pPr marL="285750" indent="-285750" algn="just">
              <a:buFont typeface="Arial" panose="020B0604020202020204" pitchFamily="34" charset="0"/>
              <a:buChar char="•"/>
            </a:pPr>
            <a:r>
              <a:rPr lang="en-GB" dirty="0" smtClean="0"/>
              <a:t>The differences between Relational and Document model are:</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988355684"/>
              </p:ext>
            </p:extLst>
          </p:nvPr>
        </p:nvGraphicFramePr>
        <p:xfrm>
          <a:off x="1295400" y="3962400"/>
          <a:ext cx="6781800" cy="2133600"/>
        </p:xfrm>
        <a:graphic>
          <a:graphicData uri="http://schemas.openxmlformats.org/drawingml/2006/table">
            <a:tbl>
              <a:tblPr/>
              <a:tblGrid>
                <a:gridCol w="3390900"/>
                <a:gridCol w="3390900"/>
              </a:tblGrid>
              <a:tr h="0">
                <a:tc>
                  <a:txBody>
                    <a:bodyPr/>
                    <a:lstStyle/>
                    <a:p>
                      <a:pPr algn="l" fontAlgn="b"/>
                      <a:r>
                        <a:rPr lang="en-IN">
                          <a:effectLst/>
                        </a:rPr>
                        <a:t>Relational model</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a:effectLst/>
                        </a:rPr>
                        <a:t>Document model</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Tables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Collections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Rows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Documents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Columns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Key/value pairs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Joins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not available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92964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228600" y="0"/>
            <a:ext cx="8001000" cy="830997"/>
          </a:xfrm>
          <a:prstGeom prst="rect">
            <a:avLst/>
          </a:prstGeom>
          <a:noFill/>
        </p:spPr>
        <p:txBody>
          <a:bodyPr wrap="squar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 to NO SQL</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11" name="Rectangle 10"/>
          <p:cNvSpPr/>
          <p:nvPr/>
        </p:nvSpPr>
        <p:spPr>
          <a:xfrm>
            <a:off x="685800" y="1443841"/>
            <a:ext cx="7772400" cy="4154984"/>
          </a:xfrm>
          <a:prstGeom prst="rect">
            <a:avLst/>
          </a:prstGeom>
        </p:spPr>
        <p:txBody>
          <a:bodyPr wrap="square">
            <a:spAutoFit/>
          </a:bodyPr>
          <a:lstStyle/>
          <a:p>
            <a:pPr algn="just"/>
            <a:r>
              <a:rPr lang="en-US" sz="2400" dirty="0" smtClean="0"/>
              <a:t>A </a:t>
            </a:r>
            <a:r>
              <a:rPr lang="en-US" sz="2400" b="1" dirty="0" err="1" smtClean="0"/>
              <a:t>NoSQL</a:t>
            </a:r>
            <a:r>
              <a:rPr lang="en-US" sz="2400" dirty="0" smtClean="0"/>
              <a:t> originally referring to non SQL or non relational is a database that provides a mechanism for storage and retrieval of data. This data is modeled in means other than the tabular relations used in relational databases. Such databases came into existence in the late 1960s, but did not obtain the </a:t>
            </a:r>
            <a:r>
              <a:rPr lang="en-US" sz="2400" dirty="0" err="1" smtClean="0"/>
              <a:t>NoSQL</a:t>
            </a:r>
            <a:r>
              <a:rPr lang="en-US" sz="2400" dirty="0" smtClean="0"/>
              <a:t> moniker until a surge of popularity in the early twenty-first century. </a:t>
            </a:r>
            <a:r>
              <a:rPr lang="en-US" sz="2400" dirty="0" err="1" smtClean="0"/>
              <a:t>NoSQL</a:t>
            </a:r>
            <a:r>
              <a:rPr lang="en-US" sz="2400" dirty="0" smtClean="0"/>
              <a:t> databases are used in real-time web applications and big data and their use are increasing over time. </a:t>
            </a:r>
            <a:r>
              <a:rPr lang="en-US" sz="2400" dirty="0" err="1" smtClean="0"/>
              <a:t>NoSQL</a:t>
            </a:r>
            <a:r>
              <a:rPr lang="en-US" sz="2400" dirty="0" smtClean="0"/>
              <a:t> systems are also sometimes called Not only SQL to emphasize the fact that they may support SQL-like query languages.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Materialized Views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457200" y="1143000"/>
            <a:ext cx="8153400" cy="3962400"/>
          </a:xfrm>
          <a:prstGeom prst="rect">
            <a:avLst/>
          </a:prstGeom>
          <a:noFill/>
        </p:spPr>
        <p:txBody>
          <a:bodyPr wrap="square" rtlCol="0">
            <a:spAutoFit/>
          </a:bodyPr>
          <a:lstStyle/>
          <a:p>
            <a:pPr algn="just" fontAlgn="base"/>
            <a:r>
              <a:rPr lang="en-GB" dirty="0"/>
              <a:t>A View is a virtual relation that acts as an actual relation. It is not a part of logical relational model of the database system. Tuples of the view are not stored in the database system and tuples of the view are generated every time the view is accessed. Query expression of the view is stored in the databases system</a:t>
            </a:r>
            <a:r>
              <a:rPr lang="en-GB" dirty="0" smtClean="0"/>
              <a:t>.</a:t>
            </a:r>
          </a:p>
          <a:p>
            <a:pPr algn="just" fontAlgn="base"/>
            <a:endParaRPr lang="en-GB" dirty="0"/>
          </a:p>
          <a:p>
            <a:pPr algn="just" fontAlgn="base"/>
            <a:r>
              <a:rPr lang="en-GB" dirty="0"/>
              <a:t>Views can be used everywhere were we can use the actual relation. Views can be used to create custom virtual relations according to the needs of a specific user. We can create as many views as we want in a databases system.</a:t>
            </a:r>
          </a:p>
          <a:p>
            <a:pPr algn="just"/>
            <a:endParaRPr lang="en-GB" dirty="0" smtClean="0"/>
          </a:p>
          <a:p>
            <a:pPr algn="just"/>
            <a:r>
              <a:rPr lang="en-GB" dirty="0"/>
              <a:t>When the results of a view expression are stored in a database system, they are called materialized views. SQL does not provides any standard way of defining materialized view, however some database management system provides custom extensions to use materialized views. The process of keeping the materialized views updated is know as view maintenance.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Distribution Models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304800" y="990600"/>
            <a:ext cx="8610600" cy="3785652"/>
          </a:xfrm>
          <a:prstGeom prst="rect">
            <a:avLst/>
          </a:prstGeom>
          <a:noFill/>
        </p:spPr>
        <p:txBody>
          <a:bodyPr wrap="square" rtlCol="0">
            <a:spAutoFit/>
          </a:bodyPr>
          <a:lstStyle/>
          <a:p>
            <a:pPr algn="just"/>
            <a:r>
              <a:rPr lang="en-GB" sz="2000" dirty="0"/>
              <a:t>Aggregate oriented databases make distribution of data easier, since the distribution mechanism has to move the aggregate and not have to worry about related data, as all the related data is contained in the aggregate. There are two styles of distributing data</a:t>
            </a:r>
            <a:r>
              <a:rPr lang="en-GB" sz="2000" dirty="0" smtClean="0"/>
              <a:t>:</a:t>
            </a:r>
          </a:p>
          <a:p>
            <a:pPr algn="just"/>
            <a:endParaRPr lang="en-GB" sz="2000" b="1" dirty="0"/>
          </a:p>
          <a:p>
            <a:pPr algn="just"/>
            <a:r>
              <a:rPr lang="en-GB" sz="2000" b="1" dirty="0"/>
              <a:t>Sharding: </a:t>
            </a:r>
            <a:endParaRPr lang="en-GB" sz="2000" b="1" dirty="0" smtClean="0"/>
          </a:p>
          <a:p>
            <a:pPr algn="just"/>
            <a:r>
              <a:rPr lang="en-GB" sz="2000" dirty="0" smtClean="0"/>
              <a:t>Sharding </a:t>
            </a:r>
            <a:r>
              <a:rPr lang="en-GB" sz="2000" dirty="0"/>
              <a:t>distributes different data across multiple servers, so each server acts as the single source for a subset of data</a:t>
            </a:r>
            <a:r>
              <a:rPr lang="en-GB" sz="2000" dirty="0" smtClean="0"/>
              <a:t>.</a:t>
            </a:r>
          </a:p>
          <a:p>
            <a:pPr algn="just"/>
            <a:endParaRPr lang="en-GB" sz="2000" dirty="0"/>
          </a:p>
          <a:p>
            <a:pPr algn="just"/>
            <a:r>
              <a:rPr lang="en-GB" sz="2000" b="1" dirty="0"/>
              <a:t>Replication: </a:t>
            </a:r>
            <a:endParaRPr lang="en-GB" sz="2000" b="1" dirty="0" smtClean="0"/>
          </a:p>
          <a:p>
            <a:pPr algn="just"/>
            <a:r>
              <a:rPr lang="en-GB" sz="2000" dirty="0" smtClean="0"/>
              <a:t>Replication </a:t>
            </a:r>
            <a:r>
              <a:rPr lang="en-GB" sz="2000" dirty="0"/>
              <a:t>copies data across multiple servers, so each bit of data can be found in multiple places.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Distribution Models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304800" y="990600"/>
            <a:ext cx="8610600" cy="4708981"/>
          </a:xfrm>
          <a:prstGeom prst="rect">
            <a:avLst/>
          </a:prstGeom>
          <a:noFill/>
        </p:spPr>
        <p:txBody>
          <a:bodyPr wrap="square" rtlCol="0">
            <a:spAutoFit/>
          </a:bodyPr>
          <a:lstStyle/>
          <a:p>
            <a:pPr algn="just"/>
            <a:r>
              <a:rPr lang="en-GB" sz="2000" dirty="0" smtClean="0"/>
              <a:t>Replication </a:t>
            </a:r>
            <a:r>
              <a:rPr lang="en-GB" sz="2000" dirty="0"/>
              <a:t>comes in two </a:t>
            </a:r>
            <a:r>
              <a:rPr lang="en-GB" sz="2000" dirty="0" smtClean="0"/>
              <a:t>forms:</a:t>
            </a:r>
          </a:p>
          <a:p>
            <a:pPr algn="just"/>
            <a:endParaRPr lang="en-GB" sz="2000" dirty="0"/>
          </a:p>
          <a:p>
            <a:pPr marL="800100" lvl="1" indent="-342900" algn="just">
              <a:buFont typeface="+mj-lt"/>
              <a:buAutoNum type="arabicPeriod"/>
            </a:pPr>
            <a:r>
              <a:rPr lang="en-GB" sz="2000" dirty="0"/>
              <a:t>Master-slave replication makes one node the authoritative copy that handles writes while slaves synchronize with the master and may handle reads</a:t>
            </a:r>
            <a:r>
              <a:rPr lang="en-GB" sz="2000" dirty="0" smtClean="0"/>
              <a:t>.</a:t>
            </a:r>
          </a:p>
          <a:p>
            <a:pPr marL="800100" lvl="1" indent="-342900" algn="just">
              <a:buFont typeface="+mj-lt"/>
              <a:buAutoNum type="arabicPeriod"/>
            </a:pPr>
            <a:endParaRPr lang="en-GB" sz="2000" dirty="0"/>
          </a:p>
          <a:p>
            <a:pPr marL="800100" lvl="1" indent="-342900" algn="just">
              <a:buFont typeface="+mj-lt"/>
              <a:buAutoNum type="arabicPeriod"/>
            </a:pPr>
            <a:r>
              <a:rPr lang="en-GB" sz="2000" dirty="0"/>
              <a:t>Peer-to-peer replication allows writes to any node; the nodes coordinate to synchronize their copies of the data</a:t>
            </a:r>
            <a:r>
              <a:rPr lang="en-GB" sz="2000" dirty="0" smtClean="0"/>
              <a:t>.</a:t>
            </a:r>
          </a:p>
          <a:p>
            <a:pPr lvl="1" algn="just"/>
            <a:endParaRPr lang="en-GB" sz="2000" dirty="0"/>
          </a:p>
          <a:p>
            <a:pPr algn="just"/>
            <a:r>
              <a:rPr lang="en-GB" sz="2000" dirty="0"/>
              <a:t>Master-slave replication reduces the chance of update conflicts but peer-to-peer replication avoids loading all writes onto a single server creating a single point of failure. A system may use either or both techniques. </a:t>
            </a:r>
            <a:endParaRPr lang="en-GB" sz="2000" dirty="0" smtClean="0"/>
          </a:p>
          <a:p>
            <a:pPr algn="just"/>
            <a:endParaRPr lang="en-GB" sz="2000" dirty="0"/>
          </a:p>
          <a:p>
            <a:pPr algn="just"/>
            <a:r>
              <a:rPr lang="en-GB" sz="2000" dirty="0" smtClean="0"/>
              <a:t>Like </a:t>
            </a:r>
            <a:r>
              <a:rPr lang="en-GB" sz="2000" dirty="0" err="1"/>
              <a:t>Riak</a:t>
            </a:r>
            <a:r>
              <a:rPr lang="en-GB" sz="2000" dirty="0"/>
              <a:t> database shards the data and also replicates it based on the replication factor.</a:t>
            </a:r>
          </a:p>
        </p:txBody>
      </p:sp>
    </p:spTree>
    <p:extLst>
      <p:ext uri="{BB962C8B-B14F-4D97-AF65-F5344CB8AC3E}">
        <p14:creationId xmlns:p14="http://schemas.microsoft.com/office/powerpoint/2010/main" val="43798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Sharding</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762000" y="1447800"/>
            <a:ext cx="7543800" cy="923330"/>
          </a:xfrm>
          <a:prstGeom prst="rect">
            <a:avLst/>
          </a:prstGeom>
          <a:noFill/>
        </p:spPr>
        <p:txBody>
          <a:bodyPr wrap="square" rtlCol="0">
            <a:spAutoFit/>
          </a:bodyPr>
          <a:lstStyle/>
          <a:p>
            <a:pPr algn="just"/>
            <a:r>
              <a:rPr lang="en-GB" b="1" dirty="0"/>
              <a:t>Sharding</a:t>
            </a:r>
            <a:r>
              <a:rPr lang="en-GB" dirty="0"/>
              <a:t> is a type of database partitioning that separates very large databases </a:t>
            </a:r>
            <a:r>
              <a:rPr lang="en-GB" dirty="0" smtClean="0"/>
              <a:t>into </a:t>
            </a:r>
            <a:r>
              <a:rPr lang="en-GB" dirty="0"/>
              <a:t>smaller, faster, more easily managed parts called data shards. The word </a:t>
            </a:r>
            <a:r>
              <a:rPr lang="en-GB" b="1" dirty="0"/>
              <a:t>shard</a:t>
            </a:r>
            <a:r>
              <a:rPr lang="en-GB" dirty="0"/>
              <a:t> means a small part of a whole.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Sharding</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2" name="Picture 1"/>
          <p:cNvPicPr>
            <a:picLocks noChangeAspect="1"/>
          </p:cNvPicPr>
          <p:nvPr/>
        </p:nvPicPr>
        <p:blipFill>
          <a:blip r:embed="rId3"/>
          <a:stretch>
            <a:fillRect/>
          </a:stretch>
        </p:blipFill>
        <p:spPr>
          <a:xfrm>
            <a:off x="685800" y="992091"/>
            <a:ext cx="7114681" cy="5171179"/>
          </a:xfrm>
          <a:prstGeom prst="rect">
            <a:avLst/>
          </a:prstGeom>
        </p:spPr>
      </p:pic>
    </p:spTree>
    <p:extLst>
      <p:ext uri="{BB962C8B-B14F-4D97-AF65-F5344CB8AC3E}">
        <p14:creationId xmlns:p14="http://schemas.microsoft.com/office/powerpoint/2010/main" val="543071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Sharding</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3" name="Picture 2"/>
          <p:cNvPicPr>
            <a:picLocks noChangeAspect="1"/>
          </p:cNvPicPr>
          <p:nvPr/>
        </p:nvPicPr>
        <p:blipFill>
          <a:blip r:embed="rId3"/>
          <a:stretch>
            <a:fillRect/>
          </a:stretch>
        </p:blipFill>
        <p:spPr>
          <a:xfrm>
            <a:off x="391837" y="1080761"/>
            <a:ext cx="7761563" cy="5089072"/>
          </a:xfrm>
          <a:prstGeom prst="rect">
            <a:avLst/>
          </a:prstGeom>
        </p:spPr>
      </p:pic>
    </p:spTree>
    <p:extLst>
      <p:ext uri="{BB962C8B-B14F-4D97-AF65-F5344CB8AC3E}">
        <p14:creationId xmlns:p14="http://schemas.microsoft.com/office/powerpoint/2010/main" val="3859423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762000" y="1447800"/>
            <a:ext cx="7543800" cy="1200329"/>
          </a:xfrm>
          <a:prstGeom prst="rect">
            <a:avLst/>
          </a:prstGeom>
          <a:noFill/>
        </p:spPr>
        <p:txBody>
          <a:bodyPr wrap="square" rtlCol="0">
            <a:spAutoFit/>
          </a:bodyPr>
          <a:lstStyle/>
          <a:p>
            <a:pPr algn="just"/>
            <a:r>
              <a:rPr lang="en-GB" dirty="0"/>
              <a:t>Data </a:t>
            </a:r>
            <a:r>
              <a:rPr lang="en-GB" b="1" dirty="0"/>
              <a:t>replication</a:t>
            </a:r>
            <a:r>
              <a:rPr lang="en-GB" dirty="0"/>
              <a:t> is the concept of having data, within a system, be geo-distributed; preferably through a non-interactive, reliable process. </a:t>
            </a:r>
            <a:r>
              <a:rPr lang="en-GB" dirty="0" smtClean="0"/>
              <a:t>Instead</a:t>
            </a:r>
            <a:r>
              <a:rPr lang="en-GB" dirty="0"/>
              <a:t>, these systems can be backed up via a semi-manual process where live recovery wouldn't be much of an issue.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2" name="Picture 1"/>
          <p:cNvPicPr>
            <a:picLocks noChangeAspect="1"/>
          </p:cNvPicPr>
          <p:nvPr/>
        </p:nvPicPr>
        <p:blipFill>
          <a:blip r:embed="rId3"/>
          <a:stretch>
            <a:fillRect/>
          </a:stretch>
        </p:blipFill>
        <p:spPr>
          <a:xfrm>
            <a:off x="813787" y="990567"/>
            <a:ext cx="7364025" cy="5105466"/>
          </a:xfrm>
          <a:prstGeom prst="rect">
            <a:avLst/>
          </a:prstGeom>
        </p:spPr>
      </p:pic>
    </p:spTree>
    <p:extLst>
      <p:ext uri="{BB962C8B-B14F-4D97-AF65-F5344CB8AC3E}">
        <p14:creationId xmlns:p14="http://schemas.microsoft.com/office/powerpoint/2010/main" val="216013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3" name="Picture 2"/>
          <p:cNvPicPr>
            <a:picLocks noChangeAspect="1"/>
          </p:cNvPicPr>
          <p:nvPr/>
        </p:nvPicPr>
        <p:blipFill>
          <a:blip r:embed="rId3"/>
          <a:stretch>
            <a:fillRect/>
          </a:stretch>
        </p:blipFill>
        <p:spPr>
          <a:xfrm>
            <a:off x="1147593" y="1015313"/>
            <a:ext cx="6848813" cy="5078978"/>
          </a:xfrm>
          <a:prstGeom prst="rect">
            <a:avLst/>
          </a:prstGeom>
        </p:spPr>
      </p:pic>
    </p:spTree>
    <p:extLst>
      <p:ext uri="{BB962C8B-B14F-4D97-AF65-F5344CB8AC3E}">
        <p14:creationId xmlns:p14="http://schemas.microsoft.com/office/powerpoint/2010/main" val="1932070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Master-Slave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2" name="Picture 1"/>
          <p:cNvPicPr>
            <a:picLocks noChangeAspect="1"/>
          </p:cNvPicPr>
          <p:nvPr/>
        </p:nvPicPr>
        <p:blipFill>
          <a:blip r:embed="rId3"/>
          <a:stretch>
            <a:fillRect/>
          </a:stretch>
        </p:blipFill>
        <p:spPr>
          <a:xfrm>
            <a:off x="609600" y="970960"/>
            <a:ext cx="8182238" cy="5245322"/>
          </a:xfrm>
          <a:prstGeom prst="rect">
            <a:avLst/>
          </a:prstGeom>
        </p:spPr>
      </p:pic>
    </p:spTree>
    <p:extLst>
      <p:ext uri="{BB962C8B-B14F-4D97-AF65-F5344CB8AC3E}">
        <p14:creationId xmlns:p14="http://schemas.microsoft.com/office/powerpoint/2010/main" val="2050670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228600" y="0"/>
            <a:ext cx="8001000" cy="830997"/>
          </a:xfrm>
          <a:prstGeom prst="rect">
            <a:avLst/>
          </a:prstGeom>
          <a:noFill/>
        </p:spPr>
        <p:txBody>
          <a:bodyPr wrap="squar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 to NO SQL</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11" name="Rectangle 10"/>
          <p:cNvSpPr/>
          <p:nvPr/>
        </p:nvSpPr>
        <p:spPr>
          <a:xfrm>
            <a:off x="685800" y="1443841"/>
            <a:ext cx="7772400" cy="4154984"/>
          </a:xfrm>
          <a:prstGeom prst="rect">
            <a:avLst/>
          </a:prstGeom>
        </p:spPr>
        <p:txBody>
          <a:bodyPr wrap="square">
            <a:spAutoFit/>
          </a:bodyPr>
          <a:lstStyle/>
          <a:p>
            <a:pPr fontAlgn="base"/>
            <a:r>
              <a:rPr lang="en-US" sz="2400" b="1" dirty="0" smtClean="0"/>
              <a:t>Types of </a:t>
            </a:r>
            <a:r>
              <a:rPr lang="en-US" sz="2400" b="1" dirty="0" err="1" smtClean="0"/>
              <a:t>NoSQL</a:t>
            </a:r>
            <a:r>
              <a:rPr lang="en-US" sz="2400" b="1" dirty="0" smtClean="0"/>
              <a:t> databases</a:t>
            </a:r>
          </a:p>
          <a:p>
            <a:pPr fontAlgn="base"/>
            <a:endParaRPr lang="en-US" sz="2400" b="1" dirty="0" smtClean="0"/>
          </a:p>
          <a:p>
            <a:pPr fontAlgn="base"/>
            <a:r>
              <a:rPr lang="en-US" sz="2400" dirty="0" err="1" smtClean="0"/>
              <a:t>NoSQL</a:t>
            </a:r>
            <a:r>
              <a:rPr lang="en-US" sz="2400" dirty="0" smtClean="0"/>
              <a:t> databases fall into four main categories:</a:t>
            </a:r>
          </a:p>
          <a:p>
            <a:pPr fontAlgn="base"/>
            <a:endParaRPr lang="en-US" sz="2400" dirty="0" smtClean="0"/>
          </a:p>
          <a:p>
            <a:pPr fontAlgn="base"/>
            <a:r>
              <a:rPr lang="en-US" sz="2400" b="1" dirty="0" smtClean="0"/>
              <a:t>Key value Stores — </a:t>
            </a:r>
            <a:r>
              <a:rPr lang="en-US" sz="2400" dirty="0" err="1" smtClean="0"/>
              <a:t>Riak</a:t>
            </a:r>
            <a:r>
              <a:rPr lang="en-US" sz="2400" dirty="0" smtClean="0"/>
              <a:t>, </a:t>
            </a:r>
            <a:r>
              <a:rPr lang="en-US" sz="2400" dirty="0" err="1" smtClean="0"/>
              <a:t>Voldemort</a:t>
            </a:r>
            <a:r>
              <a:rPr lang="en-US" sz="2400" dirty="0" smtClean="0"/>
              <a:t>, and </a:t>
            </a:r>
            <a:r>
              <a:rPr lang="en-US" sz="2400" dirty="0" err="1" smtClean="0"/>
              <a:t>Redis</a:t>
            </a:r>
            <a:endParaRPr lang="en-US" sz="2400" dirty="0" smtClean="0"/>
          </a:p>
          <a:p>
            <a:pPr fontAlgn="base"/>
            <a:endParaRPr lang="en-US" sz="2400" dirty="0" smtClean="0"/>
          </a:p>
          <a:p>
            <a:pPr fontAlgn="base"/>
            <a:r>
              <a:rPr lang="en-US" sz="2400" b="1" dirty="0" smtClean="0"/>
              <a:t>Wide Column Stores — </a:t>
            </a:r>
            <a:r>
              <a:rPr lang="en-US" sz="2400" dirty="0" smtClean="0"/>
              <a:t>Cassandra and </a:t>
            </a:r>
            <a:r>
              <a:rPr lang="en-US" sz="2400" dirty="0" err="1" smtClean="0"/>
              <a:t>HBase</a:t>
            </a:r>
            <a:r>
              <a:rPr lang="en-US" sz="2400" dirty="0" smtClean="0"/>
              <a:t>.</a:t>
            </a:r>
          </a:p>
          <a:p>
            <a:pPr fontAlgn="base"/>
            <a:endParaRPr lang="en-US" sz="2400" dirty="0" smtClean="0"/>
          </a:p>
          <a:p>
            <a:pPr fontAlgn="base"/>
            <a:r>
              <a:rPr lang="en-US" sz="2400" b="1" dirty="0" smtClean="0"/>
              <a:t>Document databases — </a:t>
            </a:r>
            <a:r>
              <a:rPr lang="en-US" sz="2400" dirty="0" err="1" smtClean="0"/>
              <a:t>MongoDB</a:t>
            </a:r>
            <a:endParaRPr lang="en-US" sz="2400" dirty="0" smtClean="0"/>
          </a:p>
          <a:p>
            <a:pPr fontAlgn="base"/>
            <a:endParaRPr lang="en-US" sz="2400" dirty="0" smtClean="0"/>
          </a:p>
          <a:p>
            <a:pPr fontAlgn="base"/>
            <a:r>
              <a:rPr lang="en-US" sz="2400" b="1" dirty="0" smtClean="0"/>
              <a:t>Graph databases </a:t>
            </a:r>
            <a:r>
              <a:rPr lang="en-US" sz="2400" dirty="0" smtClean="0"/>
              <a:t>— Neo4J and </a:t>
            </a:r>
            <a:r>
              <a:rPr lang="en-US" sz="2400" dirty="0" err="1" smtClean="0"/>
              <a:t>HyperGraphDB</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Peer-Peer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3" name="TextBox 2"/>
          <p:cNvSpPr txBox="1"/>
          <p:nvPr/>
        </p:nvSpPr>
        <p:spPr>
          <a:xfrm>
            <a:off x="457200" y="1371600"/>
            <a:ext cx="8229600" cy="3785652"/>
          </a:xfrm>
          <a:prstGeom prst="rect">
            <a:avLst/>
          </a:prstGeom>
          <a:noFill/>
        </p:spPr>
        <p:txBody>
          <a:bodyPr wrap="square" rtlCol="0">
            <a:spAutoFit/>
          </a:bodyPr>
          <a:lstStyle/>
          <a:p>
            <a:pPr algn="just"/>
            <a:r>
              <a:rPr lang="en-GB" sz="2400" dirty="0" smtClean="0"/>
              <a:t>Master-Slave replication helps with read scalability but doesn’t help with scalability of writes. It provides resilience against failure of a slave but not against master. Peer-to-peer replication attacks these problems by not having a master. All the replicas have equal weight. They can all accept WRITES and the loss of any of them does not prevent access to the data store. </a:t>
            </a:r>
          </a:p>
          <a:p>
            <a:pPr algn="just"/>
            <a:endParaRPr lang="en-GB" sz="2400" dirty="0"/>
          </a:p>
          <a:p>
            <a:pPr algn="just"/>
            <a:r>
              <a:rPr lang="en-GB" sz="2400" dirty="0" smtClean="0"/>
              <a:t>With a peer-to-peer replication cluster, we can ride over node failures without losing access to data. Furthermore, we can easily add nodes to improve the performance. </a:t>
            </a:r>
            <a:endParaRPr lang="en-I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Peer-Peer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2" name="Picture 1"/>
          <p:cNvPicPr>
            <a:picLocks noChangeAspect="1"/>
          </p:cNvPicPr>
          <p:nvPr/>
        </p:nvPicPr>
        <p:blipFill>
          <a:blip r:embed="rId3"/>
          <a:stretch>
            <a:fillRect/>
          </a:stretch>
        </p:blipFill>
        <p:spPr>
          <a:xfrm>
            <a:off x="1114162" y="1085570"/>
            <a:ext cx="7115438" cy="4915459"/>
          </a:xfrm>
          <a:prstGeom prst="rect">
            <a:avLst/>
          </a:prstGeom>
        </p:spPr>
      </p:pic>
    </p:spTree>
    <p:extLst>
      <p:ext uri="{BB962C8B-B14F-4D97-AF65-F5344CB8AC3E}">
        <p14:creationId xmlns:p14="http://schemas.microsoft.com/office/powerpoint/2010/main" val="22562172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Peer-Peer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3" name="Picture 2"/>
          <p:cNvPicPr>
            <a:picLocks noChangeAspect="1"/>
          </p:cNvPicPr>
          <p:nvPr/>
        </p:nvPicPr>
        <p:blipFill>
          <a:blip r:embed="rId3"/>
          <a:stretch>
            <a:fillRect/>
          </a:stretch>
        </p:blipFill>
        <p:spPr>
          <a:xfrm>
            <a:off x="685800" y="1066800"/>
            <a:ext cx="8106038" cy="4645802"/>
          </a:xfrm>
          <a:prstGeom prst="rect">
            <a:avLst/>
          </a:prstGeom>
        </p:spPr>
      </p:pic>
    </p:spTree>
    <p:extLst>
      <p:ext uri="{BB962C8B-B14F-4D97-AF65-F5344CB8AC3E}">
        <p14:creationId xmlns:p14="http://schemas.microsoft.com/office/powerpoint/2010/main" val="511409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Sharding</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304800" y="1066800"/>
            <a:ext cx="8001000" cy="3170099"/>
          </a:xfrm>
          <a:prstGeom prst="rect">
            <a:avLst/>
          </a:prstGeom>
          <a:noFill/>
        </p:spPr>
        <p:txBody>
          <a:bodyPr wrap="square" rtlCol="0">
            <a:spAutoFit/>
          </a:bodyPr>
          <a:lstStyle/>
          <a:p>
            <a:pPr algn="just" fontAlgn="base"/>
            <a:r>
              <a:rPr lang="en-GB" sz="2000" b="1" i="1" u="sng" dirty="0" smtClean="0"/>
              <a:t>REPLICATION</a:t>
            </a:r>
            <a:r>
              <a:rPr lang="en-GB" sz="2000" dirty="0"/>
              <a:t> creates additional copies of the data and allows for automatic failover to another node. Replication may help with horizontal scaling of </a:t>
            </a:r>
            <a:r>
              <a:rPr lang="en-GB" sz="2000" dirty="0" smtClean="0"/>
              <a:t>READS </a:t>
            </a:r>
            <a:r>
              <a:rPr lang="en-GB" sz="2000" dirty="0"/>
              <a:t>if you are OK to read data that potentially isn't the latest</a:t>
            </a:r>
            <a:r>
              <a:rPr lang="en-GB" sz="2000" dirty="0" smtClean="0"/>
              <a:t>.</a:t>
            </a:r>
          </a:p>
          <a:p>
            <a:pPr algn="just" fontAlgn="base"/>
            <a:endParaRPr lang="en-GB" sz="2000" dirty="0"/>
          </a:p>
          <a:p>
            <a:pPr algn="just" fontAlgn="base"/>
            <a:r>
              <a:rPr lang="en-GB" sz="2000" b="1" i="1" u="sng" dirty="0" smtClean="0"/>
              <a:t>SHARDING</a:t>
            </a:r>
            <a:r>
              <a:rPr lang="en-GB" sz="2000" dirty="0"/>
              <a:t> allows for horizontal scaling of data writes by partitioning data across multiple servers using a </a:t>
            </a:r>
            <a:r>
              <a:rPr lang="en-GB" sz="2000" i="1" dirty="0"/>
              <a:t>shard key</a:t>
            </a:r>
            <a:r>
              <a:rPr lang="en-GB" sz="2000" dirty="0"/>
              <a:t>. It's important to </a:t>
            </a:r>
            <a:r>
              <a:rPr lang="en-GB" sz="2000" u="sng" dirty="0"/>
              <a:t>choose a good shard key</a:t>
            </a:r>
            <a:r>
              <a:rPr lang="en-GB" sz="2000" dirty="0"/>
              <a:t>. </a:t>
            </a:r>
            <a:endParaRPr lang="en-GB" sz="2000" dirty="0" smtClean="0"/>
          </a:p>
          <a:p>
            <a:pPr algn="just" fontAlgn="base"/>
            <a:endParaRPr lang="en-GB" sz="2000" dirty="0"/>
          </a:p>
          <a:p>
            <a:pPr algn="just" fontAlgn="base"/>
            <a:r>
              <a:rPr lang="en-GB" sz="2000" dirty="0" smtClean="0"/>
              <a:t>For </a:t>
            </a:r>
            <a:r>
              <a:rPr lang="en-GB" sz="2000" dirty="0"/>
              <a:t>example, a poor choice of shard key could lead to "hot spots" of data only being written on a single shard.</a:t>
            </a:r>
          </a:p>
        </p:txBody>
      </p:sp>
      <p:pic>
        <p:nvPicPr>
          <p:cNvPr id="2" name="Picture 1"/>
          <p:cNvPicPr>
            <a:picLocks noChangeAspect="1"/>
          </p:cNvPicPr>
          <p:nvPr/>
        </p:nvPicPr>
        <p:blipFill>
          <a:blip r:embed="rId3"/>
          <a:stretch>
            <a:fillRect/>
          </a:stretch>
        </p:blipFill>
        <p:spPr>
          <a:xfrm>
            <a:off x="811997" y="4541699"/>
            <a:ext cx="7482301" cy="16588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Sharding</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2" name="Picture 1"/>
          <p:cNvPicPr>
            <a:picLocks noChangeAspect="1"/>
          </p:cNvPicPr>
          <p:nvPr/>
        </p:nvPicPr>
        <p:blipFill>
          <a:blip r:embed="rId3"/>
          <a:stretch>
            <a:fillRect/>
          </a:stretch>
        </p:blipFill>
        <p:spPr>
          <a:xfrm>
            <a:off x="990600" y="1093376"/>
            <a:ext cx="6771713" cy="5179376"/>
          </a:xfrm>
          <a:prstGeom prst="rect">
            <a:avLst/>
          </a:prstGeom>
        </p:spPr>
      </p:pic>
    </p:spTree>
    <p:extLst>
      <p:ext uri="{BB962C8B-B14F-4D97-AF65-F5344CB8AC3E}">
        <p14:creationId xmlns:p14="http://schemas.microsoft.com/office/powerpoint/2010/main" val="3943766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304800" y="0"/>
            <a:ext cx="7772400" cy="923330"/>
          </a:xfrm>
          <a:prstGeom prst="rect">
            <a:avLst/>
          </a:prstGeom>
          <a:noFill/>
        </p:spPr>
        <p:txBody>
          <a:bodyPr wrap="square" lIns="91440" tIns="45720" rIns="91440" bIns="45720">
            <a:spAutoFit/>
          </a:bodyPr>
          <a:lstStyle/>
          <a:p>
            <a:pPr algn="ctr"/>
            <a:r>
              <a:rPr 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Sharding</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Replication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pic>
        <p:nvPicPr>
          <p:cNvPr id="3" name="Picture 2"/>
          <p:cNvPicPr>
            <a:picLocks noChangeAspect="1"/>
          </p:cNvPicPr>
          <p:nvPr/>
        </p:nvPicPr>
        <p:blipFill>
          <a:blip r:embed="rId3"/>
          <a:stretch>
            <a:fillRect/>
          </a:stretch>
        </p:blipFill>
        <p:spPr>
          <a:xfrm>
            <a:off x="1376943" y="1121232"/>
            <a:ext cx="6237713" cy="4924650"/>
          </a:xfrm>
          <a:prstGeom prst="rect">
            <a:avLst/>
          </a:prstGeom>
        </p:spPr>
      </p:pic>
    </p:spTree>
    <p:extLst>
      <p:ext uri="{BB962C8B-B14F-4D97-AF65-F5344CB8AC3E}">
        <p14:creationId xmlns:p14="http://schemas.microsoft.com/office/powerpoint/2010/main" val="1163921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9874" name="AutoShape 2" descr="{\displaystyle \Pr(G,S,R)=\Pr(G|S,R)\Pr(S|R)\Pr(R)}"/>
          <p:cNvSpPr>
            <a:spLocks noChangeAspect="1" noChangeArrowheads="1"/>
          </p:cNvSpPr>
          <p:nvPr/>
        </p:nvSpPr>
        <p:spPr bwMode="auto">
          <a:xfrm>
            <a:off x="288925" y="2365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2355463" y="2133600"/>
            <a:ext cx="4350137"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228600" y="0"/>
            <a:ext cx="8001000" cy="830997"/>
          </a:xfrm>
          <a:prstGeom prst="rect">
            <a:avLst/>
          </a:prstGeom>
          <a:noFill/>
        </p:spPr>
        <p:txBody>
          <a:bodyPr wrap="squar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 to NO SQL</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32770" name="AutoShape 2" descr="https://cdn-media-1.freecodecamp.org/images/1*k7VI_3bUow1CvXHxSBKaww.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2" name="Picture 4" descr="https://cdn-media-1.freecodecamp.org/images/1*k7VI_3bUow1CvXHxSBKaww.jpeg"/>
          <p:cNvPicPr>
            <a:picLocks noChangeAspect="1" noChangeArrowheads="1"/>
          </p:cNvPicPr>
          <p:nvPr/>
        </p:nvPicPr>
        <p:blipFill>
          <a:blip r:embed="rId3"/>
          <a:srcRect/>
          <a:stretch>
            <a:fillRect/>
          </a:stretch>
        </p:blipFill>
        <p:spPr bwMode="auto">
          <a:xfrm>
            <a:off x="1752600" y="838200"/>
            <a:ext cx="5257800" cy="5257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228600" y="0"/>
            <a:ext cx="8001000" cy="830997"/>
          </a:xfrm>
          <a:prstGeom prst="rect">
            <a:avLst/>
          </a:prstGeom>
          <a:noFill/>
        </p:spPr>
        <p:txBody>
          <a:bodyPr wrap="squar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 to NO SQL</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32770" name="AutoShape 2" descr="https://cdn-media-1.freecodecamp.org/images/1*k7VI_3bUow1CvXHxSBKaww.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914400" y="1447800"/>
            <a:ext cx="7315200" cy="2677656"/>
          </a:xfrm>
          <a:prstGeom prst="rect">
            <a:avLst/>
          </a:prstGeom>
        </p:spPr>
        <p:txBody>
          <a:bodyPr wrap="square">
            <a:spAutoFit/>
          </a:bodyPr>
          <a:lstStyle/>
          <a:p>
            <a:pPr algn="just"/>
            <a:r>
              <a:rPr lang="en-US" sz="2800" dirty="0" smtClean="0"/>
              <a:t>JavaScript Object Notation (</a:t>
            </a:r>
            <a:r>
              <a:rPr lang="en-US" sz="2800" b="1" dirty="0" smtClean="0"/>
              <a:t>JSON) </a:t>
            </a:r>
            <a:r>
              <a:rPr lang="en-US" sz="2800" dirty="0" smtClean="0"/>
              <a:t>is an open standard file </a:t>
            </a:r>
            <a:r>
              <a:rPr lang="en-US" sz="2800" b="1" dirty="0" smtClean="0"/>
              <a:t>format</a:t>
            </a:r>
            <a:r>
              <a:rPr lang="en-US" sz="2800" dirty="0" smtClean="0"/>
              <a:t>, and data interchange </a:t>
            </a:r>
            <a:r>
              <a:rPr lang="en-US" sz="2800" b="1" dirty="0" smtClean="0"/>
              <a:t>format</a:t>
            </a:r>
            <a:r>
              <a:rPr lang="en-US" sz="2800" dirty="0" smtClean="0"/>
              <a:t>, that uses human-readable text to store and transmit data objects consisting of attribute–value pairs and array data types (or any other </a:t>
            </a:r>
            <a:r>
              <a:rPr lang="en-US" sz="2800" dirty="0" err="1" smtClean="0"/>
              <a:t>serializable</a:t>
            </a:r>
            <a:r>
              <a:rPr lang="en-US" sz="2800" dirty="0" smtClean="0"/>
              <a:t> value).</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228600" y="0"/>
            <a:ext cx="79248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Aggregate Data Models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609600" y="990600"/>
            <a:ext cx="8001000" cy="5262979"/>
          </a:xfrm>
          <a:prstGeom prst="rect">
            <a:avLst/>
          </a:prstGeom>
          <a:noFill/>
        </p:spPr>
        <p:txBody>
          <a:bodyPr wrap="square" rtlCol="0">
            <a:spAutoFit/>
          </a:bodyPr>
          <a:lstStyle/>
          <a:p>
            <a:pPr algn="just"/>
            <a:r>
              <a:rPr lang="en-US" sz="2400" dirty="0" smtClean="0"/>
              <a:t>A data model is the model through which we perceive and manipulate our data. For people using a database, the data model describes how we interact with the data in the database. This is distinct from a storage model, which describes how the database stores and manipulates the data internally. In an ideal world, we should be ignorant of the storage model, but in practice we need at least some inkling of it—primarily to achieve decent performance.</a:t>
            </a:r>
          </a:p>
          <a:p>
            <a:pPr algn="just"/>
            <a:endParaRPr lang="en-US" sz="2400" dirty="0" smtClean="0"/>
          </a:p>
          <a:p>
            <a:pPr algn="just"/>
            <a:r>
              <a:rPr lang="en-US" sz="2400" dirty="0" smtClean="0"/>
              <a:t>An aggregate is a collection of data that we interact with as a unit. These units of data or aggregates form the boundaries for ACID operations with the database, </a:t>
            </a:r>
            <a:r>
              <a:rPr lang="en-US" sz="2400" b="1" dirty="0" smtClean="0"/>
              <a:t>Key-value</a:t>
            </a:r>
            <a:r>
              <a:rPr lang="en-US" sz="2400" dirty="0" smtClean="0"/>
              <a:t>, Document, and Column-family databases can all be seen as forms of aggregate-oriented database.</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228600" y="0"/>
            <a:ext cx="79248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Aggregate Data Models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762000" y="1447800"/>
            <a:ext cx="7543800" cy="3539430"/>
          </a:xfrm>
          <a:prstGeom prst="rect">
            <a:avLst/>
          </a:prstGeom>
          <a:noFill/>
        </p:spPr>
        <p:txBody>
          <a:bodyPr wrap="square" rtlCol="0">
            <a:spAutoFit/>
          </a:bodyPr>
          <a:lstStyle/>
          <a:p>
            <a:pPr algn="just"/>
            <a:r>
              <a:rPr lang="en-US" sz="2800" dirty="0" smtClean="0"/>
              <a:t>One of the most obvious shifts with </a:t>
            </a:r>
            <a:r>
              <a:rPr lang="en-US" sz="2800" dirty="0" err="1" smtClean="0"/>
              <a:t>NoSQL</a:t>
            </a:r>
            <a:r>
              <a:rPr lang="en-US" sz="2800" dirty="0" smtClean="0"/>
              <a:t> is a move away from the relational model. Each </a:t>
            </a:r>
            <a:r>
              <a:rPr lang="en-US" sz="2800" dirty="0" err="1" smtClean="0"/>
              <a:t>NoSQL</a:t>
            </a:r>
            <a:r>
              <a:rPr lang="en-US" sz="2800" dirty="0" smtClean="0"/>
              <a:t> solution has a different model that it uses, which we put into four categories widely used in the </a:t>
            </a:r>
            <a:r>
              <a:rPr lang="en-US" sz="2800" dirty="0" err="1" smtClean="0"/>
              <a:t>NoSQL</a:t>
            </a:r>
            <a:r>
              <a:rPr lang="en-US" sz="2800" dirty="0" smtClean="0"/>
              <a:t> ecosystem: key-value, document, column-family, and graph. Of these, the first three share a common characteristic of their data models which we will call aggregate orientation.</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228600" y="0"/>
            <a:ext cx="792480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Aggregate Data Models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381000" y="838200"/>
            <a:ext cx="8229600" cy="5632311"/>
          </a:xfrm>
          <a:prstGeom prst="rect">
            <a:avLst/>
          </a:prstGeom>
          <a:noFill/>
        </p:spPr>
        <p:txBody>
          <a:bodyPr wrap="square" rtlCol="0">
            <a:spAutoFit/>
          </a:bodyPr>
          <a:lstStyle/>
          <a:p>
            <a:pPr algn="just"/>
            <a:r>
              <a:rPr lang="en-US" sz="2400" dirty="0" smtClean="0"/>
              <a:t>The relational model takes the information that we want to store and divides it into </a:t>
            </a:r>
            <a:r>
              <a:rPr lang="en-US" sz="2400" dirty="0" err="1" smtClean="0"/>
              <a:t>tuples</a:t>
            </a:r>
            <a:r>
              <a:rPr lang="en-US" sz="2400" dirty="0" smtClean="0"/>
              <a:t> (rows). A </a:t>
            </a:r>
            <a:r>
              <a:rPr lang="en-US" sz="2400" dirty="0" err="1" smtClean="0"/>
              <a:t>tuple</a:t>
            </a:r>
            <a:r>
              <a:rPr lang="en-US" sz="2400" dirty="0" smtClean="0"/>
              <a:t> is a limited data structure: It captures a set of values, so you cannot nest one </a:t>
            </a:r>
            <a:r>
              <a:rPr lang="en-US" sz="2400" dirty="0" err="1" smtClean="0"/>
              <a:t>tuple</a:t>
            </a:r>
            <a:r>
              <a:rPr lang="en-US" sz="2400" dirty="0" smtClean="0"/>
              <a:t> within another to get nested records, nor can you put a list of values or </a:t>
            </a:r>
            <a:r>
              <a:rPr lang="en-US" sz="2400" dirty="0" err="1" smtClean="0"/>
              <a:t>tuples</a:t>
            </a:r>
            <a:r>
              <a:rPr lang="en-US" sz="2400" dirty="0" smtClean="0"/>
              <a:t> within another. This simplicity underpins the relational model—it allows us to think of all operations as operating on and returning </a:t>
            </a:r>
            <a:r>
              <a:rPr lang="en-US" sz="2400" dirty="0" err="1" smtClean="0"/>
              <a:t>tuples.Aggregate</a:t>
            </a:r>
            <a:r>
              <a:rPr lang="en-US" sz="2400" dirty="0" smtClean="0"/>
              <a:t> orientation takes a different approach. It recognizes that often, you want to operate on data in units that have a more complex structure than a set of </a:t>
            </a:r>
            <a:r>
              <a:rPr lang="en-US" sz="2400" dirty="0" err="1" smtClean="0"/>
              <a:t>tuples</a:t>
            </a:r>
            <a:r>
              <a:rPr lang="en-US" sz="2400" dirty="0" smtClean="0"/>
              <a:t>. It can be handy to think in terms of a complex record that allows lists and other record structures to be nested inside it. As we’ll see, key-value, document, and column-family databases all make use of this more complex record. However, there is no common term for this complex record; in this book we use the term “aggregate.”</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60412"/>
            <a:ext cx="82296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324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6324600"/>
            <a:ext cx="8839200" cy="461665"/>
          </a:xfrm>
          <a:prstGeom prst="rect">
            <a:avLst/>
          </a:prstGeom>
          <a:noFill/>
        </p:spPr>
        <p:txBody>
          <a:bodyPr wrap="square" rtlCol="0">
            <a:spAutoFit/>
          </a:bodyPr>
          <a:lstStyle/>
          <a:p>
            <a:r>
              <a:rPr lang="en-US" sz="2400" dirty="0" err="1" smtClean="0">
                <a:solidFill>
                  <a:srgbClr val="CC00CC"/>
                </a:solidFill>
                <a:latin typeface="Aharoni" pitchFamily="2" charset="-79"/>
                <a:cs typeface="Aharoni" pitchFamily="2" charset="-79"/>
              </a:rPr>
              <a:t>Heera</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Rajput</a:t>
            </a:r>
            <a:r>
              <a:rPr lang="en-US" sz="2400" dirty="0" smtClean="0">
                <a:solidFill>
                  <a:srgbClr val="CC00CC"/>
                </a:solidFill>
                <a:latin typeface="Aharoni" pitchFamily="2" charset="-79"/>
                <a:cs typeface="Aharoni" pitchFamily="2" charset="-79"/>
              </a:rPr>
              <a:t> </a:t>
            </a:r>
            <a:r>
              <a:rPr lang="en-US" sz="2400" dirty="0" err="1" smtClean="0">
                <a:solidFill>
                  <a:srgbClr val="CC00CC"/>
                </a:solidFill>
                <a:latin typeface="Aharoni" pitchFamily="2" charset="-79"/>
                <a:cs typeface="Aharoni" pitchFamily="2" charset="-79"/>
              </a:rPr>
              <a:t>Bhattu</a:t>
            </a:r>
            <a:r>
              <a:rPr lang="en-US" sz="2400" dirty="0" smtClean="0"/>
              <a:t>, </a:t>
            </a:r>
            <a:r>
              <a:rPr lang="en-US" sz="2400" b="1" dirty="0" smtClean="0">
                <a:solidFill>
                  <a:srgbClr val="7030A0"/>
                </a:solidFill>
              </a:rPr>
              <a:t>Assoc. Professor, Department of CSE, SNIST</a:t>
            </a:r>
            <a:endParaRPr lang="en-US" b="1" dirty="0">
              <a:solidFill>
                <a:srgbClr val="7030A0"/>
              </a:solidFill>
            </a:endParaRPr>
          </a:p>
        </p:txBody>
      </p:sp>
      <p:sp>
        <p:nvSpPr>
          <p:cNvPr id="7" name="Rectangle 6"/>
          <p:cNvSpPr/>
          <p:nvPr/>
        </p:nvSpPr>
        <p:spPr>
          <a:xfrm>
            <a:off x="1676400" y="0"/>
            <a:ext cx="5771857"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Aggregates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Picture 2" descr="https://lh3.googleusercontent.com/3oXrPxlfixvIiM9wuhZETHBDMQqQ7eHFWkQTV9h9R8bWF3FBhlse09XQBznAeciQDA"/>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p:spPr>
      </p:pic>
      <p:sp>
        <p:nvSpPr>
          <p:cNvPr id="8" name="TextBox 7"/>
          <p:cNvSpPr txBox="1"/>
          <p:nvPr/>
        </p:nvSpPr>
        <p:spPr>
          <a:xfrm>
            <a:off x="457200" y="914400"/>
            <a:ext cx="8229600" cy="5447645"/>
          </a:xfrm>
          <a:prstGeom prst="rect">
            <a:avLst/>
          </a:prstGeom>
          <a:noFill/>
        </p:spPr>
        <p:txBody>
          <a:bodyPr wrap="square" rtlCol="0">
            <a:spAutoFit/>
          </a:bodyPr>
          <a:lstStyle/>
          <a:p>
            <a:pPr algn="just"/>
            <a:r>
              <a:rPr lang="en-US" sz="2400" dirty="0" smtClean="0"/>
              <a:t>Aggregate is a term that comes from Domain-Driven Design. In Domain-Driven Design, an </a:t>
            </a:r>
            <a:r>
              <a:rPr lang="en-US" sz="2400" b="1" dirty="0" smtClean="0"/>
              <a:t>aggregate</a:t>
            </a:r>
            <a:r>
              <a:rPr lang="en-US" sz="2400" dirty="0" smtClean="0"/>
              <a:t> is a collection of related objects that we wish to treat as a unit. In particular, it is a unit for data manipulation and management of consistency. Typically, we like to update aggregates with atomic operations and communicate with our data storage in terms of aggregates. This definition matches really well with how key-value, document, and column-family databases work. Dealing in aggregates makes it much easier for these databases to handle operating on a cluster, since the aggregate makes a natural unit for replication and </a:t>
            </a:r>
            <a:r>
              <a:rPr lang="en-US" sz="2400" dirty="0" err="1" smtClean="0"/>
              <a:t>sharding</a:t>
            </a:r>
            <a:r>
              <a:rPr lang="en-US" sz="2400" dirty="0" smtClean="0"/>
              <a:t>. Aggregates are also often easier for application programmers to work with, since they often manipulate data through aggregate structures.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1905</Words>
  <Application>Microsoft Office PowerPoint</Application>
  <PresentationFormat>On-screen Show (4:3)</PresentationFormat>
  <Paragraphs>172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Aharoni</vt: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RAJPUT</dc:creator>
  <cp:lastModifiedBy>pc</cp:lastModifiedBy>
  <cp:revision>82</cp:revision>
  <dcterms:created xsi:type="dcterms:W3CDTF">2018-08-07T18:18:24Z</dcterms:created>
  <dcterms:modified xsi:type="dcterms:W3CDTF">2020-03-06T22:36:04Z</dcterms:modified>
</cp:coreProperties>
</file>