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1" roundtripDataSignature="AMtx7mgA9t/8qYgNJvPvrc+z108upesn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4" name="Google Shape;11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5" name="Google Shape;11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p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Dr H Balaji Dept Of CSE, SNIST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5183188" y="987425"/>
            <a:ext cx="6172200" cy="4873625"/>
          </a:xfrm>
          <a:prstGeom prst="rect">
            <a:avLst/>
          </a:prstGeom>
          <a:noFill/>
          <a:ln>
            <a:noFill/>
          </a:ln>
        </p:spPr>
      </p:sp>
      <p:sp>
        <p:nvSpPr>
          <p:cNvPr id="68" name="Google Shape;68;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25000" l="0" r="0" t="0"/>
          <a:stretch/>
        </p:blipFill>
        <p:spPr>
          <a:xfrm>
            <a:off x="-914400" y="0"/>
            <a:ext cx="12192000" cy="6858000"/>
          </a:xfrm>
          <a:prstGeom prst="rect">
            <a:avLst/>
          </a:prstGeom>
          <a:noFill/>
          <a:ln>
            <a:noFill/>
          </a:ln>
        </p:spPr>
      </p:pic>
      <p:grpSp>
        <p:nvGrpSpPr>
          <p:cNvPr id="89" name="Google Shape;89;p1"/>
          <p:cNvGrpSpPr/>
          <p:nvPr/>
        </p:nvGrpSpPr>
        <p:grpSpPr>
          <a:xfrm>
            <a:off x="-19051" y="985839"/>
            <a:ext cx="12211051" cy="4886325"/>
            <a:chOff x="-14748" y="986564"/>
            <a:chExt cx="9158748" cy="4884681"/>
          </a:xfrm>
        </p:grpSpPr>
        <p:sp>
          <p:nvSpPr>
            <p:cNvPr id="90" name="Google Shape;90;p1"/>
            <p:cNvSpPr txBox="1"/>
            <p:nvPr/>
          </p:nvSpPr>
          <p:spPr>
            <a:xfrm>
              <a:off x="177782" y="4812105"/>
              <a:ext cx="328022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0000"/>
                  </a:solidFill>
                  <a:latin typeface="Calibri"/>
                  <a:ea typeface="Calibri"/>
                  <a:cs typeface="Calibri"/>
                  <a:sym typeface="Calibri"/>
                </a:rPr>
                <a:t>Dr.H.BALAJI</a:t>
              </a:r>
              <a:endParaRPr/>
            </a:p>
          </p:txBody>
        </p:sp>
        <p:sp>
          <p:nvSpPr>
            <p:cNvPr id="91" name="Google Shape;91;p1"/>
            <p:cNvSpPr txBox="1"/>
            <p:nvPr/>
          </p:nvSpPr>
          <p:spPr>
            <a:xfrm>
              <a:off x="297915" y="5225106"/>
              <a:ext cx="3511817" cy="6461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9666444100</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halavathbalaji@sreenidhi.edu.in</a:t>
              </a:r>
              <a:endParaRPr/>
            </a:p>
          </p:txBody>
        </p:sp>
        <p:grpSp>
          <p:nvGrpSpPr>
            <p:cNvPr id="92" name="Google Shape;92;p1"/>
            <p:cNvGrpSpPr/>
            <p:nvPr/>
          </p:nvGrpSpPr>
          <p:grpSpPr>
            <a:xfrm>
              <a:off x="272251" y="5632170"/>
              <a:ext cx="216000" cy="144000"/>
              <a:chOff x="564675" y="1700625"/>
              <a:chExt cx="465200" cy="314200"/>
            </a:xfrm>
          </p:grpSpPr>
          <p:sp>
            <p:nvSpPr>
              <p:cNvPr id="93" name="Google Shape;93;p1"/>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solidFill>
                <a:schemeClr val="accent2"/>
              </a:solidFill>
              <a:ln cap="rnd" cmpd="sng" w="12175">
                <a:solidFill>
                  <a:srgbClr val="59595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ED7D31"/>
                  </a:solidFill>
                  <a:latin typeface="Calibri"/>
                  <a:ea typeface="Calibri"/>
                  <a:cs typeface="Calibri"/>
                  <a:sym typeface="Calibri"/>
                </a:endParaRPr>
              </a:p>
            </p:txBody>
          </p:sp>
          <p:sp>
            <p:nvSpPr>
              <p:cNvPr id="94" name="Google Shape;94;p1"/>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solidFill>
                <a:schemeClr val="accent2"/>
              </a:solidFill>
              <a:ln cap="rnd" cmpd="sng" w="12175">
                <a:solidFill>
                  <a:srgbClr val="59595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ED7D31"/>
                  </a:solidFill>
                  <a:latin typeface="Calibri"/>
                  <a:ea typeface="Calibri"/>
                  <a:cs typeface="Calibri"/>
                  <a:sym typeface="Calibri"/>
                </a:endParaRPr>
              </a:p>
            </p:txBody>
          </p:sp>
          <p:sp>
            <p:nvSpPr>
              <p:cNvPr id="95" name="Google Shape;95;p1"/>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solidFill>
                <a:schemeClr val="accent2"/>
              </a:solidFill>
              <a:ln cap="rnd" cmpd="sng" w="12175">
                <a:solidFill>
                  <a:srgbClr val="59595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ED7D31"/>
                  </a:solidFill>
                  <a:latin typeface="Calibri"/>
                  <a:ea typeface="Calibri"/>
                  <a:cs typeface="Calibri"/>
                  <a:sym typeface="Calibri"/>
                </a:endParaRPr>
              </a:p>
            </p:txBody>
          </p:sp>
        </p:grpSp>
        <p:sp>
          <p:nvSpPr>
            <p:cNvPr id="96" name="Google Shape;96;p1"/>
            <p:cNvSpPr/>
            <p:nvPr/>
          </p:nvSpPr>
          <p:spPr>
            <a:xfrm>
              <a:off x="308251" y="5275944"/>
              <a:ext cx="144000" cy="252000"/>
            </a:xfrm>
            <a:custGeom>
              <a:rect b="b" l="l" r="r" t="t"/>
              <a:pathLst>
                <a:path extrusionOk="0" fill="none" h="20508" w="11838">
                  <a:moveTo>
                    <a:pt x="10547" y="1"/>
                  </a:moveTo>
                  <a:lnTo>
                    <a:pt x="1292" y="1"/>
                  </a:lnTo>
                  <a:lnTo>
                    <a:pt x="1024" y="25"/>
                  </a:lnTo>
                  <a:lnTo>
                    <a:pt x="780" y="98"/>
                  </a:lnTo>
                  <a:lnTo>
                    <a:pt x="561" y="220"/>
                  </a:lnTo>
                  <a:lnTo>
                    <a:pt x="366" y="366"/>
                  </a:lnTo>
                  <a:lnTo>
                    <a:pt x="220" y="561"/>
                  </a:lnTo>
                  <a:lnTo>
                    <a:pt x="98" y="780"/>
                  </a:lnTo>
                  <a:lnTo>
                    <a:pt x="25" y="1024"/>
                  </a:lnTo>
                  <a:lnTo>
                    <a:pt x="1" y="1292"/>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13" y="1024"/>
                  </a:lnTo>
                  <a:lnTo>
                    <a:pt x="11740" y="780"/>
                  </a:lnTo>
                  <a:lnTo>
                    <a:pt x="11618" y="561"/>
                  </a:lnTo>
                  <a:lnTo>
                    <a:pt x="11472" y="366"/>
                  </a:lnTo>
                  <a:lnTo>
                    <a:pt x="11277" y="220"/>
                  </a:lnTo>
                  <a:lnTo>
                    <a:pt x="11058" y="98"/>
                  </a:lnTo>
                  <a:lnTo>
                    <a:pt x="10814" y="25"/>
                  </a:lnTo>
                  <a:lnTo>
                    <a:pt x="10547" y="1"/>
                  </a:lnTo>
                  <a:close/>
                  <a:moveTo>
                    <a:pt x="5554" y="975"/>
                  </a:moveTo>
                  <a:lnTo>
                    <a:pt x="6284" y="975"/>
                  </a:lnTo>
                  <a:lnTo>
                    <a:pt x="6406" y="999"/>
                  </a:lnTo>
                  <a:lnTo>
                    <a:pt x="6479" y="1073"/>
                  </a:lnTo>
                  <a:lnTo>
                    <a:pt x="6552" y="1146"/>
                  </a:lnTo>
                  <a:lnTo>
                    <a:pt x="6577" y="1267"/>
                  </a:lnTo>
                  <a:lnTo>
                    <a:pt x="6552" y="1365"/>
                  </a:lnTo>
                  <a:lnTo>
                    <a:pt x="6479" y="1462"/>
                  </a:lnTo>
                  <a:lnTo>
                    <a:pt x="6406" y="1511"/>
                  </a:lnTo>
                  <a:lnTo>
                    <a:pt x="6284" y="1535"/>
                  </a:lnTo>
                  <a:lnTo>
                    <a:pt x="5554" y="1535"/>
                  </a:lnTo>
                  <a:lnTo>
                    <a:pt x="5432" y="1511"/>
                  </a:lnTo>
                  <a:lnTo>
                    <a:pt x="5359" y="1462"/>
                  </a:lnTo>
                  <a:lnTo>
                    <a:pt x="5286" y="1365"/>
                  </a:lnTo>
                  <a:lnTo>
                    <a:pt x="5262" y="1267"/>
                  </a:lnTo>
                  <a:lnTo>
                    <a:pt x="5286" y="1146"/>
                  </a:lnTo>
                  <a:lnTo>
                    <a:pt x="5359" y="1073"/>
                  </a:lnTo>
                  <a:lnTo>
                    <a:pt x="5432" y="999"/>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47" y="18754"/>
                  </a:lnTo>
                  <a:lnTo>
                    <a:pt x="6699" y="18925"/>
                  </a:lnTo>
                  <a:lnTo>
                    <a:pt x="6625" y="19071"/>
                  </a:lnTo>
                  <a:lnTo>
                    <a:pt x="6528" y="19193"/>
                  </a:lnTo>
                  <a:lnTo>
                    <a:pt x="6406" y="19290"/>
                  </a:lnTo>
                  <a:lnTo>
                    <a:pt x="6260" y="19363"/>
                  </a:lnTo>
                  <a:lnTo>
                    <a:pt x="6090" y="19412"/>
                  </a:lnTo>
                  <a:lnTo>
                    <a:pt x="5919" y="19436"/>
                  </a:lnTo>
                  <a:close/>
                  <a:moveTo>
                    <a:pt x="10547" y="16660"/>
                  </a:moveTo>
                  <a:lnTo>
                    <a:pt x="1292" y="16660"/>
                  </a:lnTo>
                  <a:lnTo>
                    <a:pt x="1292" y="2558"/>
                  </a:lnTo>
                  <a:lnTo>
                    <a:pt x="10547" y="2558"/>
                  </a:lnTo>
                  <a:lnTo>
                    <a:pt x="10547" y="16660"/>
                  </a:lnTo>
                  <a:close/>
                </a:path>
              </a:pathLst>
            </a:custGeom>
            <a:solidFill>
              <a:schemeClr val="accent2"/>
            </a:solidFill>
            <a:ln cap="rnd" cmpd="sng" w="12175">
              <a:solidFill>
                <a:srgbClr val="59595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ED7D31"/>
                </a:solidFill>
                <a:latin typeface="Calibri"/>
                <a:ea typeface="Calibri"/>
                <a:cs typeface="Calibri"/>
                <a:sym typeface="Calibri"/>
              </a:endParaRPr>
            </a:p>
          </p:txBody>
        </p:sp>
        <p:grpSp>
          <p:nvGrpSpPr>
            <p:cNvPr id="97" name="Google Shape;97;p1"/>
            <p:cNvGrpSpPr/>
            <p:nvPr/>
          </p:nvGrpSpPr>
          <p:grpSpPr>
            <a:xfrm>
              <a:off x="-14748" y="986564"/>
              <a:ext cx="9158748" cy="3629390"/>
              <a:chOff x="-14748" y="986564"/>
              <a:chExt cx="9158748" cy="3629390"/>
            </a:xfrm>
          </p:grpSpPr>
          <p:sp>
            <p:nvSpPr>
              <p:cNvPr id="98" name="Google Shape;98;p1"/>
              <p:cNvSpPr/>
              <p:nvPr/>
            </p:nvSpPr>
            <p:spPr>
              <a:xfrm>
                <a:off x="5003592" y="1761003"/>
                <a:ext cx="4140408" cy="2623254"/>
              </a:xfrm>
              <a:custGeom>
                <a:rect b="b" l="l" r="r" t="t"/>
                <a:pathLst>
                  <a:path extrusionOk="0" h="2622445" w="4140797">
                    <a:moveTo>
                      <a:pt x="1" y="0"/>
                    </a:moveTo>
                    <a:lnTo>
                      <a:pt x="4140797" y="0"/>
                    </a:lnTo>
                    <a:lnTo>
                      <a:pt x="4140797" y="2622445"/>
                    </a:lnTo>
                    <a:lnTo>
                      <a:pt x="0" y="2622445"/>
                    </a:lnTo>
                    <a:lnTo>
                      <a:pt x="1311223" y="1311222"/>
                    </a:lnTo>
                    <a:lnTo>
                      <a:pt x="1" y="0"/>
                    </a:lnTo>
                    <a:close/>
                  </a:path>
                </a:pathLst>
              </a:custGeom>
              <a:solidFill>
                <a:srgbClr val="F39C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9" name="Google Shape;99;p1"/>
              <p:cNvSpPr/>
              <p:nvPr/>
            </p:nvSpPr>
            <p:spPr>
              <a:xfrm>
                <a:off x="-459" y="1529306"/>
                <a:ext cx="5743863" cy="3086648"/>
              </a:xfrm>
              <a:prstGeom prst="homePlate">
                <a:avLst>
                  <a:gd fmla="val 50000" name="adj"/>
                </a:avLst>
              </a:prstGeom>
              <a:solidFill>
                <a:srgbClr val="59595B"/>
              </a:solidFill>
              <a:ln cap="flat" cmpd="sng" w="12700">
                <a:solidFill>
                  <a:srgbClr val="59595B"/>
                </a:solidFill>
                <a:prstDash val="solid"/>
                <a:miter lim="800000"/>
                <a:headEnd len="sm" w="sm" type="none"/>
                <a:tailEnd len="sm" w="sm" type="none"/>
              </a:ln>
              <a:effectLst>
                <a:outerShdw blurRad="50800" rotWithShape="0" algn="l"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00" name="Google Shape;100;p1"/>
              <p:cNvGrpSpPr/>
              <p:nvPr/>
            </p:nvGrpSpPr>
            <p:grpSpPr>
              <a:xfrm>
                <a:off x="-14748" y="986564"/>
                <a:ext cx="4014990" cy="1075963"/>
                <a:chOff x="-19391" y="1011603"/>
                <a:chExt cx="5278969" cy="1075963"/>
              </a:xfrm>
            </p:grpSpPr>
            <p:sp>
              <p:nvSpPr>
                <p:cNvPr id="101" name="Google Shape;101;p1"/>
                <p:cNvSpPr/>
                <p:nvPr/>
              </p:nvSpPr>
              <p:spPr>
                <a:xfrm>
                  <a:off x="-19391" y="1011603"/>
                  <a:ext cx="5278969" cy="1075963"/>
                </a:xfrm>
                <a:prstGeom prst="homePlate">
                  <a:avLst>
                    <a:gd fmla="val 50000" name="adj"/>
                  </a:avLst>
                </a:prstGeom>
                <a:solidFill>
                  <a:srgbClr val="F39C12"/>
                </a:solidFill>
                <a:ln>
                  <a:noFill/>
                </a:ln>
                <a:effectLst>
                  <a:outerShdw blurRad="50800" rotWithShape="0" algn="l"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2" name="Google Shape;102;p1"/>
                <p:cNvSpPr txBox="1"/>
                <p:nvPr/>
              </p:nvSpPr>
              <p:spPr>
                <a:xfrm>
                  <a:off x="237041" y="1041736"/>
                  <a:ext cx="4371276" cy="64611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600">
                      <a:solidFill>
                        <a:srgbClr val="FFFFFF"/>
                      </a:solidFill>
                      <a:latin typeface="Calibri"/>
                      <a:ea typeface="Calibri"/>
                      <a:cs typeface="Calibri"/>
                      <a:sym typeface="Calibri"/>
                    </a:rPr>
                    <a:t>Cyber security </a:t>
                  </a:r>
                  <a:endParaRPr/>
                </a:p>
              </p:txBody>
            </p:sp>
          </p:grpSp>
          <p:sp>
            <p:nvSpPr>
              <p:cNvPr id="103" name="Google Shape;103;p1"/>
              <p:cNvSpPr txBox="1"/>
              <p:nvPr/>
            </p:nvSpPr>
            <p:spPr>
              <a:xfrm>
                <a:off x="-459" y="1981591"/>
                <a:ext cx="5486676" cy="2122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FFFFFF"/>
                    </a:solidFill>
                    <a:latin typeface="Calibri"/>
                    <a:ea typeface="Calibri"/>
                    <a:cs typeface="Calibri"/>
                    <a:sym typeface="Calibri"/>
                  </a:rPr>
                  <a:t> Unit-1</a:t>
                </a:r>
                <a:endParaRPr/>
              </a:p>
              <a:p>
                <a:pPr indent="0" lvl="0" marL="0" marR="0" rtl="0" algn="l">
                  <a:spcBef>
                    <a:spcPts val="0"/>
                  </a:spcBef>
                  <a:spcAft>
                    <a:spcPts val="0"/>
                  </a:spcAft>
                  <a:buNone/>
                </a:pPr>
                <a:r>
                  <a:rPr b="1" lang="en-US" sz="4400">
                    <a:solidFill>
                      <a:srgbClr val="FFFFFF"/>
                    </a:solidFill>
                    <a:latin typeface="Calibri"/>
                    <a:ea typeface="Calibri"/>
                    <a:cs typeface="Calibri"/>
                    <a:sym typeface="Calibri"/>
                  </a:rPr>
                  <a:t> Introduction to </a:t>
                </a:r>
                <a:endParaRPr/>
              </a:p>
              <a:p>
                <a:pPr indent="0" lvl="0" marL="0" marR="0" rtl="0" algn="l">
                  <a:spcBef>
                    <a:spcPts val="0"/>
                  </a:spcBef>
                  <a:spcAft>
                    <a:spcPts val="0"/>
                  </a:spcAft>
                  <a:buNone/>
                </a:pPr>
                <a:r>
                  <a:rPr b="1" lang="en-US" sz="4400">
                    <a:solidFill>
                      <a:schemeClr val="lt1"/>
                    </a:solidFill>
                    <a:latin typeface="Calibri"/>
                    <a:ea typeface="Calibri"/>
                    <a:cs typeface="Calibri"/>
                    <a:sym typeface="Calibri"/>
                  </a:rPr>
                  <a:t> cyber Security </a:t>
                </a:r>
                <a:endParaRPr/>
              </a:p>
            </p:txBody>
          </p:sp>
          <p:sp>
            <p:nvSpPr>
              <p:cNvPr id="104" name="Google Shape;104;p1"/>
              <p:cNvSpPr/>
              <p:nvPr/>
            </p:nvSpPr>
            <p:spPr>
              <a:xfrm>
                <a:off x="4652737" y="1529306"/>
                <a:ext cx="1671721" cy="3086648"/>
              </a:xfrm>
              <a:custGeom>
                <a:rect b="b" l="l" r="r" t="t"/>
                <a:pathLst>
                  <a:path extrusionOk="0" h="3086099" w="1672363">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rotWithShape="0" algn="l"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pic>
        <p:nvPicPr>
          <p:cNvPr descr="https://cdn5.vectorstock.com/i/1000x1000/21/59/dbms-database-management-system-computer-data-vector-8212159.jpg" id="105" name="Google Shape;105;p1"/>
          <p:cNvPicPr preferRelativeResize="0"/>
          <p:nvPr/>
        </p:nvPicPr>
        <p:blipFill rotWithShape="1">
          <a:blip r:embed="rId4">
            <a:alphaModFix/>
          </a:blip>
          <a:srcRect b="18089" l="6294" r="5315" t="9689"/>
          <a:stretch/>
        </p:blipFill>
        <p:spPr>
          <a:xfrm>
            <a:off x="8432800" y="1760538"/>
            <a:ext cx="3759200" cy="2622550"/>
          </a:xfrm>
          <a:prstGeom prst="rect">
            <a:avLst/>
          </a:prstGeom>
          <a:noFill/>
          <a:ln>
            <a:noFill/>
          </a:ln>
        </p:spPr>
      </p:pic>
      <p:pic>
        <p:nvPicPr>
          <p:cNvPr id="106" name="Google Shape;106;p1"/>
          <p:cNvPicPr preferRelativeResize="0"/>
          <p:nvPr/>
        </p:nvPicPr>
        <p:blipFill rotWithShape="1">
          <a:blip r:embed="rId5">
            <a:alphaModFix/>
          </a:blip>
          <a:srcRect b="0" l="0" r="0" t="0"/>
          <a:stretch/>
        </p:blipFill>
        <p:spPr>
          <a:xfrm>
            <a:off x="6604000" y="4876800"/>
            <a:ext cx="5588000" cy="990600"/>
          </a:xfrm>
          <a:prstGeom prst="rect">
            <a:avLst/>
          </a:prstGeom>
          <a:noFill/>
          <a:ln>
            <a:noFill/>
          </a:ln>
        </p:spPr>
      </p:pic>
      <p:sp>
        <p:nvSpPr>
          <p:cNvPr id="107" name="Google Shape;107;p1"/>
          <p:cNvSpPr/>
          <p:nvPr/>
        </p:nvSpPr>
        <p:spPr>
          <a:xfrm>
            <a:off x="1320800" y="6019801"/>
            <a:ext cx="10058400" cy="646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SREENIDHI INSTITUTE OF SCIENCE &amp; TECHNOLOGYY</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YAMNAMPET, GHATKESAR 501 301, RANGA REDDY DIST.</a:t>
            </a:r>
            <a:endParaRPr/>
          </a:p>
        </p:txBody>
      </p:sp>
      <p:pic>
        <p:nvPicPr>
          <p:cNvPr id="108" name="Google Shape;108;p1"/>
          <p:cNvPicPr preferRelativeResize="0"/>
          <p:nvPr/>
        </p:nvPicPr>
        <p:blipFill rotWithShape="1">
          <a:blip r:embed="rId6">
            <a:alphaModFix/>
          </a:blip>
          <a:srcRect b="0" l="0" r="0" t="0"/>
          <a:stretch/>
        </p:blipFill>
        <p:spPr>
          <a:xfrm>
            <a:off x="7924800" y="1752600"/>
            <a:ext cx="4267200" cy="2590800"/>
          </a:xfrm>
          <a:prstGeom prst="rect">
            <a:avLst/>
          </a:prstGeom>
          <a:noFill/>
          <a:ln>
            <a:noFill/>
          </a:ln>
        </p:spPr>
      </p:pic>
      <p:sp>
        <p:nvSpPr>
          <p:cNvPr id="109" name="Google Shape;109;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 name="Google Shape;110;p1"/>
          <p:cNvSpPr txBox="1"/>
          <p:nvPr>
            <p:ph idx="11" type="ftr"/>
          </p:nvPr>
        </p:nvSpPr>
        <p:spPr>
          <a:xfrm>
            <a:off x="4165600" y="6553200"/>
            <a:ext cx="3860800" cy="304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id="111" name="Google Shape;111;p1"/>
          <p:cNvPicPr preferRelativeResize="0"/>
          <p:nvPr/>
        </p:nvPicPr>
        <p:blipFill rotWithShape="1">
          <a:blip r:embed="rId7">
            <a:alphaModFix/>
          </a:blip>
          <a:srcRect b="0" l="0" r="0" t="0"/>
          <a:stretch/>
        </p:blipFill>
        <p:spPr>
          <a:xfrm>
            <a:off x="6946490" y="0"/>
            <a:ext cx="5245510" cy="18236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324465" y="0"/>
            <a:ext cx="11415251" cy="45719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lang="en-US">
                <a:solidFill>
                  <a:srgbClr val="FF0000"/>
                </a:solidFill>
                <a:latin typeface="Times New Roman"/>
                <a:ea typeface="Times New Roman"/>
                <a:cs typeface="Times New Roman"/>
                <a:sym typeface="Times New Roman"/>
              </a:rPr>
              <a:t>Other Definitions of Cyber Security</a:t>
            </a:r>
            <a:endParaRPr/>
          </a:p>
        </p:txBody>
      </p:sp>
      <p:sp>
        <p:nvSpPr>
          <p:cNvPr id="179" name="Google Shape;179;p10"/>
          <p:cNvSpPr txBox="1"/>
          <p:nvPr>
            <p:ph idx="1" type="body"/>
          </p:nvPr>
        </p:nvSpPr>
        <p:spPr>
          <a:xfrm>
            <a:off x="221226" y="604684"/>
            <a:ext cx="11592232" cy="5928852"/>
          </a:xfrm>
          <a:prstGeom prst="rect">
            <a:avLst/>
          </a:prstGeom>
          <a:noFill/>
          <a:ln>
            <a:noFill/>
          </a:ln>
        </p:spPr>
        <p:txBody>
          <a:bodyPr anchorCtr="0" anchor="t" bIns="45700" lIns="91425" spcFirstLastPara="1" rIns="91425" wrap="square" tIns="45700">
            <a:noAutofit/>
          </a:bodyPr>
          <a:lstStyle/>
          <a:p>
            <a:pPr indent="-250190" lvl="0" marL="250190" rtl="0" algn="just">
              <a:lnSpc>
                <a:spcPct val="10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Cyber security is the body of technologies, processes, and practices designed to </a:t>
            </a:r>
            <a:r>
              <a:rPr b="1" lang="en-US">
                <a:solidFill>
                  <a:srgbClr val="FF0000"/>
                </a:solidFill>
                <a:latin typeface="Times New Roman"/>
                <a:ea typeface="Times New Roman"/>
                <a:cs typeface="Times New Roman"/>
                <a:sym typeface="Times New Roman"/>
              </a:rPr>
              <a:t>protect networks, computers, programs and data from attack, damage or unauthorized access</a:t>
            </a:r>
            <a:r>
              <a:rPr lang="en-US">
                <a:solidFill>
                  <a:srgbClr val="FF0000"/>
                </a:solidFill>
                <a:latin typeface="Times New Roman"/>
                <a:ea typeface="Times New Roman"/>
                <a:cs typeface="Times New Roman"/>
                <a:sym typeface="Times New Roman"/>
              </a:rPr>
              <a:t>.</a:t>
            </a:r>
            <a:endParaRPr/>
          </a:p>
          <a:p>
            <a:pPr indent="-250190" lvl="0" marL="250190" rtl="0" algn="just">
              <a:lnSpc>
                <a:spcPct val="100000"/>
              </a:lnSpc>
              <a:spcBef>
                <a:spcPts val="6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The term cyber security refers to techniques and practices designed </a:t>
            </a:r>
            <a:r>
              <a:rPr b="1" lang="en-US">
                <a:latin typeface="Times New Roman"/>
                <a:ea typeface="Times New Roman"/>
                <a:cs typeface="Times New Roman"/>
                <a:sym typeface="Times New Roman"/>
              </a:rPr>
              <a:t>to </a:t>
            </a:r>
            <a:r>
              <a:rPr b="1" lang="en-US">
                <a:solidFill>
                  <a:srgbClr val="C00000"/>
                </a:solidFill>
                <a:latin typeface="Times New Roman"/>
                <a:ea typeface="Times New Roman"/>
                <a:cs typeface="Times New Roman"/>
                <a:sym typeface="Times New Roman"/>
              </a:rPr>
              <a:t>protect digital data-</a:t>
            </a:r>
            <a:r>
              <a:rPr lang="en-US">
                <a:solidFill>
                  <a:srgbClr val="C00000"/>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stored, transmitted or used on an information system.</a:t>
            </a:r>
            <a:endParaRPr/>
          </a:p>
          <a:p>
            <a:pPr indent="-250190" lvl="0" marL="250190" rtl="0" algn="just">
              <a:lnSpc>
                <a:spcPct val="100000"/>
              </a:lnSpc>
              <a:spcBef>
                <a:spcPts val="600"/>
              </a:spcBef>
              <a:spcAft>
                <a:spcPts val="0"/>
              </a:spcAft>
              <a:buClr>
                <a:schemeClr val="dk1"/>
              </a:buClr>
              <a:buSzPts val="2800"/>
              <a:buNone/>
            </a:pPr>
            <a:r>
              <a:rPr b="1" lang="en-US">
                <a:latin typeface="Times New Roman"/>
                <a:ea typeface="Times New Roman"/>
                <a:cs typeface="Times New Roman"/>
                <a:sym typeface="Times New Roman"/>
              </a:rPr>
              <a:t>                                                             OR</a:t>
            </a:r>
            <a:endParaRPr b="1">
              <a:latin typeface="Times New Roman"/>
              <a:ea typeface="Times New Roman"/>
              <a:cs typeface="Times New Roman"/>
              <a:sym typeface="Times New Roman"/>
            </a:endParaRPr>
          </a:p>
          <a:p>
            <a:pPr indent="-250190" lvl="0" marL="250190" rtl="0" algn="just">
              <a:lnSpc>
                <a:spcPct val="100000"/>
              </a:lnSpc>
              <a:spcBef>
                <a:spcPts val="6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Cyber security is the protection of Internet-connected systems, including hardware, software, and data from cyber attacks.</a:t>
            </a:r>
            <a:endParaRPr/>
          </a:p>
          <a:p>
            <a:pPr indent="-250190" lvl="0" marL="250190" rtl="0" algn="just">
              <a:lnSpc>
                <a:spcPct val="10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It is made up of two words one is cyber and other is security.</a:t>
            </a:r>
            <a:endParaRPr>
              <a:latin typeface="Times New Roman"/>
              <a:ea typeface="Times New Roman"/>
              <a:cs typeface="Times New Roman"/>
              <a:sym typeface="Times New Roman"/>
            </a:endParaRPr>
          </a:p>
          <a:p>
            <a:pPr indent="-250190" lvl="0" marL="250190" rtl="0" algn="just">
              <a:lnSpc>
                <a:spcPct val="10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Cyber is </a:t>
            </a:r>
            <a:r>
              <a:rPr lang="en-US">
                <a:solidFill>
                  <a:srgbClr val="FF0000"/>
                </a:solidFill>
                <a:latin typeface="Times New Roman"/>
                <a:ea typeface="Times New Roman"/>
                <a:cs typeface="Times New Roman"/>
                <a:sym typeface="Times New Roman"/>
              </a:rPr>
              <a:t>related to the technology which contains systems, network and programs or data.</a:t>
            </a:r>
            <a:endParaRPr/>
          </a:p>
          <a:p>
            <a:pPr indent="-250190" lvl="0" marL="250190" rtl="0" algn="just">
              <a:lnSpc>
                <a:spcPct val="10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Whereas </a:t>
            </a:r>
            <a:r>
              <a:rPr lang="en-US">
                <a:solidFill>
                  <a:srgbClr val="FF0000"/>
                </a:solidFill>
                <a:latin typeface="Times New Roman"/>
                <a:ea typeface="Times New Roman"/>
                <a:cs typeface="Times New Roman"/>
                <a:sym typeface="Times New Roman"/>
              </a:rPr>
              <a:t>security</a:t>
            </a:r>
            <a:r>
              <a:rPr lang="en-US">
                <a:latin typeface="Times New Roman"/>
                <a:ea typeface="Times New Roman"/>
                <a:cs typeface="Times New Roman"/>
                <a:sym typeface="Times New Roman"/>
              </a:rPr>
              <a:t> related to the protection which </a:t>
            </a:r>
            <a:r>
              <a:rPr lang="en-US">
                <a:solidFill>
                  <a:srgbClr val="FF0000"/>
                </a:solidFill>
                <a:latin typeface="Times New Roman"/>
                <a:ea typeface="Times New Roman"/>
                <a:cs typeface="Times New Roman"/>
                <a:sym typeface="Times New Roman"/>
              </a:rPr>
              <a:t>includes systems security, network security and application and information security.</a:t>
            </a:r>
            <a:endParaRPr/>
          </a:p>
        </p:txBody>
      </p:sp>
      <p:sp>
        <p:nvSpPr>
          <p:cNvPr id="180" name="Google Shape;18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5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5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5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5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5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5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500"/>
                                        <p:tgtEl>
                                          <p:spTgt spid="17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412955" y="365126"/>
            <a:ext cx="10940845" cy="40179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lang="en-US">
                <a:solidFill>
                  <a:srgbClr val="FF0000"/>
                </a:solidFill>
                <a:latin typeface="Times New Roman"/>
                <a:ea typeface="Times New Roman"/>
                <a:cs typeface="Times New Roman"/>
                <a:sym typeface="Times New Roman"/>
              </a:rPr>
              <a:t>Why is cyber security important?</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86" name="Google Shape;186;p11"/>
          <p:cNvSpPr txBox="1"/>
          <p:nvPr>
            <p:ph idx="1" type="body"/>
          </p:nvPr>
        </p:nvSpPr>
        <p:spPr>
          <a:xfrm>
            <a:off x="191729" y="471949"/>
            <a:ext cx="11798710" cy="6002593"/>
          </a:xfrm>
          <a:prstGeom prst="rect">
            <a:avLst/>
          </a:prstGeom>
          <a:noFill/>
          <a:ln>
            <a:noFill/>
          </a:ln>
        </p:spPr>
        <p:txBody>
          <a:bodyPr anchorCtr="0" anchor="t" bIns="45700" lIns="91425" spcFirstLastPara="1" rIns="91425" wrap="square" tIns="45700">
            <a:noAutofit/>
          </a:bodyPr>
          <a:lstStyle/>
          <a:p>
            <a:pPr indent="-417194" lvl="0" marL="417194" rtl="0" algn="just">
              <a:lnSpc>
                <a:spcPct val="150000"/>
              </a:lnSpc>
              <a:spcBef>
                <a:spcPts val="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Listed below are the reasons why cyber security is so important in what’s become a predominant digital world</a:t>
            </a:r>
            <a:endParaRPr b="1" sz="2400">
              <a:latin typeface="Times New Roman"/>
              <a:ea typeface="Times New Roman"/>
              <a:cs typeface="Times New Roman"/>
              <a:sym typeface="Times New Roman"/>
            </a:endParaRPr>
          </a:p>
          <a:p>
            <a:pPr indent="-417194" lvl="0" marL="417194" rtl="0" algn="just">
              <a:lnSpc>
                <a:spcPct val="150000"/>
              </a:lnSpc>
              <a:spcBef>
                <a:spcPts val="100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Cyber attacks can be extremely </a:t>
            </a:r>
            <a:r>
              <a:rPr b="1" lang="en-US" sz="2400">
                <a:solidFill>
                  <a:srgbClr val="FF0000"/>
                </a:solidFill>
                <a:latin typeface="Times New Roman"/>
                <a:ea typeface="Times New Roman"/>
                <a:cs typeface="Times New Roman"/>
                <a:sym typeface="Times New Roman"/>
              </a:rPr>
              <a:t>expensive for businesses </a:t>
            </a:r>
            <a:r>
              <a:rPr b="1" lang="en-US" sz="2400">
                <a:latin typeface="Times New Roman"/>
                <a:ea typeface="Times New Roman"/>
                <a:cs typeface="Times New Roman"/>
                <a:sym typeface="Times New Roman"/>
              </a:rPr>
              <a:t>to endure.</a:t>
            </a:r>
            <a:endParaRPr b="1" sz="2400">
              <a:latin typeface="Times New Roman"/>
              <a:ea typeface="Times New Roman"/>
              <a:cs typeface="Times New Roman"/>
              <a:sym typeface="Times New Roman"/>
            </a:endParaRPr>
          </a:p>
          <a:p>
            <a:pPr indent="-417194" lvl="0" marL="417194" rtl="0" algn="just">
              <a:lnSpc>
                <a:spcPct val="150000"/>
              </a:lnSpc>
              <a:spcBef>
                <a:spcPts val="100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In addition </a:t>
            </a:r>
            <a:r>
              <a:rPr b="1" lang="en-US" sz="2400">
                <a:solidFill>
                  <a:srgbClr val="FF0000"/>
                </a:solidFill>
                <a:latin typeface="Times New Roman"/>
                <a:ea typeface="Times New Roman"/>
                <a:cs typeface="Times New Roman"/>
                <a:sym typeface="Times New Roman"/>
              </a:rPr>
              <a:t>to financial damage </a:t>
            </a:r>
            <a:r>
              <a:rPr b="1" lang="en-US" sz="2400">
                <a:latin typeface="Times New Roman"/>
                <a:ea typeface="Times New Roman"/>
                <a:cs typeface="Times New Roman"/>
                <a:sym typeface="Times New Roman"/>
              </a:rPr>
              <a:t>suffered by the business, a </a:t>
            </a:r>
            <a:r>
              <a:rPr b="1" lang="en-US" sz="2400">
                <a:solidFill>
                  <a:srgbClr val="FF0000"/>
                </a:solidFill>
                <a:latin typeface="Times New Roman"/>
                <a:ea typeface="Times New Roman"/>
                <a:cs typeface="Times New Roman"/>
                <a:sym typeface="Times New Roman"/>
              </a:rPr>
              <a:t>data breach </a:t>
            </a:r>
            <a:r>
              <a:rPr b="1" lang="en-US" sz="2400">
                <a:latin typeface="Times New Roman"/>
                <a:ea typeface="Times New Roman"/>
                <a:cs typeface="Times New Roman"/>
                <a:sym typeface="Times New Roman"/>
              </a:rPr>
              <a:t>can also inflict untold </a:t>
            </a:r>
            <a:r>
              <a:rPr b="1" lang="en-US" sz="2400">
                <a:solidFill>
                  <a:srgbClr val="FF0000"/>
                </a:solidFill>
                <a:latin typeface="Times New Roman"/>
                <a:ea typeface="Times New Roman"/>
                <a:cs typeface="Times New Roman"/>
                <a:sym typeface="Times New Roman"/>
              </a:rPr>
              <a:t>reputational damage</a:t>
            </a:r>
            <a:r>
              <a:rPr b="1" lang="en-US" sz="2400">
                <a:latin typeface="Times New Roman"/>
                <a:ea typeface="Times New Roman"/>
                <a:cs typeface="Times New Roman"/>
                <a:sym typeface="Times New Roman"/>
              </a:rPr>
              <a:t>.</a:t>
            </a:r>
            <a:endParaRPr b="1" sz="2400">
              <a:latin typeface="Times New Roman"/>
              <a:ea typeface="Times New Roman"/>
              <a:cs typeface="Times New Roman"/>
              <a:sym typeface="Times New Roman"/>
            </a:endParaRPr>
          </a:p>
          <a:p>
            <a:pPr indent="-417194" lvl="0" marL="417194" rtl="0" algn="just">
              <a:lnSpc>
                <a:spcPct val="150000"/>
              </a:lnSpc>
              <a:spcBef>
                <a:spcPts val="100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Cyber-attacks these days are </a:t>
            </a:r>
            <a:r>
              <a:rPr b="1" lang="en-US" sz="2400">
                <a:solidFill>
                  <a:srgbClr val="FF0000"/>
                </a:solidFill>
                <a:latin typeface="Times New Roman"/>
                <a:ea typeface="Times New Roman"/>
                <a:cs typeface="Times New Roman"/>
                <a:sym typeface="Times New Roman"/>
              </a:rPr>
              <a:t>becoming progressively destructive</a:t>
            </a:r>
            <a:r>
              <a:rPr b="1" lang="en-US" sz="2400">
                <a:latin typeface="Times New Roman"/>
                <a:ea typeface="Times New Roman"/>
                <a:cs typeface="Times New Roman"/>
                <a:sym typeface="Times New Roman"/>
              </a:rPr>
              <a:t>. Cybercriminals are </a:t>
            </a:r>
            <a:r>
              <a:rPr b="1" lang="en-US" sz="2400">
                <a:solidFill>
                  <a:srgbClr val="FF0000"/>
                </a:solidFill>
                <a:latin typeface="Times New Roman"/>
                <a:ea typeface="Times New Roman"/>
                <a:cs typeface="Times New Roman"/>
                <a:sym typeface="Times New Roman"/>
              </a:rPr>
              <a:t>using more sophisticated ways </a:t>
            </a:r>
            <a:r>
              <a:rPr b="1" lang="en-US" sz="2400">
                <a:latin typeface="Times New Roman"/>
                <a:ea typeface="Times New Roman"/>
                <a:cs typeface="Times New Roman"/>
                <a:sym typeface="Times New Roman"/>
              </a:rPr>
              <a:t>to initiate cyber attacks.</a:t>
            </a:r>
            <a:endParaRPr b="1" sz="2400">
              <a:latin typeface="Times New Roman"/>
              <a:ea typeface="Times New Roman"/>
              <a:cs typeface="Times New Roman"/>
              <a:sym typeface="Times New Roman"/>
            </a:endParaRPr>
          </a:p>
          <a:p>
            <a:pPr indent="-417194" lvl="0" marL="417194" rtl="0" algn="just">
              <a:lnSpc>
                <a:spcPct val="150000"/>
              </a:lnSpc>
              <a:spcBef>
                <a:spcPts val="100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Regulations such as </a:t>
            </a:r>
            <a:r>
              <a:rPr b="1" lang="en-US" sz="2400">
                <a:solidFill>
                  <a:srgbClr val="FF0000"/>
                </a:solidFill>
                <a:latin typeface="Times New Roman"/>
                <a:ea typeface="Times New Roman"/>
                <a:cs typeface="Times New Roman"/>
                <a:sym typeface="Times New Roman"/>
              </a:rPr>
              <a:t>GDPR(</a:t>
            </a:r>
            <a:r>
              <a:rPr b="1" i="1" lang="en-US" sz="2400">
                <a:solidFill>
                  <a:srgbClr val="FF0000"/>
                </a:solidFill>
                <a:latin typeface="Times New Roman"/>
                <a:ea typeface="Times New Roman"/>
                <a:cs typeface="Times New Roman"/>
                <a:sym typeface="Times New Roman"/>
              </a:rPr>
              <a:t>General Data Protection Regulation</a:t>
            </a:r>
            <a:r>
              <a:rPr b="1" i="1" lang="en-US" sz="2400">
                <a:latin typeface="Times New Roman"/>
                <a:ea typeface="Times New Roman"/>
                <a:cs typeface="Times New Roman"/>
                <a:sym typeface="Times New Roman"/>
              </a:rPr>
              <a:t>)</a:t>
            </a:r>
            <a:r>
              <a:rPr b="1" lang="en-US" sz="2400">
                <a:latin typeface="Times New Roman"/>
                <a:ea typeface="Times New Roman"/>
                <a:cs typeface="Times New Roman"/>
                <a:sym typeface="Times New Roman"/>
              </a:rPr>
              <a:t> are forcing organizations into taking better care of the personal data they hold.</a:t>
            </a:r>
            <a:endParaRPr/>
          </a:p>
        </p:txBody>
      </p:sp>
      <p:sp>
        <p:nvSpPr>
          <p:cNvPr id="187" name="Google Shape;1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661688" y="304800"/>
            <a:ext cx="11211658" cy="689932"/>
          </a:xfrm>
          <a:prstGeom prst="rect">
            <a:avLst/>
          </a:prstGeom>
          <a:noFill/>
          <a:ln>
            <a:noFill/>
          </a:ln>
        </p:spPr>
        <p:txBody>
          <a:bodyPr anchorCtr="0" anchor="ctr" bIns="0" lIns="0" spcFirstLastPara="1" rIns="0" wrap="square" tIns="12700">
            <a:spAutoFit/>
          </a:bodyPr>
          <a:lstStyle/>
          <a:p>
            <a:pPr indent="-2752725" lvl="0" marL="2764790" marR="5080" rtl="0" algn="l">
              <a:lnSpc>
                <a:spcPct val="100000"/>
              </a:lnSpc>
              <a:spcBef>
                <a:spcPts val="0"/>
              </a:spcBef>
              <a:spcAft>
                <a:spcPts val="0"/>
              </a:spcAft>
              <a:buClr>
                <a:schemeClr val="dk1"/>
              </a:buClr>
              <a:buSzPts val="4400"/>
              <a:buFont typeface="Calibri"/>
              <a:buNone/>
            </a:pPr>
            <a:r>
              <a:rPr b="1" lang="en-US"/>
              <a:t>Cybersecurity and Other Security  Domains</a:t>
            </a:r>
            <a:endParaRPr/>
          </a:p>
        </p:txBody>
      </p:sp>
      <p:pic>
        <p:nvPicPr>
          <p:cNvPr id="193" name="Google Shape;193;p12"/>
          <p:cNvPicPr preferRelativeResize="0"/>
          <p:nvPr/>
        </p:nvPicPr>
        <p:blipFill rotWithShape="1">
          <a:blip r:embed="rId3">
            <a:alphaModFix/>
          </a:blip>
          <a:srcRect b="0" l="0" r="0" t="9084"/>
          <a:stretch/>
        </p:blipFill>
        <p:spPr>
          <a:xfrm>
            <a:off x="652088" y="914401"/>
            <a:ext cx="10998661" cy="5943599"/>
          </a:xfrm>
          <a:prstGeom prst="rect">
            <a:avLst/>
          </a:prstGeom>
          <a:noFill/>
          <a:ln>
            <a:noFill/>
          </a:ln>
        </p:spPr>
      </p:pic>
      <p:sp>
        <p:nvSpPr>
          <p:cNvPr id="194" name="Google Shape;19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294969" y="1"/>
            <a:ext cx="11518490" cy="689932"/>
          </a:xfrm>
          <a:prstGeom prst="rect">
            <a:avLst/>
          </a:prstGeom>
          <a:noFill/>
          <a:ln>
            <a:noFill/>
          </a:ln>
        </p:spPr>
        <p:txBody>
          <a:bodyPr anchorCtr="0" anchor="ctr" bIns="0" lIns="0" spcFirstLastPara="1" rIns="0" wrap="square" tIns="12700">
            <a:spAutoFit/>
          </a:bodyPr>
          <a:lstStyle/>
          <a:p>
            <a:pPr indent="-1612900" lvl="0" marL="1624965" marR="5080" rtl="0" algn="l">
              <a:lnSpc>
                <a:spcPct val="100000"/>
              </a:lnSpc>
              <a:spcBef>
                <a:spcPts val="0"/>
              </a:spcBef>
              <a:spcAft>
                <a:spcPts val="0"/>
              </a:spcAft>
              <a:buClr>
                <a:srgbClr val="FF0000"/>
              </a:buClr>
              <a:buSzPts val="4400"/>
              <a:buFont typeface="Times New Roman"/>
              <a:buNone/>
            </a:pPr>
            <a:r>
              <a:rPr lang="en-US">
                <a:solidFill>
                  <a:srgbClr val="FF0000"/>
                </a:solidFill>
                <a:latin typeface="Times New Roman"/>
                <a:ea typeface="Times New Roman"/>
                <a:cs typeface="Times New Roman"/>
                <a:sym typeface="Times New Roman"/>
              </a:rPr>
              <a:t>Other Security domains and  Cybersecurity</a:t>
            </a:r>
            <a:endParaRPr/>
          </a:p>
        </p:txBody>
      </p:sp>
      <p:sp>
        <p:nvSpPr>
          <p:cNvPr id="200" name="Google Shape;200;p13"/>
          <p:cNvSpPr txBox="1"/>
          <p:nvPr/>
        </p:nvSpPr>
        <p:spPr>
          <a:xfrm>
            <a:off x="186814" y="589936"/>
            <a:ext cx="11813457" cy="6042039"/>
          </a:xfrm>
          <a:prstGeom prst="rect">
            <a:avLst/>
          </a:prstGeom>
          <a:noFill/>
          <a:ln>
            <a:noFill/>
          </a:ln>
        </p:spPr>
        <p:txBody>
          <a:bodyPr anchorCtr="0" anchor="t" bIns="0" lIns="0" spcFirstLastPara="1" rIns="0" wrap="square" tIns="9525">
            <a:spAutoFit/>
          </a:bodyPr>
          <a:lstStyle/>
          <a:p>
            <a:pPr indent="-177800" lvl="0" marL="12700" marR="6350" rtl="0" algn="just">
              <a:lnSpc>
                <a:spcPct val="150000"/>
              </a:lnSpc>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The term applies in a variety of contexts, from business to mobile  computing, and can be divided into a few common categories.</a:t>
            </a:r>
            <a:endParaRPr sz="2400">
              <a:solidFill>
                <a:schemeClr val="dk1"/>
              </a:solidFill>
              <a:latin typeface="Calibri"/>
              <a:ea typeface="Calibri"/>
              <a:cs typeface="Calibri"/>
              <a:sym typeface="Calibri"/>
            </a:endParaRPr>
          </a:p>
          <a:p>
            <a:pPr indent="-177800" lvl="0" marL="12700" marR="5080" rtl="0" algn="just">
              <a:lnSpc>
                <a:spcPct val="150000"/>
              </a:lnSpc>
              <a:spcBef>
                <a:spcPts val="5"/>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Network security </a:t>
            </a:r>
            <a:r>
              <a:rPr lang="en-US" sz="2800">
                <a:solidFill>
                  <a:schemeClr val="dk1"/>
                </a:solidFill>
                <a:latin typeface="Calibri"/>
                <a:ea typeface="Calibri"/>
                <a:cs typeface="Calibri"/>
                <a:sym typeface="Calibri"/>
              </a:rPr>
              <a:t>is the practice of securing a </a:t>
            </a:r>
            <a:r>
              <a:rPr lang="en-US" sz="2800">
                <a:solidFill>
                  <a:srgbClr val="FF0000"/>
                </a:solidFill>
                <a:latin typeface="Calibri"/>
                <a:ea typeface="Calibri"/>
                <a:cs typeface="Calibri"/>
                <a:sym typeface="Calibri"/>
              </a:rPr>
              <a:t>computer network  from intruders</a:t>
            </a:r>
            <a:r>
              <a:rPr lang="en-US" sz="2800">
                <a:solidFill>
                  <a:schemeClr val="dk1"/>
                </a:solidFill>
                <a:latin typeface="Calibri"/>
                <a:ea typeface="Calibri"/>
                <a:cs typeface="Calibri"/>
                <a:sym typeface="Calibri"/>
              </a:rPr>
              <a:t>, whether targeted attackers or opportunistic  malware.</a:t>
            </a:r>
            <a:endParaRPr sz="2400">
              <a:solidFill>
                <a:schemeClr val="dk1"/>
              </a:solidFill>
              <a:latin typeface="Calibri"/>
              <a:ea typeface="Calibri"/>
              <a:cs typeface="Calibri"/>
              <a:sym typeface="Calibri"/>
            </a:endParaRPr>
          </a:p>
          <a:p>
            <a:pPr indent="-177800" lvl="0" marL="12700" marR="6350" rtl="0" algn="just">
              <a:lnSpc>
                <a:spcPct val="150000"/>
              </a:lnSpc>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Application security </a:t>
            </a:r>
            <a:r>
              <a:rPr lang="en-US" sz="2800">
                <a:solidFill>
                  <a:schemeClr val="dk1"/>
                </a:solidFill>
                <a:latin typeface="Calibri"/>
                <a:ea typeface="Calibri"/>
                <a:cs typeface="Calibri"/>
                <a:sym typeface="Calibri"/>
              </a:rPr>
              <a:t>focuses on keeping </a:t>
            </a:r>
            <a:r>
              <a:rPr lang="en-US" sz="2800">
                <a:solidFill>
                  <a:srgbClr val="FF0000"/>
                </a:solidFill>
                <a:latin typeface="Calibri"/>
                <a:ea typeface="Calibri"/>
                <a:cs typeface="Calibri"/>
                <a:sym typeface="Calibri"/>
              </a:rPr>
              <a:t>software and devices free  of threats</a:t>
            </a:r>
            <a:r>
              <a:rPr lang="en-US" sz="2800">
                <a:solidFill>
                  <a:schemeClr val="dk1"/>
                </a:solidFill>
                <a:latin typeface="Calibri"/>
                <a:ea typeface="Calibri"/>
                <a:cs typeface="Calibri"/>
                <a:sym typeface="Calibri"/>
              </a:rPr>
              <a:t>. A compromised application could provide access to the  data its designed to protect. Successful security begins in the design  stage, well before a program or device is deployed.</a:t>
            </a:r>
            <a:endParaRPr sz="2400">
              <a:solidFill>
                <a:schemeClr val="dk1"/>
              </a:solidFill>
              <a:latin typeface="Calibri"/>
              <a:ea typeface="Calibri"/>
              <a:cs typeface="Calibri"/>
              <a:sym typeface="Calibri"/>
            </a:endParaRPr>
          </a:p>
          <a:p>
            <a:pPr indent="-177800" lvl="0" marL="12700" marR="5715" rtl="0" algn="just">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Information security </a:t>
            </a:r>
            <a:r>
              <a:rPr lang="en-US" sz="2800">
                <a:solidFill>
                  <a:schemeClr val="dk1"/>
                </a:solidFill>
                <a:latin typeface="Calibri"/>
                <a:ea typeface="Calibri"/>
                <a:cs typeface="Calibri"/>
                <a:sym typeface="Calibri"/>
              </a:rPr>
              <a:t>protects the </a:t>
            </a:r>
            <a:r>
              <a:rPr lang="en-US" sz="2800">
                <a:solidFill>
                  <a:srgbClr val="FF0000"/>
                </a:solidFill>
                <a:latin typeface="Calibri"/>
                <a:ea typeface="Calibri"/>
                <a:cs typeface="Calibri"/>
                <a:sym typeface="Calibri"/>
              </a:rPr>
              <a:t>integrity and privacy of data, </a:t>
            </a:r>
            <a:r>
              <a:rPr lang="en-US" sz="2800">
                <a:solidFill>
                  <a:schemeClr val="dk1"/>
                </a:solidFill>
                <a:latin typeface="Calibri"/>
                <a:ea typeface="Calibri"/>
                <a:cs typeface="Calibri"/>
                <a:sym typeface="Calibri"/>
              </a:rPr>
              <a:t>both  in storage and in transit.</a:t>
            </a:r>
            <a:endParaRPr sz="2800">
              <a:solidFill>
                <a:schemeClr val="dk1"/>
              </a:solidFill>
              <a:latin typeface="Calibri"/>
              <a:ea typeface="Calibri"/>
              <a:cs typeface="Calibri"/>
              <a:sym typeface="Calibri"/>
            </a:endParaRPr>
          </a:p>
        </p:txBody>
      </p:sp>
      <p:sp>
        <p:nvSpPr>
          <p:cNvPr id="201" name="Google Shape;20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5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5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500"/>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500"/>
                                        <p:tgtEl>
                                          <p:spTgt spid="20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189270" y="202894"/>
            <a:ext cx="12002729" cy="90323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70C0"/>
              </a:buClr>
              <a:buSzPct val="100000"/>
              <a:buFont typeface="Calibri"/>
              <a:buNone/>
            </a:pPr>
            <a:r>
              <a:rPr b="1" lang="en-US" sz="3600">
                <a:solidFill>
                  <a:srgbClr val="0070C0"/>
                </a:solidFill>
              </a:rPr>
              <a:t>Cyber security Fundamentals </a:t>
            </a:r>
            <a:r>
              <a:rPr lang="en-US" sz="3600"/>
              <a:t>– </a:t>
            </a:r>
            <a:br>
              <a:rPr lang="en-US" sz="3600"/>
            </a:br>
            <a:r>
              <a:rPr b="1" lang="en-US" sz="3600">
                <a:solidFill>
                  <a:srgbClr val="FF0000"/>
                </a:solidFill>
              </a:rPr>
              <a:t>Confidentiality, Integrity, Availability (CIA)</a:t>
            </a:r>
            <a:endParaRPr b="1" sz="3600">
              <a:solidFill>
                <a:srgbClr val="FF0000"/>
              </a:solidFill>
            </a:endParaRPr>
          </a:p>
        </p:txBody>
      </p:sp>
      <p:sp>
        <p:nvSpPr>
          <p:cNvPr id="207" name="Google Shape;207;p14"/>
          <p:cNvSpPr txBox="1"/>
          <p:nvPr>
            <p:ph idx="1" type="body"/>
          </p:nvPr>
        </p:nvSpPr>
        <p:spPr>
          <a:xfrm>
            <a:off x="575187" y="1179871"/>
            <a:ext cx="11341510" cy="499740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t/>
            </a:r>
            <a:endParaRPr sz="1200"/>
          </a:p>
          <a:p>
            <a:pPr indent="0" lvl="0" marL="0" rtl="0" algn="l">
              <a:lnSpc>
                <a:spcPct val="100000"/>
              </a:lnSpc>
              <a:spcBef>
                <a:spcPts val="0"/>
              </a:spcBef>
              <a:spcAft>
                <a:spcPts val="0"/>
              </a:spcAft>
              <a:buClr>
                <a:schemeClr val="dk1"/>
              </a:buClr>
              <a:buSzPts val="2800"/>
              <a:buNone/>
            </a:pPr>
            <a:r>
              <a:rPr lang="en-US"/>
              <a:t>Confidentiality - preventing </a:t>
            </a:r>
            <a:r>
              <a:rPr lang="en-US">
                <a:solidFill>
                  <a:srgbClr val="FF0000"/>
                </a:solidFill>
              </a:rPr>
              <a:t>the disclosure of data </a:t>
            </a:r>
            <a:r>
              <a:rPr lang="en-US"/>
              <a:t>to unauthorized parties.</a:t>
            </a:r>
            <a:endParaRPr/>
          </a:p>
          <a:p>
            <a:pPr indent="0" lvl="0" marL="0" rtl="0" algn="l">
              <a:lnSpc>
                <a:spcPct val="100000"/>
              </a:lnSpc>
              <a:spcBef>
                <a:spcPts val="0"/>
              </a:spcBef>
              <a:spcAft>
                <a:spcPts val="0"/>
              </a:spcAft>
              <a:buClr>
                <a:schemeClr val="dk1"/>
              </a:buClr>
              <a:buSzPts val="2800"/>
              <a:buNone/>
            </a:pPr>
            <a:r>
              <a:rPr lang="en-US"/>
              <a:t>Also keep the identity of authorized parties involved in sharing and holding data private and anonymous.</a:t>
            </a:r>
            <a:endParaRPr/>
          </a:p>
          <a:p>
            <a:pPr indent="0" lvl="0" marL="0" rtl="0" algn="l">
              <a:lnSpc>
                <a:spcPct val="100000"/>
              </a:lnSpc>
              <a:spcBef>
                <a:spcPts val="0"/>
              </a:spcBef>
              <a:spcAft>
                <a:spcPts val="0"/>
              </a:spcAft>
              <a:buClr>
                <a:schemeClr val="dk1"/>
              </a:buClr>
              <a:buSzPts val="2800"/>
              <a:buNone/>
            </a:pPr>
            <a:r>
              <a:t/>
            </a:r>
            <a:endParaRPr/>
          </a:p>
          <a:p>
            <a:pPr indent="0" lvl="0" marL="0" rtl="0" algn="l">
              <a:lnSpc>
                <a:spcPct val="100000"/>
              </a:lnSpc>
              <a:spcBef>
                <a:spcPts val="0"/>
              </a:spcBef>
              <a:spcAft>
                <a:spcPts val="0"/>
              </a:spcAft>
              <a:buClr>
                <a:schemeClr val="dk1"/>
              </a:buClr>
              <a:buSzPts val="2800"/>
              <a:buNone/>
            </a:pPr>
            <a:r>
              <a:rPr lang="en-US"/>
              <a:t>Often confidentiality is compromised by cracking poorly encrypted data, </a:t>
            </a:r>
            <a:r>
              <a:rPr lang="en-US">
                <a:solidFill>
                  <a:srgbClr val="FF0000"/>
                </a:solidFill>
              </a:rPr>
              <a:t>Man-in-the-middle </a:t>
            </a:r>
            <a:r>
              <a:rPr lang="en-US"/>
              <a:t>(MITM) attacks, disclosing sensitive data.</a:t>
            </a:r>
            <a:endParaRPr/>
          </a:p>
          <a:p>
            <a:pPr indent="0" lvl="0" marL="0" rtl="0" algn="l">
              <a:lnSpc>
                <a:spcPct val="100000"/>
              </a:lnSpc>
              <a:spcBef>
                <a:spcPts val="0"/>
              </a:spcBef>
              <a:spcAft>
                <a:spcPts val="0"/>
              </a:spcAft>
              <a:buClr>
                <a:schemeClr val="dk1"/>
              </a:buClr>
              <a:buSzPts val="2800"/>
              <a:buNone/>
            </a:pPr>
            <a:r>
              <a:t/>
            </a:r>
            <a:endParaRPr>
              <a:solidFill>
                <a:srgbClr val="0000FF"/>
              </a:solidFill>
            </a:endParaRPr>
          </a:p>
          <a:p>
            <a:pPr indent="0" lvl="0" marL="0" rtl="0" algn="l">
              <a:lnSpc>
                <a:spcPct val="100000"/>
              </a:lnSpc>
              <a:spcBef>
                <a:spcPts val="0"/>
              </a:spcBef>
              <a:spcAft>
                <a:spcPts val="0"/>
              </a:spcAft>
              <a:buClr>
                <a:srgbClr val="0000FF"/>
              </a:buClr>
              <a:buSzPts val="2800"/>
              <a:buNone/>
            </a:pPr>
            <a:r>
              <a:rPr lang="en-US">
                <a:solidFill>
                  <a:srgbClr val="0000FF"/>
                </a:solidFill>
              </a:rPr>
              <a:t>Standard measures to establish confidentiality include:</a:t>
            </a:r>
            <a:endParaRPr/>
          </a:p>
          <a:p>
            <a:pPr indent="-514350" lvl="0" marL="514350" rtl="0" algn="l">
              <a:lnSpc>
                <a:spcPct val="100000"/>
              </a:lnSpc>
              <a:spcBef>
                <a:spcPts val="0"/>
              </a:spcBef>
              <a:spcAft>
                <a:spcPts val="0"/>
              </a:spcAft>
              <a:buClr>
                <a:srgbClr val="0000FF"/>
              </a:buClr>
              <a:buSzPts val="2800"/>
              <a:buAutoNum type="arabicPeriod"/>
            </a:pPr>
            <a:r>
              <a:rPr lang="en-US">
                <a:solidFill>
                  <a:srgbClr val="0000FF"/>
                </a:solidFill>
              </a:rPr>
              <a:t>Data encryption</a:t>
            </a:r>
            <a:endParaRPr/>
          </a:p>
          <a:p>
            <a:pPr indent="-514350" lvl="0" marL="514350" rtl="0" algn="l">
              <a:lnSpc>
                <a:spcPct val="100000"/>
              </a:lnSpc>
              <a:spcBef>
                <a:spcPts val="0"/>
              </a:spcBef>
              <a:spcAft>
                <a:spcPts val="0"/>
              </a:spcAft>
              <a:buClr>
                <a:srgbClr val="0000FF"/>
              </a:buClr>
              <a:buSzPts val="2800"/>
              <a:buAutoNum type="arabicPeriod"/>
            </a:pPr>
            <a:r>
              <a:rPr lang="en-US">
                <a:solidFill>
                  <a:srgbClr val="0000FF"/>
                </a:solidFill>
              </a:rPr>
              <a:t>Two-factor authentication</a:t>
            </a:r>
            <a:endParaRPr/>
          </a:p>
          <a:p>
            <a:pPr indent="-514350" lvl="0" marL="514350" rtl="0" algn="l">
              <a:lnSpc>
                <a:spcPct val="100000"/>
              </a:lnSpc>
              <a:spcBef>
                <a:spcPts val="0"/>
              </a:spcBef>
              <a:spcAft>
                <a:spcPts val="0"/>
              </a:spcAft>
              <a:buClr>
                <a:srgbClr val="0000FF"/>
              </a:buClr>
              <a:buSzPts val="2800"/>
              <a:buAutoNum type="arabicPeriod"/>
            </a:pPr>
            <a:r>
              <a:rPr lang="en-US">
                <a:solidFill>
                  <a:srgbClr val="0000FF"/>
                </a:solidFill>
              </a:rPr>
              <a:t>Biometric verification</a:t>
            </a:r>
            <a:endParaRPr/>
          </a:p>
          <a:p>
            <a:pPr indent="-514350" lvl="0" marL="514350" rtl="0" algn="l">
              <a:lnSpc>
                <a:spcPct val="100000"/>
              </a:lnSpc>
              <a:spcBef>
                <a:spcPts val="0"/>
              </a:spcBef>
              <a:spcAft>
                <a:spcPts val="0"/>
              </a:spcAft>
              <a:buClr>
                <a:srgbClr val="0000FF"/>
              </a:buClr>
              <a:buSzPts val="2800"/>
              <a:buAutoNum type="arabicPeriod"/>
            </a:pPr>
            <a:r>
              <a:rPr lang="en-US">
                <a:solidFill>
                  <a:srgbClr val="0000FF"/>
                </a:solidFill>
              </a:rPr>
              <a:t>Security tokens</a:t>
            </a:r>
            <a:endParaRPr/>
          </a:p>
          <a:p>
            <a:pPr indent="-514350" lvl="0" marL="514350" rtl="0" algn="l">
              <a:lnSpc>
                <a:spcPct val="150000"/>
              </a:lnSpc>
              <a:spcBef>
                <a:spcPts val="1000"/>
              </a:spcBef>
              <a:spcAft>
                <a:spcPts val="0"/>
              </a:spcAft>
              <a:buClr>
                <a:schemeClr val="dk1"/>
              </a:buClr>
              <a:buSzPts val="2400"/>
              <a:buNone/>
            </a:pPr>
            <a:r>
              <a:t/>
            </a:r>
            <a:endParaRPr sz="2400">
              <a:solidFill>
                <a:srgbClr val="7030A0"/>
              </a:solidFill>
            </a:endParaRPr>
          </a:p>
        </p:txBody>
      </p:sp>
      <p:pic>
        <p:nvPicPr>
          <p:cNvPr id="208" name="Google Shape;208;p14"/>
          <p:cNvPicPr preferRelativeResize="0"/>
          <p:nvPr/>
        </p:nvPicPr>
        <p:blipFill rotWithShape="1">
          <a:blip r:embed="rId3">
            <a:alphaModFix/>
          </a:blip>
          <a:srcRect b="0" l="0" r="0" t="0"/>
          <a:stretch/>
        </p:blipFill>
        <p:spPr>
          <a:xfrm>
            <a:off x="8581644" y="4293523"/>
            <a:ext cx="2114065" cy="1650077"/>
          </a:xfrm>
          <a:prstGeom prst="rect">
            <a:avLst/>
          </a:prstGeom>
          <a:noFill/>
          <a:ln>
            <a:noFill/>
          </a:ln>
        </p:spPr>
      </p:pic>
      <p:sp>
        <p:nvSpPr>
          <p:cNvPr id="209" name="Google Shape;2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idx="1" type="body"/>
          </p:nvPr>
        </p:nvSpPr>
        <p:spPr>
          <a:xfrm>
            <a:off x="297365" y="503207"/>
            <a:ext cx="5513500" cy="5764858"/>
          </a:xfrm>
          <a:prstGeom prst="rect">
            <a:avLst/>
          </a:prstGeom>
          <a:noFill/>
          <a:ln>
            <a:noFill/>
          </a:ln>
        </p:spPr>
        <p:txBody>
          <a:bodyPr anchorCtr="0" anchor="t" bIns="45700" lIns="91425" spcFirstLastPara="1" rIns="91425" wrap="square" tIns="45700">
            <a:normAutofit fontScale="97500"/>
          </a:bodyPr>
          <a:lstStyle/>
          <a:p>
            <a:pPr indent="0" lvl="0" marL="0" rtl="0" algn="l">
              <a:lnSpc>
                <a:spcPct val="90000"/>
              </a:lnSpc>
              <a:spcBef>
                <a:spcPts val="0"/>
              </a:spcBef>
              <a:spcAft>
                <a:spcPts val="0"/>
              </a:spcAft>
              <a:buClr>
                <a:srgbClr val="FF0000"/>
              </a:buClr>
              <a:buSzPct val="100000"/>
              <a:buNone/>
            </a:pPr>
            <a:r>
              <a:rPr lang="en-US" sz="6000">
                <a:solidFill>
                  <a:srgbClr val="FF0000"/>
                </a:solidFill>
              </a:rPr>
              <a:t>Integrity</a:t>
            </a:r>
            <a:endParaRPr/>
          </a:p>
          <a:p>
            <a:pPr indent="0" lvl="0" marL="0" rtl="0" algn="l">
              <a:lnSpc>
                <a:spcPct val="90000"/>
              </a:lnSpc>
              <a:spcBef>
                <a:spcPts val="1000"/>
              </a:spcBef>
              <a:spcAft>
                <a:spcPts val="0"/>
              </a:spcAft>
              <a:buClr>
                <a:schemeClr val="dk1"/>
              </a:buClr>
              <a:buSzPct val="100000"/>
              <a:buNone/>
            </a:pPr>
            <a:r>
              <a:rPr lang="en-US" sz="2700"/>
              <a:t>Integrity refers </a:t>
            </a:r>
            <a:r>
              <a:rPr lang="en-US" sz="2700">
                <a:solidFill>
                  <a:srgbClr val="FF0000"/>
                </a:solidFill>
              </a:rPr>
              <a:t>to protecting information</a:t>
            </a:r>
            <a:r>
              <a:rPr lang="en-US" sz="2700"/>
              <a:t> from being modified by unauthorized parties. </a:t>
            </a:r>
            <a:endParaRPr sz="2700"/>
          </a:p>
          <a:p>
            <a:pPr indent="0" lvl="0" marL="0" rtl="0" algn="l">
              <a:lnSpc>
                <a:spcPct val="90000"/>
              </a:lnSpc>
              <a:spcBef>
                <a:spcPts val="1000"/>
              </a:spcBef>
              <a:spcAft>
                <a:spcPts val="0"/>
              </a:spcAft>
              <a:buClr>
                <a:schemeClr val="dk1"/>
              </a:buClr>
              <a:buSzPct val="100000"/>
              <a:buNone/>
            </a:pPr>
            <a:r>
              <a:t/>
            </a:r>
            <a:endParaRPr sz="2700"/>
          </a:p>
          <a:p>
            <a:pPr indent="0" lvl="0" marL="0" rtl="0" algn="l">
              <a:lnSpc>
                <a:spcPct val="90000"/>
              </a:lnSpc>
              <a:spcBef>
                <a:spcPts val="1000"/>
              </a:spcBef>
              <a:spcAft>
                <a:spcPts val="0"/>
              </a:spcAft>
              <a:buClr>
                <a:srgbClr val="0000FF"/>
              </a:buClr>
              <a:buSzPct val="100000"/>
              <a:buNone/>
            </a:pPr>
            <a:r>
              <a:rPr lang="en-US" sz="2700">
                <a:solidFill>
                  <a:srgbClr val="0000FF"/>
                </a:solidFill>
              </a:rPr>
              <a:t>Standard measures to guarantee integrity include:</a:t>
            </a:r>
            <a:endParaRPr/>
          </a:p>
          <a:p>
            <a:pPr indent="-514350" lvl="0" marL="514350" rtl="0" algn="l">
              <a:lnSpc>
                <a:spcPct val="100000"/>
              </a:lnSpc>
              <a:spcBef>
                <a:spcPts val="0"/>
              </a:spcBef>
              <a:spcAft>
                <a:spcPts val="0"/>
              </a:spcAft>
              <a:buClr>
                <a:schemeClr val="dk1"/>
              </a:buClr>
              <a:buSzPct val="100000"/>
              <a:buNone/>
            </a:pPr>
            <a:r>
              <a:t/>
            </a:r>
            <a:endParaRPr sz="2700">
              <a:solidFill>
                <a:srgbClr val="0000FF"/>
              </a:solidFill>
            </a:endParaRPr>
          </a:p>
          <a:p>
            <a:pPr indent="-514381" lvl="0" marL="514350" rtl="0" algn="l">
              <a:lnSpc>
                <a:spcPct val="100000"/>
              </a:lnSpc>
              <a:spcBef>
                <a:spcPts val="0"/>
              </a:spcBef>
              <a:spcAft>
                <a:spcPts val="0"/>
              </a:spcAft>
              <a:buClr>
                <a:srgbClr val="0000FF"/>
              </a:buClr>
              <a:buSzPct val="100000"/>
              <a:buAutoNum type="arabicPeriod"/>
            </a:pPr>
            <a:r>
              <a:rPr lang="en-US" sz="2500">
                <a:solidFill>
                  <a:srgbClr val="0000FF"/>
                </a:solidFill>
              </a:rPr>
              <a:t>Cryptographic checksums</a:t>
            </a:r>
            <a:endParaRPr/>
          </a:p>
          <a:p>
            <a:pPr indent="-514381" lvl="0" marL="514350" rtl="0" algn="l">
              <a:lnSpc>
                <a:spcPct val="100000"/>
              </a:lnSpc>
              <a:spcBef>
                <a:spcPts val="0"/>
              </a:spcBef>
              <a:spcAft>
                <a:spcPts val="0"/>
              </a:spcAft>
              <a:buClr>
                <a:srgbClr val="0000FF"/>
              </a:buClr>
              <a:buSzPct val="100000"/>
              <a:buAutoNum type="arabicPeriod"/>
            </a:pPr>
            <a:r>
              <a:rPr lang="en-US" sz="2500">
                <a:solidFill>
                  <a:srgbClr val="0000FF"/>
                </a:solidFill>
              </a:rPr>
              <a:t>Using file permissions</a:t>
            </a:r>
            <a:endParaRPr/>
          </a:p>
          <a:p>
            <a:pPr indent="-514381" lvl="0" marL="514350" rtl="0" algn="l">
              <a:lnSpc>
                <a:spcPct val="100000"/>
              </a:lnSpc>
              <a:spcBef>
                <a:spcPts val="0"/>
              </a:spcBef>
              <a:spcAft>
                <a:spcPts val="0"/>
              </a:spcAft>
              <a:buClr>
                <a:srgbClr val="0000FF"/>
              </a:buClr>
              <a:buSzPct val="100000"/>
              <a:buAutoNum type="arabicPeriod"/>
            </a:pPr>
            <a:r>
              <a:rPr lang="en-US" sz="2500">
                <a:solidFill>
                  <a:srgbClr val="0000FF"/>
                </a:solidFill>
              </a:rPr>
              <a:t>Data backups</a:t>
            </a:r>
            <a:endParaRPr/>
          </a:p>
          <a:p>
            <a:pPr indent="0" lvl="0" marL="0" rtl="0" algn="l">
              <a:lnSpc>
                <a:spcPct val="90000"/>
              </a:lnSpc>
              <a:spcBef>
                <a:spcPts val="1000"/>
              </a:spcBef>
              <a:spcAft>
                <a:spcPts val="0"/>
              </a:spcAft>
              <a:buClr>
                <a:schemeClr val="dk1"/>
              </a:buClr>
              <a:buSzPct val="100000"/>
              <a:buNone/>
            </a:pPr>
            <a:r>
              <a:t/>
            </a:r>
            <a:endParaRPr sz="4000">
              <a:solidFill>
                <a:srgbClr val="7030A0"/>
              </a:solidFill>
            </a:endParaRPr>
          </a:p>
        </p:txBody>
      </p:sp>
      <p:sp>
        <p:nvSpPr>
          <p:cNvPr id="215" name="Google Shape;215;p15"/>
          <p:cNvSpPr/>
          <p:nvPr/>
        </p:nvSpPr>
        <p:spPr>
          <a:xfrm>
            <a:off x="6229043" y="494452"/>
            <a:ext cx="5525422" cy="59505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0000"/>
              </a:buClr>
              <a:buSzPts val="5400"/>
              <a:buFont typeface="Arial"/>
              <a:buNone/>
            </a:pPr>
            <a:r>
              <a:rPr lang="en-US" sz="5400">
                <a:solidFill>
                  <a:srgbClr val="FF0000"/>
                </a:solidFill>
                <a:latin typeface="Calibri"/>
                <a:ea typeface="Calibri"/>
                <a:cs typeface="Calibri"/>
                <a:sym typeface="Calibri"/>
              </a:rPr>
              <a:t>Availability</a:t>
            </a:r>
            <a:r>
              <a:rPr lang="en-US" sz="5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Availability is making sure that </a:t>
            </a:r>
            <a:r>
              <a:rPr lang="en-US" sz="2400">
                <a:solidFill>
                  <a:srgbClr val="FF0000"/>
                </a:solidFill>
                <a:latin typeface="Calibri"/>
                <a:ea typeface="Calibri"/>
                <a:cs typeface="Calibri"/>
                <a:sym typeface="Calibri"/>
              </a:rPr>
              <a:t>authorized parties are able to access </a:t>
            </a:r>
            <a:r>
              <a:rPr lang="en-US" sz="2400">
                <a:solidFill>
                  <a:schemeClr val="dk1"/>
                </a:solidFill>
                <a:latin typeface="Calibri"/>
                <a:ea typeface="Calibri"/>
                <a:cs typeface="Calibri"/>
                <a:sym typeface="Calibri"/>
              </a:rPr>
              <a:t>the information when needed.</a:t>
            </a:r>
            <a:endParaRPr/>
          </a:p>
          <a:p>
            <a:pPr indent="0" lvl="0" marL="0" marR="0" rtl="0" algn="l">
              <a:lnSpc>
                <a:spcPct val="90000"/>
              </a:lnSpc>
              <a:spcBef>
                <a:spcPts val="1000"/>
              </a:spcBef>
              <a:spcAft>
                <a:spcPts val="0"/>
              </a:spcAft>
              <a:buClr>
                <a:schemeClr val="dk1"/>
              </a:buClr>
              <a:buSzPts val="2400"/>
              <a:buFont typeface="Arial"/>
              <a:buNone/>
            </a:pPr>
            <a:r>
              <a:t/>
            </a:r>
            <a:endParaRPr sz="2400">
              <a:solidFill>
                <a:srgbClr val="7030A0"/>
              </a:solidFill>
              <a:latin typeface="Calibri"/>
              <a:ea typeface="Calibri"/>
              <a:cs typeface="Calibri"/>
              <a:sym typeface="Calibri"/>
            </a:endParaRPr>
          </a:p>
          <a:p>
            <a:pPr indent="0" lvl="0" marL="0" marR="0" rtl="0" algn="l">
              <a:lnSpc>
                <a:spcPct val="90000"/>
              </a:lnSpc>
              <a:spcBef>
                <a:spcPts val="1000"/>
              </a:spcBef>
              <a:spcAft>
                <a:spcPts val="0"/>
              </a:spcAft>
              <a:buClr>
                <a:srgbClr val="0000FF"/>
              </a:buClr>
              <a:buSzPts val="2400"/>
              <a:buFont typeface="Arial"/>
              <a:buNone/>
            </a:pPr>
            <a:r>
              <a:rPr lang="en-US" sz="2400">
                <a:solidFill>
                  <a:srgbClr val="0000FF"/>
                </a:solidFill>
                <a:latin typeface="Calibri"/>
                <a:ea typeface="Calibri"/>
                <a:cs typeface="Calibri"/>
                <a:sym typeface="Calibri"/>
              </a:rPr>
              <a:t>Standard measures to guarantee availability include:</a:t>
            </a:r>
            <a:endParaRPr/>
          </a:p>
          <a:p>
            <a:pPr indent="0" lvl="0" marL="0" marR="0" rtl="0" algn="l">
              <a:lnSpc>
                <a:spcPct val="90000"/>
              </a:lnSpc>
              <a:spcBef>
                <a:spcPts val="1000"/>
              </a:spcBef>
              <a:spcAft>
                <a:spcPts val="0"/>
              </a:spcAft>
              <a:buClr>
                <a:schemeClr val="dk1"/>
              </a:buClr>
              <a:buSzPts val="2400"/>
              <a:buFont typeface="Arial"/>
              <a:buNone/>
            </a:pPr>
            <a:r>
              <a:t/>
            </a:r>
            <a:endParaRPr sz="2400">
              <a:solidFill>
                <a:srgbClr val="0000FF"/>
              </a:solidFill>
              <a:latin typeface="Calibri"/>
              <a:ea typeface="Calibri"/>
              <a:cs typeface="Calibri"/>
              <a:sym typeface="Calibri"/>
            </a:endParaRPr>
          </a:p>
          <a:p>
            <a:pPr indent="-514350" lvl="0" marL="514350" marR="0" rtl="0" algn="l">
              <a:lnSpc>
                <a:spcPct val="100000"/>
              </a:lnSpc>
              <a:spcBef>
                <a:spcPts val="0"/>
              </a:spcBef>
              <a:spcAft>
                <a:spcPts val="0"/>
              </a:spcAft>
              <a:buClr>
                <a:srgbClr val="0000FF"/>
              </a:buClr>
              <a:buSzPts val="2400"/>
              <a:buFont typeface="Arial"/>
              <a:buAutoNum type="arabicPeriod"/>
            </a:pPr>
            <a:r>
              <a:rPr lang="en-US" sz="2400">
                <a:solidFill>
                  <a:srgbClr val="0000FF"/>
                </a:solidFill>
                <a:latin typeface="Calibri"/>
                <a:ea typeface="Calibri"/>
                <a:cs typeface="Calibri"/>
                <a:sym typeface="Calibri"/>
              </a:rPr>
              <a:t>Backing up data to external drives</a:t>
            </a:r>
            <a:endParaRPr/>
          </a:p>
          <a:p>
            <a:pPr indent="-514350" lvl="0" marL="514350" marR="0" rtl="0" algn="l">
              <a:lnSpc>
                <a:spcPct val="100000"/>
              </a:lnSpc>
              <a:spcBef>
                <a:spcPts val="0"/>
              </a:spcBef>
              <a:spcAft>
                <a:spcPts val="0"/>
              </a:spcAft>
              <a:buClr>
                <a:srgbClr val="0000FF"/>
              </a:buClr>
              <a:buSzPts val="2400"/>
              <a:buFont typeface="Arial"/>
              <a:buAutoNum type="arabicPeriod"/>
            </a:pPr>
            <a:r>
              <a:rPr lang="en-US" sz="2400">
                <a:solidFill>
                  <a:srgbClr val="0000FF"/>
                </a:solidFill>
                <a:latin typeface="Calibri"/>
                <a:ea typeface="Calibri"/>
                <a:cs typeface="Calibri"/>
                <a:sym typeface="Calibri"/>
              </a:rPr>
              <a:t>Implementing firewalls</a:t>
            </a:r>
            <a:endParaRPr/>
          </a:p>
          <a:p>
            <a:pPr indent="-514350" lvl="0" marL="514350" marR="0" rtl="0" algn="l">
              <a:lnSpc>
                <a:spcPct val="100000"/>
              </a:lnSpc>
              <a:spcBef>
                <a:spcPts val="0"/>
              </a:spcBef>
              <a:spcAft>
                <a:spcPts val="0"/>
              </a:spcAft>
              <a:buClr>
                <a:srgbClr val="0000FF"/>
              </a:buClr>
              <a:buSzPts val="2400"/>
              <a:buFont typeface="Arial"/>
              <a:buAutoNum type="arabicPeriod"/>
            </a:pPr>
            <a:r>
              <a:rPr lang="en-US" sz="2400">
                <a:solidFill>
                  <a:srgbClr val="0000FF"/>
                </a:solidFill>
                <a:latin typeface="Calibri"/>
                <a:ea typeface="Calibri"/>
                <a:cs typeface="Calibri"/>
                <a:sym typeface="Calibri"/>
              </a:rPr>
              <a:t>Having backup power supplies</a:t>
            </a:r>
            <a:endParaRPr/>
          </a:p>
          <a:p>
            <a:pPr indent="-514350" lvl="0" marL="514350" marR="0" rtl="0" algn="l">
              <a:lnSpc>
                <a:spcPct val="100000"/>
              </a:lnSpc>
              <a:spcBef>
                <a:spcPts val="0"/>
              </a:spcBef>
              <a:spcAft>
                <a:spcPts val="0"/>
              </a:spcAft>
              <a:buClr>
                <a:srgbClr val="0000FF"/>
              </a:buClr>
              <a:buSzPts val="2400"/>
              <a:buFont typeface="Arial"/>
              <a:buAutoNum type="arabicPeriod"/>
            </a:pPr>
            <a:r>
              <a:rPr lang="en-US" sz="2400">
                <a:solidFill>
                  <a:srgbClr val="0000FF"/>
                </a:solidFill>
                <a:latin typeface="Calibri"/>
                <a:ea typeface="Calibri"/>
                <a:cs typeface="Calibri"/>
                <a:sym typeface="Calibri"/>
              </a:rPr>
              <a:t>Data redundancy</a:t>
            </a:r>
            <a:endParaRPr/>
          </a:p>
        </p:txBody>
      </p:sp>
      <p:sp>
        <p:nvSpPr>
          <p:cNvPr id="216" name="Google Shape;2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16"/>
          <p:cNvPicPr preferRelativeResize="0"/>
          <p:nvPr>
            <p:ph idx="1" type="body"/>
          </p:nvPr>
        </p:nvPicPr>
        <p:blipFill rotWithShape="1">
          <a:blip r:embed="rId3">
            <a:alphaModFix/>
          </a:blip>
          <a:srcRect b="9061" l="0" r="0" t="0"/>
          <a:stretch/>
        </p:blipFill>
        <p:spPr>
          <a:xfrm>
            <a:off x="0" y="0"/>
            <a:ext cx="12192000" cy="6736715"/>
          </a:xfrm>
          <a:prstGeom prst="rect">
            <a:avLst/>
          </a:prstGeom>
          <a:noFill/>
          <a:ln>
            <a:noFill/>
          </a:ln>
        </p:spPr>
      </p:pic>
      <p:sp>
        <p:nvSpPr>
          <p:cNvPr id="222" name="Google Shape;2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7"/>
          <p:cNvSpPr txBox="1"/>
          <p:nvPr>
            <p:ph idx="1" type="body"/>
          </p:nvPr>
        </p:nvSpPr>
        <p:spPr>
          <a:xfrm>
            <a:off x="294969" y="191729"/>
            <a:ext cx="11636476" cy="6561496"/>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90000"/>
              </a:lnSpc>
              <a:spcBef>
                <a:spcPts val="0"/>
              </a:spcBef>
              <a:spcAft>
                <a:spcPts val="0"/>
              </a:spcAft>
              <a:buClr>
                <a:srgbClr val="FF0000"/>
              </a:buClr>
              <a:buSzPct val="100000"/>
              <a:buNone/>
            </a:pPr>
            <a:r>
              <a:rPr b="1" lang="en-US" sz="2600">
                <a:solidFill>
                  <a:srgbClr val="FF0000"/>
                </a:solidFill>
              </a:rPr>
              <a:t>The 7 layers of cyber security should center on the mission critical assets you are seeking to protect</a:t>
            </a:r>
            <a:r>
              <a:rPr lang="en-US" sz="2000"/>
              <a:t>.</a:t>
            </a:r>
            <a:endParaRPr sz="2000"/>
          </a:p>
          <a:p>
            <a:pPr indent="0" lvl="0" marL="0" rtl="0" algn="just">
              <a:lnSpc>
                <a:spcPct val="120000"/>
              </a:lnSpc>
              <a:spcBef>
                <a:spcPts val="1500"/>
              </a:spcBef>
              <a:spcAft>
                <a:spcPts val="0"/>
              </a:spcAft>
              <a:buClr>
                <a:srgbClr val="7030A0"/>
              </a:buClr>
              <a:buSzPct val="100000"/>
              <a:buNone/>
            </a:pPr>
            <a:r>
              <a:rPr b="1" lang="en-US" sz="2000">
                <a:solidFill>
                  <a:srgbClr val="7030A0"/>
                </a:solidFill>
              </a:rPr>
              <a:t>1: </a:t>
            </a:r>
            <a:r>
              <a:rPr b="1" lang="en-US" sz="2400">
                <a:solidFill>
                  <a:srgbClr val="7030A0"/>
                </a:solidFill>
              </a:rPr>
              <a:t>Mission Critical Assets</a:t>
            </a:r>
            <a:r>
              <a:rPr lang="en-US" sz="2400"/>
              <a:t> – This is the data you need to protect</a:t>
            </a:r>
            <a:endParaRPr/>
          </a:p>
          <a:p>
            <a:pPr indent="0" lvl="0" marL="0" rtl="0" algn="just">
              <a:lnSpc>
                <a:spcPct val="120000"/>
              </a:lnSpc>
              <a:spcBef>
                <a:spcPts val="1500"/>
              </a:spcBef>
              <a:spcAft>
                <a:spcPts val="0"/>
              </a:spcAft>
              <a:buClr>
                <a:srgbClr val="7030A0"/>
              </a:buClr>
              <a:buSzPct val="100000"/>
              <a:buNone/>
            </a:pPr>
            <a:r>
              <a:rPr b="1" lang="en-US" sz="2400">
                <a:solidFill>
                  <a:srgbClr val="7030A0"/>
                </a:solidFill>
              </a:rPr>
              <a:t>2: Data Security </a:t>
            </a:r>
            <a:r>
              <a:rPr lang="en-US" sz="2400"/>
              <a:t>– Data security controls protect the storage and transfer of data.</a:t>
            </a:r>
            <a:endParaRPr/>
          </a:p>
          <a:p>
            <a:pPr indent="0" lvl="0" marL="0" rtl="0" algn="just">
              <a:lnSpc>
                <a:spcPct val="120000"/>
              </a:lnSpc>
              <a:spcBef>
                <a:spcPts val="1500"/>
              </a:spcBef>
              <a:spcAft>
                <a:spcPts val="0"/>
              </a:spcAft>
              <a:buClr>
                <a:srgbClr val="7030A0"/>
              </a:buClr>
              <a:buSzPct val="100000"/>
              <a:buNone/>
            </a:pPr>
            <a:r>
              <a:rPr b="1" lang="en-US" sz="2400">
                <a:solidFill>
                  <a:srgbClr val="7030A0"/>
                </a:solidFill>
              </a:rPr>
              <a:t>3: Application Security </a:t>
            </a:r>
            <a:r>
              <a:rPr lang="en-US" sz="2400"/>
              <a:t>– Applications security controls protect access to an application, an application’s access to your mission critical assets, and the internal security of the application. </a:t>
            </a:r>
            <a:endParaRPr/>
          </a:p>
          <a:p>
            <a:pPr indent="0" lvl="0" marL="0" rtl="0" algn="just">
              <a:lnSpc>
                <a:spcPct val="120000"/>
              </a:lnSpc>
              <a:spcBef>
                <a:spcPts val="1500"/>
              </a:spcBef>
              <a:spcAft>
                <a:spcPts val="0"/>
              </a:spcAft>
              <a:buClr>
                <a:srgbClr val="7030A0"/>
              </a:buClr>
              <a:buSzPct val="100000"/>
              <a:buNone/>
            </a:pPr>
            <a:r>
              <a:rPr lang="en-US" sz="2400">
                <a:solidFill>
                  <a:srgbClr val="7030A0"/>
                </a:solidFill>
              </a:rPr>
              <a:t>4: </a:t>
            </a:r>
            <a:r>
              <a:rPr b="1" lang="en-US" sz="2400">
                <a:solidFill>
                  <a:srgbClr val="7030A0"/>
                </a:solidFill>
              </a:rPr>
              <a:t>Endpoint Security </a:t>
            </a:r>
            <a:r>
              <a:rPr lang="en-US" sz="2400"/>
              <a:t>– Endpoint security controls protect the connection </a:t>
            </a:r>
            <a:r>
              <a:rPr lang="en-US" sz="2400">
                <a:solidFill>
                  <a:srgbClr val="FF0000"/>
                </a:solidFill>
              </a:rPr>
              <a:t>between devices and the network.</a:t>
            </a:r>
            <a:endParaRPr/>
          </a:p>
          <a:p>
            <a:pPr indent="0" lvl="0" marL="0" rtl="0" algn="just">
              <a:lnSpc>
                <a:spcPct val="120000"/>
              </a:lnSpc>
              <a:spcBef>
                <a:spcPts val="1500"/>
              </a:spcBef>
              <a:spcAft>
                <a:spcPts val="0"/>
              </a:spcAft>
              <a:buClr>
                <a:srgbClr val="7030A0"/>
              </a:buClr>
              <a:buSzPct val="100000"/>
              <a:buNone/>
            </a:pPr>
            <a:r>
              <a:rPr b="1" lang="en-US" sz="2400">
                <a:solidFill>
                  <a:srgbClr val="7030A0"/>
                </a:solidFill>
              </a:rPr>
              <a:t>5: Network Security </a:t>
            </a:r>
            <a:r>
              <a:rPr lang="en-US" sz="2400"/>
              <a:t>– Network security controls protect an </a:t>
            </a:r>
            <a:r>
              <a:rPr lang="en-US" sz="2400">
                <a:solidFill>
                  <a:srgbClr val="FF0000"/>
                </a:solidFill>
              </a:rPr>
              <a:t>organization’s network and prevent unauthorized access of the network.</a:t>
            </a:r>
            <a:endParaRPr/>
          </a:p>
          <a:p>
            <a:pPr indent="0" lvl="0" marL="0" rtl="0" algn="just">
              <a:lnSpc>
                <a:spcPct val="120000"/>
              </a:lnSpc>
              <a:spcBef>
                <a:spcPts val="1500"/>
              </a:spcBef>
              <a:spcAft>
                <a:spcPts val="0"/>
              </a:spcAft>
              <a:buClr>
                <a:srgbClr val="7030A0"/>
              </a:buClr>
              <a:buSzPct val="100000"/>
              <a:buNone/>
            </a:pPr>
            <a:r>
              <a:rPr b="1" lang="en-US" sz="2400">
                <a:solidFill>
                  <a:srgbClr val="7030A0"/>
                </a:solidFill>
              </a:rPr>
              <a:t>6: Perimeter Security – </a:t>
            </a:r>
            <a:r>
              <a:rPr lang="en-US" sz="2400"/>
              <a:t>Perimeter security controls include both the </a:t>
            </a:r>
            <a:r>
              <a:rPr lang="en-US" sz="2400">
                <a:solidFill>
                  <a:srgbClr val="FF0000"/>
                </a:solidFill>
              </a:rPr>
              <a:t>physical and digital security methodologies that protect the business overall</a:t>
            </a:r>
            <a:r>
              <a:rPr lang="en-US" sz="2400"/>
              <a:t>.</a:t>
            </a:r>
            <a:endParaRPr/>
          </a:p>
          <a:p>
            <a:pPr indent="0" lvl="0" marL="0" rtl="0" algn="just">
              <a:lnSpc>
                <a:spcPct val="120000"/>
              </a:lnSpc>
              <a:spcBef>
                <a:spcPts val="1500"/>
              </a:spcBef>
              <a:spcAft>
                <a:spcPts val="0"/>
              </a:spcAft>
              <a:buClr>
                <a:srgbClr val="7030A0"/>
              </a:buClr>
              <a:buSzPct val="100000"/>
              <a:buNone/>
            </a:pPr>
            <a:r>
              <a:rPr b="1" lang="en-US" sz="2400">
                <a:solidFill>
                  <a:srgbClr val="7030A0"/>
                </a:solidFill>
              </a:rPr>
              <a:t>7: The Human Layer –</a:t>
            </a:r>
            <a:r>
              <a:rPr lang="en-US" sz="2400"/>
              <a:t> Humans are the </a:t>
            </a:r>
            <a:r>
              <a:rPr b="1" lang="en-US" sz="2400">
                <a:solidFill>
                  <a:srgbClr val="FF0000"/>
                </a:solidFill>
              </a:rPr>
              <a:t>weakest link </a:t>
            </a:r>
            <a:r>
              <a:rPr lang="en-US" sz="2400"/>
              <a:t>in any cyber security posture. </a:t>
            </a:r>
            <a:r>
              <a:rPr lang="en-US" sz="2400">
                <a:solidFill>
                  <a:srgbClr val="FF0000"/>
                </a:solidFill>
              </a:rPr>
              <a:t>Human security controls include phishing simulations </a:t>
            </a:r>
            <a:r>
              <a:rPr lang="en-US" sz="2400"/>
              <a:t>and access management controls that protect </a:t>
            </a:r>
            <a:r>
              <a:rPr lang="en-US" sz="2400">
                <a:solidFill>
                  <a:srgbClr val="FF0000"/>
                </a:solidFill>
              </a:rPr>
              <a:t>mission critical assets</a:t>
            </a:r>
            <a:r>
              <a:rPr lang="en-US" sz="2400"/>
              <a:t> from a wide variety </a:t>
            </a:r>
            <a:r>
              <a:rPr lang="en-US" sz="2400">
                <a:solidFill>
                  <a:srgbClr val="FF0000"/>
                </a:solidFill>
              </a:rPr>
              <a:t>of human threats</a:t>
            </a:r>
            <a:r>
              <a:rPr lang="en-US" sz="2400"/>
              <a:t>, including cyber criminals, malicious insiders, and negligent users.</a:t>
            </a:r>
            <a:endParaRPr/>
          </a:p>
        </p:txBody>
      </p:sp>
      <p:sp>
        <p:nvSpPr>
          <p:cNvPr id="228" name="Google Shape;2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ph type="title"/>
          </p:nvPr>
        </p:nvSpPr>
        <p:spPr>
          <a:xfrm>
            <a:off x="231775" y="198120"/>
            <a:ext cx="4173970" cy="2098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Older Model of Cyber Security (CS)</a:t>
            </a:r>
            <a:endParaRPr sz="4000"/>
          </a:p>
        </p:txBody>
      </p:sp>
      <p:pic>
        <p:nvPicPr>
          <p:cNvPr id="234" name="Google Shape;234;p18"/>
          <p:cNvPicPr preferRelativeResize="0"/>
          <p:nvPr>
            <p:ph idx="1" type="body"/>
          </p:nvPr>
        </p:nvPicPr>
        <p:blipFill rotWithShape="1">
          <a:blip r:embed="rId3">
            <a:alphaModFix/>
          </a:blip>
          <a:srcRect b="0" l="3985" r="8710" t="0"/>
          <a:stretch/>
        </p:blipFill>
        <p:spPr>
          <a:xfrm>
            <a:off x="4972050" y="388620"/>
            <a:ext cx="6995160" cy="6080760"/>
          </a:xfrm>
          <a:prstGeom prst="rect">
            <a:avLst/>
          </a:prstGeom>
          <a:noFill/>
          <a:ln>
            <a:noFill/>
          </a:ln>
        </p:spPr>
      </p:pic>
      <p:sp>
        <p:nvSpPr>
          <p:cNvPr id="235" name="Google Shape;235;p18"/>
          <p:cNvSpPr txBox="1"/>
          <p:nvPr/>
        </p:nvSpPr>
        <p:spPr>
          <a:xfrm>
            <a:off x="104140" y="2524760"/>
            <a:ext cx="4197985"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CS today goes far beyond a networking-only approach. Today, CS traverses far beyond the network realm to the endpoint, perimeter, and the humans on the other side.</a:t>
            </a:r>
            <a:endParaRPr/>
          </a:p>
        </p:txBody>
      </p:sp>
      <p:sp>
        <p:nvSpPr>
          <p:cNvPr id="236" name="Google Shape;23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838200" y="365125"/>
            <a:ext cx="10515600" cy="7188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Vulnerability, threat, Harmful acts</a:t>
            </a:r>
            <a:endParaRPr/>
          </a:p>
        </p:txBody>
      </p:sp>
      <p:sp>
        <p:nvSpPr>
          <p:cNvPr id="242" name="Google Shape;242;p19"/>
          <p:cNvSpPr txBox="1"/>
          <p:nvPr>
            <p:ph idx="1" type="body"/>
          </p:nvPr>
        </p:nvSpPr>
        <p:spPr>
          <a:xfrm>
            <a:off x="838200" y="1083945"/>
            <a:ext cx="10515600" cy="5093335"/>
          </a:xfrm>
          <a:prstGeom prst="rect">
            <a:avLst/>
          </a:prstGeom>
          <a:noFill/>
          <a:ln>
            <a:noFill/>
          </a:ln>
        </p:spPr>
        <p:txBody>
          <a:bodyPr anchorCtr="0" anchor="t" bIns="45700" lIns="91425" spcFirstLastPara="1" rIns="91425" wrap="square" tIns="45700">
            <a:normAutofit fontScale="95000"/>
          </a:bodyPr>
          <a:lstStyle/>
          <a:p>
            <a:pPr indent="0" lvl="0" marL="0" rtl="0" algn="l">
              <a:lnSpc>
                <a:spcPct val="150000"/>
              </a:lnSpc>
              <a:spcBef>
                <a:spcPts val="0"/>
              </a:spcBef>
              <a:spcAft>
                <a:spcPts val="0"/>
              </a:spcAft>
              <a:buClr>
                <a:schemeClr val="dk1"/>
              </a:buClr>
              <a:buSzPct val="100000"/>
              <a:buNone/>
            </a:pPr>
            <a:r>
              <a:rPr lang="en-US"/>
              <a:t>No system is immune to attacks – </a:t>
            </a:r>
            <a:endParaRPr/>
          </a:p>
          <a:p>
            <a:pPr indent="0" lvl="1" marL="457200" rtl="0" algn="l">
              <a:lnSpc>
                <a:spcPct val="150000"/>
              </a:lnSpc>
              <a:spcBef>
                <a:spcPts val="500"/>
              </a:spcBef>
              <a:spcAft>
                <a:spcPts val="0"/>
              </a:spcAft>
              <a:buClr>
                <a:schemeClr val="dk1"/>
              </a:buClr>
              <a:buSzPct val="100000"/>
              <a:buNone/>
            </a:pPr>
            <a:r>
              <a:rPr lang="en-US"/>
              <a:t>Any company that manages, transmits, stores, or otherwise handles data </a:t>
            </a:r>
            <a:r>
              <a:rPr b="1" lang="en-US">
                <a:solidFill>
                  <a:srgbClr val="FF0000"/>
                </a:solidFill>
              </a:rPr>
              <a:t>has to institute and enforce mechanisms to monitor</a:t>
            </a:r>
            <a:r>
              <a:rPr lang="en-US"/>
              <a:t> their cyber environment, identify vulnerabilities, and close up security gaps as quickly as possible.</a:t>
            </a:r>
            <a:endParaRPr/>
          </a:p>
          <a:p>
            <a:pPr indent="0" lvl="0" marL="0" rtl="0" algn="l">
              <a:lnSpc>
                <a:spcPct val="150000"/>
              </a:lnSpc>
              <a:spcBef>
                <a:spcPts val="1000"/>
              </a:spcBef>
              <a:spcAft>
                <a:spcPts val="0"/>
              </a:spcAft>
              <a:buClr>
                <a:schemeClr val="dk1"/>
              </a:buClr>
              <a:buSzPct val="100000"/>
              <a:buNone/>
            </a:pPr>
            <a:r>
              <a:t/>
            </a:r>
            <a:endParaRPr/>
          </a:p>
          <a:p>
            <a:pPr indent="0" lvl="0" marL="0" rtl="0" algn="l">
              <a:lnSpc>
                <a:spcPct val="150000"/>
              </a:lnSpc>
              <a:spcBef>
                <a:spcPts val="1000"/>
              </a:spcBef>
              <a:spcAft>
                <a:spcPts val="0"/>
              </a:spcAft>
              <a:buClr>
                <a:srgbClr val="7030A0"/>
              </a:buClr>
              <a:buSzPct val="100000"/>
              <a:buNone/>
            </a:pPr>
            <a:r>
              <a:rPr b="1" lang="en-US">
                <a:solidFill>
                  <a:srgbClr val="7030A0"/>
                </a:solidFill>
              </a:rPr>
              <a:t>Before identifying specific dangers to modern data systems, it is crucial to understand the distinction between cyber threats and vulnerabilities.</a:t>
            </a:r>
            <a:endParaRPr/>
          </a:p>
          <a:p>
            <a:pPr indent="0" lvl="0" marL="0" rtl="0" algn="l">
              <a:lnSpc>
                <a:spcPct val="150000"/>
              </a:lnSpc>
              <a:spcBef>
                <a:spcPts val="1000"/>
              </a:spcBef>
              <a:spcAft>
                <a:spcPts val="0"/>
              </a:spcAft>
              <a:buClr>
                <a:schemeClr val="dk1"/>
              </a:buClr>
              <a:buSzPct val="100000"/>
              <a:buNone/>
            </a:pPr>
            <a:r>
              <a:t/>
            </a:r>
            <a:endParaRPr>
              <a:solidFill>
                <a:srgbClr val="E30000"/>
              </a:solidFill>
            </a:endParaRPr>
          </a:p>
        </p:txBody>
      </p:sp>
      <p:sp>
        <p:nvSpPr>
          <p:cNvPr id="243" name="Google Shape;24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idx="4294967295" type="title"/>
          </p:nvPr>
        </p:nvSpPr>
        <p:spPr>
          <a:xfrm>
            <a:off x="0" y="0"/>
            <a:ext cx="10074275" cy="1003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lang="en-US">
                <a:solidFill>
                  <a:srgbClr val="FF0000"/>
                </a:solidFill>
                <a:latin typeface="Times New Roman"/>
                <a:ea typeface="Times New Roman"/>
                <a:cs typeface="Times New Roman"/>
                <a:sym typeface="Times New Roman"/>
              </a:rPr>
              <a:t>Topics to be covered   </a:t>
            </a:r>
            <a:r>
              <a:rPr b="0" lang="en-US">
                <a:solidFill>
                  <a:srgbClr val="FF0000"/>
                </a:solidFill>
                <a:latin typeface="Times New Roman"/>
                <a:ea typeface="Times New Roman"/>
                <a:cs typeface="Times New Roman"/>
                <a:sym typeface="Times New Roman"/>
              </a:rPr>
              <a:t>UNIT-I</a:t>
            </a:r>
            <a:endParaRPr>
              <a:solidFill>
                <a:srgbClr val="FF0000"/>
              </a:solidFill>
              <a:latin typeface="Times New Roman"/>
              <a:ea typeface="Times New Roman"/>
              <a:cs typeface="Times New Roman"/>
              <a:sym typeface="Times New Roman"/>
            </a:endParaRPr>
          </a:p>
        </p:txBody>
      </p:sp>
      <p:sp>
        <p:nvSpPr>
          <p:cNvPr id="119" name="Google Shape;119;p2"/>
          <p:cNvSpPr txBox="1"/>
          <p:nvPr>
            <p:ph idx="4294967295" type="body"/>
          </p:nvPr>
        </p:nvSpPr>
        <p:spPr>
          <a:xfrm>
            <a:off x="0" y="990600"/>
            <a:ext cx="11531600" cy="5486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7030A0"/>
              </a:buClr>
              <a:buSzPts val="2800"/>
              <a:buChar char="•"/>
            </a:pPr>
            <a:r>
              <a:rPr b="1" lang="en-US" sz="2800">
                <a:solidFill>
                  <a:srgbClr val="7030A0"/>
                </a:solidFill>
                <a:latin typeface="Times New Roman"/>
                <a:ea typeface="Times New Roman"/>
                <a:cs typeface="Times New Roman"/>
                <a:sym typeface="Times New Roman"/>
              </a:rPr>
              <a:t>Introduction To Cyber Security</a:t>
            </a:r>
            <a:r>
              <a:rPr b="1" lang="en-US" sz="2800">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rgbClr val="FF0000"/>
              </a:buClr>
              <a:buSzPts val="2800"/>
              <a:buChar char="•"/>
            </a:pPr>
            <a:r>
              <a:rPr b="1" lang="en-US" sz="2800">
                <a:solidFill>
                  <a:srgbClr val="FF0000"/>
                </a:solidFill>
                <a:latin typeface="Times New Roman"/>
                <a:ea typeface="Times New Roman"/>
                <a:cs typeface="Times New Roman"/>
                <a:sym typeface="Times New Roman"/>
              </a:rPr>
              <a:t>Basic Cyber Security Concepts</a:t>
            </a:r>
            <a:endParaRPr b="1" sz="2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b="1" lang="en-US" sz="2800">
                <a:latin typeface="Times New Roman"/>
                <a:ea typeface="Times New Roman"/>
                <a:cs typeface="Times New Roman"/>
                <a:sym typeface="Times New Roman"/>
              </a:rPr>
              <a:t> </a:t>
            </a:r>
            <a:r>
              <a:rPr b="1" lang="en-US" sz="2800">
                <a:solidFill>
                  <a:srgbClr val="00B050"/>
                </a:solidFill>
                <a:latin typeface="Times New Roman"/>
                <a:ea typeface="Times New Roman"/>
                <a:cs typeface="Times New Roman"/>
                <a:sym typeface="Times New Roman"/>
              </a:rPr>
              <a:t>Layers Of Security</a:t>
            </a:r>
            <a:endParaRPr/>
          </a:p>
          <a:p>
            <a:pPr indent="-228600" lvl="0" marL="228600" rtl="0" algn="l">
              <a:lnSpc>
                <a:spcPct val="90000"/>
              </a:lnSpc>
              <a:spcBef>
                <a:spcPts val="1000"/>
              </a:spcBef>
              <a:spcAft>
                <a:spcPts val="0"/>
              </a:spcAft>
              <a:buClr>
                <a:schemeClr val="dk1"/>
              </a:buClr>
              <a:buSzPts val="2800"/>
              <a:buChar char="•"/>
            </a:pPr>
            <a:r>
              <a:rPr b="1" lang="en-US" sz="2800">
                <a:latin typeface="Times New Roman"/>
                <a:ea typeface="Times New Roman"/>
                <a:cs typeface="Times New Roman"/>
                <a:sym typeface="Times New Roman"/>
              </a:rPr>
              <a:t> </a:t>
            </a:r>
            <a:r>
              <a:rPr b="1" lang="en-US" sz="2800">
                <a:solidFill>
                  <a:srgbClr val="548135"/>
                </a:solidFill>
                <a:latin typeface="Times New Roman"/>
                <a:ea typeface="Times New Roman"/>
                <a:cs typeface="Times New Roman"/>
                <a:sym typeface="Times New Roman"/>
              </a:rPr>
              <a:t>Vulnerability</a:t>
            </a:r>
            <a:r>
              <a:rPr b="1" lang="en-US" sz="2800">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2"/>
              </a:buClr>
              <a:buSzPts val="2800"/>
              <a:buChar char="•"/>
            </a:pPr>
            <a:r>
              <a:rPr b="1" lang="en-US" sz="2800">
                <a:solidFill>
                  <a:schemeClr val="dk2"/>
                </a:solidFill>
                <a:latin typeface="Times New Roman"/>
                <a:ea typeface="Times New Roman"/>
                <a:cs typeface="Times New Roman"/>
                <a:sym typeface="Times New Roman"/>
              </a:rPr>
              <a:t>Threat</a:t>
            </a:r>
            <a:endParaRPr/>
          </a:p>
          <a:p>
            <a:pPr indent="-228600" lvl="0" marL="228600" rtl="0" algn="l">
              <a:lnSpc>
                <a:spcPct val="90000"/>
              </a:lnSpc>
              <a:spcBef>
                <a:spcPts val="1000"/>
              </a:spcBef>
              <a:spcAft>
                <a:spcPts val="0"/>
              </a:spcAft>
              <a:buClr>
                <a:schemeClr val="accent5"/>
              </a:buClr>
              <a:buSzPts val="2800"/>
              <a:buChar char="•"/>
            </a:pPr>
            <a:r>
              <a:rPr b="1" lang="en-US" sz="2800">
                <a:solidFill>
                  <a:schemeClr val="accent5"/>
                </a:solidFill>
                <a:latin typeface="Times New Roman"/>
                <a:ea typeface="Times New Roman"/>
                <a:cs typeface="Times New Roman"/>
                <a:sym typeface="Times New Roman"/>
              </a:rPr>
              <a:t>Harmful Acts </a:t>
            </a:r>
            <a:endParaRPr/>
          </a:p>
          <a:p>
            <a:pPr indent="-228600" lvl="0" marL="228600" rtl="0" algn="l">
              <a:lnSpc>
                <a:spcPct val="90000"/>
              </a:lnSpc>
              <a:spcBef>
                <a:spcPts val="1000"/>
              </a:spcBef>
              <a:spcAft>
                <a:spcPts val="0"/>
              </a:spcAft>
              <a:buClr>
                <a:srgbClr val="525252"/>
              </a:buClr>
              <a:buSzPts val="2800"/>
              <a:buChar char="•"/>
            </a:pPr>
            <a:r>
              <a:rPr b="1" lang="en-US" sz="2800">
                <a:solidFill>
                  <a:srgbClr val="525252"/>
                </a:solidFill>
                <a:latin typeface="Times New Roman"/>
                <a:ea typeface="Times New Roman"/>
                <a:cs typeface="Times New Roman"/>
                <a:sym typeface="Times New Roman"/>
              </a:rPr>
              <a:t>Motive Of Attackers, </a:t>
            </a:r>
            <a:endParaRPr/>
          </a:p>
          <a:p>
            <a:pPr indent="-228600" lvl="0" marL="228600" rtl="0" algn="l">
              <a:lnSpc>
                <a:spcPct val="90000"/>
              </a:lnSpc>
              <a:spcBef>
                <a:spcPts val="1000"/>
              </a:spcBef>
              <a:spcAft>
                <a:spcPts val="0"/>
              </a:spcAft>
              <a:buClr>
                <a:srgbClr val="7030A0"/>
              </a:buClr>
              <a:buSzPts val="2800"/>
              <a:buChar char="•"/>
            </a:pPr>
            <a:r>
              <a:rPr b="1" lang="en-US" sz="2800">
                <a:solidFill>
                  <a:srgbClr val="7030A0"/>
                </a:solidFill>
                <a:latin typeface="Times New Roman"/>
                <a:ea typeface="Times New Roman"/>
                <a:cs typeface="Times New Roman"/>
                <a:sym typeface="Times New Roman"/>
              </a:rPr>
              <a:t>Active Attacks</a:t>
            </a:r>
            <a:endParaRPr/>
          </a:p>
          <a:p>
            <a:pPr indent="-228600" lvl="0" marL="228600" rtl="0" algn="l">
              <a:lnSpc>
                <a:spcPct val="90000"/>
              </a:lnSpc>
              <a:spcBef>
                <a:spcPts val="1000"/>
              </a:spcBef>
              <a:spcAft>
                <a:spcPts val="0"/>
              </a:spcAft>
              <a:buClr>
                <a:schemeClr val="dk1"/>
              </a:buClr>
              <a:buSzPts val="2800"/>
              <a:buChar char="•"/>
            </a:pPr>
            <a:r>
              <a:rPr b="1" lang="en-US" sz="2800">
                <a:latin typeface="Times New Roman"/>
                <a:ea typeface="Times New Roman"/>
                <a:cs typeface="Times New Roman"/>
                <a:sym typeface="Times New Roman"/>
              </a:rPr>
              <a:t> </a:t>
            </a:r>
            <a:r>
              <a:rPr b="1" lang="en-US" sz="2800">
                <a:solidFill>
                  <a:srgbClr val="BF9000"/>
                </a:solidFill>
                <a:latin typeface="Times New Roman"/>
                <a:ea typeface="Times New Roman"/>
                <a:cs typeface="Times New Roman"/>
                <a:sym typeface="Times New Roman"/>
              </a:rPr>
              <a:t>Passive Attacks</a:t>
            </a:r>
            <a:r>
              <a:rPr b="1" lang="en-US" sz="2800">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rgbClr val="C00000"/>
              </a:buClr>
              <a:buSzPts val="2800"/>
              <a:buChar char="•"/>
            </a:pPr>
            <a:r>
              <a:rPr b="1" lang="en-US" sz="2800">
                <a:solidFill>
                  <a:srgbClr val="C00000"/>
                </a:solidFill>
                <a:latin typeface="Times New Roman"/>
                <a:ea typeface="Times New Roman"/>
                <a:cs typeface="Times New Roman"/>
                <a:sym typeface="Times New Roman"/>
              </a:rPr>
              <a:t>Software Attacks </a:t>
            </a:r>
            <a:endParaRPr b="1" sz="2000">
              <a:solidFill>
                <a:srgbClr val="C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 calcmode="lin" valueType="num">
                                      <p:cBhvr additive="base">
                                        <p:cTn dur="500"/>
                                        <p:tgtEl>
                                          <p:spTgt spid="11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 calcmode="lin" valueType="num">
                                      <p:cBhvr additive="base">
                                        <p:cTn dur="500"/>
                                        <p:tgtEl>
                                          <p:spTgt spid="11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 calcmode="lin" valueType="num">
                                      <p:cBhvr additive="base">
                                        <p:cTn dur="500"/>
                                        <p:tgtEl>
                                          <p:spTgt spid="11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 calcmode="lin" valueType="num">
                                      <p:cBhvr additive="base">
                                        <p:cTn dur="500"/>
                                        <p:tgtEl>
                                          <p:spTgt spid="11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 calcmode="lin" valueType="num">
                                      <p:cBhvr additive="base">
                                        <p:cTn dur="500"/>
                                        <p:tgtEl>
                                          <p:spTgt spid="11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 calcmode="lin" valueType="num">
                                      <p:cBhvr additive="base">
                                        <p:cTn dur="500"/>
                                        <p:tgtEl>
                                          <p:spTgt spid="11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anim calcmode="lin" valueType="num">
                                      <p:cBhvr additive="base">
                                        <p:cTn dur="500"/>
                                        <p:tgtEl>
                                          <p:spTgt spid="11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anim calcmode="lin" valueType="num">
                                      <p:cBhvr additive="base">
                                        <p:cTn dur="500"/>
                                        <p:tgtEl>
                                          <p:spTgt spid="11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anim calcmode="lin" valueType="num">
                                      <p:cBhvr additive="base">
                                        <p:cTn dur="500"/>
                                        <p:tgtEl>
                                          <p:spTgt spid="11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9" st="9"/>
                                            </p:txEl>
                                          </p:spTgt>
                                        </p:tgtEl>
                                        <p:attrNameLst>
                                          <p:attrName>style.visibility</p:attrName>
                                        </p:attrNameLst>
                                      </p:cBhvr>
                                      <p:to>
                                        <p:strVal val="visible"/>
                                      </p:to>
                                    </p:set>
                                    <p:anim calcmode="lin" valueType="num">
                                      <p:cBhvr additive="base">
                                        <p:cTn dur="500"/>
                                        <p:tgtEl>
                                          <p:spTgt spid="119">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838200" y="365125"/>
            <a:ext cx="10515600" cy="7188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Vulnerability, threat, Harmful acts (Contd.)</a:t>
            </a:r>
            <a:endParaRPr/>
          </a:p>
        </p:txBody>
      </p:sp>
      <p:sp>
        <p:nvSpPr>
          <p:cNvPr id="249" name="Google Shape;249;p20"/>
          <p:cNvSpPr txBox="1"/>
          <p:nvPr>
            <p:ph idx="1" type="body"/>
          </p:nvPr>
        </p:nvSpPr>
        <p:spPr>
          <a:xfrm>
            <a:off x="838200" y="1083945"/>
            <a:ext cx="10515600" cy="5093335"/>
          </a:xfrm>
          <a:prstGeom prst="rect">
            <a:avLst/>
          </a:prstGeom>
          <a:noFill/>
          <a:ln>
            <a:noFill/>
          </a:ln>
        </p:spPr>
        <p:txBody>
          <a:bodyPr anchorCtr="0" anchor="t" bIns="45700" lIns="91425" spcFirstLastPara="1" rIns="91425" wrap="square" tIns="45700">
            <a:normAutofit fontScale="87500"/>
          </a:bodyPr>
          <a:lstStyle/>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rgbClr val="E30000"/>
              </a:buClr>
              <a:buSzPct val="100000"/>
              <a:buNone/>
            </a:pPr>
            <a:r>
              <a:rPr lang="en-US">
                <a:solidFill>
                  <a:srgbClr val="E30000"/>
                </a:solidFill>
              </a:rPr>
              <a:t>Cyber threats are security incidents or circumstances with the potential to have a negative outcome for your network or other data management systems.</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(Or) Possibility of a malicious attempt to damage or disrupt a computer network or system.</a:t>
            </a:r>
            <a:endParaRPr/>
          </a:p>
          <a:p>
            <a:pPr indent="0" lvl="0" marL="0" rtl="0" algn="l">
              <a:lnSpc>
                <a:spcPct val="90000"/>
              </a:lnSpc>
              <a:spcBef>
                <a:spcPts val="1000"/>
              </a:spcBef>
              <a:spcAft>
                <a:spcPts val="0"/>
              </a:spcAft>
              <a:buClr>
                <a:schemeClr val="dk1"/>
              </a:buClr>
              <a:buSzPct val="100000"/>
              <a:buNone/>
            </a:pPr>
            <a:r>
              <a:rPr lang="en-US"/>
              <a:t>Examples of common types of security threats include </a:t>
            </a:r>
            <a:endParaRPr/>
          </a:p>
          <a:p>
            <a:pPr indent="-188594" lvl="0" marL="417194" rtl="0" algn="l">
              <a:lnSpc>
                <a:spcPct val="90000"/>
              </a:lnSpc>
              <a:spcBef>
                <a:spcPts val="1000"/>
              </a:spcBef>
              <a:spcAft>
                <a:spcPts val="0"/>
              </a:spcAft>
              <a:buClr>
                <a:schemeClr val="dk1"/>
              </a:buClr>
              <a:buSzPct val="100000"/>
              <a:buChar char="•"/>
            </a:pPr>
            <a:r>
              <a:rPr lang="en-US"/>
              <a:t>	phishing attacks that result in the installation of malware that infects your data, </a:t>
            </a:r>
            <a:endParaRPr/>
          </a:p>
          <a:p>
            <a:pPr indent="-188594" lvl="0" marL="417194" rtl="0" algn="l">
              <a:lnSpc>
                <a:spcPct val="90000"/>
              </a:lnSpc>
              <a:spcBef>
                <a:spcPts val="1000"/>
              </a:spcBef>
              <a:spcAft>
                <a:spcPts val="0"/>
              </a:spcAft>
              <a:buClr>
                <a:schemeClr val="dk1"/>
              </a:buClr>
              <a:buSzPct val="100000"/>
              <a:buChar char="•"/>
            </a:pPr>
            <a:r>
              <a:rPr lang="en-US"/>
              <a:t>	failure of a staff member to follow data protection protocols that cause a data breach, or even a </a:t>
            </a:r>
            <a:endParaRPr/>
          </a:p>
          <a:p>
            <a:pPr indent="-188594" lvl="0" marL="417194" rtl="0" algn="l">
              <a:lnSpc>
                <a:spcPct val="90000"/>
              </a:lnSpc>
              <a:spcBef>
                <a:spcPts val="1000"/>
              </a:spcBef>
              <a:spcAft>
                <a:spcPts val="0"/>
              </a:spcAft>
              <a:buClr>
                <a:schemeClr val="dk1"/>
              </a:buClr>
              <a:buSzPct val="100000"/>
              <a:buChar char="•"/>
            </a:pPr>
            <a:r>
              <a:rPr lang="en-US"/>
              <a:t>	tornado that takes down your company’s data headquarters, disrupting access.</a:t>
            </a:r>
            <a:endParaRPr/>
          </a:p>
        </p:txBody>
      </p:sp>
      <p:sp>
        <p:nvSpPr>
          <p:cNvPr id="250" name="Google Shape;25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Vulnerabilities</a:t>
            </a:r>
            <a:endParaRPr/>
          </a:p>
        </p:txBody>
      </p:sp>
      <p:sp>
        <p:nvSpPr>
          <p:cNvPr id="256" name="Google Shape;25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lang="en-US">
                <a:solidFill>
                  <a:srgbClr val="FF0000"/>
                </a:solidFill>
              </a:rPr>
              <a:t>Gaps or weaknesses in a system that make threats possible and tempt threat actors to exploit them.</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Types of vulnerabilities in network security include </a:t>
            </a:r>
            <a:r>
              <a:rPr lang="en-US" sz="2600"/>
              <a:t>(but are not limited to)</a:t>
            </a:r>
            <a:endParaRPr/>
          </a:p>
          <a:p>
            <a:pPr indent="-290513" lvl="0" marL="290513" rtl="0" algn="l">
              <a:lnSpc>
                <a:spcPct val="90000"/>
              </a:lnSpc>
              <a:spcBef>
                <a:spcPts val="1000"/>
              </a:spcBef>
              <a:spcAft>
                <a:spcPts val="0"/>
              </a:spcAft>
              <a:buClr>
                <a:schemeClr val="dk1"/>
              </a:buClr>
              <a:buSzPct val="100000"/>
              <a:buChar char="•"/>
            </a:pPr>
            <a:r>
              <a:rPr lang="en-US"/>
              <a:t>SQL injections, </a:t>
            </a:r>
            <a:endParaRPr/>
          </a:p>
          <a:p>
            <a:pPr indent="-290513" lvl="0" marL="290513" rtl="0" algn="l">
              <a:lnSpc>
                <a:spcPct val="90000"/>
              </a:lnSpc>
              <a:spcBef>
                <a:spcPts val="1000"/>
              </a:spcBef>
              <a:spcAft>
                <a:spcPts val="0"/>
              </a:spcAft>
              <a:buClr>
                <a:schemeClr val="dk1"/>
              </a:buClr>
              <a:buSzPct val="100000"/>
              <a:buChar char="•"/>
            </a:pPr>
            <a:r>
              <a:rPr lang="en-US"/>
              <a:t>server misconfigurations, </a:t>
            </a:r>
            <a:endParaRPr/>
          </a:p>
          <a:p>
            <a:pPr indent="-290513" lvl="0" marL="290513" rtl="0" algn="l">
              <a:lnSpc>
                <a:spcPct val="90000"/>
              </a:lnSpc>
              <a:spcBef>
                <a:spcPts val="1000"/>
              </a:spcBef>
              <a:spcAft>
                <a:spcPts val="0"/>
              </a:spcAft>
              <a:buClr>
                <a:schemeClr val="dk1"/>
              </a:buClr>
              <a:buSzPct val="100000"/>
              <a:buChar char="•"/>
            </a:pPr>
            <a:r>
              <a:rPr lang="en-US"/>
              <a:t>cross-site scripting, and </a:t>
            </a:r>
            <a:endParaRPr/>
          </a:p>
          <a:p>
            <a:pPr indent="-290513" lvl="0" marL="290513" rtl="0" algn="l">
              <a:lnSpc>
                <a:spcPct val="90000"/>
              </a:lnSpc>
              <a:spcBef>
                <a:spcPts val="1000"/>
              </a:spcBef>
              <a:spcAft>
                <a:spcPts val="0"/>
              </a:spcAft>
              <a:buClr>
                <a:schemeClr val="dk1"/>
              </a:buClr>
              <a:buSzPct val="100000"/>
              <a:buChar char="•"/>
            </a:pPr>
            <a:r>
              <a:rPr lang="en-US"/>
              <a:t>transmitting sensitive data in a non- encrypted plain text format.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rgbClr val="0000FF"/>
              </a:buClr>
              <a:buSzPct val="100000"/>
              <a:buNone/>
            </a:pPr>
            <a:r>
              <a:rPr lang="en-US">
                <a:solidFill>
                  <a:srgbClr val="0000FF"/>
                </a:solidFill>
              </a:rPr>
              <a:t>When threat probability is multiplied by the potential loss that may result, cyber security experts refer to this as a risk.</a:t>
            </a:r>
            <a:endParaRPr/>
          </a:p>
        </p:txBody>
      </p:sp>
      <p:sp>
        <p:nvSpPr>
          <p:cNvPr id="257" name="Google Shape;2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838200" y="365125"/>
            <a:ext cx="10515600" cy="6438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SECURITY VULNERABILITIES, THREATS AND ATTACKS </a:t>
            </a:r>
            <a:endParaRPr/>
          </a:p>
        </p:txBody>
      </p:sp>
      <p:sp>
        <p:nvSpPr>
          <p:cNvPr id="263" name="Google Shape;263;p22"/>
          <p:cNvSpPr txBox="1"/>
          <p:nvPr>
            <p:ph idx="1" type="body"/>
          </p:nvPr>
        </p:nvSpPr>
        <p:spPr>
          <a:xfrm>
            <a:off x="838200" y="1039091"/>
            <a:ext cx="10515600" cy="5623964"/>
          </a:xfrm>
          <a:prstGeom prst="rect">
            <a:avLst/>
          </a:prstGeom>
          <a:noFill/>
          <a:ln>
            <a:noFill/>
          </a:ln>
        </p:spPr>
        <p:txBody>
          <a:bodyPr anchorCtr="0" anchor="t" bIns="45700" lIns="91425" spcFirstLastPara="1" rIns="91425" wrap="square" tIns="45700">
            <a:normAutofit lnSpcReduction="10000"/>
          </a:bodyPr>
          <a:lstStyle/>
          <a:p>
            <a:pPr indent="-340995" lvl="0" marL="340995" rtl="0" algn="l">
              <a:lnSpc>
                <a:spcPct val="90000"/>
              </a:lnSpc>
              <a:spcBef>
                <a:spcPts val="0"/>
              </a:spcBef>
              <a:spcAft>
                <a:spcPts val="0"/>
              </a:spcAft>
              <a:buClr>
                <a:srgbClr val="0000FF"/>
              </a:buClr>
              <a:buSzPts val="2800"/>
              <a:buNone/>
            </a:pPr>
            <a:r>
              <a:rPr lang="en-US">
                <a:solidFill>
                  <a:srgbClr val="0000FF"/>
                </a:solidFill>
              </a:rPr>
              <a:t>Categories of vulnerabilities</a:t>
            </a:r>
            <a:endParaRPr/>
          </a:p>
          <a:p>
            <a:pPr indent="-340994" lvl="1" marL="798195" rtl="0" algn="l">
              <a:lnSpc>
                <a:spcPct val="90000"/>
              </a:lnSpc>
              <a:spcBef>
                <a:spcPts val="500"/>
              </a:spcBef>
              <a:spcAft>
                <a:spcPts val="0"/>
              </a:spcAft>
              <a:buClr>
                <a:schemeClr val="dk1"/>
              </a:buClr>
              <a:buSzPts val="2400"/>
              <a:buNone/>
            </a:pPr>
            <a:r>
              <a:rPr lang="en-US"/>
              <a:t>•	Corrupted (Loss of integrity)</a:t>
            </a:r>
            <a:endParaRPr/>
          </a:p>
          <a:p>
            <a:pPr indent="-340994" lvl="1" marL="798195" rtl="0" algn="l">
              <a:lnSpc>
                <a:spcPct val="90000"/>
              </a:lnSpc>
              <a:spcBef>
                <a:spcPts val="500"/>
              </a:spcBef>
              <a:spcAft>
                <a:spcPts val="0"/>
              </a:spcAft>
              <a:buClr>
                <a:schemeClr val="dk1"/>
              </a:buClr>
              <a:buSzPts val="2400"/>
              <a:buNone/>
            </a:pPr>
            <a:r>
              <a:rPr lang="en-US"/>
              <a:t>•	Leaky (Loss of confidentiality)</a:t>
            </a:r>
            <a:endParaRPr/>
          </a:p>
          <a:p>
            <a:pPr indent="-340994" lvl="1" marL="798195" rtl="0" algn="l">
              <a:lnSpc>
                <a:spcPct val="90000"/>
              </a:lnSpc>
              <a:spcBef>
                <a:spcPts val="500"/>
              </a:spcBef>
              <a:spcAft>
                <a:spcPts val="0"/>
              </a:spcAft>
              <a:buClr>
                <a:schemeClr val="dk1"/>
              </a:buClr>
              <a:buSzPts val="2400"/>
              <a:buNone/>
            </a:pPr>
            <a:r>
              <a:rPr lang="en-US"/>
              <a:t>•	Unavailable or very slow (Loss of availability)</a:t>
            </a:r>
            <a:endParaRPr/>
          </a:p>
          <a:p>
            <a:pPr indent="-340994" lvl="1" marL="798195" rtl="0" algn="l">
              <a:lnSpc>
                <a:spcPct val="90000"/>
              </a:lnSpc>
              <a:spcBef>
                <a:spcPts val="500"/>
              </a:spcBef>
              <a:spcAft>
                <a:spcPts val="0"/>
              </a:spcAft>
              <a:buClr>
                <a:schemeClr val="dk1"/>
              </a:buClr>
              <a:buSzPts val="2400"/>
              <a:buNone/>
            </a:pPr>
            <a:r>
              <a:t/>
            </a:r>
            <a:endParaRPr>
              <a:solidFill>
                <a:srgbClr val="7030A0"/>
              </a:solidFill>
            </a:endParaRPr>
          </a:p>
          <a:p>
            <a:pPr indent="-340995" lvl="0" marL="340995" rtl="0" algn="l">
              <a:lnSpc>
                <a:spcPct val="90000"/>
              </a:lnSpc>
              <a:spcBef>
                <a:spcPts val="1000"/>
              </a:spcBef>
              <a:spcAft>
                <a:spcPts val="0"/>
              </a:spcAft>
              <a:buClr>
                <a:srgbClr val="7030A0"/>
              </a:buClr>
              <a:buSzPts val="2800"/>
              <a:buFont typeface="Noto Sans Symbols"/>
              <a:buChar char="✔"/>
            </a:pPr>
            <a:r>
              <a:rPr lang="en-US">
                <a:solidFill>
                  <a:srgbClr val="7030A0"/>
                </a:solidFill>
              </a:rPr>
              <a:t>Threats represent potential security harm to an asset when vulnerabilities are exploited</a:t>
            </a:r>
            <a:endParaRPr/>
          </a:p>
          <a:p>
            <a:pPr indent="-163195" lvl="0" marL="340995" rtl="0" algn="l">
              <a:lnSpc>
                <a:spcPct val="90000"/>
              </a:lnSpc>
              <a:spcBef>
                <a:spcPts val="1000"/>
              </a:spcBef>
              <a:spcAft>
                <a:spcPts val="0"/>
              </a:spcAft>
              <a:buClr>
                <a:schemeClr val="dk1"/>
              </a:buClr>
              <a:buSzPts val="2800"/>
              <a:buFont typeface="Noto Sans Symbols"/>
              <a:buNone/>
            </a:pPr>
            <a:r>
              <a:t/>
            </a:r>
            <a:endParaRPr>
              <a:solidFill>
                <a:srgbClr val="7030A0"/>
              </a:solidFill>
            </a:endParaRPr>
          </a:p>
          <a:p>
            <a:pPr indent="-340995" lvl="0" marL="340995" rtl="0" algn="l">
              <a:lnSpc>
                <a:spcPct val="90000"/>
              </a:lnSpc>
              <a:spcBef>
                <a:spcPts val="1000"/>
              </a:spcBef>
              <a:spcAft>
                <a:spcPts val="0"/>
              </a:spcAft>
              <a:buClr>
                <a:srgbClr val="7030A0"/>
              </a:buClr>
              <a:buSzPts val="2800"/>
              <a:buFont typeface="Noto Sans Symbols"/>
              <a:buChar char="✔"/>
            </a:pPr>
            <a:r>
              <a:rPr lang="en-US">
                <a:solidFill>
                  <a:srgbClr val="7030A0"/>
                </a:solidFill>
              </a:rPr>
              <a:t>Attacks are threats that have been carried out</a:t>
            </a:r>
            <a:endParaRPr/>
          </a:p>
          <a:p>
            <a:pPr indent="-340994" lvl="1" marL="798195" rtl="0" algn="l">
              <a:lnSpc>
                <a:spcPct val="90000"/>
              </a:lnSpc>
              <a:spcBef>
                <a:spcPts val="500"/>
              </a:spcBef>
              <a:spcAft>
                <a:spcPts val="0"/>
              </a:spcAft>
              <a:buClr>
                <a:schemeClr val="dk1"/>
              </a:buClr>
              <a:buSzPts val="2400"/>
              <a:buNone/>
            </a:pPr>
            <a:r>
              <a:rPr lang="en-US"/>
              <a:t>•	Passive – Make use of information from the system without affecting system resources</a:t>
            </a:r>
            <a:endParaRPr/>
          </a:p>
          <a:p>
            <a:pPr indent="-340994" lvl="1" marL="798195" rtl="0" algn="l">
              <a:lnSpc>
                <a:spcPct val="90000"/>
              </a:lnSpc>
              <a:spcBef>
                <a:spcPts val="500"/>
              </a:spcBef>
              <a:spcAft>
                <a:spcPts val="0"/>
              </a:spcAft>
              <a:buClr>
                <a:schemeClr val="dk1"/>
              </a:buClr>
              <a:buSzPts val="2400"/>
              <a:buNone/>
            </a:pPr>
            <a:r>
              <a:rPr lang="en-US"/>
              <a:t>•	Active – Alter system resources or affect operation</a:t>
            </a:r>
            <a:endParaRPr/>
          </a:p>
          <a:p>
            <a:pPr indent="-340994" lvl="1" marL="798195" rtl="0" algn="l">
              <a:lnSpc>
                <a:spcPct val="90000"/>
              </a:lnSpc>
              <a:spcBef>
                <a:spcPts val="500"/>
              </a:spcBef>
              <a:spcAft>
                <a:spcPts val="0"/>
              </a:spcAft>
              <a:buClr>
                <a:schemeClr val="dk1"/>
              </a:buClr>
              <a:buSzPts val="2400"/>
              <a:buNone/>
            </a:pPr>
            <a:r>
              <a:rPr lang="en-US"/>
              <a:t>•	Insider – Initiated by an entity inside the organization</a:t>
            </a:r>
            <a:endParaRPr/>
          </a:p>
          <a:p>
            <a:pPr indent="-340994" lvl="1" marL="798195" rtl="0" algn="l">
              <a:lnSpc>
                <a:spcPct val="90000"/>
              </a:lnSpc>
              <a:spcBef>
                <a:spcPts val="500"/>
              </a:spcBef>
              <a:spcAft>
                <a:spcPts val="0"/>
              </a:spcAft>
              <a:buClr>
                <a:schemeClr val="dk1"/>
              </a:buClr>
              <a:buSzPts val="2400"/>
              <a:buNone/>
            </a:pPr>
            <a:r>
              <a:rPr lang="en-US"/>
              <a:t>•	Outsider – Initiated from outside the perimeter</a:t>
            </a:r>
            <a:endParaRPr sz="1800"/>
          </a:p>
        </p:txBody>
      </p:sp>
      <p:sp>
        <p:nvSpPr>
          <p:cNvPr id="264" name="Google Shape;2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Motive of Attackers and their actions</a:t>
            </a:r>
            <a:endParaRPr/>
          </a:p>
        </p:txBody>
      </p:sp>
      <p:sp>
        <p:nvSpPr>
          <p:cNvPr id="270" name="Google Shape;27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FF"/>
              </a:buClr>
              <a:buSzPts val="2800"/>
              <a:buNone/>
            </a:pPr>
            <a:r>
              <a:rPr lang="en-US">
                <a:solidFill>
                  <a:srgbClr val="0000FF"/>
                </a:solidFill>
              </a:rPr>
              <a:t> i) inadvertent actions </a:t>
            </a:r>
            <a:r>
              <a:rPr lang="en-US"/>
              <a:t>(generally by insiders) that are taken without malicious or harmful intent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rgbClr val="0000FF"/>
              </a:buClr>
              <a:buSzPts val="2800"/>
              <a:buNone/>
            </a:pPr>
            <a:r>
              <a:rPr lang="en-US">
                <a:solidFill>
                  <a:srgbClr val="0000FF"/>
                </a:solidFill>
              </a:rPr>
              <a:t>ii) deliberate actions </a:t>
            </a:r>
            <a:r>
              <a:rPr lang="en-US"/>
              <a:t>(by insiders or outsiders) that are taken intentionally and are meant to do harm; and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rgbClr val="0000FF"/>
              </a:buClr>
              <a:buSzPts val="2800"/>
              <a:buNone/>
            </a:pPr>
            <a:r>
              <a:rPr lang="en-US">
                <a:solidFill>
                  <a:srgbClr val="0000FF"/>
                </a:solidFill>
              </a:rPr>
              <a:t>iii) inaction </a:t>
            </a:r>
            <a:r>
              <a:rPr lang="en-US"/>
              <a:t>(generally by insiders), such as a failure to act in a given situation, either because of a lack of appropriate skills, knowledge, guidance, or availability of the correct person to take action </a:t>
            </a:r>
            <a:endParaRPr/>
          </a:p>
        </p:txBody>
      </p:sp>
      <p:sp>
        <p:nvSpPr>
          <p:cNvPr id="271" name="Google Shape;2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Types of cyber-attacker actions and their motivations when deliberate</a:t>
            </a:r>
            <a:endParaRPr/>
          </a:p>
        </p:txBody>
      </p:sp>
      <p:pic>
        <p:nvPicPr>
          <p:cNvPr id="277" name="Google Shape;277;p24"/>
          <p:cNvPicPr preferRelativeResize="0"/>
          <p:nvPr>
            <p:ph idx="1" type="body"/>
          </p:nvPr>
        </p:nvPicPr>
        <p:blipFill rotWithShape="1">
          <a:blip r:embed="rId3">
            <a:alphaModFix/>
          </a:blip>
          <a:srcRect b="0" l="0" r="0" t="0"/>
          <a:stretch/>
        </p:blipFill>
        <p:spPr>
          <a:xfrm>
            <a:off x="838200" y="1932940"/>
            <a:ext cx="10515600" cy="4135755"/>
          </a:xfrm>
          <a:prstGeom prst="rect">
            <a:avLst/>
          </a:prstGeom>
          <a:noFill/>
          <a:ln>
            <a:noFill/>
          </a:ln>
        </p:spPr>
      </p:pic>
      <p:sp>
        <p:nvSpPr>
          <p:cNvPr id="278" name="Google Shape;27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FF"/>
              </a:buClr>
              <a:buSzPts val="4400"/>
              <a:buFont typeface="Calibri"/>
              <a:buNone/>
            </a:pPr>
            <a:r>
              <a:rPr lang="en-US">
                <a:solidFill>
                  <a:srgbClr val="0000FF"/>
                </a:solidFill>
              </a:rPr>
              <a:t>Deliberate Attack Motivation</a:t>
            </a:r>
            <a:br>
              <a:rPr lang="en-US"/>
            </a:br>
            <a:endParaRPr/>
          </a:p>
        </p:txBody>
      </p:sp>
      <p:sp>
        <p:nvSpPr>
          <p:cNvPr id="284" name="Google Shape;284;p25"/>
          <p:cNvSpPr txBox="1"/>
          <p:nvPr>
            <p:ph idx="1" type="body"/>
          </p:nvPr>
        </p:nvSpPr>
        <p:spPr>
          <a:xfrm>
            <a:off x="838200" y="1325245"/>
            <a:ext cx="10515600" cy="4852035"/>
          </a:xfrm>
          <a:prstGeom prst="rect">
            <a:avLst/>
          </a:prstGeom>
          <a:noFill/>
          <a:ln>
            <a:noFill/>
          </a:ln>
        </p:spPr>
        <p:txBody>
          <a:bodyPr anchorCtr="0" anchor="t" bIns="45700" lIns="91425" spcFirstLastPara="1" rIns="91425" wrap="square" tIns="45700">
            <a:normAutofit lnSpcReduction="10000"/>
          </a:bodyPr>
          <a:lstStyle/>
          <a:p>
            <a:pPr indent="-514350" lvl="0" marL="514350" rtl="0" algn="l">
              <a:lnSpc>
                <a:spcPct val="90000"/>
              </a:lnSpc>
              <a:spcBef>
                <a:spcPts val="0"/>
              </a:spcBef>
              <a:spcAft>
                <a:spcPts val="0"/>
              </a:spcAft>
              <a:buClr>
                <a:srgbClr val="7030A0"/>
              </a:buClr>
              <a:buSzPts val="2600"/>
              <a:buAutoNum type="arabicPeriod"/>
            </a:pPr>
            <a:r>
              <a:rPr b="1" lang="en-US" sz="2600">
                <a:solidFill>
                  <a:srgbClr val="7030A0"/>
                </a:solidFill>
              </a:rPr>
              <a:t>Political motivations:</a:t>
            </a:r>
            <a:r>
              <a:rPr lang="en-US" sz="2600"/>
              <a:t> examples include destroying, disrupting, or taking control of targets; espionage; and making political statements, protests, or retaliatory actions.</a:t>
            </a:r>
            <a:endParaRPr/>
          </a:p>
          <a:p>
            <a:pPr indent="-349250" lvl="0" marL="514350" rtl="0" algn="l">
              <a:lnSpc>
                <a:spcPct val="90000"/>
              </a:lnSpc>
              <a:spcBef>
                <a:spcPts val="1200"/>
              </a:spcBef>
              <a:spcAft>
                <a:spcPts val="0"/>
              </a:spcAft>
              <a:buClr>
                <a:schemeClr val="dk1"/>
              </a:buClr>
              <a:buSzPts val="2600"/>
              <a:buNone/>
            </a:pPr>
            <a:r>
              <a:t/>
            </a:r>
            <a:endParaRPr sz="2600"/>
          </a:p>
          <a:p>
            <a:pPr indent="-514350" lvl="0" marL="514350" rtl="0" algn="l">
              <a:lnSpc>
                <a:spcPct val="90000"/>
              </a:lnSpc>
              <a:spcBef>
                <a:spcPts val="1200"/>
              </a:spcBef>
              <a:spcAft>
                <a:spcPts val="0"/>
              </a:spcAft>
              <a:buClr>
                <a:srgbClr val="7030A0"/>
              </a:buClr>
              <a:buSzPts val="2600"/>
              <a:buAutoNum type="arabicPeriod"/>
            </a:pPr>
            <a:r>
              <a:rPr b="1" lang="en-US" sz="2600">
                <a:solidFill>
                  <a:srgbClr val="7030A0"/>
                </a:solidFill>
              </a:rPr>
              <a:t>Economic motivations: </a:t>
            </a:r>
            <a:r>
              <a:rPr lang="en-US" sz="2600"/>
              <a:t>examples include theft of intellectual property or other economically valuable assets (e.g., funds, credit card information); fraud; industrial espionage and sabotage; and blackmail.</a:t>
            </a:r>
            <a:endParaRPr/>
          </a:p>
          <a:p>
            <a:pPr indent="-349250" lvl="0" marL="514350" rtl="0" algn="l">
              <a:lnSpc>
                <a:spcPct val="90000"/>
              </a:lnSpc>
              <a:spcBef>
                <a:spcPts val="1200"/>
              </a:spcBef>
              <a:spcAft>
                <a:spcPts val="0"/>
              </a:spcAft>
              <a:buClr>
                <a:schemeClr val="dk1"/>
              </a:buClr>
              <a:buSzPts val="2600"/>
              <a:buNone/>
            </a:pPr>
            <a:r>
              <a:t/>
            </a:r>
            <a:endParaRPr sz="2600"/>
          </a:p>
          <a:p>
            <a:pPr indent="-514350" lvl="0" marL="514350" rtl="0" algn="l">
              <a:lnSpc>
                <a:spcPct val="90000"/>
              </a:lnSpc>
              <a:spcBef>
                <a:spcPts val="1200"/>
              </a:spcBef>
              <a:spcAft>
                <a:spcPts val="0"/>
              </a:spcAft>
              <a:buClr>
                <a:srgbClr val="7030A0"/>
              </a:buClr>
              <a:buSzPts val="2600"/>
              <a:buAutoNum type="arabicPeriod"/>
            </a:pPr>
            <a:r>
              <a:rPr b="1" lang="en-US" sz="2600">
                <a:solidFill>
                  <a:srgbClr val="7030A0"/>
                </a:solidFill>
              </a:rPr>
              <a:t>Socio-cultural motivations: </a:t>
            </a:r>
            <a:r>
              <a:rPr lang="en-US" sz="2600"/>
              <a:t>examples include attacks with philosophical, theological, political, and even humanitarian goals (Gradido et al., 2012). Socio-cultural motivations also include fun, curiosity, and a desire for publicity or ego gratification.</a:t>
            </a:r>
            <a:endParaRPr/>
          </a:p>
        </p:txBody>
      </p:sp>
      <p:sp>
        <p:nvSpPr>
          <p:cNvPr id="285" name="Google Shape;28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838200" y="365125"/>
            <a:ext cx="10515600" cy="79502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b="1" lang="en-US">
                <a:solidFill>
                  <a:srgbClr val="C00000"/>
                </a:solidFill>
              </a:rPr>
              <a:t>Active attacks,</a:t>
            </a:r>
            <a:r>
              <a:rPr lang="en-US">
                <a:solidFill>
                  <a:srgbClr val="C00000"/>
                </a:solidFill>
              </a:rPr>
              <a:t> </a:t>
            </a:r>
            <a:r>
              <a:rPr lang="en-US"/>
              <a:t>passive attacks, Software attacks, hardware attacks</a:t>
            </a:r>
            <a:endParaRPr/>
          </a:p>
        </p:txBody>
      </p:sp>
      <p:sp>
        <p:nvSpPr>
          <p:cNvPr id="291" name="Google Shape;291;p26"/>
          <p:cNvSpPr txBox="1"/>
          <p:nvPr>
            <p:ph idx="1" type="body"/>
          </p:nvPr>
        </p:nvSpPr>
        <p:spPr>
          <a:xfrm>
            <a:off x="580390" y="1310640"/>
            <a:ext cx="10773410" cy="554736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rgbClr val="E30000"/>
              </a:buClr>
              <a:buSzPct val="100000"/>
              <a:buNone/>
            </a:pPr>
            <a:r>
              <a:rPr b="1" lang="en-US" sz="5000">
                <a:solidFill>
                  <a:srgbClr val="E30000"/>
                </a:solidFill>
              </a:rPr>
              <a:t>An active attack is a network exploit in which a hacker attempts to make changes to data on the target or data en route to the target.</a:t>
            </a:r>
            <a:endParaRPr/>
          </a:p>
          <a:p>
            <a:pPr indent="0" lvl="0" marL="0" rtl="0" algn="l">
              <a:lnSpc>
                <a:spcPct val="90000"/>
              </a:lnSpc>
              <a:spcBef>
                <a:spcPts val="1000"/>
              </a:spcBef>
              <a:spcAft>
                <a:spcPts val="0"/>
              </a:spcAft>
              <a:buClr>
                <a:srgbClr val="7030A0"/>
              </a:buClr>
              <a:buSzPct val="100000"/>
              <a:buNone/>
            </a:pPr>
            <a:r>
              <a:rPr lang="en-US" sz="4500">
                <a:solidFill>
                  <a:srgbClr val="7030A0"/>
                </a:solidFill>
              </a:rPr>
              <a:t>Types of Active attacks:</a:t>
            </a:r>
            <a:endParaRPr/>
          </a:p>
          <a:p>
            <a:pPr indent="-342900" lvl="0" marL="342900" rtl="0" algn="l">
              <a:lnSpc>
                <a:spcPct val="90000"/>
              </a:lnSpc>
              <a:spcBef>
                <a:spcPts val="1000"/>
              </a:spcBef>
              <a:spcAft>
                <a:spcPts val="0"/>
              </a:spcAft>
              <a:buClr>
                <a:srgbClr val="E30000"/>
              </a:buClr>
              <a:buSzPct val="100000"/>
              <a:buAutoNum type="arabicPeriod"/>
            </a:pPr>
            <a:r>
              <a:rPr b="1" lang="en-US" sz="5000">
                <a:solidFill>
                  <a:srgbClr val="E30000"/>
                </a:solidFill>
              </a:rPr>
              <a:t>Masquerade: i</a:t>
            </a:r>
            <a:r>
              <a:rPr lang="en-US" sz="4500"/>
              <a:t>n this attack, the intruder pretends to be a particular user of a system to gain access or to gain greater privileges than they are authorized for. A masquerade may be attempted through the use of stolen login IDs and passwords, through finding security gaps in programs or through bypassing the authentication mechanism.</a:t>
            </a:r>
            <a:endParaRPr/>
          </a:p>
          <a:p>
            <a:pPr indent="-342900" lvl="0" marL="342900" rtl="0" algn="l">
              <a:lnSpc>
                <a:spcPct val="90000"/>
              </a:lnSpc>
              <a:spcBef>
                <a:spcPts val="1000"/>
              </a:spcBef>
              <a:spcAft>
                <a:spcPts val="0"/>
              </a:spcAft>
              <a:buClr>
                <a:srgbClr val="E30000"/>
              </a:buClr>
              <a:buSzPct val="100000"/>
              <a:buAutoNum type="arabicPeriod"/>
            </a:pPr>
            <a:r>
              <a:rPr b="1" lang="en-US" sz="5000">
                <a:solidFill>
                  <a:srgbClr val="E30000"/>
                </a:solidFill>
              </a:rPr>
              <a:t>Session replay: I</a:t>
            </a:r>
            <a:r>
              <a:rPr lang="en-US" sz="4500"/>
              <a:t>n this type of attack, a hacker steals an authorized user’s log in information by stealing the session ID. The intruder gains access and the ability to do anything the authorized user can do on the website.</a:t>
            </a:r>
            <a:endParaRPr/>
          </a:p>
          <a:p>
            <a:pPr indent="-342900" lvl="0" marL="342900" rtl="0" algn="l">
              <a:lnSpc>
                <a:spcPct val="90000"/>
              </a:lnSpc>
              <a:spcBef>
                <a:spcPts val="1000"/>
              </a:spcBef>
              <a:spcAft>
                <a:spcPts val="0"/>
              </a:spcAft>
              <a:buClr>
                <a:srgbClr val="E30000"/>
              </a:buClr>
              <a:buSzPct val="100000"/>
              <a:buAutoNum type="arabicPeriod"/>
            </a:pPr>
            <a:r>
              <a:rPr b="1" lang="en-US" sz="5000">
                <a:solidFill>
                  <a:srgbClr val="E30000"/>
                </a:solidFill>
              </a:rPr>
              <a:t>Message modification: </a:t>
            </a:r>
            <a:r>
              <a:rPr lang="en-US" sz="4500"/>
              <a:t>In this attack, an intruder alters packet header addresses to direct a message to a different destination or modify the data on a target machine.</a:t>
            </a:r>
            <a:endParaRPr/>
          </a:p>
          <a:p>
            <a:pPr indent="-342900" lvl="0" marL="342900" rtl="0" algn="l">
              <a:lnSpc>
                <a:spcPct val="90000"/>
              </a:lnSpc>
              <a:spcBef>
                <a:spcPts val="1000"/>
              </a:spcBef>
              <a:spcAft>
                <a:spcPts val="0"/>
              </a:spcAft>
              <a:buClr>
                <a:srgbClr val="E30000"/>
              </a:buClr>
              <a:buSzPct val="100000"/>
              <a:buAutoNum type="arabicPeriod"/>
            </a:pPr>
            <a:r>
              <a:rPr b="1" lang="en-US" sz="5000">
                <a:solidFill>
                  <a:srgbClr val="E30000"/>
                </a:solidFill>
              </a:rPr>
              <a:t>In a denial of service (DoS) attack, </a:t>
            </a:r>
            <a:r>
              <a:rPr lang="en-US" sz="4500"/>
              <a:t>users are deprived of access to a network or web resource. This is generally accomplished by overwhelming the target with more traffic than it can handle.</a:t>
            </a:r>
            <a:endParaRPr/>
          </a:p>
          <a:p>
            <a:pPr indent="-342900" lvl="0" marL="342900" rtl="0" algn="l">
              <a:lnSpc>
                <a:spcPct val="90000"/>
              </a:lnSpc>
              <a:spcBef>
                <a:spcPts val="1000"/>
              </a:spcBef>
              <a:spcAft>
                <a:spcPts val="0"/>
              </a:spcAft>
              <a:buClr>
                <a:schemeClr val="dk1"/>
              </a:buClr>
              <a:buSzPct val="100000"/>
              <a:buAutoNum type="arabicPeriod"/>
            </a:pPr>
            <a:r>
              <a:rPr lang="en-US" sz="4500"/>
              <a:t>In a </a:t>
            </a:r>
            <a:r>
              <a:rPr b="1" lang="en-US" sz="5000">
                <a:solidFill>
                  <a:srgbClr val="E30000"/>
                </a:solidFill>
              </a:rPr>
              <a:t>distributed denial-of-service (DDoS) exploit,</a:t>
            </a:r>
            <a:r>
              <a:rPr lang="en-US" sz="4500"/>
              <a:t> large numbers of compromised systems (sometimes called a botnet or zombie army) attack a single target.</a:t>
            </a:r>
            <a:endParaRPr/>
          </a:p>
        </p:txBody>
      </p:sp>
      <p:sp>
        <p:nvSpPr>
          <p:cNvPr id="292" name="Google Shape;29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Active attacks, P</a:t>
            </a:r>
            <a:r>
              <a:rPr b="1" lang="en-US">
                <a:solidFill>
                  <a:srgbClr val="C00000"/>
                </a:solidFill>
              </a:rPr>
              <a:t>assive attacks, </a:t>
            </a:r>
            <a:r>
              <a:rPr lang="en-US"/>
              <a:t>Software attacks, hardware attacks</a:t>
            </a:r>
            <a:br>
              <a:rPr lang="en-US"/>
            </a:br>
            <a:endParaRPr/>
          </a:p>
        </p:txBody>
      </p:sp>
      <p:sp>
        <p:nvSpPr>
          <p:cNvPr id="298" name="Google Shape;298;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rgbClr val="E30000"/>
              </a:buClr>
              <a:buSzPct val="100000"/>
              <a:buNone/>
            </a:pPr>
            <a:r>
              <a:rPr b="1" lang="en-US" sz="3400">
                <a:solidFill>
                  <a:srgbClr val="E30000"/>
                </a:solidFill>
              </a:rPr>
              <a:t>Passive attacks are relatively scarce from a classification perspective, but can be carried out with relative ease, particularly if the traffic is not encrypted.</a:t>
            </a:r>
            <a:endParaRPr/>
          </a:p>
          <a:p>
            <a:pPr indent="0" lvl="0" marL="0" rtl="0" algn="l">
              <a:lnSpc>
                <a:spcPct val="90000"/>
              </a:lnSpc>
              <a:spcBef>
                <a:spcPts val="1000"/>
              </a:spcBef>
              <a:spcAft>
                <a:spcPts val="0"/>
              </a:spcAft>
              <a:buClr>
                <a:srgbClr val="012D86"/>
              </a:buClr>
              <a:buSzPct val="100000"/>
              <a:buNone/>
            </a:pPr>
            <a:r>
              <a:rPr lang="en-US">
                <a:solidFill>
                  <a:srgbClr val="012D86"/>
                </a:solidFill>
              </a:rPr>
              <a:t>Types of Active attacks:</a:t>
            </a:r>
            <a:endParaRPr/>
          </a:p>
          <a:p>
            <a:pPr indent="0" lvl="0" marL="0" rtl="0" algn="l">
              <a:lnSpc>
                <a:spcPct val="90000"/>
              </a:lnSpc>
              <a:spcBef>
                <a:spcPts val="1000"/>
              </a:spcBef>
              <a:spcAft>
                <a:spcPts val="0"/>
              </a:spcAft>
              <a:buClr>
                <a:schemeClr val="dk1"/>
              </a:buClr>
              <a:buSzPct val="100000"/>
              <a:buNone/>
            </a:pPr>
            <a:r>
              <a:t/>
            </a:r>
            <a:endParaRPr>
              <a:solidFill>
                <a:srgbClr val="012D86"/>
              </a:solidFill>
            </a:endParaRPr>
          </a:p>
          <a:p>
            <a:pPr indent="-457200" lvl="0" marL="457200" rtl="0" algn="l">
              <a:lnSpc>
                <a:spcPct val="80000"/>
              </a:lnSpc>
              <a:spcBef>
                <a:spcPts val="1000"/>
              </a:spcBef>
              <a:spcAft>
                <a:spcPts val="0"/>
              </a:spcAft>
              <a:buClr>
                <a:srgbClr val="E30000"/>
              </a:buClr>
              <a:buSzPct val="100000"/>
              <a:buAutoNum type="arabicPeriod"/>
            </a:pPr>
            <a:r>
              <a:rPr b="1" lang="en-US" sz="3000">
                <a:solidFill>
                  <a:srgbClr val="E30000"/>
                </a:solidFill>
              </a:rPr>
              <a:t>Eavesdropping (tapping): </a:t>
            </a:r>
            <a:r>
              <a:rPr lang="en-US"/>
              <a:t>the attacker simply listens to messages exchanged by two entities. For the attack to be useful, the traffic must not be encrypted. Any unencrypted information, such as a password sent in response to an HTTP request, may be retrieved by the attacker.</a:t>
            </a:r>
            <a:endParaRPr/>
          </a:p>
          <a:p>
            <a:pPr indent="-319405" lvl="0" marL="457200" rtl="0" algn="l">
              <a:lnSpc>
                <a:spcPct val="80000"/>
              </a:lnSpc>
              <a:spcBef>
                <a:spcPts val="1000"/>
              </a:spcBef>
              <a:spcAft>
                <a:spcPts val="0"/>
              </a:spcAft>
              <a:buClr>
                <a:schemeClr val="dk1"/>
              </a:buClr>
              <a:buSzPct val="100000"/>
              <a:buNone/>
            </a:pPr>
            <a:r>
              <a:t/>
            </a:r>
            <a:endParaRPr/>
          </a:p>
          <a:p>
            <a:pPr indent="-457231" lvl="0" marL="457200" rtl="0" algn="l">
              <a:lnSpc>
                <a:spcPct val="80000"/>
              </a:lnSpc>
              <a:spcBef>
                <a:spcPts val="1000"/>
              </a:spcBef>
              <a:spcAft>
                <a:spcPts val="0"/>
              </a:spcAft>
              <a:buClr>
                <a:srgbClr val="E30000"/>
              </a:buClr>
              <a:buSzPct val="100000"/>
              <a:buAutoNum type="arabicPeriod"/>
            </a:pPr>
            <a:r>
              <a:rPr b="1" lang="en-US" sz="2900">
                <a:solidFill>
                  <a:srgbClr val="E30000"/>
                </a:solidFill>
              </a:rPr>
              <a:t>Traffic analysis: t</a:t>
            </a:r>
            <a:r>
              <a:rPr lang="en-US"/>
              <a:t>he attacker looks at the metadata transmitted in traffic in order to deduce information relating to the exchange and the participating entities, e.g. the form of the exchanged traffic (rate, duration, etc.). In the cases where encrypted data are used, traffic analysis can also lead to attacks by cryptanalysis, whereby the attacker may obtain information or succeed in unencrypting the traffic.</a:t>
            </a:r>
            <a:endParaRPr/>
          </a:p>
        </p:txBody>
      </p:sp>
      <p:sp>
        <p:nvSpPr>
          <p:cNvPr id="299" name="Google Shape;29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Active attacks, </a:t>
            </a:r>
            <a:r>
              <a:rPr lang="en-US">
                <a:solidFill>
                  <a:schemeClr val="dk1"/>
                </a:solidFill>
              </a:rPr>
              <a:t>Passive attacks, </a:t>
            </a:r>
            <a:r>
              <a:rPr b="1" lang="en-US">
                <a:solidFill>
                  <a:srgbClr val="C00000"/>
                </a:solidFill>
              </a:rPr>
              <a:t>Software attacks, </a:t>
            </a:r>
            <a:r>
              <a:rPr lang="en-US"/>
              <a:t>hardware attacks</a:t>
            </a:r>
            <a:br>
              <a:rPr lang="en-US"/>
            </a:br>
            <a:endParaRPr/>
          </a:p>
        </p:txBody>
      </p:sp>
      <p:sp>
        <p:nvSpPr>
          <p:cNvPr id="305" name="Google Shape;305;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Malicious code (sometimes called malware) is a type of software designed to take over or damage a computer user's operating system, without the user's knowledge or approval.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It can be very difficult to remove and very damaging.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Common malware examples are</a:t>
            </a:r>
            <a:endParaRPr/>
          </a:p>
          <a:p>
            <a:pPr indent="-514350" lvl="1" marL="971550" rtl="0" algn="l">
              <a:lnSpc>
                <a:spcPct val="90000"/>
              </a:lnSpc>
              <a:spcBef>
                <a:spcPts val="500"/>
              </a:spcBef>
              <a:spcAft>
                <a:spcPts val="0"/>
              </a:spcAft>
              <a:buClr>
                <a:srgbClr val="0000FF"/>
              </a:buClr>
              <a:buSzPct val="100000"/>
              <a:buFont typeface="Calibri"/>
              <a:buAutoNum type="arabicPeriod"/>
            </a:pPr>
            <a:r>
              <a:rPr b="1" lang="en-US">
                <a:solidFill>
                  <a:srgbClr val="0000FF"/>
                </a:solidFill>
              </a:rPr>
              <a:t>Virus</a:t>
            </a:r>
            <a:endParaRPr/>
          </a:p>
          <a:p>
            <a:pPr indent="-514350" lvl="1" marL="971550" rtl="0" algn="l">
              <a:lnSpc>
                <a:spcPct val="90000"/>
              </a:lnSpc>
              <a:spcBef>
                <a:spcPts val="500"/>
              </a:spcBef>
              <a:spcAft>
                <a:spcPts val="0"/>
              </a:spcAft>
              <a:buClr>
                <a:srgbClr val="0000FF"/>
              </a:buClr>
              <a:buSzPct val="100000"/>
              <a:buFont typeface="Calibri"/>
              <a:buAutoNum type="arabicPeriod"/>
            </a:pPr>
            <a:r>
              <a:rPr b="1" lang="en-US">
                <a:solidFill>
                  <a:srgbClr val="0000FF"/>
                </a:solidFill>
              </a:rPr>
              <a:t>Worm</a:t>
            </a:r>
            <a:endParaRPr/>
          </a:p>
          <a:p>
            <a:pPr indent="-514350" lvl="1" marL="971550" rtl="0" algn="l">
              <a:lnSpc>
                <a:spcPct val="90000"/>
              </a:lnSpc>
              <a:spcBef>
                <a:spcPts val="500"/>
              </a:spcBef>
              <a:spcAft>
                <a:spcPts val="0"/>
              </a:spcAft>
              <a:buClr>
                <a:srgbClr val="0000FF"/>
              </a:buClr>
              <a:buSzPct val="100000"/>
              <a:buFont typeface="Calibri"/>
              <a:buAutoNum type="arabicPeriod"/>
            </a:pPr>
            <a:r>
              <a:rPr b="1" lang="en-US">
                <a:solidFill>
                  <a:srgbClr val="0000FF"/>
                </a:solidFill>
              </a:rPr>
              <a:t>Trojan horse</a:t>
            </a:r>
            <a:endParaRPr/>
          </a:p>
          <a:p>
            <a:pPr indent="-514350" lvl="1" marL="971550" rtl="0" algn="l">
              <a:lnSpc>
                <a:spcPct val="90000"/>
              </a:lnSpc>
              <a:spcBef>
                <a:spcPts val="500"/>
              </a:spcBef>
              <a:spcAft>
                <a:spcPts val="0"/>
              </a:spcAft>
              <a:buClr>
                <a:srgbClr val="0000FF"/>
              </a:buClr>
              <a:buSzPct val="100000"/>
              <a:buFont typeface="Calibri"/>
              <a:buAutoNum type="arabicPeriod"/>
            </a:pPr>
            <a:r>
              <a:rPr b="1" lang="en-US">
                <a:solidFill>
                  <a:srgbClr val="0000FF"/>
                </a:solidFill>
              </a:rPr>
              <a:t>Logic Bomb</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306" name="Google Shape;30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nvSpPr>
        <p:spPr>
          <a:xfrm>
            <a:off x="92075" y="125095"/>
            <a:ext cx="10990580" cy="3169285"/>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None/>
            </a:pPr>
            <a:r>
              <a:rPr b="1" lang="en-US" sz="2000">
                <a:solidFill>
                  <a:srgbClr val="012D86"/>
                </a:solidFill>
                <a:latin typeface="Calibri"/>
                <a:ea typeface="Calibri"/>
                <a:cs typeface="Calibri"/>
                <a:sym typeface="Calibri"/>
              </a:rPr>
              <a:t>Virus</a:t>
            </a:r>
            <a:r>
              <a:rPr lang="en-US" sz="2000">
                <a:solidFill>
                  <a:srgbClr val="012D86"/>
                </a:solidFill>
                <a:latin typeface="Calibri"/>
                <a:ea typeface="Calibri"/>
                <a:cs typeface="Calibri"/>
                <a:sym typeface="Calibri"/>
              </a:rPr>
              <a:t>	A virus is a program that attempts to damage a computer system and replicate itself to other computer systems. A virus:</a:t>
            </a:r>
            <a:endParaRPr/>
          </a:p>
          <a:p>
            <a:pPr indent="0" lvl="0" marL="0" marR="0" rtl="0" algn="l">
              <a:spcBef>
                <a:spcPts val="0"/>
              </a:spcBef>
              <a:spcAft>
                <a:spcPts val="0"/>
              </a:spcAft>
              <a:buNone/>
            </a:pPr>
            <a:r>
              <a:t/>
            </a:r>
            <a:endParaRPr sz="2000">
              <a:solidFill>
                <a:srgbClr val="012D86"/>
              </a:solidFill>
              <a:latin typeface="Calibri"/>
              <a:ea typeface="Calibri"/>
              <a:cs typeface="Calibri"/>
              <a:sym typeface="Calibri"/>
            </a:endParaRPr>
          </a:p>
          <a:p>
            <a:pPr indent="-212725" lvl="0" marL="768985" marR="0" rtl="0" algn="l">
              <a:spcBef>
                <a:spcPts val="0"/>
              </a:spcBef>
              <a:spcAft>
                <a:spcPts val="0"/>
              </a:spcAft>
              <a:buNone/>
            </a:pPr>
            <a:r>
              <a:rPr lang="en-US" sz="2000">
                <a:solidFill>
                  <a:srgbClr val="012D86"/>
                </a:solidFill>
                <a:latin typeface="Calibri"/>
                <a:ea typeface="Calibri"/>
                <a:cs typeface="Calibri"/>
                <a:sym typeface="Calibri"/>
              </a:rPr>
              <a:t>•	Requires a host to replicate and usually attaches itself to a host file or a hard drive sector.</a:t>
            </a:r>
            <a:endParaRPr/>
          </a:p>
          <a:p>
            <a:pPr indent="-212725" lvl="0" marL="768985" marR="0" rtl="0" algn="l">
              <a:spcBef>
                <a:spcPts val="0"/>
              </a:spcBef>
              <a:spcAft>
                <a:spcPts val="0"/>
              </a:spcAft>
              <a:buNone/>
            </a:pPr>
            <a:r>
              <a:rPr lang="en-US" sz="2000">
                <a:solidFill>
                  <a:srgbClr val="012D86"/>
                </a:solidFill>
                <a:latin typeface="Calibri"/>
                <a:ea typeface="Calibri"/>
                <a:cs typeface="Calibri"/>
                <a:sym typeface="Calibri"/>
              </a:rPr>
              <a:t>•	Replicates each time the host is used.</a:t>
            </a:r>
            <a:endParaRPr/>
          </a:p>
          <a:p>
            <a:pPr indent="-212725" lvl="0" marL="768985" marR="0" rtl="0" algn="l">
              <a:spcBef>
                <a:spcPts val="0"/>
              </a:spcBef>
              <a:spcAft>
                <a:spcPts val="0"/>
              </a:spcAft>
              <a:buNone/>
            </a:pPr>
            <a:r>
              <a:rPr lang="en-US" sz="2000">
                <a:solidFill>
                  <a:srgbClr val="012D86"/>
                </a:solidFill>
                <a:latin typeface="Calibri"/>
                <a:ea typeface="Calibri"/>
                <a:cs typeface="Calibri"/>
                <a:sym typeface="Calibri"/>
              </a:rPr>
              <a:t>•	Often focuses on destruction or corruption of data.</a:t>
            </a:r>
            <a:endParaRPr/>
          </a:p>
          <a:p>
            <a:pPr indent="-212725" lvl="0" marL="768985" marR="0" rtl="0" algn="l">
              <a:spcBef>
                <a:spcPts val="0"/>
              </a:spcBef>
              <a:spcAft>
                <a:spcPts val="0"/>
              </a:spcAft>
              <a:buNone/>
            </a:pPr>
            <a:r>
              <a:rPr lang="en-US" sz="2000">
                <a:solidFill>
                  <a:srgbClr val="012D86"/>
                </a:solidFill>
                <a:latin typeface="Calibri"/>
                <a:ea typeface="Calibri"/>
                <a:cs typeface="Calibri"/>
                <a:sym typeface="Calibri"/>
              </a:rPr>
              <a:t>•	Usually attaches to files with execution capabilities such as .doc, .exe, and .bat extensions.</a:t>
            </a:r>
            <a:endParaRPr/>
          </a:p>
          <a:p>
            <a:pPr indent="-212725" lvl="0" marL="768985" marR="0" rtl="0" algn="l">
              <a:spcBef>
                <a:spcPts val="0"/>
              </a:spcBef>
              <a:spcAft>
                <a:spcPts val="0"/>
              </a:spcAft>
              <a:buNone/>
            </a:pPr>
            <a:r>
              <a:rPr lang="en-US" sz="2000">
                <a:solidFill>
                  <a:srgbClr val="012D86"/>
                </a:solidFill>
                <a:latin typeface="Calibri"/>
                <a:ea typeface="Calibri"/>
                <a:cs typeface="Calibri"/>
                <a:sym typeface="Calibri"/>
              </a:rPr>
              <a:t>•	Often distributes via e-mail. Many viruses can e-mail themselves to everyone in your address book.</a:t>
            </a:r>
            <a:endParaRPr/>
          </a:p>
          <a:p>
            <a:pPr indent="-212725" lvl="0" marL="768985" marR="0" rtl="0" algn="l">
              <a:spcBef>
                <a:spcPts val="0"/>
              </a:spcBef>
              <a:spcAft>
                <a:spcPts val="0"/>
              </a:spcAft>
              <a:buNone/>
            </a:pPr>
            <a:r>
              <a:rPr lang="en-US" sz="2000">
                <a:solidFill>
                  <a:srgbClr val="012D86"/>
                </a:solidFill>
                <a:latin typeface="Calibri"/>
                <a:ea typeface="Calibri"/>
                <a:cs typeface="Calibri"/>
                <a:sym typeface="Calibri"/>
              </a:rPr>
              <a:t>•	Examples: Stoned, Michelangelo, Melissa, I Love You.</a:t>
            </a:r>
            <a:endParaRPr/>
          </a:p>
        </p:txBody>
      </p:sp>
      <p:sp>
        <p:nvSpPr>
          <p:cNvPr id="312" name="Google Shape;312;p29"/>
          <p:cNvSpPr txBox="1"/>
          <p:nvPr/>
        </p:nvSpPr>
        <p:spPr>
          <a:xfrm>
            <a:off x="258445" y="4169410"/>
            <a:ext cx="10824210" cy="2553335"/>
          </a:xfrm>
          <a:prstGeom prst="rect">
            <a:avLst/>
          </a:prstGeom>
          <a:noFill/>
          <a:ln>
            <a:noFill/>
          </a:ln>
        </p:spPr>
        <p:txBody>
          <a:bodyPr anchorCtr="0" anchor="t" bIns="45700" lIns="91425" spcFirstLastPara="1" rIns="91425" wrap="square" tIns="45700">
            <a:spAutoFit/>
          </a:bodyPr>
          <a:lstStyle/>
          <a:p>
            <a:pPr indent="-935355" lvl="0" marL="935355" marR="0" rtl="0" algn="l">
              <a:spcBef>
                <a:spcPts val="0"/>
              </a:spcBef>
              <a:spcAft>
                <a:spcPts val="0"/>
              </a:spcAft>
              <a:buNone/>
            </a:pPr>
            <a:r>
              <a:rPr b="1" lang="en-US" sz="2000">
                <a:solidFill>
                  <a:srgbClr val="FF0000"/>
                </a:solidFill>
                <a:latin typeface="Calibri"/>
                <a:ea typeface="Calibri"/>
                <a:cs typeface="Calibri"/>
                <a:sym typeface="Calibri"/>
              </a:rPr>
              <a:t>Worm</a:t>
            </a:r>
            <a:r>
              <a:rPr lang="en-US" sz="2000">
                <a:solidFill>
                  <a:srgbClr val="FF0000"/>
                </a:solidFill>
                <a:latin typeface="Calibri"/>
                <a:ea typeface="Calibri"/>
                <a:cs typeface="Calibri"/>
                <a:sym typeface="Calibri"/>
              </a:rPr>
              <a:t>	A worm is a self-replicating program that can be designed to do any number of things, such as delete files or send documents via e-mail. A worm can negatively impact network traffic just in the process of replicating itself. A worm:</a:t>
            </a:r>
            <a:endParaRPr/>
          </a:p>
          <a:p>
            <a:pPr indent="0" lvl="0" marL="0" marR="0" rtl="0" algn="l">
              <a:spcBef>
                <a:spcPts val="0"/>
              </a:spcBef>
              <a:spcAft>
                <a:spcPts val="0"/>
              </a:spcAft>
              <a:buNone/>
            </a:pPr>
            <a:r>
              <a:t/>
            </a:r>
            <a:endParaRPr sz="2000">
              <a:solidFill>
                <a:srgbClr val="FF0000"/>
              </a:solidFill>
              <a:latin typeface="Calibri"/>
              <a:ea typeface="Calibri"/>
              <a:cs typeface="Calibri"/>
              <a:sym typeface="Calibri"/>
            </a:endParaRPr>
          </a:p>
          <a:p>
            <a:pPr indent="-257809" lvl="1" marL="755650" marR="0" rtl="0" algn="l">
              <a:spcBef>
                <a:spcPts val="0"/>
              </a:spcBef>
              <a:spcAft>
                <a:spcPts val="0"/>
              </a:spcAft>
              <a:buNone/>
            </a:pPr>
            <a:r>
              <a:rPr b="0" i="0" lang="en-US" sz="2000" u="none" cap="none" strike="noStrike">
                <a:solidFill>
                  <a:srgbClr val="FF0000"/>
                </a:solidFill>
                <a:latin typeface="Calibri"/>
                <a:ea typeface="Calibri"/>
                <a:cs typeface="Calibri"/>
                <a:sym typeface="Calibri"/>
              </a:rPr>
              <a:t>•	Can install a backdoor in the infected computer.</a:t>
            </a:r>
            <a:endParaRPr/>
          </a:p>
          <a:p>
            <a:pPr indent="-257809" lvl="1" marL="755650" marR="0" rtl="0" algn="l">
              <a:spcBef>
                <a:spcPts val="0"/>
              </a:spcBef>
              <a:spcAft>
                <a:spcPts val="0"/>
              </a:spcAft>
              <a:buNone/>
            </a:pPr>
            <a:r>
              <a:rPr b="0" i="0" lang="en-US" sz="2000" u="none" cap="none" strike="noStrike">
                <a:solidFill>
                  <a:srgbClr val="FF0000"/>
                </a:solidFill>
                <a:latin typeface="Calibri"/>
                <a:ea typeface="Calibri"/>
                <a:cs typeface="Calibri"/>
                <a:sym typeface="Calibri"/>
              </a:rPr>
              <a:t>•	Is usually introduced into the system through a vulnerability.</a:t>
            </a:r>
            <a:endParaRPr/>
          </a:p>
          <a:p>
            <a:pPr indent="-257809" lvl="1" marL="755650" marR="0" rtl="0" algn="l">
              <a:spcBef>
                <a:spcPts val="0"/>
              </a:spcBef>
              <a:spcAft>
                <a:spcPts val="0"/>
              </a:spcAft>
              <a:buNone/>
            </a:pPr>
            <a:r>
              <a:rPr b="0" i="0" lang="en-US" sz="2000" u="none" cap="none" strike="noStrike">
                <a:solidFill>
                  <a:srgbClr val="FF0000"/>
                </a:solidFill>
                <a:latin typeface="Calibri"/>
                <a:ea typeface="Calibri"/>
                <a:cs typeface="Calibri"/>
                <a:sym typeface="Calibri"/>
              </a:rPr>
              <a:t>•	Infects one system and spreads to other systems on the network.</a:t>
            </a:r>
            <a:endParaRPr/>
          </a:p>
          <a:p>
            <a:pPr indent="-257809" lvl="1" marL="755650" marR="0" rtl="0" algn="l">
              <a:spcBef>
                <a:spcPts val="0"/>
              </a:spcBef>
              <a:spcAft>
                <a:spcPts val="0"/>
              </a:spcAft>
              <a:buNone/>
            </a:pPr>
            <a:r>
              <a:rPr b="0" i="0" lang="en-US" sz="2000" u="none" cap="none" strike="noStrike">
                <a:solidFill>
                  <a:srgbClr val="FF0000"/>
                </a:solidFill>
                <a:latin typeface="Calibri"/>
                <a:ea typeface="Calibri"/>
                <a:cs typeface="Calibri"/>
                <a:sym typeface="Calibri"/>
              </a:rPr>
              <a:t>•	Example: Code Red.</a:t>
            </a:r>
            <a:endParaRPr/>
          </a:p>
        </p:txBody>
      </p:sp>
      <p:sp>
        <p:nvSpPr>
          <p:cNvPr id="313" name="Google Shape;31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254000" y="106364"/>
            <a:ext cx="11734800" cy="8080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Topics to be covered  UNIT-1 Contd. </a:t>
            </a:r>
            <a:endParaRPr sz="4000">
              <a:latin typeface="Times New Roman"/>
              <a:ea typeface="Times New Roman"/>
              <a:cs typeface="Times New Roman"/>
              <a:sym typeface="Times New Roman"/>
            </a:endParaRPr>
          </a:p>
        </p:txBody>
      </p:sp>
      <p:sp>
        <p:nvSpPr>
          <p:cNvPr id="125" name="Google Shape;125;p3"/>
          <p:cNvSpPr txBox="1"/>
          <p:nvPr>
            <p:ph idx="1" type="body"/>
          </p:nvPr>
        </p:nvSpPr>
        <p:spPr>
          <a:xfrm>
            <a:off x="254000" y="990600"/>
            <a:ext cx="11633200" cy="5334000"/>
          </a:xfrm>
          <a:prstGeom prst="rect">
            <a:avLst/>
          </a:prstGeom>
          <a:noFill/>
          <a:ln>
            <a:noFill/>
          </a:ln>
        </p:spPr>
        <p:txBody>
          <a:bodyPr anchorCtr="0" anchor="t" bIns="45700" lIns="91425" spcFirstLastPara="1" rIns="91425" wrap="square" tIns="45700">
            <a:noAutofit/>
          </a:bodyPr>
          <a:lstStyle/>
          <a:p>
            <a:pPr indent="-182880" lvl="0" marL="182880" rtl="0" algn="l">
              <a:lnSpc>
                <a:spcPct val="120000"/>
              </a:lnSpc>
              <a:spcBef>
                <a:spcPts val="0"/>
              </a:spcBef>
              <a:spcAft>
                <a:spcPts val="0"/>
              </a:spcAft>
              <a:buClr>
                <a:srgbClr val="002060"/>
              </a:buClr>
              <a:buSzPts val="2400"/>
              <a:buChar char="•"/>
            </a:pPr>
            <a:r>
              <a:rPr b="1" lang="en-US" sz="2400">
                <a:solidFill>
                  <a:srgbClr val="002060"/>
                </a:solidFill>
                <a:latin typeface="Times New Roman"/>
                <a:ea typeface="Times New Roman"/>
                <a:cs typeface="Times New Roman"/>
                <a:sym typeface="Times New Roman"/>
              </a:rPr>
              <a:t>Hardware Attacks,</a:t>
            </a:r>
            <a:endParaRPr/>
          </a:p>
          <a:p>
            <a:pPr indent="-182880" lvl="0" marL="182880" rtl="0" algn="l">
              <a:lnSpc>
                <a:spcPct val="12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 </a:t>
            </a:r>
            <a:r>
              <a:rPr b="1" lang="en-US" sz="2400">
                <a:solidFill>
                  <a:srgbClr val="C00000"/>
                </a:solidFill>
                <a:latin typeface="Times New Roman"/>
                <a:ea typeface="Times New Roman"/>
                <a:cs typeface="Times New Roman"/>
                <a:sym typeface="Times New Roman"/>
              </a:rPr>
              <a:t>Spectrum Of Attacks </a:t>
            </a:r>
            <a:endParaRPr/>
          </a:p>
          <a:p>
            <a:pPr indent="-182880" lvl="0" marL="182880" rtl="0" algn="l">
              <a:lnSpc>
                <a:spcPct val="120000"/>
              </a:lnSpc>
              <a:spcBef>
                <a:spcPts val="0"/>
              </a:spcBef>
              <a:spcAft>
                <a:spcPts val="0"/>
              </a:spcAft>
              <a:buClr>
                <a:srgbClr val="00B050"/>
              </a:buClr>
              <a:buSzPts val="2400"/>
              <a:buChar char="•"/>
            </a:pPr>
            <a:r>
              <a:rPr b="1" lang="en-US" sz="2400">
                <a:solidFill>
                  <a:srgbClr val="00B050"/>
                </a:solidFill>
                <a:latin typeface="Times New Roman"/>
                <a:ea typeface="Times New Roman"/>
                <a:cs typeface="Times New Roman"/>
                <a:sym typeface="Times New Roman"/>
              </a:rPr>
              <a:t>Taxonomy of various attacks</a:t>
            </a:r>
            <a:endParaRPr b="1" sz="2400">
              <a:latin typeface="Times New Roman"/>
              <a:ea typeface="Times New Roman"/>
              <a:cs typeface="Times New Roman"/>
              <a:sym typeface="Times New Roman"/>
            </a:endParaRPr>
          </a:p>
          <a:p>
            <a:pPr indent="-182880" lvl="0" marL="182880" rtl="0" algn="l">
              <a:lnSpc>
                <a:spcPct val="12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 </a:t>
            </a:r>
            <a:r>
              <a:rPr b="1" lang="en-US" sz="2400">
                <a:solidFill>
                  <a:srgbClr val="2F5496"/>
                </a:solidFill>
                <a:latin typeface="Times New Roman"/>
                <a:ea typeface="Times New Roman"/>
                <a:cs typeface="Times New Roman"/>
                <a:sym typeface="Times New Roman"/>
              </a:rPr>
              <a:t>IP spoofing</a:t>
            </a:r>
            <a:endParaRPr/>
          </a:p>
          <a:p>
            <a:pPr indent="-182880" lvl="0" marL="182880" rtl="0" algn="l">
              <a:lnSpc>
                <a:spcPct val="12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 </a:t>
            </a:r>
            <a:r>
              <a:rPr b="1" lang="en-US" sz="2400">
                <a:solidFill>
                  <a:srgbClr val="548135"/>
                </a:solidFill>
                <a:latin typeface="Times New Roman"/>
                <a:ea typeface="Times New Roman"/>
                <a:cs typeface="Times New Roman"/>
                <a:sym typeface="Times New Roman"/>
              </a:rPr>
              <a:t>Methods of defense </a:t>
            </a:r>
            <a:endParaRPr/>
          </a:p>
          <a:p>
            <a:pPr indent="-182880" lvl="0" marL="182880" rtl="0" algn="l">
              <a:lnSpc>
                <a:spcPct val="120000"/>
              </a:lnSpc>
              <a:spcBef>
                <a:spcPts val="0"/>
              </a:spcBef>
              <a:spcAft>
                <a:spcPts val="0"/>
              </a:spcAft>
              <a:buClr>
                <a:srgbClr val="323F4F"/>
              </a:buClr>
              <a:buSzPts val="2400"/>
              <a:buChar char="•"/>
            </a:pPr>
            <a:r>
              <a:rPr b="1" lang="en-US" sz="2400">
                <a:solidFill>
                  <a:srgbClr val="323F4F"/>
                </a:solidFill>
                <a:latin typeface="Times New Roman"/>
                <a:ea typeface="Times New Roman"/>
                <a:cs typeface="Times New Roman"/>
                <a:sym typeface="Times New Roman"/>
              </a:rPr>
              <a:t>Security Models</a:t>
            </a:r>
            <a:endParaRPr b="1" sz="2400">
              <a:latin typeface="Times New Roman"/>
              <a:ea typeface="Times New Roman"/>
              <a:cs typeface="Times New Roman"/>
              <a:sym typeface="Times New Roman"/>
            </a:endParaRPr>
          </a:p>
          <a:p>
            <a:pPr indent="-182880" lvl="0" marL="182880" rtl="0" algn="l">
              <a:lnSpc>
                <a:spcPct val="12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 </a:t>
            </a:r>
            <a:r>
              <a:rPr b="1" lang="en-US" sz="2400">
                <a:solidFill>
                  <a:srgbClr val="FF0000"/>
                </a:solidFill>
                <a:latin typeface="Times New Roman"/>
                <a:ea typeface="Times New Roman"/>
                <a:cs typeface="Times New Roman"/>
                <a:sym typeface="Times New Roman"/>
              </a:rPr>
              <a:t>risk management</a:t>
            </a:r>
            <a:r>
              <a:rPr b="1" lang="en-US" sz="2400">
                <a:latin typeface="Times New Roman"/>
                <a:ea typeface="Times New Roman"/>
                <a:cs typeface="Times New Roman"/>
                <a:sym typeface="Times New Roman"/>
              </a:rPr>
              <a:t> </a:t>
            </a:r>
            <a:endParaRPr/>
          </a:p>
          <a:p>
            <a:pPr indent="-182880" lvl="0" marL="182880" rtl="0" algn="l">
              <a:lnSpc>
                <a:spcPct val="120000"/>
              </a:lnSpc>
              <a:spcBef>
                <a:spcPts val="0"/>
              </a:spcBef>
              <a:spcAft>
                <a:spcPts val="0"/>
              </a:spcAft>
              <a:buClr>
                <a:srgbClr val="002060"/>
              </a:buClr>
              <a:buSzPts val="2400"/>
              <a:buChar char="•"/>
            </a:pPr>
            <a:r>
              <a:rPr b="1" lang="en-US" sz="2400">
                <a:solidFill>
                  <a:srgbClr val="002060"/>
                </a:solidFill>
                <a:latin typeface="Times New Roman"/>
                <a:ea typeface="Times New Roman"/>
                <a:cs typeface="Times New Roman"/>
                <a:sym typeface="Times New Roman"/>
              </a:rPr>
              <a:t>Cyber Threats-Cyber Warfare</a:t>
            </a:r>
            <a:r>
              <a:rPr b="1" lang="en-US" sz="2400">
                <a:latin typeface="Times New Roman"/>
                <a:ea typeface="Times New Roman"/>
                <a:cs typeface="Times New Roman"/>
                <a:sym typeface="Times New Roman"/>
              </a:rPr>
              <a:t>, </a:t>
            </a:r>
            <a:endParaRPr/>
          </a:p>
          <a:p>
            <a:pPr indent="-182880" lvl="0" marL="182880" rtl="0" algn="l">
              <a:lnSpc>
                <a:spcPct val="120000"/>
              </a:lnSpc>
              <a:spcBef>
                <a:spcPts val="0"/>
              </a:spcBef>
              <a:spcAft>
                <a:spcPts val="0"/>
              </a:spcAft>
              <a:buClr>
                <a:schemeClr val="accent6"/>
              </a:buClr>
              <a:buSzPts val="2400"/>
              <a:buChar char="•"/>
            </a:pPr>
            <a:r>
              <a:rPr b="1" lang="en-US" sz="2400">
                <a:solidFill>
                  <a:schemeClr val="accent6"/>
                </a:solidFill>
                <a:latin typeface="Times New Roman"/>
                <a:ea typeface="Times New Roman"/>
                <a:cs typeface="Times New Roman"/>
                <a:sym typeface="Times New Roman"/>
              </a:rPr>
              <a:t>Cyber Crime</a:t>
            </a:r>
            <a:endParaRPr/>
          </a:p>
          <a:p>
            <a:pPr indent="-182880" lvl="0" marL="182880" rtl="0" algn="l">
              <a:lnSpc>
                <a:spcPct val="12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 </a:t>
            </a:r>
            <a:r>
              <a:rPr b="1" lang="en-US" sz="2400">
                <a:solidFill>
                  <a:srgbClr val="0070C0"/>
                </a:solidFill>
                <a:latin typeface="Times New Roman"/>
                <a:ea typeface="Times New Roman"/>
                <a:cs typeface="Times New Roman"/>
                <a:sym typeface="Times New Roman"/>
              </a:rPr>
              <a:t>Cyber terrorism </a:t>
            </a:r>
            <a:endParaRPr/>
          </a:p>
          <a:p>
            <a:pPr indent="-182880" lvl="0" marL="182880" rtl="0" algn="l">
              <a:lnSpc>
                <a:spcPct val="120000"/>
              </a:lnSpc>
              <a:spcBef>
                <a:spcPts val="0"/>
              </a:spcBef>
              <a:spcAft>
                <a:spcPts val="0"/>
              </a:spcAft>
              <a:buClr>
                <a:srgbClr val="C00000"/>
              </a:buClr>
              <a:buSzPts val="2400"/>
              <a:buChar char="•"/>
            </a:pPr>
            <a:r>
              <a:rPr b="1" lang="en-US" sz="2400">
                <a:solidFill>
                  <a:srgbClr val="C00000"/>
                </a:solidFill>
                <a:latin typeface="Times New Roman"/>
                <a:ea typeface="Times New Roman"/>
                <a:cs typeface="Times New Roman"/>
                <a:sym typeface="Times New Roman"/>
              </a:rPr>
              <a:t>Cyber Espionage</a:t>
            </a:r>
            <a:endParaRPr b="1" sz="24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 calcmode="lin" valueType="num">
                                      <p:cBhvr additive="base">
                                        <p:cTn dur="500"/>
                                        <p:tgtEl>
                                          <p:spTgt spid="12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 calcmode="lin" valueType="num">
                                      <p:cBhvr additive="base">
                                        <p:cTn dur="500"/>
                                        <p:tgtEl>
                                          <p:spTgt spid="12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 calcmode="lin" valueType="num">
                                      <p:cBhvr additive="base">
                                        <p:cTn dur="500"/>
                                        <p:tgtEl>
                                          <p:spTgt spid="12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 calcmode="lin" valueType="num">
                                      <p:cBhvr additive="base">
                                        <p:cTn dur="500"/>
                                        <p:tgtEl>
                                          <p:spTgt spid="12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 calcmode="lin" valueType="num">
                                      <p:cBhvr additive="base">
                                        <p:cTn dur="500"/>
                                        <p:tgtEl>
                                          <p:spTgt spid="12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anim calcmode="lin" valueType="num">
                                      <p:cBhvr additive="base">
                                        <p:cTn dur="500"/>
                                        <p:tgtEl>
                                          <p:spTgt spid="12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6" st="6"/>
                                            </p:txEl>
                                          </p:spTgt>
                                        </p:tgtEl>
                                        <p:attrNameLst>
                                          <p:attrName>style.visibility</p:attrName>
                                        </p:attrNameLst>
                                      </p:cBhvr>
                                      <p:to>
                                        <p:strVal val="visible"/>
                                      </p:to>
                                    </p:set>
                                    <p:anim calcmode="lin" valueType="num">
                                      <p:cBhvr additive="base">
                                        <p:cTn dur="500"/>
                                        <p:tgtEl>
                                          <p:spTgt spid="12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7" st="7"/>
                                            </p:txEl>
                                          </p:spTgt>
                                        </p:tgtEl>
                                        <p:attrNameLst>
                                          <p:attrName>style.visibility</p:attrName>
                                        </p:attrNameLst>
                                      </p:cBhvr>
                                      <p:to>
                                        <p:strVal val="visible"/>
                                      </p:to>
                                    </p:set>
                                    <p:anim calcmode="lin" valueType="num">
                                      <p:cBhvr additive="base">
                                        <p:cTn dur="500"/>
                                        <p:tgtEl>
                                          <p:spTgt spid="12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8" st="8"/>
                                            </p:txEl>
                                          </p:spTgt>
                                        </p:tgtEl>
                                        <p:attrNameLst>
                                          <p:attrName>style.visibility</p:attrName>
                                        </p:attrNameLst>
                                      </p:cBhvr>
                                      <p:to>
                                        <p:strVal val="visible"/>
                                      </p:to>
                                    </p:set>
                                    <p:anim calcmode="lin" valueType="num">
                                      <p:cBhvr additive="base">
                                        <p:cTn dur="500"/>
                                        <p:tgtEl>
                                          <p:spTgt spid="12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9" st="9"/>
                                            </p:txEl>
                                          </p:spTgt>
                                        </p:tgtEl>
                                        <p:attrNameLst>
                                          <p:attrName>style.visibility</p:attrName>
                                        </p:attrNameLst>
                                      </p:cBhvr>
                                      <p:to>
                                        <p:strVal val="visible"/>
                                      </p:to>
                                    </p:set>
                                    <p:anim calcmode="lin" valueType="num">
                                      <p:cBhvr additive="base">
                                        <p:cTn dur="500"/>
                                        <p:tgtEl>
                                          <p:spTgt spid="12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10" st="10"/>
                                            </p:txEl>
                                          </p:spTgt>
                                        </p:tgtEl>
                                        <p:attrNameLst>
                                          <p:attrName>style.visibility</p:attrName>
                                        </p:attrNameLst>
                                      </p:cBhvr>
                                      <p:to>
                                        <p:strVal val="visible"/>
                                      </p:to>
                                    </p:set>
                                    <p:anim calcmode="lin" valueType="num">
                                      <p:cBhvr additive="base">
                                        <p:cTn dur="500"/>
                                        <p:tgtEl>
                                          <p:spTgt spid="125">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txBox="1"/>
          <p:nvPr/>
        </p:nvSpPr>
        <p:spPr>
          <a:xfrm>
            <a:off x="502285" y="330200"/>
            <a:ext cx="11188065" cy="3169285"/>
          </a:xfrm>
          <a:prstGeom prst="rect">
            <a:avLst/>
          </a:prstGeom>
          <a:noFill/>
          <a:ln>
            <a:noFill/>
          </a:ln>
        </p:spPr>
        <p:txBody>
          <a:bodyPr anchorCtr="0" anchor="t" bIns="45700" lIns="91425" spcFirstLastPara="1" rIns="91425" wrap="square" tIns="45700">
            <a:spAutoFit/>
          </a:bodyPr>
          <a:lstStyle/>
          <a:p>
            <a:pPr indent="-1254125" lvl="0" marL="1254125" marR="0" rtl="0" algn="l">
              <a:spcBef>
                <a:spcPts val="0"/>
              </a:spcBef>
              <a:spcAft>
                <a:spcPts val="0"/>
              </a:spcAft>
              <a:buNone/>
            </a:pPr>
            <a:r>
              <a:rPr b="1" lang="en-US" sz="2000">
                <a:solidFill>
                  <a:srgbClr val="FF0000"/>
                </a:solidFill>
                <a:latin typeface="Calibri"/>
                <a:ea typeface="Calibri"/>
                <a:cs typeface="Calibri"/>
                <a:sym typeface="Calibri"/>
              </a:rPr>
              <a:t>Trojan horse	</a:t>
            </a:r>
            <a:r>
              <a:rPr lang="en-US" sz="2000">
                <a:solidFill>
                  <a:srgbClr val="FF0000"/>
                </a:solidFill>
                <a:latin typeface="Calibri"/>
                <a:ea typeface="Calibri"/>
                <a:cs typeface="Calibri"/>
                <a:sym typeface="Calibri"/>
              </a:rPr>
              <a:t>A Trojan horse is a malicious program that is disguised as legitimate software. Discretionary environments are often more vulnerable and susceptible to Trojan horse attacks because security is user focused and user directed. Thus the compromise of a user account could lead to the compromise of the entire environment. A Trojan horse:</a:t>
            </a:r>
            <a:endParaRPr/>
          </a:p>
          <a:p>
            <a:pPr indent="0" lvl="0" marL="0" marR="0" rtl="0" algn="l">
              <a:spcBef>
                <a:spcPts val="0"/>
              </a:spcBef>
              <a:spcAft>
                <a:spcPts val="0"/>
              </a:spcAft>
              <a:buNone/>
            </a:pPr>
            <a:r>
              <a:t/>
            </a:r>
            <a:endParaRPr sz="2000">
              <a:solidFill>
                <a:srgbClr val="FF0000"/>
              </a:solidFill>
              <a:latin typeface="Calibri"/>
              <a:ea typeface="Calibri"/>
              <a:cs typeface="Calibri"/>
              <a:sym typeface="Calibri"/>
            </a:endParaRPr>
          </a:p>
          <a:p>
            <a:pPr indent="-264160" lvl="2" marL="1178560" marR="0" rtl="0" algn="l">
              <a:spcBef>
                <a:spcPts val="0"/>
              </a:spcBef>
              <a:spcAft>
                <a:spcPts val="0"/>
              </a:spcAft>
              <a:buNone/>
            </a:pPr>
            <a:r>
              <a:rPr b="0" i="0" lang="en-US" sz="2000" u="none" cap="none" strike="noStrike">
                <a:solidFill>
                  <a:srgbClr val="FF0000"/>
                </a:solidFill>
                <a:latin typeface="Calibri"/>
                <a:ea typeface="Calibri"/>
                <a:cs typeface="Calibri"/>
                <a:sym typeface="Calibri"/>
              </a:rPr>
              <a:t>•	Cannot replicate itself.</a:t>
            </a:r>
            <a:endParaRPr/>
          </a:p>
          <a:p>
            <a:pPr indent="-264160" lvl="2" marL="1178560" marR="0" rtl="0" algn="l">
              <a:spcBef>
                <a:spcPts val="0"/>
              </a:spcBef>
              <a:spcAft>
                <a:spcPts val="0"/>
              </a:spcAft>
              <a:buNone/>
            </a:pPr>
            <a:r>
              <a:rPr b="0" i="0" lang="en-US" sz="2000" u="none" cap="none" strike="noStrike">
                <a:solidFill>
                  <a:srgbClr val="FF0000"/>
                </a:solidFill>
                <a:latin typeface="Calibri"/>
                <a:ea typeface="Calibri"/>
                <a:cs typeface="Calibri"/>
                <a:sym typeface="Calibri"/>
              </a:rPr>
              <a:t>•	Often contains spying functions (such as a packet sniffer) or backdoor functions that allow a computer to be remotely controlled from the network.</a:t>
            </a:r>
            <a:endParaRPr/>
          </a:p>
          <a:p>
            <a:pPr indent="-264160" lvl="2" marL="1178560" marR="0" rtl="0" algn="l">
              <a:spcBef>
                <a:spcPts val="0"/>
              </a:spcBef>
              <a:spcAft>
                <a:spcPts val="0"/>
              </a:spcAft>
              <a:buNone/>
            </a:pPr>
            <a:r>
              <a:rPr b="0" i="0" lang="en-US" sz="2000" u="none" cap="none" strike="noStrike">
                <a:solidFill>
                  <a:srgbClr val="FF0000"/>
                </a:solidFill>
                <a:latin typeface="Calibri"/>
                <a:ea typeface="Calibri"/>
                <a:cs typeface="Calibri"/>
                <a:sym typeface="Calibri"/>
              </a:rPr>
              <a:t>•	Often is hidden in useful software such as screen savers or games.</a:t>
            </a:r>
            <a:endParaRPr/>
          </a:p>
          <a:p>
            <a:pPr indent="-264160" lvl="2" marL="1178560" marR="0" rtl="0" algn="l">
              <a:spcBef>
                <a:spcPts val="0"/>
              </a:spcBef>
              <a:spcAft>
                <a:spcPts val="0"/>
              </a:spcAft>
              <a:buNone/>
            </a:pPr>
            <a:r>
              <a:rPr b="0" i="0" lang="en-US" sz="2000" u="none" cap="none" strike="noStrike">
                <a:solidFill>
                  <a:srgbClr val="FF0000"/>
                </a:solidFill>
                <a:latin typeface="Calibri"/>
                <a:ea typeface="Calibri"/>
                <a:cs typeface="Calibri"/>
                <a:sym typeface="Calibri"/>
              </a:rPr>
              <a:t>•	Example: Back Orifice, Net Bus, Whack-a-Mole.</a:t>
            </a:r>
            <a:endParaRPr/>
          </a:p>
        </p:txBody>
      </p:sp>
      <p:sp>
        <p:nvSpPr>
          <p:cNvPr id="319" name="Google Shape;319;p30"/>
          <p:cNvSpPr txBox="1"/>
          <p:nvPr/>
        </p:nvSpPr>
        <p:spPr>
          <a:xfrm>
            <a:off x="502285" y="3852545"/>
            <a:ext cx="11005820" cy="2306955"/>
          </a:xfrm>
          <a:prstGeom prst="rect">
            <a:avLst/>
          </a:prstGeom>
          <a:noFill/>
          <a:ln>
            <a:noFill/>
          </a:ln>
        </p:spPr>
        <p:txBody>
          <a:bodyPr anchorCtr="0" anchor="t" bIns="45700" lIns="91425" spcFirstLastPara="1" rIns="91425" wrap="square" tIns="45700">
            <a:spAutoFit/>
          </a:bodyPr>
          <a:lstStyle/>
          <a:p>
            <a:pPr indent="-1482090" lvl="0" marL="1482090" marR="0" rtl="0" algn="l">
              <a:spcBef>
                <a:spcPts val="0"/>
              </a:spcBef>
              <a:spcAft>
                <a:spcPts val="0"/>
              </a:spcAft>
              <a:buNone/>
            </a:pPr>
            <a:r>
              <a:rPr b="1" lang="en-US" sz="2400">
                <a:solidFill>
                  <a:srgbClr val="7030A0"/>
                </a:solidFill>
                <a:latin typeface="Calibri"/>
                <a:ea typeface="Calibri"/>
                <a:cs typeface="Calibri"/>
                <a:sym typeface="Calibri"/>
              </a:rPr>
              <a:t>Logic Bomb	</a:t>
            </a:r>
            <a:r>
              <a:rPr lang="en-US" sz="2400">
                <a:solidFill>
                  <a:srgbClr val="7030A0"/>
                </a:solidFill>
                <a:latin typeface="Calibri"/>
                <a:ea typeface="Calibri"/>
                <a:cs typeface="Calibri"/>
                <a:sym typeface="Calibri"/>
              </a:rPr>
              <a:t>A Logic Bomb is malware that lies dormant until triggered. A logic bomb is a specific example of an asynchronous attack.</a:t>
            </a:r>
            <a:endParaRPr/>
          </a:p>
          <a:p>
            <a:pPr indent="0" lvl="0" marL="0" marR="0" rtl="0" algn="l">
              <a:spcBef>
                <a:spcPts val="0"/>
              </a:spcBef>
              <a:spcAft>
                <a:spcPts val="0"/>
              </a:spcAft>
              <a:buNone/>
            </a:pPr>
            <a:r>
              <a:t/>
            </a:r>
            <a:endParaRPr sz="2400">
              <a:solidFill>
                <a:srgbClr val="7030A0"/>
              </a:solidFill>
              <a:latin typeface="Calibri"/>
              <a:ea typeface="Calibri"/>
              <a:cs typeface="Calibri"/>
              <a:sym typeface="Calibri"/>
            </a:endParaRPr>
          </a:p>
          <a:p>
            <a:pPr indent="-227329" lvl="2" marL="1405890" marR="0" rtl="0" algn="l">
              <a:spcBef>
                <a:spcPts val="0"/>
              </a:spcBef>
              <a:spcAft>
                <a:spcPts val="0"/>
              </a:spcAft>
              <a:buNone/>
            </a:pPr>
            <a:r>
              <a:rPr b="0" i="0" lang="en-US" sz="2400" u="none" cap="none" strike="noStrike">
                <a:solidFill>
                  <a:srgbClr val="7030A0"/>
                </a:solidFill>
                <a:latin typeface="Calibri"/>
                <a:ea typeface="Calibri"/>
                <a:cs typeface="Calibri"/>
                <a:sym typeface="Calibri"/>
              </a:rPr>
              <a:t>•	A trigger activity may be a specific date and time, the launching of a specific program, or the processing of a specific type of activity.</a:t>
            </a:r>
            <a:endParaRPr/>
          </a:p>
          <a:p>
            <a:pPr indent="-227329" lvl="2" marL="1405890" marR="0" rtl="0" algn="l">
              <a:spcBef>
                <a:spcPts val="0"/>
              </a:spcBef>
              <a:spcAft>
                <a:spcPts val="0"/>
              </a:spcAft>
              <a:buNone/>
            </a:pPr>
            <a:r>
              <a:rPr b="0" i="0" lang="en-US" sz="2400" u="none" cap="none" strike="noStrike">
                <a:solidFill>
                  <a:srgbClr val="7030A0"/>
                </a:solidFill>
                <a:latin typeface="Calibri"/>
                <a:ea typeface="Calibri"/>
                <a:cs typeface="Calibri"/>
                <a:sym typeface="Calibri"/>
              </a:rPr>
              <a:t>•	Logic bombs do not self-replicate.</a:t>
            </a:r>
            <a:endParaRPr/>
          </a:p>
        </p:txBody>
      </p:sp>
      <p:sp>
        <p:nvSpPr>
          <p:cNvPr id="320" name="Google Shape;3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Active attacks, Passive attacks, Software attacks, H</a:t>
            </a:r>
            <a:r>
              <a:rPr b="1" lang="en-US">
                <a:solidFill>
                  <a:srgbClr val="C00000"/>
                </a:solidFill>
              </a:rPr>
              <a:t>ardware attacks</a:t>
            </a:r>
            <a:endParaRPr/>
          </a:p>
        </p:txBody>
      </p:sp>
      <p:sp>
        <p:nvSpPr>
          <p:cNvPr id="326" name="Google Shape;32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7500" lnSpcReduction="20000"/>
          </a:bodyPr>
          <a:lstStyle/>
          <a:p>
            <a:pPr indent="0" lvl="0" marL="0" rtl="0" algn="l">
              <a:lnSpc>
                <a:spcPct val="90000"/>
              </a:lnSpc>
              <a:spcBef>
                <a:spcPts val="0"/>
              </a:spcBef>
              <a:spcAft>
                <a:spcPts val="0"/>
              </a:spcAft>
              <a:buClr>
                <a:schemeClr val="dk1"/>
              </a:buClr>
              <a:buSzPct val="100000"/>
              <a:buNone/>
            </a:pPr>
            <a:r>
              <a:rPr lang="en-US" sz="4000"/>
              <a:t>Common hardware attacks include:</a:t>
            </a:r>
            <a:endParaRPr/>
          </a:p>
          <a:p>
            <a:pPr indent="-431800" lvl="0" marL="431800" rtl="0" algn="l">
              <a:lnSpc>
                <a:spcPct val="90000"/>
              </a:lnSpc>
              <a:spcBef>
                <a:spcPts val="1000"/>
              </a:spcBef>
              <a:spcAft>
                <a:spcPts val="0"/>
              </a:spcAft>
              <a:buClr>
                <a:schemeClr val="dk1"/>
              </a:buClr>
              <a:buSzPct val="100000"/>
              <a:buNone/>
            </a:pPr>
            <a:r>
              <a:t/>
            </a:r>
            <a:endParaRPr sz="3600"/>
          </a:p>
          <a:p>
            <a:pPr indent="-431800" lvl="0" marL="431800" rtl="0" algn="l">
              <a:lnSpc>
                <a:spcPct val="90000"/>
              </a:lnSpc>
              <a:spcBef>
                <a:spcPts val="1000"/>
              </a:spcBef>
              <a:spcAft>
                <a:spcPts val="0"/>
              </a:spcAft>
              <a:buClr>
                <a:schemeClr val="dk1"/>
              </a:buClr>
              <a:buSzPct val="100000"/>
              <a:buNone/>
            </a:pPr>
            <a:r>
              <a:rPr lang="en-US" sz="3600"/>
              <a:t>•	</a:t>
            </a:r>
            <a:r>
              <a:rPr lang="en-US" sz="4000"/>
              <a:t>Manufacturing backdoors, for malware or other penetrative purposes; backdoors aren’t limited to software and hardware, but they also affect embedded radio- frequency identification (RFID) chips and memory</a:t>
            </a:r>
            <a:endParaRPr/>
          </a:p>
          <a:p>
            <a:pPr indent="-431800" lvl="0" marL="431800" rtl="0" algn="l">
              <a:lnSpc>
                <a:spcPct val="90000"/>
              </a:lnSpc>
              <a:spcBef>
                <a:spcPts val="1000"/>
              </a:spcBef>
              <a:spcAft>
                <a:spcPts val="0"/>
              </a:spcAft>
              <a:buClr>
                <a:schemeClr val="dk1"/>
              </a:buClr>
              <a:buSzPct val="100000"/>
              <a:buNone/>
            </a:pPr>
            <a:r>
              <a:rPr lang="en-US" sz="4000"/>
              <a:t>•	Eavesdropping by gaining access to protected memory without opening other hardware</a:t>
            </a:r>
            <a:endParaRPr/>
          </a:p>
          <a:p>
            <a:pPr indent="-431800" lvl="0" marL="431800" rtl="0" algn="l">
              <a:lnSpc>
                <a:spcPct val="90000"/>
              </a:lnSpc>
              <a:spcBef>
                <a:spcPts val="1000"/>
              </a:spcBef>
              <a:spcAft>
                <a:spcPts val="0"/>
              </a:spcAft>
              <a:buClr>
                <a:schemeClr val="dk1"/>
              </a:buClr>
              <a:buSzPct val="100000"/>
              <a:buNone/>
            </a:pPr>
            <a:r>
              <a:rPr lang="en-US" sz="4000"/>
              <a:t>•	Inducing faults, causing the interruption of normal behavior</a:t>
            </a:r>
            <a:endParaRPr/>
          </a:p>
          <a:p>
            <a:pPr indent="-431800" lvl="0" marL="431800" rtl="0" algn="l">
              <a:lnSpc>
                <a:spcPct val="90000"/>
              </a:lnSpc>
              <a:spcBef>
                <a:spcPts val="1000"/>
              </a:spcBef>
              <a:spcAft>
                <a:spcPts val="0"/>
              </a:spcAft>
              <a:buClr>
                <a:schemeClr val="dk1"/>
              </a:buClr>
              <a:buSzPct val="100000"/>
              <a:buNone/>
            </a:pPr>
            <a:r>
              <a:rPr lang="en-US" sz="4000"/>
              <a:t>•	Hardware modification tampering with invasive operations</a:t>
            </a:r>
            <a:endParaRPr/>
          </a:p>
          <a:p>
            <a:pPr indent="-431800" lvl="0" marL="431800" rtl="0" algn="l">
              <a:lnSpc>
                <a:spcPct val="90000"/>
              </a:lnSpc>
              <a:spcBef>
                <a:spcPts val="1000"/>
              </a:spcBef>
              <a:spcAft>
                <a:spcPts val="0"/>
              </a:spcAft>
              <a:buClr>
                <a:schemeClr val="dk1"/>
              </a:buClr>
              <a:buSzPct val="100000"/>
              <a:buNone/>
            </a:pPr>
            <a:r>
              <a:rPr lang="en-US" sz="4000"/>
              <a:t>•	Backdoor creation; the presence of hidden methods for bypassing normal computer authentication systems</a:t>
            </a:r>
            <a:endParaRPr/>
          </a:p>
          <a:p>
            <a:pPr indent="-431800" lvl="0" marL="431800" rtl="0" algn="l">
              <a:lnSpc>
                <a:spcPct val="90000"/>
              </a:lnSpc>
              <a:spcBef>
                <a:spcPts val="1000"/>
              </a:spcBef>
              <a:spcAft>
                <a:spcPts val="0"/>
              </a:spcAft>
              <a:buClr>
                <a:schemeClr val="dk1"/>
              </a:buClr>
              <a:buSzPct val="100000"/>
              <a:buNone/>
            </a:pPr>
            <a:r>
              <a:rPr lang="en-US" sz="4000"/>
              <a:t>•	Counterfeiting product assets that can produce extraordinary operations and those made to gain malicious access to systems.</a:t>
            </a:r>
            <a:endParaRPr/>
          </a:p>
        </p:txBody>
      </p:sp>
      <p:sp>
        <p:nvSpPr>
          <p:cNvPr id="327" name="Google Shape;32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32"/>
          <p:cNvPicPr preferRelativeResize="0"/>
          <p:nvPr>
            <p:ph idx="1" type="body"/>
          </p:nvPr>
        </p:nvPicPr>
        <p:blipFill rotWithShape="1">
          <a:blip r:embed="rId3">
            <a:alphaModFix/>
          </a:blip>
          <a:srcRect b="0" l="0" r="0" t="4666"/>
          <a:stretch/>
        </p:blipFill>
        <p:spPr>
          <a:xfrm>
            <a:off x="181610" y="635"/>
            <a:ext cx="12129135" cy="6857365"/>
          </a:xfrm>
          <a:prstGeom prst="rect">
            <a:avLst/>
          </a:prstGeom>
          <a:noFill/>
          <a:ln>
            <a:noFill/>
          </a:ln>
        </p:spPr>
      </p:pic>
      <p:sp>
        <p:nvSpPr>
          <p:cNvPr id="333" name="Google Shape;333;p32"/>
          <p:cNvSpPr txBox="1"/>
          <p:nvPr>
            <p:ph type="title"/>
          </p:nvPr>
        </p:nvSpPr>
        <p:spPr>
          <a:xfrm>
            <a:off x="5935980" y="3307715"/>
            <a:ext cx="5767705" cy="6121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200"/>
              <a:buFont typeface="Calibri"/>
              <a:buNone/>
            </a:pPr>
            <a:r>
              <a:rPr b="1" lang="en-US" sz="3200">
                <a:solidFill>
                  <a:srgbClr val="002060"/>
                </a:solidFill>
              </a:rPr>
              <a:t>Spectrum of Cyber Attacks</a:t>
            </a:r>
            <a:endParaRPr/>
          </a:p>
        </p:txBody>
      </p:sp>
      <p:sp>
        <p:nvSpPr>
          <p:cNvPr id="334" name="Google Shape;33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Taxonomy of various attacks</a:t>
            </a:r>
            <a:endParaRPr/>
          </a:p>
        </p:txBody>
      </p:sp>
      <p:sp>
        <p:nvSpPr>
          <p:cNvPr id="340" name="Google Shape;340;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41" name="Google Shape;34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Cyber Threats-Cyber Warfare, Cyber Crime, Cyber terrorism, Cyber Espionage</a:t>
            </a:r>
            <a:endParaRPr/>
          </a:p>
        </p:txBody>
      </p:sp>
      <p:sp>
        <p:nvSpPr>
          <p:cNvPr id="347" name="Google Shape;34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2000"/>
              <a:buNone/>
            </a:pPr>
            <a:r>
              <a:rPr b="1" lang="en-US" sz="2000">
                <a:solidFill>
                  <a:srgbClr val="C00000"/>
                </a:solidFill>
              </a:rPr>
              <a:t>Cyber Threats-Cyber Warfare: </a:t>
            </a:r>
            <a:r>
              <a:rPr lang="en-US" sz="2000">
                <a:solidFill>
                  <a:schemeClr val="dk1"/>
                </a:solidFill>
              </a:rPr>
              <a:t>Cyber warfare re</a:t>
            </a:r>
            <a:r>
              <a:rPr lang="en-US" sz="2000"/>
              <a:t>fers to the use of digital attacks -- like computer viruses and hacking -- by one country to disrupt the vital computer systems of another, with the aim of creating damage, death and destruction. Future wars will see hackers using computer code to attack an enemy's infrastructure, fighting alongside troops using conventional weapons like guns and missiles.</a:t>
            </a:r>
            <a:endParaRPr/>
          </a:p>
          <a:p>
            <a:pPr indent="0" lvl="0" marL="0" rtl="0" algn="l">
              <a:lnSpc>
                <a:spcPct val="90000"/>
              </a:lnSpc>
              <a:spcBef>
                <a:spcPts val="1000"/>
              </a:spcBef>
              <a:spcAft>
                <a:spcPts val="0"/>
              </a:spcAft>
              <a:buClr>
                <a:schemeClr val="dk1"/>
              </a:buClr>
              <a:buSzPts val="2000"/>
              <a:buNone/>
            </a:pPr>
            <a:r>
              <a:rPr lang="en-US" sz="2000"/>
              <a:t>Cyber warfare involves the actions by a nation-state or international organization to attack and attempt to damage another nation's computers or information networks through, for example, computer viruses or denial-of-service attacks.</a:t>
            </a:r>
            <a:endParaRPr/>
          </a:p>
          <a:p>
            <a:pPr indent="0" lvl="0" marL="0" rtl="0" algn="l">
              <a:lnSpc>
                <a:spcPct val="90000"/>
              </a:lnSpc>
              <a:spcBef>
                <a:spcPts val="1000"/>
              </a:spcBef>
              <a:spcAft>
                <a:spcPts val="0"/>
              </a:spcAft>
              <a:buClr>
                <a:srgbClr val="C00000"/>
              </a:buClr>
              <a:buSzPts val="2000"/>
              <a:buNone/>
            </a:pPr>
            <a:r>
              <a:rPr b="1" lang="en-US" sz="2000">
                <a:solidFill>
                  <a:srgbClr val="C00000"/>
                </a:solidFill>
              </a:rPr>
              <a:t>Cyber Crime:</a:t>
            </a:r>
            <a:endParaRPr/>
          </a:p>
          <a:p>
            <a:pPr indent="0" lvl="0" marL="0" rtl="0" algn="l">
              <a:lnSpc>
                <a:spcPct val="90000"/>
              </a:lnSpc>
              <a:spcBef>
                <a:spcPts val="1000"/>
              </a:spcBef>
              <a:spcAft>
                <a:spcPts val="0"/>
              </a:spcAft>
              <a:buClr>
                <a:schemeClr val="dk1"/>
              </a:buClr>
              <a:buSzPts val="2000"/>
              <a:buNone/>
            </a:pPr>
            <a:r>
              <a:rPr lang="en-US" sz="2000"/>
              <a:t>Cybercrime is criminal activity that either targets or uses a computer, a computer network or a networked device.Cybercrime is committed by cybercriminals or hackers who want to make money. Cybercrime is carried out by individuals or organizations.</a:t>
            </a:r>
            <a:endParaRPr/>
          </a:p>
          <a:p>
            <a:pPr indent="0" lvl="0" marL="0" rtl="0" algn="l">
              <a:lnSpc>
                <a:spcPct val="90000"/>
              </a:lnSpc>
              <a:spcBef>
                <a:spcPts val="1000"/>
              </a:spcBef>
              <a:spcAft>
                <a:spcPts val="0"/>
              </a:spcAft>
              <a:buClr>
                <a:schemeClr val="dk1"/>
              </a:buClr>
              <a:buSzPts val="2000"/>
              <a:buNone/>
            </a:pPr>
            <a:r>
              <a:rPr lang="en-US" sz="2000"/>
              <a:t>Some cybercriminals are organized, use advanced techniques and are highly technically skilled. Others are novice hackers.</a:t>
            </a:r>
            <a:endParaRPr/>
          </a:p>
          <a:p>
            <a:pPr indent="0" lvl="0" marL="0" rtl="0" algn="l">
              <a:lnSpc>
                <a:spcPct val="90000"/>
              </a:lnSpc>
              <a:spcBef>
                <a:spcPts val="1000"/>
              </a:spcBef>
              <a:spcAft>
                <a:spcPts val="0"/>
              </a:spcAft>
              <a:buClr>
                <a:schemeClr val="dk1"/>
              </a:buClr>
              <a:buSzPts val="2000"/>
              <a:buNone/>
            </a:pPr>
            <a:r>
              <a:t/>
            </a:r>
            <a:endParaRPr sz="2000"/>
          </a:p>
        </p:txBody>
      </p:sp>
      <p:sp>
        <p:nvSpPr>
          <p:cNvPr id="348" name="Google Shape;3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Cyber Threats-Cyber Warfare, Cyber Crime, Cyber terrorism, Cyber Espionage (contd.)</a:t>
            </a:r>
            <a:endParaRPr/>
          </a:p>
        </p:txBody>
      </p:sp>
      <p:sp>
        <p:nvSpPr>
          <p:cNvPr id="354" name="Google Shape;354;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90000"/>
              </a:lnSpc>
              <a:spcBef>
                <a:spcPts val="0"/>
              </a:spcBef>
              <a:spcAft>
                <a:spcPts val="0"/>
              </a:spcAft>
              <a:buClr>
                <a:srgbClr val="C00000"/>
              </a:buClr>
              <a:buSzPct val="100000"/>
              <a:buNone/>
            </a:pPr>
            <a:r>
              <a:rPr b="1" lang="en-US" sz="3400">
                <a:solidFill>
                  <a:srgbClr val="C00000"/>
                </a:solidFill>
              </a:rPr>
              <a:t>Cyber Terrorism:</a:t>
            </a:r>
            <a:endParaRPr/>
          </a:p>
          <a:p>
            <a:pPr indent="0" lvl="0" marL="0" rtl="0" algn="l">
              <a:lnSpc>
                <a:spcPct val="90000"/>
              </a:lnSpc>
              <a:spcBef>
                <a:spcPts val="1000"/>
              </a:spcBef>
              <a:spcAft>
                <a:spcPts val="0"/>
              </a:spcAft>
              <a:buClr>
                <a:schemeClr val="dk1"/>
              </a:buClr>
              <a:buSzPct val="100000"/>
              <a:buNone/>
            </a:pPr>
            <a:r>
              <a:rPr lang="en-US"/>
              <a:t>Cyber terrorism is the convergence of cyberspace and terrorism. It refers to unlawful attacks and threats of attacks against computers, networks and the information stored therein when done to intimidate or coerce a government or its people in furtherance of political or social objectives.</a:t>
            </a:r>
            <a:endParaRPr/>
          </a:p>
          <a:p>
            <a:pPr indent="0" lvl="0" marL="0" rtl="0" algn="l">
              <a:lnSpc>
                <a:spcPct val="90000"/>
              </a:lnSpc>
              <a:spcBef>
                <a:spcPts val="1000"/>
              </a:spcBef>
              <a:spcAft>
                <a:spcPts val="0"/>
              </a:spcAft>
              <a:buClr>
                <a:schemeClr val="dk1"/>
              </a:buClr>
              <a:buSzPct val="100000"/>
              <a:buNone/>
            </a:pPr>
            <a:r>
              <a:rPr lang="en-US"/>
              <a:t>Examples are hacking into computer systems, introducing viruses to vulnerable networks, web site defacing, Denial-of-service attacks, or terroristic threats made via electronic communication.</a:t>
            </a:r>
            <a:endParaRPr/>
          </a:p>
          <a:p>
            <a:pPr indent="0" lvl="0" marL="0" rtl="0" algn="l">
              <a:lnSpc>
                <a:spcPct val="90000"/>
              </a:lnSpc>
              <a:spcBef>
                <a:spcPts val="1000"/>
              </a:spcBef>
              <a:spcAft>
                <a:spcPts val="0"/>
              </a:spcAft>
              <a:buClr>
                <a:srgbClr val="C00000"/>
              </a:buClr>
              <a:buSzPct val="100000"/>
              <a:buNone/>
            </a:pPr>
            <a:r>
              <a:rPr b="1" lang="en-US" sz="3400">
                <a:solidFill>
                  <a:srgbClr val="C00000"/>
                </a:solidFill>
              </a:rPr>
              <a:t>Cyber Espionage:</a:t>
            </a:r>
            <a:endParaRPr/>
          </a:p>
          <a:p>
            <a:pPr indent="0" lvl="0" marL="0" rtl="0" algn="l">
              <a:lnSpc>
                <a:spcPct val="90000"/>
              </a:lnSpc>
              <a:spcBef>
                <a:spcPts val="1000"/>
              </a:spcBef>
              <a:spcAft>
                <a:spcPts val="0"/>
              </a:spcAft>
              <a:buClr>
                <a:schemeClr val="dk1"/>
              </a:buClr>
              <a:buSzPct val="100000"/>
              <a:buNone/>
            </a:pPr>
            <a:r>
              <a:rPr lang="en-US"/>
              <a:t>Cyber spying, or cyber espionage, is the act or practice of obtaining secrets and information without the permission and knowledge of the holder of the information from</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individuals, competitors, rivals, groups, governments and enemies for personal, economic, political or military advantage using methods on the Internet.</a:t>
            </a:r>
            <a:endParaRPr/>
          </a:p>
          <a:p>
            <a:pPr indent="0" lvl="0" marL="0" rtl="0" algn="l">
              <a:lnSpc>
                <a:spcPct val="90000"/>
              </a:lnSpc>
              <a:spcBef>
                <a:spcPts val="1000"/>
              </a:spcBef>
              <a:spcAft>
                <a:spcPts val="0"/>
              </a:spcAft>
              <a:buClr>
                <a:schemeClr val="dk1"/>
              </a:buClr>
              <a:buSzPct val="100000"/>
              <a:buNone/>
            </a:pPr>
            <a:r>
              <a:t/>
            </a:r>
            <a:endParaRPr/>
          </a:p>
        </p:txBody>
      </p:sp>
      <p:sp>
        <p:nvSpPr>
          <p:cNvPr id="355" name="Google Shape;355;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1" name="Google Shape;1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2" name="Google Shape;132;p4"/>
          <p:cNvPicPr preferRelativeResize="0"/>
          <p:nvPr/>
        </p:nvPicPr>
        <p:blipFill rotWithShape="1">
          <a:blip r:embed="rId3">
            <a:alphaModFix/>
          </a:blip>
          <a:srcRect b="0" l="0" r="0" t="0"/>
          <a:stretch/>
        </p:blipFill>
        <p:spPr>
          <a:xfrm>
            <a:off x="5219700" y="2971800"/>
            <a:ext cx="1752600" cy="914400"/>
          </a:xfrm>
          <a:prstGeom prst="rect">
            <a:avLst/>
          </a:prstGeom>
          <a:noFill/>
          <a:ln>
            <a:noFill/>
          </a:ln>
        </p:spPr>
      </p:pic>
      <p:pic>
        <p:nvPicPr>
          <p:cNvPr id="133" name="Google Shape;133;p4"/>
          <p:cNvPicPr preferRelativeResize="0"/>
          <p:nvPr>
            <p:ph idx="1" type="body"/>
          </p:nvPr>
        </p:nvPicPr>
        <p:blipFill rotWithShape="1">
          <a:blip r:embed="rId4">
            <a:alphaModFix/>
          </a:blip>
          <a:srcRect b="0" l="0" r="0" t="0"/>
          <a:stretch/>
        </p:blipFill>
        <p:spPr>
          <a:xfrm>
            <a:off x="0" y="0"/>
            <a:ext cx="12192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254000" y="106364"/>
            <a:ext cx="11734800" cy="8080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What is cyber security </a:t>
            </a:r>
            <a:r>
              <a:rPr lang="en-US" sz="4000">
                <a:solidFill>
                  <a:srgbClr val="FF0000"/>
                </a:solidFill>
                <a:latin typeface="Times New Roman"/>
                <a:ea typeface="Times New Roman"/>
                <a:cs typeface="Times New Roman"/>
                <a:sym typeface="Times New Roman"/>
              </a:rPr>
              <a:t>? </a:t>
            </a:r>
            <a:endParaRPr sz="4000">
              <a:latin typeface="Times New Roman"/>
              <a:ea typeface="Times New Roman"/>
              <a:cs typeface="Times New Roman"/>
              <a:sym typeface="Times New Roman"/>
            </a:endParaRPr>
          </a:p>
        </p:txBody>
      </p:sp>
      <p:pic>
        <p:nvPicPr>
          <p:cNvPr id="139" name="Google Shape;139;p5"/>
          <p:cNvPicPr preferRelativeResize="0"/>
          <p:nvPr>
            <p:ph idx="1" type="body"/>
          </p:nvPr>
        </p:nvPicPr>
        <p:blipFill rotWithShape="1">
          <a:blip r:embed="rId3">
            <a:alphaModFix/>
          </a:blip>
          <a:srcRect b="0" l="0" r="0" t="0"/>
          <a:stretch/>
        </p:blipFill>
        <p:spPr>
          <a:xfrm>
            <a:off x="7416800" y="2209800"/>
            <a:ext cx="4368800" cy="2438400"/>
          </a:xfrm>
          <a:prstGeom prst="rect">
            <a:avLst/>
          </a:prstGeom>
          <a:noFill/>
          <a:ln>
            <a:noFill/>
          </a:ln>
        </p:spPr>
      </p:pic>
      <p:pic>
        <p:nvPicPr>
          <p:cNvPr id="140" name="Google Shape;140;p5"/>
          <p:cNvPicPr preferRelativeResize="0"/>
          <p:nvPr/>
        </p:nvPicPr>
        <p:blipFill rotWithShape="1">
          <a:blip r:embed="rId4">
            <a:alphaModFix/>
          </a:blip>
          <a:srcRect b="0" l="0" r="0" t="0"/>
          <a:stretch/>
        </p:blipFill>
        <p:spPr>
          <a:xfrm>
            <a:off x="711200" y="2667000"/>
            <a:ext cx="2540000" cy="1647825"/>
          </a:xfrm>
          <a:prstGeom prst="rect">
            <a:avLst/>
          </a:prstGeom>
          <a:noFill/>
          <a:ln>
            <a:noFill/>
          </a:ln>
        </p:spPr>
      </p:pic>
      <p:cxnSp>
        <p:nvCxnSpPr>
          <p:cNvPr id="141" name="Google Shape;141;p5"/>
          <p:cNvCxnSpPr/>
          <p:nvPr/>
        </p:nvCxnSpPr>
        <p:spPr>
          <a:xfrm flipH="1" rot="10800000">
            <a:off x="3149600" y="1981200"/>
            <a:ext cx="6096000" cy="1981200"/>
          </a:xfrm>
          <a:prstGeom prst="bentConnector3">
            <a:avLst>
              <a:gd fmla="val 50000" name="adj1"/>
            </a:avLst>
          </a:prstGeom>
          <a:noFill/>
          <a:ln cap="flat" cmpd="sng" w="9525">
            <a:solidFill>
              <a:schemeClr val="accent1"/>
            </a:solidFill>
            <a:prstDash val="solid"/>
            <a:miter lim="800000"/>
            <a:headEnd len="sm" w="sm" type="none"/>
            <a:tailEnd len="med" w="med" type="stealth"/>
          </a:ln>
        </p:spPr>
      </p:cxnSp>
      <p:pic>
        <p:nvPicPr>
          <p:cNvPr id="142" name="Google Shape;142;p5"/>
          <p:cNvPicPr preferRelativeResize="0"/>
          <p:nvPr/>
        </p:nvPicPr>
        <p:blipFill rotWithShape="1">
          <a:blip r:embed="rId5">
            <a:alphaModFix/>
          </a:blip>
          <a:srcRect b="0" l="0" r="0" t="0"/>
          <a:stretch/>
        </p:blipFill>
        <p:spPr>
          <a:xfrm>
            <a:off x="1320800" y="5410201"/>
            <a:ext cx="9245600" cy="733425"/>
          </a:xfrm>
          <a:prstGeom prst="rect">
            <a:avLst/>
          </a:prstGeom>
          <a:noFill/>
          <a:ln>
            <a:noFill/>
          </a:ln>
        </p:spPr>
      </p:pic>
      <p:pic>
        <p:nvPicPr>
          <p:cNvPr id="143" name="Google Shape;143;p5"/>
          <p:cNvPicPr preferRelativeResize="0"/>
          <p:nvPr/>
        </p:nvPicPr>
        <p:blipFill rotWithShape="1">
          <a:blip r:embed="rId6">
            <a:alphaModFix/>
          </a:blip>
          <a:srcRect b="0" l="0" r="0" t="0"/>
          <a:stretch/>
        </p:blipFill>
        <p:spPr>
          <a:xfrm>
            <a:off x="1016000" y="914400"/>
            <a:ext cx="9855200" cy="838200"/>
          </a:xfrm>
          <a:prstGeom prst="rect">
            <a:avLst/>
          </a:prstGeom>
          <a:noFill/>
          <a:ln>
            <a:noFill/>
          </a:ln>
        </p:spPr>
      </p:pic>
      <p:pic>
        <p:nvPicPr>
          <p:cNvPr id="144" name="Google Shape;144;p5"/>
          <p:cNvPicPr preferRelativeResize="0"/>
          <p:nvPr/>
        </p:nvPicPr>
        <p:blipFill rotWithShape="1">
          <a:blip r:embed="rId7">
            <a:alphaModFix/>
          </a:blip>
          <a:srcRect b="0" l="0" r="0" t="0"/>
          <a:stretch/>
        </p:blipFill>
        <p:spPr>
          <a:xfrm>
            <a:off x="1016001" y="2514601"/>
            <a:ext cx="2146300" cy="191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type="title"/>
          </p:nvPr>
        </p:nvSpPr>
        <p:spPr>
          <a:xfrm>
            <a:off x="254000" y="106364"/>
            <a:ext cx="11734800" cy="8080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What is cyber security </a:t>
            </a:r>
            <a:r>
              <a:rPr lang="en-US" sz="4000">
                <a:solidFill>
                  <a:srgbClr val="FF0000"/>
                </a:solidFill>
                <a:latin typeface="Times New Roman"/>
                <a:ea typeface="Times New Roman"/>
                <a:cs typeface="Times New Roman"/>
                <a:sym typeface="Times New Roman"/>
              </a:rPr>
              <a:t>? 			</a:t>
            </a:r>
            <a:endParaRPr sz="4000">
              <a:latin typeface="Times New Roman"/>
              <a:ea typeface="Times New Roman"/>
              <a:cs typeface="Times New Roman"/>
              <a:sym typeface="Times New Roman"/>
            </a:endParaRPr>
          </a:p>
        </p:txBody>
      </p:sp>
      <p:pic>
        <p:nvPicPr>
          <p:cNvPr id="150" name="Google Shape;150;p6"/>
          <p:cNvPicPr preferRelativeResize="0"/>
          <p:nvPr/>
        </p:nvPicPr>
        <p:blipFill rotWithShape="1">
          <a:blip r:embed="rId3">
            <a:alphaModFix/>
          </a:blip>
          <a:srcRect b="0" l="0" r="0" t="0"/>
          <a:stretch/>
        </p:blipFill>
        <p:spPr>
          <a:xfrm>
            <a:off x="304801" y="2286000"/>
            <a:ext cx="2146300" cy="2667000"/>
          </a:xfrm>
          <a:prstGeom prst="rect">
            <a:avLst/>
          </a:prstGeom>
          <a:noFill/>
          <a:ln>
            <a:noFill/>
          </a:ln>
        </p:spPr>
      </p:pic>
      <p:pic>
        <p:nvPicPr>
          <p:cNvPr id="151" name="Google Shape;151;p6"/>
          <p:cNvPicPr preferRelativeResize="0"/>
          <p:nvPr/>
        </p:nvPicPr>
        <p:blipFill rotWithShape="1">
          <a:blip r:embed="rId4">
            <a:alphaModFix/>
          </a:blip>
          <a:srcRect b="0" l="0" r="0" t="0"/>
          <a:stretch/>
        </p:blipFill>
        <p:spPr>
          <a:xfrm>
            <a:off x="3048000" y="1447800"/>
            <a:ext cx="4267200" cy="1905000"/>
          </a:xfrm>
          <a:prstGeom prst="rect">
            <a:avLst/>
          </a:prstGeom>
          <a:noFill/>
          <a:ln>
            <a:noFill/>
          </a:ln>
        </p:spPr>
      </p:pic>
      <p:pic>
        <p:nvPicPr>
          <p:cNvPr id="152" name="Google Shape;152;p6"/>
          <p:cNvPicPr preferRelativeResize="0"/>
          <p:nvPr/>
        </p:nvPicPr>
        <p:blipFill rotWithShape="1">
          <a:blip r:embed="rId5">
            <a:alphaModFix/>
          </a:blip>
          <a:srcRect b="0" l="0" r="0" t="0"/>
          <a:stretch/>
        </p:blipFill>
        <p:spPr>
          <a:xfrm>
            <a:off x="3048000" y="3733801"/>
            <a:ext cx="3860800" cy="2505075"/>
          </a:xfrm>
          <a:prstGeom prst="rect">
            <a:avLst/>
          </a:prstGeom>
          <a:noFill/>
          <a:ln>
            <a:noFill/>
          </a:ln>
        </p:spPr>
      </p:pic>
      <p:pic>
        <p:nvPicPr>
          <p:cNvPr id="153" name="Google Shape;153;p6"/>
          <p:cNvPicPr preferRelativeResize="0"/>
          <p:nvPr/>
        </p:nvPicPr>
        <p:blipFill rotWithShape="1">
          <a:blip r:embed="rId6">
            <a:alphaModFix/>
          </a:blip>
          <a:srcRect b="0" l="0" r="0" t="0"/>
          <a:stretch/>
        </p:blipFill>
        <p:spPr>
          <a:xfrm>
            <a:off x="7112000" y="1447800"/>
            <a:ext cx="4673600" cy="441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254000" y="106364"/>
            <a:ext cx="11734800" cy="8080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What is cyber security </a:t>
            </a:r>
            <a:r>
              <a:rPr lang="en-US" sz="4000">
                <a:solidFill>
                  <a:srgbClr val="FF0000"/>
                </a:solidFill>
                <a:latin typeface="Times New Roman"/>
                <a:ea typeface="Times New Roman"/>
                <a:cs typeface="Times New Roman"/>
                <a:sym typeface="Times New Roman"/>
              </a:rPr>
              <a:t>? 			</a:t>
            </a:r>
            <a:endParaRPr sz="4000">
              <a:latin typeface="Times New Roman"/>
              <a:ea typeface="Times New Roman"/>
              <a:cs typeface="Times New Roman"/>
              <a:sym typeface="Times New Roman"/>
            </a:endParaRPr>
          </a:p>
        </p:txBody>
      </p:sp>
      <p:pic>
        <p:nvPicPr>
          <p:cNvPr id="159" name="Google Shape;159;p7"/>
          <p:cNvPicPr preferRelativeResize="0"/>
          <p:nvPr/>
        </p:nvPicPr>
        <p:blipFill rotWithShape="1">
          <a:blip r:embed="rId3">
            <a:alphaModFix/>
          </a:blip>
          <a:srcRect b="0" l="0" r="0" t="0"/>
          <a:stretch/>
        </p:blipFill>
        <p:spPr>
          <a:xfrm>
            <a:off x="-143933" y="0"/>
            <a:ext cx="12335933"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368710" y="365125"/>
            <a:ext cx="11459496" cy="102122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Times New Roman"/>
              <a:buNone/>
            </a:pPr>
            <a:r>
              <a:rPr b="1" lang="en-US">
                <a:solidFill>
                  <a:srgbClr val="FF0000"/>
                </a:solidFill>
                <a:latin typeface="Times New Roman"/>
                <a:ea typeface="Times New Roman"/>
                <a:cs typeface="Times New Roman"/>
                <a:sym typeface="Times New Roman"/>
              </a:rPr>
              <a:t>Introduction to Cyber Security- Basic Cyber Security Concep</a:t>
            </a:r>
            <a:r>
              <a:rPr b="1" lang="en-US">
                <a:solidFill>
                  <a:srgbClr val="FF0000"/>
                </a:solidFill>
              </a:rPr>
              <a:t>ts </a:t>
            </a:r>
            <a:endParaRPr b="1">
              <a:solidFill>
                <a:srgbClr val="FF0000"/>
              </a:solidFill>
            </a:endParaRPr>
          </a:p>
        </p:txBody>
      </p:sp>
      <p:sp>
        <p:nvSpPr>
          <p:cNvPr id="165" name="Google Shape;165;p8"/>
          <p:cNvSpPr txBox="1"/>
          <p:nvPr>
            <p:ph idx="1" type="body"/>
          </p:nvPr>
        </p:nvSpPr>
        <p:spPr>
          <a:xfrm>
            <a:off x="486697" y="1371600"/>
            <a:ext cx="10867103" cy="5147187"/>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3200"/>
              <a:buFont typeface="Noto Sans Symbols"/>
              <a:buChar char="⮚"/>
            </a:pPr>
            <a:r>
              <a:rPr lang="en-US" sz="3200">
                <a:latin typeface="Times New Roman"/>
                <a:ea typeface="Times New Roman"/>
                <a:cs typeface="Times New Roman"/>
                <a:sym typeface="Times New Roman"/>
              </a:rPr>
              <a:t>Cyber security is the most concerned matter as </a:t>
            </a:r>
            <a:r>
              <a:rPr lang="en-US" sz="3200">
                <a:solidFill>
                  <a:srgbClr val="FF0000"/>
                </a:solidFill>
                <a:latin typeface="Times New Roman"/>
                <a:ea typeface="Times New Roman"/>
                <a:cs typeface="Times New Roman"/>
                <a:sym typeface="Times New Roman"/>
              </a:rPr>
              <a:t>cyber threats and attacks are overgrowing. </a:t>
            </a:r>
            <a:endParaRPr/>
          </a:p>
          <a:p>
            <a:pPr indent="-228600" lvl="0" marL="228600" rtl="0" algn="l">
              <a:lnSpc>
                <a:spcPct val="100000"/>
              </a:lnSpc>
              <a:spcBef>
                <a:spcPts val="1000"/>
              </a:spcBef>
              <a:spcAft>
                <a:spcPts val="0"/>
              </a:spcAft>
              <a:buClr>
                <a:schemeClr val="dk1"/>
              </a:buClr>
              <a:buSzPts val="3200"/>
              <a:buFont typeface="Noto Sans Symbols"/>
              <a:buChar char="⮚"/>
            </a:pPr>
            <a:r>
              <a:rPr lang="en-US" sz="3200">
                <a:latin typeface="Times New Roman"/>
                <a:ea typeface="Times New Roman"/>
                <a:cs typeface="Times New Roman"/>
                <a:sym typeface="Times New Roman"/>
              </a:rPr>
              <a:t>Attackers are now using </a:t>
            </a:r>
            <a:r>
              <a:rPr lang="en-US" sz="3200">
                <a:solidFill>
                  <a:srgbClr val="FF0000"/>
                </a:solidFill>
                <a:latin typeface="Times New Roman"/>
                <a:ea typeface="Times New Roman"/>
                <a:cs typeface="Times New Roman"/>
                <a:sym typeface="Times New Roman"/>
              </a:rPr>
              <a:t>more sophisticated techniques </a:t>
            </a:r>
            <a:r>
              <a:rPr lang="en-US" sz="3200">
                <a:latin typeface="Times New Roman"/>
                <a:ea typeface="Times New Roman"/>
                <a:cs typeface="Times New Roman"/>
                <a:sym typeface="Times New Roman"/>
              </a:rPr>
              <a:t>to target the systems. </a:t>
            </a:r>
            <a:endParaRPr/>
          </a:p>
          <a:p>
            <a:pPr indent="-228600" lvl="0" marL="228600" rtl="0" algn="l">
              <a:lnSpc>
                <a:spcPct val="100000"/>
              </a:lnSpc>
              <a:spcBef>
                <a:spcPts val="1000"/>
              </a:spcBef>
              <a:spcAft>
                <a:spcPts val="0"/>
              </a:spcAft>
              <a:buClr>
                <a:schemeClr val="dk1"/>
              </a:buClr>
              <a:buSzPts val="3200"/>
              <a:buFont typeface="Noto Sans Symbols"/>
              <a:buChar char="⮚"/>
            </a:pPr>
            <a:r>
              <a:rPr lang="en-US" sz="3200">
                <a:latin typeface="Times New Roman"/>
                <a:ea typeface="Times New Roman"/>
                <a:cs typeface="Times New Roman"/>
                <a:sym typeface="Times New Roman"/>
              </a:rPr>
              <a:t>Individuals, small-scale businesses or large organization, </a:t>
            </a:r>
            <a:r>
              <a:rPr lang="en-US" sz="3200">
                <a:solidFill>
                  <a:srgbClr val="FF0000"/>
                </a:solidFill>
                <a:latin typeface="Times New Roman"/>
                <a:ea typeface="Times New Roman"/>
                <a:cs typeface="Times New Roman"/>
                <a:sym typeface="Times New Roman"/>
              </a:rPr>
              <a:t>are all being impacted. </a:t>
            </a:r>
            <a:endParaRPr sz="3200">
              <a:solidFill>
                <a:srgbClr val="FF0000"/>
              </a:solidFill>
              <a:latin typeface="Times New Roman"/>
              <a:ea typeface="Times New Roman"/>
              <a:cs typeface="Times New Roman"/>
              <a:sym typeface="Times New Roman"/>
            </a:endParaRPr>
          </a:p>
          <a:p>
            <a:pPr indent="-228600" lvl="0" marL="228600" rtl="0" algn="l">
              <a:lnSpc>
                <a:spcPct val="100000"/>
              </a:lnSpc>
              <a:spcBef>
                <a:spcPts val="1000"/>
              </a:spcBef>
              <a:spcAft>
                <a:spcPts val="0"/>
              </a:spcAft>
              <a:buClr>
                <a:schemeClr val="dk1"/>
              </a:buClr>
              <a:buSzPts val="3200"/>
              <a:buFont typeface="Noto Sans Symbols"/>
              <a:buChar char="⮚"/>
            </a:pPr>
            <a:r>
              <a:rPr lang="en-US" sz="3200">
                <a:latin typeface="Times New Roman"/>
                <a:ea typeface="Times New Roman"/>
                <a:cs typeface="Times New Roman"/>
                <a:sym typeface="Times New Roman"/>
              </a:rPr>
              <a:t>So, all these firms whether IT or non-IT firms have understood the importance of Cyber Security and focusing on </a:t>
            </a:r>
            <a:r>
              <a:rPr lang="en-US" sz="3200">
                <a:solidFill>
                  <a:srgbClr val="0000FF"/>
                </a:solidFill>
                <a:latin typeface="Times New Roman"/>
                <a:ea typeface="Times New Roman"/>
                <a:cs typeface="Times New Roman"/>
                <a:sym typeface="Times New Roman"/>
              </a:rPr>
              <a:t>adopting all possible measures to deal with cyber threats.</a:t>
            </a:r>
            <a:endParaRPr/>
          </a:p>
        </p:txBody>
      </p:sp>
      <p:sp>
        <p:nvSpPr>
          <p:cNvPr id="166" name="Google Shape;16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5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5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5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500"/>
                                        <p:tgtEl>
                                          <p:spTgt spid="16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ph type="title"/>
          </p:nvPr>
        </p:nvSpPr>
        <p:spPr>
          <a:xfrm>
            <a:off x="838200" y="365126"/>
            <a:ext cx="10515600" cy="87374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What is cyber security?</a:t>
            </a:r>
            <a:br>
              <a:rPr b="1" lang="en-US">
                <a:solidFill>
                  <a:srgbClr val="FF0000"/>
                </a:solidFill>
                <a:latin typeface="Times New Roman"/>
                <a:ea typeface="Times New Roman"/>
                <a:cs typeface="Times New Roman"/>
                <a:sym typeface="Times New Roman"/>
              </a:rPr>
            </a:br>
            <a:endParaRPr b="1">
              <a:solidFill>
                <a:srgbClr val="FF0000"/>
              </a:solidFill>
              <a:latin typeface="Times New Roman"/>
              <a:ea typeface="Times New Roman"/>
              <a:cs typeface="Times New Roman"/>
              <a:sym typeface="Times New Roman"/>
            </a:endParaRPr>
          </a:p>
        </p:txBody>
      </p:sp>
      <p:sp>
        <p:nvSpPr>
          <p:cNvPr id="172" name="Google Shape;172;p9"/>
          <p:cNvSpPr txBox="1"/>
          <p:nvPr>
            <p:ph idx="1" type="body"/>
          </p:nvPr>
        </p:nvSpPr>
        <p:spPr>
          <a:xfrm>
            <a:off x="339213" y="1194619"/>
            <a:ext cx="11547987" cy="444425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3200"/>
              <a:buNone/>
            </a:pPr>
            <a:r>
              <a:rPr lang="en-US" sz="3200"/>
              <a:t>"</a:t>
            </a:r>
            <a:r>
              <a:rPr lang="en-US" sz="3200">
                <a:latin typeface="Times New Roman"/>
                <a:ea typeface="Times New Roman"/>
                <a:cs typeface="Times New Roman"/>
                <a:sym typeface="Times New Roman"/>
              </a:rPr>
              <a:t>Cyber security is primarily about </a:t>
            </a:r>
            <a:r>
              <a:rPr lang="en-US" sz="3200">
                <a:solidFill>
                  <a:srgbClr val="C00000"/>
                </a:solidFill>
                <a:latin typeface="Times New Roman"/>
                <a:ea typeface="Times New Roman"/>
                <a:cs typeface="Times New Roman"/>
                <a:sym typeface="Times New Roman"/>
              </a:rPr>
              <a:t>people, processes, and technologies </a:t>
            </a:r>
            <a:r>
              <a:rPr lang="en-US" sz="3200">
                <a:latin typeface="Times New Roman"/>
                <a:ea typeface="Times New Roman"/>
                <a:cs typeface="Times New Roman"/>
                <a:sym typeface="Times New Roman"/>
              </a:rPr>
              <a:t>working together to encompass the full range of </a:t>
            </a:r>
            <a:r>
              <a:rPr lang="en-US" sz="3200">
                <a:solidFill>
                  <a:srgbClr val="0000FF"/>
                </a:solidFill>
                <a:latin typeface="Times New Roman"/>
                <a:ea typeface="Times New Roman"/>
                <a:cs typeface="Times New Roman"/>
                <a:sym typeface="Times New Roman"/>
              </a:rPr>
              <a:t>threat reduction, vulnerability reduction, deterrence, international engagement, incident response, resiliency, and recovery policies and activities, including computer network operations, information assurance, law enforcement</a:t>
            </a:r>
            <a:r>
              <a:rPr lang="en-US" sz="3200">
                <a:latin typeface="Times New Roman"/>
                <a:ea typeface="Times New Roman"/>
                <a:cs typeface="Times New Roman"/>
                <a:sym typeface="Times New Roman"/>
              </a:rPr>
              <a:t>, etc."</a:t>
            </a:r>
            <a:endParaRPr/>
          </a:p>
        </p:txBody>
      </p:sp>
      <p:sp>
        <p:nvSpPr>
          <p:cNvPr id="173" name="Google Shape;17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2021-08-26T04:38:34Z</dcterms:created>
  <dc:creator>tvnr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