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0"/>
  </p:notesMasterIdLst>
  <p:sldIdLst>
    <p:sldId id="256" r:id="rId2"/>
    <p:sldId id="257" r:id="rId3"/>
    <p:sldId id="258" r:id="rId4"/>
    <p:sldId id="259" r:id="rId5"/>
    <p:sldId id="260" r:id="rId6"/>
    <p:sldId id="261" r:id="rId7"/>
    <p:sldId id="295" r:id="rId8"/>
    <p:sldId id="262" r:id="rId9"/>
    <p:sldId id="263" r:id="rId10"/>
    <p:sldId id="264" r:id="rId11"/>
    <p:sldId id="292" r:id="rId12"/>
    <p:sldId id="293" r:id="rId13"/>
    <p:sldId id="266" r:id="rId14"/>
    <p:sldId id="268" r:id="rId15"/>
    <p:sldId id="270" r:id="rId16"/>
    <p:sldId id="271" r:id="rId17"/>
    <p:sldId id="272" r:id="rId18"/>
    <p:sldId id="273" r:id="rId19"/>
    <p:sldId id="296" r:id="rId20"/>
    <p:sldId id="294" r:id="rId21"/>
    <p:sldId id="274" r:id="rId22"/>
    <p:sldId id="275" r:id="rId23"/>
    <p:sldId id="277" r:id="rId24"/>
    <p:sldId id="276" r:id="rId25"/>
    <p:sldId id="278" r:id="rId26"/>
    <p:sldId id="279" r:id="rId27"/>
    <p:sldId id="280" r:id="rId28"/>
    <p:sldId id="281" r:id="rId29"/>
    <p:sldId id="284" r:id="rId30"/>
    <p:sldId id="285" r:id="rId31"/>
    <p:sldId id="286" r:id="rId32"/>
    <p:sldId id="287" r:id="rId33"/>
    <p:sldId id="297" r:id="rId34"/>
    <p:sldId id="321" r:id="rId35"/>
    <p:sldId id="323" r:id="rId36"/>
    <p:sldId id="326" r:id="rId37"/>
    <p:sldId id="328" r:id="rId38"/>
    <p:sldId id="331" r:id="rId39"/>
    <p:sldId id="332" r:id="rId40"/>
    <p:sldId id="335" r:id="rId41"/>
    <p:sldId id="336" r:id="rId42"/>
    <p:sldId id="337" r:id="rId43"/>
    <p:sldId id="338" r:id="rId44"/>
    <p:sldId id="339"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288" r:id="rId68"/>
    <p:sldId id="2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74" autoAdjust="0"/>
    <p:restoredTop sz="94660"/>
  </p:normalViewPr>
  <p:slideViewPr>
    <p:cSldViewPr snapToGrid="0">
      <p:cViewPr varScale="1">
        <p:scale>
          <a:sx n="73" d="100"/>
          <a:sy n="73" d="100"/>
        </p:scale>
        <p:origin x="-7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7ED9DB-D117-42AC-983B-2264E0462630}" type="datetimeFigureOut">
              <a:rPr lang="en-US" smtClean="0"/>
              <a:pPr/>
              <a:t>10/5/2021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83CD1-8AF2-4CD3-984F-41C0623974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Notes Placeholder"/>
          <p:cNvSpPr>
            <a:spLocks noGrp="1"/>
          </p:cNvSpPr>
          <p:nvPr>
            <p:ph type="body" idx="1"/>
          </p:nvPr>
        </p:nvSpPr>
        <p:spPr bwMode="auto">
          <a:xfrm>
            <a:off x="-1464193396" y="-2147483648"/>
            <a:ext cx="0" cy="0"/>
          </a:xfrm>
          <a:prstGeom prst="rect">
            <a:avLst/>
          </a:prstGeom>
          <a:noFill/>
          <a:ln>
            <a:miter lim="800000"/>
            <a:headEnd/>
            <a:tailEnd/>
          </a:ln>
        </p:spPr>
        <p:txBody>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E2862-E100-49EC-BD1C-1182F69D1826}" type="datetime1">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3E72E-8BB5-4F0D-911B-4548BBDCD617}" type="datetime1">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60A5B-5838-45D6-AC2F-51EEE0A3946B}" type="datetime1">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CD9613-D614-4078-AF29-3F63AF4A5C85}" type="datetime1">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0BC23-582B-43A1-814E-748E31A22E77}" type="datetime1">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884642-9EB1-466D-BC0A-6BBC9109EB97}" type="datetime1">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DDC922-E2DE-465E-8CC6-D32B09BFB71A}" type="datetime1">
              <a:rPr lang="en-US" smtClean="0"/>
              <a:pPr/>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1B1C2-1165-43E5-BDA2-0BCADB727F83}" type="datetime1">
              <a:rPr lang="en-US" smtClean="0"/>
              <a:pPr/>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F0EEB-F295-4F89-A04D-BB6B442A5C8F}" type="datetime1">
              <a:rPr lang="en-US" smtClean="0"/>
              <a:pPr/>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8E67F-A268-4D28-B4CA-241805A3F2B7}" type="datetime1">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FB45F-7490-46AE-8039-9C294FEDAD20}" type="datetime1">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9B945-3987-4CA4-90E2-77BD0DF8043E}" type="datetime1">
              <a:rPr lang="en-US" smtClean="0"/>
              <a:pPr/>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4276" y="1039235"/>
            <a:ext cx="6733309" cy="2133456"/>
          </a:xfrm>
        </p:spPr>
        <p:txBody>
          <a:bodyPr/>
          <a:lstStyle/>
          <a:p>
            <a:r>
              <a:rPr lang="en-US" sz="7200" b="1" dirty="0">
                <a:gradFill>
                  <a:gsLst>
                    <a:gs pos="0">
                      <a:srgbClr val="E30000"/>
                    </a:gs>
                    <a:gs pos="100000">
                      <a:srgbClr val="760303"/>
                    </a:gs>
                  </a:gsLst>
                  <a:lin scaled="0"/>
                </a:gradFill>
              </a:rPr>
              <a:t>Cyber Security</a:t>
            </a:r>
          </a:p>
        </p:txBody>
      </p:sp>
      <p:sp>
        <p:nvSpPr>
          <p:cNvPr id="3" name="Subtitle 2"/>
          <p:cNvSpPr>
            <a:spLocks noGrp="1"/>
          </p:cNvSpPr>
          <p:nvPr>
            <p:ph type="subTitle" idx="1"/>
          </p:nvPr>
        </p:nvSpPr>
        <p:spPr>
          <a:xfrm>
            <a:off x="4710544" y="3602354"/>
            <a:ext cx="5957455" cy="2853863"/>
          </a:xfrm>
        </p:spPr>
        <p:txBody>
          <a:bodyPr>
            <a:normAutofit fontScale="80000" lnSpcReduction="20000"/>
            <a:scene3d>
              <a:camera prst="orthographicFront"/>
              <a:lightRig rig="threePt" dir="t"/>
            </a:scene3d>
          </a:bodyPr>
          <a:lstStyle/>
          <a:p>
            <a:r>
              <a:rPr lang="en-US" sz="3200" dirty="0">
                <a:ln/>
                <a:solidFill>
                  <a:schemeClr val="tx1"/>
                </a:solidFill>
                <a:effectLst>
                  <a:outerShdw blurRad="38100" dist="19050" dir="2700000" algn="tl" rotWithShape="0">
                    <a:schemeClr val="dk1">
                      <a:alpha val="40000"/>
                    </a:schemeClr>
                  </a:outerShdw>
                </a:effectLst>
              </a:rPr>
              <a:t>Syllabus for B. Tech. IV Year I semester</a:t>
            </a:r>
          </a:p>
          <a:p>
            <a:r>
              <a:rPr lang="en-US" sz="3200" dirty="0">
                <a:ln/>
                <a:solidFill>
                  <a:schemeClr val="tx1"/>
                </a:solidFill>
                <a:effectLst>
                  <a:outerShdw blurRad="38100" dist="19050" dir="2700000" algn="tl" rotWithShape="0">
                    <a:schemeClr val="dk1">
                      <a:alpha val="40000"/>
                    </a:schemeClr>
                  </a:outerShdw>
                </a:effectLst>
              </a:rPr>
              <a:t>Computer Science and Engineering</a:t>
            </a:r>
          </a:p>
          <a:p>
            <a:r>
              <a:rPr lang="en-US" sz="3200" dirty="0">
                <a:ln/>
                <a:solidFill>
                  <a:schemeClr val="tx1"/>
                </a:solidFill>
                <a:effectLst>
                  <a:outerShdw blurRad="38100" dist="19050" dir="2700000" algn="tl" rotWithShape="0">
                    <a:schemeClr val="dk1">
                      <a:alpha val="40000"/>
                    </a:schemeClr>
                  </a:outerShdw>
                </a:effectLst>
              </a:rPr>
              <a:t>(Mandatory Course)</a:t>
            </a:r>
          </a:p>
          <a:p>
            <a:endParaRPr lang="en-US" sz="3200" dirty="0" smtClean="0">
              <a:ln/>
              <a:solidFill>
                <a:schemeClr val="tx1"/>
              </a:solidFill>
              <a:effectLst>
                <a:outerShdw blurRad="38100" dist="19050" dir="2700000" algn="tl" rotWithShape="0">
                  <a:schemeClr val="dk1">
                    <a:alpha val="40000"/>
                  </a:schemeClr>
                </a:outerShdw>
              </a:effectLst>
            </a:endParaRPr>
          </a:p>
          <a:p>
            <a:endParaRPr lang="en-US" sz="3200" dirty="0">
              <a:ln/>
              <a:solidFill>
                <a:schemeClr val="tx1"/>
              </a:solidFill>
              <a:effectLst>
                <a:outerShdw blurRad="38100" dist="19050" dir="2700000" algn="tl" rotWithShape="0">
                  <a:schemeClr val="dk1">
                    <a:alpha val="40000"/>
                  </a:schemeClr>
                </a:outerShdw>
              </a:effectLst>
            </a:endParaRPr>
          </a:p>
          <a:p>
            <a:r>
              <a:rPr lang="en-US" sz="3000" b="1" dirty="0" smtClean="0">
                <a:ln/>
                <a:solidFill>
                  <a:schemeClr val="tx1"/>
                </a:solidFill>
                <a:effectLst>
                  <a:outerShdw blurRad="38100" dist="19050" dir="2700000" algn="tl" rotWithShape="0">
                    <a:schemeClr val="dk1">
                      <a:alpha val="40000"/>
                    </a:schemeClr>
                  </a:outerShdw>
                </a:effectLst>
              </a:rPr>
              <a:t>Dr. T. </a:t>
            </a:r>
            <a:r>
              <a:rPr lang="en-US" sz="3000" b="1" dirty="0" err="1" smtClean="0">
                <a:ln/>
                <a:solidFill>
                  <a:schemeClr val="tx1"/>
                </a:solidFill>
                <a:effectLst>
                  <a:outerShdw blurRad="38100" dist="19050" dir="2700000" algn="tl" rotWithShape="0">
                    <a:schemeClr val="dk1">
                      <a:alpha val="40000"/>
                    </a:schemeClr>
                  </a:outerShdw>
                </a:effectLst>
              </a:rPr>
              <a:t>Venkat</a:t>
            </a:r>
            <a:r>
              <a:rPr lang="en-US" sz="3000" b="1" dirty="0" smtClean="0">
                <a:ln/>
                <a:solidFill>
                  <a:schemeClr val="tx1"/>
                </a:solidFill>
                <a:effectLst>
                  <a:outerShdw blurRad="38100" dist="19050" dir="2700000" algn="tl" rotWithShape="0">
                    <a:schemeClr val="dk1">
                      <a:alpha val="40000"/>
                    </a:schemeClr>
                  </a:outerShdw>
                </a:effectLst>
              </a:rPr>
              <a:t> </a:t>
            </a:r>
            <a:r>
              <a:rPr lang="en-US" sz="3000" b="1" dirty="0" err="1" smtClean="0">
                <a:ln/>
                <a:solidFill>
                  <a:schemeClr val="tx1"/>
                </a:solidFill>
                <a:effectLst>
                  <a:outerShdw blurRad="38100" dist="19050" dir="2700000" algn="tl" rotWithShape="0">
                    <a:schemeClr val="dk1">
                      <a:alpha val="40000"/>
                    </a:schemeClr>
                  </a:outerShdw>
                </a:effectLst>
              </a:rPr>
              <a:t>Narayana</a:t>
            </a:r>
            <a:r>
              <a:rPr lang="en-US" sz="3000" b="1" dirty="0" smtClean="0">
                <a:ln/>
                <a:solidFill>
                  <a:schemeClr val="tx1"/>
                </a:solidFill>
                <a:effectLst>
                  <a:outerShdw blurRad="38100" dist="19050" dir="2700000" algn="tl" rotWithShape="0">
                    <a:schemeClr val="dk1">
                      <a:alpha val="40000"/>
                    </a:schemeClr>
                  </a:outerShdw>
                </a:effectLst>
              </a:rPr>
              <a:t> </a:t>
            </a:r>
            <a:r>
              <a:rPr lang="en-US" sz="3000" b="1" dirty="0" err="1" smtClean="0">
                <a:ln/>
                <a:solidFill>
                  <a:schemeClr val="tx1"/>
                </a:solidFill>
                <a:effectLst>
                  <a:outerShdw blurRad="38100" dist="19050" dir="2700000" algn="tl" rotWithShape="0">
                    <a:schemeClr val="dk1">
                      <a:alpha val="40000"/>
                    </a:schemeClr>
                  </a:outerShdw>
                </a:effectLst>
              </a:rPr>
              <a:t>Rao</a:t>
            </a:r>
            <a:r>
              <a:rPr lang="en-US" sz="3000" b="1" dirty="0" smtClean="0">
                <a:ln/>
                <a:solidFill>
                  <a:schemeClr val="tx1"/>
                </a:solidFill>
                <a:effectLst>
                  <a:outerShdw blurRad="38100" dist="19050" dir="2700000" algn="tl" rotWithShape="0">
                    <a:schemeClr val="dk1">
                      <a:alpha val="40000"/>
                    </a:schemeClr>
                  </a:outerShdw>
                </a:effectLst>
              </a:rPr>
              <a:t>, Professor</a:t>
            </a:r>
          </a:p>
          <a:p>
            <a:r>
              <a:rPr lang="en-US" sz="3000" b="1" dirty="0" smtClean="0">
                <a:ln/>
                <a:solidFill>
                  <a:schemeClr val="tx1"/>
                </a:solidFill>
                <a:effectLst>
                  <a:outerShdw blurRad="38100" dist="19050" dir="2700000" algn="tl" rotWithShape="0">
                    <a:schemeClr val="dk1">
                      <a:alpha val="40000"/>
                    </a:schemeClr>
                  </a:outerShdw>
                </a:effectLst>
              </a:rPr>
              <a:t>Dept</a:t>
            </a:r>
            <a:r>
              <a:rPr lang="en-US" sz="3000" b="1" dirty="0">
                <a:ln/>
                <a:solidFill>
                  <a:schemeClr val="tx1"/>
                </a:solidFill>
                <a:effectLst>
                  <a:outerShdw blurRad="38100" dist="19050" dir="2700000" algn="tl" rotWithShape="0">
                    <a:schemeClr val="dk1">
                      <a:alpha val="40000"/>
                    </a:schemeClr>
                  </a:outerShdw>
                </a:effectLst>
              </a:rPr>
              <a:t>. of CSE, SNIST</a:t>
            </a:r>
          </a:p>
        </p:txBody>
      </p:sp>
      <p:pic>
        <p:nvPicPr>
          <p:cNvPr id="4" name="object 3"/>
          <p:cNvPicPr/>
          <p:nvPr/>
        </p:nvPicPr>
        <p:blipFill>
          <a:blip r:embed="rId2" cstate="print"/>
          <a:srcRect l="29162"/>
          <a:stretch>
            <a:fillRect/>
          </a:stretch>
        </p:blipFill>
        <p:spPr>
          <a:xfrm>
            <a:off x="180109" y="1641773"/>
            <a:ext cx="4156364" cy="356006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Why is cyber security important?</a:t>
            </a:r>
            <a:r>
              <a:rPr lang="en-US"/>
              <a:t/>
            </a:r>
            <a:br>
              <a:rPr lang="en-US"/>
            </a:br>
            <a:endParaRPr lang="en-US"/>
          </a:p>
        </p:txBody>
      </p:sp>
      <p:sp>
        <p:nvSpPr>
          <p:cNvPr id="3" name="Content Placeholder 2"/>
          <p:cNvSpPr>
            <a:spLocks noGrp="1"/>
          </p:cNvSpPr>
          <p:nvPr>
            <p:ph idx="1"/>
          </p:nvPr>
        </p:nvSpPr>
        <p:spPr>
          <a:xfrm>
            <a:off x="686435" y="1252855"/>
            <a:ext cx="10515600" cy="5370014"/>
          </a:xfrm>
        </p:spPr>
        <p:txBody>
          <a:bodyPr>
            <a:noAutofit/>
          </a:bodyPr>
          <a:lstStyle/>
          <a:p>
            <a:pPr marL="417195" indent="-417195">
              <a:buNone/>
            </a:pPr>
            <a:r>
              <a:rPr lang="en-US" sz="2400" dirty="0"/>
              <a:t>Listed below are the reasons why cyber security is so important in what’s become a predominant digital world:</a:t>
            </a:r>
          </a:p>
          <a:p>
            <a:pPr marL="417195" indent="-417195">
              <a:buNone/>
            </a:pPr>
            <a:endParaRPr lang="en-US" sz="2400" dirty="0"/>
          </a:p>
          <a:p>
            <a:pPr marL="417195" indent="-417195">
              <a:buNone/>
            </a:pPr>
            <a:r>
              <a:rPr lang="en-US" sz="2400" dirty="0"/>
              <a:t>•	Cyber attacks can be extremely </a:t>
            </a:r>
            <a:r>
              <a:rPr lang="en-US" sz="2400" dirty="0">
                <a:solidFill>
                  <a:srgbClr val="FF0000"/>
                </a:solidFill>
              </a:rPr>
              <a:t>expensive for businesses </a:t>
            </a:r>
            <a:r>
              <a:rPr lang="en-US" sz="2400" dirty="0"/>
              <a:t>to endure.</a:t>
            </a:r>
          </a:p>
          <a:p>
            <a:pPr marL="417195" indent="-417195">
              <a:buNone/>
            </a:pPr>
            <a:endParaRPr lang="en-US" sz="2400" dirty="0"/>
          </a:p>
          <a:p>
            <a:pPr marL="417195" indent="-417195">
              <a:buNone/>
            </a:pPr>
            <a:r>
              <a:rPr lang="en-US" sz="2400" dirty="0"/>
              <a:t>•	In addition </a:t>
            </a:r>
            <a:r>
              <a:rPr lang="en-US" sz="2400" dirty="0">
                <a:solidFill>
                  <a:srgbClr val="FF0000"/>
                </a:solidFill>
              </a:rPr>
              <a:t>to financial damage </a:t>
            </a:r>
            <a:r>
              <a:rPr lang="en-US" sz="2400" dirty="0"/>
              <a:t>suffered by the business, a </a:t>
            </a:r>
            <a:r>
              <a:rPr lang="en-US" sz="2400" dirty="0">
                <a:solidFill>
                  <a:srgbClr val="FF0000"/>
                </a:solidFill>
              </a:rPr>
              <a:t>data breach </a:t>
            </a:r>
            <a:r>
              <a:rPr lang="en-US" sz="2400" dirty="0"/>
              <a:t>can also inflict untold </a:t>
            </a:r>
            <a:r>
              <a:rPr lang="en-US" sz="2400" dirty="0">
                <a:solidFill>
                  <a:srgbClr val="FF0000"/>
                </a:solidFill>
              </a:rPr>
              <a:t>reputational damage</a:t>
            </a:r>
            <a:r>
              <a:rPr lang="en-US" sz="2400" dirty="0"/>
              <a:t>.</a:t>
            </a:r>
          </a:p>
          <a:p>
            <a:pPr marL="417195" indent="-417195">
              <a:buNone/>
            </a:pPr>
            <a:endParaRPr lang="en-US" sz="2400" dirty="0"/>
          </a:p>
          <a:p>
            <a:pPr marL="417195" indent="-417195">
              <a:buNone/>
            </a:pPr>
            <a:r>
              <a:rPr lang="en-US" sz="2400" dirty="0"/>
              <a:t>•	Cyber-attacks these days are </a:t>
            </a:r>
            <a:r>
              <a:rPr lang="en-US" sz="2400" dirty="0">
                <a:solidFill>
                  <a:srgbClr val="FF0000"/>
                </a:solidFill>
              </a:rPr>
              <a:t>becoming progressively destructive</a:t>
            </a:r>
            <a:r>
              <a:rPr lang="en-US" sz="2400" dirty="0"/>
              <a:t>. Cybercriminals are </a:t>
            </a:r>
            <a:r>
              <a:rPr lang="en-US" sz="2400" dirty="0">
                <a:solidFill>
                  <a:srgbClr val="FF0000"/>
                </a:solidFill>
              </a:rPr>
              <a:t>using more sophisticated ways </a:t>
            </a:r>
            <a:r>
              <a:rPr lang="en-US" sz="2400" dirty="0"/>
              <a:t>to initiate cyber attacks.</a:t>
            </a:r>
          </a:p>
          <a:p>
            <a:pPr marL="417195" indent="-417195">
              <a:buNone/>
            </a:pPr>
            <a:r>
              <a:rPr lang="en-US" sz="2400" dirty="0"/>
              <a:t> </a:t>
            </a:r>
          </a:p>
          <a:p>
            <a:pPr marL="417195" indent="-417195">
              <a:buNone/>
            </a:pPr>
            <a:r>
              <a:rPr lang="en-US" sz="2400" dirty="0"/>
              <a:t>•	Regulations such as </a:t>
            </a:r>
            <a:r>
              <a:rPr lang="en-US" sz="2400" dirty="0" smtClean="0">
                <a:solidFill>
                  <a:srgbClr val="FF0000"/>
                </a:solidFill>
              </a:rPr>
              <a:t>GDPR(</a:t>
            </a:r>
            <a:r>
              <a:rPr lang="en-US" sz="2400" i="1" dirty="0" smtClean="0">
                <a:solidFill>
                  <a:srgbClr val="FF0000"/>
                </a:solidFill>
              </a:rPr>
              <a:t>General Data Protection Regulation</a:t>
            </a:r>
            <a:r>
              <a:rPr lang="en-US" sz="2400" i="1" dirty="0" smtClean="0"/>
              <a:t>)</a:t>
            </a:r>
            <a:r>
              <a:rPr lang="en-US" sz="2400" dirty="0" smtClean="0"/>
              <a:t> </a:t>
            </a:r>
            <a:r>
              <a:rPr lang="en-US" sz="2400" dirty="0"/>
              <a:t>are forcing organizations into taking better care of the personal data they hold.</a:t>
            </a:r>
          </a:p>
        </p:txBody>
      </p:sp>
      <p:sp>
        <p:nvSpPr>
          <p:cNvPr id="4" name="Slide Number Placeholder 3"/>
          <p:cNvSpPr>
            <a:spLocks noGrp="1"/>
          </p:cNvSpPr>
          <p:nvPr>
            <p:ph type="sldNum" sz="quarter" idx="12"/>
          </p:nvPr>
        </p:nvSpPr>
        <p:spPr/>
        <p:txBody>
          <a:bodyPr/>
          <a:lstStyle/>
          <a:p>
            <a:fld id="{9B618960-8005-486C-9A75-10CB2AAC16F9}"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688" y="304800"/>
            <a:ext cx="11211658" cy="689932"/>
          </a:xfrm>
          <a:prstGeom prst="rect">
            <a:avLst/>
          </a:prstGeom>
        </p:spPr>
        <p:txBody>
          <a:bodyPr vert="horz" wrap="square" lIns="0" tIns="12700" rIns="0" bIns="0" rtlCol="0">
            <a:spAutoFit/>
          </a:bodyPr>
          <a:lstStyle/>
          <a:p>
            <a:pPr marL="2764790" marR="5080" indent="-2752725">
              <a:lnSpc>
                <a:spcPct val="100000"/>
              </a:lnSpc>
              <a:spcBef>
                <a:spcPts val="100"/>
              </a:spcBef>
            </a:pPr>
            <a:r>
              <a:rPr b="1" dirty="0"/>
              <a:t>Cybersecurity</a:t>
            </a:r>
            <a:r>
              <a:rPr b="1" spc="-60" dirty="0"/>
              <a:t> </a:t>
            </a:r>
            <a:r>
              <a:rPr b="1" spc="-10" dirty="0"/>
              <a:t>and</a:t>
            </a:r>
            <a:r>
              <a:rPr b="1" spc="15" dirty="0"/>
              <a:t> </a:t>
            </a:r>
            <a:r>
              <a:rPr b="1" dirty="0"/>
              <a:t>Other</a:t>
            </a:r>
            <a:r>
              <a:rPr b="1" spc="-40" dirty="0"/>
              <a:t> </a:t>
            </a:r>
            <a:r>
              <a:rPr b="1" dirty="0"/>
              <a:t>Security </a:t>
            </a:r>
            <a:r>
              <a:rPr b="1" spc="-980" dirty="0"/>
              <a:t> </a:t>
            </a:r>
            <a:r>
              <a:rPr b="1" dirty="0"/>
              <a:t>Domains</a:t>
            </a:r>
          </a:p>
        </p:txBody>
      </p:sp>
      <p:pic>
        <p:nvPicPr>
          <p:cNvPr id="3" name="object 3"/>
          <p:cNvPicPr/>
          <p:nvPr/>
        </p:nvPicPr>
        <p:blipFill>
          <a:blip r:embed="rId2" cstate="print"/>
          <a:srcRect t="9084"/>
          <a:stretch>
            <a:fillRect/>
          </a:stretch>
        </p:blipFill>
        <p:spPr>
          <a:xfrm>
            <a:off x="652088" y="914401"/>
            <a:ext cx="10998661" cy="5943599"/>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6097" y="1"/>
            <a:ext cx="7709285" cy="1367041"/>
          </a:xfrm>
          <a:prstGeom prst="rect">
            <a:avLst/>
          </a:prstGeom>
        </p:spPr>
        <p:txBody>
          <a:bodyPr vert="horz" wrap="square" lIns="0" tIns="12700" rIns="0" bIns="0" rtlCol="0">
            <a:spAutoFit/>
          </a:bodyPr>
          <a:lstStyle/>
          <a:p>
            <a:pPr marL="1624965" marR="5080" indent="-1612900">
              <a:lnSpc>
                <a:spcPct val="100000"/>
              </a:lnSpc>
              <a:spcBef>
                <a:spcPts val="100"/>
              </a:spcBef>
            </a:pPr>
            <a:r>
              <a:rPr dirty="0"/>
              <a:t>Other</a:t>
            </a:r>
            <a:r>
              <a:rPr spc="-40" dirty="0"/>
              <a:t> </a:t>
            </a:r>
            <a:r>
              <a:rPr dirty="0"/>
              <a:t>Security</a:t>
            </a:r>
            <a:r>
              <a:rPr spc="-20" dirty="0"/>
              <a:t> </a:t>
            </a:r>
            <a:r>
              <a:rPr spc="-5" dirty="0"/>
              <a:t>domains</a:t>
            </a:r>
            <a:r>
              <a:rPr spc="-10" dirty="0"/>
              <a:t> </a:t>
            </a:r>
            <a:r>
              <a:rPr spc="5" dirty="0"/>
              <a:t>and </a:t>
            </a:r>
            <a:r>
              <a:rPr spc="-980" dirty="0"/>
              <a:t> </a:t>
            </a:r>
            <a:r>
              <a:rPr dirty="0"/>
              <a:t>Cybersecurity</a:t>
            </a:r>
          </a:p>
        </p:txBody>
      </p:sp>
      <p:sp>
        <p:nvSpPr>
          <p:cNvPr id="3" name="object 3"/>
          <p:cNvSpPr txBox="1"/>
          <p:nvPr/>
        </p:nvSpPr>
        <p:spPr>
          <a:xfrm>
            <a:off x="370657" y="1356346"/>
            <a:ext cx="10347036" cy="4779642"/>
          </a:xfrm>
          <a:prstGeom prst="rect">
            <a:avLst/>
          </a:prstGeom>
        </p:spPr>
        <p:txBody>
          <a:bodyPr vert="horz" wrap="square" lIns="0" tIns="9525" rIns="0" bIns="0" rtlCol="0">
            <a:spAutoFit/>
          </a:bodyPr>
          <a:lstStyle/>
          <a:p>
            <a:pPr marL="12700" marR="6350" algn="just">
              <a:lnSpc>
                <a:spcPct val="100800"/>
              </a:lnSpc>
              <a:spcBef>
                <a:spcPts val="75"/>
              </a:spcBef>
            </a:pPr>
            <a:r>
              <a:rPr sz="2400" spc="-5" dirty="0">
                <a:latin typeface="Calibri"/>
                <a:cs typeface="Calibri"/>
              </a:rPr>
              <a:t>The term applies </a:t>
            </a:r>
            <a:r>
              <a:rPr sz="2400" dirty="0">
                <a:latin typeface="Calibri"/>
                <a:cs typeface="Calibri"/>
              </a:rPr>
              <a:t>in a variety </a:t>
            </a:r>
            <a:r>
              <a:rPr sz="2400" spc="-10" dirty="0">
                <a:latin typeface="Calibri"/>
                <a:cs typeface="Calibri"/>
              </a:rPr>
              <a:t>of </a:t>
            </a:r>
            <a:r>
              <a:rPr sz="2400" spc="-5" dirty="0">
                <a:latin typeface="Calibri"/>
                <a:cs typeface="Calibri"/>
              </a:rPr>
              <a:t>contexts, from </a:t>
            </a:r>
            <a:r>
              <a:rPr sz="2400" dirty="0">
                <a:latin typeface="Calibri"/>
                <a:cs typeface="Calibri"/>
              </a:rPr>
              <a:t>business </a:t>
            </a:r>
            <a:r>
              <a:rPr sz="2400" spc="-10" dirty="0">
                <a:latin typeface="Calibri"/>
                <a:cs typeface="Calibri"/>
              </a:rPr>
              <a:t>to </a:t>
            </a:r>
            <a:r>
              <a:rPr sz="2400" dirty="0">
                <a:latin typeface="Calibri"/>
                <a:cs typeface="Calibri"/>
              </a:rPr>
              <a:t>mobile </a:t>
            </a:r>
            <a:r>
              <a:rPr sz="2400" spc="5" dirty="0">
                <a:latin typeface="Calibri"/>
                <a:cs typeface="Calibri"/>
              </a:rPr>
              <a:t> </a:t>
            </a:r>
            <a:r>
              <a:rPr sz="2400" dirty="0">
                <a:latin typeface="Calibri"/>
                <a:cs typeface="Calibri"/>
              </a:rPr>
              <a:t>computing,</a:t>
            </a:r>
            <a:r>
              <a:rPr sz="2400" spc="-45" dirty="0">
                <a:latin typeface="Calibri"/>
                <a:cs typeface="Calibri"/>
              </a:rPr>
              <a:t> </a:t>
            </a:r>
            <a:r>
              <a:rPr sz="2400" spc="-5" dirty="0">
                <a:latin typeface="Calibri"/>
                <a:cs typeface="Calibri"/>
              </a:rPr>
              <a:t>and can </a:t>
            </a:r>
            <a:r>
              <a:rPr sz="2400" spc="-10" dirty="0">
                <a:latin typeface="Calibri"/>
                <a:cs typeface="Calibri"/>
              </a:rPr>
              <a:t>be</a:t>
            </a:r>
            <a:r>
              <a:rPr sz="2400" spc="15" dirty="0">
                <a:latin typeface="Calibri"/>
                <a:cs typeface="Calibri"/>
              </a:rPr>
              <a:t> </a:t>
            </a:r>
            <a:r>
              <a:rPr sz="2400" dirty="0">
                <a:latin typeface="Calibri"/>
                <a:cs typeface="Calibri"/>
              </a:rPr>
              <a:t>divided</a:t>
            </a:r>
            <a:r>
              <a:rPr sz="2400" spc="-5" dirty="0">
                <a:latin typeface="Calibri"/>
                <a:cs typeface="Calibri"/>
              </a:rPr>
              <a:t> into</a:t>
            </a:r>
            <a:r>
              <a:rPr sz="2400" spc="-10"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few</a:t>
            </a:r>
            <a:r>
              <a:rPr sz="2400" spc="-10" dirty="0">
                <a:latin typeface="Calibri"/>
                <a:cs typeface="Calibri"/>
              </a:rPr>
              <a:t> </a:t>
            </a:r>
            <a:r>
              <a:rPr sz="2400" dirty="0">
                <a:latin typeface="Calibri"/>
                <a:cs typeface="Calibri"/>
              </a:rPr>
              <a:t>common</a:t>
            </a:r>
            <a:r>
              <a:rPr sz="2400" spc="-30" dirty="0">
                <a:latin typeface="Calibri"/>
                <a:cs typeface="Calibri"/>
              </a:rPr>
              <a:t> </a:t>
            </a:r>
            <a:r>
              <a:rPr sz="2400" spc="-5" dirty="0">
                <a:latin typeface="Calibri"/>
                <a:cs typeface="Calibri"/>
              </a:rPr>
              <a:t>categories.</a:t>
            </a:r>
            <a:endParaRPr sz="2400">
              <a:latin typeface="Calibri"/>
              <a:cs typeface="Calibri"/>
            </a:endParaRPr>
          </a:p>
          <a:p>
            <a:pPr>
              <a:lnSpc>
                <a:spcPct val="100000"/>
              </a:lnSpc>
              <a:spcBef>
                <a:spcPts val="35"/>
              </a:spcBef>
            </a:pPr>
            <a:endParaRPr sz="2300">
              <a:latin typeface="Calibri"/>
              <a:cs typeface="Calibri"/>
            </a:endParaRPr>
          </a:p>
          <a:p>
            <a:pPr marL="12700" marR="5080" algn="just">
              <a:lnSpc>
                <a:spcPct val="100400"/>
              </a:lnSpc>
              <a:spcBef>
                <a:spcPts val="5"/>
              </a:spcBef>
            </a:pPr>
            <a:r>
              <a:rPr sz="2400" b="1" spc="-5" dirty="0">
                <a:latin typeface="Calibri"/>
                <a:cs typeface="Calibri"/>
              </a:rPr>
              <a:t>Network </a:t>
            </a:r>
            <a:r>
              <a:rPr sz="2400" b="1" spc="-10" dirty="0">
                <a:latin typeface="Calibri"/>
                <a:cs typeface="Calibri"/>
              </a:rPr>
              <a:t>security </a:t>
            </a:r>
            <a:r>
              <a:rPr sz="2400" dirty="0">
                <a:latin typeface="Calibri"/>
                <a:cs typeface="Calibri"/>
              </a:rPr>
              <a:t>is </a:t>
            </a:r>
            <a:r>
              <a:rPr sz="2400" spc="-5" dirty="0">
                <a:latin typeface="Calibri"/>
                <a:cs typeface="Calibri"/>
              </a:rPr>
              <a:t>the </a:t>
            </a:r>
            <a:r>
              <a:rPr sz="2400" dirty="0">
                <a:latin typeface="Calibri"/>
                <a:cs typeface="Calibri"/>
              </a:rPr>
              <a:t>practice </a:t>
            </a:r>
            <a:r>
              <a:rPr sz="2400" spc="-10" dirty="0">
                <a:latin typeface="Calibri"/>
                <a:cs typeface="Calibri"/>
              </a:rPr>
              <a:t>of </a:t>
            </a:r>
            <a:r>
              <a:rPr sz="2400" dirty="0">
                <a:latin typeface="Calibri"/>
                <a:cs typeface="Calibri"/>
              </a:rPr>
              <a:t>securing a </a:t>
            </a:r>
            <a:r>
              <a:rPr sz="2400" dirty="0">
                <a:solidFill>
                  <a:srgbClr val="FF0000"/>
                </a:solidFill>
                <a:latin typeface="Calibri"/>
                <a:cs typeface="Calibri"/>
              </a:rPr>
              <a:t>computer </a:t>
            </a:r>
            <a:r>
              <a:rPr sz="2400" spc="-5" dirty="0">
                <a:solidFill>
                  <a:srgbClr val="FF0000"/>
                </a:solidFill>
                <a:latin typeface="Calibri"/>
                <a:cs typeface="Calibri"/>
              </a:rPr>
              <a:t>network </a:t>
            </a:r>
            <a:r>
              <a:rPr sz="2400" dirty="0">
                <a:solidFill>
                  <a:srgbClr val="FF0000"/>
                </a:solidFill>
                <a:latin typeface="Calibri"/>
                <a:cs typeface="Calibri"/>
              </a:rPr>
              <a:t> </a:t>
            </a:r>
            <a:r>
              <a:rPr sz="2400" spc="-5" dirty="0">
                <a:solidFill>
                  <a:srgbClr val="FF0000"/>
                </a:solidFill>
                <a:latin typeface="Calibri"/>
                <a:cs typeface="Calibri"/>
              </a:rPr>
              <a:t>from</a:t>
            </a:r>
            <a:r>
              <a:rPr sz="2400" dirty="0">
                <a:solidFill>
                  <a:srgbClr val="FF0000"/>
                </a:solidFill>
                <a:latin typeface="Calibri"/>
                <a:cs typeface="Calibri"/>
              </a:rPr>
              <a:t> </a:t>
            </a:r>
            <a:r>
              <a:rPr sz="2400" spc="-5" dirty="0">
                <a:solidFill>
                  <a:srgbClr val="FF0000"/>
                </a:solidFill>
                <a:latin typeface="Calibri"/>
                <a:cs typeface="Calibri"/>
              </a:rPr>
              <a:t>intruders</a:t>
            </a:r>
            <a:r>
              <a:rPr sz="2400" spc="-5" dirty="0">
                <a:latin typeface="Calibri"/>
                <a:cs typeface="Calibri"/>
              </a:rPr>
              <a:t>,</a:t>
            </a:r>
            <a:r>
              <a:rPr sz="2400" dirty="0">
                <a:latin typeface="Calibri"/>
                <a:cs typeface="Calibri"/>
              </a:rPr>
              <a:t> whether</a:t>
            </a:r>
            <a:r>
              <a:rPr sz="2400" spc="5" dirty="0">
                <a:latin typeface="Calibri"/>
                <a:cs typeface="Calibri"/>
              </a:rPr>
              <a:t> </a:t>
            </a:r>
            <a:r>
              <a:rPr sz="2400" spc="-5" dirty="0">
                <a:latin typeface="Calibri"/>
                <a:cs typeface="Calibri"/>
              </a:rPr>
              <a:t>targeted</a:t>
            </a:r>
            <a:r>
              <a:rPr sz="2400" dirty="0">
                <a:latin typeface="Calibri"/>
                <a:cs typeface="Calibri"/>
              </a:rPr>
              <a:t> </a:t>
            </a:r>
            <a:r>
              <a:rPr sz="2400" spc="-5" dirty="0">
                <a:latin typeface="Calibri"/>
                <a:cs typeface="Calibri"/>
              </a:rPr>
              <a:t>attackers</a:t>
            </a:r>
            <a:r>
              <a:rPr sz="2400" dirty="0">
                <a:latin typeface="Calibri"/>
                <a:cs typeface="Calibri"/>
              </a:rPr>
              <a:t> </a:t>
            </a:r>
            <a:r>
              <a:rPr sz="2400" spc="-10" dirty="0">
                <a:latin typeface="Calibri"/>
                <a:cs typeface="Calibri"/>
              </a:rPr>
              <a:t>or</a:t>
            </a:r>
            <a:r>
              <a:rPr sz="2400" spc="-5" dirty="0">
                <a:latin typeface="Calibri"/>
                <a:cs typeface="Calibri"/>
              </a:rPr>
              <a:t> opportunistic </a:t>
            </a:r>
            <a:r>
              <a:rPr sz="2400" dirty="0">
                <a:latin typeface="Calibri"/>
                <a:cs typeface="Calibri"/>
              </a:rPr>
              <a:t> malware.</a:t>
            </a:r>
            <a:endParaRPr sz="2400">
              <a:latin typeface="Calibri"/>
              <a:cs typeface="Calibri"/>
            </a:endParaRPr>
          </a:p>
          <a:p>
            <a:pPr>
              <a:lnSpc>
                <a:spcPct val="100000"/>
              </a:lnSpc>
              <a:spcBef>
                <a:spcPts val="35"/>
              </a:spcBef>
            </a:pPr>
            <a:endParaRPr sz="2300">
              <a:latin typeface="Calibri"/>
              <a:cs typeface="Calibri"/>
            </a:endParaRPr>
          </a:p>
          <a:p>
            <a:pPr marL="12700" marR="6350" algn="just">
              <a:lnSpc>
                <a:spcPct val="100299"/>
              </a:lnSpc>
            </a:pPr>
            <a:r>
              <a:rPr sz="2400" b="1" spc="-5" dirty="0">
                <a:latin typeface="Calibri"/>
                <a:cs typeface="Calibri"/>
              </a:rPr>
              <a:t>Application</a:t>
            </a:r>
            <a:r>
              <a:rPr sz="2400" b="1" spc="280" dirty="0">
                <a:latin typeface="Calibri"/>
                <a:cs typeface="Calibri"/>
              </a:rPr>
              <a:t> </a:t>
            </a:r>
            <a:r>
              <a:rPr sz="2400" b="1" spc="-5" dirty="0">
                <a:latin typeface="Calibri"/>
                <a:cs typeface="Calibri"/>
              </a:rPr>
              <a:t>security</a:t>
            </a:r>
            <a:r>
              <a:rPr sz="2400" b="1" spc="280" dirty="0">
                <a:latin typeface="Calibri"/>
                <a:cs typeface="Calibri"/>
              </a:rPr>
              <a:t> </a:t>
            </a:r>
            <a:r>
              <a:rPr sz="2400" spc="-5" dirty="0">
                <a:latin typeface="Calibri"/>
                <a:cs typeface="Calibri"/>
              </a:rPr>
              <a:t>focuses</a:t>
            </a:r>
            <a:r>
              <a:rPr sz="2400" spc="300" dirty="0">
                <a:latin typeface="Calibri"/>
                <a:cs typeface="Calibri"/>
              </a:rPr>
              <a:t> </a:t>
            </a:r>
            <a:r>
              <a:rPr sz="2400" spc="-10" dirty="0">
                <a:latin typeface="Calibri"/>
                <a:cs typeface="Calibri"/>
              </a:rPr>
              <a:t>on</a:t>
            </a:r>
            <a:r>
              <a:rPr sz="2400" spc="290" dirty="0">
                <a:latin typeface="Calibri"/>
                <a:cs typeface="Calibri"/>
              </a:rPr>
              <a:t> </a:t>
            </a:r>
            <a:r>
              <a:rPr sz="2400" dirty="0">
                <a:latin typeface="Calibri"/>
                <a:cs typeface="Calibri"/>
              </a:rPr>
              <a:t>keeping</a:t>
            </a:r>
            <a:r>
              <a:rPr sz="2400" spc="300" dirty="0">
                <a:latin typeface="Calibri"/>
                <a:cs typeface="Calibri"/>
              </a:rPr>
              <a:t> </a:t>
            </a:r>
            <a:r>
              <a:rPr sz="2400" spc="-5" dirty="0">
                <a:solidFill>
                  <a:srgbClr val="FF0000"/>
                </a:solidFill>
                <a:latin typeface="Calibri"/>
                <a:cs typeface="Calibri"/>
              </a:rPr>
              <a:t>software</a:t>
            </a:r>
            <a:r>
              <a:rPr sz="2400" spc="285" dirty="0">
                <a:solidFill>
                  <a:srgbClr val="FF0000"/>
                </a:solidFill>
                <a:latin typeface="Calibri"/>
                <a:cs typeface="Calibri"/>
              </a:rPr>
              <a:t> </a:t>
            </a:r>
            <a:r>
              <a:rPr sz="2400" dirty="0">
                <a:solidFill>
                  <a:srgbClr val="FF0000"/>
                </a:solidFill>
                <a:latin typeface="Calibri"/>
                <a:cs typeface="Calibri"/>
              </a:rPr>
              <a:t>and</a:t>
            </a:r>
            <a:r>
              <a:rPr sz="2400" spc="290" dirty="0">
                <a:solidFill>
                  <a:srgbClr val="FF0000"/>
                </a:solidFill>
                <a:latin typeface="Calibri"/>
                <a:cs typeface="Calibri"/>
              </a:rPr>
              <a:t> </a:t>
            </a:r>
            <a:r>
              <a:rPr sz="2400" dirty="0">
                <a:solidFill>
                  <a:srgbClr val="FF0000"/>
                </a:solidFill>
                <a:latin typeface="Calibri"/>
                <a:cs typeface="Calibri"/>
              </a:rPr>
              <a:t>devices</a:t>
            </a:r>
            <a:r>
              <a:rPr sz="2400" spc="275" dirty="0">
                <a:solidFill>
                  <a:srgbClr val="FF0000"/>
                </a:solidFill>
                <a:latin typeface="Calibri"/>
                <a:cs typeface="Calibri"/>
              </a:rPr>
              <a:t> </a:t>
            </a:r>
            <a:r>
              <a:rPr sz="2400" dirty="0">
                <a:solidFill>
                  <a:srgbClr val="FF0000"/>
                </a:solidFill>
                <a:latin typeface="Calibri"/>
                <a:cs typeface="Calibri"/>
              </a:rPr>
              <a:t>free </a:t>
            </a:r>
            <a:r>
              <a:rPr sz="2400" spc="-530" dirty="0">
                <a:solidFill>
                  <a:srgbClr val="FF0000"/>
                </a:solidFill>
                <a:latin typeface="Calibri"/>
                <a:cs typeface="Calibri"/>
              </a:rPr>
              <a:t> </a:t>
            </a:r>
            <a:r>
              <a:rPr sz="2400" spc="-10" dirty="0">
                <a:solidFill>
                  <a:srgbClr val="FF0000"/>
                </a:solidFill>
                <a:latin typeface="Calibri"/>
                <a:cs typeface="Calibri"/>
              </a:rPr>
              <a:t>of </a:t>
            </a:r>
            <a:r>
              <a:rPr sz="2400" spc="-5" dirty="0">
                <a:solidFill>
                  <a:srgbClr val="FF0000"/>
                </a:solidFill>
                <a:latin typeface="Calibri"/>
                <a:cs typeface="Calibri"/>
              </a:rPr>
              <a:t>threats</a:t>
            </a:r>
            <a:r>
              <a:rPr sz="2400" spc="-5" dirty="0">
                <a:latin typeface="Calibri"/>
                <a:cs typeface="Calibri"/>
              </a:rPr>
              <a:t>. </a:t>
            </a:r>
            <a:r>
              <a:rPr sz="2400" dirty="0">
                <a:latin typeface="Calibri"/>
                <a:cs typeface="Calibri"/>
              </a:rPr>
              <a:t>A </a:t>
            </a:r>
            <a:r>
              <a:rPr sz="2400" spc="-5" dirty="0">
                <a:latin typeface="Calibri"/>
                <a:cs typeface="Calibri"/>
              </a:rPr>
              <a:t>compromised </a:t>
            </a:r>
            <a:r>
              <a:rPr sz="2400" dirty="0">
                <a:latin typeface="Calibri"/>
                <a:cs typeface="Calibri"/>
              </a:rPr>
              <a:t>application </a:t>
            </a:r>
            <a:r>
              <a:rPr sz="2400" spc="-5" dirty="0">
                <a:latin typeface="Calibri"/>
                <a:cs typeface="Calibri"/>
              </a:rPr>
              <a:t>could provide access </a:t>
            </a:r>
            <a:r>
              <a:rPr sz="2400" spc="5" dirty="0">
                <a:latin typeface="Calibri"/>
                <a:cs typeface="Calibri"/>
              </a:rPr>
              <a:t>to </a:t>
            </a:r>
            <a:r>
              <a:rPr sz="2400" spc="-5" dirty="0">
                <a:latin typeface="Calibri"/>
                <a:cs typeface="Calibri"/>
              </a:rPr>
              <a:t>the </a:t>
            </a:r>
            <a:r>
              <a:rPr sz="2400" dirty="0">
                <a:latin typeface="Calibri"/>
                <a:cs typeface="Calibri"/>
              </a:rPr>
              <a:t> </a:t>
            </a:r>
            <a:r>
              <a:rPr sz="2400" spc="-5" dirty="0">
                <a:latin typeface="Calibri"/>
                <a:cs typeface="Calibri"/>
              </a:rPr>
              <a:t>data </a:t>
            </a:r>
            <a:r>
              <a:rPr sz="2400" dirty="0">
                <a:latin typeface="Calibri"/>
                <a:cs typeface="Calibri"/>
              </a:rPr>
              <a:t>its </a:t>
            </a:r>
            <a:r>
              <a:rPr sz="2400" spc="-5" dirty="0">
                <a:latin typeface="Calibri"/>
                <a:cs typeface="Calibri"/>
              </a:rPr>
              <a:t>designed </a:t>
            </a:r>
            <a:r>
              <a:rPr sz="2400" spc="5" dirty="0">
                <a:latin typeface="Calibri"/>
                <a:cs typeface="Calibri"/>
              </a:rPr>
              <a:t>to </a:t>
            </a:r>
            <a:r>
              <a:rPr sz="2400" dirty="0">
                <a:latin typeface="Calibri"/>
                <a:cs typeface="Calibri"/>
              </a:rPr>
              <a:t>protect. </a:t>
            </a:r>
            <a:r>
              <a:rPr sz="2400" spc="-5" dirty="0">
                <a:latin typeface="Calibri"/>
                <a:cs typeface="Calibri"/>
              </a:rPr>
              <a:t>Successful security begins </a:t>
            </a:r>
            <a:r>
              <a:rPr sz="2400" dirty="0">
                <a:latin typeface="Calibri"/>
                <a:cs typeface="Calibri"/>
              </a:rPr>
              <a:t>in </a:t>
            </a:r>
            <a:r>
              <a:rPr sz="2400" spc="-10" dirty="0">
                <a:latin typeface="Calibri"/>
                <a:cs typeface="Calibri"/>
              </a:rPr>
              <a:t>the </a:t>
            </a:r>
            <a:r>
              <a:rPr sz="2400" spc="-5" dirty="0">
                <a:latin typeface="Calibri"/>
                <a:cs typeface="Calibri"/>
              </a:rPr>
              <a:t>design </a:t>
            </a:r>
            <a:r>
              <a:rPr sz="2400" dirty="0">
                <a:latin typeface="Calibri"/>
                <a:cs typeface="Calibri"/>
              </a:rPr>
              <a:t> stage,</a:t>
            </a:r>
            <a:r>
              <a:rPr sz="2400" spc="-45" dirty="0">
                <a:latin typeface="Calibri"/>
                <a:cs typeface="Calibri"/>
              </a:rPr>
              <a:t> </a:t>
            </a:r>
            <a:r>
              <a:rPr sz="2400" spc="-5" dirty="0">
                <a:latin typeface="Calibri"/>
                <a:cs typeface="Calibri"/>
              </a:rPr>
              <a:t>well</a:t>
            </a:r>
            <a:r>
              <a:rPr sz="2400" spc="10" dirty="0">
                <a:latin typeface="Calibri"/>
                <a:cs typeface="Calibri"/>
              </a:rPr>
              <a:t> </a:t>
            </a:r>
            <a:r>
              <a:rPr sz="2400" spc="-5" dirty="0">
                <a:latin typeface="Calibri"/>
                <a:cs typeface="Calibri"/>
              </a:rPr>
              <a:t>before</a:t>
            </a:r>
            <a:r>
              <a:rPr sz="2400" spc="15"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program</a:t>
            </a:r>
            <a:r>
              <a:rPr sz="2400" spc="-40" dirty="0">
                <a:latin typeface="Calibri"/>
                <a:cs typeface="Calibri"/>
              </a:rPr>
              <a:t> </a:t>
            </a:r>
            <a:r>
              <a:rPr sz="2400" dirty="0">
                <a:latin typeface="Calibri"/>
                <a:cs typeface="Calibri"/>
              </a:rPr>
              <a:t>or</a:t>
            </a:r>
            <a:r>
              <a:rPr sz="2400" spc="-15" dirty="0">
                <a:latin typeface="Calibri"/>
                <a:cs typeface="Calibri"/>
              </a:rPr>
              <a:t> </a:t>
            </a:r>
            <a:r>
              <a:rPr sz="2400" dirty="0">
                <a:latin typeface="Calibri"/>
                <a:cs typeface="Calibri"/>
              </a:rPr>
              <a:t>device</a:t>
            </a:r>
            <a:r>
              <a:rPr sz="2400" spc="10"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deployed.</a:t>
            </a:r>
            <a:endParaRPr sz="2400">
              <a:latin typeface="Calibri"/>
              <a:cs typeface="Calibri"/>
            </a:endParaRPr>
          </a:p>
          <a:p>
            <a:pPr>
              <a:lnSpc>
                <a:spcPct val="100000"/>
              </a:lnSpc>
              <a:spcBef>
                <a:spcPts val="25"/>
              </a:spcBef>
            </a:pPr>
            <a:endParaRPr sz="2300">
              <a:latin typeface="Calibri"/>
              <a:cs typeface="Calibri"/>
            </a:endParaRPr>
          </a:p>
          <a:p>
            <a:pPr marL="12700" marR="5715" algn="just">
              <a:lnSpc>
                <a:spcPct val="100800"/>
              </a:lnSpc>
            </a:pPr>
            <a:r>
              <a:rPr sz="2400" b="1" spc="-5" dirty="0">
                <a:latin typeface="Calibri"/>
                <a:cs typeface="Calibri"/>
              </a:rPr>
              <a:t>Information security </a:t>
            </a:r>
            <a:r>
              <a:rPr sz="2400" dirty="0">
                <a:latin typeface="Calibri"/>
                <a:cs typeface="Calibri"/>
              </a:rPr>
              <a:t>protects </a:t>
            </a:r>
            <a:r>
              <a:rPr sz="2400" spc="-10" dirty="0">
                <a:latin typeface="Calibri"/>
                <a:cs typeface="Calibri"/>
              </a:rPr>
              <a:t>the </a:t>
            </a:r>
            <a:r>
              <a:rPr sz="2400" spc="-5" dirty="0">
                <a:solidFill>
                  <a:srgbClr val="FF0000"/>
                </a:solidFill>
                <a:latin typeface="Calibri"/>
                <a:cs typeface="Calibri"/>
              </a:rPr>
              <a:t>integrity </a:t>
            </a:r>
            <a:r>
              <a:rPr sz="2400" dirty="0">
                <a:solidFill>
                  <a:srgbClr val="FF0000"/>
                </a:solidFill>
                <a:latin typeface="Calibri"/>
                <a:cs typeface="Calibri"/>
              </a:rPr>
              <a:t>and privacy of </a:t>
            </a:r>
            <a:r>
              <a:rPr sz="2400" spc="-5" dirty="0">
                <a:solidFill>
                  <a:srgbClr val="FF0000"/>
                </a:solidFill>
                <a:latin typeface="Calibri"/>
                <a:cs typeface="Calibri"/>
              </a:rPr>
              <a:t>data, </a:t>
            </a:r>
            <a:r>
              <a:rPr sz="2400" dirty="0">
                <a:latin typeface="Calibri"/>
                <a:cs typeface="Calibri"/>
              </a:rPr>
              <a:t>both </a:t>
            </a:r>
            <a:r>
              <a:rPr sz="2400" spc="5" dirty="0">
                <a:latin typeface="Calibri"/>
                <a:cs typeface="Calibri"/>
              </a:rPr>
              <a:t> </a:t>
            </a:r>
            <a:r>
              <a:rPr sz="2400" dirty="0">
                <a:latin typeface="Calibri"/>
                <a:cs typeface="Calibri"/>
              </a:rPr>
              <a:t>in</a:t>
            </a:r>
            <a:r>
              <a:rPr sz="2400" spc="-10" dirty="0">
                <a:latin typeface="Calibri"/>
                <a:cs typeface="Calibri"/>
              </a:rPr>
              <a:t> storage</a:t>
            </a:r>
            <a:r>
              <a:rPr sz="2400" spc="15" dirty="0">
                <a:latin typeface="Calibri"/>
                <a:cs typeface="Calibri"/>
              </a:rPr>
              <a:t> </a:t>
            </a:r>
            <a:r>
              <a:rPr sz="2400" spc="-5" dirty="0">
                <a:latin typeface="Calibri"/>
                <a:cs typeface="Calibri"/>
              </a:rPr>
              <a:t>and </a:t>
            </a:r>
            <a:r>
              <a:rPr sz="2400" dirty="0">
                <a:latin typeface="Calibri"/>
                <a:cs typeface="Calibri"/>
              </a:rPr>
              <a:t>in</a:t>
            </a:r>
            <a:r>
              <a:rPr sz="2400" spc="-5" dirty="0">
                <a:latin typeface="Calibri"/>
                <a:cs typeface="Calibri"/>
              </a:rPr>
              <a:t> </a:t>
            </a:r>
            <a:r>
              <a:rPr sz="2400" dirty="0">
                <a:latin typeface="Calibri"/>
                <a:cs typeface="Calibri"/>
              </a:rPr>
              <a:t>transit.</a:t>
            </a:r>
            <a:endParaRPr sz="2400">
              <a:latin typeface="Calibri"/>
              <a:cs typeface="Calibri"/>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70C0"/>
                </a:solidFill>
                <a:sym typeface="+mn-ea"/>
              </a:rPr>
              <a:t>Cyber security Fundamentals </a:t>
            </a:r>
            <a:r>
              <a:rPr lang="en-US" sz="3600" dirty="0">
                <a:sym typeface="+mn-ea"/>
              </a:rPr>
              <a:t>– </a:t>
            </a:r>
            <a:r>
              <a:rPr lang="en-US" sz="3600" dirty="0" smtClean="0">
                <a:sym typeface="+mn-ea"/>
              </a:rPr>
              <a:t/>
            </a:r>
            <a:br>
              <a:rPr lang="en-US" sz="3600" dirty="0" smtClean="0">
                <a:sym typeface="+mn-ea"/>
              </a:rPr>
            </a:br>
            <a:r>
              <a:rPr lang="en-US" sz="3600" b="1" dirty="0" smtClean="0">
                <a:solidFill>
                  <a:srgbClr val="FF0000"/>
                </a:solidFill>
                <a:sym typeface="+mn-ea"/>
              </a:rPr>
              <a:t>Confidentiality</a:t>
            </a:r>
            <a:r>
              <a:rPr lang="en-US" sz="3600" b="1" dirty="0">
                <a:solidFill>
                  <a:srgbClr val="FF0000"/>
                </a:solidFill>
                <a:sym typeface="+mn-ea"/>
              </a:rPr>
              <a:t>, Integrity, </a:t>
            </a:r>
            <a:r>
              <a:rPr lang="en-US" sz="3600" b="1" dirty="0" smtClean="0">
                <a:solidFill>
                  <a:srgbClr val="FF0000"/>
                </a:solidFill>
                <a:sym typeface="+mn-ea"/>
              </a:rPr>
              <a:t>Availability (CIA)</a:t>
            </a:r>
            <a:endParaRPr lang="en-US" sz="3600" b="1" dirty="0">
              <a:solidFill>
                <a:srgbClr val="FF0000"/>
              </a:solidFill>
            </a:endParaRPr>
          </a:p>
        </p:txBody>
      </p:sp>
      <p:sp>
        <p:nvSpPr>
          <p:cNvPr id="3" name="Content Placeholder 2"/>
          <p:cNvSpPr>
            <a:spLocks noGrp="1"/>
          </p:cNvSpPr>
          <p:nvPr>
            <p:ph idx="1"/>
          </p:nvPr>
        </p:nvSpPr>
        <p:spPr>
          <a:xfrm>
            <a:off x="838200" y="1401445"/>
            <a:ext cx="10515600" cy="4775835"/>
          </a:xfrm>
        </p:spPr>
        <p:txBody>
          <a:bodyPr>
            <a:noAutofit/>
          </a:bodyPr>
          <a:lstStyle/>
          <a:p>
            <a:pPr marL="0" indent="0">
              <a:lnSpc>
                <a:spcPct val="100000"/>
              </a:lnSpc>
              <a:buNone/>
            </a:pPr>
            <a:endParaRPr lang="en-US" sz="1200" dirty="0"/>
          </a:p>
          <a:p>
            <a:pPr marL="0" indent="0">
              <a:lnSpc>
                <a:spcPct val="100000"/>
              </a:lnSpc>
              <a:spcBef>
                <a:spcPts val="0"/>
              </a:spcBef>
              <a:spcAft>
                <a:spcPts val="0"/>
              </a:spcAft>
              <a:buNone/>
            </a:pPr>
            <a:r>
              <a:rPr lang="en-US" sz="2400" dirty="0"/>
              <a:t>Confidentiality - preventing </a:t>
            </a:r>
            <a:r>
              <a:rPr lang="en-US" sz="2400" dirty="0">
                <a:solidFill>
                  <a:srgbClr val="FF0000"/>
                </a:solidFill>
              </a:rPr>
              <a:t>the disclosure of data </a:t>
            </a:r>
            <a:r>
              <a:rPr lang="en-US" sz="2400" dirty="0"/>
              <a:t>to unauthorized parties.</a:t>
            </a:r>
          </a:p>
          <a:p>
            <a:pPr marL="0" indent="0">
              <a:lnSpc>
                <a:spcPct val="100000"/>
              </a:lnSpc>
              <a:spcBef>
                <a:spcPts val="0"/>
              </a:spcBef>
              <a:spcAft>
                <a:spcPts val="0"/>
              </a:spcAft>
              <a:buNone/>
            </a:pPr>
            <a:r>
              <a:rPr lang="en-US" sz="2400" dirty="0"/>
              <a:t>Also keep the identity of authorized parties involved in sharing and holding data private and anonymous.</a:t>
            </a:r>
          </a:p>
          <a:p>
            <a:pPr marL="0" indent="0">
              <a:lnSpc>
                <a:spcPct val="100000"/>
              </a:lnSpc>
              <a:spcBef>
                <a:spcPts val="0"/>
              </a:spcBef>
              <a:spcAft>
                <a:spcPts val="0"/>
              </a:spcAft>
              <a:buNone/>
            </a:pPr>
            <a:endParaRPr lang="en-US" sz="2400" dirty="0"/>
          </a:p>
          <a:p>
            <a:pPr marL="0" indent="0">
              <a:lnSpc>
                <a:spcPct val="100000"/>
              </a:lnSpc>
              <a:spcBef>
                <a:spcPts val="0"/>
              </a:spcBef>
              <a:spcAft>
                <a:spcPts val="0"/>
              </a:spcAft>
              <a:buNone/>
            </a:pPr>
            <a:r>
              <a:rPr lang="en-US" sz="2400" dirty="0"/>
              <a:t>Often confidentiality is compromised by cracking poorly encrypted data, </a:t>
            </a:r>
            <a:r>
              <a:rPr lang="en-US" sz="2400" dirty="0">
                <a:solidFill>
                  <a:srgbClr val="FF0000"/>
                </a:solidFill>
              </a:rPr>
              <a:t>Man-in-the-middle </a:t>
            </a:r>
            <a:r>
              <a:rPr lang="en-US" sz="2400" dirty="0"/>
              <a:t>(MITM) attacks, disclosing sensitive data.</a:t>
            </a:r>
          </a:p>
          <a:p>
            <a:pPr marL="0" indent="0">
              <a:lnSpc>
                <a:spcPct val="100000"/>
              </a:lnSpc>
              <a:spcBef>
                <a:spcPts val="0"/>
              </a:spcBef>
              <a:spcAft>
                <a:spcPts val="0"/>
              </a:spcAft>
              <a:buNone/>
            </a:pPr>
            <a:endParaRPr lang="en-US" sz="2400" dirty="0">
              <a:solidFill>
                <a:srgbClr val="0000FF"/>
              </a:solidFill>
            </a:endParaRPr>
          </a:p>
          <a:p>
            <a:pPr marL="0" indent="0">
              <a:lnSpc>
                <a:spcPct val="100000"/>
              </a:lnSpc>
              <a:spcBef>
                <a:spcPts val="0"/>
              </a:spcBef>
              <a:spcAft>
                <a:spcPts val="0"/>
              </a:spcAft>
              <a:buNone/>
            </a:pPr>
            <a:r>
              <a:rPr lang="en-US" sz="2400" dirty="0">
                <a:solidFill>
                  <a:srgbClr val="0000FF"/>
                </a:solidFill>
              </a:rPr>
              <a:t>Standard measures to establish </a:t>
            </a:r>
            <a:r>
              <a:rPr lang="en-US" sz="2400" dirty="0">
                <a:solidFill>
                  <a:srgbClr val="FF0000"/>
                </a:solidFill>
              </a:rPr>
              <a:t>confidentiality</a:t>
            </a:r>
            <a:r>
              <a:rPr lang="en-US" sz="2400" dirty="0">
                <a:solidFill>
                  <a:srgbClr val="0000FF"/>
                </a:solidFill>
              </a:rPr>
              <a:t> include:</a:t>
            </a:r>
          </a:p>
          <a:p>
            <a:pPr marL="514350" indent="-514350">
              <a:lnSpc>
                <a:spcPct val="100000"/>
              </a:lnSpc>
              <a:spcBef>
                <a:spcPts val="0"/>
              </a:spcBef>
              <a:spcAft>
                <a:spcPts val="0"/>
              </a:spcAft>
              <a:buAutoNum type="arabicPeriod"/>
            </a:pPr>
            <a:r>
              <a:rPr lang="en-US" sz="2400" dirty="0">
                <a:solidFill>
                  <a:srgbClr val="0000FF"/>
                </a:solidFill>
              </a:rPr>
              <a:t>Data encryption</a:t>
            </a:r>
          </a:p>
          <a:p>
            <a:pPr marL="514350" indent="-514350">
              <a:lnSpc>
                <a:spcPct val="100000"/>
              </a:lnSpc>
              <a:spcBef>
                <a:spcPts val="0"/>
              </a:spcBef>
              <a:spcAft>
                <a:spcPts val="0"/>
              </a:spcAft>
              <a:buAutoNum type="arabicPeriod"/>
            </a:pPr>
            <a:r>
              <a:rPr lang="en-US" sz="2400" dirty="0">
                <a:solidFill>
                  <a:srgbClr val="0000FF"/>
                </a:solidFill>
              </a:rPr>
              <a:t>Two-factor authentication</a:t>
            </a:r>
          </a:p>
          <a:p>
            <a:pPr marL="514350" indent="-514350">
              <a:lnSpc>
                <a:spcPct val="100000"/>
              </a:lnSpc>
              <a:spcBef>
                <a:spcPts val="0"/>
              </a:spcBef>
              <a:spcAft>
                <a:spcPts val="0"/>
              </a:spcAft>
              <a:buAutoNum type="arabicPeriod"/>
            </a:pPr>
            <a:r>
              <a:rPr lang="en-US" sz="2400" dirty="0" smtClean="0">
                <a:solidFill>
                  <a:srgbClr val="0000FF"/>
                </a:solidFill>
              </a:rPr>
              <a:t>Biometric verification</a:t>
            </a:r>
          </a:p>
          <a:p>
            <a:pPr marL="514350" indent="-514350">
              <a:lnSpc>
                <a:spcPct val="100000"/>
              </a:lnSpc>
              <a:spcBef>
                <a:spcPts val="0"/>
              </a:spcBef>
              <a:spcAft>
                <a:spcPts val="0"/>
              </a:spcAft>
              <a:buAutoNum type="arabicPeriod"/>
            </a:pPr>
            <a:r>
              <a:rPr lang="en-US" sz="2400" dirty="0" smtClean="0">
                <a:solidFill>
                  <a:srgbClr val="0000FF"/>
                </a:solidFill>
              </a:rPr>
              <a:t>Security tokens</a:t>
            </a:r>
          </a:p>
          <a:p>
            <a:pPr marL="514350" indent="-514350">
              <a:lnSpc>
                <a:spcPct val="150000"/>
              </a:lnSpc>
              <a:buNone/>
            </a:pPr>
            <a:endParaRPr lang="en-US" sz="2400" dirty="0">
              <a:solidFill>
                <a:srgbClr val="7030A0"/>
              </a:solidFill>
            </a:endParaRPr>
          </a:p>
        </p:txBody>
      </p:sp>
      <p:pic>
        <p:nvPicPr>
          <p:cNvPr id="4" name="object 12"/>
          <p:cNvPicPr/>
          <p:nvPr/>
        </p:nvPicPr>
        <p:blipFill>
          <a:blip r:embed="rId2" cstate="print"/>
          <a:stretch>
            <a:fillRect/>
          </a:stretch>
        </p:blipFill>
        <p:spPr>
          <a:xfrm>
            <a:off x="8581644" y="4293523"/>
            <a:ext cx="2114065" cy="1650077"/>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345" y="930910"/>
            <a:ext cx="5296535" cy="5412740"/>
          </a:xfrm>
        </p:spPr>
        <p:txBody>
          <a:bodyPr>
            <a:normAutofit fontScale="97500"/>
          </a:bodyPr>
          <a:lstStyle/>
          <a:p>
            <a:pPr marL="0" algn="l">
              <a:buClrTx/>
              <a:buSzTx/>
              <a:buNone/>
            </a:pPr>
            <a:r>
              <a:rPr lang="en-US" sz="6000" dirty="0">
                <a:sym typeface="+mn-ea"/>
              </a:rPr>
              <a:t>Integrity</a:t>
            </a:r>
            <a:endParaRPr lang="en-US" sz="6000" dirty="0"/>
          </a:p>
          <a:p>
            <a:pPr marL="0" indent="0">
              <a:buNone/>
            </a:pPr>
            <a:endParaRPr lang="en-US" dirty="0"/>
          </a:p>
          <a:p>
            <a:pPr marL="0" algn="l">
              <a:buClrTx/>
              <a:buSzTx/>
              <a:buNone/>
            </a:pPr>
            <a:r>
              <a:rPr lang="en-US" sz="2700" dirty="0"/>
              <a:t>Integrity refers </a:t>
            </a:r>
            <a:r>
              <a:rPr lang="en-US" sz="2700" dirty="0">
                <a:solidFill>
                  <a:srgbClr val="FF0000"/>
                </a:solidFill>
              </a:rPr>
              <a:t>to protecting information</a:t>
            </a:r>
            <a:r>
              <a:rPr lang="en-US" sz="2700" dirty="0"/>
              <a:t> from being modified by unauthorized parties. </a:t>
            </a:r>
          </a:p>
          <a:p>
            <a:pPr marL="0" indent="0">
              <a:buNone/>
            </a:pPr>
            <a:endParaRPr lang="en-US" sz="2700" dirty="0"/>
          </a:p>
          <a:p>
            <a:pPr marL="0" algn="l">
              <a:buClrTx/>
              <a:buSzTx/>
              <a:buNone/>
            </a:pPr>
            <a:r>
              <a:rPr lang="en-US" sz="2700" dirty="0">
                <a:solidFill>
                  <a:srgbClr val="0000FF"/>
                </a:solidFill>
              </a:rPr>
              <a:t>Standard measures to guarantee integrity include:</a:t>
            </a:r>
          </a:p>
          <a:p>
            <a:pPr marL="514350" indent="-514350" algn="l">
              <a:lnSpc>
                <a:spcPct val="100000"/>
              </a:lnSpc>
              <a:spcBef>
                <a:spcPts val="0"/>
              </a:spcBef>
              <a:spcAft>
                <a:spcPts val="0"/>
              </a:spcAft>
              <a:buClrTx/>
              <a:buSzTx/>
              <a:buAutoNum type="arabicPeriod"/>
            </a:pPr>
            <a:endParaRPr lang="en-US" sz="2700" dirty="0">
              <a:solidFill>
                <a:srgbClr val="0000FF"/>
              </a:solidFill>
            </a:endParaRPr>
          </a:p>
          <a:p>
            <a:pPr marL="514350" indent="-514350" algn="l">
              <a:lnSpc>
                <a:spcPct val="100000"/>
              </a:lnSpc>
              <a:spcBef>
                <a:spcPts val="0"/>
              </a:spcBef>
              <a:spcAft>
                <a:spcPts val="0"/>
              </a:spcAft>
              <a:buClrTx/>
              <a:buSzTx/>
              <a:buAutoNum type="arabicPeriod"/>
            </a:pPr>
            <a:r>
              <a:rPr lang="en-US" sz="2500" dirty="0">
                <a:solidFill>
                  <a:srgbClr val="0000FF"/>
                </a:solidFill>
              </a:rPr>
              <a:t>Cryptographic checksums</a:t>
            </a:r>
          </a:p>
          <a:p>
            <a:pPr marL="514350" indent="-514350" algn="l">
              <a:lnSpc>
                <a:spcPct val="100000"/>
              </a:lnSpc>
              <a:spcBef>
                <a:spcPts val="0"/>
              </a:spcBef>
              <a:spcAft>
                <a:spcPts val="0"/>
              </a:spcAft>
              <a:buClrTx/>
              <a:buSzTx/>
              <a:buAutoNum type="arabicPeriod"/>
            </a:pPr>
            <a:r>
              <a:rPr lang="en-US" sz="2500" dirty="0">
                <a:solidFill>
                  <a:srgbClr val="0000FF"/>
                </a:solidFill>
              </a:rPr>
              <a:t>Using file permissions</a:t>
            </a:r>
          </a:p>
          <a:p>
            <a:pPr marL="514350" indent="-514350" algn="l">
              <a:lnSpc>
                <a:spcPct val="100000"/>
              </a:lnSpc>
              <a:spcBef>
                <a:spcPts val="0"/>
              </a:spcBef>
              <a:spcAft>
                <a:spcPts val="0"/>
              </a:spcAft>
              <a:buClrTx/>
              <a:buSzTx/>
              <a:buAutoNum type="arabicPeriod"/>
            </a:pPr>
            <a:r>
              <a:rPr lang="en-US" sz="2500" dirty="0" smtClean="0">
                <a:solidFill>
                  <a:srgbClr val="0000FF"/>
                </a:solidFill>
              </a:rPr>
              <a:t>Data </a:t>
            </a:r>
            <a:r>
              <a:rPr lang="en-US" sz="2500" dirty="0">
                <a:solidFill>
                  <a:srgbClr val="0000FF"/>
                </a:solidFill>
              </a:rPr>
              <a:t>backups</a:t>
            </a:r>
          </a:p>
          <a:p>
            <a:pPr marL="0" indent="0">
              <a:buNone/>
            </a:pPr>
            <a:endParaRPr lang="en-US" sz="4000" dirty="0">
              <a:solidFill>
                <a:srgbClr val="7030A0"/>
              </a:solidFill>
            </a:endParaRPr>
          </a:p>
        </p:txBody>
      </p:sp>
      <p:sp>
        <p:nvSpPr>
          <p:cNvPr id="4" name="Content Placeholder 2"/>
          <p:cNvSpPr>
            <a:spLocks noGrp="1"/>
          </p:cNvSpPr>
          <p:nvPr/>
        </p:nvSpPr>
        <p:spPr>
          <a:xfrm>
            <a:off x="6391275" y="848415"/>
            <a:ext cx="5387975" cy="457835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ym typeface="+mn-ea"/>
              </a:rPr>
              <a:t>Availability </a:t>
            </a:r>
          </a:p>
          <a:p>
            <a:pPr marL="0" indent="0">
              <a:buNone/>
            </a:pPr>
            <a:endParaRPr lang="en-US" sz="2400" dirty="0"/>
          </a:p>
          <a:p>
            <a:pPr marL="0" indent="0">
              <a:buNone/>
            </a:pPr>
            <a:r>
              <a:rPr lang="en-US" sz="2400" dirty="0"/>
              <a:t>Availability is making sure that </a:t>
            </a:r>
            <a:r>
              <a:rPr lang="en-US" sz="2400" dirty="0">
                <a:solidFill>
                  <a:srgbClr val="FF0000"/>
                </a:solidFill>
              </a:rPr>
              <a:t>authorized parties are able to access </a:t>
            </a:r>
            <a:r>
              <a:rPr lang="en-US" sz="2400" dirty="0"/>
              <a:t>the information when needed.</a:t>
            </a:r>
          </a:p>
          <a:p>
            <a:pPr marL="0" indent="0">
              <a:buNone/>
            </a:pPr>
            <a:endParaRPr lang="en-US" sz="2400" dirty="0">
              <a:solidFill>
                <a:srgbClr val="7030A0"/>
              </a:solidFill>
            </a:endParaRPr>
          </a:p>
          <a:p>
            <a:pPr marL="0" indent="0">
              <a:buNone/>
            </a:pPr>
            <a:r>
              <a:rPr lang="en-US" sz="2400" dirty="0">
                <a:solidFill>
                  <a:srgbClr val="0000FF"/>
                </a:solidFill>
              </a:rPr>
              <a:t>Standard measures to guarantee availability include:</a:t>
            </a:r>
          </a:p>
          <a:p>
            <a:pPr marL="0" indent="0">
              <a:buNone/>
            </a:pPr>
            <a:endParaRPr lang="en-US" sz="2400" dirty="0">
              <a:solidFill>
                <a:srgbClr val="0000FF"/>
              </a:solidFill>
            </a:endParaRPr>
          </a:p>
          <a:p>
            <a:pPr marL="514350" indent="-514350" algn="l">
              <a:lnSpc>
                <a:spcPct val="100000"/>
              </a:lnSpc>
              <a:spcBef>
                <a:spcPts val="0"/>
              </a:spcBef>
              <a:spcAft>
                <a:spcPts val="0"/>
              </a:spcAft>
              <a:buClrTx/>
              <a:buSzTx/>
              <a:buAutoNum type="arabicPeriod"/>
            </a:pPr>
            <a:r>
              <a:rPr lang="en-US" sz="2400" dirty="0">
                <a:solidFill>
                  <a:srgbClr val="0000FF"/>
                </a:solidFill>
              </a:rPr>
              <a:t>Backing up data to external drives</a:t>
            </a:r>
          </a:p>
          <a:p>
            <a:pPr marL="514350" indent="-514350" algn="l">
              <a:lnSpc>
                <a:spcPct val="100000"/>
              </a:lnSpc>
              <a:spcBef>
                <a:spcPts val="0"/>
              </a:spcBef>
              <a:spcAft>
                <a:spcPts val="0"/>
              </a:spcAft>
              <a:buClrTx/>
              <a:buSzTx/>
              <a:buAutoNum type="arabicPeriod"/>
            </a:pPr>
            <a:r>
              <a:rPr lang="en-US" sz="2400" dirty="0">
                <a:solidFill>
                  <a:srgbClr val="0000FF"/>
                </a:solidFill>
              </a:rPr>
              <a:t>Implementing firewalls</a:t>
            </a:r>
          </a:p>
          <a:p>
            <a:pPr marL="514350" indent="-514350" algn="l">
              <a:lnSpc>
                <a:spcPct val="100000"/>
              </a:lnSpc>
              <a:spcBef>
                <a:spcPts val="0"/>
              </a:spcBef>
              <a:spcAft>
                <a:spcPts val="0"/>
              </a:spcAft>
              <a:buClrTx/>
              <a:buSzTx/>
              <a:buAutoNum type="arabicPeriod"/>
            </a:pPr>
            <a:r>
              <a:rPr lang="en-US" sz="2400" dirty="0">
                <a:solidFill>
                  <a:srgbClr val="0000FF"/>
                </a:solidFill>
              </a:rPr>
              <a:t>Having backup power supplies</a:t>
            </a:r>
          </a:p>
          <a:p>
            <a:pPr marL="514350" indent="-514350" algn="l">
              <a:lnSpc>
                <a:spcPct val="100000"/>
              </a:lnSpc>
              <a:spcBef>
                <a:spcPts val="0"/>
              </a:spcBef>
              <a:spcAft>
                <a:spcPts val="0"/>
              </a:spcAft>
              <a:buClrTx/>
              <a:buSzTx/>
              <a:buAutoNum type="arabicPeriod"/>
            </a:pPr>
            <a:r>
              <a:rPr lang="en-US" sz="2400" dirty="0">
                <a:solidFill>
                  <a:srgbClr val="0000FF"/>
                </a:solidFill>
              </a:rPr>
              <a:t>Data redundancy</a:t>
            </a:r>
          </a:p>
        </p:txBody>
      </p:sp>
      <p:sp>
        <p:nvSpPr>
          <p:cNvPr id="5" name="Slide Number Placeholder 4"/>
          <p:cNvSpPr>
            <a:spLocks noGrp="1"/>
          </p:cNvSpPr>
          <p:nvPr>
            <p:ph type="sldNum" sz="quarter" idx="12"/>
          </p:nvPr>
        </p:nvSpPr>
        <p:spPr/>
        <p:txBody>
          <a:bodyPr/>
          <a:lstStyle/>
          <a:p>
            <a:fld id="{9B618960-8005-486C-9A75-10CB2AAC16F9}"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mage2.jpeg"/>
          <p:cNvSpPr/>
          <p:nvPr/>
        </p:nvSpPr>
        <p:spPr>
          <a:xfrm>
            <a:off x="3766268" y="1711519"/>
            <a:ext cx="4659465" cy="3434963"/>
          </a:xfrm>
        </p:spPr>
      </p:sp>
      <p:sp>
        <p:nvSpPr>
          <p:cNvPr id="5" name="image2.jpeg"/>
          <p:cNvSpPr/>
          <p:nvPr/>
        </p:nvSpPr>
        <p:spPr>
          <a:xfrm>
            <a:off x="3893268" y="1838519"/>
            <a:ext cx="4659465" cy="3434963"/>
          </a:xfrm>
        </p:spPr>
      </p:sp>
      <p:sp>
        <p:nvSpPr>
          <p:cNvPr id="6" name="image2.jpeg"/>
          <p:cNvSpPr/>
          <p:nvPr/>
        </p:nvSpPr>
        <p:spPr>
          <a:xfrm>
            <a:off x="4020268" y="1965519"/>
            <a:ext cx="4659465" cy="3434963"/>
          </a:xfrm>
        </p:spPr>
      </p:sp>
      <p:pic>
        <p:nvPicPr>
          <p:cNvPr id="7" name="Content Placeholder 6"/>
          <p:cNvPicPr>
            <a:picLocks noGrp="1" noChangeAspect="1"/>
          </p:cNvPicPr>
          <p:nvPr>
            <p:ph idx="1"/>
          </p:nvPr>
        </p:nvPicPr>
        <p:blipFill>
          <a:blip r:embed="rId2"/>
          <a:srcRect b="9062"/>
          <a:stretch>
            <a:fillRect/>
          </a:stretch>
        </p:blipFill>
        <p:spPr>
          <a:xfrm>
            <a:off x="951230" y="0"/>
            <a:ext cx="9849485" cy="6736715"/>
          </a:xfrm>
          <a:prstGeom prst="rect">
            <a:avLst/>
          </a:prstGeom>
        </p:spPr>
      </p:pic>
      <p:sp>
        <p:nvSpPr>
          <p:cNvPr id="8" name="Slide Number Placeholder 7"/>
          <p:cNvSpPr>
            <a:spLocks noGrp="1"/>
          </p:cNvSpPr>
          <p:nvPr>
            <p:ph type="sldNum" sz="quarter" idx="12"/>
          </p:nvPr>
        </p:nvSpPr>
        <p:spPr/>
        <p:txBody>
          <a:bodyPr/>
          <a:lstStyle/>
          <a:p>
            <a:fld id="{9B618960-8005-486C-9A75-10CB2AAC16F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60" y="262890"/>
            <a:ext cx="10924540" cy="6490335"/>
          </a:xfrm>
        </p:spPr>
        <p:txBody>
          <a:bodyPr/>
          <a:lstStyle/>
          <a:p>
            <a:pPr marL="0" indent="0">
              <a:buNone/>
            </a:pPr>
            <a:r>
              <a:rPr lang="en-US" sz="2000" dirty="0"/>
              <a:t>The 7 layers of cyber security should center on the mission critical assets you are seeking to protect.</a:t>
            </a:r>
          </a:p>
          <a:p>
            <a:pPr marL="0" indent="0">
              <a:buNone/>
            </a:pPr>
            <a:endParaRPr lang="en-US" sz="2000" dirty="0"/>
          </a:p>
          <a:p>
            <a:pPr marL="0" indent="0">
              <a:lnSpc>
                <a:spcPct val="90000"/>
              </a:lnSpc>
              <a:spcBef>
                <a:spcPts val="1500"/>
              </a:spcBef>
              <a:spcAft>
                <a:spcPts val="0"/>
              </a:spcAft>
              <a:buNone/>
            </a:pPr>
            <a:r>
              <a:rPr lang="en-US" sz="2000" b="1" dirty="0">
                <a:solidFill>
                  <a:srgbClr val="7030A0"/>
                </a:solidFill>
              </a:rPr>
              <a:t>1: Mission Critical Assets</a:t>
            </a:r>
            <a:r>
              <a:rPr lang="en-US" sz="2000" dirty="0"/>
              <a:t> – This is the data you need to protect</a:t>
            </a:r>
          </a:p>
          <a:p>
            <a:pPr marL="0" indent="0">
              <a:lnSpc>
                <a:spcPct val="90000"/>
              </a:lnSpc>
              <a:spcBef>
                <a:spcPts val="1500"/>
              </a:spcBef>
              <a:spcAft>
                <a:spcPts val="0"/>
              </a:spcAft>
              <a:buNone/>
            </a:pPr>
            <a:r>
              <a:rPr lang="en-US" sz="2000" b="1" dirty="0">
                <a:solidFill>
                  <a:srgbClr val="7030A0"/>
                </a:solidFill>
              </a:rPr>
              <a:t>2: Data Security </a:t>
            </a:r>
            <a:r>
              <a:rPr lang="en-US" sz="2000" dirty="0"/>
              <a:t>– Data </a:t>
            </a:r>
            <a:r>
              <a:rPr lang="en-US" sz="2000" dirty="0" smtClean="0"/>
              <a:t>security controls </a:t>
            </a:r>
            <a:r>
              <a:rPr lang="en-US" sz="2000" dirty="0"/>
              <a:t>protect the storage and transfer of data.</a:t>
            </a:r>
          </a:p>
          <a:p>
            <a:pPr marL="0" indent="0">
              <a:lnSpc>
                <a:spcPct val="90000"/>
              </a:lnSpc>
              <a:spcBef>
                <a:spcPts val="1500"/>
              </a:spcBef>
              <a:spcAft>
                <a:spcPts val="0"/>
              </a:spcAft>
              <a:buNone/>
            </a:pPr>
            <a:r>
              <a:rPr lang="en-US" sz="2000" b="1" dirty="0">
                <a:solidFill>
                  <a:srgbClr val="7030A0"/>
                </a:solidFill>
              </a:rPr>
              <a:t>3: Application Security </a:t>
            </a:r>
            <a:r>
              <a:rPr lang="en-US" sz="2000" dirty="0"/>
              <a:t>– Applications security controls protect access to an application, an application’s access to your mission critical assets, and the internal security of the application. </a:t>
            </a:r>
          </a:p>
          <a:p>
            <a:pPr marL="0" indent="0">
              <a:lnSpc>
                <a:spcPct val="90000"/>
              </a:lnSpc>
              <a:spcBef>
                <a:spcPts val="1500"/>
              </a:spcBef>
              <a:spcAft>
                <a:spcPts val="0"/>
              </a:spcAft>
              <a:buNone/>
            </a:pPr>
            <a:r>
              <a:rPr lang="en-US" sz="2000" dirty="0"/>
              <a:t>4: </a:t>
            </a:r>
            <a:r>
              <a:rPr lang="en-US" sz="2000" b="1" dirty="0">
                <a:solidFill>
                  <a:srgbClr val="7030A0"/>
                </a:solidFill>
              </a:rPr>
              <a:t>Endpoint Security </a:t>
            </a:r>
            <a:r>
              <a:rPr lang="en-US" sz="2000" dirty="0"/>
              <a:t>– Endpoint security controls protect the connection </a:t>
            </a:r>
            <a:r>
              <a:rPr lang="en-US" sz="2000" dirty="0">
                <a:solidFill>
                  <a:srgbClr val="FF0000"/>
                </a:solidFill>
              </a:rPr>
              <a:t>between devices and the network.</a:t>
            </a:r>
          </a:p>
          <a:p>
            <a:pPr marL="0" indent="0">
              <a:lnSpc>
                <a:spcPct val="90000"/>
              </a:lnSpc>
              <a:spcBef>
                <a:spcPts val="1500"/>
              </a:spcBef>
              <a:spcAft>
                <a:spcPts val="0"/>
              </a:spcAft>
              <a:buNone/>
            </a:pPr>
            <a:r>
              <a:rPr lang="en-US" sz="2000" b="1" dirty="0">
                <a:solidFill>
                  <a:srgbClr val="7030A0"/>
                </a:solidFill>
              </a:rPr>
              <a:t>5: Network Security </a:t>
            </a:r>
            <a:r>
              <a:rPr lang="en-US" sz="2000" dirty="0"/>
              <a:t>– Network security controls protect an </a:t>
            </a:r>
            <a:r>
              <a:rPr lang="en-US" sz="2000" dirty="0">
                <a:solidFill>
                  <a:srgbClr val="FF0000"/>
                </a:solidFill>
              </a:rPr>
              <a:t>organization’s network and prevent unauthorized access of the network.</a:t>
            </a:r>
          </a:p>
          <a:p>
            <a:pPr marL="0" indent="0">
              <a:lnSpc>
                <a:spcPct val="90000"/>
              </a:lnSpc>
              <a:spcBef>
                <a:spcPts val="1500"/>
              </a:spcBef>
              <a:spcAft>
                <a:spcPts val="0"/>
              </a:spcAft>
              <a:buNone/>
            </a:pPr>
            <a:r>
              <a:rPr lang="en-US" sz="2000" b="1" dirty="0">
                <a:solidFill>
                  <a:srgbClr val="7030A0"/>
                </a:solidFill>
              </a:rPr>
              <a:t>6: Perimeter Security – </a:t>
            </a:r>
            <a:r>
              <a:rPr lang="en-US" sz="2000" dirty="0"/>
              <a:t>Perimeter security controls include both the </a:t>
            </a:r>
            <a:r>
              <a:rPr lang="en-US" sz="2000" dirty="0">
                <a:solidFill>
                  <a:srgbClr val="FF0000"/>
                </a:solidFill>
              </a:rPr>
              <a:t>physical and digital security methodologies that protect the business overall</a:t>
            </a:r>
            <a:r>
              <a:rPr lang="en-US" sz="2000" dirty="0"/>
              <a:t>.</a:t>
            </a:r>
          </a:p>
          <a:p>
            <a:pPr marL="0" indent="0">
              <a:lnSpc>
                <a:spcPct val="90000"/>
              </a:lnSpc>
              <a:spcBef>
                <a:spcPts val="1500"/>
              </a:spcBef>
              <a:spcAft>
                <a:spcPts val="0"/>
              </a:spcAft>
              <a:buNone/>
            </a:pPr>
            <a:r>
              <a:rPr lang="en-US" sz="2000" b="1" dirty="0">
                <a:solidFill>
                  <a:srgbClr val="7030A0"/>
                </a:solidFill>
              </a:rPr>
              <a:t>7: The Human Layer –</a:t>
            </a:r>
            <a:r>
              <a:rPr lang="en-US" sz="2000" dirty="0"/>
              <a:t> Humans are the </a:t>
            </a:r>
            <a:r>
              <a:rPr lang="en-US" sz="2000" b="1" dirty="0">
                <a:solidFill>
                  <a:srgbClr val="FF0000"/>
                </a:solidFill>
              </a:rPr>
              <a:t>weakest link </a:t>
            </a:r>
            <a:r>
              <a:rPr lang="en-US" sz="2000" dirty="0"/>
              <a:t>in any cyber security posture. </a:t>
            </a:r>
            <a:r>
              <a:rPr lang="en-US" sz="2000" dirty="0">
                <a:solidFill>
                  <a:srgbClr val="FF0000"/>
                </a:solidFill>
              </a:rPr>
              <a:t>Human security controls include phishing simulations </a:t>
            </a:r>
            <a:r>
              <a:rPr lang="en-US" sz="2000" dirty="0"/>
              <a:t>and access management controls that protect </a:t>
            </a:r>
            <a:r>
              <a:rPr lang="en-US" sz="2000" dirty="0">
                <a:solidFill>
                  <a:srgbClr val="FF0000"/>
                </a:solidFill>
              </a:rPr>
              <a:t>mission critical assets</a:t>
            </a:r>
            <a:r>
              <a:rPr lang="en-US" sz="2000" dirty="0"/>
              <a:t> from a wide variety </a:t>
            </a:r>
            <a:r>
              <a:rPr lang="en-US" sz="2000" dirty="0">
                <a:solidFill>
                  <a:srgbClr val="FF0000"/>
                </a:solidFill>
              </a:rPr>
              <a:t>of human threats</a:t>
            </a:r>
            <a:r>
              <a:rPr lang="en-US" sz="2000" dirty="0"/>
              <a:t>, including cyber criminals, malicious insiders, and negligent users.</a:t>
            </a:r>
          </a:p>
        </p:txBody>
      </p:sp>
      <p:sp>
        <p:nvSpPr>
          <p:cNvPr id="4" name="Slide Number Placeholder 3"/>
          <p:cNvSpPr>
            <a:spLocks noGrp="1"/>
          </p:cNvSpPr>
          <p:nvPr>
            <p:ph type="sldNum" sz="quarter" idx="12"/>
          </p:nvPr>
        </p:nvSpPr>
        <p:spPr/>
        <p:txBody>
          <a:bodyPr/>
          <a:lstStyle/>
          <a:p>
            <a:fld id="{9B618960-8005-486C-9A75-10CB2AAC16F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98120"/>
            <a:ext cx="4173970" cy="2098675"/>
          </a:xfrm>
        </p:spPr>
        <p:txBody>
          <a:bodyPr>
            <a:normAutofit/>
          </a:bodyPr>
          <a:lstStyle/>
          <a:p>
            <a:r>
              <a:rPr lang="en-US" sz="4000" dirty="0"/>
              <a:t>Older Model of </a:t>
            </a:r>
            <a:r>
              <a:rPr lang="en-US" sz="4000" dirty="0" smtClean="0"/>
              <a:t>Cyber Security (CS)</a:t>
            </a:r>
            <a:endParaRPr lang="en-US" sz="4000" dirty="0"/>
          </a:p>
        </p:txBody>
      </p:sp>
      <p:pic>
        <p:nvPicPr>
          <p:cNvPr id="4" name="Content Placeholder 3"/>
          <p:cNvPicPr>
            <a:picLocks noGrp="1" noChangeAspect="1"/>
          </p:cNvPicPr>
          <p:nvPr>
            <p:ph idx="1"/>
          </p:nvPr>
        </p:nvPicPr>
        <p:blipFill>
          <a:blip r:embed="rId2"/>
          <a:srcRect l="3986" r="8710"/>
          <a:stretch>
            <a:fillRect/>
          </a:stretch>
        </p:blipFill>
        <p:spPr>
          <a:xfrm>
            <a:off x="4972050" y="388620"/>
            <a:ext cx="6995160" cy="6080760"/>
          </a:xfrm>
          <a:prstGeom prst="rect">
            <a:avLst/>
          </a:prstGeom>
        </p:spPr>
      </p:pic>
      <p:sp>
        <p:nvSpPr>
          <p:cNvPr id="5" name="Text Box 4"/>
          <p:cNvSpPr txBox="1"/>
          <p:nvPr/>
        </p:nvSpPr>
        <p:spPr>
          <a:xfrm>
            <a:off x="104140" y="2524760"/>
            <a:ext cx="4197985" cy="3108543"/>
          </a:xfrm>
          <a:prstGeom prst="rect">
            <a:avLst/>
          </a:prstGeom>
          <a:noFill/>
        </p:spPr>
        <p:txBody>
          <a:bodyPr wrap="square" rtlCol="0" anchor="t">
            <a:spAutoFit/>
          </a:bodyPr>
          <a:lstStyle/>
          <a:p>
            <a:r>
              <a:rPr lang="en-US" sz="2800" dirty="0">
                <a:sym typeface="+mn-ea"/>
              </a:rPr>
              <a:t> </a:t>
            </a:r>
            <a:r>
              <a:rPr lang="en-US" sz="2800" dirty="0" smtClean="0">
                <a:sym typeface="+mn-ea"/>
              </a:rPr>
              <a:t>CS </a:t>
            </a:r>
            <a:r>
              <a:rPr lang="en-US" sz="2800" dirty="0">
                <a:sym typeface="+mn-ea"/>
              </a:rPr>
              <a:t>today goes far beyond a networking-only approach. Today, </a:t>
            </a:r>
            <a:r>
              <a:rPr lang="en-US" sz="2800" dirty="0" smtClean="0">
                <a:sym typeface="+mn-ea"/>
              </a:rPr>
              <a:t>CS traverses </a:t>
            </a:r>
            <a:r>
              <a:rPr lang="en-US" sz="2800" dirty="0">
                <a:sym typeface="+mn-ea"/>
              </a:rPr>
              <a:t>far beyond the network realm to the endpoint, perimeter, and the humans on the other side.</a:t>
            </a:r>
          </a:p>
        </p:txBody>
      </p:sp>
      <p:sp>
        <p:nvSpPr>
          <p:cNvPr id="6" name="Slide Number Placeholder 5"/>
          <p:cNvSpPr>
            <a:spLocks noGrp="1"/>
          </p:cNvSpPr>
          <p:nvPr>
            <p:ph type="sldNum" sz="quarter" idx="12"/>
          </p:nvPr>
        </p:nvSpPr>
        <p:spPr/>
        <p:txBody>
          <a:bodyPr/>
          <a:lstStyle/>
          <a:p>
            <a:fld id="{9B618960-8005-486C-9A75-10CB2AAC16F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820"/>
          </a:xfrm>
        </p:spPr>
        <p:txBody>
          <a:bodyPr>
            <a:normAutofit/>
          </a:bodyPr>
          <a:lstStyle/>
          <a:p>
            <a:pPr algn="ctr"/>
            <a:r>
              <a:rPr lang="en-US" dirty="0">
                <a:solidFill>
                  <a:srgbClr val="FF0000"/>
                </a:solidFill>
                <a:sym typeface="+mn-ea"/>
              </a:rPr>
              <a:t>Vulnerability, threat, Harmful acts</a:t>
            </a:r>
            <a:endParaRPr lang="en-US" dirty="0">
              <a:solidFill>
                <a:srgbClr val="FF0000"/>
              </a:solidFill>
            </a:endParaRPr>
          </a:p>
        </p:txBody>
      </p:sp>
      <p:sp>
        <p:nvSpPr>
          <p:cNvPr id="3" name="Content Placeholder 2"/>
          <p:cNvSpPr>
            <a:spLocks noGrp="1"/>
          </p:cNvSpPr>
          <p:nvPr>
            <p:ph idx="1"/>
          </p:nvPr>
        </p:nvSpPr>
        <p:spPr>
          <a:xfrm>
            <a:off x="838200" y="1083945"/>
            <a:ext cx="10515600" cy="5093335"/>
          </a:xfrm>
        </p:spPr>
        <p:txBody>
          <a:bodyPr>
            <a:normAutofit fontScale="80000" lnSpcReduction="10000"/>
          </a:bodyPr>
          <a:lstStyle/>
          <a:p>
            <a:pPr marL="0" indent="0">
              <a:lnSpc>
                <a:spcPct val="150000"/>
              </a:lnSpc>
              <a:buNone/>
            </a:pPr>
            <a:r>
              <a:rPr lang="en-US" dirty="0"/>
              <a:t>No system </a:t>
            </a:r>
            <a:r>
              <a:rPr lang="en-US" b="1" dirty="0">
                <a:solidFill>
                  <a:srgbClr val="0000FF"/>
                </a:solidFill>
              </a:rPr>
              <a:t>is immune to attacks </a:t>
            </a:r>
            <a:r>
              <a:rPr lang="en-US" dirty="0" smtClean="0"/>
              <a:t>– </a:t>
            </a:r>
          </a:p>
          <a:p>
            <a:pPr marL="457200" lvl="1" indent="0">
              <a:lnSpc>
                <a:spcPct val="150000"/>
              </a:lnSpc>
              <a:buNone/>
            </a:pPr>
            <a:r>
              <a:rPr lang="en-US" dirty="0" smtClean="0"/>
              <a:t>Any </a:t>
            </a:r>
            <a:r>
              <a:rPr lang="en-US" dirty="0"/>
              <a:t>company that manages, transmits, stores, or otherwise handles </a:t>
            </a:r>
            <a:r>
              <a:rPr lang="en-US" dirty="0" smtClean="0"/>
              <a:t>data </a:t>
            </a:r>
            <a:r>
              <a:rPr lang="en-US" b="1" dirty="0" smtClean="0">
                <a:solidFill>
                  <a:srgbClr val="FF0000"/>
                </a:solidFill>
              </a:rPr>
              <a:t>has to institute </a:t>
            </a:r>
            <a:r>
              <a:rPr lang="en-US" b="1" dirty="0">
                <a:solidFill>
                  <a:srgbClr val="FF0000"/>
                </a:solidFill>
              </a:rPr>
              <a:t>and enforce mechanisms to monitor</a:t>
            </a:r>
            <a:r>
              <a:rPr lang="en-US" dirty="0"/>
              <a:t> their </a:t>
            </a:r>
            <a:r>
              <a:rPr lang="en-US" dirty="0">
                <a:solidFill>
                  <a:srgbClr val="0000FF"/>
                </a:solidFill>
              </a:rPr>
              <a:t>cyber environment, </a:t>
            </a:r>
            <a:r>
              <a:rPr lang="en-US" dirty="0" smtClean="0">
                <a:solidFill>
                  <a:srgbClr val="0000FF"/>
                </a:solidFill>
              </a:rPr>
              <a:t>identify </a:t>
            </a:r>
            <a:r>
              <a:rPr lang="en-US" dirty="0"/>
              <a:t>vulnerabilities, and close up </a:t>
            </a:r>
            <a:r>
              <a:rPr lang="en-US" dirty="0">
                <a:solidFill>
                  <a:srgbClr val="0000FF"/>
                </a:solidFill>
              </a:rPr>
              <a:t>security gaps </a:t>
            </a:r>
            <a:r>
              <a:rPr lang="en-US" dirty="0"/>
              <a:t>as quickly as possible</a:t>
            </a:r>
            <a:r>
              <a:rPr lang="en-US" dirty="0" smtClean="0"/>
              <a:t>.</a:t>
            </a:r>
          </a:p>
          <a:p>
            <a:pPr marL="0" indent="0">
              <a:lnSpc>
                <a:spcPct val="150000"/>
              </a:lnSpc>
              <a:buNone/>
            </a:pPr>
            <a:r>
              <a:rPr lang="en-US" dirty="0" smtClean="0"/>
              <a:t>A  </a:t>
            </a:r>
            <a:r>
              <a:rPr lang="en-US" dirty="0" smtClean="0">
                <a:solidFill>
                  <a:srgbClr val="FF0000"/>
                </a:solidFill>
              </a:rPr>
              <a:t>vulnerability</a:t>
            </a:r>
            <a:r>
              <a:rPr lang="en-US" dirty="0" smtClean="0"/>
              <a:t>  is  a  </a:t>
            </a:r>
            <a:r>
              <a:rPr lang="en-US" b="1" dirty="0" smtClean="0">
                <a:solidFill>
                  <a:srgbClr val="0000FF"/>
                </a:solidFill>
              </a:rPr>
              <a:t>weakness  </a:t>
            </a:r>
            <a:r>
              <a:rPr lang="en-US" dirty="0" smtClean="0"/>
              <a:t>or  lacuna  in  </a:t>
            </a:r>
            <a:r>
              <a:rPr lang="en-US" dirty="0" smtClean="0">
                <a:solidFill>
                  <a:srgbClr val="0000FF"/>
                </a:solidFill>
              </a:rPr>
              <a:t>a policy,    procedure,    protocol,    hardware    or software </a:t>
            </a:r>
            <a:r>
              <a:rPr lang="en-US" dirty="0" smtClean="0"/>
              <a:t> within  an  organization  that  has  the potential to </a:t>
            </a:r>
            <a:r>
              <a:rPr lang="en-US" dirty="0" smtClean="0">
                <a:solidFill>
                  <a:srgbClr val="0000FF"/>
                </a:solidFill>
              </a:rPr>
              <a:t>cause it damage or loss</a:t>
            </a:r>
            <a:r>
              <a:rPr lang="en-US" dirty="0" smtClean="0"/>
              <a:t>. A </a:t>
            </a:r>
            <a:r>
              <a:rPr lang="en-US" dirty="0" smtClean="0">
                <a:solidFill>
                  <a:srgbClr val="FF0000"/>
                </a:solidFill>
              </a:rPr>
              <a:t>vulnerability</a:t>
            </a:r>
            <a:r>
              <a:rPr lang="en-US" dirty="0" smtClean="0"/>
              <a:t> is a </a:t>
            </a:r>
            <a:r>
              <a:rPr lang="en-US" b="1" dirty="0" smtClean="0"/>
              <a:t>weakness that makes a threat possible</a:t>
            </a:r>
            <a:r>
              <a:rPr lang="en-US" dirty="0" smtClean="0"/>
              <a:t>. </a:t>
            </a:r>
          </a:p>
          <a:p>
            <a:pPr marL="0" indent="0">
              <a:lnSpc>
                <a:spcPct val="150000"/>
              </a:lnSpc>
              <a:buNone/>
            </a:pPr>
            <a:r>
              <a:rPr lang="en-US" b="1" dirty="0" smtClean="0">
                <a:solidFill>
                  <a:srgbClr val="7030A0"/>
                </a:solidFill>
              </a:rPr>
              <a:t>Before </a:t>
            </a:r>
            <a:r>
              <a:rPr lang="en-US" b="1" dirty="0">
                <a:solidFill>
                  <a:srgbClr val="7030A0"/>
                </a:solidFill>
              </a:rPr>
              <a:t>identifying specific dangers to modern data systems, it is crucial to understand the distinction </a:t>
            </a:r>
            <a:r>
              <a:rPr lang="en-US" b="1" dirty="0">
                <a:solidFill>
                  <a:srgbClr val="C00000"/>
                </a:solidFill>
              </a:rPr>
              <a:t>between cyber threats and vulnerabilities</a:t>
            </a:r>
            <a:r>
              <a:rPr lang="en-US" b="1" dirty="0">
                <a:solidFill>
                  <a:srgbClr val="7030A0"/>
                </a:solidFill>
              </a:rPr>
              <a:t>.</a:t>
            </a:r>
          </a:p>
          <a:p>
            <a:pPr marL="0" indent="0">
              <a:lnSpc>
                <a:spcPct val="150000"/>
              </a:lnSpc>
              <a:buNone/>
            </a:pPr>
            <a:endParaRPr lang="en-US" dirty="0">
              <a:gradFill>
                <a:gsLst>
                  <a:gs pos="0">
                    <a:srgbClr val="E30000"/>
                  </a:gs>
                  <a:gs pos="100000">
                    <a:srgbClr val="760303"/>
                  </a:gs>
                </a:gsLst>
                <a:lin scaled="0"/>
              </a:gradFill>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Threat is a possible security violation </a:t>
            </a:r>
            <a:r>
              <a:rPr lang="en-US" dirty="0" smtClean="0"/>
              <a:t>that might exploit the vulnerability of a system or asset. </a:t>
            </a:r>
          </a:p>
          <a:p>
            <a:r>
              <a:rPr lang="en-US" dirty="0" smtClean="0">
                <a:solidFill>
                  <a:srgbClr val="C00000"/>
                </a:solidFill>
              </a:rPr>
              <a:t>Attack</a:t>
            </a:r>
            <a:r>
              <a:rPr lang="en-US" dirty="0" smtClean="0"/>
              <a:t> is an </a:t>
            </a:r>
            <a:r>
              <a:rPr lang="en-US" dirty="0" smtClean="0">
                <a:solidFill>
                  <a:srgbClr val="FF0000"/>
                </a:solidFill>
              </a:rPr>
              <a:t>deliberate unauthorized </a:t>
            </a:r>
            <a:r>
              <a:rPr lang="en-US" dirty="0" smtClean="0"/>
              <a:t>action on a system or asset. </a:t>
            </a:r>
            <a:r>
              <a:rPr lang="en-US" dirty="0" smtClean="0">
                <a:solidFill>
                  <a:srgbClr val="C00000"/>
                </a:solidFill>
              </a:rPr>
              <a:t>Attack</a:t>
            </a:r>
            <a:r>
              <a:rPr lang="en-US" dirty="0" smtClean="0"/>
              <a:t> can be classified as active and passive attack</a:t>
            </a:r>
          </a:p>
          <a:p>
            <a:r>
              <a:rPr lang="en-US" dirty="0" smtClean="0">
                <a:solidFill>
                  <a:srgbClr val="FF0000"/>
                </a:solidFill>
              </a:rPr>
              <a:t>Cyber-attacks</a:t>
            </a:r>
            <a:r>
              <a:rPr lang="en-US" dirty="0" smtClean="0"/>
              <a:t> include threats like </a:t>
            </a:r>
            <a:r>
              <a:rPr lang="en-US" b="1" dirty="0" smtClean="0">
                <a:solidFill>
                  <a:srgbClr val="0000FF"/>
                </a:solidFill>
              </a:rPr>
              <a:t>computer viruses, data breaches, and Denial of Service (</a:t>
            </a:r>
            <a:r>
              <a:rPr lang="en-US" b="1" dirty="0" err="1" smtClean="0">
                <a:solidFill>
                  <a:srgbClr val="0000FF"/>
                </a:solidFill>
              </a:rPr>
              <a:t>DoS</a:t>
            </a:r>
            <a:r>
              <a:rPr lang="en-US" b="1" dirty="0" smtClean="0">
                <a:solidFill>
                  <a:srgbClr val="0000FF"/>
                </a:solidFill>
              </a:rPr>
              <a:t>) attacks.</a:t>
            </a:r>
            <a:endParaRPr lang="en-US" b="1" dirty="0">
              <a:solidFill>
                <a:srgbClr val="0000FF"/>
              </a:solidFill>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ym typeface="+mn-ea"/>
              </a:rPr>
              <a:t>Course Objectives</a:t>
            </a:r>
            <a:r>
              <a:rPr lang="en-US"/>
              <a:t/>
            </a:r>
            <a:br>
              <a:rPr lang="en-US"/>
            </a:br>
            <a:endParaRPr lang="en-US"/>
          </a:p>
        </p:txBody>
      </p:sp>
      <p:sp>
        <p:nvSpPr>
          <p:cNvPr id="3" name="Content Placeholder 2"/>
          <p:cNvSpPr>
            <a:spLocks noGrp="1"/>
          </p:cNvSpPr>
          <p:nvPr>
            <p:ph idx="1"/>
          </p:nvPr>
        </p:nvSpPr>
        <p:spPr/>
        <p:txBody>
          <a:bodyPr>
            <a:normAutofit/>
          </a:bodyPr>
          <a:lstStyle/>
          <a:p>
            <a:pPr marL="457200" indent="-457200">
              <a:buAutoNum type="arabicPeriod"/>
            </a:pPr>
            <a:r>
              <a:rPr lang="en-US"/>
              <a:t>To familiarize with network security, network security threats, security services, and countermeasures.</a:t>
            </a:r>
          </a:p>
          <a:p>
            <a:pPr marL="457200" indent="-457200">
              <a:buAutoNum type="arabicPeriod"/>
            </a:pPr>
            <a:r>
              <a:rPr lang="en-US"/>
              <a:t>To be aware of computer security and Internet security.</a:t>
            </a:r>
          </a:p>
          <a:p>
            <a:pPr marL="457200" indent="-457200">
              <a:buAutoNum type="arabicPeriod"/>
            </a:pPr>
            <a:r>
              <a:rPr lang="en-US"/>
              <a:t>To study the defensive techniques against these attacks.</a:t>
            </a:r>
          </a:p>
          <a:p>
            <a:pPr marL="457200" indent="-457200">
              <a:buAutoNum type="arabicPeriod"/>
            </a:pPr>
            <a:r>
              <a:rPr lang="en-US"/>
              <a:t>To familiarize with cyber forensics.</a:t>
            </a:r>
          </a:p>
          <a:p>
            <a:pPr marL="457200" indent="-457200">
              <a:buAutoNum type="arabicPeriod"/>
            </a:pPr>
            <a:r>
              <a:rPr lang="en-US"/>
              <a:t>To be aware of cyber crime related to mobile and laptop etc.</a:t>
            </a:r>
          </a:p>
          <a:p>
            <a:pPr marL="457200" indent="-457200">
              <a:buAutoNum type="arabicPeriod"/>
            </a:pPr>
            <a:r>
              <a:rPr lang="en-US"/>
              <a:t>To acquire knowledge relating to Cyberspace laws and Cyber crimes.</a:t>
            </a:r>
          </a:p>
          <a:p>
            <a:pPr marL="457200" indent="-457200">
              <a:buAutoNum type="arabicPeriod"/>
            </a:pPr>
            <a:r>
              <a:rPr lang="en-US"/>
              <a:t>To understand ethical laws of computer for different countries, Offences under the Cyberspace and Internet in India.</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820"/>
          </a:xfrm>
        </p:spPr>
        <p:txBody>
          <a:bodyPr>
            <a:normAutofit/>
          </a:bodyPr>
          <a:lstStyle/>
          <a:p>
            <a:r>
              <a:rPr lang="en-US" dirty="0">
                <a:sym typeface="+mn-ea"/>
              </a:rPr>
              <a:t>Vulnerability, threat, Harmful </a:t>
            </a:r>
            <a:r>
              <a:rPr lang="en-US" dirty="0" smtClean="0">
                <a:sym typeface="+mn-ea"/>
              </a:rPr>
              <a:t>acts (Contd.)</a:t>
            </a:r>
            <a:endParaRPr lang="en-US" dirty="0"/>
          </a:p>
        </p:txBody>
      </p:sp>
      <p:sp>
        <p:nvSpPr>
          <p:cNvPr id="3" name="Content Placeholder 2"/>
          <p:cNvSpPr>
            <a:spLocks noGrp="1"/>
          </p:cNvSpPr>
          <p:nvPr>
            <p:ph idx="1"/>
          </p:nvPr>
        </p:nvSpPr>
        <p:spPr>
          <a:xfrm>
            <a:off x="838200" y="1083945"/>
            <a:ext cx="10515600" cy="5093335"/>
          </a:xfrm>
        </p:spPr>
        <p:txBody>
          <a:bodyPr>
            <a:normAutofit fontScale="87500"/>
          </a:bodyPr>
          <a:lstStyle/>
          <a:p>
            <a:pPr marL="0" indent="0">
              <a:buNone/>
            </a:pPr>
            <a:endParaRPr lang="en-US" dirty="0" smtClean="0"/>
          </a:p>
          <a:p>
            <a:pPr marL="0" indent="0">
              <a:buNone/>
            </a:pPr>
            <a:r>
              <a:rPr lang="en-US" dirty="0" smtClean="0">
                <a:gradFill>
                  <a:gsLst>
                    <a:gs pos="0">
                      <a:srgbClr val="E30000"/>
                    </a:gs>
                    <a:gs pos="100000">
                      <a:srgbClr val="760303"/>
                    </a:gs>
                  </a:gsLst>
                  <a:lin scaled="0"/>
                </a:gradFill>
              </a:rPr>
              <a:t>Cyber </a:t>
            </a:r>
            <a:r>
              <a:rPr lang="en-US" dirty="0">
                <a:gradFill>
                  <a:gsLst>
                    <a:gs pos="0">
                      <a:srgbClr val="E30000"/>
                    </a:gs>
                    <a:gs pos="100000">
                      <a:srgbClr val="760303"/>
                    </a:gs>
                  </a:gsLst>
                  <a:lin scaled="0"/>
                </a:gradFill>
              </a:rPr>
              <a:t>threats are security incidents or circumstances with the potential to have a negative outcome for your network or other data management systems.</a:t>
            </a:r>
          </a:p>
          <a:p>
            <a:pPr marL="0" indent="0">
              <a:buNone/>
            </a:pPr>
            <a:r>
              <a:rPr lang="en-US" dirty="0" smtClean="0">
                <a:solidFill>
                  <a:srgbClr val="FF0000"/>
                </a:solidFill>
              </a:rPr>
              <a:t>(Or) Possibility of a </a:t>
            </a:r>
            <a:r>
              <a:rPr lang="en-US" b="1" dirty="0" smtClean="0">
                <a:solidFill>
                  <a:srgbClr val="FF0000"/>
                </a:solidFill>
              </a:rPr>
              <a:t>malicious attempt to damage or disrupt </a:t>
            </a:r>
            <a:r>
              <a:rPr lang="en-US" dirty="0" smtClean="0">
                <a:solidFill>
                  <a:srgbClr val="FF0000"/>
                </a:solidFill>
              </a:rPr>
              <a:t>a computer network or system.</a:t>
            </a:r>
          </a:p>
          <a:p>
            <a:pPr marL="0" indent="0">
              <a:buNone/>
            </a:pPr>
            <a:r>
              <a:rPr lang="en-US" dirty="0" smtClean="0"/>
              <a:t>Examples </a:t>
            </a:r>
            <a:r>
              <a:rPr lang="en-US" dirty="0"/>
              <a:t>of common types of security threats include </a:t>
            </a:r>
          </a:p>
          <a:p>
            <a:pPr indent="188595" defTabSz="914400">
              <a:tabLst>
                <a:tab pos="457200" algn="l"/>
              </a:tabLst>
            </a:pPr>
            <a:r>
              <a:rPr lang="en-US" dirty="0"/>
              <a:t>	</a:t>
            </a:r>
            <a:r>
              <a:rPr lang="en-US" dirty="0">
                <a:solidFill>
                  <a:srgbClr val="FF0000"/>
                </a:solidFill>
              </a:rPr>
              <a:t>phishing attacks </a:t>
            </a:r>
            <a:r>
              <a:rPr lang="en-US" dirty="0"/>
              <a:t>that result in the installation of malware that infects your data, </a:t>
            </a:r>
          </a:p>
          <a:p>
            <a:pPr indent="188595" defTabSz="914400">
              <a:tabLst>
                <a:tab pos="457200" algn="l"/>
              </a:tabLst>
            </a:pPr>
            <a:r>
              <a:rPr lang="en-US" dirty="0"/>
              <a:t>	</a:t>
            </a:r>
            <a:r>
              <a:rPr lang="en-US" dirty="0">
                <a:solidFill>
                  <a:srgbClr val="FF0000"/>
                </a:solidFill>
              </a:rPr>
              <a:t>failure of a staff member </a:t>
            </a:r>
            <a:r>
              <a:rPr lang="en-US" dirty="0"/>
              <a:t>to follow data </a:t>
            </a:r>
            <a:r>
              <a:rPr lang="en-US" dirty="0">
                <a:solidFill>
                  <a:srgbClr val="C00000"/>
                </a:solidFill>
              </a:rPr>
              <a:t>protection protocols </a:t>
            </a:r>
            <a:r>
              <a:rPr lang="en-US" dirty="0"/>
              <a:t>that cause a data breach</a:t>
            </a:r>
            <a:r>
              <a:rPr lang="en-US" dirty="0" smtClean="0"/>
              <a:t>, or </a:t>
            </a:r>
            <a:r>
              <a:rPr lang="en-US" dirty="0"/>
              <a:t>even a </a:t>
            </a:r>
          </a:p>
          <a:p>
            <a:pPr indent="188595" defTabSz="914400">
              <a:tabLst>
                <a:tab pos="457200" algn="l"/>
              </a:tabLst>
            </a:pPr>
            <a:r>
              <a:rPr lang="en-US" dirty="0"/>
              <a:t>	tornado that takes </a:t>
            </a:r>
            <a:r>
              <a:rPr lang="en-US" dirty="0">
                <a:solidFill>
                  <a:srgbClr val="FF0000"/>
                </a:solidFill>
              </a:rPr>
              <a:t>down your company’s data headquarters</a:t>
            </a:r>
            <a:r>
              <a:rPr lang="en-US" dirty="0"/>
              <a:t>, disrupting access</a:t>
            </a:r>
            <a:r>
              <a:rPr lang="en-US" dirty="0" smtClean="0"/>
              <a:t>.</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Vulnerabilities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solidFill>
                  <a:srgbClr val="FF0000"/>
                </a:solidFill>
              </a:rPr>
              <a:t>Gaps or weaknesses </a:t>
            </a:r>
            <a:r>
              <a:rPr lang="en-US" dirty="0">
                <a:solidFill>
                  <a:srgbClr val="FF0000"/>
                </a:solidFill>
              </a:rPr>
              <a:t>in a system that make threats possible and tempt threat actors to exploit them.</a:t>
            </a:r>
          </a:p>
          <a:p>
            <a:pPr marL="0" indent="0">
              <a:buNone/>
            </a:pPr>
            <a:endParaRPr lang="en-US" dirty="0"/>
          </a:p>
          <a:p>
            <a:pPr marL="0" indent="0">
              <a:buNone/>
            </a:pPr>
            <a:r>
              <a:rPr lang="en-US" dirty="0">
                <a:solidFill>
                  <a:srgbClr val="C00000"/>
                </a:solidFill>
              </a:rPr>
              <a:t>Types of vulnerabilities </a:t>
            </a:r>
            <a:r>
              <a:rPr lang="en-US" dirty="0"/>
              <a:t>in network security include </a:t>
            </a:r>
            <a:r>
              <a:rPr lang="en-US" sz="2600" dirty="0" smtClean="0"/>
              <a:t>(but </a:t>
            </a:r>
            <a:r>
              <a:rPr lang="en-US" sz="2600" dirty="0"/>
              <a:t>are not limited </a:t>
            </a:r>
            <a:r>
              <a:rPr lang="en-US" sz="2600" dirty="0" smtClean="0"/>
              <a:t>to)</a:t>
            </a:r>
            <a:endParaRPr lang="en-US" dirty="0" smtClean="0"/>
          </a:p>
          <a:p>
            <a:pPr marL="290513" indent="-290513"/>
            <a:r>
              <a:rPr lang="en-US" b="1" dirty="0" smtClean="0">
                <a:solidFill>
                  <a:srgbClr val="0070C0"/>
                </a:solidFill>
              </a:rPr>
              <a:t>SQL </a:t>
            </a:r>
            <a:r>
              <a:rPr lang="en-US" b="1" dirty="0">
                <a:solidFill>
                  <a:srgbClr val="0070C0"/>
                </a:solidFill>
              </a:rPr>
              <a:t>injections, </a:t>
            </a:r>
            <a:endParaRPr lang="en-US" b="1" dirty="0" smtClean="0">
              <a:solidFill>
                <a:srgbClr val="0070C0"/>
              </a:solidFill>
            </a:endParaRPr>
          </a:p>
          <a:p>
            <a:pPr marL="290513" indent="-290513"/>
            <a:r>
              <a:rPr lang="en-US" b="1" dirty="0" smtClean="0">
                <a:solidFill>
                  <a:srgbClr val="0070C0"/>
                </a:solidFill>
              </a:rPr>
              <a:t>server </a:t>
            </a:r>
            <a:r>
              <a:rPr lang="en-US" b="1" dirty="0">
                <a:solidFill>
                  <a:srgbClr val="0070C0"/>
                </a:solidFill>
              </a:rPr>
              <a:t>misconfigurations, </a:t>
            </a:r>
            <a:endParaRPr lang="en-US" b="1" dirty="0" smtClean="0">
              <a:solidFill>
                <a:srgbClr val="0070C0"/>
              </a:solidFill>
            </a:endParaRPr>
          </a:p>
          <a:p>
            <a:pPr marL="290513" indent="-290513"/>
            <a:r>
              <a:rPr lang="en-US" b="1" dirty="0" smtClean="0">
                <a:solidFill>
                  <a:srgbClr val="0070C0"/>
                </a:solidFill>
              </a:rPr>
              <a:t>cross-site </a:t>
            </a:r>
            <a:r>
              <a:rPr lang="en-US" b="1" dirty="0">
                <a:solidFill>
                  <a:srgbClr val="0070C0"/>
                </a:solidFill>
              </a:rPr>
              <a:t>scripting, and </a:t>
            </a:r>
            <a:endParaRPr lang="en-US" b="1" dirty="0" smtClean="0">
              <a:solidFill>
                <a:srgbClr val="0070C0"/>
              </a:solidFill>
            </a:endParaRPr>
          </a:p>
          <a:p>
            <a:pPr marL="290513" indent="-290513"/>
            <a:r>
              <a:rPr lang="en-US" b="1" dirty="0" smtClean="0">
                <a:solidFill>
                  <a:srgbClr val="0070C0"/>
                </a:solidFill>
              </a:rPr>
              <a:t>transmitting </a:t>
            </a:r>
            <a:r>
              <a:rPr lang="en-US" b="1" dirty="0">
                <a:solidFill>
                  <a:srgbClr val="0070C0"/>
                </a:solidFill>
              </a:rPr>
              <a:t>sensitive data in a non- encrypted plain text </a:t>
            </a:r>
            <a:r>
              <a:rPr lang="en-US" b="1" dirty="0" smtClean="0">
                <a:solidFill>
                  <a:srgbClr val="0070C0"/>
                </a:solidFill>
              </a:rPr>
              <a:t>format.</a:t>
            </a:r>
          </a:p>
          <a:p>
            <a:pPr marL="290513" indent="-290513"/>
            <a:r>
              <a:rPr lang="en-US" b="1" dirty="0" smtClean="0">
                <a:solidFill>
                  <a:srgbClr val="0070C0"/>
                </a:solidFill>
              </a:rPr>
              <a:t>Dos [denial of service] </a:t>
            </a:r>
          </a:p>
          <a:p>
            <a:pPr marL="798195" lvl="1" indent="-340995"/>
            <a:r>
              <a:rPr lang="en-US" sz="3800" b="1" dirty="0" smtClean="0">
                <a:solidFill>
                  <a:srgbClr val="0070C0"/>
                </a:solidFill>
              </a:rPr>
              <a:t>Corrupted (Loss of integrity)</a:t>
            </a:r>
          </a:p>
          <a:p>
            <a:pPr marL="798195" lvl="1" indent="-340995">
              <a:buNone/>
            </a:pPr>
            <a:r>
              <a:rPr lang="en-US" sz="3800" b="1" dirty="0" smtClean="0">
                <a:solidFill>
                  <a:srgbClr val="0070C0"/>
                </a:solidFill>
              </a:rPr>
              <a:t>•	Leaky (Loss of confidentiality)</a:t>
            </a:r>
          </a:p>
          <a:p>
            <a:pPr marL="798195" lvl="1" indent="-340995">
              <a:buNone/>
            </a:pPr>
            <a:r>
              <a:rPr lang="en-US" sz="3800" b="1" dirty="0" smtClean="0">
                <a:solidFill>
                  <a:srgbClr val="0070C0"/>
                </a:solidFill>
              </a:rPr>
              <a:t>•	Unavailable or very slow (Loss of availability)</a:t>
            </a:r>
            <a:endParaRPr lang="en-US" b="1" dirty="0">
              <a:solidFill>
                <a:srgbClr val="0070C0"/>
              </a:solidFill>
            </a:endParaRPr>
          </a:p>
          <a:p>
            <a:pPr marL="0" indent="0">
              <a:buNone/>
            </a:pPr>
            <a:endParaRPr lang="en-US" dirty="0" smtClean="0"/>
          </a:p>
          <a:p>
            <a:pPr marL="0" indent="0">
              <a:buNone/>
            </a:pPr>
            <a:r>
              <a:rPr lang="en-US" dirty="0" smtClean="0">
                <a:solidFill>
                  <a:srgbClr val="0000FF"/>
                </a:solidFill>
              </a:rPr>
              <a:t>When </a:t>
            </a:r>
            <a:r>
              <a:rPr lang="en-US" dirty="0">
                <a:solidFill>
                  <a:srgbClr val="0000FF"/>
                </a:solidFill>
              </a:rPr>
              <a:t>threat probability is multiplied by the potential loss that may result, cyber security </a:t>
            </a:r>
            <a:r>
              <a:rPr lang="en-US" dirty="0" smtClean="0">
                <a:solidFill>
                  <a:srgbClr val="0000FF"/>
                </a:solidFill>
              </a:rPr>
              <a:t>experts </a:t>
            </a:r>
            <a:r>
              <a:rPr lang="en-US" dirty="0">
                <a:solidFill>
                  <a:srgbClr val="0000FF"/>
                </a:solidFill>
              </a:rPr>
              <a:t>refer to this as a risk.</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3890"/>
          </a:xfrm>
        </p:spPr>
        <p:txBody>
          <a:bodyPr/>
          <a:lstStyle/>
          <a:p>
            <a:r>
              <a:rPr lang="en-US" sz="3600">
                <a:sym typeface="+mn-ea"/>
              </a:rPr>
              <a:t>SECURITY VULNERABILITIES, THREATS AND ATTACKS </a:t>
            </a:r>
          </a:p>
        </p:txBody>
      </p:sp>
      <p:sp>
        <p:nvSpPr>
          <p:cNvPr id="3" name="Content Placeholder 2"/>
          <p:cNvSpPr>
            <a:spLocks noGrp="1"/>
          </p:cNvSpPr>
          <p:nvPr>
            <p:ph idx="1"/>
          </p:nvPr>
        </p:nvSpPr>
        <p:spPr>
          <a:xfrm>
            <a:off x="838200" y="1039091"/>
            <a:ext cx="10515600" cy="5623964"/>
          </a:xfrm>
        </p:spPr>
        <p:txBody>
          <a:bodyPr>
            <a:normAutofit lnSpcReduction="10000"/>
          </a:bodyPr>
          <a:lstStyle/>
          <a:p>
            <a:pPr marL="340995" indent="-340995">
              <a:buNone/>
            </a:pPr>
            <a:r>
              <a:rPr lang="en-US" dirty="0">
                <a:solidFill>
                  <a:srgbClr val="0000FF"/>
                </a:solidFill>
              </a:rPr>
              <a:t>Categories of vulnerabilities</a:t>
            </a:r>
          </a:p>
          <a:p>
            <a:pPr marL="798195" lvl="1" indent="-340995">
              <a:buNone/>
            </a:pPr>
            <a:r>
              <a:rPr lang="en-US" dirty="0"/>
              <a:t>•	Corrupted (Loss of integrity)</a:t>
            </a:r>
          </a:p>
          <a:p>
            <a:pPr marL="798195" lvl="1" indent="-340995">
              <a:buNone/>
            </a:pPr>
            <a:r>
              <a:rPr lang="en-US" dirty="0"/>
              <a:t>•	</a:t>
            </a:r>
            <a:r>
              <a:rPr lang="en-US" dirty="0" smtClean="0"/>
              <a:t>Leaky </a:t>
            </a:r>
            <a:r>
              <a:rPr lang="en-US" dirty="0"/>
              <a:t>(Loss of confidentiality)</a:t>
            </a:r>
          </a:p>
          <a:p>
            <a:pPr marL="798195" lvl="1" indent="-340995">
              <a:buNone/>
            </a:pPr>
            <a:r>
              <a:rPr lang="en-US" dirty="0"/>
              <a:t>•	Unavailable or very slow (Loss of availability</a:t>
            </a:r>
            <a:r>
              <a:rPr lang="en-US" dirty="0" smtClean="0"/>
              <a:t>)</a:t>
            </a:r>
          </a:p>
          <a:p>
            <a:pPr marL="798195" lvl="1" indent="-340995">
              <a:buNone/>
            </a:pPr>
            <a:endParaRPr lang="en-US" dirty="0" smtClean="0">
              <a:solidFill>
                <a:srgbClr val="7030A0"/>
              </a:solidFill>
            </a:endParaRPr>
          </a:p>
          <a:p>
            <a:pPr marL="340995" indent="-340995">
              <a:buFont typeface="Wingdings" pitchFamily="2" charset="2"/>
              <a:buChar char="ü"/>
            </a:pPr>
            <a:r>
              <a:rPr lang="en-US" dirty="0" smtClean="0">
                <a:solidFill>
                  <a:srgbClr val="7030A0"/>
                </a:solidFill>
              </a:rPr>
              <a:t>Threats </a:t>
            </a:r>
            <a:r>
              <a:rPr lang="en-US" dirty="0">
                <a:solidFill>
                  <a:srgbClr val="FF0000"/>
                </a:solidFill>
              </a:rPr>
              <a:t>represent potential security harm </a:t>
            </a:r>
            <a:r>
              <a:rPr lang="en-US" dirty="0">
                <a:solidFill>
                  <a:srgbClr val="7030A0"/>
                </a:solidFill>
              </a:rPr>
              <a:t>to an asset when vulnerabilities are exploited</a:t>
            </a:r>
          </a:p>
          <a:p>
            <a:pPr marL="340995" indent="-340995">
              <a:buFont typeface="Wingdings" pitchFamily="2" charset="2"/>
              <a:buChar char="ü"/>
            </a:pPr>
            <a:endParaRPr lang="en-US" dirty="0" smtClean="0">
              <a:solidFill>
                <a:srgbClr val="7030A0"/>
              </a:solidFill>
            </a:endParaRPr>
          </a:p>
          <a:p>
            <a:pPr marL="340995" indent="-340995">
              <a:buFont typeface="Wingdings" pitchFamily="2" charset="2"/>
              <a:buChar char="ü"/>
            </a:pPr>
            <a:r>
              <a:rPr lang="en-US" dirty="0" smtClean="0">
                <a:solidFill>
                  <a:srgbClr val="7030A0"/>
                </a:solidFill>
              </a:rPr>
              <a:t>Attacks </a:t>
            </a:r>
            <a:r>
              <a:rPr lang="en-US" dirty="0">
                <a:solidFill>
                  <a:srgbClr val="7030A0"/>
                </a:solidFill>
              </a:rPr>
              <a:t>are threats that have been carried out</a:t>
            </a:r>
          </a:p>
          <a:p>
            <a:pPr marL="798195" lvl="1" indent="-340995">
              <a:buNone/>
            </a:pPr>
            <a:r>
              <a:rPr lang="en-US" dirty="0"/>
              <a:t>•	</a:t>
            </a:r>
            <a:r>
              <a:rPr lang="en-US" b="1" dirty="0">
                <a:solidFill>
                  <a:srgbClr val="FF0000"/>
                </a:solidFill>
              </a:rPr>
              <a:t>Passive</a:t>
            </a:r>
            <a:r>
              <a:rPr lang="en-US" dirty="0"/>
              <a:t> – Make use of information from the system without affecting system resources</a:t>
            </a:r>
          </a:p>
          <a:p>
            <a:pPr marL="798195" lvl="1" indent="-340995">
              <a:buNone/>
            </a:pPr>
            <a:r>
              <a:rPr lang="en-US" dirty="0"/>
              <a:t>•	</a:t>
            </a:r>
            <a:r>
              <a:rPr lang="en-US" b="1" dirty="0">
                <a:solidFill>
                  <a:srgbClr val="FF0000"/>
                </a:solidFill>
              </a:rPr>
              <a:t>Active</a:t>
            </a:r>
            <a:r>
              <a:rPr lang="en-US" dirty="0"/>
              <a:t> – Alter system resources or affect operation</a:t>
            </a:r>
          </a:p>
          <a:p>
            <a:pPr marL="798195" lvl="1" indent="-340995">
              <a:buNone/>
            </a:pPr>
            <a:r>
              <a:rPr lang="en-US" dirty="0"/>
              <a:t>•	Insider – Initiated by an entity inside the organization</a:t>
            </a:r>
          </a:p>
          <a:p>
            <a:pPr marL="798195" lvl="1" indent="-340995">
              <a:buNone/>
            </a:pPr>
            <a:r>
              <a:rPr lang="en-US" dirty="0"/>
              <a:t>•	Outsider – Initiated from outside the perimeter</a:t>
            </a:r>
            <a:endParaRPr lang="en-US" sz="1800"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Motive of Attackers and their actions</a:t>
            </a:r>
          </a:p>
        </p:txBody>
      </p:sp>
      <p:sp>
        <p:nvSpPr>
          <p:cNvPr id="3" name="Content Placeholder 2"/>
          <p:cNvSpPr>
            <a:spLocks noGrp="1"/>
          </p:cNvSpPr>
          <p:nvPr>
            <p:ph idx="1"/>
          </p:nvPr>
        </p:nvSpPr>
        <p:spPr/>
        <p:txBody>
          <a:bodyPr/>
          <a:lstStyle/>
          <a:p>
            <a:pPr marL="0" indent="0">
              <a:buNone/>
            </a:pPr>
            <a:r>
              <a:rPr lang="en-US" dirty="0">
                <a:solidFill>
                  <a:srgbClr val="0000FF"/>
                </a:solidFill>
              </a:rPr>
              <a:t> </a:t>
            </a:r>
            <a:r>
              <a:rPr lang="en-US" dirty="0" err="1">
                <a:solidFill>
                  <a:srgbClr val="0000FF"/>
                </a:solidFill>
              </a:rPr>
              <a:t>i</a:t>
            </a:r>
            <a:r>
              <a:rPr lang="en-US" dirty="0">
                <a:solidFill>
                  <a:srgbClr val="0000FF"/>
                </a:solidFill>
              </a:rPr>
              <a:t>) inadvertent actions </a:t>
            </a:r>
            <a:r>
              <a:rPr lang="en-US" dirty="0"/>
              <a:t>(generally by insiders) that are taken without malicious or harmful intent</a:t>
            </a:r>
          </a:p>
          <a:p>
            <a:pPr marL="0" indent="0">
              <a:buNone/>
            </a:pPr>
            <a:endParaRPr lang="en-US" dirty="0"/>
          </a:p>
          <a:p>
            <a:pPr marL="0" indent="0">
              <a:buNone/>
            </a:pPr>
            <a:r>
              <a:rPr lang="en-US" dirty="0">
                <a:solidFill>
                  <a:srgbClr val="0000FF"/>
                </a:solidFill>
              </a:rPr>
              <a:t>ii) deliberate actions </a:t>
            </a:r>
            <a:r>
              <a:rPr lang="en-US" dirty="0"/>
              <a:t>(by insiders or outsiders) that are taken intentionally and are meant to do harm; and </a:t>
            </a:r>
          </a:p>
          <a:p>
            <a:pPr marL="0" indent="0">
              <a:buNone/>
            </a:pPr>
            <a:endParaRPr lang="en-US" dirty="0"/>
          </a:p>
          <a:p>
            <a:pPr marL="0" indent="0">
              <a:buNone/>
            </a:pPr>
            <a:r>
              <a:rPr lang="en-US" dirty="0">
                <a:solidFill>
                  <a:srgbClr val="0000FF"/>
                </a:solidFill>
              </a:rPr>
              <a:t>iii) inaction </a:t>
            </a:r>
            <a:r>
              <a:rPr lang="en-US" dirty="0"/>
              <a:t>(generally by insiders), such as a failure to act in a given situation, either because of a lack of appropriate skills, knowledge, guidance, or availability of the correct person to take action </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 Types of cyber-attacker actions and their motivations when deliberate</a:t>
            </a:r>
          </a:p>
        </p:txBody>
      </p:sp>
      <p:pic>
        <p:nvPicPr>
          <p:cNvPr id="4" name="Content Placeholder 3"/>
          <p:cNvPicPr>
            <a:picLocks noGrp="1" noChangeAspect="1"/>
          </p:cNvPicPr>
          <p:nvPr>
            <p:ph idx="1"/>
          </p:nvPr>
        </p:nvPicPr>
        <p:blipFill>
          <a:blip r:embed="rId2"/>
          <a:stretch>
            <a:fillRect/>
          </a:stretch>
        </p:blipFill>
        <p:spPr>
          <a:xfrm>
            <a:off x="838200" y="1932940"/>
            <a:ext cx="10515600" cy="413575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FF"/>
                </a:solidFill>
                <a:sym typeface="+mn-ea"/>
              </a:rPr>
              <a:t>Deliberate Attack Motivation</a:t>
            </a:r>
            <a:r>
              <a:rPr lang="en-US" dirty="0"/>
              <a:t/>
            </a:r>
            <a:br>
              <a:rPr lang="en-US" dirty="0"/>
            </a:br>
            <a:endParaRPr lang="en-US" dirty="0"/>
          </a:p>
        </p:txBody>
      </p:sp>
      <p:sp>
        <p:nvSpPr>
          <p:cNvPr id="3" name="Content Placeholder 2"/>
          <p:cNvSpPr>
            <a:spLocks noGrp="1"/>
          </p:cNvSpPr>
          <p:nvPr>
            <p:ph idx="1"/>
          </p:nvPr>
        </p:nvSpPr>
        <p:spPr>
          <a:xfrm>
            <a:off x="838200" y="1325245"/>
            <a:ext cx="10515600" cy="4852035"/>
          </a:xfrm>
        </p:spPr>
        <p:txBody>
          <a:bodyPr>
            <a:normAutofit lnSpcReduction="10000"/>
          </a:bodyPr>
          <a:lstStyle/>
          <a:p>
            <a:pPr marL="514350" indent="-514350">
              <a:lnSpc>
                <a:spcPct val="90000"/>
              </a:lnSpc>
              <a:spcBef>
                <a:spcPts val="1200"/>
              </a:spcBef>
              <a:spcAft>
                <a:spcPts val="0"/>
              </a:spcAft>
              <a:buAutoNum type="arabicPeriod"/>
            </a:pPr>
            <a:r>
              <a:rPr lang="en-US" sz="2600" b="1" dirty="0">
                <a:solidFill>
                  <a:srgbClr val="7030A0"/>
                </a:solidFill>
              </a:rPr>
              <a:t>Political motivations:</a:t>
            </a:r>
            <a:r>
              <a:rPr lang="en-US" sz="2600" dirty="0"/>
              <a:t> examples include destroying, disrupting, or taking control of targets; espionage; and making political statements, protests, or retaliatory actions.</a:t>
            </a:r>
          </a:p>
          <a:p>
            <a:pPr marL="514350" indent="-514350">
              <a:lnSpc>
                <a:spcPct val="90000"/>
              </a:lnSpc>
              <a:spcBef>
                <a:spcPts val="1200"/>
              </a:spcBef>
              <a:spcAft>
                <a:spcPts val="0"/>
              </a:spcAft>
              <a:buAutoNum type="arabicPeriod"/>
            </a:pPr>
            <a:endParaRPr lang="en-US" sz="2600" dirty="0"/>
          </a:p>
          <a:p>
            <a:pPr marL="514350" indent="-514350">
              <a:lnSpc>
                <a:spcPct val="90000"/>
              </a:lnSpc>
              <a:spcBef>
                <a:spcPts val="1200"/>
              </a:spcBef>
              <a:spcAft>
                <a:spcPts val="0"/>
              </a:spcAft>
              <a:buAutoNum type="arabicPeriod"/>
            </a:pPr>
            <a:r>
              <a:rPr lang="en-US" sz="2600" b="1" dirty="0">
                <a:solidFill>
                  <a:srgbClr val="7030A0"/>
                </a:solidFill>
              </a:rPr>
              <a:t>Economic motivations: </a:t>
            </a:r>
            <a:r>
              <a:rPr lang="en-US" sz="2600" dirty="0"/>
              <a:t>examples include theft of intellectual property or other economically valuable assets (e.g., funds, credit card information); fraud; industrial espionage and sabotage; and blackmail.</a:t>
            </a:r>
          </a:p>
          <a:p>
            <a:pPr marL="514350" indent="-514350">
              <a:lnSpc>
                <a:spcPct val="90000"/>
              </a:lnSpc>
              <a:spcBef>
                <a:spcPts val="1200"/>
              </a:spcBef>
              <a:spcAft>
                <a:spcPts val="0"/>
              </a:spcAft>
              <a:buAutoNum type="arabicPeriod"/>
            </a:pPr>
            <a:endParaRPr lang="en-US" sz="2600" dirty="0"/>
          </a:p>
          <a:p>
            <a:pPr marL="514350" indent="-514350">
              <a:lnSpc>
                <a:spcPct val="90000"/>
              </a:lnSpc>
              <a:spcBef>
                <a:spcPts val="1200"/>
              </a:spcBef>
              <a:spcAft>
                <a:spcPts val="0"/>
              </a:spcAft>
              <a:buAutoNum type="arabicPeriod"/>
            </a:pPr>
            <a:r>
              <a:rPr lang="en-US" sz="2600" b="1" dirty="0">
                <a:solidFill>
                  <a:srgbClr val="7030A0"/>
                </a:solidFill>
              </a:rPr>
              <a:t>Socio-cultural motivations: </a:t>
            </a:r>
            <a:r>
              <a:rPr lang="en-US" sz="2600" dirty="0"/>
              <a:t>examples include attacks with philosophical, theological, political, and even humanitarian goals (</a:t>
            </a:r>
            <a:r>
              <a:rPr lang="en-US" sz="2600" dirty="0" err="1"/>
              <a:t>Gradido</a:t>
            </a:r>
            <a:r>
              <a:rPr lang="en-US" sz="2600" dirty="0"/>
              <a:t> et al., 2012). Socio-cultural motivations also include fun, curiosity, and a desire for publicity or ego gratification.</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5020"/>
          </a:xfrm>
        </p:spPr>
        <p:txBody>
          <a:bodyPr>
            <a:normAutofit fontScale="90000"/>
          </a:bodyPr>
          <a:lstStyle/>
          <a:p>
            <a:r>
              <a:rPr lang="en-US" b="1" dirty="0">
                <a:solidFill>
                  <a:srgbClr val="C00000"/>
                </a:solidFill>
                <a:sym typeface="+mn-ea"/>
              </a:rPr>
              <a:t>Active attacks, </a:t>
            </a:r>
            <a:r>
              <a:rPr lang="en-US" dirty="0">
                <a:sym typeface="+mn-ea"/>
              </a:rPr>
              <a:t>passive attacks, Software attacks, hardware attacks</a:t>
            </a:r>
            <a:endParaRPr lang="en-US" dirty="0"/>
          </a:p>
        </p:txBody>
      </p:sp>
      <p:sp>
        <p:nvSpPr>
          <p:cNvPr id="3" name="Content Placeholder 2"/>
          <p:cNvSpPr>
            <a:spLocks noGrp="1"/>
          </p:cNvSpPr>
          <p:nvPr>
            <p:ph idx="1"/>
          </p:nvPr>
        </p:nvSpPr>
        <p:spPr>
          <a:xfrm>
            <a:off x="580390" y="1310640"/>
            <a:ext cx="10773410" cy="5547360"/>
          </a:xfrm>
        </p:spPr>
        <p:txBody>
          <a:bodyPr>
            <a:normAutofit fontScale="47500" lnSpcReduction="20000"/>
          </a:bodyPr>
          <a:lstStyle/>
          <a:p>
            <a:pPr marL="0" indent="0">
              <a:buNone/>
            </a:pPr>
            <a:r>
              <a:rPr lang="en-US" sz="4400" b="1" dirty="0">
                <a:gradFill>
                  <a:gsLst>
                    <a:gs pos="0">
                      <a:srgbClr val="E30000"/>
                    </a:gs>
                    <a:gs pos="100000">
                      <a:srgbClr val="760303"/>
                    </a:gs>
                  </a:gsLst>
                  <a:lin scaled="0"/>
                </a:gradFill>
              </a:rPr>
              <a:t>An active attack is a network exploit in which a hacker attempts to make changes to data on the target or data en route to the target.</a:t>
            </a:r>
          </a:p>
          <a:p>
            <a:pPr marL="0" indent="0">
              <a:buNone/>
            </a:pPr>
            <a:r>
              <a:rPr lang="en-US" sz="4500" dirty="0">
                <a:solidFill>
                  <a:srgbClr val="7030A0"/>
                </a:solidFill>
              </a:rPr>
              <a:t>Types of Active attacks:</a:t>
            </a:r>
          </a:p>
          <a:p>
            <a:pPr marL="342900" indent="-342900">
              <a:buAutoNum type="arabicPeriod"/>
            </a:pPr>
            <a:r>
              <a:rPr lang="en-US" sz="5000" b="1" dirty="0">
                <a:gradFill>
                  <a:gsLst>
                    <a:gs pos="0">
                      <a:srgbClr val="E30000"/>
                    </a:gs>
                    <a:gs pos="100000">
                      <a:srgbClr val="760303"/>
                    </a:gs>
                  </a:gsLst>
                  <a:lin scaled="0"/>
                </a:gradFill>
              </a:rPr>
              <a:t>Masquerade: i</a:t>
            </a:r>
            <a:r>
              <a:rPr lang="en-US" sz="4500" dirty="0"/>
              <a:t>n this attack, the intruder pretends to be a particular user of a system to gain access or </a:t>
            </a:r>
            <a:r>
              <a:rPr lang="en-US" sz="4500" dirty="0">
                <a:solidFill>
                  <a:srgbClr val="FF0000"/>
                </a:solidFill>
              </a:rPr>
              <a:t>to gain greater privileges </a:t>
            </a:r>
            <a:r>
              <a:rPr lang="en-US" sz="4500" dirty="0"/>
              <a:t>than they are authorized for. A masquerade may be attempted through the use </a:t>
            </a:r>
            <a:r>
              <a:rPr lang="en-US" sz="4500" b="1" dirty="0">
                <a:solidFill>
                  <a:srgbClr val="FF0000"/>
                </a:solidFill>
              </a:rPr>
              <a:t>of stolen login IDs and passwords</a:t>
            </a:r>
            <a:r>
              <a:rPr lang="en-US" sz="4500" dirty="0"/>
              <a:t>, through finding security gaps in programs or through bypassing the authentication mechanism.</a:t>
            </a:r>
          </a:p>
          <a:p>
            <a:pPr marL="342900" indent="-342900">
              <a:buAutoNum type="arabicPeriod"/>
            </a:pPr>
            <a:r>
              <a:rPr lang="en-US" sz="5000" b="1" dirty="0">
                <a:gradFill>
                  <a:gsLst>
                    <a:gs pos="0">
                      <a:srgbClr val="E30000"/>
                    </a:gs>
                    <a:gs pos="100000">
                      <a:srgbClr val="760303"/>
                    </a:gs>
                  </a:gsLst>
                  <a:lin scaled="0"/>
                </a:gradFill>
              </a:rPr>
              <a:t>Session replay: I</a:t>
            </a:r>
            <a:r>
              <a:rPr lang="en-US" sz="4500" dirty="0"/>
              <a:t>n this type of attack, a hacker steals an authorized user’s log in information by </a:t>
            </a:r>
            <a:r>
              <a:rPr lang="en-US" sz="4500" dirty="0">
                <a:solidFill>
                  <a:srgbClr val="FF0000"/>
                </a:solidFill>
              </a:rPr>
              <a:t>stealing the session ID</a:t>
            </a:r>
            <a:r>
              <a:rPr lang="en-US" sz="4500" dirty="0"/>
              <a:t>. The intruder gains access and the ability to do anything the authorized user can do on the website.</a:t>
            </a:r>
          </a:p>
          <a:p>
            <a:pPr marL="342900" indent="-342900">
              <a:buAutoNum type="arabicPeriod"/>
            </a:pPr>
            <a:r>
              <a:rPr lang="en-US" sz="5000" b="1" dirty="0">
                <a:gradFill>
                  <a:gsLst>
                    <a:gs pos="0">
                      <a:srgbClr val="E30000"/>
                    </a:gs>
                    <a:gs pos="100000">
                      <a:srgbClr val="760303"/>
                    </a:gs>
                  </a:gsLst>
                  <a:lin scaled="0"/>
                </a:gradFill>
              </a:rPr>
              <a:t>Message modification: </a:t>
            </a:r>
            <a:r>
              <a:rPr lang="en-US" sz="4500" dirty="0"/>
              <a:t>In this attack, an intruder alters packet header addresses to direct a message to a different destination or </a:t>
            </a:r>
            <a:r>
              <a:rPr lang="en-US" sz="4500" dirty="0">
                <a:solidFill>
                  <a:srgbClr val="FF0000"/>
                </a:solidFill>
              </a:rPr>
              <a:t>modify the data </a:t>
            </a:r>
            <a:r>
              <a:rPr lang="en-US" sz="4500" dirty="0"/>
              <a:t>on a target machine.</a:t>
            </a:r>
          </a:p>
          <a:p>
            <a:pPr marL="342900" indent="-342900">
              <a:buAutoNum type="arabicPeriod"/>
            </a:pPr>
            <a:r>
              <a:rPr lang="en-US" sz="5000" b="1" dirty="0">
                <a:gradFill>
                  <a:gsLst>
                    <a:gs pos="0">
                      <a:srgbClr val="E30000"/>
                    </a:gs>
                    <a:gs pos="100000">
                      <a:srgbClr val="760303"/>
                    </a:gs>
                  </a:gsLst>
                  <a:lin scaled="0"/>
                </a:gradFill>
              </a:rPr>
              <a:t>In a denial of service (</a:t>
            </a:r>
            <a:r>
              <a:rPr lang="en-US" sz="5000" b="1" dirty="0" err="1">
                <a:gradFill>
                  <a:gsLst>
                    <a:gs pos="0">
                      <a:srgbClr val="E30000"/>
                    </a:gs>
                    <a:gs pos="100000">
                      <a:srgbClr val="760303"/>
                    </a:gs>
                  </a:gsLst>
                  <a:lin scaled="0"/>
                </a:gradFill>
              </a:rPr>
              <a:t>DoS</a:t>
            </a:r>
            <a:r>
              <a:rPr lang="en-US" sz="5000" b="1" dirty="0">
                <a:gradFill>
                  <a:gsLst>
                    <a:gs pos="0">
                      <a:srgbClr val="E30000"/>
                    </a:gs>
                    <a:gs pos="100000">
                      <a:srgbClr val="760303"/>
                    </a:gs>
                  </a:gsLst>
                  <a:lin scaled="0"/>
                </a:gradFill>
              </a:rPr>
              <a:t>) attack, </a:t>
            </a:r>
            <a:r>
              <a:rPr lang="en-US" sz="4500" dirty="0"/>
              <a:t>users are deprived of access to a network or web resource. This is generally accomplished by overwhelming the target </a:t>
            </a:r>
            <a:r>
              <a:rPr lang="en-US" sz="4500" dirty="0">
                <a:solidFill>
                  <a:srgbClr val="FF0000"/>
                </a:solidFill>
              </a:rPr>
              <a:t>with more traffic </a:t>
            </a:r>
            <a:r>
              <a:rPr lang="en-US" sz="4500" dirty="0"/>
              <a:t>than it can handle.</a:t>
            </a:r>
          </a:p>
          <a:p>
            <a:pPr marL="342900" indent="-342900">
              <a:buAutoNum type="arabicPeriod"/>
            </a:pPr>
            <a:r>
              <a:rPr lang="en-US" sz="4500" dirty="0"/>
              <a:t>In a </a:t>
            </a:r>
            <a:r>
              <a:rPr lang="en-US" sz="5000" b="1" dirty="0">
                <a:gradFill>
                  <a:gsLst>
                    <a:gs pos="0">
                      <a:srgbClr val="E30000"/>
                    </a:gs>
                    <a:gs pos="100000">
                      <a:srgbClr val="760303"/>
                    </a:gs>
                  </a:gsLst>
                  <a:lin scaled="0"/>
                </a:gradFill>
              </a:rPr>
              <a:t>distributed denial-of-service (</a:t>
            </a:r>
            <a:r>
              <a:rPr lang="en-US" sz="5000" b="1" dirty="0" err="1">
                <a:gradFill>
                  <a:gsLst>
                    <a:gs pos="0">
                      <a:srgbClr val="E30000"/>
                    </a:gs>
                    <a:gs pos="100000">
                      <a:srgbClr val="760303"/>
                    </a:gs>
                  </a:gsLst>
                  <a:lin scaled="0"/>
                </a:gradFill>
              </a:rPr>
              <a:t>DDoS</a:t>
            </a:r>
            <a:r>
              <a:rPr lang="en-US" sz="5000" b="1" dirty="0">
                <a:gradFill>
                  <a:gsLst>
                    <a:gs pos="0">
                      <a:srgbClr val="E30000"/>
                    </a:gs>
                    <a:gs pos="100000">
                      <a:srgbClr val="760303"/>
                    </a:gs>
                  </a:gsLst>
                  <a:lin scaled="0"/>
                </a:gradFill>
              </a:rPr>
              <a:t>) exploit,</a:t>
            </a:r>
            <a:r>
              <a:rPr lang="en-US" sz="4500" dirty="0"/>
              <a:t> large numbers of compromised systems (sometimes called </a:t>
            </a:r>
            <a:r>
              <a:rPr lang="en-US" sz="4500" dirty="0">
                <a:solidFill>
                  <a:srgbClr val="FF0000"/>
                </a:solidFill>
              </a:rPr>
              <a:t>a </a:t>
            </a:r>
            <a:r>
              <a:rPr lang="en-US" sz="4500" dirty="0" err="1">
                <a:solidFill>
                  <a:srgbClr val="FF0000"/>
                </a:solidFill>
              </a:rPr>
              <a:t>botnet</a:t>
            </a:r>
            <a:r>
              <a:rPr lang="en-US" sz="4500" dirty="0">
                <a:solidFill>
                  <a:srgbClr val="FF0000"/>
                </a:solidFill>
              </a:rPr>
              <a:t> or zombie army</a:t>
            </a:r>
            <a:r>
              <a:rPr lang="en-US" sz="4500" dirty="0"/>
              <a:t>) attack a single target.</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Active attacks, </a:t>
            </a:r>
            <a:r>
              <a:rPr lang="en-US" b="1" dirty="0">
                <a:solidFill>
                  <a:srgbClr val="FF0000"/>
                </a:solidFill>
                <a:sym typeface="+mn-ea"/>
              </a:rPr>
              <a:t>Passive attacks,</a:t>
            </a:r>
            <a:r>
              <a:rPr lang="en-US" b="1" dirty="0">
                <a:solidFill>
                  <a:srgbClr val="C00000"/>
                </a:solidFill>
                <a:sym typeface="+mn-ea"/>
              </a:rPr>
              <a:t> </a:t>
            </a:r>
            <a:r>
              <a:rPr lang="en-US" dirty="0">
                <a:sym typeface="+mn-ea"/>
              </a:rPr>
              <a:t>Software attacks, hardware attacks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algn="l">
              <a:buClrTx/>
              <a:buSzTx/>
              <a:buNone/>
            </a:pPr>
            <a:r>
              <a:rPr lang="en-US" sz="3400" b="1" dirty="0">
                <a:gradFill>
                  <a:gsLst>
                    <a:gs pos="0">
                      <a:srgbClr val="E30000"/>
                    </a:gs>
                    <a:gs pos="100000">
                      <a:srgbClr val="760303"/>
                    </a:gs>
                  </a:gsLst>
                  <a:lin scaled="0"/>
                </a:gradFill>
              </a:rPr>
              <a:t>Passive attacks are relatively scarce from a classification perspective, but can be carried out with relative ease, particularly if the traffic is not encrypted.</a:t>
            </a:r>
          </a:p>
          <a:p>
            <a:pPr marL="0" indent="0">
              <a:buNone/>
            </a:pPr>
            <a:r>
              <a:rPr lang="en-US" dirty="0">
                <a:gradFill>
                  <a:gsLst>
                    <a:gs pos="0">
                      <a:srgbClr val="012D86"/>
                    </a:gs>
                    <a:gs pos="100000">
                      <a:srgbClr val="0E2557"/>
                    </a:gs>
                  </a:gsLst>
                  <a:lin scaled="0"/>
                </a:gradFill>
              </a:rPr>
              <a:t>Types of Active attacks:</a:t>
            </a:r>
          </a:p>
          <a:p>
            <a:pPr marL="0" indent="0">
              <a:buNone/>
            </a:pPr>
            <a:endParaRPr lang="en-US" dirty="0">
              <a:gradFill>
                <a:gsLst>
                  <a:gs pos="0">
                    <a:srgbClr val="012D86"/>
                  </a:gs>
                  <a:gs pos="100000">
                    <a:srgbClr val="0E2557"/>
                  </a:gs>
                </a:gsLst>
                <a:lin scaled="0"/>
              </a:gradFill>
            </a:endParaRPr>
          </a:p>
          <a:p>
            <a:pPr marL="457200" indent="-457200">
              <a:lnSpc>
                <a:spcPct val="80000"/>
              </a:lnSpc>
              <a:buAutoNum type="arabicPeriod"/>
            </a:pPr>
            <a:r>
              <a:rPr lang="en-US" sz="3000" b="1" dirty="0">
                <a:gradFill>
                  <a:gsLst>
                    <a:gs pos="0">
                      <a:srgbClr val="E30000"/>
                    </a:gs>
                    <a:gs pos="100000">
                      <a:srgbClr val="760303"/>
                    </a:gs>
                  </a:gsLst>
                  <a:lin scaled="0"/>
                </a:gradFill>
              </a:rPr>
              <a:t>Eavesdropping (tapping): </a:t>
            </a:r>
            <a:r>
              <a:rPr lang="en-US" dirty="0"/>
              <a:t>the attacker </a:t>
            </a:r>
            <a:r>
              <a:rPr lang="en-US" b="1" dirty="0">
                <a:solidFill>
                  <a:srgbClr val="FF0000"/>
                </a:solidFill>
              </a:rPr>
              <a:t>simply listens to messages </a:t>
            </a:r>
            <a:r>
              <a:rPr lang="en-US" dirty="0"/>
              <a:t>exchanged by two entities. For the attack to be useful, the traffic must not be encrypted. Any unencrypted information, such as a password sent in response to an HTTP request, may be retrieved by the attacker.</a:t>
            </a:r>
          </a:p>
          <a:p>
            <a:pPr marL="457200" indent="-457200">
              <a:lnSpc>
                <a:spcPct val="80000"/>
              </a:lnSpc>
              <a:buAutoNum type="arabicPeriod"/>
            </a:pPr>
            <a:endParaRPr lang="en-US" dirty="0"/>
          </a:p>
          <a:p>
            <a:pPr marL="457200" indent="-457200">
              <a:lnSpc>
                <a:spcPct val="80000"/>
              </a:lnSpc>
              <a:buAutoNum type="arabicPeriod"/>
            </a:pPr>
            <a:r>
              <a:rPr lang="en-US" sz="2900" b="1" dirty="0">
                <a:gradFill>
                  <a:gsLst>
                    <a:gs pos="0">
                      <a:srgbClr val="E30000"/>
                    </a:gs>
                    <a:gs pos="100000">
                      <a:srgbClr val="760303"/>
                    </a:gs>
                  </a:gsLst>
                  <a:lin scaled="0"/>
                </a:gradFill>
              </a:rPr>
              <a:t>Traffic analysis: t</a:t>
            </a:r>
            <a:r>
              <a:rPr lang="en-US" dirty="0"/>
              <a:t>he attacker looks at the metadata transmitted in traffic in order to </a:t>
            </a:r>
            <a:r>
              <a:rPr lang="en-US" dirty="0" smtClean="0"/>
              <a:t>and </a:t>
            </a:r>
            <a:r>
              <a:rPr lang="en-US" dirty="0"/>
              <a:t>the participating entities, e.g. the form of </a:t>
            </a:r>
            <a:r>
              <a:rPr lang="en-US" b="1" dirty="0" smtClean="0"/>
              <a:t>deduce information relating to the exchange </a:t>
            </a:r>
            <a:r>
              <a:rPr lang="en-US" dirty="0" smtClean="0"/>
              <a:t>the </a:t>
            </a:r>
            <a:r>
              <a:rPr lang="en-US" dirty="0"/>
              <a:t>exchanged traffic (rate, duration, etc.). In the cases where encrypted data are used, traffic analysis can also </a:t>
            </a:r>
            <a:r>
              <a:rPr lang="en-US" dirty="0">
                <a:solidFill>
                  <a:srgbClr val="FF0000"/>
                </a:solidFill>
              </a:rPr>
              <a:t>lead to attacks by cryptanalysis</a:t>
            </a:r>
            <a:r>
              <a:rPr lang="en-US" dirty="0"/>
              <a:t>, whereby the attacker may obtain information or succeed in </a:t>
            </a:r>
            <a:r>
              <a:rPr lang="en-US" dirty="0" err="1">
                <a:solidFill>
                  <a:srgbClr val="FF0000"/>
                </a:solidFill>
              </a:rPr>
              <a:t>unencrypting</a:t>
            </a:r>
            <a:r>
              <a:rPr lang="en-US" dirty="0">
                <a:solidFill>
                  <a:srgbClr val="FF0000"/>
                </a:solidFill>
              </a:rPr>
              <a:t> the traffic.</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Active attacks, </a:t>
            </a:r>
            <a:r>
              <a:rPr lang="en-US">
                <a:solidFill>
                  <a:schemeClr val="tx1"/>
                </a:solidFill>
                <a:sym typeface="+mn-ea"/>
              </a:rPr>
              <a:t>Passive attacks, </a:t>
            </a:r>
            <a:r>
              <a:rPr lang="en-US" b="1">
                <a:solidFill>
                  <a:srgbClr val="C00000"/>
                </a:solidFill>
                <a:sym typeface="+mn-ea"/>
              </a:rPr>
              <a:t>Software attacks, </a:t>
            </a:r>
            <a:r>
              <a:rPr lang="en-US">
                <a:sym typeface="+mn-ea"/>
              </a:rPr>
              <a:t>hardware attacks</a:t>
            </a:r>
            <a:br>
              <a:rPr lang="en-US">
                <a:sym typeface="+mn-ea"/>
              </a:rPr>
            </a:br>
            <a:endParaRPr lang="en-US"/>
          </a:p>
        </p:txBody>
      </p:sp>
      <p:sp>
        <p:nvSpPr>
          <p:cNvPr id="3" name="Content Placeholder 2"/>
          <p:cNvSpPr>
            <a:spLocks noGrp="1"/>
          </p:cNvSpPr>
          <p:nvPr>
            <p:ph idx="1"/>
          </p:nvPr>
        </p:nvSpPr>
        <p:spPr/>
        <p:txBody>
          <a:bodyPr>
            <a:normAutofit fontScale="92500" lnSpcReduction="10000"/>
          </a:bodyPr>
          <a:lstStyle/>
          <a:p>
            <a:r>
              <a:rPr lang="en-US" dirty="0"/>
              <a:t>Malicious code (sometimes called malware) is a type of software designed to take over or damage a computer user's operating system, without the user's knowledge or approval. </a:t>
            </a:r>
            <a:endParaRPr lang="en-US" dirty="0" smtClean="0"/>
          </a:p>
          <a:p>
            <a:endParaRPr lang="en-US" dirty="0"/>
          </a:p>
          <a:p>
            <a:r>
              <a:rPr lang="en-US" dirty="0"/>
              <a:t>It can be very difficult to remove and very damaging. </a:t>
            </a:r>
            <a:endParaRPr lang="en-US" dirty="0" smtClean="0"/>
          </a:p>
          <a:p>
            <a:endParaRPr lang="en-US" dirty="0"/>
          </a:p>
          <a:p>
            <a:r>
              <a:rPr lang="en-US" dirty="0"/>
              <a:t>Common malware examples </a:t>
            </a:r>
            <a:r>
              <a:rPr lang="en-US" dirty="0" smtClean="0"/>
              <a:t>are</a:t>
            </a:r>
          </a:p>
          <a:p>
            <a:pPr marL="971550" lvl="1" indent="-514350">
              <a:buFont typeface="+mj-lt"/>
              <a:buAutoNum type="arabicPeriod"/>
            </a:pPr>
            <a:r>
              <a:rPr lang="en-US" b="1" dirty="0" smtClean="0">
                <a:solidFill>
                  <a:srgbClr val="0000FF"/>
                </a:solidFill>
              </a:rPr>
              <a:t>Virus</a:t>
            </a:r>
          </a:p>
          <a:p>
            <a:pPr marL="971550" lvl="1" indent="-514350">
              <a:buFont typeface="+mj-lt"/>
              <a:buAutoNum type="arabicPeriod"/>
            </a:pPr>
            <a:r>
              <a:rPr lang="en-US" b="1" dirty="0" smtClean="0">
                <a:solidFill>
                  <a:srgbClr val="0000FF"/>
                </a:solidFill>
              </a:rPr>
              <a:t>Worm</a:t>
            </a:r>
          </a:p>
          <a:p>
            <a:pPr marL="971550" lvl="1" indent="-514350">
              <a:buFont typeface="+mj-lt"/>
              <a:buAutoNum type="arabicPeriod"/>
            </a:pPr>
            <a:r>
              <a:rPr lang="en-US" b="1" dirty="0" smtClean="0">
                <a:solidFill>
                  <a:srgbClr val="0000FF"/>
                </a:solidFill>
              </a:rPr>
              <a:t>Trojan horse</a:t>
            </a:r>
          </a:p>
          <a:p>
            <a:pPr marL="971550" lvl="1" indent="-514350">
              <a:buFont typeface="+mj-lt"/>
              <a:buAutoNum type="arabicPeriod"/>
            </a:pPr>
            <a:r>
              <a:rPr lang="en-US" b="1" dirty="0" smtClean="0">
                <a:solidFill>
                  <a:srgbClr val="0000FF"/>
                </a:solidFill>
              </a:rPr>
              <a:t>Logic Bomb</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92075" y="125095"/>
            <a:ext cx="10990580" cy="3169285"/>
          </a:xfrm>
          <a:prstGeom prst="rect">
            <a:avLst/>
          </a:prstGeom>
          <a:noFill/>
        </p:spPr>
        <p:txBody>
          <a:bodyPr wrap="square" rtlCol="0" anchor="t">
            <a:spAutoFit/>
          </a:bodyPr>
          <a:lstStyle/>
          <a:p>
            <a:pPr marL="571500" indent="-571500"/>
            <a:r>
              <a:rPr lang="en-US" sz="2000" b="1" dirty="0">
                <a:gradFill>
                  <a:gsLst>
                    <a:gs pos="0">
                      <a:srgbClr val="012D86"/>
                    </a:gs>
                    <a:gs pos="100000">
                      <a:srgbClr val="0E2557"/>
                    </a:gs>
                  </a:gsLst>
                  <a:lin scaled="0"/>
                </a:gradFill>
              </a:rPr>
              <a:t>Virus</a:t>
            </a:r>
            <a:r>
              <a:rPr lang="en-US" sz="2000" dirty="0">
                <a:gradFill>
                  <a:gsLst>
                    <a:gs pos="0">
                      <a:srgbClr val="012D86"/>
                    </a:gs>
                    <a:gs pos="100000">
                      <a:srgbClr val="0E2557"/>
                    </a:gs>
                  </a:gsLst>
                  <a:lin scaled="0"/>
                </a:gradFill>
              </a:rPr>
              <a:t>	A virus is a program that attempts to damage a computer system and replicate itself to other computer systems. A virus:</a:t>
            </a:r>
          </a:p>
          <a:p>
            <a:endParaRPr lang="en-US" sz="2000" dirty="0">
              <a:gradFill>
                <a:gsLst>
                  <a:gs pos="0">
                    <a:srgbClr val="012D86"/>
                  </a:gs>
                  <a:gs pos="100000">
                    <a:srgbClr val="0E2557"/>
                  </a:gs>
                </a:gsLst>
                <a:lin scaled="0"/>
              </a:gradFill>
            </a:endParaRPr>
          </a:p>
          <a:p>
            <a:pPr marL="768985" indent="-212725"/>
            <a:r>
              <a:rPr lang="en-US" sz="2000" dirty="0">
                <a:gradFill>
                  <a:gsLst>
                    <a:gs pos="0">
                      <a:srgbClr val="012D86"/>
                    </a:gs>
                    <a:gs pos="100000">
                      <a:srgbClr val="0E2557"/>
                    </a:gs>
                  </a:gsLst>
                  <a:lin scaled="0"/>
                </a:gradFill>
              </a:rPr>
              <a:t>•	Requires a host to replicate and usually attaches itself to a host file or a hard drive sector.</a:t>
            </a:r>
          </a:p>
          <a:p>
            <a:pPr marL="768985" indent="-212725"/>
            <a:r>
              <a:rPr lang="en-US" sz="2000" dirty="0">
                <a:gradFill>
                  <a:gsLst>
                    <a:gs pos="0">
                      <a:srgbClr val="012D86"/>
                    </a:gs>
                    <a:gs pos="100000">
                      <a:srgbClr val="0E2557"/>
                    </a:gs>
                  </a:gsLst>
                  <a:lin scaled="0"/>
                </a:gradFill>
              </a:rPr>
              <a:t>•	Replicates each time the host is used.</a:t>
            </a:r>
          </a:p>
          <a:p>
            <a:pPr marL="768985" indent="-212725"/>
            <a:r>
              <a:rPr lang="en-US" sz="2000" dirty="0">
                <a:gradFill>
                  <a:gsLst>
                    <a:gs pos="0">
                      <a:srgbClr val="012D86"/>
                    </a:gs>
                    <a:gs pos="100000">
                      <a:srgbClr val="0E2557"/>
                    </a:gs>
                  </a:gsLst>
                  <a:lin scaled="0"/>
                </a:gradFill>
              </a:rPr>
              <a:t>•	Often focuses on destruction or corruption of data.</a:t>
            </a:r>
          </a:p>
          <a:p>
            <a:pPr marL="768985" indent="-212725"/>
            <a:r>
              <a:rPr lang="en-US" sz="2000" dirty="0">
                <a:gradFill>
                  <a:gsLst>
                    <a:gs pos="0">
                      <a:srgbClr val="012D86"/>
                    </a:gs>
                    <a:gs pos="100000">
                      <a:srgbClr val="0E2557"/>
                    </a:gs>
                  </a:gsLst>
                  <a:lin scaled="0"/>
                </a:gradFill>
              </a:rPr>
              <a:t>•	Usually attaches to files with execution capabilities such as .doc, .exe, and .bat extensions.</a:t>
            </a:r>
          </a:p>
          <a:p>
            <a:pPr marL="768985" indent="-212725"/>
            <a:r>
              <a:rPr lang="en-US" sz="2000" dirty="0">
                <a:gradFill>
                  <a:gsLst>
                    <a:gs pos="0">
                      <a:srgbClr val="012D86"/>
                    </a:gs>
                    <a:gs pos="100000">
                      <a:srgbClr val="0E2557"/>
                    </a:gs>
                  </a:gsLst>
                  <a:lin scaled="0"/>
                </a:gradFill>
              </a:rPr>
              <a:t>•	Often distributes via e-mail. Many viruses can e-mail themselves to everyone in your address book.</a:t>
            </a:r>
          </a:p>
          <a:p>
            <a:pPr marL="768985" indent="-212725"/>
            <a:r>
              <a:rPr lang="en-US" sz="2000" dirty="0">
                <a:gradFill>
                  <a:gsLst>
                    <a:gs pos="0">
                      <a:srgbClr val="012D86"/>
                    </a:gs>
                    <a:gs pos="100000">
                      <a:srgbClr val="0E2557"/>
                    </a:gs>
                  </a:gsLst>
                  <a:lin scaled="0"/>
                </a:gradFill>
              </a:rPr>
              <a:t>•	Examples: Stoned, Michelangelo, Melissa, I Love You.</a:t>
            </a:r>
          </a:p>
        </p:txBody>
      </p:sp>
      <p:sp>
        <p:nvSpPr>
          <p:cNvPr id="9" name="Text Box 8"/>
          <p:cNvSpPr txBox="1"/>
          <p:nvPr/>
        </p:nvSpPr>
        <p:spPr>
          <a:xfrm>
            <a:off x="258445" y="4169410"/>
            <a:ext cx="10824210" cy="2553335"/>
          </a:xfrm>
          <a:prstGeom prst="rect">
            <a:avLst/>
          </a:prstGeom>
          <a:noFill/>
        </p:spPr>
        <p:txBody>
          <a:bodyPr wrap="square" rtlCol="0" anchor="t">
            <a:spAutoFit/>
          </a:bodyPr>
          <a:lstStyle/>
          <a:p>
            <a:pPr marL="935355" indent="-935355"/>
            <a:r>
              <a:rPr lang="en-US" sz="2000" b="1" dirty="0">
                <a:solidFill>
                  <a:srgbClr val="FF0000"/>
                </a:solidFill>
              </a:rPr>
              <a:t>Worm</a:t>
            </a:r>
            <a:r>
              <a:rPr lang="en-US" sz="2000" dirty="0">
                <a:solidFill>
                  <a:srgbClr val="FF0000"/>
                </a:solidFill>
              </a:rPr>
              <a:t>	A worm is a </a:t>
            </a:r>
            <a:r>
              <a:rPr lang="en-US" sz="2000" b="1" dirty="0">
                <a:solidFill>
                  <a:srgbClr val="FF0000"/>
                </a:solidFill>
              </a:rPr>
              <a:t>self-replicating program that can be designed to do any number of things</a:t>
            </a:r>
            <a:r>
              <a:rPr lang="en-US" sz="2000" dirty="0">
                <a:solidFill>
                  <a:srgbClr val="FF0000"/>
                </a:solidFill>
              </a:rPr>
              <a:t>, such as delete files or send documents via e-mail. A worm can negatively impact network traffic just in the process of replicating itself. A worm:</a:t>
            </a:r>
          </a:p>
          <a:p>
            <a:endParaRPr lang="en-US" sz="2000" dirty="0">
              <a:solidFill>
                <a:srgbClr val="FF0000"/>
              </a:solidFill>
            </a:endParaRPr>
          </a:p>
          <a:p>
            <a:pPr marL="755650" lvl="1" indent="-257810"/>
            <a:r>
              <a:rPr lang="en-US" sz="2000" dirty="0">
                <a:solidFill>
                  <a:srgbClr val="FF0000"/>
                </a:solidFill>
              </a:rPr>
              <a:t>•	Can install a backdoor in the infected computer.</a:t>
            </a:r>
          </a:p>
          <a:p>
            <a:pPr marL="755650" lvl="1" indent="-257810"/>
            <a:r>
              <a:rPr lang="en-US" sz="2000" dirty="0">
                <a:solidFill>
                  <a:srgbClr val="FF0000"/>
                </a:solidFill>
              </a:rPr>
              <a:t>•	Is usually introduced into the system through a vulnerability.</a:t>
            </a:r>
          </a:p>
          <a:p>
            <a:pPr marL="755650" lvl="1" indent="-257810"/>
            <a:r>
              <a:rPr lang="en-US" sz="2000" dirty="0">
                <a:solidFill>
                  <a:srgbClr val="FF0000"/>
                </a:solidFill>
              </a:rPr>
              <a:t>•	Infects one system and spreads to other systems on the network.</a:t>
            </a:r>
          </a:p>
          <a:p>
            <a:pPr marL="755650" lvl="1" indent="-257810"/>
            <a:r>
              <a:rPr lang="en-US" sz="2000" dirty="0">
                <a:solidFill>
                  <a:srgbClr val="FF0000"/>
                </a:solidFill>
              </a:rPr>
              <a:t>•	Example: Code Red.</a:t>
            </a:r>
          </a:p>
        </p:txBody>
      </p:sp>
      <p:sp>
        <p:nvSpPr>
          <p:cNvPr id="4" name="Slide Number Placeholder 3"/>
          <p:cNvSpPr>
            <a:spLocks noGrp="1"/>
          </p:cNvSpPr>
          <p:nvPr>
            <p:ph type="sldNum" sz="quarter" idx="12"/>
          </p:nvPr>
        </p:nvSpPr>
        <p:spPr/>
        <p:txBody>
          <a:bodyPr/>
          <a:lstStyle/>
          <a:p>
            <a:fld id="{9B618960-8005-486C-9A75-10CB2AAC16F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a:sym typeface="+mn-ea"/>
              </a:rPr>
              <a:t>Course Outcomes</a:t>
            </a:r>
            <a:br>
              <a:rPr lang="en-US" b="1">
                <a:sym typeface="+mn-ea"/>
              </a:rPr>
            </a:br>
            <a:r>
              <a:rPr lang="en-US" sz="3600">
                <a:sym typeface="+mn-ea"/>
              </a:rPr>
              <a:t>At the end of this course the student will be able to </a:t>
            </a:r>
          </a:p>
        </p:txBody>
      </p:sp>
      <p:sp>
        <p:nvSpPr>
          <p:cNvPr id="3" name="Content Placeholder 2"/>
          <p:cNvSpPr>
            <a:spLocks noGrp="1"/>
          </p:cNvSpPr>
          <p:nvPr>
            <p:ph idx="1"/>
          </p:nvPr>
        </p:nvSpPr>
        <p:spPr>
          <a:xfrm>
            <a:off x="838200" y="1423844"/>
            <a:ext cx="10515600" cy="4351338"/>
          </a:xfrm>
        </p:spPr>
        <p:txBody>
          <a:bodyPr>
            <a:normAutofit fontScale="92500" lnSpcReduction="10000"/>
          </a:bodyPr>
          <a:lstStyle/>
          <a:p>
            <a:pPr marL="0" indent="0">
              <a:buNone/>
            </a:pPr>
            <a:endParaRPr lang="en-US" dirty="0"/>
          </a:p>
          <a:p>
            <a:pPr marL="508000" indent="-508000">
              <a:buNone/>
            </a:pPr>
            <a:r>
              <a:rPr lang="en-US" dirty="0"/>
              <a:t>1.	Understand </a:t>
            </a:r>
            <a:r>
              <a:rPr lang="en-US" dirty="0" smtClean="0"/>
              <a:t>cyber-attacks, types of </a:t>
            </a:r>
            <a:r>
              <a:rPr lang="en-US" dirty="0"/>
              <a:t>cybercrimes.</a:t>
            </a:r>
          </a:p>
          <a:p>
            <a:pPr marL="508000" indent="-508000">
              <a:buNone/>
            </a:pPr>
            <a:r>
              <a:rPr lang="en-US" dirty="0"/>
              <a:t>2.	Realize the importance </a:t>
            </a:r>
            <a:r>
              <a:rPr lang="en-US" dirty="0" smtClean="0"/>
              <a:t>of </a:t>
            </a:r>
            <a:r>
              <a:rPr lang="en-US" dirty="0"/>
              <a:t>cyber security and various forms of cyber attacks and </a:t>
            </a:r>
            <a:r>
              <a:rPr lang="en-US" dirty="0">
                <a:solidFill>
                  <a:srgbClr val="FF0000"/>
                </a:solidFill>
              </a:rPr>
              <a:t>countermeasures.</a:t>
            </a:r>
          </a:p>
          <a:p>
            <a:pPr marL="508000" indent="-508000">
              <a:buNone/>
            </a:pPr>
            <a:r>
              <a:rPr lang="en-US" dirty="0"/>
              <a:t>3.	Get familiarity of </a:t>
            </a:r>
            <a:r>
              <a:rPr lang="en-US" dirty="0">
                <a:solidFill>
                  <a:srgbClr val="FF0000"/>
                </a:solidFill>
              </a:rPr>
              <a:t>cyber forensics</a:t>
            </a:r>
            <a:r>
              <a:rPr lang="en-US" dirty="0"/>
              <a:t>.</a:t>
            </a:r>
          </a:p>
          <a:p>
            <a:pPr marL="508000" indent="-508000">
              <a:buNone/>
            </a:pPr>
            <a:r>
              <a:rPr lang="en-US" dirty="0"/>
              <a:t>4.	Get familiar </a:t>
            </a:r>
            <a:r>
              <a:rPr lang="en-US" dirty="0">
                <a:solidFill>
                  <a:srgbClr val="FF0000"/>
                </a:solidFill>
              </a:rPr>
              <a:t>with obscenity and pornography </a:t>
            </a:r>
            <a:r>
              <a:rPr lang="en-US" dirty="0"/>
              <a:t>in cyber space and understand the violation of Right of privacy on Internet.</a:t>
            </a:r>
          </a:p>
          <a:p>
            <a:pPr marL="508000" indent="-508000">
              <a:buNone/>
            </a:pPr>
            <a:r>
              <a:rPr lang="en-US" dirty="0"/>
              <a:t>5.	Appraise </a:t>
            </a:r>
            <a:r>
              <a:rPr lang="en-US" dirty="0">
                <a:solidFill>
                  <a:srgbClr val="FF0000"/>
                </a:solidFill>
              </a:rPr>
              <a:t>Cyber laws </a:t>
            </a:r>
            <a:r>
              <a:rPr lang="en-US" dirty="0"/>
              <a:t>and also how to protect them self and ultimately the entire Internet community from such attacks. </a:t>
            </a:r>
          </a:p>
          <a:p>
            <a:pPr marL="508000" indent="-508000">
              <a:buNone/>
            </a:pPr>
            <a:r>
              <a:rPr lang="en-US" dirty="0"/>
              <a:t>6.	Elucidate the various chapters of </a:t>
            </a:r>
            <a:r>
              <a:rPr lang="en-US" dirty="0">
                <a:solidFill>
                  <a:srgbClr val="FF0000"/>
                </a:solidFill>
              </a:rPr>
              <a:t>the IT Act 2008, power of Central </a:t>
            </a:r>
            <a:r>
              <a:rPr lang="en-US" dirty="0"/>
              <a:t>and State Government to make rules under IT Act 2008.</a:t>
            </a:r>
          </a:p>
        </p:txBody>
      </p:sp>
      <p:sp>
        <p:nvSpPr>
          <p:cNvPr id="4" name="Slide Number Placeholder 3"/>
          <p:cNvSpPr>
            <a:spLocks noGrp="1"/>
          </p:cNvSpPr>
          <p:nvPr>
            <p:ph type="sldNum" sz="quarter" idx="12"/>
          </p:nvPr>
        </p:nvSpPr>
        <p:spPr/>
        <p:txBody>
          <a:bodyPr/>
          <a:lstStyle/>
          <a:p>
            <a:fld id="{9B618960-8005-486C-9A75-10CB2AAC16F9}" type="slidenum">
              <a:rPr lang="en-US" smtClean="0"/>
              <a:pPr/>
              <a:t>3</a:t>
            </a:fld>
            <a:endParaRPr lang="en-US"/>
          </a:p>
        </p:txBody>
      </p:sp>
      <p:graphicFrame>
        <p:nvGraphicFramePr>
          <p:cNvPr id="5" name="Table 4"/>
          <p:cNvGraphicFramePr>
            <a:graphicFrameLocks noGrp="1"/>
          </p:cNvGraphicFramePr>
          <p:nvPr/>
        </p:nvGraphicFramePr>
        <p:xfrm>
          <a:off x="1246907" y="5910280"/>
          <a:ext cx="7370620" cy="432562"/>
        </p:xfrm>
        <a:graphic>
          <a:graphicData uri="http://schemas.openxmlformats.org/drawingml/2006/table">
            <a:tbl>
              <a:tblPr/>
              <a:tblGrid>
                <a:gridCol w="503898"/>
                <a:gridCol w="503898"/>
                <a:gridCol w="521788"/>
                <a:gridCol w="503898"/>
                <a:gridCol w="521788"/>
                <a:gridCol w="503898"/>
                <a:gridCol w="632107"/>
                <a:gridCol w="503898"/>
                <a:gridCol w="632107"/>
                <a:gridCol w="503898"/>
                <a:gridCol w="679814"/>
                <a:gridCol w="679814"/>
                <a:gridCol w="679814"/>
              </a:tblGrid>
              <a:tr h="222250">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PO</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1</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2</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3</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4</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5</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dirty="0" smtClean="0">
                          <a:solidFill>
                            <a:srgbClr val="000000"/>
                          </a:solidFill>
                          <a:latin typeface="Times New Roman"/>
                          <a:ea typeface="Calibri"/>
                          <a:cs typeface="Times New Roman"/>
                        </a:rPr>
                        <a:t>6- </a:t>
                      </a:r>
                      <a:endParaRPr lang="en-US" sz="12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7</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8</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9</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10</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11</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12</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530">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Level</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M</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solidFill>
                            <a:srgbClr val="000000"/>
                          </a:solidFill>
                          <a:latin typeface="Times New Roman"/>
                          <a:ea typeface="Calibri"/>
                          <a:cs typeface="Times New Roman"/>
                        </a:rPr>
                        <a:t>M</a:t>
                      </a: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899727" y="5710443"/>
            <a:ext cx="2807179" cy="646331"/>
          </a:xfrm>
          <a:prstGeom prst="rect">
            <a:avLst/>
          </a:prstGeom>
        </p:spPr>
        <p:txBody>
          <a:bodyPr wrap="none">
            <a:spAutoFit/>
          </a:bodyPr>
          <a:lstStyle/>
          <a:p>
            <a:r>
              <a:rPr lang="en-US" b="1" dirty="0" smtClean="0"/>
              <a:t>6- The engineer and society</a:t>
            </a:r>
          </a:p>
          <a:p>
            <a:r>
              <a:rPr lang="en-US" b="1" dirty="0" smtClean="0"/>
              <a:t>8- Ethics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2285" y="330200"/>
            <a:ext cx="11188065" cy="3169285"/>
          </a:xfrm>
          <a:prstGeom prst="rect">
            <a:avLst/>
          </a:prstGeom>
          <a:noFill/>
        </p:spPr>
        <p:txBody>
          <a:bodyPr wrap="square" rtlCol="0" anchor="t">
            <a:spAutoFit/>
          </a:bodyPr>
          <a:lstStyle/>
          <a:p>
            <a:pPr marL="1254125" indent="-1254125" defTabSz="914400">
              <a:tabLst>
                <a:tab pos="1371600" algn="l"/>
              </a:tabLst>
            </a:pPr>
            <a:r>
              <a:rPr lang="en-US" sz="2000" b="1" dirty="0">
                <a:solidFill>
                  <a:srgbClr val="FF0000"/>
                </a:solidFill>
              </a:rPr>
              <a:t>Trojan horse	</a:t>
            </a:r>
            <a:r>
              <a:rPr lang="en-US" sz="2000" dirty="0">
                <a:solidFill>
                  <a:srgbClr val="FF0000"/>
                </a:solidFill>
              </a:rPr>
              <a:t>A Trojan horse is a malicious program that is disguised as legitimate software. Discretionary environments are often more vulnerable and susceptible to Trojan horse attacks because security is user focused and user directed. Thus the compromise of a user account could lead to the compromise of the entire environment. A Trojan horse:</a:t>
            </a:r>
          </a:p>
          <a:p>
            <a:endParaRPr lang="en-US" sz="2000" dirty="0">
              <a:solidFill>
                <a:srgbClr val="FF0000"/>
              </a:solidFill>
            </a:endParaRPr>
          </a:p>
          <a:p>
            <a:pPr marL="1178560" lvl="2" indent="-264160" defTabSz="914400">
              <a:tabLst>
                <a:tab pos="1143000" algn="l"/>
              </a:tabLst>
            </a:pPr>
            <a:r>
              <a:rPr lang="en-US" sz="2000" dirty="0">
                <a:solidFill>
                  <a:srgbClr val="FF0000"/>
                </a:solidFill>
              </a:rPr>
              <a:t>•	</a:t>
            </a:r>
            <a:r>
              <a:rPr lang="en-US" sz="2000" b="1" dirty="0">
                <a:solidFill>
                  <a:srgbClr val="FF0000"/>
                </a:solidFill>
              </a:rPr>
              <a:t>Cannot replicate itself</a:t>
            </a:r>
            <a:r>
              <a:rPr lang="en-US" sz="2000" dirty="0">
                <a:solidFill>
                  <a:srgbClr val="FF0000"/>
                </a:solidFill>
              </a:rPr>
              <a:t>.</a:t>
            </a:r>
          </a:p>
          <a:p>
            <a:pPr marL="1178560" lvl="2" indent="-264160" defTabSz="914400">
              <a:tabLst>
                <a:tab pos="1143000" algn="l"/>
              </a:tabLst>
            </a:pPr>
            <a:r>
              <a:rPr lang="en-US" sz="2000" dirty="0">
                <a:solidFill>
                  <a:srgbClr val="FF0000"/>
                </a:solidFill>
              </a:rPr>
              <a:t>•	Often contains spying functions (such as a </a:t>
            </a:r>
            <a:r>
              <a:rPr lang="en-US" sz="2000" b="1" dirty="0">
                <a:solidFill>
                  <a:srgbClr val="FF0000"/>
                </a:solidFill>
              </a:rPr>
              <a:t>packet sniffer</a:t>
            </a:r>
            <a:r>
              <a:rPr lang="en-US" sz="2000" dirty="0">
                <a:solidFill>
                  <a:srgbClr val="FF0000"/>
                </a:solidFill>
              </a:rPr>
              <a:t>) or backdoor functions that allow a </a:t>
            </a:r>
            <a:r>
              <a:rPr lang="en-US" sz="2000" b="1" dirty="0">
                <a:solidFill>
                  <a:srgbClr val="FF0000"/>
                </a:solidFill>
              </a:rPr>
              <a:t>computer to be remotely controlled </a:t>
            </a:r>
            <a:r>
              <a:rPr lang="en-US" sz="2000" dirty="0">
                <a:solidFill>
                  <a:srgbClr val="FF0000"/>
                </a:solidFill>
              </a:rPr>
              <a:t>from the network.</a:t>
            </a:r>
          </a:p>
          <a:p>
            <a:pPr marL="1178560" lvl="2" indent="-264160" defTabSz="914400">
              <a:tabLst>
                <a:tab pos="1143000" algn="l"/>
              </a:tabLst>
            </a:pPr>
            <a:r>
              <a:rPr lang="en-US" sz="2000" dirty="0">
                <a:solidFill>
                  <a:srgbClr val="FF0000"/>
                </a:solidFill>
              </a:rPr>
              <a:t>•	Often is </a:t>
            </a:r>
            <a:r>
              <a:rPr lang="en-US" sz="2000" b="1" dirty="0">
                <a:solidFill>
                  <a:srgbClr val="FF0000"/>
                </a:solidFill>
              </a:rPr>
              <a:t>hidden in useful software </a:t>
            </a:r>
            <a:r>
              <a:rPr lang="en-US" sz="2000" dirty="0">
                <a:solidFill>
                  <a:srgbClr val="FF0000"/>
                </a:solidFill>
              </a:rPr>
              <a:t>such as screen savers or games.</a:t>
            </a:r>
          </a:p>
          <a:p>
            <a:pPr marL="1178560" lvl="2" indent="-264160" defTabSz="914400">
              <a:tabLst>
                <a:tab pos="1143000" algn="l"/>
              </a:tabLst>
            </a:pPr>
            <a:r>
              <a:rPr lang="en-US" sz="2000" dirty="0">
                <a:solidFill>
                  <a:srgbClr val="FF0000"/>
                </a:solidFill>
              </a:rPr>
              <a:t>•	Example: Back Orifice, Net Bus, Whack-a-Mole.</a:t>
            </a:r>
          </a:p>
        </p:txBody>
      </p:sp>
      <p:sp>
        <p:nvSpPr>
          <p:cNvPr id="5" name="Text Box 4"/>
          <p:cNvSpPr txBox="1"/>
          <p:nvPr/>
        </p:nvSpPr>
        <p:spPr>
          <a:xfrm>
            <a:off x="502285" y="3852545"/>
            <a:ext cx="11005820" cy="2306955"/>
          </a:xfrm>
          <a:prstGeom prst="rect">
            <a:avLst/>
          </a:prstGeom>
          <a:noFill/>
        </p:spPr>
        <p:txBody>
          <a:bodyPr wrap="square" rtlCol="0" anchor="t">
            <a:spAutoFit/>
          </a:bodyPr>
          <a:lstStyle/>
          <a:p>
            <a:pPr marL="1482090" indent="-1482090"/>
            <a:r>
              <a:rPr lang="en-US" sz="2400" b="1" dirty="0">
                <a:solidFill>
                  <a:srgbClr val="7030A0"/>
                </a:solidFill>
              </a:rPr>
              <a:t>Logic Bomb	</a:t>
            </a:r>
            <a:r>
              <a:rPr lang="en-US" sz="2400" dirty="0">
                <a:solidFill>
                  <a:srgbClr val="7030A0"/>
                </a:solidFill>
              </a:rPr>
              <a:t>A Logic Bomb is </a:t>
            </a:r>
            <a:r>
              <a:rPr lang="en-US" sz="2400" dirty="0">
                <a:solidFill>
                  <a:srgbClr val="FF0000"/>
                </a:solidFill>
              </a:rPr>
              <a:t>malware that lies dormant until triggered</a:t>
            </a:r>
            <a:r>
              <a:rPr lang="en-US" sz="2400" dirty="0">
                <a:solidFill>
                  <a:srgbClr val="7030A0"/>
                </a:solidFill>
              </a:rPr>
              <a:t>. A logic bomb is a specific example of an asynchronous attack.</a:t>
            </a:r>
          </a:p>
          <a:p>
            <a:endParaRPr lang="en-US" sz="2400" dirty="0">
              <a:solidFill>
                <a:srgbClr val="7030A0"/>
              </a:solidFill>
            </a:endParaRPr>
          </a:p>
          <a:p>
            <a:pPr marL="1405890" lvl="2" indent="-227330"/>
            <a:r>
              <a:rPr lang="en-US" sz="2400" dirty="0">
                <a:solidFill>
                  <a:srgbClr val="7030A0"/>
                </a:solidFill>
              </a:rPr>
              <a:t>•	A trigger activity may be a </a:t>
            </a:r>
            <a:r>
              <a:rPr lang="en-US" sz="2400" b="1" dirty="0">
                <a:solidFill>
                  <a:srgbClr val="FF0000"/>
                </a:solidFill>
              </a:rPr>
              <a:t>specific date and time</a:t>
            </a:r>
            <a:r>
              <a:rPr lang="en-US" sz="2400" dirty="0">
                <a:solidFill>
                  <a:srgbClr val="7030A0"/>
                </a:solidFill>
              </a:rPr>
              <a:t>, the launching of a specific program, or the processing of a </a:t>
            </a:r>
            <a:r>
              <a:rPr lang="en-US" sz="2400" b="1" dirty="0">
                <a:solidFill>
                  <a:srgbClr val="FF0000"/>
                </a:solidFill>
              </a:rPr>
              <a:t>specific type of activity</a:t>
            </a:r>
            <a:r>
              <a:rPr lang="en-US" sz="2400" dirty="0">
                <a:solidFill>
                  <a:srgbClr val="7030A0"/>
                </a:solidFill>
              </a:rPr>
              <a:t>.</a:t>
            </a:r>
          </a:p>
          <a:p>
            <a:pPr marL="1405890" lvl="2" indent="-227330"/>
            <a:r>
              <a:rPr lang="en-US" sz="2400" dirty="0">
                <a:solidFill>
                  <a:srgbClr val="7030A0"/>
                </a:solidFill>
              </a:rPr>
              <a:t>•	</a:t>
            </a:r>
            <a:r>
              <a:rPr lang="en-US" sz="2400" b="1" dirty="0">
                <a:solidFill>
                  <a:srgbClr val="FF0000"/>
                </a:solidFill>
              </a:rPr>
              <a:t>Logic bombs do not self-replicate</a:t>
            </a:r>
            <a:r>
              <a:rPr lang="en-US" sz="2400" dirty="0">
                <a:solidFill>
                  <a:srgbClr val="7030A0"/>
                </a:solidFill>
              </a:rPr>
              <a:t>.</a:t>
            </a:r>
          </a:p>
        </p:txBody>
      </p:sp>
      <p:sp>
        <p:nvSpPr>
          <p:cNvPr id="6" name="Slide Number Placeholder 5"/>
          <p:cNvSpPr>
            <a:spLocks noGrp="1"/>
          </p:cNvSpPr>
          <p:nvPr>
            <p:ph type="sldNum" sz="quarter" idx="12"/>
          </p:nvPr>
        </p:nvSpPr>
        <p:spPr/>
        <p:txBody>
          <a:bodyPr/>
          <a:lstStyle/>
          <a:p>
            <a:fld id="{9B618960-8005-486C-9A75-10CB2AAC16F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lvl="0" algn="l">
              <a:buClrTx/>
              <a:buSzTx/>
              <a:buFontTx/>
            </a:pPr>
            <a:r>
              <a:rPr lang="en-US">
                <a:sym typeface="+mn-ea"/>
              </a:rPr>
              <a:t>Active attacks, Passive attacks, Software attacks, H</a:t>
            </a:r>
            <a:r>
              <a:rPr lang="en-US" b="1">
                <a:solidFill>
                  <a:srgbClr val="C00000"/>
                </a:solidFill>
                <a:sym typeface="+mn-ea"/>
              </a:rPr>
              <a:t>ardware attacks</a:t>
            </a:r>
          </a:p>
        </p:txBody>
      </p:sp>
      <p:sp>
        <p:nvSpPr>
          <p:cNvPr id="3" name="Content Placeholder 2"/>
          <p:cNvSpPr>
            <a:spLocks noGrp="1"/>
          </p:cNvSpPr>
          <p:nvPr>
            <p:ph idx="1"/>
          </p:nvPr>
        </p:nvSpPr>
        <p:spPr/>
        <p:txBody>
          <a:bodyPr>
            <a:normAutofit fontScale="57500" lnSpcReduction="20000"/>
          </a:bodyPr>
          <a:lstStyle/>
          <a:p>
            <a:pPr marL="0" indent="0">
              <a:buNone/>
            </a:pPr>
            <a:r>
              <a:rPr lang="en-US" sz="4000" dirty="0"/>
              <a:t>Common hardware attacks include:</a:t>
            </a:r>
          </a:p>
          <a:p>
            <a:pPr marL="431800" indent="-431800">
              <a:buNone/>
            </a:pPr>
            <a:endParaRPr lang="en-US" sz="3600" dirty="0"/>
          </a:p>
          <a:p>
            <a:pPr marL="431800" indent="-431800">
              <a:buNone/>
            </a:pPr>
            <a:r>
              <a:rPr lang="en-US" sz="3600" dirty="0"/>
              <a:t>•	</a:t>
            </a:r>
            <a:r>
              <a:rPr lang="en-US" sz="4000" dirty="0"/>
              <a:t>Manufacturing backdoors, for malware or other penetrative purposes; backdoors aren’t limited to software and hardware, but they also affect </a:t>
            </a:r>
            <a:r>
              <a:rPr lang="en-US" sz="4000" b="1" dirty="0">
                <a:solidFill>
                  <a:srgbClr val="FF0000"/>
                </a:solidFill>
              </a:rPr>
              <a:t>embedded radio- frequency identification (RFID) chips and memory</a:t>
            </a:r>
          </a:p>
          <a:p>
            <a:pPr marL="431800" indent="-431800">
              <a:buNone/>
            </a:pPr>
            <a:r>
              <a:rPr lang="en-US" sz="4000" dirty="0"/>
              <a:t>•	Eavesdropping by gaining access </a:t>
            </a:r>
            <a:r>
              <a:rPr lang="en-US" sz="4000" b="1" dirty="0">
                <a:solidFill>
                  <a:srgbClr val="FF0000"/>
                </a:solidFill>
              </a:rPr>
              <a:t>to protected memory without opening other hardware</a:t>
            </a:r>
          </a:p>
          <a:p>
            <a:pPr marL="431800" indent="-431800">
              <a:buNone/>
            </a:pPr>
            <a:r>
              <a:rPr lang="en-US" sz="4000" dirty="0"/>
              <a:t>•	</a:t>
            </a:r>
            <a:r>
              <a:rPr lang="en-US" sz="4000" b="1" dirty="0"/>
              <a:t>Inducing faults</a:t>
            </a:r>
            <a:r>
              <a:rPr lang="en-US" sz="4000" dirty="0"/>
              <a:t>, causing the interruption of normal behavior</a:t>
            </a:r>
          </a:p>
          <a:p>
            <a:pPr marL="431800" indent="-431800">
              <a:buNone/>
            </a:pPr>
            <a:r>
              <a:rPr lang="en-US" sz="4000" dirty="0"/>
              <a:t>•	Hardware modification tampering with invasive operations</a:t>
            </a:r>
          </a:p>
          <a:p>
            <a:pPr marL="431800" indent="-431800">
              <a:buNone/>
            </a:pPr>
            <a:r>
              <a:rPr lang="en-US" sz="4000" dirty="0"/>
              <a:t>•	Backdoor creation; the presence of </a:t>
            </a:r>
            <a:r>
              <a:rPr lang="en-US" sz="4000" b="1" dirty="0">
                <a:solidFill>
                  <a:srgbClr val="FF0000"/>
                </a:solidFill>
              </a:rPr>
              <a:t>hidden methods for bypassing normal computer authentication systems</a:t>
            </a:r>
          </a:p>
          <a:p>
            <a:pPr marL="431800" indent="-431800">
              <a:buNone/>
            </a:pPr>
            <a:r>
              <a:rPr lang="en-US" sz="4000" dirty="0"/>
              <a:t>•	Counterfeiting product assets that can produce </a:t>
            </a:r>
            <a:r>
              <a:rPr lang="en-US" sz="4000" b="1" dirty="0">
                <a:solidFill>
                  <a:srgbClr val="FF0000"/>
                </a:solidFill>
              </a:rPr>
              <a:t>extraordinary operations and those made to gain malicious access to systems.</a:t>
            </a:r>
          </a:p>
        </p:txBody>
      </p:sp>
      <p:sp>
        <p:nvSpPr>
          <p:cNvPr id="4" name="Slide Number Placeholder 3"/>
          <p:cNvSpPr>
            <a:spLocks noGrp="1"/>
          </p:cNvSpPr>
          <p:nvPr>
            <p:ph type="sldNum" sz="quarter" idx="12"/>
          </p:nvPr>
        </p:nvSpPr>
        <p:spPr/>
        <p:txBody>
          <a:bodyPr/>
          <a:lstStyle/>
          <a:p>
            <a:fld id="{9B618960-8005-486C-9A75-10CB2AAC16F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4666"/>
          <a:stretch>
            <a:fillRect/>
          </a:stretch>
        </p:blipFill>
        <p:spPr>
          <a:xfrm>
            <a:off x="181610" y="635"/>
            <a:ext cx="12129135" cy="6857365"/>
          </a:xfrm>
          <a:prstGeom prst="rect">
            <a:avLst/>
          </a:prstGeom>
        </p:spPr>
      </p:pic>
      <p:sp>
        <p:nvSpPr>
          <p:cNvPr id="2" name="Title 1"/>
          <p:cNvSpPr>
            <a:spLocks noGrp="1"/>
          </p:cNvSpPr>
          <p:nvPr>
            <p:ph type="title"/>
          </p:nvPr>
        </p:nvSpPr>
        <p:spPr>
          <a:xfrm>
            <a:off x="5935980" y="3307715"/>
            <a:ext cx="5767705" cy="612140"/>
          </a:xfrm>
        </p:spPr>
        <p:txBody>
          <a:bodyPr/>
          <a:lstStyle/>
          <a:p>
            <a:r>
              <a:rPr lang="en-US" sz="3200" b="1">
                <a:solidFill>
                  <a:srgbClr val="002060"/>
                </a:solidFill>
              </a:rPr>
              <a:t>Spectrum of Cyber Attacks</a:t>
            </a:r>
          </a:p>
        </p:txBody>
      </p:sp>
      <p:sp>
        <p:nvSpPr>
          <p:cNvPr id="5" name="Slide Number Placeholder 4"/>
          <p:cNvSpPr>
            <a:spLocks noGrp="1"/>
          </p:cNvSpPr>
          <p:nvPr>
            <p:ph type="sldNum" sz="quarter" idx="12"/>
          </p:nvPr>
        </p:nvSpPr>
        <p:spPr/>
        <p:txBody>
          <a:bodyPr/>
          <a:lstStyle/>
          <a:p>
            <a:fld id="{9B618960-8005-486C-9A75-10CB2AAC16F9}"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bject 2"/>
          <p:cNvSpPr>
            <a:spLocks noChangeArrowheads="1"/>
          </p:cNvSpPr>
          <p:nvPr/>
        </p:nvSpPr>
        <p:spPr bwMode="auto">
          <a:xfrm>
            <a:off x="987137" y="1263463"/>
            <a:ext cx="9361439" cy="4252632"/>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3" name="object 3"/>
          <p:cNvSpPr txBox="1">
            <a:spLocks noGrp="1"/>
          </p:cNvSpPr>
          <p:nvPr>
            <p:ph type="title"/>
          </p:nvPr>
        </p:nvSpPr>
        <p:spPr>
          <a:xfrm>
            <a:off x="929640" y="0"/>
            <a:ext cx="10515600" cy="1325563"/>
          </a:xfrm>
        </p:spPr>
        <p:txBody>
          <a:bodyPr tIns="144322" rtlCol="0">
            <a:normAutofit/>
          </a:bodyPr>
          <a:lstStyle/>
          <a:p>
            <a:pPr marL="1222375">
              <a:spcBef>
                <a:spcPts val="0"/>
              </a:spcBef>
              <a:defRPr/>
            </a:pPr>
            <a:r>
              <a:rPr lang="en-US" sz="2800" b="1" dirty="0" smtClean="0"/>
              <a:t>Taxonomy of various attacks - </a:t>
            </a:r>
            <a:r>
              <a:rPr sz="2800" b="1" spc="20" smtClean="0"/>
              <a:t>M</a:t>
            </a:r>
            <a:r>
              <a:rPr sz="2800" b="1" spc="-40" smtClean="0"/>
              <a:t>a</a:t>
            </a:r>
            <a:r>
              <a:rPr sz="2800" b="1" smtClean="0"/>
              <a:t>l</a:t>
            </a:r>
            <a:r>
              <a:rPr sz="2800" b="1" spc="20" smtClean="0"/>
              <a:t>w</a:t>
            </a:r>
            <a:r>
              <a:rPr sz="2800" b="1" smtClean="0"/>
              <a:t>are</a:t>
            </a:r>
            <a:r>
              <a:rPr sz="2800" b="1" spc="-20" smtClean="0"/>
              <a:t> </a:t>
            </a:r>
            <a:r>
              <a:rPr sz="2800" b="1" dirty="0"/>
              <a:t>a</a:t>
            </a:r>
            <a:r>
              <a:rPr sz="2800" b="1" spc="-25" dirty="0"/>
              <a:t>n</a:t>
            </a:r>
            <a:r>
              <a:rPr sz="2800" b="1" dirty="0"/>
              <a:t>d</a:t>
            </a:r>
            <a:r>
              <a:rPr sz="2800" b="1" spc="-5" dirty="0"/>
              <a:t> </a:t>
            </a:r>
            <a:r>
              <a:rPr sz="2800" b="1" dirty="0"/>
              <a:t>A</a:t>
            </a:r>
            <a:r>
              <a:rPr sz="2800" b="1" spc="20" dirty="0"/>
              <a:t>t</a:t>
            </a:r>
            <a:r>
              <a:rPr sz="2800" b="1" spc="-25" dirty="0"/>
              <a:t>t</a:t>
            </a:r>
            <a:r>
              <a:rPr sz="2800" b="1" dirty="0"/>
              <a:t>a</a:t>
            </a:r>
            <a:r>
              <a:rPr sz="2800" b="1" spc="30" dirty="0"/>
              <a:t>c</a:t>
            </a:r>
            <a:r>
              <a:rPr sz="2800" b="1" dirty="0"/>
              <a:t>k</a:t>
            </a:r>
            <a:r>
              <a:rPr sz="2800" b="1" spc="-5" dirty="0"/>
              <a:t> </a:t>
            </a:r>
            <a:r>
              <a:rPr sz="2800" b="1" spc="-25" dirty="0"/>
              <a:t>t</a:t>
            </a:r>
            <a:r>
              <a:rPr sz="2800" b="1" spc="30" dirty="0"/>
              <a:t>y</a:t>
            </a:r>
            <a:r>
              <a:rPr sz="2800" b="1" spc="-25" dirty="0"/>
              <a:t>p</a:t>
            </a:r>
            <a:r>
              <a:rPr sz="2800" b="1" spc="5" dirty="0"/>
              <a:t>e</a:t>
            </a:r>
            <a:r>
              <a:rPr sz="2800" b="1" dirty="0"/>
              <a:t>s</a:t>
            </a:r>
            <a:endParaRPr sz="28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17033" y="228600"/>
            <a:ext cx="10871200" cy="990600"/>
          </a:xfrm>
        </p:spPr>
        <p:txBody>
          <a:bodyPr/>
          <a:lstStyle/>
          <a:p>
            <a:pPr algn="ctr" eaLnBrk="1" hangingPunct="1"/>
            <a:r>
              <a:rPr lang="en-US" b="1" dirty="0" smtClean="0"/>
              <a:t>Spoofing</a:t>
            </a:r>
          </a:p>
        </p:txBody>
      </p:sp>
      <p:sp>
        <p:nvSpPr>
          <p:cNvPr id="10243" name="Content Placeholder 2"/>
          <p:cNvSpPr>
            <a:spLocks noGrp="1"/>
          </p:cNvSpPr>
          <p:nvPr>
            <p:ph sz="quarter" idx="1"/>
          </p:nvPr>
        </p:nvSpPr>
        <p:spPr>
          <a:xfrm>
            <a:off x="817033" y="1600200"/>
            <a:ext cx="10871200" cy="4495800"/>
          </a:xfrm>
        </p:spPr>
        <p:txBody>
          <a:bodyPr/>
          <a:lstStyle/>
          <a:p>
            <a:pPr eaLnBrk="1" hangingPunct="1"/>
            <a:r>
              <a:rPr lang="en-US" dirty="0" smtClean="0"/>
              <a:t>is a situation in which one person or program successfully masquerades as another by falsifying information/data and thereby gaining an illegitimate advantage.</a:t>
            </a:r>
          </a:p>
          <a:p>
            <a:pPr algn="ctr">
              <a:buNone/>
            </a:pPr>
            <a:r>
              <a:rPr lang="en-US" b="1" dirty="0" smtClean="0">
                <a:solidFill>
                  <a:srgbClr val="0070C0"/>
                </a:solidFill>
              </a:rPr>
              <a:t>Types of Spoofing</a:t>
            </a:r>
          </a:p>
          <a:p>
            <a:r>
              <a:rPr lang="en-US" b="1" dirty="0" smtClean="0">
                <a:solidFill>
                  <a:srgbClr val="C00000"/>
                </a:solidFill>
              </a:rPr>
              <a:t>IP Spoof</a:t>
            </a:r>
          </a:p>
          <a:p>
            <a:r>
              <a:rPr lang="en-US" b="1" dirty="0" smtClean="0">
                <a:solidFill>
                  <a:srgbClr val="C00000"/>
                </a:solidFill>
              </a:rPr>
              <a:t>Web Spoof</a:t>
            </a:r>
          </a:p>
          <a:p>
            <a:r>
              <a:rPr lang="en-US" b="1" dirty="0" smtClean="0">
                <a:solidFill>
                  <a:srgbClr val="C00000"/>
                </a:solidFill>
              </a:rPr>
              <a:t>E-mail Spoof</a:t>
            </a:r>
          </a:p>
          <a:p>
            <a:r>
              <a:rPr lang="en-US" b="1" dirty="0" smtClean="0">
                <a:solidFill>
                  <a:srgbClr val="C00000"/>
                </a:solidFill>
              </a:rPr>
              <a:t>Non Technical Spoof</a:t>
            </a:r>
          </a:p>
          <a:p>
            <a:pPr eaLnBrk="1" hangingPunct="1"/>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817033" y="228600"/>
            <a:ext cx="10871200" cy="990600"/>
          </a:xfrm>
        </p:spPr>
        <p:txBody>
          <a:bodyPr>
            <a:normAutofit/>
          </a:bodyPr>
          <a:lstStyle/>
          <a:p>
            <a:pPr algn="ctr" eaLnBrk="1" hangingPunct="1"/>
            <a:r>
              <a:rPr lang="en-US" sz="4000" b="1" dirty="0" smtClean="0">
                <a:solidFill>
                  <a:srgbClr val="C00000"/>
                </a:solidFill>
              </a:rPr>
              <a:t>IP Spoofing- Purpose </a:t>
            </a:r>
          </a:p>
        </p:txBody>
      </p:sp>
      <p:sp>
        <p:nvSpPr>
          <p:cNvPr id="12291" name="Rectangle 5"/>
          <p:cNvSpPr>
            <a:spLocks noGrp="1" noChangeArrowheads="1"/>
          </p:cNvSpPr>
          <p:nvPr>
            <p:ph sz="quarter" idx="1"/>
          </p:nvPr>
        </p:nvSpPr>
        <p:spPr>
          <a:xfrm>
            <a:off x="973788" y="1090749"/>
            <a:ext cx="10871200" cy="4495800"/>
          </a:xfrm>
        </p:spPr>
        <p:txBody>
          <a:bodyPr>
            <a:normAutofit fontScale="92500" lnSpcReduction="10000"/>
          </a:bodyPr>
          <a:lstStyle/>
          <a:p>
            <a:pPr eaLnBrk="1" hangingPunct="1"/>
            <a:r>
              <a:rPr lang="en-US" dirty="0" smtClean="0"/>
              <a:t>The creation of IP packets with a </a:t>
            </a:r>
            <a:r>
              <a:rPr lang="en-US" b="1" dirty="0" smtClean="0"/>
              <a:t>forged source. </a:t>
            </a:r>
            <a:r>
              <a:rPr lang="en-US" dirty="0" smtClean="0"/>
              <a:t>The purpose of it is to conceal the identity of the sender or impersonating another computing system.</a:t>
            </a:r>
          </a:p>
          <a:p>
            <a:r>
              <a:rPr lang="en-US" b="1" dirty="0" smtClean="0">
                <a:solidFill>
                  <a:srgbClr val="C00000"/>
                </a:solidFill>
              </a:rPr>
              <a:t>Denial-of-service attack</a:t>
            </a:r>
          </a:p>
          <a:p>
            <a:pPr lvl="1"/>
            <a:r>
              <a:rPr lang="en-US" dirty="0" smtClean="0"/>
              <a:t>the goal is to flood the victim with overwhelming amounts of traffic. This prevents an internet site or service from functioning efficiently or at all, temporarily or indefinitely.</a:t>
            </a:r>
          </a:p>
          <a:p>
            <a:r>
              <a:rPr lang="en-US" b="1" dirty="0" smtClean="0">
                <a:solidFill>
                  <a:srgbClr val="C00000"/>
                </a:solidFill>
              </a:rPr>
              <a:t>To defeat networks security</a:t>
            </a:r>
          </a:p>
          <a:p>
            <a:pPr lvl="1"/>
            <a:r>
              <a:rPr lang="en-US" dirty="0" smtClean="0"/>
              <a:t>Such as authentication based on IP addresses.</a:t>
            </a:r>
          </a:p>
          <a:p>
            <a:pPr lvl="1"/>
            <a:r>
              <a:rPr lang="en-US" dirty="0" smtClean="0"/>
              <a:t>This type of attack is most effective where trust relationships exist between machines.</a:t>
            </a:r>
          </a:p>
          <a:p>
            <a:pPr lvl="1"/>
            <a:r>
              <a:rPr lang="en-US" dirty="0" smtClean="0"/>
              <a:t>For example, some corporate networks have internal systems trust each other, a user can login without a username or password as long he is connecting from another machine on the internal network. By spoofing a connection from a trusted machine, an attacker may be able to access the target machine without authenticating.</a:t>
            </a:r>
          </a:p>
          <a:p>
            <a:pPr lvl="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17033" y="228600"/>
            <a:ext cx="10871200" cy="990600"/>
          </a:xfrm>
        </p:spPr>
        <p:txBody>
          <a:bodyPr/>
          <a:lstStyle/>
          <a:p>
            <a:pPr eaLnBrk="1" hangingPunct="1"/>
            <a:r>
              <a:rPr lang="en-US" smtClean="0"/>
              <a:t>Defense against IP spoofing</a:t>
            </a:r>
          </a:p>
        </p:txBody>
      </p:sp>
      <p:sp>
        <p:nvSpPr>
          <p:cNvPr id="15363" name="Rectangle 3"/>
          <p:cNvSpPr>
            <a:spLocks noGrp="1" noChangeArrowheads="1"/>
          </p:cNvSpPr>
          <p:nvPr>
            <p:ph sz="quarter" idx="1"/>
          </p:nvPr>
        </p:nvSpPr>
        <p:spPr>
          <a:xfrm>
            <a:off x="817033" y="1600200"/>
            <a:ext cx="10871200" cy="4495800"/>
          </a:xfrm>
        </p:spPr>
        <p:txBody>
          <a:bodyPr/>
          <a:lstStyle/>
          <a:p>
            <a:pPr eaLnBrk="1" hangingPunct="1"/>
            <a:r>
              <a:rPr lang="en-US" dirty="0" smtClean="0"/>
              <a:t>Packet filtering- one defense against IP spoofing</a:t>
            </a:r>
          </a:p>
          <a:p>
            <a:pPr lvl="1" eaLnBrk="1" hangingPunct="1"/>
            <a:r>
              <a:rPr lang="en-US" dirty="0" smtClean="0">
                <a:solidFill>
                  <a:srgbClr val="FF0000"/>
                </a:solidFill>
              </a:rPr>
              <a:t>Ingress filtering-  </a:t>
            </a:r>
            <a:r>
              <a:rPr lang="en-US" dirty="0" smtClean="0"/>
              <a:t>blocking of </a:t>
            </a:r>
            <a:r>
              <a:rPr lang="en-US" dirty="0" smtClean="0">
                <a:solidFill>
                  <a:srgbClr val="FF0000"/>
                </a:solidFill>
              </a:rPr>
              <a:t>packets from outside </a:t>
            </a:r>
            <a:r>
              <a:rPr lang="en-US" dirty="0" smtClean="0"/>
              <a:t>the network with a source address inside the network</a:t>
            </a:r>
          </a:p>
          <a:p>
            <a:pPr lvl="1" eaLnBrk="1" hangingPunct="1"/>
            <a:r>
              <a:rPr lang="en-US" dirty="0" smtClean="0">
                <a:solidFill>
                  <a:srgbClr val="FF0000"/>
                </a:solidFill>
              </a:rPr>
              <a:t>Egress filtering </a:t>
            </a:r>
            <a:r>
              <a:rPr lang="en-US" dirty="0" smtClean="0"/>
              <a:t>–blocking outgoing  </a:t>
            </a:r>
            <a:r>
              <a:rPr lang="en-US" dirty="0" smtClean="0">
                <a:solidFill>
                  <a:srgbClr val="FF0000"/>
                </a:solidFill>
              </a:rPr>
              <a:t>packets from inside </a:t>
            </a:r>
            <a:r>
              <a:rPr lang="en-US" dirty="0" smtClean="0"/>
              <a:t>the network source address.</a:t>
            </a:r>
          </a:p>
          <a:p>
            <a:r>
              <a:rPr lang="en-US" dirty="0" smtClean="0"/>
              <a:t>Upper Layers</a:t>
            </a:r>
          </a:p>
          <a:p>
            <a:pPr lvl="1"/>
            <a:r>
              <a:rPr lang="en-US" dirty="0" smtClean="0"/>
              <a:t>Some </a:t>
            </a:r>
            <a:r>
              <a:rPr lang="en-US" dirty="0" smtClean="0">
                <a:solidFill>
                  <a:srgbClr val="FF0000"/>
                </a:solidFill>
              </a:rPr>
              <a:t>upper layer </a:t>
            </a:r>
            <a:r>
              <a:rPr lang="en-US" dirty="0" smtClean="0"/>
              <a:t>protocols provide their </a:t>
            </a:r>
            <a:r>
              <a:rPr lang="en-US" dirty="0" smtClean="0">
                <a:solidFill>
                  <a:srgbClr val="FF0000"/>
                </a:solidFill>
              </a:rPr>
              <a:t>own defense against IP spoofing</a:t>
            </a:r>
            <a:r>
              <a:rPr lang="en-US" dirty="0" smtClean="0"/>
              <a:t>.</a:t>
            </a:r>
          </a:p>
          <a:p>
            <a:pPr lvl="1"/>
            <a:r>
              <a:rPr lang="en-US" dirty="0" smtClean="0"/>
              <a:t>For example, </a:t>
            </a:r>
            <a:r>
              <a:rPr lang="en-US" dirty="0" smtClean="0">
                <a:solidFill>
                  <a:srgbClr val="FF0000"/>
                </a:solidFill>
              </a:rPr>
              <a:t>TCP uses sequence numbers </a:t>
            </a:r>
            <a:r>
              <a:rPr lang="en-US" dirty="0" smtClean="0"/>
              <a:t>negotiated with the remote machine to ensure that the arriving packets are part of an established connection. Since the attacker normally cant see any reply packets, he has to guess the sequence number in order to hijack the connection.</a:t>
            </a:r>
          </a:p>
          <a:p>
            <a:pPr lvl="1" eaLnBrk="1" hangingPunct="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17033" y="228600"/>
            <a:ext cx="10871200" cy="990600"/>
          </a:xfrm>
        </p:spPr>
        <p:txBody>
          <a:bodyPr/>
          <a:lstStyle/>
          <a:p>
            <a:pPr algn="ctr" eaLnBrk="1" hangingPunct="1"/>
            <a:r>
              <a:rPr lang="en-US" b="1" dirty="0" smtClean="0">
                <a:solidFill>
                  <a:srgbClr val="C00000"/>
                </a:solidFill>
              </a:rPr>
              <a:t>Web Spoofing</a:t>
            </a:r>
          </a:p>
        </p:txBody>
      </p:sp>
      <p:sp>
        <p:nvSpPr>
          <p:cNvPr id="17411" name="Rectangle 3"/>
          <p:cNvSpPr>
            <a:spLocks noGrp="1" noChangeArrowheads="1"/>
          </p:cNvSpPr>
          <p:nvPr>
            <p:ph sz="quarter" idx="1"/>
          </p:nvPr>
        </p:nvSpPr>
        <p:spPr>
          <a:xfrm>
            <a:off x="817033" y="1600200"/>
            <a:ext cx="10871200" cy="4495800"/>
          </a:xfrm>
        </p:spPr>
        <p:txBody>
          <a:bodyPr/>
          <a:lstStyle/>
          <a:p>
            <a:pPr eaLnBrk="1" hangingPunct="1"/>
            <a:r>
              <a:rPr lang="en-US" dirty="0" smtClean="0"/>
              <a:t>It’s a security attack that allows an adversary to </a:t>
            </a:r>
            <a:r>
              <a:rPr lang="en-US" dirty="0" smtClean="0">
                <a:solidFill>
                  <a:srgbClr val="FF0000"/>
                </a:solidFill>
              </a:rPr>
              <a:t>observe and modify all web pages</a:t>
            </a:r>
            <a:r>
              <a:rPr lang="en-US" dirty="0" smtClean="0"/>
              <a:t> sent to the victim’s machine and observe all information entered into forms by the victim.</a:t>
            </a:r>
          </a:p>
          <a:p>
            <a:r>
              <a:rPr lang="en-US" dirty="0" smtClean="0"/>
              <a:t>The attack is initiated when a </a:t>
            </a:r>
            <a:r>
              <a:rPr lang="en-US" dirty="0" smtClean="0">
                <a:solidFill>
                  <a:srgbClr val="FF0000"/>
                </a:solidFill>
              </a:rPr>
              <a:t>victim visits a malicious web page</a:t>
            </a:r>
            <a:r>
              <a:rPr lang="en-US" dirty="0" smtClean="0"/>
              <a:t>, or receives a </a:t>
            </a:r>
            <a:r>
              <a:rPr lang="en-US" dirty="0" smtClean="0">
                <a:solidFill>
                  <a:srgbClr val="FF0000"/>
                </a:solidFill>
              </a:rPr>
              <a:t>malicious email message</a:t>
            </a:r>
            <a:r>
              <a:rPr lang="en-US" dirty="0" smtClean="0"/>
              <a:t>.</a:t>
            </a:r>
          </a:p>
          <a:p>
            <a:r>
              <a:rPr lang="en-US" dirty="0" smtClean="0"/>
              <a:t>The attack is implemented using </a:t>
            </a:r>
            <a:r>
              <a:rPr lang="en-US" dirty="0" smtClean="0">
                <a:solidFill>
                  <a:srgbClr val="FF0000"/>
                </a:solidFill>
              </a:rPr>
              <a:t>JavaScript and Web serves plug-ins</a:t>
            </a:r>
            <a:r>
              <a:rPr lang="en-US" dirty="0" smtClean="0"/>
              <a:t>.</a:t>
            </a:r>
          </a:p>
          <a:p>
            <a:pPr algn="ctr">
              <a:buNone/>
            </a:pPr>
            <a:r>
              <a:rPr lang="en-US" b="1" dirty="0" smtClean="0">
                <a:solidFill>
                  <a:srgbClr val="C00000"/>
                </a:solidFill>
              </a:rPr>
              <a:t>Dangers of Web Spoofing</a:t>
            </a:r>
          </a:p>
          <a:p>
            <a:r>
              <a:rPr lang="en-US" dirty="0" smtClean="0"/>
              <a:t>After your browser has been fooled, the </a:t>
            </a:r>
            <a:r>
              <a:rPr lang="en-US" dirty="0" smtClean="0">
                <a:solidFill>
                  <a:srgbClr val="FF0000"/>
                </a:solidFill>
              </a:rPr>
              <a:t>spoofed web server </a:t>
            </a:r>
            <a:r>
              <a:rPr lang="en-US" dirty="0" smtClean="0"/>
              <a:t>can send </a:t>
            </a:r>
            <a:r>
              <a:rPr lang="en-US" dirty="0" smtClean="0">
                <a:solidFill>
                  <a:srgbClr val="FF0000"/>
                </a:solidFill>
              </a:rPr>
              <a:t>you fake web pages or prompt you to provide personal information </a:t>
            </a:r>
            <a:r>
              <a:rPr lang="en-US" dirty="0" smtClean="0"/>
              <a:t>such as login Id, password, or even </a:t>
            </a:r>
            <a:r>
              <a:rPr lang="en-US" dirty="0" smtClean="0">
                <a:solidFill>
                  <a:srgbClr val="FF0000"/>
                </a:solidFill>
              </a:rPr>
              <a:t>credit card or bank account </a:t>
            </a:r>
            <a:r>
              <a:rPr lang="en-US" dirty="0" smtClean="0"/>
              <a:t>numbers. </a:t>
            </a:r>
          </a:p>
          <a:p>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17033" y="228600"/>
            <a:ext cx="10871200" cy="990600"/>
          </a:xfrm>
        </p:spPr>
        <p:txBody>
          <a:bodyPr/>
          <a:lstStyle/>
          <a:p>
            <a:pPr algn="ctr" eaLnBrk="1" hangingPunct="1"/>
            <a:r>
              <a:rPr lang="en-US" b="1" dirty="0" smtClean="0">
                <a:solidFill>
                  <a:srgbClr val="C00000"/>
                </a:solidFill>
              </a:rPr>
              <a:t>How to prevent Web Spoofing </a:t>
            </a:r>
          </a:p>
        </p:txBody>
      </p:sp>
      <p:sp>
        <p:nvSpPr>
          <p:cNvPr id="20483" name="Rectangle 3"/>
          <p:cNvSpPr>
            <a:spLocks noGrp="1" noChangeArrowheads="1"/>
          </p:cNvSpPr>
          <p:nvPr>
            <p:ph sz="quarter" idx="1"/>
          </p:nvPr>
        </p:nvSpPr>
        <p:spPr>
          <a:xfrm>
            <a:off x="817033" y="1600200"/>
            <a:ext cx="10871200" cy="4495800"/>
          </a:xfrm>
        </p:spPr>
        <p:txBody>
          <a:bodyPr/>
          <a:lstStyle/>
          <a:p>
            <a:pPr eaLnBrk="1" hangingPunct="1"/>
            <a:r>
              <a:rPr lang="en-US" sz="2800" dirty="0" smtClean="0">
                <a:solidFill>
                  <a:srgbClr val="FF0000"/>
                </a:solidFill>
              </a:rPr>
              <a:t>Don’t click links in emails </a:t>
            </a:r>
            <a:r>
              <a:rPr lang="en-US" sz="2800" dirty="0" smtClean="0"/>
              <a:t>instead always copy and paste, or even better manually type the URL in.</a:t>
            </a:r>
          </a:p>
          <a:p>
            <a:pPr eaLnBrk="1" hangingPunct="1"/>
            <a:endParaRPr lang="en-US" sz="2800" dirty="0" smtClean="0"/>
          </a:p>
          <a:p>
            <a:pPr eaLnBrk="1" hangingPunct="1"/>
            <a:r>
              <a:rPr lang="en-US" sz="2800" dirty="0" smtClean="0"/>
              <a:t>When entering personal or sensitive information, verify the URL is as you expect, and the site’s </a:t>
            </a:r>
            <a:r>
              <a:rPr lang="en-US" sz="2800" dirty="0" smtClean="0">
                <a:solidFill>
                  <a:srgbClr val="FF0000"/>
                </a:solidFill>
              </a:rPr>
              <a:t>SSL certificate matches that </a:t>
            </a:r>
            <a:r>
              <a:rPr lang="en-US" sz="2800" dirty="0" smtClean="0">
                <a:solidFill>
                  <a:srgbClr val="C00000"/>
                </a:solidFill>
              </a:rPr>
              <a:t>URL[padlock button] .</a:t>
            </a:r>
          </a:p>
          <a:p>
            <a:pPr eaLnBrk="1" hangingPunct="1"/>
            <a:endParaRPr lang="en-US" sz="2800" dirty="0" smtClean="0"/>
          </a:p>
          <a:p>
            <a:pPr eaLnBrk="1" hangingPunct="1"/>
            <a:r>
              <a:rPr lang="en-US" sz="2800" dirty="0" smtClean="0"/>
              <a:t>Understand </a:t>
            </a:r>
            <a:r>
              <a:rPr lang="en-US" sz="2800" dirty="0" smtClean="0">
                <a:solidFill>
                  <a:srgbClr val="C00000"/>
                </a:solidFill>
              </a:rPr>
              <a:t>why you’re providing the information-does </a:t>
            </a:r>
            <a:r>
              <a:rPr lang="en-US" sz="2800" dirty="0" smtClean="0"/>
              <a:t>it make sense? Does the site need to know your SSN?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17033" y="228600"/>
            <a:ext cx="10871200" cy="990600"/>
          </a:xfrm>
        </p:spPr>
        <p:txBody>
          <a:bodyPr/>
          <a:lstStyle/>
          <a:p>
            <a:pPr eaLnBrk="1" hangingPunct="1"/>
            <a:r>
              <a:rPr lang="en-US" smtClean="0"/>
              <a:t>Email Spoof</a:t>
            </a:r>
          </a:p>
        </p:txBody>
      </p:sp>
      <p:sp>
        <p:nvSpPr>
          <p:cNvPr id="21507" name="Content Placeholder 2"/>
          <p:cNvSpPr>
            <a:spLocks noGrp="1"/>
          </p:cNvSpPr>
          <p:nvPr>
            <p:ph sz="quarter" idx="1"/>
          </p:nvPr>
        </p:nvSpPr>
        <p:spPr>
          <a:xfrm>
            <a:off x="817033" y="1600200"/>
            <a:ext cx="10871200" cy="4495800"/>
          </a:xfrm>
        </p:spPr>
        <p:txBody>
          <a:bodyPr/>
          <a:lstStyle/>
          <a:p>
            <a:pPr eaLnBrk="1" hangingPunct="1"/>
            <a:r>
              <a:rPr lang="en-US" dirty="0" smtClean="0"/>
              <a:t>E-mail spoofing is the forgery of an </a:t>
            </a:r>
            <a:r>
              <a:rPr lang="en-US" dirty="0" smtClean="0">
                <a:solidFill>
                  <a:srgbClr val="C00000"/>
                </a:solidFill>
              </a:rPr>
              <a:t>e-mail header so that the message appears to have originated from someone </a:t>
            </a:r>
            <a:r>
              <a:rPr lang="en-US" dirty="0" smtClean="0"/>
              <a:t>or somewhere other than the actual source.</a:t>
            </a:r>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3740"/>
          </a:xfrm>
        </p:spPr>
        <p:txBody>
          <a:bodyPr>
            <a:normAutofit/>
            <a:scene3d>
              <a:camera prst="orthographicFront"/>
              <a:lightRig rig="threePt" dir="t"/>
            </a:scene3d>
          </a:bodyPr>
          <a:lstStyle/>
          <a:p>
            <a:r>
              <a:rPr lang="en-US" b="1">
                <a:ln/>
                <a:solidFill>
                  <a:schemeClr val="tx1"/>
                </a:solidFill>
                <a:effectLst>
                  <a:outerShdw blurRad="38100" dist="19050" dir="2700000" algn="tl" rotWithShape="0">
                    <a:schemeClr val="dk1">
                      <a:alpha val="40000"/>
                    </a:schemeClr>
                  </a:outerShdw>
                </a:effectLst>
              </a:rPr>
              <a:t>Contents</a:t>
            </a:r>
          </a:p>
        </p:txBody>
      </p:sp>
      <p:sp>
        <p:nvSpPr>
          <p:cNvPr id="3" name="Content Placeholder 2"/>
          <p:cNvSpPr>
            <a:spLocks noGrp="1"/>
          </p:cNvSpPr>
          <p:nvPr>
            <p:ph idx="1"/>
          </p:nvPr>
        </p:nvSpPr>
        <p:spPr>
          <a:xfrm>
            <a:off x="838200" y="1078865"/>
            <a:ext cx="10515600" cy="5613400"/>
          </a:xfrm>
        </p:spPr>
        <p:txBody>
          <a:bodyPr>
            <a:noAutofit/>
          </a:bodyPr>
          <a:lstStyle/>
          <a:p>
            <a:pPr marL="0" indent="0">
              <a:lnSpc>
                <a:spcPct val="150000"/>
              </a:lnSpc>
              <a:buNone/>
            </a:pPr>
            <a:r>
              <a:rPr lang="en-US" sz="2000" b="1" dirty="0">
                <a:solidFill>
                  <a:srgbClr val="FF0000"/>
                </a:solidFill>
              </a:rPr>
              <a:t>UNIT-I: Introduction to cyber Security</a:t>
            </a:r>
          </a:p>
          <a:p>
            <a:pPr marL="0" indent="0">
              <a:lnSpc>
                <a:spcPct val="150000"/>
              </a:lnSpc>
              <a:buNone/>
            </a:pPr>
            <a:r>
              <a:rPr lang="en-US" sz="2000" b="1" dirty="0">
                <a:solidFill>
                  <a:srgbClr val="FF0000"/>
                </a:solidFill>
              </a:rPr>
              <a:t>UNIT-II: Cyber Forensics</a:t>
            </a:r>
          </a:p>
          <a:p>
            <a:pPr marL="0" indent="0">
              <a:lnSpc>
                <a:spcPct val="150000"/>
              </a:lnSpc>
              <a:buNone/>
            </a:pPr>
            <a:r>
              <a:rPr lang="en-US" sz="2000" b="1" dirty="0">
                <a:solidFill>
                  <a:srgbClr val="FF0000"/>
                </a:solidFill>
              </a:rPr>
              <a:t>UNIT-III: Cybercrime: Mobile and Wireless Devices</a:t>
            </a:r>
          </a:p>
          <a:p>
            <a:pPr marL="0" indent="0">
              <a:lnSpc>
                <a:spcPct val="150000"/>
              </a:lnSpc>
              <a:buNone/>
            </a:pPr>
            <a:r>
              <a:rPr lang="en-US" sz="2000" b="1" dirty="0">
                <a:solidFill>
                  <a:srgbClr val="FF0000"/>
                </a:solidFill>
              </a:rPr>
              <a:t>UNIT-IV: Cyber Security: Organizational Implications</a:t>
            </a:r>
          </a:p>
          <a:p>
            <a:pPr marL="0" indent="0">
              <a:lnSpc>
                <a:spcPct val="150000"/>
              </a:lnSpc>
              <a:buNone/>
            </a:pPr>
            <a:r>
              <a:rPr lang="en-US" sz="2000" b="1" dirty="0">
                <a:solidFill>
                  <a:srgbClr val="FF0000"/>
                </a:solidFill>
              </a:rPr>
              <a:t>UNIT-V: Privacy Issues</a:t>
            </a:r>
          </a:p>
          <a:p>
            <a:pPr marL="0" indent="0">
              <a:lnSpc>
                <a:spcPct val="150000"/>
              </a:lnSpc>
              <a:buNone/>
            </a:pPr>
            <a:r>
              <a:rPr lang="en-US" sz="2000" b="1" dirty="0">
                <a:solidFill>
                  <a:srgbClr val="FF0000"/>
                </a:solidFill>
              </a:rPr>
              <a:t>UNIT-VI: Cyberspace and the Law &amp;Miscellaneous provisions of IT Act.,  Cybercrime: Examples and Mini-Cases </a:t>
            </a:r>
          </a:p>
          <a:p>
            <a:pPr marL="0" indent="0">
              <a:lnSpc>
                <a:spcPct val="150000"/>
              </a:lnSpc>
              <a:buNone/>
            </a:pPr>
            <a:r>
              <a:rPr lang="en-US" sz="1800" dirty="0"/>
              <a:t>TEXT BOOKS:</a:t>
            </a:r>
          </a:p>
          <a:p>
            <a:pPr marL="0" indent="0">
              <a:buNone/>
            </a:pPr>
            <a:r>
              <a:rPr lang="en-US" sz="1800" dirty="0"/>
              <a:t>1. Nina </a:t>
            </a:r>
            <a:r>
              <a:rPr lang="en-US" sz="1800" dirty="0" err="1"/>
              <a:t>Godbole</a:t>
            </a:r>
            <a:r>
              <a:rPr lang="en-US" sz="1800" dirty="0"/>
              <a:t> and </a:t>
            </a:r>
            <a:r>
              <a:rPr lang="en-US" sz="1800" dirty="0" err="1"/>
              <a:t>Sunit</a:t>
            </a:r>
            <a:r>
              <a:rPr lang="en-US" sz="1800" dirty="0"/>
              <a:t> </a:t>
            </a:r>
            <a:r>
              <a:rPr lang="en-US" sz="1800" dirty="0" err="1"/>
              <a:t>Belpure</a:t>
            </a:r>
            <a:r>
              <a:rPr lang="en-US" sz="1800" dirty="0"/>
              <a:t>, Cyber Security Understanding Cyber Crimes, Computer Forensics and Legal Perspectives, Wiley</a:t>
            </a:r>
          </a:p>
          <a:p>
            <a:pPr marL="0" indent="0">
              <a:buNone/>
            </a:pPr>
            <a:r>
              <a:rPr lang="en-US" sz="1800" dirty="0"/>
              <a:t>2. B. B. Gupta, D. P. </a:t>
            </a:r>
            <a:r>
              <a:rPr lang="en-US" sz="1800" dirty="0" err="1"/>
              <a:t>Agrawal</a:t>
            </a:r>
            <a:r>
              <a:rPr lang="en-US" sz="1800" dirty="0"/>
              <a:t>, </a:t>
            </a:r>
            <a:r>
              <a:rPr lang="en-US" sz="1800" dirty="0" err="1"/>
              <a:t>Haoxiang</a:t>
            </a:r>
            <a:r>
              <a:rPr lang="en-US" sz="1800" dirty="0"/>
              <a:t> Wang, Computer and Cyber Security: Principles, Algorithm, Applications, and Perspectives, CRC Press, ISBN 9780815371335, 2018. </a:t>
            </a:r>
          </a:p>
        </p:txBody>
      </p:sp>
      <p:sp>
        <p:nvSpPr>
          <p:cNvPr id="4" name="Slide Number Placeholder 3"/>
          <p:cNvSpPr>
            <a:spLocks noGrp="1"/>
          </p:cNvSpPr>
          <p:nvPr>
            <p:ph type="sldNum" sz="quarter" idx="12"/>
          </p:nvPr>
        </p:nvSpPr>
        <p:spPr/>
        <p:txBody>
          <a:bodyPr/>
          <a:lstStyle/>
          <a:p>
            <a:fld id="{9B618960-8005-486C-9A75-10CB2AAC16F9}"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17033" y="228600"/>
            <a:ext cx="10871200" cy="990600"/>
          </a:xfrm>
        </p:spPr>
        <p:txBody>
          <a:bodyPr/>
          <a:lstStyle/>
          <a:p>
            <a:pPr eaLnBrk="1" hangingPunct="1"/>
            <a:r>
              <a:rPr lang="en-US" smtClean="0"/>
              <a:t>Email Spoof Protection</a:t>
            </a:r>
          </a:p>
        </p:txBody>
      </p:sp>
      <p:sp>
        <p:nvSpPr>
          <p:cNvPr id="24579" name="Content Placeholder 2"/>
          <p:cNvSpPr>
            <a:spLocks noGrp="1"/>
          </p:cNvSpPr>
          <p:nvPr>
            <p:ph sz="quarter" idx="1"/>
          </p:nvPr>
        </p:nvSpPr>
        <p:spPr>
          <a:xfrm>
            <a:off x="817033" y="1600200"/>
            <a:ext cx="10871200" cy="4495800"/>
          </a:xfrm>
        </p:spPr>
        <p:txBody>
          <a:bodyPr/>
          <a:lstStyle/>
          <a:p>
            <a:pPr eaLnBrk="1" hangingPunct="1"/>
            <a:r>
              <a:rPr lang="en-US" dirty="0" smtClean="0">
                <a:solidFill>
                  <a:srgbClr val="C00000"/>
                </a:solidFill>
              </a:rPr>
              <a:t>Double check the email </a:t>
            </a:r>
            <a:r>
              <a:rPr lang="en-US" dirty="0" smtClean="0"/>
              <a:t>you are replying to, make sure that the letters are what they truly seem. For example, l(lower case L) is not the same as I(upper case </a:t>
            </a:r>
            <a:r>
              <a:rPr lang="en-US" dirty="0" err="1" smtClean="0"/>
              <a:t>i</a:t>
            </a:r>
            <a:r>
              <a:rPr lang="en-US" dirty="0" smtClean="0"/>
              <a:t>).</a:t>
            </a:r>
          </a:p>
          <a:p>
            <a:pPr eaLnBrk="1" hangingPunct="1"/>
            <a:r>
              <a:rPr lang="en-US" dirty="0" smtClean="0"/>
              <a:t>Look at the </a:t>
            </a:r>
            <a:r>
              <a:rPr lang="en-US" dirty="0" smtClean="0">
                <a:solidFill>
                  <a:srgbClr val="C00000"/>
                </a:solidFill>
              </a:rPr>
              <a:t>IP information of the email header</a:t>
            </a:r>
            <a:r>
              <a:rPr lang="en-US" dirty="0" smtClean="0"/>
              <a:t>. If an email originated from inside your network, the sender should have very similar IP address.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17033" y="228600"/>
            <a:ext cx="10871200" cy="990600"/>
          </a:xfrm>
        </p:spPr>
        <p:txBody>
          <a:bodyPr/>
          <a:lstStyle/>
          <a:p>
            <a:pPr eaLnBrk="1" hangingPunct="1"/>
            <a:r>
              <a:rPr lang="en-US" smtClean="0"/>
              <a:t>Non-Technical Spoofing</a:t>
            </a:r>
          </a:p>
        </p:txBody>
      </p:sp>
      <p:sp>
        <p:nvSpPr>
          <p:cNvPr id="25603" name="Content Placeholder 2"/>
          <p:cNvSpPr>
            <a:spLocks noGrp="1"/>
          </p:cNvSpPr>
          <p:nvPr>
            <p:ph sz="quarter" idx="1"/>
          </p:nvPr>
        </p:nvSpPr>
        <p:spPr>
          <a:xfrm>
            <a:off x="817033" y="1600200"/>
            <a:ext cx="10871200" cy="4495800"/>
          </a:xfrm>
        </p:spPr>
        <p:txBody>
          <a:bodyPr/>
          <a:lstStyle/>
          <a:p>
            <a:pPr eaLnBrk="1" hangingPunct="1"/>
            <a:r>
              <a:rPr lang="en-US" dirty="0" smtClean="0"/>
              <a:t>These non-computer based techniques are commonly referred to as </a:t>
            </a:r>
            <a:r>
              <a:rPr lang="en-US" i="1" dirty="0" smtClean="0">
                <a:solidFill>
                  <a:srgbClr val="C00000"/>
                </a:solidFill>
              </a:rPr>
              <a:t>social engineering</a:t>
            </a:r>
            <a:r>
              <a:rPr lang="en-US" i="1" dirty="0" smtClean="0"/>
              <a:t>. With social engineering, </a:t>
            </a:r>
            <a:r>
              <a:rPr lang="en-US" i="1" dirty="0" smtClean="0">
                <a:solidFill>
                  <a:srgbClr val="C00000"/>
                </a:solidFill>
              </a:rPr>
              <a:t>an attacker tries to convince </a:t>
            </a:r>
            <a:r>
              <a:rPr lang="en-US" dirty="0" smtClean="0">
                <a:solidFill>
                  <a:srgbClr val="C00000"/>
                </a:solidFill>
              </a:rPr>
              <a:t>someone that he is someone else. </a:t>
            </a:r>
          </a:p>
          <a:p>
            <a:pPr eaLnBrk="1" hangingPunct="1"/>
            <a:r>
              <a:rPr lang="en-US" dirty="0" smtClean="0"/>
              <a:t>This can be as simple as the </a:t>
            </a:r>
            <a:r>
              <a:rPr lang="en-US" dirty="0" smtClean="0">
                <a:solidFill>
                  <a:srgbClr val="C00000"/>
                </a:solidFill>
              </a:rPr>
              <a:t>attacker calling someone </a:t>
            </a:r>
            <a:r>
              <a:rPr lang="en-US" dirty="0" smtClean="0"/>
              <a:t>on the phone saying that he is a certain person.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17033" y="228600"/>
            <a:ext cx="10871200" cy="990600"/>
          </a:xfrm>
        </p:spPr>
        <p:txBody>
          <a:bodyPr/>
          <a:lstStyle/>
          <a:p>
            <a:pPr eaLnBrk="1" hangingPunct="1"/>
            <a:r>
              <a:rPr lang="en-US" smtClean="0"/>
              <a:t>Example of Non-Technical Spoofing</a:t>
            </a:r>
          </a:p>
        </p:txBody>
      </p:sp>
      <p:sp>
        <p:nvSpPr>
          <p:cNvPr id="26627" name="Content Placeholder 2"/>
          <p:cNvSpPr>
            <a:spLocks noGrp="1"/>
          </p:cNvSpPr>
          <p:nvPr>
            <p:ph sz="quarter" idx="1"/>
          </p:nvPr>
        </p:nvSpPr>
        <p:spPr>
          <a:xfrm>
            <a:off x="817033" y="1600200"/>
            <a:ext cx="10871200" cy="4495800"/>
          </a:xfrm>
        </p:spPr>
        <p:txBody>
          <a:bodyPr/>
          <a:lstStyle/>
          <a:p>
            <a:pPr eaLnBrk="1" hangingPunct="1"/>
            <a:r>
              <a:rPr lang="en-US" dirty="0" smtClean="0"/>
              <a:t>An attacker calls the </a:t>
            </a:r>
            <a:r>
              <a:rPr lang="en-US" dirty="0" smtClean="0">
                <a:solidFill>
                  <a:srgbClr val="C00000"/>
                </a:solidFill>
              </a:rPr>
              <a:t>help desk to request a new account </a:t>
            </a:r>
            <a:r>
              <a:rPr lang="en-US" dirty="0" smtClean="0"/>
              <a:t>to be set up. The attacker pretends to be a new employee.</a:t>
            </a:r>
          </a:p>
          <a:p>
            <a:pPr eaLnBrk="1" hangingPunct="1"/>
            <a:r>
              <a:rPr lang="en-US" dirty="0" smtClean="0"/>
              <a:t>A </a:t>
            </a:r>
            <a:r>
              <a:rPr lang="en-US" dirty="0" smtClean="0">
                <a:solidFill>
                  <a:srgbClr val="C00000"/>
                </a:solidFill>
              </a:rPr>
              <a:t>“technician</a:t>
            </a:r>
            <a:r>
              <a:rPr lang="en-US" dirty="0" smtClean="0"/>
              <a:t>” walks into a building saying that he has been called to fix a broken computer. What business does not have a broken computer?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17033" y="228600"/>
            <a:ext cx="10871200" cy="990600"/>
          </a:xfrm>
        </p:spPr>
        <p:txBody>
          <a:bodyPr/>
          <a:lstStyle/>
          <a:p>
            <a:pPr eaLnBrk="1" hangingPunct="1"/>
            <a:r>
              <a:rPr lang="en-US" sz="4000" smtClean="0"/>
              <a:t>Why does Non-Technical Spoof Works.</a:t>
            </a:r>
          </a:p>
        </p:txBody>
      </p:sp>
      <p:sp>
        <p:nvSpPr>
          <p:cNvPr id="27651" name="Content Placeholder 2"/>
          <p:cNvSpPr>
            <a:spLocks noGrp="1"/>
          </p:cNvSpPr>
          <p:nvPr>
            <p:ph sz="quarter" idx="1"/>
          </p:nvPr>
        </p:nvSpPr>
        <p:spPr>
          <a:xfrm>
            <a:off x="817033" y="1600200"/>
            <a:ext cx="10871200" cy="4495800"/>
          </a:xfrm>
        </p:spPr>
        <p:txBody>
          <a:bodyPr/>
          <a:lstStyle/>
          <a:p>
            <a:pPr eaLnBrk="1" hangingPunct="1"/>
            <a:r>
              <a:rPr lang="en-US" dirty="0" smtClean="0"/>
              <a:t>The main reason is that it exploits attributes of human behavior: </a:t>
            </a:r>
            <a:r>
              <a:rPr lang="en-US" dirty="0" smtClean="0">
                <a:solidFill>
                  <a:srgbClr val="C00000"/>
                </a:solidFill>
              </a:rPr>
              <a:t>trust is good and people love to talk.</a:t>
            </a:r>
            <a:r>
              <a:rPr lang="en-US" dirty="0" smtClean="0"/>
              <a:t> Most people assume that if someone is </a:t>
            </a:r>
            <a:r>
              <a:rPr lang="en-US" dirty="0" smtClean="0">
                <a:solidFill>
                  <a:srgbClr val="C00000"/>
                </a:solidFill>
              </a:rPr>
              <a:t>nice and pleasant</a:t>
            </a:r>
            <a:r>
              <a:rPr lang="en-US" dirty="0" smtClean="0"/>
              <a:t>, he must be </a:t>
            </a:r>
            <a:r>
              <a:rPr lang="en-US" dirty="0" smtClean="0">
                <a:solidFill>
                  <a:srgbClr val="C00000"/>
                </a:solidFill>
              </a:rPr>
              <a:t>honest</a:t>
            </a:r>
            <a:r>
              <a:rPr lang="en-US" dirty="0" smtClean="0"/>
              <a:t>. If an attacker can </a:t>
            </a:r>
            <a:r>
              <a:rPr lang="en-US" dirty="0" smtClean="0">
                <a:solidFill>
                  <a:srgbClr val="C00000"/>
                </a:solidFill>
              </a:rPr>
              <a:t>sound sincere and listen, </a:t>
            </a:r>
            <a:r>
              <a:rPr lang="en-US" dirty="0" smtClean="0"/>
              <a:t>you would be amazed at what people will tell him.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17033" y="228600"/>
            <a:ext cx="10871200" cy="990600"/>
          </a:xfrm>
        </p:spPr>
        <p:txBody>
          <a:bodyPr/>
          <a:lstStyle/>
          <a:p>
            <a:pPr eaLnBrk="1" hangingPunct="1"/>
            <a:r>
              <a:rPr lang="en-US" smtClean="0"/>
              <a:t>Non-Technical Spoof Protection </a:t>
            </a:r>
          </a:p>
        </p:txBody>
      </p:sp>
      <p:sp>
        <p:nvSpPr>
          <p:cNvPr id="28675" name="Content Placeholder 2"/>
          <p:cNvSpPr>
            <a:spLocks noGrp="1"/>
          </p:cNvSpPr>
          <p:nvPr>
            <p:ph sz="quarter" idx="1"/>
          </p:nvPr>
        </p:nvSpPr>
        <p:spPr>
          <a:xfrm>
            <a:off x="817033" y="1600200"/>
            <a:ext cx="10871200" cy="4495800"/>
          </a:xfrm>
        </p:spPr>
        <p:txBody>
          <a:bodyPr/>
          <a:lstStyle/>
          <a:p>
            <a:pPr eaLnBrk="1" hangingPunct="1"/>
            <a:r>
              <a:rPr lang="en-US" smtClean="0"/>
              <a:t>Educate your users</a:t>
            </a:r>
          </a:p>
          <a:p>
            <a:pPr lvl="1" eaLnBrk="1" hangingPunct="1"/>
            <a:r>
              <a:rPr lang="en-US" smtClean="0"/>
              <a:t>The help desk</a:t>
            </a:r>
          </a:p>
          <a:p>
            <a:pPr lvl="1" eaLnBrk="1" hangingPunct="1"/>
            <a:r>
              <a:rPr lang="en-US" smtClean="0"/>
              <a:t>Receptionist</a:t>
            </a:r>
          </a:p>
          <a:p>
            <a:pPr lvl="1" eaLnBrk="1" hangingPunct="1"/>
            <a:r>
              <a:rPr lang="en-US" smtClean="0"/>
              <a:t>Administrators</a:t>
            </a:r>
          </a:p>
          <a:p>
            <a:pPr eaLnBrk="1" hangingPunct="1"/>
            <a:r>
              <a:rPr lang="en-US" smtClean="0"/>
              <a:t>Have proper policies:</a:t>
            </a:r>
          </a:p>
          <a:p>
            <a:pPr lvl="1" eaLnBrk="1" hangingPunct="1"/>
            <a:r>
              <a:rPr lang="en-US" smtClean="0"/>
              <a:t>Password policy</a:t>
            </a:r>
          </a:p>
          <a:p>
            <a:pPr lvl="1" eaLnBrk="1" hangingPunct="1"/>
            <a:r>
              <a:rPr lang="en-US" smtClean="0"/>
              <a:t>Security policy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09006"/>
            <a:ext cx="10515600" cy="705394"/>
          </a:xfrm>
        </p:spPr>
        <p:txBody>
          <a:bodyPr tIns="464807" rtlCol="0">
            <a:normAutofit fontScale="90000"/>
          </a:bodyPr>
          <a:lstStyle/>
          <a:p>
            <a:pPr marL="2360930" eaLnBrk="1" fontAlgn="auto" hangingPunct="1">
              <a:spcBef>
                <a:spcPts val="0"/>
              </a:spcBef>
              <a:spcAft>
                <a:spcPts val="0"/>
              </a:spcAft>
              <a:defRPr/>
            </a:pPr>
            <a:r>
              <a:rPr lang="en-US" sz="3600" b="1" spc="20" dirty="0" smtClean="0">
                <a:solidFill>
                  <a:srgbClr val="C00000"/>
                </a:solidFill>
              </a:rPr>
              <a:t>          </a:t>
            </a:r>
            <a:r>
              <a:rPr b="1" spc="20" smtClean="0">
                <a:solidFill>
                  <a:srgbClr val="C00000"/>
                </a:solidFill>
              </a:rPr>
              <a:t>D</a:t>
            </a:r>
            <a:r>
              <a:rPr b="1" spc="-40" smtClean="0">
                <a:solidFill>
                  <a:srgbClr val="C00000"/>
                </a:solidFill>
              </a:rPr>
              <a:t>e</a:t>
            </a:r>
            <a:r>
              <a:rPr b="1" spc="20" smtClean="0">
                <a:solidFill>
                  <a:srgbClr val="C00000"/>
                </a:solidFill>
              </a:rPr>
              <a:t>f</a:t>
            </a:r>
            <a:r>
              <a:rPr b="1" spc="5" smtClean="0">
                <a:solidFill>
                  <a:srgbClr val="C00000"/>
                </a:solidFill>
              </a:rPr>
              <a:t>e</a:t>
            </a:r>
            <a:r>
              <a:rPr b="1" spc="-25" smtClean="0">
                <a:solidFill>
                  <a:srgbClr val="C00000"/>
                </a:solidFill>
              </a:rPr>
              <a:t>n</a:t>
            </a:r>
            <a:r>
              <a:rPr b="1" spc="30" smtClean="0">
                <a:solidFill>
                  <a:srgbClr val="C00000"/>
                </a:solidFill>
              </a:rPr>
              <a:t>c</a:t>
            </a:r>
            <a:r>
              <a:rPr b="1" smtClean="0">
                <a:solidFill>
                  <a:srgbClr val="C00000"/>
                </a:solidFill>
              </a:rPr>
              <a:t>e</a:t>
            </a:r>
            <a:r>
              <a:rPr b="1" spc="-65" smtClean="0">
                <a:solidFill>
                  <a:srgbClr val="C00000"/>
                </a:solidFill>
              </a:rPr>
              <a:t> </a:t>
            </a:r>
            <a:r>
              <a:rPr b="1" dirty="0">
                <a:solidFill>
                  <a:srgbClr val="C00000"/>
                </a:solidFill>
              </a:rPr>
              <a:t>S</a:t>
            </a:r>
            <a:r>
              <a:rPr b="1" spc="20" dirty="0">
                <a:solidFill>
                  <a:srgbClr val="C00000"/>
                </a:solidFill>
              </a:rPr>
              <a:t>t</a:t>
            </a:r>
            <a:r>
              <a:rPr b="1" spc="-40" dirty="0">
                <a:solidFill>
                  <a:srgbClr val="C00000"/>
                </a:solidFill>
              </a:rPr>
              <a:t>r</a:t>
            </a:r>
            <a:r>
              <a:rPr b="1" dirty="0">
                <a:solidFill>
                  <a:srgbClr val="C00000"/>
                </a:solidFill>
              </a:rPr>
              <a:t>a</a:t>
            </a:r>
            <a:r>
              <a:rPr b="1" spc="20" dirty="0">
                <a:solidFill>
                  <a:srgbClr val="C00000"/>
                </a:solidFill>
              </a:rPr>
              <a:t>t</a:t>
            </a:r>
            <a:r>
              <a:rPr b="1" spc="5" dirty="0">
                <a:solidFill>
                  <a:srgbClr val="C00000"/>
                </a:solidFill>
              </a:rPr>
              <a:t>e</a:t>
            </a:r>
            <a:r>
              <a:rPr b="1" spc="-5" dirty="0">
                <a:solidFill>
                  <a:srgbClr val="C00000"/>
                </a:solidFill>
              </a:rPr>
              <a:t>g</a:t>
            </a:r>
            <a:r>
              <a:rPr b="1" dirty="0">
                <a:solidFill>
                  <a:srgbClr val="C00000"/>
                </a:solidFill>
              </a:rPr>
              <a:t>i</a:t>
            </a:r>
            <a:r>
              <a:rPr b="1" spc="5" dirty="0">
                <a:solidFill>
                  <a:srgbClr val="C00000"/>
                </a:solidFill>
              </a:rPr>
              <a:t>e</a:t>
            </a:r>
            <a:r>
              <a:rPr b="1" dirty="0">
                <a:solidFill>
                  <a:srgbClr val="C00000"/>
                </a:solidFill>
              </a:rPr>
              <a:t>s</a:t>
            </a:r>
            <a:endParaRPr b="1">
              <a:solidFill>
                <a:srgbClr val="C00000"/>
              </a:solidFill>
            </a:endParaRPr>
          </a:p>
        </p:txBody>
      </p:sp>
      <p:sp>
        <p:nvSpPr>
          <p:cNvPr id="69635" name="object 3"/>
          <p:cNvSpPr>
            <a:spLocks/>
          </p:cNvSpPr>
          <p:nvPr/>
        </p:nvSpPr>
        <p:spPr bwMode="auto">
          <a:xfrm>
            <a:off x="1250758" y="1629056"/>
            <a:ext cx="113531" cy="82643"/>
          </a:xfrm>
          <a:custGeom>
            <a:avLst/>
            <a:gdLst>
              <a:gd name="T0" fmla="*/ 0 w 93344"/>
              <a:gd name="T1" fmla="*/ 93536 h 94614"/>
              <a:gd name="T2" fmla="*/ 93281 w 93344"/>
              <a:gd name="T3" fmla="*/ 93536 h 94614"/>
              <a:gd name="T4" fmla="*/ 93281 w 93344"/>
              <a:gd name="T5" fmla="*/ 0 h 94614"/>
              <a:gd name="T6" fmla="*/ 0 w 93344"/>
              <a:gd name="T7" fmla="*/ 0 h 94614"/>
              <a:gd name="T8" fmla="*/ 0 w 93344"/>
              <a:gd name="T9" fmla="*/ 93536 h 94614"/>
              <a:gd name="T10" fmla="*/ 0 60000 65536"/>
              <a:gd name="T11" fmla="*/ 0 60000 65536"/>
              <a:gd name="T12" fmla="*/ 0 60000 65536"/>
              <a:gd name="T13" fmla="*/ 0 60000 65536"/>
              <a:gd name="T14" fmla="*/ 0 60000 65536"/>
              <a:gd name="T15" fmla="*/ 0 w 93344"/>
              <a:gd name="T16" fmla="*/ 0 h 94614"/>
              <a:gd name="T17" fmla="*/ 93344 w 93344"/>
              <a:gd name="T18" fmla="*/ 94614 h 94614"/>
            </a:gdLst>
            <a:ahLst/>
            <a:cxnLst>
              <a:cxn ang="T10">
                <a:pos x="T0" y="T1"/>
              </a:cxn>
              <a:cxn ang="T11">
                <a:pos x="T2" y="T3"/>
              </a:cxn>
              <a:cxn ang="T12">
                <a:pos x="T4" y="T5"/>
              </a:cxn>
              <a:cxn ang="T13">
                <a:pos x="T6" y="T7"/>
              </a:cxn>
              <a:cxn ang="T14">
                <a:pos x="T8" y="T9"/>
              </a:cxn>
            </a:cxnLst>
            <a:rect l="T15" t="T16" r="T17" b="T18"/>
            <a:pathLst>
              <a:path w="93344" h="94614">
                <a:moveTo>
                  <a:pt x="0" y="94487"/>
                </a:moveTo>
                <a:lnTo>
                  <a:pt x="92963" y="94487"/>
                </a:lnTo>
                <a:lnTo>
                  <a:pt x="92963" y="0"/>
                </a:lnTo>
                <a:lnTo>
                  <a:pt x="0" y="0"/>
                </a:lnTo>
                <a:lnTo>
                  <a:pt x="0" y="94487"/>
                </a:lnTo>
                <a:close/>
              </a:path>
            </a:pathLst>
          </a:custGeom>
          <a:solidFill>
            <a:srgbClr val="000000"/>
          </a:solidFill>
          <a:ln w="9525">
            <a:noFill/>
            <a:round/>
            <a:headEnd/>
            <a:tailEnd/>
          </a:ln>
        </p:spPr>
        <p:txBody>
          <a:bodyPr lIns="0" tIns="0" rIns="0" bIns="0"/>
          <a:lstStyle/>
          <a:p>
            <a:endParaRPr lang="en-US"/>
          </a:p>
        </p:txBody>
      </p:sp>
      <p:sp>
        <p:nvSpPr>
          <p:cNvPr id="69636" name="object 4"/>
          <p:cNvSpPr>
            <a:spLocks/>
          </p:cNvSpPr>
          <p:nvPr/>
        </p:nvSpPr>
        <p:spPr bwMode="auto">
          <a:xfrm>
            <a:off x="1250758" y="2557743"/>
            <a:ext cx="113531" cy="82644"/>
          </a:xfrm>
          <a:custGeom>
            <a:avLst/>
            <a:gdLst>
              <a:gd name="T0" fmla="*/ 0 w 93344"/>
              <a:gd name="T1" fmla="*/ 93281 h 93344"/>
              <a:gd name="T2" fmla="*/ 93281 w 93344"/>
              <a:gd name="T3" fmla="*/ 93281 h 93344"/>
              <a:gd name="T4" fmla="*/ 93281 w 93344"/>
              <a:gd name="T5" fmla="*/ 0 h 93344"/>
              <a:gd name="T6" fmla="*/ 0 w 93344"/>
              <a:gd name="T7" fmla="*/ 0 h 93344"/>
              <a:gd name="T8" fmla="*/ 0 w 93344"/>
              <a:gd name="T9" fmla="*/ 93281 h 93344"/>
              <a:gd name="T10" fmla="*/ 0 60000 65536"/>
              <a:gd name="T11" fmla="*/ 0 60000 65536"/>
              <a:gd name="T12" fmla="*/ 0 60000 65536"/>
              <a:gd name="T13" fmla="*/ 0 60000 65536"/>
              <a:gd name="T14" fmla="*/ 0 60000 65536"/>
              <a:gd name="T15" fmla="*/ 0 w 93344"/>
              <a:gd name="T16" fmla="*/ 0 h 93344"/>
              <a:gd name="T17" fmla="*/ 93344 w 93344"/>
              <a:gd name="T18" fmla="*/ 93344 h 93344"/>
            </a:gdLst>
            <a:ahLst/>
            <a:cxnLst>
              <a:cxn ang="T10">
                <a:pos x="T0" y="T1"/>
              </a:cxn>
              <a:cxn ang="T11">
                <a:pos x="T2" y="T3"/>
              </a:cxn>
              <a:cxn ang="T12">
                <a:pos x="T4" y="T5"/>
              </a:cxn>
              <a:cxn ang="T13">
                <a:pos x="T6" y="T7"/>
              </a:cxn>
              <a:cxn ang="T14">
                <a:pos x="T8" y="T9"/>
              </a:cxn>
            </a:cxnLst>
            <a:rect l="T15" t="T16" r="T17" b="T18"/>
            <a:pathLst>
              <a:path w="93344" h="93344">
                <a:moveTo>
                  <a:pt x="0" y="92963"/>
                </a:moveTo>
                <a:lnTo>
                  <a:pt x="92963" y="92963"/>
                </a:lnTo>
                <a:lnTo>
                  <a:pt x="92963" y="0"/>
                </a:lnTo>
                <a:lnTo>
                  <a:pt x="0" y="0"/>
                </a:lnTo>
                <a:lnTo>
                  <a:pt x="0" y="92963"/>
                </a:lnTo>
                <a:close/>
              </a:path>
            </a:pathLst>
          </a:custGeom>
          <a:solidFill>
            <a:srgbClr val="000000"/>
          </a:solidFill>
          <a:ln w="9525">
            <a:noFill/>
            <a:round/>
            <a:headEnd/>
            <a:tailEnd/>
          </a:ln>
        </p:spPr>
        <p:txBody>
          <a:bodyPr lIns="0" tIns="0" rIns="0" bIns="0"/>
          <a:lstStyle/>
          <a:p>
            <a:endParaRPr lang="en-US"/>
          </a:p>
        </p:txBody>
      </p:sp>
      <p:sp>
        <p:nvSpPr>
          <p:cNvPr id="69637" name="object 5"/>
          <p:cNvSpPr>
            <a:spLocks/>
          </p:cNvSpPr>
          <p:nvPr/>
        </p:nvSpPr>
        <p:spPr bwMode="auto">
          <a:xfrm>
            <a:off x="1250758" y="3485030"/>
            <a:ext cx="113531" cy="82644"/>
          </a:xfrm>
          <a:custGeom>
            <a:avLst/>
            <a:gdLst>
              <a:gd name="T0" fmla="*/ 0 w 93344"/>
              <a:gd name="T1" fmla="*/ 93280 h 93345"/>
              <a:gd name="T2" fmla="*/ 93281 w 93344"/>
              <a:gd name="T3" fmla="*/ 93280 h 93345"/>
              <a:gd name="T4" fmla="*/ 93281 w 93344"/>
              <a:gd name="T5" fmla="*/ 0 h 93345"/>
              <a:gd name="T6" fmla="*/ 0 w 93344"/>
              <a:gd name="T7" fmla="*/ 0 h 93345"/>
              <a:gd name="T8" fmla="*/ 0 w 93344"/>
              <a:gd name="T9" fmla="*/ 93280 h 93345"/>
              <a:gd name="T10" fmla="*/ 0 60000 65536"/>
              <a:gd name="T11" fmla="*/ 0 60000 65536"/>
              <a:gd name="T12" fmla="*/ 0 60000 65536"/>
              <a:gd name="T13" fmla="*/ 0 60000 65536"/>
              <a:gd name="T14" fmla="*/ 0 60000 65536"/>
              <a:gd name="T15" fmla="*/ 0 w 93344"/>
              <a:gd name="T16" fmla="*/ 0 h 93345"/>
              <a:gd name="T17" fmla="*/ 93344 w 93344"/>
              <a:gd name="T18" fmla="*/ 93345 h 93345"/>
            </a:gdLst>
            <a:ahLst/>
            <a:cxnLst>
              <a:cxn ang="T10">
                <a:pos x="T0" y="T1"/>
              </a:cxn>
              <a:cxn ang="T11">
                <a:pos x="T2" y="T3"/>
              </a:cxn>
              <a:cxn ang="T12">
                <a:pos x="T4" y="T5"/>
              </a:cxn>
              <a:cxn ang="T13">
                <a:pos x="T6" y="T7"/>
              </a:cxn>
              <a:cxn ang="T14">
                <a:pos x="T8" y="T9"/>
              </a:cxn>
            </a:cxnLst>
            <a:rect l="T15" t="T16" r="T17" b="T18"/>
            <a:pathLst>
              <a:path w="93344" h="93345">
                <a:moveTo>
                  <a:pt x="0" y="92963"/>
                </a:moveTo>
                <a:lnTo>
                  <a:pt x="92963" y="92963"/>
                </a:lnTo>
                <a:lnTo>
                  <a:pt x="92963" y="0"/>
                </a:lnTo>
                <a:lnTo>
                  <a:pt x="0" y="0"/>
                </a:lnTo>
                <a:lnTo>
                  <a:pt x="0" y="92963"/>
                </a:lnTo>
                <a:close/>
              </a:path>
            </a:pathLst>
          </a:custGeom>
          <a:solidFill>
            <a:srgbClr val="000000"/>
          </a:solidFill>
          <a:ln w="9525">
            <a:noFill/>
            <a:round/>
            <a:headEnd/>
            <a:tailEnd/>
          </a:ln>
        </p:spPr>
        <p:txBody>
          <a:bodyPr lIns="0" tIns="0" rIns="0" bIns="0"/>
          <a:lstStyle/>
          <a:p>
            <a:endParaRPr lang="en-US"/>
          </a:p>
        </p:txBody>
      </p:sp>
      <p:sp>
        <p:nvSpPr>
          <p:cNvPr id="69638" name="object 6"/>
          <p:cNvSpPr>
            <a:spLocks/>
          </p:cNvSpPr>
          <p:nvPr/>
        </p:nvSpPr>
        <p:spPr bwMode="auto">
          <a:xfrm>
            <a:off x="1250758" y="4413717"/>
            <a:ext cx="113531" cy="82643"/>
          </a:xfrm>
          <a:custGeom>
            <a:avLst/>
            <a:gdLst>
              <a:gd name="T0" fmla="*/ 0 w 93344"/>
              <a:gd name="T1" fmla="*/ 93279 h 93345"/>
              <a:gd name="T2" fmla="*/ 93281 w 93344"/>
              <a:gd name="T3" fmla="*/ 93279 h 93345"/>
              <a:gd name="T4" fmla="*/ 93281 w 93344"/>
              <a:gd name="T5" fmla="*/ 0 h 93345"/>
              <a:gd name="T6" fmla="*/ 0 w 93344"/>
              <a:gd name="T7" fmla="*/ 0 h 93345"/>
              <a:gd name="T8" fmla="*/ 0 w 93344"/>
              <a:gd name="T9" fmla="*/ 93279 h 93345"/>
              <a:gd name="T10" fmla="*/ 0 60000 65536"/>
              <a:gd name="T11" fmla="*/ 0 60000 65536"/>
              <a:gd name="T12" fmla="*/ 0 60000 65536"/>
              <a:gd name="T13" fmla="*/ 0 60000 65536"/>
              <a:gd name="T14" fmla="*/ 0 60000 65536"/>
              <a:gd name="T15" fmla="*/ 0 w 93344"/>
              <a:gd name="T16" fmla="*/ 0 h 93345"/>
              <a:gd name="T17" fmla="*/ 93344 w 93344"/>
              <a:gd name="T18" fmla="*/ 93345 h 93345"/>
            </a:gdLst>
            <a:ahLst/>
            <a:cxnLst>
              <a:cxn ang="T10">
                <a:pos x="T0" y="T1"/>
              </a:cxn>
              <a:cxn ang="T11">
                <a:pos x="T2" y="T3"/>
              </a:cxn>
              <a:cxn ang="T12">
                <a:pos x="T4" y="T5"/>
              </a:cxn>
              <a:cxn ang="T13">
                <a:pos x="T6" y="T7"/>
              </a:cxn>
              <a:cxn ang="T14">
                <a:pos x="T8" y="T9"/>
              </a:cxn>
            </a:cxnLst>
            <a:rect l="T15" t="T16" r="T17" b="T18"/>
            <a:pathLst>
              <a:path w="93344" h="93345">
                <a:moveTo>
                  <a:pt x="0" y="92963"/>
                </a:moveTo>
                <a:lnTo>
                  <a:pt x="92963" y="92963"/>
                </a:lnTo>
                <a:lnTo>
                  <a:pt x="92963" y="0"/>
                </a:lnTo>
                <a:lnTo>
                  <a:pt x="0" y="0"/>
                </a:lnTo>
                <a:lnTo>
                  <a:pt x="0" y="92963"/>
                </a:lnTo>
                <a:close/>
              </a:path>
            </a:pathLst>
          </a:custGeom>
          <a:solidFill>
            <a:srgbClr val="000000"/>
          </a:solidFill>
          <a:ln w="9525">
            <a:noFill/>
            <a:round/>
            <a:headEnd/>
            <a:tailEnd/>
          </a:ln>
        </p:spPr>
        <p:txBody>
          <a:bodyPr lIns="0" tIns="0" rIns="0" bIns="0"/>
          <a:lstStyle/>
          <a:p>
            <a:endParaRPr lang="en-US"/>
          </a:p>
        </p:txBody>
      </p:sp>
      <p:sp>
        <p:nvSpPr>
          <p:cNvPr id="69639" name="object 7"/>
          <p:cNvSpPr txBox="1">
            <a:spLocks noChangeArrowheads="1"/>
          </p:cNvSpPr>
          <p:nvPr/>
        </p:nvSpPr>
        <p:spPr bwMode="auto">
          <a:xfrm>
            <a:off x="1550940" y="1519798"/>
            <a:ext cx="2228273" cy="3697038"/>
          </a:xfrm>
          <a:prstGeom prst="rect">
            <a:avLst/>
          </a:prstGeom>
          <a:noFill/>
          <a:ln w="9525">
            <a:noFill/>
            <a:miter lim="800000"/>
            <a:headEnd/>
            <a:tailEnd/>
          </a:ln>
        </p:spPr>
        <p:txBody>
          <a:bodyPr lIns="0" tIns="0" rIns="0" bIns="0">
            <a:spAutoFit/>
          </a:bodyPr>
          <a:lstStyle/>
          <a:p>
            <a:pPr marL="12700"/>
            <a:r>
              <a:rPr lang="en-US" sz="3200"/>
              <a:t>Prevention</a:t>
            </a:r>
          </a:p>
          <a:p>
            <a:pPr marL="12700">
              <a:spcBef>
                <a:spcPts val="13"/>
              </a:spcBef>
            </a:pPr>
            <a:endParaRPr lang="en-US" sz="3800">
              <a:latin typeface="Times New Roman" pitchFamily="18" charset="0"/>
              <a:cs typeface="Times New Roman" pitchFamily="18" charset="0"/>
            </a:endParaRPr>
          </a:p>
          <a:p>
            <a:pPr marL="12700"/>
            <a:r>
              <a:rPr lang="en-US" sz="3200"/>
              <a:t>Detection</a:t>
            </a:r>
          </a:p>
          <a:p>
            <a:pPr marL="12700">
              <a:lnSpc>
                <a:spcPct val="216000"/>
              </a:lnSpc>
              <a:spcBef>
                <a:spcPts val="13"/>
              </a:spcBef>
            </a:pPr>
            <a:r>
              <a:rPr lang="en-US" sz="3200"/>
              <a:t>Recovery Forensics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254114" rtlCol="0"/>
          <a:lstStyle/>
          <a:p>
            <a:pPr marL="649605" eaLnBrk="1" fontAlgn="auto" hangingPunct="1">
              <a:spcBef>
                <a:spcPts val="0"/>
              </a:spcBef>
              <a:spcAft>
                <a:spcPts val="0"/>
              </a:spcAft>
              <a:defRPr/>
            </a:pPr>
            <a:r>
              <a:rPr sz="4400" spc="5" dirty="0"/>
              <a:t>E</a:t>
            </a:r>
            <a:r>
              <a:rPr sz="4400" spc="-15" dirty="0"/>
              <a:t>x</a:t>
            </a:r>
            <a:r>
              <a:rPr sz="4400" dirty="0"/>
              <a:t>am</a:t>
            </a:r>
            <a:r>
              <a:rPr sz="4400" spc="-25" dirty="0"/>
              <a:t>p</a:t>
            </a:r>
            <a:r>
              <a:rPr sz="4400" dirty="0"/>
              <a:t>l</a:t>
            </a:r>
            <a:r>
              <a:rPr sz="4400" spc="5" dirty="0"/>
              <a:t>e</a:t>
            </a:r>
            <a:r>
              <a:rPr sz="4400" dirty="0"/>
              <a:t>s</a:t>
            </a:r>
            <a:r>
              <a:rPr sz="4400" spc="10" dirty="0"/>
              <a:t> </a:t>
            </a:r>
            <a:r>
              <a:rPr sz="4400" spc="-35" dirty="0"/>
              <a:t>o</a:t>
            </a:r>
            <a:r>
              <a:rPr sz="4400" dirty="0"/>
              <a:t>f</a:t>
            </a:r>
            <a:r>
              <a:rPr sz="4400" spc="-5" dirty="0"/>
              <a:t> </a:t>
            </a:r>
            <a:r>
              <a:rPr sz="4400" spc="10" dirty="0"/>
              <a:t>P</a:t>
            </a:r>
            <a:r>
              <a:rPr sz="4400" dirty="0"/>
              <a:t>r</a:t>
            </a:r>
            <a:r>
              <a:rPr sz="4400" spc="5" dirty="0"/>
              <a:t>e</a:t>
            </a:r>
            <a:r>
              <a:rPr sz="4400" spc="-10" dirty="0"/>
              <a:t>v</a:t>
            </a:r>
            <a:r>
              <a:rPr sz="4400" spc="5" dirty="0"/>
              <a:t>e</a:t>
            </a:r>
            <a:r>
              <a:rPr sz="4400" spc="-25" dirty="0"/>
              <a:t>n</a:t>
            </a:r>
            <a:r>
              <a:rPr sz="4400" spc="20" dirty="0"/>
              <a:t>t</a:t>
            </a:r>
            <a:r>
              <a:rPr sz="4400" dirty="0"/>
              <a:t>i</a:t>
            </a:r>
            <a:r>
              <a:rPr sz="4400" spc="-10" dirty="0"/>
              <a:t>v</a:t>
            </a:r>
            <a:r>
              <a:rPr sz="4400" dirty="0"/>
              <a:t>e</a:t>
            </a:r>
            <a:r>
              <a:rPr sz="4400" spc="-20" dirty="0"/>
              <a:t> </a:t>
            </a:r>
            <a:r>
              <a:rPr sz="4400" dirty="0"/>
              <a:t>S</a:t>
            </a:r>
            <a:r>
              <a:rPr sz="4400" spc="-25" dirty="0"/>
              <a:t>t</a:t>
            </a:r>
            <a:r>
              <a:rPr sz="4400" dirty="0"/>
              <a:t>ra</a:t>
            </a:r>
            <a:r>
              <a:rPr sz="4400" spc="-25" dirty="0"/>
              <a:t>t</a:t>
            </a:r>
            <a:r>
              <a:rPr sz="4400" spc="5" dirty="0"/>
              <a:t>e</a:t>
            </a:r>
            <a:r>
              <a:rPr sz="4400" spc="-5" dirty="0"/>
              <a:t>g</a:t>
            </a:r>
            <a:r>
              <a:rPr sz="4400" spc="45" dirty="0"/>
              <a:t>i</a:t>
            </a:r>
            <a:r>
              <a:rPr sz="4400" spc="-40" dirty="0"/>
              <a:t>e</a:t>
            </a:r>
            <a:r>
              <a:rPr sz="4400" dirty="0"/>
              <a:t>s</a:t>
            </a:r>
            <a:endParaRPr sz="4400"/>
          </a:p>
        </p:txBody>
      </p:sp>
      <p:sp>
        <p:nvSpPr>
          <p:cNvPr id="70659" name="object 3"/>
          <p:cNvSpPr>
            <a:spLocks/>
          </p:cNvSpPr>
          <p:nvPr/>
        </p:nvSpPr>
        <p:spPr bwMode="auto">
          <a:xfrm>
            <a:off x="690803" y="1678081"/>
            <a:ext cx="113530" cy="81243"/>
          </a:xfrm>
          <a:custGeom>
            <a:avLst/>
            <a:gdLst>
              <a:gd name="T0" fmla="*/ 58637 w 92709"/>
              <a:gd name="T1" fmla="*/ 0 h 92075"/>
              <a:gd name="T2" fmla="*/ 19194 w 92709"/>
              <a:gd name="T3" fmla="*/ 7530 h 92075"/>
              <a:gd name="T4" fmla="*/ 0 w 92709"/>
              <a:gd name="T5" fmla="*/ 41766 h 92075"/>
              <a:gd name="T6" fmla="*/ 1278 w 92709"/>
              <a:gd name="T7" fmla="*/ 56678 h 92075"/>
              <a:gd name="T8" fmla="*/ 24407 w 92709"/>
              <a:gd name="T9" fmla="*/ 87467 h 92075"/>
              <a:gd name="T10" fmla="*/ 36359 w 92709"/>
              <a:gd name="T11" fmla="*/ 91999 h 92075"/>
              <a:gd name="T12" fmla="*/ 53306 w 92709"/>
              <a:gd name="T13" fmla="*/ 91559 h 92075"/>
              <a:gd name="T14" fmla="*/ 91316 w 92709"/>
              <a:gd name="T15" fmla="*/ 60876 h 92075"/>
              <a:gd name="T16" fmla="*/ 93631 w 92709"/>
              <a:gd name="T17" fmla="*/ 49400 h 92075"/>
              <a:gd name="T18" fmla="*/ 92290 w 92709"/>
              <a:gd name="T19" fmla="*/ 35290 h 92075"/>
              <a:gd name="T20" fmla="*/ 88058 w 92709"/>
              <a:gd name="T21" fmla="*/ 23303 h 92075"/>
              <a:gd name="T22" fmla="*/ 80959 w 92709"/>
              <a:gd name="T23" fmla="*/ 13323 h 92075"/>
              <a:gd name="T24" fmla="*/ 70260 w 92709"/>
              <a:gd name="T25" fmla="*/ 4851 h 92075"/>
              <a:gd name="T26" fmla="*/ 58637 w 92709"/>
              <a:gd name="T27" fmla="*/ 0 h 920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709"/>
              <a:gd name="T43" fmla="*/ 0 h 92075"/>
              <a:gd name="T44" fmla="*/ 92709 w 92709"/>
              <a:gd name="T45" fmla="*/ 92075 h 920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709" h="92075">
                <a:moveTo>
                  <a:pt x="58040" y="0"/>
                </a:moveTo>
                <a:lnTo>
                  <a:pt x="18999" y="7530"/>
                </a:lnTo>
                <a:lnTo>
                  <a:pt x="0" y="41766"/>
                </a:lnTo>
                <a:lnTo>
                  <a:pt x="1265" y="56678"/>
                </a:lnTo>
                <a:lnTo>
                  <a:pt x="24159" y="87467"/>
                </a:lnTo>
                <a:lnTo>
                  <a:pt x="35989" y="91999"/>
                </a:lnTo>
                <a:lnTo>
                  <a:pt x="52764" y="91559"/>
                </a:lnTo>
                <a:lnTo>
                  <a:pt x="90387" y="60876"/>
                </a:lnTo>
                <a:lnTo>
                  <a:pt x="92678" y="49400"/>
                </a:lnTo>
                <a:lnTo>
                  <a:pt x="91351" y="35290"/>
                </a:lnTo>
                <a:lnTo>
                  <a:pt x="87162" y="23303"/>
                </a:lnTo>
                <a:lnTo>
                  <a:pt x="80135" y="13323"/>
                </a:lnTo>
                <a:lnTo>
                  <a:pt x="69545" y="4851"/>
                </a:lnTo>
                <a:lnTo>
                  <a:pt x="58040" y="0"/>
                </a:lnTo>
                <a:close/>
              </a:path>
            </a:pathLst>
          </a:custGeom>
          <a:solidFill>
            <a:srgbClr val="7F007F"/>
          </a:solidFill>
          <a:ln w="9525">
            <a:noFill/>
            <a:round/>
            <a:headEnd/>
            <a:tailEnd/>
          </a:ln>
        </p:spPr>
        <p:txBody>
          <a:bodyPr lIns="0" tIns="0" rIns="0" bIns="0"/>
          <a:lstStyle/>
          <a:p>
            <a:endParaRPr lang="en-US"/>
          </a:p>
        </p:txBody>
      </p:sp>
      <p:sp>
        <p:nvSpPr>
          <p:cNvPr id="70660" name="object 4"/>
          <p:cNvSpPr>
            <a:spLocks/>
          </p:cNvSpPr>
          <p:nvPr/>
        </p:nvSpPr>
        <p:spPr bwMode="auto">
          <a:xfrm>
            <a:off x="1218046" y="2462493"/>
            <a:ext cx="255924" cy="0"/>
          </a:xfrm>
          <a:custGeom>
            <a:avLst/>
            <a:gdLst>
              <a:gd name="T0" fmla="*/ 0 w 212090"/>
              <a:gd name="T1" fmla="*/ 210883 w 212090"/>
              <a:gd name="T2" fmla="*/ 0 60000 65536"/>
              <a:gd name="T3" fmla="*/ 0 60000 65536"/>
              <a:gd name="T4" fmla="*/ 0 w 212090"/>
              <a:gd name="T5" fmla="*/ 212090 w 212090"/>
            </a:gdLst>
            <a:ahLst/>
            <a:cxnLst>
              <a:cxn ang="T2">
                <a:pos x="T0" y="0"/>
              </a:cxn>
              <a:cxn ang="T3">
                <a:pos x="T1" y="0"/>
              </a:cxn>
            </a:cxnLst>
            <a:rect l="T4" t="0" r="T5" b="0"/>
            <a:pathLst>
              <a:path w="212090">
                <a:moveTo>
                  <a:pt x="0" y="0"/>
                </a:moveTo>
                <a:lnTo>
                  <a:pt x="211835" y="0"/>
                </a:lnTo>
              </a:path>
            </a:pathLst>
          </a:custGeom>
          <a:noFill/>
          <a:ln w="30225">
            <a:solidFill>
              <a:srgbClr val="000000"/>
            </a:solidFill>
            <a:round/>
            <a:headEnd/>
            <a:tailEnd/>
          </a:ln>
        </p:spPr>
        <p:txBody>
          <a:bodyPr lIns="0" tIns="0" rIns="0" bIns="0"/>
          <a:lstStyle/>
          <a:p>
            <a:endParaRPr lang="en-US"/>
          </a:p>
        </p:txBody>
      </p:sp>
      <p:sp>
        <p:nvSpPr>
          <p:cNvPr id="70661" name="object 5"/>
          <p:cNvSpPr>
            <a:spLocks/>
          </p:cNvSpPr>
          <p:nvPr/>
        </p:nvSpPr>
        <p:spPr bwMode="auto">
          <a:xfrm>
            <a:off x="1218046" y="2853298"/>
            <a:ext cx="255924" cy="0"/>
          </a:xfrm>
          <a:custGeom>
            <a:avLst/>
            <a:gdLst>
              <a:gd name="T0" fmla="*/ 0 w 212090"/>
              <a:gd name="T1" fmla="*/ 210883 w 212090"/>
              <a:gd name="T2" fmla="*/ 0 60000 65536"/>
              <a:gd name="T3" fmla="*/ 0 60000 65536"/>
              <a:gd name="T4" fmla="*/ 0 w 212090"/>
              <a:gd name="T5" fmla="*/ 212090 w 212090"/>
            </a:gdLst>
            <a:ahLst/>
            <a:cxnLst>
              <a:cxn ang="T2">
                <a:pos x="T0" y="0"/>
              </a:cxn>
              <a:cxn ang="T3">
                <a:pos x="T1" y="0"/>
              </a:cxn>
            </a:cxnLst>
            <a:rect l="T4" t="0" r="T5" b="0"/>
            <a:pathLst>
              <a:path w="212090">
                <a:moveTo>
                  <a:pt x="0" y="0"/>
                </a:moveTo>
                <a:lnTo>
                  <a:pt x="211835" y="0"/>
                </a:lnTo>
              </a:path>
            </a:pathLst>
          </a:custGeom>
          <a:noFill/>
          <a:ln w="30225">
            <a:solidFill>
              <a:srgbClr val="000000"/>
            </a:solidFill>
            <a:round/>
            <a:headEnd/>
            <a:tailEnd/>
          </a:ln>
        </p:spPr>
        <p:txBody>
          <a:bodyPr lIns="0" tIns="0" rIns="0" bIns="0"/>
          <a:lstStyle/>
          <a:p>
            <a:endParaRPr lang="en-US"/>
          </a:p>
        </p:txBody>
      </p:sp>
      <p:sp>
        <p:nvSpPr>
          <p:cNvPr id="70662" name="object 6"/>
          <p:cNvSpPr>
            <a:spLocks/>
          </p:cNvSpPr>
          <p:nvPr/>
        </p:nvSpPr>
        <p:spPr bwMode="auto">
          <a:xfrm>
            <a:off x="690803" y="3560669"/>
            <a:ext cx="113530" cy="81243"/>
          </a:xfrm>
          <a:custGeom>
            <a:avLst/>
            <a:gdLst>
              <a:gd name="T0" fmla="*/ 58637 w 92709"/>
              <a:gd name="T1" fmla="*/ 0 h 92075"/>
              <a:gd name="T2" fmla="*/ 19194 w 92709"/>
              <a:gd name="T3" fmla="*/ 7530 h 92075"/>
              <a:gd name="T4" fmla="*/ 0 w 92709"/>
              <a:gd name="T5" fmla="*/ 41766 h 92075"/>
              <a:gd name="T6" fmla="*/ 1278 w 92709"/>
              <a:gd name="T7" fmla="*/ 56678 h 92075"/>
              <a:gd name="T8" fmla="*/ 24407 w 92709"/>
              <a:gd name="T9" fmla="*/ 87467 h 92075"/>
              <a:gd name="T10" fmla="*/ 36359 w 92709"/>
              <a:gd name="T11" fmla="*/ 91999 h 92075"/>
              <a:gd name="T12" fmla="*/ 53306 w 92709"/>
              <a:gd name="T13" fmla="*/ 91559 h 92075"/>
              <a:gd name="T14" fmla="*/ 91316 w 92709"/>
              <a:gd name="T15" fmla="*/ 60876 h 92075"/>
              <a:gd name="T16" fmla="*/ 93631 w 92709"/>
              <a:gd name="T17" fmla="*/ 49400 h 92075"/>
              <a:gd name="T18" fmla="*/ 92290 w 92709"/>
              <a:gd name="T19" fmla="*/ 35290 h 92075"/>
              <a:gd name="T20" fmla="*/ 88058 w 92709"/>
              <a:gd name="T21" fmla="*/ 23303 h 92075"/>
              <a:gd name="T22" fmla="*/ 80959 w 92709"/>
              <a:gd name="T23" fmla="*/ 13323 h 92075"/>
              <a:gd name="T24" fmla="*/ 70260 w 92709"/>
              <a:gd name="T25" fmla="*/ 4851 h 92075"/>
              <a:gd name="T26" fmla="*/ 58637 w 92709"/>
              <a:gd name="T27" fmla="*/ 0 h 920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709"/>
              <a:gd name="T43" fmla="*/ 0 h 92075"/>
              <a:gd name="T44" fmla="*/ 92709 w 92709"/>
              <a:gd name="T45" fmla="*/ 92075 h 920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709" h="92075">
                <a:moveTo>
                  <a:pt x="58040" y="0"/>
                </a:moveTo>
                <a:lnTo>
                  <a:pt x="18999" y="7530"/>
                </a:lnTo>
                <a:lnTo>
                  <a:pt x="0" y="41766"/>
                </a:lnTo>
                <a:lnTo>
                  <a:pt x="1265" y="56678"/>
                </a:lnTo>
                <a:lnTo>
                  <a:pt x="24159" y="87467"/>
                </a:lnTo>
                <a:lnTo>
                  <a:pt x="35989" y="91999"/>
                </a:lnTo>
                <a:lnTo>
                  <a:pt x="52764" y="91559"/>
                </a:lnTo>
                <a:lnTo>
                  <a:pt x="90387" y="60876"/>
                </a:lnTo>
                <a:lnTo>
                  <a:pt x="92678" y="49400"/>
                </a:lnTo>
                <a:lnTo>
                  <a:pt x="91351" y="35290"/>
                </a:lnTo>
                <a:lnTo>
                  <a:pt x="87162" y="23303"/>
                </a:lnTo>
                <a:lnTo>
                  <a:pt x="80135" y="13323"/>
                </a:lnTo>
                <a:lnTo>
                  <a:pt x="69545" y="4851"/>
                </a:lnTo>
                <a:lnTo>
                  <a:pt x="58040" y="0"/>
                </a:lnTo>
                <a:close/>
              </a:path>
            </a:pathLst>
          </a:custGeom>
          <a:solidFill>
            <a:srgbClr val="980032"/>
          </a:solidFill>
          <a:ln w="9525">
            <a:noFill/>
            <a:round/>
            <a:headEnd/>
            <a:tailEnd/>
          </a:ln>
        </p:spPr>
        <p:txBody>
          <a:bodyPr lIns="0" tIns="0" rIns="0" bIns="0"/>
          <a:lstStyle/>
          <a:p>
            <a:endParaRPr lang="en-US"/>
          </a:p>
        </p:txBody>
      </p:sp>
      <p:sp>
        <p:nvSpPr>
          <p:cNvPr id="70663" name="object 7"/>
          <p:cNvSpPr>
            <a:spLocks/>
          </p:cNvSpPr>
          <p:nvPr/>
        </p:nvSpPr>
        <p:spPr bwMode="auto">
          <a:xfrm>
            <a:off x="1218046" y="4022912"/>
            <a:ext cx="255924" cy="0"/>
          </a:xfrm>
          <a:custGeom>
            <a:avLst/>
            <a:gdLst>
              <a:gd name="T0" fmla="*/ 0 w 212090"/>
              <a:gd name="T1" fmla="*/ 210883 w 212090"/>
              <a:gd name="T2" fmla="*/ 0 60000 65536"/>
              <a:gd name="T3" fmla="*/ 0 60000 65536"/>
              <a:gd name="T4" fmla="*/ 0 w 212090"/>
              <a:gd name="T5" fmla="*/ 212090 w 212090"/>
            </a:gdLst>
            <a:ahLst/>
            <a:cxnLst>
              <a:cxn ang="T2">
                <a:pos x="T0" y="0"/>
              </a:cxn>
              <a:cxn ang="T3">
                <a:pos x="T1" y="0"/>
              </a:cxn>
            </a:cxnLst>
            <a:rect l="T4" t="0" r="T5" b="0"/>
            <a:pathLst>
              <a:path w="212090">
                <a:moveTo>
                  <a:pt x="0" y="0"/>
                </a:moveTo>
                <a:lnTo>
                  <a:pt x="211835" y="0"/>
                </a:lnTo>
              </a:path>
            </a:pathLst>
          </a:custGeom>
          <a:noFill/>
          <a:ln w="30225">
            <a:solidFill>
              <a:srgbClr val="000000"/>
            </a:solidFill>
            <a:round/>
            <a:headEnd/>
            <a:tailEnd/>
          </a:ln>
        </p:spPr>
        <p:txBody>
          <a:bodyPr lIns="0" tIns="0" rIns="0" bIns="0"/>
          <a:lstStyle/>
          <a:p>
            <a:endParaRPr lang="en-US"/>
          </a:p>
        </p:txBody>
      </p:sp>
      <p:sp>
        <p:nvSpPr>
          <p:cNvPr id="70664" name="object 8"/>
          <p:cNvSpPr>
            <a:spLocks/>
          </p:cNvSpPr>
          <p:nvPr/>
        </p:nvSpPr>
        <p:spPr bwMode="auto">
          <a:xfrm>
            <a:off x="1218046" y="4412316"/>
            <a:ext cx="255924" cy="0"/>
          </a:xfrm>
          <a:custGeom>
            <a:avLst/>
            <a:gdLst>
              <a:gd name="T0" fmla="*/ 0 w 212090"/>
              <a:gd name="T1" fmla="*/ 210883 w 212090"/>
              <a:gd name="T2" fmla="*/ 0 60000 65536"/>
              <a:gd name="T3" fmla="*/ 0 60000 65536"/>
              <a:gd name="T4" fmla="*/ 0 w 212090"/>
              <a:gd name="T5" fmla="*/ 212090 w 212090"/>
            </a:gdLst>
            <a:ahLst/>
            <a:cxnLst>
              <a:cxn ang="T2">
                <a:pos x="T0" y="0"/>
              </a:cxn>
              <a:cxn ang="T3">
                <a:pos x="T1" y="0"/>
              </a:cxn>
            </a:cxnLst>
            <a:rect l="T4" t="0" r="T5" b="0"/>
            <a:pathLst>
              <a:path w="212090">
                <a:moveTo>
                  <a:pt x="0" y="0"/>
                </a:moveTo>
                <a:lnTo>
                  <a:pt x="211835" y="0"/>
                </a:lnTo>
              </a:path>
            </a:pathLst>
          </a:custGeom>
          <a:noFill/>
          <a:ln w="30225">
            <a:solidFill>
              <a:srgbClr val="000000"/>
            </a:solidFill>
            <a:round/>
            <a:headEnd/>
            <a:tailEnd/>
          </a:ln>
        </p:spPr>
        <p:txBody>
          <a:bodyPr lIns="0" tIns="0" rIns="0" bIns="0"/>
          <a:lstStyle/>
          <a:p>
            <a:endParaRPr lang="en-US"/>
          </a:p>
        </p:txBody>
      </p:sp>
      <p:sp>
        <p:nvSpPr>
          <p:cNvPr id="70665" name="object 9"/>
          <p:cNvSpPr>
            <a:spLocks/>
          </p:cNvSpPr>
          <p:nvPr/>
        </p:nvSpPr>
        <p:spPr bwMode="auto">
          <a:xfrm>
            <a:off x="690803" y="5122490"/>
            <a:ext cx="113530" cy="81243"/>
          </a:xfrm>
          <a:custGeom>
            <a:avLst/>
            <a:gdLst>
              <a:gd name="T0" fmla="*/ 58367 w 92709"/>
              <a:gd name="T1" fmla="*/ 0 h 92075"/>
              <a:gd name="T2" fmla="*/ 19050 w 92709"/>
              <a:gd name="T3" fmla="*/ 7719 h 92075"/>
              <a:gd name="T4" fmla="*/ 0 w 92709"/>
              <a:gd name="T5" fmla="*/ 41587 h 92075"/>
              <a:gd name="T6" fmla="*/ 1371 w 92709"/>
              <a:gd name="T7" fmla="*/ 56020 h 92075"/>
              <a:gd name="T8" fmla="*/ 24218 w 92709"/>
              <a:gd name="T9" fmla="*/ 87030 h 92075"/>
              <a:gd name="T10" fmla="*/ 35926 w 92709"/>
              <a:gd name="T11" fmla="*/ 91944 h 92075"/>
              <a:gd name="T12" fmla="*/ 52843 w 92709"/>
              <a:gd name="T13" fmla="*/ 91591 h 92075"/>
              <a:gd name="T14" fmla="*/ 85294 w 92709"/>
              <a:gd name="T15" fmla="*/ 70813 h 92075"/>
              <a:gd name="T16" fmla="*/ 93651 w 92709"/>
              <a:gd name="T17" fmla="*/ 48977 h 92075"/>
              <a:gd name="T18" fmla="*/ 92270 w 92709"/>
              <a:gd name="T19" fmla="*/ 34380 h 92075"/>
              <a:gd name="T20" fmla="*/ 87932 w 92709"/>
              <a:gd name="T21" fmla="*/ 22729 h 92075"/>
              <a:gd name="T22" fmla="*/ 80660 w 92709"/>
              <a:gd name="T23" fmla="*/ 13074 h 92075"/>
              <a:gd name="T24" fmla="*/ 70060 w 92709"/>
              <a:gd name="T25" fmla="*/ 4763 h 92075"/>
              <a:gd name="T26" fmla="*/ 58367 w 92709"/>
              <a:gd name="T27" fmla="*/ 0 h 920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709"/>
              <a:gd name="T43" fmla="*/ 0 h 92075"/>
              <a:gd name="T44" fmla="*/ 92709 w 92709"/>
              <a:gd name="T45" fmla="*/ 92075 h 920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709" h="92075">
                <a:moveTo>
                  <a:pt x="57773" y="0"/>
                </a:moveTo>
                <a:lnTo>
                  <a:pt x="18856" y="7719"/>
                </a:lnTo>
                <a:lnTo>
                  <a:pt x="0" y="41587"/>
                </a:lnTo>
                <a:lnTo>
                  <a:pt x="1357" y="56020"/>
                </a:lnTo>
                <a:lnTo>
                  <a:pt x="23972" y="87030"/>
                </a:lnTo>
                <a:lnTo>
                  <a:pt x="35560" y="91944"/>
                </a:lnTo>
                <a:lnTo>
                  <a:pt x="52305" y="91591"/>
                </a:lnTo>
                <a:lnTo>
                  <a:pt x="84426" y="70813"/>
                </a:lnTo>
                <a:lnTo>
                  <a:pt x="92698" y="48977"/>
                </a:lnTo>
                <a:lnTo>
                  <a:pt x="91331" y="34380"/>
                </a:lnTo>
                <a:lnTo>
                  <a:pt x="87037" y="22729"/>
                </a:lnTo>
                <a:lnTo>
                  <a:pt x="79839" y="13074"/>
                </a:lnTo>
                <a:lnTo>
                  <a:pt x="69347" y="4763"/>
                </a:lnTo>
                <a:lnTo>
                  <a:pt x="57773" y="0"/>
                </a:lnTo>
                <a:close/>
              </a:path>
            </a:pathLst>
          </a:custGeom>
          <a:solidFill>
            <a:srgbClr val="3232FF"/>
          </a:solidFill>
          <a:ln w="9525">
            <a:noFill/>
            <a:round/>
            <a:headEnd/>
            <a:tailEnd/>
          </a:ln>
        </p:spPr>
        <p:txBody>
          <a:bodyPr lIns="0" tIns="0" rIns="0" bIns="0"/>
          <a:lstStyle/>
          <a:p>
            <a:endParaRPr lang="en-US"/>
          </a:p>
        </p:txBody>
      </p:sp>
      <p:sp>
        <p:nvSpPr>
          <p:cNvPr id="70666" name="object 10"/>
          <p:cNvSpPr txBox="1">
            <a:spLocks noChangeArrowheads="1"/>
          </p:cNvSpPr>
          <p:nvPr/>
        </p:nvSpPr>
        <p:spPr bwMode="auto">
          <a:xfrm>
            <a:off x="1066031" y="1573026"/>
            <a:ext cx="8472440" cy="3534301"/>
          </a:xfrm>
          <a:prstGeom prst="rect">
            <a:avLst/>
          </a:prstGeom>
          <a:noFill/>
          <a:ln w="9525">
            <a:noFill/>
            <a:miter lim="800000"/>
            <a:headEnd/>
            <a:tailEnd/>
          </a:ln>
        </p:spPr>
        <p:txBody>
          <a:bodyPr lIns="0" tIns="0" rIns="0" bIns="0">
            <a:spAutoFit/>
          </a:bodyPr>
          <a:lstStyle/>
          <a:p>
            <a:pPr marL="12700">
              <a:lnSpc>
                <a:spcPct val="80000"/>
              </a:lnSpc>
            </a:pPr>
            <a:r>
              <a:rPr lang="en-US" sz="3000" b="1">
                <a:solidFill>
                  <a:srgbClr val="7F007F"/>
                </a:solidFill>
              </a:rPr>
              <a:t>Code Auditing and Testing </a:t>
            </a:r>
            <a:r>
              <a:rPr lang="en-US" sz="3000"/>
              <a:t>(against software flaws)</a:t>
            </a:r>
          </a:p>
          <a:p>
            <a:pPr marL="12700">
              <a:lnSpc>
                <a:spcPts val="3475"/>
              </a:lnSpc>
              <a:spcBef>
                <a:spcPts val="100"/>
              </a:spcBef>
            </a:pPr>
            <a:r>
              <a:rPr lang="en-US" sz="3000"/>
              <a:t>Blackbox Whitebox</a:t>
            </a:r>
          </a:p>
          <a:p>
            <a:pPr marL="12700">
              <a:spcBef>
                <a:spcPts val="25"/>
              </a:spcBef>
            </a:pPr>
            <a:endParaRPr lang="en-US" sz="3000">
              <a:latin typeface="Times New Roman" pitchFamily="18" charset="0"/>
              <a:cs typeface="Times New Roman" pitchFamily="18" charset="0"/>
            </a:endParaRPr>
          </a:p>
          <a:p>
            <a:pPr marL="12700">
              <a:lnSpc>
                <a:spcPts val="3488"/>
              </a:lnSpc>
            </a:pPr>
            <a:r>
              <a:rPr lang="en-US" sz="3000" b="1">
                <a:solidFill>
                  <a:srgbClr val="980032"/>
                </a:solidFill>
              </a:rPr>
              <a:t>Access Control </a:t>
            </a:r>
            <a:r>
              <a:rPr lang="en-US" sz="3000"/>
              <a:t>(against unauthorized access) Authentication</a:t>
            </a:r>
          </a:p>
          <a:p>
            <a:pPr marL="12700">
              <a:lnSpc>
                <a:spcPts val="3388"/>
              </a:lnSpc>
            </a:pPr>
            <a:r>
              <a:rPr lang="en-US" sz="3000"/>
              <a:t>Authorization</a:t>
            </a:r>
          </a:p>
          <a:p>
            <a:pPr marL="12700">
              <a:spcBef>
                <a:spcPts val="25"/>
              </a:spcBef>
            </a:pPr>
            <a:endParaRPr lang="en-US" sz="2900">
              <a:latin typeface="Times New Roman" pitchFamily="18" charset="0"/>
              <a:cs typeface="Times New Roman" pitchFamily="18" charset="0"/>
            </a:endParaRPr>
          </a:p>
          <a:p>
            <a:pPr marL="12700"/>
            <a:r>
              <a:rPr lang="en-US" sz="3000" b="1">
                <a:solidFill>
                  <a:srgbClr val="3232FF"/>
                </a:solidFill>
              </a:rPr>
              <a:t>Encryption </a:t>
            </a:r>
            <a:r>
              <a:rPr lang="en-US" sz="3000"/>
              <a:t>(against eavesdropping)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330301" rtlCol="0"/>
          <a:lstStyle/>
          <a:p>
            <a:pPr marL="1945005" eaLnBrk="1" fontAlgn="auto" hangingPunct="1">
              <a:spcBef>
                <a:spcPts val="0"/>
              </a:spcBef>
              <a:spcAft>
                <a:spcPts val="0"/>
              </a:spcAft>
              <a:defRPr/>
            </a:pPr>
            <a:r>
              <a:rPr sz="4400" spc="5" dirty="0"/>
              <a:t>E</a:t>
            </a:r>
            <a:r>
              <a:rPr sz="4400" spc="-15" dirty="0"/>
              <a:t>x</a:t>
            </a:r>
            <a:r>
              <a:rPr sz="4400" dirty="0"/>
              <a:t>am</a:t>
            </a:r>
            <a:r>
              <a:rPr sz="4400" spc="20" dirty="0"/>
              <a:t>p</a:t>
            </a:r>
            <a:r>
              <a:rPr sz="4400" dirty="0"/>
              <a:t>l</a:t>
            </a:r>
            <a:r>
              <a:rPr sz="4400" spc="5" dirty="0"/>
              <a:t>e</a:t>
            </a:r>
            <a:r>
              <a:rPr sz="4400" dirty="0"/>
              <a:t>s</a:t>
            </a:r>
            <a:r>
              <a:rPr sz="4400" spc="-30" dirty="0"/>
              <a:t> </a:t>
            </a:r>
            <a:r>
              <a:rPr sz="4400" spc="-35" dirty="0"/>
              <a:t>o</a:t>
            </a:r>
            <a:r>
              <a:rPr sz="4400" dirty="0"/>
              <a:t>f</a:t>
            </a:r>
            <a:r>
              <a:rPr sz="4400" spc="-5" dirty="0"/>
              <a:t> </a:t>
            </a:r>
            <a:r>
              <a:rPr sz="4400" spc="20" dirty="0"/>
              <a:t>D</a:t>
            </a:r>
            <a:r>
              <a:rPr sz="4400" spc="5" dirty="0"/>
              <a:t>e</a:t>
            </a:r>
            <a:r>
              <a:rPr sz="4400" spc="-25" dirty="0"/>
              <a:t>t</a:t>
            </a:r>
            <a:r>
              <a:rPr sz="4400" spc="5" dirty="0"/>
              <a:t>e</a:t>
            </a:r>
            <a:r>
              <a:rPr sz="4400" spc="-15" dirty="0"/>
              <a:t>c</a:t>
            </a:r>
            <a:r>
              <a:rPr sz="4400" spc="20" dirty="0"/>
              <a:t>t</a:t>
            </a:r>
            <a:r>
              <a:rPr sz="4400" dirty="0"/>
              <a:t>i</a:t>
            </a:r>
            <a:r>
              <a:rPr sz="4400" spc="10" dirty="0"/>
              <a:t>o</a:t>
            </a:r>
            <a:r>
              <a:rPr sz="4400" dirty="0"/>
              <a:t>n</a:t>
            </a:r>
            <a:endParaRPr sz="4400"/>
          </a:p>
        </p:txBody>
      </p:sp>
      <p:sp>
        <p:nvSpPr>
          <p:cNvPr id="71683" name="object 3"/>
          <p:cNvSpPr>
            <a:spLocks/>
          </p:cNvSpPr>
          <p:nvPr/>
        </p:nvSpPr>
        <p:spPr bwMode="auto">
          <a:xfrm>
            <a:off x="692727" y="1574427"/>
            <a:ext cx="123152" cy="89647"/>
          </a:xfrm>
          <a:custGeom>
            <a:avLst/>
            <a:gdLst>
              <a:gd name="T0" fmla="*/ 51275 w 100965"/>
              <a:gd name="T1" fmla="*/ 0 h 100964"/>
              <a:gd name="T2" fmla="*/ 15856 w 100965"/>
              <a:gd name="T3" fmla="*/ 14726 h 100964"/>
              <a:gd name="T4" fmla="*/ 0 w 100965"/>
              <a:gd name="T5" fmla="*/ 49668 h 100964"/>
              <a:gd name="T6" fmla="*/ 1504 w 100965"/>
              <a:gd name="T7" fmla="*/ 63235 h 100964"/>
              <a:gd name="T8" fmla="*/ 25460 w 100965"/>
              <a:gd name="T9" fmla="*/ 94603 h 100964"/>
              <a:gd name="T10" fmla="*/ 50468 w 100965"/>
              <a:gd name="T11" fmla="*/ 101214 h 100964"/>
              <a:gd name="T12" fmla="*/ 63716 w 100965"/>
              <a:gd name="T13" fmla="*/ 99644 h 100964"/>
              <a:gd name="T14" fmla="*/ 94501 w 100965"/>
              <a:gd name="T15" fmla="*/ 75879 h 100964"/>
              <a:gd name="T16" fmla="*/ 101208 w 100965"/>
              <a:gd name="T17" fmla="*/ 51008 h 100964"/>
              <a:gd name="T18" fmla="*/ 99659 w 100965"/>
              <a:gd name="T19" fmla="*/ 37653 h 100964"/>
              <a:gd name="T20" fmla="*/ 76010 w 100965"/>
              <a:gd name="T21" fmla="*/ 6804 h 100964"/>
              <a:gd name="T22" fmla="*/ 51275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0955" y="0"/>
                </a:moveTo>
                <a:lnTo>
                  <a:pt x="15757" y="14634"/>
                </a:lnTo>
                <a:lnTo>
                  <a:pt x="0" y="49357"/>
                </a:lnTo>
                <a:lnTo>
                  <a:pt x="1495" y="62839"/>
                </a:lnTo>
                <a:lnTo>
                  <a:pt x="25301" y="94011"/>
                </a:lnTo>
                <a:lnTo>
                  <a:pt x="50153" y="100580"/>
                </a:lnTo>
                <a:lnTo>
                  <a:pt x="63318" y="99020"/>
                </a:lnTo>
                <a:lnTo>
                  <a:pt x="93910" y="75404"/>
                </a:lnTo>
                <a:lnTo>
                  <a:pt x="100575" y="50689"/>
                </a:lnTo>
                <a:lnTo>
                  <a:pt x="99036" y="37417"/>
                </a:lnTo>
                <a:lnTo>
                  <a:pt x="75535" y="6761"/>
                </a:lnTo>
                <a:lnTo>
                  <a:pt x="50955" y="0"/>
                </a:lnTo>
                <a:close/>
              </a:path>
            </a:pathLst>
          </a:custGeom>
          <a:solidFill>
            <a:srgbClr val="000000"/>
          </a:solidFill>
          <a:ln w="9525">
            <a:noFill/>
            <a:round/>
            <a:headEnd/>
            <a:tailEnd/>
          </a:ln>
        </p:spPr>
        <p:txBody>
          <a:bodyPr lIns="0" tIns="0" rIns="0" bIns="0"/>
          <a:lstStyle/>
          <a:p>
            <a:endParaRPr lang="en-US"/>
          </a:p>
        </p:txBody>
      </p:sp>
      <p:sp>
        <p:nvSpPr>
          <p:cNvPr id="71684" name="object 4"/>
          <p:cNvSpPr>
            <a:spLocks/>
          </p:cNvSpPr>
          <p:nvPr/>
        </p:nvSpPr>
        <p:spPr bwMode="auto">
          <a:xfrm>
            <a:off x="1218046" y="2059081"/>
            <a:ext cx="223212" cy="0"/>
          </a:xfrm>
          <a:custGeom>
            <a:avLst/>
            <a:gdLst>
              <a:gd name="T0" fmla="*/ 0 w 184784"/>
              <a:gd name="T1" fmla="*/ 183770 w 184784"/>
              <a:gd name="T2" fmla="*/ 0 60000 65536"/>
              <a:gd name="T3" fmla="*/ 0 60000 65536"/>
              <a:gd name="T4" fmla="*/ 0 w 184784"/>
              <a:gd name="T5" fmla="*/ 184784 w 184784"/>
            </a:gdLst>
            <a:ahLst/>
            <a:cxnLst>
              <a:cxn ang="T2">
                <a:pos x="T0" y="0"/>
              </a:cxn>
              <a:cxn ang="T3">
                <a:pos x="T1" y="0"/>
              </a:cxn>
            </a:cxnLst>
            <a:rect l="T4" t="0" r="T5" b="0"/>
            <a:pathLst>
              <a:path w="184784">
                <a:moveTo>
                  <a:pt x="0" y="0"/>
                </a:moveTo>
                <a:lnTo>
                  <a:pt x="184403" y="0"/>
                </a:lnTo>
              </a:path>
            </a:pathLst>
          </a:custGeom>
          <a:noFill/>
          <a:ln w="25653">
            <a:solidFill>
              <a:srgbClr val="000000"/>
            </a:solidFill>
            <a:round/>
            <a:headEnd/>
            <a:tailEnd/>
          </a:ln>
        </p:spPr>
        <p:txBody>
          <a:bodyPr lIns="0" tIns="0" rIns="0" bIns="0"/>
          <a:lstStyle/>
          <a:p>
            <a:endParaRPr lang="en-US"/>
          </a:p>
        </p:txBody>
      </p:sp>
      <p:sp>
        <p:nvSpPr>
          <p:cNvPr id="71685" name="object 5"/>
          <p:cNvSpPr>
            <a:spLocks/>
          </p:cNvSpPr>
          <p:nvPr/>
        </p:nvSpPr>
        <p:spPr bwMode="auto">
          <a:xfrm>
            <a:off x="1218046" y="2742640"/>
            <a:ext cx="223212" cy="0"/>
          </a:xfrm>
          <a:custGeom>
            <a:avLst/>
            <a:gdLst>
              <a:gd name="T0" fmla="*/ 0 w 184784"/>
              <a:gd name="T1" fmla="*/ 183770 w 184784"/>
              <a:gd name="T2" fmla="*/ 0 60000 65536"/>
              <a:gd name="T3" fmla="*/ 0 60000 65536"/>
              <a:gd name="T4" fmla="*/ 0 w 184784"/>
              <a:gd name="T5" fmla="*/ 184784 w 184784"/>
            </a:gdLst>
            <a:ahLst/>
            <a:cxnLst>
              <a:cxn ang="T2">
                <a:pos x="T0" y="0"/>
              </a:cxn>
              <a:cxn ang="T3">
                <a:pos x="T1" y="0"/>
              </a:cxn>
            </a:cxnLst>
            <a:rect l="T4" t="0" r="T5" b="0"/>
            <a:pathLst>
              <a:path w="184784">
                <a:moveTo>
                  <a:pt x="0" y="0"/>
                </a:moveTo>
                <a:lnTo>
                  <a:pt x="184403" y="0"/>
                </a:lnTo>
              </a:path>
            </a:pathLst>
          </a:custGeom>
          <a:noFill/>
          <a:ln w="25653">
            <a:solidFill>
              <a:srgbClr val="000000"/>
            </a:solidFill>
            <a:round/>
            <a:headEnd/>
            <a:tailEnd/>
          </a:ln>
        </p:spPr>
        <p:txBody>
          <a:bodyPr lIns="0" tIns="0" rIns="0" bIns="0"/>
          <a:lstStyle/>
          <a:p>
            <a:endParaRPr lang="en-US"/>
          </a:p>
        </p:txBody>
      </p:sp>
      <p:sp>
        <p:nvSpPr>
          <p:cNvPr id="71686" name="object 6"/>
          <p:cNvSpPr>
            <a:spLocks/>
          </p:cNvSpPr>
          <p:nvPr/>
        </p:nvSpPr>
        <p:spPr bwMode="auto">
          <a:xfrm>
            <a:off x="692727" y="3772181"/>
            <a:ext cx="123152" cy="88246"/>
          </a:xfrm>
          <a:custGeom>
            <a:avLst/>
            <a:gdLst>
              <a:gd name="T0" fmla="*/ 52072 w 100965"/>
              <a:gd name="T1" fmla="*/ 0 h 100964"/>
              <a:gd name="T2" fmla="*/ 15965 w 100965"/>
              <a:gd name="T3" fmla="*/ 12914 h 100964"/>
              <a:gd name="T4" fmla="*/ 0 w 100965"/>
              <a:gd name="T5" fmla="*/ 47168 h 100964"/>
              <a:gd name="T6" fmla="*/ 1357 w 100965"/>
              <a:gd name="T7" fmla="*/ 60874 h 100964"/>
              <a:gd name="T8" fmla="*/ 25419 w 100965"/>
              <a:gd name="T9" fmla="*/ 92438 h 100964"/>
              <a:gd name="T10" fmla="*/ 50427 w 100965"/>
              <a:gd name="T11" fmla="*/ 99617 h 100964"/>
              <a:gd name="T12" fmla="*/ 63674 w 100965"/>
              <a:gd name="T13" fmla="*/ 97739 h 100964"/>
              <a:gd name="T14" fmla="*/ 94464 w 100965"/>
              <a:gd name="T15" fmla="*/ 73992 h 100964"/>
              <a:gd name="T16" fmla="*/ 101166 w 100965"/>
              <a:gd name="T17" fmla="*/ 50168 h 100964"/>
              <a:gd name="T18" fmla="*/ 99724 w 100965"/>
              <a:gd name="T19" fmla="*/ 36752 h 100964"/>
              <a:gd name="T20" fmla="*/ 64783 w 100965"/>
              <a:gd name="T21" fmla="*/ 1788 h 100964"/>
              <a:gd name="T22" fmla="*/ 52072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1747" y="0"/>
                </a:moveTo>
                <a:lnTo>
                  <a:pt x="15865" y="13037"/>
                </a:lnTo>
                <a:lnTo>
                  <a:pt x="0" y="47617"/>
                </a:lnTo>
                <a:lnTo>
                  <a:pt x="1349" y="61453"/>
                </a:lnTo>
                <a:lnTo>
                  <a:pt x="25260" y="93318"/>
                </a:lnTo>
                <a:lnTo>
                  <a:pt x="50112" y="100565"/>
                </a:lnTo>
                <a:lnTo>
                  <a:pt x="63276" y="98669"/>
                </a:lnTo>
                <a:lnTo>
                  <a:pt x="93874" y="74696"/>
                </a:lnTo>
                <a:lnTo>
                  <a:pt x="100534" y="50646"/>
                </a:lnTo>
                <a:lnTo>
                  <a:pt x="99101" y="37102"/>
                </a:lnTo>
                <a:lnTo>
                  <a:pt x="64378" y="1805"/>
                </a:lnTo>
                <a:lnTo>
                  <a:pt x="51747" y="0"/>
                </a:lnTo>
                <a:close/>
              </a:path>
            </a:pathLst>
          </a:custGeom>
          <a:solidFill>
            <a:srgbClr val="000000"/>
          </a:solidFill>
          <a:ln w="9525">
            <a:noFill/>
            <a:round/>
            <a:headEnd/>
            <a:tailEnd/>
          </a:ln>
        </p:spPr>
        <p:txBody>
          <a:bodyPr lIns="0" tIns="0" rIns="0" bIns="0"/>
          <a:lstStyle/>
          <a:p>
            <a:endParaRPr lang="en-US"/>
          </a:p>
        </p:txBody>
      </p:sp>
      <p:sp>
        <p:nvSpPr>
          <p:cNvPr id="71687" name="object 7"/>
          <p:cNvSpPr>
            <a:spLocks/>
          </p:cNvSpPr>
          <p:nvPr/>
        </p:nvSpPr>
        <p:spPr bwMode="auto">
          <a:xfrm>
            <a:off x="1218046" y="4642037"/>
            <a:ext cx="223212" cy="0"/>
          </a:xfrm>
          <a:custGeom>
            <a:avLst/>
            <a:gdLst>
              <a:gd name="T0" fmla="*/ 0 w 184784"/>
              <a:gd name="T1" fmla="*/ 183770 w 184784"/>
              <a:gd name="T2" fmla="*/ 0 60000 65536"/>
              <a:gd name="T3" fmla="*/ 0 60000 65536"/>
              <a:gd name="T4" fmla="*/ 0 w 184784"/>
              <a:gd name="T5" fmla="*/ 184784 w 184784"/>
            </a:gdLst>
            <a:ahLst/>
            <a:cxnLst>
              <a:cxn ang="T2">
                <a:pos x="T0" y="0"/>
              </a:cxn>
              <a:cxn ang="T3">
                <a:pos x="T1" y="0"/>
              </a:cxn>
            </a:cxnLst>
            <a:rect l="T4" t="0" r="T5" b="0"/>
            <a:pathLst>
              <a:path w="184784">
                <a:moveTo>
                  <a:pt x="0" y="0"/>
                </a:moveTo>
                <a:lnTo>
                  <a:pt x="184403" y="0"/>
                </a:lnTo>
              </a:path>
            </a:pathLst>
          </a:custGeom>
          <a:noFill/>
          <a:ln w="25653">
            <a:solidFill>
              <a:srgbClr val="000000"/>
            </a:solidFill>
            <a:round/>
            <a:headEnd/>
            <a:tailEnd/>
          </a:ln>
        </p:spPr>
        <p:txBody>
          <a:bodyPr lIns="0" tIns="0" rIns="0" bIns="0"/>
          <a:lstStyle/>
          <a:p>
            <a:endParaRPr lang="en-US"/>
          </a:p>
        </p:txBody>
      </p:sp>
      <p:sp>
        <p:nvSpPr>
          <p:cNvPr id="71688" name="object 8"/>
          <p:cNvSpPr>
            <a:spLocks/>
          </p:cNvSpPr>
          <p:nvPr/>
        </p:nvSpPr>
        <p:spPr bwMode="auto">
          <a:xfrm>
            <a:off x="1218046" y="5011831"/>
            <a:ext cx="223212" cy="0"/>
          </a:xfrm>
          <a:custGeom>
            <a:avLst/>
            <a:gdLst>
              <a:gd name="T0" fmla="*/ 0 w 184784"/>
              <a:gd name="T1" fmla="*/ 183770 w 184784"/>
              <a:gd name="T2" fmla="*/ 0 60000 65536"/>
              <a:gd name="T3" fmla="*/ 0 60000 65536"/>
              <a:gd name="T4" fmla="*/ 0 w 184784"/>
              <a:gd name="T5" fmla="*/ 184784 w 184784"/>
            </a:gdLst>
            <a:ahLst/>
            <a:cxnLst>
              <a:cxn ang="T2">
                <a:pos x="T0" y="0"/>
              </a:cxn>
              <a:cxn ang="T3">
                <a:pos x="T1" y="0"/>
              </a:cxn>
            </a:cxnLst>
            <a:rect l="T4" t="0" r="T5" b="0"/>
            <a:pathLst>
              <a:path w="184784">
                <a:moveTo>
                  <a:pt x="0" y="0"/>
                </a:moveTo>
                <a:lnTo>
                  <a:pt x="184403" y="0"/>
                </a:lnTo>
              </a:path>
            </a:pathLst>
          </a:custGeom>
          <a:noFill/>
          <a:ln w="25653">
            <a:solidFill>
              <a:srgbClr val="000000"/>
            </a:solidFill>
            <a:round/>
            <a:headEnd/>
            <a:tailEnd/>
          </a:ln>
        </p:spPr>
        <p:txBody>
          <a:bodyPr lIns="0" tIns="0" rIns="0" bIns="0"/>
          <a:lstStyle/>
          <a:p>
            <a:endParaRPr lang="en-US"/>
          </a:p>
        </p:txBody>
      </p:sp>
      <p:sp>
        <p:nvSpPr>
          <p:cNvPr id="71689" name="object 9"/>
          <p:cNvSpPr txBox="1">
            <a:spLocks noChangeArrowheads="1"/>
          </p:cNvSpPr>
          <p:nvPr/>
        </p:nvSpPr>
        <p:spPr bwMode="auto">
          <a:xfrm>
            <a:off x="1066031" y="1465169"/>
            <a:ext cx="9357592" cy="2726516"/>
          </a:xfrm>
          <a:prstGeom prst="rect">
            <a:avLst/>
          </a:prstGeom>
          <a:noFill/>
          <a:ln w="9525">
            <a:noFill/>
            <a:miter lim="800000"/>
            <a:headEnd/>
            <a:tailEnd/>
          </a:ln>
        </p:spPr>
        <p:txBody>
          <a:bodyPr lIns="0" tIns="0" rIns="0" bIns="0">
            <a:spAutoFit/>
          </a:bodyPr>
          <a:lstStyle/>
          <a:p>
            <a:pPr marL="12700"/>
            <a:r>
              <a:rPr lang="en-US" sz="3200" dirty="0"/>
              <a:t>Integrity checks on messages, files</a:t>
            </a:r>
          </a:p>
          <a:p>
            <a:pPr marL="12700">
              <a:lnSpc>
                <a:spcPts val="2813"/>
              </a:lnSpc>
              <a:spcBef>
                <a:spcPts val="575"/>
              </a:spcBef>
            </a:pPr>
            <a:r>
              <a:rPr lang="en-US" sz="2600" dirty="0"/>
              <a:t>Simple CRC-type checksums not effective for security applications</a:t>
            </a:r>
          </a:p>
          <a:p>
            <a:pPr marL="12700">
              <a:lnSpc>
                <a:spcPts val="2813"/>
              </a:lnSpc>
              <a:spcBef>
                <a:spcPts val="488"/>
              </a:spcBef>
            </a:pPr>
            <a:r>
              <a:rPr lang="en-US" sz="2600" dirty="0"/>
              <a:t>Use of the Message Authentication (MAC), </a:t>
            </a:r>
          </a:p>
          <a:p>
            <a:pPr marL="12700">
              <a:spcBef>
                <a:spcPts val="38"/>
              </a:spcBef>
            </a:pPr>
            <a:endParaRPr lang="en-US" sz="3300" dirty="0">
              <a:latin typeface="Times New Roman" pitchFamily="18" charset="0"/>
              <a:cs typeface="Times New Roman" pitchFamily="18" charset="0"/>
            </a:endParaRPr>
          </a:p>
          <a:p>
            <a:pPr marL="12700">
              <a:lnSpc>
                <a:spcPts val="3463"/>
              </a:lnSpc>
            </a:pPr>
            <a:r>
              <a:rPr lang="en-US" sz="3200" dirty="0"/>
              <a:t>Intrusion detection </a:t>
            </a:r>
            <a:r>
              <a:rPr lang="en-US" sz="3200" dirty="0" smtClean="0"/>
              <a:t>systems </a:t>
            </a:r>
            <a:r>
              <a:rPr lang="en-US" sz="3200" dirty="0"/>
              <a:t>based on</a:t>
            </a:r>
          </a:p>
          <a:p>
            <a:pPr marL="12700">
              <a:lnSpc>
                <a:spcPts val="3300"/>
              </a:lnSpc>
              <a:spcBef>
                <a:spcPts val="138"/>
              </a:spcBef>
            </a:pPr>
            <a:r>
              <a:rPr lang="en-US" sz="2600" dirty="0"/>
              <a:t>Anomaly detection Signature detection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bject 2"/>
          <p:cNvSpPr txBox="1">
            <a:spLocks noChangeArrowheads="1"/>
          </p:cNvSpPr>
          <p:nvPr/>
        </p:nvSpPr>
        <p:spPr bwMode="auto">
          <a:xfrm>
            <a:off x="927486" y="233923"/>
            <a:ext cx="9224818" cy="1354217"/>
          </a:xfrm>
          <a:prstGeom prst="rect">
            <a:avLst/>
          </a:prstGeom>
          <a:noFill/>
          <a:ln w="9525">
            <a:noFill/>
            <a:miter lim="800000"/>
            <a:headEnd/>
            <a:tailEnd/>
          </a:ln>
        </p:spPr>
        <p:txBody>
          <a:bodyPr lIns="0" tIns="0" rIns="0" bIns="0">
            <a:spAutoFit/>
          </a:bodyPr>
          <a:lstStyle/>
          <a:p>
            <a:pPr marL="2825750" indent="-2813050"/>
            <a:r>
              <a:rPr lang="en-US" sz="4400" dirty="0"/>
              <a:t>Commonly used terms in security parlance</a:t>
            </a:r>
          </a:p>
        </p:txBody>
      </p:sp>
      <p:sp>
        <p:nvSpPr>
          <p:cNvPr id="72707" name="object 3"/>
          <p:cNvSpPr>
            <a:spLocks/>
          </p:cNvSpPr>
          <p:nvPr/>
        </p:nvSpPr>
        <p:spPr bwMode="auto">
          <a:xfrm>
            <a:off x="508001" y="2029666"/>
            <a:ext cx="121228" cy="86846"/>
          </a:xfrm>
          <a:custGeom>
            <a:avLst/>
            <a:gdLst>
              <a:gd name="T0" fmla="*/ 56133 w 100329"/>
              <a:gd name="T1" fmla="*/ 0 h 99060"/>
              <a:gd name="T2" fmla="*/ 18923 w 100329"/>
              <a:gd name="T3" fmla="*/ 11155 h 99060"/>
              <a:gd name="T4" fmla="*/ 0 w 100329"/>
              <a:gd name="T5" fmla="*/ 44828 h 99060"/>
              <a:gd name="T6" fmla="*/ 1046 w 100329"/>
              <a:gd name="T7" fmla="*/ 59232 h 99060"/>
              <a:gd name="T8" fmla="*/ 25203 w 100329"/>
              <a:gd name="T9" fmla="*/ 93521 h 99060"/>
              <a:gd name="T10" fmla="*/ 37135 w 100329"/>
              <a:gd name="T11" fmla="*/ 98063 h 99060"/>
              <a:gd name="T12" fmla="*/ 54649 w 100329"/>
              <a:gd name="T13" fmla="*/ 98033 h 99060"/>
              <a:gd name="T14" fmla="*/ 89167 w 100329"/>
              <a:gd name="T15" fmla="*/ 79443 h 99060"/>
              <a:gd name="T16" fmla="*/ 99412 w 100329"/>
              <a:gd name="T17" fmla="*/ 57834 h 99060"/>
              <a:gd name="T18" fmla="*/ 98757 w 100329"/>
              <a:gd name="T19" fmla="*/ 41843 h 99060"/>
              <a:gd name="T20" fmla="*/ 78338 w 100329"/>
              <a:gd name="T21" fmla="*/ 9695 h 99060"/>
              <a:gd name="T22" fmla="*/ 56133 w 100329"/>
              <a:gd name="T23" fmla="*/ 0 h 990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329"/>
              <a:gd name="T37" fmla="*/ 0 h 99060"/>
              <a:gd name="T38" fmla="*/ 100329 w 100329"/>
              <a:gd name="T39" fmla="*/ 99060 h 990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329" h="99060">
                <a:moveTo>
                  <a:pt x="56310" y="0"/>
                </a:moveTo>
                <a:lnTo>
                  <a:pt x="18983" y="11227"/>
                </a:lnTo>
                <a:lnTo>
                  <a:pt x="0" y="45117"/>
                </a:lnTo>
                <a:lnTo>
                  <a:pt x="1049" y="59614"/>
                </a:lnTo>
                <a:lnTo>
                  <a:pt x="25283" y="94124"/>
                </a:lnTo>
                <a:lnTo>
                  <a:pt x="37252" y="98696"/>
                </a:lnTo>
                <a:lnTo>
                  <a:pt x="54822" y="98665"/>
                </a:lnTo>
                <a:lnTo>
                  <a:pt x="89449" y="79956"/>
                </a:lnTo>
                <a:lnTo>
                  <a:pt x="99726" y="58207"/>
                </a:lnTo>
                <a:lnTo>
                  <a:pt x="99069" y="42113"/>
                </a:lnTo>
                <a:lnTo>
                  <a:pt x="78586" y="9758"/>
                </a:lnTo>
                <a:lnTo>
                  <a:pt x="56310" y="0"/>
                </a:lnTo>
                <a:close/>
              </a:path>
            </a:pathLst>
          </a:custGeom>
          <a:solidFill>
            <a:srgbClr val="4F6128"/>
          </a:solidFill>
          <a:ln w="9525">
            <a:noFill/>
            <a:round/>
            <a:headEnd/>
            <a:tailEnd/>
          </a:ln>
        </p:spPr>
        <p:txBody>
          <a:bodyPr lIns="0" tIns="0" rIns="0" bIns="0"/>
          <a:lstStyle/>
          <a:p>
            <a:endParaRPr lang="en-US"/>
          </a:p>
        </p:txBody>
      </p:sp>
      <p:sp>
        <p:nvSpPr>
          <p:cNvPr id="72708" name="object 4"/>
          <p:cNvSpPr>
            <a:spLocks/>
          </p:cNvSpPr>
          <p:nvPr/>
        </p:nvSpPr>
        <p:spPr bwMode="auto">
          <a:xfrm>
            <a:off x="508000" y="4101353"/>
            <a:ext cx="123152" cy="89647"/>
          </a:xfrm>
          <a:custGeom>
            <a:avLst/>
            <a:gdLst>
              <a:gd name="T0" fmla="*/ 52072 w 100965"/>
              <a:gd name="T1" fmla="*/ 0 h 100964"/>
              <a:gd name="T2" fmla="*/ 15965 w 100965"/>
              <a:gd name="T3" fmla="*/ 13119 h 100964"/>
              <a:gd name="T4" fmla="*/ 0 w 100965"/>
              <a:gd name="T5" fmla="*/ 47917 h 100964"/>
              <a:gd name="T6" fmla="*/ 1357 w 100965"/>
              <a:gd name="T7" fmla="*/ 61840 h 100964"/>
              <a:gd name="T8" fmla="*/ 25419 w 100965"/>
              <a:gd name="T9" fmla="*/ 93906 h 100964"/>
              <a:gd name="T10" fmla="*/ 50427 w 100965"/>
              <a:gd name="T11" fmla="*/ 101198 h 100964"/>
              <a:gd name="T12" fmla="*/ 63674 w 100965"/>
              <a:gd name="T13" fmla="*/ 99291 h 100964"/>
              <a:gd name="T14" fmla="*/ 94464 w 100965"/>
              <a:gd name="T15" fmla="*/ 75167 h 100964"/>
              <a:gd name="T16" fmla="*/ 101166 w 100965"/>
              <a:gd name="T17" fmla="*/ 50965 h 100964"/>
              <a:gd name="T18" fmla="*/ 99724 w 100965"/>
              <a:gd name="T19" fmla="*/ 37336 h 100964"/>
              <a:gd name="T20" fmla="*/ 64783 w 100965"/>
              <a:gd name="T21" fmla="*/ 1816 h 100964"/>
              <a:gd name="T22" fmla="*/ 52072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1747" y="0"/>
                </a:moveTo>
                <a:lnTo>
                  <a:pt x="15865" y="13037"/>
                </a:lnTo>
                <a:lnTo>
                  <a:pt x="0" y="47617"/>
                </a:lnTo>
                <a:lnTo>
                  <a:pt x="1349" y="61453"/>
                </a:lnTo>
                <a:lnTo>
                  <a:pt x="25260" y="93318"/>
                </a:lnTo>
                <a:lnTo>
                  <a:pt x="50112" y="100565"/>
                </a:lnTo>
                <a:lnTo>
                  <a:pt x="63276" y="98669"/>
                </a:lnTo>
                <a:lnTo>
                  <a:pt x="93874" y="74696"/>
                </a:lnTo>
                <a:lnTo>
                  <a:pt x="100534" y="50646"/>
                </a:lnTo>
                <a:lnTo>
                  <a:pt x="99101" y="37102"/>
                </a:lnTo>
                <a:lnTo>
                  <a:pt x="64378" y="1805"/>
                </a:lnTo>
                <a:lnTo>
                  <a:pt x="51747" y="0"/>
                </a:lnTo>
                <a:close/>
              </a:path>
            </a:pathLst>
          </a:custGeom>
          <a:solidFill>
            <a:srgbClr val="000000"/>
          </a:solidFill>
          <a:ln w="9525">
            <a:noFill/>
            <a:round/>
            <a:headEnd/>
            <a:tailEnd/>
          </a:ln>
        </p:spPr>
        <p:txBody>
          <a:bodyPr lIns="0" tIns="0" rIns="0" bIns="0"/>
          <a:lstStyle/>
          <a:p>
            <a:endParaRPr lang="en-US"/>
          </a:p>
        </p:txBody>
      </p:sp>
      <p:sp>
        <p:nvSpPr>
          <p:cNvPr id="72709" name="object 5"/>
          <p:cNvSpPr txBox="1">
            <a:spLocks noChangeArrowheads="1"/>
          </p:cNvSpPr>
          <p:nvPr/>
        </p:nvSpPr>
        <p:spPr bwMode="auto">
          <a:xfrm>
            <a:off x="881304" y="1919008"/>
            <a:ext cx="9740515" cy="3308598"/>
          </a:xfrm>
          <a:prstGeom prst="rect">
            <a:avLst/>
          </a:prstGeom>
          <a:noFill/>
          <a:ln w="9525">
            <a:noFill/>
            <a:miter lim="800000"/>
            <a:headEnd/>
            <a:tailEnd/>
          </a:ln>
        </p:spPr>
        <p:txBody>
          <a:bodyPr lIns="0" tIns="0" rIns="0" bIns="0">
            <a:spAutoFit/>
          </a:bodyPr>
          <a:lstStyle/>
          <a:p>
            <a:pPr marL="12700" algn="just">
              <a:lnSpc>
                <a:spcPts val="3463"/>
              </a:lnSpc>
            </a:pPr>
            <a:r>
              <a:rPr lang="en-US" sz="3200" b="1">
                <a:solidFill>
                  <a:srgbClr val="4F6128"/>
                </a:solidFill>
              </a:rPr>
              <a:t>Security Policy </a:t>
            </a:r>
            <a:r>
              <a:rPr lang="en-US" sz="3200"/>
              <a:t>is  the set of rules and practices that regulate how an organization manages and protects   its   computing   and   communication resources from unauthorized use or misuse.</a:t>
            </a:r>
          </a:p>
          <a:p>
            <a:pPr marL="12700">
              <a:spcBef>
                <a:spcPts val="13"/>
              </a:spcBef>
            </a:pPr>
            <a:endParaRPr lang="en-US" sz="4000">
              <a:latin typeface="Times New Roman" pitchFamily="18" charset="0"/>
              <a:cs typeface="Times New Roman" pitchFamily="18" charset="0"/>
            </a:endParaRPr>
          </a:p>
          <a:p>
            <a:pPr marL="12700">
              <a:lnSpc>
                <a:spcPts val="3463"/>
              </a:lnSpc>
            </a:pPr>
            <a:r>
              <a:rPr lang="en-US" sz="3200"/>
              <a:t>A </a:t>
            </a:r>
            <a:r>
              <a:rPr lang="en-US" sz="3200" b="1">
                <a:solidFill>
                  <a:srgbClr val="4F6128"/>
                </a:solidFill>
              </a:rPr>
              <a:t>security mechanism </a:t>
            </a:r>
            <a:r>
              <a:rPr lang="en-US" sz="3200"/>
              <a:t>is a technique or device used to implement a security policy.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object 2"/>
          <p:cNvSpPr txBox="1">
            <a:spLocks noChangeArrowheads="1"/>
          </p:cNvSpPr>
          <p:nvPr/>
        </p:nvSpPr>
        <p:spPr bwMode="auto">
          <a:xfrm>
            <a:off x="927486" y="245129"/>
            <a:ext cx="9224818" cy="1354217"/>
          </a:xfrm>
          <a:prstGeom prst="rect">
            <a:avLst/>
          </a:prstGeom>
          <a:noFill/>
          <a:ln w="9525">
            <a:noFill/>
            <a:miter lim="800000"/>
            <a:headEnd/>
            <a:tailEnd/>
          </a:ln>
        </p:spPr>
        <p:txBody>
          <a:bodyPr lIns="0" tIns="0" rIns="0" bIns="0">
            <a:spAutoFit/>
          </a:bodyPr>
          <a:lstStyle/>
          <a:p>
            <a:pPr marL="1870075" indent="-1857375"/>
            <a:r>
              <a:rPr lang="en-US" sz="4400"/>
              <a:t>Commonly used terms in security parlance (contd.)</a:t>
            </a:r>
          </a:p>
        </p:txBody>
      </p:sp>
      <p:sp>
        <p:nvSpPr>
          <p:cNvPr id="73731" name="object 3"/>
          <p:cNvSpPr>
            <a:spLocks/>
          </p:cNvSpPr>
          <p:nvPr/>
        </p:nvSpPr>
        <p:spPr bwMode="auto">
          <a:xfrm>
            <a:off x="692727" y="1861578"/>
            <a:ext cx="123152" cy="88246"/>
          </a:xfrm>
          <a:custGeom>
            <a:avLst/>
            <a:gdLst>
              <a:gd name="T0" fmla="*/ 52072 w 100965"/>
              <a:gd name="T1" fmla="*/ 0 h 100964"/>
              <a:gd name="T2" fmla="*/ 15965 w 100965"/>
              <a:gd name="T3" fmla="*/ 12914 h 100964"/>
              <a:gd name="T4" fmla="*/ 0 w 100965"/>
              <a:gd name="T5" fmla="*/ 47168 h 100964"/>
              <a:gd name="T6" fmla="*/ 1357 w 100965"/>
              <a:gd name="T7" fmla="*/ 60874 h 100964"/>
              <a:gd name="T8" fmla="*/ 25419 w 100965"/>
              <a:gd name="T9" fmla="*/ 92438 h 100964"/>
              <a:gd name="T10" fmla="*/ 50427 w 100965"/>
              <a:gd name="T11" fmla="*/ 99617 h 100964"/>
              <a:gd name="T12" fmla="*/ 63674 w 100965"/>
              <a:gd name="T13" fmla="*/ 97739 h 100964"/>
              <a:gd name="T14" fmla="*/ 94464 w 100965"/>
              <a:gd name="T15" fmla="*/ 73992 h 100964"/>
              <a:gd name="T16" fmla="*/ 101166 w 100965"/>
              <a:gd name="T17" fmla="*/ 50168 h 100964"/>
              <a:gd name="T18" fmla="*/ 99724 w 100965"/>
              <a:gd name="T19" fmla="*/ 36752 h 100964"/>
              <a:gd name="T20" fmla="*/ 64783 w 100965"/>
              <a:gd name="T21" fmla="*/ 1788 h 100964"/>
              <a:gd name="T22" fmla="*/ 52072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1747" y="0"/>
                </a:moveTo>
                <a:lnTo>
                  <a:pt x="15865" y="13037"/>
                </a:lnTo>
                <a:lnTo>
                  <a:pt x="0" y="47617"/>
                </a:lnTo>
                <a:lnTo>
                  <a:pt x="1349" y="61453"/>
                </a:lnTo>
                <a:lnTo>
                  <a:pt x="25260" y="93318"/>
                </a:lnTo>
                <a:lnTo>
                  <a:pt x="50112" y="100565"/>
                </a:lnTo>
                <a:lnTo>
                  <a:pt x="63276" y="98669"/>
                </a:lnTo>
                <a:lnTo>
                  <a:pt x="93874" y="74696"/>
                </a:lnTo>
                <a:lnTo>
                  <a:pt x="100534" y="50646"/>
                </a:lnTo>
                <a:lnTo>
                  <a:pt x="99101" y="37102"/>
                </a:lnTo>
                <a:lnTo>
                  <a:pt x="64378" y="1805"/>
                </a:lnTo>
                <a:lnTo>
                  <a:pt x="51747" y="0"/>
                </a:lnTo>
                <a:close/>
              </a:path>
            </a:pathLst>
          </a:custGeom>
          <a:solidFill>
            <a:srgbClr val="3E3E3E"/>
          </a:solidFill>
          <a:ln w="9525">
            <a:noFill/>
            <a:round/>
            <a:headEnd/>
            <a:tailEnd/>
          </a:ln>
        </p:spPr>
        <p:txBody>
          <a:bodyPr lIns="0" tIns="0" rIns="0" bIns="0"/>
          <a:lstStyle/>
          <a:p>
            <a:endParaRPr lang="en-US"/>
          </a:p>
        </p:txBody>
      </p:sp>
      <p:sp>
        <p:nvSpPr>
          <p:cNvPr id="73732" name="object 4"/>
          <p:cNvSpPr txBox="1">
            <a:spLocks noChangeArrowheads="1"/>
          </p:cNvSpPr>
          <p:nvPr/>
        </p:nvSpPr>
        <p:spPr bwMode="auto">
          <a:xfrm>
            <a:off x="1066030" y="1762125"/>
            <a:ext cx="9367212" cy="1477328"/>
          </a:xfrm>
          <a:prstGeom prst="rect">
            <a:avLst/>
          </a:prstGeom>
          <a:noFill/>
          <a:ln w="9525">
            <a:noFill/>
            <a:miter lim="800000"/>
            <a:headEnd/>
            <a:tailEnd/>
          </a:ln>
        </p:spPr>
        <p:txBody>
          <a:bodyPr lIns="0" tIns="0" rIns="0" bIns="0">
            <a:spAutoFit/>
          </a:bodyPr>
          <a:lstStyle/>
          <a:p>
            <a:pPr marL="12700" algn="just"/>
            <a:r>
              <a:rPr lang="en-US" sz="3200" b="1">
                <a:solidFill>
                  <a:srgbClr val="3E3E3E"/>
                </a:solidFill>
              </a:rPr>
              <a:t>Access  Control  </a:t>
            </a:r>
            <a:r>
              <a:rPr lang="en-US" sz="3200"/>
              <a:t>is  the  process  of  preventing unauthorized    access    to    a    computing    or communication resource</a:t>
            </a:r>
          </a:p>
        </p:txBody>
      </p:sp>
      <p:sp>
        <p:nvSpPr>
          <p:cNvPr id="73733" name="object 5"/>
          <p:cNvSpPr>
            <a:spLocks/>
          </p:cNvSpPr>
          <p:nvPr/>
        </p:nvSpPr>
        <p:spPr bwMode="auto">
          <a:xfrm>
            <a:off x="692727" y="3716151"/>
            <a:ext cx="123152" cy="89647"/>
          </a:xfrm>
          <a:custGeom>
            <a:avLst/>
            <a:gdLst>
              <a:gd name="T0" fmla="*/ 52101 w 100965"/>
              <a:gd name="T1" fmla="*/ 0 h 100964"/>
              <a:gd name="T2" fmla="*/ 15982 w 100965"/>
              <a:gd name="T3" fmla="*/ 13100 h 100964"/>
              <a:gd name="T4" fmla="*/ 0 w 100965"/>
              <a:gd name="T5" fmla="*/ 48134 h 100964"/>
              <a:gd name="T6" fmla="*/ 1372 w 100965"/>
              <a:gd name="T7" fmla="*/ 62283 h 100964"/>
              <a:gd name="T8" fmla="*/ 25418 w 100965"/>
              <a:gd name="T9" fmla="*/ 94587 h 100964"/>
              <a:gd name="T10" fmla="*/ 50426 w 100965"/>
              <a:gd name="T11" fmla="*/ 101197 h 100964"/>
              <a:gd name="T12" fmla="*/ 63673 w 100965"/>
              <a:gd name="T13" fmla="*/ 99628 h 100964"/>
              <a:gd name="T14" fmla="*/ 94458 w 100965"/>
              <a:gd name="T15" fmla="*/ 75864 h 100964"/>
              <a:gd name="T16" fmla="*/ 101165 w 100965"/>
              <a:gd name="T17" fmla="*/ 50992 h 100964"/>
              <a:gd name="T18" fmla="*/ 99725 w 100965"/>
              <a:gd name="T19" fmla="*/ 38033 h 100964"/>
              <a:gd name="T20" fmla="*/ 76541 w 100965"/>
              <a:gd name="T21" fmla="*/ 6828 h 100964"/>
              <a:gd name="T22" fmla="*/ 52101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1775" y="0"/>
                </a:moveTo>
                <a:lnTo>
                  <a:pt x="15882" y="13018"/>
                </a:lnTo>
                <a:lnTo>
                  <a:pt x="0" y="47833"/>
                </a:lnTo>
                <a:lnTo>
                  <a:pt x="1363" y="61893"/>
                </a:lnTo>
                <a:lnTo>
                  <a:pt x="25259" y="93995"/>
                </a:lnTo>
                <a:lnTo>
                  <a:pt x="50111" y="100564"/>
                </a:lnTo>
                <a:lnTo>
                  <a:pt x="63275" y="99004"/>
                </a:lnTo>
                <a:lnTo>
                  <a:pt x="93868" y="75389"/>
                </a:lnTo>
                <a:lnTo>
                  <a:pt x="100533" y="50673"/>
                </a:lnTo>
                <a:lnTo>
                  <a:pt x="99102" y="37795"/>
                </a:lnTo>
                <a:lnTo>
                  <a:pt x="76063" y="6785"/>
                </a:lnTo>
                <a:lnTo>
                  <a:pt x="51775" y="0"/>
                </a:lnTo>
                <a:close/>
              </a:path>
            </a:pathLst>
          </a:custGeom>
          <a:solidFill>
            <a:srgbClr val="3E3E3E"/>
          </a:solidFill>
          <a:ln w="9525">
            <a:noFill/>
            <a:round/>
            <a:headEnd/>
            <a:tailEnd/>
          </a:ln>
        </p:spPr>
        <p:txBody>
          <a:bodyPr lIns="0" tIns="0" rIns="0" bIns="0"/>
          <a:lstStyle/>
          <a:p>
            <a:endParaRPr lang="en-US"/>
          </a:p>
        </p:txBody>
      </p:sp>
      <p:sp>
        <p:nvSpPr>
          <p:cNvPr id="6" name="object 6"/>
          <p:cNvSpPr txBox="1"/>
          <p:nvPr/>
        </p:nvSpPr>
        <p:spPr>
          <a:xfrm>
            <a:off x="1066030" y="3606894"/>
            <a:ext cx="2849804" cy="492443"/>
          </a:xfrm>
          <a:prstGeom prst="rect">
            <a:avLst/>
          </a:prstGeom>
        </p:spPr>
        <p:txBody>
          <a:bodyPr lIns="0" tIns="0" rIns="0" bIns="0">
            <a:spAutoFit/>
          </a:bodyPr>
          <a:lstStyle/>
          <a:p>
            <a:pPr marL="12700" fontAlgn="auto">
              <a:spcBef>
                <a:spcPts val="0"/>
              </a:spcBef>
              <a:spcAft>
                <a:spcPts val="0"/>
              </a:spcAft>
              <a:defRPr/>
            </a:pPr>
            <a:r>
              <a:rPr sz="3200" b="1" spc="10" dirty="0">
                <a:solidFill>
                  <a:srgbClr val="3E3E3E"/>
                </a:solidFill>
                <a:latin typeface="Calibri"/>
                <a:cs typeface="Calibri"/>
              </a:rPr>
              <a:t>A</a:t>
            </a:r>
            <a:r>
              <a:rPr sz="3200" b="1" spc="-25" dirty="0">
                <a:solidFill>
                  <a:srgbClr val="3E3E3E"/>
                </a:solidFill>
                <a:latin typeface="Calibri"/>
                <a:cs typeface="Calibri"/>
              </a:rPr>
              <a:t>u</a:t>
            </a:r>
            <a:r>
              <a:rPr sz="3200" b="1" spc="5" dirty="0">
                <a:solidFill>
                  <a:srgbClr val="3E3E3E"/>
                </a:solidFill>
                <a:latin typeface="Calibri"/>
                <a:cs typeface="Calibri"/>
              </a:rPr>
              <a:t>t</a:t>
            </a:r>
            <a:r>
              <a:rPr sz="3200" b="1" spc="-25" dirty="0">
                <a:solidFill>
                  <a:srgbClr val="3E3E3E"/>
                </a:solidFill>
                <a:latin typeface="Calibri"/>
                <a:cs typeface="Calibri"/>
              </a:rPr>
              <a:t>h</a:t>
            </a:r>
            <a:r>
              <a:rPr sz="3200" b="1" spc="5" dirty="0">
                <a:solidFill>
                  <a:srgbClr val="3E3E3E"/>
                </a:solidFill>
                <a:latin typeface="Calibri"/>
                <a:cs typeface="Calibri"/>
              </a:rPr>
              <a:t>o</a:t>
            </a:r>
            <a:r>
              <a:rPr sz="3200" b="1" spc="-20" dirty="0">
                <a:solidFill>
                  <a:srgbClr val="3E3E3E"/>
                </a:solidFill>
                <a:latin typeface="Calibri"/>
                <a:cs typeface="Calibri"/>
              </a:rPr>
              <a:t>r</a:t>
            </a:r>
            <a:r>
              <a:rPr sz="3200" b="1" spc="40" dirty="0">
                <a:solidFill>
                  <a:srgbClr val="3E3E3E"/>
                </a:solidFill>
                <a:latin typeface="Calibri"/>
                <a:cs typeface="Calibri"/>
              </a:rPr>
              <a:t>i</a:t>
            </a:r>
            <a:r>
              <a:rPr sz="3200" b="1" spc="-55" dirty="0">
                <a:solidFill>
                  <a:srgbClr val="3E3E3E"/>
                </a:solidFill>
                <a:latin typeface="Calibri"/>
                <a:cs typeface="Calibri"/>
              </a:rPr>
              <a:t>z</a:t>
            </a:r>
            <a:r>
              <a:rPr sz="3200" b="1" spc="15" dirty="0">
                <a:solidFill>
                  <a:srgbClr val="3E3E3E"/>
                </a:solidFill>
                <a:latin typeface="Calibri"/>
                <a:cs typeface="Calibri"/>
              </a:rPr>
              <a:t>a</a:t>
            </a:r>
            <a:r>
              <a:rPr sz="3200" b="1" spc="5" dirty="0">
                <a:solidFill>
                  <a:srgbClr val="3E3E3E"/>
                </a:solidFill>
                <a:latin typeface="Calibri"/>
                <a:cs typeface="Calibri"/>
              </a:rPr>
              <a:t>t</a:t>
            </a:r>
            <a:r>
              <a:rPr sz="3200" b="1" spc="-20" dirty="0">
                <a:solidFill>
                  <a:srgbClr val="3E3E3E"/>
                </a:solidFill>
                <a:latin typeface="Calibri"/>
                <a:cs typeface="Calibri"/>
              </a:rPr>
              <a:t>i</a:t>
            </a:r>
            <a:r>
              <a:rPr sz="3200" b="1" spc="5" dirty="0">
                <a:solidFill>
                  <a:srgbClr val="3E3E3E"/>
                </a:solidFill>
                <a:latin typeface="Calibri"/>
                <a:cs typeface="Calibri"/>
              </a:rPr>
              <a:t>o</a:t>
            </a:r>
            <a:r>
              <a:rPr sz="3200" b="1" dirty="0">
                <a:solidFill>
                  <a:srgbClr val="3E3E3E"/>
                </a:solidFill>
                <a:latin typeface="Calibri"/>
                <a:cs typeface="Calibri"/>
              </a:rPr>
              <a:t>n</a:t>
            </a:r>
            <a:endParaRPr sz="3200">
              <a:latin typeface="Calibri"/>
              <a:cs typeface="Calibri"/>
            </a:endParaRPr>
          </a:p>
        </p:txBody>
      </p:sp>
      <p:sp>
        <p:nvSpPr>
          <p:cNvPr id="7" name="object 7"/>
          <p:cNvSpPr txBox="1"/>
          <p:nvPr/>
        </p:nvSpPr>
        <p:spPr>
          <a:xfrm>
            <a:off x="4258349" y="3606894"/>
            <a:ext cx="1662545" cy="492443"/>
          </a:xfrm>
          <a:prstGeom prst="rect">
            <a:avLst/>
          </a:prstGeom>
        </p:spPr>
        <p:txBody>
          <a:bodyPr lIns="0" tIns="0" rIns="0" bIns="0">
            <a:spAutoFit/>
          </a:bodyPr>
          <a:lstStyle/>
          <a:p>
            <a:pPr marL="12700" fontAlgn="auto">
              <a:spcBef>
                <a:spcPts val="0"/>
              </a:spcBef>
              <a:spcAft>
                <a:spcPts val="0"/>
              </a:spcAft>
              <a:defRPr/>
            </a:pPr>
            <a:r>
              <a:rPr sz="3200" dirty="0">
                <a:latin typeface="Calibri"/>
                <a:cs typeface="Calibri"/>
              </a:rPr>
              <a:t>i</a:t>
            </a:r>
            <a:r>
              <a:rPr sz="3200" spc="15" dirty="0">
                <a:latin typeface="Calibri"/>
                <a:cs typeface="Calibri"/>
              </a:rPr>
              <a:t>n</a:t>
            </a:r>
            <a:r>
              <a:rPr sz="3200" spc="-10" dirty="0">
                <a:latin typeface="Calibri"/>
                <a:cs typeface="Calibri"/>
              </a:rPr>
              <a:t>v</a:t>
            </a:r>
            <a:r>
              <a:rPr sz="3200" spc="5" dirty="0">
                <a:latin typeface="Calibri"/>
                <a:cs typeface="Calibri"/>
              </a:rPr>
              <a:t>o</a:t>
            </a:r>
            <a:r>
              <a:rPr sz="3200" dirty="0">
                <a:latin typeface="Calibri"/>
                <a:cs typeface="Calibri"/>
              </a:rPr>
              <a:t>l</a:t>
            </a:r>
            <a:r>
              <a:rPr sz="3200" spc="-10" dirty="0">
                <a:latin typeface="Calibri"/>
                <a:cs typeface="Calibri"/>
              </a:rPr>
              <a:t>v</a:t>
            </a:r>
            <a:r>
              <a:rPr sz="3200" spc="5" dirty="0">
                <a:latin typeface="Calibri"/>
                <a:cs typeface="Calibri"/>
              </a:rPr>
              <a:t>e</a:t>
            </a:r>
            <a:r>
              <a:rPr sz="3200" dirty="0">
                <a:latin typeface="Calibri"/>
                <a:cs typeface="Calibri"/>
              </a:rPr>
              <a:t>s</a:t>
            </a:r>
            <a:endParaRPr sz="3200">
              <a:latin typeface="Calibri"/>
              <a:cs typeface="Calibri"/>
            </a:endParaRPr>
          </a:p>
        </p:txBody>
      </p:sp>
      <p:sp>
        <p:nvSpPr>
          <p:cNvPr id="8" name="object 8"/>
          <p:cNvSpPr txBox="1"/>
          <p:nvPr/>
        </p:nvSpPr>
        <p:spPr>
          <a:xfrm>
            <a:off x="6259562" y="3606894"/>
            <a:ext cx="4175606" cy="492443"/>
          </a:xfrm>
          <a:prstGeom prst="rect">
            <a:avLst/>
          </a:prstGeom>
        </p:spPr>
        <p:txBody>
          <a:bodyPr lIns="0" tIns="0" rIns="0" bIns="0">
            <a:spAutoFit/>
          </a:bodyPr>
          <a:lstStyle/>
          <a:p>
            <a:pPr marL="12700" fontAlgn="auto">
              <a:spcBef>
                <a:spcPts val="0"/>
              </a:spcBef>
              <a:spcAft>
                <a:spcPts val="0"/>
              </a:spcAft>
              <a:tabLst>
                <a:tab pos="1701164" algn="l"/>
                <a:tab pos="2201545" algn="l"/>
              </a:tabLst>
              <a:defRPr/>
            </a:pPr>
            <a:r>
              <a:rPr sz="3200" spc="-5" dirty="0">
                <a:latin typeface="Calibri"/>
                <a:cs typeface="Calibri"/>
              </a:rPr>
              <a:t>g</a:t>
            </a:r>
            <a:r>
              <a:rPr sz="3200" dirty="0">
                <a:latin typeface="Calibri"/>
                <a:cs typeface="Calibri"/>
              </a:rPr>
              <a:t>ra</a:t>
            </a:r>
            <a:r>
              <a:rPr sz="3200" spc="-20" dirty="0">
                <a:latin typeface="Calibri"/>
                <a:cs typeface="Calibri"/>
              </a:rPr>
              <a:t>n</a:t>
            </a:r>
            <a:r>
              <a:rPr sz="3200" spc="15" dirty="0">
                <a:latin typeface="Calibri"/>
                <a:cs typeface="Calibri"/>
              </a:rPr>
              <a:t>t</a:t>
            </a:r>
            <a:r>
              <a:rPr sz="3200" dirty="0">
                <a:latin typeface="Calibri"/>
                <a:cs typeface="Calibri"/>
              </a:rPr>
              <a:t>i</a:t>
            </a:r>
            <a:r>
              <a:rPr sz="3200" spc="-20" dirty="0">
                <a:latin typeface="Calibri"/>
                <a:cs typeface="Calibri"/>
              </a:rPr>
              <a:t>n</a:t>
            </a:r>
            <a:r>
              <a:rPr sz="3200" dirty="0">
                <a:latin typeface="Calibri"/>
                <a:cs typeface="Calibri"/>
              </a:rPr>
              <a:t>g	a	</a:t>
            </a:r>
            <a:r>
              <a:rPr sz="3200" spc="-5" dirty="0">
                <a:latin typeface="Calibri"/>
                <a:cs typeface="Calibri"/>
              </a:rPr>
              <a:t>s</a:t>
            </a:r>
            <a:r>
              <a:rPr sz="3200" spc="15" dirty="0">
                <a:latin typeface="Calibri"/>
                <a:cs typeface="Calibri"/>
              </a:rPr>
              <a:t>p</a:t>
            </a:r>
            <a:r>
              <a:rPr sz="3200" spc="5" dirty="0">
                <a:latin typeface="Calibri"/>
                <a:cs typeface="Calibri"/>
              </a:rPr>
              <a:t>e</a:t>
            </a:r>
            <a:r>
              <a:rPr sz="3200" spc="-10" dirty="0">
                <a:latin typeface="Calibri"/>
                <a:cs typeface="Calibri"/>
              </a:rPr>
              <a:t>c</a:t>
            </a:r>
            <a:r>
              <a:rPr sz="3200" dirty="0">
                <a:latin typeface="Calibri"/>
                <a:cs typeface="Calibri"/>
              </a:rPr>
              <a:t>i</a:t>
            </a:r>
            <a:r>
              <a:rPr sz="3200" spc="-20" dirty="0">
                <a:latin typeface="Calibri"/>
                <a:cs typeface="Calibri"/>
              </a:rPr>
              <a:t>f</a:t>
            </a:r>
            <a:r>
              <a:rPr sz="3200" dirty="0">
                <a:latin typeface="Calibri"/>
                <a:cs typeface="Calibri"/>
              </a:rPr>
              <a:t>ic</a:t>
            </a:r>
            <a:endParaRPr sz="3200">
              <a:latin typeface="Calibri"/>
              <a:cs typeface="Calibri"/>
            </a:endParaRPr>
          </a:p>
        </p:txBody>
      </p:sp>
      <p:sp>
        <p:nvSpPr>
          <p:cNvPr id="9" name="object 9"/>
          <p:cNvSpPr txBox="1"/>
          <p:nvPr/>
        </p:nvSpPr>
        <p:spPr>
          <a:xfrm>
            <a:off x="1066031" y="4036919"/>
            <a:ext cx="9372985" cy="492443"/>
          </a:xfrm>
          <a:prstGeom prst="rect">
            <a:avLst/>
          </a:prstGeom>
        </p:spPr>
        <p:txBody>
          <a:bodyPr lIns="0" tIns="0" rIns="0" bIns="0">
            <a:spAutoFit/>
          </a:bodyPr>
          <a:lstStyle/>
          <a:p>
            <a:pPr marL="12700" fontAlgn="auto">
              <a:spcBef>
                <a:spcPts val="0"/>
              </a:spcBef>
              <a:spcAft>
                <a:spcPts val="0"/>
              </a:spcAft>
              <a:tabLst>
                <a:tab pos="1200785" algn="l"/>
                <a:tab pos="1782445" algn="l"/>
                <a:tab pos="3267710" algn="l"/>
                <a:tab pos="4044950" algn="l"/>
                <a:tab pos="6087745" algn="l"/>
                <a:tab pos="6657340" algn="l"/>
              </a:tabLst>
              <a:defRPr/>
            </a:pPr>
            <a:r>
              <a:rPr sz="3200" spc="5" dirty="0">
                <a:latin typeface="Calibri"/>
                <a:cs typeface="Calibri"/>
              </a:rPr>
              <a:t>e</a:t>
            </a:r>
            <a:r>
              <a:rPr sz="3200" spc="-20" dirty="0">
                <a:latin typeface="Calibri"/>
                <a:cs typeface="Calibri"/>
              </a:rPr>
              <a:t>n</a:t>
            </a:r>
            <a:r>
              <a:rPr sz="3200" spc="15" dirty="0">
                <a:latin typeface="Calibri"/>
                <a:cs typeface="Calibri"/>
              </a:rPr>
              <a:t>t</a:t>
            </a:r>
            <a:r>
              <a:rPr sz="3200" dirty="0">
                <a:latin typeface="Calibri"/>
                <a:cs typeface="Calibri"/>
              </a:rPr>
              <a:t>i</a:t>
            </a:r>
            <a:r>
              <a:rPr sz="3200" spc="-20" dirty="0">
                <a:latin typeface="Calibri"/>
                <a:cs typeface="Calibri"/>
              </a:rPr>
              <a:t>t</a:t>
            </a:r>
            <a:r>
              <a:rPr sz="3200" dirty="0">
                <a:latin typeface="Calibri"/>
                <a:cs typeface="Calibri"/>
              </a:rPr>
              <a:t>y	</a:t>
            </a:r>
            <a:r>
              <a:rPr sz="3200" spc="5" dirty="0">
                <a:latin typeface="Calibri"/>
                <a:cs typeface="Calibri"/>
              </a:rPr>
              <a:t>o</a:t>
            </a:r>
            <a:r>
              <a:rPr sz="3200" dirty="0">
                <a:latin typeface="Calibri"/>
                <a:cs typeface="Calibri"/>
              </a:rPr>
              <a:t>r	</a:t>
            </a:r>
            <a:r>
              <a:rPr sz="3200" spc="-20" dirty="0">
                <a:latin typeface="Calibri"/>
                <a:cs typeface="Calibri"/>
              </a:rPr>
              <a:t>p</a:t>
            </a:r>
            <a:r>
              <a:rPr sz="3200" dirty="0">
                <a:latin typeface="Calibri"/>
                <a:cs typeface="Calibri"/>
              </a:rPr>
              <a:t>r</a:t>
            </a:r>
            <a:r>
              <a:rPr sz="3200" spc="5" dirty="0">
                <a:latin typeface="Calibri"/>
                <a:cs typeface="Calibri"/>
              </a:rPr>
              <a:t>o</a:t>
            </a:r>
            <a:r>
              <a:rPr sz="3200" spc="-10" dirty="0">
                <a:latin typeface="Calibri"/>
                <a:cs typeface="Calibri"/>
              </a:rPr>
              <a:t>c</a:t>
            </a:r>
            <a:r>
              <a:rPr sz="3200" spc="5" dirty="0">
                <a:latin typeface="Calibri"/>
                <a:cs typeface="Calibri"/>
              </a:rPr>
              <a:t>e</a:t>
            </a:r>
            <a:r>
              <a:rPr sz="3200" spc="-5" dirty="0">
                <a:latin typeface="Calibri"/>
                <a:cs typeface="Calibri"/>
              </a:rPr>
              <a:t>s</a:t>
            </a:r>
            <a:r>
              <a:rPr sz="3200" dirty="0">
                <a:latin typeface="Calibri"/>
                <a:cs typeface="Calibri"/>
              </a:rPr>
              <a:t>s	</a:t>
            </a:r>
            <a:r>
              <a:rPr sz="3200" spc="-20" dirty="0">
                <a:latin typeface="Calibri"/>
                <a:cs typeface="Calibri"/>
              </a:rPr>
              <a:t>t</a:t>
            </a:r>
            <a:r>
              <a:rPr sz="3200" spc="15" dirty="0">
                <a:latin typeface="Calibri"/>
                <a:cs typeface="Calibri"/>
              </a:rPr>
              <a:t>h</a:t>
            </a:r>
            <a:r>
              <a:rPr sz="3200" dirty="0">
                <a:latin typeface="Calibri"/>
                <a:cs typeface="Calibri"/>
              </a:rPr>
              <a:t>e	</a:t>
            </a:r>
            <a:r>
              <a:rPr sz="3200" spc="-20" dirty="0">
                <a:latin typeface="Calibri"/>
                <a:cs typeface="Calibri"/>
              </a:rPr>
              <a:t>p</a:t>
            </a:r>
            <a:r>
              <a:rPr sz="3200" spc="5" dirty="0">
                <a:latin typeface="Calibri"/>
                <a:cs typeface="Calibri"/>
              </a:rPr>
              <a:t>e</a:t>
            </a:r>
            <a:r>
              <a:rPr sz="3200" dirty="0">
                <a:latin typeface="Calibri"/>
                <a:cs typeface="Calibri"/>
              </a:rPr>
              <a:t>rm</a:t>
            </a:r>
            <a:r>
              <a:rPr sz="3200" spc="-30" dirty="0">
                <a:latin typeface="Calibri"/>
                <a:cs typeface="Calibri"/>
              </a:rPr>
              <a:t>i</a:t>
            </a:r>
            <a:r>
              <a:rPr sz="3200" spc="-5" dirty="0">
                <a:latin typeface="Calibri"/>
                <a:cs typeface="Calibri"/>
              </a:rPr>
              <a:t>s</a:t>
            </a:r>
            <a:r>
              <a:rPr sz="3200" spc="25" dirty="0">
                <a:latin typeface="Calibri"/>
                <a:cs typeface="Calibri"/>
              </a:rPr>
              <a:t>s</a:t>
            </a:r>
            <a:r>
              <a:rPr sz="3200" spc="-30" dirty="0">
                <a:latin typeface="Calibri"/>
                <a:cs typeface="Calibri"/>
              </a:rPr>
              <a:t>i</a:t>
            </a:r>
            <a:r>
              <a:rPr sz="3200" spc="5" dirty="0">
                <a:latin typeface="Calibri"/>
                <a:cs typeface="Calibri"/>
              </a:rPr>
              <a:t>o</a:t>
            </a:r>
            <a:r>
              <a:rPr sz="3200" dirty="0">
                <a:latin typeface="Calibri"/>
                <a:cs typeface="Calibri"/>
              </a:rPr>
              <a:t>n	</a:t>
            </a:r>
            <a:r>
              <a:rPr sz="3200" spc="-20" dirty="0">
                <a:latin typeface="Calibri"/>
                <a:cs typeface="Calibri"/>
              </a:rPr>
              <a:t>t</a:t>
            </a:r>
            <a:r>
              <a:rPr sz="3200" dirty="0">
                <a:latin typeface="Calibri"/>
                <a:cs typeface="Calibri"/>
              </a:rPr>
              <a:t>o	a</a:t>
            </a:r>
            <a:r>
              <a:rPr sz="3200" spc="20" dirty="0">
                <a:latin typeface="Calibri"/>
                <a:cs typeface="Calibri"/>
              </a:rPr>
              <a:t>c</a:t>
            </a:r>
            <a:r>
              <a:rPr sz="3200" spc="-10" dirty="0">
                <a:latin typeface="Calibri"/>
                <a:cs typeface="Calibri"/>
              </a:rPr>
              <a:t>c</a:t>
            </a:r>
            <a:r>
              <a:rPr sz="3200" spc="5" dirty="0">
                <a:latin typeface="Calibri"/>
                <a:cs typeface="Calibri"/>
              </a:rPr>
              <a:t>e</a:t>
            </a:r>
            <a:r>
              <a:rPr sz="3200" spc="-5" dirty="0">
                <a:latin typeface="Calibri"/>
                <a:cs typeface="Calibri"/>
              </a:rPr>
              <a:t>s</a:t>
            </a:r>
            <a:r>
              <a:rPr sz="3200" dirty="0">
                <a:latin typeface="Calibri"/>
                <a:cs typeface="Calibri"/>
              </a:rPr>
              <a:t>s</a:t>
            </a:r>
            <a:endParaRPr sz="3200">
              <a:latin typeface="Calibri"/>
              <a:cs typeface="Calibri"/>
            </a:endParaRPr>
          </a:p>
        </p:txBody>
      </p:sp>
      <p:sp>
        <p:nvSpPr>
          <p:cNvPr id="73738" name="object 10"/>
          <p:cNvSpPr txBox="1">
            <a:spLocks noChangeArrowheads="1"/>
          </p:cNvSpPr>
          <p:nvPr/>
        </p:nvSpPr>
        <p:spPr bwMode="auto">
          <a:xfrm>
            <a:off x="1066030" y="4466946"/>
            <a:ext cx="2001212" cy="984885"/>
          </a:xfrm>
          <a:prstGeom prst="rect">
            <a:avLst/>
          </a:prstGeom>
          <a:noFill/>
          <a:ln w="9525">
            <a:noFill/>
            <a:miter lim="800000"/>
            <a:headEnd/>
            <a:tailEnd/>
          </a:ln>
        </p:spPr>
        <p:txBody>
          <a:bodyPr lIns="0" tIns="0" rIns="0" bIns="0">
            <a:spAutoFit/>
          </a:bodyPr>
          <a:lstStyle/>
          <a:p>
            <a:pPr marL="12700"/>
            <a:r>
              <a:rPr lang="en-US" sz="3200"/>
              <a:t>restricted operation</a:t>
            </a:r>
          </a:p>
        </p:txBody>
      </p:sp>
      <p:sp>
        <p:nvSpPr>
          <p:cNvPr id="11" name="object 11"/>
          <p:cNvSpPr txBox="1"/>
          <p:nvPr/>
        </p:nvSpPr>
        <p:spPr>
          <a:xfrm>
            <a:off x="3448242" y="4466946"/>
            <a:ext cx="1810713" cy="492443"/>
          </a:xfrm>
          <a:prstGeom prst="rect">
            <a:avLst/>
          </a:prstGeom>
        </p:spPr>
        <p:txBody>
          <a:bodyPr lIns="0" tIns="0" rIns="0" bIns="0">
            <a:spAutoFit/>
          </a:bodyPr>
          <a:lstStyle/>
          <a:p>
            <a:pPr marL="12700" fontAlgn="auto">
              <a:spcBef>
                <a:spcPts val="0"/>
              </a:spcBef>
              <a:spcAft>
                <a:spcPts val="0"/>
              </a:spcAft>
              <a:tabLst>
                <a:tab pos="1127125" algn="l"/>
              </a:tabLst>
              <a:defRPr/>
            </a:pPr>
            <a:r>
              <a:rPr sz="3200" spc="15" dirty="0">
                <a:latin typeface="Calibri"/>
                <a:cs typeface="Calibri"/>
              </a:rPr>
              <a:t>d</a:t>
            </a:r>
            <a:r>
              <a:rPr sz="3200" dirty="0">
                <a:latin typeface="Calibri"/>
                <a:cs typeface="Calibri"/>
              </a:rPr>
              <a:t>a</a:t>
            </a:r>
            <a:r>
              <a:rPr sz="3200" spc="-20" dirty="0">
                <a:latin typeface="Calibri"/>
                <a:cs typeface="Calibri"/>
              </a:rPr>
              <a:t>t</a:t>
            </a:r>
            <a:r>
              <a:rPr sz="3200" dirty="0">
                <a:latin typeface="Calibri"/>
                <a:cs typeface="Calibri"/>
              </a:rPr>
              <a:t>a	</a:t>
            </a:r>
            <a:r>
              <a:rPr sz="3200" spc="-25" dirty="0">
                <a:latin typeface="Calibri"/>
                <a:cs typeface="Calibri"/>
              </a:rPr>
              <a:t>o</a:t>
            </a:r>
            <a:r>
              <a:rPr sz="3200" dirty="0">
                <a:latin typeface="Calibri"/>
                <a:cs typeface="Calibri"/>
              </a:rPr>
              <a:t>r</a:t>
            </a:r>
            <a:endParaRPr sz="3200">
              <a:latin typeface="Calibri"/>
              <a:cs typeface="Calibri"/>
            </a:endParaRPr>
          </a:p>
        </p:txBody>
      </p:sp>
      <p:sp>
        <p:nvSpPr>
          <p:cNvPr id="12" name="object 12"/>
          <p:cNvSpPr txBox="1"/>
          <p:nvPr/>
        </p:nvSpPr>
        <p:spPr>
          <a:xfrm>
            <a:off x="5676516" y="4466946"/>
            <a:ext cx="4754804" cy="492443"/>
          </a:xfrm>
          <a:prstGeom prst="rect">
            <a:avLst/>
          </a:prstGeom>
        </p:spPr>
        <p:txBody>
          <a:bodyPr lIns="0" tIns="0" rIns="0" bIns="0">
            <a:spAutoFit/>
          </a:bodyPr>
          <a:lstStyle/>
          <a:p>
            <a:pPr marL="12700" fontAlgn="auto">
              <a:spcBef>
                <a:spcPts val="0"/>
              </a:spcBef>
              <a:spcAft>
                <a:spcPts val="0"/>
              </a:spcAft>
              <a:tabLst>
                <a:tab pos="1745614" algn="l"/>
                <a:tab pos="2311400" algn="l"/>
              </a:tabLst>
              <a:defRPr/>
            </a:pPr>
            <a:r>
              <a:rPr sz="3200" spc="15" dirty="0">
                <a:latin typeface="Calibri"/>
                <a:cs typeface="Calibri"/>
              </a:rPr>
              <a:t>p</a:t>
            </a:r>
            <a:r>
              <a:rPr sz="3200" spc="-30" dirty="0">
                <a:latin typeface="Calibri"/>
                <a:cs typeface="Calibri"/>
              </a:rPr>
              <a:t>e</a:t>
            </a:r>
            <a:r>
              <a:rPr sz="3200" spc="35" dirty="0">
                <a:latin typeface="Calibri"/>
                <a:cs typeface="Calibri"/>
              </a:rPr>
              <a:t>r</a:t>
            </a:r>
            <a:r>
              <a:rPr sz="3200" spc="-20" dirty="0">
                <a:latin typeface="Calibri"/>
                <a:cs typeface="Calibri"/>
              </a:rPr>
              <a:t>f</a:t>
            </a:r>
            <a:r>
              <a:rPr sz="3200" spc="-25" dirty="0">
                <a:latin typeface="Calibri"/>
                <a:cs typeface="Calibri"/>
              </a:rPr>
              <a:t>o</a:t>
            </a:r>
            <a:r>
              <a:rPr sz="3200" dirty="0">
                <a:latin typeface="Calibri"/>
                <a:cs typeface="Calibri"/>
              </a:rPr>
              <a:t>rm	a	r</a:t>
            </a:r>
            <a:r>
              <a:rPr sz="3200" spc="5" dirty="0">
                <a:latin typeface="Calibri"/>
                <a:cs typeface="Calibri"/>
              </a:rPr>
              <a:t>e</a:t>
            </a:r>
            <a:r>
              <a:rPr sz="3200" spc="-5" dirty="0">
                <a:latin typeface="Calibri"/>
                <a:cs typeface="Calibri"/>
              </a:rPr>
              <a:t>s</a:t>
            </a:r>
            <a:r>
              <a:rPr sz="3200" spc="-20" dirty="0">
                <a:latin typeface="Calibri"/>
                <a:cs typeface="Calibri"/>
              </a:rPr>
              <a:t>t</a:t>
            </a:r>
            <a:r>
              <a:rPr sz="3200" dirty="0">
                <a:latin typeface="Calibri"/>
                <a:cs typeface="Calibri"/>
              </a:rPr>
              <a:t>ri</a:t>
            </a:r>
            <a:r>
              <a:rPr sz="3200" spc="20" dirty="0">
                <a:latin typeface="Calibri"/>
                <a:cs typeface="Calibri"/>
              </a:rPr>
              <a:t>c</a:t>
            </a:r>
            <a:r>
              <a:rPr sz="3200" spc="-20" dirty="0">
                <a:latin typeface="Calibri"/>
                <a:cs typeface="Calibri"/>
              </a:rPr>
              <a:t>t</a:t>
            </a:r>
            <a:r>
              <a:rPr sz="3200" spc="-30" dirty="0">
                <a:latin typeface="Calibri"/>
                <a:cs typeface="Calibri"/>
              </a:rPr>
              <a:t>e</a:t>
            </a:r>
            <a:r>
              <a:rPr sz="3200" dirty="0">
                <a:latin typeface="Calibri"/>
                <a:cs typeface="Calibri"/>
              </a:rPr>
              <a:t>d</a:t>
            </a:r>
            <a:endParaRPr sz="3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980"/>
            <a:ext cx="10515600" cy="871855"/>
          </a:xfrm>
        </p:spPr>
        <p:txBody>
          <a:bodyPr/>
          <a:lstStyle/>
          <a:p>
            <a:r>
              <a:rPr lang="en-US" b="1"/>
              <a:t>Unit I: </a:t>
            </a:r>
            <a:r>
              <a:rPr lang="en-US" b="1">
                <a:sym typeface="+mn-ea"/>
              </a:rPr>
              <a:t>Introduction to cyber Security</a:t>
            </a:r>
            <a:endParaRPr lang="en-US"/>
          </a:p>
        </p:txBody>
      </p:sp>
      <p:sp>
        <p:nvSpPr>
          <p:cNvPr id="3" name="Content Placeholder 2"/>
          <p:cNvSpPr>
            <a:spLocks noGrp="1"/>
          </p:cNvSpPr>
          <p:nvPr>
            <p:ph idx="1"/>
          </p:nvPr>
        </p:nvSpPr>
        <p:spPr>
          <a:xfrm>
            <a:off x="838200" y="1143000"/>
            <a:ext cx="10515600" cy="5473700"/>
          </a:xfrm>
        </p:spPr>
        <p:txBody>
          <a:bodyPr/>
          <a:lstStyle/>
          <a:p>
            <a:pPr marL="457200" indent="-457200">
              <a:buFont typeface="Wingdings" pitchFamily="2" charset="2"/>
              <a:buChar char="v"/>
            </a:pPr>
            <a:r>
              <a:rPr lang="en-US" sz="2400" dirty="0"/>
              <a:t>Introduction to Cyber Security- Basic Cyber Security Concepts </a:t>
            </a:r>
          </a:p>
          <a:p>
            <a:pPr marL="457200" indent="-457200">
              <a:buFont typeface="Wingdings" pitchFamily="2" charset="2"/>
              <a:buChar char="v"/>
            </a:pPr>
            <a:r>
              <a:rPr lang="en-US" sz="2400" dirty="0"/>
              <a:t>Layers of </a:t>
            </a:r>
            <a:r>
              <a:rPr lang="en-US" sz="2400" dirty="0" smtClean="0"/>
              <a:t>security</a:t>
            </a:r>
            <a:endParaRPr lang="en-US" sz="2400" dirty="0"/>
          </a:p>
          <a:p>
            <a:pPr marL="457200" indent="-457200">
              <a:buFont typeface="Wingdings" pitchFamily="2" charset="2"/>
              <a:buChar char="v"/>
            </a:pPr>
            <a:r>
              <a:rPr lang="en-US" sz="2400" dirty="0"/>
              <a:t>Vulnerability, </a:t>
            </a:r>
            <a:r>
              <a:rPr lang="en-US" sz="2400" dirty="0" smtClean="0"/>
              <a:t>threat</a:t>
            </a:r>
            <a:endParaRPr lang="en-US" sz="2400" dirty="0"/>
          </a:p>
          <a:p>
            <a:pPr marL="457200" indent="-457200">
              <a:buFont typeface="Wingdings" pitchFamily="2" charset="2"/>
              <a:buChar char="v"/>
            </a:pPr>
            <a:r>
              <a:rPr lang="en-US" sz="2400" dirty="0"/>
              <a:t>Harmful </a:t>
            </a:r>
            <a:r>
              <a:rPr lang="en-US" sz="2400" dirty="0" smtClean="0"/>
              <a:t>acts</a:t>
            </a:r>
            <a:endParaRPr lang="en-US" sz="2400" dirty="0"/>
          </a:p>
          <a:p>
            <a:pPr marL="457200" indent="-457200">
              <a:buFont typeface="Wingdings" pitchFamily="2" charset="2"/>
              <a:buChar char="v"/>
            </a:pPr>
            <a:r>
              <a:rPr lang="en-US" sz="2400" dirty="0"/>
              <a:t>Motive of </a:t>
            </a:r>
            <a:r>
              <a:rPr lang="en-US" sz="2400" dirty="0" smtClean="0"/>
              <a:t>attackers</a:t>
            </a:r>
            <a:endParaRPr lang="en-US" sz="2400" dirty="0"/>
          </a:p>
          <a:p>
            <a:pPr marL="457200" indent="-457200">
              <a:buFont typeface="Wingdings" pitchFamily="2" charset="2"/>
              <a:buChar char="v"/>
            </a:pPr>
            <a:r>
              <a:rPr lang="en-US" sz="2400" dirty="0"/>
              <a:t>Active attacks, passive attacks, Software attacks, hardware attacks</a:t>
            </a:r>
          </a:p>
          <a:p>
            <a:pPr marL="457200" indent="-457200">
              <a:buFont typeface="Wingdings" pitchFamily="2" charset="2"/>
              <a:buChar char="v"/>
            </a:pPr>
            <a:r>
              <a:rPr lang="en-US" sz="2400" dirty="0"/>
              <a:t> Spectrum of </a:t>
            </a:r>
            <a:r>
              <a:rPr lang="en-US" sz="2400" dirty="0" smtClean="0"/>
              <a:t>attacks</a:t>
            </a:r>
            <a:endParaRPr lang="en-US" sz="2400" dirty="0"/>
          </a:p>
          <a:p>
            <a:pPr marL="457200" indent="-457200">
              <a:buFont typeface="Wingdings" pitchFamily="2" charset="2"/>
              <a:buChar char="v"/>
            </a:pPr>
            <a:r>
              <a:rPr lang="en-US" sz="2400" dirty="0"/>
              <a:t>Taxonomy of various attacks, IP </a:t>
            </a:r>
            <a:r>
              <a:rPr lang="en-US" sz="2400" dirty="0" smtClean="0"/>
              <a:t>spoofing</a:t>
            </a:r>
            <a:endParaRPr lang="en-US" sz="2400" dirty="0"/>
          </a:p>
          <a:p>
            <a:pPr marL="457200" indent="-457200">
              <a:buFont typeface="Wingdings" pitchFamily="2" charset="2"/>
              <a:buChar char="v"/>
            </a:pPr>
            <a:r>
              <a:rPr lang="en-US" sz="2400" dirty="0"/>
              <a:t>Methods of </a:t>
            </a:r>
            <a:r>
              <a:rPr lang="en-US" sz="2400" dirty="0" smtClean="0"/>
              <a:t>defense</a:t>
            </a:r>
            <a:endParaRPr lang="en-US" sz="2400" dirty="0"/>
          </a:p>
          <a:p>
            <a:pPr marL="457200" indent="-457200">
              <a:buFont typeface="Wingdings" pitchFamily="2" charset="2"/>
              <a:buChar char="v"/>
            </a:pPr>
            <a:r>
              <a:rPr lang="en-US" sz="2400" dirty="0"/>
              <a:t>Security Models, risk </a:t>
            </a:r>
            <a:r>
              <a:rPr lang="en-US" sz="2400" dirty="0" smtClean="0"/>
              <a:t>management</a:t>
            </a:r>
            <a:endParaRPr lang="en-US" sz="2400" dirty="0"/>
          </a:p>
          <a:p>
            <a:pPr marL="457200" indent="-457200">
              <a:buFont typeface="Wingdings" pitchFamily="2" charset="2"/>
              <a:buChar char="v"/>
            </a:pPr>
            <a:r>
              <a:rPr lang="en-US" sz="2400" dirty="0"/>
              <a:t>Cyber Threats-Cyber Warfare, Cyber Crime, Cyber terrorism, Cyber Espionage, etc., </a:t>
            </a:r>
          </a:p>
        </p:txBody>
      </p:sp>
      <p:sp>
        <p:nvSpPr>
          <p:cNvPr id="4" name="Slide Number Placeholder 3"/>
          <p:cNvSpPr>
            <a:spLocks noGrp="1"/>
          </p:cNvSpPr>
          <p:nvPr>
            <p:ph type="sldNum" sz="quarter" idx="12"/>
          </p:nvPr>
        </p:nvSpPr>
        <p:spPr/>
        <p:txBody>
          <a:bodyPr/>
          <a:lstStyle/>
          <a:p>
            <a:fld id="{9B618960-8005-486C-9A75-10CB2AAC16F9}"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bject 2"/>
          <p:cNvSpPr txBox="1">
            <a:spLocks noChangeArrowheads="1"/>
          </p:cNvSpPr>
          <p:nvPr/>
        </p:nvSpPr>
        <p:spPr bwMode="auto">
          <a:xfrm>
            <a:off x="927486" y="233923"/>
            <a:ext cx="9224818" cy="1354217"/>
          </a:xfrm>
          <a:prstGeom prst="rect">
            <a:avLst/>
          </a:prstGeom>
          <a:noFill/>
          <a:ln w="9525">
            <a:noFill/>
            <a:miter lim="800000"/>
            <a:headEnd/>
            <a:tailEnd/>
          </a:ln>
        </p:spPr>
        <p:txBody>
          <a:bodyPr lIns="0" tIns="0" rIns="0" bIns="0">
            <a:spAutoFit/>
          </a:bodyPr>
          <a:lstStyle/>
          <a:p>
            <a:pPr marL="1870075" indent="-1857375"/>
            <a:r>
              <a:rPr lang="en-US" sz="4400"/>
              <a:t>Commonly used terms in security parlance (contd.)</a:t>
            </a:r>
          </a:p>
        </p:txBody>
      </p:sp>
      <p:sp>
        <p:nvSpPr>
          <p:cNvPr id="74755" name="object 3"/>
          <p:cNvSpPr>
            <a:spLocks/>
          </p:cNvSpPr>
          <p:nvPr/>
        </p:nvSpPr>
        <p:spPr bwMode="auto">
          <a:xfrm>
            <a:off x="692728" y="2115111"/>
            <a:ext cx="121228" cy="88247"/>
          </a:xfrm>
          <a:custGeom>
            <a:avLst/>
            <a:gdLst>
              <a:gd name="T0" fmla="*/ 56133 w 100329"/>
              <a:gd name="T1" fmla="*/ 0 h 99060"/>
              <a:gd name="T2" fmla="*/ 18923 w 100329"/>
              <a:gd name="T3" fmla="*/ 11335 h 99060"/>
              <a:gd name="T4" fmla="*/ 0 w 100329"/>
              <a:gd name="T5" fmla="*/ 45551 h 99060"/>
              <a:gd name="T6" fmla="*/ 1046 w 100329"/>
              <a:gd name="T7" fmla="*/ 60188 h 99060"/>
              <a:gd name="T8" fmla="*/ 25203 w 100329"/>
              <a:gd name="T9" fmla="*/ 95030 h 99060"/>
              <a:gd name="T10" fmla="*/ 37135 w 100329"/>
              <a:gd name="T11" fmla="*/ 99645 h 99060"/>
              <a:gd name="T12" fmla="*/ 54649 w 100329"/>
              <a:gd name="T13" fmla="*/ 99614 h 99060"/>
              <a:gd name="T14" fmla="*/ 89167 w 100329"/>
              <a:gd name="T15" fmla="*/ 80725 h 99060"/>
              <a:gd name="T16" fmla="*/ 99412 w 100329"/>
              <a:gd name="T17" fmla="*/ 58767 h 99060"/>
              <a:gd name="T18" fmla="*/ 98757 w 100329"/>
              <a:gd name="T19" fmla="*/ 42518 h 99060"/>
              <a:gd name="T20" fmla="*/ 78338 w 100329"/>
              <a:gd name="T21" fmla="*/ 9852 h 99060"/>
              <a:gd name="T22" fmla="*/ 56133 w 100329"/>
              <a:gd name="T23" fmla="*/ 0 h 990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329"/>
              <a:gd name="T37" fmla="*/ 0 h 99060"/>
              <a:gd name="T38" fmla="*/ 100329 w 100329"/>
              <a:gd name="T39" fmla="*/ 99060 h 990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329" h="99060">
                <a:moveTo>
                  <a:pt x="56310" y="0"/>
                </a:moveTo>
                <a:lnTo>
                  <a:pt x="18983" y="11227"/>
                </a:lnTo>
                <a:lnTo>
                  <a:pt x="0" y="45117"/>
                </a:lnTo>
                <a:lnTo>
                  <a:pt x="1049" y="59614"/>
                </a:lnTo>
                <a:lnTo>
                  <a:pt x="25283" y="94124"/>
                </a:lnTo>
                <a:lnTo>
                  <a:pt x="37252" y="98696"/>
                </a:lnTo>
                <a:lnTo>
                  <a:pt x="54822" y="98665"/>
                </a:lnTo>
                <a:lnTo>
                  <a:pt x="89449" y="79956"/>
                </a:lnTo>
                <a:lnTo>
                  <a:pt x="99726" y="58207"/>
                </a:lnTo>
                <a:lnTo>
                  <a:pt x="99069" y="42113"/>
                </a:lnTo>
                <a:lnTo>
                  <a:pt x="78586" y="9758"/>
                </a:lnTo>
                <a:lnTo>
                  <a:pt x="56310" y="0"/>
                </a:lnTo>
                <a:close/>
              </a:path>
            </a:pathLst>
          </a:custGeom>
          <a:solidFill>
            <a:srgbClr val="000000"/>
          </a:solidFill>
          <a:ln w="9525">
            <a:noFill/>
            <a:round/>
            <a:headEnd/>
            <a:tailEnd/>
          </a:ln>
        </p:spPr>
        <p:txBody>
          <a:bodyPr lIns="0" tIns="0" rIns="0" bIns="0"/>
          <a:lstStyle/>
          <a:p>
            <a:endParaRPr lang="en-US"/>
          </a:p>
        </p:txBody>
      </p:sp>
      <p:sp>
        <p:nvSpPr>
          <p:cNvPr id="74756" name="object 4"/>
          <p:cNvSpPr>
            <a:spLocks/>
          </p:cNvSpPr>
          <p:nvPr/>
        </p:nvSpPr>
        <p:spPr bwMode="auto">
          <a:xfrm>
            <a:off x="692727" y="3972486"/>
            <a:ext cx="123152" cy="88247"/>
          </a:xfrm>
          <a:custGeom>
            <a:avLst/>
            <a:gdLst>
              <a:gd name="T0" fmla="*/ 52072 w 100965"/>
              <a:gd name="T1" fmla="*/ 0 h 100964"/>
              <a:gd name="T2" fmla="*/ 15965 w 100965"/>
              <a:gd name="T3" fmla="*/ 12914 h 100964"/>
              <a:gd name="T4" fmla="*/ 0 w 100965"/>
              <a:gd name="T5" fmla="*/ 47168 h 100964"/>
              <a:gd name="T6" fmla="*/ 1357 w 100965"/>
              <a:gd name="T7" fmla="*/ 60874 h 100964"/>
              <a:gd name="T8" fmla="*/ 25419 w 100965"/>
              <a:gd name="T9" fmla="*/ 92439 h 100964"/>
              <a:gd name="T10" fmla="*/ 50427 w 100965"/>
              <a:gd name="T11" fmla="*/ 99618 h 100964"/>
              <a:gd name="T12" fmla="*/ 63674 w 100965"/>
              <a:gd name="T13" fmla="*/ 97740 h 100964"/>
              <a:gd name="T14" fmla="*/ 94464 w 100965"/>
              <a:gd name="T15" fmla="*/ 73992 h 100964"/>
              <a:gd name="T16" fmla="*/ 101166 w 100965"/>
              <a:gd name="T17" fmla="*/ 50169 h 100964"/>
              <a:gd name="T18" fmla="*/ 99724 w 100965"/>
              <a:gd name="T19" fmla="*/ 36753 h 100964"/>
              <a:gd name="T20" fmla="*/ 64783 w 100965"/>
              <a:gd name="T21" fmla="*/ 1788 h 100964"/>
              <a:gd name="T22" fmla="*/ 52072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1747" y="0"/>
                </a:moveTo>
                <a:lnTo>
                  <a:pt x="15865" y="13037"/>
                </a:lnTo>
                <a:lnTo>
                  <a:pt x="0" y="47617"/>
                </a:lnTo>
                <a:lnTo>
                  <a:pt x="1349" y="61453"/>
                </a:lnTo>
                <a:lnTo>
                  <a:pt x="25260" y="93318"/>
                </a:lnTo>
                <a:lnTo>
                  <a:pt x="50112" y="100565"/>
                </a:lnTo>
                <a:lnTo>
                  <a:pt x="63276" y="98669"/>
                </a:lnTo>
                <a:lnTo>
                  <a:pt x="93874" y="74696"/>
                </a:lnTo>
                <a:lnTo>
                  <a:pt x="100534" y="50646"/>
                </a:lnTo>
                <a:lnTo>
                  <a:pt x="99101" y="37102"/>
                </a:lnTo>
                <a:lnTo>
                  <a:pt x="64378" y="1805"/>
                </a:lnTo>
                <a:lnTo>
                  <a:pt x="51747" y="0"/>
                </a:lnTo>
                <a:close/>
              </a:path>
            </a:pathLst>
          </a:custGeom>
          <a:solidFill>
            <a:srgbClr val="000000"/>
          </a:solidFill>
          <a:ln w="9525">
            <a:noFill/>
            <a:round/>
            <a:headEnd/>
            <a:tailEnd/>
          </a:ln>
        </p:spPr>
        <p:txBody>
          <a:bodyPr lIns="0" tIns="0" rIns="0" bIns="0"/>
          <a:lstStyle/>
          <a:p>
            <a:endParaRPr lang="en-US"/>
          </a:p>
        </p:txBody>
      </p:sp>
      <p:sp>
        <p:nvSpPr>
          <p:cNvPr id="74757" name="object 5"/>
          <p:cNvSpPr txBox="1">
            <a:spLocks noChangeArrowheads="1"/>
          </p:cNvSpPr>
          <p:nvPr/>
        </p:nvSpPr>
        <p:spPr bwMode="auto">
          <a:xfrm>
            <a:off x="1066031" y="2005853"/>
            <a:ext cx="9371061" cy="3136756"/>
          </a:xfrm>
          <a:prstGeom prst="rect">
            <a:avLst/>
          </a:prstGeom>
          <a:noFill/>
          <a:ln w="9525">
            <a:noFill/>
            <a:miter lim="800000"/>
            <a:headEnd/>
            <a:tailEnd/>
          </a:ln>
        </p:spPr>
        <p:txBody>
          <a:bodyPr lIns="0" tIns="0" rIns="0" bIns="0">
            <a:spAutoFit/>
          </a:bodyPr>
          <a:lstStyle/>
          <a:p>
            <a:pPr marL="12700" algn="just"/>
            <a:r>
              <a:rPr lang="en-US" sz="3200" b="1"/>
              <a:t>Entity    Authentication    </a:t>
            </a:r>
            <a:r>
              <a:rPr lang="en-US" sz="3200"/>
              <a:t>is    the    process    of verifying that the entity being  communicated with is indeed the entity it claims to be.</a:t>
            </a:r>
          </a:p>
          <a:p>
            <a:pPr marL="12700">
              <a:spcBef>
                <a:spcPts val="50"/>
              </a:spcBef>
            </a:pPr>
            <a:endParaRPr lang="en-US" sz="4300">
              <a:latin typeface="Times New Roman" pitchFamily="18" charset="0"/>
              <a:cs typeface="Times New Roman" pitchFamily="18" charset="0"/>
            </a:endParaRPr>
          </a:p>
          <a:p>
            <a:pPr marL="12700" algn="just"/>
            <a:r>
              <a:rPr lang="en-US" sz="3200" b="1"/>
              <a:t>Message   Authentication   </a:t>
            </a:r>
            <a:r>
              <a:rPr lang="en-US" sz="3200"/>
              <a:t>is   the   process   of verifying the source or origin of the message.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bject 2"/>
          <p:cNvSpPr txBox="1">
            <a:spLocks noChangeArrowheads="1"/>
          </p:cNvSpPr>
          <p:nvPr/>
        </p:nvSpPr>
        <p:spPr bwMode="auto">
          <a:xfrm>
            <a:off x="686955" y="233923"/>
            <a:ext cx="9705879" cy="677108"/>
          </a:xfrm>
          <a:prstGeom prst="rect">
            <a:avLst/>
          </a:prstGeom>
          <a:noFill/>
          <a:ln w="9525">
            <a:noFill/>
            <a:miter lim="800000"/>
            <a:headEnd/>
            <a:tailEnd/>
          </a:ln>
        </p:spPr>
        <p:txBody>
          <a:bodyPr lIns="0" tIns="0" rIns="0" bIns="0">
            <a:spAutoFit/>
          </a:bodyPr>
          <a:lstStyle/>
          <a:p>
            <a:pPr marL="3249613" indent="-3238500"/>
            <a:r>
              <a:rPr lang="en-US" sz="4400"/>
              <a:t>What does secure communications imply?</a:t>
            </a:r>
          </a:p>
        </p:txBody>
      </p:sp>
      <p:sp>
        <p:nvSpPr>
          <p:cNvPr id="75779" name="object 3"/>
          <p:cNvSpPr>
            <a:spLocks/>
          </p:cNvSpPr>
          <p:nvPr/>
        </p:nvSpPr>
        <p:spPr bwMode="auto">
          <a:xfrm>
            <a:off x="415637" y="2115111"/>
            <a:ext cx="121228" cy="88247"/>
          </a:xfrm>
          <a:custGeom>
            <a:avLst/>
            <a:gdLst>
              <a:gd name="T0" fmla="*/ 56133 w 100329"/>
              <a:gd name="T1" fmla="*/ 0 h 99060"/>
              <a:gd name="T2" fmla="*/ 18923 w 100329"/>
              <a:gd name="T3" fmla="*/ 11335 h 99060"/>
              <a:gd name="T4" fmla="*/ 0 w 100329"/>
              <a:gd name="T5" fmla="*/ 45551 h 99060"/>
              <a:gd name="T6" fmla="*/ 1046 w 100329"/>
              <a:gd name="T7" fmla="*/ 60188 h 99060"/>
              <a:gd name="T8" fmla="*/ 25203 w 100329"/>
              <a:gd name="T9" fmla="*/ 95030 h 99060"/>
              <a:gd name="T10" fmla="*/ 37135 w 100329"/>
              <a:gd name="T11" fmla="*/ 99645 h 99060"/>
              <a:gd name="T12" fmla="*/ 54649 w 100329"/>
              <a:gd name="T13" fmla="*/ 99614 h 99060"/>
              <a:gd name="T14" fmla="*/ 89167 w 100329"/>
              <a:gd name="T15" fmla="*/ 80725 h 99060"/>
              <a:gd name="T16" fmla="*/ 99412 w 100329"/>
              <a:gd name="T17" fmla="*/ 58767 h 99060"/>
              <a:gd name="T18" fmla="*/ 98757 w 100329"/>
              <a:gd name="T19" fmla="*/ 42518 h 99060"/>
              <a:gd name="T20" fmla="*/ 78338 w 100329"/>
              <a:gd name="T21" fmla="*/ 9852 h 99060"/>
              <a:gd name="T22" fmla="*/ 56133 w 100329"/>
              <a:gd name="T23" fmla="*/ 0 h 990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329"/>
              <a:gd name="T37" fmla="*/ 0 h 99060"/>
              <a:gd name="T38" fmla="*/ 100329 w 100329"/>
              <a:gd name="T39" fmla="*/ 99060 h 990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329" h="99060">
                <a:moveTo>
                  <a:pt x="56310" y="0"/>
                </a:moveTo>
                <a:lnTo>
                  <a:pt x="18983" y="11227"/>
                </a:lnTo>
                <a:lnTo>
                  <a:pt x="0" y="45117"/>
                </a:lnTo>
                <a:lnTo>
                  <a:pt x="1049" y="59614"/>
                </a:lnTo>
                <a:lnTo>
                  <a:pt x="25283" y="94124"/>
                </a:lnTo>
                <a:lnTo>
                  <a:pt x="37252" y="98696"/>
                </a:lnTo>
                <a:lnTo>
                  <a:pt x="54822" y="98665"/>
                </a:lnTo>
                <a:lnTo>
                  <a:pt x="89449" y="79956"/>
                </a:lnTo>
                <a:lnTo>
                  <a:pt x="99726" y="58207"/>
                </a:lnTo>
                <a:lnTo>
                  <a:pt x="99069" y="42113"/>
                </a:lnTo>
                <a:lnTo>
                  <a:pt x="78586" y="9758"/>
                </a:lnTo>
                <a:lnTo>
                  <a:pt x="56310" y="0"/>
                </a:lnTo>
                <a:close/>
              </a:path>
            </a:pathLst>
          </a:custGeom>
          <a:solidFill>
            <a:srgbClr val="0000FF"/>
          </a:solidFill>
          <a:ln w="9525">
            <a:noFill/>
            <a:round/>
            <a:headEnd/>
            <a:tailEnd/>
          </a:ln>
        </p:spPr>
        <p:txBody>
          <a:bodyPr lIns="0" tIns="0" rIns="0" bIns="0"/>
          <a:lstStyle/>
          <a:p>
            <a:endParaRPr lang="en-US"/>
          </a:p>
        </p:txBody>
      </p:sp>
      <p:sp>
        <p:nvSpPr>
          <p:cNvPr id="75780" name="object 4"/>
          <p:cNvSpPr>
            <a:spLocks/>
          </p:cNvSpPr>
          <p:nvPr/>
        </p:nvSpPr>
        <p:spPr bwMode="auto">
          <a:xfrm>
            <a:off x="415636" y="3542460"/>
            <a:ext cx="123152" cy="88246"/>
          </a:xfrm>
          <a:custGeom>
            <a:avLst/>
            <a:gdLst>
              <a:gd name="T0" fmla="*/ 52072 w 100965"/>
              <a:gd name="T1" fmla="*/ 0 h 100964"/>
              <a:gd name="T2" fmla="*/ 15965 w 100965"/>
              <a:gd name="T3" fmla="*/ 12914 h 100964"/>
              <a:gd name="T4" fmla="*/ 0 w 100965"/>
              <a:gd name="T5" fmla="*/ 47168 h 100964"/>
              <a:gd name="T6" fmla="*/ 1357 w 100965"/>
              <a:gd name="T7" fmla="*/ 60874 h 100964"/>
              <a:gd name="T8" fmla="*/ 25419 w 100965"/>
              <a:gd name="T9" fmla="*/ 92438 h 100964"/>
              <a:gd name="T10" fmla="*/ 50427 w 100965"/>
              <a:gd name="T11" fmla="*/ 99617 h 100964"/>
              <a:gd name="T12" fmla="*/ 63674 w 100965"/>
              <a:gd name="T13" fmla="*/ 97739 h 100964"/>
              <a:gd name="T14" fmla="*/ 94464 w 100965"/>
              <a:gd name="T15" fmla="*/ 73992 h 100964"/>
              <a:gd name="T16" fmla="*/ 101166 w 100965"/>
              <a:gd name="T17" fmla="*/ 50168 h 100964"/>
              <a:gd name="T18" fmla="*/ 99724 w 100965"/>
              <a:gd name="T19" fmla="*/ 36752 h 100964"/>
              <a:gd name="T20" fmla="*/ 64783 w 100965"/>
              <a:gd name="T21" fmla="*/ 1788 h 100964"/>
              <a:gd name="T22" fmla="*/ 52072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1747" y="0"/>
                </a:moveTo>
                <a:lnTo>
                  <a:pt x="15865" y="13037"/>
                </a:lnTo>
                <a:lnTo>
                  <a:pt x="0" y="47617"/>
                </a:lnTo>
                <a:lnTo>
                  <a:pt x="1349" y="61453"/>
                </a:lnTo>
                <a:lnTo>
                  <a:pt x="25260" y="93318"/>
                </a:lnTo>
                <a:lnTo>
                  <a:pt x="50112" y="100565"/>
                </a:lnTo>
                <a:lnTo>
                  <a:pt x="63276" y="98669"/>
                </a:lnTo>
                <a:lnTo>
                  <a:pt x="93874" y="74696"/>
                </a:lnTo>
                <a:lnTo>
                  <a:pt x="100534" y="50646"/>
                </a:lnTo>
                <a:lnTo>
                  <a:pt x="99101" y="37102"/>
                </a:lnTo>
                <a:lnTo>
                  <a:pt x="64378" y="1805"/>
                </a:lnTo>
                <a:lnTo>
                  <a:pt x="51747" y="0"/>
                </a:lnTo>
                <a:close/>
              </a:path>
            </a:pathLst>
          </a:custGeom>
          <a:solidFill>
            <a:srgbClr val="0000FF"/>
          </a:solidFill>
          <a:ln w="9525">
            <a:noFill/>
            <a:round/>
            <a:headEnd/>
            <a:tailEnd/>
          </a:ln>
        </p:spPr>
        <p:txBody>
          <a:bodyPr lIns="0" tIns="0" rIns="0" bIns="0"/>
          <a:lstStyle/>
          <a:p>
            <a:endParaRPr lang="en-US"/>
          </a:p>
        </p:txBody>
      </p:sp>
      <p:sp>
        <p:nvSpPr>
          <p:cNvPr id="75781" name="object 5"/>
          <p:cNvSpPr txBox="1">
            <a:spLocks noChangeArrowheads="1"/>
          </p:cNvSpPr>
          <p:nvPr/>
        </p:nvSpPr>
        <p:spPr bwMode="auto">
          <a:xfrm>
            <a:off x="788939" y="2005853"/>
            <a:ext cx="9830955" cy="2668401"/>
          </a:xfrm>
          <a:prstGeom prst="rect">
            <a:avLst/>
          </a:prstGeom>
          <a:noFill/>
          <a:ln w="9525">
            <a:noFill/>
            <a:miter lim="800000"/>
            <a:headEnd/>
            <a:tailEnd/>
          </a:ln>
        </p:spPr>
        <p:txBody>
          <a:bodyPr lIns="0" tIns="0" rIns="0" bIns="0">
            <a:spAutoFit/>
          </a:bodyPr>
          <a:lstStyle/>
          <a:p>
            <a:pPr marL="12700" algn="just"/>
            <a:r>
              <a:rPr lang="en-US" sz="3200" b="1">
                <a:solidFill>
                  <a:srgbClr val="0000FF"/>
                </a:solidFill>
              </a:rPr>
              <a:t>Confidentiality  </a:t>
            </a:r>
            <a:r>
              <a:rPr lang="en-US" sz="3200"/>
              <a:t>is  the  protection  of  data  from disclosure to an unauthorized party or process</a:t>
            </a:r>
          </a:p>
          <a:p>
            <a:pPr marL="12700">
              <a:spcBef>
                <a:spcPts val="50"/>
              </a:spcBef>
            </a:pPr>
            <a:endParaRPr lang="en-US" sz="4300">
              <a:latin typeface="Times New Roman" pitchFamily="18" charset="0"/>
              <a:cs typeface="Times New Roman" pitchFamily="18" charset="0"/>
            </a:endParaRPr>
          </a:p>
          <a:p>
            <a:pPr marL="12700" algn="just"/>
            <a:r>
              <a:rPr lang="en-US" sz="3200" b="1">
                <a:solidFill>
                  <a:srgbClr val="0000FF"/>
                </a:solidFill>
              </a:rPr>
              <a:t>Integrity </a:t>
            </a:r>
            <a:r>
              <a:rPr lang="en-US" sz="3200"/>
              <a:t>is the assurance that data has not been modified,  tampered  with  or  made  inconsistent in any way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52107" rtlCol="0"/>
          <a:lstStyle/>
          <a:p>
            <a:pPr marL="820419" eaLnBrk="1" fontAlgn="auto" hangingPunct="1">
              <a:spcBef>
                <a:spcPts val="0"/>
              </a:spcBef>
              <a:spcAft>
                <a:spcPts val="0"/>
              </a:spcAft>
              <a:defRPr/>
            </a:pPr>
            <a:r>
              <a:rPr sz="4400" dirty="0"/>
              <a:t>S</a:t>
            </a:r>
            <a:r>
              <a:rPr sz="4400" spc="5" dirty="0"/>
              <a:t>e</a:t>
            </a:r>
            <a:r>
              <a:rPr sz="4400" spc="-15" dirty="0"/>
              <a:t>c</a:t>
            </a:r>
            <a:r>
              <a:rPr sz="4400" spc="-25" dirty="0"/>
              <a:t>u</a:t>
            </a:r>
            <a:r>
              <a:rPr sz="4400" dirty="0"/>
              <a:t>re</a:t>
            </a:r>
            <a:r>
              <a:rPr sz="4400" spc="25" dirty="0"/>
              <a:t> </a:t>
            </a:r>
            <a:r>
              <a:rPr sz="4400" spc="-15" dirty="0"/>
              <a:t>c</a:t>
            </a:r>
            <a:r>
              <a:rPr sz="4400" spc="-35" dirty="0"/>
              <a:t>o</a:t>
            </a:r>
            <a:r>
              <a:rPr sz="4400" dirty="0"/>
              <a:t>mm</a:t>
            </a:r>
            <a:r>
              <a:rPr sz="4400" spc="20" dirty="0"/>
              <a:t>u</a:t>
            </a:r>
            <a:r>
              <a:rPr sz="4400" spc="-25" dirty="0"/>
              <a:t>n</a:t>
            </a:r>
            <a:r>
              <a:rPr sz="4400" dirty="0"/>
              <a:t>i</a:t>
            </a:r>
            <a:r>
              <a:rPr sz="4400" spc="30" dirty="0"/>
              <a:t>c</a:t>
            </a:r>
            <a:r>
              <a:rPr sz="4400" dirty="0"/>
              <a:t>a</a:t>
            </a:r>
            <a:r>
              <a:rPr sz="4400" spc="-25" dirty="0"/>
              <a:t>t</a:t>
            </a:r>
            <a:r>
              <a:rPr sz="4400" dirty="0"/>
              <a:t>i</a:t>
            </a:r>
            <a:r>
              <a:rPr sz="4400" spc="10" dirty="0"/>
              <a:t>o</a:t>
            </a:r>
            <a:r>
              <a:rPr sz="4400" spc="-25" dirty="0"/>
              <a:t>n</a:t>
            </a:r>
            <a:r>
              <a:rPr sz="4400" dirty="0"/>
              <a:t>s</a:t>
            </a:r>
            <a:r>
              <a:rPr sz="4400" spc="10" dirty="0"/>
              <a:t> </a:t>
            </a:r>
            <a:r>
              <a:rPr sz="4400" spc="-15" dirty="0"/>
              <a:t>(c</a:t>
            </a:r>
            <a:r>
              <a:rPr sz="4400" spc="10" dirty="0"/>
              <a:t>o</a:t>
            </a:r>
            <a:r>
              <a:rPr sz="4400" spc="20" dirty="0"/>
              <a:t>n</a:t>
            </a:r>
            <a:r>
              <a:rPr sz="4400" spc="-25" dirty="0"/>
              <a:t>t</a:t>
            </a:r>
            <a:r>
              <a:rPr sz="4400" spc="20" dirty="0"/>
              <a:t>d</a:t>
            </a:r>
            <a:r>
              <a:rPr sz="4400" spc="-10" dirty="0"/>
              <a:t>.</a:t>
            </a:r>
            <a:r>
              <a:rPr sz="4400" dirty="0"/>
              <a:t>)</a:t>
            </a:r>
            <a:endParaRPr sz="4400"/>
          </a:p>
        </p:txBody>
      </p:sp>
      <p:sp>
        <p:nvSpPr>
          <p:cNvPr id="76803" name="object 3"/>
          <p:cNvSpPr>
            <a:spLocks/>
          </p:cNvSpPr>
          <p:nvPr/>
        </p:nvSpPr>
        <p:spPr bwMode="auto">
          <a:xfrm>
            <a:off x="692728" y="2115111"/>
            <a:ext cx="121228" cy="88247"/>
          </a:xfrm>
          <a:custGeom>
            <a:avLst/>
            <a:gdLst>
              <a:gd name="T0" fmla="*/ 56133 w 100329"/>
              <a:gd name="T1" fmla="*/ 0 h 99060"/>
              <a:gd name="T2" fmla="*/ 18923 w 100329"/>
              <a:gd name="T3" fmla="*/ 11335 h 99060"/>
              <a:gd name="T4" fmla="*/ 0 w 100329"/>
              <a:gd name="T5" fmla="*/ 45551 h 99060"/>
              <a:gd name="T6" fmla="*/ 1046 w 100329"/>
              <a:gd name="T7" fmla="*/ 60188 h 99060"/>
              <a:gd name="T8" fmla="*/ 25203 w 100329"/>
              <a:gd name="T9" fmla="*/ 95030 h 99060"/>
              <a:gd name="T10" fmla="*/ 37135 w 100329"/>
              <a:gd name="T11" fmla="*/ 99645 h 99060"/>
              <a:gd name="T12" fmla="*/ 54649 w 100329"/>
              <a:gd name="T13" fmla="*/ 99614 h 99060"/>
              <a:gd name="T14" fmla="*/ 89167 w 100329"/>
              <a:gd name="T15" fmla="*/ 80725 h 99060"/>
              <a:gd name="T16" fmla="*/ 99412 w 100329"/>
              <a:gd name="T17" fmla="*/ 58767 h 99060"/>
              <a:gd name="T18" fmla="*/ 98757 w 100329"/>
              <a:gd name="T19" fmla="*/ 42518 h 99060"/>
              <a:gd name="T20" fmla="*/ 78338 w 100329"/>
              <a:gd name="T21" fmla="*/ 9852 h 99060"/>
              <a:gd name="T22" fmla="*/ 56133 w 100329"/>
              <a:gd name="T23" fmla="*/ 0 h 990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329"/>
              <a:gd name="T37" fmla="*/ 0 h 99060"/>
              <a:gd name="T38" fmla="*/ 100329 w 100329"/>
              <a:gd name="T39" fmla="*/ 99060 h 990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329" h="99060">
                <a:moveTo>
                  <a:pt x="56310" y="0"/>
                </a:moveTo>
                <a:lnTo>
                  <a:pt x="18983" y="11227"/>
                </a:lnTo>
                <a:lnTo>
                  <a:pt x="0" y="45117"/>
                </a:lnTo>
                <a:lnTo>
                  <a:pt x="1049" y="59614"/>
                </a:lnTo>
                <a:lnTo>
                  <a:pt x="25283" y="94124"/>
                </a:lnTo>
                <a:lnTo>
                  <a:pt x="37252" y="98696"/>
                </a:lnTo>
                <a:lnTo>
                  <a:pt x="54822" y="98665"/>
                </a:lnTo>
                <a:lnTo>
                  <a:pt x="89449" y="79956"/>
                </a:lnTo>
                <a:lnTo>
                  <a:pt x="99726" y="58207"/>
                </a:lnTo>
                <a:lnTo>
                  <a:pt x="99069" y="42113"/>
                </a:lnTo>
                <a:lnTo>
                  <a:pt x="78586" y="9758"/>
                </a:lnTo>
                <a:lnTo>
                  <a:pt x="56310" y="0"/>
                </a:lnTo>
                <a:close/>
              </a:path>
            </a:pathLst>
          </a:custGeom>
          <a:solidFill>
            <a:srgbClr val="4F6128"/>
          </a:solidFill>
          <a:ln w="9525">
            <a:noFill/>
            <a:round/>
            <a:headEnd/>
            <a:tailEnd/>
          </a:ln>
        </p:spPr>
        <p:txBody>
          <a:bodyPr lIns="0" tIns="0" rIns="0" bIns="0"/>
          <a:lstStyle/>
          <a:p>
            <a:endParaRPr lang="en-US"/>
          </a:p>
        </p:txBody>
      </p:sp>
      <p:sp>
        <p:nvSpPr>
          <p:cNvPr id="76804" name="object 4"/>
          <p:cNvSpPr txBox="1">
            <a:spLocks noChangeArrowheads="1"/>
          </p:cNvSpPr>
          <p:nvPr/>
        </p:nvSpPr>
        <p:spPr bwMode="auto">
          <a:xfrm>
            <a:off x="1066030" y="2005853"/>
            <a:ext cx="9369137" cy="1477328"/>
          </a:xfrm>
          <a:prstGeom prst="rect">
            <a:avLst/>
          </a:prstGeom>
          <a:noFill/>
          <a:ln w="9525">
            <a:noFill/>
            <a:miter lim="800000"/>
            <a:headEnd/>
            <a:tailEnd/>
          </a:ln>
        </p:spPr>
        <p:txBody>
          <a:bodyPr lIns="0" tIns="0" rIns="0" bIns="0">
            <a:spAutoFit/>
          </a:bodyPr>
          <a:lstStyle/>
          <a:p>
            <a:pPr marL="12700" algn="just"/>
            <a:r>
              <a:rPr lang="en-US" sz="3200" b="1">
                <a:solidFill>
                  <a:srgbClr val="4F6128"/>
                </a:solidFill>
              </a:rPr>
              <a:t>Non-repudiation  </a:t>
            </a:r>
            <a:r>
              <a:rPr lang="en-US" sz="3200"/>
              <a:t>offers  a  guarantee  against repudiation  or  denial  by  a  party  of  the  fact that it created or sent a particular message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bject 2"/>
          <p:cNvSpPr>
            <a:spLocks/>
          </p:cNvSpPr>
          <p:nvPr/>
        </p:nvSpPr>
        <p:spPr bwMode="auto">
          <a:xfrm>
            <a:off x="6211455" y="757799"/>
            <a:ext cx="344440" cy="36419"/>
          </a:xfrm>
          <a:custGeom>
            <a:avLst/>
            <a:gdLst>
              <a:gd name="T0" fmla="*/ 276152 w 283845"/>
              <a:gd name="T1" fmla="*/ 0 h 40005"/>
              <a:gd name="T2" fmla="*/ 6102 w 283845"/>
              <a:gd name="T3" fmla="*/ 0 h 40005"/>
              <a:gd name="T4" fmla="*/ 1525 w 283845"/>
              <a:gd name="T5" fmla="*/ 4716 h 40005"/>
              <a:gd name="T6" fmla="*/ 0 w 283845"/>
              <a:gd name="T7" fmla="*/ 7861 h 40005"/>
              <a:gd name="T8" fmla="*/ 0 w 283845"/>
              <a:gd name="T9" fmla="*/ 33019 h 40005"/>
              <a:gd name="T10" fmla="*/ 1525 w 283845"/>
              <a:gd name="T11" fmla="*/ 36164 h 40005"/>
              <a:gd name="T12" fmla="*/ 6102 w 283845"/>
              <a:gd name="T13" fmla="*/ 40881 h 40005"/>
              <a:gd name="T14" fmla="*/ 276152 w 283845"/>
              <a:gd name="T15" fmla="*/ 40881 h 40005"/>
              <a:gd name="T16" fmla="*/ 279203 w 283845"/>
              <a:gd name="T17" fmla="*/ 39308 h 40005"/>
              <a:gd name="T18" fmla="*/ 282255 w 283845"/>
              <a:gd name="T19" fmla="*/ 33019 h 40005"/>
              <a:gd name="T20" fmla="*/ 283781 w 283845"/>
              <a:gd name="T21" fmla="*/ 28302 h 40005"/>
              <a:gd name="T22" fmla="*/ 283781 w 283845"/>
              <a:gd name="T23" fmla="*/ 14150 h 40005"/>
              <a:gd name="T24" fmla="*/ 282255 w 283845"/>
              <a:gd name="T25" fmla="*/ 11006 h 40005"/>
              <a:gd name="T26" fmla="*/ 282255 w 283845"/>
              <a:gd name="T27" fmla="*/ 6288 h 40005"/>
              <a:gd name="T28" fmla="*/ 280729 w 283845"/>
              <a:gd name="T29" fmla="*/ 4716 h 40005"/>
              <a:gd name="T30" fmla="*/ 280729 w 283845"/>
              <a:gd name="T31" fmla="*/ 3144 h 40005"/>
              <a:gd name="T32" fmla="*/ 279203 w 283845"/>
              <a:gd name="T33" fmla="*/ 3144 h 40005"/>
              <a:gd name="T34" fmla="*/ 276152 w 283845"/>
              <a:gd name="T35" fmla="*/ 0 h 400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3845"/>
              <a:gd name="T55" fmla="*/ 0 h 40005"/>
              <a:gd name="T56" fmla="*/ 283845 w 283845"/>
              <a:gd name="T57" fmla="*/ 40005 h 400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3845" h="40005">
                <a:moveTo>
                  <a:pt x="275843" y="0"/>
                </a:moveTo>
                <a:lnTo>
                  <a:pt x="6095" y="0"/>
                </a:lnTo>
                <a:lnTo>
                  <a:pt x="1523" y="4571"/>
                </a:lnTo>
                <a:lnTo>
                  <a:pt x="0" y="7619"/>
                </a:lnTo>
                <a:lnTo>
                  <a:pt x="0" y="32003"/>
                </a:lnTo>
                <a:lnTo>
                  <a:pt x="1523" y="35051"/>
                </a:lnTo>
                <a:lnTo>
                  <a:pt x="6095" y="39623"/>
                </a:lnTo>
                <a:lnTo>
                  <a:pt x="275843" y="39623"/>
                </a:lnTo>
                <a:lnTo>
                  <a:pt x="278891" y="38099"/>
                </a:lnTo>
                <a:lnTo>
                  <a:pt x="281939" y="32003"/>
                </a:lnTo>
                <a:lnTo>
                  <a:pt x="283463" y="27431"/>
                </a:lnTo>
                <a:lnTo>
                  <a:pt x="283463" y="13715"/>
                </a:lnTo>
                <a:lnTo>
                  <a:pt x="281939" y="10667"/>
                </a:lnTo>
                <a:lnTo>
                  <a:pt x="281939" y="6095"/>
                </a:lnTo>
                <a:lnTo>
                  <a:pt x="280415" y="4571"/>
                </a:lnTo>
                <a:lnTo>
                  <a:pt x="280415" y="3047"/>
                </a:lnTo>
                <a:lnTo>
                  <a:pt x="278891" y="3047"/>
                </a:lnTo>
                <a:lnTo>
                  <a:pt x="275843" y="0"/>
                </a:lnTo>
                <a:close/>
              </a:path>
            </a:pathLst>
          </a:custGeom>
          <a:solidFill>
            <a:srgbClr val="000000"/>
          </a:solidFill>
          <a:ln w="9525">
            <a:noFill/>
            <a:round/>
            <a:headEnd/>
            <a:tailEnd/>
          </a:ln>
        </p:spPr>
        <p:txBody>
          <a:bodyPr lIns="0" tIns="0" rIns="0" bIns="0"/>
          <a:lstStyle/>
          <a:p>
            <a:endParaRPr lang="en-US"/>
          </a:p>
        </p:txBody>
      </p:sp>
      <p:sp>
        <p:nvSpPr>
          <p:cNvPr id="3" name="object 3"/>
          <p:cNvSpPr txBox="1"/>
          <p:nvPr/>
        </p:nvSpPr>
        <p:spPr>
          <a:xfrm>
            <a:off x="1472046" y="542085"/>
            <a:ext cx="8137621" cy="677108"/>
          </a:xfrm>
          <a:prstGeom prst="rect">
            <a:avLst/>
          </a:prstGeom>
        </p:spPr>
        <p:txBody>
          <a:bodyPr lIns="0" tIns="0" rIns="0" bIns="0">
            <a:spAutoFit/>
          </a:bodyPr>
          <a:lstStyle/>
          <a:p>
            <a:pPr marL="12700" algn="ctr" fontAlgn="auto">
              <a:spcBef>
                <a:spcPts val="0"/>
              </a:spcBef>
              <a:spcAft>
                <a:spcPts val="0"/>
              </a:spcAft>
              <a:tabLst>
                <a:tab pos="4319270" algn="l"/>
              </a:tabLst>
              <a:defRPr/>
            </a:pPr>
            <a:r>
              <a:rPr sz="4400" b="1" dirty="0">
                <a:solidFill>
                  <a:srgbClr val="C00000"/>
                </a:solidFill>
                <a:latin typeface="Calibri"/>
                <a:cs typeface="Calibri"/>
              </a:rPr>
              <a:t>S</a:t>
            </a:r>
            <a:r>
              <a:rPr sz="4400" b="1" spc="5" dirty="0">
                <a:solidFill>
                  <a:srgbClr val="C00000"/>
                </a:solidFill>
                <a:latin typeface="Calibri"/>
                <a:cs typeface="Calibri"/>
              </a:rPr>
              <a:t>e</a:t>
            </a:r>
            <a:r>
              <a:rPr sz="4400" b="1" spc="-15" dirty="0">
                <a:solidFill>
                  <a:srgbClr val="C00000"/>
                </a:solidFill>
                <a:latin typeface="Calibri"/>
                <a:cs typeface="Calibri"/>
              </a:rPr>
              <a:t>c</a:t>
            </a:r>
            <a:r>
              <a:rPr sz="4400" b="1" spc="-25" dirty="0">
                <a:solidFill>
                  <a:srgbClr val="C00000"/>
                </a:solidFill>
                <a:latin typeface="Calibri"/>
                <a:cs typeface="Calibri"/>
              </a:rPr>
              <a:t>u</a:t>
            </a:r>
            <a:r>
              <a:rPr sz="4400" b="1" dirty="0">
                <a:solidFill>
                  <a:srgbClr val="C00000"/>
                </a:solidFill>
                <a:latin typeface="Calibri"/>
                <a:cs typeface="Calibri"/>
              </a:rPr>
              <a:t>r</a:t>
            </a:r>
            <a:r>
              <a:rPr sz="4400" b="1" spc="45" dirty="0">
                <a:solidFill>
                  <a:srgbClr val="C00000"/>
                </a:solidFill>
                <a:latin typeface="Calibri"/>
                <a:cs typeface="Calibri"/>
              </a:rPr>
              <a:t>i</a:t>
            </a:r>
            <a:r>
              <a:rPr sz="4400" b="1" spc="-25" dirty="0">
                <a:solidFill>
                  <a:srgbClr val="C00000"/>
                </a:solidFill>
                <a:latin typeface="Calibri"/>
                <a:cs typeface="Calibri"/>
              </a:rPr>
              <a:t>t</a:t>
            </a:r>
            <a:r>
              <a:rPr sz="4400" b="1" dirty="0">
                <a:solidFill>
                  <a:srgbClr val="C00000"/>
                </a:solidFill>
                <a:latin typeface="Calibri"/>
                <a:cs typeface="Calibri"/>
              </a:rPr>
              <a:t>y</a:t>
            </a:r>
            <a:r>
              <a:rPr sz="4400" b="1" spc="-40" dirty="0">
                <a:solidFill>
                  <a:srgbClr val="C00000"/>
                </a:solidFill>
                <a:latin typeface="Calibri"/>
                <a:cs typeface="Calibri"/>
              </a:rPr>
              <a:t> </a:t>
            </a:r>
            <a:r>
              <a:rPr sz="4400" b="1" spc="10" dirty="0">
                <a:solidFill>
                  <a:srgbClr val="C00000"/>
                </a:solidFill>
                <a:latin typeface="Calibri"/>
                <a:cs typeface="Calibri"/>
              </a:rPr>
              <a:t>P</a:t>
            </a:r>
            <a:r>
              <a:rPr sz="4400" b="1" dirty="0">
                <a:solidFill>
                  <a:srgbClr val="C00000"/>
                </a:solidFill>
                <a:latin typeface="Calibri"/>
                <a:cs typeface="Calibri"/>
              </a:rPr>
              <a:t>ra</a:t>
            </a:r>
            <a:r>
              <a:rPr sz="4400" b="1" spc="-15" dirty="0">
                <a:solidFill>
                  <a:srgbClr val="C00000"/>
                </a:solidFill>
                <a:latin typeface="Calibri"/>
                <a:cs typeface="Calibri"/>
              </a:rPr>
              <a:t>c</a:t>
            </a:r>
            <a:r>
              <a:rPr sz="4400" b="1" spc="20" dirty="0">
                <a:solidFill>
                  <a:srgbClr val="C00000"/>
                </a:solidFill>
                <a:latin typeface="Calibri"/>
                <a:cs typeface="Calibri"/>
              </a:rPr>
              <a:t>t</a:t>
            </a:r>
            <a:r>
              <a:rPr sz="4400" b="1" dirty="0">
                <a:solidFill>
                  <a:srgbClr val="C00000"/>
                </a:solidFill>
                <a:latin typeface="Calibri"/>
                <a:cs typeface="Calibri"/>
              </a:rPr>
              <a:t>i</a:t>
            </a:r>
            <a:r>
              <a:rPr sz="4400" b="1" spc="-15" dirty="0">
                <a:solidFill>
                  <a:srgbClr val="C00000"/>
                </a:solidFill>
                <a:latin typeface="Calibri"/>
                <a:cs typeface="Calibri"/>
              </a:rPr>
              <a:t>c</a:t>
            </a:r>
            <a:r>
              <a:rPr sz="4400" b="1" dirty="0">
                <a:solidFill>
                  <a:srgbClr val="C00000"/>
                </a:solidFill>
                <a:latin typeface="Calibri"/>
                <a:cs typeface="Calibri"/>
              </a:rPr>
              <a:t>e</a:t>
            </a:r>
            <a:r>
              <a:rPr sz="4400" b="1">
                <a:solidFill>
                  <a:srgbClr val="C00000"/>
                </a:solidFill>
                <a:latin typeface="Calibri"/>
                <a:cs typeface="Calibri"/>
              </a:rPr>
              <a:t>	</a:t>
            </a:r>
            <a:r>
              <a:rPr sz="4400" b="1" spc="10" smtClean="0">
                <a:solidFill>
                  <a:srgbClr val="C00000"/>
                </a:solidFill>
                <a:latin typeface="Calibri"/>
                <a:cs typeface="Calibri"/>
              </a:rPr>
              <a:t>P</a:t>
            </a:r>
            <a:r>
              <a:rPr sz="4400" b="1" smtClean="0">
                <a:solidFill>
                  <a:srgbClr val="C00000"/>
                </a:solidFill>
                <a:latin typeface="Calibri"/>
                <a:cs typeface="Calibri"/>
              </a:rPr>
              <a:t>r</a:t>
            </a:r>
            <a:r>
              <a:rPr lang="en-US" sz="4400" b="1" dirty="0" err="1" smtClean="0">
                <a:solidFill>
                  <a:srgbClr val="C00000"/>
                </a:solidFill>
                <a:latin typeface="Calibri"/>
                <a:cs typeface="Calibri"/>
              </a:rPr>
              <a:t>i</a:t>
            </a:r>
            <a:r>
              <a:rPr sz="4400" b="1" spc="-25" smtClean="0">
                <a:solidFill>
                  <a:srgbClr val="C00000"/>
                </a:solidFill>
                <a:latin typeface="Calibri"/>
                <a:cs typeface="Calibri"/>
              </a:rPr>
              <a:t>n</a:t>
            </a:r>
            <a:r>
              <a:rPr sz="4400" b="1" spc="-15" smtClean="0">
                <a:solidFill>
                  <a:srgbClr val="C00000"/>
                </a:solidFill>
                <a:latin typeface="Calibri"/>
                <a:cs typeface="Calibri"/>
              </a:rPr>
              <a:t>c</a:t>
            </a:r>
            <a:r>
              <a:rPr sz="4400" b="1" spc="45" smtClean="0">
                <a:solidFill>
                  <a:srgbClr val="C00000"/>
                </a:solidFill>
                <a:latin typeface="Calibri"/>
                <a:cs typeface="Calibri"/>
              </a:rPr>
              <a:t>i</a:t>
            </a:r>
            <a:r>
              <a:rPr sz="4400" b="1" spc="-25" smtClean="0">
                <a:solidFill>
                  <a:srgbClr val="C00000"/>
                </a:solidFill>
                <a:latin typeface="Calibri"/>
                <a:cs typeface="Calibri"/>
              </a:rPr>
              <a:t>p</a:t>
            </a:r>
            <a:r>
              <a:rPr sz="4400" b="1" smtClean="0">
                <a:solidFill>
                  <a:srgbClr val="C00000"/>
                </a:solidFill>
                <a:latin typeface="Calibri"/>
                <a:cs typeface="Calibri"/>
              </a:rPr>
              <a:t>le</a:t>
            </a:r>
            <a:r>
              <a:rPr sz="4400" b="1" spc="-20" smtClean="0">
                <a:solidFill>
                  <a:srgbClr val="C00000"/>
                </a:solidFill>
                <a:latin typeface="Calibri"/>
                <a:cs typeface="Calibri"/>
              </a:rPr>
              <a:t> </a:t>
            </a:r>
            <a:r>
              <a:rPr sz="4400" b="1" smtClean="0">
                <a:solidFill>
                  <a:srgbClr val="C00000"/>
                </a:solidFill>
                <a:latin typeface="Calibri"/>
                <a:cs typeface="Calibri"/>
              </a:rPr>
              <a:t>1</a:t>
            </a:r>
            <a:endParaRPr sz="4400" b="1">
              <a:solidFill>
                <a:srgbClr val="C00000"/>
              </a:solidFill>
              <a:latin typeface="Calibri"/>
              <a:cs typeface="Calibri"/>
            </a:endParaRPr>
          </a:p>
        </p:txBody>
      </p:sp>
      <p:sp>
        <p:nvSpPr>
          <p:cNvPr id="77828" name="object 4"/>
          <p:cNvSpPr>
            <a:spLocks/>
          </p:cNvSpPr>
          <p:nvPr/>
        </p:nvSpPr>
        <p:spPr bwMode="auto">
          <a:xfrm>
            <a:off x="692727" y="1617850"/>
            <a:ext cx="123152" cy="88246"/>
          </a:xfrm>
          <a:custGeom>
            <a:avLst/>
            <a:gdLst>
              <a:gd name="T0" fmla="*/ 51275 w 100965"/>
              <a:gd name="T1" fmla="*/ 0 h 100964"/>
              <a:gd name="T2" fmla="*/ 15856 w 100965"/>
              <a:gd name="T3" fmla="*/ 14496 h 100964"/>
              <a:gd name="T4" fmla="*/ 0 w 100965"/>
              <a:gd name="T5" fmla="*/ 48892 h 100964"/>
              <a:gd name="T6" fmla="*/ 1504 w 100965"/>
              <a:gd name="T7" fmla="*/ 62246 h 100964"/>
              <a:gd name="T8" fmla="*/ 25460 w 100965"/>
              <a:gd name="T9" fmla="*/ 93125 h 100964"/>
              <a:gd name="T10" fmla="*/ 50468 w 100965"/>
              <a:gd name="T11" fmla="*/ 99632 h 100964"/>
              <a:gd name="T12" fmla="*/ 63716 w 100965"/>
              <a:gd name="T13" fmla="*/ 98086 h 100964"/>
              <a:gd name="T14" fmla="*/ 94501 w 100965"/>
              <a:gd name="T15" fmla="*/ 74693 h 100964"/>
              <a:gd name="T16" fmla="*/ 101208 w 100965"/>
              <a:gd name="T17" fmla="*/ 50211 h 100964"/>
              <a:gd name="T18" fmla="*/ 99659 w 100965"/>
              <a:gd name="T19" fmla="*/ 37064 h 100964"/>
              <a:gd name="T20" fmla="*/ 76010 w 100965"/>
              <a:gd name="T21" fmla="*/ 6697 h 100964"/>
              <a:gd name="T22" fmla="*/ 51275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0955" y="0"/>
                </a:moveTo>
                <a:lnTo>
                  <a:pt x="15757" y="14634"/>
                </a:lnTo>
                <a:lnTo>
                  <a:pt x="0" y="49357"/>
                </a:lnTo>
                <a:lnTo>
                  <a:pt x="1495" y="62839"/>
                </a:lnTo>
                <a:lnTo>
                  <a:pt x="25301" y="94011"/>
                </a:lnTo>
                <a:lnTo>
                  <a:pt x="50153" y="100580"/>
                </a:lnTo>
                <a:lnTo>
                  <a:pt x="63318" y="99020"/>
                </a:lnTo>
                <a:lnTo>
                  <a:pt x="93910" y="75404"/>
                </a:lnTo>
                <a:lnTo>
                  <a:pt x="100575" y="50689"/>
                </a:lnTo>
                <a:lnTo>
                  <a:pt x="99036" y="37417"/>
                </a:lnTo>
                <a:lnTo>
                  <a:pt x="75535" y="6761"/>
                </a:lnTo>
                <a:lnTo>
                  <a:pt x="50955" y="0"/>
                </a:lnTo>
                <a:close/>
              </a:path>
            </a:pathLst>
          </a:custGeom>
          <a:solidFill>
            <a:srgbClr val="000000"/>
          </a:solidFill>
          <a:ln w="9525">
            <a:noFill/>
            <a:round/>
            <a:headEnd/>
            <a:tailEnd/>
          </a:ln>
        </p:spPr>
        <p:txBody>
          <a:bodyPr lIns="0" tIns="0" rIns="0" bIns="0"/>
          <a:lstStyle/>
          <a:p>
            <a:endParaRPr lang="en-US"/>
          </a:p>
        </p:txBody>
      </p:sp>
      <p:sp>
        <p:nvSpPr>
          <p:cNvPr id="77829" name="object 5"/>
          <p:cNvSpPr txBox="1">
            <a:spLocks noChangeArrowheads="1"/>
          </p:cNvSpPr>
          <p:nvPr/>
        </p:nvSpPr>
        <p:spPr bwMode="auto">
          <a:xfrm>
            <a:off x="1389304" y="1519799"/>
            <a:ext cx="9049713" cy="4648067"/>
          </a:xfrm>
          <a:prstGeom prst="rect">
            <a:avLst/>
          </a:prstGeom>
          <a:noFill/>
          <a:ln w="9525">
            <a:noFill/>
            <a:miter lim="800000"/>
            <a:headEnd/>
            <a:tailEnd/>
          </a:ln>
        </p:spPr>
        <p:txBody>
          <a:bodyPr wrap="square" lIns="0" tIns="0" rIns="0" bIns="0">
            <a:spAutoFit/>
          </a:bodyPr>
          <a:lstStyle/>
          <a:p>
            <a:pPr marL="12700" algn="just"/>
            <a:r>
              <a:rPr lang="en-US" sz="3200" b="1" dirty="0"/>
              <a:t>Security  is   as  much  (or   more)   a   human problem     rather     than     a     technological problem    and    must    be    addressed    at different levels</a:t>
            </a:r>
            <a:r>
              <a:rPr lang="en-US" sz="3200" b="1" dirty="0" smtClean="0"/>
              <a:t>.</a:t>
            </a:r>
          </a:p>
          <a:p>
            <a:pPr marL="12700" algn="just"/>
            <a:endParaRPr lang="en-US" sz="3200" dirty="0"/>
          </a:p>
          <a:p>
            <a:pPr marL="12700" algn="just">
              <a:lnSpc>
                <a:spcPct val="102000"/>
              </a:lnSpc>
              <a:spcBef>
                <a:spcPts val="1338"/>
              </a:spcBef>
            </a:pPr>
            <a:r>
              <a:rPr lang="en-US" sz="3200" dirty="0"/>
              <a:t>Besides processes and technology, security is also a people problem  and  should  involve  a  security  team  headed  by  a </a:t>
            </a:r>
            <a:r>
              <a:rPr lang="en-US" sz="3200" dirty="0" smtClean="0">
                <a:solidFill>
                  <a:srgbClr val="C00000"/>
                </a:solidFill>
              </a:rPr>
              <a:t>CISO (</a:t>
            </a:r>
            <a:r>
              <a:rPr lang="en-US" sz="3200" b="1" dirty="0" smtClean="0">
                <a:solidFill>
                  <a:srgbClr val="C00000"/>
                </a:solidFill>
              </a:rPr>
              <a:t>chief information security officer</a:t>
            </a:r>
            <a:r>
              <a:rPr lang="en-US" sz="3200" dirty="0" smtClean="0"/>
              <a:t>)   </a:t>
            </a:r>
            <a:r>
              <a:rPr lang="en-US" sz="3200" dirty="0">
                <a:solidFill>
                  <a:srgbClr val="C00000"/>
                </a:solidFill>
              </a:rPr>
              <a:t>system   administrators   </a:t>
            </a:r>
            <a:r>
              <a:rPr lang="en-US" sz="3200" dirty="0"/>
              <a:t>and   all   members   of   an organization through awareness programs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object 2"/>
          <p:cNvSpPr>
            <a:spLocks/>
          </p:cNvSpPr>
          <p:nvPr/>
        </p:nvSpPr>
        <p:spPr bwMode="auto">
          <a:xfrm>
            <a:off x="6211455" y="651343"/>
            <a:ext cx="344440" cy="35018"/>
          </a:xfrm>
          <a:custGeom>
            <a:avLst/>
            <a:gdLst>
              <a:gd name="T0" fmla="*/ 276152 w 283845"/>
              <a:gd name="T1" fmla="*/ 0 h 40004"/>
              <a:gd name="T2" fmla="*/ 6102 w 283845"/>
              <a:gd name="T3" fmla="*/ 0 h 40004"/>
              <a:gd name="T4" fmla="*/ 1525 w 283845"/>
              <a:gd name="T5" fmla="*/ 4535 h 40004"/>
              <a:gd name="T6" fmla="*/ 0 w 283845"/>
              <a:gd name="T7" fmla="*/ 7559 h 40004"/>
              <a:gd name="T8" fmla="*/ 0 w 283845"/>
              <a:gd name="T9" fmla="*/ 31749 h 40004"/>
              <a:gd name="T10" fmla="*/ 1525 w 283845"/>
              <a:gd name="T11" fmla="*/ 34773 h 40004"/>
              <a:gd name="T12" fmla="*/ 6102 w 283845"/>
              <a:gd name="T13" fmla="*/ 39309 h 40004"/>
              <a:gd name="T14" fmla="*/ 276152 w 283845"/>
              <a:gd name="T15" fmla="*/ 39309 h 40004"/>
              <a:gd name="T16" fmla="*/ 279203 w 283845"/>
              <a:gd name="T17" fmla="*/ 37797 h 40004"/>
              <a:gd name="T18" fmla="*/ 282255 w 283845"/>
              <a:gd name="T19" fmla="*/ 31749 h 40004"/>
              <a:gd name="T20" fmla="*/ 283781 w 283845"/>
              <a:gd name="T21" fmla="*/ 25702 h 40004"/>
              <a:gd name="T22" fmla="*/ 283781 w 283845"/>
              <a:gd name="T23" fmla="*/ 13606 h 40004"/>
              <a:gd name="T24" fmla="*/ 282255 w 283845"/>
              <a:gd name="T25" fmla="*/ 10582 h 40004"/>
              <a:gd name="T26" fmla="*/ 282255 w 283845"/>
              <a:gd name="T27" fmla="*/ 6047 h 40004"/>
              <a:gd name="T28" fmla="*/ 280729 w 283845"/>
              <a:gd name="T29" fmla="*/ 4535 h 40004"/>
              <a:gd name="T30" fmla="*/ 280729 w 283845"/>
              <a:gd name="T31" fmla="*/ 3023 h 40004"/>
              <a:gd name="T32" fmla="*/ 279203 w 283845"/>
              <a:gd name="T33" fmla="*/ 1511 h 40004"/>
              <a:gd name="T34" fmla="*/ 277678 w 283845"/>
              <a:gd name="T35" fmla="*/ 1511 h 40004"/>
              <a:gd name="T36" fmla="*/ 276152 w 283845"/>
              <a:gd name="T37" fmla="*/ 0 h 400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3845"/>
              <a:gd name="T58" fmla="*/ 0 h 40004"/>
              <a:gd name="T59" fmla="*/ 283845 w 283845"/>
              <a:gd name="T60" fmla="*/ 40004 h 400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3845" h="40004">
                <a:moveTo>
                  <a:pt x="275843" y="0"/>
                </a:moveTo>
                <a:lnTo>
                  <a:pt x="6095" y="0"/>
                </a:lnTo>
                <a:lnTo>
                  <a:pt x="1523" y="4571"/>
                </a:lnTo>
                <a:lnTo>
                  <a:pt x="0" y="7619"/>
                </a:lnTo>
                <a:lnTo>
                  <a:pt x="0" y="32003"/>
                </a:lnTo>
                <a:lnTo>
                  <a:pt x="1523" y="35051"/>
                </a:lnTo>
                <a:lnTo>
                  <a:pt x="6095" y="39623"/>
                </a:lnTo>
                <a:lnTo>
                  <a:pt x="275843" y="39623"/>
                </a:lnTo>
                <a:lnTo>
                  <a:pt x="278891" y="38099"/>
                </a:lnTo>
                <a:lnTo>
                  <a:pt x="281939" y="32003"/>
                </a:lnTo>
                <a:lnTo>
                  <a:pt x="283463" y="25907"/>
                </a:lnTo>
                <a:lnTo>
                  <a:pt x="283463" y="13715"/>
                </a:lnTo>
                <a:lnTo>
                  <a:pt x="281939" y="10667"/>
                </a:lnTo>
                <a:lnTo>
                  <a:pt x="281939" y="6095"/>
                </a:lnTo>
                <a:lnTo>
                  <a:pt x="280415" y="4571"/>
                </a:lnTo>
                <a:lnTo>
                  <a:pt x="280415" y="3047"/>
                </a:lnTo>
                <a:lnTo>
                  <a:pt x="278891" y="1523"/>
                </a:lnTo>
                <a:lnTo>
                  <a:pt x="277367" y="1523"/>
                </a:lnTo>
                <a:lnTo>
                  <a:pt x="275843" y="0"/>
                </a:lnTo>
                <a:close/>
              </a:path>
            </a:pathLst>
          </a:custGeom>
          <a:solidFill>
            <a:srgbClr val="000000"/>
          </a:solidFill>
          <a:ln w="9525">
            <a:noFill/>
            <a:round/>
            <a:headEnd/>
            <a:tailEnd/>
          </a:ln>
        </p:spPr>
        <p:txBody>
          <a:bodyPr lIns="0" tIns="0" rIns="0" bIns="0"/>
          <a:lstStyle/>
          <a:p>
            <a:endParaRPr lang="en-US"/>
          </a:p>
        </p:txBody>
      </p:sp>
      <p:sp>
        <p:nvSpPr>
          <p:cNvPr id="3" name="object 3"/>
          <p:cNvSpPr txBox="1"/>
          <p:nvPr/>
        </p:nvSpPr>
        <p:spPr>
          <a:xfrm>
            <a:off x="1472046" y="434228"/>
            <a:ext cx="8137621" cy="677108"/>
          </a:xfrm>
          <a:prstGeom prst="rect">
            <a:avLst/>
          </a:prstGeom>
        </p:spPr>
        <p:txBody>
          <a:bodyPr lIns="0" tIns="0" rIns="0" bIns="0">
            <a:spAutoFit/>
          </a:bodyPr>
          <a:lstStyle/>
          <a:p>
            <a:pPr marL="12700" fontAlgn="auto">
              <a:spcBef>
                <a:spcPts val="0"/>
              </a:spcBef>
              <a:spcAft>
                <a:spcPts val="0"/>
              </a:spcAft>
              <a:tabLst>
                <a:tab pos="4319270" algn="l"/>
              </a:tabLst>
              <a:defRPr/>
            </a:pPr>
            <a:r>
              <a:rPr sz="4400" dirty="0">
                <a:latin typeface="Calibri"/>
                <a:cs typeface="Calibri"/>
              </a:rPr>
              <a:t>S</a:t>
            </a:r>
            <a:r>
              <a:rPr sz="4400" spc="5" dirty="0">
                <a:latin typeface="Calibri"/>
                <a:cs typeface="Calibri"/>
              </a:rPr>
              <a:t>e</a:t>
            </a:r>
            <a:r>
              <a:rPr sz="4400" spc="-15" dirty="0">
                <a:latin typeface="Calibri"/>
                <a:cs typeface="Calibri"/>
              </a:rPr>
              <a:t>c</a:t>
            </a:r>
            <a:r>
              <a:rPr sz="4400" spc="20" dirty="0">
                <a:latin typeface="Calibri"/>
                <a:cs typeface="Calibri"/>
              </a:rPr>
              <a:t>u</a:t>
            </a:r>
            <a:r>
              <a:rPr sz="4400" dirty="0">
                <a:latin typeface="Calibri"/>
                <a:cs typeface="Calibri"/>
              </a:rPr>
              <a:t>ri</a:t>
            </a:r>
            <a:r>
              <a:rPr sz="4400" spc="-25" dirty="0">
                <a:latin typeface="Calibri"/>
                <a:cs typeface="Calibri"/>
              </a:rPr>
              <a:t>t</a:t>
            </a:r>
            <a:r>
              <a:rPr sz="4400" dirty="0">
                <a:latin typeface="Calibri"/>
                <a:cs typeface="Calibri"/>
              </a:rPr>
              <a:t>y</a:t>
            </a:r>
            <a:r>
              <a:rPr sz="4400" spc="-40" dirty="0">
                <a:latin typeface="Calibri"/>
                <a:cs typeface="Calibri"/>
              </a:rPr>
              <a:t> </a:t>
            </a:r>
            <a:r>
              <a:rPr sz="4400" spc="10" dirty="0">
                <a:latin typeface="Calibri"/>
                <a:cs typeface="Calibri"/>
              </a:rPr>
              <a:t>P</a:t>
            </a:r>
            <a:r>
              <a:rPr sz="4400" dirty="0">
                <a:latin typeface="Calibri"/>
                <a:cs typeface="Calibri"/>
              </a:rPr>
              <a:t>ra</a:t>
            </a:r>
            <a:r>
              <a:rPr sz="4400" spc="-15" dirty="0">
                <a:latin typeface="Calibri"/>
                <a:cs typeface="Calibri"/>
              </a:rPr>
              <a:t>c</a:t>
            </a:r>
            <a:r>
              <a:rPr sz="4400" spc="20" dirty="0">
                <a:latin typeface="Calibri"/>
                <a:cs typeface="Calibri"/>
              </a:rPr>
              <a:t>t</a:t>
            </a:r>
            <a:r>
              <a:rPr sz="4400" dirty="0">
                <a:latin typeface="Calibri"/>
                <a:cs typeface="Calibri"/>
              </a:rPr>
              <a:t>i</a:t>
            </a:r>
            <a:r>
              <a:rPr sz="4400" spc="-15" dirty="0">
                <a:latin typeface="Calibri"/>
                <a:cs typeface="Calibri"/>
              </a:rPr>
              <a:t>c</a:t>
            </a:r>
            <a:r>
              <a:rPr sz="4400" dirty="0">
                <a:latin typeface="Calibri"/>
                <a:cs typeface="Calibri"/>
              </a:rPr>
              <a:t>e	</a:t>
            </a:r>
            <a:r>
              <a:rPr sz="4400" spc="10" dirty="0">
                <a:latin typeface="Calibri"/>
                <a:cs typeface="Calibri"/>
              </a:rPr>
              <a:t>P</a:t>
            </a:r>
            <a:r>
              <a:rPr sz="4400" dirty="0">
                <a:latin typeface="Calibri"/>
                <a:cs typeface="Calibri"/>
              </a:rPr>
              <a:t>ri</a:t>
            </a:r>
            <a:r>
              <a:rPr sz="4400" spc="-25" dirty="0">
                <a:latin typeface="Calibri"/>
                <a:cs typeface="Calibri"/>
              </a:rPr>
              <a:t>n</a:t>
            </a:r>
            <a:r>
              <a:rPr sz="4400" spc="30" dirty="0">
                <a:latin typeface="Calibri"/>
                <a:cs typeface="Calibri"/>
              </a:rPr>
              <a:t>c</a:t>
            </a:r>
            <a:r>
              <a:rPr sz="4400" dirty="0">
                <a:latin typeface="Calibri"/>
                <a:cs typeface="Calibri"/>
              </a:rPr>
              <a:t>i</a:t>
            </a:r>
            <a:r>
              <a:rPr sz="4400" spc="-25" dirty="0">
                <a:latin typeface="Calibri"/>
                <a:cs typeface="Calibri"/>
              </a:rPr>
              <a:t>p</a:t>
            </a:r>
            <a:r>
              <a:rPr sz="4400" dirty="0">
                <a:latin typeface="Calibri"/>
                <a:cs typeface="Calibri"/>
              </a:rPr>
              <a:t>le</a:t>
            </a:r>
            <a:r>
              <a:rPr sz="4400" spc="-20" dirty="0">
                <a:latin typeface="Calibri"/>
                <a:cs typeface="Calibri"/>
              </a:rPr>
              <a:t> </a:t>
            </a:r>
            <a:r>
              <a:rPr sz="4400" dirty="0">
                <a:latin typeface="Calibri"/>
                <a:cs typeface="Calibri"/>
              </a:rPr>
              <a:t>2</a:t>
            </a:r>
            <a:endParaRPr sz="4400">
              <a:latin typeface="Calibri"/>
              <a:cs typeface="Calibri"/>
            </a:endParaRPr>
          </a:p>
        </p:txBody>
      </p:sp>
      <p:sp>
        <p:nvSpPr>
          <p:cNvPr id="78852" name="object 4"/>
          <p:cNvSpPr>
            <a:spLocks/>
          </p:cNvSpPr>
          <p:nvPr/>
        </p:nvSpPr>
        <p:spPr bwMode="auto">
          <a:xfrm>
            <a:off x="692727" y="1617850"/>
            <a:ext cx="123152" cy="88246"/>
          </a:xfrm>
          <a:custGeom>
            <a:avLst/>
            <a:gdLst>
              <a:gd name="T0" fmla="*/ 51275 w 100965"/>
              <a:gd name="T1" fmla="*/ 0 h 100964"/>
              <a:gd name="T2" fmla="*/ 15856 w 100965"/>
              <a:gd name="T3" fmla="*/ 14496 h 100964"/>
              <a:gd name="T4" fmla="*/ 0 w 100965"/>
              <a:gd name="T5" fmla="*/ 48892 h 100964"/>
              <a:gd name="T6" fmla="*/ 1504 w 100965"/>
              <a:gd name="T7" fmla="*/ 62246 h 100964"/>
              <a:gd name="T8" fmla="*/ 25460 w 100965"/>
              <a:gd name="T9" fmla="*/ 93125 h 100964"/>
              <a:gd name="T10" fmla="*/ 50468 w 100965"/>
              <a:gd name="T11" fmla="*/ 99632 h 100964"/>
              <a:gd name="T12" fmla="*/ 63716 w 100965"/>
              <a:gd name="T13" fmla="*/ 98086 h 100964"/>
              <a:gd name="T14" fmla="*/ 94501 w 100965"/>
              <a:gd name="T15" fmla="*/ 74693 h 100964"/>
              <a:gd name="T16" fmla="*/ 101208 w 100965"/>
              <a:gd name="T17" fmla="*/ 50211 h 100964"/>
              <a:gd name="T18" fmla="*/ 99659 w 100965"/>
              <a:gd name="T19" fmla="*/ 37064 h 100964"/>
              <a:gd name="T20" fmla="*/ 76010 w 100965"/>
              <a:gd name="T21" fmla="*/ 6697 h 100964"/>
              <a:gd name="T22" fmla="*/ 51275 w 100965"/>
              <a:gd name="T23" fmla="*/ 0 h 1009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965"/>
              <a:gd name="T37" fmla="*/ 0 h 100964"/>
              <a:gd name="T38" fmla="*/ 100965 w 100965"/>
              <a:gd name="T39" fmla="*/ 100964 h 1009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965" h="100964">
                <a:moveTo>
                  <a:pt x="50955" y="0"/>
                </a:moveTo>
                <a:lnTo>
                  <a:pt x="15757" y="14634"/>
                </a:lnTo>
                <a:lnTo>
                  <a:pt x="0" y="49357"/>
                </a:lnTo>
                <a:lnTo>
                  <a:pt x="1495" y="62839"/>
                </a:lnTo>
                <a:lnTo>
                  <a:pt x="25301" y="94011"/>
                </a:lnTo>
                <a:lnTo>
                  <a:pt x="50153" y="100580"/>
                </a:lnTo>
                <a:lnTo>
                  <a:pt x="63318" y="99020"/>
                </a:lnTo>
                <a:lnTo>
                  <a:pt x="93910" y="75404"/>
                </a:lnTo>
                <a:lnTo>
                  <a:pt x="100575" y="50689"/>
                </a:lnTo>
                <a:lnTo>
                  <a:pt x="99036" y="37417"/>
                </a:lnTo>
                <a:lnTo>
                  <a:pt x="75535" y="6761"/>
                </a:lnTo>
                <a:lnTo>
                  <a:pt x="50955" y="0"/>
                </a:lnTo>
                <a:close/>
              </a:path>
            </a:pathLst>
          </a:custGeom>
          <a:solidFill>
            <a:srgbClr val="000000"/>
          </a:solidFill>
          <a:ln w="9525">
            <a:noFill/>
            <a:round/>
            <a:headEnd/>
            <a:tailEnd/>
          </a:ln>
        </p:spPr>
        <p:txBody>
          <a:bodyPr lIns="0" tIns="0" rIns="0" bIns="0"/>
          <a:lstStyle/>
          <a:p>
            <a:endParaRPr lang="en-US"/>
          </a:p>
        </p:txBody>
      </p:sp>
      <p:sp>
        <p:nvSpPr>
          <p:cNvPr id="78853" name="object 5"/>
          <p:cNvSpPr txBox="1">
            <a:spLocks noChangeArrowheads="1"/>
          </p:cNvSpPr>
          <p:nvPr/>
        </p:nvSpPr>
        <p:spPr bwMode="auto">
          <a:xfrm>
            <a:off x="1066030" y="1519798"/>
            <a:ext cx="9109936" cy="4389920"/>
          </a:xfrm>
          <a:prstGeom prst="rect">
            <a:avLst/>
          </a:prstGeom>
          <a:noFill/>
          <a:ln w="9525">
            <a:noFill/>
            <a:miter lim="800000"/>
            <a:headEnd/>
            <a:tailEnd/>
          </a:ln>
        </p:spPr>
        <p:txBody>
          <a:bodyPr wrap="square" lIns="0" tIns="0" rIns="0" bIns="0">
            <a:spAutoFit/>
          </a:bodyPr>
          <a:lstStyle/>
          <a:p>
            <a:pPr marL="12700">
              <a:buFont typeface="Wingdings" pitchFamily="2" charset="2"/>
              <a:buChar char="Ø"/>
            </a:pPr>
            <a:endParaRPr lang="en-US" sz="3200" b="1" dirty="0" smtClean="0"/>
          </a:p>
          <a:p>
            <a:pPr marL="12700">
              <a:buFont typeface="Wingdings" pitchFamily="2" charset="2"/>
              <a:buChar char="Ø"/>
            </a:pPr>
            <a:r>
              <a:rPr lang="en-US" sz="3200" b="1" dirty="0" smtClean="0"/>
              <a:t>Security </a:t>
            </a:r>
            <a:r>
              <a:rPr lang="en-US" sz="3200" b="1" dirty="0"/>
              <a:t>should be factored in at inception, not as an </a:t>
            </a:r>
            <a:r>
              <a:rPr lang="en-US" sz="3200" b="1" dirty="0" smtClean="0"/>
              <a:t>afterthought</a:t>
            </a:r>
          </a:p>
          <a:p>
            <a:pPr marL="12700"/>
            <a:endParaRPr lang="en-US" sz="3200" dirty="0"/>
          </a:p>
          <a:p>
            <a:pPr marL="12700" algn="just">
              <a:lnSpc>
                <a:spcPct val="117000"/>
              </a:lnSpc>
              <a:spcBef>
                <a:spcPts val="925"/>
              </a:spcBef>
              <a:buFont typeface="Wingdings" pitchFamily="2" charset="2"/>
              <a:buChar char="Ø"/>
            </a:pPr>
            <a:r>
              <a:rPr lang="en-US" sz="3200" b="1" dirty="0"/>
              <a:t>Security  should  be  factored  </a:t>
            </a:r>
            <a:r>
              <a:rPr lang="en-US" sz="3200" b="1" dirty="0">
                <a:solidFill>
                  <a:srgbClr val="C00000"/>
                </a:solidFill>
              </a:rPr>
              <a:t>in  early  </a:t>
            </a:r>
            <a:r>
              <a:rPr lang="en-US" sz="3200" b="1" dirty="0"/>
              <a:t>on  during  the  </a:t>
            </a:r>
            <a:r>
              <a:rPr lang="en-US" sz="3200" b="1" dirty="0">
                <a:solidFill>
                  <a:srgbClr val="C00000"/>
                </a:solidFill>
              </a:rPr>
              <a:t>design phase   </a:t>
            </a:r>
            <a:r>
              <a:rPr lang="en-US" sz="3200" b="1" dirty="0"/>
              <a:t>of   a   new   product   and   then   carried   forward   </a:t>
            </a:r>
            <a:r>
              <a:rPr lang="en-US" sz="3200" b="1" dirty="0">
                <a:solidFill>
                  <a:srgbClr val="C00000"/>
                </a:solidFill>
              </a:rPr>
              <a:t>right through implementation and testing.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82880"/>
            <a:ext cx="10515600" cy="809898"/>
          </a:xfrm>
        </p:spPr>
        <p:txBody>
          <a:bodyPr tIns="146023" rtlCol="0">
            <a:normAutofit/>
          </a:bodyPr>
          <a:lstStyle/>
          <a:p>
            <a:pPr marL="326390" algn="ctr" eaLnBrk="1" fontAlgn="auto" hangingPunct="1">
              <a:spcBef>
                <a:spcPts val="0"/>
              </a:spcBef>
              <a:spcAft>
                <a:spcPts val="0"/>
              </a:spcAft>
              <a:defRPr/>
            </a:pPr>
            <a:r>
              <a:rPr spc="-10" dirty="0">
                <a:solidFill>
                  <a:srgbClr val="FF0000"/>
                </a:solidFill>
              </a:rPr>
              <a:t>Cy</a:t>
            </a:r>
            <a:r>
              <a:rPr spc="15" dirty="0">
                <a:solidFill>
                  <a:srgbClr val="FF0000"/>
                </a:solidFill>
              </a:rPr>
              <a:t>b</a:t>
            </a:r>
            <a:r>
              <a:rPr spc="5" dirty="0">
                <a:solidFill>
                  <a:srgbClr val="FF0000"/>
                </a:solidFill>
              </a:rPr>
              <a:t>e</a:t>
            </a:r>
            <a:r>
              <a:rPr dirty="0">
                <a:solidFill>
                  <a:srgbClr val="FF0000"/>
                </a:solidFill>
              </a:rPr>
              <a:t>r</a:t>
            </a:r>
            <a:r>
              <a:rPr spc="-15" dirty="0">
                <a:solidFill>
                  <a:srgbClr val="FF0000"/>
                </a:solidFill>
              </a:rPr>
              <a:t> </a:t>
            </a:r>
            <a:r>
              <a:rPr dirty="0">
                <a:solidFill>
                  <a:srgbClr val="FF0000"/>
                </a:solidFill>
              </a:rPr>
              <a:t>S</a:t>
            </a:r>
            <a:r>
              <a:rPr spc="15" dirty="0">
                <a:solidFill>
                  <a:srgbClr val="FF0000"/>
                </a:solidFill>
              </a:rPr>
              <a:t>p</a:t>
            </a:r>
            <a:r>
              <a:rPr spc="-30" dirty="0">
                <a:solidFill>
                  <a:srgbClr val="FF0000"/>
                </a:solidFill>
              </a:rPr>
              <a:t>a</a:t>
            </a:r>
            <a:r>
              <a:rPr spc="20" dirty="0">
                <a:solidFill>
                  <a:srgbClr val="FF0000"/>
                </a:solidFill>
              </a:rPr>
              <a:t>c</a:t>
            </a:r>
            <a:r>
              <a:rPr dirty="0">
                <a:solidFill>
                  <a:srgbClr val="FF0000"/>
                </a:solidFill>
              </a:rPr>
              <a:t>e</a:t>
            </a:r>
          </a:p>
        </p:txBody>
      </p:sp>
      <p:sp>
        <p:nvSpPr>
          <p:cNvPr id="91139" name="object 3"/>
          <p:cNvSpPr>
            <a:spLocks noChangeArrowheads="1"/>
          </p:cNvSpPr>
          <p:nvPr/>
        </p:nvSpPr>
        <p:spPr bwMode="auto">
          <a:xfrm>
            <a:off x="3849" y="917483"/>
            <a:ext cx="11075939" cy="5133694"/>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91140" name="object 4"/>
          <p:cNvSpPr txBox="1">
            <a:spLocks noChangeArrowheads="1"/>
          </p:cNvSpPr>
          <p:nvPr/>
        </p:nvSpPr>
        <p:spPr bwMode="auto">
          <a:xfrm>
            <a:off x="500304" y="1036545"/>
            <a:ext cx="10196561" cy="1477328"/>
          </a:xfrm>
          <a:prstGeom prst="rect">
            <a:avLst/>
          </a:prstGeom>
          <a:noFill/>
          <a:ln w="9525">
            <a:noFill/>
            <a:miter lim="800000"/>
            <a:headEnd/>
            <a:tailEnd/>
          </a:ln>
        </p:spPr>
        <p:txBody>
          <a:bodyPr lIns="0" tIns="0" rIns="0" bIns="0">
            <a:spAutoFit/>
          </a:bodyPr>
          <a:lstStyle/>
          <a:p>
            <a:pPr marL="12700"/>
            <a:r>
              <a:rPr lang="en-US" sz="2400" dirty="0"/>
              <a:t>"Cyberspace" is the term used to describe the electronic medium of digital networks used to store, modify and communicate information. It includes the Internet but also other information systems that support businesses, infrastructure and services.</a:t>
            </a:r>
            <a:r>
              <a:rPr lang="en-US" sz="2400" baseline="24000" dirty="0"/>
              <a:t>[5]</a:t>
            </a:r>
          </a:p>
        </p:txBody>
      </p:sp>
      <p:sp>
        <p:nvSpPr>
          <p:cNvPr id="91141" name="object 5"/>
          <p:cNvSpPr>
            <a:spLocks noChangeArrowheads="1"/>
          </p:cNvSpPr>
          <p:nvPr/>
        </p:nvSpPr>
        <p:spPr bwMode="auto">
          <a:xfrm>
            <a:off x="656167" y="3283324"/>
            <a:ext cx="998681" cy="1336301"/>
          </a:xfrm>
          <a:prstGeom prst="rect">
            <a:avLst/>
          </a:prstGeom>
          <a:blipFill dpi="0" rotWithShape="1">
            <a:blip r:embed="rId4"/>
            <a:srcRect/>
            <a:stretch>
              <a:fillRect/>
            </a:stretch>
          </a:blipFill>
          <a:ln w="9525">
            <a:noFill/>
            <a:miter lim="800000"/>
            <a:headEnd/>
            <a:tailEnd/>
          </a:ln>
        </p:spPr>
        <p:txBody>
          <a:bodyPr lIns="0" tIns="0" rIns="0" bIns="0"/>
          <a:lstStyle/>
          <a:p>
            <a:endParaRPr lang="en-US"/>
          </a:p>
        </p:txBody>
      </p:sp>
      <p:sp>
        <p:nvSpPr>
          <p:cNvPr id="91142" name="object 6"/>
          <p:cNvSpPr>
            <a:spLocks noChangeArrowheads="1"/>
          </p:cNvSpPr>
          <p:nvPr/>
        </p:nvSpPr>
        <p:spPr bwMode="auto">
          <a:xfrm>
            <a:off x="3096107" y="2976563"/>
            <a:ext cx="3465560" cy="1948422"/>
          </a:xfrm>
          <a:prstGeom prst="rect">
            <a:avLst/>
          </a:prstGeom>
          <a:blipFill dpi="0" rotWithShape="1">
            <a:blip r:embed="rId5"/>
            <a:srcRect/>
            <a:stretch>
              <a:fillRect/>
            </a:stretch>
          </a:blipFill>
          <a:ln w="9525">
            <a:noFill/>
            <a:miter lim="800000"/>
            <a:headEnd/>
            <a:tailEnd/>
          </a:ln>
        </p:spPr>
        <p:txBody>
          <a:bodyPr lIns="0" tIns="0" rIns="0" bIns="0"/>
          <a:lstStyle/>
          <a:p>
            <a:endParaRPr lang="en-US"/>
          </a:p>
        </p:txBody>
      </p:sp>
      <p:sp>
        <p:nvSpPr>
          <p:cNvPr id="91143" name="object 7"/>
          <p:cNvSpPr>
            <a:spLocks noChangeArrowheads="1"/>
          </p:cNvSpPr>
          <p:nvPr/>
        </p:nvSpPr>
        <p:spPr bwMode="auto">
          <a:xfrm>
            <a:off x="7585364" y="3139048"/>
            <a:ext cx="2768985" cy="1623452"/>
          </a:xfrm>
          <a:prstGeom prst="rect">
            <a:avLst/>
          </a:prstGeom>
          <a:blipFill dpi="0" rotWithShape="1">
            <a:blip r:embed="rId6"/>
            <a:srcRect/>
            <a:stretch>
              <a:fillRect/>
            </a:stretch>
          </a:blipFill>
          <a:ln w="9525">
            <a:noFill/>
            <a:miter lim="800000"/>
            <a:headEnd/>
            <a:tailEnd/>
          </a:ln>
        </p:spPr>
        <p:txBody>
          <a:bodyPr lIns="0" tIns="0" rIns="0" bIns="0"/>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457835"/>
          </a:xfrm>
        </p:spPr>
        <p:txBody>
          <a:bodyPr tIns="298411" rtlCol="0">
            <a:normAutofit fontScale="90000"/>
          </a:bodyPr>
          <a:lstStyle/>
          <a:p>
            <a:pPr marL="326390" algn="ctr" eaLnBrk="1" fontAlgn="auto" hangingPunct="1">
              <a:spcBef>
                <a:spcPts val="0"/>
              </a:spcBef>
              <a:spcAft>
                <a:spcPts val="0"/>
              </a:spcAft>
              <a:defRPr/>
            </a:pPr>
            <a:r>
              <a:rPr b="1" spc="-20" dirty="0">
                <a:solidFill>
                  <a:srgbClr val="C00000"/>
                </a:solidFill>
              </a:rPr>
              <a:t>D</a:t>
            </a:r>
            <a:r>
              <a:rPr b="1" spc="5" dirty="0">
                <a:solidFill>
                  <a:srgbClr val="C00000"/>
                </a:solidFill>
              </a:rPr>
              <a:t>e</a:t>
            </a:r>
            <a:r>
              <a:rPr b="1" spc="15" dirty="0">
                <a:solidFill>
                  <a:srgbClr val="C00000"/>
                </a:solidFill>
              </a:rPr>
              <a:t>f</a:t>
            </a:r>
            <a:r>
              <a:rPr b="1" dirty="0">
                <a:solidFill>
                  <a:srgbClr val="C00000"/>
                </a:solidFill>
              </a:rPr>
              <a:t>i</a:t>
            </a:r>
            <a:r>
              <a:rPr b="1" spc="-20" dirty="0">
                <a:solidFill>
                  <a:srgbClr val="C00000"/>
                </a:solidFill>
              </a:rPr>
              <a:t>n</a:t>
            </a:r>
            <a:r>
              <a:rPr b="1" dirty="0">
                <a:solidFill>
                  <a:srgbClr val="C00000"/>
                </a:solidFill>
              </a:rPr>
              <a:t>e</a:t>
            </a:r>
            <a:r>
              <a:rPr b="1" spc="-15" dirty="0">
                <a:solidFill>
                  <a:srgbClr val="C00000"/>
                </a:solidFill>
              </a:rPr>
              <a:t> </a:t>
            </a:r>
            <a:r>
              <a:rPr b="1" spc="-10" dirty="0">
                <a:solidFill>
                  <a:srgbClr val="C00000"/>
                </a:solidFill>
              </a:rPr>
              <a:t>C</a:t>
            </a:r>
            <a:r>
              <a:rPr b="1" spc="20" dirty="0">
                <a:solidFill>
                  <a:srgbClr val="C00000"/>
                </a:solidFill>
              </a:rPr>
              <a:t>y</a:t>
            </a:r>
            <a:r>
              <a:rPr b="1" spc="-20" dirty="0">
                <a:solidFill>
                  <a:srgbClr val="C00000"/>
                </a:solidFill>
              </a:rPr>
              <a:t>b</a:t>
            </a:r>
            <a:r>
              <a:rPr b="1" spc="5" dirty="0">
                <a:solidFill>
                  <a:srgbClr val="C00000"/>
                </a:solidFill>
              </a:rPr>
              <a:t>e</a:t>
            </a:r>
            <a:r>
              <a:rPr b="1" dirty="0">
                <a:solidFill>
                  <a:srgbClr val="C00000"/>
                </a:solidFill>
              </a:rPr>
              <a:t>r</a:t>
            </a:r>
            <a:r>
              <a:rPr b="1" spc="15" dirty="0">
                <a:solidFill>
                  <a:srgbClr val="C00000"/>
                </a:solidFill>
              </a:rPr>
              <a:t> </a:t>
            </a:r>
            <a:r>
              <a:rPr b="1" spc="-25" dirty="0">
                <a:solidFill>
                  <a:srgbClr val="C00000"/>
                </a:solidFill>
              </a:rPr>
              <a:t>T</a:t>
            </a:r>
            <a:r>
              <a:rPr b="1" spc="15" dirty="0">
                <a:solidFill>
                  <a:srgbClr val="C00000"/>
                </a:solidFill>
              </a:rPr>
              <a:t>h</a:t>
            </a:r>
            <a:r>
              <a:rPr b="1" dirty="0">
                <a:solidFill>
                  <a:srgbClr val="C00000"/>
                </a:solidFill>
              </a:rPr>
              <a:t>r</a:t>
            </a:r>
            <a:r>
              <a:rPr b="1" spc="5" dirty="0">
                <a:solidFill>
                  <a:srgbClr val="C00000"/>
                </a:solidFill>
              </a:rPr>
              <a:t>e</a:t>
            </a:r>
            <a:r>
              <a:rPr b="1" dirty="0">
                <a:solidFill>
                  <a:srgbClr val="C00000"/>
                </a:solidFill>
              </a:rPr>
              <a:t>a</a:t>
            </a:r>
            <a:r>
              <a:rPr b="1" spc="-20" dirty="0">
                <a:solidFill>
                  <a:srgbClr val="C00000"/>
                </a:solidFill>
              </a:rPr>
              <a:t>t</a:t>
            </a:r>
            <a:r>
              <a:rPr b="1" dirty="0">
                <a:solidFill>
                  <a:srgbClr val="C00000"/>
                </a:solidFill>
              </a:rPr>
              <a:t>s</a:t>
            </a:r>
          </a:p>
        </p:txBody>
      </p:sp>
      <p:sp>
        <p:nvSpPr>
          <p:cNvPr id="92163" name="object 3"/>
          <p:cNvSpPr txBox="1">
            <a:spLocks noChangeArrowheads="1"/>
          </p:cNvSpPr>
          <p:nvPr/>
        </p:nvSpPr>
        <p:spPr bwMode="auto">
          <a:xfrm>
            <a:off x="517622" y="1119188"/>
            <a:ext cx="10009909" cy="4056529"/>
          </a:xfrm>
          <a:prstGeom prst="rect">
            <a:avLst/>
          </a:prstGeom>
          <a:noFill/>
          <a:ln w="9525">
            <a:noFill/>
            <a:miter lim="800000"/>
            <a:headEnd/>
            <a:tailEnd/>
          </a:ln>
        </p:spPr>
        <p:txBody>
          <a:bodyPr lIns="0" tIns="0" rIns="0" bIns="0">
            <a:spAutoFit/>
          </a:bodyPr>
          <a:lstStyle/>
          <a:p>
            <a:pPr marL="12700"/>
            <a:r>
              <a:rPr lang="en-US" sz="2400"/>
              <a:t>All those activities damaging or stealing data or destroying digital life.</a:t>
            </a:r>
            <a:r>
              <a:rPr lang="en-US" sz="2400" baseline="24000"/>
              <a:t>[1]</a:t>
            </a:r>
          </a:p>
          <a:p>
            <a:pPr marL="12700">
              <a:spcBef>
                <a:spcPts val="1925"/>
              </a:spcBef>
            </a:pPr>
            <a:r>
              <a:rPr lang="en-US" sz="2400"/>
              <a:t>Cyber attacks are one of the biggest threats on our digital life.</a:t>
            </a:r>
          </a:p>
          <a:p>
            <a:pPr marL="12700"/>
            <a:endParaRPr lang="en-US" sz="2500">
              <a:latin typeface="Times New Roman" pitchFamily="18" charset="0"/>
              <a:cs typeface="Times New Roman" pitchFamily="18" charset="0"/>
            </a:endParaRPr>
          </a:p>
          <a:p>
            <a:pPr marL="12700"/>
            <a:r>
              <a:rPr lang="en-US" sz="2400"/>
              <a:t>People are less aware about these cyber threats.</a:t>
            </a:r>
          </a:p>
          <a:p>
            <a:pPr marL="12700"/>
            <a:endParaRPr lang="en-US" sz="2500">
              <a:latin typeface="Times New Roman" pitchFamily="18" charset="0"/>
              <a:cs typeface="Times New Roman" pitchFamily="18" charset="0"/>
            </a:endParaRPr>
          </a:p>
          <a:p>
            <a:pPr marL="12700"/>
            <a:r>
              <a:rPr lang="en-US" sz="2400"/>
              <a:t>Cyber attacks mainly focus on taking unauthorized access, damage destroying or stealing sensitive information from computer infrastructure like servers or personal computers or any other mobile devices.</a:t>
            </a:r>
          </a:p>
          <a:p>
            <a:pPr marL="12700"/>
            <a:endParaRPr lang="en-US" sz="2500">
              <a:latin typeface="Times New Roman" pitchFamily="18" charset="0"/>
              <a:cs typeface="Times New Roman" pitchFamily="18" charset="0"/>
            </a:endParaRPr>
          </a:p>
          <a:p>
            <a:pPr marL="12700"/>
            <a:r>
              <a:rPr lang="en-US" sz="2400"/>
              <a:t>Virus, DoS, Phishing, ect.</a:t>
            </a:r>
          </a:p>
        </p:txBody>
      </p:sp>
      <p:sp>
        <p:nvSpPr>
          <p:cNvPr id="92164" name="object 4"/>
          <p:cNvSpPr>
            <a:spLocks noChangeArrowheads="1"/>
          </p:cNvSpPr>
          <p:nvPr/>
        </p:nvSpPr>
        <p:spPr bwMode="auto">
          <a:xfrm>
            <a:off x="5589925" y="4319868"/>
            <a:ext cx="5372485" cy="1631857"/>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40715"/>
          </a:xfrm>
        </p:spPr>
        <p:txBody>
          <a:bodyPr tIns="443246" rtlCol="0">
            <a:normAutofit fontScale="90000"/>
          </a:bodyPr>
          <a:lstStyle/>
          <a:p>
            <a:pPr marL="326390" algn="ctr" eaLnBrk="1" fontAlgn="auto" hangingPunct="1">
              <a:spcBef>
                <a:spcPts val="0"/>
              </a:spcBef>
              <a:spcAft>
                <a:spcPts val="0"/>
              </a:spcAft>
              <a:defRPr/>
            </a:pPr>
            <a:r>
              <a:rPr spc="5">
                <a:solidFill>
                  <a:srgbClr val="C00000"/>
                </a:solidFill>
              </a:rPr>
              <a:t>T</a:t>
            </a:r>
            <a:r>
              <a:rPr spc="-20">
                <a:solidFill>
                  <a:srgbClr val="C00000"/>
                </a:solidFill>
              </a:rPr>
              <a:t>h</a:t>
            </a:r>
            <a:r>
              <a:rPr>
                <a:solidFill>
                  <a:srgbClr val="C00000"/>
                </a:solidFill>
              </a:rPr>
              <a:t>r</a:t>
            </a:r>
            <a:r>
              <a:rPr spc="5">
                <a:solidFill>
                  <a:srgbClr val="C00000"/>
                </a:solidFill>
              </a:rPr>
              <a:t>e</a:t>
            </a:r>
            <a:r>
              <a:rPr>
                <a:solidFill>
                  <a:srgbClr val="C00000"/>
                </a:solidFill>
              </a:rPr>
              <a:t>a</a:t>
            </a:r>
            <a:r>
              <a:rPr spc="-20">
                <a:solidFill>
                  <a:srgbClr val="C00000"/>
                </a:solidFill>
              </a:rPr>
              <a:t>t</a:t>
            </a:r>
            <a:r>
              <a:rPr>
                <a:solidFill>
                  <a:srgbClr val="C00000"/>
                </a:solidFill>
              </a:rPr>
              <a:t>s</a:t>
            </a:r>
            <a:r>
              <a:rPr spc="-250">
                <a:solidFill>
                  <a:srgbClr val="C00000"/>
                </a:solidFill>
              </a:rPr>
              <a:t> </a:t>
            </a:r>
            <a:endParaRPr sz="3150" baseline="25132">
              <a:solidFill>
                <a:srgbClr val="C00000"/>
              </a:solidFill>
            </a:endParaRPr>
          </a:p>
        </p:txBody>
      </p:sp>
      <p:sp>
        <p:nvSpPr>
          <p:cNvPr id="93187" name="object 3"/>
          <p:cNvSpPr>
            <a:spLocks/>
          </p:cNvSpPr>
          <p:nvPr/>
        </p:nvSpPr>
        <p:spPr bwMode="auto">
          <a:xfrm>
            <a:off x="544561" y="1253659"/>
            <a:ext cx="159712" cy="114860"/>
          </a:xfrm>
          <a:custGeom>
            <a:avLst/>
            <a:gdLst>
              <a:gd name="T0" fmla="*/ 75939 w 131445"/>
              <a:gd name="T1" fmla="*/ 0 h 130175"/>
              <a:gd name="T2" fmla="*/ 37525 w 131445"/>
              <a:gd name="T3" fmla="*/ 6016 h 130175"/>
              <a:gd name="T4" fmla="*/ 6190 w 131445"/>
              <a:gd name="T5" fmla="*/ 38639 h 130175"/>
              <a:gd name="T6" fmla="*/ 0 w 131445"/>
              <a:gd name="T7" fmla="*/ 61148 h 130175"/>
              <a:gd name="T8" fmla="*/ 959 w 131445"/>
              <a:gd name="T9" fmla="*/ 75339 h 130175"/>
              <a:gd name="T10" fmla="*/ 27960 w 131445"/>
              <a:gd name="T11" fmla="*/ 118328 h 130175"/>
              <a:gd name="T12" fmla="*/ 63580 w 131445"/>
              <a:gd name="T13" fmla="*/ 130049 h 130175"/>
              <a:gd name="T14" fmla="*/ 77832 w 131445"/>
              <a:gd name="T15" fmla="*/ 128934 h 130175"/>
              <a:gd name="T16" fmla="*/ 120116 w 131445"/>
              <a:gd name="T17" fmla="*/ 101437 h 130175"/>
              <a:gd name="T18" fmla="*/ 131270 w 131445"/>
              <a:gd name="T19" fmla="*/ 65309 h 130175"/>
              <a:gd name="T20" fmla="*/ 129996 w 131445"/>
              <a:gd name="T21" fmla="*/ 52784 h 130175"/>
              <a:gd name="T22" fmla="*/ 109714 w 131445"/>
              <a:gd name="T23" fmla="*/ 16484 h 130175"/>
              <a:gd name="T24" fmla="*/ 75939 w 131445"/>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445"/>
              <a:gd name="T40" fmla="*/ 0 h 130175"/>
              <a:gd name="T41" fmla="*/ 131445 w 131445"/>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445" h="130175">
                <a:moveTo>
                  <a:pt x="75756" y="0"/>
                </a:moveTo>
                <a:lnTo>
                  <a:pt x="37435" y="6016"/>
                </a:lnTo>
                <a:lnTo>
                  <a:pt x="6175" y="38639"/>
                </a:lnTo>
                <a:lnTo>
                  <a:pt x="0" y="61148"/>
                </a:lnTo>
                <a:lnTo>
                  <a:pt x="957" y="75339"/>
                </a:lnTo>
                <a:lnTo>
                  <a:pt x="27893" y="118328"/>
                </a:lnTo>
                <a:lnTo>
                  <a:pt x="63427" y="130049"/>
                </a:lnTo>
                <a:lnTo>
                  <a:pt x="77645" y="128934"/>
                </a:lnTo>
                <a:lnTo>
                  <a:pt x="119827" y="101437"/>
                </a:lnTo>
                <a:lnTo>
                  <a:pt x="130954" y="65309"/>
                </a:lnTo>
                <a:lnTo>
                  <a:pt x="129683" y="52784"/>
                </a:lnTo>
                <a:lnTo>
                  <a:pt x="109450" y="16484"/>
                </a:lnTo>
                <a:lnTo>
                  <a:pt x="75756" y="0"/>
                </a:lnTo>
                <a:close/>
              </a:path>
            </a:pathLst>
          </a:custGeom>
          <a:solidFill>
            <a:srgbClr val="000000"/>
          </a:solidFill>
          <a:ln w="9525">
            <a:noFill/>
            <a:round/>
            <a:headEnd/>
            <a:tailEnd/>
          </a:ln>
        </p:spPr>
        <p:txBody>
          <a:bodyPr lIns="0" tIns="0" rIns="0" bIns="0"/>
          <a:lstStyle/>
          <a:p>
            <a:endParaRPr lang="en-US"/>
          </a:p>
        </p:txBody>
      </p:sp>
      <p:sp>
        <p:nvSpPr>
          <p:cNvPr id="93188" name="object 4"/>
          <p:cNvSpPr>
            <a:spLocks/>
          </p:cNvSpPr>
          <p:nvPr/>
        </p:nvSpPr>
        <p:spPr bwMode="auto">
          <a:xfrm>
            <a:off x="542637" y="1577229"/>
            <a:ext cx="159713" cy="114860"/>
          </a:xfrm>
          <a:custGeom>
            <a:avLst/>
            <a:gdLst>
              <a:gd name="T0" fmla="*/ 78152 w 130809"/>
              <a:gd name="T1" fmla="*/ 0 h 130175"/>
              <a:gd name="T2" fmla="*/ 35766 w 130809"/>
              <a:gd name="T3" fmla="*/ 6344 h 130175"/>
              <a:gd name="T4" fmla="*/ 7112 w 130809"/>
              <a:gd name="T5" fmla="*/ 35115 h 130175"/>
              <a:gd name="T6" fmla="*/ 0 w 130809"/>
              <a:gd name="T7" fmla="*/ 57263 h 130175"/>
              <a:gd name="T8" fmla="*/ 711 w 130809"/>
              <a:gd name="T9" fmla="*/ 72620 h 130175"/>
              <a:gd name="T10" fmla="*/ 26245 w 130809"/>
              <a:gd name="T11" fmla="*/ 116707 h 130175"/>
              <a:gd name="T12" fmla="*/ 60824 w 130809"/>
              <a:gd name="T13" fmla="*/ 129883 h 130175"/>
              <a:gd name="T14" fmla="*/ 76041 w 130809"/>
              <a:gd name="T15" fmla="*/ 128945 h 130175"/>
              <a:gd name="T16" fmla="*/ 119301 w 130809"/>
              <a:gd name="T17" fmla="*/ 102642 h 130175"/>
              <a:gd name="T18" fmla="*/ 131605 w 130809"/>
              <a:gd name="T19" fmla="*/ 67577 h 130175"/>
              <a:gd name="T20" fmla="*/ 130547 w 130809"/>
              <a:gd name="T21" fmla="*/ 53151 h 130175"/>
              <a:gd name="T22" fmla="*/ 101719 w 130809"/>
              <a:gd name="T23" fmla="*/ 9751 h 130175"/>
              <a:gd name="T24" fmla="*/ 7815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000000"/>
          </a:solidFill>
          <a:ln w="9525">
            <a:noFill/>
            <a:round/>
            <a:headEnd/>
            <a:tailEnd/>
          </a:ln>
        </p:spPr>
        <p:txBody>
          <a:bodyPr lIns="0" tIns="0" rIns="0" bIns="0"/>
          <a:lstStyle/>
          <a:p>
            <a:endParaRPr lang="en-US"/>
          </a:p>
        </p:txBody>
      </p:sp>
      <p:sp>
        <p:nvSpPr>
          <p:cNvPr id="93189" name="object 5"/>
          <p:cNvSpPr>
            <a:spLocks/>
          </p:cNvSpPr>
          <p:nvPr/>
        </p:nvSpPr>
        <p:spPr bwMode="auto">
          <a:xfrm>
            <a:off x="542637" y="1899398"/>
            <a:ext cx="159713" cy="114860"/>
          </a:xfrm>
          <a:custGeom>
            <a:avLst/>
            <a:gdLst>
              <a:gd name="T0" fmla="*/ 78152 w 130809"/>
              <a:gd name="T1" fmla="*/ 0 h 130175"/>
              <a:gd name="T2" fmla="*/ 35766 w 130809"/>
              <a:gd name="T3" fmla="*/ 6344 h 130175"/>
              <a:gd name="T4" fmla="*/ 7112 w 130809"/>
              <a:gd name="T5" fmla="*/ 35115 h 130175"/>
              <a:gd name="T6" fmla="*/ 0 w 130809"/>
              <a:gd name="T7" fmla="*/ 57263 h 130175"/>
              <a:gd name="T8" fmla="*/ 711 w 130809"/>
              <a:gd name="T9" fmla="*/ 72620 h 130175"/>
              <a:gd name="T10" fmla="*/ 26245 w 130809"/>
              <a:gd name="T11" fmla="*/ 116707 h 130175"/>
              <a:gd name="T12" fmla="*/ 60824 w 130809"/>
              <a:gd name="T13" fmla="*/ 129883 h 130175"/>
              <a:gd name="T14" fmla="*/ 76041 w 130809"/>
              <a:gd name="T15" fmla="*/ 128945 h 130175"/>
              <a:gd name="T16" fmla="*/ 119301 w 130809"/>
              <a:gd name="T17" fmla="*/ 102642 h 130175"/>
              <a:gd name="T18" fmla="*/ 131605 w 130809"/>
              <a:gd name="T19" fmla="*/ 67577 h 130175"/>
              <a:gd name="T20" fmla="*/ 130547 w 130809"/>
              <a:gd name="T21" fmla="*/ 53151 h 130175"/>
              <a:gd name="T22" fmla="*/ 101719 w 130809"/>
              <a:gd name="T23" fmla="*/ 9751 h 130175"/>
              <a:gd name="T24" fmla="*/ 7815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000000"/>
          </a:solidFill>
          <a:ln w="9525">
            <a:noFill/>
            <a:round/>
            <a:headEnd/>
            <a:tailEnd/>
          </a:ln>
        </p:spPr>
        <p:txBody>
          <a:bodyPr lIns="0" tIns="0" rIns="0" bIns="0"/>
          <a:lstStyle/>
          <a:p>
            <a:endParaRPr lang="en-US"/>
          </a:p>
        </p:txBody>
      </p:sp>
      <p:sp>
        <p:nvSpPr>
          <p:cNvPr id="93190" name="object 6"/>
          <p:cNvSpPr>
            <a:spLocks/>
          </p:cNvSpPr>
          <p:nvPr/>
        </p:nvSpPr>
        <p:spPr bwMode="auto">
          <a:xfrm>
            <a:off x="542637" y="2222968"/>
            <a:ext cx="159713" cy="114860"/>
          </a:xfrm>
          <a:custGeom>
            <a:avLst/>
            <a:gdLst>
              <a:gd name="T0" fmla="*/ 78187 w 130809"/>
              <a:gd name="T1" fmla="*/ 0 h 130175"/>
              <a:gd name="T2" fmla="*/ 35833 w 130809"/>
              <a:gd name="T3" fmla="*/ 6812 h 130175"/>
              <a:gd name="T4" fmla="*/ 7058 w 130809"/>
              <a:gd name="T5" fmla="*/ 35185 h 130175"/>
              <a:gd name="T6" fmla="*/ 0 w 130809"/>
              <a:gd name="T7" fmla="*/ 57422 h 130175"/>
              <a:gd name="T8" fmla="*/ 739 w 130809"/>
              <a:gd name="T9" fmla="*/ 72850 h 130175"/>
              <a:gd name="T10" fmla="*/ 26455 w 130809"/>
              <a:gd name="T11" fmla="*/ 116878 h 130175"/>
              <a:gd name="T12" fmla="*/ 61248 w 130809"/>
              <a:gd name="T13" fmla="*/ 129713 h 130175"/>
              <a:gd name="T14" fmla="*/ 76345 w 130809"/>
              <a:gd name="T15" fmla="*/ 128748 h 130175"/>
              <a:gd name="T16" fmla="*/ 119492 w 130809"/>
              <a:gd name="T17" fmla="*/ 102914 h 130175"/>
              <a:gd name="T18" fmla="*/ 131651 w 130809"/>
              <a:gd name="T19" fmla="*/ 67102 h 130175"/>
              <a:gd name="T20" fmla="*/ 130576 w 130809"/>
              <a:gd name="T21" fmla="*/ 53607 h 130175"/>
              <a:gd name="T22" fmla="*/ 111744 w 130809"/>
              <a:gd name="T23" fmla="*/ 18585 h 130175"/>
              <a:gd name="T24" fmla="*/ 78187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621" y="0"/>
                </a:moveTo>
                <a:lnTo>
                  <a:pt x="35574" y="6812"/>
                </a:lnTo>
                <a:lnTo>
                  <a:pt x="7007" y="35185"/>
                </a:lnTo>
                <a:lnTo>
                  <a:pt x="0" y="57422"/>
                </a:lnTo>
                <a:lnTo>
                  <a:pt x="734" y="72850"/>
                </a:lnTo>
                <a:lnTo>
                  <a:pt x="26263" y="116878"/>
                </a:lnTo>
                <a:lnTo>
                  <a:pt x="60805" y="129713"/>
                </a:lnTo>
                <a:lnTo>
                  <a:pt x="75792" y="128748"/>
                </a:lnTo>
                <a:lnTo>
                  <a:pt x="118627" y="102914"/>
                </a:lnTo>
                <a:lnTo>
                  <a:pt x="130698" y="67102"/>
                </a:lnTo>
                <a:lnTo>
                  <a:pt x="129631" y="53607"/>
                </a:lnTo>
                <a:lnTo>
                  <a:pt x="110935" y="18585"/>
                </a:lnTo>
                <a:lnTo>
                  <a:pt x="77621" y="0"/>
                </a:lnTo>
                <a:close/>
              </a:path>
            </a:pathLst>
          </a:custGeom>
          <a:solidFill>
            <a:srgbClr val="000000"/>
          </a:solidFill>
          <a:ln w="9525">
            <a:noFill/>
            <a:round/>
            <a:headEnd/>
            <a:tailEnd/>
          </a:ln>
        </p:spPr>
        <p:txBody>
          <a:bodyPr lIns="0" tIns="0" rIns="0" bIns="0"/>
          <a:lstStyle/>
          <a:p>
            <a:endParaRPr lang="en-US"/>
          </a:p>
        </p:txBody>
      </p:sp>
      <p:sp>
        <p:nvSpPr>
          <p:cNvPr id="93191" name="object 7"/>
          <p:cNvSpPr>
            <a:spLocks/>
          </p:cNvSpPr>
          <p:nvPr/>
        </p:nvSpPr>
        <p:spPr bwMode="auto">
          <a:xfrm>
            <a:off x="542637" y="3190876"/>
            <a:ext cx="159713" cy="114860"/>
          </a:xfrm>
          <a:custGeom>
            <a:avLst/>
            <a:gdLst>
              <a:gd name="T0" fmla="*/ 78187 w 130809"/>
              <a:gd name="T1" fmla="*/ 0 h 130175"/>
              <a:gd name="T2" fmla="*/ 35833 w 130809"/>
              <a:gd name="T3" fmla="*/ 6812 h 130175"/>
              <a:gd name="T4" fmla="*/ 7058 w 130809"/>
              <a:gd name="T5" fmla="*/ 35185 h 130175"/>
              <a:gd name="T6" fmla="*/ 0 w 130809"/>
              <a:gd name="T7" fmla="*/ 57422 h 130175"/>
              <a:gd name="T8" fmla="*/ 739 w 130809"/>
              <a:gd name="T9" fmla="*/ 72850 h 130175"/>
              <a:gd name="T10" fmla="*/ 26455 w 130809"/>
              <a:gd name="T11" fmla="*/ 116878 h 130175"/>
              <a:gd name="T12" fmla="*/ 61248 w 130809"/>
              <a:gd name="T13" fmla="*/ 129713 h 130175"/>
              <a:gd name="T14" fmla="*/ 76345 w 130809"/>
              <a:gd name="T15" fmla="*/ 128748 h 130175"/>
              <a:gd name="T16" fmla="*/ 119492 w 130809"/>
              <a:gd name="T17" fmla="*/ 102914 h 130175"/>
              <a:gd name="T18" fmla="*/ 131651 w 130809"/>
              <a:gd name="T19" fmla="*/ 67102 h 130175"/>
              <a:gd name="T20" fmla="*/ 130576 w 130809"/>
              <a:gd name="T21" fmla="*/ 53607 h 130175"/>
              <a:gd name="T22" fmla="*/ 111744 w 130809"/>
              <a:gd name="T23" fmla="*/ 18585 h 130175"/>
              <a:gd name="T24" fmla="*/ 78187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621" y="0"/>
                </a:moveTo>
                <a:lnTo>
                  <a:pt x="35574" y="6812"/>
                </a:lnTo>
                <a:lnTo>
                  <a:pt x="7007" y="35185"/>
                </a:lnTo>
                <a:lnTo>
                  <a:pt x="0" y="57422"/>
                </a:lnTo>
                <a:lnTo>
                  <a:pt x="734" y="72850"/>
                </a:lnTo>
                <a:lnTo>
                  <a:pt x="26263" y="116878"/>
                </a:lnTo>
                <a:lnTo>
                  <a:pt x="60805" y="129713"/>
                </a:lnTo>
                <a:lnTo>
                  <a:pt x="75792" y="128748"/>
                </a:lnTo>
                <a:lnTo>
                  <a:pt x="118627" y="102914"/>
                </a:lnTo>
                <a:lnTo>
                  <a:pt x="130698" y="67102"/>
                </a:lnTo>
                <a:lnTo>
                  <a:pt x="129631" y="53607"/>
                </a:lnTo>
                <a:lnTo>
                  <a:pt x="110935" y="18585"/>
                </a:lnTo>
                <a:lnTo>
                  <a:pt x="77621" y="0"/>
                </a:lnTo>
                <a:close/>
              </a:path>
            </a:pathLst>
          </a:custGeom>
          <a:solidFill>
            <a:srgbClr val="000000"/>
          </a:solidFill>
          <a:ln w="9525">
            <a:noFill/>
            <a:round/>
            <a:headEnd/>
            <a:tailEnd/>
          </a:ln>
        </p:spPr>
        <p:txBody>
          <a:bodyPr lIns="0" tIns="0" rIns="0" bIns="0"/>
          <a:lstStyle/>
          <a:p>
            <a:endParaRPr lang="en-US"/>
          </a:p>
        </p:txBody>
      </p:sp>
      <p:sp>
        <p:nvSpPr>
          <p:cNvPr id="93192" name="object 8"/>
          <p:cNvSpPr>
            <a:spLocks/>
          </p:cNvSpPr>
          <p:nvPr/>
        </p:nvSpPr>
        <p:spPr bwMode="auto">
          <a:xfrm>
            <a:off x="542637" y="3514446"/>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3193" name="object 9"/>
          <p:cNvSpPr>
            <a:spLocks/>
          </p:cNvSpPr>
          <p:nvPr/>
        </p:nvSpPr>
        <p:spPr bwMode="auto">
          <a:xfrm>
            <a:off x="542637" y="3836615"/>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3194" name="object 10"/>
          <p:cNvSpPr>
            <a:spLocks/>
          </p:cNvSpPr>
          <p:nvPr/>
        </p:nvSpPr>
        <p:spPr bwMode="auto">
          <a:xfrm>
            <a:off x="542637" y="4160184"/>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3195" name="object 11"/>
          <p:cNvSpPr txBox="1">
            <a:spLocks noChangeArrowheads="1"/>
          </p:cNvSpPr>
          <p:nvPr/>
        </p:nvSpPr>
        <p:spPr bwMode="auto">
          <a:xfrm>
            <a:off x="958273" y="1185022"/>
            <a:ext cx="9219046" cy="2585323"/>
          </a:xfrm>
          <a:prstGeom prst="rect">
            <a:avLst/>
          </a:prstGeom>
          <a:noFill/>
          <a:ln w="9525">
            <a:noFill/>
            <a:miter lim="800000"/>
            <a:headEnd/>
            <a:tailEnd/>
          </a:ln>
        </p:spPr>
        <p:txBody>
          <a:bodyPr lIns="0" tIns="0" rIns="0" bIns="0">
            <a:spAutoFit/>
          </a:bodyPr>
          <a:lstStyle/>
          <a:p>
            <a:pPr marL="12700"/>
            <a:r>
              <a:rPr lang="en-US" sz="2400" dirty="0"/>
              <a:t>Nations </a:t>
            </a:r>
            <a:r>
              <a:rPr lang="en-US" sz="2400" b="1" dirty="0"/>
              <a:t>cyber warfare </a:t>
            </a:r>
            <a:r>
              <a:rPr lang="en-US" sz="2400" dirty="0"/>
              <a:t>program Terrorist Groups</a:t>
            </a:r>
          </a:p>
          <a:p>
            <a:pPr marL="12700"/>
            <a:r>
              <a:rPr lang="en-US" sz="2400" dirty="0"/>
              <a:t>Spies </a:t>
            </a:r>
            <a:r>
              <a:rPr lang="en-US" sz="2400" dirty="0" err="1"/>
              <a:t>Hacktivists</a:t>
            </a:r>
            <a:endParaRPr lang="en-US" sz="2400" dirty="0"/>
          </a:p>
          <a:p>
            <a:pPr marL="12700"/>
            <a:r>
              <a:rPr lang="en-US" sz="2400" dirty="0"/>
              <a:t>- manage political activity on digital media, to spread political agendas</a:t>
            </a:r>
          </a:p>
          <a:p>
            <a:pPr marL="12700"/>
            <a:r>
              <a:rPr lang="en-US" sz="2400" dirty="0"/>
              <a:t>insiders</a:t>
            </a:r>
          </a:p>
          <a:p>
            <a:pPr marL="12700">
              <a:spcBef>
                <a:spcPts val="13"/>
              </a:spcBef>
            </a:pPr>
            <a:r>
              <a:rPr lang="en-US" sz="2400" dirty="0"/>
              <a:t>Hackers - for challenging or seeking money Natural disasters</a:t>
            </a:r>
          </a:p>
          <a:p>
            <a:pPr marL="12700"/>
            <a:r>
              <a:rPr lang="en-US" sz="2400" dirty="0"/>
              <a:t>Mistakes from authorized users</a:t>
            </a:r>
          </a:p>
          <a:p>
            <a:pPr marL="12700"/>
            <a:r>
              <a:rPr lang="en-US" sz="2400" dirty="0"/>
              <a:t>- wrong system configurations and setups</a:t>
            </a:r>
          </a:p>
        </p:txBody>
      </p:sp>
      <p:sp>
        <p:nvSpPr>
          <p:cNvPr id="93196" name="object 12"/>
          <p:cNvSpPr>
            <a:spLocks noChangeArrowheads="1"/>
          </p:cNvSpPr>
          <p:nvPr/>
        </p:nvSpPr>
        <p:spPr bwMode="auto">
          <a:xfrm>
            <a:off x="7933653" y="3541059"/>
            <a:ext cx="3149984" cy="2510118"/>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483961"/>
          </a:xfrm>
        </p:spPr>
        <p:txBody>
          <a:bodyPr tIns="158723" rtlCol="0">
            <a:normAutofit fontScale="90000"/>
          </a:bodyPr>
          <a:lstStyle/>
          <a:p>
            <a:pPr marL="326390" algn="ctr" eaLnBrk="1" fontAlgn="auto" hangingPunct="1">
              <a:spcBef>
                <a:spcPts val="0"/>
              </a:spcBef>
              <a:spcAft>
                <a:spcPts val="0"/>
              </a:spcAft>
              <a:defRPr/>
            </a:pPr>
            <a:r>
              <a:rPr b="1" spc="5" dirty="0">
                <a:solidFill>
                  <a:srgbClr val="C00000"/>
                </a:solidFill>
              </a:rPr>
              <a:t>T</a:t>
            </a:r>
            <a:r>
              <a:rPr b="1" spc="-25" dirty="0">
                <a:solidFill>
                  <a:srgbClr val="C00000"/>
                </a:solidFill>
              </a:rPr>
              <a:t>o</a:t>
            </a:r>
            <a:r>
              <a:rPr b="1" spc="5" dirty="0">
                <a:solidFill>
                  <a:srgbClr val="C00000"/>
                </a:solidFill>
              </a:rPr>
              <a:t>o</a:t>
            </a:r>
            <a:r>
              <a:rPr b="1" dirty="0">
                <a:solidFill>
                  <a:srgbClr val="C00000"/>
                </a:solidFill>
              </a:rPr>
              <a:t>ls</a:t>
            </a:r>
            <a:r>
              <a:rPr b="1" spc="-25" dirty="0">
                <a:solidFill>
                  <a:srgbClr val="C00000"/>
                </a:solidFill>
              </a:rPr>
              <a:t> </a:t>
            </a:r>
            <a:r>
              <a:rPr b="1" dirty="0">
                <a:solidFill>
                  <a:srgbClr val="C00000"/>
                </a:solidFill>
              </a:rPr>
              <a:t>!</a:t>
            </a:r>
          </a:p>
        </p:txBody>
      </p:sp>
      <p:sp>
        <p:nvSpPr>
          <p:cNvPr id="94211" name="object 3"/>
          <p:cNvSpPr>
            <a:spLocks/>
          </p:cNvSpPr>
          <p:nvPr/>
        </p:nvSpPr>
        <p:spPr bwMode="auto">
          <a:xfrm>
            <a:off x="542637" y="1051953"/>
            <a:ext cx="159713" cy="114860"/>
          </a:xfrm>
          <a:custGeom>
            <a:avLst/>
            <a:gdLst>
              <a:gd name="T0" fmla="*/ 78152 w 130809"/>
              <a:gd name="T1" fmla="*/ 0 h 130175"/>
              <a:gd name="T2" fmla="*/ 35766 w 130809"/>
              <a:gd name="T3" fmla="*/ 6344 h 130175"/>
              <a:gd name="T4" fmla="*/ 7112 w 130809"/>
              <a:gd name="T5" fmla="*/ 35115 h 130175"/>
              <a:gd name="T6" fmla="*/ 0 w 130809"/>
              <a:gd name="T7" fmla="*/ 57263 h 130175"/>
              <a:gd name="T8" fmla="*/ 711 w 130809"/>
              <a:gd name="T9" fmla="*/ 72620 h 130175"/>
              <a:gd name="T10" fmla="*/ 26245 w 130809"/>
              <a:gd name="T11" fmla="*/ 116707 h 130175"/>
              <a:gd name="T12" fmla="*/ 60824 w 130809"/>
              <a:gd name="T13" fmla="*/ 129883 h 130175"/>
              <a:gd name="T14" fmla="*/ 76041 w 130809"/>
              <a:gd name="T15" fmla="*/ 128945 h 130175"/>
              <a:gd name="T16" fmla="*/ 119301 w 130809"/>
              <a:gd name="T17" fmla="*/ 102642 h 130175"/>
              <a:gd name="T18" fmla="*/ 131605 w 130809"/>
              <a:gd name="T19" fmla="*/ 67577 h 130175"/>
              <a:gd name="T20" fmla="*/ 130547 w 130809"/>
              <a:gd name="T21" fmla="*/ 53151 h 130175"/>
              <a:gd name="T22" fmla="*/ 101719 w 130809"/>
              <a:gd name="T23" fmla="*/ 9751 h 130175"/>
              <a:gd name="T24" fmla="*/ 7815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000000"/>
          </a:solidFill>
          <a:ln w="9525">
            <a:noFill/>
            <a:round/>
            <a:headEnd/>
            <a:tailEnd/>
          </a:ln>
        </p:spPr>
        <p:txBody>
          <a:bodyPr lIns="0" tIns="0" rIns="0" bIns="0"/>
          <a:lstStyle/>
          <a:p>
            <a:endParaRPr lang="en-US"/>
          </a:p>
        </p:txBody>
      </p:sp>
      <p:sp>
        <p:nvSpPr>
          <p:cNvPr id="94212" name="object 4"/>
          <p:cNvSpPr>
            <a:spLocks/>
          </p:cNvSpPr>
          <p:nvPr/>
        </p:nvSpPr>
        <p:spPr bwMode="auto">
          <a:xfrm>
            <a:off x="542637" y="1697692"/>
            <a:ext cx="159713" cy="114860"/>
          </a:xfrm>
          <a:custGeom>
            <a:avLst/>
            <a:gdLst>
              <a:gd name="T0" fmla="*/ 78152 w 130809"/>
              <a:gd name="T1" fmla="*/ 0 h 130175"/>
              <a:gd name="T2" fmla="*/ 35766 w 130809"/>
              <a:gd name="T3" fmla="*/ 6344 h 130175"/>
              <a:gd name="T4" fmla="*/ 7112 w 130809"/>
              <a:gd name="T5" fmla="*/ 35115 h 130175"/>
              <a:gd name="T6" fmla="*/ 0 w 130809"/>
              <a:gd name="T7" fmla="*/ 57263 h 130175"/>
              <a:gd name="T8" fmla="*/ 711 w 130809"/>
              <a:gd name="T9" fmla="*/ 72620 h 130175"/>
              <a:gd name="T10" fmla="*/ 26245 w 130809"/>
              <a:gd name="T11" fmla="*/ 116707 h 130175"/>
              <a:gd name="T12" fmla="*/ 60824 w 130809"/>
              <a:gd name="T13" fmla="*/ 129883 h 130175"/>
              <a:gd name="T14" fmla="*/ 76041 w 130809"/>
              <a:gd name="T15" fmla="*/ 128945 h 130175"/>
              <a:gd name="T16" fmla="*/ 119301 w 130809"/>
              <a:gd name="T17" fmla="*/ 102642 h 130175"/>
              <a:gd name="T18" fmla="*/ 131605 w 130809"/>
              <a:gd name="T19" fmla="*/ 67577 h 130175"/>
              <a:gd name="T20" fmla="*/ 130547 w 130809"/>
              <a:gd name="T21" fmla="*/ 53151 h 130175"/>
              <a:gd name="T22" fmla="*/ 101719 w 130809"/>
              <a:gd name="T23" fmla="*/ 9751 h 130175"/>
              <a:gd name="T24" fmla="*/ 7815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000000"/>
          </a:solidFill>
          <a:ln w="9525">
            <a:noFill/>
            <a:round/>
            <a:headEnd/>
            <a:tailEnd/>
          </a:ln>
        </p:spPr>
        <p:txBody>
          <a:bodyPr lIns="0" tIns="0" rIns="0" bIns="0"/>
          <a:lstStyle/>
          <a:p>
            <a:endParaRPr lang="en-US"/>
          </a:p>
        </p:txBody>
      </p:sp>
      <p:sp>
        <p:nvSpPr>
          <p:cNvPr id="94213" name="object 5"/>
          <p:cNvSpPr>
            <a:spLocks/>
          </p:cNvSpPr>
          <p:nvPr/>
        </p:nvSpPr>
        <p:spPr bwMode="auto">
          <a:xfrm>
            <a:off x="542637" y="2343431"/>
            <a:ext cx="159713" cy="114860"/>
          </a:xfrm>
          <a:custGeom>
            <a:avLst/>
            <a:gdLst>
              <a:gd name="T0" fmla="*/ 78187 w 130809"/>
              <a:gd name="T1" fmla="*/ 0 h 130175"/>
              <a:gd name="T2" fmla="*/ 35833 w 130809"/>
              <a:gd name="T3" fmla="*/ 6812 h 130175"/>
              <a:gd name="T4" fmla="*/ 7058 w 130809"/>
              <a:gd name="T5" fmla="*/ 35185 h 130175"/>
              <a:gd name="T6" fmla="*/ 0 w 130809"/>
              <a:gd name="T7" fmla="*/ 57422 h 130175"/>
              <a:gd name="T8" fmla="*/ 739 w 130809"/>
              <a:gd name="T9" fmla="*/ 72850 h 130175"/>
              <a:gd name="T10" fmla="*/ 26455 w 130809"/>
              <a:gd name="T11" fmla="*/ 116878 h 130175"/>
              <a:gd name="T12" fmla="*/ 61248 w 130809"/>
              <a:gd name="T13" fmla="*/ 129713 h 130175"/>
              <a:gd name="T14" fmla="*/ 76345 w 130809"/>
              <a:gd name="T15" fmla="*/ 128748 h 130175"/>
              <a:gd name="T16" fmla="*/ 119492 w 130809"/>
              <a:gd name="T17" fmla="*/ 102914 h 130175"/>
              <a:gd name="T18" fmla="*/ 131651 w 130809"/>
              <a:gd name="T19" fmla="*/ 67102 h 130175"/>
              <a:gd name="T20" fmla="*/ 130576 w 130809"/>
              <a:gd name="T21" fmla="*/ 53607 h 130175"/>
              <a:gd name="T22" fmla="*/ 111744 w 130809"/>
              <a:gd name="T23" fmla="*/ 18585 h 130175"/>
              <a:gd name="T24" fmla="*/ 78187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621" y="0"/>
                </a:moveTo>
                <a:lnTo>
                  <a:pt x="35574" y="6812"/>
                </a:lnTo>
                <a:lnTo>
                  <a:pt x="7007" y="35185"/>
                </a:lnTo>
                <a:lnTo>
                  <a:pt x="0" y="57422"/>
                </a:lnTo>
                <a:lnTo>
                  <a:pt x="734" y="72850"/>
                </a:lnTo>
                <a:lnTo>
                  <a:pt x="26263" y="116878"/>
                </a:lnTo>
                <a:lnTo>
                  <a:pt x="60805" y="129713"/>
                </a:lnTo>
                <a:lnTo>
                  <a:pt x="75792" y="128748"/>
                </a:lnTo>
                <a:lnTo>
                  <a:pt x="118627" y="102914"/>
                </a:lnTo>
                <a:lnTo>
                  <a:pt x="130698" y="67102"/>
                </a:lnTo>
                <a:lnTo>
                  <a:pt x="129631" y="53607"/>
                </a:lnTo>
                <a:lnTo>
                  <a:pt x="110935" y="18585"/>
                </a:lnTo>
                <a:lnTo>
                  <a:pt x="77621" y="0"/>
                </a:lnTo>
                <a:close/>
              </a:path>
            </a:pathLst>
          </a:custGeom>
          <a:solidFill>
            <a:srgbClr val="000000"/>
          </a:solidFill>
          <a:ln w="9525">
            <a:noFill/>
            <a:round/>
            <a:headEnd/>
            <a:tailEnd/>
          </a:ln>
        </p:spPr>
        <p:txBody>
          <a:bodyPr lIns="0" tIns="0" rIns="0" bIns="0"/>
          <a:lstStyle/>
          <a:p>
            <a:endParaRPr lang="en-US"/>
          </a:p>
        </p:txBody>
      </p:sp>
      <p:sp>
        <p:nvSpPr>
          <p:cNvPr id="94214" name="object 6"/>
          <p:cNvSpPr>
            <a:spLocks/>
          </p:cNvSpPr>
          <p:nvPr/>
        </p:nvSpPr>
        <p:spPr bwMode="auto">
          <a:xfrm>
            <a:off x="542637" y="2989170"/>
            <a:ext cx="159713" cy="114860"/>
          </a:xfrm>
          <a:custGeom>
            <a:avLst/>
            <a:gdLst>
              <a:gd name="T0" fmla="*/ 78187 w 130809"/>
              <a:gd name="T1" fmla="*/ 0 h 130175"/>
              <a:gd name="T2" fmla="*/ 35833 w 130809"/>
              <a:gd name="T3" fmla="*/ 6812 h 130175"/>
              <a:gd name="T4" fmla="*/ 7058 w 130809"/>
              <a:gd name="T5" fmla="*/ 35185 h 130175"/>
              <a:gd name="T6" fmla="*/ 0 w 130809"/>
              <a:gd name="T7" fmla="*/ 57422 h 130175"/>
              <a:gd name="T8" fmla="*/ 739 w 130809"/>
              <a:gd name="T9" fmla="*/ 72850 h 130175"/>
              <a:gd name="T10" fmla="*/ 26455 w 130809"/>
              <a:gd name="T11" fmla="*/ 116878 h 130175"/>
              <a:gd name="T12" fmla="*/ 61248 w 130809"/>
              <a:gd name="T13" fmla="*/ 129713 h 130175"/>
              <a:gd name="T14" fmla="*/ 76345 w 130809"/>
              <a:gd name="T15" fmla="*/ 128748 h 130175"/>
              <a:gd name="T16" fmla="*/ 119492 w 130809"/>
              <a:gd name="T17" fmla="*/ 102914 h 130175"/>
              <a:gd name="T18" fmla="*/ 131651 w 130809"/>
              <a:gd name="T19" fmla="*/ 67102 h 130175"/>
              <a:gd name="T20" fmla="*/ 130576 w 130809"/>
              <a:gd name="T21" fmla="*/ 53607 h 130175"/>
              <a:gd name="T22" fmla="*/ 111744 w 130809"/>
              <a:gd name="T23" fmla="*/ 18585 h 130175"/>
              <a:gd name="T24" fmla="*/ 78187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621" y="0"/>
                </a:moveTo>
                <a:lnTo>
                  <a:pt x="35574" y="6812"/>
                </a:lnTo>
                <a:lnTo>
                  <a:pt x="7007" y="35185"/>
                </a:lnTo>
                <a:lnTo>
                  <a:pt x="0" y="57422"/>
                </a:lnTo>
                <a:lnTo>
                  <a:pt x="734" y="72850"/>
                </a:lnTo>
                <a:lnTo>
                  <a:pt x="26263" y="116878"/>
                </a:lnTo>
                <a:lnTo>
                  <a:pt x="60805" y="129713"/>
                </a:lnTo>
                <a:lnTo>
                  <a:pt x="75792" y="128748"/>
                </a:lnTo>
                <a:lnTo>
                  <a:pt x="118627" y="102914"/>
                </a:lnTo>
                <a:lnTo>
                  <a:pt x="130698" y="67102"/>
                </a:lnTo>
                <a:lnTo>
                  <a:pt x="129631" y="53607"/>
                </a:lnTo>
                <a:lnTo>
                  <a:pt x="110935" y="18585"/>
                </a:lnTo>
                <a:lnTo>
                  <a:pt x="77621" y="0"/>
                </a:lnTo>
                <a:close/>
              </a:path>
            </a:pathLst>
          </a:custGeom>
          <a:solidFill>
            <a:srgbClr val="000000"/>
          </a:solidFill>
          <a:ln w="9525">
            <a:noFill/>
            <a:round/>
            <a:headEnd/>
            <a:tailEnd/>
          </a:ln>
        </p:spPr>
        <p:txBody>
          <a:bodyPr lIns="0" tIns="0" rIns="0" bIns="0"/>
          <a:lstStyle/>
          <a:p>
            <a:endParaRPr lang="en-US"/>
          </a:p>
        </p:txBody>
      </p:sp>
      <p:sp>
        <p:nvSpPr>
          <p:cNvPr id="94215" name="object 7"/>
          <p:cNvSpPr>
            <a:spLocks/>
          </p:cNvSpPr>
          <p:nvPr/>
        </p:nvSpPr>
        <p:spPr bwMode="auto">
          <a:xfrm>
            <a:off x="542637" y="3634909"/>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4216" name="object 8"/>
          <p:cNvSpPr>
            <a:spLocks/>
          </p:cNvSpPr>
          <p:nvPr/>
        </p:nvSpPr>
        <p:spPr bwMode="auto">
          <a:xfrm>
            <a:off x="542637" y="4280648"/>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4217" name="object 9"/>
          <p:cNvSpPr txBox="1">
            <a:spLocks noChangeArrowheads="1"/>
          </p:cNvSpPr>
          <p:nvPr/>
        </p:nvSpPr>
        <p:spPr bwMode="auto">
          <a:xfrm>
            <a:off x="958273" y="983316"/>
            <a:ext cx="1991592" cy="4062651"/>
          </a:xfrm>
          <a:prstGeom prst="rect">
            <a:avLst/>
          </a:prstGeom>
          <a:noFill/>
          <a:ln w="9525">
            <a:noFill/>
            <a:miter lim="800000"/>
            <a:headEnd/>
            <a:tailEnd/>
          </a:ln>
        </p:spPr>
        <p:txBody>
          <a:bodyPr lIns="0" tIns="0" rIns="0" bIns="0">
            <a:spAutoFit/>
          </a:bodyPr>
          <a:lstStyle/>
          <a:p>
            <a:pPr marL="12700"/>
            <a:r>
              <a:rPr lang="en-US" sz="2400" dirty="0"/>
              <a:t>Malwares</a:t>
            </a:r>
          </a:p>
          <a:p>
            <a:pPr marL="12700">
              <a:lnSpc>
                <a:spcPct val="200000"/>
              </a:lnSpc>
            </a:pPr>
            <a:r>
              <a:rPr lang="en-US" sz="2400" dirty="0"/>
              <a:t>Spywares Phishing </a:t>
            </a:r>
            <a:r>
              <a:rPr lang="en-US" sz="2400" dirty="0" err="1"/>
              <a:t>DoS</a:t>
            </a:r>
            <a:r>
              <a:rPr lang="en-US" sz="2400" dirty="0"/>
              <a:t> / </a:t>
            </a:r>
            <a:r>
              <a:rPr lang="en-US" sz="2400" dirty="0" err="1"/>
              <a:t>DDos</a:t>
            </a:r>
            <a:endParaRPr lang="en-US" sz="2400" dirty="0"/>
          </a:p>
          <a:p>
            <a:pPr marL="12700">
              <a:lnSpc>
                <a:spcPct val="200000"/>
              </a:lnSpc>
              <a:spcBef>
                <a:spcPts val="13"/>
              </a:spcBef>
            </a:pPr>
            <a:r>
              <a:rPr lang="en-US" sz="2400" dirty="0" err="1"/>
              <a:t>Ransomware</a:t>
            </a:r>
            <a:r>
              <a:rPr lang="en-US" sz="2400" dirty="0"/>
              <a:t> Trojans</a:t>
            </a:r>
          </a:p>
        </p:txBody>
      </p:sp>
      <p:sp>
        <p:nvSpPr>
          <p:cNvPr id="94218" name="object 10"/>
          <p:cNvSpPr>
            <a:spLocks/>
          </p:cNvSpPr>
          <p:nvPr/>
        </p:nvSpPr>
        <p:spPr bwMode="auto">
          <a:xfrm>
            <a:off x="5624561" y="1051953"/>
            <a:ext cx="159712" cy="114860"/>
          </a:xfrm>
          <a:custGeom>
            <a:avLst/>
            <a:gdLst>
              <a:gd name="T0" fmla="*/ 77505 w 130810"/>
              <a:gd name="T1" fmla="*/ 0 h 130175"/>
              <a:gd name="T2" fmla="*/ 35782 w 130810"/>
              <a:gd name="T3" fmla="*/ 6148 h 130175"/>
              <a:gd name="T4" fmla="*/ 7068 w 130810"/>
              <a:gd name="T5" fmla="*/ 34988 h 130175"/>
              <a:gd name="T6" fmla="*/ 0 w 130810"/>
              <a:gd name="T7" fmla="*/ 57137 h 130175"/>
              <a:gd name="T8" fmla="*/ 699 w 130810"/>
              <a:gd name="T9" fmla="*/ 72654 h 130175"/>
              <a:gd name="T10" fmla="*/ 25713 w 130810"/>
              <a:gd name="T11" fmla="*/ 116725 h 130175"/>
              <a:gd name="T12" fmla="*/ 60247 w 130810"/>
              <a:gd name="T13" fmla="*/ 129846 h 130175"/>
              <a:gd name="T14" fmla="*/ 75633 w 130810"/>
              <a:gd name="T15" fmla="*/ 128948 h 130175"/>
              <a:gd name="T16" fmla="*/ 118429 w 130810"/>
              <a:gd name="T17" fmla="*/ 102876 h 130175"/>
              <a:gd name="T18" fmla="*/ 131557 w 130810"/>
              <a:gd name="T19" fmla="*/ 67987 h 130175"/>
              <a:gd name="T20" fmla="*/ 130333 w 130810"/>
              <a:gd name="T21" fmla="*/ 53432 h 130175"/>
              <a:gd name="T22" fmla="*/ 111695 w 130810"/>
              <a:gd name="T23" fmla="*/ 18778 h 130175"/>
              <a:gd name="T24" fmla="*/ 77505 w 130810"/>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10"/>
              <a:gd name="T40" fmla="*/ 0 h 130175"/>
              <a:gd name="T41" fmla="*/ 130810 w 130810"/>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10" h="130175">
                <a:moveTo>
                  <a:pt x="76945" y="0"/>
                </a:moveTo>
                <a:lnTo>
                  <a:pt x="35523" y="6148"/>
                </a:lnTo>
                <a:lnTo>
                  <a:pt x="7017" y="34988"/>
                </a:lnTo>
                <a:lnTo>
                  <a:pt x="0" y="57137"/>
                </a:lnTo>
                <a:lnTo>
                  <a:pt x="694" y="72654"/>
                </a:lnTo>
                <a:lnTo>
                  <a:pt x="25527" y="116725"/>
                </a:lnTo>
                <a:lnTo>
                  <a:pt x="59812" y="129846"/>
                </a:lnTo>
                <a:lnTo>
                  <a:pt x="75087" y="128948"/>
                </a:lnTo>
                <a:lnTo>
                  <a:pt x="117573" y="102876"/>
                </a:lnTo>
                <a:lnTo>
                  <a:pt x="130606" y="67987"/>
                </a:lnTo>
                <a:lnTo>
                  <a:pt x="129391" y="53432"/>
                </a:lnTo>
                <a:lnTo>
                  <a:pt x="110888" y="18778"/>
                </a:lnTo>
                <a:lnTo>
                  <a:pt x="76945" y="0"/>
                </a:lnTo>
                <a:close/>
              </a:path>
            </a:pathLst>
          </a:custGeom>
          <a:solidFill>
            <a:srgbClr val="000000"/>
          </a:solidFill>
          <a:ln w="9525">
            <a:noFill/>
            <a:round/>
            <a:headEnd/>
            <a:tailEnd/>
          </a:ln>
        </p:spPr>
        <p:txBody>
          <a:bodyPr lIns="0" tIns="0" rIns="0" bIns="0"/>
          <a:lstStyle/>
          <a:p>
            <a:endParaRPr lang="en-US"/>
          </a:p>
        </p:txBody>
      </p:sp>
      <p:sp>
        <p:nvSpPr>
          <p:cNvPr id="94219" name="object 11"/>
          <p:cNvSpPr>
            <a:spLocks/>
          </p:cNvSpPr>
          <p:nvPr/>
        </p:nvSpPr>
        <p:spPr bwMode="auto">
          <a:xfrm>
            <a:off x="5624561" y="1697692"/>
            <a:ext cx="159712" cy="114860"/>
          </a:xfrm>
          <a:custGeom>
            <a:avLst/>
            <a:gdLst>
              <a:gd name="T0" fmla="*/ 77505 w 130810"/>
              <a:gd name="T1" fmla="*/ 0 h 130175"/>
              <a:gd name="T2" fmla="*/ 35782 w 130810"/>
              <a:gd name="T3" fmla="*/ 6148 h 130175"/>
              <a:gd name="T4" fmla="*/ 7068 w 130810"/>
              <a:gd name="T5" fmla="*/ 34988 h 130175"/>
              <a:gd name="T6" fmla="*/ 0 w 130810"/>
              <a:gd name="T7" fmla="*/ 57137 h 130175"/>
              <a:gd name="T8" fmla="*/ 699 w 130810"/>
              <a:gd name="T9" fmla="*/ 72654 h 130175"/>
              <a:gd name="T10" fmla="*/ 25713 w 130810"/>
              <a:gd name="T11" fmla="*/ 116725 h 130175"/>
              <a:gd name="T12" fmla="*/ 60247 w 130810"/>
              <a:gd name="T13" fmla="*/ 129846 h 130175"/>
              <a:gd name="T14" fmla="*/ 75633 w 130810"/>
              <a:gd name="T15" fmla="*/ 128948 h 130175"/>
              <a:gd name="T16" fmla="*/ 118429 w 130810"/>
              <a:gd name="T17" fmla="*/ 102876 h 130175"/>
              <a:gd name="T18" fmla="*/ 131557 w 130810"/>
              <a:gd name="T19" fmla="*/ 67987 h 130175"/>
              <a:gd name="T20" fmla="*/ 130333 w 130810"/>
              <a:gd name="T21" fmla="*/ 53432 h 130175"/>
              <a:gd name="T22" fmla="*/ 111695 w 130810"/>
              <a:gd name="T23" fmla="*/ 18778 h 130175"/>
              <a:gd name="T24" fmla="*/ 77505 w 130810"/>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10"/>
              <a:gd name="T40" fmla="*/ 0 h 130175"/>
              <a:gd name="T41" fmla="*/ 130810 w 130810"/>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10" h="130175">
                <a:moveTo>
                  <a:pt x="76945" y="0"/>
                </a:moveTo>
                <a:lnTo>
                  <a:pt x="35523" y="6148"/>
                </a:lnTo>
                <a:lnTo>
                  <a:pt x="7017" y="34988"/>
                </a:lnTo>
                <a:lnTo>
                  <a:pt x="0" y="57137"/>
                </a:lnTo>
                <a:lnTo>
                  <a:pt x="694" y="72654"/>
                </a:lnTo>
                <a:lnTo>
                  <a:pt x="25527" y="116725"/>
                </a:lnTo>
                <a:lnTo>
                  <a:pt x="59812" y="129846"/>
                </a:lnTo>
                <a:lnTo>
                  <a:pt x="75087" y="128948"/>
                </a:lnTo>
                <a:lnTo>
                  <a:pt x="117573" y="102876"/>
                </a:lnTo>
                <a:lnTo>
                  <a:pt x="130606" y="67987"/>
                </a:lnTo>
                <a:lnTo>
                  <a:pt x="129391" y="53432"/>
                </a:lnTo>
                <a:lnTo>
                  <a:pt x="110888" y="18778"/>
                </a:lnTo>
                <a:lnTo>
                  <a:pt x="76945" y="0"/>
                </a:lnTo>
                <a:close/>
              </a:path>
            </a:pathLst>
          </a:custGeom>
          <a:solidFill>
            <a:srgbClr val="000000"/>
          </a:solidFill>
          <a:ln w="9525">
            <a:noFill/>
            <a:round/>
            <a:headEnd/>
            <a:tailEnd/>
          </a:ln>
        </p:spPr>
        <p:txBody>
          <a:bodyPr lIns="0" tIns="0" rIns="0" bIns="0"/>
          <a:lstStyle/>
          <a:p>
            <a:endParaRPr lang="en-US"/>
          </a:p>
        </p:txBody>
      </p:sp>
      <p:sp>
        <p:nvSpPr>
          <p:cNvPr id="94220" name="object 12"/>
          <p:cNvSpPr>
            <a:spLocks/>
          </p:cNvSpPr>
          <p:nvPr/>
        </p:nvSpPr>
        <p:spPr bwMode="auto">
          <a:xfrm>
            <a:off x="5624561" y="2343431"/>
            <a:ext cx="159712" cy="114860"/>
          </a:xfrm>
          <a:custGeom>
            <a:avLst/>
            <a:gdLst>
              <a:gd name="T0" fmla="*/ 77542 w 130810"/>
              <a:gd name="T1" fmla="*/ 0 h 130175"/>
              <a:gd name="T2" fmla="*/ 35851 w 130810"/>
              <a:gd name="T3" fmla="*/ 6613 h 130175"/>
              <a:gd name="T4" fmla="*/ 7013 w 130810"/>
              <a:gd name="T5" fmla="*/ 35069 h 130175"/>
              <a:gd name="T6" fmla="*/ 0 w 130810"/>
              <a:gd name="T7" fmla="*/ 57310 h 130175"/>
              <a:gd name="T8" fmla="*/ 729 w 130810"/>
              <a:gd name="T9" fmla="*/ 72897 h 130175"/>
              <a:gd name="T10" fmla="*/ 25920 w 130810"/>
              <a:gd name="T11" fmla="*/ 116893 h 130175"/>
              <a:gd name="T12" fmla="*/ 60651 w 130810"/>
              <a:gd name="T13" fmla="*/ 129678 h 130175"/>
              <a:gd name="T14" fmla="*/ 75928 w 130810"/>
              <a:gd name="T15" fmla="*/ 128753 h 130175"/>
              <a:gd name="T16" fmla="*/ 118611 w 130810"/>
              <a:gd name="T17" fmla="*/ 103159 h 130175"/>
              <a:gd name="T18" fmla="*/ 131607 w 130810"/>
              <a:gd name="T19" fmla="*/ 67543 h 130175"/>
              <a:gd name="T20" fmla="*/ 130365 w 130810"/>
              <a:gd name="T21" fmla="*/ 53902 h 130175"/>
              <a:gd name="T22" fmla="*/ 111731 w 130810"/>
              <a:gd name="T23" fmla="*/ 18585 h 130175"/>
              <a:gd name="T24" fmla="*/ 77542 w 130810"/>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10"/>
              <a:gd name="T40" fmla="*/ 0 h 130175"/>
              <a:gd name="T41" fmla="*/ 130810 w 130810"/>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10" h="130175">
                <a:moveTo>
                  <a:pt x="76982" y="0"/>
                </a:moveTo>
                <a:lnTo>
                  <a:pt x="35592" y="6613"/>
                </a:lnTo>
                <a:lnTo>
                  <a:pt x="6962" y="35069"/>
                </a:lnTo>
                <a:lnTo>
                  <a:pt x="0" y="57310"/>
                </a:lnTo>
                <a:lnTo>
                  <a:pt x="724" y="72897"/>
                </a:lnTo>
                <a:lnTo>
                  <a:pt x="25733" y="116893"/>
                </a:lnTo>
                <a:lnTo>
                  <a:pt x="60213" y="129678"/>
                </a:lnTo>
                <a:lnTo>
                  <a:pt x="75379" y="128753"/>
                </a:lnTo>
                <a:lnTo>
                  <a:pt x="117754" y="103159"/>
                </a:lnTo>
                <a:lnTo>
                  <a:pt x="130656" y="67543"/>
                </a:lnTo>
                <a:lnTo>
                  <a:pt x="129423" y="53902"/>
                </a:lnTo>
                <a:lnTo>
                  <a:pt x="110924" y="18585"/>
                </a:lnTo>
                <a:lnTo>
                  <a:pt x="76982" y="0"/>
                </a:lnTo>
                <a:close/>
              </a:path>
            </a:pathLst>
          </a:custGeom>
          <a:solidFill>
            <a:srgbClr val="000000"/>
          </a:solidFill>
          <a:ln w="9525">
            <a:noFill/>
            <a:round/>
            <a:headEnd/>
            <a:tailEnd/>
          </a:ln>
        </p:spPr>
        <p:txBody>
          <a:bodyPr lIns="0" tIns="0" rIns="0" bIns="0"/>
          <a:lstStyle/>
          <a:p>
            <a:endParaRPr lang="en-US"/>
          </a:p>
        </p:txBody>
      </p:sp>
      <p:sp>
        <p:nvSpPr>
          <p:cNvPr id="94221" name="object 13"/>
          <p:cNvSpPr>
            <a:spLocks/>
          </p:cNvSpPr>
          <p:nvPr/>
        </p:nvSpPr>
        <p:spPr bwMode="auto">
          <a:xfrm>
            <a:off x="5624561" y="2989170"/>
            <a:ext cx="159712" cy="114860"/>
          </a:xfrm>
          <a:custGeom>
            <a:avLst/>
            <a:gdLst>
              <a:gd name="T0" fmla="*/ 77542 w 130810"/>
              <a:gd name="T1" fmla="*/ 0 h 130175"/>
              <a:gd name="T2" fmla="*/ 35851 w 130810"/>
              <a:gd name="T3" fmla="*/ 6613 h 130175"/>
              <a:gd name="T4" fmla="*/ 7013 w 130810"/>
              <a:gd name="T5" fmla="*/ 35069 h 130175"/>
              <a:gd name="T6" fmla="*/ 0 w 130810"/>
              <a:gd name="T7" fmla="*/ 57310 h 130175"/>
              <a:gd name="T8" fmla="*/ 729 w 130810"/>
              <a:gd name="T9" fmla="*/ 72897 h 130175"/>
              <a:gd name="T10" fmla="*/ 25920 w 130810"/>
              <a:gd name="T11" fmla="*/ 116893 h 130175"/>
              <a:gd name="T12" fmla="*/ 60651 w 130810"/>
              <a:gd name="T13" fmla="*/ 129678 h 130175"/>
              <a:gd name="T14" fmla="*/ 75928 w 130810"/>
              <a:gd name="T15" fmla="*/ 128753 h 130175"/>
              <a:gd name="T16" fmla="*/ 118611 w 130810"/>
              <a:gd name="T17" fmla="*/ 103159 h 130175"/>
              <a:gd name="T18" fmla="*/ 131607 w 130810"/>
              <a:gd name="T19" fmla="*/ 67543 h 130175"/>
              <a:gd name="T20" fmla="*/ 130365 w 130810"/>
              <a:gd name="T21" fmla="*/ 53902 h 130175"/>
              <a:gd name="T22" fmla="*/ 111731 w 130810"/>
              <a:gd name="T23" fmla="*/ 18585 h 130175"/>
              <a:gd name="T24" fmla="*/ 77542 w 130810"/>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10"/>
              <a:gd name="T40" fmla="*/ 0 h 130175"/>
              <a:gd name="T41" fmla="*/ 130810 w 130810"/>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10" h="130175">
                <a:moveTo>
                  <a:pt x="76982" y="0"/>
                </a:moveTo>
                <a:lnTo>
                  <a:pt x="35592" y="6613"/>
                </a:lnTo>
                <a:lnTo>
                  <a:pt x="6962" y="35069"/>
                </a:lnTo>
                <a:lnTo>
                  <a:pt x="0" y="57310"/>
                </a:lnTo>
                <a:lnTo>
                  <a:pt x="724" y="72897"/>
                </a:lnTo>
                <a:lnTo>
                  <a:pt x="25733" y="116893"/>
                </a:lnTo>
                <a:lnTo>
                  <a:pt x="60213" y="129678"/>
                </a:lnTo>
                <a:lnTo>
                  <a:pt x="75379" y="128753"/>
                </a:lnTo>
                <a:lnTo>
                  <a:pt x="117754" y="103159"/>
                </a:lnTo>
                <a:lnTo>
                  <a:pt x="130656" y="67543"/>
                </a:lnTo>
                <a:lnTo>
                  <a:pt x="129423" y="53902"/>
                </a:lnTo>
                <a:lnTo>
                  <a:pt x="110924" y="18585"/>
                </a:lnTo>
                <a:lnTo>
                  <a:pt x="76982" y="0"/>
                </a:lnTo>
                <a:close/>
              </a:path>
            </a:pathLst>
          </a:custGeom>
          <a:solidFill>
            <a:srgbClr val="000000"/>
          </a:solidFill>
          <a:ln w="9525">
            <a:noFill/>
            <a:round/>
            <a:headEnd/>
            <a:tailEnd/>
          </a:ln>
        </p:spPr>
        <p:txBody>
          <a:bodyPr lIns="0" tIns="0" rIns="0" bIns="0"/>
          <a:lstStyle/>
          <a:p>
            <a:endParaRPr lang="en-US"/>
          </a:p>
        </p:txBody>
      </p:sp>
      <p:sp>
        <p:nvSpPr>
          <p:cNvPr id="94222" name="object 14"/>
          <p:cNvSpPr>
            <a:spLocks/>
          </p:cNvSpPr>
          <p:nvPr/>
        </p:nvSpPr>
        <p:spPr bwMode="auto">
          <a:xfrm>
            <a:off x="5624561" y="3634909"/>
            <a:ext cx="159712" cy="114860"/>
          </a:xfrm>
          <a:custGeom>
            <a:avLst/>
            <a:gdLst>
              <a:gd name="T0" fmla="*/ 77041 w 130810"/>
              <a:gd name="T1" fmla="*/ 0 h 130175"/>
              <a:gd name="T2" fmla="*/ 35267 w 130810"/>
              <a:gd name="T3" fmla="*/ 6101 h 130175"/>
              <a:gd name="T4" fmla="*/ 6985 w 130810"/>
              <a:gd name="T5" fmla="*/ 34307 h 130175"/>
              <a:gd name="T6" fmla="*/ 0 w 130810"/>
              <a:gd name="T7" fmla="*/ 57038 h 130175"/>
              <a:gd name="T8" fmla="*/ 730 w 130810"/>
              <a:gd name="T9" fmla="*/ 72957 h 130175"/>
              <a:gd name="T10" fmla="*/ 26093 w 130810"/>
              <a:gd name="T11" fmla="*/ 116141 h 130175"/>
              <a:gd name="T12" fmla="*/ 60634 w 130810"/>
              <a:gd name="T13" fmla="*/ 129934 h 130175"/>
              <a:gd name="T14" fmla="*/ 75758 w 130810"/>
              <a:gd name="T15" fmla="*/ 128837 h 130175"/>
              <a:gd name="T16" fmla="*/ 118553 w 130810"/>
              <a:gd name="T17" fmla="*/ 102097 h 130175"/>
              <a:gd name="T18" fmla="*/ 131599 w 130810"/>
              <a:gd name="T19" fmla="*/ 66914 h 130175"/>
              <a:gd name="T20" fmla="*/ 130360 w 130810"/>
              <a:gd name="T21" fmla="*/ 53068 h 130175"/>
              <a:gd name="T22" fmla="*/ 111684 w 130810"/>
              <a:gd name="T23" fmla="*/ 17351 h 130175"/>
              <a:gd name="T24" fmla="*/ 77041 w 130810"/>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10"/>
              <a:gd name="T40" fmla="*/ 0 h 130175"/>
              <a:gd name="T41" fmla="*/ 130810 w 130810"/>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10" h="130175">
                <a:moveTo>
                  <a:pt x="76484" y="0"/>
                </a:moveTo>
                <a:lnTo>
                  <a:pt x="35012" y="6101"/>
                </a:lnTo>
                <a:lnTo>
                  <a:pt x="6935" y="34307"/>
                </a:lnTo>
                <a:lnTo>
                  <a:pt x="0" y="57038"/>
                </a:lnTo>
                <a:lnTo>
                  <a:pt x="725" y="72957"/>
                </a:lnTo>
                <a:lnTo>
                  <a:pt x="25904" y="116141"/>
                </a:lnTo>
                <a:lnTo>
                  <a:pt x="60196" y="129934"/>
                </a:lnTo>
                <a:lnTo>
                  <a:pt x="75211" y="128837"/>
                </a:lnTo>
                <a:lnTo>
                  <a:pt x="117696" y="102097"/>
                </a:lnTo>
                <a:lnTo>
                  <a:pt x="130648" y="66914"/>
                </a:lnTo>
                <a:lnTo>
                  <a:pt x="129418" y="53068"/>
                </a:lnTo>
                <a:lnTo>
                  <a:pt x="110877" y="17351"/>
                </a:lnTo>
                <a:lnTo>
                  <a:pt x="76484" y="0"/>
                </a:lnTo>
                <a:close/>
              </a:path>
            </a:pathLst>
          </a:custGeom>
          <a:solidFill>
            <a:srgbClr val="000000"/>
          </a:solidFill>
          <a:ln w="9525">
            <a:noFill/>
            <a:round/>
            <a:headEnd/>
            <a:tailEnd/>
          </a:ln>
        </p:spPr>
        <p:txBody>
          <a:bodyPr lIns="0" tIns="0" rIns="0" bIns="0"/>
          <a:lstStyle/>
          <a:p>
            <a:endParaRPr lang="en-US"/>
          </a:p>
        </p:txBody>
      </p:sp>
      <p:sp>
        <p:nvSpPr>
          <p:cNvPr id="94223" name="object 15"/>
          <p:cNvSpPr>
            <a:spLocks/>
          </p:cNvSpPr>
          <p:nvPr/>
        </p:nvSpPr>
        <p:spPr bwMode="auto">
          <a:xfrm>
            <a:off x="5624561" y="4604218"/>
            <a:ext cx="159712" cy="114860"/>
          </a:xfrm>
          <a:custGeom>
            <a:avLst/>
            <a:gdLst>
              <a:gd name="T0" fmla="*/ 77041 w 130810"/>
              <a:gd name="T1" fmla="*/ 0 h 130175"/>
              <a:gd name="T2" fmla="*/ 35267 w 130810"/>
              <a:gd name="T3" fmla="*/ 6101 h 130175"/>
              <a:gd name="T4" fmla="*/ 6985 w 130810"/>
              <a:gd name="T5" fmla="*/ 34307 h 130175"/>
              <a:gd name="T6" fmla="*/ 0 w 130810"/>
              <a:gd name="T7" fmla="*/ 57038 h 130175"/>
              <a:gd name="T8" fmla="*/ 730 w 130810"/>
              <a:gd name="T9" fmla="*/ 72957 h 130175"/>
              <a:gd name="T10" fmla="*/ 26093 w 130810"/>
              <a:gd name="T11" fmla="*/ 116141 h 130175"/>
              <a:gd name="T12" fmla="*/ 60634 w 130810"/>
              <a:gd name="T13" fmla="*/ 129934 h 130175"/>
              <a:gd name="T14" fmla="*/ 75758 w 130810"/>
              <a:gd name="T15" fmla="*/ 128837 h 130175"/>
              <a:gd name="T16" fmla="*/ 118553 w 130810"/>
              <a:gd name="T17" fmla="*/ 102097 h 130175"/>
              <a:gd name="T18" fmla="*/ 131599 w 130810"/>
              <a:gd name="T19" fmla="*/ 66914 h 130175"/>
              <a:gd name="T20" fmla="*/ 130360 w 130810"/>
              <a:gd name="T21" fmla="*/ 53068 h 130175"/>
              <a:gd name="T22" fmla="*/ 111684 w 130810"/>
              <a:gd name="T23" fmla="*/ 17351 h 130175"/>
              <a:gd name="T24" fmla="*/ 77041 w 130810"/>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10"/>
              <a:gd name="T40" fmla="*/ 0 h 130175"/>
              <a:gd name="T41" fmla="*/ 130810 w 130810"/>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10" h="130175">
                <a:moveTo>
                  <a:pt x="76484" y="0"/>
                </a:moveTo>
                <a:lnTo>
                  <a:pt x="35012" y="6101"/>
                </a:lnTo>
                <a:lnTo>
                  <a:pt x="6935" y="34307"/>
                </a:lnTo>
                <a:lnTo>
                  <a:pt x="0" y="57038"/>
                </a:lnTo>
                <a:lnTo>
                  <a:pt x="725" y="72957"/>
                </a:lnTo>
                <a:lnTo>
                  <a:pt x="25904" y="116141"/>
                </a:lnTo>
                <a:lnTo>
                  <a:pt x="60196" y="129934"/>
                </a:lnTo>
                <a:lnTo>
                  <a:pt x="75211" y="128837"/>
                </a:lnTo>
                <a:lnTo>
                  <a:pt x="117696" y="102097"/>
                </a:lnTo>
                <a:lnTo>
                  <a:pt x="130648" y="66914"/>
                </a:lnTo>
                <a:lnTo>
                  <a:pt x="129418" y="53068"/>
                </a:lnTo>
                <a:lnTo>
                  <a:pt x="110877" y="17351"/>
                </a:lnTo>
                <a:lnTo>
                  <a:pt x="76484" y="0"/>
                </a:lnTo>
                <a:close/>
              </a:path>
            </a:pathLst>
          </a:custGeom>
          <a:solidFill>
            <a:srgbClr val="000000"/>
          </a:solidFill>
          <a:ln w="9525">
            <a:noFill/>
            <a:round/>
            <a:headEnd/>
            <a:tailEnd/>
          </a:ln>
        </p:spPr>
        <p:txBody>
          <a:bodyPr lIns="0" tIns="0" rIns="0" bIns="0"/>
          <a:lstStyle/>
          <a:p>
            <a:endParaRPr lang="en-US"/>
          </a:p>
        </p:txBody>
      </p:sp>
      <p:sp>
        <p:nvSpPr>
          <p:cNvPr id="94224" name="object 16"/>
          <p:cNvSpPr txBox="1">
            <a:spLocks noChangeArrowheads="1"/>
          </p:cNvSpPr>
          <p:nvPr/>
        </p:nvSpPr>
        <p:spPr bwMode="auto">
          <a:xfrm>
            <a:off x="6040198" y="972111"/>
            <a:ext cx="4077469" cy="4478149"/>
          </a:xfrm>
          <a:prstGeom prst="rect">
            <a:avLst/>
          </a:prstGeom>
          <a:noFill/>
          <a:ln w="9525">
            <a:noFill/>
            <a:miter lim="800000"/>
            <a:headEnd/>
            <a:tailEnd/>
          </a:ln>
        </p:spPr>
        <p:txBody>
          <a:bodyPr lIns="0" tIns="0" rIns="0" bIns="0">
            <a:spAutoFit/>
          </a:bodyPr>
          <a:lstStyle/>
          <a:p>
            <a:pPr marL="12700"/>
            <a:r>
              <a:rPr lang="en-US" sz="2400" dirty="0"/>
              <a:t>Zero - Day exploits</a:t>
            </a:r>
          </a:p>
          <a:p>
            <a:pPr marL="12700">
              <a:lnSpc>
                <a:spcPct val="200000"/>
              </a:lnSpc>
            </a:pPr>
            <a:r>
              <a:rPr lang="en-US" sz="2400" dirty="0"/>
              <a:t>Intellectual property theft Money demanding</a:t>
            </a:r>
          </a:p>
          <a:p>
            <a:pPr marL="12700"/>
            <a:endParaRPr lang="en-US" sz="2500" dirty="0">
              <a:latin typeface="Times New Roman" pitchFamily="18" charset="0"/>
              <a:cs typeface="Times New Roman" pitchFamily="18" charset="0"/>
            </a:endParaRPr>
          </a:p>
          <a:p>
            <a:pPr marL="12700"/>
            <a:r>
              <a:rPr lang="en-US" sz="2400" dirty="0"/>
              <a:t>Data manipulations</a:t>
            </a:r>
          </a:p>
          <a:p>
            <a:pPr marL="12700">
              <a:spcBef>
                <a:spcPts val="13"/>
              </a:spcBef>
            </a:pPr>
            <a:endParaRPr lang="en-US" sz="2500" dirty="0">
              <a:latin typeface="Times New Roman" pitchFamily="18" charset="0"/>
              <a:cs typeface="Times New Roman" pitchFamily="18" charset="0"/>
            </a:endParaRPr>
          </a:p>
          <a:p>
            <a:pPr marL="12700"/>
            <a:r>
              <a:rPr lang="en-US" sz="2400" dirty="0"/>
              <a:t>Man-in-the-middle attack - MITM</a:t>
            </a:r>
          </a:p>
          <a:p>
            <a:pPr marL="12700"/>
            <a:endParaRPr lang="en-US" sz="2500" dirty="0">
              <a:latin typeface="Times New Roman" pitchFamily="18" charset="0"/>
              <a:cs typeface="Times New Roman" pitchFamily="18" charset="0"/>
            </a:endParaRPr>
          </a:p>
          <a:p>
            <a:pPr marL="12700"/>
            <a:r>
              <a:rPr lang="en-US" sz="2400" dirty="0" err="1"/>
              <a:t>Roge</a:t>
            </a:r>
            <a:r>
              <a:rPr lang="en-US" sz="2400" dirty="0"/>
              <a:t> </a:t>
            </a:r>
            <a:r>
              <a:rPr lang="en-US" sz="2400" dirty="0" err="1"/>
              <a:t>softwares</a:t>
            </a:r>
            <a:r>
              <a:rPr lang="en-US" sz="2400" dirty="0"/>
              <a:t> / Pirated </a:t>
            </a:r>
            <a:r>
              <a:rPr lang="en-US" sz="2400" dirty="0" err="1"/>
              <a:t>softwar</a:t>
            </a:r>
            <a:endParaRPr lang="en-US" sz="2400" dirty="0"/>
          </a:p>
        </p:txBody>
      </p:sp>
      <p:sp>
        <p:nvSpPr>
          <p:cNvPr id="94226" name="object 18"/>
          <p:cNvSpPr>
            <a:spLocks noChangeArrowheads="1"/>
          </p:cNvSpPr>
          <p:nvPr/>
        </p:nvSpPr>
        <p:spPr bwMode="auto">
          <a:xfrm>
            <a:off x="3538683" y="1131794"/>
            <a:ext cx="1289242" cy="939894"/>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94227" name="object 19"/>
          <p:cNvSpPr>
            <a:spLocks noChangeArrowheads="1"/>
          </p:cNvSpPr>
          <p:nvPr/>
        </p:nvSpPr>
        <p:spPr bwMode="auto">
          <a:xfrm>
            <a:off x="0" y="5034243"/>
            <a:ext cx="2164773" cy="1018335"/>
          </a:xfrm>
          <a:prstGeom prst="rect">
            <a:avLst/>
          </a:prstGeom>
          <a:blipFill dpi="0" rotWithShape="1">
            <a:blip r:embed="rId4"/>
            <a:srcRect/>
            <a:stretch>
              <a:fillRect/>
            </a:stretch>
          </a:blipFill>
          <a:ln w="9525">
            <a:noFill/>
            <a:miter lim="800000"/>
            <a:headEnd/>
            <a:tailEnd/>
          </a:ln>
        </p:spPr>
        <p:txBody>
          <a:bodyPr lIns="0" tIns="0" rIns="0" bIns="0"/>
          <a:lstStyle/>
          <a:p>
            <a:endParaRPr lang="en-US"/>
          </a:p>
        </p:txBody>
      </p:sp>
      <p:sp>
        <p:nvSpPr>
          <p:cNvPr id="94245" name="object 37"/>
          <p:cNvSpPr>
            <a:spLocks noChangeArrowheads="1"/>
          </p:cNvSpPr>
          <p:nvPr/>
        </p:nvSpPr>
        <p:spPr bwMode="auto">
          <a:xfrm>
            <a:off x="7264016" y="4873159"/>
            <a:ext cx="250152" cy="190500"/>
          </a:xfrm>
          <a:prstGeom prst="rect">
            <a:avLst/>
          </a:prstGeom>
          <a:blipFill dpi="0" rotWithShape="1">
            <a:blip r:embed="rId5"/>
            <a:srcRect/>
            <a:stretch>
              <a:fillRect/>
            </a:stretch>
          </a:blipFill>
          <a:ln w="9525">
            <a:noFill/>
            <a:miter lim="800000"/>
            <a:headEnd/>
            <a:tailEnd/>
          </a:ln>
        </p:spPr>
        <p:txBody>
          <a:bodyPr lIns="0" tIns="0" rIns="0" bIns="0"/>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523149"/>
          </a:xfrm>
        </p:spPr>
        <p:txBody>
          <a:bodyPr tIns="158723" rtlCol="0">
            <a:normAutofit fontScale="90000"/>
          </a:bodyPr>
          <a:lstStyle/>
          <a:p>
            <a:pPr marL="326390" algn="ctr" eaLnBrk="1" fontAlgn="auto" hangingPunct="1">
              <a:spcBef>
                <a:spcPts val="0"/>
              </a:spcBef>
              <a:spcAft>
                <a:spcPts val="0"/>
              </a:spcAft>
              <a:defRPr/>
            </a:pPr>
            <a:r>
              <a:rPr b="1" spc="-10" dirty="0"/>
              <a:t>Cy</a:t>
            </a:r>
            <a:r>
              <a:rPr b="1" spc="15" dirty="0"/>
              <a:t>b</a:t>
            </a:r>
            <a:r>
              <a:rPr b="1" spc="5" dirty="0"/>
              <a:t>e</a:t>
            </a:r>
            <a:r>
              <a:rPr b="1" dirty="0"/>
              <a:t>r</a:t>
            </a:r>
            <a:r>
              <a:rPr b="1" spc="-15" dirty="0"/>
              <a:t> </a:t>
            </a:r>
            <a:r>
              <a:rPr b="1" dirty="0"/>
              <a:t>War</a:t>
            </a:r>
            <a:r>
              <a:rPr b="1" spc="-20" dirty="0"/>
              <a:t>f</a:t>
            </a:r>
            <a:r>
              <a:rPr b="1" dirty="0"/>
              <a:t>are</a:t>
            </a:r>
          </a:p>
        </p:txBody>
      </p:sp>
      <p:sp>
        <p:nvSpPr>
          <p:cNvPr id="95244" name="object 12"/>
          <p:cNvSpPr>
            <a:spLocks/>
          </p:cNvSpPr>
          <p:nvPr/>
        </p:nvSpPr>
        <p:spPr bwMode="auto">
          <a:xfrm>
            <a:off x="542637" y="2465295"/>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39 w 130809"/>
              <a:gd name="T9" fmla="*/ 73042 h 130175"/>
              <a:gd name="T10" fmla="*/ 26149 w 130809"/>
              <a:gd name="T11" fmla="*/ 116186 h 130175"/>
              <a:gd name="T12" fmla="*/ 60720 w 130809"/>
              <a:gd name="T13" fmla="*/ 129940 h 130175"/>
              <a:gd name="T14" fmla="*/ 75821 w 130809"/>
              <a:gd name="T15" fmla="*/ 128836 h 130175"/>
              <a:gd name="T16" fmla="*/ 119232 w 130809"/>
              <a:gd name="T17" fmla="*/ 102067 h 130175"/>
              <a:gd name="T18" fmla="*/ 131621 w 130809"/>
              <a:gd name="T19" fmla="*/ 66858 h 130175"/>
              <a:gd name="T20" fmla="*/ 130573 w 130809"/>
              <a:gd name="T21" fmla="*/ 53030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4" y="73042"/>
                </a:lnTo>
                <a:lnTo>
                  <a:pt x="25960" y="116186"/>
                </a:lnTo>
                <a:lnTo>
                  <a:pt x="60280" y="129940"/>
                </a:lnTo>
                <a:lnTo>
                  <a:pt x="75272" y="128836"/>
                </a:lnTo>
                <a:lnTo>
                  <a:pt x="118369" y="102067"/>
                </a:lnTo>
                <a:lnTo>
                  <a:pt x="130668" y="66858"/>
                </a:lnTo>
                <a:lnTo>
                  <a:pt x="129628" y="53030"/>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5245" name="object 13"/>
          <p:cNvSpPr>
            <a:spLocks/>
          </p:cNvSpPr>
          <p:nvPr/>
        </p:nvSpPr>
        <p:spPr bwMode="auto">
          <a:xfrm>
            <a:off x="8197273" y="2749644"/>
            <a:ext cx="32713" cy="172290"/>
          </a:xfrm>
          <a:custGeom>
            <a:avLst/>
            <a:gdLst>
              <a:gd name="T0" fmla="*/ 18957 w 26034"/>
              <a:gd name="T1" fmla="*/ 193233 h 195579"/>
              <a:gd name="T2" fmla="*/ 9478 w 26034"/>
              <a:gd name="T3" fmla="*/ 193233 h 195579"/>
              <a:gd name="T4" fmla="*/ 11058 w 26034"/>
              <a:gd name="T5" fmla="*/ 194755 h 195579"/>
              <a:gd name="T6" fmla="*/ 17377 w 26034"/>
              <a:gd name="T7" fmla="*/ 194755 h 195579"/>
              <a:gd name="T8" fmla="*/ 18957 w 26034"/>
              <a:gd name="T9" fmla="*/ 193233 h 195579"/>
              <a:gd name="T10" fmla="*/ 26856 w 26034"/>
              <a:gd name="T11" fmla="*/ 1521 h 195579"/>
              <a:gd name="T12" fmla="*/ 1579 w 26034"/>
              <a:gd name="T13" fmla="*/ 1521 h 195579"/>
              <a:gd name="T14" fmla="*/ 1579 w 26034"/>
              <a:gd name="T15" fmla="*/ 3042 h 195579"/>
              <a:gd name="T16" fmla="*/ 0 w 26034"/>
              <a:gd name="T17" fmla="*/ 3042 h 195579"/>
              <a:gd name="T18" fmla="*/ 0 w 26034"/>
              <a:gd name="T19" fmla="*/ 190190 h 195579"/>
              <a:gd name="T20" fmla="*/ 1579 w 26034"/>
              <a:gd name="T21" fmla="*/ 190190 h 195579"/>
              <a:gd name="T22" fmla="*/ 1579 w 26034"/>
              <a:gd name="T23" fmla="*/ 191712 h 195579"/>
              <a:gd name="T24" fmla="*/ 3159 w 26034"/>
              <a:gd name="T25" fmla="*/ 193233 h 195579"/>
              <a:gd name="T26" fmla="*/ 25277 w 26034"/>
              <a:gd name="T27" fmla="*/ 193233 h 195579"/>
              <a:gd name="T28" fmla="*/ 26856 w 26034"/>
              <a:gd name="T29" fmla="*/ 191712 h 195579"/>
              <a:gd name="T30" fmla="*/ 26856 w 26034"/>
              <a:gd name="T31" fmla="*/ 1521 h 195579"/>
              <a:gd name="T32" fmla="*/ 25277 w 26034"/>
              <a:gd name="T33" fmla="*/ 0 h 195579"/>
              <a:gd name="T34" fmla="*/ 3159 w 26034"/>
              <a:gd name="T35" fmla="*/ 0 h 195579"/>
              <a:gd name="T36" fmla="*/ 3159 w 26034"/>
              <a:gd name="T37" fmla="*/ 1521 h 195579"/>
              <a:gd name="T38" fmla="*/ 25277 w 26034"/>
              <a:gd name="T39" fmla="*/ 1521 h 195579"/>
              <a:gd name="T40" fmla="*/ 25277 w 26034"/>
              <a:gd name="T41" fmla="*/ 0 h 1955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34"/>
              <a:gd name="T64" fmla="*/ 0 h 195579"/>
              <a:gd name="T65" fmla="*/ 26034 w 26034"/>
              <a:gd name="T66" fmla="*/ 195579 h 1955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34" h="195579">
                <a:moveTo>
                  <a:pt x="18287" y="193547"/>
                </a:moveTo>
                <a:lnTo>
                  <a:pt x="9143" y="193547"/>
                </a:lnTo>
                <a:lnTo>
                  <a:pt x="10667" y="195071"/>
                </a:lnTo>
                <a:lnTo>
                  <a:pt x="16763" y="195071"/>
                </a:lnTo>
                <a:lnTo>
                  <a:pt x="18287" y="193547"/>
                </a:lnTo>
                <a:close/>
              </a:path>
              <a:path w="26034" h="195579">
                <a:moveTo>
                  <a:pt x="25907" y="1523"/>
                </a:moveTo>
                <a:lnTo>
                  <a:pt x="1523" y="1523"/>
                </a:lnTo>
                <a:lnTo>
                  <a:pt x="1523" y="3047"/>
                </a:lnTo>
                <a:lnTo>
                  <a:pt x="0" y="3047"/>
                </a:lnTo>
                <a:lnTo>
                  <a:pt x="0" y="190499"/>
                </a:lnTo>
                <a:lnTo>
                  <a:pt x="1523" y="190499"/>
                </a:lnTo>
                <a:lnTo>
                  <a:pt x="1523" y="192023"/>
                </a:lnTo>
                <a:lnTo>
                  <a:pt x="3047" y="193547"/>
                </a:lnTo>
                <a:lnTo>
                  <a:pt x="24383" y="193547"/>
                </a:lnTo>
                <a:lnTo>
                  <a:pt x="25907" y="192023"/>
                </a:lnTo>
                <a:lnTo>
                  <a:pt x="25907" y="1523"/>
                </a:lnTo>
                <a:close/>
              </a:path>
              <a:path w="26034" h="195579">
                <a:moveTo>
                  <a:pt x="24383" y="0"/>
                </a:moveTo>
                <a:lnTo>
                  <a:pt x="3047" y="0"/>
                </a:lnTo>
                <a:lnTo>
                  <a:pt x="3047" y="1523"/>
                </a:lnTo>
                <a:lnTo>
                  <a:pt x="24383" y="1523"/>
                </a:lnTo>
                <a:lnTo>
                  <a:pt x="24383" y="0"/>
                </a:lnTo>
                <a:close/>
              </a:path>
            </a:pathLst>
          </a:custGeom>
          <a:solidFill>
            <a:srgbClr val="000000"/>
          </a:solidFill>
          <a:ln w="9525">
            <a:noFill/>
            <a:round/>
            <a:headEnd/>
            <a:tailEnd/>
          </a:ln>
        </p:spPr>
        <p:txBody>
          <a:bodyPr lIns="0" tIns="0" rIns="0" bIns="0"/>
          <a:lstStyle/>
          <a:p>
            <a:endParaRPr lang="en-US"/>
          </a:p>
        </p:txBody>
      </p:sp>
      <p:sp>
        <p:nvSpPr>
          <p:cNvPr id="95246" name="object 14"/>
          <p:cNvSpPr>
            <a:spLocks/>
          </p:cNvSpPr>
          <p:nvPr/>
        </p:nvSpPr>
        <p:spPr bwMode="auto">
          <a:xfrm>
            <a:off x="8266545" y="2763652"/>
            <a:ext cx="107758" cy="159684"/>
          </a:xfrm>
          <a:custGeom>
            <a:avLst/>
            <a:gdLst>
              <a:gd name="T0" fmla="*/ 48767 w 88900"/>
              <a:gd name="T1" fmla="*/ 56190 h 181610"/>
              <a:gd name="T2" fmla="*/ 24383 w 88900"/>
              <a:gd name="T3" fmla="*/ 56190 h 181610"/>
              <a:gd name="T4" fmla="*/ 24383 w 88900"/>
              <a:gd name="T5" fmla="*/ 148829 h 181610"/>
              <a:gd name="T6" fmla="*/ 27431 w 88900"/>
              <a:gd name="T7" fmla="*/ 160978 h 181610"/>
              <a:gd name="T8" fmla="*/ 30479 w 88900"/>
              <a:gd name="T9" fmla="*/ 165534 h 181610"/>
              <a:gd name="T10" fmla="*/ 33527 w 88900"/>
              <a:gd name="T11" fmla="*/ 168572 h 181610"/>
              <a:gd name="T12" fmla="*/ 36575 w 88900"/>
              <a:gd name="T13" fmla="*/ 173128 h 181610"/>
              <a:gd name="T14" fmla="*/ 41147 w 88900"/>
              <a:gd name="T15" fmla="*/ 176165 h 181610"/>
              <a:gd name="T16" fmla="*/ 50291 w 88900"/>
              <a:gd name="T17" fmla="*/ 179202 h 181610"/>
              <a:gd name="T18" fmla="*/ 56387 w 88900"/>
              <a:gd name="T19" fmla="*/ 180721 h 181610"/>
              <a:gd name="T20" fmla="*/ 65531 w 88900"/>
              <a:gd name="T21" fmla="*/ 180721 h 181610"/>
              <a:gd name="T22" fmla="*/ 68579 w 88900"/>
              <a:gd name="T23" fmla="*/ 179202 h 181610"/>
              <a:gd name="T24" fmla="*/ 76199 w 88900"/>
              <a:gd name="T25" fmla="*/ 179202 h 181610"/>
              <a:gd name="T26" fmla="*/ 79247 w 88900"/>
              <a:gd name="T27" fmla="*/ 177684 h 181610"/>
              <a:gd name="T28" fmla="*/ 80771 w 88900"/>
              <a:gd name="T29" fmla="*/ 177684 h 181610"/>
              <a:gd name="T30" fmla="*/ 82295 w 88900"/>
              <a:gd name="T31" fmla="*/ 176165 h 181610"/>
              <a:gd name="T32" fmla="*/ 83819 w 88900"/>
              <a:gd name="T33" fmla="*/ 176165 h 181610"/>
              <a:gd name="T34" fmla="*/ 86867 w 88900"/>
              <a:gd name="T35" fmla="*/ 173128 h 181610"/>
              <a:gd name="T36" fmla="*/ 86867 w 88900"/>
              <a:gd name="T37" fmla="*/ 170090 h 181610"/>
              <a:gd name="T38" fmla="*/ 88391 w 88900"/>
              <a:gd name="T39" fmla="*/ 168572 h 181610"/>
              <a:gd name="T40" fmla="*/ 88391 w 88900"/>
              <a:gd name="T41" fmla="*/ 159460 h 181610"/>
              <a:gd name="T42" fmla="*/ 60959 w 88900"/>
              <a:gd name="T43" fmla="*/ 159460 h 181610"/>
              <a:gd name="T44" fmla="*/ 54863 w 88900"/>
              <a:gd name="T45" fmla="*/ 156422 h 181610"/>
              <a:gd name="T46" fmla="*/ 53339 w 88900"/>
              <a:gd name="T47" fmla="*/ 151866 h 181610"/>
              <a:gd name="T48" fmla="*/ 50291 w 88900"/>
              <a:gd name="T49" fmla="*/ 147310 h 181610"/>
              <a:gd name="T50" fmla="*/ 48767 w 88900"/>
              <a:gd name="T51" fmla="*/ 139717 h 181610"/>
              <a:gd name="T52" fmla="*/ 48767 w 88900"/>
              <a:gd name="T53" fmla="*/ 56190 h 181610"/>
              <a:gd name="T54" fmla="*/ 86867 w 88900"/>
              <a:gd name="T55" fmla="*/ 154903 h 181610"/>
              <a:gd name="T56" fmla="*/ 82295 w 88900"/>
              <a:gd name="T57" fmla="*/ 154903 h 181610"/>
              <a:gd name="T58" fmla="*/ 80771 w 88900"/>
              <a:gd name="T59" fmla="*/ 156422 h 181610"/>
              <a:gd name="T60" fmla="*/ 77723 w 88900"/>
              <a:gd name="T61" fmla="*/ 156422 h 181610"/>
              <a:gd name="T62" fmla="*/ 76199 w 88900"/>
              <a:gd name="T63" fmla="*/ 157941 h 181610"/>
              <a:gd name="T64" fmla="*/ 71627 w 88900"/>
              <a:gd name="T65" fmla="*/ 157941 h 181610"/>
              <a:gd name="T66" fmla="*/ 70103 w 88900"/>
              <a:gd name="T67" fmla="*/ 159460 h 181610"/>
              <a:gd name="T68" fmla="*/ 88391 w 88900"/>
              <a:gd name="T69" fmla="*/ 159460 h 181610"/>
              <a:gd name="T70" fmla="*/ 86867 w 88900"/>
              <a:gd name="T71" fmla="*/ 157941 h 181610"/>
              <a:gd name="T72" fmla="*/ 86867 w 88900"/>
              <a:gd name="T73" fmla="*/ 154903 h 181610"/>
              <a:gd name="T74" fmla="*/ 85343 w 88900"/>
              <a:gd name="T75" fmla="*/ 36447 h 181610"/>
              <a:gd name="T76" fmla="*/ 1523 w 88900"/>
              <a:gd name="T77" fmla="*/ 36447 h 181610"/>
              <a:gd name="T78" fmla="*/ 1523 w 88900"/>
              <a:gd name="T79" fmla="*/ 37966 h 181610"/>
              <a:gd name="T80" fmla="*/ 0 w 88900"/>
              <a:gd name="T81" fmla="*/ 39484 h 181610"/>
              <a:gd name="T82" fmla="*/ 0 w 88900"/>
              <a:gd name="T83" fmla="*/ 51634 h 181610"/>
              <a:gd name="T84" fmla="*/ 1523 w 88900"/>
              <a:gd name="T85" fmla="*/ 53152 h 181610"/>
              <a:gd name="T86" fmla="*/ 1523 w 88900"/>
              <a:gd name="T87" fmla="*/ 54671 h 181610"/>
              <a:gd name="T88" fmla="*/ 3047 w 88900"/>
              <a:gd name="T89" fmla="*/ 56190 h 181610"/>
              <a:gd name="T90" fmla="*/ 85343 w 88900"/>
              <a:gd name="T91" fmla="*/ 56190 h 181610"/>
              <a:gd name="T92" fmla="*/ 85343 w 88900"/>
              <a:gd name="T93" fmla="*/ 54671 h 181610"/>
              <a:gd name="T94" fmla="*/ 88391 w 88900"/>
              <a:gd name="T95" fmla="*/ 51634 h 181610"/>
              <a:gd name="T96" fmla="*/ 88391 w 88900"/>
              <a:gd name="T97" fmla="*/ 41003 h 181610"/>
              <a:gd name="T98" fmla="*/ 86867 w 88900"/>
              <a:gd name="T99" fmla="*/ 39484 h 181610"/>
              <a:gd name="T100" fmla="*/ 86867 w 88900"/>
              <a:gd name="T101" fmla="*/ 37966 h 181610"/>
              <a:gd name="T102" fmla="*/ 85343 w 88900"/>
              <a:gd name="T103" fmla="*/ 36447 h 181610"/>
              <a:gd name="T104" fmla="*/ 45719 w 88900"/>
              <a:gd name="T105" fmla="*/ 0 h 181610"/>
              <a:gd name="T106" fmla="*/ 25907 w 88900"/>
              <a:gd name="T107" fmla="*/ 0 h 181610"/>
              <a:gd name="T108" fmla="*/ 25907 w 88900"/>
              <a:gd name="T109" fmla="*/ 1518 h 181610"/>
              <a:gd name="T110" fmla="*/ 24383 w 88900"/>
              <a:gd name="T111" fmla="*/ 1518 h 181610"/>
              <a:gd name="T112" fmla="*/ 24383 w 88900"/>
              <a:gd name="T113" fmla="*/ 36447 h 181610"/>
              <a:gd name="T114" fmla="*/ 48767 w 88900"/>
              <a:gd name="T115" fmla="*/ 36447 h 181610"/>
              <a:gd name="T116" fmla="*/ 48767 w 88900"/>
              <a:gd name="T117" fmla="*/ 3036 h 181610"/>
              <a:gd name="T118" fmla="*/ 45719 w 88900"/>
              <a:gd name="T119" fmla="*/ 0 h 1816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900"/>
              <a:gd name="T181" fmla="*/ 0 h 181610"/>
              <a:gd name="T182" fmla="*/ 88900 w 88900"/>
              <a:gd name="T183" fmla="*/ 181610 h 1816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900" h="181610">
                <a:moveTo>
                  <a:pt x="48767" y="56387"/>
                </a:moveTo>
                <a:lnTo>
                  <a:pt x="24383" y="56387"/>
                </a:lnTo>
                <a:lnTo>
                  <a:pt x="24383" y="149351"/>
                </a:lnTo>
                <a:lnTo>
                  <a:pt x="27431" y="161543"/>
                </a:lnTo>
                <a:lnTo>
                  <a:pt x="30479" y="166115"/>
                </a:lnTo>
                <a:lnTo>
                  <a:pt x="33527" y="169163"/>
                </a:lnTo>
                <a:lnTo>
                  <a:pt x="36575" y="173735"/>
                </a:lnTo>
                <a:lnTo>
                  <a:pt x="41147" y="176783"/>
                </a:lnTo>
                <a:lnTo>
                  <a:pt x="50291" y="179831"/>
                </a:lnTo>
                <a:lnTo>
                  <a:pt x="56387" y="181355"/>
                </a:lnTo>
                <a:lnTo>
                  <a:pt x="65531" y="181355"/>
                </a:lnTo>
                <a:lnTo>
                  <a:pt x="68579" y="179831"/>
                </a:lnTo>
                <a:lnTo>
                  <a:pt x="76199" y="179831"/>
                </a:lnTo>
                <a:lnTo>
                  <a:pt x="79247" y="178307"/>
                </a:lnTo>
                <a:lnTo>
                  <a:pt x="80771" y="178307"/>
                </a:lnTo>
                <a:lnTo>
                  <a:pt x="82295" y="176783"/>
                </a:lnTo>
                <a:lnTo>
                  <a:pt x="83819" y="176783"/>
                </a:lnTo>
                <a:lnTo>
                  <a:pt x="86867" y="173735"/>
                </a:lnTo>
                <a:lnTo>
                  <a:pt x="86867" y="170687"/>
                </a:lnTo>
                <a:lnTo>
                  <a:pt x="88391" y="169163"/>
                </a:lnTo>
                <a:lnTo>
                  <a:pt x="88391" y="160019"/>
                </a:lnTo>
                <a:lnTo>
                  <a:pt x="60959" y="160019"/>
                </a:lnTo>
                <a:lnTo>
                  <a:pt x="54863" y="156971"/>
                </a:lnTo>
                <a:lnTo>
                  <a:pt x="53339" y="152399"/>
                </a:lnTo>
                <a:lnTo>
                  <a:pt x="50291" y="147827"/>
                </a:lnTo>
                <a:lnTo>
                  <a:pt x="48767" y="140207"/>
                </a:lnTo>
                <a:lnTo>
                  <a:pt x="48767" y="56387"/>
                </a:lnTo>
                <a:close/>
              </a:path>
              <a:path w="88900" h="181610">
                <a:moveTo>
                  <a:pt x="86867" y="155447"/>
                </a:moveTo>
                <a:lnTo>
                  <a:pt x="82295" y="155447"/>
                </a:lnTo>
                <a:lnTo>
                  <a:pt x="80771" y="156971"/>
                </a:lnTo>
                <a:lnTo>
                  <a:pt x="77723" y="156971"/>
                </a:lnTo>
                <a:lnTo>
                  <a:pt x="76199" y="158495"/>
                </a:lnTo>
                <a:lnTo>
                  <a:pt x="71627" y="158495"/>
                </a:lnTo>
                <a:lnTo>
                  <a:pt x="70103" y="160019"/>
                </a:lnTo>
                <a:lnTo>
                  <a:pt x="88391" y="160019"/>
                </a:lnTo>
                <a:lnTo>
                  <a:pt x="86867" y="158495"/>
                </a:lnTo>
                <a:lnTo>
                  <a:pt x="86867" y="155447"/>
                </a:lnTo>
                <a:close/>
              </a:path>
              <a:path w="88900" h="181610">
                <a:moveTo>
                  <a:pt x="85343" y="36575"/>
                </a:moveTo>
                <a:lnTo>
                  <a:pt x="1523" y="36575"/>
                </a:lnTo>
                <a:lnTo>
                  <a:pt x="1523" y="38099"/>
                </a:lnTo>
                <a:lnTo>
                  <a:pt x="0" y="39623"/>
                </a:lnTo>
                <a:lnTo>
                  <a:pt x="0" y="51815"/>
                </a:lnTo>
                <a:lnTo>
                  <a:pt x="1523" y="53339"/>
                </a:lnTo>
                <a:lnTo>
                  <a:pt x="1523" y="54863"/>
                </a:lnTo>
                <a:lnTo>
                  <a:pt x="3047" y="56387"/>
                </a:lnTo>
                <a:lnTo>
                  <a:pt x="85343" y="56387"/>
                </a:lnTo>
                <a:lnTo>
                  <a:pt x="85343" y="54863"/>
                </a:lnTo>
                <a:lnTo>
                  <a:pt x="88391" y="51815"/>
                </a:lnTo>
                <a:lnTo>
                  <a:pt x="88391" y="41147"/>
                </a:lnTo>
                <a:lnTo>
                  <a:pt x="86867" y="39623"/>
                </a:lnTo>
                <a:lnTo>
                  <a:pt x="86867" y="38099"/>
                </a:lnTo>
                <a:lnTo>
                  <a:pt x="85343" y="36575"/>
                </a:lnTo>
                <a:close/>
              </a:path>
              <a:path w="88900" h="181610">
                <a:moveTo>
                  <a:pt x="45719" y="0"/>
                </a:moveTo>
                <a:lnTo>
                  <a:pt x="25907" y="0"/>
                </a:lnTo>
                <a:lnTo>
                  <a:pt x="25907" y="1523"/>
                </a:lnTo>
                <a:lnTo>
                  <a:pt x="24383" y="1523"/>
                </a:lnTo>
                <a:lnTo>
                  <a:pt x="24383" y="36575"/>
                </a:lnTo>
                <a:lnTo>
                  <a:pt x="48767" y="36575"/>
                </a:lnTo>
                <a:lnTo>
                  <a:pt x="48767" y="3047"/>
                </a:lnTo>
                <a:lnTo>
                  <a:pt x="45719" y="0"/>
                </a:lnTo>
                <a:close/>
              </a:path>
            </a:pathLst>
          </a:custGeom>
          <a:solidFill>
            <a:srgbClr val="000000"/>
          </a:solidFill>
          <a:ln w="9525">
            <a:noFill/>
            <a:round/>
            <a:headEnd/>
            <a:tailEnd/>
          </a:ln>
        </p:spPr>
        <p:txBody>
          <a:bodyPr lIns="0" tIns="0" rIns="0" bIns="0"/>
          <a:lstStyle/>
          <a:p>
            <a:endParaRPr lang="en-US"/>
          </a:p>
        </p:txBody>
      </p:sp>
      <p:sp>
        <p:nvSpPr>
          <p:cNvPr id="95247" name="object 15"/>
          <p:cNvSpPr>
            <a:spLocks/>
          </p:cNvSpPr>
          <p:nvPr/>
        </p:nvSpPr>
        <p:spPr bwMode="auto">
          <a:xfrm>
            <a:off x="8391622" y="2737037"/>
            <a:ext cx="59651" cy="67235"/>
          </a:xfrm>
          <a:custGeom>
            <a:avLst/>
            <a:gdLst>
              <a:gd name="T0" fmla="*/ 12270 w 48895"/>
              <a:gd name="T1" fmla="*/ 74675 h 76200"/>
              <a:gd name="T2" fmla="*/ 3067 w 48895"/>
              <a:gd name="T3" fmla="*/ 74675 h 76200"/>
              <a:gd name="T4" fmla="*/ 4601 w 48895"/>
              <a:gd name="T5" fmla="*/ 76199 h 76200"/>
              <a:gd name="T6" fmla="*/ 10736 w 48895"/>
              <a:gd name="T7" fmla="*/ 76199 h 76200"/>
              <a:gd name="T8" fmla="*/ 12270 w 48895"/>
              <a:gd name="T9" fmla="*/ 74675 h 76200"/>
              <a:gd name="T10" fmla="*/ 44482 w 48895"/>
              <a:gd name="T11" fmla="*/ 0 h 76200"/>
              <a:gd name="T12" fmla="*/ 24541 w 48895"/>
              <a:gd name="T13" fmla="*/ 0 h 76200"/>
              <a:gd name="T14" fmla="*/ 24541 w 48895"/>
              <a:gd name="T15" fmla="*/ 1523 h 76200"/>
              <a:gd name="T16" fmla="*/ 23007 w 48895"/>
              <a:gd name="T17" fmla="*/ 3047 h 76200"/>
              <a:gd name="T18" fmla="*/ 21473 w 48895"/>
              <a:gd name="T19" fmla="*/ 3047 h 76200"/>
              <a:gd name="T20" fmla="*/ 21473 w 48895"/>
              <a:gd name="T21" fmla="*/ 4571 h 76200"/>
              <a:gd name="T22" fmla="*/ 19939 w 48895"/>
              <a:gd name="T23" fmla="*/ 7619 h 76200"/>
              <a:gd name="T24" fmla="*/ 19939 w 48895"/>
              <a:gd name="T25" fmla="*/ 30479 h 76200"/>
              <a:gd name="T26" fmla="*/ 0 w 48895"/>
              <a:gd name="T27" fmla="*/ 71627 h 76200"/>
              <a:gd name="T28" fmla="*/ 0 w 48895"/>
              <a:gd name="T29" fmla="*/ 74675 h 76200"/>
              <a:gd name="T30" fmla="*/ 16872 w 48895"/>
              <a:gd name="T31" fmla="*/ 74675 h 76200"/>
              <a:gd name="T32" fmla="*/ 16872 w 48895"/>
              <a:gd name="T33" fmla="*/ 73151 h 76200"/>
              <a:gd name="T34" fmla="*/ 18406 w 48895"/>
              <a:gd name="T35" fmla="*/ 73151 h 76200"/>
              <a:gd name="T36" fmla="*/ 18406 w 48895"/>
              <a:gd name="T37" fmla="*/ 71627 h 76200"/>
              <a:gd name="T38" fmla="*/ 19939 w 48895"/>
              <a:gd name="T39" fmla="*/ 71627 h 76200"/>
              <a:gd name="T40" fmla="*/ 39880 w 48895"/>
              <a:gd name="T41" fmla="*/ 41147 h 76200"/>
              <a:gd name="T42" fmla="*/ 41414 w 48895"/>
              <a:gd name="T43" fmla="*/ 38099 h 76200"/>
              <a:gd name="T44" fmla="*/ 42948 w 48895"/>
              <a:gd name="T45" fmla="*/ 36575 h 76200"/>
              <a:gd name="T46" fmla="*/ 44482 w 48895"/>
              <a:gd name="T47" fmla="*/ 33527 h 76200"/>
              <a:gd name="T48" fmla="*/ 46015 w 48895"/>
              <a:gd name="T49" fmla="*/ 32003 h 76200"/>
              <a:gd name="T50" fmla="*/ 46015 w 48895"/>
              <a:gd name="T51" fmla="*/ 28955 h 76200"/>
              <a:gd name="T52" fmla="*/ 47549 w 48895"/>
              <a:gd name="T53" fmla="*/ 27431 h 76200"/>
              <a:gd name="T54" fmla="*/ 47549 w 48895"/>
              <a:gd name="T55" fmla="*/ 24383 h 76200"/>
              <a:gd name="T56" fmla="*/ 49083 w 48895"/>
              <a:gd name="T57" fmla="*/ 22859 h 76200"/>
              <a:gd name="T58" fmla="*/ 49083 w 48895"/>
              <a:gd name="T59" fmla="*/ 4571 h 76200"/>
              <a:gd name="T60" fmla="*/ 44482 w 48895"/>
              <a:gd name="T61" fmla="*/ 0 h 762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8895"/>
              <a:gd name="T94" fmla="*/ 0 h 76200"/>
              <a:gd name="T95" fmla="*/ 48895 w 48895"/>
              <a:gd name="T96" fmla="*/ 76200 h 762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8895" h="76200">
                <a:moveTo>
                  <a:pt x="12191" y="74675"/>
                </a:moveTo>
                <a:lnTo>
                  <a:pt x="3047" y="74675"/>
                </a:lnTo>
                <a:lnTo>
                  <a:pt x="4571" y="76199"/>
                </a:lnTo>
                <a:lnTo>
                  <a:pt x="10667" y="76199"/>
                </a:lnTo>
                <a:lnTo>
                  <a:pt x="12191" y="74675"/>
                </a:lnTo>
                <a:close/>
              </a:path>
              <a:path w="48895" h="76200">
                <a:moveTo>
                  <a:pt x="44195" y="0"/>
                </a:moveTo>
                <a:lnTo>
                  <a:pt x="24383" y="0"/>
                </a:lnTo>
                <a:lnTo>
                  <a:pt x="24383" y="1523"/>
                </a:lnTo>
                <a:lnTo>
                  <a:pt x="22859" y="3047"/>
                </a:lnTo>
                <a:lnTo>
                  <a:pt x="21335" y="3047"/>
                </a:lnTo>
                <a:lnTo>
                  <a:pt x="21335" y="4571"/>
                </a:lnTo>
                <a:lnTo>
                  <a:pt x="19811" y="7619"/>
                </a:lnTo>
                <a:lnTo>
                  <a:pt x="19811" y="30479"/>
                </a:lnTo>
                <a:lnTo>
                  <a:pt x="0" y="71627"/>
                </a:lnTo>
                <a:lnTo>
                  <a:pt x="0" y="74675"/>
                </a:lnTo>
                <a:lnTo>
                  <a:pt x="16763" y="74675"/>
                </a:lnTo>
                <a:lnTo>
                  <a:pt x="16763" y="73151"/>
                </a:lnTo>
                <a:lnTo>
                  <a:pt x="18287" y="73151"/>
                </a:lnTo>
                <a:lnTo>
                  <a:pt x="18287" y="71627"/>
                </a:lnTo>
                <a:lnTo>
                  <a:pt x="19811" y="71627"/>
                </a:lnTo>
                <a:lnTo>
                  <a:pt x="39623" y="41147"/>
                </a:lnTo>
                <a:lnTo>
                  <a:pt x="41147" y="38099"/>
                </a:lnTo>
                <a:lnTo>
                  <a:pt x="42671" y="36575"/>
                </a:lnTo>
                <a:lnTo>
                  <a:pt x="44195" y="33527"/>
                </a:lnTo>
                <a:lnTo>
                  <a:pt x="45719" y="32003"/>
                </a:lnTo>
                <a:lnTo>
                  <a:pt x="45719" y="28955"/>
                </a:lnTo>
                <a:lnTo>
                  <a:pt x="47243" y="27431"/>
                </a:lnTo>
                <a:lnTo>
                  <a:pt x="47243" y="24383"/>
                </a:lnTo>
                <a:lnTo>
                  <a:pt x="48767" y="22859"/>
                </a:lnTo>
                <a:lnTo>
                  <a:pt x="48767" y="4571"/>
                </a:lnTo>
                <a:lnTo>
                  <a:pt x="44195" y="0"/>
                </a:lnTo>
                <a:close/>
              </a:path>
            </a:pathLst>
          </a:custGeom>
          <a:solidFill>
            <a:srgbClr val="000000"/>
          </a:solidFill>
          <a:ln w="9525">
            <a:noFill/>
            <a:round/>
            <a:headEnd/>
            <a:tailEnd/>
          </a:ln>
        </p:spPr>
        <p:txBody>
          <a:bodyPr lIns="0" tIns="0" rIns="0" bIns="0"/>
          <a:lstStyle/>
          <a:p>
            <a:endParaRPr lang="en-US"/>
          </a:p>
        </p:txBody>
      </p:sp>
      <p:sp>
        <p:nvSpPr>
          <p:cNvPr id="95248" name="object 16"/>
          <p:cNvSpPr>
            <a:spLocks/>
          </p:cNvSpPr>
          <p:nvPr/>
        </p:nvSpPr>
        <p:spPr bwMode="auto">
          <a:xfrm>
            <a:off x="8491682" y="2793066"/>
            <a:ext cx="115455" cy="130269"/>
          </a:xfrm>
          <a:custGeom>
            <a:avLst/>
            <a:gdLst>
              <a:gd name="T0" fmla="*/ 1533 w 94615"/>
              <a:gd name="T1" fmla="*/ 115576 h 147954"/>
              <a:gd name="T2" fmla="*/ 0 w 94615"/>
              <a:gd name="T3" fmla="*/ 117096 h 147954"/>
              <a:gd name="T4" fmla="*/ 1533 w 94615"/>
              <a:gd name="T5" fmla="*/ 133825 h 147954"/>
              <a:gd name="T6" fmla="*/ 3067 w 94615"/>
              <a:gd name="T7" fmla="*/ 136866 h 147954"/>
              <a:gd name="T8" fmla="*/ 7670 w 94615"/>
              <a:gd name="T9" fmla="*/ 139908 h 147954"/>
              <a:gd name="T10" fmla="*/ 13807 w 94615"/>
              <a:gd name="T11" fmla="*/ 141428 h 147954"/>
              <a:gd name="T12" fmla="*/ 24547 w 94615"/>
              <a:gd name="T13" fmla="*/ 144470 h 147954"/>
              <a:gd name="T14" fmla="*/ 32218 w 94615"/>
              <a:gd name="T15" fmla="*/ 145991 h 147954"/>
              <a:gd name="T16" fmla="*/ 50629 w 94615"/>
              <a:gd name="T17" fmla="*/ 147511 h 147954"/>
              <a:gd name="T18" fmla="*/ 70573 w 94615"/>
              <a:gd name="T19" fmla="*/ 141428 h 147954"/>
              <a:gd name="T20" fmla="*/ 79779 w 94615"/>
              <a:gd name="T21" fmla="*/ 135345 h 147954"/>
              <a:gd name="T22" fmla="*/ 88984 w 94615"/>
              <a:gd name="T23" fmla="*/ 127742 h 147954"/>
              <a:gd name="T24" fmla="*/ 23012 w 94615"/>
              <a:gd name="T25" fmla="*/ 123179 h 147954"/>
              <a:gd name="T26" fmla="*/ 10739 w 94615"/>
              <a:gd name="T27" fmla="*/ 118617 h 147954"/>
              <a:gd name="T28" fmla="*/ 6136 w 94615"/>
              <a:gd name="T29" fmla="*/ 115576 h 147954"/>
              <a:gd name="T30" fmla="*/ 36820 w 94615"/>
              <a:gd name="T31" fmla="*/ 0 h 147954"/>
              <a:gd name="T32" fmla="*/ 24547 w 94615"/>
              <a:gd name="T33" fmla="*/ 4561 h 147954"/>
              <a:gd name="T34" fmla="*/ 10739 w 94615"/>
              <a:gd name="T35" fmla="*/ 15206 h 147954"/>
              <a:gd name="T36" fmla="*/ 6136 w 94615"/>
              <a:gd name="T37" fmla="*/ 24331 h 147954"/>
              <a:gd name="T38" fmla="*/ 3067 w 94615"/>
              <a:gd name="T39" fmla="*/ 50184 h 147954"/>
              <a:gd name="T40" fmla="*/ 7670 w 94615"/>
              <a:gd name="T41" fmla="*/ 59308 h 147954"/>
              <a:gd name="T42" fmla="*/ 24547 w 94615"/>
              <a:gd name="T43" fmla="*/ 72995 h 147954"/>
              <a:gd name="T44" fmla="*/ 41423 w 94615"/>
              <a:gd name="T45" fmla="*/ 80598 h 147954"/>
              <a:gd name="T46" fmla="*/ 49094 w 94615"/>
              <a:gd name="T47" fmla="*/ 83640 h 147954"/>
              <a:gd name="T48" fmla="*/ 56765 w 94615"/>
              <a:gd name="T49" fmla="*/ 86681 h 147954"/>
              <a:gd name="T50" fmla="*/ 62902 w 94615"/>
              <a:gd name="T51" fmla="*/ 91244 h 147954"/>
              <a:gd name="T52" fmla="*/ 70573 w 94615"/>
              <a:gd name="T53" fmla="*/ 101889 h 147954"/>
              <a:gd name="T54" fmla="*/ 69039 w 94615"/>
              <a:gd name="T55" fmla="*/ 112534 h 147954"/>
              <a:gd name="T56" fmla="*/ 67505 w 94615"/>
              <a:gd name="T57" fmla="*/ 118617 h 147954"/>
              <a:gd name="T58" fmla="*/ 62902 w 94615"/>
              <a:gd name="T59" fmla="*/ 121659 h 147954"/>
              <a:gd name="T60" fmla="*/ 50629 w 94615"/>
              <a:gd name="T61" fmla="*/ 126221 h 147954"/>
              <a:gd name="T62" fmla="*/ 88984 w 94615"/>
              <a:gd name="T63" fmla="*/ 127742 h 147954"/>
              <a:gd name="T64" fmla="*/ 93587 w 94615"/>
              <a:gd name="T65" fmla="*/ 117096 h 147954"/>
              <a:gd name="T66" fmla="*/ 95121 w 94615"/>
              <a:gd name="T67" fmla="*/ 97327 h 147954"/>
              <a:gd name="T68" fmla="*/ 73642 w 94615"/>
              <a:gd name="T69" fmla="*/ 69953 h 147954"/>
              <a:gd name="T70" fmla="*/ 56765 w 94615"/>
              <a:gd name="T71" fmla="*/ 63870 h 147954"/>
              <a:gd name="T72" fmla="*/ 42957 w 94615"/>
              <a:gd name="T73" fmla="*/ 57787 h 147954"/>
              <a:gd name="T74" fmla="*/ 30684 w 94615"/>
              <a:gd name="T75" fmla="*/ 50184 h 147954"/>
              <a:gd name="T76" fmla="*/ 26081 w 94615"/>
              <a:gd name="T77" fmla="*/ 45621 h 147954"/>
              <a:gd name="T78" fmla="*/ 27615 w 94615"/>
              <a:gd name="T79" fmla="*/ 30414 h 147954"/>
              <a:gd name="T80" fmla="*/ 33752 w 94615"/>
              <a:gd name="T81" fmla="*/ 22810 h 147954"/>
              <a:gd name="T82" fmla="*/ 88984 w 94615"/>
              <a:gd name="T83" fmla="*/ 19769 h 147954"/>
              <a:gd name="T84" fmla="*/ 87450 w 94615"/>
              <a:gd name="T85" fmla="*/ 13686 h 147954"/>
              <a:gd name="T86" fmla="*/ 84382 w 94615"/>
              <a:gd name="T87" fmla="*/ 7603 h 147954"/>
              <a:gd name="T88" fmla="*/ 79779 w 94615"/>
              <a:gd name="T89" fmla="*/ 6082 h 147954"/>
              <a:gd name="T90" fmla="*/ 75176 w 94615"/>
              <a:gd name="T91" fmla="*/ 3040 h 147954"/>
              <a:gd name="T92" fmla="*/ 70573 w 94615"/>
              <a:gd name="T93" fmla="*/ 1520 h 147954"/>
              <a:gd name="T94" fmla="*/ 62902 w 94615"/>
              <a:gd name="T95" fmla="*/ 0 h 147954"/>
              <a:gd name="T96" fmla="*/ 59834 w 94615"/>
              <a:gd name="T97" fmla="*/ 19769 h 147954"/>
              <a:gd name="T98" fmla="*/ 67505 w 94615"/>
              <a:gd name="T99" fmla="*/ 21289 h 147954"/>
              <a:gd name="T100" fmla="*/ 78245 w 94615"/>
              <a:gd name="T101" fmla="*/ 27372 h 147954"/>
              <a:gd name="T102" fmla="*/ 84382 w 94615"/>
              <a:gd name="T103" fmla="*/ 30414 h 147954"/>
              <a:gd name="T104" fmla="*/ 85916 w 94615"/>
              <a:gd name="T105" fmla="*/ 28893 h 147954"/>
              <a:gd name="T106" fmla="*/ 87450 w 94615"/>
              <a:gd name="T107" fmla="*/ 27372 h 147954"/>
              <a:gd name="T108" fmla="*/ 88984 w 94615"/>
              <a:gd name="T109" fmla="*/ 19769 h 1479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615"/>
              <a:gd name="T166" fmla="*/ 0 h 147954"/>
              <a:gd name="T167" fmla="*/ 94615 w 94615"/>
              <a:gd name="T168" fmla="*/ 147954 h 1479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615" h="147954">
                <a:moveTo>
                  <a:pt x="6095" y="115823"/>
                </a:moveTo>
                <a:lnTo>
                  <a:pt x="1523" y="115823"/>
                </a:lnTo>
                <a:lnTo>
                  <a:pt x="1523" y="117347"/>
                </a:lnTo>
                <a:lnTo>
                  <a:pt x="0" y="117347"/>
                </a:lnTo>
                <a:lnTo>
                  <a:pt x="0" y="132587"/>
                </a:lnTo>
                <a:lnTo>
                  <a:pt x="1523" y="134111"/>
                </a:lnTo>
                <a:lnTo>
                  <a:pt x="1523" y="135635"/>
                </a:lnTo>
                <a:lnTo>
                  <a:pt x="3047" y="137159"/>
                </a:lnTo>
                <a:lnTo>
                  <a:pt x="4571" y="137159"/>
                </a:lnTo>
                <a:lnTo>
                  <a:pt x="7619" y="140207"/>
                </a:lnTo>
                <a:lnTo>
                  <a:pt x="10667" y="141731"/>
                </a:lnTo>
                <a:lnTo>
                  <a:pt x="13715" y="141731"/>
                </a:lnTo>
                <a:lnTo>
                  <a:pt x="19811" y="144779"/>
                </a:lnTo>
                <a:lnTo>
                  <a:pt x="24383" y="144779"/>
                </a:lnTo>
                <a:lnTo>
                  <a:pt x="28955" y="146303"/>
                </a:lnTo>
                <a:lnTo>
                  <a:pt x="32003" y="146303"/>
                </a:lnTo>
                <a:lnTo>
                  <a:pt x="36575" y="147827"/>
                </a:lnTo>
                <a:lnTo>
                  <a:pt x="50291" y="147827"/>
                </a:lnTo>
                <a:lnTo>
                  <a:pt x="62483" y="144779"/>
                </a:lnTo>
                <a:lnTo>
                  <a:pt x="70103" y="141731"/>
                </a:lnTo>
                <a:lnTo>
                  <a:pt x="74675" y="140207"/>
                </a:lnTo>
                <a:lnTo>
                  <a:pt x="79247" y="135635"/>
                </a:lnTo>
                <a:lnTo>
                  <a:pt x="83819" y="132587"/>
                </a:lnTo>
                <a:lnTo>
                  <a:pt x="88391" y="128015"/>
                </a:lnTo>
                <a:lnTo>
                  <a:pt x="36575" y="128015"/>
                </a:lnTo>
                <a:lnTo>
                  <a:pt x="22859" y="123443"/>
                </a:lnTo>
                <a:lnTo>
                  <a:pt x="19811" y="123443"/>
                </a:lnTo>
                <a:lnTo>
                  <a:pt x="10667" y="118871"/>
                </a:lnTo>
                <a:lnTo>
                  <a:pt x="9143" y="117347"/>
                </a:lnTo>
                <a:lnTo>
                  <a:pt x="6095" y="115823"/>
                </a:lnTo>
                <a:close/>
              </a:path>
              <a:path w="94615" h="147954">
                <a:moveTo>
                  <a:pt x="62483" y="0"/>
                </a:moveTo>
                <a:lnTo>
                  <a:pt x="36575" y="0"/>
                </a:lnTo>
                <a:lnTo>
                  <a:pt x="30479" y="3047"/>
                </a:lnTo>
                <a:lnTo>
                  <a:pt x="24383" y="4571"/>
                </a:lnTo>
                <a:lnTo>
                  <a:pt x="15239" y="10667"/>
                </a:lnTo>
                <a:lnTo>
                  <a:pt x="10667" y="15239"/>
                </a:lnTo>
                <a:lnTo>
                  <a:pt x="7619" y="19811"/>
                </a:lnTo>
                <a:lnTo>
                  <a:pt x="6095" y="24383"/>
                </a:lnTo>
                <a:lnTo>
                  <a:pt x="3047" y="28955"/>
                </a:lnTo>
                <a:lnTo>
                  <a:pt x="3047" y="50291"/>
                </a:lnTo>
                <a:lnTo>
                  <a:pt x="6095" y="54863"/>
                </a:lnTo>
                <a:lnTo>
                  <a:pt x="7619" y="59435"/>
                </a:lnTo>
                <a:lnTo>
                  <a:pt x="19811" y="71627"/>
                </a:lnTo>
                <a:lnTo>
                  <a:pt x="24383" y="73151"/>
                </a:lnTo>
                <a:lnTo>
                  <a:pt x="27431" y="76199"/>
                </a:lnTo>
                <a:lnTo>
                  <a:pt x="41147" y="80771"/>
                </a:lnTo>
                <a:lnTo>
                  <a:pt x="44195" y="82295"/>
                </a:lnTo>
                <a:lnTo>
                  <a:pt x="48767" y="83819"/>
                </a:lnTo>
                <a:lnTo>
                  <a:pt x="51815" y="85343"/>
                </a:lnTo>
                <a:lnTo>
                  <a:pt x="56387" y="86867"/>
                </a:lnTo>
                <a:lnTo>
                  <a:pt x="59435" y="89915"/>
                </a:lnTo>
                <a:lnTo>
                  <a:pt x="62483" y="91439"/>
                </a:lnTo>
                <a:lnTo>
                  <a:pt x="67055" y="96011"/>
                </a:lnTo>
                <a:lnTo>
                  <a:pt x="70103" y="102107"/>
                </a:lnTo>
                <a:lnTo>
                  <a:pt x="70103" y="109727"/>
                </a:lnTo>
                <a:lnTo>
                  <a:pt x="68579" y="112775"/>
                </a:lnTo>
                <a:lnTo>
                  <a:pt x="68579" y="115823"/>
                </a:lnTo>
                <a:lnTo>
                  <a:pt x="67055" y="118871"/>
                </a:lnTo>
                <a:lnTo>
                  <a:pt x="64007" y="120395"/>
                </a:lnTo>
                <a:lnTo>
                  <a:pt x="62483" y="121919"/>
                </a:lnTo>
                <a:lnTo>
                  <a:pt x="53339" y="126491"/>
                </a:lnTo>
                <a:lnTo>
                  <a:pt x="50291" y="126491"/>
                </a:lnTo>
                <a:lnTo>
                  <a:pt x="45719" y="128015"/>
                </a:lnTo>
                <a:lnTo>
                  <a:pt x="88391" y="128015"/>
                </a:lnTo>
                <a:lnTo>
                  <a:pt x="89915" y="121919"/>
                </a:lnTo>
                <a:lnTo>
                  <a:pt x="92963" y="117347"/>
                </a:lnTo>
                <a:lnTo>
                  <a:pt x="94487" y="111251"/>
                </a:lnTo>
                <a:lnTo>
                  <a:pt x="94487" y="97535"/>
                </a:lnTo>
                <a:lnTo>
                  <a:pt x="76199" y="73151"/>
                </a:lnTo>
                <a:lnTo>
                  <a:pt x="73151" y="70103"/>
                </a:lnTo>
                <a:lnTo>
                  <a:pt x="59435" y="65531"/>
                </a:lnTo>
                <a:lnTo>
                  <a:pt x="56387" y="64007"/>
                </a:lnTo>
                <a:lnTo>
                  <a:pt x="51815" y="60959"/>
                </a:lnTo>
                <a:lnTo>
                  <a:pt x="42671" y="57911"/>
                </a:lnTo>
                <a:lnTo>
                  <a:pt x="33527" y="53339"/>
                </a:lnTo>
                <a:lnTo>
                  <a:pt x="30479" y="50291"/>
                </a:lnTo>
                <a:lnTo>
                  <a:pt x="28955" y="47243"/>
                </a:lnTo>
                <a:lnTo>
                  <a:pt x="25907" y="45719"/>
                </a:lnTo>
                <a:lnTo>
                  <a:pt x="25907" y="32003"/>
                </a:lnTo>
                <a:lnTo>
                  <a:pt x="27431" y="30479"/>
                </a:lnTo>
                <a:lnTo>
                  <a:pt x="28955" y="27431"/>
                </a:lnTo>
                <a:lnTo>
                  <a:pt x="33527" y="22859"/>
                </a:lnTo>
                <a:lnTo>
                  <a:pt x="39623" y="19811"/>
                </a:lnTo>
                <a:lnTo>
                  <a:pt x="88391" y="19811"/>
                </a:lnTo>
                <a:lnTo>
                  <a:pt x="88391" y="15239"/>
                </a:lnTo>
                <a:lnTo>
                  <a:pt x="86867" y="13715"/>
                </a:lnTo>
                <a:lnTo>
                  <a:pt x="86867" y="10667"/>
                </a:lnTo>
                <a:lnTo>
                  <a:pt x="83819" y="7619"/>
                </a:lnTo>
                <a:lnTo>
                  <a:pt x="82295" y="7619"/>
                </a:lnTo>
                <a:lnTo>
                  <a:pt x="79247" y="6095"/>
                </a:lnTo>
                <a:lnTo>
                  <a:pt x="77723" y="4571"/>
                </a:lnTo>
                <a:lnTo>
                  <a:pt x="74675" y="3047"/>
                </a:lnTo>
                <a:lnTo>
                  <a:pt x="73151" y="3047"/>
                </a:lnTo>
                <a:lnTo>
                  <a:pt x="70103" y="1523"/>
                </a:lnTo>
                <a:lnTo>
                  <a:pt x="67055" y="1523"/>
                </a:lnTo>
                <a:lnTo>
                  <a:pt x="62483" y="0"/>
                </a:lnTo>
                <a:close/>
              </a:path>
              <a:path w="94615" h="147954">
                <a:moveTo>
                  <a:pt x="88391" y="19811"/>
                </a:moveTo>
                <a:lnTo>
                  <a:pt x="59435" y="19811"/>
                </a:lnTo>
                <a:lnTo>
                  <a:pt x="64007" y="21335"/>
                </a:lnTo>
                <a:lnTo>
                  <a:pt x="67055" y="21335"/>
                </a:lnTo>
                <a:lnTo>
                  <a:pt x="76199" y="25907"/>
                </a:lnTo>
                <a:lnTo>
                  <a:pt x="77723" y="27431"/>
                </a:lnTo>
                <a:lnTo>
                  <a:pt x="80771" y="27431"/>
                </a:lnTo>
                <a:lnTo>
                  <a:pt x="83819" y="30479"/>
                </a:lnTo>
                <a:lnTo>
                  <a:pt x="85343" y="30479"/>
                </a:lnTo>
                <a:lnTo>
                  <a:pt x="85343" y="28955"/>
                </a:lnTo>
                <a:lnTo>
                  <a:pt x="86867" y="28955"/>
                </a:lnTo>
                <a:lnTo>
                  <a:pt x="86867" y="27431"/>
                </a:lnTo>
                <a:lnTo>
                  <a:pt x="88391" y="25907"/>
                </a:lnTo>
                <a:lnTo>
                  <a:pt x="88391" y="19811"/>
                </a:lnTo>
                <a:close/>
              </a:path>
            </a:pathLst>
          </a:custGeom>
          <a:solidFill>
            <a:srgbClr val="000000"/>
          </a:solidFill>
          <a:ln w="9525">
            <a:noFill/>
            <a:round/>
            <a:headEnd/>
            <a:tailEnd/>
          </a:ln>
        </p:spPr>
        <p:txBody>
          <a:bodyPr lIns="0" tIns="0" rIns="0" bIns="0"/>
          <a:lstStyle/>
          <a:p>
            <a:endParaRPr lang="en-US"/>
          </a:p>
        </p:txBody>
      </p:sp>
      <p:sp>
        <p:nvSpPr>
          <p:cNvPr id="95249" name="object 17"/>
          <p:cNvSpPr>
            <a:spLocks/>
          </p:cNvSpPr>
          <p:nvPr/>
        </p:nvSpPr>
        <p:spPr bwMode="auto">
          <a:xfrm>
            <a:off x="542637" y="3756773"/>
            <a:ext cx="159713" cy="114860"/>
          </a:xfrm>
          <a:custGeom>
            <a:avLst/>
            <a:gdLst>
              <a:gd name="T0" fmla="*/ 78116 w 130809"/>
              <a:gd name="T1" fmla="*/ 0 h 130175"/>
              <a:gd name="T2" fmla="*/ 35483 w 130809"/>
              <a:gd name="T3" fmla="*/ 6098 h 130175"/>
              <a:gd name="T4" fmla="*/ 7123 w 130809"/>
              <a:gd name="T5" fmla="*/ 34826 h 130175"/>
              <a:gd name="T6" fmla="*/ 0 w 130809"/>
              <a:gd name="T7" fmla="*/ 56910 h 130175"/>
              <a:gd name="T8" fmla="*/ 722 w 130809"/>
              <a:gd name="T9" fmla="*/ 72837 h 130175"/>
              <a:gd name="T10" fmla="*/ 26066 w 130809"/>
              <a:gd name="T11" fmla="*/ 116651 h 130175"/>
              <a:gd name="T12" fmla="*/ 60600 w 130809"/>
              <a:gd name="T13" fmla="*/ 129871 h 130175"/>
              <a:gd name="T14" fmla="*/ 75734 w 130809"/>
              <a:gd name="T15" fmla="*/ 128946 h 130175"/>
              <a:gd name="T16" fmla="*/ 119137 w 130809"/>
              <a:gd name="T17" fmla="*/ 102173 h 130175"/>
              <a:gd name="T18" fmla="*/ 131588 w 130809"/>
              <a:gd name="T19" fmla="*/ 67061 h 130175"/>
              <a:gd name="T20" fmla="*/ 130499 w 130809"/>
              <a:gd name="T21" fmla="*/ 52803 h 130175"/>
              <a:gd name="T22" fmla="*/ 101683 w 130809"/>
              <a:gd name="T23" fmla="*/ 9751 h 130175"/>
              <a:gd name="T24" fmla="*/ 7811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50" y="0"/>
                </a:moveTo>
                <a:lnTo>
                  <a:pt x="35226" y="6098"/>
                </a:lnTo>
                <a:lnTo>
                  <a:pt x="7071" y="34826"/>
                </a:lnTo>
                <a:lnTo>
                  <a:pt x="0" y="56910"/>
                </a:lnTo>
                <a:lnTo>
                  <a:pt x="717" y="72837"/>
                </a:lnTo>
                <a:lnTo>
                  <a:pt x="25877" y="116651"/>
                </a:lnTo>
                <a:lnTo>
                  <a:pt x="60161" y="129871"/>
                </a:lnTo>
                <a:lnTo>
                  <a:pt x="75186" y="128946"/>
                </a:lnTo>
                <a:lnTo>
                  <a:pt x="118274" y="102173"/>
                </a:lnTo>
                <a:lnTo>
                  <a:pt x="130635" y="67061"/>
                </a:lnTo>
                <a:lnTo>
                  <a:pt x="129554" y="52803"/>
                </a:lnTo>
                <a:lnTo>
                  <a:pt x="100947" y="9751"/>
                </a:lnTo>
                <a:lnTo>
                  <a:pt x="77550" y="0"/>
                </a:lnTo>
                <a:close/>
              </a:path>
            </a:pathLst>
          </a:custGeom>
          <a:solidFill>
            <a:srgbClr val="000000"/>
          </a:solidFill>
          <a:ln w="9525">
            <a:noFill/>
            <a:round/>
            <a:headEnd/>
            <a:tailEnd/>
          </a:ln>
        </p:spPr>
        <p:txBody>
          <a:bodyPr lIns="0" tIns="0" rIns="0" bIns="0"/>
          <a:lstStyle/>
          <a:p>
            <a:endParaRPr lang="en-US"/>
          </a:p>
        </p:txBody>
      </p:sp>
      <p:sp>
        <p:nvSpPr>
          <p:cNvPr id="95250" name="object 18"/>
          <p:cNvSpPr txBox="1">
            <a:spLocks noChangeArrowheads="1"/>
          </p:cNvSpPr>
          <p:nvPr/>
        </p:nvSpPr>
        <p:spPr bwMode="auto">
          <a:xfrm>
            <a:off x="971336" y="1369440"/>
            <a:ext cx="9769379" cy="4154581"/>
          </a:xfrm>
          <a:prstGeom prst="rect">
            <a:avLst/>
          </a:prstGeom>
          <a:noFill/>
          <a:ln w="9525">
            <a:noFill/>
            <a:miter lim="800000"/>
            <a:headEnd/>
            <a:tailEnd/>
          </a:ln>
        </p:spPr>
        <p:txBody>
          <a:bodyPr lIns="0" tIns="0" rIns="0" bIns="0">
            <a:spAutoFit/>
          </a:bodyPr>
          <a:lstStyle/>
          <a:p>
            <a:pPr marL="12700"/>
            <a:r>
              <a:rPr lang="en-US" sz="2400" dirty="0"/>
              <a:t>Cyber warfare is </a:t>
            </a:r>
            <a:r>
              <a:rPr lang="en-US" sz="2400" dirty="0">
                <a:solidFill>
                  <a:srgbClr val="FF0000"/>
                </a:solidFill>
              </a:rPr>
              <a:t>the action </a:t>
            </a:r>
            <a:r>
              <a:rPr lang="en-US" sz="2400" dirty="0"/>
              <a:t>that taken by </a:t>
            </a:r>
            <a:r>
              <a:rPr lang="en-US" sz="2400" dirty="0">
                <a:solidFill>
                  <a:srgbClr val="FF0000"/>
                </a:solidFill>
              </a:rPr>
              <a:t>national / international </a:t>
            </a:r>
            <a:r>
              <a:rPr lang="en-US" sz="2400" dirty="0"/>
              <a:t>organizations or groups to </a:t>
            </a:r>
            <a:r>
              <a:rPr lang="en-US" sz="2400" dirty="0">
                <a:solidFill>
                  <a:srgbClr val="FF0000"/>
                </a:solidFill>
              </a:rPr>
              <a:t>attack and damage targeted computers </a:t>
            </a:r>
            <a:r>
              <a:rPr lang="en-US" sz="2400" dirty="0"/>
              <a:t>or </a:t>
            </a:r>
            <a:r>
              <a:rPr lang="en-US" sz="2400" dirty="0">
                <a:solidFill>
                  <a:srgbClr val="FF0000"/>
                </a:solidFill>
              </a:rPr>
              <a:t>digital infrastructure </a:t>
            </a:r>
            <a:r>
              <a:rPr lang="en-US" sz="2400" dirty="0"/>
              <a:t>by using internet.</a:t>
            </a:r>
          </a:p>
          <a:p>
            <a:pPr marL="12700" algn="just">
              <a:spcBef>
                <a:spcPts val="13"/>
              </a:spcBef>
            </a:pPr>
            <a:r>
              <a:rPr lang="en-US" sz="2400" dirty="0"/>
              <a:t>Examples: </a:t>
            </a:r>
            <a:r>
              <a:rPr lang="en-US" sz="2400" dirty="0" err="1"/>
              <a:t>DDos</a:t>
            </a:r>
            <a:r>
              <a:rPr lang="en-US" sz="2400" dirty="0"/>
              <a:t> attack, network spoofing, computer virus, etc.</a:t>
            </a:r>
          </a:p>
          <a:p>
            <a:pPr marL="12700"/>
            <a:endParaRPr lang="en-US" sz="2500" dirty="0">
              <a:latin typeface="Times New Roman" pitchFamily="18" charset="0"/>
              <a:cs typeface="Times New Roman" pitchFamily="18" charset="0"/>
            </a:endParaRPr>
          </a:p>
          <a:p>
            <a:pPr marL="12700" algn="just"/>
            <a:r>
              <a:rPr lang="en-US" sz="2400" dirty="0"/>
              <a:t>Cyber warfare can present multiple threats for </a:t>
            </a:r>
            <a:r>
              <a:rPr lang="en-US" sz="2400" dirty="0">
                <a:solidFill>
                  <a:srgbClr val="FF0000"/>
                </a:solidFill>
              </a:rPr>
              <a:t>targeted nations or  organizations  or  even  individual  persons</a:t>
            </a:r>
            <a:r>
              <a:rPr lang="en-US" sz="2400" dirty="0"/>
              <a:t>.          a  long  term program !</a:t>
            </a:r>
          </a:p>
          <a:p>
            <a:pPr marL="12700"/>
            <a:endParaRPr lang="en-US" sz="2500" dirty="0">
              <a:latin typeface="Times New Roman" pitchFamily="18" charset="0"/>
              <a:cs typeface="Times New Roman" pitchFamily="18" charset="0"/>
            </a:endParaRPr>
          </a:p>
          <a:p>
            <a:pPr marL="12700" algn="just"/>
            <a:r>
              <a:rPr lang="en-US" sz="2400" dirty="0"/>
              <a:t>Most    basic    cyber    attacks    are    using    traditional    warfare technology.  Like  </a:t>
            </a:r>
            <a:r>
              <a:rPr lang="en-US" sz="2400" dirty="0">
                <a:solidFill>
                  <a:srgbClr val="FF0000"/>
                </a:solidFill>
              </a:rPr>
              <a:t>network  spoofing  </a:t>
            </a:r>
            <a:r>
              <a:rPr lang="en-US" sz="2400" dirty="0"/>
              <a:t>(in  this  attack,  the  attacker successfully still identity and use it for his own advantages ) </a:t>
            </a:r>
            <a:r>
              <a:rPr lang="en-US" sz="2400" dirty="0">
                <a:solidFill>
                  <a:srgbClr val="FF0000"/>
                </a:solidFill>
              </a:rPr>
              <a:t>or virus(warm or </a:t>
            </a:r>
            <a:r>
              <a:rPr lang="en-US" sz="2400" dirty="0" err="1">
                <a:solidFill>
                  <a:srgbClr val="FF0000"/>
                </a:solidFill>
              </a:rPr>
              <a:t>trojan</a:t>
            </a:r>
            <a:r>
              <a:rPr lang="en-US" sz="2400" dirty="0">
                <a:solidFill>
                  <a:srgbClr val="FF0000"/>
                </a:solidFill>
              </a:rPr>
              <a:t> horse</a:t>
            </a:r>
            <a:r>
              <a:rPr lang="en-US"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ym typeface="+mn-ea"/>
              </a:rPr>
              <a:t>Introduction to Cyber Security- Basic Cyber Security Concepts </a:t>
            </a:r>
            <a:endParaRPr lang="en-US"/>
          </a:p>
        </p:txBody>
      </p:sp>
      <p:sp>
        <p:nvSpPr>
          <p:cNvPr id="3" name="Content Placeholder 2"/>
          <p:cNvSpPr>
            <a:spLocks noGrp="1"/>
          </p:cNvSpPr>
          <p:nvPr>
            <p:ph idx="1"/>
          </p:nvPr>
        </p:nvSpPr>
        <p:spPr>
          <a:xfrm>
            <a:off x="838200" y="1551709"/>
            <a:ext cx="10515600" cy="4625254"/>
          </a:xfrm>
        </p:spPr>
        <p:txBody>
          <a:bodyPr>
            <a:normAutofit fontScale="92500" lnSpcReduction="10000"/>
          </a:bodyPr>
          <a:lstStyle/>
          <a:p>
            <a:pPr marL="0" indent="0">
              <a:buNone/>
            </a:pPr>
            <a:endParaRPr lang="en-US" dirty="0"/>
          </a:p>
          <a:p>
            <a:r>
              <a:rPr lang="en-US" dirty="0"/>
              <a:t>Cyber security is the most concerned matter as </a:t>
            </a:r>
            <a:r>
              <a:rPr lang="en-US" dirty="0">
                <a:solidFill>
                  <a:srgbClr val="FF0000"/>
                </a:solidFill>
              </a:rPr>
              <a:t>cyber threats and attacks are overgrowing. </a:t>
            </a:r>
          </a:p>
          <a:p>
            <a:r>
              <a:rPr lang="en-US" dirty="0"/>
              <a:t>Attackers are now using </a:t>
            </a:r>
            <a:r>
              <a:rPr lang="en-US" dirty="0">
                <a:solidFill>
                  <a:srgbClr val="FF0000"/>
                </a:solidFill>
              </a:rPr>
              <a:t>more sophisticated techniques </a:t>
            </a:r>
            <a:r>
              <a:rPr lang="en-US" dirty="0"/>
              <a:t>to target the systems. </a:t>
            </a:r>
          </a:p>
          <a:p>
            <a:r>
              <a:rPr lang="en-US" dirty="0"/>
              <a:t>Individuals, small-scale businesses or large organization, </a:t>
            </a:r>
            <a:r>
              <a:rPr lang="en-US" dirty="0">
                <a:solidFill>
                  <a:srgbClr val="FF0000"/>
                </a:solidFill>
              </a:rPr>
              <a:t>are all being impacted. </a:t>
            </a:r>
            <a:endParaRPr lang="en-US" dirty="0" smtClean="0">
              <a:solidFill>
                <a:srgbClr val="FF0000"/>
              </a:solidFill>
            </a:endParaRPr>
          </a:p>
          <a:p>
            <a:endParaRPr lang="en-US" dirty="0">
              <a:solidFill>
                <a:srgbClr val="FF0000"/>
              </a:solidFill>
            </a:endParaRPr>
          </a:p>
          <a:p>
            <a:r>
              <a:rPr lang="en-US" dirty="0"/>
              <a:t>So, all these firms whether IT or non-IT firms have understood the importance of Cyber Security and focusing on </a:t>
            </a:r>
            <a:r>
              <a:rPr lang="en-US" dirty="0">
                <a:solidFill>
                  <a:srgbClr val="0000FF"/>
                </a:solidFill>
              </a:rPr>
              <a:t>adopting all possible measures to deal with cyber threats.</a:t>
            </a:r>
          </a:p>
        </p:txBody>
      </p:sp>
      <p:sp>
        <p:nvSpPr>
          <p:cNvPr id="4" name="Slide Number Placeholder 3"/>
          <p:cNvSpPr>
            <a:spLocks noGrp="1"/>
          </p:cNvSpPr>
          <p:nvPr>
            <p:ph type="sldNum" sz="quarter" idx="12"/>
          </p:nvPr>
        </p:nvSpPr>
        <p:spPr/>
        <p:txBody>
          <a:bodyPr/>
          <a:lstStyle/>
          <a:p>
            <a:fld id="{9B618960-8005-486C-9A75-10CB2AAC16F9}"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14589"/>
          </a:xfrm>
        </p:spPr>
        <p:txBody>
          <a:bodyPr tIns="311111" rtlCol="0">
            <a:normAutofit fontScale="90000"/>
          </a:bodyPr>
          <a:lstStyle/>
          <a:p>
            <a:pPr marL="326390" algn="ctr" eaLnBrk="1" fontAlgn="auto" hangingPunct="1">
              <a:spcBef>
                <a:spcPts val="0"/>
              </a:spcBef>
              <a:spcAft>
                <a:spcPts val="0"/>
              </a:spcAft>
              <a:defRPr/>
            </a:pPr>
            <a:r>
              <a:rPr spc="-10" dirty="0">
                <a:solidFill>
                  <a:srgbClr val="FF0000"/>
                </a:solidFill>
              </a:rPr>
              <a:t>Cy</a:t>
            </a:r>
            <a:r>
              <a:rPr spc="15" dirty="0">
                <a:solidFill>
                  <a:srgbClr val="FF0000"/>
                </a:solidFill>
              </a:rPr>
              <a:t>b</a:t>
            </a:r>
            <a:r>
              <a:rPr spc="5" dirty="0">
                <a:solidFill>
                  <a:srgbClr val="FF0000"/>
                </a:solidFill>
              </a:rPr>
              <a:t>e</a:t>
            </a:r>
            <a:r>
              <a:rPr dirty="0">
                <a:solidFill>
                  <a:srgbClr val="FF0000"/>
                </a:solidFill>
              </a:rPr>
              <a:t>r</a:t>
            </a:r>
            <a:r>
              <a:rPr spc="-15" dirty="0">
                <a:solidFill>
                  <a:srgbClr val="FF0000"/>
                </a:solidFill>
              </a:rPr>
              <a:t> </a:t>
            </a:r>
            <a:r>
              <a:rPr dirty="0">
                <a:solidFill>
                  <a:srgbClr val="FF0000"/>
                </a:solidFill>
              </a:rPr>
              <a:t>War</a:t>
            </a:r>
            <a:r>
              <a:rPr spc="-20" dirty="0">
                <a:solidFill>
                  <a:srgbClr val="FF0000"/>
                </a:solidFill>
              </a:rPr>
              <a:t>f</a:t>
            </a:r>
            <a:r>
              <a:rPr dirty="0">
                <a:solidFill>
                  <a:srgbClr val="FF0000"/>
                </a:solidFill>
              </a:rPr>
              <a:t>are</a:t>
            </a:r>
          </a:p>
        </p:txBody>
      </p:sp>
      <p:sp>
        <p:nvSpPr>
          <p:cNvPr id="96259" name="object 3"/>
          <p:cNvSpPr>
            <a:spLocks/>
          </p:cNvSpPr>
          <p:nvPr/>
        </p:nvSpPr>
        <p:spPr bwMode="auto">
          <a:xfrm>
            <a:off x="542637" y="1699093"/>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6260" name="object 4"/>
          <p:cNvSpPr>
            <a:spLocks/>
          </p:cNvSpPr>
          <p:nvPr/>
        </p:nvSpPr>
        <p:spPr bwMode="auto">
          <a:xfrm>
            <a:off x="542637" y="2667001"/>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6261" name="object 5"/>
          <p:cNvSpPr txBox="1">
            <a:spLocks noChangeArrowheads="1"/>
          </p:cNvSpPr>
          <p:nvPr/>
        </p:nvSpPr>
        <p:spPr bwMode="auto">
          <a:xfrm>
            <a:off x="391028" y="1375201"/>
            <a:ext cx="10321636" cy="4478149"/>
          </a:xfrm>
          <a:prstGeom prst="rect">
            <a:avLst/>
          </a:prstGeom>
          <a:noFill/>
          <a:ln w="9525">
            <a:noFill/>
            <a:miter lim="800000"/>
            <a:headEnd/>
            <a:tailEnd/>
          </a:ln>
        </p:spPr>
        <p:txBody>
          <a:bodyPr lIns="0" tIns="0" rIns="0" bIns="0">
            <a:spAutoFit/>
          </a:bodyPr>
          <a:lstStyle/>
          <a:p>
            <a:pPr marL="12700" algn="just"/>
            <a:r>
              <a:rPr lang="en-US" sz="2400" dirty="0"/>
              <a:t>Targets can be soft or hard !</a:t>
            </a:r>
          </a:p>
          <a:p>
            <a:pPr marL="12700">
              <a:spcBef>
                <a:spcPts val="13"/>
              </a:spcBef>
            </a:pPr>
            <a:endParaRPr lang="en-US" sz="2500" dirty="0">
              <a:latin typeface="Times New Roman" pitchFamily="18" charset="0"/>
              <a:cs typeface="Times New Roman" pitchFamily="18" charset="0"/>
            </a:endParaRPr>
          </a:p>
          <a:p>
            <a:pPr marL="12700"/>
            <a:r>
              <a:rPr lang="en-US" sz="2400" dirty="0"/>
              <a:t>Hard  target	- gain access to physical  devices and mislead it or misuse it.</a:t>
            </a:r>
          </a:p>
          <a:p>
            <a:pPr marL="12700"/>
            <a:r>
              <a:rPr lang="en-US" sz="2400" dirty="0" smtClean="0"/>
              <a:t>Example</a:t>
            </a:r>
            <a:r>
              <a:rPr lang="en-US" sz="2400" dirty="0"/>
              <a:t>: in 2007, Israel Spoofed Syria's Air Defense System[3]. Soft	target	</a:t>
            </a:r>
            <a:r>
              <a:rPr lang="en-US" sz="2400" dirty="0" smtClean="0"/>
              <a:t>-</a:t>
            </a:r>
            <a:r>
              <a:rPr lang="en-US" sz="2400" dirty="0" err="1" smtClean="0"/>
              <a:t>Unauthorised</a:t>
            </a:r>
            <a:r>
              <a:rPr lang="en-US" sz="2400" dirty="0"/>
              <a:t>	access	to	computer	system	and retrieving secret </a:t>
            </a:r>
            <a:r>
              <a:rPr lang="en-US" sz="2400" dirty="0" err="1"/>
              <a:t>informations</a:t>
            </a:r>
            <a:r>
              <a:rPr lang="en-US" sz="2400" dirty="0" smtClean="0"/>
              <a:t>.</a:t>
            </a:r>
          </a:p>
          <a:p>
            <a:pPr marL="12700"/>
            <a:endParaRPr lang="en-US" sz="2400" dirty="0"/>
          </a:p>
          <a:p>
            <a:pPr marL="12700"/>
            <a:r>
              <a:rPr lang="en-US" sz="2400" dirty="0"/>
              <a:t>Example: Cyber Espionage and digital propaganda.</a:t>
            </a:r>
          </a:p>
          <a:p>
            <a:pPr marL="12700"/>
            <a:endParaRPr lang="en-US" sz="2500" dirty="0">
              <a:latin typeface="Times New Roman" pitchFamily="18" charset="0"/>
              <a:cs typeface="Times New Roman" pitchFamily="18" charset="0"/>
            </a:endParaRPr>
          </a:p>
          <a:p>
            <a:pPr marL="12700" algn="just"/>
            <a:r>
              <a:rPr lang="en-US" sz="2400" dirty="0"/>
              <a:t>One of the famous and very popular examples for modern advanced cyber warfare is, </a:t>
            </a:r>
            <a:r>
              <a:rPr lang="en-US" sz="2400" b="1" dirty="0"/>
              <a:t>PRISM project </a:t>
            </a:r>
            <a:r>
              <a:rPr lang="en-US" sz="2400" dirty="0"/>
              <a:t>by NSA - National Security Agency - USA.</a:t>
            </a:r>
          </a:p>
          <a:p>
            <a:pPr marL="12700"/>
            <a:endParaRPr lang="en-US" sz="2500" dirty="0">
              <a:latin typeface="Times New Roman" pitchFamily="18" charset="0"/>
              <a:cs typeface="Times New Roman" pitchFamily="18" charset="0"/>
            </a:endParaRPr>
          </a:p>
        </p:txBody>
      </p:sp>
      <p:sp>
        <p:nvSpPr>
          <p:cNvPr id="96263" name="object 7"/>
          <p:cNvSpPr>
            <a:spLocks noChangeArrowheads="1"/>
          </p:cNvSpPr>
          <p:nvPr/>
        </p:nvSpPr>
        <p:spPr bwMode="auto">
          <a:xfrm>
            <a:off x="8774546" y="537883"/>
            <a:ext cx="1373909" cy="731184"/>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96272" name="object 16"/>
          <p:cNvSpPr>
            <a:spLocks noChangeArrowheads="1"/>
          </p:cNvSpPr>
          <p:nvPr/>
        </p:nvSpPr>
        <p:spPr bwMode="auto">
          <a:xfrm>
            <a:off x="2209030" y="5305985"/>
            <a:ext cx="92364" cy="22412"/>
          </a:xfrm>
          <a:prstGeom prst="rect">
            <a:avLst/>
          </a:prstGeom>
          <a:blipFill dpi="0" rotWithShape="1">
            <a:blip r:embed="rId4"/>
            <a:srcRect/>
            <a:stretch>
              <a:fillRect/>
            </a:stretch>
          </a:blipFill>
          <a:ln w="9525">
            <a:noFill/>
            <a:miter lim="800000"/>
            <a:headEnd/>
            <a:tailEnd/>
          </a:ln>
        </p:spPr>
        <p:txBody>
          <a:bodyPr lIns="0" tIns="0" rIns="0" bIns="0"/>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457835"/>
          </a:xfrm>
        </p:spPr>
        <p:txBody>
          <a:bodyPr tIns="158139" rtlCol="0">
            <a:normAutofit fontScale="90000"/>
          </a:bodyPr>
          <a:lstStyle/>
          <a:p>
            <a:pPr marL="242570" algn="ctr" eaLnBrk="1" fontAlgn="auto" hangingPunct="1">
              <a:spcBef>
                <a:spcPts val="0"/>
              </a:spcBef>
              <a:spcAft>
                <a:spcPts val="0"/>
              </a:spcAft>
              <a:defRPr/>
            </a:pPr>
            <a:r>
              <a:rPr spc="5" dirty="0"/>
              <a:t>T</a:t>
            </a:r>
            <a:r>
              <a:rPr spc="-10" dirty="0"/>
              <a:t>y</a:t>
            </a:r>
            <a:r>
              <a:rPr spc="-20" dirty="0"/>
              <a:t>p</a:t>
            </a:r>
            <a:r>
              <a:rPr dirty="0"/>
              <a:t>e</a:t>
            </a:r>
            <a:r>
              <a:rPr spc="-15" dirty="0"/>
              <a:t> </a:t>
            </a:r>
            <a:r>
              <a:rPr spc="5" dirty="0"/>
              <a:t>o</a:t>
            </a:r>
            <a:r>
              <a:rPr dirty="0"/>
              <a:t>f</a:t>
            </a:r>
            <a:r>
              <a:rPr spc="-5" dirty="0"/>
              <a:t> </a:t>
            </a:r>
            <a:r>
              <a:rPr spc="20" dirty="0"/>
              <a:t>C</a:t>
            </a:r>
            <a:r>
              <a:rPr spc="-10" dirty="0"/>
              <a:t>y</a:t>
            </a:r>
            <a:r>
              <a:rPr spc="-20" dirty="0"/>
              <a:t>b</a:t>
            </a:r>
            <a:r>
              <a:rPr spc="5" dirty="0"/>
              <a:t>e</a:t>
            </a:r>
            <a:r>
              <a:rPr dirty="0"/>
              <a:t>r</a:t>
            </a:r>
            <a:r>
              <a:rPr spc="15" dirty="0"/>
              <a:t> </a:t>
            </a:r>
            <a:r>
              <a:rPr dirty="0"/>
              <a:t>W</a:t>
            </a:r>
            <a:r>
              <a:rPr spc="-30" dirty="0"/>
              <a:t>a</a:t>
            </a:r>
            <a:r>
              <a:rPr dirty="0"/>
              <a:t>r</a:t>
            </a:r>
            <a:r>
              <a:rPr spc="15" dirty="0"/>
              <a:t>f</a:t>
            </a:r>
            <a:r>
              <a:rPr dirty="0"/>
              <a:t>are</a:t>
            </a:r>
          </a:p>
        </p:txBody>
      </p:sp>
      <p:sp>
        <p:nvSpPr>
          <p:cNvPr id="97283" name="object 3"/>
          <p:cNvSpPr>
            <a:spLocks/>
          </p:cNvSpPr>
          <p:nvPr/>
        </p:nvSpPr>
        <p:spPr bwMode="auto">
          <a:xfrm>
            <a:off x="696576" y="1074365"/>
            <a:ext cx="159713" cy="114860"/>
          </a:xfrm>
          <a:custGeom>
            <a:avLst/>
            <a:gdLst>
              <a:gd name="T0" fmla="*/ 78152 w 130809"/>
              <a:gd name="T1" fmla="*/ 0 h 130175"/>
              <a:gd name="T2" fmla="*/ 35766 w 130809"/>
              <a:gd name="T3" fmla="*/ 6344 h 130175"/>
              <a:gd name="T4" fmla="*/ 7112 w 130809"/>
              <a:gd name="T5" fmla="*/ 35115 h 130175"/>
              <a:gd name="T6" fmla="*/ 0 w 130809"/>
              <a:gd name="T7" fmla="*/ 57263 h 130175"/>
              <a:gd name="T8" fmla="*/ 711 w 130809"/>
              <a:gd name="T9" fmla="*/ 72620 h 130175"/>
              <a:gd name="T10" fmla="*/ 26245 w 130809"/>
              <a:gd name="T11" fmla="*/ 116707 h 130175"/>
              <a:gd name="T12" fmla="*/ 60824 w 130809"/>
              <a:gd name="T13" fmla="*/ 129883 h 130175"/>
              <a:gd name="T14" fmla="*/ 76041 w 130809"/>
              <a:gd name="T15" fmla="*/ 128945 h 130175"/>
              <a:gd name="T16" fmla="*/ 119301 w 130809"/>
              <a:gd name="T17" fmla="*/ 102642 h 130175"/>
              <a:gd name="T18" fmla="*/ 131605 w 130809"/>
              <a:gd name="T19" fmla="*/ 67577 h 130175"/>
              <a:gd name="T20" fmla="*/ 130547 w 130809"/>
              <a:gd name="T21" fmla="*/ 53151 h 130175"/>
              <a:gd name="T22" fmla="*/ 101719 w 130809"/>
              <a:gd name="T23" fmla="*/ 9751 h 130175"/>
              <a:gd name="T24" fmla="*/ 7815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000000"/>
          </a:solidFill>
          <a:ln w="9525">
            <a:noFill/>
            <a:round/>
            <a:headEnd/>
            <a:tailEnd/>
          </a:ln>
        </p:spPr>
        <p:txBody>
          <a:bodyPr lIns="0" tIns="0" rIns="0" bIns="0"/>
          <a:lstStyle/>
          <a:p>
            <a:endParaRPr lang="en-US"/>
          </a:p>
        </p:txBody>
      </p:sp>
      <p:sp>
        <p:nvSpPr>
          <p:cNvPr id="4" name="object 4"/>
          <p:cNvSpPr txBox="1"/>
          <p:nvPr/>
        </p:nvSpPr>
        <p:spPr>
          <a:xfrm>
            <a:off x="1112213" y="993122"/>
            <a:ext cx="1558636" cy="369332"/>
          </a:xfrm>
          <a:prstGeom prst="rect">
            <a:avLst/>
          </a:prstGeom>
        </p:spPr>
        <p:txBody>
          <a:bodyPr lIns="0" tIns="0" rIns="0" bIns="0">
            <a:spAutoFit/>
          </a:bodyPr>
          <a:lstStyle/>
          <a:p>
            <a:pPr marL="12700" fontAlgn="auto">
              <a:spcBef>
                <a:spcPts val="0"/>
              </a:spcBef>
              <a:spcAft>
                <a:spcPts val="0"/>
              </a:spcAft>
              <a:defRPr/>
            </a:pPr>
            <a:r>
              <a:rPr sz="2400" dirty="0">
                <a:latin typeface="Calibri"/>
                <a:cs typeface="Calibri"/>
              </a:rPr>
              <a:t>E</a:t>
            </a:r>
            <a:r>
              <a:rPr sz="2400" spc="-5" dirty="0">
                <a:latin typeface="Calibri"/>
                <a:cs typeface="Calibri"/>
              </a:rPr>
              <a:t>s</a:t>
            </a:r>
            <a:r>
              <a:rPr sz="2400" spc="10" dirty="0">
                <a:latin typeface="Calibri"/>
                <a:cs typeface="Calibri"/>
              </a:rPr>
              <a:t>p</a:t>
            </a:r>
            <a:r>
              <a:rPr sz="2400" dirty="0">
                <a:latin typeface="Calibri"/>
                <a:cs typeface="Calibri"/>
              </a:rPr>
              <a:t>i</a:t>
            </a:r>
            <a:r>
              <a:rPr sz="2400" spc="-20" dirty="0">
                <a:latin typeface="Calibri"/>
                <a:cs typeface="Calibri"/>
              </a:rPr>
              <a:t>o</a:t>
            </a:r>
            <a:r>
              <a:rPr sz="2400" spc="10" dirty="0">
                <a:latin typeface="Calibri"/>
                <a:cs typeface="Calibri"/>
              </a:rPr>
              <a:t>n</a:t>
            </a:r>
            <a:r>
              <a:rPr sz="2400" dirty="0">
                <a:latin typeface="Calibri"/>
                <a:cs typeface="Calibri"/>
              </a:rPr>
              <a:t>a</a:t>
            </a:r>
            <a:r>
              <a:rPr sz="2400" spc="-5" dirty="0">
                <a:latin typeface="Calibri"/>
                <a:cs typeface="Calibri"/>
              </a:rPr>
              <a:t>g</a:t>
            </a:r>
            <a:r>
              <a:rPr sz="2400" dirty="0">
                <a:latin typeface="Calibri"/>
                <a:cs typeface="Calibri"/>
              </a:rPr>
              <a:t>e</a:t>
            </a:r>
            <a:endParaRPr sz="2400">
              <a:latin typeface="Calibri"/>
              <a:cs typeface="Calibri"/>
            </a:endParaRPr>
          </a:p>
        </p:txBody>
      </p:sp>
      <p:sp>
        <p:nvSpPr>
          <p:cNvPr id="97285" name="object 5"/>
          <p:cNvSpPr>
            <a:spLocks/>
          </p:cNvSpPr>
          <p:nvPr/>
        </p:nvSpPr>
        <p:spPr bwMode="auto">
          <a:xfrm>
            <a:off x="696576" y="1720104"/>
            <a:ext cx="159713" cy="114860"/>
          </a:xfrm>
          <a:custGeom>
            <a:avLst/>
            <a:gdLst>
              <a:gd name="T0" fmla="*/ 78152 w 130809"/>
              <a:gd name="T1" fmla="*/ 0 h 130175"/>
              <a:gd name="T2" fmla="*/ 35766 w 130809"/>
              <a:gd name="T3" fmla="*/ 6344 h 130175"/>
              <a:gd name="T4" fmla="*/ 7112 w 130809"/>
              <a:gd name="T5" fmla="*/ 35115 h 130175"/>
              <a:gd name="T6" fmla="*/ 0 w 130809"/>
              <a:gd name="T7" fmla="*/ 57263 h 130175"/>
              <a:gd name="T8" fmla="*/ 711 w 130809"/>
              <a:gd name="T9" fmla="*/ 72620 h 130175"/>
              <a:gd name="T10" fmla="*/ 26245 w 130809"/>
              <a:gd name="T11" fmla="*/ 116707 h 130175"/>
              <a:gd name="T12" fmla="*/ 60824 w 130809"/>
              <a:gd name="T13" fmla="*/ 129883 h 130175"/>
              <a:gd name="T14" fmla="*/ 76041 w 130809"/>
              <a:gd name="T15" fmla="*/ 128945 h 130175"/>
              <a:gd name="T16" fmla="*/ 119301 w 130809"/>
              <a:gd name="T17" fmla="*/ 102642 h 130175"/>
              <a:gd name="T18" fmla="*/ 131605 w 130809"/>
              <a:gd name="T19" fmla="*/ 67577 h 130175"/>
              <a:gd name="T20" fmla="*/ 130547 w 130809"/>
              <a:gd name="T21" fmla="*/ 53151 h 130175"/>
              <a:gd name="T22" fmla="*/ 101719 w 130809"/>
              <a:gd name="T23" fmla="*/ 9751 h 130175"/>
              <a:gd name="T24" fmla="*/ 7815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000000"/>
          </a:solidFill>
          <a:ln w="9525">
            <a:noFill/>
            <a:round/>
            <a:headEnd/>
            <a:tailEnd/>
          </a:ln>
        </p:spPr>
        <p:txBody>
          <a:bodyPr lIns="0" tIns="0" rIns="0" bIns="0"/>
          <a:lstStyle/>
          <a:p>
            <a:endParaRPr lang="en-US"/>
          </a:p>
        </p:txBody>
      </p:sp>
      <p:sp>
        <p:nvSpPr>
          <p:cNvPr id="13" name="object 13"/>
          <p:cNvSpPr txBox="1"/>
          <p:nvPr/>
        </p:nvSpPr>
        <p:spPr>
          <a:xfrm>
            <a:off x="1073024" y="1730300"/>
            <a:ext cx="9338074" cy="754053"/>
          </a:xfrm>
          <a:prstGeom prst="rect">
            <a:avLst/>
          </a:prstGeom>
        </p:spPr>
        <p:txBody>
          <a:bodyPr wrap="square" lIns="0" tIns="0" rIns="0" bIns="0">
            <a:spAutoFit/>
          </a:bodyPr>
          <a:lstStyle/>
          <a:p>
            <a:pPr marL="12700" fontAlgn="auto">
              <a:spcBef>
                <a:spcPts val="0"/>
              </a:spcBef>
              <a:spcAft>
                <a:spcPts val="0"/>
              </a:spcAft>
              <a:defRPr/>
            </a:pPr>
            <a:r>
              <a:rPr sz="2400" spc="10" dirty="0">
                <a:latin typeface="Calibri"/>
                <a:cs typeface="Calibri"/>
              </a:rPr>
              <a:t>D</a:t>
            </a:r>
            <a:r>
              <a:rPr sz="2400" spc="-20" dirty="0">
                <a:latin typeface="Calibri"/>
                <a:cs typeface="Calibri"/>
              </a:rPr>
              <a:t>o</a:t>
            </a:r>
            <a:r>
              <a:rPr sz="2400" dirty="0">
                <a:latin typeface="Calibri"/>
                <a:cs typeface="Calibri"/>
              </a:rPr>
              <a:t>S</a:t>
            </a:r>
            <a:r>
              <a:rPr sz="2400" spc="-15" dirty="0">
                <a:latin typeface="Calibri"/>
                <a:cs typeface="Calibri"/>
              </a:rPr>
              <a:t> </a:t>
            </a:r>
            <a:r>
              <a:rPr sz="2400" spc="5" dirty="0">
                <a:latin typeface="Calibri"/>
                <a:cs typeface="Calibri"/>
              </a:rPr>
              <a:t>o</a:t>
            </a:r>
            <a:r>
              <a:rPr sz="2400" dirty="0">
                <a:latin typeface="Calibri"/>
                <a:cs typeface="Calibri"/>
              </a:rPr>
              <a:t>r</a:t>
            </a:r>
            <a:r>
              <a:rPr sz="2400" spc="-15" dirty="0">
                <a:latin typeface="Calibri"/>
                <a:cs typeface="Calibri"/>
              </a:rPr>
              <a:t> D</a:t>
            </a:r>
            <a:r>
              <a:rPr sz="2400" spc="10" dirty="0">
                <a:latin typeface="Calibri"/>
                <a:cs typeface="Calibri"/>
              </a:rPr>
              <a:t>D</a:t>
            </a:r>
            <a:r>
              <a:rPr sz="2400" spc="-20" dirty="0">
                <a:latin typeface="Calibri"/>
                <a:cs typeface="Calibri"/>
              </a:rPr>
              <a:t>o</a:t>
            </a:r>
            <a:r>
              <a:rPr sz="2400" dirty="0">
                <a:latin typeface="Calibri"/>
                <a:cs typeface="Calibri"/>
              </a:rPr>
              <a:t>S</a:t>
            </a:r>
            <a:r>
              <a:rPr sz="2400" spc="-15" dirty="0">
                <a:latin typeface="Calibri"/>
                <a:cs typeface="Calibri"/>
              </a:rPr>
              <a:t> </a:t>
            </a:r>
            <a:r>
              <a:rPr sz="2400" dirty="0">
                <a:latin typeface="Calibri"/>
                <a:cs typeface="Calibri"/>
              </a:rPr>
              <a:t>-</a:t>
            </a:r>
            <a:r>
              <a:rPr sz="2400" spc="15" dirty="0">
                <a:latin typeface="Calibri"/>
                <a:cs typeface="Calibri"/>
              </a:rPr>
              <a:t> </a:t>
            </a:r>
            <a:r>
              <a:rPr sz="2400" spc="-15" dirty="0">
                <a:latin typeface="Calibri"/>
                <a:cs typeface="Calibri"/>
              </a:rPr>
              <a:t>D</a:t>
            </a:r>
            <a:r>
              <a:rPr sz="2400" dirty="0">
                <a:latin typeface="Calibri"/>
                <a:cs typeface="Calibri"/>
              </a:rPr>
              <a:t>i</a:t>
            </a:r>
            <a:r>
              <a:rPr sz="2400" spc="-5" dirty="0">
                <a:latin typeface="Calibri"/>
                <a:cs typeface="Calibri"/>
              </a:rPr>
              <a:t>s</a:t>
            </a:r>
            <a:r>
              <a:rPr sz="2400" spc="10" dirty="0">
                <a:latin typeface="Calibri"/>
                <a:cs typeface="Calibri"/>
              </a:rPr>
              <a:t>t</a:t>
            </a:r>
            <a:r>
              <a:rPr sz="2400" dirty="0">
                <a:latin typeface="Calibri"/>
                <a:cs typeface="Calibri"/>
              </a:rPr>
              <a:t>ri</a:t>
            </a:r>
            <a:r>
              <a:rPr sz="2400" spc="-15" dirty="0">
                <a:latin typeface="Calibri"/>
                <a:cs typeface="Calibri"/>
              </a:rPr>
              <a:t>bu</a:t>
            </a:r>
            <a:r>
              <a:rPr sz="2400" spc="10" dirty="0">
                <a:latin typeface="Calibri"/>
                <a:cs typeface="Calibri"/>
              </a:rPr>
              <a:t>t</a:t>
            </a:r>
            <a:r>
              <a:rPr sz="2400" dirty="0">
                <a:latin typeface="Calibri"/>
                <a:cs typeface="Calibri"/>
              </a:rPr>
              <a:t>ed</a:t>
            </a:r>
            <a:r>
              <a:rPr sz="2400" spc="-5" dirty="0">
                <a:latin typeface="Calibri"/>
                <a:cs typeface="Calibri"/>
              </a:rPr>
              <a:t> </a:t>
            </a:r>
            <a:r>
              <a:rPr sz="2400" dirty="0">
                <a:latin typeface="Calibri"/>
                <a:cs typeface="Calibri"/>
              </a:rPr>
              <a:t>+</a:t>
            </a:r>
            <a:r>
              <a:rPr sz="2400" spc="-10" dirty="0">
                <a:latin typeface="Calibri"/>
                <a:cs typeface="Calibri"/>
              </a:rPr>
              <a:t> </a:t>
            </a:r>
            <a:r>
              <a:rPr sz="2400" spc="10" dirty="0">
                <a:latin typeface="Calibri"/>
                <a:cs typeface="Calibri"/>
              </a:rPr>
              <a:t>D</a:t>
            </a:r>
            <a:r>
              <a:rPr sz="2400" dirty="0">
                <a:latin typeface="Calibri"/>
                <a:cs typeface="Calibri"/>
              </a:rPr>
              <a:t>e</a:t>
            </a:r>
            <a:r>
              <a:rPr sz="2400" spc="-15" dirty="0">
                <a:latin typeface="Calibri"/>
                <a:cs typeface="Calibri"/>
              </a:rPr>
              <a:t>n</a:t>
            </a:r>
            <a:r>
              <a:rPr sz="2400" dirty="0">
                <a:latin typeface="Calibri"/>
                <a:cs typeface="Calibri"/>
              </a:rPr>
              <a:t>ial</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s</a:t>
            </a:r>
            <a:r>
              <a:rPr sz="2400" dirty="0">
                <a:latin typeface="Calibri"/>
                <a:cs typeface="Calibri"/>
              </a:rPr>
              <a:t>er</a:t>
            </a:r>
            <a:r>
              <a:rPr sz="2400" spc="-5" dirty="0">
                <a:latin typeface="Calibri"/>
                <a:cs typeface="Calibri"/>
              </a:rPr>
              <a:t>v</a:t>
            </a:r>
            <a:r>
              <a:rPr sz="2400" dirty="0">
                <a:latin typeface="Calibri"/>
                <a:cs typeface="Calibri"/>
              </a:rPr>
              <a:t>i</a:t>
            </a:r>
            <a:r>
              <a:rPr sz="2400" spc="-10" dirty="0">
                <a:latin typeface="Calibri"/>
                <a:cs typeface="Calibri"/>
              </a:rPr>
              <a:t>c</a:t>
            </a:r>
            <a:r>
              <a:rPr sz="2400" dirty="0">
                <a:latin typeface="Calibri"/>
                <a:cs typeface="Calibri"/>
              </a:rPr>
              <a:t>e</a:t>
            </a:r>
            <a:r>
              <a:rPr sz="2400" spc="10" dirty="0">
                <a:latin typeface="Calibri"/>
                <a:cs typeface="Calibri"/>
              </a:rPr>
              <a:t> </a:t>
            </a:r>
            <a:r>
              <a:rPr sz="2400" dirty="0">
                <a:latin typeface="Calibri"/>
                <a:cs typeface="Calibri"/>
              </a:rPr>
              <a:t>a</a:t>
            </a:r>
            <a:r>
              <a:rPr sz="2400" spc="-15" dirty="0">
                <a:latin typeface="Calibri"/>
                <a:cs typeface="Calibri"/>
              </a:rPr>
              <a:t>t</a:t>
            </a:r>
            <a:r>
              <a:rPr sz="2400" spc="10" dirty="0">
                <a:latin typeface="Calibri"/>
                <a:cs typeface="Calibri"/>
              </a:rPr>
              <a:t>t</a:t>
            </a:r>
            <a:r>
              <a:rPr sz="2400" dirty="0">
                <a:latin typeface="Calibri"/>
                <a:cs typeface="Calibri"/>
              </a:rPr>
              <a:t>a</a:t>
            </a:r>
            <a:r>
              <a:rPr sz="2400" spc="-10" dirty="0">
                <a:latin typeface="Calibri"/>
                <a:cs typeface="Calibri"/>
              </a:rPr>
              <a:t>c</a:t>
            </a:r>
            <a:r>
              <a:rPr sz="2400" dirty="0">
                <a:latin typeface="Calibri"/>
                <a:cs typeface="Calibri"/>
              </a:rPr>
              <a:t>k</a:t>
            </a:r>
            <a:endParaRPr sz="2400">
              <a:latin typeface="Calibri"/>
              <a:cs typeface="Calibri"/>
            </a:endParaRPr>
          </a:p>
          <a:p>
            <a:pPr fontAlgn="auto">
              <a:spcBef>
                <a:spcPts val="6"/>
              </a:spcBef>
              <a:spcAft>
                <a:spcPts val="0"/>
              </a:spcAft>
              <a:defRPr/>
            </a:pPr>
            <a:endParaRPr sz="2500">
              <a:latin typeface="Times New Roman"/>
              <a:cs typeface="Times New Roman"/>
            </a:endParaRPr>
          </a:p>
        </p:txBody>
      </p:sp>
      <p:sp>
        <p:nvSpPr>
          <p:cNvPr id="97301" name="object 21"/>
          <p:cNvSpPr>
            <a:spLocks/>
          </p:cNvSpPr>
          <p:nvPr/>
        </p:nvSpPr>
        <p:spPr bwMode="auto">
          <a:xfrm>
            <a:off x="2157076" y="2636184"/>
            <a:ext cx="59651" cy="67235"/>
          </a:xfrm>
          <a:custGeom>
            <a:avLst/>
            <a:gdLst>
              <a:gd name="T0" fmla="*/ 47550 w 48894"/>
              <a:gd name="T1" fmla="*/ 3047 h 76200"/>
              <a:gd name="T2" fmla="*/ 23008 w 48894"/>
              <a:gd name="T3" fmla="*/ 3047 h 76200"/>
              <a:gd name="T4" fmla="*/ 21474 w 48894"/>
              <a:gd name="T5" fmla="*/ 4571 h 76200"/>
              <a:gd name="T6" fmla="*/ 21474 w 48894"/>
              <a:gd name="T7" fmla="*/ 6095 h 76200"/>
              <a:gd name="T8" fmla="*/ 19940 w 48894"/>
              <a:gd name="T9" fmla="*/ 7619 h 76200"/>
              <a:gd name="T10" fmla="*/ 19940 w 48894"/>
              <a:gd name="T11" fmla="*/ 32003 h 76200"/>
              <a:gd name="T12" fmla="*/ 0 w 48894"/>
              <a:gd name="T13" fmla="*/ 71627 h 76200"/>
              <a:gd name="T14" fmla="*/ 0 w 48894"/>
              <a:gd name="T15" fmla="*/ 76199 h 76200"/>
              <a:gd name="T16" fmla="*/ 16872 w 48894"/>
              <a:gd name="T17" fmla="*/ 76199 h 76200"/>
              <a:gd name="T18" fmla="*/ 16872 w 48894"/>
              <a:gd name="T19" fmla="*/ 74675 h 76200"/>
              <a:gd name="T20" fmla="*/ 18406 w 48894"/>
              <a:gd name="T21" fmla="*/ 74675 h 76200"/>
              <a:gd name="T22" fmla="*/ 18406 w 48894"/>
              <a:gd name="T23" fmla="*/ 73151 h 76200"/>
              <a:gd name="T24" fmla="*/ 19940 w 48894"/>
              <a:gd name="T25" fmla="*/ 73151 h 76200"/>
              <a:gd name="T26" fmla="*/ 39881 w 48894"/>
              <a:gd name="T27" fmla="*/ 42671 h 76200"/>
              <a:gd name="T28" fmla="*/ 41415 w 48894"/>
              <a:gd name="T29" fmla="*/ 39623 h 76200"/>
              <a:gd name="T30" fmla="*/ 42949 w 48894"/>
              <a:gd name="T31" fmla="*/ 38099 h 76200"/>
              <a:gd name="T32" fmla="*/ 44482 w 48894"/>
              <a:gd name="T33" fmla="*/ 35051 h 76200"/>
              <a:gd name="T34" fmla="*/ 46016 w 48894"/>
              <a:gd name="T35" fmla="*/ 33527 h 76200"/>
              <a:gd name="T36" fmla="*/ 46016 w 48894"/>
              <a:gd name="T37" fmla="*/ 30479 h 76200"/>
              <a:gd name="T38" fmla="*/ 47550 w 48894"/>
              <a:gd name="T39" fmla="*/ 28955 h 76200"/>
              <a:gd name="T40" fmla="*/ 47550 w 48894"/>
              <a:gd name="T41" fmla="*/ 25907 h 76200"/>
              <a:gd name="T42" fmla="*/ 49084 w 48894"/>
              <a:gd name="T43" fmla="*/ 24383 h 76200"/>
              <a:gd name="T44" fmla="*/ 49084 w 48894"/>
              <a:gd name="T45" fmla="*/ 7619 h 76200"/>
              <a:gd name="T46" fmla="*/ 47550 w 48894"/>
              <a:gd name="T47" fmla="*/ 6095 h 76200"/>
              <a:gd name="T48" fmla="*/ 47550 w 48894"/>
              <a:gd name="T49" fmla="*/ 3047 h 76200"/>
              <a:gd name="T50" fmla="*/ 44482 w 48894"/>
              <a:gd name="T51" fmla="*/ 1523 h 76200"/>
              <a:gd name="T52" fmla="*/ 24542 w 48894"/>
              <a:gd name="T53" fmla="*/ 1523 h 76200"/>
              <a:gd name="T54" fmla="*/ 24542 w 48894"/>
              <a:gd name="T55" fmla="*/ 3047 h 76200"/>
              <a:gd name="T56" fmla="*/ 46016 w 48894"/>
              <a:gd name="T57" fmla="*/ 3047 h 76200"/>
              <a:gd name="T58" fmla="*/ 44482 w 48894"/>
              <a:gd name="T59" fmla="*/ 1523 h 76200"/>
              <a:gd name="T60" fmla="*/ 36813 w 48894"/>
              <a:gd name="T61" fmla="*/ 0 h 76200"/>
              <a:gd name="T62" fmla="*/ 32211 w 48894"/>
              <a:gd name="T63" fmla="*/ 0 h 76200"/>
              <a:gd name="T64" fmla="*/ 30677 w 48894"/>
              <a:gd name="T65" fmla="*/ 1523 h 76200"/>
              <a:gd name="T66" fmla="*/ 39881 w 48894"/>
              <a:gd name="T67" fmla="*/ 1523 h 76200"/>
              <a:gd name="T68" fmla="*/ 36813 w 48894"/>
              <a:gd name="T69" fmla="*/ 0 h 762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894"/>
              <a:gd name="T106" fmla="*/ 0 h 76200"/>
              <a:gd name="T107" fmla="*/ 48894 w 48894"/>
              <a:gd name="T108" fmla="*/ 76200 h 762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894" h="76200">
                <a:moveTo>
                  <a:pt x="47243" y="3047"/>
                </a:moveTo>
                <a:lnTo>
                  <a:pt x="22859" y="3047"/>
                </a:lnTo>
                <a:lnTo>
                  <a:pt x="21335" y="4571"/>
                </a:lnTo>
                <a:lnTo>
                  <a:pt x="21335" y="6095"/>
                </a:lnTo>
                <a:lnTo>
                  <a:pt x="19811" y="7619"/>
                </a:lnTo>
                <a:lnTo>
                  <a:pt x="19811" y="32003"/>
                </a:lnTo>
                <a:lnTo>
                  <a:pt x="0" y="71627"/>
                </a:lnTo>
                <a:lnTo>
                  <a:pt x="0" y="76199"/>
                </a:lnTo>
                <a:lnTo>
                  <a:pt x="16763" y="76199"/>
                </a:lnTo>
                <a:lnTo>
                  <a:pt x="16763" y="74675"/>
                </a:lnTo>
                <a:lnTo>
                  <a:pt x="18287" y="74675"/>
                </a:lnTo>
                <a:lnTo>
                  <a:pt x="18287" y="73151"/>
                </a:lnTo>
                <a:lnTo>
                  <a:pt x="19811" y="73151"/>
                </a:lnTo>
                <a:lnTo>
                  <a:pt x="39623" y="42671"/>
                </a:lnTo>
                <a:lnTo>
                  <a:pt x="41147" y="39623"/>
                </a:lnTo>
                <a:lnTo>
                  <a:pt x="42671" y="38099"/>
                </a:lnTo>
                <a:lnTo>
                  <a:pt x="44195" y="35051"/>
                </a:lnTo>
                <a:lnTo>
                  <a:pt x="45719" y="33527"/>
                </a:lnTo>
                <a:lnTo>
                  <a:pt x="45719" y="30479"/>
                </a:lnTo>
                <a:lnTo>
                  <a:pt x="47243" y="28955"/>
                </a:lnTo>
                <a:lnTo>
                  <a:pt x="47243" y="25907"/>
                </a:lnTo>
                <a:lnTo>
                  <a:pt x="48767" y="24383"/>
                </a:lnTo>
                <a:lnTo>
                  <a:pt x="48767" y="7619"/>
                </a:lnTo>
                <a:lnTo>
                  <a:pt x="47243" y="6095"/>
                </a:lnTo>
                <a:lnTo>
                  <a:pt x="47243" y="3047"/>
                </a:lnTo>
                <a:close/>
              </a:path>
              <a:path w="48894" h="76200">
                <a:moveTo>
                  <a:pt x="44195" y="1523"/>
                </a:moveTo>
                <a:lnTo>
                  <a:pt x="24383" y="1523"/>
                </a:lnTo>
                <a:lnTo>
                  <a:pt x="24383" y="3047"/>
                </a:lnTo>
                <a:lnTo>
                  <a:pt x="45719" y="3047"/>
                </a:lnTo>
                <a:lnTo>
                  <a:pt x="44195" y="1523"/>
                </a:lnTo>
                <a:close/>
              </a:path>
              <a:path w="48894" h="76200">
                <a:moveTo>
                  <a:pt x="36575" y="0"/>
                </a:moveTo>
                <a:lnTo>
                  <a:pt x="32003" y="0"/>
                </a:lnTo>
                <a:lnTo>
                  <a:pt x="30479" y="1523"/>
                </a:lnTo>
                <a:lnTo>
                  <a:pt x="39623" y="1523"/>
                </a:lnTo>
                <a:lnTo>
                  <a:pt x="36575" y="0"/>
                </a:lnTo>
                <a:close/>
              </a:path>
            </a:pathLst>
          </a:custGeom>
          <a:solidFill>
            <a:srgbClr val="000000"/>
          </a:solidFill>
          <a:ln w="9525">
            <a:noFill/>
            <a:round/>
            <a:headEnd/>
            <a:tailEnd/>
          </a:ln>
        </p:spPr>
        <p:txBody>
          <a:bodyPr lIns="0" tIns="0" rIns="0" bIns="0"/>
          <a:lstStyle/>
          <a:p>
            <a:endParaRPr lang="en-US"/>
          </a:p>
        </p:txBody>
      </p:sp>
      <p:sp>
        <p:nvSpPr>
          <p:cNvPr id="97302" name="object 22"/>
          <p:cNvSpPr>
            <a:spLocks/>
          </p:cNvSpPr>
          <p:nvPr/>
        </p:nvSpPr>
        <p:spPr bwMode="auto">
          <a:xfrm>
            <a:off x="2257137" y="2692213"/>
            <a:ext cx="115455" cy="130269"/>
          </a:xfrm>
          <a:custGeom>
            <a:avLst/>
            <a:gdLst>
              <a:gd name="T0" fmla="*/ 3067 w 94614"/>
              <a:gd name="T1" fmla="*/ 115575 h 147955"/>
              <a:gd name="T2" fmla="*/ 1533 w 94614"/>
              <a:gd name="T3" fmla="*/ 117096 h 147955"/>
              <a:gd name="T4" fmla="*/ 0 w 94614"/>
              <a:gd name="T5" fmla="*/ 133824 h 147955"/>
              <a:gd name="T6" fmla="*/ 1533 w 94614"/>
              <a:gd name="T7" fmla="*/ 136865 h 147955"/>
              <a:gd name="T8" fmla="*/ 7670 w 94614"/>
              <a:gd name="T9" fmla="*/ 141427 h 147955"/>
              <a:gd name="T10" fmla="*/ 19944 w 94614"/>
              <a:gd name="T11" fmla="*/ 145990 h 147955"/>
              <a:gd name="T12" fmla="*/ 29150 w 94614"/>
              <a:gd name="T13" fmla="*/ 147510 h 147955"/>
              <a:gd name="T14" fmla="*/ 62903 w 94614"/>
              <a:gd name="T15" fmla="*/ 145990 h 147955"/>
              <a:gd name="T16" fmla="*/ 84382 w 94614"/>
              <a:gd name="T17" fmla="*/ 133824 h 147955"/>
              <a:gd name="T18" fmla="*/ 89369 w 94614"/>
              <a:gd name="T19" fmla="*/ 127741 h 147955"/>
              <a:gd name="T20" fmla="*/ 23013 w 94614"/>
              <a:gd name="T21" fmla="*/ 124699 h 147955"/>
              <a:gd name="T22" fmla="*/ 10739 w 94614"/>
              <a:gd name="T23" fmla="*/ 120137 h 147955"/>
              <a:gd name="T24" fmla="*/ 6136 w 94614"/>
              <a:gd name="T25" fmla="*/ 117096 h 147955"/>
              <a:gd name="T26" fmla="*/ 55232 w 94614"/>
              <a:gd name="T27" fmla="*/ 0 h 147955"/>
              <a:gd name="T28" fmla="*/ 36821 w 94614"/>
              <a:gd name="T29" fmla="*/ 1520 h 147955"/>
              <a:gd name="T30" fmla="*/ 24547 w 94614"/>
              <a:gd name="T31" fmla="*/ 6082 h 147955"/>
              <a:gd name="T32" fmla="*/ 7670 w 94614"/>
              <a:gd name="T33" fmla="*/ 19769 h 147955"/>
              <a:gd name="T34" fmla="*/ 3067 w 94614"/>
              <a:gd name="T35" fmla="*/ 30414 h 147955"/>
              <a:gd name="T36" fmla="*/ 6136 w 94614"/>
              <a:gd name="T37" fmla="*/ 56266 h 147955"/>
              <a:gd name="T38" fmla="*/ 19944 w 94614"/>
              <a:gd name="T39" fmla="*/ 72994 h 147955"/>
              <a:gd name="T40" fmla="*/ 27615 w 94614"/>
              <a:gd name="T41" fmla="*/ 77556 h 147955"/>
              <a:gd name="T42" fmla="*/ 44492 w 94614"/>
              <a:gd name="T43" fmla="*/ 83639 h 147955"/>
              <a:gd name="T44" fmla="*/ 52163 w 94614"/>
              <a:gd name="T45" fmla="*/ 86681 h 147955"/>
              <a:gd name="T46" fmla="*/ 59835 w 94614"/>
              <a:gd name="T47" fmla="*/ 91243 h 147955"/>
              <a:gd name="T48" fmla="*/ 70574 w 94614"/>
              <a:gd name="T49" fmla="*/ 103409 h 147955"/>
              <a:gd name="T50" fmla="*/ 67506 w 94614"/>
              <a:gd name="T51" fmla="*/ 117096 h 147955"/>
              <a:gd name="T52" fmla="*/ 62903 w 94614"/>
              <a:gd name="T53" fmla="*/ 123178 h 147955"/>
              <a:gd name="T54" fmla="*/ 89369 w 94614"/>
              <a:gd name="T55" fmla="*/ 127741 h 147955"/>
              <a:gd name="T56" fmla="*/ 93588 w 94614"/>
              <a:gd name="T57" fmla="*/ 118616 h 147955"/>
              <a:gd name="T58" fmla="*/ 95122 w 94614"/>
              <a:gd name="T59" fmla="*/ 98847 h 147955"/>
              <a:gd name="T60" fmla="*/ 90519 w 94614"/>
              <a:gd name="T61" fmla="*/ 86681 h 147955"/>
              <a:gd name="T62" fmla="*/ 81314 w 94614"/>
              <a:gd name="T63" fmla="*/ 76036 h 147955"/>
              <a:gd name="T64" fmla="*/ 73643 w 94614"/>
              <a:gd name="T65" fmla="*/ 71474 h 147955"/>
              <a:gd name="T66" fmla="*/ 59835 w 94614"/>
              <a:gd name="T67" fmla="*/ 65391 h 147955"/>
              <a:gd name="T68" fmla="*/ 42958 w 94614"/>
              <a:gd name="T69" fmla="*/ 59308 h 147955"/>
              <a:gd name="T70" fmla="*/ 33752 w 94614"/>
              <a:gd name="T71" fmla="*/ 53225 h 147955"/>
              <a:gd name="T72" fmla="*/ 29150 w 94614"/>
              <a:gd name="T73" fmla="*/ 48663 h 147955"/>
              <a:gd name="T74" fmla="*/ 26081 w 94614"/>
              <a:gd name="T75" fmla="*/ 33455 h 147955"/>
              <a:gd name="T76" fmla="*/ 29150 w 94614"/>
              <a:gd name="T77" fmla="*/ 28893 h 147955"/>
              <a:gd name="T78" fmla="*/ 39889 w 94614"/>
              <a:gd name="T79" fmla="*/ 21289 h 147955"/>
              <a:gd name="T80" fmla="*/ 47561 w 94614"/>
              <a:gd name="T81" fmla="*/ 19769 h 147955"/>
              <a:gd name="T82" fmla="*/ 88985 w 94614"/>
              <a:gd name="T83" fmla="*/ 15206 h 147955"/>
              <a:gd name="T84" fmla="*/ 87451 w 94614"/>
              <a:gd name="T85" fmla="*/ 12165 h 147955"/>
              <a:gd name="T86" fmla="*/ 84382 w 94614"/>
              <a:gd name="T87" fmla="*/ 10644 h 147955"/>
              <a:gd name="T88" fmla="*/ 82848 w 94614"/>
              <a:gd name="T89" fmla="*/ 7603 h 147955"/>
              <a:gd name="T90" fmla="*/ 78245 w 94614"/>
              <a:gd name="T91" fmla="*/ 6082 h 147955"/>
              <a:gd name="T92" fmla="*/ 73643 w 94614"/>
              <a:gd name="T93" fmla="*/ 4561 h 147955"/>
              <a:gd name="T94" fmla="*/ 59835 w 94614"/>
              <a:gd name="T95" fmla="*/ 1520 h 147955"/>
              <a:gd name="T96" fmla="*/ 88985 w 94614"/>
              <a:gd name="T97" fmla="*/ 19769 h 147955"/>
              <a:gd name="T98" fmla="*/ 59835 w 94614"/>
              <a:gd name="T99" fmla="*/ 21289 h 147955"/>
              <a:gd name="T100" fmla="*/ 67506 w 94614"/>
              <a:gd name="T101" fmla="*/ 22810 h 147955"/>
              <a:gd name="T102" fmla="*/ 78245 w 94614"/>
              <a:gd name="T103" fmla="*/ 28893 h 147955"/>
              <a:gd name="T104" fmla="*/ 82848 w 94614"/>
              <a:gd name="T105" fmla="*/ 30414 h 147955"/>
              <a:gd name="T106" fmla="*/ 87451 w 94614"/>
              <a:gd name="T107" fmla="*/ 27372 h 147955"/>
              <a:gd name="T108" fmla="*/ 88985 w 94614"/>
              <a:gd name="T109" fmla="*/ 19769 h 1479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614"/>
              <a:gd name="T166" fmla="*/ 0 h 147955"/>
              <a:gd name="T167" fmla="*/ 94614 w 94614"/>
              <a:gd name="T168" fmla="*/ 147955 h 1479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614" h="147955">
                <a:moveTo>
                  <a:pt x="4571" y="115823"/>
                </a:moveTo>
                <a:lnTo>
                  <a:pt x="3047" y="115823"/>
                </a:lnTo>
                <a:lnTo>
                  <a:pt x="3047" y="117347"/>
                </a:lnTo>
                <a:lnTo>
                  <a:pt x="1523" y="117347"/>
                </a:lnTo>
                <a:lnTo>
                  <a:pt x="0" y="118871"/>
                </a:lnTo>
                <a:lnTo>
                  <a:pt x="0" y="134111"/>
                </a:lnTo>
                <a:lnTo>
                  <a:pt x="1523" y="135635"/>
                </a:lnTo>
                <a:lnTo>
                  <a:pt x="1523" y="137159"/>
                </a:lnTo>
                <a:lnTo>
                  <a:pt x="3047" y="137159"/>
                </a:lnTo>
                <a:lnTo>
                  <a:pt x="7619" y="141731"/>
                </a:lnTo>
                <a:lnTo>
                  <a:pt x="10667" y="141731"/>
                </a:lnTo>
                <a:lnTo>
                  <a:pt x="19811" y="146303"/>
                </a:lnTo>
                <a:lnTo>
                  <a:pt x="24383" y="146303"/>
                </a:lnTo>
                <a:lnTo>
                  <a:pt x="28955" y="147827"/>
                </a:lnTo>
                <a:lnTo>
                  <a:pt x="56387" y="147827"/>
                </a:lnTo>
                <a:lnTo>
                  <a:pt x="62483" y="146303"/>
                </a:lnTo>
                <a:lnTo>
                  <a:pt x="70103" y="143255"/>
                </a:lnTo>
                <a:lnTo>
                  <a:pt x="83819" y="134111"/>
                </a:lnTo>
                <a:lnTo>
                  <a:pt x="88391" y="129539"/>
                </a:lnTo>
                <a:lnTo>
                  <a:pt x="88772" y="128015"/>
                </a:lnTo>
                <a:lnTo>
                  <a:pt x="32003" y="128015"/>
                </a:lnTo>
                <a:lnTo>
                  <a:pt x="22859" y="124967"/>
                </a:lnTo>
                <a:lnTo>
                  <a:pt x="13715" y="120395"/>
                </a:lnTo>
                <a:lnTo>
                  <a:pt x="10667" y="120395"/>
                </a:lnTo>
                <a:lnTo>
                  <a:pt x="9143" y="118871"/>
                </a:lnTo>
                <a:lnTo>
                  <a:pt x="6095" y="117347"/>
                </a:lnTo>
                <a:lnTo>
                  <a:pt x="4571" y="115823"/>
                </a:lnTo>
                <a:close/>
              </a:path>
              <a:path w="94614" h="147955">
                <a:moveTo>
                  <a:pt x="54863" y="0"/>
                </a:moveTo>
                <a:lnTo>
                  <a:pt x="44195" y="0"/>
                </a:lnTo>
                <a:lnTo>
                  <a:pt x="36575" y="1523"/>
                </a:lnTo>
                <a:lnTo>
                  <a:pt x="30479" y="4571"/>
                </a:lnTo>
                <a:lnTo>
                  <a:pt x="24383" y="6095"/>
                </a:lnTo>
                <a:lnTo>
                  <a:pt x="15239" y="12191"/>
                </a:lnTo>
                <a:lnTo>
                  <a:pt x="7619" y="19811"/>
                </a:lnTo>
                <a:lnTo>
                  <a:pt x="6095" y="25907"/>
                </a:lnTo>
                <a:lnTo>
                  <a:pt x="3047" y="30479"/>
                </a:lnTo>
                <a:lnTo>
                  <a:pt x="3047" y="51815"/>
                </a:lnTo>
                <a:lnTo>
                  <a:pt x="6095" y="56387"/>
                </a:lnTo>
                <a:lnTo>
                  <a:pt x="7619" y="60959"/>
                </a:lnTo>
                <a:lnTo>
                  <a:pt x="19811" y="73151"/>
                </a:lnTo>
                <a:lnTo>
                  <a:pt x="24383" y="74675"/>
                </a:lnTo>
                <a:lnTo>
                  <a:pt x="27431" y="77723"/>
                </a:lnTo>
                <a:lnTo>
                  <a:pt x="41147" y="82295"/>
                </a:lnTo>
                <a:lnTo>
                  <a:pt x="44195" y="83819"/>
                </a:lnTo>
                <a:lnTo>
                  <a:pt x="48767" y="85343"/>
                </a:lnTo>
                <a:lnTo>
                  <a:pt x="51815" y="86867"/>
                </a:lnTo>
                <a:lnTo>
                  <a:pt x="56387" y="88391"/>
                </a:lnTo>
                <a:lnTo>
                  <a:pt x="59435" y="91439"/>
                </a:lnTo>
                <a:lnTo>
                  <a:pt x="65531" y="94487"/>
                </a:lnTo>
                <a:lnTo>
                  <a:pt x="70103" y="103631"/>
                </a:lnTo>
                <a:lnTo>
                  <a:pt x="70103" y="111251"/>
                </a:lnTo>
                <a:lnTo>
                  <a:pt x="67055" y="117347"/>
                </a:lnTo>
                <a:lnTo>
                  <a:pt x="67055" y="118871"/>
                </a:lnTo>
                <a:lnTo>
                  <a:pt x="62483" y="123443"/>
                </a:lnTo>
                <a:lnTo>
                  <a:pt x="53339" y="128015"/>
                </a:lnTo>
                <a:lnTo>
                  <a:pt x="88772" y="128015"/>
                </a:lnTo>
                <a:lnTo>
                  <a:pt x="89915" y="123443"/>
                </a:lnTo>
                <a:lnTo>
                  <a:pt x="92963" y="118871"/>
                </a:lnTo>
                <a:lnTo>
                  <a:pt x="94487" y="112775"/>
                </a:lnTo>
                <a:lnTo>
                  <a:pt x="94487" y="99059"/>
                </a:lnTo>
                <a:lnTo>
                  <a:pt x="91439" y="89915"/>
                </a:lnTo>
                <a:lnTo>
                  <a:pt x="89915" y="86867"/>
                </a:lnTo>
                <a:lnTo>
                  <a:pt x="86867" y="82295"/>
                </a:lnTo>
                <a:lnTo>
                  <a:pt x="80771" y="76199"/>
                </a:lnTo>
                <a:lnTo>
                  <a:pt x="76199" y="74675"/>
                </a:lnTo>
                <a:lnTo>
                  <a:pt x="73151" y="71627"/>
                </a:lnTo>
                <a:lnTo>
                  <a:pt x="64007" y="68579"/>
                </a:lnTo>
                <a:lnTo>
                  <a:pt x="59435" y="65531"/>
                </a:lnTo>
                <a:lnTo>
                  <a:pt x="56387" y="64007"/>
                </a:lnTo>
                <a:lnTo>
                  <a:pt x="42671" y="59435"/>
                </a:lnTo>
                <a:lnTo>
                  <a:pt x="36575" y="56387"/>
                </a:lnTo>
                <a:lnTo>
                  <a:pt x="33527" y="53339"/>
                </a:lnTo>
                <a:lnTo>
                  <a:pt x="30479" y="51815"/>
                </a:lnTo>
                <a:lnTo>
                  <a:pt x="28955" y="48767"/>
                </a:lnTo>
                <a:lnTo>
                  <a:pt x="25907" y="45719"/>
                </a:lnTo>
                <a:lnTo>
                  <a:pt x="25907" y="33527"/>
                </a:lnTo>
                <a:lnTo>
                  <a:pt x="27431" y="32003"/>
                </a:lnTo>
                <a:lnTo>
                  <a:pt x="28955" y="28955"/>
                </a:lnTo>
                <a:lnTo>
                  <a:pt x="33527" y="24383"/>
                </a:lnTo>
                <a:lnTo>
                  <a:pt x="39623" y="21335"/>
                </a:lnTo>
                <a:lnTo>
                  <a:pt x="42671" y="21335"/>
                </a:lnTo>
                <a:lnTo>
                  <a:pt x="47243" y="19811"/>
                </a:lnTo>
                <a:lnTo>
                  <a:pt x="88391" y="19811"/>
                </a:lnTo>
                <a:lnTo>
                  <a:pt x="88391" y="15239"/>
                </a:lnTo>
                <a:lnTo>
                  <a:pt x="86867" y="15239"/>
                </a:lnTo>
                <a:lnTo>
                  <a:pt x="86867" y="12191"/>
                </a:lnTo>
                <a:lnTo>
                  <a:pt x="85343" y="10667"/>
                </a:lnTo>
                <a:lnTo>
                  <a:pt x="83819" y="10667"/>
                </a:lnTo>
                <a:lnTo>
                  <a:pt x="83819" y="9143"/>
                </a:lnTo>
                <a:lnTo>
                  <a:pt x="82295" y="7619"/>
                </a:lnTo>
                <a:lnTo>
                  <a:pt x="79247" y="7619"/>
                </a:lnTo>
                <a:lnTo>
                  <a:pt x="77723" y="6095"/>
                </a:lnTo>
                <a:lnTo>
                  <a:pt x="74675" y="4571"/>
                </a:lnTo>
                <a:lnTo>
                  <a:pt x="73151" y="4571"/>
                </a:lnTo>
                <a:lnTo>
                  <a:pt x="67055" y="1523"/>
                </a:lnTo>
                <a:lnTo>
                  <a:pt x="59435" y="1523"/>
                </a:lnTo>
                <a:lnTo>
                  <a:pt x="54863" y="0"/>
                </a:lnTo>
                <a:close/>
              </a:path>
              <a:path w="94614" h="147955">
                <a:moveTo>
                  <a:pt x="88391" y="19811"/>
                </a:moveTo>
                <a:lnTo>
                  <a:pt x="56387" y="19811"/>
                </a:lnTo>
                <a:lnTo>
                  <a:pt x="59435" y="21335"/>
                </a:lnTo>
                <a:lnTo>
                  <a:pt x="64007" y="22859"/>
                </a:lnTo>
                <a:lnTo>
                  <a:pt x="67055" y="22859"/>
                </a:lnTo>
                <a:lnTo>
                  <a:pt x="76199" y="27431"/>
                </a:lnTo>
                <a:lnTo>
                  <a:pt x="77723" y="28955"/>
                </a:lnTo>
                <a:lnTo>
                  <a:pt x="80771" y="28955"/>
                </a:lnTo>
                <a:lnTo>
                  <a:pt x="82295" y="30479"/>
                </a:lnTo>
                <a:lnTo>
                  <a:pt x="86867" y="30479"/>
                </a:lnTo>
                <a:lnTo>
                  <a:pt x="86867" y="27431"/>
                </a:lnTo>
                <a:lnTo>
                  <a:pt x="88391" y="27431"/>
                </a:lnTo>
                <a:lnTo>
                  <a:pt x="88391" y="19811"/>
                </a:lnTo>
                <a:close/>
              </a:path>
            </a:pathLst>
          </a:custGeom>
          <a:solidFill>
            <a:srgbClr val="000000"/>
          </a:solidFill>
          <a:ln w="9525">
            <a:noFill/>
            <a:round/>
            <a:headEnd/>
            <a:tailEnd/>
          </a:ln>
        </p:spPr>
        <p:txBody>
          <a:bodyPr lIns="0" tIns="0" rIns="0" bIns="0"/>
          <a:lstStyle/>
          <a:p>
            <a:endParaRPr lang="en-US"/>
          </a:p>
        </p:txBody>
      </p:sp>
      <p:sp>
        <p:nvSpPr>
          <p:cNvPr id="97303" name="object 23"/>
          <p:cNvSpPr>
            <a:spLocks/>
          </p:cNvSpPr>
          <p:nvPr/>
        </p:nvSpPr>
        <p:spPr bwMode="auto">
          <a:xfrm>
            <a:off x="696576" y="3333751"/>
            <a:ext cx="159713" cy="114860"/>
          </a:xfrm>
          <a:custGeom>
            <a:avLst/>
            <a:gdLst>
              <a:gd name="T0" fmla="*/ 78187 w 130809"/>
              <a:gd name="T1" fmla="*/ 0 h 130175"/>
              <a:gd name="T2" fmla="*/ 35833 w 130809"/>
              <a:gd name="T3" fmla="*/ 6812 h 130175"/>
              <a:gd name="T4" fmla="*/ 7058 w 130809"/>
              <a:gd name="T5" fmla="*/ 35185 h 130175"/>
              <a:gd name="T6" fmla="*/ 0 w 130809"/>
              <a:gd name="T7" fmla="*/ 57422 h 130175"/>
              <a:gd name="T8" fmla="*/ 739 w 130809"/>
              <a:gd name="T9" fmla="*/ 72850 h 130175"/>
              <a:gd name="T10" fmla="*/ 26455 w 130809"/>
              <a:gd name="T11" fmla="*/ 116878 h 130175"/>
              <a:gd name="T12" fmla="*/ 61248 w 130809"/>
              <a:gd name="T13" fmla="*/ 129713 h 130175"/>
              <a:gd name="T14" fmla="*/ 76345 w 130809"/>
              <a:gd name="T15" fmla="*/ 128748 h 130175"/>
              <a:gd name="T16" fmla="*/ 119492 w 130809"/>
              <a:gd name="T17" fmla="*/ 102914 h 130175"/>
              <a:gd name="T18" fmla="*/ 131651 w 130809"/>
              <a:gd name="T19" fmla="*/ 67102 h 130175"/>
              <a:gd name="T20" fmla="*/ 130576 w 130809"/>
              <a:gd name="T21" fmla="*/ 53607 h 130175"/>
              <a:gd name="T22" fmla="*/ 111744 w 130809"/>
              <a:gd name="T23" fmla="*/ 18585 h 130175"/>
              <a:gd name="T24" fmla="*/ 78187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621" y="0"/>
                </a:moveTo>
                <a:lnTo>
                  <a:pt x="35574" y="6812"/>
                </a:lnTo>
                <a:lnTo>
                  <a:pt x="7007" y="35185"/>
                </a:lnTo>
                <a:lnTo>
                  <a:pt x="0" y="57422"/>
                </a:lnTo>
                <a:lnTo>
                  <a:pt x="734" y="72850"/>
                </a:lnTo>
                <a:lnTo>
                  <a:pt x="26263" y="116878"/>
                </a:lnTo>
                <a:lnTo>
                  <a:pt x="60805" y="129713"/>
                </a:lnTo>
                <a:lnTo>
                  <a:pt x="75792" y="128748"/>
                </a:lnTo>
                <a:lnTo>
                  <a:pt x="118627" y="102914"/>
                </a:lnTo>
                <a:lnTo>
                  <a:pt x="130698" y="67102"/>
                </a:lnTo>
                <a:lnTo>
                  <a:pt x="129631" y="53607"/>
                </a:lnTo>
                <a:lnTo>
                  <a:pt x="110935" y="18585"/>
                </a:lnTo>
                <a:lnTo>
                  <a:pt x="77621" y="0"/>
                </a:lnTo>
                <a:close/>
              </a:path>
            </a:pathLst>
          </a:custGeom>
          <a:solidFill>
            <a:srgbClr val="000000"/>
          </a:solidFill>
          <a:ln w="9525">
            <a:noFill/>
            <a:round/>
            <a:headEnd/>
            <a:tailEnd/>
          </a:ln>
        </p:spPr>
        <p:txBody>
          <a:bodyPr lIns="0" tIns="0" rIns="0" bIns="0"/>
          <a:lstStyle/>
          <a:p>
            <a:endParaRPr lang="en-US"/>
          </a:p>
        </p:txBody>
      </p:sp>
      <p:sp>
        <p:nvSpPr>
          <p:cNvPr id="97304" name="object 24"/>
          <p:cNvSpPr>
            <a:spLocks/>
          </p:cNvSpPr>
          <p:nvPr/>
        </p:nvSpPr>
        <p:spPr bwMode="auto">
          <a:xfrm>
            <a:off x="696576" y="4303059"/>
            <a:ext cx="159713" cy="114860"/>
          </a:xfrm>
          <a:custGeom>
            <a:avLst/>
            <a:gdLst>
              <a:gd name="T0" fmla="*/ 77676 w 130809"/>
              <a:gd name="T1" fmla="*/ 0 h 130175"/>
              <a:gd name="T2" fmla="*/ 35248 w 130809"/>
              <a:gd name="T3" fmla="*/ 6297 h 130175"/>
              <a:gd name="T4" fmla="*/ 7037 w 130809"/>
              <a:gd name="T5" fmla="*/ 34429 h 130175"/>
              <a:gd name="T6" fmla="*/ 0 w 130809"/>
              <a:gd name="T7" fmla="*/ 57156 h 130175"/>
              <a:gd name="T8" fmla="*/ 741 w 130809"/>
              <a:gd name="T9" fmla="*/ 72908 h 130175"/>
              <a:gd name="T10" fmla="*/ 26647 w 130809"/>
              <a:gd name="T11" fmla="*/ 116130 h 130175"/>
              <a:gd name="T12" fmla="*/ 61252 w 130809"/>
              <a:gd name="T13" fmla="*/ 129979 h 130175"/>
              <a:gd name="T14" fmla="*/ 76190 w 130809"/>
              <a:gd name="T15" fmla="*/ 128832 h 130175"/>
              <a:gd name="T16" fmla="*/ 119444 w 130809"/>
              <a:gd name="T17" fmla="*/ 101849 h 130175"/>
              <a:gd name="T18" fmla="*/ 131632 w 130809"/>
              <a:gd name="T19" fmla="*/ 66448 h 130175"/>
              <a:gd name="T20" fmla="*/ 130563 w 130809"/>
              <a:gd name="T21" fmla="*/ 52755 h 130175"/>
              <a:gd name="T22" fmla="*/ 111697 w 130809"/>
              <a:gd name="T23" fmla="*/ 17351 h 130175"/>
              <a:gd name="T24" fmla="*/ 77676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000000"/>
          </a:solidFill>
          <a:ln w="9525">
            <a:noFill/>
            <a:round/>
            <a:headEnd/>
            <a:tailEnd/>
          </a:ln>
        </p:spPr>
        <p:txBody>
          <a:bodyPr lIns="0" tIns="0" rIns="0" bIns="0"/>
          <a:lstStyle/>
          <a:p>
            <a:endParaRPr lang="en-US"/>
          </a:p>
        </p:txBody>
      </p:sp>
      <p:sp>
        <p:nvSpPr>
          <p:cNvPr id="97306" name="object 26"/>
          <p:cNvSpPr txBox="1">
            <a:spLocks noChangeArrowheads="1"/>
          </p:cNvSpPr>
          <p:nvPr/>
        </p:nvSpPr>
        <p:spPr bwMode="auto">
          <a:xfrm>
            <a:off x="1112213" y="2606769"/>
            <a:ext cx="9555788" cy="2215991"/>
          </a:xfrm>
          <a:prstGeom prst="rect">
            <a:avLst/>
          </a:prstGeom>
          <a:noFill/>
          <a:ln w="9525">
            <a:noFill/>
            <a:miter lim="800000"/>
            <a:headEnd/>
            <a:tailEnd/>
          </a:ln>
        </p:spPr>
        <p:txBody>
          <a:bodyPr lIns="0" tIns="0" rIns="0" bIns="0">
            <a:spAutoFit/>
          </a:bodyPr>
          <a:lstStyle/>
          <a:p>
            <a:pPr marL="1117600"/>
            <a:r>
              <a:rPr lang="en-US" sz="2400" dirty="0" smtClean="0"/>
              <a:t>Propaganda</a:t>
            </a:r>
            <a:r>
              <a:rPr lang="en-US" sz="2400" dirty="0"/>
              <a:t>	-	mostly	for	politics	-	Damage	is	psychological. Social media, fake news or memes.</a:t>
            </a:r>
          </a:p>
          <a:p>
            <a:pPr marL="1117600"/>
            <a:r>
              <a:rPr lang="en-US" sz="2400" dirty="0" smtClean="0"/>
              <a:t>Economic  </a:t>
            </a:r>
            <a:r>
              <a:rPr lang="en-US" sz="2400" dirty="0"/>
              <a:t>Disruption  -  targeting  big  company	or  share  </a:t>
            </a:r>
            <a:r>
              <a:rPr lang="en-US" sz="2400" dirty="0" err="1"/>
              <a:t>bazar</a:t>
            </a:r>
            <a:r>
              <a:rPr lang="en-US" sz="2400" dirty="0"/>
              <a:t> markets.	- </a:t>
            </a:r>
            <a:r>
              <a:rPr lang="en-US" sz="2400" dirty="0" err="1"/>
              <a:t>WannaCry</a:t>
            </a:r>
            <a:r>
              <a:rPr lang="en-US" sz="2400" dirty="0"/>
              <a:t> </a:t>
            </a:r>
            <a:r>
              <a:rPr lang="en-US" sz="2400" dirty="0" err="1"/>
              <a:t>ransomware</a:t>
            </a:r>
            <a:r>
              <a:rPr lang="en-US" sz="2400" dirty="0"/>
              <a:t> attack 2017.</a:t>
            </a:r>
          </a:p>
          <a:p>
            <a:pPr marL="1117600"/>
            <a:r>
              <a:rPr lang="en-US" sz="2400" dirty="0" smtClean="0"/>
              <a:t>Surprise </a:t>
            </a:r>
            <a:r>
              <a:rPr lang="en-US" sz="2400" dirty="0"/>
              <a:t>cyber attack - Website defacement, Leaking sensitive information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50811" rtlCol="0"/>
          <a:lstStyle/>
          <a:p>
            <a:pPr marL="326390" eaLnBrk="1" fontAlgn="auto" hangingPunct="1">
              <a:spcBef>
                <a:spcPts val="0"/>
              </a:spcBef>
              <a:spcAft>
                <a:spcPts val="0"/>
              </a:spcAft>
              <a:defRPr/>
            </a:pPr>
            <a:r>
              <a:rPr spc="-20" dirty="0"/>
              <a:t>M</a:t>
            </a:r>
            <a:r>
              <a:rPr spc="5" dirty="0"/>
              <a:t>o</a:t>
            </a:r>
            <a:r>
              <a:rPr spc="15" dirty="0"/>
              <a:t>t</a:t>
            </a:r>
            <a:r>
              <a:rPr spc="-30" dirty="0"/>
              <a:t>i</a:t>
            </a:r>
            <a:r>
              <a:rPr spc="25" dirty="0"/>
              <a:t>v</a:t>
            </a:r>
            <a:r>
              <a:rPr dirty="0"/>
              <a:t>a</a:t>
            </a:r>
            <a:r>
              <a:rPr spc="-20" dirty="0"/>
              <a:t>t</a:t>
            </a:r>
            <a:r>
              <a:rPr dirty="0"/>
              <a:t>i</a:t>
            </a:r>
            <a:r>
              <a:rPr spc="5" dirty="0"/>
              <a:t>o</a:t>
            </a:r>
            <a:r>
              <a:rPr spc="-20" dirty="0"/>
              <a:t>n</a:t>
            </a:r>
            <a:r>
              <a:rPr dirty="0"/>
              <a:t>s</a:t>
            </a:r>
            <a:r>
              <a:rPr spc="10" dirty="0"/>
              <a:t> </a:t>
            </a:r>
            <a:r>
              <a:rPr dirty="0"/>
              <a:t>!</a:t>
            </a:r>
          </a:p>
        </p:txBody>
      </p:sp>
      <p:sp>
        <p:nvSpPr>
          <p:cNvPr id="98307" name="object 3"/>
          <p:cNvSpPr>
            <a:spLocks/>
          </p:cNvSpPr>
          <p:nvPr/>
        </p:nvSpPr>
        <p:spPr bwMode="auto">
          <a:xfrm>
            <a:off x="756228" y="1395133"/>
            <a:ext cx="157788" cy="114860"/>
          </a:xfrm>
          <a:custGeom>
            <a:avLst/>
            <a:gdLst>
              <a:gd name="T0" fmla="*/ 76538 w 130809"/>
              <a:gd name="T1" fmla="*/ 0 h 130175"/>
              <a:gd name="T2" fmla="*/ 35073 w 130809"/>
              <a:gd name="T3" fmla="*/ 5909 h 130175"/>
              <a:gd name="T4" fmla="*/ 6986 w 130809"/>
              <a:gd name="T5" fmla="*/ 34710 h 130175"/>
              <a:gd name="T6" fmla="*/ 0 w 130809"/>
              <a:gd name="T7" fmla="*/ 56802 h 130175"/>
              <a:gd name="T8" fmla="*/ 705 w 130809"/>
              <a:gd name="T9" fmla="*/ 72760 h 130175"/>
              <a:gd name="T10" fmla="*/ 25701 w 130809"/>
              <a:gd name="T11" fmla="*/ 116609 h 130175"/>
              <a:gd name="T12" fmla="*/ 59793 w 130809"/>
              <a:gd name="T13" fmla="*/ 129867 h 130175"/>
              <a:gd name="T14" fmla="*/ 74765 w 130809"/>
              <a:gd name="T15" fmla="*/ 128946 h 130175"/>
              <a:gd name="T16" fmla="*/ 117035 w 130809"/>
              <a:gd name="T17" fmla="*/ 102202 h 130175"/>
              <a:gd name="T18" fmla="*/ 129979 w 130809"/>
              <a:gd name="T19" fmla="*/ 67114 h 130175"/>
              <a:gd name="T20" fmla="*/ 128709 w 130809"/>
              <a:gd name="T21" fmla="*/ 52840 h 130175"/>
              <a:gd name="T22" fmla="*/ 110316 w 130809"/>
              <a:gd name="T23" fmla="*/ 18778 h 130175"/>
              <a:gd name="T24" fmla="*/ 76538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6911" y="0"/>
                </a:moveTo>
                <a:lnTo>
                  <a:pt x="35244" y="5909"/>
                </a:lnTo>
                <a:lnTo>
                  <a:pt x="7020" y="34710"/>
                </a:lnTo>
                <a:lnTo>
                  <a:pt x="0" y="56802"/>
                </a:lnTo>
                <a:lnTo>
                  <a:pt x="708" y="72760"/>
                </a:lnTo>
                <a:lnTo>
                  <a:pt x="25826" y="116609"/>
                </a:lnTo>
                <a:lnTo>
                  <a:pt x="60084" y="129867"/>
                </a:lnTo>
                <a:lnTo>
                  <a:pt x="75129" y="128946"/>
                </a:lnTo>
                <a:lnTo>
                  <a:pt x="117605" y="102202"/>
                </a:lnTo>
                <a:lnTo>
                  <a:pt x="130612" y="67114"/>
                </a:lnTo>
                <a:lnTo>
                  <a:pt x="129336" y="52840"/>
                </a:lnTo>
                <a:lnTo>
                  <a:pt x="110853" y="18778"/>
                </a:lnTo>
                <a:lnTo>
                  <a:pt x="76911" y="0"/>
                </a:lnTo>
                <a:close/>
              </a:path>
            </a:pathLst>
          </a:custGeom>
          <a:solidFill>
            <a:srgbClr val="000000"/>
          </a:solidFill>
          <a:ln w="9525">
            <a:noFill/>
            <a:round/>
            <a:headEnd/>
            <a:tailEnd/>
          </a:ln>
        </p:spPr>
        <p:txBody>
          <a:bodyPr lIns="0" tIns="0" rIns="0" bIns="0"/>
          <a:lstStyle/>
          <a:p>
            <a:endParaRPr lang="en-US"/>
          </a:p>
        </p:txBody>
      </p:sp>
      <p:sp>
        <p:nvSpPr>
          <p:cNvPr id="98308" name="object 4"/>
          <p:cNvSpPr>
            <a:spLocks/>
          </p:cNvSpPr>
          <p:nvPr/>
        </p:nvSpPr>
        <p:spPr bwMode="auto">
          <a:xfrm>
            <a:off x="756228" y="2040872"/>
            <a:ext cx="157788" cy="114860"/>
          </a:xfrm>
          <a:custGeom>
            <a:avLst/>
            <a:gdLst>
              <a:gd name="T0" fmla="*/ 76538 w 130809"/>
              <a:gd name="T1" fmla="*/ 0 h 130175"/>
              <a:gd name="T2" fmla="*/ 35073 w 130809"/>
              <a:gd name="T3" fmla="*/ 5909 h 130175"/>
              <a:gd name="T4" fmla="*/ 6986 w 130809"/>
              <a:gd name="T5" fmla="*/ 34710 h 130175"/>
              <a:gd name="T6" fmla="*/ 0 w 130809"/>
              <a:gd name="T7" fmla="*/ 56802 h 130175"/>
              <a:gd name="T8" fmla="*/ 705 w 130809"/>
              <a:gd name="T9" fmla="*/ 72760 h 130175"/>
              <a:gd name="T10" fmla="*/ 25701 w 130809"/>
              <a:gd name="T11" fmla="*/ 116609 h 130175"/>
              <a:gd name="T12" fmla="*/ 59793 w 130809"/>
              <a:gd name="T13" fmla="*/ 129867 h 130175"/>
              <a:gd name="T14" fmla="*/ 74765 w 130809"/>
              <a:gd name="T15" fmla="*/ 128946 h 130175"/>
              <a:gd name="T16" fmla="*/ 117035 w 130809"/>
              <a:gd name="T17" fmla="*/ 102202 h 130175"/>
              <a:gd name="T18" fmla="*/ 129979 w 130809"/>
              <a:gd name="T19" fmla="*/ 67114 h 130175"/>
              <a:gd name="T20" fmla="*/ 128709 w 130809"/>
              <a:gd name="T21" fmla="*/ 52840 h 130175"/>
              <a:gd name="T22" fmla="*/ 110316 w 130809"/>
              <a:gd name="T23" fmla="*/ 18778 h 130175"/>
              <a:gd name="T24" fmla="*/ 76538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6911" y="0"/>
                </a:moveTo>
                <a:lnTo>
                  <a:pt x="35244" y="5909"/>
                </a:lnTo>
                <a:lnTo>
                  <a:pt x="7020" y="34710"/>
                </a:lnTo>
                <a:lnTo>
                  <a:pt x="0" y="56802"/>
                </a:lnTo>
                <a:lnTo>
                  <a:pt x="708" y="72760"/>
                </a:lnTo>
                <a:lnTo>
                  <a:pt x="25826" y="116609"/>
                </a:lnTo>
                <a:lnTo>
                  <a:pt x="60084" y="129867"/>
                </a:lnTo>
                <a:lnTo>
                  <a:pt x="75129" y="128946"/>
                </a:lnTo>
                <a:lnTo>
                  <a:pt x="117605" y="102202"/>
                </a:lnTo>
                <a:lnTo>
                  <a:pt x="130612" y="67114"/>
                </a:lnTo>
                <a:lnTo>
                  <a:pt x="129336" y="52840"/>
                </a:lnTo>
                <a:lnTo>
                  <a:pt x="110853" y="18778"/>
                </a:lnTo>
                <a:lnTo>
                  <a:pt x="76911" y="0"/>
                </a:lnTo>
                <a:close/>
              </a:path>
            </a:pathLst>
          </a:custGeom>
          <a:solidFill>
            <a:srgbClr val="000000"/>
          </a:solidFill>
          <a:ln w="9525">
            <a:noFill/>
            <a:round/>
            <a:headEnd/>
            <a:tailEnd/>
          </a:ln>
        </p:spPr>
        <p:txBody>
          <a:bodyPr lIns="0" tIns="0" rIns="0" bIns="0"/>
          <a:lstStyle/>
          <a:p>
            <a:endParaRPr lang="en-US"/>
          </a:p>
        </p:txBody>
      </p:sp>
      <p:sp>
        <p:nvSpPr>
          <p:cNvPr id="98309" name="object 5"/>
          <p:cNvSpPr>
            <a:spLocks/>
          </p:cNvSpPr>
          <p:nvPr/>
        </p:nvSpPr>
        <p:spPr bwMode="auto">
          <a:xfrm>
            <a:off x="756228" y="2686611"/>
            <a:ext cx="157788" cy="114860"/>
          </a:xfrm>
          <a:custGeom>
            <a:avLst/>
            <a:gdLst>
              <a:gd name="T0" fmla="*/ 76538 w 130809"/>
              <a:gd name="T1" fmla="*/ 0 h 130175"/>
              <a:gd name="T2" fmla="*/ 35073 w 130809"/>
              <a:gd name="T3" fmla="*/ 5909 h 130175"/>
              <a:gd name="T4" fmla="*/ 6986 w 130809"/>
              <a:gd name="T5" fmla="*/ 34710 h 130175"/>
              <a:gd name="T6" fmla="*/ 0 w 130809"/>
              <a:gd name="T7" fmla="*/ 56802 h 130175"/>
              <a:gd name="T8" fmla="*/ 705 w 130809"/>
              <a:gd name="T9" fmla="*/ 72760 h 130175"/>
              <a:gd name="T10" fmla="*/ 25701 w 130809"/>
              <a:gd name="T11" fmla="*/ 116609 h 130175"/>
              <a:gd name="T12" fmla="*/ 59793 w 130809"/>
              <a:gd name="T13" fmla="*/ 129867 h 130175"/>
              <a:gd name="T14" fmla="*/ 74765 w 130809"/>
              <a:gd name="T15" fmla="*/ 128946 h 130175"/>
              <a:gd name="T16" fmla="*/ 117035 w 130809"/>
              <a:gd name="T17" fmla="*/ 102202 h 130175"/>
              <a:gd name="T18" fmla="*/ 129979 w 130809"/>
              <a:gd name="T19" fmla="*/ 67114 h 130175"/>
              <a:gd name="T20" fmla="*/ 128709 w 130809"/>
              <a:gd name="T21" fmla="*/ 52840 h 130175"/>
              <a:gd name="T22" fmla="*/ 110316 w 130809"/>
              <a:gd name="T23" fmla="*/ 18778 h 130175"/>
              <a:gd name="T24" fmla="*/ 76538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6911" y="0"/>
                </a:moveTo>
                <a:lnTo>
                  <a:pt x="35244" y="5909"/>
                </a:lnTo>
                <a:lnTo>
                  <a:pt x="7020" y="34710"/>
                </a:lnTo>
                <a:lnTo>
                  <a:pt x="0" y="56802"/>
                </a:lnTo>
                <a:lnTo>
                  <a:pt x="708" y="72760"/>
                </a:lnTo>
                <a:lnTo>
                  <a:pt x="25826" y="116609"/>
                </a:lnTo>
                <a:lnTo>
                  <a:pt x="60084" y="129867"/>
                </a:lnTo>
                <a:lnTo>
                  <a:pt x="75129" y="128946"/>
                </a:lnTo>
                <a:lnTo>
                  <a:pt x="117605" y="102202"/>
                </a:lnTo>
                <a:lnTo>
                  <a:pt x="130612" y="67114"/>
                </a:lnTo>
                <a:lnTo>
                  <a:pt x="129336" y="52840"/>
                </a:lnTo>
                <a:lnTo>
                  <a:pt x="110853" y="18778"/>
                </a:lnTo>
                <a:lnTo>
                  <a:pt x="76911" y="0"/>
                </a:lnTo>
                <a:close/>
              </a:path>
            </a:pathLst>
          </a:custGeom>
          <a:solidFill>
            <a:srgbClr val="000000"/>
          </a:solidFill>
          <a:ln w="9525">
            <a:noFill/>
            <a:round/>
            <a:headEnd/>
            <a:tailEnd/>
          </a:ln>
        </p:spPr>
        <p:txBody>
          <a:bodyPr lIns="0" tIns="0" rIns="0" bIns="0"/>
          <a:lstStyle/>
          <a:p>
            <a:endParaRPr lang="en-US"/>
          </a:p>
        </p:txBody>
      </p:sp>
      <p:sp>
        <p:nvSpPr>
          <p:cNvPr id="98310" name="object 6"/>
          <p:cNvSpPr>
            <a:spLocks/>
          </p:cNvSpPr>
          <p:nvPr/>
        </p:nvSpPr>
        <p:spPr bwMode="auto">
          <a:xfrm>
            <a:off x="756228" y="3332350"/>
            <a:ext cx="157788" cy="114860"/>
          </a:xfrm>
          <a:custGeom>
            <a:avLst/>
            <a:gdLst>
              <a:gd name="T0" fmla="*/ 76572 w 130809"/>
              <a:gd name="T1" fmla="*/ 0 h 130175"/>
              <a:gd name="T2" fmla="*/ 35351 w 130809"/>
              <a:gd name="T3" fmla="*/ 6148 h 130175"/>
              <a:gd name="T4" fmla="*/ 6983 w 130809"/>
              <a:gd name="T5" fmla="*/ 34988 h 130175"/>
              <a:gd name="T6" fmla="*/ 0 w 130809"/>
              <a:gd name="T7" fmla="*/ 57137 h 130175"/>
              <a:gd name="T8" fmla="*/ 691 w 130809"/>
              <a:gd name="T9" fmla="*/ 72654 h 130175"/>
              <a:gd name="T10" fmla="*/ 25403 w 130809"/>
              <a:gd name="T11" fmla="*/ 116725 h 130175"/>
              <a:gd name="T12" fmla="*/ 59522 w 130809"/>
              <a:gd name="T13" fmla="*/ 129846 h 130175"/>
              <a:gd name="T14" fmla="*/ 74723 w 130809"/>
              <a:gd name="T15" fmla="*/ 128948 h 130175"/>
              <a:gd name="T16" fmla="*/ 117003 w 130809"/>
              <a:gd name="T17" fmla="*/ 102876 h 130175"/>
              <a:gd name="T18" fmla="*/ 129973 w 130809"/>
              <a:gd name="T19" fmla="*/ 67987 h 130175"/>
              <a:gd name="T20" fmla="*/ 128764 w 130809"/>
              <a:gd name="T21" fmla="*/ 53432 h 130175"/>
              <a:gd name="T22" fmla="*/ 110351 w 130809"/>
              <a:gd name="T23" fmla="*/ 18778 h 130175"/>
              <a:gd name="T24" fmla="*/ 7657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6945" y="0"/>
                </a:moveTo>
                <a:lnTo>
                  <a:pt x="35523" y="6148"/>
                </a:lnTo>
                <a:lnTo>
                  <a:pt x="7017" y="34988"/>
                </a:lnTo>
                <a:lnTo>
                  <a:pt x="0" y="57137"/>
                </a:lnTo>
                <a:lnTo>
                  <a:pt x="694" y="72654"/>
                </a:lnTo>
                <a:lnTo>
                  <a:pt x="25527" y="116725"/>
                </a:lnTo>
                <a:lnTo>
                  <a:pt x="59812" y="129846"/>
                </a:lnTo>
                <a:lnTo>
                  <a:pt x="75087" y="128948"/>
                </a:lnTo>
                <a:lnTo>
                  <a:pt x="117573" y="102876"/>
                </a:lnTo>
                <a:lnTo>
                  <a:pt x="130606" y="67987"/>
                </a:lnTo>
                <a:lnTo>
                  <a:pt x="129391" y="53432"/>
                </a:lnTo>
                <a:lnTo>
                  <a:pt x="110888" y="18778"/>
                </a:lnTo>
                <a:lnTo>
                  <a:pt x="76945" y="0"/>
                </a:lnTo>
                <a:close/>
              </a:path>
            </a:pathLst>
          </a:custGeom>
          <a:solidFill>
            <a:srgbClr val="000000"/>
          </a:solidFill>
          <a:ln w="9525">
            <a:noFill/>
            <a:round/>
            <a:headEnd/>
            <a:tailEnd/>
          </a:ln>
        </p:spPr>
        <p:txBody>
          <a:bodyPr lIns="0" tIns="0" rIns="0" bIns="0"/>
          <a:lstStyle/>
          <a:p>
            <a:endParaRPr lang="en-US"/>
          </a:p>
        </p:txBody>
      </p:sp>
      <p:sp>
        <p:nvSpPr>
          <p:cNvPr id="98311" name="object 7"/>
          <p:cNvSpPr>
            <a:spLocks/>
          </p:cNvSpPr>
          <p:nvPr/>
        </p:nvSpPr>
        <p:spPr bwMode="auto">
          <a:xfrm>
            <a:off x="756228" y="3976689"/>
            <a:ext cx="157788" cy="114860"/>
          </a:xfrm>
          <a:custGeom>
            <a:avLst/>
            <a:gdLst>
              <a:gd name="T0" fmla="*/ 76572 w 130809"/>
              <a:gd name="T1" fmla="*/ 0 h 130175"/>
              <a:gd name="T2" fmla="*/ 35351 w 130809"/>
              <a:gd name="T3" fmla="*/ 6148 h 130175"/>
              <a:gd name="T4" fmla="*/ 6983 w 130809"/>
              <a:gd name="T5" fmla="*/ 34988 h 130175"/>
              <a:gd name="T6" fmla="*/ 0 w 130809"/>
              <a:gd name="T7" fmla="*/ 57137 h 130175"/>
              <a:gd name="T8" fmla="*/ 691 w 130809"/>
              <a:gd name="T9" fmla="*/ 72654 h 130175"/>
              <a:gd name="T10" fmla="*/ 25403 w 130809"/>
              <a:gd name="T11" fmla="*/ 116725 h 130175"/>
              <a:gd name="T12" fmla="*/ 59522 w 130809"/>
              <a:gd name="T13" fmla="*/ 129846 h 130175"/>
              <a:gd name="T14" fmla="*/ 74723 w 130809"/>
              <a:gd name="T15" fmla="*/ 128948 h 130175"/>
              <a:gd name="T16" fmla="*/ 117003 w 130809"/>
              <a:gd name="T17" fmla="*/ 102876 h 130175"/>
              <a:gd name="T18" fmla="*/ 129973 w 130809"/>
              <a:gd name="T19" fmla="*/ 67987 h 130175"/>
              <a:gd name="T20" fmla="*/ 128764 w 130809"/>
              <a:gd name="T21" fmla="*/ 53432 h 130175"/>
              <a:gd name="T22" fmla="*/ 110351 w 130809"/>
              <a:gd name="T23" fmla="*/ 18778 h 130175"/>
              <a:gd name="T24" fmla="*/ 76572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6945" y="0"/>
                </a:moveTo>
                <a:lnTo>
                  <a:pt x="35523" y="6148"/>
                </a:lnTo>
                <a:lnTo>
                  <a:pt x="7017" y="34988"/>
                </a:lnTo>
                <a:lnTo>
                  <a:pt x="0" y="57137"/>
                </a:lnTo>
                <a:lnTo>
                  <a:pt x="694" y="72654"/>
                </a:lnTo>
                <a:lnTo>
                  <a:pt x="25527" y="116725"/>
                </a:lnTo>
                <a:lnTo>
                  <a:pt x="59812" y="129846"/>
                </a:lnTo>
                <a:lnTo>
                  <a:pt x="75087" y="128948"/>
                </a:lnTo>
                <a:lnTo>
                  <a:pt x="117573" y="102876"/>
                </a:lnTo>
                <a:lnTo>
                  <a:pt x="130606" y="67987"/>
                </a:lnTo>
                <a:lnTo>
                  <a:pt x="129391" y="53432"/>
                </a:lnTo>
                <a:lnTo>
                  <a:pt x="110888" y="18778"/>
                </a:lnTo>
                <a:lnTo>
                  <a:pt x="76945" y="0"/>
                </a:lnTo>
                <a:close/>
              </a:path>
            </a:pathLst>
          </a:custGeom>
          <a:solidFill>
            <a:srgbClr val="000000"/>
          </a:solidFill>
          <a:ln w="9525">
            <a:noFill/>
            <a:round/>
            <a:headEnd/>
            <a:tailEnd/>
          </a:ln>
        </p:spPr>
        <p:txBody>
          <a:bodyPr lIns="0" tIns="0" rIns="0" bIns="0"/>
          <a:lstStyle/>
          <a:p>
            <a:endParaRPr lang="en-US"/>
          </a:p>
        </p:txBody>
      </p:sp>
      <p:sp>
        <p:nvSpPr>
          <p:cNvPr id="98312" name="object 8"/>
          <p:cNvSpPr>
            <a:spLocks/>
          </p:cNvSpPr>
          <p:nvPr/>
        </p:nvSpPr>
        <p:spPr bwMode="auto">
          <a:xfrm>
            <a:off x="756228" y="4622427"/>
            <a:ext cx="157788" cy="114860"/>
          </a:xfrm>
          <a:custGeom>
            <a:avLst/>
            <a:gdLst>
              <a:gd name="T0" fmla="*/ 76609 w 130809"/>
              <a:gd name="T1" fmla="*/ 0 h 130175"/>
              <a:gd name="T2" fmla="*/ 35420 w 130809"/>
              <a:gd name="T3" fmla="*/ 6613 h 130175"/>
              <a:gd name="T4" fmla="*/ 6928 w 130809"/>
              <a:gd name="T5" fmla="*/ 35069 h 130175"/>
              <a:gd name="T6" fmla="*/ 0 w 130809"/>
              <a:gd name="T7" fmla="*/ 57310 h 130175"/>
              <a:gd name="T8" fmla="*/ 720 w 130809"/>
              <a:gd name="T9" fmla="*/ 72897 h 130175"/>
              <a:gd name="T10" fmla="*/ 25608 w 130809"/>
              <a:gd name="T11" fmla="*/ 116893 h 130175"/>
              <a:gd name="T12" fmla="*/ 59921 w 130809"/>
              <a:gd name="T13" fmla="*/ 129678 h 130175"/>
              <a:gd name="T14" fmla="*/ 75014 w 130809"/>
              <a:gd name="T15" fmla="*/ 128753 h 130175"/>
              <a:gd name="T16" fmla="*/ 117183 w 130809"/>
              <a:gd name="T17" fmla="*/ 103159 h 130175"/>
              <a:gd name="T18" fmla="*/ 130023 w 130809"/>
              <a:gd name="T19" fmla="*/ 67543 h 130175"/>
              <a:gd name="T20" fmla="*/ 128796 w 130809"/>
              <a:gd name="T21" fmla="*/ 53902 h 130175"/>
              <a:gd name="T22" fmla="*/ 110386 w 130809"/>
              <a:gd name="T23" fmla="*/ 18585 h 130175"/>
              <a:gd name="T24" fmla="*/ 76609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6982" y="0"/>
                </a:moveTo>
                <a:lnTo>
                  <a:pt x="35592" y="6613"/>
                </a:lnTo>
                <a:lnTo>
                  <a:pt x="6962" y="35069"/>
                </a:lnTo>
                <a:lnTo>
                  <a:pt x="0" y="57310"/>
                </a:lnTo>
                <a:lnTo>
                  <a:pt x="724" y="72897"/>
                </a:lnTo>
                <a:lnTo>
                  <a:pt x="25733" y="116893"/>
                </a:lnTo>
                <a:lnTo>
                  <a:pt x="60213" y="129678"/>
                </a:lnTo>
                <a:lnTo>
                  <a:pt x="75379" y="128753"/>
                </a:lnTo>
                <a:lnTo>
                  <a:pt x="117754" y="103159"/>
                </a:lnTo>
                <a:lnTo>
                  <a:pt x="130656" y="67543"/>
                </a:lnTo>
                <a:lnTo>
                  <a:pt x="129423" y="53902"/>
                </a:lnTo>
                <a:lnTo>
                  <a:pt x="110924" y="18585"/>
                </a:lnTo>
                <a:lnTo>
                  <a:pt x="76982" y="0"/>
                </a:lnTo>
                <a:close/>
              </a:path>
            </a:pathLst>
          </a:custGeom>
          <a:solidFill>
            <a:srgbClr val="000000"/>
          </a:solidFill>
          <a:ln w="9525">
            <a:noFill/>
            <a:round/>
            <a:headEnd/>
            <a:tailEnd/>
          </a:ln>
        </p:spPr>
        <p:txBody>
          <a:bodyPr lIns="0" tIns="0" rIns="0" bIns="0"/>
          <a:lstStyle/>
          <a:p>
            <a:endParaRPr lang="en-US"/>
          </a:p>
        </p:txBody>
      </p:sp>
      <p:sp>
        <p:nvSpPr>
          <p:cNvPr id="98313" name="object 9"/>
          <p:cNvSpPr txBox="1">
            <a:spLocks noChangeArrowheads="1"/>
          </p:cNvSpPr>
          <p:nvPr/>
        </p:nvSpPr>
        <p:spPr bwMode="auto">
          <a:xfrm>
            <a:off x="1169940" y="1315291"/>
            <a:ext cx="2990273" cy="3339376"/>
          </a:xfrm>
          <a:prstGeom prst="rect">
            <a:avLst/>
          </a:prstGeom>
          <a:noFill/>
          <a:ln w="9525">
            <a:noFill/>
            <a:miter lim="800000"/>
            <a:headEnd/>
            <a:tailEnd/>
          </a:ln>
        </p:spPr>
        <p:txBody>
          <a:bodyPr lIns="0" tIns="0" rIns="0" bIns="0">
            <a:spAutoFit/>
          </a:bodyPr>
          <a:lstStyle/>
          <a:p>
            <a:pPr marL="12700"/>
            <a:r>
              <a:rPr lang="en-US" sz="2400"/>
              <a:t>Military</a:t>
            </a:r>
          </a:p>
          <a:p>
            <a:pPr marL="12700">
              <a:lnSpc>
                <a:spcPct val="200000"/>
              </a:lnSpc>
            </a:pPr>
            <a:r>
              <a:rPr lang="en-US" sz="2400"/>
              <a:t>Civil Hackticism</a:t>
            </a:r>
          </a:p>
          <a:p>
            <a:pPr marL="12700">
              <a:lnSpc>
                <a:spcPct val="200000"/>
              </a:lnSpc>
            </a:pPr>
            <a:r>
              <a:rPr lang="en-US" sz="2400"/>
              <a:t>Income generation Private sector</a:t>
            </a:r>
          </a:p>
          <a:p>
            <a:pPr marL="12700"/>
            <a:endParaRPr lang="en-US" sz="2500">
              <a:latin typeface="Times New Roman" pitchFamily="18" charset="0"/>
              <a:cs typeface="Times New Roman" pitchFamily="18" charset="0"/>
            </a:endParaRPr>
          </a:p>
          <a:p>
            <a:pPr marL="12700"/>
            <a:r>
              <a:rPr lang="en-US" sz="2400"/>
              <a:t>Non-profit research</a:t>
            </a:r>
          </a:p>
        </p:txBody>
      </p:sp>
      <p:sp>
        <p:nvSpPr>
          <p:cNvPr id="98314" name="object 10"/>
          <p:cNvSpPr>
            <a:spLocks noChangeArrowheads="1"/>
          </p:cNvSpPr>
          <p:nvPr/>
        </p:nvSpPr>
        <p:spPr bwMode="auto">
          <a:xfrm>
            <a:off x="4835622" y="804022"/>
            <a:ext cx="4750954" cy="3458416"/>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706029"/>
          </a:xfrm>
        </p:spPr>
        <p:txBody>
          <a:bodyPr tIns="450811" rtlCol="0">
            <a:normAutofit fontScale="90000"/>
          </a:bodyPr>
          <a:lstStyle/>
          <a:p>
            <a:pPr marL="326390" algn="ctr" eaLnBrk="1" fontAlgn="auto" hangingPunct="1">
              <a:spcBef>
                <a:spcPts val="0"/>
              </a:spcBef>
              <a:spcAft>
                <a:spcPts val="0"/>
              </a:spcAft>
              <a:defRPr/>
            </a:pPr>
            <a:r>
              <a:rPr b="1" spc="-10" dirty="0">
                <a:solidFill>
                  <a:srgbClr val="FF0000"/>
                </a:solidFill>
              </a:rPr>
              <a:t>Cy</a:t>
            </a:r>
            <a:r>
              <a:rPr b="1" spc="15" dirty="0">
                <a:solidFill>
                  <a:srgbClr val="FF0000"/>
                </a:solidFill>
              </a:rPr>
              <a:t>b</a:t>
            </a:r>
            <a:r>
              <a:rPr b="1" spc="5" dirty="0">
                <a:solidFill>
                  <a:srgbClr val="FF0000"/>
                </a:solidFill>
              </a:rPr>
              <a:t>e</a:t>
            </a:r>
            <a:r>
              <a:rPr b="1" dirty="0">
                <a:solidFill>
                  <a:srgbClr val="FF0000"/>
                </a:solidFill>
              </a:rPr>
              <a:t>r</a:t>
            </a:r>
            <a:r>
              <a:rPr b="1" spc="-15" dirty="0">
                <a:solidFill>
                  <a:srgbClr val="FF0000"/>
                </a:solidFill>
              </a:rPr>
              <a:t> </a:t>
            </a:r>
            <a:r>
              <a:rPr b="1" spc="5" dirty="0">
                <a:solidFill>
                  <a:srgbClr val="FF0000"/>
                </a:solidFill>
              </a:rPr>
              <a:t>Te</a:t>
            </a:r>
            <a:r>
              <a:rPr b="1" spc="-30" dirty="0">
                <a:solidFill>
                  <a:srgbClr val="FF0000"/>
                </a:solidFill>
              </a:rPr>
              <a:t>r</a:t>
            </a:r>
            <a:r>
              <a:rPr b="1" spc="35" dirty="0">
                <a:solidFill>
                  <a:srgbClr val="FF0000"/>
                </a:solidFill>
              </a:rPr>
              <a:t>r</a:t>
            </a:r>
            <a:r>
              <a:rPr b="1" spc="-25" dirty="0">
                <a:solidFill>
                  <a:srgbClr val="FF0000"/>
                </a:solidFill>
              </a:rPr>
              <a:t>o</a:t>
            </a:r>
            <a:r>
              <a:rPr b="1" dirty="0">
                <a:solidFill>
                  <a:srgbClr val="FF0000"/>
                </a:solidFill>
              </a:rPr>
              <a:t>ri</a:t>
            </a:r>
            <a:r>
              <a:rPr b="1" spc="-5" dirty="0">
                <a:solidFill>
                  <a:srgbClr val="FF0000"/>
                </a:solidFill>
              </a:rPr>
              <a:t>s</a:t>
            </a:r>
            <a:r>
              <a:rPr b="1" dirty="0">
                <a:solidFill>
                  <a:srgbClr val="FF0000"/>
                </a:solidFill>
              </a:rPr>
              <a:t>m</a:t>
            </a:r>
          </a:p>
        </p:txBody>
      </p:sp>
      <p:sp>
        <p:nvSpPr>
          <p:cNvPr id="3" name="object 3"/>
          <p:cNvSpPr txBox="1"/>
          <p:nvPr/>
        </p:nvSpPr>
        <p:spPr>
          <a:xfrm>
            <a:off x="536865" y="1288677"/>
            <a:ext cx="7546879" cy="1123384"/>
          </a:xfrm>
          <a:prstGeom prst="rect">
            <a:avLst/>
          </a:prstGeom>
        </p:spPr>
        <p:txBody>
          <a:bodyPr lIns="0" tIns="0" rIns="0" bIns="0">
            <a:spAutoFit/>
          </a:bodyPr>
          <a:lstStyle/>
          <a:p>
            <a:pPr marL="12700" fontAlgn="auto">
              <a:spcBef>
                <a:spcPts val="0"/>
              </a:spcBef>
              <a:spcAft>
                <a:spcPts val="0"/>
              </a:spcAft>
              <a:defRPr/>
            </a:pPr>
            <a:r>
              <a:rPr sz="2400" spc="-20" dirty="0">
                <a:latin typeface="Calibri"/>
                <a:cs typeface="Calibri"/>
              </a:rPr>
              <a:t>T</a:t>
            </a:r>
            <a:r>
              <a:rPr sz="2400" dirty="0">
                <a:latin typeface="Calibri"/>
                <a:cs typeface="Calibri"/>
              </a:rPr>
              <a:t>ra</a:t>
            </a:r>
            <a:r>
              <a:rPr sz="2400" spc="10" dirty="0">
                <a:latin typeface="Calibri"/>
                <a:cs typeface="Calibri"/>
              </a:rPr>
              <a:t>d</a:t>
            </a:r>
            <a:r>
              <a:rPr sz="2400" dirty="0">
                <a:latin typeface="Calibri"/>
                <a:cs typeface="Calibri"/>
              </a:rPr>
              <a:t>i</a:t>
            </a:r>
            <a:r>
              <a:rPr sz="2400" spc="-15" dirty="0">
                <a:latin typeface="Calibri"/>
                <a:cs typeface="Calibri"/>
              </a:rPr>
              <a:t>t</a:t>
            </a:r>
            <a:r>
              <a:rPr sz="2400" dirty="0">
                <a:latin typeface="Calibri"/>
                <a:cs typeface="Calibri"/>
              </a:rPr>
              <a:t>i</a:t>
            </a:r>
            <a:r>
              <a:rPr sz="2400" spc="5" dirty="0">
                <a:latin typeface="Calibri"/>
                <a:cs typeface="Calibri"/>
              </a:rPr>
              <a:t>o</a:t>
            </a:r>
            <a:r>
              <a:rPr sz="2400" spc="10" dirty="0">
                <a:latin typeface="Calibri"/>
                <a:cs typeface="Calibri"/>
              </a:rPr>
              <a:t>n</a:t>
            </a:r>
            <a:r>
              <a:rPr sz="2400" dirty="0">
                <a:latin typeface="Calibri"/>
                <a:cs typeface="Calibri"/>
              </a:rPr>
              <a:t>al</a:t>
            </a:r>
            <a:r>
              <a:rPr sz="2400" spc="-40" dirty="0">
                <a:latin typeface="Calibri"/>
                <a:cs typeface="Calibri"/>
              </a:rPr>
              <a:t> </a:t>
            </a:r>
            <a:r>
              <a:rPr sz="2400" spc="5" dirty="0">
                <a:latin typeface="Calibri"/>
                <a:cs typeface="Calibri"/>
              </a:rPr>
              <a:t>T</a:t>
            </a:r>
            <a:r>
              <a:rPr sz="2400" dirty="0">
                <a:latin typeface="Calibri"/>
                <a:cs typeface="Calibri"/>
              </a:rPr>
              <a:t>err</a:t>
            </a:r>
            <a:r>
              <a:rPr sz="2400" spc="-20" dirty="0">
                <a:latin typeface="Calibri"/>
                <a:cs typeface="Calibri"/>
              </a:rPr>
              <a:t>o</a:t>
            </a:r>
            <a:r>
              <a:rPr sz="2400" dirty="0">
                <a:latin typeface="Calibri"/>
                <a:cs typeface="Calibri"/>
              </a:rPr>
              <a:t>ri</a:t>
            </a:r>
            <a:r>
              <a:rPr sz="2400" spc="-5" dirty="0">
                <a:latin typeface="Calibri"/>
                <a:cs typeface="Calibri"/>
              </a:rPr>
              <a:t>s</a:t>
            </a:r>
            <a:r>
              <a:rPr sz="2400" dirty="0">
                <a:latin typeface="Calibri"/>
                <a:cs typeface="Calibri"/>
              </a:rPr>
              <a:t>m:</a:t>
            </a:r>
            <a:endParaRPr sz="2400">
              <a:latin typeface="Calibri"/>
              <a:cs typeface="Calibri"/>
            </a:endParaRPr>
          </a:p>
          <a:p>
            <a:pPr fontAlgn="auto">
              <a:spcBef>
                <a:spcPts val="4"/>
              </a:spcBef>
              <a:spcAft>
                <a:spcPts val="0"/>
              </a:spcAft>
              <a:defRPr/>
            </a:pPr>
            <a:endParaRPr sz="2500">
              <a:latin typeface="Times New Roman"/>
              <a:cs typeface="Times New Roman"/>
            </a:endParaRPr>
          </a:p>
          <a:p>
            <a:pPr marL="88900" fontAlgn="auto">
              <a:spcBef>
                <a:spcPts val="0"/>
              </a:spcBef>
              <a:spcAft>
                <a:spcPts val="0"/>
              </a:spcAft>
              <a:tabLst>
                <a:tab pos="469265" algn="l"/>
              </a:tabLst>
              <a:defRPr/>
            </a:pPr>
            <a:r>
              <a:rPr sz="2400" dirty="0">
                <a:latin typeface="Calibri"/>
                <a:cs typeface="Calibri"/>
              </a:rPr>
              <a:t>-	</a:t>
            </a:r>
            <a:r>
              <a:rPr sz="2400" spc="-5" dirty="0">
                <a:latin typeface="Calibri"/>
                <a:cs typeface="Calibri"/>
              </a:rPr>
              <a:t>Us</a:t>
            </a:r>
            <a:r>
              <a:rPr sz="2400" dirty="0">
                <a:latin typeface="Calibri"/>
                <a:cs typeface="Calibri"/>
              </a:rPr>
              <a:t>e</a:t>
            </a:r>
            <a:r>
              <a:rPr sz="2400" spc="-10" dirty="0">
                <a:latin typeface="Calibri"/>
                <a:cs typeface="Calibri"/>
              </a:rPr>
              <a:t> </a:t>
            </a:r>
            <a:r>
              <a:rPr sz="2400" spc="-20" dirty="0">
                <a:latin typeface="Calibri"/>
                <a:cs typeface="Calibri"/>
              </a:rPr>
              <a:t>o</a:t>
            </a:r>
            <a:r>
              <a:rPr sz="2400" dirty="0">
                <a:latin typeface="Calibri"/>
                <a:cs typeface="Calibri"/>
              </a:rPr>
              <a:t>f</a:t>
            </a:r>
            <a:r>
              <a:rPr sz="2400" spc="20" dirty="0">
                <a:latin typeface="Calibri"/>
                <a:cs typeface="Calibri"/>
              </a:rPr>
              <a:t> </a:t>
            </a:r>
            <a:r>
              <a:rPr sz="2400" spc="-30" dirty="0">
                <a:latin typeface="Calibri"/>
                <a:cs typeface="Calibri"/>
              </a:rPr>
              <a:t>v</a:t>
            </a:r>
            <a:r>
              <a:rPr sz="2400" dirty="0">
                <a:latin typeface="Calibri"/>
                <a:cs typeface="Calibri"/>
              </a:rPr>
              <a:t>i</a:t>
            </a:r>
            <a:r>
              <a:rPr sz="2400" spc="5" dirty="0">
                <a:latin typeface="Calibri"/>
                <a:cs typeface="Calibri"/>
              </a:rPr>
              <a:t>o</a:t>
            </a:r>
            <a:r>
              <a:rPr sz="2400" dirty="0">
                <a:latin typeface="Calibri"/>
                <a:cs typeface="Calibri"/>
              </a:rPr>
              <a:t>le</a:t>
            </a:r>
            <a:r>
              <a:rPr sz="2400" spc="-15" dirty="0">
                <a:latin typeface="Calibri"/>
                <a:cs typeface="Calibri"/>
              </a:rPr>
              <a:t>n</a:t>
            </a:r>
            <a:r>
              <a:rPr sz="2400" spc="15" dirty="0">
                <a:latin typeface="Calibri"/>
                <a:cs typeface="Calibri"/>
              </a:rPr>
              <a:t>c</a:t>
            </a:r>
            <a:r>
              <a:rPr sz="2400" dirty="0">
                <a:latin typeface="Calibri"/>
                <a:cs typeface="Calibri"/>
              </a:rPr>
              <a:t>e</a:t>
            </a:r>
            <a:r>
              <a:rPr sz="2400" spc="10" dirty="0">
                <a:latin typeface="Calibri"/>
                <a:cs typeface="Calibri"/>
              </a:rPr>
              <a:t> </a:t>
            </a:r>
            <a:r>
              <a:rPr sz="2400" spc="-15" dirty="0">
                <a:latin typeface="Calibri"/>
                <a:cs typeface="Calibri"/>
              </a:rPr>
              <a:t>t</a:t>
            </a:r>
            <a:r>
              <a:rPr sz="2400" dirty="0">
                <a:latin typeface="Calibri"/>
                <a:cs typeface="Calibri"/>
              </a:rPr>
              <a:t>o</a:t>
            </a:r>
            <a:r>
              <a:rPr sz="2400" spc="-10" dirty="0">
                <a:latin typeface="Calibri"/>
                <a:cs typeface="Calibri"/>
              </a:rPr>
              <a:t> </a:t>
            </a:r>
            <a:r>
              <a:rPr sz="2400" dirty="0">
                <a:latin typeface="Calibri"/>
                <a:cs typeface="Calibri"/>
              </a:rPr>
              <a:t>a</a:t>
            </a:r>
            <a:r>
              <a:rPr sz="2400" spc="-10" dirty="0">
                <a:latin typeface="Calibri"/>
                <a:cs typeface="Calibri"/>
              </a:rPr>
              <a:t>c</a:t>
            </a:r>
            <a:r>
              <a:rPr sz="2400" spc="-15" dirty="0">
                <a:latin typeface="Calibri"/>
                <a:cs typeface="Calibri"/>
              </a:rPr>
              <a:t>h</a:t>
            </a:r>
            <a:r>
              <a:rPr sz="2400" dirty="0">
                <a:latin typeface="Calibri"/>
                <a:cs typeface="Calibri"/>
              </a:rPr>
              <a:t>i</a:t>
            </a:r>
            <a:r>
              <a:rPr sz="2400" spc="25" dirty="0">
                <a:latin typeface="Calibri"/>
                <a:cs typeface="Calibri"/>
              </a:rPr>
              <a:t>e</a:t>
            </a:r>
            <a:r>
              <a:rPr sz="2400" spc="-5" dirty="0">
                <a:latin typeface="Calibri"/>
                <a:cs typeface="Calibri"/>
              </a:rPr>
              <a:t>v</a:t>
            </a:r>
            <a:r>
              <a:rPr sz="2400" dirty="0">
                <a:latin typeface="Calibri"/>
                <a:cs typeface="Calibri"/>
              </a:rPr>
              <a:t>e</a:t>
            </a:r>
            <a:r>
              <a:rPr sz="2400" spc="-10" dirty="0">
                <a:latin typeface="Calibri"/>
                <a:cs typeface="Calibri"/>
              </a:rPr>
              <a:t> </a:t>
            </a:r>
            <a:r>
              <a:rPr sz="2400" spc="10" dirty="0">
                <a:latin typeface="Calibri"/>
                <a:cs typeface="Calibri"/>
              </a:rPr>
              <a:t>p</a:t>
            </a:r>
            <a:r>
              <a:rPr sz="2400" spc="-20" dirty="0">
                <a:latin typeface="Calibri"/>
                <a:cs typeface="Calibri"/>
              </a:rPr>
              <a:t>o</a:t>
            </a:r>
            <a:r>
              <a:rPr sz="2400" dirty="0">
                <a:latin typeface="Calibri"/>
                <a:cs typeface="Calibri"/>
              </a:rPr>
              <a:t>li</a:t>
            </a:r>
            <a:r>
              <a:rPr sz="2400" spc="10" dirty="0">
                <a:latin typeface="Calibri"/>
                <a:cs typeface="Calibri"/>
              </a:rPr>
              <a:t>t</a:t>
            </a:r>
            <a:r>
              <a:rPr sz="2400" dirty="0">
                <a:latin typeface="Calibri"/>
                <a:cs typeface="Calibri"/>
              </a:rPr>
              <a:t>i</a:t>
            </a:r>
            <a:r>
              <a:rPr sz="2400" spc="-10" dirty="0">
                <a:latin typeface="Calibri"/>
                <a:cs typeface="Calibri"/>
              </a:rPr>
              <a:t>c</a:t>
            </a:r>
            <a:r>
              <a:rPr sz="2400" dirty="0">
                <a:latin typeface="Calibri"/>
                <a:cs typeface="Calibri"/>
              </a:rPr>
              <a:t>al</a:t>
            </a:r>
            <a:r>
              <a:rPr sz="2400" spc="-15" dirty="0">
                <a:latin typeface="Calibri"/>
                <a:cs typeface="Calibri"/>
              </a:rPr>
              <a:t> </a:t>
            </a:r>
            <a:r>
              <a:rPr sz="2400" spc="-20">
                <a:latin typeface="Calibri"/>
                <a:cs typeface="Calibri"/>
              </a:rPr>
              <a:t>o</a:t>
            </a:r>
            <a:r>
              <a:rPr sz="2400">
                <a:latin typeface="Calibri"/>
                <a:cs typeface="Calibri"/>
              </a:rPr>
              <a:t>r</a:t>
            </a:r>
            <a:r>
              <a:rPr sz="2400" spc="10">
                <a:latin typeface="Calibri"/>
                <a:cs typeface="Calibri"/>
              </a:rPr>
              <a:t> </a:t>
            </a:r>
            <a:r>
              <a:rPr sz="2400" smtClean="0">
                <a:latin typeface="Calibri"/>
                <a:cs typeface="Calibri"/>
              </a:rPr>
              <a:t>i</a:t>
            </a:r>
            <a:r>
              <a:rPr sz="2400" spc="-15" smtClean="0">
                <a:latin typeface="Calibri"/>
                <a:cs typeface="Calibri"/>
              </a:rPr>
              <a:t>d</a:t>
            </a:r>
            <a:r>
              <a:rPr sz="2400" smtClean="0">
                <a:latin typeface="Calibri"/>
                <a:cs typeface="Calibri"/>
              </a:rPr>
              <a:t>e</a:t>
            </a:r>
            <a:r>
              <a:rPr sz="2400" spc="5" smtClean="0">
                <a:latin typeface="Calibri"/>
                <a:cs typeface="Calibri"/>
              </a:rPr>
              <a:t>o</a:t>
            </a:r>
            <a:r>
              <a:rPr sz="2400" smtClean="0">
                <a:latin typeface="Calibri"/>
                <a:cs typeface="Calibri"/>
              </a:rPr>
              <a:t>l</a:t>
            </a:r>
            <a:r>
              <a:rPr sz="2400" spc="5" smtClean="0">
                <a:latin typeface="Calibri"/>
                <a:cs typeface="Calibri"/>
              </a:rPr>
              <a:t>o</a:t>
            </a:r>
            <a:r>
              <a:rPr sz="2400" spc="-30" smtClean="0">
                <a:latin typeface="Calibri"/>
                <a:cs typeface="Calibri"/>
              </a:rPr>
              <a:t>g</a:t>
            </a:r>
            <a:r>
              <a:rPr lang="en-US" sz="2400" spc="-30" dirty="0" smtClean="0">
                <a:latin typeface="Calibri"/>
                <a:cs typeface="Calibri"/>
              </a:rPr>
              <a:t>y</a:t>
            </a:r>
            <a:r>
              <a:rPr sz="2400" smtClean="0">
                <a:latin typeface="Calibri"/>
                <a:cs typeface="Calibri"/>
              </a:rPr>
              <a:t>.</a:t>
            </a:r>
            <a:endParaRPr sz="2400">
              <a:latin typeface="Calibri"/>
              <a:cs typeface="Calibri"/>
            </a:endParaRPr>
          </a:p>
        </p:txBody>
      </p:sp>
      <p:sp>
        <p:nvSpPr>
          <p:cNvPr id="99332" name="object 4"/>
          <p:cNvSpPr txBox="1">
            <a:spLocks noChangeArrowheads="1"/>
          </p:cNvSpPr>
          <p:nvPr/>
        </p:nvSpPr>
        <p:spPr bwMode="auto">
          <a:xfrm>
            <a:off x="536865" y="3225894"/>
            <a:ext cx="9632758" cy="1906400"/>
          </a:xfrm>
          <a:prstGeom prst="rect">
            <a:avLst/>
          </a:prstGeom>
          <a:noFill/>
          <a:ln w="9525">
            <a:noFill/>
            <a:miter lim="800000"/>
            <a:headEnd/>
            <a:tailEnd/>
          </a:ln>
        </p:spPr>
        <p:txBody>
          <a:bodyPr lIns="0" tIns="0" rIns="0" bIns="0">
            <a:spAutoFit/>
          </a:bodyPr>
          <a:lstStyle/>
          <a:p>
            <a:pPr marL="12700"/>
            <a:r>
              <a:rPr lang="en-US" sz="2400" dirty="0"/>
              <a:t>Digital Terrorism:</a:t>
            </a:r>
          </a:p>
          <a:p>
            <a:pPr marL="12700"/>
            <a:endParaRPr lang="en-US" sz="2500" dirty="0">
              <a:latin typeface="Times New Roman" pitchFamily="18" charset="0"/>
              <a:cs typeface="Times New Roman" pitchFamily="18" charset="0"/>
            </a:endParaRPr>
          </a:p>
          <a:p>
            <a:pPr marL="12700"/>
            <a:r>
              <a:rPr lang="en-US" sz="2400" dirty="0" smtClean="0"/>
              <a:t>-With </a:t>
            </a:r>
            <a:r>
              <a:rPr lang="en-US" sz="2400" dirty="0"/>
              <a:t>the use of INTERNET, performing some kind of activity that loss of life, harming a person or </a:t>
            </a:r>
            <a:r>
              <a:rPr lang="en-US" sz="2400" dirty="0" err="1"/>
              <a:t>organisation</a:t>
            </a:r>
            <a:r>
              <a:rPr lang="en-US" sz="2400" dirty="0"/>
              <a:t> in order to achieve traditional terrorism in digital way called Cyber Terrorism.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578" y="1"/>
            <a:ext cx="10515600" cy="979713"/>
          </a:xfrm>
        </p:spPr>
        <p:txBody>
          <a:bodyPr tIns="463511" rtlCol="0">
            <a:normAutofit fontScale="90000"/>
          </a:bodyPr>
          <a:lstStyle/>
          <a:p>
            <a:pPr marL="326390" algn="ctr" eaLnBrk="1" fontAlgn="auto" hangingPunct="1">
              <a:spcBef>
                <a:spcPts val="0"/>
              </a:spcBef>
              <a:spcAft>
                <a:spcPts val="0"/>
              </a:spcAft>
              <a:defRPr/>
            </a:pPr>
            <a:r>
              <a:rPr b="1" spc="-10" dirty="0">
                <a:solidFill>
                  <a:srgbClr val="FF0000"/>
                </a:solidFill>
              </a:rPr>
              <a:t>I</a:t>
            </a:r>
            <a:r>
              <a:rPr b="1" dirty="0">
                <a:solidFill>
                  <a:srgbClr val="FF0000"/>
                </a:solidFill>
              </a:rPr>
              <a:t>m</a:t>
            </a:r>
            <a:r>
              <a:rPr b="1" spc="-20" dirty="0">
                <a:solidFill>
                  <a:srgbClr val="FF0000"/>
                </a:solidFill>
              </a:rPr>
              <a:t>p</a:t>
            </a:r>
            <a:r>
              <a:rPr b="1" dirty="0">
                <a:solidFill>
                  <a:srgbClr val="FF0000"/>
                </a:solidFill>
              </a:rPr>
              <a:t>a</a:t>
            </a:r>
            <a:r>
              <a:rPr b="1" spc="20" dirty="0">
                <a:solidFill>
                  <a:srgbClr val="FF0000"/>
                </a:solidFill>
              </a:rPr>
              <a:t>c</a:t>
            </a:r>
            <a:r>
              <a:rPr b="1" spc="-20" dirty="0">
                <a:solidFill>
                  <a:srgbClr val="FF0000"/>
                </a:solidFill>
              </a:rPr>
              <a:t>t</a:t>
            </a:r>
            <a:r>
              <a:rPr b="1" dirty="0">
                <a:solidFill>
                  <a:srgbClr val="FF0000"/>
                </a:solidFill>
              </a:rPr>
              <a:t>s</a:t>
            </a:r>
          </a:p>
        </p:txBody>
      </p:sp>
      <p:sp>
        <p:nvSpPr>
          <p:cNvPr id="100363" name="object 11"/>
          <p:cNvSpPr txBox="1">
            <a:spLocks noChangeArrowheads="1"/>
          </p:cNvSpPr>
          <p:nvPr/>
        </p:nvSpPr>
        <p:spPr bwMode="auto">
          <a:xfrm>
            <a:off x="2155371" y="1743988"/>
            <a:ext cx="8216538" cy="3790781"/>
          </a:xfrm>
          <a:prstGeom prst="rect">
            <a:avLst/>
          </a:prstGeom>
          <a:noFill/>
          <a:ln w="9525">
            <a:noFill/>
            <a:miter lim="800000"/>
            <a:headEnd/>
            <a:tailEnd/>
          </a:ln>
        </p:spPr>
        <p:txBody>
          <a:bodyPr wrap="square" lIns="0" tIns="0" rIns="0" bIns="0">
            <a:spAutoFit/>
          </a:bodyPr>
          <a:lstStyle/>
          <a:p>
            <a:pPr marL="12700">
              <a:lnSpc>
                <a:spcPct val="115000"/>
              </a:lnSpc>
              <a:buFont typeface="Wingdings" pitchFamily="2" charset="2"/>
              <a:buChar char="Ø"/>
            </a:pPr>
            <a:r>
              <a:rPr lang="en-US" sz="3600" b="1" dirty="0"/>
              <a:t>Economical damage </a:t>
            </a:r>
            <a:r>
              <a:rPr lang="en-US" sz="3600" b="1" dirty="0" smtClean="0"/>
              <a:t>and Disruptions </a:t>
            </a:r>
          </a:p>
          <a:p>
            <a:pPr marL="12700">
              <a:lnSpc>
                <a:spcPct val="115000"/>
              </a:lnSpc>
              <a:buFont typeface="Wingdings" pitchFamily="2" charset="2"/>
              <a:buChar char="Ø"/>
            </a:pPr>
            <a:r>
              <a:rPr lang="en-US" sz="3600" b="1" dirty="0" smtClean="0"/>
              <a:t>communications </a:t>
            </a:r>
            <a:r>
              <a:rPr lang="en-US" sz="3600" b="1" dirty="0"/>
              <a:t>Disruptions </a:t>
            </a:r>
            <a:endParaRPr lang="en-US" sz="3600" b="1" dirty="0" smtClean="0"/>
          </a:p>
          <a:p>
            <a:pPr marL="12700">
              <a:lnSpc>
                <a:spcPct val="115000"/>
              </a:lnSpc>
              <a:buFont typeface="Wingdings" pitchFamily="2" charset="2"/>
              <a:buChar char="Ø"/>
            </a:pPr>
            <a:r>
              <a:rPr lang="en-US" sz="3600" b="1" dirty="0" smtClean="0"/>
              <a:t> </a:t>
            </a:r>
            <a:r>
              <a:rPr lang="en-US" sz="3600" b="1" dirty="0"/>
              <a:t>Supply Chain </a:t>
            </a:r>
            <a:r>
              <a:rPr lang="en-US" sz="3600" b="1" dirty="0" smtClean="0"/>
              <a:t>for Misleading </a:t>
            </a:r>
            <a:r>
              <a:rPr lang="en-US" sz="3600" b="1" dirty="0"/>
              <a:t>peoples </a:t>
            </a:r>
            <a:r>
              <a:rPr lang="en-US" sz="3600" b="1" dirty="0" smtClean="0"/>
              <a:t>      Physiological </a:t>
            </a:r>
            <a:r>
              <a:rPr lang="en-US" sz="3600" b="1" dirty="0"/>
              <a:t>damaging</a:t>
            </a:r>
          </a:p>
          <a:p>
            <a:pPr marL="12700">
              <a:lnSpc>
                <a:spcPct val="115000"/>
              </a:lnSpc>
              <a:buFont typeface="Wingdings" pitchFamily="2" charset="2"/>
              <a:buChar char="Ø"/>
            </a:pPr>
            <a:r>
              <a:rPr lang="en-US" sz="3600" b="1" dirty="0" smtClean="0"/>
              <a:t> Personal </a:t>
            </a:r>
            <a:r>
              <a:rPr lang="en-US" sz="3600" b="1" dirty="0"/>
              <a:t>data Spying</a:t>
            </a:r>
          </a:p>
          <a:p>
            <a:pPr marL="12700">
              <a:spcBef>
                <a:spcPts val="425"/>
              </a:spcBef>
              <a:buFont typeface="Wingdings" pitchFamily="2" charset="2"/>
              <a:buChar char="Ø"/>
            </a:pPr>
            <a:r>
              <a:rPr lang="en-US" sz="3600" b="1" dirty="0" smtClean="0"/>
              <a:t>Stealing </a:t>
            </a:r>
            <a:r>
              <a:rPr lang="en-US" sz="3600" b="1" dirty="0"/>
              <a:t>valuable </a:t>
            </a:r>
            <a:r>
              <a:rPr lang="en-US" sz="3600" b="1" dirty="0" smtClean="0"/>
              <a:t>information</a:t>
            </a:r>
            <a:endParaRPr lang="en-US" sz="36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50811" rtlCol="0"/>
          <a:lstStyle/>
          <a:p>
            <a:pPr marL="326390" eaLnBrk="1" fontAlgn="auto" hangingPunct="1">
              <a:spcBef>
                <a:spcPts val="0"/>
              </a:spcBef>
              <a:spcAft>
                <a:spcPts val="0"/>
              </a:spcAft>
              <a:defRPr/>
            </a:pPr>
            <a:r>
              <a:rPr dirty="0"/>
              <a:t>W</a:t>
            </a:r>
            <a:r>
              <a:rPr spc="15" dirty="0"/>
              <a:t>h</a:t>
            </a:r>
            <a:r>
              <a:rPr dirty="0"/>
              <a:t>at</a:t>
            </a:r>
            <a:r>
              <a:rPr spc="-35" dirty="0"/>
              <a:t> </a:t>
            </a:r>
            <a:r>
              <a:rPr dirty="0"/>
              <a:t>is</a:t>
            </a:r>
            <a:r>
              <a:rPr spc="10" dirty="0"/>
              <a:t> </a:t>
            </a:r>
            <a:r>
              <a:rPr spc="5" dirty="0"/>
              <a:t>E</a:t>
            </a:r>
            <a:r>
              <a:rPr spc="-5" dirty="0"/>
              <a:t>s</a:t>
            </a:r>
            <a:r>
              <a:rPr spc="-20" dirty="0"/>
              <a:t>p</a:t>
            </a:r>
            <a:r>
              <a:rPr dirty="0"/>
              <a:t>i</a:t>
            </a:r>
            <a:r>
              <a:rPr spc="5" dirty="0"/>
              <a:t>o</a:t>
            </a:r>
            <a:r>
              <a:rPr spc="-20" dirty="0"/>
              <a:t>n</a:t>
            </a:r>
            <a:r>
              <a:rPr dirty="0"/>
              <a:t>a</a:t>
            </a:r>
            <a:r>
              <a:rPr spc="-5" dirty="0"/>
              <a:t>g</a:t>
            </a:r>
            <a:r>
              <a:rPr dirty="0"/>
              <a:t>e</a:t>
            </a:r>
            <a:r>
              <a:rPr spc="20" dirty="0"/>
              <a:t> </a:t>
            </a:r>
            <a:r>
              <a:rPr dirty="0"/>
              <a:t>?</a:t>
            </a:r>
          </a:p>
        </p:txBody>
      </p:sp>
      <p:sp>
        <p:nvSpPr>
          <p:cNvPr id="101379" name="object 3"/>
          <p:cNvSpPr>
            <a:spLocks/>
          </p:cNvSpPr>
          <p:nvPr/>
        </p:nvSpPr>
        <p:spPr bwMode="auto">
          <a:xfrm>
            <a:off x="808182" y="1606644"/>
            <a:ext cx="157788" cy="114860"/>
          </a:xfrm>
          <a:custGeom>
            <a:avLst/>
            <a:gdLst>
              <a:gd name="T0" fmla="*/ 77210 w 130809"/>
              <a:gd name="T1" fmla="*/ 0 h 130175"/>
              <a:gd name="T2" fmla="*/ 35335 w 130809"/>
              <a:gd name="T3" fmla="*/ 6344 h 130175"/>
              <a:gd name="T4" fmla="*/ 7027 w 130809"/>
              <a:gd name="T5" fmla="*/ 35115 h 130175"/>
              <a:gd name="T6" fmla="*/ 0 w 130809"/>
              <a:gd name="T7" fmla="*/ 57263 h 130175"/>
              <a:gd name="T8" fmla="*/ 703 w 130809"/>
              <a:gd name="T9" fmla="*/ 72620 h 130175"/>
              <a:gd name="T10" fmla="*/ 25929 w 130809"/>
              <a:gd name="T11" fmla="*/ 116707 h 130175"/>
              <a:gd name="T12" fmla="*/ 60091 w 130809"/>
              <a:gd name="T13" fmla="*/ 129883 h 130175"/>
              <a:gd name="T14" fmla="*/ 75124 w 130809"/>
              <a:gd name="T15" fmla="*/ 128945 h 130175"/>
              <a:gd name="T16" fmla="*/ 117863 w 130809"/>
              <a:gd name="T17" fmla="*/ 102642 h 130175"/>
              <a:gd name="T18" fmla="*/ 130019 w 130809"/>
              <a:gd name="T19" fmla="*/ 67577 h 130175"/>
              <a:gd name="T20" fmla="*/ 128974 w 130809"/>
              <a:gd name="T21" fmla="*/ 53151 h 130175"/>
              <a:gd name="T22" fmla="*/ 100494 w 130809"/>
              <a:gd name="T23" fmla="*/ 9751 h 130175"/>
              <a:gd name="T24" fmla="*/ 77210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586" y="0"/>
                </a:moveTo>
                <a:lnTo>
                  <a:pt x="35507" y="6344"/>
                </a:lnTo>
                <a:lnTo>
                  <a:pt x="7061" y="35115"/>
                </a:lnTo>
                <a:lnTo>
                  <a:pt x="0" y="57263"/>
                </a:lnTo>
                <a:lnTo>
                  <a:pt x="706" y="72620"/>
                </a:lnTo>
                <a:lnTo>
                  <a:pt x="26055" y="116707"/>
                </a:lnTo>
                <a:lnTo>
                  <a:pt x="60384" y="129883"/>
                </a:lnTo>
                <a:lnTo>
                  <a:pt x="75490" y="128945"/>
                </a:lnTo>
                <a:lnTo>
                  <a:pt x="118437" y="102642"/>
                </a:lnTo>
                <a:lnTo>
                  <a:pt x="130652" y="67577"/>
                </a:lnTo>
                <a:lnTo>
                  <a:pt x="129602" y="53151"/>
                </a:lnTo>
                <a:lnTo>
                  <a:pt x="100983" y="9751"/>
                </a:lnTo>
                <a:lnTo>
                  <a:pt x="77586" y="0"/>
                </a:lnTo>
                <a:close/>
              </a:path>
            </a:pathLst>
          </a:custGeom>
          <a:solidFill>
            <a:srgbClr val="595959"/>
          </a:solidFill>
          <a:ln w="9525">
            <a:noFill/>
            <a:round/>
            <a:headEnd/>
            <a:tailEnd/>
          </a:ln>
        </p:spPr>
        <p:txBody>
          <a:bodyPr lIns="0" tIns="0" rIns="0" bIns="0"/>
          <a:lstStyle/>
          <a:p>
            <a:endParaRPr lang="en-US"/>
          </a:p>
        </p:txBody>
      </p:sp>
      <p:sp>
        <p:nvSpPr>
          <p:cNvPr id="101380" name="object 4"/>
          <p:cNvSpPr>
            <a:spLocks/>
          </p:cNvSpPr>
          <p:nvPr/>
        </p:nvSpPr>
        <p:spPr bwMode="auto">
          <a:xfrm>
            <a:off x="3825395" y="1554816"/>
            <a:ext cx="59652" cy="67235"/>
          </a:xfrm>
          <a:custGeom>
            <a:avLst/>
            <a:gdLst>
              <a:gd name="T0" fmla="*/ 16872 w 48894"/>
              <a:gd name="T1" fmla="*/ 74675 h 76200"/>
              <a:gd name="T2" fmla="*/ 1533 w 48894"/>
              <a:gd name="T3" fmla="*/ 74675 h 76200"/>
              <a:gd name="T4" fmla="*/ 1533 w 48894"/>
              <a:gd name="T5" fmla="*/ 76199 h 76200"/>
              <a:gd name="T6" fmla="*/ 15338 w 48894"/>
              <a:gd name="T7" fmla="*/ 76199 h 76200"/>
              <a:gd name="T8" fmla="*/ 16872 w 48894"/>
              <a:gd name="T9" fmla="*/ 74675 h 76200"/>
              <a:gd name="T10" fmla="*/ 47551 w 48894"/>
              <a:gd name="T11" fmla="*/ 3047 h 76200"/>
              <a:gd name="T12" fmla="*/ 23008 w 48894"/>
              <a:gd name="T13" fmla="*/ 3047 h 76200"/>
              <a:gd name="T14" fmla="*/ 23008 w 48894"/>
              <a:gd name="T15" fmla="*/ 4571 h 76200"/>
              <a:gd name="T16" fmla="*/ 21474 w 48894"/>
              <a:gd name="T17" fmla="*/ 6095 h 76200"/>
              <a:gd name="T18" fmla="*/ 21474 w 48894"/>
              <a:gd name="T19" fmla="*/ 30479 h 76200"/>
              <a:gd name="T20" fmla="*/ 1533 w 48894"/>
              <a:gd name="T21" fmla="*/ 71627 h 76200"/>
              <a:gd name="T22" fmla="*/ 0 w 48894"/>
              <a:gd name="T23" fmla="*/ 73151 h 76200"/>
              <a:gd name="T24" fmla="*/ 0 w 48894"/>
              <a:gd name="T25" fmla="*/ 74675 h 76200"/>
              <a:gd name="T26" fmla="*/ 18406 w 48894"/>
              <a:gd name="T27" fmla="*/ 74675 h 76200"/>
              <a:gd name="T28" fmla="*/ 18406 w 48894"/>
              <a:gd name="T29" fmla="*/ 73151 h 76200"/>
              <a:gd name="T30" fmla="*/ 19940 w 48894"/>
              <a:gd name="T31" fmla="*/ 73151 h 76200"/>
              <a:gd name="T32" fmla="*/ 19940 w 48894"/>
              <a:gd name="T33" fmla="*/ 71627 h 76200"/>
              <a:gd name="T34" fmla="*/ 41415 w 48894"/>
              <a:gd name="T35" fmla="*/ 41147 h 76200"/>
              <a:gd name="T36" fmla="*/ 42949 w 48894"/>
              <a:gd name="T37" fmla="*/ 39623 h 76200"/>
              <a:gd name="T38" fmla="*/ 44483 w 48894"/>
              <a:gd name="T39" fmla="*/ 36575 h 76200"/>
              <a:gd name="T40" fmla="*/ 44483 w 48894"/>
              <a:gd name="T41" fmla="*/ 35051 h 76200"/>
              <a:gd name="T42" fmla="*/ 46017 w 48894"/>
              <a:gd name="T43" fmla="*/ 32003 h 76200"/>
              <a:gd name="T44" fmla="*/ 47551 w 48894"/>
              <a:gd name="T45" fmla="*/ 30479 h 76200"/>
              <a:gd name="T46" fmla="*/ 47551 w 48894"/>
              <a:gd name="T47" fmla="*/ 27431 h 76200"/>
              <a:gd name="T48" fmla="*/ 49085 w 48894"/>
              <a:gd name="T49" fmla="*/ 25907 h 76200"/>
              <a:gd name="T50" fmla="*/ 49085 w 48894"/>
              <a:gd name="T51" fmla="*/ 6095 h 76200"/>
              <a:gd name="T52" fmla="*/ 47551 w 48894"/>
              <a:gd name="T53" fmla="*/ 4571 h 76200"/>
              <a:gd name="T54" fmla="*/ 47551 w 48894"/>
              <a:gd name="T55" fmla="*/ 3047 h 76200"/>
              <a:gd name="T56" fmla="*/ 44483 w 48894"/>
              <a:gd name="T57" fmla="*/ 1523 h 76200"/>
              <a:gd name="T58" fmla="*/ 26076 w 48894"/>
              <a:gd name="T59" fmla="*/ 1523 h 76200"/>
              <a:gd name="T60" fmla="*/ 24542 w 48894"/>
              <a:gd name="T61" fmla="*/ 3047 h 76200"/>
              <a:gd name="T62" fmla="*/ 46017 w 48894"/>
              <a:gd name="T63" fmla="*/ 3047 h 76200"/>
              <a:gd name="T64" fmla="*/ 44483 w 48894"/>
              <a:gd name="T65" fmla="*/ 1523 h 76200"/>
              <a:gd name="T66" fmla="*/ 41415 w 48894"/>
              <a:gd name="T67" fmla="*/ 0 h 76200"/>
              <a:gd name="T68" fmla="*/ 29144 w 48894"/>
              <a:gd name="T69" fmla="*/ 0 h 76200"/>
              <a:gd name="T70" fmla="*/ 27610 w 48894"/>
              <a:gd name="T71" fmla="*/ 1523 h 76200"/>
              <a:gd name="T72" fmla="*/ 42949 w 48894"/>
              <a:gd name="T73" fmla="*/ 1523 h 76200"/>
              <a:gd name="T74" fmla="*/ 41415 w 48894"/>
              <a:gd name="T75" fmla="*/ 0 h 762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894"/>
              <a:gd name="T115" fmla="*/ 0 h 76200"/>
              <a:gd name="T116" fmla="*/ 48894 w 48894"/>
              <a:gd name="T117" fmla="*/ 76200 h 762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894" h="76200">
                <a:moveTo>
                  <a:pt x="16763" y="74675"/>
                </a:moveTo>
                <a:lnTo>
                  <a:pt x="1523" y="74675"/>
                </a:lnTo>
                <a:lnTo>
                  <a:pt x="1523" y="76199"/>
                </a:lnTo>
                <a:lnTo>
                  <a:pt x="15239" y="76199"/>
                </a:lnTo>
                <a:lnTo>
                  <a:pt x="16763" y="74675"/>
                </a:lnTo>
                <a:close/>
              </a:path>
              <a:path w="48894" h="76200">
                <a:moveTo>
                  <a:pt x="47243" y="3047"/>
                </a:moveTo>
                <a:lnTo>
                  <a:pt x="22859" y="3047"/>
                </a:lnTo>
                <a:lnTo>
                  <a:pt x="22859" y="4571"/>
                </a:lnTo>
                <a:lnTo>
                  <a:pt x="21335" y="6095"/>
                </a:lnTo>
                <a:lnTo>
                  <a:pt x="21335" y="30479"/>
                </a:lnTo>
                <a:lnTo>
                  <a:pt x="1523" y="71627"/>
                </a:lnTo>
                <a:lnTo>
                  <a:pt x="0" y="73151"/>
                </a:lnTo>
                <a:lnTo>
                  <a:pt x="0" y="74675"/>
                </a:lnTo>
                <a:lnTo>
                  <a:pt x="18287" y="74675"/>
                </a:lnTo>
                <a:lnTo>
                  <a:pt x="18287" y="73151"/>
                </a:lnTo>
                <a:lnTo>
                  <a:pt x="19811" y="73151"/>
                </a:lnTo>
                <a:lnTo>
                  <a:pt x="19811" y="71627"/>
                </a:lnTo>
                <a:lnTo>
                  <a:pt x="41147" y="41147"/>
                </a:lnTo>
                <a:lnTo>
                  <a:pt x="42671" y="39623"/>
                </a:lnTo>
                <a:lnTo>
                  <a:pt x="44195" y="36575"/>
                </a:lnTo>
                <a:lnTo>
                  <a:pt x="44195" y="35051"/>
                </a:lnTo>
                <a:lnTo>
                  <a:pt x="45719" y="32003"/>
                </a:lnTo>
                <a:lnTo>
                  <a:pt x="47243" y="30479"/>
                </a:lnTo>
                <a:lnTo>
                  <a:pt x="47243" y="27431"/>
                </a:lnTo>
                <a:lnTo>
                  <a:pt x="48767" y="25907"/>
                </a:lnTo>
                <a:lnTo>
                  <a:pt x="48767" y="6095"/>
                </a:lnTo>
                <a:lnTo>
                  <a:pt x="47243" y="4571"/>
                </a:lnTo>
                <a:lnTo>
                  <a:pt x="47243" y="3047"/>
                </a:lnTo>
                <a:close/>
              </a:path>
              <a:path w="48894" h="76200">
                <a:moveTo>
                  <a:pt x="44195" y="1523"/>
                </a:moveTo>
                <a:lnTo>
                  <a:pt x="25907" y="1523"/>
                </a:lnTo>
                <a:lnTo>
                  <a:pt x="24383" y="3047"/>
                </a:lnTo>
                <a:lnTo>
                  <a:pt x="45719" y="3047"/>
                </a:lnTo>
                <a:lnTo>
                  <a:pt x="44195" y="1523"/>
                </a:lnTo>
                <a:close/>
              </a:path>
              <a:path w="48894" h="76200">
                <a:moveTo>
                  <a:pt x="41147" y="0"/>
                </a:moveTo>
                <a:lnTo>
                  <a:pt x="28955" y="0"/>
                </a:lnTo>
                <a:lnTo>
                  <a:pt x="27431" y="1523"/>
                </a:lnTo>
                <a:lnTo>
                  <a:pt x="42671" y="1523"/>
                </a:lnTo>
                <a:lnTo>
                  <a:pt x="41147" y="0"/>
                </a:lnTo>
                <a:close/>
              </a:path>
            </a:pathLst>
          </a:custGeom>
          <a:solidFill>
            <a:srgbClr val="595959"/>
          </a:solidFill>
          <a:ln w="9525">
            <a:noFill/>
            <a:round/>
            <a:headEnd/>
            <a:tailEnd/>
          </a:ln>
        </p:spPr>
        <p:txBody>
          <a:bodyPr lIns="0" tIns="0" rIns="0" bIns="0"/>
          <a:lstStyle/>
          <a:p>
            <a:endParaRPr lang="en-US"/>
          </a:p>
        </p:txBody>
      </p:sp>
      <p:sp>
        <p:nvSpPr>
          <p:cNvPr id="101381" name="object 5"/>
          <p:cNvSpPr>
            <a:spLocks/>
          </p:cNvSpPr>
          <p:nvPr/>
        </p:nvSpPr>
        <p:spPr bwMode="auto">
          <a:xfrm>
            <a:off x="3925454" y="1610846"/>
            <a:ext cx="115455" cy="130269"/>
          </a:xfrm>
          <a:custGeom>
            <a:avLst/>
            <a:gdLst>
              <a:gd name="T0" fmla="*/ 1533 w 94614"/>
              <a:gd name="T1" fmla="*/ 117096 h 147955"/>
              <a:gd name="T2" fmla="*/ 0 w 94614"/>
              <a:gd name="T3" fmla="*/ 120137 h 147955"/>
              <a:gd name="T4" fmla="*/ 1533 w 94614"/>
              <a:gd name="T5" fmla="*/ 132303 h 147955"/>
              <a:gd name="T6" fmla="*/ 4602 w 94614"/>
              <a:gd name="T7" fmla="*/ 138386 h 147955"/>
              <a:gd name="T8" fmla="*/ 9204 w 94614"/>
              <a:gd name="T9" fmla="*/ 139907 h 147955"/>
              <a:gd name="T10" fmla="*/ 16876 w 94614"/>
              <a:gd name="T11" fmla="*/ 144469 h 147955"/>
              <a:gd name="T12" fmla="*/ 24547 w 94614"/>
              <a:gd name="T13" fmla="*/ 145990 h 147955"/>
              <a:gd name="T14" fmla="*/ 33752 w 94614"/>
              <a:gd name="T15" fmla="*/ 147510 h 147955"/>
              <a:gd name="T16" fmla="*/ 64437 w 94614"/>
              <a:gd name="T17" fmla="*/ 144469 h 147955"/>
              <a:gd name="T18" fmla="*/ 76711 w 94614"/>
              <a:gd name="T19" fmla="*/ 139907 h 147955"/>
              <a:gd name="T20" fmla="*/ 85917 w 94614"/>
              <a:gd name="T21" fmla="*/ 132303 h 147955"/>
              <a:gd name="T22" fmla="*/ 32218 w 94614"/>
              <a:gd name="T23" fmla="*/ 127741 h 147955"/>
              <a:gd name="T24" fmla="*/ 24547 w 94614"/>
              <a:gd name="T25" fmla="*/ 124699 h 147955"/>
              <a:gd name="T26" fmla="*/ 10739 w 94614"/>
              <a:gd name="T27" fmla="*/ 118616 h 147955"/>
              <a:gd name="T28" fmla="*/ 59835 w 94614"/>
              <a:gd name="T29" fmla="*/ 0 h 147955"/>
              <a:gd name="T30" fmla="*/ 36821 w 94614"/>
              <a:gd name="T31" fmla="*/ 1520 h 147955"/>
              <a:gd name="T32" fmla="*/ 3067 w 94614"/>
              <a:gd name="T33" fmla="*/ 34976 h 147955"/>
              <a:gd name="T34" fmla="*/ 4602 w 94614"/>
              <a:gd name="T35" fmla="*/ 51704 h 147955"/>
              <a:gd name="T36" fmla="*/ 7670 w 94614"/>
              <a:gd name="T37" fmla="*/ 59308 h 147955"/>
              <a:gd name="T38" fmla="*/ 16876 w 94614"/>
              <a:gd name="T39" fmla="*/ 69953 h 147955"/>
              <a:gd name="T40" fmla="*/ 24547 w 94614"/>
              <a:gd name="T41" fmla="*/ 74515 h 147955"/>
              <a:gd name="T42" fmla="*/ 32218 w 94614"/>
              <a:gd name="T43" fmla="*/ 79077 h 147955"/>
              <a:gd name="T44" fmla="*/ 49095 w 94614"/>
              <a:gd name="T45" fmla="*/ 85160 h 147955"/>
              <a:gd name="T46" fmla="*/ 59835 w 94614"/>
              <a:gd name="T47" fmla="*/ 89722 h 147955"/>
              <a:gd name="T48" fmla="*/ 65971 w 94614"/>
              <a:gd name="T49" fmla="*/ 94285 h 147955"/>
              <a:gd name="T50" fmla="*/ 70574 w 94614"/>
              <a:gd name="T51" fmla="*/ 100367 h 147955"/>
              <a:gd name="T52" fmla="*/ 69040 w 94614"/>
              <a:gd name="T53" fmla="*/ 115575 h 147955"/>
              <a:gd name="T54" fmla="*/ 59835 w 94614"/>
              <a:gd name="T55" fmla="*/ 124699 h 147955"/>
              <a:gd name="T56" fmla="*/ 53698 w 94614"/>
              <a:gd name="T57" fmla="*/ 126220 h 147955"/>
              <a:gd name="T58" fmla="*/ 88985 w 94614"/>
              <a:gd name="T59" fmla="*/ 127741 h 147955"/>
              <a:gd name="T60" fmla="*/ 95122 w 94614"/>
              <a:gd name="T61" fmla="*/ 111013 h 147955"/>
              <a:gd name="T62" fmla="*/ 92054 w 94614"/>
              <a:gd name="T63" fmla="*/ 89722 h 147955"/>
              <a:gd name="T64" fmla="*/ 78245 w 94614"/>
              <a:gd name="T65" fmla="*/ 72994 h 147955"/>
              <a:gd name="T66" fmla="*/ 64437 w 94614"/>
              <a:gd name="T67" fmla="*/ 66911 h 147955"/>
              <a:gd name="T68" fmla="*/ 47561 w 94614"/>
              <a:gd name="T69" fmla="*/ 60828 h 147955"/>
              <a:gd name="T70" fmla="*/ 39889 w 94614"/>
              <a:gd name="T71" fmla="*/ 57787 h 147955"/>
              <a:gd name="T72" fmla="*/ 30684 w 94614"/>
              <a:gd name="T73" fmla="*/ 51704 h 147955"/>
              <a:gd name="T74" fmla="*/ 26081 w 94614"/>
              <a:gd name="T75" fmla="*/ 36497 h 147955"/>
              <a:gd name="T76" fmla="*/ 27615 w 94614"/>
              <a:gd name="T77" fmla="*/ 31934 h 147955"/>
              <a:gd name="T78" fmla="*/ 32218 w 94614"/>
              <a:gd name="T79" fmla="*/ 25851 h 147955"/>
              <a:gd name="T80" fmla="*/ 36821 w 94614"/>
              <a:gd name="T81" fmla="*/ 22810 h 147955"/>
              <a:gd name="T82" fmla="*/ 44492 w 94614"/>
              <a:gd name="T83" fmla="*/ 19769 h 147955"/>
              <a:gd name="T84" fmla="*/ 88985 w 94614"/>
              <a:gd name="T85" fmla="*/ 13686 h 147955"/>
              <a:gd name="T86" fmla="*/ 87451 w 94614"/>
              <a:gd name="T87" fmla="*/ 10644 h 147955"/>
              <a:gd name="T88" fmla="*/ 84382 w 94614"/>
              <a:gd name="T89" fmla="*/ 9123 h 147955"/>
              <a:gd name="T90" fmla="*/ 78245 w 94614"/>
              <a:gd name="T91" fmla="*/ 6082 h 147955"/>
              <a:gd name="T92" fmla="*/ 73643 w 94614"/>
              <a:gd name="T93" fmla="*/ 3040 h 147955"/>
              <a:gd name="T94" fmla="*/ 67506 w 94614"/>
              <a:gd name="T95" fmla="*/ 1520 h 147955"/>
              <a:gd name="T96" fmla="*/ 59835 w 94614"/>
              <a:gd name="T97" fmla="*/ 0 h 147955"/>
              <a:gd name="T98" fmla="*/ 3067 w 94614"/>
              <a:gd name="T99" fmla="*/ 115575 h 147955"/>
              <a:gd name="T100" fmla="*/ 7670 w 94614"/>
              <a:gd name="T101" fmla="*/ 117096 h 147955"/>
              <a:gd name="T102" fmla="*/ 88985 w 94614"/>
              <a:gd name="T103" fmla="*/ 19769 h 147955"/>
              <a:gd name="T104" fmla="*/ 61369 w 94614"/>
              <a:gd name="T105" fmla="*/ 21289 h 147955"/>
              <a:gd name="T106" fmla="*/ 69040 w 94614"/>
              <a:gd name="T107" fmla="*/ 22810 h 147955"/>
              <a:gd name="T108" fmla="*/ 76711 w 94614"/>
              <a:gd name="T109" fmla="*/ 27372 h 147955"/>
              <a:gd name="T110" fmla="*/ 82848 w 94614"/>
              <a:gd name="T111" fmla="*/ 30414 h 147955"/>
              <a:gd name="T112" fmla="*/ 87451 w 94614"/>
              <a:gd name="T113" fmla="*/ 28893 h 147955"/>
              <a:gd name="T114" fmla="*/ 88985 w 94614"/>
              <a:gd name="T115" fmla="*/ 19769 h 1479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614"/>
              <a:gd name="T175" fmla="*/ 0 h 147955"/>
              <a:gd name="T176" fmla="*/ 94614 w 94614"/>
              <a:gd name="T177" fmla="*/ 147955 h 1479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614" h="147955">
                <a:moveTo>
                  <a:pt x="9143" y="117347"/>
                </a:moveTo>
                <a:lnTo>
                  <a:pt x="1523" y="117347"/>
                </a:lnTo>
                <a:lnTo>
                  <a:pt x="1523" y="118871"/>
                </a:lnTo>
                <a:lnTo>
                  <a:pt x="0" y="120395"/>
                </a:lnTo>
                <a:lnTo>
                  <a:pt x="0" y="131063"/>
                </a:lnTo>
                <a:lnTo>
                  <a:pt x="1523" y="132587"/>
                </a:lnTo>
                <a:lnTo>
                  <a:pt x="1523" y="135635"/>
                </a:lnTo>
                <a:lnTo>
                  <a:pt x="4571" y="138683"/>
                </a:lnTo>
                <a:lnTo>
                  <a:pt x="6095" y="138683"/>
                </a:lnTo>
                <a:lnTo>
                  <a:pt x="9143" y="140207"/>
                </a:lnTo>
                <a:lnTo>
                  <a:pt x="10667" y="141731"/>
                </a:lnTo>
                <a:lnTo>
                  <a:pt x="16763" y="144779"/>
                </a:lnTo>
                <a:lnTo>
                  <a:pt x="21335" y="144779"/>
                </a:lnTo>
                <a:lnTo>
                  <a:pt x="24383" y="146303"/>
                </a:lnTo>
                <a:lnTo>
                  <a:pt x="28955" y="146303"/>
                </a:lnTo>
                <a:lnTo>
                  <a:pt x="33527" y="147827"/>
                </a:lnTo>
                <a:lnTo>
                  <a:pt x="57911" y="147827"/>
                </a:lnTo>
                <a:lnTo>
                  <a:pt x="64007" y="144779"/>
                </a:lnTo>
                <a:lnTo>
                  <a:pt x="70103" y="143255"/>
                </a:lnTo>
                <a:lnTo>
                  <a:pt x="76199" y="140207"/>
                </a:lnTo>
                <a:lnTo>
                  <a:pt x="80771" y="137159"/>
                </a:lnTo>
                <a:lnTo>
                  <a:pt x="85343" y="132587"/>
                </a:lnTo>
                <a:lnTo>
                  <a:pt x="88391" y="128015"/>
                </a:lnTo>
                <a:lnTo>
                  <a:pt x="32003" y="128015"/>
                </a:lnTo>
                <a:lnTo>
                  <a:pt x="27431" y="126491"/>
                </a:lnTo>
                <a:lnTo>
                  <a:pt x="24383" y="124967"/>
                </a:lnTo>
                <a:lnTo>
                  <a:pt x="19811" y="123443"/>
                </a:lnTo>
                <a:lnTo>
                  <a:pt x="10667" y="118871"/>
                </a:lnTo>
                <a:lnTo>
                  <a:pt x="9143" y="117347"/>
                </a:lnTo>
                <a:close/>
              </a:path>
              <a:path w="94614" h="147955">
                <a:moveTo>
                  <a:pt x="59435" y="0"/>
                </a:moveTo>
                <a:lnTo>
                  <a:pt x="44195" y="0"/>
                </a:lnTo>
                <a:lnTo>
                  <a:pt x="36575" y="1523"/>
                </a:lnTo>
                <a:lnTo>
                  <a:pt x="4571" y="30479"/>
                </a:lnTo>
                <a:lnTo>
                  <a:pt x="3047" y="35051"/>
                </a:lnTo>
                <a:lnTo>
                  <a:pt x="3047" y="45719"/>
                </a:lnTo>
                <a:lnTo>
                  <a:pt x="4571" y="51815"/>
                </a:lnTo>
                <a:lnTo>
                  <a:pt x="6095" y="54863"/>
                </a:lnTo>
                <a:lnTo>
                  <a:pt x="7619" y="59435"/>
                </a:lnTo>
                <a:lnTo>
                  <a:pt x="10667" y="64007"/>
                </a:lnTo>
                <a:lnTo>
                  <a:pt x="16763" y="70103"/>
                </a:lnTo>
                <a:lnTo>
                  <a:pt x="21335" y="71627"/>
                </a:lnTo>
                <a:lnTo>
                  <a:pt x="24383" y="74675"/>
                </a:lnTo>
                <a:lnTo>
                  <a:pt x="28955" y="76199"/>
                </a:lnTo>
                <a:lnTo>
                  <a:pt x="32003" y="79247"/>
                </a:lnTo>
                <a:lnTo>
                  <a:pt x="45719" y="83819"/>
                </a:lnTo>
                <a:lnTo>
                  <a:pt x="48767" y="85343"/>
                </a:lnTo>
                <a:lnTo>
                  <a:pt x="53339" y="86867"/>
                </a:lnTo>
                <a:lnTo>
                  <a:pt x="59435" y="89915"/>
                </a:lnTo>
                <a:lnTo>
                  <a:pt x="62483" y="92963"/>
                </a:lnTo>
                <a:lnTo>
                  <a:pt x="65531" y="94487"/>
                </a:lnTo>
                <a:lnTo>
                  <a:pt x="67055" y="97535"/>
                </a:lnTo>
                <a:lnTo>
                  <a:pt x="70103" y="100583"/>
                </a:lnTo>
                <a:lnTo>
                  <a:pt x="70103" y="114299"/>
                </a:lnTo>
                <a:lnTo>
                  <a:pt x="68579" y="115823"/>
                </a:lnTo>
                <a:lnTo>
                  <a:pt x="65531" y="121919"/>
                </a:lnTo>
                <a:lnTo>
                  <a:pt x="59435" y="124967"/>
                </a:lnTo>
                <a:lnTo>
                  <a:pt x="57911" y="126491"/>
                </a:lnTo>
                <a:lnTo>
                  <a:pt x="53339" y="126491"/>
                </a:lnTo>
                <a:lnTo>
                  <a:pt x="50291" y="128015"/>
                </a:lnTo>
                <a:lnTo>
                  <a:pt x="88391" y="128015"/>
                </a:lnTo>
                <a:lnTo>
                  <a:pt x="91439" y="123443"/>
                </a:lnTo>
                <a:lnTo>
                  <a:pt x="94487" y="111251"/>
                </a:lnTo>
                <a:lnTo>
                  <a:pt x="94487" y="94487"/>
                </a:lnTo>
                <a:lnTo>
                  <a:pt x="91439" y="89915"/>
                </a:lnTo>
                <a:lnTo>
                  <a:pt x="89915" y="85343"/>
                </a:lnTo>
                <a:lnTo>
                  <a:pt x="77723" y="73151"/>
                </a:lnTo>
                <a:lnTo>
                  <a:pt x="68579" y="70103"/>
                </a:lnTo>
                <a:lnTo>
                  <a:pt x="64007" y="67055"/>
                </a:lnTo>
                <a:lnTo>
                  <a:pt x="60959" y="65531"/>
                </a:lnTo>
                <a:lnTo>
                  <a:pt x="47243" y="60959"/>
                </a:lnTo>
                <a:lnTo>
                  <a:pt x="44195" y="59435"/>
                </a:lnTo>
                <a:lnTo>
                  <a:pt x="39623" y="57911"/>
                </a:lnTo>
                <a:lnTo>
                  <a:pt x="36575" y="54863"/>
                </a:lnTo>
                <a:lnTo>
                  <a:pt x="30479" y="51815"/>
                </a:lnTo>
                <a:lnTo>
                  <a:pt x="25907" y="42671"/>
                </a:lnTo>
                <a:lnTo>
                  <a:pt x="25907" y="36575"/>
                </a:lnTo>
                <a:lnTo>
                  <a:pt x="27431" y="33527"/>
                </a:lnTo>
                <a:lnTo>
                  <a:pt x="27431" y="32003"/>
                </a:lnTo>
                <a:lnTo>
                  <a:pt x="28955" y="28955"/>
                </a:lnTo>
                <a:lnTo>
                  <a:pt x="32003" y="25907"/>
                </a:lnTo>
                <a:lnTo>
                  <a:pt x="35051" y="24383"/>
                </a:lnTo>
                <a:lnTo>
                  <a:pt x="36575" y="22859"/>
                </a:lnTo>
                <a:lnTo>
                  <a:pt x="41147" y="21335"/>
                </a:lnTo>
                <a:lnTo>
                  <a:pt x="44195" y="19811"/>
                </a:lnTo>
                <a:lnTo>
                  <a:pt x="88391" y="19811"/>
                </a:lnTo>
                <a:lnTo>
                  <a:pt x="88391" y="13715"/>
                </a:lnTo>
                <a:lnTo>
                  <a:pt x="86867" y="12191"/>
                </a:lnTo>
                <a:lnTo>
                  <a:pt x="86867" y="10667"/>
                </a:lnTo>
                <a:lnTo>
                  <a:pt x="85343" y="9143"/>
                </a:lnTo>
                <a:lnTo>
                  <a:pt x="83819" y="9143"/>
                </a:lnTo>
                <a:lnTo>
                  <a:pt x="80771" y="6095"/>
                </a:lnTo>
                <a:lnTo>
                  <a:pt x="77723" y="6095"/>
                </a:lnTo>
                <a:lnTo>
                  <a:pt x="76199" y="4571"/>
                </a:lnTo>
                <a:lnTo>
                  <a:pt x="73151" y="3047"/>
                </a:lnTo>
                <a:lnTo>
                  <a:pt x="70103" y="3047"/>
                </a:lnTo>
                <a:lnTo>
                  <a:pt x="67055" y="1523"/>
                </a:lnTo>
                <a:lnTo>
                  <a:pt x="64007" y="1523"/>
                </a:lnTo>
                <a:lnTo>
                  <a:pt x="59435" y="0"/>
                </a:lnTo>
                <a:close/>
              </a:path>
              <a:path w="94614" h="147955">
                <a:moveTo>
                  <a:pt x="6095" y="115823"/>
                </a:moveTo>
                <a:lnTo>
                  <a:pt x="3047" y="115823"/>
                </a:lnTo>
                <a:lnTo>
                  <a:pt x="3047" y="117347"/>
                </a:lnTo>
                <a:lnTo>
                  <a:pt x="7619" y="117347"/>
                </a:lnTo>
                <a:lnTo>
                  <a:pt x="6095" y="115823"/>
                </a:lnTo>
                <a:close/>
              </a:path>
              <a:path w="94614" h="147955">
                <a:moveTo>
                  <a:pt x="88391" y="19811"/>
                </a:moveTo>
                <a:lnTo>
                  <a:pt x="56387" y="19811"/>
                </a:lnTo>
                <a:lnTo>
                  <a:pt x="60959" y="21335"/>
                </a:lnTo>
                <a:lnTo>
                  <a:pt x="64007" y="21335"/>
                </a:lnTo>
                <a:lnTo>
                  <a:pt x="68579" y="22859"/>
                </a:lnTo>
                <a:lnTo>
                  <a:pt x="74675" y="25907"/>
                </a:lnTo>
                <a:lnTo>
                  <a:pt x="76199" y="27431"/>
                </a:lnTo>
                <a:lnTo>
                  <a:pt x="79247" y="27431"/>
                </a:lnTo>
                <a:lnTo>
                  <a:pt x="82295" y="30479"/>
                </a:lnTo>
                <a:lnTo>
                  <a:pt x="86867" y="30479"/>
                </a:lnTo>
                <a:lnTo>
                  <a:pt x="86867" y="28955"/>
                </a:lnTo>
                <a:lnTo>
                  <a:pt x="88391" y="28955"/>
                </a:lnTo>
                <a:lnTo>
                  <a:pt x="88391" y="19811"/>
                </a:lnTo>
                <a:close/>
              </a:path>
            </a:pathLst>
          </a:custGeom>
          <a:solidFill>
            <a:srgbClr val="595959"/>
          </a:solidFill>
          <a:ln w="9525">
            <a:noFill/>
            <a:round/>
            <a:headEnd/>
            <a:tailEnd/>
          </a:ln>
        </p:spPr>
        <p:txBody>
          <a:bodyPr lIns="0" tIns="0" rIns="0" bIns="0"/>
          <a:lstStyle/>
          <a:p>
            <a:endParaRPr lang="en-US"/>
          </a:p>
        </p:txBody>
      </p:sp>
      <p:sp>
        <p:nvSpPr>
          <p:cNvPr id="101382" name="object 6"/>
          <p:cNvSpPr>
            <a:spLocks/>
          </p:cNvSpPr>
          <p:nvPr/>
        </p:nvSpPr>
        <p:spPr bwMode="auto">
          <a:xfrm>
            <a:off x="808182" y="3835214"/>
            <a:ext cx="157788" cy="114860"/>
          </a:xfrm>
          <a:custGeom>
            <a:avLst/>
            <a:gdLst>
              <a:gd name="T0" fmla="*/ 76740 w 130809"/>
              <a:gd name="T1" fmla="*/ 0 h 130175"/>
              <a:gd name="T2" fmla="*/ 34823 w 130809"/>
              <a:gd name="T3" fmla="*/ 6297 h 130175"/>
              <a:gd name="T4" fmla="*/ 6952 w 130809"/>
              <a:gd name="T5" fmla="*/ 34429 h 130175"/>
              <a:gd name="T6" fmla="*/ 0 w 130809"/>
              <a:gd name="T7" fmla="*/ 57156 h 130175"/>
              <a:gd name="T8" fmla="*/ 732 w 130809"/>
              <a:gd name="T9" fmla="*/ 72908 h 130175"/>
              <a:gd name="T10" fmla="*/ 26326 w 130809"/>
              <a:gd name="T11" fmla="*/ 116130 h 130175"/>
              <a:gd name="T12" fmla="*/ 60514 w 130809"/>
              <a:gd name="T13" fmla="*/ 129979 h 130175"/>
              <a:gd name="T14" fmla="*/ 75271 w 130809"/>
              <a:gd name="T15" fmla="*/ 128832 h 130175"/>
              <a:gd name="T16" fmla="*/ 118004 w 130809"/>
              <a:gd name="T17" fmla="*/ 101849 h 130175"/>
              <a:gd name="T18" fmla="*/ 130046 w 130809"/>
              <a:gd name="T19" fmla="*/ 66448 h 130175"/>
              <a:gd name="T20" fmla="*/ 128990 w 130809"/>
              <a:gd name="T21" fmla="*/ 52755 h 130175"/>
              <a:gd name="T22" fmla="*/ 110351 w 130809"/>
              <a:gd name="T23" fmla="*/ 17351 h 130175"/>
              <a:gd name="T24" fmla="*/ 76740 w 130809"/>
              <a:gd name="T25" fmla="*/ 0 h 1301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809"/>
              <a:gd name="T40" fmla="*/ 0 h 130175"/>
              <a:gd name="T41" fmla="*/ 130809 w 130809"/>
              <a:gd name="T42" fmla="*/ 130175 h 1301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809" h="130175">
                <a:moveTo>
                  <a:pt x="77114" y="0"/>
                </a:moveTo>
                <a:lnTo>
                  <a:pt x="34993" y="6297"/>
                </a:lnTo>
                <a:lnTo>
                  <a:pt x="6986" y="34429"/>
                </a:lnTo>
                <a:lnTo>
                  <a:pt x="0" y="57156"/>
                </a:lnTo>
                <a:lnTo>
                  <a:pt x="736" y="72908"/>
                </a:lnTo>
                <a:lnTo>
                  <a:pt x="26454" y="116130"/>
                </a:lnTo>
                <a:lnTo>
                  <a:pt x="60809" y="129979"/>
                </a:lnTo>
                <a:lnTo>
                  <a:pt x="75638" y="128832"/>
                </a:lnTo>
                <a:lnTo>
                  <a:pt x="118579" y="101849"/>
                </a:lnTo>
                <a:lnTo>
                  <a:pt x="130679" y="66448"/>
                </a:lnTo>
                <a:lnTo>
                  <a:pt x="129618" y="52755"/>
                </a:lnTo>
                <a:lnTo>
                  <a:pt x="110888" y="17351"/>
                </a:lnTo>
                <a:lnTo>
                  <a:pt x="77114" y="0"/>
                </a:lnTo>
                <a:close/>
              </a:path>
            </a:pathLst>
          </a:custGeom>
          <a:solidFill>
            <a:srgbClr val="595959"/>
          </a:solidFill>
          <a:ln w="9525">
            <a:noFill/>
            <a:round/>
            <a:headEnd/>
            <a:tailEnd/>
          </a:ln>
        </p:spPr>
        <p:txBody>
          <a:bodyPr lIns="0" tIns="0" rIns="0" bIns="0"/>
          <a:lstStyle/>
          <a:p>
            <a:endParaRPr lang="en-US"/>
          </a:p>
        </p:txBody>
      </p:sp>
      <p:sp>
        <p:nvSpPr>
          <p:cNvPr id="101383" name="object 7"/>
          <p:cNvSpPr txBox="1">
            <a:spLocks noChangeArrowheads="1"/>
          </p:cNvSpPr>
          <p:nvPr/>
        </p:nvSpPr>
        <p:spPr bwMode="auto">
          <a:xfrm>
            <a:off x="1221895" y="1525402"/>
            <a:ext cx="9222893" cy="3397853"/>
          </a:xfrm>
          <a:prstGeom prst="rect">
            <a:avLst/>
          </a:prstGeom>
          <a:noFill/>
          <a:ln w="9525">
            <a:noFill/>
            <a:miter lim="800000"/>
            <a:headEnd/>
            <a:tailEnd/>
          </a:ln>
        </p:spPr>
        <p:txBody>
          <a:bodyPr lIns="0" tIns="0" rIns="0" bIns="0">
            <a:spAutoFit/>
          </a:bodyPr>
          <a:lstStyle/>
          <a:p>
            <a:pPr marL="12700" algn="just">
              <a:lnSpc>
                <a:spcPct val="115000"/>
              </a:lnSpc>
            </a:pPr>
            <a:r>
              <a:rPr lang="en-US" sz="2400" dirty="0" smtClean="0">
                <a:solidFill>
                  <a:srgbClr val="595959"/>
                </a:solidFill>
              </a:rPr>
              <a:t>Espionage </a:t>
            </a:r>
            <a:r>
              <a:rPr lang="en-US" sz="2400" dirty="0">
                <a:solidFill>
                  <a:srgbClr val="595959"/>
                </a:solidFill>
              </a:rPr>
              <a:t>is the process of gathering  information  that  is  </a:t>
            </a:r>
            <a:r>
              <a:rPr lang="en-US" sz="2400" dirty="0">
                <a:solidFill>
                  <a:srgbClr val="FF0000"/>
                </a:solidFill>
              </a:rPr>
              <a:t>not  publicly  available,</a:t>
            </a:r>
            <a:r>
              <a:rPr lang="en-US" sz="2400" dirty="0">
                <a:solidFill>
                  <a:srgbClr val="595959"/>
                </a:solidFill>
              </a:rPr>
              <a:t>  using humans or already existed somewhere on digital or physical forms.   And   those   information   can   be   used   for   </a:t>
            </a:r>
            <a:r>
              <a:rPr lang="en-US" sz="2400" dirty="0">
                <a:solidFill>
                  <a:srgbClr val="FF0000"/>
                </a:solidFill>
              </a:rPr>
              <a:t>critical decision  making  or  predicting  for  personal  </a:t>
            </a:r>
            <a:r>
              <a:rPr lang="en-US" sz="2400" dirty="0">
                <a:solidFill>
                  <a:srgbClr val="595959"/>
                </a:solidFill>
              </a:rPr>
              <a:t>benefits  or  the interest of more power.</a:t>
            </a:r>
            <a:endParaRPr lang="en-US" sz="2400" dirty="0"/>
          </a:p>
          <a:p>
            <a:pPr marL="12700" algn="just">
              <a:lnSpc>
                <a:spcPct val="115000"/>
              </a:lnSpc>
            </a:pPr>
            <a:r>
              <a:rPr lang="en-US" sz="2400" dirty="0">
                <a:solidFill>
                  <a:srgbClr val="595959"/>
                </a:solidFill>
              </a:rPr>
              <a:t>It's totally different from government surveys or information gathering,  because  most  governments  are  depending  on  a certain range of information to develop the country.</a:t>
            </a:r>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5229" y="1725706"/>
            <a:ext cx="1589424" cy="584775"/>
          </a:xfrm>
          <a:prstGeom prst="rect">
            <a:avLst/>
          </a:prstGeom>
        </p:spPr>
        <p:txBody>
          <a:bodyPr lIns="0" tIns="0" rIns="0" bIns="0">
            <a:spAutoFit/>
          </a:bodyPr>
          <a:lstStyle/>
          <a:p>
            <a:pPr marL="12700" fontAlgn="auto">
              <a:spcBef>
                <a:spcPts val="0"/>
              </a:spcBef>
              <a:spcAft>
                <a:spcPts val="0"/>
              </a:spcAft>
              <a:defRPr/>
            </a:pPr>
            <a:r>
              <a:rPr sz="3800" dirty="0">
                <a:latin typeface="Calibri"/>
                <a:cs typeface="Calibri"/>
              </a:rPr>
              <a:t>S</a:t>
            </a:r>
            <a:r>
              <a:rPr sz="3800" spc="-20" dirty="0">
                <a:latin typeface="Calibri"/>
                <a:cs typeface="Calibri"/>
              </a:rPr>
              <a:t>p</a:t>
            </a:r>
            <a:r>
              <a:rPr sz="3800" spc="25" dirty="0">
                <a:latin typeface="Calibri"/>
                <a:cs typeface="Calibri"/>
              </a:rPr>
              <a:t>y</a:t>
            </a:r>
            <a:r>
              <a:rPr sz="3800" dirty="0">
                <a:latin typeface="Calibri"/>
                <a:cs typeface="Calibri"/>
              </a:rPr>
              <a:t>i</a:t>
            </a:r>
            <a:r>
              <a:rPr sz="3800" spc="-20" dirty="0">
                <a:latin typeface="Calibri"/>
                <a:cs typeface="Calibri"/>
              </a:rPr>
              <a:t>n</a:t>
            </a:r>
            <a:r>
              <a:rPr sz="3800" dirty="0">
                <a:latin typeface="Calibri"/>
                <a:cs typeface="Calibri"/>
              </a:rPr>
              <a:t>g</a:t>
            </a:r>
            <a:endParaRPr sz="3800">
              <a:latin typeface="Calibri"/>
              <a:cs typeface="Calibri"/>
            </a:endParaRPr>
          </a:p>
        </p:txBody>
      </p:sp>
      <p:sp>
        <p:nvSpPr>
          <p:cNvPr id="102403" name="object 3"/>
          <p:cNvSpPr txBox="1">
            <a:spLocks noChangeArrowheads="1"/>
          </p:cNvSpPr>
          <p:nvPr/>
        </p:nvSpPr>
        <p:spPr bwMode="auto">
          <a:xfrm>
            <a:off x="7494925" y="1469372"/>
            <a:ext cx="2455333" cy="1169551"/>
          </a:xfrm>
          <a:prstGeom prst="rect">
            <a:avLst/>
          </a:prstGeom>
          <a:noFill/>
          <a:ln w="9525">
            <a:noFill/>
            <a:miter lim="800000"/>
            <a:headEnd/>
            <a:tailEnd/>
          </a:ln>
        </p:spPr>
        <p:txBody>
          <a:bodyPr lIns="0" tIns="0" rIns="0" bIns="0">
            <a:spAutoFit/>
          </a:bodyPr>
          <a:lstStyle/>
          <a:p>
            <a:pPr marL="12700" indent="428625"/>
            <a:r>
              <a:rPr lang="en-US" sz="3800"/>
              <a:t>Cyber Espionage</a:t>
            </a:r>
          </a:p>
        </p:txBody>
      </p:sp>
      <p:sp>
        <p:nvSpPr>
          <p:cNvPr id="102404" name="object 4"/>
          <p:cNvSpPr>
            <a:spLocks/>
          </p:cNvSpPr>
          <p:nvPr/>
        </p:nvSpPr>
        <p:spPr bwMode="auto">
          <a:xfrm>
            <a:off x="4493107" y="1881188"/>
            <a:ext cx="2180166" cy="67235"/>
          </a:xfrm>
          <a:custGeom>
            <a:avLst/>
            <a:gdLst>
              <a:gd name="T0" fmla="*/ 1722423 w 1798320"/>
              <a:gd name="T1" fmla="*/ 44185 h 76200"/>
              <a:gd name="T2" fmla="*/ 1722423 w 1798320"/>
              <a:gd name="T3" fmla="*/ 76199 h 76200"/>
              <a:gd name="T4" fmla="*/ 1786442 w 1798320"/>
              <a:gd name="T5" fmla="*/ 44195 h 76200"/>
              <a:gd name="T6" fmla="*/ 1734617 w 1798320"/>
              <a:gd name="T7" fmla="*/ 44195 h 76200"/>
              <a:gd name="T8" fmla="*/ 1722423 w 1798320"/>
              <a:gd name="T9" fmla="*/ 44185 h 76200"/>
              <a:gd name="T10" fmla="*/ 1722423 w 1798320"/>
              <a:gd name="T11" fmla="*/ 0 h 76200"/>
              <a:gd name="T12" fmla="*/ 1722423 w 1798320"/>
              <a:gd name="T13" fmla="*/ 44185 h 76200"/>
              <a:gd name="T14" fmla="*/ 1734617 w 1798320"/>
              <a:gd name="T15" fmla="*/ 44195 h 76200"/>
              <a:gd name="T16" fmla="*/ 1734617 w 1798320"/>
              <a:gd name="T17" fmla="*/ 30479 h 76200"/>
              <a:gd name="T18" fmla="*/ 1783393 w 1798320"/>
              <a:gd name="T19" fmla="*/ 30479 h 76200"/>
              <a:gd name="T20" fmla="*/ 1722423 w 1798320"/>
              <a:gd name="T21" fmla="*/ 0 h 76200"/>
              <a:gd name="T22" fmla="*/ 1783393 w 1798320"/>
              <a:gd name="T23" fmla="*/ 30479 h 76200"/>
              <a:gd name="T24" fmla="*/ 1734617 w 1798320"/>
              <a:gd name="T25" fmla="*/ 30479 h 76200"/>
              <a:gd name="T26" fmla="*/ 1734617 w 1798320"/>
              <a:gd name="T27" fmla="*/ 44195 h 76200"/>
              <a:gd name="T28" fmla="*/ 1786442 w 1798320"/>
              <a:gd name="T29" fmla="*/ 44195 h 76200"/>
              <a:gd name="T30" fmla="*/ 1798636 w 1798320"/>
              <a:gd name="T31" fmla="*/ 38099 h 76200"/>
              <a:gd name="T32" fmla="*/ 1783393 w 1798320"/>
              <a:gd name="T33" fmla="*/ 30479 h 76200"/>
              <a:gd name="T34" fmla="*/ 1722423 w 1798320"/>
              <a:gd name="T35" fmla="*/ 30479 h 76200"/>
              <a:gd name="T36" fmla="*/ 0 w 1798320"/>
              <a:gd name="T37" fmla="*/ 30479 h 76200"/>
              <a:gd name="T38" fmla="*/ 0 w 1798320"/>
              <a:gd name="T39" fmla="*/ 42671 h 76200"/>
              <a:gd name="T40" fmla="*/ 1722423 w 1798320"/>
              <a:gd name="T41" fmla="*/ 44185 h 76200"/>
              <a:gd name="T42" fmla="*/ 1722423 w 1798320"/>
              <a:gd name="T43" fmla="*/ 30479 h 76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98320"/>
              <a:gd name="T67" fmla="*/ 0 h 76200"/>
              <a:gd name="T68" fmla="*/ 1798320 w 1798320"/>
              <a:gd name="T69" fmla="*/ 76200 h 76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98320" h="76200">
                <a:moveTo>
                  <a:pt x="1722119" y="44185"/>
                </a:moveTo>
                <a:lnTo>
                  <a:pt x="1722119" y="76199"/>
                </a:lnTo>
                <a:lnTo>
                  <a:pt x="1786127" y="44195"/>
                </a:lnTo>
                <a:lnTo>
                  <a:pt x="1734311" y="44195"/>
                </a:lnTo>
                <a:lnTo>
                  <a:pt x="1722119" y="44185"/>
                </a:lnTo>
                <a:close/>
              </a:path>
              <a:path w="1798320" h="76200">
                <a:moveTo>
                  <a:pt x="1722119" y="0"/>
                </a:moveTo>
                <a:lnTo>
                  <a:pt x="1722119" y="44185"/>
                </a:lnTo>
                <a:lnTo>
                  <a:pt x="1734311" y="44195"/>
                </a:lnTo>
                <a:lnTo>
                  <a:pt x="1734311" y="30479"/>
                </a:lnTo>
                <a:lnTo>
                  <a:pt x="1783079" y="30479"/>
                </a:lnTo>
                <a:lnTo>
                  <a:pt x="1722119" y="0"/>
                </a:lnTo>
                <a:close/>
              </a:path>
              <a:path w="1798320" h="76200">
                <a:moveTo>
                  <a:pt x="1783079" y="30479"/>
                </a:moveTo>
                <a:lnTo>
                  <a:pt x="1734311" y="30479"/>
                </a:lnTo>
                <a:lnTo>
                  <a:pt x="1734311" y="44195"/>
                </a:lnTo>
                <a:lnTo>
                  <a:pt x="1786127" y="44195"/>
                </a:lnTo>
                <a:lnTo>
                  <a:pt x="1798319" y="38099"/>
                </a:lnTo>
                <a:lnTo>
                  <a:pt x="1783079" y="30479"/>
                </a:lnTo>
                <a:close/>
              </a:path>
              <a:path w="1798320" h="76200">
                <a:moveTo>
                  <a:pt x="1722119" y="30479"/>
                </a:moveTo>
                <a:lnTo>
                  <a:pt x="0" y="30479"/>
                </a:lnTo>
                <a:lnTo>
                  <a:pt x="0" y="42671"/>
                </a:lnTo>
                <a:lnTo>
                  <a:pt x="1722119" y="44185"/>
                </a:lnTo>
                <a:lnTo>
                  <a:pt x="1722119" y="30479"/>
                </a:lnTo>
                <a:close/>
              </a:path>
            </a:pathLst>
          </a:custGeom>
          <a:solidFill>
            <a:srgbClr val="1F497D"/>
          </a:solidFill>
          <a:ln w="9525">
            <a:noFill/>
            <a:round/>
            <a:headEnd/>
            <a:tailEnd/>
          </a:ln>
        </p:spPr>
        <p:txBody>
          <a:bodyPr lIns="0" tIns="0" rIns="0" bIns="0"/>
          <a:lstStyle/>
          <a:p>
            <a:endParaRPr lang="en-US"/>
          </a:p>
        </p:txBody>
      </p:sp>
      <p:sp>
        <p:nvSpPr>
          <p:cNvPr id="102405" name="object 5"/>
          <p:cNvSpPr>
            <a:spLocks/>
          </p:cNvSpPr>
          <p:nvPr/>
        </p:nvSpPr>
        <p:spPr bwMode="auto">
          <a:xfrm>
            <a:off x="1683713" y="4062133"/>
            <a:ext cx="8074121" cy="71438"/>
          </a:xfrm>
          <a:custGeom>
            <a:avLst/>
            <a:gdLst>
              <a:gd name="T0" fmla="*/ 6584573 w 6661784"/>
              <a:gd name="T1" fmla="*/ 31943 h 81279"/>
              <a:gd name="T2" fmla="*/ 0 w 6661784"/>
              <a:gd name="T3" fmla="*/ 66794 h 81279"/>
              <a:gd name="T4" fmla="*/ 0 w 6661784"/>
              <a:gd name="T5" fmla="*/ 80457 h 81279"/>
              <a:gd name="T6" fmla="*/ 6584573 w 6661784"/>
              <a:gd name="T7" fmla="*/ 44091 h 81279"/>
              <a:gd name="T8" fmla="*/ 6584573 w 6661784"/>
              <a:gd name="T9" fmla="*/ 31943 h 81279"/>
              <a:gd name="T10" fmla="*/ 6648575 w 6661784"/>
              <a:gd name="T11" fmla="*/ 31879 h 81279"/>
              <a:gd name="T12" fmla="*/ 6596764 w 6661784"/>
              <a:gd name="T13" fmla="*/ 31879 h 81279"/>
              <a:gd name="T14" fmla="*/ 6596764 w 6661784"/>
              <a:gd name="T15" fmla="*/ 44023 h 81279"/>
              <a:gd name="T16" fmla="*/ 6584573 w 6661784"/>
              <a:gd name="T17" fmla="*/ 44091 h 81279"/>
              <a:gd name="T18" fmla="*/ 6584573 w 6661784"/>
              <a:gd name="T19" fmla="*/ 75903 h 81279"/>
              <a:gd name="T20" fmla="*/ 6660766 w 6661784"/>
              <a:gd name="T21" fmla="*/ 37951 h 81279"/>
              <a:gd name="T22" fmla="*/ 6648575 w 6661784"/>
              <a:gd name="T23" fmla="*/ 31879 h 81279"/>
              <a:gd name="T24" fmla="*/ 6596764 w 6661784"/>
              <a:gd name="T25" fmla="*/ 31879 h 81279"/>
              <a:gd name="T26" fmla="*/ 6584573 w 6661784"/>
              <a:gd name="T27" fmla="*/ 31943 h 81279"/>
              <a:gd name="T28" fmla="*/ 6584573 w 6661784"/>
              <a:gd name="T29" fmla="*/ 44091 h 81279"/>
              <a:gd name="T30" fmla="*/ 6596764 w 6661784"/>
              <a:gd name="T31" fmla="*/ 44023 h 81279"/>
              <a:gd name="T32" fmla="*/ 6596764 w 6661784"/>
              <a:gd name="T33" fmla="*/ 31879 h 81279"/>
              <a:gd name="T34" fmla="*/ 6584573 w 6661784"/>
              <a:gd name="T35" fmla="*/ 0 h 81279"/>
              <a:gd name="T36" fmla="*/ 6584573 w 6661784"/>
              <a:gd name="T37" fmla="*/ 31943 h 81279"/>
              <a:gd name="T38" fmla="*/ 6648575 w 6661784"/>
              <a:gd name="T39" fmla="*/ 31879 h 81279"/>
              <a:gd name="T40" fmla="*/ 6584573 w 6661784"/>
              <a:gd name="T41" fmla="*/ 0 h 81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61784"/>
              <a:gd name="T64" fmla="*/ 0 h 81279"/>
              <a:gd name="T65" fmla="*/ 6661784 w 6661784"/>
              <a:gd name="T66" fmla="*/ 81279 h 81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61784" h="81279">
                <a:moveTo>
                  <a:pt x="6585203" y="32068"/>
                </a:moveTo>
                <a:lnTo>
                  <a:pt x="0" y="67055"/>
                </a:lnTo>
                <a:lnTo>
                  <a:pt x="0" y="80771"/>
                </a:lnTo>
                <a:lnTo>
                  <a:pt x="6585203" y="44263"/>
                </a:lnTo>
                <a:lnTo>
                  <a:pt x="6585203" y="32068"/>
                </a:lnTo>
                <a:close/>
              </a:path>
              <a:path w="6661784" h="81279">
                <a:moveTo>
                  <a:pt x="6649211" y="32003"/>
                </a:moveTo>
                <a:lnTo>
                  <a:pt x="6597395" y="32003"/>
                </a:lnTo>
                <a:lnTo>
                  <a:pt x="6597395" y="44195"/>
                </a:lnTo>
                <a:lnTo>
                  <a:pt x="6585203" y="44263"/>
                </a:lnTo>
                <a:lnTo>
                  <a:pt x="6585203" y="76199"/>
                </a:lnTo>
                <a:lnTo>
                  <a:pt x="6661403" y="38099"/>
                </a:lnTo>
                <a:lnTo>
                  <a:pt x="6649211" y="32003"/>
                </a:lnTo>
                <a:close/>
              </a:path>
              <a:path w="6661784" h="81279">
                <a:moveTo>
                  <a:pt x="6597395" y="32003"/>
                </a:moveTo>
                <a:lnTo>
                  <a:pt x="6585203" y="32068"/>
                </a:lnTo>
                <a:lnTo>
                  <a:pt x="6585203" y="44263"/>
                </a:lnTo>
                <a:lnTo>
                  <a:pt x="6597395" y="44195"/>
                </a:lnTo>
                <a:lnTo>
                  <a:pt x="6597395" y="32003"/>
                </a:lnTo>
                <a:close/>
              </a:path>
              <a:path w="6661784" h="81279">
                <a:moveTo>
                  <a:pt x="6585203" y="0"/>
                </a:moveTo>
                <a:lnTo>
                  <a:pt x="6585203" y="32068"/>
                </a:lnTo>
                <a:lnTo>
                  <a:pt x="6649211" y="32003"/>
                </a:lnTo>
                <a:lnTo>
                  <a:pt x="6585203" y="0"/>
                </a:lnTo>
                <a:close/>
              </a:path>
            </a:pathLst>
          </a:custGeom>
          <a:solidFill>
            <a:srgbClr val="1F497D"/>
          </a:solidFill>
          <a:ln w="9525">
            <a:noFill/>
            <a:round/>
            <a:headEnd/>
            <a:tailEnd/>
          </a:ln>
        </p:spPr>
        <p:txBody>
          <a:bodyPr lIns="0" tIns="0" rIns="0" bIns="0"/>
          <a:lstStyle/>
          <a:p>
            <a:endParaRPr lang="en-US"/>
          </a:p>
        </p:txBody>
      </p:sp>
      <p:sp>
        <p:nvSpPr>
          <p:cNvPr id="6" name="object 6"/>
          <p:cNvSpPr txBox="1"/>
          <p:nvPr/>
        </p:nvSpPr>
        <p:spPr>
          <a:xfrm>
            <a:off x="1724121" y="4312864"/>
            <a:ext cx="153939" cy="215444"/>
          </a:xfrm>
          <a:prstGeom prst="rect">
            <a:avLst/>
          </a:prstGeom>
        </p:spPr>
        <p:txBody>
          <a:bodyPr lIns="0" tIns="0" rIns="0" bIns="0">
            <a:spAutoFit/>
          </a:bodyPr>
          <a:lstStyle/>
          <a:p>
            <a:pPr marL="12700" fontAlgn="auto">
              <a:spcBef>
                <a:spcPts val="0"/>
              </a:spcBef>
              <a:spcAft>
                <a:spcPts val="0"/>
              </a:spcAft>
              <a:defRPr/>
            </a:pPr>
            <a:r>
              <a:rPr sz="1400" spc="80" dirty="0">
                <a:latin typeface="Gill Sans MT"/>
                <a:cs typeface="Gill Sans MT"/>
              </a:rPr>
              <a:t>0</a:t>
            </a:r>
            <a:endParaRPr sz="1400">
              <a:latin typeface="Gill Sans MT"/>
              <a:cs typeface="Gill Sans MT"/>
            </a:endParaRPr>
          </a:p>
        </p:txBody>
      </p:sp>
      <p:sp>
        <p:nvSpPr>
          <p:cNvPr id="7" name="object 7"/>
          <p:cNvSpPr txBox="1"/>
          <p:nvPr/>
        </p:nvSpPr>
        <p:spPr>
          <a:xfrm>
            <a:off x="9576956" y="4312864"/>
            <a:ext cx="101984" cy="215444"/>
          </a:xfrm>
          <a:prstGeom prst="rect">
            <a:avLst/>
          </a:prstGeom>
        </p:spPr>
        <p:txBody>
          <a:bodyPr lIns="0" tIns="0" rIns="0" bIns="0">
            <a:spAutoFit/>
          </a:bodyPr>
          <a:lstStyle/>
          <a:p>
            <a:pPr marL="12700" fontAlgn="auto">
              <a:spcBef>
                <a:spcPts val="0"/>
              </a:spcBef>
              <a:spcAft>
                <a:spcPts val="0"/>
              </a:spcAft>
              <a:defRPr/>
            </a:pPr>
            <a:r>
              <a:rPr sz="1400" spc="-10" dirty="0">
                <a:latin typeface="Gill Sans MT"/>
                <a:cs typeface="Gill Sans MT"/>
              </a:rPr>
              <a:t>t</a:t>
            </a:r>
            <a:endParaRPr sz="1400">
              <a:latin typeface="Gill Sans MT"/>
              <a:cs typeface="Gill Sans MT"/>
            </a:endParaRPr>
          </a:p>
        </p:txBody>
      </p:sp>
      <p:sp>
        <p:nvSpPr>
          <p:cNvPr id="8" name="object 8"/>
          <p:cNvSpPr txBox="1"/>
          <p:nvPr/>
        </p:nvSpPr>
        <p:spPr>
          <a:xfrm>
            <a:off x="4660515" y="3861828"/>
            <a:ext cx="2118592" cy="215444"/>
          </a:xfrm>
          <a:prstGeom prst="rect">
            <a:avLst/>
          </a:prstGeom>
        </p:spPr>
        <p:txBody>
          <a:bodyPr lIns="0" tIns="0" rIns="0" bIns="0">
            <a:spAutoFit/>
          </a:bodyPr>
          <a:lstStyle/>
          <a:p>
            <a:pPr marL="12700" fontAlgn="auto">
              <a:spcBef>
                <a:spcPts val="0"/>
              </a:spcBef>
              <a:spcAft>
                <a:spcPts val="0"/>
              </a:spcAft>
              <a:defRPr/>
            </a:pPr>
            <a:r>
              <a:rPr sz="1400" dirty="0">
                <a:latin typeface="Calibri"/>
                <a:cs typeface="Calibri"/>
              </a:rPr>
              <a:t>Sim</a:t>
            </a:r>
            <a:r>
              <a:rPr sz="1400" spc="-10" dirty="0">
                <a:latin typeface="Calibri"/>
                <a:cs typeface="Calibri"/>
              </a:rPr>
              <a:t>p</a:t>
            </a:r>
            <a:r>
              <a:rPr sz="1400" dirty="0">
                <a:latin typeface="Calibri"/>
                <a:cs typeface="Calibri"/>
              </a:rPr>
              <a:t>le</a:t>
            </a:r>
            <a:r>
              <a:rPr sz="1400" spc="-20" dirty="0">
                <a:latin typeface="Calibri"/>
                <a:cs typeface="Calibri"/>
              </a:rPr>
              <a:t> </a:t>
            </a:r>
            <a:r>
              <a:rPr sz="1400" spc="-10" dirty="0">
                <a:latin typeface="Calibri"/>
                <a:cs typeface="Calibri"/>
              </a:rPr>
              <a:t>t</a:t>
            </a:r>
            <a:r>
              <a:rPr sz="1400" dirty="0">
                <a:latin typeface="Calibri"/>
                <a:cs typeface="Calibri"/>
              </a:rPr>
              <a:t>o</a:t>
            </a:r>
            <a:r>
              <a:rPr sz="1400" spc="-5" dirty="0">
                <a:latin typeface="Calibri"/>
                <a:cs typeface="Calibri"/>
              </a:rPr>
              <a:t> c</a:t>
            </a:r>
            <a:r>
              <a:rPr sz="1400" spc="-10" dirty="0">
                <a:latin typeface="Calibri"/>
                <a:cs typeface="Calibri"/>
              </a:rPr>
              <a:t>o</a:t>
            </a:r>
            <a:r>
              <a:rPr sz="1400" spc="15" dirty="0">
                <a:latin typeface="Calibri"/>
                <a:cs typeface="Calibri"/>
              </a:rPr>
              <a:t>m</a:t>
            </a:r>
            <a:r>
              <a:rPr sz="1400" spc="-10" dirty="0">
                <a:latin typeface="Calibri"/>
                <a:cs typeface="Calibri"/>
              </a:rPr>
              <a:t>p</a:t>
            </a:r>
            <a:r>
              <a:rPr sz="1400" dirty="0">
                <a:latin typeface="Calibri"/>
                <a:cs typeface="Calibri"/>
              </a:rPr>
              <a:t>lex</a:t>
            </a:r>
            <a:r>
              <a:rPr sz="1400" spc="-15" dirty="0">
                <a:latin typeface="Calibri"/>
                <a:cs typeface="Calibri"/>
              </a:rPr>
              <a:t> </a:t>
            </a:r>
            <a:r>
              <a:rPr sz="1400" spc="5" dirty="0">
                <a:latin typeface="Calibri"/>
                <a:cs typeface="Calibri"/>
              </a:rPr>
              <a:t>f</a:t>
            </a:r>
            <a:r>
              <a:rPr sz="1400" dirty="0">
                <a:latin typeface="Calibri"/>
                <a:cs typeface="Calibri"/>
              </a:rPr>
              <a:t>o</a:t>
            </a:r>
            <a:r>
              <a:rPr sz="1400" spc="-15" dirty="0">
                <a:latin typeface="Calibri"/>
                <a:cs typeface="Calibri"/>
              </a:rPr>
              <a:t>r</a:t>
            </a:r>
            <a:r>
              <a:rPr sz="1400" dirty="0">
                <a:latin typeface="Calibri"/>
                <a:cs typeface="Calibri"/>
              </a:rPr>
              <a:t>m</a:t>
            </a:r>
            <a:endParaRPr sz="1400">
              <a:latin typeface="Calibri"/>
              <a:cs typeface="Calibri"/>
            </a:endParaRPr>
          </a:p>
        </p:txBody>
      </p:sp>
      <p:sp>
        <p:nvSpPr>
          <p:cNvPr id="102409" name="object 9"/>
          <p:cNvSpPr txBox="1">
            <a:spLocks noChangeArrowheads="1"/>
          </p:cNvSpPr>
          <p:nvPr/>
        </p:nvSpPr>
        <p:spPr bwMode="auto">
          <a:xfrm>
            <a:off x="4587394" y="1121990"/>
            <a:ext cx="1737592" cy="861774"/>
          </a:xfrm>
          <a:prstGeom prst="rect">
            <a:avLst/>
          </a:prstGeom>
          <a:noFill/>
          <a:ln w="9525">
            <a:noFill/>
            <a:miter lim="800000"/>
            <a:headEnd/>
            <a:tailEnd/>
          </a:ln>
        </p:spPr>
        <p:txBody>
          <a:bodyPr lIns="0" tIns="0" rIns="0" bIns="0">
            <a:spAutoFit/>
          </a:bodyPr>
          <a:lstStyle/>
          <a:p>
            <a:pPr marL="12700"/>
            <a:r>
              <a:rPr lang="en-US" sz="1400"/>
              <a:t>Digital equipments, Internet,</a:t>
            </a:r>
          </a:p>
          <a:p>
            <a:pPr marL="12700"/>
            <a:r>
              <a:rPr lang="en-US" sz="1400"/>
              <a:t>IOT,</a:t>
            </a:r>
          </a:p>
          <a:p>
            <a:pPr marL="12700"/>
            <a:r>
              <a:rPr lang="en-US" sz="1400"/>
              <a:t>Fast computers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Cyber Threats-Cyber Warfare, Cyber Crime, Cyber terrorism, Cyber Espionage</a:t>
            </a:r>
            <a:endParaRPr lang="en-US"/>
          </a:p>
        </p:txBody>
      </p:sp>
      <p:sp>
        <p:nvSpPr>
          <p:cNvPr id="3" name="Content Placeholder 2"/>
          <p:cNvSpPr>
            <a:spLocks noGrp="1"/>
          </p:cNvSpPr>
          <p:nvPr>
            <p:ph idx="1"/>
          </p:nvPr>
        </p:nvSpPr>
        <p:spPr/>
        <p:txBody>
          <a:bodyPr>
            <a:noAutofit/>
          </a:bodyPr>
          <a:lstStyle/>
          <a:p>
            <a:pPr marL="0" indent="0">
              <a:buNone/>
            </a:pPr>
            <a:r>
              <a:rPr lang="en-US" sz="2000" b="1" dirty="0">
                <a:solidFill>
                  <a:srgbClr val="C00000"/>
                </a:solidFill>
              </a:rPr>
              <a:t>Cyber Threats-Cyber Warfare: </a:t>
            </a:r>
            <a:r>
              <a:rPr lang="en-US" sz="2000" dirty="0">
                <a:solidFill>
                  <a:schemeClr val="tx1"/>
                </a:solidFill>
              </a:rPr>
              <a:t>Cyber warfare re</a:t>
            </a:r>
            <a:r>
              <a:rPr lang="en-US" sz="2000" dirty="0"/>
              <a:t>fers to the use of </a:t>
            </a:r>
            <a:r>
              <a:rPr lang="en-US" sz="2000" dirty="0">
                <a:solidFill>
                  <a:srgbClr val="FF0000"/>
                </a:solidFill>
              </a:rPr>
              <a:t>digital attacks </a:t>
            </a:r>
            <a:r>
              <a:rPr lang="en-US" sz="2000" dirty="0"/>
              <a:t>-- like computer viruses and hacking -- by one country to disrupt the vital computer systems of another, with the aim of </a:t>
            </a:r>
            <a:r>
              <a:rPr lang="en-US" sz="2000" dirty="0">
                <a:solidFill>
                  <a:srgbClr val="FF0000"/>
                </a:solidFill>
              </a:rPr>
              <a:t>creating damage, death and destruction</a:t>
            </a:r>
            <a:r>
              <a:rPr lang="en-US" sz="2000" dirty="0"/>
              <a:t>. Future wars will see hackers using computer code to attack an enemy's infrastructure, fighting alongside troops using conventional weapons like guns and missiles.</a:t>
            </a:r>
          </a:p>
          <a:p>
            <a:pPr marL="0" indent="0">
              <a:buNone/>
            </a:pPr>
            <a:r>
              <a:rPr lang="en-US" sz="2000" dirty="0"/>
              <a:t>Cyber warfare involves the </a:t>
            </a:r>
            <a:r>
              <a:rPr lang="en-US" sz="2000" dirty="0">
                <a:solidFill>
                  <a:srgbClr val="FF0000"/>
                </a:solidFill>
              </a:rPr>
              <a:t>actions by a nation-state or international organization </a:t>
            </a:r>
            <a:r>
              <a:rPr lang="en-US" sz="2000" dirty="0"/>
              <a:t>to attack and attempt to damage another nation's computers or information networks through, for example, </a:t>
            </a:r>
            <a:r>
              <a:rPr lang="en-US" sz="2000" dirty="0">
                <a:solidFill>
                  <a:srgbClr val="FF0000"/>
                </a:solidFill>
              </a:rPr>
              <a:t>computer viruses or denial-of-service attacks</a:t>
            </a:r>
            <a:r>
              <a:rPr lang="en-US" sz="2000" dirty="0"/>
              <a:t>.</a:t>
            </a:r>
          </a:p>
          <a:p>
            <a:pPr marL="0" algn="l">
              <a:buClrTx/>
              <a:buSzTx/>
              <a:buNone/>
            </a:pPr>
            <a:r>
              <a:rPr lang="en-US" sz="2000" b="1" dirty="0">
                <a:solidFill>
                  <a:srgbClr val="C00000"/>
                </a:solidFill>
              </a:rPr>
              <a:t>Cyber Crime:</a:t>
            </a:r>
          </a:p>
          <a:p>
            <a:pPr marL="0" indent="0">
              <a:buNone/>
            </a:pPr>
            <a:r>
              <a:rPr lang="en-US" sz="2000" dirty="0"/>
              <a:t>Cybercrime is </a:t>
            </a:r>
            <a:r>
              <a:rPr lang="en-US" sz="2000" dirty="0">
                <a:solidFill>
                  <a:srgbClr val="FF0000"/>
                </a:solidFill>
              </a:rPr>
              <a:t>criminal activity </a:t>
            </a:r>
            <a:r>
              <a:rPr lang="en-US" sz="2000" dirty="0"/>
              <a:t>that </a:t>
            </a:r>
            <a:r>
              <a:rPr lang="en-US" sz="2000" dirty="0">
                <a:solidFill>
                  <a:srgbClr val="FF0000"/>
                </a:solidFill>
              </a:rPr>
              <a:t>either targets or uses a computer</a:t>
            </a:r>
            <a:r>
              <a:rPr lang="en-US" sz="2000" dirty="0"/>
              <a:t>, a computer network or a networked device</a:t>
            </a:r>
            <a:r>
              <a:rPr lang="en-US" sz="2000" dirty="0" smtClean="0"/>
              <a:t>. Cybercrime </a:t>
            </a:r>
            <a:r>
              <a:rPr lang="en-US" sz="2000" dirty="0"/>
              <a:t>is committed by </a:t>
            </a:r>
            <a:r>
              <a:rPr lang="en-US" sz="2000" dirty="0">
                <a:solidFill>
                  <a:srgbClr val="FF0000"/>
                </a:solidFill>
              </a:rPr>
              <a:t>cybercriminals or hackers who want to make money</a:t>
            </a:r>
            <a:r>
              <a:rPr lang="en-US" sz="2000" dirty="0"/>
              <a:t>. Cybercrime is carried out by individuals or organizations.</a:t>
            </a:r>
          </a:p>
          <a:p>
            <a:pPr marL="0" indent="0">
              <a:buNone/>
            </a:pPr>
            <a:r>
              <a:rPr lang="en-US" sz="2000" dirty="0"/>
              <a:t>Some cybercriminals are </a:t>
            </a:r>
            <a:r>
              <a:rPr lang="en-US" sz="2000" dirty="0">
                <a:solidFill>
                  <a:srgbClr val="FF0000"/>
                </a:solidFill>
              </a:rPr>
              <a:t>organized, use advanced techniques and are highly technically skilled</a:t>
            </a:r>
            <a:r>
              <a:rPr lang="en-US" sz="2000" dirty="0"/>
              <a:t>. Others are </a:t>
            </a:r>
            <a:r>
              <a:rPr lang="en-US" sz="2000" dirty="0">
                <a:solidFill>
                  <a:srgbClr val="FF0000"/>
                </a:solidFill>
              </a:rPr>
              <a:t>novice</a:t>
            </a:r>
            <a:r>
              <a:rPr lang="en-US" sz="2000" dirty="0"/>
              <a:t> hackers.</a:t>
            </a:r>
          </a:p>
          <a:p>
            <a:pPr marL="0" indent="0">
              <a:buNone/>
            </a:pPr>
            <a:endParaRPr lang="en-US" sz="2000"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Cyber Threats-Cyber Warfare, Cyber Crime, Cyber terrorism, Cyber Espionage (contd.)</a:t>
            </a:r>
            <a:endParaRPr lang="en-US"/>
          </a:p>
        </p:txBody>
      </p:sp>
      <p:sp>
        <p:nvSpPr>
          <p:cNvPr id="3" name="Content Placeholder 2"/>
          <p:cNvSpPr>
            <a:spLocks noGrp="1"/>
          </p:cNvSpPr>
          <p:nvPr>
            <p:ph idx="1"/>
          </p:nvPr>
        </p:nvSpPr>
        <p:spPr/>
        <p:txBody>
          <a:bodyPr>
            <a:normAutofit fontScale="77500" lnSpcReduction="20000"/>
          </a:bodyPr>
          <a:lstStyle/>
          <a:p>
            <a:pPr marL="0" algn="l">
              <a:buClrTx/>
              <a:buSzTx/>
              <a:buNone/>
            </a:pPr>
            <a:r>
              <a:rPr lang="en-US" sz="3400" b="1" dirty="0">
                <a:solidFill>
                  <a:srgbClr val="C00000"/>
                </a:solidFill>
              </a:rPr>
              <a:t>Cyber Terrorism:</a:t>
            </a:r>
          </a:p>
          <a:p>
            <a:pPr marL="0" indent="0">
              <a:buNone/>
            </a:pPr>
            <a:r>
              <a:rPr lang="en-US" dirty="0"/>
              <a:t>Cyber terrorism is the convergence of cyberspace and terrorism. It refers to </a:t>
            </a:r>
            <a:r>
              <a:rPr lang="en-US" dirty="0">
                <a:solidFill>
                  <a:srgbClr val="FF0000"/>
                </a:solidFill>
              </a:rPr>
              <a:t>unlawful attacks and threats of attacks against computers</a:t>
            </a:r>
            <a:r>
              <a:rPr lang="en-US" dirty="0"/>
              <a:t>, networks and the information stored therein when done to intimidate or coerce a government or its people in furtherance of political or social objectives.</a:t>
            </a:r>
          </a:p>
          <a:p>
            <a:pPr marL="0" indent="0">
              <a:buNone/>
            </a:pPr>
            <a:r>
              <a:rPr lang="en-US" dirty="0"/>
              <a:t>Examples are hacking into computer systems, introducing viruses to vulnerable networks, </a:t>
            </a:r>
            <a:r>
              <a:rPr lang="en-US" dirty="0">
                <a:solidFill>
                  <a:srgbClr val="FF0000"/>
                </a:solidFill>
              </a:rPr>
              <a:t>web site defacing, Denial-of-service attacks, or terroristic threats made via electronic communication.</a:t>
            </a:r>
          </a:p>
          <a:p>
            <a:pPr marL="0" algn="l">
              <a:buClrTx/>
              <a:buSzTx/>
              <a:buNone/>
            </a:pPr>
            <a:r>
              <a:rPr lang="en-US" sz="3400" b="1" dirty="0">
                <a:solidFill>
                  <a:srgbClr val="C00000"/>
                </a:solidFill>
              </a:rPr>
              <a:t>Cyber Espionage:</a:t>
            </a:r>
          </a:p>
          <a:p>
            <a:pPr marL="0" indent="0">
              <a:buNone/>
            </a:pPr>
            <a:r>
              <a:rPr lang="en-US" dirty="0"/>
              <a:t>Cyber spying, or cyber espionage, is the </a:t>
            </a:r>
            <a:r>
              <a:rPr lang="en-US" dirty="0">
                <a:solidFill>
                  <a:srgbClr val="FF0000"/>
                </a:solidFill>
              </a:rPr>
              <a:t>act or practice of obtaining secrets and information without the permission and knowledge of the holder </a:t>
            </a:r>
            <a:r>
              <a:rPr lang="en-US" dirty="0"/>
              <a:t>of the </a:t>
            </a:r>
            <a:r>
              <a:rPr lang="en-US"/>
              <a:t>information </a:t>
            </a:r>
            <a:r>
              <a:rPr lang="en-US" smtClean="0"/>
              <a:t>from s </a:t>
            </a:r>
            <a:endParaRPr lang="en-US" dirty="0"/>
          </a:p>
          <a:p>
            <a:pPr marL="0" indent="0">
              <a:buNone/>
            </a:pPr>
            <a:r>
              <a:rPr lang="en-US" dirty="0"/>
              <a:t>individuals, competitors, rivals, groups, governments and enemies for personal, economic, political or military advantage using methods on the Internet.</a:t>
            </a:r>
          </a:p>
          <a:p>
            <a:pPr marL="0" indent="0">
              <a:buNone/>
            </a:pP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68</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233210" rtlCol="0"/>
          <a:lstStyle/>
          <a:p>
            <a:pPr marL="1931035" eaLnBrk="1" fontAlgn="auto" hangingPunct="1">
              <a:spcBef>
                <a:spcPts val="0"/>
              </a:spcBef>
              <a:spcAft>
                <a:spcPts val="0"/>
              </a:spcAft>
              <a:defRPr/>
            </a:pPr>
            <a:r>
              <a:rPr sz="4400" dirty="0"/>
              <a:t>W</a:t>
            </a:r>
            <a:r>
              <a:rPr sz="4400" spc="-25" dirty="0"/>
              <a:t>h</a:t>
            </a:r>
            <a:r>
              <a:rPr sz="4400" dirty="0"/>
              <a:t>at</a:t>
            </a:r>
            <a:r>
              <a:rPr sz="4400" spc="40" dirty="0"/>
              <a:t> </a:t>
            </a:r>
            <a:r>
              <a:rPr sz="4400" spc="-40" dirty="0"/>
              <a:t>i</a:t>
            </a:r>
            <a:r>
              <a:rPr sz="4400" dirty="0"/>
              <a:t>s</a:t>
            </a:r>
            <a:r>
              <a:rPr sz="4400" spc="10" dirty="0"/>
              <a:t> </a:t>
            </a:r>
            <a:r>
              <a:rPr sz="4400" spc="-15" dirty="0"/>
              <a:t>C</a:t>
            </a:r>
            <a:r>
              <a:rPr sz="4400" spc="30" dirty="0"/>
              <a:t>y</a:t>
            </a:r>
            <a:r>
              <a:rPr sz="4400" spc="-25" dirty="0"/>
              <a:t>b</a:t>
            </a:r>
            <a:r>
              <a:rPr sz="4400" spc="5" dirty="0"/>
              <a:t>e</a:t>
            </a:r>
            <a:r>
              <a:rPr sz="4400" spc="45" dirty="0"/>
              <a:t>r</a:t>
            </a:r>
            <a:r>
              <a:rPr sz="4400" spc="-30" dirty="0"/>
              <a:t>-</a:t>
            </a:r>
            <a:r>
              <a:rPr sz="4400" spc="-5" dirty="0"/>
              <a:t>s</a:t>
            </a:r>
            <a:r>
              <a:rPr sz="4400" spc="5" dirty="0"/>
              <a:t>e</a:t>
            </a:r>
            <a:r>
              <a:rPr sz="4400" spc="-15" dirty="0"/>
              <a:t>c</a:t>
            </a:r>
            <a:r>
              <a:rPr sz="4400" spc="20" dirty="0"/>
              <a:t>u</a:t>
            </a:r>
            <a:r>
              <a:rPr sz="4400" dirty="0"/>
              <a:t>ri</a:t>
            </a:r>
            <a:r>
              <a:rPr sz="4400" spc="-25" dirty="0"/>
              <a:t>t</a:t>
            </a:r>
            <a:r>
              <a:rPr sz="4400" spc="-15" dirty="0"/>
              <a:t>y</a:t>
            </a:r>
            <a:r>
              <a:rPr sz="4400" dirty="0"/>
              <a:t>?</a:t>
            </a:r>
            <a:endParaRPr sz="4400"/>
          </a:p>
        </p:txBody>
      </p:sp>
      <p:sp>
        <p:nvSpPr>
          <p:cNvPr id="5123" name="object 3"/>
          <p:cNvSpPr txBox="1">
            <a:spLocks noChangeArrowheads="1"/>
          </p:cNvSpPr>
          <p:nvPr/>
        </p:nvSpPr>
        <p:spPr bwMode="auto">
          <a:xfrm>
            <a:off x="738909" y="1882589"/>
            <a:ext cx="9603895" cy="3323987"/>
          </a:xfrm>
          <a:prstGeom prst="rect">
            <a:avLst/>
          </a:prstGeom>
          <a:noFill/>
          <a:ln w="9525">
            <a:noFill/>
            <a:miter lim="800000"/>
            <a:headEnd/>
            <a:tailEnd/>
          </a:ln>
        </p:spPr>
        <p:txBody>
          <a:bodyPr lIns="0" tIns="0" rIns="0" bIns="0">
            <a:spAutoFit/>
          </a:bodyPr>
          <a:lstStyle/>
          <a:p>
            <a:pPr marL="12700" algn="just"/>
            <a:r>
              <a:rPr lang="en-US" sz="3600"/>
              <a:t>Cyber security is the practice of </a:t>
            </a:r>
            <a:r>
              <a:rPr lang="en-US" sz="3600" b="1">
                <a:solidFill>
                  <a:srgbClr val="FF0000"/>
                </a:solidFill>
              </a:rPr>
              <a:t>defending</a:t>
            </a:r>
            <a:r>
              <a:rPr lang="en-US" sz="3600" b="1"/>
              <a:t> computers, servers, mobile devices, electronic systems, networks, and  data  from  malicious  attacks</a:t>
            </a:r>
            <a:r>
              <a:rPr lang="en-US" sz="3600"/>
              <a:t>.  It's  also  known  as information     technology     security     or     </a:t>
            </a:r>
            <a:r>
              <a:rPr lang="en-US" sz="3600">
                <a:solidFill>
                  <a:srgbClr val="FF0000"/>
                </a:solidFill>
              </a:rPr>
              <a:t>electronic information security</a:t>
            </a:r>
            <a:r>
              <a:rPr lang="en-US" sz="36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What is cyber security?</a:t>
            </a:r>
            <a:r>
              <a:rPr lang="en-US" dirty="0"/>
              <a:t/>
            </a:r>
            <a:br>
              <a:rPr lang="en-US" dirty="0"/>
            </a:br>
            <a:endParaRPr lang="en-US" dirty="0"/>
          </a:p>
        </p:txBody>
      </p:sp>
      <p:sp>
        <p:nvSpPr>
          <p:cNvPr id="3" name="Content Placeholder 2"/>
          <p:cNvSpPr>
            <a:spLocks noGrp="1"/>
          </p:cNvSpPr>
          <p:nvPr>
            <p:ph idx="1"/>
          </p:nvPr>
        </p:nvSpPr>
        <p:spPr>
          <a:xfrm>
            <a:off x="810491" y="1479261"/>
            <a:ext cx="10515600" cy="4351338"/>
          </a:xfrm>
        </p:spPr>
        <p:txBody>
          <a:bodyPr>
            <a:normAutofit lnSpcReduction="10000"/>
          </a:bodyPr>
          <a:lstStyle/>
          <a:p>
            <a:pPr marL="0" indent="0">
              <a:buNone/>
            </a:pPr>
            <a:endParaRPr lang="en-US" dirty="0"/>
          </a:p>
          <a:p>
            <a:pPr marL="0" indent="0">
              <a:lnSpc>
                <a:spcPct val="150000"/>
              </a:lnSpc>
              <a:buNone/>
            </a:pPr>
            <a:r>
              <a:rPr lang="en-US" dirty="0"/>
              <a:t>"Cyber security is primarily about </a:t>
            </a:r>
            <a:r>
              <a:rPr lang="en-US" dirty="0">
                <a:solidFill>
                  <a:srgbClr val="C00000"/>
                </a:solidFill>
              </a:rPr>
              <a:t>people, processes, and technologies </a:t>
            </a:r>
            <a:r>
              <a:rPr lang="en-US" dirty="0"/>
              <a:t>working together to encompass the full range of </a:t>
            </a:r>
            <a:r>
              <a:rPr lang="en-US" dirty="0">
                <a:solidFill>
                  <a:srgbClr val="0000FF"/>
                </a:solidFill>
              </a:rPr>
              <a:t>threat reduction, vulnerability reduction, deterrence, international engagement, incident response, resiliency, and recovery policies and activities, including computer network operations, information assurance, law enforcement</a:t>
            </a:r>
            <a:r>
              <a:rPr lang="en-US" dirty="0"/>
              <a:t>, etc."</a:t>
            </a:r>
          </a:p>
        </p:txBody>
      </p:sp>
      <p:sp>
        <p:nvSpPr>
          <p:cNvPr id="4" name="Slide Number Placeholder 3"/>
          <p:cNvSpPr>
            <a:spLocks noGrp="1"/>
          </p:cNvSpPr>
          <p:nvPr>
            <p:ph type="sldNum" sz="quarter" idx="12"/>
          </p:nvPr>
        </p:nvSpPr>
        <p:spPr/>
        <p:txBody>
          <a:bodyPr/>
          <a:lstStyle/>
          <a:p>
            <a:fld id="{9B618960-8005-486C-9A75-10CB2AAC16F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175"/>
          </a:xfrm>
        </p:spPr>
        <p:txBody>
          <a:bodyPr/>
          <a:lstStyle/>
          <a:p>
            <a:r>
              <a:rPr lang="en-US"/>
              <a:t>Other Definitions of Cyber Security</a:t>
            </a:r>
          </a:p>
        </p:txBody>
      </p:sp>
      <p:sp>
        <p:nvSpPr>
          <p:cNvPr id="3" name="Content Placeholder 2"/>
          <p:cNvSpPr>
            <a:spLocks noGrp="1"/>
          </p:cNvSpPr>
          <p:nvPr>
            <p:ph idx="1"/>
          </p:nvPr>
        </p:nvSpPr>
        <p:spPr>
          <a:xfrm>
            <a:off x="838200" y="1107440"/>
            <a:ext cx="10515600" cy="4821555"/>
          </a:xfrm>
        </p:spPr>
        <p:txBody>
          <a:bodyPr>
            <a:noAutofit/>
          </a:bodyPr>
          <a:lstStyle/>
          <a:p>
            <a:pPr marL="250190" indent="-250190"/>
            <a:r>
              <a:rPr lang="en-US" sz="2400" dirty="0"/>
              <a:t>Cyber security is the body of technologies, processes, and practices designed to </a:t>
            </a:r>
            <a:r>
              <a:rPr lang="en-US" sz="2400" b="1" dirty="0">
                <a:solidFill>
                  <a:srgbClr val="FF0000"/>
                </a:solidFill>
              </a:rPr>
              <a:t>protect networks, computers, programs and data from attack, damage or unauthorized access</a:t>
            </a:r>
            <a:r>
              <a:rPr lang="en-US" sz="2400" dirty="0">
                <a:solidFill>
                  <a:srgbClr val="FF0000"/>
                </a:solidFill>
              </a:rPr>
              <a:t>.</a:t>
            </a:r>
          </a:p>
          <a:p>
            <a:pPr marL="250190" indent="-250190">
              <a:buNone/>
            </a:pPr>
            <a:r>
              <a:rPr lang="en-US" sz="2400" dirty="0"/>
              <a:t>•	The term cyber security refers to techniques and practices designed </a:t>
            </a:r>
            <a:r>
              <a:rPr lang="en-US" sz="2400" b="1" dirty="0"/>
              <a:t>to </a:t>
            </a:r>
            <a:r>
              <a:rPr lang="en-US" sz="2400" b="1" dirty="0">
                <a:solidFill>
                  <a:srgbClr val="C00000"/>
                </a:solidFill>
              </a:rPr>
              <a:t>protect digital </a:t>
            </a:r>
            <a:r>
              <a:rPr lang="en-US" sz="2400" b="1" dirty="0" smtClean="0">
                <a:solidFill>
                  <a:srgbClr val="C00000"/>
                </a:solidFill>
              </a:rPr>
              <a:t>data-</a:t>
            </a:r>
            <a:r>
              <a:rPr lang="en-US" sz="2400" dirty="0" smtClean="0">
                <a:solidFill>
                  <a:srgbClr val="C00000"/>
                </a:solidFill>
              </a:rPr>
              <a:t> </a:t>
            </a:r>
            <a:r>
              <a:rPr lang="en-US" sz="2400" dirty="0" smtClean="0"/>
              <a:t>stored</a:t>
            </a:r>
            <a:r>
              <a:rPr lang="en-US" sz="2400" dirty="0"/>
              <a:t>, transmitted or used on an information system.</a:t>
            </a:r>
          </a:p>
          <a:p>
            <a:pPr marL="250190" indent="-250190" algn="ctr">
              <a:buNone/>
            </a:pPr>
            <a:r>
              <a:rPr lang="en-US" sz="2400" b="1" dirty="0"/>
              <a:t>OR</a:t>
            </a:r>
          </a:p>
          <a:p>
            <a:pPr marL="250190" indent="-250190">
              <a:buNone/>
            </a:pPr>
            <a:r>
              <a:rPr lang="en-US" sz="2400" dirty="0"/>
              <a:t>Cyber security is the protection of Internet-connected systems, including hardware, software, and data from cyber attacks.</a:t>
            </a:r>
          </a:p>
          <a:p>
            <a:pPr marL="250190" indent="-250190">
              <a:buNone/>
            </a:pPr>
            <a:r>
              <a:rPr lang="en-US" sz="2400" dirty="0"/>
              <a:t>It is made up of two words one is cyber and other is security.</a:t>
            </a:r>
          </a:p>
          <a:p>
            <a:pPr marL="250190" indent="-250190">
              <a:buNone/>
            </a:pPr>
            <a:r>
              <a:rPr lang="en-US" sz="2400" dirty="0"/>
              <a:t>•	Cyber is </a:t>
            </a:r>
            <a:r>
              <a:rPr lang="en-US" sz="2400" dirty="0">
                <a:solidFill>
                  <a:srgbClr val="FF0000"/>
                </a:solidFill>
              </a:rPr>
              <a:t>related to the technology which contains systems, network and programs or data.</a:t>
            </a:r>
          </a:p>
          <a:p>
            <a:pPr marL="250190" indent="-250190">
              <a:buNone/>
            </a:pPr>
            <a:r>
              <a:rPr lang="en-US" sz="2400" dirty="0"/>
              <a:t>•	Whereas </a:t>
            </a:r>
            <a:r>
              <a:rPr lang="en-US" sz="2400" dirty="0">
                <a:solidFill>
                  <a:srgbClr val="FF0000"/>
                </a:solidFill>
              </a:rPr>
              <a:t>security</a:t>
            </a:r>
            <a:r>
              <a:rPr lang="en-US" sz="2400" dirty="0"/>
              <a:t> related to the protection which </a:t>
            </a:r>
            <a:r>
              <a:rPr lang="en-US" sz="2400" dirty="0">
                <a:solidFill>
                  <a:srgbClr val="FF0000"/>
                </a:solidFill>
              </a:rPr>
              <a:t>includes systems security, network security and application and information security.</a:t>
            </a:r>
          </a:p>
        </p:txBody>
      </p:sp>
      <p:sp>
        <p:nvSpPr>
          <p:cNvPr id="4" name="Slide Number Placeholder 3"/>
          <p:cNvSpPr>
            <a:spLocks noGrp="1"/>
          </p:cNvSpPr>
          <p:nvPr>
            <p:ph type="sldNum" sz="quarter" idx="12"/>
          </p:nvPr>
        </p:nvSpPr>
        <p:spPr/>
        <p:txBody>
          <a:bodyPr/>
          <a:lstStyle/>
          <a:p>
            <a:fld id="{9B618960-8005-486C-9A75-10CB2AAC16F9}"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11216</TotalTime>
  <Words>4040</Words>
  <Application>WPS Presentation</Application>
  <PresentationFormat>Custom</PresentationFormat>
  <Paragraphs>496</Paragraphs>
  <Slides>68</Slides>
  <Notes>24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Cyber Security</vt:lpstr>
      <vt:lpstr>Course Objectives </vt:lpstr>
      <vt:lpstr>Course Outcomes At the end of this course the student will be able to </vt:lpstr>
      <vt:lpstr>Contents</vt:lpstr>
      <vt:lpstr>Unit I: Introduction to cyber Security</vt:lpstr>
      <vt:lpstr>Introduction to Cyber Security- Basic Cyber Security Concepts </vt:lpstr>
      <vt:lpstr>What is Cyber-security?</vt:lpstr>
      <vt:lpstr>What is cyber security? </vt:lpstr>
      <vt:lpstr>Other Definitions of Cyber Security</vt:lpstr>
      <vt:lpstr>Why is cyber security important? </vt:lpstr>
      <vt:lpstr>Cybersecurity and Other Security  Domains</vt:lpstr>
      <vt:lpstr>Other Security domains and  Cybersecurity</vt:lpstr>
      <vt:lpstr>Cyber security Fundamentals –  Confidentiality, Integrity, Availability (CIA)</vt:lpstr>
      <vt:lpstr>Slide 14</vt:lpstr>
      <vt:lpstr>Slide 15</vt:lpstr>
      <vt:lpstr>Slide 16</vt:lpstr>
      <vt:lpstr>Older Model of Cyber Security (CS)</vt:lpstr>
      <vt:lpstr>Vulnerability, threat, Harmful acts</vt:lpstr>
      <vt:lpstr>Slide 19</vt:lpstr>
      <vt:lpstr>Vulnerability, threat, Harmful acts (Contd.)</vt:lpstr>
      <vt:lpstr>Vulnerabilities</vt:lpstr>
      <vt:lpstr>SECURITY VULNERABILITIES, THREATS AND ATTACKS </vt:lpstr>
      <vt:lpstr>Motive of Attackers and their actions</vt:lpstr>
      <vt:lpstr> Types of cyber-attacker actions and their motivations when deliberate</vt:lpstr>
      <vt:lpstr>Deliberate Attack Motivation </vt:lpstr>
      <vt:lpstr>Active attacks, passive attacks, Software attacks, hardware attacks</vt:lpstr>
      <vt:lpstr>Active attacks, Passive attacks, Software attacks, hardware attacks </vt:lpstr>
      <vt:lpstr>Active attacks, Passive attacks, Software attacks, hardware attacks </vt:lpstr>
      <vt:lpstr>Slide 29</vt:lpstr>
      <vt:lpstr>Slide 30</vt:lpstr>
      <vt:lpstr>Active attacks, Passive attacks, Software attacks, Hardware attacks</vt:lpstr>
      <vt:lpstr>Spectrum of Cyber Attacks</vt:lpstr>
      <vt:lpstr>Taxonomy of various attacks - Malware and Attack types</vt:lpstr>
      <vt:lpstr>Spoofing</vt:lpstr>
      <vt:lpstr>IP Spoofing- Purpose </vt:lpstr>
      <vt:lpstr>Defense against IP spoofing</vt:lpstr>
      <vt:lpstr>Web Spoofing</vt:lpstr>
      <vt:lpstr>How to prevent Web Spoofing </vt:lpstr>
      <vt:lpstr>Email Spoof</vt:lpstr>
      <vt:lpstr>Email Spoof Protection</vt:lpstr>
      <vt:lpstr>Non-Technical Spoofing</vt:lpstr>
      <vt:lpstr>Example of Non-Technical Spoofing</vt:lpstr>
      <vt:lpstr>Why does Non-Technical Spoof Works.</vt:lpstr>
      <vt:lpstr>Non-Technical Spoof Protection </vt:lpstr>
      <vt:lpstr>          Defence Strategies</vt:lpstr>
      <vt:lpstr>Examples of Preventive Strategies</vt:lpstr>
      <vt:lpstr>Examples of Detection</vt:lpstr>
      <vt:lpstr>Slide 48</vt:lpstr>
      <vt:lpstr>Slide 49</vt:lpstr>
      <vt:lpstr>Slide 50</vt:lpstr>
      <vt:lpstr>Slide 51</vt:lpstr>
      <vt:lpstr>Secure communications (contd.)</vt:lpstr>
      <vt:lpstr>Slide 53</vt:lpstr>
      <vt:lpstr>Slide 54</vt:lpstr>
      <vt:lpstr>Cyber Space</vt:lpstr>
      <vt:lpstr>Define Cyber Threats</vt:lpstr>
      <vt:lpstr>Threats </vt:lpstr>
      <vt:lpstr>Tools !</vt:lpstr>
      <vt:lpstr>Cyber Warfare</vt:lpstr>
      <vt:lpstr>Cyber Warfare</vt:lpstr>
      <vt:lpstr>Type of Cyber Warfare</vt:lpstr>
      <vt:lpstr>Motivations !</vt:lpstr>
      <vt:lpstr>Cyber Terrorism</vt:lpstr>
      <vt:lpstr>Impacts</vt:lpstr>
      <vt:lpstr>What is Espionage ?</vt:lpstr>
      <vt:lpstr>Slide 66</vt:lpstr>
      <vt:lpstr>Cyber Threats-Cyber Warfare, Cyber Crime, Cyber terrorism, Cyber Espionage</vt:lpstr>
      <vt:lpstr>Cyber Threats-Cyber Warfare, Cyber Crime, Cyber terrorism, Cyber Espionage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tvnr</dc:creator>
  <cp:lastModifiedBy>tvnr</cp:lastModifiedBy>
  <cp:revision>57</cp:revision>
  <dcterms:created xsi:type="dcterms:W3CDTF">2021-08-26T04:38:34Z</dcterms:created>
  <dcterms:modified xsi:type="dcterms:W3CDTF">2021-10-05T04:18:55Z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