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9" d="100"/>
          <a:sy n="79" d="100"/>
        </p:scale>
        <p:origin x="-111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8EA9225-02FA-4756-9441-23C622132E69}" type="datetimeFigureOut">
              <a:rPr lang="en-US" smtClean="0"/>
              <a:pPr/>
              <a:t>10/26/2021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83F236-B9BA-484A-AECE-1DB3986BF9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EA9225-02FA-4756-9441-23C622132E6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3F236-B9BA-484A-AECE-1DB3986BF9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EA9225-02FA-4756-9441-23C622132E6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3F236-B9BA-484A-AECE-1DB3986BF9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EA9225-02FA-4756-9441-23C622132E69}" type="datetimeFigureOut">
              <a:rPr lang="en-US" smtClean="0"/>
              <a:pPr/>
              <a:t>10/26/2021</a:t>
            </a:fld>
            <a:endParaRPr lang="en-US"/>
          </a:p>
        </p:txBody>
      </p:sp>
      <p:sp>
        <p:nvSpPr>
          <p:cNvPr id="9" name="Slide Number Placeholder 8"/>
          <p:cNvSpPr>
            <a:spLocks noGrp="1"/>
          </p:cNvSpPr>
          <p:nvPr>
            <p:ph type="sldNum" sz="quarter" idx="15"/>
          </p:nvPr>
        </p:nvSpPr>
        <p:spPr/>
        <p:txBody>
          <a:bodyPr rtlCol="0"/>
          <a:lstStyle/>
          <a:p>
            <a:fld id="{F983F236-B9BA-484A-AECE-1DB3986BF9D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EA9225-02FA-4756-9441-23C622132E69}" type="datetimeFigureOut">
              <a:rPr lang="en-US" smtClean="0"/>
              <a:pPr/>
              <a:t>10/26/2021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83F236-B9BA-484A-AECE-1DB3986BF9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EA9225-02FA-4756-9441-23C622132E6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3F236-B9BA-484A-AECE-1DB3986BF9D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EA9225-02FA-4756-9441-23C622132E69}" type="datetimeFigureOut">
              <a:rPr lang="en-US" smtClean="0"/>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3F236-B9BA-484A-AECE-1DB3986BF9D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EA9225-02FA-4756-9441-23C622132E69}" type="datetimeFigureOut">
              <a:rPr lang="en-US" smtClean="0"/>
              <a:pPr/>
              <a:t>10/26/2021</a:t>
            </a:fld>
            <a:endParaRPr lang="en-US"/>
          </a:p>
        </p:txBody>
      </p:sp>
      <p:sp>
        <p:nvSpPr>
          <p:cNvPr id="7" name="Slide Number Placeholder 6"/>
          <p:cNvSpPr>
            <a:spLocks noGrp="1"/>
          </p:cNvSpPr>
          <p:nvPr>
            <p:ph type="sldNum" sz="quarter" idx="11"/>
          </p:nvPr>
        </p:nvSpPr>
        <p:spPr/>
        <p:txBody>
          <a:bodyPr rtlCol="0"/>
          <a:lstStyle/>
          <a:p>
            <a:fld id="{F983F236-B9BA-484A-AECE-1DB3986BF9D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A9225-02FA-4756-9441-23C622132E69}" type="datetimeFigureOut">
              <a:rPr lang="en-US" smtClean="0"/>
              <a:pPr/>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3F236-B9BA-484A-AECE-1DB3986BF9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EA9225-02FA-4756-9441-23C622132E69}" type="datetimeFigureOut">
              <a:rPr lang="en-US" smtClean="0"/>
              <a:pPr/>
              <a:t>10/26/2021</a:t>
            </a:fld>
            <a:endParaRPr lang="en-US"/>
          </a:p>
        </p:txBody>
      </p:sp>
      <p:sp>
        <p:nvSpPr>
          <p:cNvPr id="22" name="Slide Number Placeholder 21"/>
          <p:cNvSpPr>
            <a:spLocks noGrp="1"/>
          </p:cNvSpPr>
          <p:nvPr>
            <p:ph type="sldNum" sz="quarter" idx="15"/>
          </p:nvPr>
        </p:nvSpPr>
        <p:spPr/>
        <p:txBody>
          <a:bodyPr rtlCol="0"/>
          <a:lstStyle/>
          <a:p>
            <a:fld id="{F983F236-B9BA-484A-AECE-1DB3986BF9D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8EA9225-02FA-4756-9441-23C622132E69}" type="datetimeFigureOut">
              <a:rPr lang="en-US" smtClean="0"/>
              <a:pPr/>
              <a:t>10/26/2021</a:t>
            </a:fld>
            <a:endParaRPr lang="en-US"/>
          </a:p>
        </p:txBody>
      </p:sp>
      <p:sp>
        <p:nvSpPr>
          <p:cNvPr id="18" name="Slide Number Placeholder 17"/>
          <p:cNvSpPr>
            <a:spLocks noGrp="1"/>
          </p:cNvSpPr>
          <p:nvPr>
            <p:ph type="sldNum" sz="quarter" idx="11"/>
          </p:nvPr>
        </p:nvSpPr>
        <p:spPr/>
        <p:txBody>
          <a:bodyPr rtlCol="0"/>
          <a:lstStyle/>
          <a:p>
            <a:fld id="{F983F236-B9BA-484A-AECE-1DB3986BF9D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EA9225-02FA-4756-9441-23C622132E69}" type="datetimeFigureOut">
              <a:rPr lang="en-US" smtClean="0"/>
              <a:pPr/>
              <a:t>10/26/2021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83F236-B9BA-484A-AECE-1DB3986BF9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pPr lvl="0"/>
            <a:r>
              <a:rPr lang="en-US" b="1" u="heavy" dirty="0" smtClean="0"/>
              <a:t>rev Command:</a:t>
            </a:r>
            <a:endParaRPr lang="en-US" dirty="0" smtClean="0"/>
          </a:p>
          <a:p>
            <a:r>
              <a:rPr lang="en-US" b="1" dirty="0" smtClean="0"/>
              <a:t>rev means reverse.</a:t>
            </a:r>
          </a:p>
          <a:p>
            <a:r>
              <a:rPr lang="en-US" b="1" dirty="0" smtClean="0"/>
              <a:t>Here each line content will be reversed. It is horizontal reversal.</a:t>
            </a:r>
          </a:p>
          <a:p>
            <a:r>
              <a:rPr lang="en-US" b="1" dirty="0" smtClean="0"/>
              <a:t> </a:t>
            </a:r>
          </a:p>
          <a:p>
            <a:r>
              <a:rPr lang="en-US" b="1" dirty="0" err="1" smtClean="0"/>
              <a:t>snist@snist-VirtualBox</a:t>
            </a:r>
            <a:r>
              <a:rPr lang="en-US" b="1" dirty="0" smtClean="0"/>
              <a:t>:~$ cat abc.txt </a:t>
            </a:r>
          </a:p>
          <a:p>
            <a:r>
              <a:rPr lang="en-US" b="1" dirty="0" smtClean="0"/>
              <a:t>CAT</a:t>
            </a:r>
          </a:p>
          <a:p>
            <a:r>
              <a:rPr lang="en-US" b="1" dirty="0" smtClean="0"/>
              <a:t>RAT</a:t>
            </a:r>
          </a:p>
          <a:p>
            <a:r>
              <a:rPr lang="en-US" b="1" dirty="0" smtClean="0"/>
              <a:t> MAT</a:t>
            </a:r>
          </a:p>
          <a:p>
            <a:r>
              <a:rPr lang="en-US" b="1" dirty="0" err="1" smtClean="0"/>
              <a:t>snist@snist-VirtualBox</a:t>
            </a:r>
            <a:r>
              <a:rPr lang="en-US" b="1" dirty="0" smtClean="0"/>
              <a:t>:~$ rev abc.txt </a:t>
            </a:r>
          </a:p>
          <a:p>
            <a:r>
              <a:rPr lang="en-US" b="1" dirty="0" smtClean="0"/>
              <a:t>TAC</a:t>
            </a:r>
          </a:p>
          <a:p>
            <a:r>
              <a:rPr lang="en-US" b="1" dirty="0" smtClean="0"/>
              <a:t>TAR </a:t>
            </a:r>
          </a:p>
          <a:p>
            <a:r>
              <a:rPr lang="en-US" b="1" dirty="0" smtClean="0"/>
              <a:t>TAM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fontScale="92500" lnSpcReduction="20000"/>
          </a:bodyPr>
          <a:lstStyle/>
          <a:p>
            <a:pPr lvl="0"/>
            <a:r>
              <a:rPr lang="en-US" b="1" u="heavy" dirty="0" smtClean="0"/>
              <a:t>head Command:</a:t>
            </a:r>
            <a:endParaRPr lang="en-US" dirty="0" smtClean="0"/>
          </a:p>
          <a:p>
            <a:r>
              <a:rPr lang="en-US" b="1" dirty="0" smtClean="0"/>
              <a:t>We can use head command to view top few lines of content.</a:t>
            </a:r>
          </a:p>
          <a:p>
            <a:r>
              <a:rPr lang="en-US" b="1" dirty="0" smtClean="0"/>
              <a:t> </a:t>
            </a:r>
          </a:p>
          <a:p>
            <a:r>
              <a:rPr lang="en-US" dirty="0" smtClean="0"/>
              <a:t>✽ </a:t>
            </a:r>
            <a:r>
              <a:rPr lang="en-US" b="1" u="heavy" dirty="0" smtClean="0"/>
              <a:t>head file1.txt</a:t>
            </a:r>
            <a:endParaRPr lang="en-US" b="1" dirty="0" smtClean="0"/>
          </a:p>
          <a:p>
            <a:pPr lvl="0"/>
            <a:r>
              <a:rPr lang="en-US" b="1" dirty="0" smtClean="0"/>
              <a:t>It will display top 10 lines of file1.txt.</a:t>
            </a:r>
            <a:endParaRPr lang="en-US" dirty="0" smtClean="0"/>
          </a:p>
          <a:p>
            <a:pPr lvl="0"/>
            <a:r>
              <a:rPr lang="en-US" b="1" dirty="0" smtClean="0"/>
              <a:t>10 is the default value of number of lines.</a:t>
            </a:r>
            <a:endParaRPr lang="en-US" dirty="0" smtClean="0"/>
          </a:p>
          <a:p>
            <a:r>
              <a:rPr lang="en-US" b="1" dirty="0" smtClean="0"/>
              <a:t> </a:t>
            </a:r>
          </a:p>
          <a:p>
            <a:r>
              <a:rPr lang="en-US" dirty="0" smtClean="0"/>
              <a:t>✽ </a:t>
            </a:r>
            <a:r>
              <a:rPr lang="en-US" b="1" u="heavy" dirty="0" smtClean="0"/>
              <a:t>head -n 30 file1.txt OR head -30 file1.txt</a:t>
            </a:r>
            <a:endParaRPr lang="en-US" b="1" dirty="0" smtClean="0"/>
          </a:p>
          <a:p>
            <a:pPr lvl="0"/>
            <a:r>
              <a:rPr lang="en-US" b="1" dirty="0" smtClean="0"/>
              <a:t>To display top 30 lines of the file.</a:t>
            </a:r>
            <a:endParaRPr lang="en-US" dirty="0" smtClean="0"/>
          </a:p>
          <a:p>
            <a:pPr lvl="0"/>
            <a:r>
              <a:rPr lang="en-US" b="1" dirty="0" smtClean="0"/>
              <a:t>Instead of 30 we can specify any number.</a:t>
            </a:r>
          </a:p>
          <a:p>
            <a:pPr lvl="0"/>
            <a:endParaRPr lang="en-US" dirty="0" smtClean="0"/>
          </a:p>
          <a:p>
            <a:r>
              <a:rPr lang="en-US" b="1" u="heavy" dirty="0" smtClean="0"/>
              <a:t>head -n -20 file1.txt</a:t>
            </a:r>
            <a:endParaRPr lang="en-US" b="1" dirty="0" smtClean="0"/>
          </a:p>
          <a:p>
            <a:r>
              <a:rPr lang="en-US" b="1" dirty="0" smtClean="0"/>
              <a:t>To display all lines of file1.txt except last 20 lines.</a:t>
            </a:r>
          </a:p>
          <a:p>
            <a:r>
              <a:rPr lang="en-US" b="1" dirty="0" smtClean="0"/>
              <a:t> </a:t>
            </a:r>
          </a:p>
          <a:p>
            <a:r>
              <a:rPr lang="en-US" dirty="0" smtClean="0"/>
              <a:t>✽ </a:t>
            </a:r>
            <a:r>
              <a:rPr lang="en-US" b="1" u="heavy" dirty="0" smtClean="0"/>
              <a:t>head -c 100 file1.txt</a:t>
            </a:r>
            <a:endParaRPr lang="en-US" b="1" dirty="0" smtClean="0"/>
          </a:p>
          <a:p>
            <a:r>
              <a:rPr lang="en-US" b="1" dirty="0" smtClean="0"/>
              <a:t>To display first 100 bytes of file content.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r>
              <a:rPr lang="en-US" dirty="0" smtClean="0"/>
              <a:t>5.	tail Command:</a:t>
            </a:r>
          </a:p>
          <a:p>
            <a:r>
              <a:rPr lang="en-US" dirty="0" smtClean="0"/>
              <a:t>•	We can use tail command to view few lines from bottom of the file.</a:t>
            </a:r>
          </a:p>
          <a:p>
            <a:r>
              <a:rPr lang="en-US" dirty="0" smtClean="0"/>
              <a:t>•	It is opposite to head command.</a:t>
            </a:r>
          </a:p>
          <a:p>
            <a:endParaRPr lang="en-US" dirty="0" smtClean="0"/>
          </a:p>
          <a:p>
            <a:r>
              <a:rPr lang="en-US" dirty="0" smtClean="0"/>
              <a:t>✽ tail file1.txt</a:t>
            </a:r>
          </a:p>
          <a:p>
            <a:r>
              <a:rPr lang="en-US" dirty="0" smtClean="0"/>
              <a:t>Last 10 lines will be displayed.</a:t>
            </a:r>
          </a:p>
          <a:p>
            <a:endParaRPr lang="en-US" dirty="0" smtClean="0"/>
          </a:p>
          <a:p>
            <a:r>
              <a:rPr lang="en-US" dirty="0" smtClean="0"/>
              <a:t>✽ tail -n 30 file1.txt </a:t>
            </a:r>
          </a:p>
          <a:p>
            <a:r>
              <a:rPr lang="en-US" dirty="0" smtClean="0"/>
              <a:t>OR tail -30 file1.txt </a:t>
            </a:r>
          </a:p>
          <a:p>
            <a:r>
              <a:rPr lang="en-US" dirty="0" smtClean="0"/>
              <a:t>OR tail -n -30 file1.txt </a:t>
            </a:r>
          </a:p>
          <a:p>
            <a:r>
              <a:rPr lang="en-US" dirty="0" smtClean="0"/>
              <a:t>It will display last 30 lines.</a:t>
            </a:r>
          </a:p>
          <a:p>
            <a:endParaRPr lang="en-US" dirty="0" smtClean="0"/>
          </a:p>
          <a:p>
            <a:r>
              <a:rPr lang="en-US" dirty="0" smtClean="0"/>
              <a:t>✽ tail -n +4 file1.txt</a:t>
            </a:r>
          </a:p>
          <a:p>
            <a:r>
              <a:rPr lang="en-US" dirty="0" smtClean="0"/>
              <a:t>It will display from 4th line to last line</a:t>
            </a:r>
          </a:p>
          <a:p>
            <a:endParaRPr lang="en-US" dirty="0" smtClean="0"/>
          </a:p>
          <a:p>
            <a:r>
              <a:rPr lang="en-US" dirty="0" smtClean="0"/>
              <a:t>✽ tail -c 200 file1.txt</a:t>
            </a:r>
          </a:p>
          <a:p>
            <a:r>
              <a:rPr lang="en-US" dirty="0" smtClean="0"/>
              <a:t>It will display 200 bytes of content from bottom of the file.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6.	more Command:</a:t>
            </a:r>
          </a:p>
          <a:p>
            <a:r>
              <a:rPr lang="en-US" dirty="0" smtClean="0"/>
              <a:t>We can use more command to view file content page by page.</a:t>
            </a:r>
          </a:p>
          <a:p>
            <a:endParaRPr lang="en-US" dirty="0" smtClean="0"/>
          </a:p>
          <a:p>
            <a:r>
              <a:rPr lang="en-US" dirty="0" smtClean="0"/>
              <a:t>✽ more file1.txt</a:t>
            </a:r>
          </a:p>
          <a:p>
            <a:r>
              <a:rPr lang="en-US" dirty="0" smtClean="0"/>
              <a:t>•	It will display first page.</a:t>
            </a:r>
          </a:p>
          <a:p>
            <a:r>
              <a:rPr lang="en-US" dirty="0" smtClean="0"/>
              <a:t>•	Enter  To view next line</a:t>
            </a:r>
          </a:p>
          <a:p>
            <a:r>
              <a:rPr lang="en-US" dirty="0" smtClean="0"/>
              <a:t>•	Space Bar  To view next page</a:t>
            </a:r>
          </a:p>
          <a:p>
            <a:r>
              <a:rPr lang="en-US" dirty="0" smtClean="0"/>
              <a:t>•	q  To quit/exit</a:t>
            </a:r>
          </a:p>
          <a:p>
            <a:endParaRPr lang="en-US" dirty="0" smtClean="0"/>
          </a:p>
          <a:p>
            <a:r>
              <a:rPr lang="en-US" dirty="0" smtClean="0"/>
              <a:t>✽ more -d file1.txt</a:t>
            </a:r>
          </a:p>
          <a:p>
            <a:r>
              <a:rPr lang="en-US" dirty="0" smtClean="0"/>
              <a:t>-d option meant for providing details like</a:t>
            </a:r>
          </a:p>
          <a:p>
            <a:r>
              <a:rPr lang="en-US" dirty="0" smtClean="0"/>
              <a:t>--More--(5%)[Press space to continue, 'q' to quit.]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7.	less Command:</a:t>
            </a:r>
          </a:p>
          <a:p>
            <a:r>
              <a:rPr lang="en-US" dirty="0" smtClean="0"/>
              <a:t>•	By using more command, we can view file content page by page only in forward direction.</a:t>
            </a:r>
          </a:p>
          <a:p>
            <a:r>
              <a:rPr lang="en-US" dirty="0" smtClean="0"/>
              <a:t>•	If we want to move either in forward direction or in backward direction then we should go for less command.</a:t>
            </a:r>
          </a:p>
          <a:p>
            <a:r>
              <a:rPr lang="en-US" dirty="0" smtClean="0"/>
              <a:t> </a:t>
            </a:r>
          </a:p>
          <a:p>
            <a:endParaRPr lang="en-US" dirty="0" smtClean="0"/>
          </a:p>
          <a:p>
            <a:r>
              <a:rPr lang="en-US" dirty="0" smtClean="0"/>
              <a:t> </a:t>
            </a:r>
          </a:p>
          <a:p>
            <a:r>
              <a:rPr lang="en-US" dirty="0" smtClean="0"/>
              <a:t>less file1.txt</a:t>
            </a:r>
          </a:p>
          <a:p>
            <a:r>
              <a:rPr lang="en-US" dirty="0" smtClean="0"/>
              <a:t>It will display first page</a:t>
            </a:r>
          </a:p>
          <a:p>
            <a:endParaRPr lang="en-US" dirty="0" smtClean="0"/>
          </a:p>
          <a:p>
            <a:r>
              <a:rPr lang="en-US" dirty="0" smtClean="0"/>
              <a:t>d  To go to next page.(d means down)</a:t>
            </a:r>
          </a:p>
          <a:p>
            <a:r>
              <a:rPr lang="en-US" dirty="0" smtClean="0"/>
              <a:t>b  To go to previous page. (b means backward)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From 21</a:t>
            </a:r>
            <a:r>
              <a:rPr lang="en-US" b="1" baseline="30000" dirty="0" smtClean="0"/>
              <a:t>st</a:t>
            </a:r>
            <a:r>
              <a:rPr lang="en-US" b="1" dirty="0" smtClean="0"/>
              <a:t> line to 30</a:t>
            </a:r>
            <a:r>
              <a:rPr lang="en-US" b="1" baseline="30000" dirty="0" smtClean="0"/>
              <a:t>th</a:t>
            </a:r>
            <a:r>
              <a:rPr lang="en-US" b="1" dirty="0" smtClean="0"/>
              <a:t> line:</a:t>
            </a:r>
            <a:endParaRPr lang="en-US" dirty="0" smtClean="0"/>
          </a:p>
          <a:p>
            <a:r>
              <a:rPr lang="en-US" b="1" dirty="0" smtClean="0"/>
              <a:t>head -30 demo.txt | tail -10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Creation of Hidden Files and Directories:</a:t>
            </a:r>
          </a:p>
          <a:p>
            <a:r>
              <a:rPr lang="en-US" dirty="0" smtClean="0"/>
              <a:t>•	If any file starts with '.' , such type of file is called hidden file.</a:t>
            </a:r>
          </a:p>
          <a:p>
            <a:r>
              <a:rPr lang="en-US" dirty="0" smtClean="0"/>
              <a:t>•	If we don't want to display the files then we have to go for hidden files.</a:t>
            </a:r>
          </a:p>
          <a:p>
            <a:r>
              <a:rPr lang="en-US" dirty="0" smtClean="0"/>
              <a:t>•	Hidden files meant for hiding data. All system files which are internally required by </a:t>
            </a:r>
            <a:r>
              <a:rPr lang="en-US" dirty="0" err="1" smtClean="0"/>
              <a:t>kernal</a:t>
            </a:r>
            <a:r>
              <a:rPr lang="en-US" dirty="0" smtClean="0"/>
              <a:t> are hidden files.</a:t>
            </a:r>
          </a:p>
          <a:p>
            <a:r>
              <a:rPr lang="en-US" dirty="0" smtClean="0"/>
              <a:t>•	We can create hidden files just like normal files, only difference is file name should starts with dot.</a:t>
            </a:r>
          </a:p>
          <a:p>
            <a:endParaRPr lang="en-US" dirty="0" smtClean="0"/>
          </a:p>
          <a:p>
            <a:r>
              <a:rPr lang="en-US" dirty="0" smtClean="0"/>
              <a:t>touch .securefile1.txt cat &gt; .securefile1.txt</a:t>
            </a:r>
          </a:p>
          <a:p>
            <a:r>
              <a:rPr lang="en-US" dirty="0" smtClean="0"/>
              <a:t>Even by using editors also we can create hidden files.</a:t>
            </a:r>
          </a:p>
          <a:p>
            <a:endParaRPr lang="en-US" dirty="0" smtClean="0"/>
          </a:p>
          <a:p>
            <a:r>
              <a:rPr lang="en-US" dirty="0" smtClean="0"/>
              <a:t>We can create hidden directories also just like normal directories. </a:t>
            </a:r>
            <a:r>
              <a:rPr lang="en-US" dirty="0" err="1" smtClean="0"/>
              <a:t>mkdir</a:t>
            </a:r>
            <a:r>
              <a:rPr lang="en-US" dirty="0" smtClean="0"/>
              <a:t> .</a:t>
            </a:r>
            <a:r>
              <a:rPr lang="en-US" dirty="0" err="1" smtClean="0"/>
              <a:t>db_info</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err="1" smtClean="0"/>
              <a:t>Interconversion</a:t>
            </a:r>
            <a:r>
              <a:rPr lang="en-US" dirty="0" smtClean="0"/>
              <a:t> of Normal Files and Hidden Files:</a:t>
            </a:r>
          </a:p>
          <a:p>
            <a:r>
              <a:rPr lang="en-US" dirty="0" smtClean="0"/>
              <a:t>Based on our requirement, we can convert normal file as hidden file and </a:t>
            </a:r>
            <a:r>
              <a:rPr lang="en-US" dirty="0" err="1" smtClean="0"/>
              <a:t>viceversa</a:t>
            </a:r>
            <a:r>
              <a:rPr lang="en-US" dirty="0" smtClean="0"/>
              <a:t>.</a:t>
            </a:r>
          </a:p>
          <a:p>
            <a:endParaRPr lang="en-US" dirty="0" smtClean="0"/>
          </a:p>
          <a:p>
            <a:r>
              <a:rPr lang="en-US" dirty="0" err="1" smtClean="0"/>
              <a:t>mv</a:t>
            </a:r>
            <a:r>
              <a:rPr lang="en-US" dirty="0" smtClean="0"/>
              <a:t> a.txt	.</a:t>
            </a:r>
            <a:r>
              <a:rPr lang="en-US" dirty="0" err="1" smtClean="0"/>
              <a:t>a.txt</a:t>
            </a:r>
            <a:endParaRPr lang="en-US" dirty="0" smtClean="0"/>
          </a:p>
          <a:p>
            <a:r>
              <a:rPr lang="en-US" dirty="0" smtClean="0"/>
              <a:t>We are converting normal file a.txt as hidden file. </a:t>
            </a:r>
            <a:r>
              <a:rPr lang="en-US" dirty="0" err="1" smtClean="0"/>
              <a:t>mv</a:t>
            </a:r>
            <a:r>
              <a:rPr lang="en-US" dirty="0" smtClean="0"/>
              <a:t> .</a:t>
            </a:r>
            <a:r>
              <a:rPr lang="en-US" dirty="0" err="1" smtClean="0"/>
              <a:t>a.txt</a:t>
            </a:r>
            <a:r>
              <a:rPr lang="en-US" dirty="0" smtClean="0"/>
              <a:t> </a:t>
            </a:r>
            <a:r>
              <a:rPr lang="en-US" dirty="0" err="1" smtClean="0"/>
              <a:t>a.txt</a:t>
            </a:r>
            <a:endParaRPr lang="en-US" dirty="0" smtClean="0"/>
          </a:p>
          <a:p>
            <a:r>
              <a:rPr lang="en-US" dirty="0" smtClean="0"/>
              <a:t>Similarly directories also</a:t>
            </a:r>
          </a:p>
          <a:p>
            <a:endParaRPr lang="en-US" dirty="0" smtClean="0"/>
          </a:p>
          <a:p>
            <a:r>
              <a:rPr lang="en-US" dirty="0" err="1" smtClean="0"/>
              <a:t>mv</a:t>
            </a:r>
            <a:r>
              <a:rPr lang="en-US" dirty="0" smtClean="0"/>
              <a:t> dir1 .dir1 </a:t>
            </a:r>
            <a:r>
              <a:rPr lang="en-US" dirty="0" err="1" smtClean="0"/>
              <a:t>mv</a:t>
            </a:r>
            <a:r>
              <a:rPr lang="en-US" dirty="0" smtClean="0"/>
              <a:t> .dir1 </a:t>
            </a:r>
            <a:r>
              <a:rPr lang="en-US" dirty="0" err="1" smtClean="0"/>
              <a:t>dir1</a:t>
            </a:r>
            <a:endParaRPr lang="en-US" dirty="0" smtClean="0"/>
          </a:p>
          <a:p>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Permissions</a:t>
            </a:r>
            <a:endParaRPr lang="en-US" dirty="0"/>
          </a:p>
        </p:txBody>
      </p:sp>
      <p:sp>
        <p:nvSpPr>
          <p:cNvPr id="3" name="Content Placeholder 2"/>
          <p:cNvSpPr>
            <a:spLocks noGrp="1"/>
          </p:cNvSpPr>
          <p:nvPr>
            <p:ph sz="quarter" idx="1"/>
          </p:nvPr>
        </p:nvSpPr>
        <p:spPr/>
        <p:txBody>
          <a:bodyPr/>
          <a:lstStyle/>
          <a:p>
            <a:r>
              <a:rPr lang="en-US" b="1" dirty="0"/>
              <a:t>File Permissions describe the allowed operations by various users.</a:t>
            </a:r>
          </a:p>
          <a:p>
            <a:r>
              <a:rPr lang="en-US" b="1" dirty="0"/>
              <a:t>With respect to file permissions, all users are categorized into the following 4 types.</a:t>
            </a:r>
          </a:p>
          <a:p>
            <a:r>
              <a:rPr lang="en-US" b="1" dirty="0"/>
              <a:t> </a:t>
            </a:r>
          </a:p>
          <a:p>
            <a:r>
              <a:rPr lang="en-US" b="1" u="heavy" dirty="0"/>
              <a:t>User Categories:</a:t>
            </a:r>
            <a:endParaRPr lang="en-US" dirty="0"/>
          </a:p>
          <a:p>
            <a:r>
              <a:rPr lang="en-US" b="1" dirty="0"/>
              <a:t>user/owner </a:t>
            </a:r>
            <a:r>
              <a:rPr lang="en-US" dirty="0" smtClean="0"/>
              <a:t>  </a:t>
            </a:r>
            <a:r>
              <a:rPr lang="en-US" b="1" dirty="0"/>
              <a:t>Represented by 'u' group </a:t>
            </a:r>
            <a:r>
              <a:rPr lang="en-US" dirty="0" smtClean="0"/>
              <a:t>  </a:t>
            </a:r>
            <a:r>
              <a:rPr lang="en-US" b="1" dirty="0"/>
              <a:t>Represented by 'g' others </a:t>
            </a:r>
            <a:r>
              <a:rPr lang="en-US" dirty="0" smtClean="0"/>
              <a:t>  </a:t>
            </a:r>
            <a:r>
              <a:rPr lang="en-US" b="1" dirty="0"/>
              <a:t>Represented by 'o'</a:t>
            </a:r>
          </a:p>
          <a:p>
            <a:r>
              <a:rPr lang="en-US" b="1" dirty="0"/>
              <a:t>all </a:t>
            </a:r>
            <a:r>
              <a:rPr lang="en-US" dirty="0" smtClean="0"/>
              <a:t>  </a:t>
            </a:r>
            <a:r>
              <a:rPr lang="en-US" b="1" dirty="0"/>
              <a:t>Represented by 'a'</a:t>
            </a:r>
          </a:p>
          <a:p>
            <a:endParaRPr lang="en-US" dirty="0"/>
          </a:p>
        </p:txBody>
      </p:sp>
    </p:spTree>
    <p:extLst>
      <p:ext uri="{BB962C8B-B14F-4D97-AF65-F5344CB8AC3E}">
        <p14:creationId xmlns="" xmlns:p14="http://schemas.microsoft.com/office/powerpoint/2010/main" val="81911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a:t>Use Case to understand Types of Users:</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b="1" u="heavy" dirty="0" smtClean="0"/>
              <a:t>Project</a:t>
            </a:r>
            <a:r>
              <a:rPr lang="en-US" b="1" u="heavy" dirty="0"/>
              <a:t>:</a:t>
            </a:r>
            <a:r>
              <a:rPr lang="en-US" b="1" dirty="0"/>
              <a:t> SNIST COLLEGE AUTOMATION SYSTEM</a:t>
            </a:r>
          </a:p>
          <a:p>
            <a:r>
              <a:rPr lang="en-US" b="1" dirty="0"/>
              <a:t>This project divided into multiple modules. In each module multiple </a:t>
            </a:r>
            <a:r>
              <a:rPr lang="en-US" b="1" dirty="0" smtClean="0"/>
              <a:t>developers </a:t>
            </a:r>
            <a:r>
              <a:rPr lang="en-US" b="1" dirty="0"/>
              <a:t>are working.</a:t>
            </a:r>
          </a:p>
          <a:p>
            <a:r>
              <a:rPr lang="en-US" b="1" dirty="0"/>
              <a:t> </a:t>
            </a:r>
          </a:p>
          <a:p>
            <a:pPr lvl="0"/>
            <a:r>
              <a:rPr lang="en-US" b="1" dirty="0"/>
              <a:t>STUDENTS MODULE</a:t>
            </a:r>
            <a:endParaRPr lang="en-US" dirty="0"/>
          </a:p>
          <a:p>
            <a:r>
              <a:rPr lang="en-US" b="1" dirty="0"/>
              <a:t>A, B, C, D ARE WORKING</a:t>
            </a:r>
          </a:p>
          <a:p>
            <a:r>
              <a:rPr lang="en-US" b="1" dirty="0"/>
              <a:t> </a:t>
            </a:r>
          </a:p>
          <a:p>
            <a:pPr lvl="0"/>
            <a:r>
              <a:rPr lang="en-US" b="1" dirty="0"/>
              <a:t>EMPLOYEES MODULE X, Y, Z ARE WORKING</a:t>
            </a:r>
            <a:endParaRPr lang="en-US" dirty="0"/>
          </a:p>
          <a:p>
            <a:r>
              <a:rPr lang="en-US" b="1" dirty="0"/>
              <a:t> </a:t>
            </a:r>
          </a:p>
          <a:p>
            <a:pPr lvl="0"/>
            <a:r>
              <a:rPr lang="en-US" b="1" dirty="0"/>
              <a:t>COURSES MODULE M, N ARE WORKING</a:t>
            </a:r>
            <a:endParaRPr lang="en-US" dirty="0"/>
          </a:p>
          <a:p>
            <a:r>
              <a:rPr lang="en-US" b="1" dirty="0"/>
              <a:t> </a:t>
            </a:r>
          </a:p>
          <a:p>
            <a:pPr lvl="0"/>
            <a:r>
              <a:rPr lang="en-US" b="1" dirty="0"/>
              <a:t>INFRASTRUCTURE MODULE G, H ARE WORKING</a:t>
            </a:r>
            <a:endParaRPr lang="en-US" dirty="0"/>
          </a:p>
          <a:p>
            <a:endParaRPr lang="en-US" dirty="0"/>
          </a:p>
        </p:txBody>
      </p:sp>
    </p:spTree>
    <p:extLst>
      <p:ext uri="{BB962C8B-B14F-4D97-AF65-F5344CB8AC3E}">
        <p14:creationId xmlns="" xmlns:p14="http://schemas.microsoft.com/office/powerpoint/2010/main" val="37178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smtClean="0"/>
              <a:t>Q1)</a:t>
            </a:r>
            <a:r>
              <a:rPr lang="en-US" b="1" u="heavy" dirty="0" smtClean="0"/>
              <a:t> What is the difference between the following 2 Commands?</a:t>
            </a:r>
            <a:endParaRPr lang="en-US" dirty="0" smtClean="0"/>
          </a:p>
          <a:p>
            <a:r>
              <a:rPr lang="en-US" b="1" dirty="0" smtClean="0"/>
              <a:t>$ </a:t>
            </a:r>
            <a:r>
              <a:rPr lang="en-US" b="1" dirty="0" err="1" smtClean="0"/>
              <a:t>mkdir</a:t>
            </a:r>
            <a:r>
              <a:rPr lang="en-US" b="1" dirty="0" smtClean="0"/>
              <a:t> dir1/dir2/dir3</a:t>
            </a:r>
          </a:p>
          <a:p>
            <a:r>
              <a:rPr lang="en-US" b="1" dirty="0" smtClean="0"/>
              <a:t>$ </a:t>
            </a:r>
            <a:r>
              <a:rPr lang="en-US" b="1" dirty="0" err="1" smtClean="0"/>
              <a:t>mkdir</a:t>
            </a:r>
            <a:r>
              <a:rPr lang="en-US" b="1" dirty="0" smtClean="0"/>
              <a:t> -p dir1/dir2/dir3</a:t>
            </a:r>
          </a:p>
          <a:p>
            <a:r>
              <a:rPr lang="en-US" b="1" dirty="0" smtClean="0"/>
              <a:t> </a:t>
            </a:r>
          </a:p>
          <a:p>
            <a:r>
              <a:rPr lang="en-US" b="1" u="heavy" dirty="0" err="1" smtClean="0"/>
              <a:t>mkdir</a:t>
            </a:r>
            <a:r>
              <a:rPr lang="en-US" b="1" u="heavy" dirty="0" smtClean="0"/>
              <a:t> dir1/dir2/dir3</a:t>
            </a:r>
            <a:endParaRPr lang="en-US" dirty="0" smtClean="0"/>
          </a:p>
          <a:p>
            <a:r>
              <a:rPr lang="en-US" b="1" dirty="0" smtClean="0"/>
              <a:t>Only dir3 will be created and compulsory dir1 and in that dir2 should be </a:t>
            </a:r>
            <a:r>
              <a:rPr lang="en-US" b="1" dirty="0" err="1" smtClean="0"/>
              <a:t>avilable</a:t>
            </a:r>
            <a:r>
              <a:rPr lang="en-US" b="1" dirty="0" smtClean="0"/>
              <a:t> already. If dir1 or dir2 not available then this command won't work.</a:t>
            </a:r>
          </a:p>
          <a:p>
            <a:r>
              <a:rPr lang="en-US" b="1" dirty="0" smtClean="0"/>
              <a:t> </a:t>
            </a:r>
          </a:p>
          <a:p>
            <a:r>
              <a:rPr lang="en-US" b="1" u="heavy" dirty="0" err="1" smtClean="0"/>
              <a:t>mkdir</a:t>
            </a:r>
            <a:r>
              <a:rPr lang="en-US" b="1" u="heavy" dirty="0" smtClean="0"/>
              <a:t> -p dir1/dir2/dir3</a:t>
            </a:r>
            <a:endParaRPr lang="en-US" dirty="0" smtClean="0"/>
          </a:p>
          <a:p>
            <a:r>
              <a:rPr lang="en-US" b="1" dirty="0" smtClean="0"/>
              <a:t>-p means complete path</a:t>
            </a:r>
          </a:p>
          <a:p>
            <a:r>
              <a:rPr lang="en-US" b="1" dirty="0" smtClean="0"/>
              <a:t>All 3 directories will be created.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DEVELOPER 'A' CREATED ONE FILE demo.txt</a:t>
            </a:r>
          </a:p>
          <a:p>
            <a:r>
              <a:rPr lang="en-US" b="1" dirty="0"/>
              <a:t> </a:t>
            </a:r>
          </a:p>
          <a:p>
            <a:r>
              <a:rPr lang="en-US" b="1" dirty="0"/>
              <a:t>For </a:t>
            </a:r>
            <a:r>
              <a:rPr lang="en-US" b="1" u="heavy" dirty="0"/>
              <a:t>demo.txt</a:t>
            </a:r>
            <a:endParaRPr lang="en-US" b="1" dirty="0"/>
          </a:p>
          <a:p>
            <a:r>
              <a:rPr lang="en-US" b="1" dirty="0"/>
              <a:t>user/owner: A (The person who created the file)</a:t>
            </a:r>
          </a:p>
          <a:p>
            <a:r>
              <a:rPr lang="en-US" b="1" dirty="0"/>
              <a:t>group: B,C,D (The persons who are working in the same module) </a:t>
            </a:r>
            <a:endParaRPr lang="en-US" b="1" dirty="0" smtClean="0"/>
          </a:p>
          <a:p>
            <a:r>
              <a:rPr lang="en-US" b="1" dirty="0" smtClean="0"/>
              <a:t>others</a:t>
            </a:r>
            <a:r>
              <a:rPr lang="en-US" b="1" dirty="0"/>
              <a:t>: X,Y,Z,M,N,G,H (The persons who are working on other modules)</a:t>
            </a:r>
          </a:p>
          <a:p>
            <a:endParaRPr lang="en-US" dirty="0"/>
          </a:p>
        </p:txBody>
      </p:sp>
    </p:spTree>
    <p:extLst>
      <p:ext uri="{BB962C8B-B14F-4D97-AF65-F5344CB8AC3E}">
        <p14:creationId xmlns="" xmlns:p14="http://schemas.microsoft.com/office/powerpoint/2010/main" val="335681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heavy" dirty="0"/>
              <a:t>Permission Types:</a:t>
            </a:r>
            <a:endParaRPr lang="en-US" b="1" u="sng" dirty="0"/>
          </a:p>
          <a:p>
            <a:r>
              <a:rPr lang="en-US" b="1" dirty="0"/>
              <a:t>For files and directories, there are 4 types of permissions.</a:t>
            </a:r>
          </a:p>
          <a:p>
            <a:r>
              <a:rPr lang="en-US" b="1" dirty="0"/>
              <a:t> </a:t>
            </a:r>
          </a:p>
          <a:p>
            <a:pPr lvl="1"/>
            <a:r>
              <a:rPr lang="en-US" sz="2400" b="1" dirty="0"/>
              <a:t>r </a:t>
            </a:r>
            <a:r>
              <a:rPr lang="en-US" sz="2400" b="1" dirty="0" smtClean="0"/>
              <a:t>Read</a:t>
            </a:r>
            <a:endParaRPr lang="en-US" sz="2000" dirty="0"/>
          </a:p>
          <a:p>
            <a:pPr lvl="1"/>
            <a:r>
              <a:rPr lang="en-US" sz="2400" b="1" dirty="0"/>
              <a:t>w </a:t>
            </a:r>
            <a:r>
              <a:rPr lang="en-US" sz="2400" dirty="0" smtClean="0"/>
              <a:t>  </a:t>
            </a:r>
            <a:r>
              <a:rPr lang="en-US" sz="2400" b="1" dirty="0"/>
              <a:t>Write</a:t>
            </a:r>
            <a:endParaRPr lang="en-US" sz="2000" dirty="0"/>
          </a:p>
          <a:p>
            <a:pPr lvl="1"/>
            <a:r>
              <a:rPr lang="en-US" sz="2400" b="1" dirty="0"/>
              <a:t>x </a:t>
            </a:r>
            <a:r>
              <a:rPr lang="en-US" sz="2400" dirty="0" smtClean="0"/>
              <a:t>  </a:t>
            </a:r>
            <a:r>
              <a:rPr lang="en-US" sz="2400" b="1" dirty="0"/>
              <a:t>Execute</a:t>
            </a:r>
            <a:endParaRPr lang="en-US" sz="2000" dirty="0"/>
          </a:p>
          <a:p>
            <a:pPr lvl="1"/>
            <a:r>
              <a:rPr lang="en-US" sz="2400" b="1" dirty="0"/>
              <a:t>- </a:t>
            </a:r>
            <a:r>
              <a:rPr lang="en-US" sz="2400" dirty="0" smtClean="0"/>
              <a:t>  </a:t>
            </a:r>
            <a:r>
              <a:rPr lang="en-US" sz="2400" b="1" dirty="0"/>
              <a:t>No Permission</a:t>
            </a:r>
            <a:endParaRPr lang="en-US" sz="2000" dirty="0"/>
          </a:p>
          <a:p>
            <a:endParaRPr lang="en-US" dirty="0"/>
          </a:p>
        </p:txBody>
      </p:sp>
    </p:spTree>
    <p:extLst>
      <p:ext uri="{BB962C8B-B14F-4D97-AF65-F5344CB8AC3E}">
        <p14:creationId xmlns="" xmlns:p14="http://schemas.microsoft.com/office/powerpoint/2010/main" val="89840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Table_FilePermissions</a:t>
            </a:r>
            <a:r>
              <a:rPr lang="en-US" dirty="0"/>
              <a:t/>
            </a:r>
            <a:br>
              <a:rPr lang="en-US" dirty="0"/>
            </a:br>
            <a:endParaRPr lang="en-US" dirty="0"/>
          </a:p>
        </p:txBody>
      </p:sp>
      <p:pic>
        <p:nvPicPr>
          <p:cNvPr id="4" name="image33.jpeg" descr="Table_FilePermissions.JPG"/>
          <p:cNvPicPr>
            <a:picLocks noGrp="1"/>
          </p:cNvPicPr>
          <p:nvPr>
            <p:ph sz="quarter" idx="1"/>
          </p:nvPr>
        </p:nvPicPr>
        <p:blipFill>
          <a:blip r:embed="rId2" cstate="print"/>
          <a:stretch>
            <a:fillRect/>
          </a:stretch>
        </p:blipFill>
        <p:spPr>
          <a:xfrm>
            <a:off x="457200" y="2735532"/>
            <a:ext cx="7467600" cy="2903267"/>
          </a:xfrm>
          <a:prstGeom prst="rect">
            <a:avLst/>
          </a:prstGeom>
        </p:spPr>
      </p:pic>
    </p:spTree>
    <p:extLst>
      <p:ext uri="{BB962C8B-B14F-4D97-AF65-F5344CB8AC3E}">
        <p14:creationId xmlns="" xmlns:p14="http://schemas.microsoft.com/office/powerpoint/2010/main" val="526727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heavy" dirty="0"/>
              <a:t>Operations related to permissions:</a:t>
            </a:r>
            <a:endParaRPr lang="en-US" b="1" u="sng" dirty="0"/>
          </a:p>
          <a:p>
            <a:r>
              <a:rPr lang="en-US" b="1" dirty="0"/>
              <a:t>We can perform the following 3 operations.</a:t>
            </a:r>
          </a:p>
          <a:p>
            <a:r>
              <a:rPr lang="en-US" b="1" dirty="0"/>
              <a:t> </a:t>
            </a:r>
          </a:p>
          <a:p>
            <a:r>
              <a:rPr lang="en-US" b="1" dirty="0"/>
              <a:t>+ </a:t>
            </a:r>
            <a:r>
              <a:rPr lang="en-US" dirty="0" smtClean="0"/>
              <a:t>  </a:t>
            </a:r>
            <a:r>
              <a:rPr lang="en-US" b="1" dirty="0"/>
              <a:t>Add a particular permission to </a:t>
            </a:r>
            <a:r>
              <a:rPr lang="en-US" b="1" dirty="0" err="1"/>
              <a:t>user|group|other|all</a:t>
            </a:r>
            <a:endParaRPr lang="en-US" b="1" dirty="0"/>
          </a:p>
          <a:p>
            <a:r>
              <a:rPr lang="en-US" b="1" dirty="0"/>
              <a:t>- </a:t>
            </a:r>
            <a:r>
              <a:rPr lang="en-US" dirty="0" smtClean="0"/>
              <a:t>  </a:t>
            </a:r>
            <a:r>
              <a:rPr lang="en-US" b="1" dirty="0"/>
              <a:t>Remove a particular permission to </a:t>
            </a:r>
            <a:r>
              <a:rPr lang="en-US" b="1" dirty="0" err="1"/>
              <a:t>user|group|other|all</a:t>
            </a:r>
            <a:endParaRPr lang="en-US" b="1" dirty="0"/>
          </a:p>
          <a:p>
            <a:r>
              <a:rPr lang="en-US" b="1" dirty="0"/>
              <a:t>= </a:t>
            </a:r>
            <a:r>
              <a:rPr lang="en-US" dirty="0" smtClean="0"/>
              <a:t>  </a:t>
            </a:r>
            <a:r>
              <a:rPr lang="en-US" b="1" dirty="0"/>
              <a:t>Assignment a particular permission to </a:t>
            </a:r>
            <a:r>
              <a:rPr lang="en-US" b="1" dirty="0" err="1"/>
              <a:t>user|group|other|all</a:t>
            </a:r>
            <a:endParaRPr lang="en-US" b="1" dirty="0"/>
          </a:p>
          <a:p>
            <a:endParaRPr lang="en-US" dirty="0"/>
          </a:p>
        </p:txBody>
      </p:sp>
    </p:spTree>
    <p:extLst>
      <p:ext uri="{BB962C8B-B14F-4D97-AF65-F5344CB8AC3E}">
        <p14:creationId xmlns="" xmlns:p14="http://schemas.microsoft.com/office/powerpoint/2010/main" val="3392753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77500" lnSpcReduction="20000"/>
          </a:bodyPr>
          <a:lstStyle/>
          <a:p>
            <a:r>
              <a:rPr lang="en-US" b="1" u="heavy" dirty="0" err="1"/>
              <a:t>chmod</a:t>
            </a:r>
            <a:r>
              <a:rPr lang="en-US" b="1" u="heavy" dirty="0"/>
              <a:t> Command:</a:t>
            </a:r>
            <a:endParaRPr lang="en-US" b="1" u="sng" dirty="0"/>
          </a:p>
          <a:p>
            <a:r>
              <a:rPr lang="en-US" b="1" dirty="0" err="1"/>
              <a:t>chmod</a:t>
            </a:r>
            <a:r>
              <a:rPr lang="en-US" b="1" dirty="0"/>
              <a:t> means change mode.</a:t>
            </a:r>
          </a:p>
          <a:p>
            <a:r>
              <a:rPr lang="en-US" b="1" dirty="0"/>
              <a:t>We can use </a:t>
            </a:r>
            <a:r>
              <a:rPr lang="en-US" b="1" dirty="0" err="1"/>
              <a:t>chmod</a:t>
            </a:r>
            <a:r>
              <a:rPr lang="en-US" b="1" dirty="0"/>
              <a:t> command to change file or directory permissions.</a:t>
            </a:r>
          </a:p>
          <a:p>
            <a:r>
              <a:rPr lang="en-US" b="1" dirty="0"/>
              <a:t> </a:t>
            </a:r>
          </a:p>
          <a:p>
            <a:r>
              <a:rPr lang="en-US" b="1" u="heavy" dirty="0"/>
              <a:t>Syntax:</a:t>
            </a:r>
            <a:r>
              <a:rPr lang="en-US" b="1" dirty="0"/>
              <a:t> $ </a:t>
            </a:r>
            <a:r>
              <a:rPr lang="en-US" b="1" dirty="0" err="1"/>
              <a:t>chmod</a:t>
            </a:r>
            <a:r>
              <a:rPr lang="en-US" b="1" dirty="0"/>
              <a:t> </a:t>
            </a:r>
            <a:r>
              <a:rPr lang="en-US" b="1" dirty="0">
                <a:solidFill>
                  <a:srgbClr val="7030A0"/>
                </a:solidFill>
              </a:rPr>
              <a:t>&lt;</a:t>
            </a:r>
            <a:r>
              <a:rPr lang="en-US" b="1" dirty="0" err="1">
                <a:solidFill>
                  <a:srgbClr val="7030A0"/>
                </a:solidFill>
              </a:rPr>
              <a:t>user_category</a:t>
            </a:r>
            <a:r>
              <a:rPr lang="en-US" b="1" dirty="0">
                <a:solidFill>
                  <a:srgbClr val="7030A0"/>
                </a:solidFill>
              </a:rPr>
              <a:t>&gt;&lt;operation&gt;&lt;permission&gt; </a:t>
            </a:r>
            <a:r>
              <a:rPr lang="en-US" b="1" dirty="0" err="1">
                <a:solidFill>
                  <a:srgbClr val="7030A0"/>
                </a:solidFill>
              </a:rPr>
              <a:t>file_name</a:t>
            </a:r>
            <a:r>
              <a:rPr lang="en-US" b="1" dirty="0">
                <a:solidFill>
                  <a:srgbClr val="7030A0"/>
                </a:solidFill>
              </a:rPr>
              <a:t>/</a:t>
            </a:r>
            <a:r>
              <a:rPr lang="en-US" b="1" dirty="0" err="1">
                <a:solidFill>
                  <a:srgbClr val="7030A0"/>
                </a:solidFill>
              </a:rPr>
              <a:t>directory_name</a:t>
            </a:r>
            <a:endParaRPr lang="en-US" b="1" dirty="0">
              <a:solidFill>
                <a:srgbClr val="7030A0"/>
              </a:solidFill>
            </a:endParaRPr>
          </a:p>
          <a:p>
            <a:r>
              <a:rPr lang="en-US" b="1" u="heavy" dirty="0" err="1"/>
              <a:t>Eg</a:t>
            </a:r>
            <a:r>
              <a:rPr lang="en-US" b="1" u="heavy" dirty="0"/>
              <a:t>:</a:t>
            </a:r>
            <a:r>
              <a:rPr lang="en-US" b="1" dirty="0"/>
              <a:t> For user add execute </a:t>
            </a:r>
            <a:r>
              <a:rPr lang="en-US" b="1" dirty="0" err="1"/>
              <a:t>permission,for</a:t>
            </a:r>
            <a:r>
              <a:rPr lang="en-US" b="1" dirty="0"/>
              <a:t> group add write </a:t>
            </a:r>
            <a:r>
              <a:rPr lang="en-US" b="1" dirty="0" err="1"/>
              <a:t>permission,for</a:t>
            </a:r>
            <a:r>
              <a:rPr lang="en-US" b="1" dirty="0"/>
              <a:t> others remove read permission</a:t>
            </a:r>
          </a:p>
          <a:p>
            <a:r>
              <a:rPr lang="en-US" b="1" dirty="0"/>
              <a:t>$ </a:t>
            </a:r>
            <a:r>
              <a:rPr lang="en-US" b="1" dirty="0" err="1"/>
              <a:t>chmod</a:t>
            </a:r>
            <a:r>
              <a:rPr lang="en-US" b="1" dirty="0"/>
              <a:t> </a:t>
            </a:r>
            <a:r>
              <a:rPr lang="en-US" b="1" dirty="0" err="1"/>
              <a:t>u+x,g+w,o-r</a:t>
            </a:r>
            <a:r>
              <a:rPr lang="en-US" b="1" dirty="0"/>
              <a:t> demo.txt</a:t>
            </a:r>
          </a:p>
          <a:p>
            <a:r>
              <a:rPr lang="en-US" b="1" dirty="0"/>
              <a:t> </a:t>
            </a:r>
          </a:p>
          <a:p>
            <a:r>
              <a:rPr lang="en-US" b="1" u="heavy" dirty="0"/>
              <a:t>Note:</a:t>
            </a:r>
            <a:r>
              <a:rPr lang="en-US" b="1" dirty="0"/>
              <a:t> Only owner and super user (root) can change file permissions.</a:t>
            </a:r>
          </a:p>
          <a:p>
            <a:r>
              <a:rPr lang="en-US" b="1" dirty="0"/>
              <a:t> </a:t>
            </a:r>
          </a:p>
          <a:p>
            <a:r>
              <a:rPr lang="en-US" b="1" u="heavy" dirty="0"/>
              <a:t>How to check Permissions of existing File:</a:t>
            </a:r>
            <a:endParaRPr lang="en-US" b="1" u="sng" dirty="0"/>
          </a:p>
          <a:p>
            <a:r>
              <a:rPr lang="en-US" b="1" dirty="0"/>
              <a:t>By using </a:t>
            </a:r>
            <a:r>
              <a:rPr lang="en-US" b="1" dirty="0" err="1"/>
              <a:t>ls</a:t>
            </a:r>
            <a:r>
              <a:rPr lang="en-US" b="1" dirty="0"/>
              <a:t> -l command:</a:t>
            </a:r>
          </a:p>
          <a:p>
            <a:r>
              <a:rPr lang="en-US" b="1" dirty="0"/>
              <a:t> </a:t>
            </a:r>
          </a:p>
          <a:p>
            <a:r>
              <a:rPr lang="en-US" b="1" dirty="0" err="1"/>
              <a:t>snist@snist</a:t>
            </a:r>
            <a:r>
              <a:rPr lang="en-US" b="1" dirty="0"/>
              <a:t>:~/Desktop$ </a:t>
            </a:r>
            <a:r>
              <a:rPr lang="en-US" b="1" dirty="0" err="1"/>
              <a:t>ls</a:t>
            </a:r>
            <a:r>
              <a:rPr lang="en-US" b="1" dirty="0"/>
              <a:t> -l total 0</a:t>
            </a:r>
          </a:p>
          <a:p>
            <a:r>
              <a:rPr lang="en-US" dirty="0"/>
              <a:t>-</a:t>
            </a:r>
            <a:r>
              <a:rPr lang="en-US" dirty="0" err="1"/>
              <a:t>rw</a:t>
            </a:r>
            <a:r>
              <a:rPr lang="en-US" dirty="0"/>
              <a:t>-r--r-- 1 </a:t>
            </a:r>
            <a:r>
              <a:rPr lang="en-US" dirty="0" err="1"/>
              <a:t>snist</a:t>
            </a:r>
            <a:r>
              <a:rPr lang="en-US" dirty="0"/>
              <a:t> </a:t>
            </a:r>
            <a:r>
              <a:rPr lang="en-US" dirty="0" err="1"/>
              <a:t>snist</a:t>
            </a:r>
            <a:r>
              <a:rPr lang="en-US" dirty="0"/>
              <a:t> 0 Nov 27 21:19 demo.txt The file</a:t>
            </a:r>
          </a:p>
        </p:txBody>
      </p:sp>
    </p:spTree>
    <p:extLst>
      <p:ext uri="{BB962C8B-B14F-4D97-AF65-F5344CB8AC3E}">
        <p14:creationId xmlns="" xmlns:p14="http://schemas.microsoft.com/office/powerpoint/2010/main" val="48035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5"/>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p:cNvGrpSpPr>
          <p:nvPr/>
        </p:nvGrpSpPr>
        <p:grpSpPr bwMode="auto">
          <a:xfrm>
            <a:off x="1905000" y="2478338"/>
            <a:ext cx="4094163" cy="1843088"/>
            <a:chOff x="0" y="0"/>
            <a:chExt cx="6447" cy="2902"/>
          </a:xfrm>
        </p:grpSpPr>
        <p:pic>
          <p:nvPicPr>
            <p:cNvPr id="2052" name="Picture 4" descr="Diagram_FilePermissions_e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6447" cy="2902"/>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Diagram_FilePermissions_eg.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6" y="82"/>
              <a:ext cx="6187" cy="268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2"/>
            <p:cNvSpPr>
              <a:spLocks noChangeArrowheads="1"/>
            </p:cNvSpPr>
            <p:nvPr/>
          </p:nvSpPr>
          <p:spPr bwMode="auto">
            <a:xfrm>
              <a:off x="56" y="52"/>
              <a:ext cx="6247" cy="2743"/>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143726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458200" cy="5940552"/>
          </a:xfrm>
        </p:spPr>
        <p:txBody>
          <a:bodyPr>
            <a:normAutofit fontScale="92500" lnSpcReduction="20000"/>
          </a:bodyPr>
          <a:lstStyle/>
          <a:p>
            <a:r>
              <a:rPr lang="en-US" b="1" dirty="0"/>
              <a:t>Total 9 permissions. First 3 are user permissions, next 3 are group permissions and next 3 are others permissions.</a:t>
            </a:r>
          </a:p>
          <a:p>
            <a:r>
              <a:rPr lang="en-US" b="1" dirty="0"/>
              <a:t> </a:t>
            </a:r>
          </a:p>
          <a:p>
            <a:r>
              <a:rPr lang="en-US" b="1" dirty="0"/>
              <a:t>user permissions: </a:t>
            </a:r>
            <a:r>
              <a:rPr lang="en-US" b="1" dirty="0" err="1"/>
              <a:t>rw</a:t>
            </a:r>
            <a:r>
              <a:rPr lang="en-US" b="1" dirty="0"/>
              <a:t>-</a:t>
            </a:r>
          </a:p>
          <a:p>
            <a:r>
              <a:rPr lang="en-US" b="1" dirty="0"/>
              <a:t>user can perform both read and write operations but not execute operation</a:t>
            </a:r>
          </a:p>
          <a:p>
            <a:r>
              <a:rPr lang="en-US" b="1" dirty="0"/>
              <a:t> </a:t>
            </a:r>
          </a:p>
          <a:p>
            <a:r>
              <a:rPr lang="en-US" b="1" dirty="0"/>
              <a:t>group permissions: r--</a:t>
            </a:r>
          </a:p>
          <a:p>
            <a:r>
              <a:rPr lang="en-US" b="1" dirty="0"/>
              <a:t>group members can perform only read operation and cannot perform write and execute operations</a:t>
            </a:r>
          </a:p>
          <a:p>
            <a:r>
              <a:rPr lang="en-US" b="1" dirty="0"/>
              <a:t> </a:t>
            </a:r>
          </a:p>
          <a:p>
            <a:r>
              <a:rPr lang="en-US" b="1" dirty="0"/>
              <a:t>others permissions: r--</a:t>
            </a:r>
          </a:p>
          <a:p>
            <a:r>
              <a:rPr lang="en-US" b="1" dirty="0"/>
              <a:t>other members can perform only read operation and cannot perform write and execute operations.</a:t>
            </a:r>
          </a:p>
          <a:p>
            <a:r>
              <a:rPr lang="en-US" b="1" dirty="0"/>
              <a:t> </a:t>
            </a:r>
          </a:p>
          <a:p>
            <a:r>
              <a:rPr lang="en-US" b="1" dirty="0"/>
              <a:t>User Permissions + Group Permissions + Others Permissions order is important</a:t>
            </a:r>
          </a:p>
          <a:p>
            <a:endParaRPr lang="en-US" dirty="0"/>
          </a:p>
        </p:txBody>
      </p:sp>
    </p:spTree>
    <p:extLst>
      <p:ext uri="{BB962C8B-B14F-4D97-AF65-F5344CB8AC3E}">
        <p14:creationId xmlns="" xmlns:p14="http://schemas.microsoft.com/office/powerpoint/2010/main" val="521036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82000" cy="6092952"/>
          </a:xfrm>
        </p:spPr>
        <p:txBody>
          <a:bodyPr>
            <a:normAutofit fontScale="92500" lnSpcReduction="20000"/>
          </a:bodyPr>
          <a:lstStyle/>
          <a:p>
            <a:r>
              <a:rPr lang="en-US" b="1" u="heavy" dirty="0" err="1"/>
              <a:t>Eg</a:t>
            </a:r>
            <a:r>
              <a:rPr lang="en-US" b="1" u="heavy" dirty="0"/>
              <a:t> 1:</a:t>
            </a:r>
            <a:r>
              <a:rPr lang="en-US" b="1" dirty="0"/>
              <a:t> $ </a:t>
            </a:r>
            <a:r>
              <a:rPr lang="en-US" b="1" dirty="0" err="1"/>
              <a:t>chmod</a:t>
            </a:r>
            <a:r>
              <a:rPr lang="en-US" b="1" dirty="0"/>
              <a:t> </a:t>
            </a:r>
            <a:r>
              <a:rPr lang="en-US" b="1" dirty="0" err="1"/>
              <a:t>u+x</a:t>
            </a:r>
            <a:r>
              <a:rPr lang="en-US" b="1" dirty="0"/>
              <a:t> demo.txt</a:t>
            </a:r>
          </a:p>
          <a:p>
            <a:r>
              <a:rPr lang="en-US" b="1" dirty="0"/>
              <a:t>adding execute permission to the user</a:t>
            </a:r>
          </a:p>
          <a:p>
            <a:r>
              <a:rPr lang="en-US" b="1" dirty="0"/>
              <a:t> </a:t>
            </a:r>
          </a:p>
          <a:p>
            <a:r>
              <a:rPr lang="en-US" b="1" u="heavy" dirty="0" err="1"/>
              <a:t>Eg</a:t>
            </a:r>
            <a:r>
              <a:rPr lang="en-US" b="1" u="heavy" dirty="0"/>
              <a:t> 2:</a:t>
            </a:r>
            <a:r>
              <a:rPr lang="en-US" b="1" dirty="0"/>
              <a:t> $ </a:t>
            </a:r>
            <a:r>
              <a:rPr lang="en-US" b="1" dirty="0" err="1"/>
              <a:t>chmod</a:t>
            </a:r>
            <a:r>
              <a:rPr lang="en-US" b="1" dirty="0"/>
              <a:t> </a:t>
            </a:r>
            <a:r>
              <a:rPr lang="en-US" b="1" dirty="0" err="1"/>
              <a:t>u+w,g+rw,o+r</a:t>
            </a:r>
            <a:r>
              <a:rPr lang="en-US" b="1" dirty="0"/>
              <a:t> demo.txt </a:t>
            </a:r>
            <a:endParaRPr lang="en-US" b="1" dirty="0" smtClean="0"/>
          </a:p>
          <a:p>
            <a:r>
              <a:rPr lang="en-US" b="1" dirty="0" smtClean="0"/>
              <a:t>adding </a:t>
            </a:r>
            <a:r>
              <a:rPr lang="en-US" b="1" dirty="0"/>
              <a:t>write permission to the user</a:t>
            </a:r>
          </a:p>
          <a:p>
            <a:r>
              <a:rPr lang="en-US" b="1" dirty="0"/>
              <a:t>adding read and write permissions to the group adding read permission to the others</a:t>
            </a:r>
          </a:p>
          <a:p>
            <a:r>
              <a:rPr lang="en-US" b="1" dirty="0"/>
              <a:t> </a:t>
            </a:r>
          </a:p>
          <a:p>
            <a:r>
              <a:rPr lang="en-US" b="1" u="heavy" dirty="0" err="1"/>
              <a:t>Eg</a:t>
            </a:r>
            <a:r>
              <a:rPr lang="en-US" b="1" u="heavy" dirty="0"/>
              <a:t> 3:</a:t>
            </a:r>
            <a:r>
              <a:rPr lang="en-US" b="1" dirty="0"/>
              <a:t> $</a:t>
            </a:r>
            <a:r>
              <a:rPr lang="en-US" b="1" dirty="0" err="1"/>
              <a:t>chmod</a:t>
            </a:r>
            <a:r>
              <a:rPr lang="en-US" b="1" dirty="0"/>
              <a:t> </a:t>
            </a:r>
            <a:r>
              <a:rPr lang="en-US" b="1" dirty="0" err="1"/>
              <a:t>u+x,g-w,o+w</a:t>
            </a:r>
            <a:r>
              <a:rPr lang="en-US" b="1" dirty="0"/>
              <a:t> demo.txt </a:t>
            </a:r>
            <a:endParaRPr lang="en-US" b="1" dirty="0" smtClean="0"/>
          </a:p>
          <a:p>
            <a:r>
              <a:rPr lang="en-US" b="1" dirty="0" smtClean="0"/>
              <a:t>adding </a:t>
            </a:r>
            <a:r>
              <a:rPr lang="en-US" b="1" dirty="0"/>
              <a:t>execute permission to the user</a:t>
            </a:r>
          </a:p>
          <a:p>
            <a:r>
              <a:rPr lang="en-US" b="1" dirty="0"/>
              <a:t>removing write permission from the group adding write permission to the others</a:t>
            </a:r>
          </a:p>
          <a:p>
            <a:r>
              <a:rPr lang="en-US" b="1" dirty="0"/>
              <a:t> </a:t>
            </a:r>
          </a:p>
          <a:p>
            <a:r>
              <a:rPr lang="en-US" b="1" u="heavy" dirty="0" err="1"/>
              <a:t>Eg</a:t>
            </a:r>
            <a:r>
              <a:rPr lang="en-US" b="1" u="heavy" dirty="0"/>
              <a:t> 4:</a:t>
            </a:r>
            <a:r>
              <a:rPr lang="en-US" b="1" dirty="0"/>
              <a:t> $ </a:t>
            </a:r>
            <a:r>
              <a:rPr lang="en-US" b="1" dirty="0" err="1"/>
              <a:t>chmod</a:t>
            </a:r>
            <a:r>
              <a:rPr lang="en-US" b="1" dirty="0"/>
              <a:t> u=</a:t>
            </a:r>
            <a:r>
              <a:rPr lang="en-US" b="1" dirty="0" err="1"/>
              <a:t>rw,g</a:t>
            </a:r>
            <a:r>
              <a:rPr lang="en-US" b="1" dirty="0"/>
              <a:t>=</a:t>
            </a:r>
            <a:r>
              <a:rPr lang="en-US" b="1" dirty="0" err="1"/>
              <a:t>rw,o</a:t>
            </a:r>
            <a:r>
              <a:rPr lang="en-US" b="1" dirty="0"/>
              <a:t>=r demo.txt </a:t>
            </a:r>
            <a:endParaRPr lang="en-US" b="1" dirty="0" smtClean="0"/>
          </a:p>
          <a:p>
            <a:r>
              <a:rPr lang="en-US" b="1" dirty="0" smtClean="0"/>
              <a:t>Now </a:t>
            </a:r>
            <a:r>
              <a:rPr lang="en-US" b="1" dirty="0"/>
              <a:t>user permissions: </a:t>
            </a:r>
            <a:r>
              <a:rPr lang="en-US" b="1" dirty="0" err="1"/>
              <a:t>rw</a:t>
            </a:r>
            <a:r>
              <a:rPr lang="en-US" b="1" dirty="0"/>
              <a:t>-</a:t>
            </a:r>
          </a:p>
          <a:p>
            <a:r>
              <a:rPr lang="en-US" b="1" dirty="0"/>
              <a:t>group permission: </a:t>
            </a:r>
            <a:r>
              <a:rPr lang="en-US" b="1" dirty="0" err="1"/>
              <a:t>rw</a:t>
            </a:r>
            <a:r>
              <a:rPr lang="en-US" b="1" dirty="0"/>
              <a:t>- </a:t>
            </a:r>
            <a:endParaRPr lang="en-US" b="1" dirty="0" smtClean="0"/>
          </a:p>
          <a:p>
            <a:r>
              <a:rPr lang="en-US" b="1" dirty="0" smtClean="0"/>
              <a:t>others </a:t>
            </a:r>
            <a:r>
              <a:rPr lang="en-US" b="1" dirty="0"/>
              <a:t>permission: r--</a:t>
            </a:r>
          </a:p>
          <a:p>
            <a:endParaRPr lang="en-US" dirty="0"/>
          </a:p>
        </p:txBody>
      </p:sp>
    </p:spTree>
    <p:extLst>
      <p:ext uri="{BB962C8B-B14F-4D97-AF65-F5344CB8AC3E}">
        <p14:creationId xmlns="" xmlns:p14="http://schemas.microsoft.com/office/powerpoint/2010/main" val="1872904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u="heavy" dirty="0" err="1"/>
              <a:t>Eg</a:t>
            </a:r>
            <a:r>
              <a:rPr lang="en-US" b="1" u="heavy" dirty="0"/>
              <a:t> 5:</a:t>
            </a:r>
            <a:r>
              <a:rPr lang="en-US" b="1" dirty="0"/>
              <a:t> $ </a:t>
            </a:r>
            <a:r>
              <a:rPr lang="en-US" b="1" dirty="0" err="1"/>
              <a:t>chmod</a:t>
            </a:r>
            <a:r>
              <a:rPr lang="en-US" b="1" dirty="0"/>
              <a:t> a=- demo.txt </a:t>
            </a:r>
            <a:endParaRPr lang="en-US" b="1" dirty="0" smtClean="0"/>
          </a:p>
          <a:p>
            <a:r>
              <a:rPr lang="en-US" b="1" dirty="0" smtClean="0"/>
              <a:t>Now </a:t>
            </a:r>
            <a:r>
              <a:rPr lang="en-US" b="1" dirty="0"/>
              <a:t>user permissions: ---</a:t>
            </a:r>
          </a:p>
          <a:p>
            <a:r>
              <a:rPr lang="en-US" b="1" dirty="0"/>
              <a:t>group permission: --- </a:t>
            </a:r>
            <a:endParaRPr lang="en-US" b="1" dirty="0" smtClean="0"/>
          </a:p>
          <a:p>
            <a:r>
              <a:rPr lang="en-US" b="1" dirty="0" smtClean="0"/>
              <a:t>others </a:t>
            </a:r>
            <a:r>
              <a:rPr lang="en-US" b="1" dirty="0"/>
              <a:t>permission: ---</a:t>
            </a:r>
          </a:p>
          <a:p>
            <a:r>
              <a:rPr lang="en-US" b="1" dirty="0"/>
              <a:t> </a:t>
            </a:r>
          </a:p>
          <a:p>
            <a:r>
              <a:rPr lang="en-US" b="1" u="heavy" dirty="0" err="1"/>
              <a:t>Eg</a:t>
            </a:r>
            <a:r>
              <a:rPr lang="en-US" b="1" u="heavy" dirty="0"/>
              <a:t> 6:</a:t>
            </a:r>
            <a:r>
              <a:rPr lang="en-US" b="1" dirty="0"/>
              <a:t> $ </a:t>
            </a:r>
            <a:r>
              <a:rPr lang="en-US" b="1" dirty="0" err="1"/>
              <a:t>chmod</a:t>
            </a:r>
            <a:r>
              <a:rPr lang="en-US" b="1" dirty="0"/>
              <a:t> a=</a:t>
            </a:r>
            <a:r>
              <a:rPr lang="en-US" b="1" dirty="0" err="1"/>
              <a:t>rwx</a:t>
            </a:r>
            <a:r>
              <a:rPr lang="en-US" b="1" dirty="0"/>
              <a:t> demo.txt </a:t>
            </a:r>
            <a:endParaRPr lang="en-US" b="1" dirty="0" smtClean="0"/>
          </a:p>
          <a:p>
            <a:r>
              <a:rPr lang="en-US" b="1" dirty="0" smtClean="0"/>
              <a:t>Now </a:t>
            </a:r>
            <a:r>
              <a:rPr lang="en-US" b="1" dirty="0"/>
              <a:t>user permissions: </a:t>
            </a:r>
            <a:r>
              <a:rPr lang="en-US" b="1" dirty="0" err="1"/>
              <a:t>rwx</a:t>
            </a:r>
            <a:endParaRPr lang="en-US" b="1" dirty="0"/>
          </a:p>
          <a:p>
            <a:r>
              <a:rPr lang="en-US" b="1" dirty="0"/>
              <a:t>group permission: </a:t>
            </a:r>
            <a:r>
              <a:rPr lang="en-US" b="1" dirty="0" err="1"/>
              <a:t>rwx</a:t>
            </a:r>
            <a:r>
              <a:rPr lang="en-US" b="1" dirty="0"/>
              <a:t> </a:t>
            </a:r>
            <a:endParaRPr lang="en-US" b="1" dirty="0" smtClean="0"/>
          </a:p>
          <a:p>
            <a:r>
              <a:rPr lang="en-US" b="1" dirty="0" smtClean="0"/>
              <a:t>others </a:t>
            </a:r>
            <a:r>
              <a:rPr lang="en-US" b="1" dirty="0"/>
              <a:t>permission: </a:t>
            </a:r>
            <a:r>
              <a:rPr lang="en-US" b="1" dirty="0" err="1"/>
              <a:t>rwx</a:t>
            </a:r>
            <a:endParaRPr lang="en-US" b="1" dirty="0"/>
          </a:p>
          <a:p>
            <a:endParaRPr lang="en-US" dirty="0"/>
          </a:p>
        </p:txBody>
      </p:sp>
    </p:spTree>
    <p:extLst>
      <p:ext uri="{BB962C8B-B14F-4D97-AF65-F5344CB8AC3E}">
        <p14:creationId xmlns="" xmlns:p14="http://schemas.microsoft.com/office/powerpoint/2010/main" val="3106294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err="1"/>
              <a:t>snist@snist</a:t>
            </a:r>
            <a:r>
              <a:rPr lang="en-US" b="1" dirty="0"/>
              <a:t>:~/Desktop$ </a:t>
            </a:r>
            <a:r>
              <a:rPr lang="en-US" b="1" dirty="0" err="1"/>
              <a:t>ls</a:t>
            </a:r>
            <a:r>
              <a:rPr lang="en-US" b="1" dirty="0"/>
              <a:t> -</a:t>
            </a:r>
            <a:r>
              <a:rPr lang="en-US" b="1" dirty="0" smtClean="0"/>
              <a:t>l</a:t>
            </a:r>
            <a:endParaRPr lang="en-US" b="1" dirty="0"/>
          </a:p>
          <a:p>
            <a:r>
              <a:rPr lang="en-US" b="1" dirty="0"/>
              <a:t>-</a:t>
            </a:r>
            <a:r>
              <a:rPr lang="en-US" b="1" dirty="0" err="1"/>
              <a:t>rw</a:t>
            </a:r>
            <a:r>
              <a:rPr lang="en-US" b="1" dirty="0"/>
              <a:t>-r--r-- 1 </a:t>
            </a:r>
            <a:r>
              <a:rPr lang="en-US" b="1" dirty="0" err="1"/>
              <a:t>snist</a:t>
            </a:r>
            <a:r>
              <a:rPr lang="en-US" b="1" dirty="0"/>
              <a:t> </a:t>
            </a:r>
            <a:r>
              <a:rPr lang="en-US" b="1" dirty="0" err="1"/>
              <a:t>snist</a:t>
            </a:r>
            <a:r>
              <a:rPr lang="en-US" b="1" dirty="0"/>
              <a:t> 34 Nov 28 20:56 demo.txt </a:t>
            </a:r>
            <a:endParaRPr lang="en-US" b="1" dirty="0" smtClean="0"/>
          </a:p>
          <a:p>
            <a:r>
              <a:rPr lang="en-US" b="1" dirty="0" err="1" smtClean="0"/>
              <a:t>snist@snist</a:t>
            </a:r>
            <a:r>
              <a:rPr lang="en-US" b="1" dirty="0"/>
              <a:t>:~/Desktop$ cat demo.txt</a:t>
            </a:r>
          </a:p>
          <a:p>
            <a:r>
              <a:rPr lang="en-US" b="1" dirty="0"/>
              <a:t>This is file content at beginning </a:t>
            </a:r>
            <a:r>
              <a:rPr lang="en-US" b="1" dirty="0" err="1"/>
              <a:t>snist@snist</a:t>
            </a:r>
            <a:r>
              <a:rPr lang="en-US" b="1" dirty="0"/>
              <a:t>:~/Desktop$ </a:t>
            </a:r>
            <a:r>
              <a:rPr lang="en-US" b="1" dirty="0" err="1"/>
              <a:t>chmod</a:t>
            </a:r>
            <a:r>
              <a:rPr lang="en-US" b="1" dirty="0"/>
              <a:t> u-r </a:t>
            </a:r>
            <a:r>
              <a:rPr lang="en-US" b="1" dirty="0" smtClean="0"/>
              <a:t>demo.txt</a:t>
            </a:r>
          </a:p>
          <a:p>
            <a:r>
              <a:rPr lang="en-US" b="1" dirty="0"/>
              <a:t>--w-r--r-- 1 </a:t>
            </a:r>
            <a:r>
              <a:rPr lang="en-US" b="1" dirty="0" err="1"/>
              <a:t>snist</a:t>
            </a:r>
            <a:r>
              <a:rPr lang="en-US" b="1" dirty="0"/>
              <a:t> </a:t>
            </a:r>
            <a:r>
              <a:rPr lang="en-US" b="1" dirty="0" err="1"/>
              <a:t>snist</a:t>
            </a:r>
            <a:r>
              <a:rPr lang="en-US" b="1" dirty="0"/>
              <a:t> 34 Nov 28 20:56 demo.txt </a:t>
            </a:r>
            <a:endParaRPr lang="en-US" b="1" dirty="0" smtClean="0"/>
          </a:p>
          <a:p>
            <a:r>
              <a:rPr lang="en-US" b="1" dirty="0" err="1" smtClean="0"/>
              <a:t>snist@snist</a:t>
            </a:r>
            <a:r>
              <a:rPr lang="en-US" b="1" dirty="0"/>
              <a:t>:~/Desktop$ cat demo.txt</a:t>
            </a:r>
          </a:p>
          <a:p>
            <a:r>
              <a:rPr lang="en-US" b="1" dirty="0"/>
              <a:t>cat: demo.txt: Permission denied</a:t>
            </a:r>
          </a:p>
          <a:p>
            <a:endParaRPr lang="en-US" b="1" dirty="0"/>
          </a:p>
          <a:p>
            <a:endParaRPr lang="en-US" dirty="0"/>
          </a:p>
        </p:txBody>
      </p:sp>
    </p:spTree>
    <p:extLst>
      <p:ext uri="{BB962C8B-B14F-4D97-AF65-F5344CB8AC3E}">
        <p14:creationId xmlns="" xmlns:p14="http://schemas.microsoft.com/office/powerpoint/2010/main" val="364008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b="1" u="heavy" dirty="0" smtClean="0"/>
              <a:t>How to remove Directories:</a:t>
            </a:r>
            <a:endParaRPr lang="en-US" b="1" u="sng" dirty="0" smtClean="0"/>
          </a:p>
          <a:p>
            <a:r>
              <a:rPr lang="en-US" b="1" dirty="0" smtClean="0"/>
              <a:t>We can remove directories by using </a:t>
            </a:r>
            <a:r>
              <a:rPr lang="en-US" b="1" dirty="0" err="1" smtClean="0"/>
              <a:t>rmdir</a:t>
            </a:r>
            <a:r>
              <a:rPr lang="en-US" b="1" dirty="0" smtClean="0"/>
              <a:t> command.</a:t>
            </a:r>
          </a:p>
          <a:p>
            <a:pPr lvl="1"/>
            <a:r>
              <a:rPr lang="en-US" sz="2400" b="1" u="heavy" dirty="0" smtClean="0"/>
              <a:t>$ </a:t>
            </a:r>
            <a:r>
              <a:rPr lang="en-US" sz="2400" b="1" u="heavy" dirty="0" err="1" smtClean="0"/>
              <a:t>rmdir</a:t>
            </a:r>
            <a:r>
              <a:rPr lang="en-US" sz="2400" b="1" u="heavy" dirty="0" smtClean="0"/>
              <a:t> dir1</a:t>
            </a:r>
            <a:endParaRPr lang="en-US" sz="1800" dirty="0" smtClean="0"/>
          </a:p>
          <a:p>
            <a:r>
              <a:rPr lang="en-US" b="1" dirty="0" smtClean="0"/>
              <a:t>To remove empty directory dir1</a:t>
            </a:r>
          </a:p>
          <a:p>
            <a:r>
              <a:rPr lang="en-US" b="1" dirty="0" smtClean="0"/>
              <a:t> </a:t>
            </a:r>
          </a:p>
          <a:p>
            <a:pPr lvl="1"/>
            <a:r>
              <a:rPr lang="en-US" sz="2400" b="1" u="heavy" dirty="0" smtClean="0"/>
              <a:t>2. $ </a:t>
            </a:r>
            <a:r>
              <a:rPr lang="en-US" sz="2400" b="1" u="heavy" dirty="0" err="1" smtClean="0"/>
              <a:t>rmdir</a:t>
            </a:r>
            <a:r>
              <a:rPr lang="en-US" sz="2400" b="1" u="heavy" dirty="0" smtClean="0"/>
              <a:t> dir1 dir2 dir3</a:t>
            </a:r>
            <a:endParaRPr lang="en-US" sz="1800" dirty="0" smtClean="0"/>
          </a:p>
          <a:p>
            <a:r>
              <a:rPr lang="en-US" b="1" dirty="0" smtClean="0"/>
              <a:t>To remove multiple empty directories</a:t>
            </a:r>
          </a:p>
          <a:p>
            <a:r>
              <a:rPr lang="en-US" u="heavy" dirty="0" smtClean="0"/>
              <a:t>Note:</a:t>
            </a:r>
            <a:r>
              <a:rPr lang="en-US" dirty="0" smtClean="0"/>
              <a:t> </a:t>
            </a:r>
            <a:r>
              <a:rPr lang="en-US" dirty="0" err="1" smtClean="0"/>
              <a:t>rmdir</a:t>
            </a:r>
            <a:r>
              <a:rPr lang="en-US" dirty="0" smtClean="0"/>
              <a:t> command will work only for empty directories. If the directory is not empty then we will get error.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b="1" u="heavy" dirty="0"/>
              <a:t>Read Permission to the Directory:</a:t>
            </a:r>
            <a:endParaRPr lang="en-US" b="1" u="sng" dirty="0"/>
          </a:p>
          <a:p>
            <a:r>
              <a:rPr lang="en-US" b="1" dirty="0"/>
              <a:t>If the user has read permission on any directory, then he can list out the contents of that directory. </a:t>
            </a:r>
            <a:r>
              <a:rPr lang="en-US" b="1" dirty="0" err="1"/>
              <a:t>i.e</a:t>
            </a:r>
            <a:r>
              <a:rPr lang="en-US" b="1" dirty="0"/>
              <a:t> he can use </a:t>
            </a:r>
            <a:r>
              <a:rPr lang="en-US" b="1" dirty="0" err="1"/>
              <a:t>ls</a:t>
            </a:r>
            <a:r>
              <a:rPr lang="en-US" b="1" dirty="0"/>
              <a:t> command.</a:t>
            </a:r>
          </a:p>
          <a:p>
            <a:r>
              <a:rPr lang="en-US" b="1" dirty="0"/>
              <a:t> </a:t>
            </a:r>
          </a:p>
          <a:p>
            <a:r>
              <a:rPr lang="en-US" b="1" dirty="0" err="1"/>
              <a:t>snist@snist</a:t>
            </a:r>
            <a:r>
              <a:rPr lang="en-US" b="1" dirty="0"/>
              <a:t>:~/Desktop$ </a:t>
            </a:r>
            <a:r>
              <a:rPr lang="en-US" b="1" dirty="0" err="1"/>
              <a:t>ls</a:t>
            </a:r>
            <a:r>
              <a:rPr lang="en-US" b="1" dirty="0"/>
              <a:t> -l total 4</a:t>
            </a:r>
          </a:p>
          <a:p>
            <a:r>
              <a:rPr lang="en-US" b="1" dirty="0" err="1"/>
              <a:t>drwxr</a:t>
            </a:r>
            <a:r>
              <a:rPr lang="en-US" b="1" dirty="0"/>
              <a:t>-</a:t>
            </a:r>
            <a:r>
              <a:rPr lang="en-US" b="1" dirty="0" err="1"/>
              <a:t>xr</a:t>
            </a:r>
            <a:r>
              <a:rPr lang="en-US" b="1" dirty="0"/>
              <a:t>-x 2 </a:t>
            </a:r>
            <a:r>
              <a:rPr lang="en-US" b="1" dirty="0" err="1"/>
              <a:t>snist</a:t>
            </a:r>
            <a:r>
              <a:rPr lang="en-US" b="1" dirty="0"/>
              <a:t> </a:t>
            </a:r>
            <a:r>
              <a:rPr lang="en-US" b="1" dirty="0" err="1"/>
              <a:t>snist</a:t>
            </a:r>
            <a:r>
              <a:rPr lang="en-US" b="1" dirty="0"/>
              <a:t> 4096 Nov 28 21:18 dir1 </a:t>
            </a:r>
            <a:r>
              <a:rPr lang="en-US" b="1" dirty="0" err="1"/>
              <a:t>snist@snist</a:t>
            </a:r>
            <a:r>
              <a:rPr lang="en-US" b="1" dirty="0"/>
              <a:t>:~/Desktop$ </a:t>
            </a:r>
            <a:r>
              <a:rPr lang="en-US" b="1" dirty="0" err="1"/>
              <a:t>ls</a:t>
            </a:r>
            <a:r>
              <a:rPr lang="en-US" b="1" dirty="0"/>
              <a:t> dir1</a:t>
            </a:r>
          </a:p>
          <a:p>
            <a:r>
              <a:rPr lang="en-US" b="1" dirty="0"/>
              <a:t>demo.txt first.sh </a:t>
            </a:r>
            <a:endParaRPr lang="en-US" b="1" dirty="0" smtClean="0"/>
          </a:p>
          <a:p>
            <a:r>
              <a:rPr lang="en-US" b="1" dirty="0" err="1" smtClean="0"/>
              <a:t>snist@snist</a:t>
            </a:r>
            <a:r>
              <a:rPr lang="en-US" b="1" dirty="0"/>
              <a:t>:~/Desktop$ </a:t>
            </a:r>
            <a:r>
              <a:rPr lang="en-US" b="1" dirty="0" err="1"/>
              <a:t>chmod</a:t>
            </a:r>
            <a:r>
              <a:rPr lang="en-US" b="1" dirty="0"/>
              <a:t> u-r dir1 </a:t>
            </a:r>
            <a:r>
              <a:rPr lang="en-US" b="1" dirty="0" err="1"/>
              <a:t>snist@snist</a:t>
            </a:r>
            <a:r>
              <a:rPr lang="en-US" b="1" dirty="0"/>
              <a:t>:~/Desktop$ </a:t>
            </a:r>
            <a:r>
              <a:rPr lang="en-US" b="1" dirty="0" err="1"/>
              <a:t>ls</a:t>
            </a:r>
            <a:r>
              <a:rPr lang="en-US" b="1" dirty="0"/>
              <a:t> -l</a:t>
            </a:r>
          </a:p>
          <a:p>
            <a:r>
              <a:rPr lang="en-US" b="1" dirty="0"/>
              <a:t>total 4</a:t>
            </a:r>
          </a:p>
          <a:p>
            <a:r>
              <a:rPr lang="en-US" b="1" dirty="0"/>
              <a:t>d-</a:t>
            </a:r>
            <a:r>
              <a:rPr lang="en-US" b="1" dirty="0" err="1"/>
              <a:t>wxr</a:t>
            </a:r>
            <a:r>
              <a:rPr lang="en-US" b="1" dirty="0"/>
              <a:t>-</a:t>
            </a:r>
            <a:r>
              <a:rPr lang="en-US" b="1" dirty="0" err="1"/>
              <a:t>xr</a:t>
            </a:r>
            <a:r>
              <a:rPr lang="en-US" b="1" dirty="0"/>
              <a:t>-x 2 </a:t>
            </a:r>
            <a:r>
              <a:rPr lang="en-US" b="1" dirty="0" err="1"/>
              <a:t>snist</a:t>
            </a:r>
            <a:r>
              <a:rPr lang="en-US" b="1" dirty="0"/>
              <a:t> </a:t>
            </a:r>
            <a:r>
              <a:rPr lang="en-US" b="1" dirty="0" err="1"/>
              <a:t>snist</a:t>
            </a:r>
            <a:r>
              <a:rPr lang="en-US" b="1" dirty="0"/>
              <a:t> 4096 Nov 28 21:18 dir1 </a:t>
            </a:r>
            <a:r>
              <a:rPr lang="en-US" b="1" dirty="0" err="1"/>
              <a:t>snist@snist</a:t>
            </a:r>
            <a:r>
              <a:rPr lang="en-US" b="1" dirty="0"/>
              <a:t>:~/Desktop$ </a:t>
            </a:r>
            <a:r>
              <a:rPr lang="en-US" b="1" dirty="0" err="1"/>
              <a:t>ls</a:t>
            </a:r>
            <a:r>
              <a:rPr lang="en-US" b="1" dirty="0"/>
              <a:t> dir1</a:t>
            </a:r>
          </a:p>
          <a:p>
            <a:r>
              <a:rPr lang="en-US" b="1" dirty="0" err="1"/>
              <a:t>ls</a:t>
            </a:r>
            <a:r>
              <a:rPr lang="en-US" b="1" dirty="0"/>
              <a:t>: cannot open directory 'dir1': Permission denied </a:t>
            </a:r>
            <a:r>
              <a:rPr lang="en-US" b="1" dirty="0" err="1"/>
              <a:t>snist@snist</a:t>
            </a:r>
            <a:r>
              <a:rPr lang="en-US" b="1" dirty="0"/>
              <a:t>:~/Desktop$</a:t>
            </a:r>
          </a:p>
          <a:p>
            <a:endParaRPr lang="en-US" dirty="0"/>
          </a:p>
        </p:txBody>
      </p:sp>
    </p:spTree>
    <p:extLst>
      <p:ext uri="{BB962C8B-B14F-4D97-AF65-F5344CB8AC3E}">
        <p14:creationId xmlns="" xmlns:p14="http://schemas.microsoft.com/office/powerpoint/2010/main" val="191761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t>Linux </a:t>
            </a:r>
            <a:r>
              <a:rPr lang="en-US" b="1" u="heavy" dirty="0" err="1"/>
              <a:t>vs</a:t>
            </a:r>
            <a:r>
              <a:rPr lang="en-US" b="1" u="heavy" dirty="0"/>
              <a:t> Security:</a:t>
            </a:r>
            <a:r>
              <a:rPr lang="en-US" b="1" u="sng" dirty="0"/>
              <a:t/>
            </a:r>
            <a:br>
              <a:rPr lang="en-US" b="1" u="sng" dirty="0"/>
            </a:br>
            <a:endParaRPr lang="en-US" dirty="0"/>
          </a:p>
        </p:txBody>
      </p:sp>
      <p:sp>
        <p:nvSpPr>
          <p:cNvPr id="3" name="Content Placeholder 2"/>
          <p:cNvSpPr>
            <a:spLocks noGrp="1"/>
          </p:cNvSpPr>
          <p:nvPr>
            <p:ph sz="quarter" idx="1"/>
          </p:nvPr>
        </p:nvSpPr>
        <p:spPr>
          <a:xfrm>
            <a:off x="304800" y="1600200"/>
            <a:ext cx="8229600" cy="4873752"/>
          </a:xfrm>
        </p:spPr>
        <p:txBody>
          <a:bodyPr>
            <a:normAutofit fontScale="77500" lnSpcReduction="20000"/>
          </a:bodyPr>
          <a:lstStyle/>
          <a:p>
            <a:pPr algn="just"/>
            <a:r>
              <a:rPr lang="en-US" b="1" dirty="0" smtClean="0"/>
              <a:t>The </a:t>
            </a:r>
            <a:r>
              <a:rPr lang="en-US" b="1" dirty="0"/>
              <a:t>virus files usually created by others.</a:t>
            </a:r>
          </a:p>
          <a:p>
            <a:pPr algn="just"/>
            <a:r>
              <a:rPr lang="en-US" b="1" dirty="0"/>
              <a:t>others are not having execute permission on our directories. Hence others are not allowed to add virus files to our directories.</a:t>
            </a:r>
          </a:p>
          <a:p>
            <a:pPr algn="just"/>
            <a:r>
              <a:rPr lang="en-US" b="1" dirty="0"/>
              <a:t> </a:t>
            </a:r>
          </a:p>
          <a:p>
            <a:pPr algn="just"/>
            <a:r>
              <a:rPr lang="en-US" b="1" dirty="0"/>
              <a:t>Hackers are not having executed permission on our directories. Hence they cannot read our file data.</a:t>
            </a:r>
          </a:p>
          <a:p>
            <a:pPr algn="just"/>
            <a:r>
              <a:rPr lang="en-US" b="1" dirty="0"/>
              <a:t> </a:t>
            </a:r>
          </a:p>
          <a:p>
            <a:pPr algn="just"/>
            <a:r>
              <a:rPr lang="en-US" b="1" dirty="0"/>
              <a:t>Because of this, Linux is considered as more secured operating system. Linux follows 2 levels of security.</a:t>
            </a:r>
          </a:p>
          <a:p>
            <a:pPr algn="just"/>
            <a:r>
              <a:rPr lang="en-US" b="1" dirty="0"/>
              <a:t>1st level: login with credentials</a:t>
            </a:r>
          </a:p>
          <a:p>
            <a:pPr algn="just"/>
            <a:r>
              <a:rPr lang="en-US" b="1" dirty="0"/>
              <a:t>2nd level: File and Directory permissions</a:t>
            </a:r>
          </a:p>
          <a:p>
            <a:pPr algn="just"/>
            <a:r>
              <a:rPr lang="en-US" b="1" dirty="0"/>
              <a:t> </a:t>
            </a:r>
          </a:p>
          <a:p>
            <a:pPr algn="just"/>
            <a:r>
              <a:rPr lang="en-US" b="1" u="heavy" dirty="0"/>
              <a:t>Note:</a:t>
            </a:r>
            <a:r>
              <a:rPr lang="en-US" b="1" dirty="0"/>
              <a:t> We are using permission types as </a:t>
            </a:r>
            <a:r>
              <a:rPr lang="en-US" b="1" dirty="0" err="1"/>
              <a:t>r,w,x</a:t>
            </a:r>
            <a:r>
              <a:rPr lang="en-US" b="1" dirty="0"/>
              <a:t> and these are considered as symbolic permissions. But we can also specify permissions by using octal number, such type of permissions are called numeric permissions.</a:t>
            </a:r>
          </a:p>
          <a:p>
            <a:endParaRPr lang="en-US" dirty="0"/>
          </a:p>
        </p:txBody>
      </p:sp>
    </p:spTree>
    <p:extLst>
      <p:ext uri="{BB962C8B-B14F-4D97-AF65-F5344CB8AC3E}">
        <p14:creationId xmlns="" xmlns:p14="http://schemas.microsoft.com/office/powerpoint/2010/main" val="678833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a:bodyPr>
          <a:lstStyle/>
          <a:p>
            <a:pPr algn="just"/>
            <a:r>
              <a:rPr lang="en-US" b="1" dirty="0" smtClean="0"/>
              <a:t> </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304800"/>
            <a:ext cx="8305799"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94469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b="1" dirty="0"/>
              <a:t>1. Write command for the following permissions For user </a:t>
            </a:r>
            <a:r>
              <a:rPr lang="en-US" dirty="0" smtClean="0"/>
              <a:t>  </a:t>
            </a:r>
            <a:r>
              <a:rPr lang="en-US" b="1" dirty="0"/>
              <a:t>Read and write (6)</a:t>
            </a:r>
          </a:p>
          <a:p>
            <a:r>
              <a:rPr lang="en-US" b="1" dirty="0"/>
              <a:t>For group </a:t>
            </a:r>
            <a:r>
              <a:rPr lang="en-US" dirty="0" smtClean="0"/>
              <a:t>  </a:t>
            </a:r>
            <a:r>
              <a:rPr lang="en-US" b="1" dirty="0"/>
              <a:t>Write and execute (3)</a:t>
            </a:r>
          </a:p>
          <a:p>
            <a:r>
              <a:rPr lang="en-US" b="1" dirty="0"/>
              <a:t>For others </a:t>
            </a:r>
            <a:r>
              <a:rPr lang="en-US" dirty="0" smtClean="0"/>
              <a:t>  </a:t>
            </a:r>
            <a:r>
              <a:rPr lang="en-US" b="1" dirty="0"/>
              <a:t>Write (2)</a:t>
            </a:r>
          </a:p>
          <a:p>
            <a:r>
              <a:rPr lang="en-US" b="1" dirty="0"/>
              <a:t> </a:t>
            </a:r>
          </a:p>
          <a:p>
            <a:r>
              <a:rPr lang="en-US" b="1" dirty="0"/>
              <a:t>$ </a:t>
            </a:r>
            <a:r>
              <a:rPr lang="en-US" b="1" dirty="0" err="1"/>
              <a:t>chmod</a:t>
            </a:r>
            <a:r>
              <a:rPr lang="en-US" b="1" dirty="0"/>
              <a:t> 632 demo.txt </a:t>
            </a:r>
            <a:r>
              <a:rPr lang="en-US" b="1" dirty="0" err="1"/>
              <a:t>snist@snist</a:t>
            </a:r>
            <a:r>
              <a:rPr lang="en-US" b="1" dirty="0"/>
              <a:t>:~/Desktop$ </a:t>
            </a:r>
            <a:r>
              <a:rPr lang="en-US" b="1" dirty="0" err="1"/>
              <a:t>ls</a:t>
            </a:r>
            <a:r>
              <a:rPr lang="en-US" b="1" dirty="0"/>
              <a:t> -l demo.txt</a:t>
            </a:r>
          </a:p>
          <a:p>
            <a:r>
              <a:rPr lang="en-US" b="1" dirty="0"/>
              <a:t>-</a:t>
            </a:r>
            <a:r>
              <a:rPr lang="en-US" b="1" dirty="0" err="1"/>
              <a:t>rw</a:t>
            </a:r>
            <a:r>
              <a:rPr lang="en-US" b="1" dirty="0"/>
              <a:t>--</a:t>
            </a:r>
            <a:r>
              <a:rPr lang="en-US" b="1" dirty="0" err="1"/>
              <a:t>wx</a:t>
            </a:r>
            <a:r>
              <a:rPr lang="en-US" b="1" dirty="0"/>
              <a:t>-w- 1 </a:t>
            </a:r>
            <a:r>
              <a:rPr lang="en-US" b="1" dirty="0" err="1"/>
              <a:t>snist</a:t>
            </a:r>
            <a:r>
              <a:rPr lang="en-US" b="1" dirty="0"/>
              <a:t> </a:t>
            </a:r>
            <a:r>
              <a:rPr lang="en-US" b="1" dirty="0" err="1"/>
              <a:t>snist</a:t>
            </a:r>
            <a:r>
              <a:rPr lang="en-US" b="1" dirty="0"/>
              <a:t> 0 Nov 29 20:57 demo.txt</a:t>
            </a:r>
          </a:p>
          <a:p>
            <a:r>
              <a:rPr lang="en-US" b="1" dirty="0"/>
              <a:t> </a:t>
            </a:r>
          </a:p>
          <a:p>
            <a:r>
              <a:rPr lang="en-US" b="1" dirty="0"/>
              <a:t>$ </a:t>
            </a:r>
            <a:r>
              <a:rPr lang="en-US" b="1" dirty="0" err="1"/>
              <a:t>chmod</a:t>
            </a:r>
            <a:r>
              <a:rPr lang="en-US" b="1" dirty="0"/>
              <a:t> 135 demo.txt</a:t>
            </a:r>
          </a:p>
          <a:p>
            <a:r>
              <a:rPr lang="en-US" b="1" dirty="0"/>
              <a:t>---x-</a:t>
            </a:r>
            <a:r>
              <a:rPr lang="en-US" b="1" dirty="0" err="1"/>
              <a:t>wxr</a:t>
            </a:r>
            <a:r>
              <a:rPr lang="en-US" b="1" dirty="0"/>
              <a:t>-x 1 </a:t>
            </a:r>
            <a:r>
              <a:rPr lang="en-US" b="1" dirty="0" err="1"/>
              <a:t>snist</a:t>
            </a:r>
            <a:r>
              <a:rPr lang="en-US" b="1" dirty="0"/>
              <a:t> </a:t>
            </a:r>
            <a:r>
              <a:rPr lang="en-US" b="1" dirty="0" err="1"/>
              <a:t>snist</a:t>
            </a:r>
            <a:r>
              <a:rPr lang="en-US" b="1" dirty="0"/>
              <a:t> 0 Nov 29 20:57 demo.txt</a:t>
            </a:r>
          </a:p>
          <a:p>
            <a:r>
              <a:rPr lang="en-US" b="1" dirty="0"/>
              <a:t> </a:t>
            </a:r>
          </a:p>
          <a:p>
            <a:r>
              <a:rPr lang="en-US" b="1" dirty="0"/>
              <a:t>$ </a:t>
            </a:r>
            <a:r>
              <a:rPr lang="en-US" b="1" dirty="0" err="1"/>
              <a:t>chmod</a:t>
            </a:r>
            <a:r>
              <a:rPr lang="en-US" b="1" dirty="0"/>
              <a:t> 777 demo.txt</a:t>
            </a:r>
          </a:p>
          <a:p>
            <a:r>
              <a:rPr lang="en-US" b="1" dirty="0"/>
              <a:t>-</a:t>
            </a:r>
            <a:r>
              <a:rPr lang="en-US" b="1" dirty="0" err="1"/>
              <a:t>rwxrwxrwx</a:t>
            </a:r>
            <a:r>
              <a:rPr lang="en-US" b="1" dirty="0"/>
              <a:t> 1 </a:t>
            </a:r>
            <a:r>
              <a:rPr lang="en-US" b="1" dirty="0" err="1"/>
              <a:t>snist</a:t>
            </a:r>
            <a:r>
              <a:rPr lang="en-US" b="1" dirty="0"/>
              <a:t> </a:t>
            </a:r>
            <a:r>
              <a:rPr lang="en-US" b="1" dirty="0" err="1"/>
              <a:t>snist</a:t>
            </a:r>
            <a:r>
              <a:rPr lang="en-US" b="1" dirty="0"/>
              <a:t> 0 Nov 29 20:57 demo.txt</a:t>
            </a:r>
          </a:p>
          <a:p>
            <a:r>
              <a:rPr lang="en-US" b="1" dirty="0"/>
              <a:t> </a:t>
            </a:r>
          </a:p>
          <a:p>
            <a:r>
              <a:rPr lang="en-US" b="1" dirty="0"/>
              <a:t>$ </a:t>
            </a:r>
            <a:r>
              <a:rPr lang="en-US" b="1" dirty="0" err="1"/>
              <a:t>chmod</a:t>
            </a:r>
            <a:r>
              <a:rPr lang="en-US" b="1" dirty="0"/>
              <a:t> 77 demo.txt </a:t>
            </a:r>
            <a:r>
              <a:rPr lang="en-US" b="1" dirty="0" err="1"/>
              <a:t>snist@snist</a:t>
            </a:r>
            <a:r>
              <a:rPr lang="en-US" b="1" dirty="0"/>
              <a:t>:~/Desktop$ </a:t>
            </a:r>
            <a:r>
              <a:rPr lang="en-US" b="1" dirty="0" err="1"/>
              <a:t>ls</a:t>
            </a:r>
            <a:r>
              <a:rPr lang="en-US" b="1" dirty="0"/>
              <a:t> -l demo.txt</a:t>
            </a:r>
          </a:p>
          <a:p>
            <a:r>
              <a:rPr lang="en-US" b="1" dirty="0"/>
              <a:t>----</a:t>
            </a:r>
            <a:r>
              <a:rPr lang="en-US" b="1" dirty="0" err="1"/>
              <a:t>rwxrwx</a:t>
            </a:r>
            <a:r>
              <a:rPr lang="en-US" b="1" dirty="0"/>
              <a:t> 1 </a:t>
            </a:r>
            <a:r>
              <a:rPr lang="en-US" b="1" dirty="0" err="1"/>
              <a:t>snist</a:t>
            </a:r>
            <a:r>
              <a:rPr lang="en-US" b="1" dirty="0"/>
              <a:t> </a:t>
            </a:r>
            <a:r>
              <a:rPr lang="en-US" b="1" dirty="0" err="1"/>
              <a:t>snist</a:t>
            </a:r>
            <a:r>
              <a:rPr lang="en-US" b="1" dirty="0"/>
              <a:t> 0 Nov 29 20:57 demo.txt</a:t>
            </a:r>
          </a:p>
          <a:p>
            <a:r>
              <a:rPr lang="en-US" b="1" dirty="0"/>
              <a:t> </a:t>
            </a:r>
          </a:p>
          <a:p>
            <a:r>
              <a:rPr lang="en-US" b="1" dirty="0"/>
              <a:t>77 means 077</a:t>
            </a:r>
          </a:p>
          <a:p>
            <a:endParaRPr lang="en-US" dirty="0"/>
          </a:p>
        </p:txBody>
      </p:sp>
    </p:spTree>
    <p:extLst>
      <p:ext uri="{BB962C8B-B14F-4D97-AF65-F5344CB8AC3E}">
        <p14:creationId xmlns="" xmlns:p14="http://schemas.microsoft.com/office/powerpoint/2010/main" val="48035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a:t>$ </a:t>
            </a:r>
            <a:r>
              <a:rPr lang="en-US" b="1" dirty="0" err="1"/>
              <a:t>chmod</a:t>
            </a:r>
            <a:r>
              <a:rPr lang="en-US" b="1" dirty="0"/>
              <a:t> 7 demo.txt </a:t>
            </a:r>
            <a:r>
              <a:rPr lang="en-US" b="1" dirty="0" err="1"/>
              <a:t>snist@snist</a:t>
            </a:r>
            <a:r>
              <a:rPr lang="en-US" b="1" dirty="0"/>
              <a:t>:~/Desktop$ </a:t>
            </a:r>
            <a:r>
              <a:rPr lang="en-US" b="1" dirty="0" err="1"/>
              <a:t>ls</a:t>
            </a:r>
            <a:r>
              <a:rPr lang="en-US" b="1" dirty="0"/>
              <a:t> -l demo.txt</a:t>
            </a:r>
          </a:p>
          <a:p>
            <a:r>
              <a:rPr lang="en-US" b="1" dirty="0"/>
              <a:t>-------</a:t>
            </a:r>
            <a:r>
              <a:rPr lang="en-US" b="1" dirty="0" err="1"/>
              <a:t>rwx</a:t>
            </a:r>
            <a:r>
              <a:rPr lang="en-US" b="1" dirty="0"/>
              <a:t> 1 </a:t>
            </a:r>
            <a:r>
              <a:rPr lang="en-US" b="1" dirty="0" err="1"/>
              <a:t>snist</a:t>
            </a:r>
            <a:r>
              <a:rPr lang="en-US" b="1" dirty="0"/>
              <a:t> </a:t>
            </a:r>
            <a:r>
              <a:rPr lang="en-US" b="1" dirty="0" err="1"/>
              <a:t>snist</a:t>
            </a:r>
            <a:r>
              <a:rPr lang="en-US" b="1" dirty="0"/>
              <a:t> 0 Nov 29 20:57 demo.txt</a:t>
            </a:r>
          </a:p>
          <a:p>
            <a:r>
              <a:rPr lang="en-US" b="1" dirty="0"/>
              <a:t>7 means 007</a:t>
            </a:r>
          </a:p>
          <a:p>
            <a:r>
              <a:rPr lang="en-US" b="1" dirty="0"/>
              <a:t> </a:t>
            </a:r>
          </a:p>
          <a:p>
            <a:r>
              <a:rPr lang="en-US" b="1" dirty="0"/>
              <a:t>$ </a:t>
            </a:r>
            <a:r>
              <a:rPr lang="en-US" b="1" dirty="0" err="1"/>
              <a:t>chmod</a:t>
            </a:r>
            <a:r>
              <a:rPr lang="en-US" b="1" dirty="0"/>
              <a:t> demo.txt </a:t>
            </a:r>
            <a:r>
              <a:rPr lang="en-US" b="1" dirty="0" err="1"/>
              <a:t>snist@snist</a:t>
            </a:r>
            <a:r>
              <a:rPr lang="en-US" b="1" dirty="0"/>
              <a:t>:~/Desktop$ </a:t>
            </a:r>
            <a:r>
              <a:rPr lang="en-US" b="1" dirty="0" err="1"/>
              <a:t>chmod</a:t>
            </a:r>
            <a:r>
              <a:rPr lang="en-US" b="1" dirty="0"/>
              <a:t> demo.txt </a:t>
            </a:r>
            <a:r>
              <a:rPr lang="en-US" b="1" dirty="0" err="1"/>
              <a:t>chmod</a:t>
            </a:r>
            <a:r>
              <a:rPr lang="en-US" b="1" dirty="0"/>
              <a:t>: missing operand after ‘demo.txt’</a:t>
            </a:r>
          </a:p>
          <a:p>
            <a:r>
              <a:rPr lang="en-US" b="1" dirty="0"/>
              <a:t>Try '</a:t>
            </a:r>
            <a:r>
              <a:rPr lang="en-US" b="1" dirty="0" err="1"/>
              <a:t>chmod</a:t>
            </a:r>
            <a:r>
              <a:rPr lang="en-US" b="1" dirty="0"/>
              <a:t> --help' for more information.</a:t>
            </a:r>
          </a:p>
          <a:p>
            <a:r>
              <a:rPr lang="en-US" b="1" dirty="0"/>
              <a:t> </a:t>
            </a:r>
          </a:p>
          <a:p>
            <a:r>
              <a:rPr lang="en-US" b="1" dirty="0"/>
              <a:t>$ </a:t>
            </a:r>
            <a:r>
              <a:rPr lang="en-US" b="1" dirty="0" err="1"/>
              <a:t>chmod</a:t>
            </a:r>
            <a:r>
              <a:rPr lang="en-US" b="1" dirty="0"/>
              <a:t> 0 demo.txt </a:t>
            </a:r>
            <a:r>
              <a:rPr lang="en-US" b="1" dirty="0" err="1"/>
              <a:t>snist@snist</a:t>
            </a:r>
            <a:r>
              <a:rPr lang="en-US" b="1" dirty="0"/>
              <a:t>:~/Desktop$ </a:t>
            </a:r>
            <a:r>
              <a:rPr lang="en-US" b="1" dirty="0" err="1"/>
              <a:t>ls</a:t>
            </a:r>
            <a:r>
              <a:rPr lang="en-US" b="1" dirty="0"/>
              <a:t> -l demo.txt</a:t>
            </a:r>
          </a:p>
          <a:p>
            <a:r>
              <a:rPr lang="en-US" b="1" dirty="0"/>
              <a:t>---------- 1 </a:t>
            </a:r>
            <a:r>
              <a:rPr lang="en-US" b="1" dirty="0" err="1"/>
              <a:t>snist</a:t>
            </a:r>
            <a:r>
              <a:rPr lang="en-US" b="1" dirty="0"/>
              <a:t> </a:t>
            </a:r>
            <a:r>
              <a:rPr lang="en-US" b="1" dirty="0" err="1"/>
              <a:t>snist</a:t>
            </a:r>
            <a:r>
              <a:rPr lang="en-US" b="1" dirty="0"/>
              <a:t> 0 Nov 29 20:57 demo.txt</a:t>
            </a:r>
          </a:p>
          <a:p>
            <a:r>
              <a:rPr lang="en-US" b="1" dirty="0"/>
              <a:t> </a:t>
            </a:r>
          </a:p>
          <a:p>
            <a:endParaRPr lang="en-US" dirty="0"/>
          </a:p>
        </p:txBody>
      </p:sp>
    </p:spTree>
    <p:extLst>
      <p:ext uri="{BB962C8B-B14F-4D97-AF65-F5344CB8AC3E}">
        <p14:creationId xmlns="" xmlns:p14="http://schemas.microsoft.com/office/powerpoint/2010/main" val="2778299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u="heavy" dirty="0" err="1"/>
              <a:t>umask</a:t>
            </a:r>
            <a:r>
              <a:rPr lang="en-US" b="1" u="heavy" dirty="0"/>
              <a:t> Command:</a:t>
            </a:r>
            <a:endParaRPr lang="en-US" b="1" u="sng" dirty="0"/>
          </a:p>
          <a:p>
            <a:r>
              <a:rPr lang="en-US" b="1" dirty="0" err="1"/>
              <a:t>umask</a:t>
            </a:r>
            <a:r>
              <a:rPr lang="en-US" b="1" dirty="0"/>
              <a:t> means user mask. Hiding permissions.</a:t>
            </a:r>
          </a:p>
          <a:p>
            <a:r>
              <a:rPr lang="en-US" b="1" dirty="0"/>
              <a:t>Based on </a:t>
            </a:r>
            <a:r>
              <a:rPr lang="en-US" b="1" dirty="0" err="1"/>
              <a:t>umask</a:t>
            </a:r>
            <a:r>
              <a:rPr lang="en-US" b="1" dirty="0"/>
              <a:t> </a:t>
            </a:r>
            <a:r>
              <a:rPr lang="en-US" b="1" dirty="0" err="1"/>
              <a:t>value,default</a:t>
            </a:r>
            <a:r>
              <a:rPr lang="en-US" b="1" dirty="0"/>
              <a:t> permissions will be there for files and directories.</a:t>
            </a:r>
          </a:p>
          <a:p>
            <a:r>
              <a:rPr lang="en-US" b="1" dirty="0"/>
              <a:t>The default </a:t>
            </a:r>
            <a:r>
              <a:rPr lang="en-US" b="1" dirty="0" err="1"/>
              <a:t>umask</a:t>
            </a:r>
            <a:r>
              <a:rPr lang="en-US" b="1" dirty="0"/>
              <a:t> value:022</a:t>
            </a:r>
          </a:p>
          <a:p>
            <a:r>
              <a:rPr lang="en-US" b="1" dirty="0"/>
              <a:t> </a:t>
            </a:r>
          </a:p>
          <a:p>
            <a:r>
              <a:rPr lang="en-US" b="1" dirty="0" err="1"/>
              <a:t>snist@snist</a:t>
            </a:r>
            <a:r>
              <a:rPr lang="en-US" b="1" dirty="0"/>
              <a:t>:~/Desktop$ </a:t>
            </a:r>
            <a:r>
              <a:rPr lang="en-US" b="1" dirty="0" err="1"/>
              <a:t>umask</a:t>
            </a:r>
            <a:r>
              <a:rPr lang="en-US" b="1" dirty="0"/>
              <a:t> 0022</a:t>
            </a:r>
          </a:p>
          <a:p>
            <a:r>
              <a:rPr lang="en-US" b="1" dirty="0"/>
              <a:t> </a:t>
            </a:r>
          </a:p>
          <a:p>
            <a:r>
              <a:rPr lang="en-US" b="1" dirty="0"/>
              <a:t>First 0 is sticky bit mostly used in admin related activities. We have to consider only last 3 digits as </a:t>
            </a:r>
            <a:r>
              <a:rPr lang="en-US" b="1" dirty="0" err="1"/>
              <a:t>umask</a:t>
            </a:r>
            <a:r>
              <a:rPr lang="en-US" b="1" dirty="0"/>
              <a:t> value.</a:t>
            </a:r>
          </a:p>
          <a:p>
            <a:endParaRPr lang="en-US" dirty="0"/>
          </a:p>
        </p:txBody>
      </p:sp>
    </p:spTree>
    <p:extLst>
      <p:ext uri="{BB962C8B-B14F-4D97-AF65-F5344CB8AC3E}">
        <p14:creationId xmlns="" xmlns:p14="http://schemas.microsoft.com/office/powerpoint/2010/main" val="846199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a:t>Default permissions to the file: 666 - </a:t>
            </a:r>
            <a:r>
              <a:rPr lang="en-US" b="1" dirty="0" err="1"/>
              <a:t>umask</a:t>
            </a:r>
            <a:r>
              <a:rPr lang="en-US" b="1" dirty="0"/>
              <a:t> value</a:t>
            </a:r>
          </a:p>
          <a:p>
            <a:r>
              <a:rPr lang="en-US" b="1" dirty="0"/>
              <a:t>= 666 - 022</a:t>
            </a:r>
          </a:p>
          <a:p>
            <a:r>
              <a:rPr lang="en-US" b="1" dirty="0"/>
              <a:t>= 644 (user </a:t>
            </a:r>
            <a:r>
              <a:rPr lang="en-US" dirty="0" smtClean="0"/>
              <a:t>  </a:t>
            </a:r>
            <a:r>
              <a:rPr lang="en-US" b="1" dirty="0" err="1"/>
              <a:t>r&amp;w</a:t>
            </a:r>
            <a:r>
              <a:rPr lang="en-US" b="1" dirty="0"/>
              <a:t>, group </a:t>
            </a:r>
            <a:r>
              <a:rPr lang="en-US" dirty="0" smtClean="0"/>
              <a:t>  </a:t>
            </a:r>
            <a:r>
              <a:rPr lang="en-US" b="1" dirty="0"/>
              <a:t>read, others </a:t>
            </a:r>
            <a:r>
              <a:rPr lang="en-US" dirty="0" smtClean="0"/>
              <a:t>  </a:t>
            </a:r>
            <a:r>
              <a:rPr lang="en-US" b="1" dirty="0"/>
              <a:t>read)</a:t>
            </a:r>
          </a:p>
          <a:p>
            <a:r>
              <a:rPr lang="en-US" b="1" dirty="0"/>
              <a:t> </a:t>
            </a:r>
          </a:p>
          <a:p>
            <a:r>
              <a:rPr lang="en-US" b="1" dirty="0" err="1"/>
              <a:t>snist@snist</a:t>
            </a:r>
            <a:r>
              <a:rPr lang="en-US" b="1" dirty="0"/>
              <a:t>:~/Desktop$ </a:t>
            </a:r>
            <a:r>
              <a:rPr lang="en-US" b="1" dirty="0" err="1"/>
              <a:t>ls</a:t>
            </a:r>
            <a:r>
              <a:rPr lang="en-US" b="1" dirty="0"/>
              <a:t> -l file1.txt</a:t>
            </a:r>
          </a:p>
          <a:p>
            <a:r>
              <a:rPr lang="en-US" b="1" dirty="0"/>
              <a:t>-</a:t>
            </a:r>
            <a:r>
              <a:rPr lang="en-US" b="1" dirty="0" err="1"/>
              <a:t>rw</a:t>
            </a:r>
            <a:r>
              <a:rPr lang="en-US" b="1" dirty="0"/>
              <a:t>-r--r-- 1 </a:t>
            </a:r>
            <a:r>
              <a:rPr lang="en-US" b="1" dirty="0" err="1"/>
              <a:t>snist</a:t>
            </a:r>
            <a:r>
              <a:rPr lang="en-US" b="1" dirty="0"/>
              <a:t> </a:t>
            </a:r>
            <a:r>
              <a:rPr lang="en-US" b="1" dirty="0" err="1"/>
              <a:t>snist</a:t>
            </a:r>
            <a:r>
              <a:rPr lang="en-US" b="1" dirty="0"/>
              <a:t> 0 Nov 29 21:18 file1.txt</a:t>
            </a:r>
          </a:p>
          <a:p>
            <a:r>
              <a:rPr lang="en-US" b="1" dirty="0"/>
              <a:t> </a:t>
            </a:r>
          </a:p>
          <a:p>
            <a:r>
              <a:rPr lang="en-US" b="1" dirty="0"/>
              <a:t>Default permissions to the directory= 777 - </a:t>
            </a:r>
            <a:r>
              <a:rPr lang="en-US" b="1" dirty="0" err="1"/>
              <a:t>umask</a:t>
            </a:r>
            <a:r>
              <a:rPr lang="en-US" b="1" dirty="0"/>
              <a:t> value</a:t>
            </a:r>
          </a:p>
          <a:p>
            <a:r>
              <a:rPr lang="en-US" b="1" dirty="0"/>
              <a:t>=777-022</a:t>
            </a:r>
          </a:p>
          <a:p>
            <a:r>
              <a:rPr lang="en-US" b="1" dirty="0"/>
              <a:t>=755 (user </a:t>
            </a:r>
            <a:r>
              <a:rPr lang="en-US" dirty="0" smtClean="0"/>
              <a:t>  </a:t>
            </a:r>
            <a:r>
              <a:rPr lang="en-US" b="1" dirty="0" err="1"/>
              <a:t>r&amp;w&amp;x</a:t>
            </a:r>
            <a:r>
              <a:rPr lang="en-US" b="1" dirty="0"/>
              <a:t>, group </a:t>
            </a:r>
            <a:r>
              <a:rPr lang="en-US" dirty="0" smtClean="0"/>
              <a:t>  </a:t>
            </a:r>
            <a:r>
              <a:rPr lang="en-US" b="1" dirty="0" err="1"/>
              <a:t>r&amp;x</a:t>
            </a:r>
            <a:r>
              <a:rPr lang="en-US" b="1" dirty="0"/>
              <a:t>, others </a:t>
            </a:r>
            <a:r>
              <a:rPr lang="en-US" dirty="0" smtClean="0"/>
              <a:t>  </a:t>
            </a:r>
            <a:r>
              <a:rPr lang="en-US" b="1" dirty="0" err="1"/>
              <a:t>r&amp;x</a:t>
            </a:r>
            <a:r>
              <a:rPr lang="en-US" b="1" dirty="0"/>
              <a:t>)</a:t>
            </a:r>
          </a:p>
          <a:p>
            <a:endParaRPr lang="en-US" dirty="0"/>
          </a:p>
        </p:txBody>
      </p:sp>
    </p:spTree>
    <p:extLst>
      <p:ext uri="{BB962C8B-B14F-4D97-AF65-F5344CB8AC3E}">
        <p14:creationId xmlns="" xmlns:p14="http://schemas.microsoft.com/office/powerpoint/2010/main" val="1294085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u="heavy" dirty="0" err="1"/>
              <a:t>chown</a:t>
            </a:r>
            <a:r>
              <a:rPr lang="en-US" b="1" u="heavy" dirty="0"/>
              <a:t> Command:</a:t>
            </a:r>
            <a:endParaRPr lang="en-US" b="1" u="sng" dirty="0"/>
          </a:p>
          <a:p>
            <a:r>
              <a:rPr lang="en-US" b="1" dirty="0" err="1"/>
              <a:t>chown</a:t>
            </a:r>
            <a:r>
              <a:rPr lang="en-US" b="1" dirty="0"/>
              <a:t> means change owner.</a:t>
            </a:r>
          </a:p>
          <a:p>
            <a:r>
              <a:rPr lang="en-US" b="1" dirty="0"/>
              <a:t>Only root user can perform this activity.</a:t>
            </a:r>
          </a:p>
          <a:p>
            <a:r>
              <a:rPr lang="en-US" b="1" dirty="0"/>
              <a:t> </a:t>
            </a:r>
          </a:p>
          <a:p>
            <a:r>
              <a:rPr lang="en-US" b="1" dirty="0"/>
              <a:t># </a:t>
            </a:r>
            <a:r>
              <a:rPr lang="en-US" b="1" dirty="0" err="1"/>
              <a:t>chown</a:t>
            </a:r>
            <a:r>
              <a:rPr lang="en-US" b="1" dirty="0"/>
              <a:t> root demo.txt</a:t>
            </a:r>
          </a:p>
          <a:p>
            <a:r>
              <a:rPr lang="en-US" b="1" dirty="0"/>
              <a:t>Now the owner of demo.txt is root.</a:t>
            </a:r>
          </a:p>
          <a:p>
            <a:r>
              <a:rPr lang="en-US" b="1" dirty="0"/>
              <a:t> </a:t>
            </a:r>
          </a:p>
          <a:p>
            <a:r>
              <a:rPr lang="en-US" b="1" u="heavy" dirty="0" err="1"/>
              <a:t>chgrp</a:t>
            </a:r>
            <a:r>
              <a:rPr lang="en-US" b="1" u="heavy" dirty="0"/>
              <a:t> Command:</a:t>
            </a:r>
            <a:endParaRPr lang="en-US" b="1" u="sng" dirty="0"/>
          </a:p>
          <a:p>
            <a:r>
              <a:rPr lang="en-US" b="1" dirty="0" err="1"/>
              <a:t>chgrp</a:t>
            </a:r>
            <a:r>
              <a:rPr lang="en-US" b="1" dirty="0"/>
              <a:t> means change group.</a:t>
            </a:r>
          </a:p>
          <a:p>
            <a:r>
              <a:rPr lang="en-US" b="1" dirty="0"/>
              <a:t>Only root user can perform this activity.</a:t>
            </a:r>
          </a:p>
          <a:p>
            <a:r>
              <a:rPr lang="en-US" b="1" dirty="0"/>
              <a:t> </a:t>
            </a:r>
          </a:p>
          <a:p>
            <a:r>
              <a:rPr lang="en-US" b="1" dirty="0"/>
              <a:t># </a:t>
            </a:r>
            <a:r>
              <a:rPr lang="en-US" b="1" dirty="0" err="1"/>
              <a:t>chgrp</a:t>
            </a:r>
            <a:r>
              <a:rPr lang="en-US" b="1" dirty="0"/>
              <a:t> root demo.txt</a:t>
            </a:r>
          </a:p>
          <a:p>
            <a:r>
              <a:rPr lang="en-US" b="1"/>
              <a:t>Now the demo.txt belongs to root group.</a:t>
            </a:r>
          </a:p>
          <a:p>
            <a:endParaRPr lang="en-US"/>
          </a:p>
        </p:txBody>
      </p:sp>
    </p:spTree>
    <p:extLst>
      <p:ext uri="{BB962C8B-B14F-4D97-AF65-F5344CB8AC3E}">
        <p14:creationId xmlns="" xmlns:p14="http://schemas.microsoft.com/office/powerpoint/2010/main" val="739811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What is Shell &amp; Types of Shells</a:t>
            </a:r>
            <a:endParaRPr lang="en-US" dirty="0" smtClean="0"/>
          </a:p>
          <a:p>
            <a:pPr lvl="0" algn="just"/>
            <a:r>
              <a:rPr lang="en-US" b="1" dirty="0" smtClean="0"/>
              <a:t>Shell is responsible to read commands/applications provided by user.</a:t>
            </a:r>
            <a:endParaRPr lang="en-US" dirty="0" smtClean="0"/>
          </a:p>
          <a:p>
            <a:pPr lvl="0" algn="just"/>
            <a:r>
              <a:rPr lang="en-US" b="1" dirty="0" smtClean="0"/>
              <a:t>Shell will check whether command is valid or not and whether it is properly used or not. If everything is proper then shell interprets (converts) that command into kernel understandable form. That interpreted command will be handover to kernel.</a:t>
            </a:r>
            <a:endParaRPr lang="en-US" dirty="0" smtClean="0"/>
          </a:p>
          <a:p>
            <a:pPr lvl="0" algn="just"/>
            <a:r>
              <a:rPr lang="en-US" b="1" dirty="0" smtClean="0"/>
              <a:t>Kernel is responsible to execute that command with the help of hardware.</a:t>
            </a:r>
            <a:endParaRPr lang="en-US" dirty="0" smtClean="0"/>
          </a:p>
          <a:p>
            <a:pPr algn="just"/>
            <a:r>
              <a:rPr lang="en-US" b="1" dirty="0" smtClean="0"/>
              <a:t> </a:t>
            </a:r>
          </a:p>
          <a:p>
            <a:pPr algn="just"/>
            <a:r>
              <a:rPr lang="en-US" b="1" dirty="0" smtClean="0"/>
              <a:t>Shell acts as interface between user and kernel. </a:t>
            </a:r>
            <a:r>
              <a:rPr lang="en-US" b="1" dirty="0" err="1" smtClean="0"/>
              <a:t>shell+kernel</a:t>
            </a:r>
            <a:r>
              <a:rPr lang="en-US" b="1" dirty="0" smtClean="0"/>
              <a:t> is nothing but operating system.</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10000"/>
          </a:bodyPr>
          <a:lstStyle/>
          <a:p>
            <a:r>
              <a:rPr lang="en-US" b="1" u="heavy" dirty="0" smtClean="0"/>
              <a:t>Types of Shells:</a:t>
            </a:r>
            <a:endParaRPr lang="en-US" dirty="0" smtClean="0"/>
          </a:p>
          <a:p>
            <a:r>
              <a:rPr lang="en-US" b="1" dirty="0" smtClean="0"/>
              <a:t>There are multiple types of shells are available.</a:t>
            </a:r>
          </a:p>
          <a:p>
            <a:r>
              <a:rPr lang="en-US" b="1" dirty="0" smtClean="0"/>
              <a:t> </a:t>
            </a:r>
            <a:r>
              <a:rPr lang="en-US" b="1" u="heavy" dirty="0" smtClean="0"/>
              <a:t>Bourne Shell:</a:t>
            </a:r>
            <a:endParaRPr lang="en-US" dirty="0" smtClean="0"/>
          </a:p>
          <a:p>
            <a:pPr lvl="0"/>
            <a:r>
              <a:rPr lang="en-US" b="1" dirty="0" smtClean="0"/>
              <a:t>It is developed by Stephen Bourne.</a:t>
            </a:r>
            <a:endParaRPr lang="en-US" dirty="0" smtClean="0"/>
          </a:p>
          <a:p>
            <a:pPr lvl="0"/>
            <a:r>
              <a:rPr lang="en-US" b="1" dirty="0" smtClean="0"/>
              <a:t>This is the first shell which is developed for UNIX.</a:t>
            </a:r>
            <a:endParaRPr lang="en-US" dirty="0" smtClean="0"/>
          </a:p>
          <a:p>
            <a:pPr lvl="0"/>
            <a:r>
              <a:rPr lang="en-US" b="1" dirty="0" smtClean="0"/>
              <a:t>By using </a:t>
            </a:r>
            <a:r>
              <a:rPr lang="en-US" b="1" dirty="0" err="1" smtClean="0"/>
              <a:t>sh</a:t>
            </a:r>
            <a:r>
              <a:rPr lang="en-US" b="1" dirty="0" smtClean="0"/>
              <a:t> command we can access this shell.</a:t>
            </a:r>
            <a:endParaRPr lang="en-US" dirty="0" smtClean="0"/>
          </a:p>
          <a:p>
            <a:pPr lvl="0"/>
            <a:r>
              <a:rPr lang="en-US" b="1" u="heavy" dirty="0" smtClean="0"/>
              <a:t>BASH Shell:</a:t>
            </a:r>
            <a:endParaRPr lang="en-US" dirty="0" smtClean="0"/>
          </a:p>
          <a:p>
            <a:pPr lvl="0"/>
            <a:r>
              <a:rPr lang="en-US" b="1" dirty="0" smtClean="0"/>
              <a:t>BASH </a:t>
            </a:r>
            <a:r>
              <a:rPr lang="en-US" dirty="0" smtClean="0"/>
              <a:t>à </a:t>
            </a:r>
            <a:r>
              <a:rPr lang="en-US" b="1" dirty="0" smtClean="0"/>
              <a:t>Bourne Again </a:t>
            </a:r>
            <a:r>
              <a:rPr lang="en-US" b="1" dirty="0" err="1" smtClean="0"/>
              <a:t>SHell</a:t>
            </a:r>
            <a:r>
              <a:rPr lang="en-US" b="1" dirty="0" smtClean="0"/>
              <a:t>.</a:t>
            </a:r>
            <a:endParaRPr lang="en-US" dirty="0" smtClean="0"/>
          </a:p>
          <a:p>
            <a:pPr lvl="0"/>
            <a:r>
              <a:rPr lang="en-US" b="1" dirty="0" smtClean="0"/>
              <a:t>It is advanced version of Bourne Shell.</a:t>
            </a:r>
            <a:endParaRPr lang="en-US" dirty="0" smtClean="0"/>
          </a:p>
          <a:p>
            <a:pPr lvl="0"/>
            <a:r>
              <a:rPr lang="en-US" b="1" dirty="0" smtClean="0"/>
              <a:t>This is the default shell for most of the </a:t>
            </a:r>
            <a:r>
              <a:rPr lang="en-US" b="1" dirty="0" err="1" smtClean="0"/>
              <a:t>linux</a:t>
            </a:r>
            <a:r>
              <a:rPr lang="en-US" b="1" dirty="0" smtClean="0"/>
              <a:t> </a:t>
            </a:r>
            <a:r>
              <a:rPr lang="en-US" b="1" dirty="0" err="1" smtClean="0"/>
              <a:t>flavours</a:t>
            </a:r>
            <a:r>
              <a:rPr lang="en-US" b="1" dirty="0" smtClean="0"/>
              <a:t>.</a:t>
            </a:r>
            <a:endParaRPr lang="en-US" dirty="0" smtClean="0"/>
          </a:p>
          <a:p>
            <a:pPr lvl="0"/>
            <a:r>
              <a:rPr lang="en-US" b="1" dirty="0" smtClean="0"/>
              <a:t>By using </a:t>
            </a:r>
            <a:r>
              <a:rPr lang="en-US" b="1" dirty="0" err="1" smtClean="0"/>
              <a:t>bsh</a:t>
            </a:r>
            <a:r>
              <a:rPr lang="en-US" b="1" dirty="0" smtClean="0"/>
              <a:t> command we can access this shell.</a:t>
            </a:r>
            <a:endParaRPr lang="en-US" dirty="0" smtClean="0"/>
          </a:p>
          <a:p>
            <a:r>
              <a:rPr lang="en-US" b="1" dirty="0" smtClean="0"/>
              <a:t> </a:t>
            </a:r>
            <a:r>
              <a:rPr lang="en-US" b="1" u="heavy" dirty="0" err="1" smtClean="0"/>
              <a:t>Korn</a:t>
            </a:r>
            <a:r>
              <a:rPr lang="en-US" b="1" u="heavy" dirty="0" smtClean="0"/>
              <a:t> Shell:</a:t>
            </a:r>
            <a:endParaRPr lang="en-US" dirty="0" smtClean="0"/>
          </a:p>
          <a:p>
            <a:pPr lvl="0"/>
            <a:r>
              <a:rPr lang="en-US" b="1" dirty="0" smtClean="0"/>
              <a:t>It is developed by David </a:t>
            </a:r>
            <a:r>
              <a:rPr lang="en-US" b="1" dirty="0" err="1" smtClean="0"/>
              <a:t>Korn</a:t>
            </a:r>
            <a:r>
              <a:rPr lang="en-US" b="1" dirty="0" smtClean="0"/>
              <a:t>.</a:t>
            </a:r>
            <a:endParaRPr lang="en-US" dirty="0" smtClean="0"/>
          </a:p>
          <a:p>
            <a:pPr lvl="0"/>
            <a:r>
              <a:rPr lang="en-US" b="1" dirty="0" smtClean="0"/>
              <a:t>Mostly this shell used in IBM AIX operating system.</a:t>
            </a:r>
            <a:endParaRPr lang="en-US" dirty="0" smtClean="0"/>
          </a:p>
          <a:p>
            <a:pPr lvl="0"/>
            <a:r>
              <a:rPr lang="en-US" b="1" dirty="0" smtClean="0"/>
              <a:t>By using </a:t>
            </a:r>
            <a:r>
              <a:rPr lang="en-US" b="1" dirty="0" err="1" smtClean="0"/>
              <a:t>ksh</a:t>
            </a:r>
            <a:r>
              <a:rPr lang="en-US" b="1" dirty="0" smtClean="0"/>
              <a:t> command, we can access this shell.</a:t>
            </a:r>
            <a:endParaRPr lang="en-US" dirty="0" smtClean="0"/>
          </a:p>
          <a:p>
            <a:r>
              <a:rPr lang="en-US" b="1"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Various options with </a:t>
            </a:r>
            <a:r>
              <a:rPr lang="en-US" dirty="0" err="1" smtClean="0"/>
              <a:t>rm</a:t>
            </a:r>
            <a:r>
              <a:rPr lang="en-US" dirty="0" smtClean="0"/>
              <a:t> Command</a:t>
            </a:r>
            <a:endParaRPr lang="en-US" dirty="0"/>
          </a:p>
        </p:txBody>
      </p:sp>
      <p:sp>
        <p:nvSpPr>
          <p:cNvPr id="3" name="Content Placeholder 2"/>
          <p:cNvSpPr>
            <a:spLocks noGrp="1"/>
          </p:cNvSpPr>
          <p:nvPr>
            <p:ph sz="quarter" idx="1"/>
          </p:nvPr>
        </p:nvSpPr>
        <p:spPr>
          <a:xfrm>
            <a:off x="457200" y="838200"/>
            <a:ext cx="7467600" cy="5635752"/>
          </a:xfrm>
        </p:spPr>
        <p:txBody>
          <a:bodyPr>
            <a:normAutofit fontScale="62500" lnSpcReduction="20000"/>
          </a:bodyPr>
          <a:lstStyle/>
          <a:p>
            <a:endParaRPr lang="en-US" dirty="0" smtClean="0"/>
          </a:p>
          <a:p>
            <a:r>
              <a:rPr lang="en-US" dirty="0" smtClean="0"/>
              <a:t>1)	interactive Option(-</a:t>
            </a:r>
            <a:r>
              <a:rPr lang="en-US" dirty="0" err="1" smtClean="0"/>
              <a:t>i</a:t>
            </a:r>
            <a:r>
              <a:rPr lang="en-US" dirty="0" smtClean="0"/>
              <a:t>)</a:t>
            </a:r>
          </a:p>
          <a:p>
            <a:r>
              <a:rPr lang="en-US" dirty="0" smtClean="0"/>
              <a:t>While removing files and directories, if we want confirmation then we have to use -</a:t>
            </a:r>
            <a:r>
              <a:rPr lang="en-US" dirty="0" err="1" smtClean="0"/>
              <a:t>i</a:t>
            </a:r>
            <a:r>
              <a:rPr lang="en-US" dirty="0" smtClean="0"/>
              <a:t> option.</a:t>
            </a:r>
          </a:p>
          <a:p>
            <a:endParaRPr lang="en-US" dirty="0" smtClean="0"/>
          </a:p>
          <a:p>
            <a:r>
              <a:rPr lang="en-US" dirty="0" err="1" smtClean="0"/>
              <a:t>snist@snist-VirtualBox</a:t>
            </a:r>
            <a:r>
              <a:rPr lang="en-US" dirty="0" smtClean="0"/>
              <a:t>:~$ </a:t>
            </a:r>
            <a:r>
              <a:rPr lang="en-US" dirty="0" err="1" smtClean="0"/>
              <a:t>rm</a:t>
            </a:r>
            <a:r>
              <a:rPr lang="en-US" dirty="0" smtClean="0"/>
              <a:t> -</a:t>
            </a:r>
            <a:r>
              <a:rPr lang="en-US" dirty="0" err="1" smtClean="0"/>
              <a:t>ri</a:t>
            </a:r>
            <a:r>
              <a:rPr lang="en-US" dirty="0" smtClean="0"/>
              <a:t> dir7 </a:t>
            </a:r>
            <a:r>
              <a:rPr lang="en-US" dirty="0" err="1" smtClean="0"/>
              <a:t>rm</a:t>
            </a:r>
            <a:r>
              <a:rPr lang="en-US" dirty="0" smtClean="0"/>
              <a:t>: descend into directory 'dir7'? y</a:t>
            </a:r>
          </a:p>
          <a:p>
            <a:r>
              <a:rPr lang="en-US" dirty="0" err="1" smtClean="0"/>
              <a:t>rm</a:t>
            </a:r>
            <a:r>
              <a:rPr lang="en-US" dirty="0" smtClean="0"/>
              <a:t>: remove regular empty file 'dir7/c.txt'? y </a:t>
            </a:r>
          </a:p>
          <a:p>
            <a:r>
              <a:rPr lang="en-US" dirty="0" err="1" smtClean="0"/>
              <a:t>rm</a:t>
            </a:r>
            <a:r>
              <a:rPr lang="en-US" dirty="0" smtClean="0"/>
              <a:t>: remove regular empty file 'dir7/d.txt'? y </a:t>
            </a:r>
          </a:p>
          <a:p>
            <a:r>
              <a:rPr lang="en-US" dirty="0" err="1" smtClean="0"/>
              <a:t>rm</a:t>
            </a:r>
            <a:r>
              <a:rPr lang="en-US" dirty="0" smtClean="0"/>
              <a:t>: remove regular empty file 'dir7/a.txt'? y </a:t>
            </a:r>
          </a:p>
          <a:p>
            <a:r>
              <a:rPr lang="en-US" dirty="0" err="1" smtClean="0"/>
              <a:t>rm</a:t>
            </a:r>
            <a:r>
              <a:rPr lang="en-US" dirty="0" smtClean="0"/>
              <a:t>: remove regular empty file 'dir7/b.txt'? y </a:t>
            </a:r>
          </a:p>
          <a:p>
            <a:r>
              <a:rPr lang="en-US" dirty="0" err="1" smtClean="0"/>
              <a:t>rm</a:t>
            </a:r>
            <a:r>
              <a:rPr lang="en-US" dirty="0" smtClean="0"/>
              <a:t>: remove directory 'dir7'? y</a:t>
            </a:r>
          </a:p>
          <a:p>
            <a:endParaRPr lang="en-US" dirty="0" smtClean="0"/>
          </a:p>
          <a:p>
            <a:r>
              <a:rPr lang="en-US" dirty="0" smtClean="0"/>
              <a:t>2)	force removal(-f):</a:t>
            </a:r>
          </a:p>
          <a:p>
            <a:r>
              <a:rPr lang="en-US" dirty="0" smtClean="0"/>
              <a:t>While removing files and directories, if we don't want any error messages, then we should use -f option. It is opposite to -</a:t>
            </a:r>
            <a:r>
              <a:rPr lang="en-US" dirty="0" err="1" smtClean="0"/>
              <a:t>i</a:t>
            </a:r>
            <a:r>
              <a:rPr lang="en-US" dirty="0" smtClean="0"/>
              <a:t> option.</a:t>
            </a:r>
          </a:p>
          <a:p>
            <a:r>
              <a:rPr lang="en-US" dirty="0" err="1" smtClean="0"/>
              <a:t>snist@snist-VirtualBox</a:t>
            </a:r>
            <a:r>
              <a:rPr lang="en-US" dirty="0" smtClean="0"/>
              <a:t>:~$ </a:t>
            </a:r>
            <a:r>
              <a:rPr lang="en-US" dirty="0" err="1" smtClean="0"/>
              <a:t>rm</a:t>
            </a:r>
            <a:r>
              <a:rPr lang="en-US" dirty="0" smtClean="0"/>
              <a:t> -r dir99</a:t>
            </a:r>
          </a:p>
          <a:p>
            <a:r>
              <a:rPr lang="en-US" dirty="0" err="1" smtClean="0"/>
              <a:t>rm</a:t>
            </a:r>
            <a:r>
              <a:rPr lang="en-US" dirty="0" smtClean="0"/>
              <a:t>: cannot remove 'dir99': No such file or directory </a:t>
            </a:r>
          </a:p>
          <a:p>
            <a:r>
              <a:rPr lang="en-US" dirty="0" err="1" smtClean="0"/>
              <a:t>snist@snist-VirtualBox</a:t>
            </a:r>
            <a:r>
              <a:rPr lang="en-US" dirty="0" smtClean="0"/>
              <a:t>:~$ </a:t>
            </a:r>
            <a:r>
              <a:rPr lang="en-US" dirty="0" err="1" smtClean="0"/>
              <a:t>rm</a:t>
            </a:r>
            <a:r>
              <a:rPr lang="en-US" dirty="0" smtClean="0"/>
              <a:t> -</a:t>
            </a:r>
            <a:r>
              <a:rPr lang="en-US" dirty="0" err="1" smtClean="0"/>
              <a:t>rf</a:t>
            </a:r>
            <a:r>
              <a:rPr lang="en-US" dirty="0" smtClean="0"/>
              <a:t> dir99 </a:t>
            </a:r>
          </a:p>
          <a:p>
            <a:r>
              <a:rPr lang="en-US" dirty="0" err="1" smtClean="0"/>
              <a:t>snist@snist-VirtualBox</a:t>
            </a:r>
            <a:r>
              <a:rPr lang="en-US" dirty="0" smtClean="0"/>
              <a:t>:~$</a:t>
            </a:r>
          </a:p>
          <a:p>
            <a:endParaRPr lang="en-US" dirty="0" smtClean="0"/>
          </a:p>
          <a:p>
            <a:r>
              <a:rPr lang="en-US" dirty="0" smtClean="0"/>
              <a:t>Even dir99 is not available, we won't get any error message, because we used -f option.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r>
              <a:rPr lang="en-US" b="1" u="heavy" dirty="0" err="1" smtClean="0"/>
              <a:t>CShell</a:t>
            </a:r>
            <a:r>
              <a:rPr lang="en-US" b="1" u="heavy" dirty="0" smtClean="0"/>
              <a:t>:</a:t>
            </a:r>
            <a:endParaRPr lang="en-US" dirty="0" smtClean="0"/>
          </a:p>
          <a:p>
            <a:pPr lvl="0"/>
            <a:r>
              <a:rPr lang="en-US" b="1" dirty="0" smtClean="0"/>
              <a:t>Developed by Bill Joy.</a:t>
            </a:r>
            <a:endParaRPr lang="en-US" dirty="0" smtClean="0"/>
          </a:p>
          <a:p>
            <a:pPr lvl="0"/>
            <a:r>
              <a:rPr lang="en-US" b="1" dirty="0" smtClean="0"/>
              <a:t>C meant for California University.</a:t>
            </a:r>
            <a:endParaRPr lang="en-US" dirty="0" smtClean="0"/>
          </a:p>
          <a:p>
            <a:pPr lvl="0"/>
            <a:r>
              <a:rPr lang="en-US" b="1" dirty="0" smtClean="0"/>
              <a:t>It is also by default available with UNIX.</a:t>
            </a:r>
            <a:endParaRPr lang="en-US" dirty="0" smtClean="0"/>
          </a:p>
          <a:p>
            <a:pPr lvl="0"/>
            <a:r>
              <a:rPr lang="en-US" b="1" dirty="0" smtClean="0"/>
              <a:t>By using </a:t>
            </a:r>
            <a:r>
              <a:rPr lang="en-US" b="1" dirty="0" err="1" smtClean="0"/>
              <a:t>csh</a:t>
            </a:r>
            <a:r>
              <a:rPr lang="en-US" b="1" dirty="0" smtClean="0"/>
              <a:t> command, we can access this shell.</a:t>
            </a:r>
          </a:p>
          <a:p>
            <a:pPr lvl="0"/>
            <a:r>
              <a:rPr lang="en-US" b="1" u="heavy" dirty="0" err="1" smtClean="0"/>
              <a:t>TShell</a:t>
            </a:r>
            <a:r>
              <a:rPr lang="en-US" b="1" u="heavy" dirty="0" smtClean="0"/>
              <a:t>:</a:t>
            </a:r>
            <a:endParaRPr lang="en-US" dirty="0" smtClean="0"/>
          </a:p>
          <a:p>
            <a:pPr lvl="0"/>
            <a:r>
              <a:rPr lang="en-US" b="1" dirty="0" smtClean="0"/>
              <a:t>T means Terminal.</a:t>
            </a:r>
            <a:endParaRPr lang="en-US" dirty="0" smtClean="0"/>
          </a:p>
          <a:p>
            <a:pPr lvl="0"/>
            <a:r>
              <a:rPr lang="en-US" b="1" dirty="0" smtClean="0"/>
              <a:t>It is the advanced version of </a:t>
            </a:r>
            <a:r>
              <a:rPr lang="en-US" b="1" dirty="0" err="1" smtClean="0"/>
              <a:t>CShell</a:t>
            </a:r>
            <a:r>
              <a:rPr lang="en-US" b="1" dirty="0" smtClean="0"/>
              <a:t>.</a:t>
            </a:r>
            <a:endParaRPr lang="en-US" dirty="0" smtClean="0"/>
          </a:p>
          <a:p>
            <a:pPr lvl="0"/>
            <a:r>
              <a:rPr lang="en-US" b="1" dirty="0" smtClean="0"/>
              <a:t>This is the most commonly used shell in HP UNIX.</a:t>
            </a:r>
            <a:endParaRPr lang="en-US" dirty="0" smtClean="0"/>
          </a:p>
          <a:p>
            <a:pPr lvl="0"/>
            <a:r>
              <a:rPr lang="en-US" b="1" dirty="0" smtClean="0"/>
              <a:t>By using </a:t>
            </a:r>
            <a:r>
              <a:rPr lang="en-US" b="1" dirty="0" err="1" smtClean="0"/>
              <a:t>tcsh</a:t>
            </a:r>
            <a:r>
              <a:rPr lang="en-US" b="1" dirty="0" smtClean="0"/>
              <a:t> command, we can access this shell.</a:t>
            </a:r>
            <a:endParaRPr lang="en-US" dirty="0" smtClean="0"/>
          </a:p>
          <a:p>
            <a:r>
              <a:rPr lang="en-US" b="1" dirty="0" smtClean="0"/>
              <a:t> </a:t>
            </a:r>
          </a:p>
          <a:p>
            <a:pPr lvl="0"/>
            <a:r>
              <a:rPr lang="en-US" b="1" u="heavy" dirty="0" smtClean="0"/>
              <a:t>Z Shell:</a:t>
            </a:r>
            <a:endParaRPr lang="en-US" dirty="0" smtClean="0"/>
          </a:p>
          <a:p>
            <a:pPr lvl="0"/>
            <a:r>
              <a:rPr lang="en-US" b="1" dirty="0" smtClean="0"/>
              <a:t>Developed by Paul.</a:t>
            </a:r>
            <a:endParaRPr lang="en-US" dirty="0" smtClean="0"/>
          </a:p>
          <a:p>
            <a:pPr lvl="0"/>
            <a:r>
              <a:rPr lang="en-US" b="1" dirty="0" smtClean="0"/>
              <a:t>By using </a:t>
            </a:r>
            <a:r>
              <a:rPr lang="en-US" b="1" dirty="0" err="1" smtClean="0"/>
              <a:t>zsh</a:t>
            </a:r>
            <a:r>
              <a:rPr lang="en-US" b="1" dirty="0" smtClean="0"/>
              <a:t> command we can access this shell.</a:t>
            </a:r>
            <a:endParaRPr lang="en-US" dirty="0" smtClean="0"/>
          </a:p>
          <a:p>
            <a:r>
              <a:rPr lang="en-US" b="1" dirty="0" smtClean="0"/>
              <a:t> </a:t>
            </a:r>
          </a:p>
          <a:p>
            <a:r>
              <a:rPr lang="en-US" b="1" u="heavy" dirty="0" smtClean="0"/>
              <a:t>Note:</a:t>
            </a:r>
            <a:r>
              <a:rPr lang="en-US" b="1" dirty="0" smtClean="0"/>
              <a:t> The most commonly used shell in </a:t>
            </a:r>
            <a:r>
              <a:rPr lang="en-US" b="1" dirty="0" err="1" smtClean="0"/>
              <a:t>linux</a:t>
            </a:r>
            <a:r>
              <a:rPr lang="en-US" b="1" dirty="0" smtClean="0"/>
              <a:t> environment is BASH. It is more powerful than remaining shells.</a:t>
            </a:r>
          </a:p>
          <a:p>
            <a:pPr lvl="0"/>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lnSpcReduction="20000"/>
          </a:bodyPr>
          <a:lstStyle/>
          <a:p>
            <a:r>
              <a:rPr lang="en-US" b="1" u="heavy" dirty="0" smtClean="0"/>
              <a:t>How to Check Default Shell in our System?</a:t>
            </a:r>
            <a:endParaRPr lang="en-US" b="1" u="sng" dirty="0" smtClean="0"/>
          </a:p>
          <a:p>
            <a:r>
              <a:rPr lang="en-US" b="1" dirty="0" smtClean="0"/>
              <a:t>$ echo $0 bash</a:t>
            </a:r>
          </a:p>
          <a:p>
            <a:r>
              <a:rPr lang="en-US" b="1" dirty="0" smtClean="0"/>
              <a:t>$ echo $SHELL</a:t>
            </a:r>
          </a:p>
          <a:p>
            <a:r>
              <a:rPr lang="en-US" b="1" dirty="0" smtClean="0"/>
              <a:t>/bin/bash</a:t>
            </a:r>
          </a:p>
          <a:p>
            <a:r>
              <a:rPr lang="en-US" b="1" dirty="0" smtClean="0"/>
              <a:t> We can also check the default shell information inside /etc/</a:t>
            </a:r>
            <a:r>
              <a:rPr lang="en-US" b="1" dirty="0" err="1" smtClean="0"/>
              <a:t>passwd</a:t>
            </a:r>
            <a:r>
              <a:rPr lang="en-US" b="1" dirty="0" smtClean="0"/>
              <a:t> file</a:t>
            </a:r>
          </a:p>
          <a:p>
            <a:r>
              <a:rPr lang="en-US" dirty="0" smtClean="0"/>
              <a:t>$ cat /etc/</a:t>
            </a:r>
            <a:r>
              <a:rPr lang="en-US" dirty="0" err="1" smtClean="0"/>
              <a:t>passwd</a:t>
            </a:r>
            <a:r>
              <a:rPr lang="en-US" dirty="0" smtClean="0"/>
              <a:t> </a:t>
            </a:r>
          </a:p>
          <a:p>
            <a:r>
              <a:rPr lang="en-US" b="1" u="heavy" dirty="0" smtClean="0"/>
              <a:t>How to check all available Shells in our System?</a:t>
            </a:r>
            <a:endParaRPr lang="en-US" b="1" u="sng" dirty="0" smtClean="0"/>
          </a:p>
          <a:p>
            <a:r>
              <a:rPr lang="en-US" b="1" dirty="0" smtClean="0"/>
              <a:t>/etc/shells file contains all available shells information.</a:t>
            </a:r>
          </a:p>
          <a:p>
            <a:r>
              <a:rPr lang="en-US" b="1" dirty="0" smtClean="0"/>
              <a:t> </a:t>
            </a:r>
          </a:p>
          <a:p>
            <a:r>
              <a:rPr lang="en-US" b="1" dirty="0" smtClean="0"/>
              <a:t>$ cat /etc/shells</a:t>
            </a:r>
          </a:p>
          <a:p>
            <a:r>
              <a:rPr lang="en-US" b="1" dirty="0" smtClean="0"/>
              <a:t># /etc/shells: valid login shells</a:t>
            </a:r>
          </a:p>
          <a:p>
            <a:r>
              <a:rPr lang="en-US" b="1" dirty="0" smtClean="0"/>
              <a:t>/bin/</a:t>
            </a:r>
            <a:r>
              <a:rPr lang="en-US" b="1" dirty="0" err="1" smtClean="0"/>
              <a:t>sh</a:t>
            </a:r>
            <a:endParaRPr lang="en-US" b="1" dirty="0" smtClean="0"/>
          </a:p>
          <a:p>
            <a:r>
              <a:rPr lang="en-US" b="1" dirty="0" smtClean="0"/>
              <a:t>/bin/bash</a:t>
            </a:r>
          </a:p>
          <a:p>
            <a:r>
              <a:rPr lang="en-US" b="1" dirty="0" smtClean="0"/>
              <a:t>/bin/</a:t>
            </a:r>
            <a:r>
              <a:rPr lang="en-US" b="1" dirty="0" err="1" smtClean="0"/>
              <a:t>rbash</a:t>
            </a:r>
            <a:endParaRPr lang="en-US" b="1" dirty="0" smtClean="0"/>
          </a:p>
          <a:p>
            <a:r>
              <a:rPr lang="en-US" b="1" dirty="0" smtClean="0"/>
              <a:t>/bin/dash</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Shell Script, </a:t>
            </a:r>
            <a:r>
              <a:rPr lang="en-US" b="1" dirty="0" err="1" smtClean="0"/>
              <a:t>Sha</a:t>
            </a:r>
            <a:r>
              <a:rPr lang="en-US" b="1" dirty="0" smtClean="0"/>
              <a:t>-Bang and First Script</a:t>
            </a:r>
            <a:endParaRPr lang="en-US" dirty="0"/>
          </a:p>
        </p:txBody>
      </p:sp>
      <p:sp>
        <p:nvSpPr>
          <p:cNvPr id="3" name="Content Placeholder 2"/>
          <p:cNvSpPr>
            <a:spLocks noGrp="1"/>
          </p:cNvSpPr>
          <p:nvPr>
            <p:ph sz="quarter" idx="1"/>
          </p:nvPr>
        </p:nvSpPr>
        <p:spPr/>
        <p:txBody>
          <a:bodyPr/>
          <a:lstStyle/>
          <a:p>
            <a:r>
              <a:rPr lang="en-US" b="1" u="heavy" dirty="0" smtClean="0"/>
              <a:t>What is Shell Script:</a:t>
            </a:r>
            <a:endParaRPr lang="en-US" b="1" u="sng" dirty="0" smtClean="0"/>
          </a:p>
          <a:p>
            <a:pPr algn="just"/>
            <a:r>
              <a:rPr lang="en-US" b="1" dirty="0" smtClean="0"/>
              <a:t>A sequence of commands saved to a file and this file is nothing but shell script.</a:t>
            </a:r>
          </a:p>
          <a:p>
            <a:pPr algn="just"/>
            <a:r>
              <a:rPr lang="en-US" b="1" dirty="0" smtClean="0"/>
              <a:t> </a:t>
            </a:r>
          </a:p>
          <a:p>
            <a:pPr algn="just"/>
            <a:r>
              <a:rPr lang="en-US" b="1" dirty="0" smtClean="0"/>
              <a:t>Inside shell script, we can also use programming features like conditional statements, loops, functions etc. Hence we can write scripts very easily for complex requirements also.</a:t>
            </a:r>
          </a:p>
          <a:p>
            <a:r>
              <a:rPr lang="en-US" b="1" dirty="0" smtClean="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smtClean="0"/>
              <a:t>How to write and run Shell Script:</a:t>
            </a:r>
            <a:r>
              <a:rPr lang="en-US" b="1" u="sng" dirty="0" smtClean="0"/>
              <a:t/>
            </a:r>
            <a:br>
              <a:rPr lang="en-US" b="1" u="sng" dirty="0" smtClean="0"/>
            </a:br>
            <a:endParaRPr lang="en-US" dirty="0"/>
          </a:p>
        </p:txBody>
      </p:sp>
      <p:sp>
        <p:nvSpPr>
          <p:cNvPr id="3" name="Content Placeholder 2"/>
          <p:cNvSpPr>
            <a:spLocks noGrp="1"/>
          </p:cNvSpPr>
          <p:nvPr>
            <p:ph sz="quarter" idx="1"/>
          </p:nvPr>
        </p:nvSpPr>
        <p:spPr>
          <a:xfrm>
            <a:off x="457200" y="990600"/>
            <a:ext cx="7467600" cy="5483352"/>
          </a:xfrm>
        </p:spPr>
        <p:txBody>
          <a:bodyPr>
            <a:normAutofit fontScale="70000" lnSpcReduction="20000"/>
          </a:bodyPr>
          <a:lstStyle/>
          <a:p>
            <a:r>
              <a:rPr lang="en-US" b="1" dirty="0" smtClean="0"/>
              <a:t> </a:t>
            </a:r>
          </a:p>
          <a:p>
            <a:r>
              <a:rPr lang="en-US" b="1" u="heavy" dirty="0" smtClean="0"/>
              <a:t>Step - 1:</a:t>
            </a:r>
            <a:r>
              <a:rPr lang="en-US" b="1" dirty="0" smtClean="0"/>
              <a:t> Write script</a:t>
            </a:r>
          </a:p>
          <a:p>
            <a:r>
              <a:rPr lang="en-US" b="1" dirty="0" smtClean="0"/>
              <a:t> </a:t>
            </a:r>
            <a:r>
              <a:rPr lang="en-US" b="1" u="heavy" dirty="0" smtClean="0"/>
              <a:t>demo.sh:</a:t>
            </a:r>
            <a:endParaRPr lang="en-US" b="1" dirty="0" smtClean="0"/>
          </a:p>
          <a:p>
            <a:r>
              <a:rPr lang="en-US" b="1" dirty="0" smtClean="0"/>
              <a:t>echo "Welcome to shell script" date</a:t>
            </a:r>
          </a:p>
          <a:p>
            <a:r>
              <a:rPr lang="en-US" b="1" dirty="0" smtClean="0"/>
              <a:t>cal</a:t>
            </a:r>
          </a:p>
          <a:p>
            <a:r>
              <a:rPr lang="en-US" b="1" dirty="0" smtClean="0"/>
              <a:t> </a:t>
            </a:r>
            <a:r>
              <a:rPr lang="en-US" b="1" u="heavy" dirty="0" smtClean="0"/>
              <a:t>Step - 2:</a:t>
            </a:r>
            <a:r>
              <a:rPr lang="en-US" b="1" dirty="0" smtClean="0"/>
              <a:t> Provide execute permissions to the script:</a:t>
            </a:r>
          </a:p>
          <a:p>
            <a:r>
              <a:rPr lang="en-US" b="1" dirty="0" smtClean="0"/>
              <a:t>$ </a:t>
            </a:r>
            <a:r>
              <a:rPr lang="en-US" b="1" dirty="0" err="1" smtClean="0"/>
              <a:t>chmod</a:t>
            </a:r>
            <a:r>
              <a:rPr lang="en-US" b="1" dirty="0" smtClean="0"/>
              <a:t> </a:t>
            </a:r>
            <a:r>
              <a:rPr lang="en-US" b="1" dirty="0" err="1" smtClean="0"/>
              <a:t>a+x</a:t>
            </a:r>
            <a:r>
              <a:rPr lang="en-US" b="1" dirty="0" smtClean="0"/>
              <a:t> demo.sh</a:t>
            </a:r>
          </a:p>
          <a:p>
            <a:r>
              <a:rPr lang="en-US" b="1" dirty="0" smtClean="0"/>
              <a:t> </a:t>
            </a:r>
            <a:r>
              <a:rPr lang="en-US" b="1" u="heavy" dirty="0" smtClean="0"/>
              <a:t>Step - 3:</a:t>
            </a:r>
            <a:r>
              <a:rPr lang="en-US" b="1" dirty="0" smtClean="0"/>
              <a:t> Run the script</a:t>
            </a:r>
          </a:p>
          <a:p>
            <a:r>
              <a:rPr lang="en-US" b="1" dirty="0" smtClean="0"/>
              <a:t>We can run the script in multiple ways</a:t>
            </a:r>
          </a:p>
          <a:p>
            <a:r>
              <a:rPr lang="en-US" b="1" dirty="0" smtClean="0"/>
              <a:t> $ /bin/bash ./demo.sh</a:t>
            </a:r>
          </a:p>
          <a:p>
            <a:r>
              <a:rPr lang="en-US" b="1" dirty="0" smtClean="0"/>
              <a:t>$ bash ./demo.sh</a:t>
            </a:r>
          </a:p>
          <a:p>
            <a:r>
              <a:rPr lang="en-US" b="1" dirty="0" smtClean="0"/>
              <a:t>$ /bin/bash /home/</a:t>
            </a:r>
            <a:r>
              <a:rPr lang="en-US" b="1" dirty="0" err="1" smtClean="0"/>
              <a:t>snist</a:t>
            </a:r>
            <a:r>
              <a:rPr lang="en-US" b="1" dirty="0" smtClean="0"/>
              <a:t>/scripts/demo.sh</a:t>
            </a:r>
          </a:p>
          <a:p>
            <a:r>
              <a:rPr lang="en-US" b="1" dirty="0" smtClean="0"/>
              <a:t>$ ./demo.sh	# default shell is bash</a:t>
            </a:r>
          </a:p>
          <a:p>
            <a:r>
              <a:rPr lang="en-US" b="1" dirty="0" smtClean="0"/>
              <a:t> </a:t>
            </a:r>
            <a:r>
              <a:rPr lang="en-US" b="1" u="heavy" dirty="0" smtClean="0"/>
              <a:t>Note:</a:t>
            </a:r>
            <a:r>
              <a:rPr lang="en-US" b="1" dirty="0" smtClean="0"/>
              <a:t> The default shell is bash. Hence bash is responsible to execute our script. Instead of bash, if we want to use Bourne shell then we have to use the following command</a:t>
            </a:r>
          </a:p>
          <a:p>
            <a:r>
              <a:rPr lang="en-US" b="1" dirty="0" smtClean="0"/>
              <a:t> $ /bin/</a:t>
            </a:r>
            <a:r>
              <a:rPr lang="en-US" b="1" dirty="0" err="1" smtClean="0"/>
              <a:t>sh</a:t>
            </a:r>
            <a:r>
              <a:rPr lang="en-US" b="1" dirty="0" smtClean="0"/>
              <a:t> ./demo.sh</a:t>
            </a:r>
          </a:p>
          <a:p>
            <a:r>
              <a:rPr lang="en-US" b="1" dirty="0" smtClean="0"/>
              <a:t>$ </a:t>
            </a:r>
            <a:r>
              <a:rPr lang="en-US" b="1" dirty="0" err="1" smtClean="0"/>
              <a:t>sh</a:t>
            </a:r>
            <a:r>
              <a:rPr lang="en-US" b="1" dirty="0" smtClean="0"/>
              <a:t> ./demo.sh</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smtClean="0"/>
              <a:t>Importance of </a:t>
            </a:r>
            <a:r>
              <a:rPr lang="en-US" b="1" u="heavy" dirty="0" err="1" smtClean="0"/>
              <a:t>Sha</a:t>
            </a:r>
            <a:r>
              <a:rPr lang="en-US" b="1" u="heavy" dirty="0" smtClean="0"/>
              <a:t>-Bang:</a:t>
            </a:r>
            <a:r>
              <a:rPr lang="en-US" b="1" u="sng" dirty="0" smtClean="0"/>
              <a:t/>
            </a:r>
            <a:br>
              <a:rPr lang="en-US" b="1" u="sng"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b="1" dirty="0" smtClean="0"/>
              <a:t>By using </a:t>
            </a:r>
            <a:r>
              <a:rPr lang="en-US" b="1" dirty="0" err="1" smtClean="0"/>
              <a:t>sha</a:t>
            </a:r>
            <a:r>
              <a:rPr lang="en-US" b="1" dirty="0" smtClean="0"/>
              <a:t>-bang, we can specify the interpreter which is responsible to execute the script.</a:t>
            </a:r>
          </a:p>
          <a:p>
            <a:pPr algn="just"/>
            <a:r>
              <a:rPr lang="en-US" b="1" dirty="0" smtClean="0"/>
              <a:t> </a:t>
            </a:r>
          </a:p>
          <a:p>
            <a:pPr algn="just"/>
            <a:r>
              <a:rPr lang="en-US" b="1" dirty="0" smtClean="0"/>
              <a:t># Sharp</a:t>
            </a:r>
            <a:endParaRPr lang="en-US" dirty="0" smtClean="0"/>
          </a:p>
          <a:p>
            <a:pPr algn="just"/>
            <a:r>
              <a:rPr lang="en-US" b="1" dirty="0" smtClean="0"/>
              <a:t>! </a:t>
            </a:r>
            <a:r>
              <a:rPr lang="en-US" dirty="0" smtClean="0"/>
              <a:t> </a:t>
            </a:r>
            <a:r>
              <a:rPr lang="en-US" b="1" dirty="0" smtClean="0"/>
              <a:t>Bang</a:t>
            </a:r>
            <a:endParaRPr lang="en-US" dirty="0" smtClean="0"/>
          </a:p>
          <a:p>
            <a:pPr algn="just"/>
            <a:r>
              <a:rPr lang="en-US" b="1" dirty="0" smtClean="0"/>
              <a:t>#!</a:t>
            </a:r>
            <a:r>
              <a:rPr lang="en-US" dirty="0" smtClean="0"/>
              <a:t> </a:t>
            </a:r>
            <a:r>
              <a:rPr lang="en-US" b="1" dirty="0" smtClean="0"/>
              <a:t>Sharp Bang or </a:t>
            </a:r>
            <a:r>
              <a:rPr lang="en-US" b="1" dirty="0" err="1" smtClean="0"/>
              <a:t>Shabang</a:t>
            </a:r>
            <a:r>
              <a:rPr lang="en-US" b="1" dirty="0" smtClean="0"/>
              <a:t>.</a:t>
            </a:r>
            <a:endParaRPr lang="en-US" b="1" dirty="0" smtClean="0"/>
          </a:p>
          <a:p>
            <a:pPr algn="just"/>
            <a:r>
              <a:rPr lang="en-US" b="1" dirty="0" smtClean="0"/>
              <a:t> </a:t>
            </a:r>
          </a:p>
          <a:p>
            <a:pPr algn="just"/>
            <a:r>
              <a:rPr lang="en-US" b="1" dirty="0" smtClean="0"/>
              <a:t>#! /bin/bash </a:t>
            </a:r>
            <a:r>
              <a:rPr lang="en-US" dirty="0" smtClean="0"/>
              <a:t> </a:t>
            </a:r>
            <a:r>
              <a:rPr lang="en-US" b="1" dirty="0" smtClean="0"/>
              <a:t>It means the script should be executed by bash</a:t>
            </a:r>
          </a:p>
          <a:p>
            <a:pPr algn="just"/>
            <a:r>
              <a:rPr lang="en-US" b="1" dirty="0" smtClean="0"/>
              <a:t>#! /bin/</a:t>
            </a:r>
            <a:r>
              <a:rPr lang="en-US" b="1" dirty="0" err="1" smtClean="0"/>
              <a:t>sh</a:t>
            </a:r>
            <a:r>
              <a:rPr lang="en-US" b="1" dirty="0" smtClean="0"/>
              <a:t> </a:t>
            </a:r>
            <a:r>
              <a:rPr lang="en-US" dirty="0" smtClean="0"/>
              <a:t> </a:t>
            </a:r>
            <a:r>
              <a:rPr lang="en-US" b="1" dirty="0" smtClean="0"/>
              <a:t>It means the script should be executed by Bourne Shell</a:t>
            </a:r>
          </a:p>
          <a:p>
            <a:pPr algn="just"/>
            <a:r>
              <a:rPr lang="en-US" b="1" dirty="0" smtClean="0"/>
              <a:t>#! /</a:t>
            </a:r>
            <a:r>
              <a:rPr lang="en-US" b="1" dirty="0" err="1" smtClean="0"/>
              <a:t>usr</a:t>
            </a:r>
            <a:r>
              <a:rPr lang="en-US" b="1" dirty="0" smtClean="0"/>
              <a:t>/bin/python3 </a:t>
            </a:r>
            <a:r>
              <a:rPr lang="en-US" dirty="0" smtClean="0"/>
              <a:t> </a:t>
            </a:r>
            <a:r>
              <a:rPr lang="en-US" b="1" dirty="0" smtClean="0"/>
              <a:t>It means the script should be executed by Python3 interpreter</a:t>
            </a:r>
          </a:p>
          <a:p>
            <a:pPr algn="just"/>
            <a:r>
              <a:rPr lang="en-US" b="1" dirty="0" smtClean="0"/>
              <a:t> </a:t>
            </a:r>
          </a:p>
          <a:p>
            <a:pPr algn="just"/>
            <a:r>
              <a:rPr lang="en-US" b="1" dirty="0" smtClean="0"/>
              <a:t>If we write </a:t>
            </a:r>
            <a:r>
              <a:rPr lang="en-US" b="1" dirty="0" err="1" smtClean="0"/>
              <a:t>shabang</a:t>
            </a:r>
            <a:r>
              <a:rPr lang="en-US" b="1" dirty="0" smtClean="0"/>
              <a:t> in our script at the time of execution, we are not required to provide command to execute and we can execute script directly.</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Write and Run Shell Script that Prints Current System</a:t>
            </a:r>
            <a:r>
              <a:rPr lang="en-US" b="1" dirty="0" smtClean="0"/>
              <a:t> </a:t>
            </a:r>
            <a:r>
              <a:rPr lang="en-US" b="1" u="heavy" dirty="0" smtClean="0"/>
              <a:t>Date and Time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 </a:t>
            </a:r>
          </a:p>
          <a:p>
            <a:r>
              <a:rPr lang="en-US" b="1" u="heavy" dirty="0" smtClean="0"/>
              <a:t>date.sh</a:t>
            </a:r>
            <a:endParaRPr lang="en-US" dirty="0" smtClean="0"/>
          </a:p>
          <a:p>
            <a:r>
              <a:rPr lang="en-US" b="1" dirty="0" smtClean="0"/>
              <a:t>#! /bin/bash</a:t>
            </a:r>
          </a:p>
          <a:p>
            <a:r>
              <a:rPr lang="en-US" b="1" dirty="0" smtClean="0"/>
              <a:t>echo "The current System Date and Time:" date</a:t>
            </a:r>
          </a:p>
          <a:p>
            <a:r>
              <a:rPr lang="en-US" b="1" dirty="0" smtClean="0"/>
              <a:t> </a:t>
            </a:r>
          </a:p>
          <a:p>
            <a:r>
              <a:rPr lang="en-US" b="1" dirty="0" smtClean="0"/>
              <a:t>Provide execute permissions for this script</a:t>
            </a:r>
          </a:p>
          <a:p>
            <a:r>
              <a:rPr lang="en-US" b="1" dirty="0" smtClean="0"/>
              <a:t>$ </a:t>
            </a:r>
            <a:r>
              <a:rPr lang="en-US" b="1" dirty="0" err="1" smtClean="0"/>
              <a:t>chmod</a:t>
            </a:r>
            <a:r>
              <a:rPr lang="en-US" b="1" dirty="0" smtClean="0"/>
              <a:t> </a:t>
            </a:r>
            <a:r>
              <a:rPr lang="en-US" b="1" dirty="0" err="1" smtClean="0"/>
              <a:t>a+x</a:t>
            </a:r>
            <a:r>
              <a:rPr lang="en-US" b="1" dirty="0" smtClean="0"/>
              <a:t> date.sh</a:t>
            </a:r>
          </a:p>
          <a:p>
            <a:r>
              <a:rPr lang="en-US" b="1" dirty="0" smtClean="0"/>
              <a:t>$./date.sh</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Substitution and</a:t>
            </a:r>
            <a:r>
              <a:rPr lang="en-US" dirty="0" smtClean="0"/>
              <a:t/>
            </a:r>
            <a:br>
              <a:rPr lang="en-US" dirty="0" smtClean="0"/>
            </a:br>
            <a:r>
              <a:rPr lang="en-US" b="1" dirty="0" smtClean="0"/>
              <a:t>Command Substitution</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u="heavy" dirty="0" smtClean="0"/>
              <a:t>Variable Substitution:</a:t>
            </a:r>
            <a:endParaRPr lang="en-US" b="1" u="sng" dirty="0" smtClean="0"/>
          </a:p>
          <a:p>
            <a:r>
              <a:rPr lang="en-US" b="1" dirty="0" smtClean="0"/>
              <a:t>Accessing the value of a variable by using $ symbol is called variable substitution.</a:t>
            </a:r>
          </a:p>
          <a:p>
            <a:r>
              <a:rPr lang="en-US" b="1" dirty="0" smtClean="0"/>
              <a:t> </a:t>
            </a:r>
            <a:r>
              <a:rPr lang="en-US" b="1" u="heavy" dirty="0" smtClean="0"/>
              <a:t>Syntax:</a:t>
            </a:r>
            <a:endParaRPr lang="en-US" dirty="0" smtClean="0"/>
          </a:p>
          <a:p>
            <a:r>
              <a:rPr lang="en-US" b="1" dirty="0" smtClean="0"/>
              <a:t>$</a:t>
            </a:r>
            <a:r>
              <a:rPr lang="en-US" b="1" dirty="0" err="1" smtClean="0"/>
              <a:t>variablename</a:t>
            </a:r>
            <a:endParaRPr lang="en-US" b="1" dirty="0" smtClean="0"/>
          </a:p>
          <a:p>
            <a:r>
              <a:rPr lang="en-US" b="1" dirty="0" smtClean="0"/>
              <a:t>${</a:t>
            </a:r>
            <a:r>
              <a:rPr lang="en-US" b="1" dirty="0" err="1" smtClean="0"/>
              <a:t>variablename</a:t>
            </a:r>
            <a:r>
              <a:rPr lang="en-US" b="1" dirty="0" smtClean="0"/>
              <a:t>}</a:t>
            </a:r>
          </a:p>
          <a:p>
            <a:r>
              <a:rPr lang="en-US" b="1" dirty="0" smtClean="0"/>
              <a:t> Recommended to use ${</a:t>
            </a:r>
            <a:r>
              <a:rPr lang="en-US" b="1" dirty="0" err="1" smtClean="0"/>
              <a:t>variablename</a:t>
            </a:r>
            <a:r>
              <a:rPr lang="en-US" b="1" dirty="0" smtClean="0"/>
              <a:t>}.</a:t>
            </a:r>
          </a:p>
          <a:p>
            <a:r>
              <a:rPr lang="en-US" b="1" dirty="0" smtClean="0"/>
              <a:t> </a:t>
            </a:r>
            <a:r>
              <a:rPr lang="en-US" b="1" u="heavy" dirty="0" smtClean="0"/>
              <a:t>test.sh</a:t>
            </a:r>
            <a:endParaRPr lang="en-US" dirty="0" smtClean="0"/>
          </a:p>
          <a:p>
            <a:r>
              <a:rPr lang="en-US" b="1" dirty="0" smtClean="0"/>
              <a:t>#! /bin/bash a=10</a:t>
            </a:r>
          </a:p>
          <a:p>
            <a:r>
              <a:rPr lang="en-US" b="1" dirty="0" smtClean="0"/>
              <a:t>b=20</a:t>
            </a:r>
          </a:p>
          <a:p>
            <a:r>
              <a:rPr lang="en-US" b="1" dirty="0" smtClean="0"/>
              <a:t>COURSE="</a:t>
            </a:r>
            <a:r>
              <a:rPr lang="en-US" b="1" dirty="0" err="1" smtClean="0"/>
              <a:t>linux</a:t>
            </a:r>
            <a:r>
              <a:rPr lang="en-US" b="1" dirty="0" smtClean="0"/>
              <a:t>" </a:t>
            </a:r>
          </a:p>
          <a:p>
            <a:r>
              <a:rPr lang="en-US" b="1" dirty="0" smtClean="0"/>
              <a:t>ACTION=“reading"</a:t>
            </a:r>
          </a:p>
          <a:p>
            <a:r>
              <a:rPr lang="en-US" b="1" dirty="0" smtClean="0"/>
              <a:t>echo "Values of a and b are: $a and $b" </a:t>
            </a:r>
          </a:p>
          <a:p>
            <a:r>
              <a:rPr lang="en-US" b="1" dirty="0" smtClean="0"/>
              <a:t>echo "My Course is: ${COURSE}“</a:t>
            </a:r>
          </a:p>
          <a:p>
            <a:r>
              <a:rPr lang="en-US" b="1" dirty="0" smtClean="0"/>
              <a:t>echo "My </a:t>
            </a:r>
            <a:r>
              <a:rPr lang="en-US" b="1" dirty="0" err="1" smtClean="0"/>
              <a:t>Favourite</a:t>
            </a:r>
            <a:r>
              <a:rPr lang="en-US" b="1" dirty="0" smtClean="0"/>
              <a:t> Action: ${ACTION}"</a:t>
            </a:r>
          </a:p>
          <a:p>
            <a:r>
              <a:rPr lang="en-US" b="1" dirty="0" smtClean="0"/>
              <a:t> </a:t>
            </a:r>
            <a:r>
              <a:rPr lang="en-US" b="1" u="heavy" dirty="0" smtClean="0"/>
              <a:t>Output:</a:t>
            </a:r>
            <a:endParaRPr lang="en-US" dirty="0" smtClean="0"/>
          </a:p>
          <a:p>
            <a:r>
              <a:rPr lang="en-US" b="1" dirty="0" smtClean="0"/>
              <a:t>Values of a and b are: 10 and 20 </a:t>
            </a:r>
          </a:p>
          <a:p>
            <a:r>
              <a:rPr lang="en-US" b="1" dirty="0" smtClean="0"/>
              <a:t>My Course is: </a:t>
            </a:r>
            <a:r>
              <a:rPr lang="en-US" b="1" dirty="0" err="1" smtClean="0"/>
              <a:t>linux</a:t>
            </a:r>
            <a:endParaRPr lang="en-US" b="1" dirty="0" smtClean="0"/>
          </a:p>
          <a:p>
            <a:pPr>
              <a:buNone/>
            </a:pPr>
            <a:r>
              <a:rPr lang="en-US" b="1" dirty="0" smtClean="0"/>
              <a:t> </a:t>
            </a:r>
            <a:r>
              <a:rPr lang="en-US" b="1" dirty="0" smtClean="0"/>
              <a:t>     </a:t>
            </a:r>
            <a:r>
              <a:rPr lang="en-US" b="1" dirty="0" smtClean="0"/>
              <a:t>My </a:t>
            </a:r>
            <a:r>
              <a:rPr lang="en-US" b="1" dirty="0" err="1" smtClean="0"/>
              <a:t>Favourite</a:t>
            </a:r>
            <a:r>
              <a:rPr lang="en-US" b="1" dirty="0" smtClean="0"/>
              <a:t> Action: reading</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Write a Script to Read Employee Details and Save to</a:t>
            </a:r>
            <a:r>
              <a:rPr lang="en-US" b="1" dirty="0" smtClean="0"/>
              <a:t> </a:t>
            </a:r>
            <a:r>
              <a:rPr lang="en-US" b="1" u="heavy" dirty="0" smtClean="0"/>
              <a:t>emp.txt File?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 /bin/bash</a:t>
            </a:r>
          </a:p>
          <a:p>
            <a:r>
              <a:rPr lang="en-US" dirty="0" smtClean="0"/>
              <a:t>read -p "Enter Employee Number:" </a:t>
            </a:r>
            <a:r>
              <a:rPr lang="en-US" dirty="0" err="1" smtClean="0"/>
              <a:t>eno</a:t>
            </a:r>
            <a:r>
              <a:rPr lang="en-US" dirty="0" smtClean="0"/>
              <a:t> </a:t>
            </a:r>
          </a:p>
          <a:p>
            <a:r>
              <a:rPr lang="en-US" dirty="0" smtClean="0"/>
              <a:t>read -p "Enter Employee Name:" </a:t>
            </a:r>
            <a:r>
              <a:rPr lang="en-US" dirty="0" err="1" smtClean="0"/>
              <a:t>ename</a:t>
            </a:r>
            <a:r>
              <a:rPr lang="en-US" dirty="0" smtClean="0"/>
              <a:t> </a:t>
            </a:r>
          </a:p>
          <a:p>
            <a:r>
              <a:rPr lang="en-US" dirty="0" smtClean="0"/>
              <a:t>read -p "Enter Employee Salary:" </a:t>
            </a:r>
            <a:r>
              <a:rPr lang="en-US" dirty="0" err="1" smtClean="0"/>
              <a:t>esal</a:t>
            </a:r>
            <a:r>
              <a:rPr lang="en-US" dirty="0" smtClean="0"/>
              <a:t> </a:t>
            </a:r>
          </a:p>
          <a:p>
            <a:r>
              <a:rPr lang="en-US" dirty="0" smtClean="0"/>
              <a:t>read -p "Enter Employee Address:" </a:t>
            </a:r>
            <a:r>
              <a:rPr lang="en-US" dirty="0" err="1" smtClean="0"/>
              <a:t>eaddr</a:t>
            </a:r>
            <a:endParaRPr lang="en-US" dirty="0" smtClean="0"/>
          </a:p>
          <a:p>
            <a:r>
              <a:rPr lang="en-US" dirty="0" smtClean="0"/>
              <a:t> </a:t>
            </a:r>
          </a:p>
          <a:p>
            <a:r>
              <a:rPr lang="en-US" dirty="0" smtClean="0"/>
              <a:t>echo "Below details are saved to the file" echo "$</a:t>
            </a:r>
            <a:r>
              <a:rPr lang="en-US" dirty="0" err="1" smtClean="0"/>
              <a:t>eno</a:t>
            </a:r>
            <a:r>
              <a:rPr lang="en-US" dirty="0" smtClean="0"/>
              <a:t>:$</a:t>
            </a:r>
            <a:r>
              <a:rPr lang="en-US" dirty="0" err="1" smtClean="0"/>
              <a:t>ename</a:t>
            </a:r>
            <a:r>
              <a:rPr lang="en-US" dirty="0" smtClean="0"/>
              <a:t>:$</a:t>
            </a:r>
            <a:r>
              <a:rPr lang="en-US" dirty="0" err="1" smtClean="0"/>
              <a:t>esal</a:t>
            </a:r>
            <a:r>
              <a:rPr lang="en-US" dirty="0" smtClean="0"/>
              <a:t>:$</a:t>
            </a:r>
            <a:r>
              <a:rPr lang="en-US" dirty="0" err="1" smtClean="0"/>
              <a:t>eaddr</a:t>
            </a:r>
            <a:r>
              <a:rPr lang="en-US" dirty="0" smtClean="0"/>
              <a:t>"</a:t>
            </a:r>
          </a:p>
          <a:p>
            <a:r>
              <a:rPr lang="en-US" dirty="0" smtClean="0"/>
              <a:t>echo "$</a:t>
            </a:r>
            <a:r>
              <a:rPr lang="en-US" dirty="0" err="1" smtClean="0"/>
              <a:t>eno</a:t>
            </a:r>
            <a:r>
              <a:rPr lang="en-US" dirty="0" smtClean="0"/>
              <a:t>:$</a:t>
            </a:r>
            <a:r>
              <a:rPr lang="en-US" dirty="0" err="1" smtClean="0"/>
              <a:t>ename</a:t>
            </a:r>
            <a:r>
              <a:rPr lang="en-US" dirty="0" smtClean="0"/>
              <a:t>:$</a:t>
            </a:r>
            <a:r>
              <a:rPr lang="en-US" dirty="0" err="1" smtClean="0"/>
              <a:t>esal</a:t>
            </a:r>
            <a:r>
              <a:rPr lang="en-US" dirty="0" smtClean="0"/>
              <a:t>:$</a:t>
            </a:r>
            <a:r>
              <a:rPr lang="en-US" dirty="0" err="1" smtClean="0"/>
              <a:t>eaddr</a:t>
            </a:r>
            <a:r>
              <a:rPr lang="en-US" dirty="0" smtClean="0"/>
              <a:t>" &gt;&gt; emp.txt</a:t>
            </a:r>
          </a:p>
          <a:p>
            <a:r>
              <a:rPr lang="en-US" dirty="0" err="1" smtClean="0"/>
              <a:t>snist@snist</a:t>
            </a:r>
            <a:r>
              <a:rPr lang="en-US" dirty="0" smtClean="0"/>
              <a:t>:~/scripts$ test.sh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fontScale="62500" lnSpcReduction="20000"/>
          </a:bodyPr>
          <a:lstStyle/>
          <a:p>
            <a:r>
              <a:rPr lang="en-US" b="1" dirty="0" smtClean="0"/>
              <a:t>Employee Number:100</a:t>
            </a:r>
          </a:p>
          <a:p>
            <a:r>
              <a:rPr lang="en-US" b="1" dirty="0" smtClean="0"/>
              <a:t>Enter Employee </a:t>
            </a:r>
            <a:r>
              <a:rPr lang="en-US" b="1" dirty="0" err="1" smtClean="0"/>
              <a:t>Name:smith</a:t>
            </a:r>
            <a:r>
              <a:rPr lang="en-US" b="1" dirty="0" smtClean="0"/>
              <a:t> </a:t>
            </a:r>
          </a:p>
          <a:p>
            <a:r>
              <a:rPr lang="en-US" b="1" dirty="0" smtClean="0"/>
              <a:t>Enter </a:t>
            </a:r>
            <a:r>
              <a:rPr lang="en-US" b="1" dirty="0" smtClean="0"/>
              <a:t>Employee Salary:1000 </a:t>
            </a:r>
            <a:endParaRPr lang="en-US" b="1" dirty="0" smtClean="0"/>
          </a:p>
          <a:p>
            <a:r>
              <a:rPr lang="en-US" b="1" dirty="0" smtClean="0"/>
              <a:t>Enter </a:t>
            </a:r>
            <a:r>
              <a:rPr lang="en-US" b="1" dirty="0" smtClean="0"/>
              <a:t>Employee </a:t>
            </a:r>
            <a:r>
              <a:rPr lang="en-US" b="1" dirty="0" err="1" smtClean="0"/>
              <a:t>Address:Mumbai</a:t>
            </a:r>
            <a:r>
              <a:rPr lang="en-US" b="1" dirty="0" smtClean="0"/>
              <a:t> </a:t>
            </a:r>
            <a:endParaRPr lang="en-US" b="1" dirty="0" smtClean="0"/>
          </a:p>
          <a:p>
            <a:r>
              <a:rPr lang="en-US" b="1" dirty="0" smtClean="0"/>
              <a:t>Below </a:t>
            </a:r>
            <a:r>
              <a:rPr lang="en-US" b="1" dirty="0" smtClean="0"/>
              <a:t>details are saved to the file </a:t>
            </a:r>
            <a:r>
              <a:rPr lang="en-US" b="1" dirty="0" smtClean="0"/>
              <a:t>100:smith:1000:Mumbai</a:t>
            </a:r>
            <a:endParaRPr lang="en-US" b="1" dirty="0" smtClean="0"/>
          </a:p>
          <a:p>
            <a:r>
              <a:rPr lang="en-US" b="1" dirty="0" err="1" smtClean="0"/>
              <a:t>snist@snist</a:t>
            </a:r>
            <a:r>
              <a:rPr lang="en-US" b="1" dirty="0" smtClean="0"/>
              <a:t>:~/scripts$ test.sh </a:t>
            </a:r>
            <a:endParaRPr lang="en-US" b="1" dirty="0" smtClean="0"/>
          </a:p>
          <a:p>
            <a:r>
              <a:rPr lang="en-US" b="1" dirty="0" smtClean="0"/>
              <a:t>Enter </a:t>
            </a:r>
            <a:r>
              <a:rPr lang="en-US" b="1" dirty="0" smtClean="0"/>
              <a:t>Employee Number:200</a:t>
            </a:r>
          </a:p>
          <a:p>
            <a:r>
              <a:rPr lang="en-US" b="1" dirty="0" smtClean="0"/>
              <a:t>Enter Employee </a:t>
            </a:r>
            <a:r>
              <a:rPr lang="en-US" b="1" dirty="0" err="1" smtClean="0"/>
              <a:t>Name:william</a:t>
            </a:r>
            <a:r>
              <a:rPr lang="en-US" b="1" dirty="0" smtClean="0"/>
              <a:t> </a:t>
            </a:r>
          </a:p>
          <a:p>
            <a:r>
              <a:rPr lang="en-US" b="1" dirty="0" smtClean="0"/>
              <a:t>Enter </a:t>
            </a:r>
            <a:r>
              <a:rPr lang="en-US" b="1" dirty="0" smtClean="0"/>
              <a:t>Employee Salary:2000</a:t>
            </a:r>
          </a:p>
          <a:p>
            <a:r>
              <a:rPr lang="en-US" b="1" dirty="0" smtClean="0"/>
              <a:t>Enter Employee </a:t>
            </a:r>
            <a:r>
              <a:rPr lang="en-US" b="1" dirty="0" err="1" smtClean="0"/>
              <a:t>Address:Hyderabad</a:t>
            </a:r>
            <a:r>
              <a:rPr lang="en-US" b="1" dirty="0" smtClean="0"/>
              <a:t> </a:t>
            </a:r>
            <a:endParaRPr lang="en-US" b="1" dirty="0" smtClean="0"/>
          </a:p>
          <a:p>
            <a:r>
              <a:rPr lang="en-US" b="1" dirty="0" smtClean="0"/>
              <a:t>Below </a:t>
            </a:r>
            <a:r>
              <a:rPr lang="en-US" b="1" dirty="0" smtClean="0"/>
              <a:t>details are saved to the file </a:t>
            </a:r>
            <a:r>
              <a:rPr lang="en-US" b="1" dirty="0" smtClean="0"/>
              <a:t>200:william:2000:Hyderabad </a:t>
            </a:r>
          </a:p>
          <a:p>
            <a:r>
              <a:rPr lang="en-US" b="1" dirty="0" err="1" smtClean="0"/>
              <a:t>snist@snist</a:t>
            </a:r>
            <a:r>
              <a:rPr lang="en-US" b="1" dirty="0" smtClean="0"/>
              <a:t>:~/scripts$ test.sh </a:t>
            </a:r>
            <a:endParaRPr lang="en-US" b="1" dirty="0" smtClean="0"/>
          </a:p>
          <a:p>
            <a:r>
              <a:rPr lang="en-US" b="1" dirty="0" smtClean="0"/>
              <a:t>Enter </a:t>
            </a:r>
            <a:r>
              <a:rPr lang="en-US" b="1" dirty="0" smtClean="0"/>
              <a:t>Employee Number:300</a:t>
            </a:r>
          </a:p>
          <a:p>
            <a:r>
              <a:rPr lang="en-US" b="1" dirty="0" smtClean="0"/>
              <a:t>Enter Employee </a:t>
            </a:r>
            <a:r>
              <a:rPr lang="en-US" b="1" dirty="0" err="1" smtClean="0"/>
              <a:t>Name:adams</a:t>
            </a:r>
            <a:r>
              <a:rPr lang="en-US" b="1" dirty="0" smtClean="0"/>
              <a:t> </a:t>
            </a:r>
          </a:p>
          <a:p>
            <a:r>
              <a:rPr lang="en-US" b="1" dirty="0" smtClean="0"/>
              <a:t>Enter </a:t>
            </a:r>
            <a:r>
              <a:rPr lang="en-US" b="1" dirty="0" smtClean="0"/>
              <a:t>Employee Salary:3000 </a:t>
            </a:r>
            <a:endParaRPr lang="en-US" b="1" dirty="0" smtClean="0"/>
          </a:p>
          <a:p>
            <a:r>
              <a:rPr lang="en-US" b="1" dirty="0" smtClean="0"/>
              <a:t>Enter </a:t>
            </a:r>
            <a:r>
              <a:rPr lang="en-US" b="1" dirty="0" smtClean="0"/>
              <a:t>Employee </a:t>
            </a:r>
            <a:r>
              <a:rPr lang="en-US" b="1" dirty="0" err="1" smtClean="0"/>
              <a:t>Address:Chennai</a:t>
            </a:r>
            <a:r>
              <a:rPr lang="en-US" b="1" dirty="0" smtClean="0"/>
              <a:t> </a:t>
            </a:r>
            <a:endParaRPr lang="en-US" b="1" dirty="0" smtClean="0"/>
          </a:p>
          <a:p>
            <a:r>
              <a:rPr lang="en-US" b="1" dirty="0" smtClean="0"/>
              <a:t>Below </a:t>
            </a:r>
            <a:r>
              <a:rPr lang="en-US" b="1" dirty="0" smtClean="0"/>
              <a:t>details are saved to the file </a:t>
            </a:r>
            <a:endParaRPr lang="en-US" b="1" dirty="0" smtClean="0"/>
          </a:p>
          <a:p>
            <a:r>
              <a:rPr lang="en-US" b="1" dirty="0" smtClean="0"/>
              <a:t>300:adams:3000:Chennai </a:t>
            </a:r>
          </a:p>
          <a:p>
            <a:r>
              <a:rPr lang="en-US" b="1" dirty="0" err="1" smtClean="0"/>
              <a:t>snist@snist</a:t>
            </a:r>
            <a:r>
              <a:rPr lang="en-US" b="1" dirty="0" smtClean="0"/>
              <a:t>:~/scripts$</a:t>
            </a:r>
          </a:p>
          <a:p>
            <a:r>
              <a:rPr lang="en-US" b="1" dirty="0" err="1" smtClean="0"/>
              <a:t>snist@snist</a:t>
            </a:r>
            <a:r>
              <a:rPr lang="en-US" b="1" dirty="0" smtClean="0"/>
              <a:t>:~/scripts$ cat emp.txt </a:t>
            </a:r>
            <a:endParaRPr lang="en-US" b="1" dirty="0" smtClean="0"/>
          </a:p>
          <a:p>
            <a:r>
              <a:rPr lang="en-US" b="1" dirty="0" smtClean="0"/>
              <a:t>100:smith:1000:Mumbai </a:t>
            </a:r>
          </a:p>
          <a:p>
            <a:r>
              <a:rPr lang="en-US" b="1" dirty="0" smtClean="0"/>
              <a:t>200:william:2000:Hyderabad </a:t>
            </a:r>
          </a:p>
          <a:p>
            <a:r>
              <a:rPr lang="en-US" b="1" dirty="0" smtClean="0"/>
              <a:t>300:adams:3000:Chennai</a:t>
            </a:r>
            <a:endParaRPr lang="en-US" b="1"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Write a Script that takes a String from the End User and</a:t>
            </a:r>
            <a:r>
              <a:rPr lang="en-US" b="1" dirty="0" smtClean="0"/>
              <a:t> </a:t>
            </a:r>
            <a:r>
              <a:rPr lang="en-US" b="1" u="heavy" dirty="0" smtClean="0"/>
              <a:t>Print its Length?</a:t>
            </a:r>
            <a:endParaRPr lang="en-US" dirty="0"/>
          </a:p>
        </p:txBody>
      </p:sp>
      <p:sp>
        <p:nvSpPr>
          <p:cNvPr id="3" name="Content Placeholder 2"/>
          <p:cNvSpPr>
            <a:spLocks noGrp="1"/>
          </p:cNvSpPr>
          <p:nvPr>
            <p:ph sz="quarter" idx="1"/>
          </p:nvPr>
        </p:nvSpPr>
        <p:spPr/>
        <p:txBody>
          <a:bodyPr/>
          <a:lstStyle/>
          <a:p>
            <a:r>
              <a:rPr lang="en-US" dirty="0" smtClean="0"/>
              <a:t>#! /bin/bash</a:t>
            </a:r>
          </a:p>
          <a:p>
            <a:r>
              <a:rPr lang="en-US" dirty="0" smtClean="0"/>
              <a:t>read -p "Enter any string to find length:" </a:t>
            </a:r>
            <a:r>
              <a:rPr lang="en-US" dirty="0" err="1" smtClean="0"/>
              <a:t>str</a:t>
            </a:r>
            <a:r>
              <a:rPr lang="en-US" dirty="0" smtClean="0"/>
              <a:t> </a:t>
            </a:r>
            <a:r>
              <a:rPr lang="en-US" dirty="0" err="1" smtClean="0"/>
              <a:t>len</a:t>
            </a:r>
            <a:r>
              <a:rPr lang="en-US" dirty="0" smtClean="0"/>
              <a:t>=$(echo -n $</a:t>
            </a:r>
            <a:r>
              <a:rPr lang="en-US" dirty="0" err="1" smtClean="0"/>
              <a:t>str</a:t>
            </a:r>
            <a:r>
              <a:rPr lang="en-US" dirty="0" smtClean="0"/>
              <a:t> | </a:t>
            </a:r>
            <a:r>
              <a:rPr lang="en-US" dirty="0" err="1" smtClean="0"/>
              <a:t>wc</a:t>
            </a:r>
            <a:r>
              <a:rPr lang="en-US" dirty="0" smtClean="0"/>
              <a:t> -c)</a:t>
            </a:r>
          </a:p>
          <a:p>
            <a:r>
              <a:rPr lang="en-US" dirty="0" smtClean="0"/>
              <a:t>echo "Length of $</a:t>
            </a:r>
            <a:r>
              <a:rPr lang="en-US" dirty="0" err="1" smtClean="0"/>
              <a:t>str</a:t>
            </a:r>
            <a:r>
              <a:rPr lang="en-US" dirty="0" smtClean="0"/>
              <a:t> : $</a:t>
            </a:r>
            <a:r>
              <a:rPr lang="en-US" dirty="0" err="1" smtClean="0"/>
              <a:t>len</a:t>
            </a:r>
            <a:r>
              <a:rPr lang="en-US" dirty="0" smtClean="0"/>
              <a:t>"</a:t>
            </a:r>
          </a:p>
          <a:p>
            <a:r>
              <a:rPr lang="en-US" b="1" dirty="0" smtClean="0"/>
              <a:t> </a:t>
            </a:r>
          </a:p>
          <a:p>
            <a:r>
              <a:rPr lang="en-US" dirty="0" err="1" smtClean="0"/>
              <a:t>snist@snist</a:t>
            </a:r>
            <a:r>
              <a:rPr lang="en-US" dirty="0" smtClean="0"/>
              <a:t>:~/scripts$ </a:t>
            </a:r>
            <a:r>
              <a:rPr lang="en-US" dirty="0" smtClean="0"/>
              <a:t>test.sh</a:t>
            </a:r>
          </a:p>
          <a:p>
            <a:r>
              <a:rPr lang="en-US" dirty="0" smtClean="0"/>
              <a:t>Enter any string to find length</a:t>
            </a:r>
            <a:r>
              <a:rPr lang="en-US" dirty="0" smtClean="0"/>
              <a:t>:</a:t>
            </a:r>
          </a:p>
          <a:p>
            <a:r>
              <a:rPr lang="en-US" dirty="0" err="1" smtClean="0"/>
              <a:t>snist</a:t>
            </a:r>
            <a:r>
              <a:rPr lang="en-US" dirty="0" smtClean="0"/>
              <a:t> </a:t>
            </a:r>
          </a:p>
          <a:p>
            <a:r>
              <a:rPr lang="en-US" dirty="0" smtClean="0"/>
              <a:t>Length </a:t>
            </a:r>
            <a:r>
              <a:rPr lang="en-US" dirty="0" smtClean="0"/>
              <a:t>of </a:t>
            </a:r>
            <a:r>
              <a:rPr lang="en-US" dirty="0" err="1" smtClean="0"/>
              <a:t>snist</a:t>
            </a:r>
            <a:r>
              <a:rPr lang="en-US" dirty="0" smtClean="0"/>
              <a:t> </a:t>
            </a:r>
            <a:r>
              <a:rPr lang="en-US" dirty="0" smtClean="0"/>
              <a:t>: 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b="1" u="heavy" dirty="0" smtClean="0"/>
              <a:t>verbose Option(-v):</a:t>
            </a:r>
            <a:endParaRPr lang="en-US" dirty="0" smtClean="0"/>
          </a:p>
          <a:p>
            <a:r>
              <a:rPr lang="en-US" b="1" dirty="0" smtClean="0"/>
              <a:t>If we want to know the sequence of removals on the screen we should go for -v option.</a:t>
            </a:r>
          </a:p>
          <a:p>
            <a:r>
              <a:rPr lang="en-US" b="1" dirty="0" smtClean="0"/>
              <a:t> </a:t>
            </a:r>
            <a:r>
              <a:rPr lang="en-US" b="1" dirty="0" err="1" smtClean="0"/>
              <a:t>snist@snist-VirtualBox</a:t>
            </a:r>
            <a:r>
              <a:rPr lang="en-US" b="1" dirty="0" smtClean="0"/>
              <a:t>:~$ </a:t>
            </a:r>
            <a:r>
              <a:rPr lang="en-US" b="1" dirty="0" err="1" smtClean="0"/>
              <a:t>rm</a:t>
            </a:r>
            <a:r>
              <a:rPr lang="en-US" b="1" dirty="0" smtClean="0"/>
              <a:t> -</a:t>
            </a:r>
            <a:r>
              <a:rPr lang="en-US" b="1" dirty="0" err="1" smtClean="0"/>
              <a:t>rv</a:t>
            </a:r>
            <a:r>
              <a:rPr lang="en-US" b="1" dirty="0" smtClean="0"/>
              <a:t> dir8 removed 'dir8/c.txt'</a:t>
            </a:r>
          </a:p>
          <a:p>
            <a:r>
              <a:rPr lang="en-US" b="1" dirty="0" smtClean="0"/>
              <a:t>removed 'dir8/d.txt' </a:t>
            </a:r>
          </a:p>
          <a:p>
            <a:r>
              <a:rPr lang="en-US" b="1" dirty="0" smtClean="0"/>
              <a:t>removed 'dir8/a.txt' </a:t>
            </a:r>
          </a:p>
          <a:p>
            <a:r>
              <a:rPr lang="en-US" b="1" dirty="0" smtClean="0"/>
              <a:t>removed 'dir8/b.txt'</a:t>
            </a:r>
          </a:p>
          <a:p>
            <a:r>
              <a:rPr lang="en-US" b="1" dirty="0" smtClean="0"/>
              <a:t>removed directory 'dir8' </a:t>
            </a:r>
          </a:p>
          <a:p>
            <a:r>
              <a:rPr lang="en-US" b="1" dirty="0" err="1" smtClean="0"/>
              <a:t>snist@snist-VirtualBox</a:t>
            </a:r>
            <a:r>
              <a:rPr lang="en-US" b="1" dirty="0" smtClean="0"/>
              <a: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Write a Script to Read File Name from the End User and</a:t>
            </a:r>
            <a:r>
              <a:rPr lang="en-US" b="1" dirty="0" smtClean="0"/>
              <a:t> </a:t>
            </a:r>
            <a:r>
              <a:rPr lang="en-US" b="1" u="heavy" dirty="0" smtClean="0"/>
              <a:t>display its Content?</a:t>
            </a:r>
            <a:endParaRPr lang="en-US" dirty="0"/>
          </a:p>
        </p:txBody>
      </p:sp>
      <p:sp>
        <p:nvSpPr>
          <p:cNvPr id="3" name="Content Placeholder 2"/>
          <p:cNvSpPr>
            <a:spLocks noGrp="1"/>
          </p:cNvSpPr>
          <p:nvPr>
            <p:ph sz="quarter" idx="1"/>
          </p:nvPr>
        </p:nvSpPr>
        <p:spPr/>
        <p:txBody>
          <a:bodyPr/>
          <a:lstStyle/>
          <a:p>
            <a:r>
              <a:rPr lang="en-US" dirty="0" smtClean="0"/>
              <a:t>#! /bin/bash</a:t>
            </a:r>
          </a:p>
          <a:p>
            <a:r>
              <a:rPr lang="en-US" dirty="0" smtClean="0"/>
              <a:t>read </a:t>
            </a:r>
            <a:r>
              <a:rPr lang="en-US" dirty="0" smtClean="0"/>
              <a:t>-p "Enter any File name to display its content:" </a:t>
            </a:r>
            <a:r>
              <a:rPr lang="en-US" dirty="0" err="1" smtClean="0"/>
              <a:t>fname</a:t>
            </a:r>
            <a:r>
              <a:rPr lang="en-US" dirty="0" smtClean="0"/>
              <a:t> </a:t>
            </a:r>
            <a:endParaRPr lang="en-US" dirty="0" smtClean="0"/>
          </a:p>
          <a:p>
            <a:r>
              <a:rPr lang="en-US" dirty="0" smtClean="0"/>
              <a:t> </a:t>
            </a:r>
            <a:r>
              <a:rPr lang="en-US" dirty="0" smtClean="0"/>
              <a:t>cat </a:t>
            </a:r>
            <a:r>
              <a:rPr lang="en-US" dirty="0" smtClean="0"/>
              <a:t>$</a:t>
            </a:r>
            <a:r>
              <a:rPr lang="en-US" dirty="0" err="1" smtClean="0"/>
              <a:t>fname</a:t>
            </a:r>
            <a:endParaRPr lang="en-US" dirty="0" smtClean="0"/>
          </a:p>
          <a:p>
            <a:r>
              <a:rPr lang="en-US" dirty="0" err="1" smtClean="0"/>
              <a:t>snist@snist</a:t>
            </a:r>
            <a:r>
              <a:rPr lang="en-US" dirty="0" smtClean="0"/>
              <a:t>:~/scripts$ test.sh</a:t>
            </a:r>
          </a:p>
          <a:p>
            <a:r>
              <a:rPr lang="en-US" dirty="0" smtClean="0"/>
              <a:t>Enter any File name to display its </a:t>
            </a:r>
            <a:r>
              <a:rPr lang="en-US" dirty="0" err="1" smtClean="0"/>
              <a:t>content:emp.txt</a:t>
            </a:r>
            <a:endParaRPr lang="en-US" dirty="0" smtClean="0"/>
          </a:p>
          <a:p>
            <a:r>
              <a:rPr lang="en-US" dirty="0" smtClean="0">
                <a:solidFill>
                  <a:srgbClr val="7030A0"/>
                </a:solidFill>
              </a:rPr>
              <a:t>100:smith:1000:Mumbai </a:t>
            </a:r>
          </a:p>
          <a:p>
            <a:r>
              <a:rPr lang="en-US" dirty="0" smtClean="0">
                <a:solidFill>
                  <a:srgbClr val="7030A0"/>
                </a:solidFill>
              </a:rPr>
              <a:t>200:william:2000:Hyderabad </a:t>
            </a:r>
          </a:p>
          <a:p>
            <a:r>
              <a:rPr lang="en-US" dirty="0" smtClean="0">
                <a:solidFill>
                  <a:srgbClr val="7030A0"/>
                </a:solidFill>
              </a:rPr>
              <a:t>300:adams:3000:Chennai</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92500" lnSpcReduction="10000"/>
          </a:bodyPr>
          <a:lstStyle/>
          <a:p>
            <a:r>
              <a:rPr lang="en-US" b="1" u="heavy" dirty="0" smtClean="0"/>
              <a:t>What is the </a:t>
            </a:r>
            <a:r>
              <a:rPr lang="en-US" b="1" u="heavy" dirty="0" err="1" smtClean="0"/>
              <a:t>Advanatage</a:t>
            </a:r>
            <a:r>
              <a:rPr lang="en-US" b="1" u="heavy" dirty="0" smtClean="0"/>
              <a:t> of using </a:t>
            </a:r>
            <a:r>
              <a:rPr lang="en-US" b="1" u="heavy" dirty="0" err="1" smtClean="0"/>
              <a:t>rm</a:t>
            </a:r>
            <a:r>
              <a:rPr lang="en-US" b="1" u="heavy" dirty="0" smtClean="0"/>
              <a:t> Command over </a:t>
            </a:r>
            <a:r>
              <a:rPr lang="en-US" b="1" u="heavy" dirty="0" err="1" smtClean="0"/>
              <a:t>rmdir</a:t>
            </a:r>
            <a:r>
              <a:rPr lang="en-US" b="1" u="heavy" dirty="0" smtClean="0"/>
              <a:t> Command</a:t>
            </a:r>
            <a:r>
              <a:rPr lang="en-US" b="1" dirty="0" smtClean="0"/>
              <a:t> </a:t>
            </a:r>
            <a:r>
              <a:rPr lang="en-US" b="1" u="heavy" dirty="0" smtClean="0"/>
              <a:t>while removing Directories?</a:t>
            </a:r>
            <a:endParaRPr lang="en-US" dirty="0" smtClean="0"/>
          </a:p>
          <a:p>
            <a:r>
              <a:rPr lang="en-US" b="1" dirty="0" err="1" smtClean="0"/>
              <a:t>rmdir</a:t>
            </a:r>
            <a:r>
              <a:rPr lang="en-US" b="1" dirty="0" smtClean="0"/>
              <a:t> command will work only for empty directories.</a:t>
            </a:r>
          </a:p>
          <a:p>
            <a:r>
              <a:rPr lang="en-US" b="1" dirty="0" err="1" smtClean="0"/>
              <a:t>rm</a:t>
            </a:r>
            <a:r>
              <a:rPr lang="en-US" b="1" dirty="0" smtClean="0"/>
              <a:t> command will work for both empty and non-empty directories. Even we can </a:t>
            </a:r>
            <a:r>
              <a:rPr lang="en-US" b="1" dirty="0" err="1" smtClean="0"/>
              <a:t>rm</a:t>
            </a:r>
            <a:r>
              <a:rPr lang="en-US" b="1" dirty="0" smtClean="0"/>
              <a:t> command for files also.</a:t>
            </a:r>
          </a:p>
          <a:p>
            <a:r>
              <a:rPr lang="en-US" b="1" u="heavy" dirty="0" smtClean="0"/>
              <a:t>Assume that dir1 is an Empty Directory. Which of the following</a:t>
            </a:r>
            <a:r>
              <a:rPr lang="en-US" b="1" dirty="0" smtClean="0"/>
              <a:t> </a:t>
            </a:r>
            <a:r>
              <a:rPr lang="en-US" b="1" u="heavy" dirty="0" smtClean="0"/>
              <a:t>Commands will remove dir1?</a:t>
            </a:r>
            <a:endParaRPr lang="en-US" dirty="0" smtClean="0"/>
          </a:p>
          <a:p>
            <a:pPr lvl="0"/>
            <a:r>
              <a:rPr lang="en-US" b="1" dirty="0" smtClean="0"/>
              <a:t>A)</a:t>
            </a:r>
            <a:r>
              <a:rPr lang="en-US" b="1" dirty="0" err="1" smtClean="0"/>
              <a:t>rm</a:t>
            </a:r>
            <a:r>
              <a:rPr lang="en-US" b="1" dirty="0" smtClean="0"/>
              <a:t> dir1</a:t>
            </a:r>
            <a:endParaRPr lang="en-US" dirty="0" smtClean="0"/>
          </a:p>
          <a:p>
            <a:pPr lvl="0"/>
            <a:r>
              <a:rPr lang="en-US" b="1" dirty="0" smtClean="0"/>
              <a:t>B)remove dir1</a:t>
            </a:r>
            <a:endParaRPr lang="en-US" dirty="0" smtClean="0"/>
          </a:p>
          <a:p>
            <a:pPr lvl="0"/>
            <a:r>
              <a:rPr lang="en-US" b="1" dirty="0" smtClean="0"/>
              <a:t>C)</a:t>
            </a:r>
            <a:r>
              <a:rPr lang="en-US" b="1" dirty="0" err="1" smtClean="0"/>
              <a:t>rmdir</a:t>
            </a:r>
            <a:r>
              <a:rPr lang="en-US" b="1" dirty="0" smtClean="0"/>
              <a:t> dir1</a:t>
            </a:r>
            <a:endParaRPr lang="en-US" dirty="0" smtClean="0"/>
          </a:p>
          <a:p>
            <a:pPr lvl="0"/>
            <a:r>
              <a:rPr lang="en-US" b="1" dirty="0" smtClean="0"/>
              <a:t>D)del dir1</a:t>
            </a:r>
            <a:endParaRPr lang="en-US" dirty="0" smtClean="0"/>
          </a:p>
          <a:p>
            <a:r>
              <a:rPr lang="en-US" b="1" dirty="0" smtClean="0"/>
              <a:t> </a:t>
            </a:r>
          </a:p>
          <a:p>
            <a:pPr lvl="0"/>
            <a:r>
              <a:rPr lang="en-US" b="1" dirty="0" err="1" smtClean="0"/>
              <a:t>Ans</a:t>
            </a:r>
            <a:r>
              <a:rPr lang="en-US" b="1" dirty="0" smtClean="0"/>
              <a:t>: C</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229600" cy="6400800"/>
          </a:xfrm>
        </p:spPr>
        <p:txBody>
          <a:bodyPr>
            <a:normAutofit fontScale="92500" lnSpcReduction="10000"/>
          </a:bodyPr>
          <a:lstStyle/>
          <a:p>
            <a:pPr algn="just"/>
            <a:r>
              <a:rPr lang="en-US" u="heavy" dirty="0" smtClean="0">
                <a:solidFill>
                  <a:srgbClr val="7030A0"/>
                </a:solidFill>
                <a:latin typeface="Times New Roman" pitchFamily="18" charset="0"/>
                <a:cs typeface="Times New Roman" pitchFamily="18" charset="0"/>
              </a:rPr>
              <a:t>How to Create a Directory called </a:t>
            </a:r>
            <a:r>
              <a:rPr lang="en-US" u="heavy" dirty="0" err="1" smtClean="0">
                <a:solidFill>
                  <a:srgbClr val="7030A0"/>
                </a:solidFill>
                <a:latin typeface="Times New Roman" pitchFamily="18" charset="0"/>
                <a:cs typeface="Times New Roman" pitchFamily="18" charset="0"/>
              </a:rPr>
              <a:t>pythonclasses</a:t>
            </a:r>
            <a:r>
              <a:rPr lang="en-US" u="heavy" dirty="0" smtClean="0">
                <a:solidFill>
                  <a:srgbClr val="7030A0"/>
                </a:solidFill>
                <a:latin typeface="Times New Roman" pitchFamily="18" charset="0"/>
                <a:cs typeface="Times New Roman" pitchFamily="18" charset="0"/>
              </a:rPr>
              <a:t> in the Videos Directory</a:t>
            </a:r>
            <a:r>
              <a:rPr lang="en-US" dirty="0" smtClean="0">
                <a:solidFill>
                  <a:srgbClr val="7030A0"/>
                </a:solidFill>
                <a:latin typeface="Times New Roman" pitchFamily="18" charset="0"/>
                <a:cs typeface="Times New Roman" pitchFamily="18" charset="0"/>
              </a:rPr>
              <a:t> </a:t>
            </a:r>
            <a:r>
              <a:rPr lang="en-US" u="heavy" dirty="0" smtClean="0">
                <a:solidFill>
                  <a:srgbClr val="7030A0"/>
                </a:solidFill>
                <a:latin typeface="Times New Roman" pitchFamily="18" charset="0"/>
                <a:cs typeface="Times New Roman" pitchFamily="18" charset="0"/>
              </a:rPr>
              <a:t>within User Home Directory?</a:t>
            </a:r>
            <a:endParaRPr lang="en-US" dirty="0" smtClean="0">
              <a:solidFill>
                <a:srgbClr val="7030A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~/Videos/</a:t>
            </a:r>
            <a:r>
              <a:rPr lang="en-US" dirty="0" err="1" smtClean="0">
                <a:latin typeface="Times New Roman" pitchFamily="18" charset="0"/>
                <a:cs typeface="Times New Roman" pitchFamily="18" charset="0"/>
              </a:rPr>
              <a:t>pythonclasses</a:t>
            </a:r>
            <a:endParaRPr lang="en-US" dirty="0" smtClean="0">
              <a:latin typeface="Times New Roman" pitchFamily="18" charset="0"/>
              <a:cs typeface="Times New Roman" pitchFamily="18" charset="0"/>
            </a:endParaRPr>
          </a:p>
          <a:p>
            <a:pPr algn="just"/>
            <a:r>
              <a:rPr lang="en-US" u="heavy" dirty="0" smtClean="0">
                <a:solidFill>
                  <a:srgbClr val="7030A0"/>
                </a:solidFill>
                <a:latin typeface="Times New Roman" pitchFamily="18" charset="0"/>
                <a:cs typeface="Times New Roman" pitchFamily="18" charset="0"/>
              </a:rPr>
              <a:t> How to Create a Directory named A and in that a Directory B and inside that a Directory C?</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-p A/B/C</a:t>
            </a:r>
          </a:p>
          <a:p>
            <a:pPr algn="just"/>
            <a:r>
              <a:rPr lang="en-US" dirty="0" smtClean="0">
                <a:latin typeface="Times New Roman" pitchFamily="18" charset="0"/>
                <a:cs typeface="Times New Roman" pitchFamily="18" charset="0"/>
              </a:rPr>
              <a:t> </a:t>
            </a:r>
            <a:r>
              <a:rPr lang="en-US" u="heavy" dirty="0" smtClean="0">
                <a:solidFill>
                  <a:srgbClr val="7030A0"/>
                </a:solidFill>
                <a:latin typeface="Times New Roman" pitchFamily="18" charset="0"/>
                <a:cs typeface="Times New Roman" pitchFamily="18" charset="0"/>
              </a:rPr>
              <a:t>How many Directories will be created after running the following Command?</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{a..c}{1..3}</a:t>
            </a:r>
          </a:p>
          <a:p>
            <a:pPr algn="just"/>
            <a:r>
              <a:rPr lang="en-US" dirty="0" smtClean="0">
                <a:latin typeface="Times New Roman" pitchFamily="18" charset="0"/>
                <a:cs typeface="Times New Roman" pitchFamily="18" charset="0"/>
              </a:rPr>
              <a:t>9 Directories named with a1, a2, a3, b1, b2, b3, c1, c2, c3</a:t>
            </a:r>
          </a:p>
          <a:p>
            <a:pPr algn="just"/>
            <a:r>
              <a:rPr lang="en-US" u="heavy" dirty="0" smtClean="0">
                <a:solidFill>
                  <a:srgbClr val="7030A0"/>
                </a:solidFill>
                <a:latin typeface="Times New Roman" pitchFamily="18" charset="0"/>
                <a:cs typeface="Times New Roman" pitchFamily="18" charset="0"/>
              </a:rPr>
              <a:t>To Create a Directory named with Java Classes, is the following Command valid?</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java classes</a:t>
            </a:r>
          </a:p>
          <a:p>
            <a:pPr algn="just"/>
            <a:r>
              <a:rPr lang="en-US" dirty="0" smtClean="0">
                <a:latin typeface="Times New Roman" pitchFamily="18" charset="0"/>
                <a:cs typeface="Times New Roman" pitchFamily="18" charset="0"/>
              </a:rPr>
              <a:t> This command will create two directories java and classes. To create a single directory we have to use:</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mkdir</a:t>
            </a:r>
            <a:r>
              <a:rPr lang="en-US" dirty="0" smtClean="0">
                <a:latin typeface="Times New Roman" pitchFamily="18" charset="0"/>
                <a:cs typeface="Times New Roman" pitchFamily="18" charset="0"/>
              </a:rPr>
              <a:t> "java classes"</a:t>
            </a:r>
          </a:p>
          <a:p>
            <a:pPr algn="just"/>
            <a:r>
              <a:rPr lang="en-US" dirty="0" smtClean="0">
                <a:latin typeface="Times New Roman" pitchFamily="18" charset="0"/>
                <a:cs typeface="Times New Roman" pitchFamily="18" charset="0"/>
              </a:rPr>
              <a:t> </a:t>
            </a:r>
            <a:r>
              <a:rPr lang="en-US" u="heavy"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In file or directory names, it is not recommended to use space. Instead of that we have to use _ symbol like </a:t>
            </a:r>
            <a:r>
              <a:rPr lang="en-US" dirty="0" err="1" smtClean="0">
                <a:latin typeface="Times New Roman" pitchFamily="18" charset="0"/>
                <a:cs typeface="Times New Roman" pitchFamily="18" charset="0"/>
              </a:rPr>
              <a:t>java_classes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fontScale="70000" lnSpcReduction="20000"/>
          </a:bodyPr>
          <a:lstStyle/>
          <a:p>
            <a:r>
              <a:rPr lang="en-US" b="1" dirty="0" smtClean="0"/>
              <a:t> </a:t>
            </a:r>
            <a:r>
              <a:rPr lang="en-US" sz="2600" u="heavy" dirty="0" smtClean="0">
                <a:solidFill>
                  <a:srgbClr val="7030A0"/>
                </a:solidFill>
                <a:latin typeface="Times New Roman" pitchFamily="18" charset="0"/>
                <a:cs typeface="Times New Roman" pitchFamily="18" charset="0"/>
              </a:rPr>
              <a:t>To Remove Directories dir1, dir2, dir3.	dir10</a:t>
            </a:r>
          </a:p>
          <a:p>
            <a:r>
              <a:rPr lang="en-US" sz="2800" dirty="0" smtClean="0">
                <a:latin typeface="Times New Roman" pitchFamily="18" charset="0"/>
                <a:cs typeface="Times New Roman" pitchFamily="18" charset="0"/>
              </a:rPr>
              <a:t>If Directories are Empty   $ </a:t>
            </a:r>
            <a:r>
              <a:rPr lang="en-US" sz="2800" dirty="0" err="1" smtClean="0">
                <a:latin typeface="Times New Roman" pitchFamily="18" charset="0"/>
                <a:cs typeface="Times New Roman" pitchFamily="18" charset="0"/>
              </a:rPr>
              <a:t>rmdir</a:t>
            </a:r>
            <a:r>
              <a:rPr lang="en-US" sz="2800" dirty="0" smtClean="0">
                <a:latin typeface="Times New Roman" pitchFamily="18" charset="0"/>
                <a:cs typeface="Times New Roman" pitchFamily="18" charset="0"/>
              </a:rPr>
              <a:t> dir{1..10}</a:t>
            </a:r>
          </a:p>
          <a:p>
            <a:r>
              <a:rPr lang="en-US" sz="2800" dirty="0" smtClean="0">
                <a:latin typeface="Times New Roman" pitchFamily="18" charset="0"/>
                <a:cs typeface="Times New Roman" pitchFamily="18" charset="0"/>
              </a:rPr>
              <a:t>If Directories are non Empty   $ </a:t>
            </a:r>
            <a:r>
              <a:rPr lang="en-US" sz="2800" dirty="0" err="1" smtClean="0">
                <a:latin typeface="Times New Roman" pitchFamily="18" charset="0"/>
                <a:cs typeface="Times New Roman" pitchFamily="18" charset="0"/>
              </a:rPr>
              <a:t>rm</a:t>
            </a:r>
            <a:r>
              <a:rPr lang="en-US" sz="2800" dirty="0" smtClean="0">
                <a:latin typeface="Times New Roman" pitchFamily="18" charset="0"/>
                <a:cs typeface="Times New Roman" pitchFamily="18" charset="0"/>
              </a:rPr>
              <a:t> -R dir{1..10}</a:t>
            </a:r>
          </a:p>
          <a:p>
            <a:r>
              <a:rPr lang="en-US" sz="2800" dirty="0" smtClean="0">
                <a:latin typeface="Times New Roman" pitchFamily="18" charset="0"/>
                <a:cs typeface="Times New Roman" pitchFamily="18" charset="0"/>
              </a:rPr>
              <a:t> </a:t>
            </a:r>
          </a:p>
          <a:p>
            <a:r>
              <a:rPr lang="en-US" sz="2600" u="heavy" dirty="0" smtClean="0">
                <a:solidFill>
                  <a:srgbClr val="7030A0"/>
                </a:solidFill>
                <a:latin typeface="Times New Roman" pitchFamily="18" charset="0"/>
                <a:cs typeface="Times New Roman" pitchFamily="18" charset="0"/>
              </a:rPr>
              <a:t>To Remove 3 Empty Directories dir2, dir4, dir6</a:t>
            </a: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rmdir</a:t>
            </a:r>
            <a:r>
              <a:rPr lang="en-US" sz="2800" dirty="0" smtClean="0">
                <a:latin typeface="Times New Roman" pitchFamily="18" charset="0"/>
                <a:cs typeface="Times New Roman" pitchFamily="18" charset="0"/>
              </a:rPr>
              <a:t> dir{2,4,6}</a:t>
            </a:r>
          </a:p>
          <a:p>
            <a:r>
              <a:rPr lang="en-US" sz="2800" dirty="0" smtClean="0">
                <a:latin typeface="Times New Roman" pitchFamily="18" charset="0"/>
                <a:cs typeface="Times New Roman" pitchFamily="18" charset="0"/>
              </a:rPr>
              <a:t> </a:t>
            </a:r>
          </a:p>
          <a:p>
            <a:r>
              <a:rPr lang="en-US" sz="2600" u="heavy" dirty="0" smtClean="0">
                <a:solidFill>
                  <a:srgbClr val="7030A0"/>
                </a:solidFill>
                <a:latin typeface="Times New Roman" pitchFamily="18" charset="0"/>
                <a:cs typeface="Times New Roman" pitchFamily="18" charset="0"/>
              </a:rPr>
              <a:t>To Remove Directories where Name contains 2 OR 4 </a:t>
            </a:r>
            <a:endParaRPr lang="en-US" dirty="0" smtClean="0"/>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rmdir</a:t>
            </a:r>
            <a:r>
              <a:rPr lang="en-US" sz="2800" dirty="0" smtClean="0">
                <a:latin typeface="Times New Roman" pitchFamily="18" charset="0"/>
                <a:cs typeface="Times New Roman" pitchFamily="18" charset="0"/>
              </a:rPr>
              <a:t> *[24]*</a:t>
            </a:r>
          </a:p>
          <a:p>
            <a:r>
              <a:rPr lang="en-US" sz="2800" dirty="0" smtClean="0">
                <a:latin typeface="Times New Roman" pitchFamily="18" charset="0"/>
                <a:cs typeface="Times New Roman" pitchFamily="18" charset="0"/>
              </a:rPr>
              <a:t> </a:t>
            </a:r>
          </a:p>
          <a:p>
            <a:r>
              <a:rPr lang="en-US" b="1" dirty="0" smtClean="0"/>
              <a:t> </a:t>
            </a:r>
            <a:r>
              <a:rPr lang="en-US" sz="2600" u="heavy" dirty="0" smtClean="0">
                <a:solidFill>
                  <a:srgbClr val="7030A0"/>
                </a:solidFill>
                <a:latin typeface="Times New Roman" pitchFamily="18" charset="0"/>
                <a:cs typeface="Times New Roman" pitchFamily="18" charset="0"/>
              </a:rPr>
              <a:t>To Remove Directories where Name Starts with 'd' </a:t>
            </a:r>
            <a:endParaRPr lang="en-US" dirty="0" smtClean="0"/>
          </a:p>
          <a:p>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rmdir</a:t>
            </a:r>
            <a:r>
              <a:rPr lang="en-US" sz="2900" dirty="0" smtClean="0">
                <a:latin typeface="Times New Roman" pitchFamily="18" charset="0"/>
                <a:cs typeface="Times New Roman" pitchFamily="18" charset="0"/>
              </a:rPr>
              <a:t> d*</a:t>
            </a:r>
          </a:p>
          <a:p>
            <a:r>
              <a:rPr lang="en-US" sz="2900" dirty="0" smtClean="0">
                <a:latin typeface="Times New Roman" pitchFamily="18" charset="0"/>
                <a:cs typeface="Times New Roman" pitchFamily="18" charset="0"/>
              </a:rPr>
              <a:t> </a:t>
            </a:r>
          </a:p>
          <a:p>
            <a:r>
              <a:rPr lang="en-US" sz="2600" u="heavy" dirty="0" smtClean="0">
                <a:solidFill>
                  <a:srgbClr val="7030A0"/>
                </a:solidFill>
                <a:latin typeface="Times New Roman" pitchFamily="18" charset="0"/>
                <a:cs typeface="Times New Roman" pitchFamily="18" charset="0"/>
              </a:rPr>
              <a:t>To Remove Directories where Name Starts with 'd' and Ends with 'n'</a:t>
            </a:r>
          </a:p>
          <a:p>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rmdir</a:t>
            </a:r>
            <a:r>
              <a:rPr lang="en-US" sz="2900" dirty="0" smtClean="0">
                <a:latin typeface="Times New Roman" pitchFamily="18" charset="0"/>
                <a:cs typeface="Times New Roman" pitchFamily="18" charset="0"/>
              </a:rPr>
              <a:t> d*n</a:t>
            </a:r>
          </a:p>
          <a:p>
            <a:r>
              <a:rPr lang="en-US" b="1" dirty="0" smtClean="0"/>
              <a:t> </a:t>
            </a:r>
          </a:p>
          <a:p>
            <a:r>
              <a:rPr lang="en-US" sz="2600" u="heavy" dirty="0" smtClean="0">
                <a:solidFill>
                  <a:srgbClr val="7030A0"/>
                </a:solidFill>
                <a:latin typeface="Times New Roman" pitchFamily="18" charset="0"/>
                <a:cs typeface="Times New Roman" pitchFamily="18" charset="0"/>
              </a:rPr>
              <a:t>To Remove </a:t>
            </a:r>
            <a:r>
              <a:rPr lang="en-US" sz="2600" u="heavy" dirty="0" err="1" smtClean="0">
                <a:solidFill>
                  <a:srgbClr val="7030A0"/>
                </a:solidFill>
                <a:latin typeface="Times New Roman" pitchFamily="18" charset="0"/>
                <a:cs typeface="Times New Roman" pitchFamily="18" charset="0"/>
              </a:rPr>
              <a:t>Directoreis</a:t>
            </a:r>
            <a:r>
              <a:rPr lang="en-US" sz="2600" u="heavy" dirty="0" smtClean="0">
                <a:solidFill>
                  <a:srgbClr val="7030A0"/>
                </a:solidFill>
                <a:latin typeface="Times New Roman" pitchFamily="18" charset="0"/>
                <a:cs typeface="Times New Roman" pitchFamily="18" charset="0"/>
              </a:rPr>
              <a:t> where Name Starts with 'd' OR 'x' </a:t>
            </a:r>
            <a:endParaRPr lang="en-US" dirty="0" smtClean="0"/>
          </a:p>
          <a:p>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rmdir</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dx</a:t>
            </a:r>
            <a:r>
              <a:rPr lang="en-US" sz="2900" dirty="0" smtClean="0">
                <a:latin typeface="Times New Roman" pitchFamily="18" charset="0"/>
                <a:cs typeface="Times New Roman" pitchFamily="18" charset="0"/>
              </a:rPr>
              <a:t>]*</a:t>
            </a:r>
          </a:p>
          <a:p>
            <a:r>
              <a:rPr lang="en-US" sz="2900" dirty="0" smtClean="0">
                <a:latin typeface="Times New Roman" pitchFamily="18" charset="0"/>
                <a:cs typeface="Times New Roman" pitchFamily="18" charset="0"/>
              </a:rPr>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2.	</a:t>
            </a:r>
            <a:r>
              <a:rPr lang="en-US" dirty="0" err="1" smtClean="0"/>
              <a:t>tac</a:t>
            </a:r>
            <a:r>
              <a:rPr lang="en-US" dirty="0" smtClean="0"/>
              <a:t> Command:</a:t>
            </a:r>
          </a:p>
          <a:p>
            <a:r>
              <a:rPr lang="en-US" dirty="0" smtClean="0"/>
              <a:t>It is the reverse of cat.</a:t>
            </a:r>
          </a:p>
          <a:p>
            <a:r>
              <a:rPr lang="en-US" dirty="0" smtClean="0"/>
              <a:t>It will display file content in reverse order of lines. </a:t>
            </a:r>
            <a:r>
              <a:rPr lang="en-US" dirty="0" err="1" smtClean="0"/>
              <a:t>i.e</a:t>
            </a:r>
            <a:r>
              <a:rPr lang="en-US" dirty="0" smtClean="0"/>
              <a:t> first line will become last line and last line will become first line.</a:t>
            </a:r>
          </a:p>
          <a:p>
            <a:r>
              <a:rPr lang="en-US" dirty="0" smtClean="0"/>
              <a:t>This is vertical reversal.</a:t>
            </a:r>
          </a:p>
          <a:p>
            <a:endParaRPr lang="en-US" dirty="0" smtClean="0"/>
          </a:p>
          <a:p>
            <a:r>
              <a:rPr lang="en-US" dirty="0" err="1" smtClean="0"/>
              <a:t>snist@snist-VirtualBox</a:t>
            </a:r>
            <a:r>
              <a:rPr lang="en-US" dirty="0" smtClean="0"/>
              <a:t>:~$ cat abc.txt </a:t>
            </a:r>
          </a:p>
          <a:p>
            <a:r>
              <a:rPr lang="en-US" dirty="0" smtClean="0"/>
              <a:t>CAT</a:t>
            </a:r>
          </a:p>
          <a:p>
            <a:r>
              <a:rPr lang="en-US" dirty="0" smtClean="0"/>
              <a:t>RAT </a:t>
            </a:r>
          </a:p>
          <a:p>
            <a:r>
              <a:rPr lang="en-US" dirty="0" smtClean="0"/>
              <a:t>MAT</a:t>
            </a:r>
          </a:p>
          <a:p>
            <a:r>
              <a:rPr lang="en-US" dirty="0" err="1" smtClean="0"/>
              <a:t>snist@snist-VirtualBox</a:t>
            </a:r>
            <a:r>
              <a:rPr lang="en-US" dirty="0" smtClean="0"/>
              <a:t>:~$ </a:t>
            </a:r>
            <a:r>
              <a:rPr lang="en-US" dirty="0" err="1" smtClean="0"/>
              <a:t>tac</a:t>
            </a:r>
            <a:r>
              <a:rPr lang="en-US" dirty="0" smtClean="0"/>
              <a:t> abc.txt </a:t>
            </a:r>
          </a:p>
          <a:p>
            <a:r>
              <a:rPr lang="en-US" dirty="0" smtClean="0"/>
              <a:t>MAT</a:t>
            </a:r>
          </a:p>
          <a:p>
            <a:r>
              <a:rPr lang="en-US" dirty="0" smtClean="0"/>
              <a:t>RAT </a:t>
            </a:r>
          </a:p>
          <a:p>
            <a:r>
              <a:rPr lang="en-US" dirty="0" smtClean="0"/>
              <a:t>CAT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244</TotalTime>
  <Words>1205</Words>
  <Application>Microsoft Office PowerPoint</Application>
  <PresentationFormat>On-screen Show (4:3)</PresentationFormat>
  <Paragraphs>534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Oriel</vt:lpstr>
      <vt:lpstr>Slide 1</vt:lpstr>
      <vt:lpstr>Slide 2</vt:lpstr>
      <vt:lpstr>Slide 3</vt:lpstr>
      <vt:lpstr>Various options with rm Command</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File Permissions</vt:lpstr>
      <vt:lpstr>Use Case to understand Types of Users: </vt:lpstr>
      <vt:lpstr>Slide 20</vt:lpstr>
      <vt:lpstr>Slide 21</vt:lpstr>
      <vt:lpstr>Table_FilePermissions </vt:lpstr>
      <vt:lpstr>Slide 23</vt:lpstr>
      <vt:lpstr>Slide 24</vt:lpstr>
      <vt:lpstr>Slide 25</vt:lpstr>
      <vt:lpstr>Slide 26</vt:lpstr>
      <vt:lpstr>Slide 27</vt:lpstr>
      <vt:lpstr>Slide 28</vt:lpstr>
      <vt:lpstr>Slide 29</vt:lpstr>
      <vt:lpstr>Slide 30</vt:lpstr>
      <vt:lpstr>Linux vs Security: </vt:lpstr>
      <vt:lpstr>Slide 32</vt:lpstr>
      <vt:lpstr>Slide 33</vt:lpstr>
      <vt:lpstr>Slide 34</vt:lpstr>
      <vt:lpstr>Slide 35</vt:lpstr>
      <vt:lpstr>Slide 36</vt:lpstr>
      <vt:lpstr>Slide 37</vt:lpstr>
      <vt:lpstr>Shell Scripting</vt:lpstr>
      <vt:lpstr>Slide 39</vt:lpstr>
      <vt:lpstr>Slide 40</vt:lpstr>
      <vt:lpstr>Slide 41</vt:lpstr>
      <vt:lpstr>What is Shell Script, Sha-Bang and First Script</vt:lpstr>
      <vt:lpstr>How to write and run Shell Script: </vt:lpstr>
      <vt:lpstr>Importance of Sha-Bang: </vt:lpstr>
      <vt:lpstr>Write and Run Shell Script that Prints Current System Date and Time </vt:lpstr>
      <vt:lpstr>Variable Substitution and Command Substitution</vt:lpstr>
      <vt:lpstr>Write a Script to Read Employee Details and Save to emp.txt File? </vt:lpstr>
      <vt:lpstr>Slide 48</vt:lpstr>
      <vt:lpstr>Write a Script that takes a String from the End User and Print its Length?</vt:lpstr>
      <vt:lpstr>Write a Script to Read File Name from the End User and display its Content?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Ramakrishna</dc:creator>
  <cp:lastModifiedBy>M Ramakrishna</cp:lastModifiedBy>
  <cp:revision>51</cp:revision>
  <dcterms:created xsi:type="dcterms:W3CDTF">2021-10-23T09:29:44Z</dcterms:created>
  <dcterms:modified xsi:type="dcterms:W3CDTF">2021-10-26T05:46:49Z</dcterms:modified>
</cp:coreProperties>
</file>